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embeddings/Microsoft_Equation2.bin" ContentType="application/vnd.openxmlformats-officedocument.oleObject"/>
  <Override PartName="/ppt/embeddings/Microsoft_Equation4.bin" ContentType="application/vnd.openxmlformats-officedocument.oleObject"/>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embeddings/Microsoft_Equation5.bin" ContentType="application/vnd.openxmlformats-officedocument.oleObject"/>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7.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embeddings/Microsoft_Equation6.bin" ContentType="application/vnd.openxmlformats-officedocument.oleObject"/>
  <Override PartName="/ppt/notesSlides/notesSlide10.xml" ContentType="application/vnd.openxmlformats-officedocument.presentationml.notesSlide+xml"/>
  <Override PartName="/ppt/slides/slide9.xml" ContentType="application/vnd.openxmlformats-officedocument.presentationml.slide+xml"/>
  <Override PartName="/ppt/embeddings/Microsoft_Equation3.bin" ContentType="application/vnd.openxmlformats-officedocument.oleObject"/>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50" r:id="rId1"/>
  </p:sldMasterIdLst>
  <p:notesMasterIdLst>
    <p:notesMasterId r:id="rId27"/>
  </p:notesMasterIdLst>
  <p:handoutMasterIdLst>
    <p:handoutMasterId r:id="rId28"/>
  </p:handoutMasterIdLst>
  <p:sldIdLst>
    <p:sldId id="1217" r:id="rId2"/>
    <p:sldId id="1266" r:id="rId3"/>
    <p:sldId id="1297" r:id="rId4"/>
    <p:sldId id="1302" r:id="rId5"/>
    <p:sldId id="1279" r:id="rId6"/>
    <p:sldId id="1277" r:id="rId7"/>
    <p:sldId id="1283" r:id="rId8"/>
    <p:sldId id="1300" r:id="rId9"/>
    <p:sldId id="1304" r:id="rId10"/>
    <p:sldId id="1278" r:id="rId11"/>
    <p:sldId id="1305" r:id="rId12"/>
    <p:sldId id="1280" r:id="rId13"/>
    <p:sldId id="1306" r:id="rId14"/>
    <p:sldId id="1284" r:id="rId15"/>
    <p:sldId id="1293" r:id="rId16"/>
    <p:sldId id="1307" r:id="rId17"/>
    <p:sldId id="1286" r:id="rId18"/>
    <p:sldId id="1287" r:id="rId19"/>
    <p:sldId id="1292" r:id="rId20"/>
    <p:sldId id="1276" r:id="rId21"/>
    <p:sldId id="1294" r:id="rId22"/>
    <p:sldId id="1295" r:id="rId23"/>
    <p:sldId id="1301" r:id="rId24"/>
    <p:sldId id="1285" r:id="rId25"/>
    <p:sldId id="1308" r:id="rId26"/>
  </p:sldIdLst>
  <p:sldSz cx="9144000" cy="6858000" type="screen4x3"/>
  <p:notesSz cx="6934200" cy="9220200"/>
  <p:defaultTextStyle>
    <a:defPPr>
      <a:defRPr lang="en-US"/>
    </a:defPPr>
    <a:lvl1pPr algn="l" rtl="0" fontAlgn="base">
      <a:spcBef>
        <a:spcPct val="20000"/>
      </a:spcBef>
      <a:spcAft>
        <a:spcPct val="0"/>
      </a:spcAft>
      <a:buChar char="•"/>
      <a:defRPr sz="1200" b="1" i="1" kern="1200">
        <a:solidFill>
          <a:srgbClr val="1822CD"/>
        </a:solidFill>
        <a:latin typeface="Helvetica" pitchFamily="-65" charset="0"/>
        <a:ea typeface="+mn-ea"/>
        <a:cs typeface="+mn-cs"/>
      </a:defRPr>
    </a:lvl1pPr>
    <a:lvl2pPr marL="457200" algn="l" rtl="0" fontAlgn="base">
      <a:spcBef>
        <a:spcPct val="20000"/>
      </a:spcBef>
      <a:spcAft>
        <a:spcPct val="0"/>
      </a:spcAft>
      <a:buChar char="•"/>
      <a:defRPr sz="1200" b="1" i="1" kern="1200">
        <a:solidFill>
          <a:srgbClr val="1822CD"/>
        </a:solidFill>
        <a:latin typeface="Helvetica" pitchFamily="-65" charset="0"/>
        <a:ea typeface="+mn-ea"/>
        <a:cs typeface="+mn-cs"/>
      </a:defRPr>
    </a:lvl2pPr>
    <a:lvl3pPr marL="914400" algn="l" rtl="0" fontAlgn="base">
      <a:spcBef>
        <a:spcPct val="20000"/>
      </a:spcBef>
      <a:spcAft>
        <a:spcPct val="0"/>
      </a:spcAft>
      <a:buChar char="•"/>
      <a:defRPr sz="1200" b="1" i="1" kern="1200">
        <a:solidFill>
          <a:srgbClr val="1822CD"/>
        </a:solidFill>
        <a:latin typeface="Helvetica" pitchFamily="-65" charset="0"/>
        <a:ea typeface="+mn-ea"/>
        <a:cs typeface="+mn-cs"/>
      </a:defRPr>
    </a:lvl3pPr>
    <a:lvl4pPr marL="1371600" algn="l" rtl="0" fontAlgn="base">
      <a:spcBef>
        <a:spcPct val="20000"/>
      </a:spcBef>
      <a:spcAft>
        <a:spcPct val="0"/>
      </a:spcAft>
      <a:buChar char="•"/>
      <a:defRPr sz="1200" b="1" i="1" kern="1200">
        <a:solidFill>
          <a:srgbClr val="1822CD"/>
        </a:solidFill>
        <a:latin typeface="Helvetica" pitchFamily="-65" charset="0"/>
        <a:ea typeface="+mn-ea"/>
        <a:cs typeface="+mn-cs"/>
      </a:defRPr>
    </a:lvl4pPr>
    <a:lvl5pPr marL="1828800" algn="l" rtl="0" fontAlgn="base">
      <a:spcBef>
        <a:spcPct val="20000"/>
      </a:spcBef>
      <a:spcAft>
        <a:spcPct val="0"/>
      </a:spcAft>
      <a:buChar char="•"/>
      <a:defRPr sz="1200" b="1" i="1" kern="1200">
        <a:solidFill>
          <a:srgbClr val="1822CD"/>
        </a:solidFill>
        <a:latin typeface="Helvetica" pitchFamily="-65" charset="0"/>
        <a:ea typeface="+mn-ea"/>
        <a:cs typeface="+mn-cs"/>
      </a:defRPr>
    </a:lvl5pPr>
    <a:lvl6pPr marL="2286000" algn="l" defTabSz="457200" rtl="0" eaLnBrk="1" latinLnBrk="0" hangingPunct="1">
      <a:defRPr sz="1200" b="1" i="1" kern="1200">
        <a:solidFill>
          <a:srgbClr val="1822CD"/>
        </a:solidFill>
        <a:latin typeface="Helvetica" pitchFamily="-65" charset="0"/>
        <a:ea typeface="+mn-ea"/>
        <a:cs typeface="+mn-cs"/>
      </a:defRPr>
    </a:lvl6pPr>
    <a:lvl7pPr marL="2743200" algn="l" defTabSz="457200" rtl="0" eaLnBrk="1" latinLnBrk="0" hangingPunct="1">
      <a:defRPr sz="1200" b="1" i="1" kern="1200">
        <a:solidFill>
          <a:srgbClr val="1822CD"/>
        </a:solidFill>
        <a:latin typeface="Helvetica" pitchFamily="-65" charset="0"/>
        <a:ea typeface="+mn-ea"/>
        <a:cs typeface="+mn-cs"/>
      </a:defRPr>
    </a:lvl7pPr>
    <a:lvl8pPr marL="3200400" algn="l" defTabSz="457200" rtl="0" eaLnBrk="1" latinLnBrk="0" hangingPunct="1">
      <a:defRPr sz="1200" b="1" i="1" kern="1200">
        <a:solidFill>
          <a:srgbClr val="1822CD"/>
        </a:solidFill>
        <a:latin typeface="Helvetica" pitchFamily="-65" charset="0"/>
        <a:ea typeface="+mn-ea"/>
        <a:cs typeface="+mn-cs"/>
      </a:defRPr>
    </a:lvl8pPr>
    <a:lvl9pPr marL="3657600" algn="l" defTabSz="457200" rtl="0" eaLnBrk="1" latinLnBrk="0" hangingPunct="1">
      <a:defRPr sz="1200" b="1" i="1" kern="1200">
        <a:solidFill>
          <a:srgbClr val="1822CD"/>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showPr>
  <p:clrMru>
    <a:srgbClr val="9999FF"/>
    <a:srgbClr val="FF3300"/>
    <a:srgbClr val="FF0000"/>
    <a:srgbClr val="00CC66"/>
    <a:srgbClr val="FF9933"/>
    <a:srgbClr val="FFCC00"/>
    <a:srgbClr val="03FF04"/>
    <a:srgbClr val="FF07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15620"/>
    <p:restoredTop sz="99651" autoAdjust="0"/>
  </p:normalViewPr>
  <p:slideViewPr>
    <p:cSldViewPr snapToGrid="0">
      <p:cViewPr>
        <p:scale>
          <a:sx n="100" d="100"/>
          <a:sy n="100" d="100"/>
        </p:scale>
        <p:origin x="-3632" y="-1416"/>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0"/>
    </p:cViewPr>
  </p:sorterViewPr>
  <p:notesViewPr>
    <p:cSldViewPr snapToGrid="0">
      <p:cViewPr varScale="1">
        <p:scale>
          <a:sx n="98" d="100"/>
          <a:sy n="98" d="100"/>
        </p:scale>
        <p:origin x="-342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handoutMaster" Target="handoutMasters/handout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13.pict"/><Relationship Id="rId4" Type="http://schemas.openxmlformats.org/officeDocument/2006/relationships/image" Target="../media/image11.pict"/><Relationship Id="rId1" Type="http://schemas.openxmlformats.org/officeDocument/2006/relationships/image" Target="../media/image8.pict"/><Relationship Id="rId2" Type="http://schemas.openxmlformats.org/officeDocument/2006/relationships/image" Target="../media/image9.pict"/><Relationship Id="rId3" Type="http://schemas.openxmlformats.org/officeDocument/2006/relationships/image" Target="../media/image10.pict"/><Relationship Id="rId5" Type="http://schemas.openxmlformats.org/officeDocument/2006/relationships/image" Target="../media/image1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65" charset="0"/>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65" charset="0"/>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65" charset="0"/>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65" charset="0"/>
              </a:defRPr>
            </a:lvl1pPr>
          </a:lstStyle>
          <a:p>
            <a:pPr>
              <a:defRPr/>
            </a:pPr>
            <a:fld id="{4AE4F469-BA7D-0B48-8286-6837DC73507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65" charset="0"/>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65"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65" charset="0"/>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65" charset="0"/>
              </a:defRPr>
            </a:lvl1pPr>
          </a:lstStyle>
          <a:p>
            <a:pPr>
              <a:defRPr/>
            </a:pPr>
            <a:fld id="{4BAF05C6-DCA5-1941-A03B-1B74AA53B2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95CF934-21D8-B740-88AC-14670D6911B7}"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E96818C-694C-BD42-BD83-CB6AEE259D0C}" type="slidenum">
              <a:rPr lang="en-US"/>
              <a:pPr/>
              <a:t>10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7ACE9B-F5A3-D844-B883-50D9AA21A34E}" type="slidenum">
              <a:rPr lang="en-US"/>
              <a:pPr/>
              <a:t>11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F711EDD-382C-FB4F-923E-BC67626BBBCE}" type="slidenum">
              <a:rPr lang="en-US"/>
              <a:pPr/>
              <a:t>12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7ACE9B-F5A3-D844-B883-50D9AA21A34E}" type="slidenum">
              <a:rPr lang="en-US"/>
              <a:pPr/>
              <a:t>13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4D91B2B-07CC-9640-AC22-03C522DE137A}"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BF75FEA-5DEB-D04E-9D46-9F53ABE3352A}"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D71FD1-4F3C-5A4B-A114-A118B51B9D20}" type="slidenum">
              <a:rPr lang="en-US"/>
              <a:pPr/>
              <a:t>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0E50FED-A12A-1349-ADD5-E5B33ECC5568}"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B1CBFB3-8285-FC45-971A-3C0E8B49811D}" type="slidenum">
              <a:rPr lang="en-US"/>
              <a:pPr/>
              <a:t>18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F8B72C6-04C7-884E-81DC-7CC02F6D265A}" type="slidenum">
              <a:rPr lang="en-US"/>
              <a:pPr/>
              <a:t>19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7ACE9B-F5A3-D844-B883-50D9AA21A34E}"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62400" y="8750300"/>
            <a:ext cx="2971800" cy="457200"/>
          </a:xfrm>
          <a:prstGeom prst="rect">
            <a:avLst/>
          </a:prstGeom>
          <a:noFill/>
          <a:ln w="9525">
            <a:noFill/>
            <a:miter lim="800000"/>
            <a:headEnd/>
            <a:tailEnd/>
          </a:ln>
        </p:spPr>
        <p:txBody>
          <a:bodyPr lIns="91419" tIns="45710" rIns="91419" bIns="45710" anchor="b">
            <a:prstTxWarp prst="textNoShape">
              <a:avLst/>
            </a:prstTxWarp>
          </a:bodyPr>
          <a:lstStyle/>
          <a:p>
            <a:pPr algn="r">
              <a:spcBef>
                <a:spcPct val="0"/>
              </a:spcBef>
              <a:buFontTx/>
              <a:buNone/>
            </a:pPr>
            <a:fld id="{26F596BC-89DD-4144-9C89-C51E92E232C1}" type="slidenum">
              <a:rPr lang="en-US" b="0" i="0">
                <a:solidFill>
                  <a:schemeClr val="tx1"/>
                </a:solidFill>
                <a:latin typeface="Times New Roman" pitchFamily="-65" charset="0"/>
              </a:rPr>
              <a:pPr algn="r">
                <a:spcBef>
                  <a:spcPct val="0"/>
                </a:spcBef>
                <a:buFontTx/>
                <a:buNone/>
              </a:pPr>
              <a:t>20</a:t>
            </a:fld>
            <a:endParaRPr lang="en-US" b="0" i="0">
              <a:solidFill>
                <a:schemeClr val="tx1"/>
              </a:solidFill>
              <a:latin typeface="Times New Roman" pitchFamily="-65"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9294D47-F791-9E46-9602-C1A2ECBE77F2}" type="slidenum">
              <a:rPr lang="en-US"/>
              <a:pPr/>
              <a:t>21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F711EDD-382C-FB4F-923E-BC67626BBBCE}" type="slidenum">
              <a:rPr lang="en-US"/>
              <a:pPr/>
              <a:t>22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D71FD1-4F3C-5A4B-A114-A118B51B9D20}" type="slidenum">
              <a:rPr lang="en-US"/>
              <a:pPr/>
              <a:t>24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7ACE9B-F5A3-D844-B883-50D9AA21A34E}" type="slidenum">
              <a:rPr lang="en-US"/>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17ACE9B-F5A3-D844-B883-50D9AA21A34E}" type="slidenum">
              <a:rPr lang="en-US"/>
              <a:pPr/>
              <a:t>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9294D47-F791-9E46-9602-C1A2ECBE77F2}" type="slidenum">
              <a:rPr lang="en-US"/>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35B439A-C054-AE45-B743-A82C049D60AC}" type="slidenum">
              <a:rPr lang="en-US"/>
              <a:pPr/>
              <a:t>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93E7AEC-0966-8740-BA13-7609D82416E7}"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35B439A-C054-AE45-B743-A82C049D60AC}" type="slidenum">
              <a:rPr lang="en-US"/>
              <a:pPr/>
              <a:t>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35B439A-C054-AE45-B743-A82C049D60AC}" type="slidenum">
              <a:rPr lang="en-US"/>
              <a:pPr/>
              <a:t>9</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9D53EE9B-8E55-4846-8DD5-6DFFEE80A0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696A675C-735E-F14E-B33C-AC7BBD25BD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2288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5341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5E40149B-CB80-1748-A1B7-A11A574485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4533C1D1-CBE1-104C-8F61-82E66C01D2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7"/>
          <p:cNvSpPr>
            <a:spLocks noGrp="1" noChangeArrowheads="1"/>
          </p:cNvSpPr>
          <p:nvPr>
            <p:ph type="sldNum" sz="quarter" idx="10"/>
          </p:nvPr>
        </p:nvSpPr>
        <p:spPr>
          <a:ln/>
        </p:spPr>
        <p:txBody>
          <a:bodyPr/>
          <a:lstStyle>
            <a:lvl1pPr>
              <a:defRPr/>
            </a:lvl1pPr>
          </a:lstStyle>
          <a:p>
            <a:pPr>
              <a:defRPr/>
            </a:pPr>
            <a:fld id="{24F128DA-F9EC-6C4A-856B-EAFC57ACC4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7"/>
          <p:cNvSpPr>
            <a:spLocks noGrp="1" noChangeArrowheads="1"/>
          </p:cNvSpPr>
          <p:nvPr>
            <p:ph type="sldNum" sz="quarter" idx="10"/>
          </p:nvPr>
        </p:nvSpPr>
        <p:spPr>
          <a:ln/>
        </p:spPr>
        <p:txBody>
          <a:bodyPr/>
          <a:lstStyle>
            <a:lvl1pPr>
              <a:defRPr/>
            </a:lvl1pPr>
          </a:lstStyle>
          <a:p>
            <a:pPr>
              <a:defRPr/>
            </a:pPr>
            <a:fld id="{2E514E9B-29EF-F34F-82D7-2A6AA247F2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7"/>
          <p:cNvSpPr>
            <a:spLocks noGrp="1" noChangeArrowheads="1"/>
          </p:cNvSpPr>
          <p:nvPr>
            <p:ph type="sldNum" sz="quarter" idx="10"/>
          </p:nvPr>
        </p:nvSpPr>
        <p:spPr>
          <a:ln/>
        </p:spPr>
        <p:txBody>
          <a:bodyPr/>
          <a:lstStyle>
            <a:lvl1pPr>
              <a:defRPr/>
            </a:lvl1pPr>
          </a:lstStyle>
          <a:p>
            <a:pPr>
              <a:defRPr/>
            </a:pPr>
            <a:fld id="{253CB3D9-317C-694C-9C4C-CB4B5230A2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7"/>
          <p:cNvSpPr>
            <a:spLocks noGrp="1" noChangeArrowheads="1"/>
          </p:cNvSpPr>
          <p:nvPr>
            <p:ph type="sldNum" sz="quarter" idx="10"/>
          </p:nvPr>
        </p:nvSpPr>
        <p:spPr>
          <a:ln/>
        </p:spPr>
        <p:txBody>
          <a:bodyPr/>
          <a:lstStyle>
            <a:lvl1pPr>
              <a:defRPr/>
            </a:lvl1pPr>
          </a:lstStyle>
          <a:p>
            <a:pPr>
              <a:defRPr/>
            </a:pPr>
            <a:fld id="{E95AAD36-C885-034C-944D-3C9A256F39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07"/>
          <p:cNvSpPr>
            <a:spLocks noGrp="1" noChangeArrowheads="1"/>
          </p:cNvSpPr>
          <p:nvPr>
            <p:ph type="sldNum" sz="quarter" idx="10"/>
          </p:nvPr>
        </p:nvSpPr>
        <p:spPr>
          <a:ln/>
        </p:spPr>
        <p:txBody>
          <a:bodyPr/>
          <a:lstStyle>
            <a:lvl1pPr>
              <a:defRPr/>
            </a:lvl1pPr>
          </a:lstStyle>
          <a:p>
            <a:pPr>
              <a:defRPr/>
            </a:pPr>
            <a:fld id="{50D1BAFC-BFA0-2A4E-8701-BC1F32196F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0915DC95-4836-FB40-9180-6624ABD321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E600CFD2-A563-F04D-8E5A-73FFB32DCD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7" name="Picture 136"/>
          <p:cNvPicPr>
            <a:picLocks noChangeAspect="1" noChangeArrowheads="1"/>
          </p:cNvPicPr>
          <p:nvPr userDrawn="1"/>
        </p:nvPicPr>
        <p:blipFill>
          <a:blip r:embed="rId13"/>
          <a:srcRect/>
          <a:stretch>
            <a:fillRect/>
          </a:stretch>
        </p:blipFill>
        <p:spPr bwMode="auto">
          <a:xfrm>
            <a:off x="0" y="0"/>
            <a:ext cx="9144000" cy="927100"/>
          </a:xfrm>
          <a:prstGeom prst="rect">
            <a:avLst/>
          </a:prstGeom>
          <a:noFill/>
          <a:ln w="15875">
            <a:noFill/>
            <a:miter lim="800000"/>
            <a:headEnd/>
            <a:tailEnd/>
          </a:ln>
        </p:spPr>
      </p:pic>
      <p:sp>
        <p:nvSpPr>
          <p:cNvPr id="1028" name="Rectangle 137"/>
          <p:cNvSpPr>
            <a:spLocks noGrp="1" noChangeArrowheads="1"/>
          </p:cNvSpPr>
          <p:nvPr>
            <p:ph type="title"/>
          </p:nvPr>
        </p:nvSpPr>
        <p:spPr bwMode="auto">
          <a:xfrm>
            <a:off x="0" y="0"/>
            <a:ext cx="7605713"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29" name="Group 205"/>
          <p:cNvGrpSpPr>
            <a:grpSpLocks/>
          </p:cNvGrpSpPr>
          <p:nvPr userDrawn="1"/>
        </p:nvGrpSpPr>
        <p:grpSpPr bwMode="auto">
          <a:xfrm>
            <a:off x="0" y="6578600"/>
            <a:ext cx="9144000" cy="279400"/>
            <a:chOff x="0" y="4144"/>
            <a:chExt cx="5760" cy="176"/>
          </a:xfrm>
        </p:grpSpPr>
        <p:pic>
          <p:nvPicPr>
            <p:cNvPr id="1033" name="Picture 194"/>
            <p:cNvPicPr>
              <a:picLocks noChangeAspect="1" noChangeArrowheads="1"/>
            </p:cNvPicPr>
            <p:nvPr userDrawn="1"/>
          </p:nvPicPr>
          <p:blipFill>
            <a:blip r:embed="rId14"/>
            <a:srcRect/>
            <a:stretch>
              <a:fillRect/>
            </a:stretch>
          </p:blipFill>
          <p:spPr bwMode="auto">
            <a:xfrm>
              <a:off x="0" y="4144"/>
              <a:ext cx="5760" cy="176"/>
            </a:xfrm>
            <a:prstGeom prst="rect">
              <a:avLst/>
            </a:prstGeom>
            <a:noFill/>
            <a:ln w="15875">
              <a:noFill/>
              <a:miter lim="800000"/>
              <a:headEnd/>
              <a:tailEnd/>
            </a:ln>
          </p:spPr>
        </p:pic>
        <p:sp>
          <p:nvSpPr>
            <p:cNvPr id="905415" name="Text Box 199"/>
            <p:cNvSpPr txBox="1">
              <a:spLocks noChangeArrowheads="1"/>
            </p:cNvSpPr>
            <p:nvPr userDrawn="1"/>
          </p:nvSpPr>
          <p:spPr bwMode="auto">
            <a:xfrm>
              <a:off x="172" y="4180"/>
              <a:ext cx="340" cy="115"/>
            </a:xfrm>
            <a:prstGeom prst="rect">
              <a:avLst/>
            </a:prstGeom>
            <a:noFill/>
            <a:ln w="15875">
              <a:noFill/>
              <a:miter lim="800000"/>
              <a:headEnd/>
              <a:tailEnd/>
            </a:ln>
            <a:effectLst/>
          </p:spPr>
          <p:txBody>
            <a:bodyPr lIns="0" tIns="0" rIns="0" bIns="0">
              <a:prstTxWarp prst="textNoShape">
                <a:avLst/>
              </a:prstTxWarp>
              <a:spAutoFit/>
            </a:bodyPr>
            <a:lstStyle/>
            <a:p>
              <a:pPr>
                <a:buFontTx/>
                <a:buNone/>
                <a:defRPr/>
              </a:pPr>
              <a:r>
                <a:rPr lang="en-US" b="0">
                  <a:solidFill>
                    <a:srgbClr val="171FC7"/>
                  </a:solidFill>
                  <a:effectLst>
                    <a:outerShdw blurRad="38100" dist="38100" dir="2700000" algn="tl">
                      <a:srgbClr val="DDDDDD"/>
                    </a:outerShdw>
                  </a:effectLst>
                </a:rPr>
                <a:t>NSTX</a:t>
              </a:r>
            </a:p>
          </p:txBody>
        </p:sp>
      </p:grpSp>
      <p:sp>
        <p:nvSpPr>
          <p:cNvPr id="905422" name="Rectangle 206"/>
          <p:cNvSpPr>
            <a:spLocks noChangeArrowheads="1"/>
          </p:cNvSpPr>
          <p:nvPr userDrawn="1"/>
        </p:nvSpPr>
        <p:spPr bwMode="auto">
          <a:xfrm>
            <a:off x="2057400" y="6580188"/>
            <a:ext cx="5029200" cy="277812"/>
          </a:xfrm>
          <a:prstGeom prst="rect">
            <a:avLst/>
          </a:prstGeom>
          <a:noFill/>
          <a:ln w="9525">
            <a:noFill/>
            <a:miter lim="800000"/>
            <a:headEnd/>
            <a:tailEnd/>
          </a:ln>
          <a:effectLst/>
        </p:spPr>
        <p:txBody>
          <a:bodyPr lIns="0" tIns="0" rIns="0" bIns="0" anchor="ctr">
            <a:prstTxWarp prst="textNoShape">
              <a:avLst/>
            </a:prstTxWarp>
          </a:bodyPr>
          <a:lstStyle/>
          <a:p>
            <a:pPr algn="ctr">
              <a:spcBef>
                <a:spcPct val="0"/>
              </a:spcBef>
              <a:buFontTx/>
              <a:buNone/>
              <a:defRPr/>
            </a:pPr>
            <a:r>
              <a:rPr lang="en-US" sz="900" i="0">
                <a:solidFill>
                  <a:schemeClr val="accent2"/>
                </a:solidFill>
                <a:latin typeface="Arial" pitchFamily="-65" charset="0"/>
              </a:rPr>
              <a:t> R. Maingi: Divertor options for NSTX and NSTX-Upgrade</a:t>
            </a:r>
          </a:p>
        </p:txBody>
      </p:sp>
      <p:sp>
        <p:nvSpPr>
          <p:cNvPr id="905423" name="Rectangle 207"/>
          <p:cNvSpPr>
            <a:spLocks noGrp="1" noChangeArrowheads="1"/>
          </p:cNvSpPr>
          <p:nvPr>
            <p:ph type="sldNum" sz="quarter" idx="4"/>
          </p:nvPr>
        </p:nvSpPr>
        <p:spPr bwMode="auto">
          <a:xfrm>
            <a:off x="8382000" y="6653213"/>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65" charset="-128"/>
                <a:cs typeface="ＭＳ Ｐゴシック" pitchFamily="-65" charset="-128"/>
              </a:defRPr>
            </a:lvl1pPr>
          </a:lstStyle>
          <a:p>
            <a:pPr>
              <a:defRPr/>
            </a:pPr>
            <a:fld id="{ECF07722-E941-3D42-810B-4C134AE71CDE}" type="slidenum">
              <a:rPr lang="en-US"/>
              <a:pPr>
                <a:defRPr/>
              </a:pPr>
              <a:t>‹#›</a:t>
            </a:fld>
            <a:endParaRPr lang="en-US"/>
          </a:p>
        </p:txBody>
      </p:sp>
      <p:sp>
        <p:nvSpPr>
          <p:cNvPr id="905424" name="Rectangle 208"/>
          <p:cNvSpPr>
            <a:spLocks noChangeArrowheads="1"/>
          </p:cNvSpPr>
          <p:nvPr userDrawn="1"/>
        </p:nvSpPr>
        <p:spPr bwMode="auto">
          <a:xfrm>
            <a:off x="6400800" y="6580188"/>
            <a:ext cx="1981200" cy="277812"/>
          </a:xfrm>
          <a:prstGeom prst="rect">
            <a:avLst/>
          </a:prstGeom>
          <a:noFill/>
          <a:ln w="9525">
            <a:noFill/>
            <a:miter lim="800000"/>
            <a:headEnd/>
            <a:tailEnd/>
          </a:ln>
          <a:effectLst/>
        </p:spPr>
        <p:txBody>
          <a:bodyPr lIns="0" tIns="0" rIns="0" bIns="0" anchor="ctr">
            <a:prstTxWarp prst="textNoShape">
              <a:avLst/>
            </a:prstTxWarp>
          </a:bodyPr>
          <a:lstStyle/>
          <a:p>
            <a:pPr algn="r">
              <a:spcBef>
                <a:spcPct val="0"/>
              </a:spcBef>
              <a:buFontTx/>
              <a:buNone/>
              <a:defRPr/>
            </a:pPr>
            <a:r>
              <a:rPr lang="en-US" sz="900" i="0">
                <a:solidFill>
                  <a:schemeClr val="accent2"/>
                </a:solidFill>
                <a:latin typeface="Arial" pitchFamily="-65" charset="0"/>
              </a:rPr>
              <a:t>3-5 Feb. 2010</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2400" b="1">
          <a:solidFill>
            <a:schemeClr val="accent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400" b="1">
          <a:solidFill>
            <a:schemeClr val="accent2"/>
          </a:solidFill>
          <a:latin typeface="Arial" pitchFamily="-65" charset="0"/>
          <a:ea typeface="ＭＳ Ｐゴシック" pitchFamily="-111" charset="-128"/>
          <a:cs typeface="ＭＳ Ｐゴシック" pitchFamily="-111" charset="-128"/>
        </a:defRPr>
      </a:lvl2pPr>
      <a:lvl3pPr algn="ctr" rtl="0" eaLnBrk="0" fontAlgn="base" hangingPunct="0">
        <a:spcBef>
          <a:spcPct val="0"/>
        </a:spcBef>
        <a:spcAft>
          <a:spcPct val="0"/>
        </a:spcAft>
        <a:defRPr sz="2400" b="1">
          <a:solidFill>
            <a:schemeClr val="accent2"/>
          </a:solidFill>
          <a:latin typeface="Arial" pitchFamily="-65" charset="0"/>
          <a:ea typeface="ＭＳ Ｐゴシック" pitchFamily="-111" charset="-128"/>
          <a:cs typeface="ＭＳ Ｐゴシック" pitchFamily="-111" charset="-128"/>
        </a:defRPr>
      </a:lvl3pPr>
      <a:lvl4pPr algn="ctr" rtl="0" eaLnBrk="0" fontAlgn="base" hangingPunct="0">
        <a:spcBef>
          <a:spcPct val="0"/>
        </a:spcBef>
        <a:spcAft>
          <a:spcPct val="0"/>
        </a:spcAft>
        <a:defRPr sz="2400" b="1">
          <a:solidFill>
            <a:schemeClr val="accent2"/>
          </a:solidFill>
          <a:latin typeface="Arial" pitchFamily="-65" charset="0"/>
          <a:ea typeface="ＭＳ Ｐゴシック" pitchFamily="-111" charset="-128"/>
          <a:cs typeface="ＭＳ Ｐゴシック" pitchFamily="-111" charset="-128"/>
        </a:defRPr>
      </a:lvl4pPr>
      <a:lvl5pPr algn="ctr" rtl="0" eaLnBrk="0" fontAlgn="base" hangingPunct="0">
        <a:spcBef>
          <a:spcPct val="0"/>
        </a:spcBef>
        <a:spcAft>
          <a:spcPct val="0"/>
        </a:spcAft>
        <a:defRPr sz="2400" b="1">
          <a:solidFill>
            <a:schemeClr val="accent2"/>
          </a:solidFill>
          <a:latin typeface="Arial" pitchFamily="-65"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2400" b="1">
          <a:solidFill>
            <a:schemeClr val="accent2"/>
          </a:solidFill>
          <a:latin typeface="Arial" pitchFamily="-65" charset="0"/>
        </a:defRPr>
      </a:lvl6pPr>
      <a:lvl7pPr marL="914400" algn="ctr" rtl="0" eaLnBrk="0" fontAlgn="base" hangingPunct="0">
        <a:spcBef>
          <a:spcPct val="0"/>
        </a:spcBef>
        <a:spcAft>
          <a:spcPct val="0"/>
        </a:spcAft>
        <a:defRPr sz="2400" b="1">
          <a:solidFill>
            <a:schemeClr val="accent2"/>
          </a:solidFill>
          <a:latin typeface="Arial" pitchFamily="-65" charset="0"/>
        </a:defRPr>
      </a:lvl7pPr>
      <a:lvl8pPr marL="1371600" algn="ctr" rtl="0" eaLnBrk="0" fontAlgn="base" hangingPunct="0">
        <a:spcBef>
          <a:spcPct val="0"/>
        </a:spcBef>
        <a:spcAft>
          <a:spcPct val="0"/>
        </a:spcAft>
        <a:defRPr sz="2400" b="1">
          <a:solidFill>
            <a:schemeClr val="accent2"/>
          </a:solidFill>
          <a:latin typeface="Arial" pitchFamily="-65" charset="0"/>
        </a:defRPr>
      </a:lvl8pPr>
      <a:lvl9pPr marL="1828800" algn="ctr" rtl="0" eaLnBrk="0" fontAlgn="base" hangingPunct="0">
        <a:spcBef>
          <a:spcPct val="0"/>
        </a:spcBef>
        <a:spcAft>
          <a:spcPct val="0"/>
        </a:spcAft>
        <a:defRPr sz="2400" b="1">
          <a:solidFill>
            <a:schemeClr val="accent2"/>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000">
          <a:solidFill>
            <a:schemeClr val="accent2"/>
          </a:solidFill>
          <a:latin typeface="+mn-lt"/>
          <a:ea typeface="ＭＳ Ｐゴシック" pitchFamily="-65" charset="-128"/>
        </a:defRPr>
      </a:lvl2pPr>
      <a:lvl3pPr marL="1143000" indent="-228600" algn="l" rtl="0" eaLnBrk="0" fontAlgn="base" hangingPunct="0">
        <a:spcBef>
          <a:spcPct val="20000"/>
        </a:spcBef>
        <a:spcAft>
          <a:spcPct val="0"/>
        </a:spcAft>
        <a:buChar char="•"/>
        <a:defRPr>
          <a:solidFill>
            <a:srgbClr val="FF0000"/>
          </a:solidFill>
          <a:latin typeface="+mn-lt"/>
          <a:ea typeface="ＭＳ Ｐゴシック" pitchFamily="-65" charset="-128"/>
        </a:defRPr>
      </a:lvl3pPr>
      <a:lvl4pPr marL="1600200" indent="-228600" algn="l" rtl="0" eaLnBrk="0" fontAlgn="base" hangingPunct="0">
        <a:spcBef>
          <a:spcPct val="20000"/>
        </a:spcBef>
        <a:spcAft>
          <a:spcPct val="0"/>
        </a:spcAft>
        <a:buChar char="–"/>
        <a:defRPr sz="1600">
          <a:solidFill>
            <a:srgbClr val="009999"/>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 Id="rId5"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37.pdf"/><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 Id="rId5"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quation5.bin"/><Relationship Id="rId4" Type="http://schemas.openxmlformats.org/officeDocument/2006/relationships/oleObject" Target="../embeddings/Microsoft_Equation1.bin"/><Relationship Id="rId10" Type="http://schemas.openxmlformats.org/officeDocument/2006/relationships/oleObject" Target="../embeddings/Microsoft_Equation7.bin"/><Relationship Id="rId5" Type="http://schemas.openxmlformats.org/officeDocument/2006/relationships/oleObject" Target="../embeddings/Microsoft_Equation2.bin"/><Relationship Id="rId7" Type="http://schemas.openxmlformats.org/officeDocument/2006/relationships/oleObject" Target="../embeddings/Microsoft_Equation4.bin"/><Relationship Id="rId1" Type="http://schemas.openxmlformats.org/officeDocument/2006/relationships/vmlDrawing" Target="../drawings/vmlDrawing1.vml"/><Relationship Id="rId2" Type="http://schemas.openxmlformats.org/officeDocument/2006/relationships/slideLayout" Target="../slideLayouts/slideLayout2.xml"/><Relationship Id="rId9" Type="http://schemas.openxmlformats.org/officeDocument/2006/relationships/oleObject" Target="../embeddings/Microsoft_Equation6.bin"/><Relationship Id="rId3" Type="http://schemas.openxmlformats.org/officeDocument/2006/relationships/notesSlide" Target="../notesSlides/notesSlide6.xml"/><Relationship Id="rId6" Type="http://schemas.openxmlformats.org/officeDocument/2006/relationships/oleObject" Target="../embeddings/Microsoft_Equation3.bin"/></Relationships>
</file>

<file path=ppt/slides/_rels/slide7.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990600"/>
            <a:ext cx="8839200" cy="1066800"/>
          </a:xfrm>
          <a:prstGeom prst="rect">
            <a:avLst/>
          </a:prstGeom>
          <a:noFill/>
          <a:ln w="9525">
            <a:noFill/>
            <a:miter lim="800000"/>
            <a:headEnd/>
            <a:tailEnd/>
          </a:ln>
        </p:spPr>
        <p:txBody>
          <a:bodyPr anchor="ctr">
            <a:prstTxWarp prst="textNoShape">
              <a:avLst/>
            </a:prstTxWarp>
          </a:bodyPr>
          <a:lstStyle/>
          <a:p>
            <a:pPr algn="ctr" eaLnBrk="0" hangingPunct="0">
              <a:spcBef>
                <a:spcPct val="0"/>
              </a:spcBef>
              <a:buFontTx/>
              <a:buNone/>
            </a:pPr>
            <a:r>
              <a:rPr lang="en-US" sz="3000" i="0">
                <a:solidFill>
                  <a:schemeClr val="accent2"/>
                </a:solidFill>
                <a:latin typeface="Arial" pitchFamily="-65" charset="0"/>
              </a:rPr>
              <a:t>Divertor options for NSTX and NSTX-Upgrade</a:t>
            </a:r>
          </a:p>
        </p:txBody>
      </p:sp>
      <p:sp>
        <p:nvSpPr>
          <p:cNvPr id="15363" name="Text Box 9"/>
          <p:cNvSpPr txBox="1">
            <a:spLocks noChangeArrowheads="1"/>
          </p:cNvSpPr>
          <p:nvPr/>
        </p:nvSpPr>
        <p:spPr bwMode="auto">
          <a:xfrm>
            <a:off x="1490663" y="2463800"/>
            <a:ext cx="6081712" cy="904875"/>
          </a:xfrm>
          <a:prstGeom prst="rect">
            <a:avLst/>
          </a:prstGeom>
          <a:noFill/>
          <a:ln w="9525">
            <a:noFill/>
            <a:miter lim="800000"/>
            <a:headEnd/>
            <a:tailEnd/>
          </a:ln>
        </p:spPr>
        <p:txBody>
          <a:bodyPr>
            <a:prstTxWarp prst="textNoShape">
              <a:avLst/>
            </a:prstTxWarp>
            <a:spAutoFit/>
          </a:bodyPr>
          <a:lstStyle/>
          <a:p>
            <a:pPr algn="ctr">
              <a:buFontTx/>
              <a:buNone/>
            </a:pPr>
            <a:r>
              <a:rPr lang="en-US" sz="2400" i="0">
                <a:solidFill>
                  <a:schemeClr val="tx1"/>
                </a:solidFill>
                <a:latin typeface="Arial" pitchFamily="-65" charset="0"/>
              </a:rPr>
              <a:t>Rajesh Maingi, </a:t>
            </a:r>
          </a:p>
          <a:p>
            <a:pPr algn="ctr">
              <a:buFontTx/>
              <a:buNone/>
            </a:pPr>
            <a:r>
              <a:rPr lang="en-US" sz="2400" b="0">
                <a:solidFill>
                  <a:schemeClr val="tx1"/>
                </a:solidFill>
                <a:latin typeface="Arial" pitchFamily="-65" charset="0"/>
              </a:rPr>
              <a:t>On behalf of the NSTX Research Team</a:t>
            </a:r>
          </a:p>
        </p:txBody>
      </p:sp>
      <p:sp>
        <p:nvSpPr>
          <p:cNvPr id="15364" name="Text Box 10"/>
          <p:cNvSpPr txBox="1">
            <a:spLocks noChangeArrowheads="1"/>
          </p:cNvSpPr>
          <p:nvPr/>
        </p:nvSpPr>
        <p:spPr bwMode="auto">
          <a:xfrm>
            <a:off x="1676400" y="3579813"/>
            <a:ext cx="5715000" cy="784225"/>
          </a:xfrm>
          <a:prstGeom prst="rect">
            <a:avLst/>
          </a:prstGeom>
          <a:noFill/>
          <a:ln w="15875">
            <a:noFill/>
            <a:miter lim="800000"/>
            <a:headEnd/>
            <a:tailEnd/>
          </a:ln>
        </p:spPr>
        <p:txBody>
          <a:bodyPr lIns="0" tIns="0" rIns="0" bIns="0">
            <a:prstTxWarp prst="textNoShape">
              <a:avLst/>
            </a:prstTxWarp>
            <a:spAutoFit/>
          </a:bodyPr>
          <a:lstStyle/>
          <a:p>
            <a:pPr algn="ctr">
              <a:lnSpc>
                <a:spcPct val="70000"/>
              </a:lnSpc>
              <a:buFontTx/>
              <a:buNone/>
            </a:pPr>
            <a:r>
              <a:rPr lang="en-US" sz="2000" i="0">
                <a:solidFill>
                  <a:schemeClr val="tx2"/>
                </a:solidFill>
                <a:latin typeface="Comic Sans MS" pitchFamily="-65" charset="0"/>
                <a:ea typeface="Comic Sans MS" pitchFamily="-65" charset="0"/>
                <a:cs typeface="Comic Sans MS" pitchFamily="-65" charset="0"/>
              </a:rPr>
              <a:t>NSTX Program Advisory Committee Meeting</a:t>
            </a:r>
          </a:p>
          <a:p>
            <a:pPr algn="ctr">
              <a:lnSpc>
                <a:spcPct val="70000"/>
              </a:lnSpc>
              <a:buFontTx/>
              <a:buNone/>
            </a:pPr>
            <a:r>
              <a:rPr lang="en-US" sz="2000" i="0">
                <a:solidFill>
                  <a:schemeClr val="tx2"/>
                </a:solidFill>
                <a:latin typeface="Comic Sans MS" pitchFamily="-65" charset="0"/>
                <a:ea typeface="Comic Sans MS" pitchFamily="-65" charset="0"/>
                <a:cs typeface="Comic Sans MS" pitchFamily="-65" charset="0"/>
              </a:rPr>
              <a:t>Princeton, NJ</a:t>
            </a:r>
          </a:p>
          <a:p>
            <a:pPr algn="ctr">
              <a:lnSpc>
                <a:spcPct val="70000"/>
              </a:lnSpc>
              <a:buFontTx/>
              <a:buNone/>
            </a:pPr>
            <a:r>
              <a:rPr lang="en-US" sz="2000" i="0">
                <a:solidFill>
                  <a:schemeClr val="tx2"/>
                </a:solidFill>
                <a:latin typeface="Comic Sans MS" pitchFamily="-65" charset="0"/>
                <a:ea typeface="Comic Sans MS" pitchFamily="-65" charset="0"/>
                <a:cs typeface="Comic Sans MS" pitchFamily="-65" charset="0"/>
              </a:rPr>
              <a:t>Feb. 3-5, 2010</a:t>
            </a:r>
          </a:p>
        </p:txBody>
      </p:sp>
      <p:sp>
        <p:nvSpPr>
          <p:cNvPr id="15365" name="Text Box 11"/>
          <p:cNvSpPr txBox="1">
            <a:spLocks noChangeArrowheads="1"/>
          </p:cNvSpPr>
          <p:nvPr/>
        </p:nvSpPr>
        <p:spPr bwMode="auto">
          <a:xfrm>
            <a:off x="114300" y="2165350"/>
            <a:ext cx="1333500" cy="4575175"/>
          </a:xfrm>
          <a:prstGeom prst="rect">
            <a:avLst/>
          </a:prstGeom>
          <a:gradFill rotWithShape="1">
            <a:gsLst>
              <a:gs pos="0">
                <a:srgbClr val="EAEAEA">
                  <a:alpha val="50998"/>
                </a:srgbClr>
              </a:gs>
              <a:gs pos="100000">
                <a:srgbClr val="B5B5B5">
                  <a:alpha val="50998"/>
                </a:srgbClr>
              </a:gs>
            </a:gsLst>
            <a:lin ang="0" scaled="1"/>
          </a:gradFill>
          <a:ln w="12700">
            <a:solidFill>
              <a:srgbClr val="0000FF"/>
            </a:solidFill>
            <a:miter lim="800000"/>
            <a:headEnd/>
            <a:tailEnd/>
          </a:ln>
        </p:spPr>
        <p:txBody>
          <a:bodyPr lIns="91429" tIns="45714" rIns="91429" bIns="45714">
            <a:prstTxWarp prst="textNoShape">
              <a:avLst/>
            </a:prstTxWarp>
            <a:spAutoFit/>
          </a:bodyPr>
          <a:lstStyle/>
          <a:p>
            <a:pPr eaLnBrk="0" hangingPunct="0">
              <a:spcBef>
                <a:spcPct val="5000"/>
              </a:spcBef>
              <a:spcAft>
                <a:spcPct val="5000"/>
              </a:spcAft>
              <a:buFontTx/>
              <a:buNone/>
            </a:pPr>
            <a:r>
              <a:rPr lang="en-US" sz="900">
                <a:solidFill>
                  <a:srgbClr val="0000FF"/>
                </a:solidFill>
                <a:latin typeface="Arial" pitchFamily="-65" charset="0"/>
              </a:rPr>
              <a:t>College W&amp;M</a:t>
            </a:r>
          </a:p>
          <a:p>
            <a:pPr eaLnBrk="0" hangingPunct="0">
              <a:spcBef>
                <a:spcPct val="5000"/>
              </a:spcBef>
              <a:spcAft>
                <a:spcPct val="5000"/>
              </a:spcAft>
              <a:buFontTx/>
              <a:buNone/>
            </a:pPr>
            <a:r>
              <a:rPr lang="en-US" sz="900">
                <a:solidFill>
                  <a:srgbClr val="0000FF"/>
                </a:solidFill>
                <a:latin typeface="Arial" pitchFamily="-65" charset="0"/>
              </a:rPr>
              <a:t>Colorado Sch Mines</a:t>
            </a:r>
          </a:p>
          <a:p>
            <a:pPr eaLnBrk="0" hangingPunct="0">
              <a:spcBef>
                <a:spcPct val="5000"/>
              </a:spcBef>
              <a:spcAft>
                <a:spcPct val="5000"/>
              </a:spcAft>
              <a:buFontTx/>
              <a:buNone/>
            </a:pPr>
            <a:r>
              <a:rPr lang="en-US" sz="900">
                <a:solidFill>
                  <a:srgbClr val="0000FF"/>
                </a:solidFill>
                <a:latin typeface="Arial" pitchFamily="-65" charset="0"/>
              </a:rPr>
              <a:t>Columbia U</a:t>
            </a:r>
          </a:p>
          <a:p>
            <a:pPr eaLnBrk="0" hangingPunct="0">
              <a:spcBef>
                <a:spcPct val="5000"/>
              </a:spcBef>
              <a:spcAft>
                <a:spcPct val="5000"/>
              </a:spcAft>
              <a:buFontTx/>
              <a:buNone/>
            </a:pPr>
            <a:r>
              <a:rPr lang="en-US" sz="900">
                <a:solidFill>
                  <a:srgbClr val="0000FF"/>
                </a:solidFill>
                <a:latin typeface="Arial" pitchFamily="-65" charset="0"/>
              </a:rPr>
              <a:t>Comp-X</a:t>
            </a:r>
          </a:p>
          <a:p>
            <a:pPr eaLnBrk="0" hangingPunct="0">
              <a:spcBef>
                <a:spcPct val="5000"/>
              </a:spcBef>
              <a:spcAft>
                <a:spcPct val="5000"/>
              </a:spcAft>
              <a:buFontTx/>
              <a:buNone/>
            </a:pPr>
            <a:r>
              <a:rPr lang="en-US" sz="900">
                <a:solidFill>
                  <a:srgbClr val="0000FF"/>
                </a:solidFill>
                <a:latin typeface="Arial" pitchFamily="-65" charset="0"/>
              </a:rPr>
              <a:t>General Atomics</a:t>
            </a:r>
          </a:p>
          <a:p>
            <a:pPr eaLnBrk="0" hangingPunct="0">
              <a:spcBef>
                <a:spcPct val="5000"/>
              </a:spcBef>
              <a:spcAft>
                <a:spcPct val="5000"/>
              </a:spcAft>
              <a:buFontTx/>
              <a:buNone/>
            </a:pPr>
            <a:r>
              <a:rPr lang="en-US" sz="900">
                <a:solidFill>
                  <a:srgbClr val="0000FF"/>
                </a:solidFill>
                <a:latin typeface="Arial" pitchFamily="-65" charset="0"/>
              </a:rPr>
              <a:t>INL</a:t>
            </a:r>
          </a:p>
          <a:p>
            <a:pPr eaLnBrk="0" hangingPunct="0">
              <a:spcBef>
                <a:spcPct val="5000"/>
              </a:spcBef>
              <a:spcAft>
                <a:spcPct val="5000"/>
              </a:spcAft>
              <a:buFontTx/>
              <a:buNone/>
            </a:pPr>
            <a:r>
              <a:rPr lang="en-US" sz="900">
                <a:solidFill>
                  <a:srgbClr val="0000FF"/>
                </a:solidFill>
                <a:latin typeface="Arial" pitchFamily="-65" charset="0"/>
              </a:rPr>
              <a:t>Johns Hopkins U</a:t>
            </a:r>
          </a:p>
          <a:p>
            <a:pPr eaLnBrk="0" hangingPunct="0">
              <a:spcBef>
                <a:spcPct val="5000"/>
              </a:spcBef>
              <a:spcAft>
                <a:spcPct val="5000"/>
              </a:spcAft>
              <a:buFontTx/>
              <a:buNone/>
            </a:pPr>
            <a:r>
              <a:rPr lang="en-US" sz="900">
                <a:solidFill>
                  <a:srgbClr val="0000FF"/>
                </a:solidFill>
                <a:latin typeface="Arial" pitchFamily="-65" charset="0"/>
              </a:rPr>
              <a:t>LANL</a:t>
            </a:r>
          </a:p>
          <a:p>
            <a:pPr eaLnBrk="0" hangingPunct="0">
              <a:spcBef>
                <a:spcPct val="5000"/>
              </a:spcBef>
              <a:spcAft>
                <a:spcPct val="5000"/>
              </a:spcAft>
              <a:buFontTx/>
              <a:buNone/>
            </a:pPr>
            <a:r>
              <a:rPr lang="en-US" sz="900">
                <a:solidFill>
                  <a:srgbClr val="0000FF"/>
                </a:solidFill>
                <a:latin typeface="Arial" pitchFamily="-65" charset="0"/>
              </a:rPr>
              <a:t>LLNL</a:t>
            </a:r>
          </a:p>
          <a:p>
            <a:pPr eaLnBrk="0" hangingPunct="0">
              <a:spcBef>
                <a:spcPct val="5000"/>
              </a:spcBef>
              <a:spcAft>
                <a:spcPct val="5000"/>
              </a:spcAft>
              <a:buFontTx/>
              <a:buNone/>
            </a:pPr>
            <a:r>
              <a:rPr lang="en-US" sz="900">
                <a:solidFill>
                  <a:srgbClr val="0000FF"/>
                </a:solidFill>
                <a:latin typeface="Arial" pitchFamily="-65" charset="0"/>
              </a:rPr>
              <a:t>Lodestar</a:t>
            </a:r>
          </a:p>
          <a:p>
            <a:pPr eaLnBrk="0" hangingPunct="0">
              <a:spcBef>
                <a:spcPct val="5000"/>
              </a:spcBef>
              <a:spcAft>
                <a:spcPct val="5000"/>
              </a:spcAft>
              <a:buFontTx/>
              <a:buNone/>
            </a:pPr>
            <a:r>
              <a:rPr lang="en-US" sz="900">
                <a:solidFill>
                  <a:srgbClr val="0000FF"/>
                </a:solidFill>
                <a:latin typeface="Arial" pitchFamily="-65" charset="0"/>
              </a:rPr>
              <a:t>MIT</a:t>
            </a:r>
          </a:p>
          <a:p>
            <a:pPr eaLnBrk="0" hangingPunct="0">
              <a:spcBef>
                <a:spcPct val="5000"/>
              </a:spcBef>
              <a:spcAft>
                <a:spcPct val="5000"/>
              </a:spcAft>
              <a:buFontTx/>
              <a:buNone/>
            </a:pPr>
            <a:r>
              <a:rPr lang="en-US" sz="900">
                <a:solidFill>
                  <a:srgbClr val="0000FF"/>
                </a:solidFill>
                <a:latin typeface="Arial" pitchFamily="-65" charset="0"/>
              </a:rPr>
              <a:t>Nova Photonics</a:t>
            </a:r>
          </a:p>
          <a:p>
            <a:pPr eaLnBrk="0" hangingPunct="0">
              <a:spcBef>
                <a:spcPct val="5000"/>
              </a:spcBef>
              <a:spcAft>
                <a:spcPct val="5000"/>
              </a:spcAft>
              <a:buFontTx/>
              <a:buNone/>
            </a:pPr>
            <a:r>
              <a:rPr lang="en-US" sz="900">
                <a:solidFill>
                  <a:srgbClr val="0000FF"/>
                </a:solidFill>
                <a:latin typeface="Arial" pitchFamily="-65" charset="0"/>
              </a:rPr>
              <a:t>New York U</a:t>
            </a:r>
          </a:p>
          <a:p>
            <a:pPr eaLnBrk="0" hangingPunct="0">
              <a:spcBef>
                <a:spcPct val="5000"/>
              </a:spcBef>
              <a:spcAft>
                <a:spcPct val="5000"/>
              </a:spcAft>
              <a:buFontTx/>
              <a:buNone/>
            </a:pPr>
            <a:r>
              <a:rPr lang="en-US" sz="900">
                <a:solidFill>
                  <a:srgbClr val="0000FF"/>
                </a:solidFill>
                <a:latin typeface="Arial" pitchFamily="-65" charset="0"/>
              </a:rPr>
              <a:t>Old Dominion U</a:t>
            </a:r>
          </a:p>
          <a:p>
            <a:pPr eaLnBrk="0" hangingPunct="0">
              <a:spcBef>
                <a:spcPct val="5000"/>
              </a:spcBef>
              <a:spcAft>
                <a:spcPct val="5000"/>
              </a:spcAft>
              <a:buFontTx/>
              <a:buNone/>
            </a:pPr>
            <a:r>
              <a:rPr lang="en-US" sz="900">
                <a:solidFill>
                  <a:srgbClr val="0000FF"/>
                </a:solidFill>
                <a:latin typeface="Arial" pitchFamily="-65" charset="0"/>
              </a:rPr>
              <a:t>ORNL</a:t>
            </a:r>
          </a:p>
          <a:p>
            <a:pPr eaLnBrk="0" hangingPunct="0">
              <a:spcBef>
                <a:spcPct val="5000"/>
              </a:spcBef>
              <a:spcAft>
                <a:spcPct val="5000"/>
              </a:spcAft>
              <a:buFontTx/>
              <a:buNone/>
            </a:pPr>
            <a:r>
              <a:rPr lang="en-US" sz="900">
                <a:solidFill>
                  <a:srgbClr val="0000FF"/>
                </a:solidFill>
                <a:latin typeface="Arial" pitchFamily="-65" charset="0"/>
              </a:rPr>
              <a:t>PPPL</a:t>
            </a:r>
          </a:p>
          <a:p>
            <a:pPr eaLnBrk="0" hangingPunct="0">
              <a:spcBef>
                <a:spcPct val="5000"/>
              </a:spcBef>
              <a:spcAft>
                <a:spcPct val="5000"/>
              </a:spcAft>
              <a:buFontTx/>
              <a:buNone/>
            </a:pPr>
            <a:r>
              <a:rPr lang="en-US" sz="900">
                <a:solidFill>
                  <a:srgbClr val="0000FF"/>
                </a:solidFill>
                <a:latin typeface="Arial" pitchFamily="-65" charset="0"/>
              </a:rPr>
              <a:t>PSI</a:t>
            </a:r>
          </a:p>
          <a:p>
            <a:pPr eaLnBrk="0" hangingPunct="0">
              <a:spcBef>
                <a:spcPct val="5000"/>
              </a:spcBef>
              <a:spcAft>
                <a:spcPct val="5000"/>
              </a:spcAft>
              <a:buFontTx/>
              <a:buNone/>
            </a:pPr>
            <a:r>
              <a:rPr lang="en-US" sz="900">
                <a:solidFill>
                  <a:srgbClr val="0000FF"/>
                </a:solidFill>
                <a:latin typeface="Arial" pitchFamily="-65" charset="0"/>
              </a:rPr>
              <a:t>Princeton U</a:t>
            </a:r>
          </a:p>
          <a:p>
            <a:pPr eaLnBrk="0" hangingPunct="0">
              <a:spcBef>
                <a:spcPct val="5000"/>
              </a:spcBef>
              <a:spcAft>
                <a:spcPct val="5000"/>
              </a:spcAft>
              <a:buFontTx/>
              <a:buNone/>
            </a:pPr>
            <a:r>
              <a:rPr lang="en-US" sz="900">
                <a:solidFill>
                  <a:srgbClr val="0000FF"/>
                </a:solidFill>
                <a:latin typeface="Arial" pitchFamily="-65" charset="0"/>
              </a:rPr>
              <a:t>Purdue U</a:t>
            </a:r>
          </a:p>
          <a:p>
            <a:pPr eaLnBrk="0" hangingPunct="0">
              <a:spcBef>
                <a:spcPct val="5000"/>
              </a:spcBef>
              <a:spcAft>
                <a:spcPct val="5000"/>
              </a:spcAft>
              <a:buFontTx/>
              <a:buNone/>
            </a:pPr>
            <a:r>
              <a:rPr lang="en-US" sz="900">
                <a:solidFill>
                  <a:srgbClr val="0000FF"/>
                </a:solidFill>
                <a:latin typeface="Arial" pitchFamily="-65" charset="0"/>
              </a:rPr>
              <a:t>SNL</a:t>
            </a:r>
          </a:p>
          <a:p>
            <a:pPr eaLnBrk="0" hangingPunct="0">
              <a:spcBef>
                <a:spcPct val="5000"/>
              </a:spcBef>
              <a:spcAft>
                <a:spcPct val="5000"/>
              </a:spcAft>
              <a:buFontTx/>
              <a:buNone/>
            </a:pPr>
            <a:r>
              <a:rPr lang="en-US" sz="900">
                <a:solidFill>
                  <a:srgbClr val="0000FF"/>
                </a:solidFill>
                <a:latin typeface="Arial" pitchFamily="-65" charset="0"/>
              </a:rPr>
              <a:t>Think Tank, Inc.</a:t>
            </a:r>
          </a:p>
          <a:p>
            <a:pPr eaLnBrk="0" hangingPunct="0">
              <a:spcBef>
                <a:spcPct val="5000"/>
              </a:spcBef>
              <a:spcAft>
                <a:spcPct val="5000"/>
              </a:spcAft>
              <a:buFontTx/>
              <a:buNone/>
            </a:pPr>
            <a:r>
              <a:rPr lang="en-US" sz="900">
                <a:solidFill>
                  <a:srgbClr val="0000FF"/>
                </a:solidFill>
                <a:latin typeface="Arial" pitchFamily="-65" charset="0"/>
              </a:rPr>
              <a:t>UC Davis</a:t>
            </a:r>
          </a:p>
          <a:p>
            <a:pPr eaLnBrk="0" hangingPunct="0">
              <a:spcBef>
                <a:spcPct val="5000"/>
              </a:spcBef>
              <a:spcAft>
                <a:spcPct val="5000"/>
              </a:spcAft>
              <a:buFontTx/>
              <a:buNone/>
            </a:pPr>
            <a:r>
              <a:rPr lang="en-US" sz="900">
                <a:solidFill>
                  <a:srgbClr val="0000FF"/>
                </a:solidFill>
                <a:latin typeface="Arial" pitchFamily="-65" charset="0"/>
              </a:rPr>
              <a:t>UC Irvine</a:t>
            </a:r>
          </a:p>
          <a:p>
            <a:pPr eaLnBrk="0" hangingPunct="0">
              <a:spcBef>
                <a:spcPct val="5000"/>
              </a:spcBef>
              <a:spcAft>
                <a:spcPct val="5000"/>
              </a:spcAft>
              <a:buFontTx/>
              <a:buNone/>
            </a:pPr>
            <a:r>
              <a:rPr lang="en-US" sz="900">
                <a:solidFill>
                  <a:srgbClr val="0000FF"/>
                </a:solidFill>
                <a:latin typeface="Arial" pitchFamily="-65" charset="0"/>
              </a:rPr>
              <a:t>UCLA</a:t>
            </a:r>
          </a:p>
          <a:p>
            <a:pPr eaLnBrk="0" hangingPunct="0">
              <a:spcBef>
                <a:spcPct val="5000"/>
              </a:spcBef>
              <a:spcAft>
                <a:spcPct val="5000"/>
              </a:spcAft>
              <a:buFontTx/>
              <a:buNone/>
            </a:pPr>
            <a:r>
              <a:rPr lang="en-US" sz="900">
                <a:solidFill>
                  <a:srgbClr val="0000FF"/>
                </a:solidFill>
                <a:latin typeface="Arial" pitchFamily="-65" charset="0"/>
              </a:rPr>
              <a:t>UCSD</a:t>
            </a:r>
          </a:p>
          <a:p>
            <a:pPr eaLnBrk="0" hangingPunct="0">
              <a:spcBef>
                <a:spcPct val="5000"/>
              </a:spcBef>
              <a:spcAft>
                <a:spcPct val="5000"/>
              </a:spcAft>
              <a:buFontTx/>
              <a:buNone/>
            </a:pPr>
            <a:r>
              <a:rPr lang="en-US" sz="900">
                <a:solidFill>
                  <a:srgbClr val="0000FF"/>
                </a:solidFill>
                <a:latin typeface="Arial" pitchFamily="-65" charset="0"/>
              </a:rPr>
              <a:t>U Colorado</a:t>
            </a:r>
          </a:p>
          <a:p>
            <a:pPr eaLnBrk="0" hangingPunct="0">
              <a:spcBef>
                <a:spcPct val="5000"/>
              </a:spcBef>
              <a:spcAft>
                <a:spcPct val="5000"/>
              </a:spcAft>
              <a:buFontTx/>
              <a:buNone/>
            </a:pPr>
            <a:r>
              <a:rPr lang="en-US" sz="900">
                <a:solidFill>
                  <a:srgbClr val="0000FF"/>
                </a:solidFill>
                <a:latin typeface="Arial" pitchFamily="-65" charset="0"/>
              </a:rPr>
              <a:t>U Maryland</a:t>
            </a:r>
          </a:p>
          <a:p>
            <a:pPr eaLnBrk="0" hangingPunct="0">
              <a:spcBef>
                <a:spcPct val="5000"/>
              </a:spcBef>
              <a:spcAft>
                <a:spcPct val="5000"/>
              </a:spcAft>
              <a:buFontTx/>
              <a:buNone/>
            </a:pPr>
            <a:r>
              <a:rPr lang="en-US" sz="900">
                <a:solidFill>
                  <a:srgbClr val="0000FF"/>
                </a:solidFill>
                <a:latin typeface="Arial" pitchFamily="-65" charset="0"/>
              </a:rPr>
              <a:t>U Rochester</a:t>
            </a:r>
          </a:p>
          <a:p>
            <a:pPr eaLnBrk="0" hangingPunct="0">
              <a:spcBef>
                <a:spcPct val="5000"/>
              </a:spcBef>
              <a:spcAft>
                <a:spcPct val="5000"/>
              </a:spcAft>
              <a:buFontTx/>
              <a:buNone/>
            </a:pPr>
            <a:r>
              <a:rPr lang="en-US" sz="900">
                <a:solidFill>
                  <a:srgbClr val="0000FF"/>
                </a:solidFill>
                <a:latin typeface="Arial" pitchFamily="-65" charset="0"/>
              </a:rPr>
              <a:t>U Washington</a:t>
            </a:r>
          </a:p>
          <a:p>
            <a:pPr eaLnBrk="0" hangingPunct="0">
              <a:spcBef>
                <a:spcPct val="5000"/>
              </a:spcBef>
              <a:spcAft>
                <a:spcPct val="5000"/>
              </a:spcAft>
              <a:buFontTx/>
              <a:buNone/>
            </a:pPr>
            <a:r>
              <a:rPr lang="en-US" sz="900">
                <a:solidFill>
                  <a:srgbClr val="0000FF"/>
                </a:solidFill>
                <a:latin typeface="Arial" pitchFamily="-65" charset="0"/>
              </a:rPr>
              <a:t>U Wisconsin</a:t>
            </a:r>
            <a:endParaRPr lang="en-US" sz="900">
              <a:solidFill>
                <a:srgbClr val="FF0000"/>
              </a:solidFill>
              <a:latin typeface="Arial" pitchFamily="-65" charset="0"/>
            </a:endParaRPr>
          </a:p>
        </p:txBody>
      </p:sp>
      <p:sp>
        <p:nvSpPr>
          <p:cNvPr id="15366" name="Text Box 12"/>
          <p:cNvSpPr txBox="1">
            <a:spLocks noChangeArrowheads="1"/>
          </p:cNvSpPr>
          <p:nvPr/>
        </p:nvSpPr>
        <p:spPr bwMode="auto">
          <a:xfrm>
            <a:off x="7707313" y="2428875"/>
            <a:ext cx="1284287" cy="4276725"/>
          </a:xfrm>
          <a:prstGeom prst="rect">
            <a:avLst/>
          </a:prstGeom>
          <a:gradFill rotWithShape="1">
            <a:gsLst>
              <a:gs pos="0">
                <a:srgbClr val="B3B3B3">
                  <a:alpha val="50998"/>
                </a:srgbClr>
              </a:gs>
              <a:gs pos="100000">
                <a:srgbClr val="EAEAEA">
                  <a:alpha val="50998"/>
                </a:srgbClr>
              </a:gs>
            </a:gsLst>
            <a:lin ang="0" scaled="1"/>
          </a:gradFill>
          <a:ln w="12700">
            <a:solidFill>
              <a:srgbClr val="FF0000"/>
            </a:solidFill>
            <a:miter lim="800000"/>
            <a:headEnd/>
            <a:tailEnd/>
          </a:ln>
        </p:spPr>
        <p:txBody>
          <a:bodyPr lIns="91429" tIns="45714" rIns="91429" bIns="45714">
            <a:prstTxWarp prst="textNoShape">
              <a:avLst/>
            </a:prstTxWarp>
            <a:spAutoFit/>
          </a:bodyPr>
          <a:lstStyle/>
          <a:p>
            <a:pPr algn="r" eaLnBrk="0" hangingPunct="0">
              <a:spcBef>
                <a:spcPct val="5000"/>
              </a:spcBef>
              <a:spcAft>
                <a:spcPct val="5000"/>
              </a:spcAft>
              <a:buFontTx/>
              <a:buNone/>
            </a:pPr>
            <a:r>
              <a:rPr lang="en-US" sz="900">
                <a:solidFill>
                  <a:srgbClr val="FF0000"/>
                </a:solidFill>
                <a:latin typeface="Arial" pitchFamily="-65" charset="0"/>
              </a:rPr>
              <a:t>Culham Sci Ctr</a:t>
            </a:r>
          </a:p>
          <a:p>
            <a:pPr algn="r" eaLnBrk="0" hangingPunct="0">
              <a:spcBef>
                <a:spcPct val="5000"/>
              </a:spcBef>
              <a:spcAft>
                <a:spcPct val="5000"/>
              </a:spcAft>
              <a:buFontTx/>
              <a:buNone/>
            </a:pPr>
            <a:r>
              <a:rPr lang="en-US" sz="900">
                <a:solidFill>
                  <a:srgbClr val="FF0000"/>
                </a:solidFill>
                <a:latin typeface="Arial" pitchFamily="-65" charset="0"/>
              </a:rPr>
              <a:t>U St. Andrews</a:t>
            </a:r>
          </a:p>
          <a:p>
            <a:pPr algn="r" eaLnBrk="0" hangingPunct="0">
              <a:spcBef>
                <a:spcPct val="5000"/>
              </a:spcBef>
              <a:spcAft>
                <a:spcPct val="5000"/>
              </a:spcAft>
              <a:buFontTx/>
              <a:buNone/>
            </a:pPr>
            <a:r>
              <a:rPr lang="en-US" sz="900">
                <a:solidFill>
                  <a:srgbClr val="FF0000"/>
                </a:solidFill>
                <a:latin typeface="Arial" pitchFamily="-65" charset="0"/>
              </a:rPr>
              <a:t>York U</a:t>
            </a:r>
          </a:p>
          <a:p>
            <a:pPr algn="r" eaLnBrk="0" hangingPunct="0">
              <a:spcBef>
                <a:spcPct val="5000"/>
              </a:spcBef>
              <a:spcAft>
                <a:spcPct val="5000"/>
              </a:spcAft>
              <a:buFontTx/>
              <a:buNone/>
            </a:pPr>
            <a:r>
              <a:rPr lang="en-US" sz="900">
                <a:solidFill>
                  <a:srgbClr val="FF0000"/>
                </a:solidFill>
                <a:latin typeface="Arial" pitchFamily="-65" charset="0"/>
              </a:rPr>
              <a:t>Chubu U</a:t>
            </a:r>
          </a:p>
          <a:p>
            <a:pPr algn="r" eaLnBrk="0" hangingPunct="0">
              <a:spcBef>
                <a:spcPct val="5000"/>
              </a:spcBef>
              <a:spcAft>
                <a:spcPct val="5000"/>
              </a:spcAft>
              <a:buFontTx/>
              <a:buNone/>
            </a:pPr>
            <a:r>
              <a:rPr lang="en-US" sz="900">
                <a:solidFill>
                  <a:srgbClr val="FF0000"/>
                </a:solidFill>
                <a:latin typeface="Arial" pitchFamily="-65" charset="0"/>
              </a:rPr>
              <a:t>Fukui U</a:t>
            </a:r>
          </a:p>
          <a:p>
            <a:pPr algn="r" eaLnBrk="0" hangingPunct="0">
              <a:spcBef>
                <a:spcPct val="5000"/>
              </a:spcBef>
              <a:spcAft>
                <a:spcPct val="5000"/>
              </a:spcAft>
              <a:buFontTx/>
              <a:buNone/>
            </a:pPr>
            <a:r>
              <a:rPr lang="en-US" sz="900">
                <a:solidFill>
                  <a:srgbClr val="FF0000"/>
                </a:solidFill>
                <a:latin typeface="Arial" pitchFamily="-65" charset="0"/>
              </a:rPr>
              <a:t>Hiroshima U</a:t>
            </a:r>
          </a:p>
          <a:p>
            <a:pPr algn="r" eaLnBrk="0" hangingPunct="0">
              <a:spcBef>
                <a:spcPct val="5000"/>
              </a:spcBef>
              <a:spcAft>
                <a:spcPct val="5000"/>
              </a:spcAft>
              <a:buFontTx/>
              <a:buNone/>
            </a:pPr>
            <a:r>
              <a:rPr lang="en-US" sz="900">
                <a:solidFill>
                  <a:srgbClr val="FF0000"/>
                </a:solidFill>
                <a:latin typeface="Arial" pitchFamily="-65" charset="0"/>
              </a:rPr>
              <a:t>Hyogo U</a:t>
            </a:r>
          </a:p>
          <a:p>
            <a:pPr algn="r" eaLnBrk="0" hangingPunct="0">
              <a:spcBef>
                <a:spcPct val="5000"/>
              </a:spcBef>
              <a:spcAft>
                <a:spcPct val="5000"/>
              </a:spcAft>
              <a:buFontTx/>
              <a:buNone/>
            </a:pPr>
            <a:r>
              <a:rPr lang="en-US" sz="900">
                <a:solidFill>
                  <a:srgbClr val="FF0000"/>
                </a:solidFill>
                <a:latin typeface="Arial" pitchFamily="-65" charset="0"/>
              </a:rPr>
              <a:t>Kyoto U</a:t>
            </a:r>
          </a:p>
          <a:p>
            <a:pPr algn="r" eaLnBrk="0" hangingPunct="0">
              <a:spcBef>
                <a:spcPct val="5000"/>
              </a:spcBef>
              <a:spcAft>
                <a:spcPct val="5000"/>
              </a:spcAft>
              <a:buFontTx/>
              <a:buNone/>
            </a:pPr>
            <a:r>
              <a:rPr lang="en-US" sz="900">
                <a:solidFill>
                  <a:srgbClr val="FF0000"/>
                </a:solidFill>
                <a:latin typeface="Arial" pitchFamily="-65" charset="0"/>
              </a:rPr>
              <a:t>Kyushu U</a:t>
            </a:r>
          </a:p>
          <a:p>
            <a:pPr algn="r" eaLnBrk="0" hangingPunct="0">
              <a:spcBef>
                <a:spcPct val="5000"/>
              </a:spcBef>
              <a:spcAft>
                <a:spcPct val="5000"/>
              </a:spcAft>
              <a:buFontTx/>
              <a:buNone/>
            </a:pPr>
            <a:r>
              <a:rPr lang="en-US" sz="900">
                <a:solidFill>
                  <a:srgbClr val="FF0000"/>
                </a:solidFill>
                <a:latin typeface="Arial" pitchFamily="-65" charset="0"/>
              </a:rPr>
              <a:t>Kyushu Tokai U</a:t>
            </a:r>
          </a:p>
          <a:p>
            <a:pPr algn="r" eaLnBrk="0" hangingPunct="0">
              <a:spcBef>
                <a:spcPct val="5000"/>
              </a:spcBef>
              <a:spcAft>
                <a:spcPct val="5000"/>
              </a:spcAft>
              <a:buFontTx/>
              <a:buNone/>
            </a:pPr>
            <a:r>
              <a:rPr lang="en-US" sz="900">
                <a:solidFill>
                  <a:srgbClr val="FF0000"/>
                </a:solidFill>
                <a:latin typeface="Arial" pitchFamily="-65" charset="0"/>
              </a:rPr>
              <a:t>NIFS</a:t>
            </a:r>
          </a:p>
          <a:p>
            <a:pPr algn="r" eaLnBrk="0" hangingPunct="0">
              <a:spcBef>
                <a:spcPct val="5000"/>
              </a:spcBef>
              <a:spcAft>
                <a:spcPct val="5000"/>
              </a:spcAft>
              <a:buFontTx/>
              <a:buNone/>
            </a:pPr>
            <a:r>
              <a:rPr lang="en-US" sz="900">
                <a:solidFill>
                  <a:srgbClr val="FF0000"/>
                </a:solidFill>
                <a:latin typeface="Arial" pitchFamily="-65" charset="0"/>
              </a:rPr>
              <a:t>Niigata U</a:t>
            </a:r>
          </a:p>
          <a:p>
            <a:pPr algn="r" eaLnBrk="0" hangingPunct="0">
              <a:spcBef>
                <a:spcPct val="5000"/>
              </a:spcBef>
              <a:spcAft>
                <a:spcPct val="5000"/>
              </a:spcAft>
              <a:buFontTx/>
              <a:buNone/>
            </a:pPr>
            <a:r>
              <a:rPr lang="en-US" sz="900">
                <a:solidFill>
                  <a:srgbClr val="FF0000"/>
                </a:solidFill>
                <a:latin typeface="Arial" pitchFamily="-65" charset="0"/>
              </a:rPr>
              <a:t>U Tokyo</a:t>
            </a:r>
          </a:p>
          <a:p>
            <a:pPr algn="r" eaLnBrk="0" hangingPunct="0">
              <a:spcBef>
                <a:spcPct val="5000"/>
              </a:spcBef>
              <a:spcAft>
                <a:spcPct val="5000"/>
              </a:spcAft>
              <a:buFontTx/>
              <a:buNone/>
            </a:pPr>
            <a:r>
              <a:rPr lang="en-US" sz="900">
                <a:solidFill>
                  <a:srgbClr val="FF0000"/>
                </a:solidFill>
                <a:latin typeface="Arial" pitchFamily="-65" charset="0"/>
              </a:rPr>
              <a:t>JAEA</a:t>
            </a:r>
          </a:p>
          <a:p>
            <a:pPr algn="r" eaLnBrk="0" hangingPunct="0">
              <a:spcBef>
                <a:spcPct val="5000"/>
              </a:spcBef>
              <a:spcAft>
                <a:spcPct val="5000"/>
              </a:spcAft>
              <a:buFontTx/>
              <a:buNone/>
            </a:pPr>
            <a:r>
              <a:rPr lang="en-US" sz="900">
                <a:solidFill>
                  <a:srgbClr val="FF0000"/>
                </a:solidFill>
                <a:latin typeface="Arial" pitchFamily="-65" charset="0"/>
              </a:rPr>
              <a:t>Hebrew U</a:t>
            </a:r>
          </a:p>
          <a:p>
            <a:pPr algn="r" eaLnBrk="0" hangingPunct="0">
              <a:spcBef>
                <a:spcPct val="5000"/>
              </a:spcBef>
              <a:spcAft>
                <a:spcPct val="5000"/>
              </a:spcAft>
              <a:buFontTx/>
              <a:buNone/>
            </a:pPr>
            <a:r>
              <a:rPr lang="en-US" sz="900">
                <a:solidFill>
                  <a:srgbClr val="FF0000"/>
                </a:solidFill>
                <a:latin typeface="Arial" pitchFamily="-65" charset="0"/>
              </a:rPr>
              <a:t>Ioffe Inst</a:t>
            </a:r>
          </a:p>
          <a:p>
            <a:pPr algn="r" eaLnBrk="0" hangingPunct="0">
              <a:spcBef>
                <a:spcPct val="5000"/>
              </a:spcBef>
              <a:spcAft>
                <a:spcPct val="5000"/>
              </a:spcAft>
              <a:buFontTx/>
              <a:buNone/>
            </a:pPr>
            <a:r>
              <a:rPr lang="en-US" sz="900">
                <a:solidFill>
                  <a:srgbClr val="FF0000"/>
                </a:solidFill>
                <a:latin typeface="Arial" pitchFamily="-65" charset="0"/>
              </a:rPr>
              <a:t>RRC Kurchatov Inst</a:t>
            </a:r>
          </a:p>
          <a:p>
            <a:pPr algn="r" eaLnBrk="0" hangingPunct="0">
              <a:spcBef>
                <a:spcPct val="5000"/>
              </a:spcBef>
              <a:spcAft>
                <a:spcPct val="5000"/>
              </a:spcAft>
              <a:buFontTx/>
              <a:buNone/>
            </a:pPr>
            <a:r>
              <a:rPr lang="en-US" sz="900">
                <a:solidFill>
                  <a:srgbClr val="FF0000"/>
                </a:solidFill>
                <a:latin typeface="Arial" pitchFamily="-65" charset="0"/>
              </a:rPr>
              <a:t>TRINITI</a:t>
            </a:r>
          </a:p>
          <a:p>
            <a:pPr algn="r" eaLnBrk="0" hangingPunct="0">
              <a:spcBef>
                <a:spcPct val="5000"/>
              </a:spcBef>
              <a:spcAft>
                <a:spcPct val="5000"/>
              </a:spcAft>
              <a:buFontTx/>
              <a:buNone/>
            </a:pPr>
            <a:r>
              <a:rPr lang="en-US" sz="900">
                <a:solidFill>
                  <a:srgbClr val="FF0000"/>
                </a:solidFill>
                <a:latin typeface="Arial" pitchFamily="-65" charset="0"/>
              </a:rPr>
              <a:t>KBSI</a:t>
            </a:r>
          </a:p>
          <a:p>
            <a:pPr algn="r" eaLnBrk="0" hangingPunct="0">
              <a:spcBef>
                <a:spcPct val="5000"/>
              </a:spcBef>
              <a:spcAft>
                <a:spcPct val="5000"/>
              </a:spcAft>
              <a:buFontTx/>
              <a:buNone/>
            </a:pPr>
            <a:r>
              <a:rPr lang="en-US" sz="900">
                <a:solidFill>
                  <a:srgbClr val="FF0000"/>
                </a:solidFill>
                <a:latin typeface="Arial" pitchFamily="-65" charset="0"/>
              </a:rPr>
              <a:t>KAIST</a:t>
            </a:r>
          </a:p>
          <a:p>
            <a:pPr algn="r" eaLnBrk="0" hangingPunct="0">
              <a:spcBef>
                <a:spcPct val="5000"/>
              </a:spcBef>
              <a:spcAft>
                <a:spcPct val="5000"/>
              </a:spcAft>
              <a:buFontTx/>
              <a:buNone/>
            </a:pPr>
            <a:r>
              <a:rPr lang="en-US" sz="900">
                <a:solidFill>
                  <a:srgbClr val="FF0000"/>
                </a:solidFill>
                <a:latin typeface="Arial" pitchFamily="-65" charset="0"/>
              </a:rPr>
              <a:t>POSTECH</a:t>
            </a:r>
          </a:p>
          <a:p>
            <a:pPr algn="r" eaLnBrk="0" hangingPunct="0">
              <a:spcBef>
                <a:spcPct val="5000"/>
              </a:spcBef>
              <a:spcAft>
                <a:spcPct val="5000"/>
              </a:spcAft>
              <a:buFontTx/>
              <a:buNone/>
            </a:pPr>
            <a:r>
              <a:rPr lang="en-US" sz="900">
                <a:solidFill>
                  <a:srgbClr val="FF0000"/>
                </a:solidFill>
                <a:latin typeface="Arial" pitchFamily="-65" charset="0"/>
              </a:rPr>
              <a:t>ASIPP</a:t>
            </a:r>
          </a:p>
          <a:p>
            <a:pPr algn="r" eaLnBrk="0" hangingPunct="0">
              <a:spcBef>
                <a:spcPct val="5000"/>
              </a:spcBef>
              <a:spcAft>
                <a:spcPct val="5000"/>
              </a:spcAft>
              <a:buFontTx/>
              <a:buNone/>
            </a:pPr>
            <a:r>
              <a:rPr lang="en-US" sz="900">
                <a:solidFill>
                  <a:srgbClr val="FF0000"/>
                </a:solidFill>
                <a:latin typeface="Arial" pitchFamily="-65" charset="0"/>
              </a:rPr>
              <a:t>ENEA, Frascati</a:t>
            </a:r>
          </a:p>
          <a:p>
            <a:pPr algn="r" eaLnBrk="0" hangingPunct="0">
              <a:spcBef>
                <a:spcPct val="5000"/>
              </a:spcBef>
              <a:spcAft>
                <a:spcPct val="5000"/>
              </a:spcAft>
              <a:buFontTx/>
              <a:buNone/>
            </a:pPr>
            <a:r>
              <a:rPr lang="en-US" sz="900">
                <a:solidFill>
                  <a:srgbClr val="FF0000"/>
                </a:solidFill>
                <a:latin typeface="Arial" pitchFamily="-65" charset="0"/>
              </a:rPr>
              <a:t>CEA, Cadarache</a:t>
            </a:r>
          </a:p>
          <a:p>
            <a:pPr algn="r" eaLnBrk="0" hangingPunct="0">
              <a:spcBef>
                <a:spcPct val="5000"/>
              </a:spcBef>
              <a:spcAft>
                <a:spcPct val="5000"/>
              </a:spcAft>
              <a:buFontTx/>
              <a:buNone/>
            </a:pPr>
            <a:r>
              <a:rPr lang="en-US" sz="900">
                <a:solidFill>
                  <a:srgbClr val="FF0000"/>
                </a:solidFill>
                <a:latin typeface="Arial" pitchFamily="-65" charset="0"/>
              </a:rPr>
              <a:t>IPP, J</a:t>
            </a:r>
            <a:r>
              <a:rPr lang="en-US" sz="900">
                <a:solidFill>
                  <a:srgbClr val="FF0000"/>
                </a:solidFill>
                <a:latin typeface="Arial" pitchFamily="-65" charset="0"/>
                <a:ea typeface="Arial" pitchFamily="-65" charset="0"/>
                <a:cs typeface="Arial" pitchFamily="-65" charset="0"/>
              </a:rPr>
              <a:t>ü</a:t>
            </a:r>
            <a:r>
              <a:rPr lang="en-US" sz="900">
                <a:solidFill>
                  <a:srgbClr val="FF0000"/>
                </a:solidFill>
                <a:latin typeface="Arial" pitchFamily="-65" charset="0"/>
              </a:rPr>
              <a:t>lich</a:t>
            </a:r>
          </a:p>
          <a:p>
            <a:pPr algn="r" eaLnBrk="0" hangingPunct="0">
              <a:spcBef>
                <a:spcPct val="5000"/>
              </a:spcBef>
              <a:spcAft>
                <a:spcPct val="5000"/>
              </a:spcAft>
              <a:buFontTx/>
              <a:buNone/>
            </a:pPr>
            <a:r>
              <a:rPr lang="en-US" sz="900">
                <a:solidFill>
                  <a:srgbClr val="FF0000"/>
                </a:solidFill>
                <a:latin typeface="Arial" pitchFamily="-65" charset="0"/>
              </a:rPr>
              <a:t>IPP, Garching</a:t>
            </a:r>
          </a:p>
          <a:p>
            <a:pPr algn="r" eaLnBrk="0" hangingPunct="0">
              <a:spcBef>
                <a:spcPct val="5000"/>
              </a:spcBef>
              <a:spcAft>
                <a:spcPct val="5000"/>
              </a:spcAft>
              <a:buFontTx/>
              <a:buNone/>
            </a:pPr>
            <a:r>
              <a:rPr lang="en-US" sz="900">
                <a:solidFill>
                  <a:srgbClr val="FF0000"/>
                </a:solidFill>
                <a:latin typeface="Arial" pitchFamily="-65" charset="0"/>
              </a:rPr>
              <a:t>ASCR, Czech Rep</a:t>
            </a:r>
          </a:p>
          <a:p>
            <a:pPr algn="r" eaLnBrk="0" hangingPunct="0">
              <a:spcBef>
                <a:spcPct val="5000"/>
              </a:spcBef>
              <a:spcAft>
                <a:spcPct val="5000"/>
              </a:spcAft>
              <a:buFontTx/>
              <a:buNone/>
            </a:pPr>
            <a:r>
              <a:rPr lang="en-US" sz="900">
                <a:solidFill>
                  <a:srgbClr val="FF0000"/>
                </a:solidFill>
                <a:latin typeface="Arial" pitchFamily="-65" charset="0"/>
              </a:rPr>
              <a:t>U Quebec</a:t>
            </a:r>
          </a:p>
        </p:txBody>
      </p:sp>
      <p:pic>
        <p:nvPicPr>
          <p:cNvPr id="15367" name="Picture 40" descr="nstx_small"/>
          <p:cNvPicPr>
            <a:picLocks noChangeAspect="1" noChangeArrowheads="1"/>
          </p:cNvPicPr>
          <p:nvPr/>
        </p:nvPicPr>
        <p:blipFill>
          <a:blip r:embed="rId3"/>
          <a:srcRect/>
          <a:stretch>
            <a:fillRect/>
          </a:stretch>
        </p:blipFill>
        <p:spPr bwMode="auto">
          <a:xfrm>
            <a:off x="1905000" y="4648200"/>
            <a:ext cx="1892300" cy="2133600"/>
          </a:xfrm>
          <a:prstGeom prst="rect">
            <a:avLst/>
          </a:prstGeom>
          <a:noFill/>
          <a:ln w="9525">
            <a:noFill/>
            <a:miter lim="800000"/>
            <a:headEnd/>
            <a:tailEnd/>
          </a:ln>
        </p:spPr>
      </p:pic>
      <p:pic>
        <p:nvPicPr>
          <p:cNvPr id="15368" name="Picture 127"/>
          <p:cNvPicPr>
            <a:picLocks noChangeAspect="1" noChangeArrowheads="1"/>
          </p:cNvPicPr>
          <p:nvPr/>
        </p:nvPicPr>
        <p:blipFill>
          <a:blip r:embed="rId4"/>
          <a:srcRect/>
          <a:stretch>
            <a:fillRect/>
          </a:stretch>
        </p:blipFill>
        <p:spPr bwMode="auto">
          <a:xfrm>
            <a:off x="0" y="-1588"/>
            <a:ext cx="9144000" cy="839788"/>
          </a:xfrm>
          <a:prstGeom prst="rect">
            <a:avLst/>
          </a:prstGeom>
          <a:noFill/>
          <a:ln w="15875">
            <a:noFill/>
            <a:miter lim="800000"/>
            <a:headEnd/>
            <a:tailEnd/>
          </a:ln>
        </p:spPr>
      </p:pic>
      <p:sp>
        <p:nvSpPr>
          <p:cNvPr id="1525888" name="Text Box 128"/>
          <p:cNvSpPr txBox="1">
            <a:spLocks noChangeArrowheads="1"/>
          </p:cNvSpPr>
          <p:nvPr/>
        </p:nvSpPr>
        <p:spPr bwMode="auto">
          <a:xfrm>
            <a:off x="838200" y="109538"/>
            <a:ext cx="1219200" cy="549275"/>
          </a:xfrm>
          <a:prstGeom prst="rect">
            <a:avLst/>
          </a:prstGeom>
          <a:noFill/>
          <a:ln w="15875">
            <a:noFill/>
            <a:miter lim="800000"/>
            <a:headEnd/>
            <a:tailEnd/>
          </a:ln>
          <a:effectLst/>
        </p:spPr>
        <p:txBody>
          <a:bodyPr wrap="none" lIns="0" tIns="0" rIns="0" bIns="0">
            <a:prstTxWarp prst="textNoShape">
              <a:avLst/>
            </a:prstTxWarp>
            <a:spAutoFit/>
          </a:bodyPr>
          <a:lstStyle/>
          <a:p>
            <a:pPr>
              <a:buFontTx/>
              <a:buNone/>
              <a:defRPr/>
            </a:pPr>
            <a:r>
              <a:rPr lang="en-US" sz="3600" b="0">
                <a:solidFill>
                  <a:srgbClr val="171FC7"/>
                </a:solidFill>
                <a:effectLst>
                  <a:outerShdw blurRad="38100" dist="38100" dir="2700000" algn="tl">
                    <a:srgbClr val="DDDDDD"/>
                  </a:outerShdw>
                </a:effectLst>
                <a:latin typeface="Arial" pitchFamily="-65" charset="0"/>
              </a:rPr>
              <a:t>NSTX</a:t>
            </a:r>
          </a:p>
        </p:txBody>
      </p:sp>
      <p:sp>
        <p:nvSpPr>
          <p:cNvPr id="15370" name="Rectangle 129"/>
          <p:cNvSpPr>
            <a:spLocks noChangeArrowheads="1"/>
          </p:cNvSpPr>
          <p:nvPr/>
        </p:nvSpPr>
        <p:spPr bwMode="auto">
          <a:xfrm>
            <a:off x="3651250" y="239713"/>
            <a:ext cx="1530350" cy="381000"/>
          </a:xfrm>
          <a:prstGeom prst="rect">
            <a:avLst/>
          </a:prstGeom>
          <a:noFill/>
          <a:ln w="9525">
            <a:noFill/>
            <a:miter lim="800000"/>
            <a:headEnd/>
            <a:tailEnd/>
          </a:ln>
        </p:spPr>
        <p:txBody>
          <a:bodyPr lIns="0" tIns="0" rIns="0" bIns="0" anchor="ctr">
            <a:prstTxWarp prst="textNoShape">
              <a:avLst/>
            </a:prstTxWarp>
          </a:bodyPr>
          <a:lstStyle/>
          <a:p>
            <a:pPr algn="r" eaLnBrk="0" hangingPunct="0">
              <a:spcBef>
                <a:spcPct val="0"/>
              </a:spcBef>
              <a:buFontTx/>
              <a:buNone/>
            </a:pPr>
            <a:r>
              <a:rPr lang="en-US" sz="1800">
                <a:solidFill>
                  <a:schemeClr val="accent2"/>
                </a:solidFill>
                <a:latin typeface="Arial" pitchFamily="-65" charset="0"/>
              </a:rPr>
              <a:t>Supported by   </a:t>
            </a:r>
          </a:p>
        </p:txBody>
      </p:sp>
      <p:pic>
        <p:nvPicPr>
          <p:cNvPr id="15371" name="Picture 20" descr="framed_team_picture"/>
          <p:cNvPicPr>
            <a:picLocks noChangeAspect="1" noChangeArrowheads="1"/>
          </p:cNvPicPr>
          <p:nvPr/>
        </p:nvPicPr>
        <p:blipFill>
          <a:blip r:embed="rId5"/>
          <a:srcRect/>
          <a:stretch>
            <a:fillRect/>
          </a:stretch>
        </p:blipFill>
        <p:spPr bwMode="auto">
          <a:xfrm>
            <a:off x="4275138" y="4594225"/>
            <a:ext cx="3067050" cy="2263775"/>
          </a:xfrm>
          <a:prstGeom prst="rect">
            <a:avLst/>
          </a:prstGeom>
          <a:noFill/>
          <a:ln w="9525">
            <a:noFill/>
            <a:miter lim="800000"/>
            <a:headEnd/>
            <a:tailEnd/>
          </a:ln>
        </p:spPr>
      </p:pic>
      <p:pic>
        <p:nvPicPr>
          <p:cNvPr id="15372" name="Picture 209" descr="ornl_oakleaflogo"/>
          <p:cNvPicPr>
            <a:picLocks noChangeAspect="1" noChangeArrowheads="1"/>
          </p:cNvPicPr>
          <p:nvPr/>
        </p:nvPicPr>
        <p:blipFill>
          <a:blip r:embed="rId6"/>
          <a:srcRect l="10680" r="18457" b="19623"/>
          <a:stretch>
            <a:fillRect/>
          </a:stretch>
        </p:blipFill>
        <p:spPr bwMode="auto">
          <a:xfrm>
            <a:off x="5603875" y="2366963"/>
            <a:ext cx="963613" cy="549275"/>
          </a:xfrm>
          <a:prstGeom prst="rect">
            <a:avLst/>
          </a:prstGeom>
          <a:noFill/>
          <a:ln w="9525">
            <a:noFill/>
            <a:miter lim="800000"/>
            <a:headEnd/>
            <a:tailEnd/>
          </a:ln>
        </p:spPr>
      </p:pic>
    </p:spTree>
  </p:cSld>
  <p:clrMapOvr>
    <a:masterClrMapping/>
  </p:clrMapOvr>
  <p:transition advTm="378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5444067" y="924576"/>
            <a:ext cx="3153375" cy="5645558"/>
          </a:xfrm>
          <a:prstGeom prst="rect">
            <a:avLst/>
          </a:prstGeom>
        </p:spPr>
      </p:pic>
      <p:sp>
        <p:nvSpPr>
          <p:cNvPr id="4" name="Slide Number Placeholder 3"/>
          <p:cNvSpPr>
            <a:spLocks noGrp="1"/>
          </p:cNvSpPr>
          <p:nvPr>
            <p:ph type="sldNum" sz="quarter" idx="10"/>
          </p:nvPr>
        </p:nvSpPr>
        <p:spPr/>
        <p:txBody>
          <a:bodyPr/>
          <a:lstStyle/>
          <a:p>
            <a:pPr>
              <a:defRPr/>
            </a:pPr>
            <a:fld id="{566F048B-2C57-A541-8B29-233D9BC04607}" type="slidenum">
              <a:rPr lang="en-US" smtClean="0"/>
              <a:pPr>
                <a:defRPr/>
              </a:pPr>
              <a:t>10</a:t>
            </a:fld>
            <a:endParaRPr lang="en-US"/>
          </a:p>
        </p:txBody>
      </p:sp>
      <p:sp>
        <p:nvSpPr>
          <p:cNvPr id="21507" name="Rectangle 2"/>
          <p:cNvSpPr>
            <a:spLocks noGrp="1" noChangeArrowheads="1"/>
          </p:cNvSpPr>
          <p:nvPr>
            <p:ph type="title"/>
          </p:nvPr>
        </p:nvSpPr>
        <p:spPr>
          <a:xfrm>
            <a:off x="0" y="0"/>
            <a:ext cx="9144000" cy="914400"/>
          </a:xfrm>
          <a:noFill/>
        </p:spPr>
        <p:txBody>
          <a:bodyPr/>
          <a:lstStyle/>
          <a:p>
            <a:pPr>
              <a:lnSpc>
                <a:spcPct val="90000"/>
              </a:lnSpc>
            </a:pPr>
            <a:r>
              <a:rPr lang="en-US" dirty="0" smtClean="0">
                <a:ea typeface="ＭＳ Ｐゴシック" pitchFamily="-65" charset="-128"/>
                <a:cs typeface="ＭＳ Ｐゴシック" pitchFamily="-65" charset="-128"/>
              </a:rPr>
              <a:t>Heat flux width decreases with </a:t>
            </a:r>
            <a:r>
              <a:rPr lang="en-US" dirty="0" err="1" smtClean="0">
                <a:ea typeface="ＭＳ Ｐゴシック" pitchFamily="-65" charset="-128"/>
                <a:cs typeface="ＭＳ Ｐゴシック" pitchFamily="-65" charset="-128"/>
              </a:rPr>
              <a:t>I</a:t>
            </a:r>
            <a:r>
              <a:rPr lang="en-US" baseline="-25000" dirty="0" err="1" smtClean="0">
                <a:ea typeface="ＭＳ Ｐゴシック" pitchFamily="-65" charset="-128"/>
                <a:cs typeface="ＭＳ Ｐゴシック" pitchFamily="-65" charset="-128"/>
              </a:rPr>
              <a:t>p</a:t>
            </a:r>
            <a:endParaRPr lang="en-US" baseline="-25000" dirty="0" smtClean="0">
              <a:ea typeface="ＭＳ Ｐゴシック" pitchFamily="-65" charset="-128"/>
              <a:cs typeface="ＭＳ Ｐゴシック" pitchFamily="-65" charset="-128"/>
            </a:endParaRPr>
          </a:p>
        </p:txBody>
      </p:sp>
      <p:sp>
        <p:nvSpPr>
          <p:cNvPr id="9" name="Text Box 3"/>
          <p:cNvSpPr txBox="1">
            <a:spLocks noChangeArrowheads="1"/>
          </p:cNvSpPr>
          <p:nvPr/>
        </p:nvSpPr>
        <p:spPr bwMode="auto">
          <a:xfrm>
            <a:off x="6764867" y="3721332"/>
            <a:ext cx="1651000" cy="338554"/>
          </a:xfrm>
          <a:prstGeom prst="rect">
            <a:avLst/>
          </a:prstGeom>
          <a:noFill/>
          <a:ln w="12700">
            <a:noFill/>
            <a:miter lim="800000"/>
            <a:headEnd/>
            <a:tailEnd/>
          </a:ln>
        </p:spPr>
        <p:txBody>
          <a:bodyPr wrap="square">
            <a:prstTxWarp prst="textNoShape">
              <a:avLst/>
            </a:prstTxWarp>
            <a:spAutoFit/>
          </a:bodyPr>
          <a:lstStyle/>
          <a:p>
            <a:pPr marL="228600" indent="-228600" eaLnBrk="0" hangingPunct="0">
              <a:spcBef>
                <a:spcPts val="200"/>
              </a:spcBef>
              <a:buNone/>
            </a:pPr>
            <a:r>
              <a:rPr lang="en-US" sz="1600" b="0" i="0" dirty="0" err="1" smtClean="0">
                <a:solidFill>
                  <a:srgbClr val="FF0000"/>
                </a:solidFill>
                <a:latin typeface="Symbol" charset="2"/>
                <a:cs typeface="Symbol" charset="2"/>
              </a:rPr>
              <a:t>l</a:t>
            </a:r>
            <a:r>
              <a:rPr lang="en-US" sz="1600" b="0" i="0" baseline="-25000" dirty="0" err="1" smtClean="0">
                <a:solidFill>
                  <a:srgbClr val="FF0000"/>
                </a:solidFill>
                <a:latin typeface="Arial" pitchFamily="-65" charset="0"/>
              </a:rPr>
              <a:t>q</a:t>
            </a:r>
            <a:r>
              <a:rPr lang="en-US" sz="1600" b="0" i="0" baseline="30000" dirty="0" err="1" smtClean="0">
                <a:solidFill>
                  <a:srgbClr val="FF0000"/>
                </a:solidFill>
                <a:latin typeface="Arial" pitchFamily="-65" charset="0"/>
              </a:rPr>
              <a:t>mid</a:t>
            </a:r>
            <a:r>
              <a:rPr lang="en-US" sz="1600" b="0" i="0" dirty="0" smtClean="0">
                <a:solidFill>
                  <a:srgbClr val="FF0000"/>
                </a:solidFill>
                <a:latin typeface="Arial" pitchFamily="-65" charset="0"/>
              </a:rPr>
              <a:t> = 0.91I</a:t>
            </a:r>
            <a:r>
              <a:rPr lang="en-US" sz="1600" b="0" i="0" baseline="-25000" dirty="0" smtClean="0">
                <a:solidFill>
                  <a:srgbClr val="FF0000"/>
                </a:solidFill>
                <a:latin typeface="Arial" pitchFamily="-65" charset="0"/>
              </a:rPr>
              <a:t>p</a:t>
            </a:r>
            <a:r>
              <a:rPr lang="en-US" sz="1600" b="0" i="0" baseline="30000" dirty="0" smtClean="0">
                <a:solidFill>
                  <a:srgbClr val="FF0000"/>
                </a:solidFill>
                <a:latin typeface="Arial" pitchFamily="-65" charset="0"/>
              </a:rPr>
              <a:t>-1.62</a:t>
            </a:r>
            <a:endParaRPr lang="en-US" sz="1600" b="0" i="0" baseline="30000" dirty="0">
              <a:solidFill>
                <a:srgbClr val="FF0000"/>
              </a:solidFill>
              <a:latin typeface="Arial" pitchFamily="-65" charset="0"/>
            </a:endParaRPr>
          </a:p>
        </p:txBody>
      </p:sp>
      <p:sp>
        <p:nvSpPr>
          <p:cNvPr id="10" name="Text Box 3"/>
          <p:cNvSpPr txBox="1">
            <a:spLocks noChangeArrowheads="1"/>
          </p:cNvSpPr>
          <p:nvPr/>
        </p:nvSpPr>
        <p:spPr bwMode="auto">
          <a:xfrm>
            <a:off x="6117294" y="1008063"/>
            <a:ext cx="2044574" cy="636927"/>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Font typeface="Symbol" pitchFamily="-65" charset="2"/>
              <a:buChar char="d"/>
            </a:pPr>
            <a:r>
              <a:rPr lang="en-US" sz="1400" b="0" i="0" dirty="0" smtClean="0">
                <a:solidFill>
                  <a:schemeClr val="tx2"/>
                </a:solidFill>
                <a:latin typeface="Arial" pitchFamily="-65" charset="0"/>
              </a:rPr>
              <a:t>~ 0.5</a:t>
            </a:r>
          </a:p>
          <a:p>
            <a:pPr marL="228600" indent="-228600" eaLnBrk="0" hangingPunct="0">
              <a:lnSpc>
                <a:spcPts val="1400"/>
              </a:lnSpc>
              <a:spcBef>
                <a:spcPts val="0"/>
              </a:spcBef>
              <a:buNone/>
            </a:pPr>
            <a:r>
              <a:rPr lang="en-US" sz="1400" b="0" i="0" dirty="0">
                <a:solidFill>
                  <a:schemeClr val="tx2"/>
                </a:solidFill>
                <a:latin typeface="Arial" pitchFamily="-65" charset="0"/>
              </a:rPr>
              <a:t>f</a:t>
            </a:r>
            <a:r>
              <a:rPr lang="en-US" sz="1400" b="0" i="0" baseline="-25000" dirty="0" smtClean="0">
                <a:solidFill>
                  <a:schemeClr val="tx2"/>
                </a:solidFill>
                <a:latin typeface="Arial" pitchFamily="-65" charset="0"/>
              </a:rPr>
              <a:t>exp</a:t>
            </a:r>
            <a:r>
              <a:rPr lang="en-US" sz="1400" b="0" i="0" dirty="0" smtClean="0">
                <a:solidFill>
                  <a:schemeClr val="tx2"/>
                </a:solidFill>
                <a:latin typeface="Arial" pitchFamily="-65" charset="0"/>
              </a:rPr>
              <a:t>~6 </a:t>
            </a:r>
          </a:p>
          <a:p>
            <a:pPr marL="228600" indent="-228600" eaLnBrk="0" hangingPunct="0">
              <a:lnSpc>
                <a:spcPts val="1400"/>
              </a:lnSpc>
              <a:spcBef>
                <a:spcPts val="0"/>
              </a:spcBef>
              <a:buNone/>
            </a:pPr>
            <a:r>
              <a:rPr lang="en-US" sz="1400" b="0" i="0" dirty="0" smtClean="0">
                <a:solidFill>
                  <a:schemeClr val="tx2"/>
                </a:solidFill>
                <a:latin typeface="Arial" pitchFamily="-65" charset="0"/>
              </a:rPr>
              <a:t>P</a:t>
            </a:r>
            <a:r>
              <a:rPr lang="en-US" sz="1400" b="0" i="0" baseline="-25000" dirty="0" smtClean="0">
                <a:solidFill>
                  <a:schemeClr val="tx2"/>
                </a:solidFill>
                <a:latin typeface="Arial" pitchFamily="-65" charset="0"/>
              </a:rPr>
              <a:t>NBI</a:t>
            </a:r>
            <a:r>
              <a:rPr lang="en-US" sz="1400" b="0" i="0" dirty="0" smtClean="0">
                <a:solidFill>
                  <a:schemeClr val="tx2"/>
                </a:solidFill>
                <a:latin typeface="Arial" pitchFamily="-65" charset="0"/>
              </a:rPr>
              <a:t>=4 MW</a:t>
            </a:r>
            <a:endParaRPr lang="en-US" sz="1400" b="0" i="0" dirty="0">
              <a:solidFill>
                <a:schemeClr val="tx2"/>
              </a:solidFill>
              <a:latin typeface="Arial" pitchFamily="-65" charset="0"/>
            </a:endParaRPr>
          </a:p>
        </p:txBody>
      </p:sp>
      <p:sp>
        <p:nvSpPr>
          <p:cNvPr id="11" name="Text Box 3"/>
          <p:cNvSpPr txBox="1">
            <a:spLocks noChangeArrowheads="1"/>
          </p:cNvSpPr>
          <p:nvPr/>
        </p:nvSpPr>
        <p:spPr bwMode="auto">
          <a:xfrm>
            <a:off x="6731864" y="2618265"/>
            <a:ext cx="1811003" cy="636927"/>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Font typeface="Symbol" pitchFamily="-65" charset="2"/>
              <a:buChar char="d"/>
            </a:pPr>
            <a:r>
              <a:rPr lang="en-US" sz="1400" i="0" dirty="0" smtClean="0">
                <a:solidFill>
                  <a:srgbClr val="FF0000"/>
                </a:solidFill>
                <a:latin typeface="Arial" pitchFamily="-65" charset="0"/>
              </a:rPr>
              <a:t>~ 0.7</a:t>
            </a:r>
          </a:p>
          <a:p>
            <a:pPr marL="228600" indent="-228600" eaLnBrk="0" hangingPunct="0">
              <a:lnSpc>
                <a:spcPts val="1400"/>
              </a:lnSpc>
              <a:spcBef>
                <a:spcPts val="0"/>
              </a:spcBef>
              <a:buNone/>
            </a:pPr>
            <a:r>
              <a:rPr lang="en-US" sz="1400" dirty="0" smtClean="0">
                <a:solidFill>
                  <a:srgbClr val="FF0000"/>
                </a:solidFill>
                <a:latin typeface="Arial" pitchFamily="-65" charset="0"/>
              </a:rPr>
              <a:t>f</a:t>
            </a:r>
            <a:r>
              <a:rPr lang="en-US" sz="1400" i="0" baseline="-25000" dirty="0" smtClean="0">
                <a:solidFill>
                  <a:srgbClr val="FF0000"/>
                </a:solidFill>
                <a:latin typeface="Arial" pitchFamily="-65" charset="0"/>
              </a:rPr>
              <a:t>exp</a:t>
            </a:r>
            <a:r>
              <a:rPr lang="en-US" sz="1400" i="0" dirty="0" smtClean="0">
                <a:solidFill>
                  <a:srgbClr val="FF0000"/>
                </a:solidFill>
                <a:latin typeface="Arial" pitchFamily="-65" charset="0"/>
              </a:rPr>
              <a:t>~16</a:t>
            </a:r>
          </a:p>
          <a:p>
            <a:pPr marL="228600" indent="-228600" eaLnBrk="0" hangingPunct="0">
              <a:lnSpc>
                <a:spcPts val="1400"/>
              </a:lnSpc>
              <a:spcBef>
                <a:spcPts val="0"/>
              </a:spcBef>
              <a:buNone/>
            </a:pPr>
            <a:r>
              <a:rPr lang="en-US" sz="1400" i="0" dirty="0" smtClean="0">
                <a:solidFill>
                  <a:srgbClr val="FF0000"/>
                </a:solidFill>
                <a:latin typeface="Arial" pitchFamily="-65" charset="0"/>
              </a:rPr>
              <a:t>P</a:t>
            </a:r>
            <a:r>
              <a:rPr lang="en-US" sz="1400" i="0" baseline="-25000" dirty="0" smtClean="0">
                <a:solidFill>
                  <a:srgbClr val="FF0000"/>
                </a:solidFill>
                <a:latin typeface="Arial" pitchFamily="-65" charset="0"/>
              </a:rPr>
              <a:t>NBI</a:t>
            </a:r>
            <a:r>
              <a:rPr lang="en-US" sz="1400" i="0" dirty="0" smtClean="0">
                <a:solidFill>
                  <a:srgbClr val="FF0000"/>
                </a:solidFill>
                <a:latin typeface="Arial" pitchFamily="-65" charset="0"/>
              </a:rPr>
              <a:t>=6 MW  </a:t>
            </a:r>
            <a:endParaRPr lang="en-US" sz="1400" i="0" baseline="30000" dirty="0">
              <a:solidFill>
                <a:srgbClr val="FF0000"/>
              </a:solidFill>
              <a:latin typeface="Arial" pitchFamily="-65" charset="0"/>
            </a:endParaRPr>
          </a:p>
        </p:txBody>
      </p:sp>
      <p:sp>
        <p:nvSpPr>
          <p:cNvPr id="12" name="Oval 11"/>
          <p:cNvSpPr/>
          <p:nvPr/>
        </p:nvSpPr>
        <p:spPr bwMode="auto">
          <a:xfrm>
            <a:off x="6125930" y="3826948"/>
            <a:ext cx="702669" cy="1660722"/>
          </a:xfrm>
          <a:prstGeom prst="ellipse">
            <a:avLst/>
          </a:prstGeom>
          <a:noFill/>
          <a:ln w="31750"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a:ln>
                <a:noFill/>
              </a:ln>
              <a:solidFill>
                <a:srgbClr val="1822CD"/>
              </a:solidFill>
              <a:effectLst/>
              <a:latin typeface="Helvetica" pitchFamily="-65" charset="0"/>
            </a:endParaRPr>
          </a:p>
        </p:txBody>
      </p:sp>
      <p:sp>
        <p:nvSpPr>
          <p:cNvPr id="13" name="Oval 12"/>
          <p:cNvSpPr/>
          <p:nvPr/>
        </p:nvSpPr>
        <p:spPr bwMode="auto">
          <a:xfrm>
            <a:off x="6733001" y="4983432"/>
            <a:ext cx="732568" cy="918587"/>
          </a:xfrm>
          <a:prstGeom prst="ellipse">
            <a:avLst/>
          </a:prstGeom>
          <a:noFill/>
          <a:ln w="3175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15" name="Text Box 3"/>
          <p:cNvSpPr txBox="1">
            <a:spLocks noChangeArrowheads="1"/>
          </p:cNvSpPr>
          <p:nvPr/>
        </p:nvSpPr>
        <p:spPr bwMode="auto">
          <a:xfrm>
            <a:off x="271462" y="968904"/>
            <a:ext cx="5087938" cy="6356612"/>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2400"/>
              </a:lnSpc>
              <a:spcBef>
                <a:spcPts val="1200"/>
              </a:spcBef>
            </a:pPr>
            <a:r>
              <a:rPr lang="en-US" altLang="ko-KR" sz="2400" b="0" i="0" dirty="0" smtClean="0">
                <a:solidFill>
                  <a:srgbClr val="000000"/>
                </a:solidFill>
                <a:ea typeface="Arial" pitchFamily="-65" charset="0"/>
                <a:cs typeface="Arial" pitchFamily="-65" charset="0"/>
              </a:rPr>
              <a:t>Combined data from dedicated </a:t>
            </a:r>
            <a:r>
              <a:rPr lang="en-US" altLang="ko-KR" sz="2400" b="0" i="0" dirty="0" err="1" smtClean="0">
                <a:solidFill>
                  <a:srgbClr val="000000"/>
                </a:solidFill>
                <a:ea typeface="Arial" pitchFamily="-65" charset="0"/>
                <a:cs typeface="Arial" pitchFamily="-65" charset="0"/>
              </a:rPr>
              <a:t>I</a:t>
            </a:r>
            <a:r>
              <a:rPr lang="en-US" altLang="ko-KR" sz="2400" b="0" i="0" baseline="-25000" dirty="0" err="1" smtClean="0">
                <a:solidFill>
                  <a:srgbClr val="000000"/>
                </a:solidFill>
                <a:ea typeface="Arial" pitchFamily="-65" charset="0"/>
                <a:cs typeface="Arial" pitchFamily="-65" charset="0"/>
              </a:rPr>
              <a:t>p</a:t>
            </a:r>
            <a:r>
              <a:rPr lang="en-US" altLang="ko-KR" sz="2400" b="0" i="0" dirty="0" smtClean="0">
                <a:solidFill>
                  <a:srgbClr val="000000"/>
                </a:solidFill>
                <a:ea typeface="Arial" pitchFamily="-65" charset="0"/>
                <a:cs typeface="Arial" pitchFamily="-65" charset="0"/>
              </a:rPr>
              <a:t> scans in low </a:t>
            </a:r>
            <a:r>
              <a:rPr lang="en-US" altLang="ko-KR" sz="2400" b="0" i="0" dirty="0" err="1" smtClean="0">
                <a:solidFill>
                  <a:srgbClr val="000000"/>
                </a:solidFill>
                <a:latin typeface="Symbol" charset="2"/>
                <a:ea typeface="Arial" pitchFamily="-65" charset="0"/>
                <a:cs typeface="Symbol" charset="2"/>
              </a:rPr>
              <a:t>d</a:t>
            </a:r>
            <a:r>
              <a:rPr lang="en-US" altLang="ko-KR" sz="2400" b="0" i="0" dirty="0" smtClean="0">
                <a:solidFill>
                  <a:srgbClr val="000000"/>
                </a:solidFill>
                <a:latin typeface="Symbol" charset="2"/>
                <a:ea typeface="Arial" pitchFamily="-65" charset="0"/>
                <a:cs typeface="Symbol" charset="2"/>
              </a:rPr>
              <a:t> </a:t>
            </a:r>
            <a:r>
              <a:rPr lang="en-US" altLang="ko-KR" sz="2400" b="0" i="0" dirty="0" smtClean="0">
                <a:solidFill>
                  <a:srgbClr val="000000"/>
                </a:solidFill>
                <a:ea typeface="Arial" pitchFamily="-65" charset="0"/>
                <a:cs typeface="Arial" pitchFamily="-65" charset="0"/>
              </a:rPr>
              <a:t>and </a:t>
            </a:r>
            <a:r>
              <a:rPr lang="en-US" altLang="ko-KR" sz="2400" b="0" i="0" dirty="0" smtClean="0">
                <a:solidFill>
                  <a:srgbClr val="FF0000"/>
                </a:solidFill>
                <a:ea typeface="Arial" pitchFamily="-65" charset="0"/>
                <a:cs typeface="Arial" pitchFamily="-65" charset="0"/>
              </a:rPr>
              <a:t>high </a:t>
            </a:r>
            <a:r>
              <a:rPr lang="en-US" altLang="ko-KR" sz="2400" b="0" i="0" dirty="0" err="1" smtClean="0">
                <a:solidFill>
                  <a:srgbClr val="FF0000"/>
                </a:solidFill>
                <a:latin typeface="Symbol" charset="2"/>
                <a:ea typeface="Arial" pitchFamily="-65" charset="0"/>
                <a:cs typeface="Symbol" charset="2"/>
              </a:rPr>
              <a:t>d</a:t>
            </a:r>
            <a:r>
              <a:rPr lang="en-US" altLang="ko-KR" sz="2400" b="0" i="0" dirty="0" smtClean="0">
                <a:solidFill>
                  <a:srgbClr val="000000"/>
                </a:solidFill>
                <a:ea typeface="Arial" pitchFamily="-65" charset="0"/>
                <a:cs typeface="Arial" pitchFamily="-65" charset="0"/>
              </a:rPr>
              <a:t> discharges </a:t>
            </a:r>
          </a:p>
          <a:p>
            <a:pPr marL="685800" lvl="1" indent="-228600" eaLnBrk="0" hangingPunct="0">
              <a:lnSpc>
                <a:spcPts val="2400"/>
              </a:lnSpc>
              <a:spcBef>
                <a:spcPts val="1200"/>
              </a:spcBef>
              <a:buFont typeface="Lucida Grande"/>
              <a:buChar char="-"/>
            </a:pPr>
            <a:r>
              <a:rPr lang="en-US" altLang="ko-KR" sz="2200" b="0" i="0" dirty="0" err="1" smtClean="0">
                <a:solidFill>
                  <a:srgbClr val="0000FF"/>
                </a:solidFill>
                <a:ea typeface="Arial" pitchFamily="-65" charset="0"/>
                <a:cs typeface="Arial" pitchFamily="-65" charset="0"/>
              </a:rPr>
              <a:t>I</a:t>
            </a:r>
            <a:r>
              <a:rPr lang="en-US" altLang="ko-KR" sz="2200" b="0" i="0" baseline="-25000" dirty="0" err="1" smtClean="0">
                <a:solidFill>
                  <a:srgbClr val="0000FF"/>
                </a:solidFill>
                <a:ea typeface="Arial" pitchFamily="-65" charset="0"/>
                <a:cs typeface="Arial" pitchFamily="-65" charset="0"/>
              </a:rPr>
              <a:t>p</a:t>
            </a:r>
            <a:r>
              <a:rPr lang="en-US" altLang="ko-KR" sz="2200" b="0" i="0" dirty="0" smtClean="0">
                <a:solidFill>
                  <a:srgbClr val="0000FF"/>
                </a:solidFill>
                <a:ea typeface="Arial" pitchFamily="-65" charset="0"/>
                <a:cs typeface="Arial" pitchFamily="-65" charset="0"/>
              </a:rPr>
              <a:t> dependence also in DIII-D, JET</a:t>
            </a:r>
          </a:p>
          <a:p>
            <a:pPr marL="685800" lvl="1" indent="-228600" eaLnBrk="0" hangingPunct="0">
              <a:lnSpc>
                <a:spcPts val="2400"/>
              </a:lnSpc>
              <a:spcBef>
                <a:spcPts val="1200"/>
              </a:spcBef>
              <a:buFont typeface="Lucida Grande"/>
              <a:buChar char="-"/>
            </a:pPr>
            <a:r>
              <a:rPr lang="en-US" altLang="ko-KR" sz="2200" b="0" i="0" dirty="0" smtClean="0">
                <a:solidFill>
                  <a:srgbClr val="0000FF"/>
                </a:solidFill>
                <a:ea typeface="Arial" pitchFamily="-65" charset="0"/>
                <a:cs typeface="Arial" pitchFamily="-65" charset="0"/>
              </a:rPr>
              <a:t>Different P</a:t>
            </a:r>
            <a:r>
              <a:rPr lang="en-US" altLang="ko-KR" sz="2200" b="0" i="0" baseline="-25000" dirty="0" smtClean="0">
                <a:solidFill>
                  <a:srgbClr val="0000FF"/>
                </a:solidFill>
                <a:ea typeface="Arial" pitchFamily="-65" charset="0"/>
                <a:cs typeface="Arial" pitchFamily="-65" charset="0"/>
              </a:rPr>
              <a:t>NBI</a:t>
            </a:r>
            <a:r>
              <a:rPr lang="en-US" altLang="ko-KR" sz="2200" b="0" i="0" dirty="0" smtClean="0">
                <a:solidFill>
                  <a:srgbClr val="0000FF"/>
                </a:solidFill>
                <a:ea typeface="Arial" pitchFamily="-65" charset="0"/>
                <a:cs typeface="Arial" pitchFamily="-65" charset="0"/>
              </a:rPr>
              <a:t> and </a:t>
            </a:r>
            <a:r>
              <a:rPr lang="en-US" altLang="ko-KR" sz="2200" b="0" dirty="0" err="1" smtClean="0">
                <a:solidFill>
                  <a:srgbClr val="0000FF"/>
                </a:solidFill>
                <a:ea typeface="Arial" pitchFamily="-65" charset="0"/>
                <a:cs typeface="Arial" pitchFamily="-65" charset="0"/>
              </a:rPr>
              <a:t>f</a:t>
            </a:r>
            <a:r>
              <a:rPr lang="en-US" altLang="ko-KR" sz="2200" b="0" i="0" baseline="-25000" dirty="0" err="1" smtClean="0">
                <a:solidFill>
                  <a:srgbClr val="0000FF"/>
                </a:solidFill>
                <a:ea typeface="Arial" pitchFamily="-65" charset="0"/>
                <a:cs typeface="Arial" pitchFamily="-65" charset="0"/>
              </a:rPr>
              <a:t>exp</a:t>
            </a:r>
            <a:r>
              <a:rPr lang="en-US" altLang="ko-KR" sz="2200" b="0" i="0" dirty="0" smtClean="0">
                <a:solidFill>
                  <a:srgbClr val="0000FF"/>
                </a:solidFill>
                <a:ea typeface="Arial" pitchFamily="-65" charset="0"/>
                <a:cs typeface="Arial" pitchFamily="-65" charset="0"/>
              </a:rPr>
              <a:t>, but previous slides shows no </a:t>
            </a:r>
            <a:r>
              <a:rPr lang="en-US" altLang="ko-KR" sz="2200" b="0" i="0" dirty="0" err="1" smtClean="0">
                <a:solidFill>
                  <a:srgbClr val="0000FF"/>
                </a:solidFill>
                <a:ea typeface="Arial" pitchFamily="-65" charset="0"/>
                <a:cs typeface="Arial" pitchFamily="-65" charset="0"/>
              </a:rPr>
              <a:t>P</a:t>
            </a:r>
            <a:r>
              <a:rPr lang="en-US" altLang="ko-KR" sz="2200" b="0" i="0" baseline="-25000" dirty="0" err="1" smtClean="0">
                <a:solidFill>
                  <a:srgbClr val="0000FF"/>
                </a:solidFill>
                <a:ea typeface="Arial" pitchFamily="-65" charset="0"/>
                <a:cs typeface="Arial" pitchFamily="-65" charset="0"/>
              </a:rPr>
              <a:t>loss</a:t>
            </a:r>
            <a:r>
              <a:rPr lang="en-US" altLang="ko-KR" sz="2200" b="0" i="0" dirty="0" smtClean="0">
                <a:solidFill>
                  <a:srgbClr val="0000FF"/>
                </a:solidFill>
                <a:ea typeface="Arial" pitchFamily="-65" charset="0"/>
                <a:cs typeface="Arial" pitchFamily="-65" charset="0"/>
              </a:rPr>
              <a:t> or </a:t>
            </a:r>
            <a:r>
              <a:rPr lang="en-US" altLang="ko-KR" sz="2200" b="0" dirty="0" err="1" smtClean="0">
                <a:solidFill>
                  <a:srgbClr val="0000FF"/>
                </a:solidFill>
                <a:ea typeface="Arial" pitchFamily="-65" charset="0"/>
                <a:cs typeface="Arial" pitchFamily="-65" charset="0"/>
              </a:rPr>
              <a:t>f</a:t>
            </a:r>
            <a:r>
              <a:rPr lang="en-US" altLang="ko-KR" sz="2200" b="0" i="0" baseline="-25000" dirty="0" err="1" smtClean="0">
                <a:solidFill>
                  <a:srgbClr val="0000FF"/>
                </a:solidFill>
                <a:ea typeface="Arial" pitchFamily="-65" charset="0"/>
                <a:cs typeface="Arial" pitchFamily="-65" charset="0"/>
              </a:rPr>
              <a:t>exp</a:t>
            </a:r>
            <a:r>
              <a:rPr lang="en-US" altLang="ko-KR" sz="2200" b="0" i="0" dirty="0" smtClean="0">
                <a:solidFill>
                  <a:srgbClr val="0000FF"/>
                </a:solidFill>
                <a:ea typeface="Arial" pitchFamily="-65" charset="0"/>
                <a:cs typeface="Arial" pitchFamily="-65" charset="0"/>
              </a:rPr>
              <a:t> effect on </a:t>
            </a:r>
            <a:r>
              <a:rPr lang="en-US" sz="2200" b="0" kern="0" dirty="0" err="1" smtClean="0">
                <a:solidFill>
                  <a:srgbClr val="0000FF"/>
                </a:solidFill>
                <a:latin typeface="Symbol" charset="2"/>
                <a:cs typeface="Symbol" charset="2"/>
              </a:rPr>
              <a:t>l</a:t>
            </a:r>
            <a:r>
              <a:rPr lang="en-US" sz="2200" b="0" kern="0" baseline="-25000" dirty="0" err="1" smtClean="0">
                <a:solidFill>
                  <a:srgbClr val="0000FF"/>
                </a:solidFill>
              </a:rPr>
              <a:t>q</a:t>
            </a:r>
            <a:r>
              <a:rPr lang="en-US" sz="2200" b="0" kern="0" baseline="30000" dirty="0" err="1" smtClean="0">
                <a:solidFill>
                  <a:srgbClr val="0000FF"/>
                </a:solidFill>
              </a:rPr>
              <a:t>mid</a:t>
            </a:r>
            <a:r>
              <a:rPr lang="en-US" sz="2200" b="0" i="0" kern="0" dirty="0" smtClean="0">
                <a:solidFill>
                  <a:srgbClr val="000000"/>
                </a:solidFill>
              </a:rPr>
              <a:t> </a:t>
            </a:r>
            <a:endParaRPr lang="en-US" altLang="ko-KR" sz="2200" b="0" i="0" dirty="0" smtClean="0">
              <a:solidFill>
                <a:srgbClr val="0000FF"/>
              </a:solidFill>
              <a:ea typeface="Arial" pitchFamily="-65" charset="0"/>
              <a:cs typeface="Arial" pitchFamily="-65" charset="0"/>
            </a:endParaRPr>
          </a:p>
          <a:p>
            <a:pPr marL="685800" lvl="1" indent="-228600" eaLnBrk="0" hangingPunct="0">
              <a:lnSpc>
                <a:spcPts val="2400"/>
              </a:lnSpc>
              <a:spcBef>
                <a:spcPts val="1200"/>
              </a:spcBef>
              <a:buFont typeface="Lucida Grande"/>
              <a:buChar char="-"/>
            </a:pPr>
            <a:r>
              <a:rPr lang="en-US" altLang="ko-KR" sz="2200" b="0" i="0" dirty="0" smtClean="0">
                <a:solidFill>
                  <a:srgbClr val="0000FF"/>
                </a:solidFill>
                <a:ea typeface="Arial" pitchFamily="-65" charset="0"/>
                <a:cs typeface="Arial" pitchFamily="-65" charset="0"/>
              </a:rPr>
              <a:t>q</a:t>
            </a:r>
            <a:r>
              <a:rPr lang="en-US" altLang="ko-KR" sz="2200" b="0" i="0" baseline="-25000" dirty="0" smtClean="0">
                <a:solidFill>
                  <a:srgbClr val="0000FF"/>
                </a:solidFill>
                <a:ea typeface="Arial" pitchFamily="-65" charset="0"/>
                <a:cs typeface="Arial" pitchFamily="-65" charset="0"/>
              </a:rPr>
              <a:t>95</a:t>
            </a:r>
            <a:r>
              <a:rPr lang="en-US" altLang="ko-KR" sz="2200" b="0" i="0" dirty="0" smtClean="0">
                <a:solidFill>
                  <a:srgbClr val="0000FF"/>
                </a:solidFill>
                <a:ea typeface="Arial" pitchFamily="-65" charset="0"/>
                <a:cs typeface="Arial" pitchFamily="-65" charset="0"/>
              </a:rPr>
              <a:t>, </a:t>
            </a:r>
            <a:r>
              <a:rPr lang="en-US" altLang="ko-KR" sz="2200" b="0" i="0" dirty="0" err="1" smtClean="0">
                <a:solidFill>
                  <a:srgbClr val="0000FF"/>
                </a:solidFill>
                <a:latin typeface="MT Extra" charset="2"/>
                <a:ea typeface="Arial" pitchFamily="-65" charset="0"/>
                <a:cs typeface="MT Extra" charset="2"/>
              </a:rPr>
              <a:t>l</a:t>
            </a:r>
            <a:r>
              <a:rPr lang="en-US" altLang="ko-KR" sz="2200" b="0" i="0" baseline="-25000" dirty="0" smtClean="0">
                <a:solidFill>
                  <a:srgbClr val="0000FF"/>
                </a:solidFill>
                <a:ea typeface="Arial" pitchFamily="-65" charset="0"/>
                <a:cs typeface="Arial" pitchFamily="-65" charset="0"/>
              </a:rPr>
              <a:t>||</a:t>
            </a:r>
            <a:r>
              <a:rPr lang="en-US" altLang="ko-KR" sz="2200" b="0" i="0" dirty="0" smtClean="0">
                <a:solidFill>
                  <a:srgbClr val="0000FF"/>
                </a:solidFill>
                <a:ea typeface="Arial" pitchFamily="-65" charset="0"/>
                <a:cs typeface="Arial" pitchFamily="-65" charset="0"/>
              </a:rPr>
              <a:t> different </a:t>
            </a:r>
          </a:p>
          <a:p>
            <a:pPr marL="228600" indent="-228600" eaLnBrk="0" hangingPunct="0">
              <a:lnSpc>
                <a:spcPts val="2400"/>
              </a:lnSpc>
              <a:spcBef>
                <a:spcPts val="1200"/>
              </a:spcBef>
            </a:pPr>
            <a:r>
              <a:rPr lang="en-US" altLang="ko-KR" sz="2400" b="0" i="0" dirty="0" smtClean="0">
                <a:solidFill>
                  <a:srgbClr val="000000"/>
                </a:solidFill>
                <a:ea typeface="Arial" pitchFamily="-65" charset="0"/>
                <a:cs typeface="Arial" pitchFamily="-65" charset="0"/>
              </a:rPr>
              <a:t>Power law fit: </a:t>
            </a:r>
            <a:r>
              <a:rPr lang="en-US" altLang="ko-KR" sz="2400" b="0" dirty="0" err="1" smtClean="0">
                <a:solidFill>
                  <a:srgbClr val="000000"/>
                </a:solidFill>
                <a:latin typeface="Symbol" charset="2"/>
                <a:ea typeface="Arial" pitchFamily="-65" charset="0"/>
                <a:cs typeface="Symbol" charset="2"/>
              </a:rPr>
              <a:t>l</a:t>
            </a:r>
            <a:r>
              <a:rPr lang="en-US" altLang="ko-KR" sz="2400" b="0" baseline="-25000" dirty="0" err="1" smtClean="0">
                <a:solidFill>
                  <a:srgbClr val="000000"/>
                </a:solidFill>
                <a:ea typeface="Arial" pitchFamily="-65" charset="0"/>
                <a:cs typeface="Arial" pitchFamily="-65" charset="0"/>
              </a:rPr>
              <a:t>q</a:t>
            </a:r>
            <a:r>
              <a:rPr lang="en-US" altLang="ko-KR" sz="2400" b="0" baseline="30000" dirty="0" err="1" smtClean="0">
                <a:solidFill>
                  <a:srgbClr val="000000"/>
                </a:solidFill>
                <a:ea typeface="Arial" pitchFamily="-65" charset="0"/>
                <a:cs typeface="Arial" pitchFamily="-65" charset="0"/>
              </a:rPr>
              <a:t>mid</a:t>
            </a:r>
            <a:r>
              <a:rPr lang="en-US" altLang="ko-KR" sz="2400" b="0" i="0" dirty="0" smtClean="0">
                <a:solidFill>
                  <a:srgbClr val="000000"/>
                </a:solidFill>
                <a:ea typeface="Arial" pitchFamily="-65" charset="0"/>
                <a:cs typeface="Arial" pitchFamily="-65" charset="0"/>
              </a:rPr>
              <a:t> ~ 3 +/- 0.5 mm @ 2 MA</a:t>
            </a:r>
          </a:p>
          <a:p>
            <a:pPr marL="342900" indent="-342900" eaLnBrk="0" hangingPunct="0">
              <a:lnSpc>
                <a:spcPts val="2400"/>
              </a:lnSpc>
              <a:spcBef>
                <a:spcPct val="30000"/>
              </a:spcBef>
              <a:defRPr/>
            </a:pPr>
            <a:r>
              <a:rPr lang="en-US" sz="2400" b="0" i="0" kern="0" dirty="0" smtClean="0">
                <a:solidFill>
                  <a:srgbClr val="FF0000"/>
                </a:solidFill>
                <a:ea typeface="ＭＳ Ｐゴシック" pitchFamily="-112" charset="-128"/>
                <a:cs typeface="ＭＳ Ｐゴシック" pitchFamily="-112" charset="-128"/>
              </a:rPr>
              <a:t>Project </a:t>
            </a:r>
            <a:r>
              <a:rPr lang="en-US" sz="2400" b="0" kern="0" dirty="0" err="1" smtClean="0">
                <a:solidFill>
                  <a:srgbClr val="FF0000"/>
                </a:solidFill>
                <a:ea typeface="ＭＳ Ｐゴシック" pitchFamily="-112" charset="-128"/>
                <a:cs typeface="ＭＳ Ｐゴシック" pitchFamily="-112" charset="-128"/>
              </a:rPr>
              <a:t>q</a:t>
            </a:r>
            <a:r>
              <a:rPr lang="en-US" sz="2400" b="0" kern="0" baseline="-25000" dirty="0" err="1" smtClean="0">
                <a:solidFill>
                  <a:srgbClr val="FF0000"/>
                </a:solidFill>
                <a:ea typeface="ＭＳ Ｐゴシック" pitchFamily="-112" charset="-128"/>
                <a:cs typeface="ＭＳ Ｐゴシック" pitchFamily="-112" charset="-128"/>
              </a:rPr>
              <a:t>peak</a:t>
            </a:r>
            <a:r>
              <a:rPr lang="en-US" sz="2400" b="0" i="0" kern="0" dirty="0" smtClean="0">
                <a:solidFill>
                  <a:srgbClr val="FF0000"/>
                </a:solidFill>
                <a:ea typeface="ＭＳ Ｐゴシック" pitchFamily="-112" charset="-128"/>
                <a:cs typeface="ＭＳ Ｐゴシック" pitchFamily="-112" charset="-128"/>
              </a:rPr>
              <a:t> = 24 +/- 4 MW/m</a:t>
            </a:r>
            <a:r>
              <a:rPr lang="en-US" sz="2400" b="0" i="0" kern="0" baseline="30000" dirty="0" smtClean="0">
                <a:solidFill>
                  <a:srgbClr val="FF0000"/>
                </a:solidFill>
                <a:ea typeface="ＭＳ Ｐゴシック" pitchFamily="-112" charset="-128"/>
                <a:cs typeface="ＭＳ Ｐゴシック" pitchFamily="-112" charset="-128"/>
              </a:rPr>
              <a:t>2</a:t>
            </a:r>
          </a:p>
          <a:p>
            <a:pPr marL="800100" lvl="1" indent="-342900" eaLnBrk="0" hangingPunct="0">
              <a:lnSpc>
                <a:spcPts val="2400"/>
              </a:lnSpc>
              <a:spcBef>
                <a:spcPct val="30000"/>
              </a:spcBef>
              <a:buFont typeface="Lucida Grande"/>
              <a:buChar char="-"/>
              <a:defRPr/>
            </a:pPr>
            <a:r>
              <a:rPr lang="en-US" sz="2000" b="0" i="0" kern="0" dirty="0" smtClean="0">
                <a:solidFill>
                  <a:srgbClr val="0000FF"/>
                </a:solidFill>
                <a:latin typeface="Arial" pitchFamily="-65" charset="0"/>
                <a:ea typeface="ＭＳ Ｐゴシック" pitchFamily="-112" charset="-128"/>
                <a:cs typeface="ＭＳ Ｐゴシック" pitchFamily="-112" charset="-128"/>
              </a:rPr>
              <a:t>Flux expansion = 30</a:t>
            </a:r>
          </a:p>
          <a:p>
            <a:pPr marL="800100" lvl="1" indent="-342900" eaLnBrk="0" hangingPunct="0">
              <a:lnSpc>
                <a:spcPts val="2400"/>
              </a:lnSpc>
              <a:spcBef>
                <a:spcPct val="30000"/>
              </a:spcBef>
              <a:buFont typeface="Lucida Grande"/>
              <a:buChar char="-"/>
              <a:defRPr/>
            </a:pPr>
            <a:r>
              <a:rPr lang="en-US" sz="2000" b="0" kern="0" dirty="0" err="1" smtClean="0">
                <a:solidFill>
                  <a:srgbClr val="0000FF"/>
                </a:solidFill>
                <a:latin typeface="Arial" pitchFamily="-65" charset="0"/>
                <a:ea typeface="ＭＳ Ｐゴシック" pitchFamily="-112" charset="-128"/>
                <a:cs typeface="ＭＳ Ｐゴシック" pitchFamily="-112" charset="-128"/>
              </a:rPr>
              <a:t>P</a:t>
            </a:r>
            <a:r>
              <a:rPr lang="en-US" sz="2000" b="0" kern="0" baseline="-25000" dirty="0" err="1" smtClean="0">
                <a:solidFill>
                  <a:srgbClr val="0000FF"/>
                </a:solidFill>
                <a:latin typeface="Arial" pitchFamily="-65" charset="0"/>
                <a:ea typeface="ＭＳ Ｐゴシック" pitchFamily="-112" charset="-128"/>
                <a:cs typeface="ＭＳ Ｐゴシック" pitchFamily="-112" charset="-128"/>
              </a:rPr>
              <a:t>loss</a:t>
            </a:r>
            <a:r>
              <a:rPr lang="en-US" sz="2000" b="0" i="0" kern="0" baseline="-25000" dirty="0" smtClean="0">
                <a:solidFill>
                  <a:srgbClr val="0000FF"/>
                </a:solidFill>
                <a:latin typeface="Arial" pitchFamily="-65" charset="0"/>
                <a:ea typeface="ＭＳ Ｐゴシック" pitchFamily="-112" charset="-128"/>
                <a:cs typeface="ＭＳ Ｐゴシック" pitchFamily="-112" charset="-128"/>
              </a:rPr>
              <a:t> </a:t>
            </a:r>
            <a:r>
              <a:rPr lang="en-US" sz="2000" b="0" i="0" kern="0" dirty="0" smtClean="0">
                <a:solidFill>
                  <a:srgbClr val="0000FF"/>
                </a:solidFill>
                <a:latin typeface="Arial" pitchFamily="-65" charset="0"/>
                <a:ea typeface="ＭＳ Ｐゴシック" pitchFamily="-112" charset="-128"/>
                <a:cs typeface="ＭＳ Ｐゴシック" pitchFamily="-112" charset="-128"/>
              </a:rPr>
              <a:t>= 10 MW, </a:t>
            </a:r>
            <a:r>
              <a:rPr lang="en-US" sz="2000" b="0" kern="0" dirty="0" err="1" smtClean="0">
                <a:solidFill>
                  <a:srgbClr val="0000FF"/>
                </a:solidFill>
                <a:latin typeface="Arial" pitchFamily="-65" charset="0"/>
                <a:ea typeface="ＭＳ Ｐゴシック" pitchFamily="-112" charset="-128"/>
                <a:cs typeface="ＭＳ Ｐゴシック" pitchFamily="-112" charset="-128"/>
              </a:rPr>
              <a:t>f</a:t>
            </a:r>
            <a:r>
              <a:rPr lang="en-US" sz="2000" b="0" kern="0" baseline="-25000" dirty="0" err="1" smtClean="0">
                <a:solidFill>
                  <a:srgbClr val="0000FF"/>
                </a:solidFill>
                <a:latin typeface="Arial" pitchFamily="-65" charset="0"/>
                <a:ea typeface="ＭＳ Ｐゴシック" pitchFamily="-112" charset="-128"/>
                <a:cs typeface="ＭＳ Ｐゴシック" pitchFamily="-112" charset="-128"/>
              </a:rPr>
              <a:t>div</a:t>
            </a:r>
            <a:r>
              <a:rPr lang="en-US" sz="2000" b="0" i="0" kern="0" dirty="0" smtClean="0">
                <a:solidFill>
                  <a:srgbClr val="0000FF"/>
                </a:solidFill>
                <a:latin typeface="Arial" pitchFamily="-65" charset="0"/>
                <a:ea typeface="ＭＳ Ｐゴシック" pitchFamily="-112" charset="-128"/>
                <a:cs typeface="ＭＳ Ｐゴシック" pitchFamily="-112" charset="-128"/>
              </a:rPr>
              <a:t> = 0.5</a:t>
            </a:r>
          </a:p>
          <a:p>
            <a:pPr marL="342900" indent="-342900" eaLnBrk="0" hangingPunct="0">
              <a:lnSpc>
                <a:spcPts val="2400"/>
              </a:lnSpc>
              <a:spcBef>
                <a:spcPct val="30000"/>
              </a:spcBef>
              <a:buFont typeface="Arial"/>
              <a:buChar char="•"/>
              <a:defRPr/>
            </a:pPr>
            <a:r>
              <a:rPr lang="en-US" sz="2400" b="0" i="0" kern="0" dirty="0" smtClean="0">
                <a:solidFill>
                  <a:schemeClr val="tx2"/>
                </a:solidFill>
                <a:latin typeface="Arial" pitchFamily="-65" charset="0"/>
                <a:ea typeface="ＭＳ Ｐゴシック" pitchFamily="-112" charset="-128"/>
                <a:cs typeface="ＭＳ Ｐゴシック" pitchFamily="-112" charset="-128"/>
              </a:rPr>
              <a:t>Note: </a:t>
            </a:r>
            <a:r>
              <a:rPr lang="en-US" sz="2400" b="0" i="0" kern="0" dirty="0" err="1" smtClean="0">
                <a:solidFill>
                  <a:schemeClr val="tx2"/>
                </a:solidFill>
                <a:latin typeface="Arial" pitchFamily="-65" charset="0"/>
                <a:ea typeface="ＭＳ Ｐゴシック" pitchFamily="-112" charset="-128"/>
                <a:cs typeface="ＭＳ Ｐゴシック" pitchFamily="-112" charset="-128"/>
              </a:rPr>
              <a:t>n/n</a:t>
            </a:r>
            <a:r>
              <a:rPr lang="en-US" sz="2400" b="0" i="0" kern="0" baseline="-25000" dirty="0" err="1" smtClean="0">
                <a:solidFill>
                  <a:schemeClr val="tx2"/>
                </a:solidFill>
                <a:latin typeface="Arial" pitchFamily="-65" charset="0"/>
                <a:ea typeface="ＭＳ Ｐゴシック" pitchFamily="-112" charset="-128"/>
                <a:cs typeface="ＭＳ Ｐゴシック" pitchFamily="-112" charset="-128"/>
              </a:rPr>
              <a:t>GW</a:t>
            </a:r>
            <a:r>
              <a:rPr lang="en-US" sz="2400" b="0" i="0" kern="0" dirty="0" smtClean="0">
                <a:solidFill>
                  <a:schemeClr val="tx2"/>
                </a:solidFill>
                <a:latin typeface="Arial" pitchFamily="-65" charset="0"/>
                <a:ea typeface="ＭＳ Ｐゴシック" pitchFamily="-112" charset="-128"/>
                <a:cs typeface="ＭＳ Ｐゴシック" pitchFamily="-112" charset="-128"/>
              </a:rPr>
              <a:t> ~ 0.5 in projection</a:t>
            </a:r>
            <a:endParaRPr lang="en-US" altLang="ko-KR" sz="2400" b="0" i="0" dirty="0" smtClean="0">
              <a:solidFill>
                <a:srgbClr val="000000"/>
              </a:solidFill>
              <a:ea typeface="Arial" pitchFamily="-65" charset="0"/>
              <a:cs typeface="Arial" pitchFamily="-65" charset="0"/>
            </a:endParaRPr>
          </a:p>
          <a:p>
            <a:pPr marL="685800" lvl="1" indent="-228600" eaLnBrk="0" hangingPunct="0">
              <a:lnSpc>
                <a:spcPts val="2400"/>
              </a:lnSpc>
              <a:spcBef>
                <a:spcPts val="1200"/>
              </a:spcBef>
              <a:buFont typeface="Lucida Grande"/>
              <a:buChar char="-"/>
            </a:pPr>
            <a:endParaRPr lang="en-US" altLang="ko-KR" sz="2400" b="0" i="0" dirty="0" smtClean="0">
              <a:solidFill>
                <a:srgbClr val="000000"/>
              </a:solidFill>
              <a:ea typeface="Arial" pitchFamily="-65" charset="0"/>
              <a:cs typeface="Arial" pitchFamily="-65" charset="0"/>
            </a:endParaRPr>
          </a:p>
          <a:p>
            <a:pPr marL="228600" indent="-228600" eaLnBrk="0" hangingPunct="0">
              <a:lnSpc>
                <a:spcPts val="2400"/>
              </a:lnSpc>
              <a:spcBef>
                <a:spcPts val="1200"/>
              </a:spcBef>
            </a:pPr>
            <a:endParaRPr lang="en-US" sz="2400" b="0" i="0" dirty="0">
              <a:solidFill>
                <a:schemeClr val="tx1"/>
              </a:solidFill>
              <a:latin typeface="Arial" pitchFamily="-65" charset="0"/>
            </a:endParaRPr>
          </a:p>
        </p:txBody>
      </p:sp>
      <p:sp>
        <p:nvSpPr>
          <p:cNvPr id="17" name="Oval 16"/>
          <p:cNvSpPr/>
          <p:nvPr/>
        </p:nvSpPr>
        <p:spPr bwMode="auto">
          <a:xfrm>
            <a:off x="6112933" y="1862666"/>
            <a:ext cx="651933" cy="1440604"/>
          </a:xfrm>
          <a:prstGeom prst="ellipse">
            <a:avLst/>
          </a:prstGeom>
          <a:noFill/>
          <a:ln w="31750" cap="flat" cmpd="sng" algn="ctr">
            <a:solidFill>
              <a:schemeClr val="tx2"/>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a:ln>
                <a:noFill/>
              </a:ln>
              <a:solidFill>
                <a:srgbClr val="1822CD"/>
              </a:solidFill>
              <a:effectLst/>
              <a:latin typeface="Helvetica" pitchFamily="-65" charset="0"/>
            </a:endParaRPr>
          </a:p>
        </p:txBody>
      </p:sp>
      <p:sp>
        <p:nvSpPr>
          <p:cNvPr id="18" name="Oval 17"/>
          <p:cNvSpPr/>
          <p:nvPr/>
        </p:nvSpPr>
        <p:spPr bwMode="auto">
          <a:xfrm>
            <a:off x="6722533" y="990600"/>
            <a:ext cx="812803" cy="1667933"/>
          </a:xfrm>
          <a:prstGeom prst="ellipse">
            <a:avLst/>
          </a:prstGeom>
          <a:noFill/>
          <a:ln w="3175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20" name="Rectangle 19"/>
          <p:cNvSpPr/>
          <p:nvPr/>
        </p:nvSpPr>
        <p:spPr bwMode="auto">
          <a:xfrm>
            <a:off x="254000" y="4732867"/>
            <a:ext cx="4656667" cy="1236133"/>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21" name="Text Box 3"/>
          <p:cNvSpPr txBox="1">
            <a:spLocks noChangeArrowheads="1"/>
          </p:cNvSpPr>
          <p:nvPr/>
        </p:nvSpPr>
        <p:spPr bwMode="auto">
          <a:xfrm>
            <a:off x="304800" y="6188604"/>
            <a:ext cx="7081838" cy="405239"/>
          </a:xfrm>
          <a:prstGeom prst="rect">
            <a:avLst/>
          </a:prstGeom>
          <a:noFill/>
          <a:ln w="12700">
            <a:noFill/>
            <a:miter lim="800000"/>
            <a:headEnd/>
            <a:tailEnd/>
          </a:ln>
        </p:spPr>
        <p:txBody>
          <a:bodyPr wrap="square">
            <a:prstTxWarp prst="textNoShape">
              <a:avLst/>
            </a:prstTxWarp>
            <a:spAutoFit/>
          </a:bodyPr>
          <a:lstStyle/>
          <a:p>
            <a:pPr marL="685800" lvl="1" indent="-228600" eaLnBrk="0" hangingPunct="0">
              <a:lnSpc>
                <a:spcPts val="2400"/>
              </a:lnSpc>
              <a:spcBef>
                <a:spcPts val="1200"/>
              </a:spcBef>
              <a:buFont typeface="Lucida Grande"/>
              <a:buChar char="-"/>
            </a:pPr>
            <a:r>
              <a:rPr lang="en-US" altLang="ko-KR" sz="1600" b="0" i="0" dirty="0" smtClean="0">
                <a:solidFill>
                  <a:srgbClr val="0000FF"/>
                </a:solidFill>
                <a:ea typeface="Arial" pitchFamily="-65" charset="0"/>
                <a:cs typeface="Arial" pitchFamily="-65" charset="0"/>
              </a:rPr>
              <a:t>Anticipate NSTX-U operation with </a:t>
            </a:r>
            <a:r>
              <a:rPr lang="en-US" altLang="ko-KR" sz="1600" b="0" i="0" dirty="0" err="1" smtClean="0">
                <a:solidFill>
                  <a:srgbClr val="0000FF"/>
                </a:solidFill>
                <a:ea typeface="Arial" pitchFamily="-65" charset="0"/>
                <a:cs typeface="Arial" pitchFamily="-65" charset="0"/>
              </a:rPr>
              <a:t>n/n</a:t>
            </a:r>
            <a:r>
              <a:rPr lang="en-US" altLang="ko-KR" sz="1600" b="0" i="0" baseline="-25000" dirty="0" err="1" smtClean="0">
                <a:solidFill>
                  <a:srgbClr val="0000FF"/>
                </a:solidFill>
                <a:ea typeface="Arial" pitchFamily="-65" charset="0"/>
                <a:cs typeface="Arial" pitchFamily="-65" charset="0"/>
              </a:rPr>
              <a:t>GW</a:t>
            </a:r>
            <a:r>
              <a:rPr lang="en-US" altLang="ko-KR" sz="1600" b="0" i="0" dirty="0" smtClean="0">
                <a:solidFill>
                  <a:srgbClr val="0000FF"/>
                </a:solidFill>
                <a:ea typeface="Arial" pitchFamily="-65" charset="0"/>
                <a:cs typeface="Arial" pitchFamily="-65" charset="0"/>
              </a:rPr>
              <a:t> from 0.5-1</a:t>
            </a:r>
          </a:p>
        </p:txBody>
      </p:sp>
    </p:spTree>
  </p:cSld>
  <p:clrMapOvr>
    <a:masterClrMapping/>
  </p:clrMapOvr>
  <p:transition advTm="2453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384B54-2CDD-7842-B513-3D3CD53DEE3E}" type="slidenum">
              <a:rPr lang="en-US" smtClean="0"/>
              <a:pPr>
                <a:defRPr/>
              </a:pPr>
              <a:t>11</a:t>
            </a:fld>
            <a:endParaRPr lang="en-US"/>
          </a:p>
        </p:txBody>
      </p:sp>
      <p:sp>
        <p:nvSpPr>
          <p:cNvPr id="17411"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2D modeling used to extrapolate from NSTX discharges to NSTX-U</a:t>
            </a:r>
          </a:p>
        </p:txBody>
      </p:sp>
      <p:sp>
        <p:nvSpPr>
          <p:cNvPr id="17412" name="Rectangle 3"/>
          <p:cNvSpPr>
            <a:spLocks noGrp="1" noChangeArrowheads="1"/>
          </p:cNvSpPr>
          <p:nvPr>
            <p:ph type="body" idx="1"/>
          </p:nvPr>
        </p:nvSpPr>
        <p:spPr>
          <a:xfrm>
            <a:off x="176213" y="1065213"/>
            <a:ext cx="8796337" cy="5448300"/>
          </a:xfrm>
          <a:noFill/>
        </p:spPr>
        <p:txBody>
          <a:bodyPr/>
          <a:lstStyle/>
          <a:p>
            <a:pPr>
              <a:spcBef>
                <a:spcPts val="1200"/>
              </a:spcBef>
            </a:pPr>
            <a:r>
              <a:rPr lang="en-US" sz="2800" dirty="0" smtClean="0">
                <a:solidFill>
                  <a:srgbClr val="000000"/>
                </a:solidFill>
                <a:latin typeface="Helvetica" pitchFamily="-65" charset="0"/>
                <a:ea typeface="Helvetica" pitchFamily="-65" charset="0"/>
                <a:cs typeface="Helvetica" pitchFamily="-65" charset="0"/>
              </a:rPr>
              <a:t>Generate grid based on discharge equilibrium</a:t>
            </a:r>
          </a:p>
          <a:p>
            <a:pPr>
              <a:spcBef>
                <a:spcPts val="1200"/>
              </a:spcBef>
            </a:pPr>
            <a:r>
              <a:rPr lang="en-US" sz="2800" dirty="0" smtClean="0">
                <a:solidFill>
                  <a:srgbClr val="000000"/>
                </a:solidFill>
                <a:latin typeface="Helvetica" pitchFamily="-65" charset="0"/>
                <a:ea typeface="Helvetica" pitchFamily="-65" charset="0"/>
                <a:cs typeface="Helvetica" pitchFamily="-65" charset="0"/>
              </a:rPr>
              <a:t>Prescribe power and particle fluxes through inner boundary from data</a:t>
            </a:r>
          </a:p>
          <a:p>
            <a:pPr>
              <a:spcBef>
                <a:spcPts val="1200"/>
              </a:spcBef>
            </a:pPr>
            <a:r>
              <a:rPr lang="en-US" sz="2800" dirty="0" smtClean="0">
                <a:solidFill>
                  <a:srgbClr val="000000"/>
                </a:solidFill>
                <a:latin typeface="Helvetica" pitchFamily="-65" charset="0"/>
                <a:ea typeface="Helvetica" pitchFamily="-65" charset="0"/>
                <a:cs typeface="Helvetica" pitchFamily="-65" charset="0"/>
              </a:rPr>
              <a:t>Vary free parameters (</a:t>
            </a:r>
            <a:r>
              <a:rPr lang="en-US" sz="2800" dirty="0" err="1" smtClean="0">
                <a:solidFill>
                  <a:srgbClr val="000000"/>
                </a:solidFill>
                <a:latin typeface="Symbol" charset="2"/>
                <a:ea typeface="Helvetica" pitchFamily="-65" charset="0"/>
                <a:cs typeface="Symbol" charset="2"/>
              </a:rPr>
              <a:t>c(y</a:t>
            </a:r>
            <a:r>
              <a:rPr lang="en-US" sz="2800" dirty="0" smtClean="0">
                <a:solidFill>
                  <a:srgbClr val="000000"/>
                </a:solidFill>
                <a:latin typeface="Symbol" charset="2"/>
                <a:ea typeface="Helvetica" pitchFamily="-65" charset="0"/>
                <a:cs typeface="Symbol" charset="2"/>
              </a:rPr>
              <a:t>)</a:t>
            </a:r>
            <a:r>
              <a:rPr lang="en-US" sz="2800" dirty="0" smtClean="0">
                <a:solidFill>
                  <a:srgbClr val="000000"/>
                </a:solidFill>
                <a:latin typeface="Helvetica" pitchFamily="-65" charset="0"/>
                <a:ea typeface="Helvetica" pitchFamily="-65" charset="0"/>
                <a:cs typeface="Helvetica" pitchFamily="-65" charset="0"/>
              </a:rPr>
              <a:t>, </a:t>
            </a:r>
            <a:r>
              <a:rPr lang="en-US" sz="2800" dirty="0" err="1" smtClean="0">
                <a:solidFill>
                  <a:srgbClr val="000000"/>
                </a:solidFill>
                <a:latin typeface="Helvetica" pitchFamily="-65" charset="0"/>
                <a:ea typeface="Helvetica" pitchFamily="-65" charset="0"/>
                <a:cs typeface="Helvetica" pitchFamily="-65" charset="0"/>
              </a:rPr>
              <a:t>D</a:t>
            </a:r>
            <a:r>
              <a:rPr lang="en-US" sz="2800" dirty="0" err="1" smtClean="0">
                <a:solidFill>
                  <a:srgbClr val="000000"/>
                </a:solidFill>
                <a:latin typeface="Symbol" charset="2"/>
                <a:ea typeface="Helvetica" pitchFamily="-65" charset="0"/>
                <a:cs typeface="Symbol" charset="2"/>
              </a:rPr>
              <a:t>(y</a:t>
            </a:r>
            <a:r>
              <a:rPr lang="en-US" sz="2800" dirty="0" smtClean="0">
                <a:solidFill>
                  <a:srgbClr val="000000"/>
                </a:solidFill>
                <a:latin typeface="Symbol" charset="2"/>
                <a:ea typeface="Helvetica" pitchFamily="-65" charset="0"/>
                <a:cs typeface="Symbol" charset="2"/>
              </a:rPr>
              <a:t>)</a:t>
            </a:r>
            <a:r>
              <a:rPr lang="en-US" sz="2800" dirty="0" smtClean="0">
                <a:solidFill>
                  <a:srgbClr val="000000"/>
                </a:solidFill>
                <a:latin typeface="Helvetica" pitchFamily="-65" charset="0"/>
                <a:ea typeface="Helvetica" pitchFamily="-65" charset="0"/>
                <a:cs typeface="Helvetica" pitchFamily="-65" charset="0"/>
              </a:rPr>
              <a:t>, target recycling coefficients) to match measured </a:t>
            </a:r>
            <a:r>
              <a:rPr lang="en-US" sz="2800" dirty="0" err="1" smtClean="0">
                <a:solidFill>
                  <a:srgbClr val="000000"/>
                </a:solidFill>
                <a:latin typeface="Helvetica" pitchFamily="-65" charset="0"/>
                <a:ea typeface="Helvetica" pitchFamily="-65" charset="0"/>
                <a:cs typeface="Helvetica" pitchFamily="-65" charset="0"/>
              </a:rPr>
              <a:t>midplane</a:t>
            </a:r>
            <a:r>
              <a:rPr lang="en-US" sz="2800" dirty="0" smtClean="0">
                <a:solidFill>
                  <a:srgbClr val="000000"/>
                </a:solidFill>
                <a:latin typeface="Helvetica" pitchFamily="-65" charset="0"/>
                <a:ea typeface="Helvetica" pitchFamily="-65" charset="0"/>
                <a:cs typeface="Helvetica" pitchFamily="-65" charset="0"/>
              </a:rPr>
              <a:t> and </a:t>
            </a:r>
            <a:r>
              <a:rPr lang="en-US" sz="2800" dirty="0" err="1" smtClean="0">
                <a:solidFill>
                  <a:srgbClr val="000000"/>
                </a:solidFill>
                <a:latin typeface="Helvetica" pitchFamily="-65" charset="0"/>
                <a:ea typeface="Helvetica" pitchFamily="-65" charset="0"/>
                <a:cs typeface="Helvetica" pitchFamily="-65" charset="0"/>
              </a:rPr>
              <a:t>divertor</a:t>
            </a:r>
            <a:r>
              <a:rPr lang="en-US" sz="2800" dirty="0" smtClean="0">
                <a:solidFill>
                  <a:srgbClr val="000000"/>
                </a:solidFill>
                <a:latin typeface="Helvetica" pitchFamily="-65" charset="0"/>
                <a:ea typeface="Helvetica" pitchFamily="-65" charset="0"/>
                <a:cs typeface="Helvetica" pitchFamily="-65" charset="0"/>
              </a:rPr>
              <a:t> profiles</a:t>
            </a:r>
          </a:p>
          <a:p>
            <a:pPr>
              <a:spcBef>
                <a:spcPts val="1200"/>
              </a:spcBef>
            </a:pPr>
            <a:r>
              <a:rPr lang="en-US" sz="2800" dirty="0" smtClean="0">
                <a:solidFill>
                  <a:srgbClr val="000000"/>
                </a:solidFill>
                <a:latin typeface="Helvetica" pitchFamily="-65" charset="0"/>
                <a:ea typeface="Helvetica" pitchFamily="-65" charset="0"/>
                <a:cs typeface="Helvetica" pitchFamily="-65" charset="0"/>
              </a:rPr>
              <a:t>Use above values to extrapolate to higher heating power</a:t>
            </a:r>
          </a:p>
          <a:p>
            <a:pPr lvl="1">
              <a:spcBef>
                <a:spcPts val="1200"/>
              </a:spcBef>
            </a:pPr>
            <a:r>
              <a:rPr lang="en-US" sz="2400" dirty="0" smtClean="0">
                <a:latin typeface="Helvetica" pitchFamily="-65" charset="0"/>
                <a:ea typeface="Helvetica" pitchFamily="-65" charset="0"/>
                <a:cs typeface="Helvetica" pitchFamily="-65" charset="0"/>
              </a:rPr>
              <a:t>Extrapolate based on NSTX data from 1.2 MA, 6 MW discharge, which have highest measured heat flux</a:t>
            </a:r>
          </a:p>
          <a:p>
            <a:pPr>
              <a:spcBef>
                <a:spcPts val="1200"/>
              </a:spcBef>
            </a:pPr>
            <a:endParaRPr lang="en-US" sz="3200" dirty="0" smtClean="0">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69ADE4-44BD-AD49-99DF-7005E18766F2}" type="slidenum">
              <a:rPr lang="en-US" smtClean="0"/>
              <a:pPr>
                <a:defRPr/>
              </a:pPr>
              <a:t>12</a:t>
            </a:fld>
            <a:endParaRPr lang="en-US"/>
          </a:p>
        </p:txBody>
      </p:sp>
      <p:sp>
        <p:nvSpPr>
          <p:cNvPr id="25603"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Interpretive 2D modeling also projects to very high peak heat flux with increased heating power</a:t>
            </a:r>
          </a:p>
        </p:txBody>
      </p:sp>
      <p:sp>
        <p:nvSpPr>
          <p:cNvPr id="6" name="Rectangle 3"/>
          <p:cNvSpPr txBox="1">
            <a:spLocks noChangeArrowheads="1"/>
          </p:cNvSpPr>
          <p:nvPr/>
        </p:nvSpPr>
        <p:spPr bwMode="auto">
          <a:xfrm>
            <a:off x="6327775" y="1219200"/>
            <a:ext cx="2586038"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Peak </a:t>
            </a:r>
            <a:r>
              <a:rPr kumimoji="0" lang="en-US" sz="1800" b="0" i="0" u="none" strike="noStrike" kern="0" cap="none" spc="0" normalizeH="0" baseline="0" noProof="0" dirty="0" err="1" smtClean="0">
                <a:ln>
                  <a:noFill/>
                </a:ln>
                <a:solidFill>
                  <a:srgbClr val="000000"/>
                </a:solidFill>
                <a:effectLst/>
                <a:uLnTx/>
                <a:uFillTx/>
                <a:latin typeface="+mn-lt"/>
                <a:ea typeface="+mn-ea"/>
                <a:cs typeface="+mn-cs"/>
              </a:rPr>
              <a:t>divertor</a:t>
            </a:r>
            <a:r>
              <a:rPr kumimoji="0" lang="en-US" sz="1800" b="0" i="0" u="none" strike="noStrike" kern="0" cap="none" spc="0" normalizeH="0" baseline="0" noProof="0" dirty="0" smtClean="0">
                <a:ln>
                  <a:noFill/>
                </a:ln>
                <a:solidFill>
                  <a:srgbClr val="000000"/>
                </a:solidFill>
                <a:effectLst/>
                <a:uLnTx/>
                <a:uFillTx/>
                <a:latin typeface="+mn-lt"/>
                <a:ea typeface="+mn-ea"/>
                <a:cs typeface="+mn-cs"/>
              </a:rPr>
              <a:t> heat flux to 25 MW/m</a:t>
            </a:r>
            <a:r>
              <a:rPr kumimoji="0" lang="en-US" sz="1800" b="0" i="0" u="none" strike="noStrike" kern="0" cap="none" spc="0" normalizeH="0" baseline="30000" noProof="0" dirty="0" smtClean="0">
                <a:ln>
                  <a:noFill/>
                </a:ln>
                <a:solidFill>
                  <a:srgbClr val="000000"/>
                </a:solidFill>
                <a:effectLst/>
                <a:uLnTx/>
                <a:uFillTx/>
                <a:latin typeface="+mn-lt"/>
                <a:ea typeface="+mn-ea"/>
                <a:cs typeface="+mn-cs"/>
              </a:rPr>
              <a:t>2</a:t>
            </a:r>
            <a:r>
              <a:rPr kumimoji="0" lang="en-US" sz="1800" b="0" i="0" u="none" strike="noStrike" kern="0" cap="none" spc="0" normalizeH="0" baseline="0" noProof="0" dirty="0" smtClean="0">
                <a:ln>
                  <a:noFill/>
                </a:ln>
                <a:solidFill>
                  <a:srgbClr val="000000"/>
                </a:solidFill>
                <a:effectLst/>
                <a:uLnTx/>
                <a:uFillTx/>
                <a:latin typeface="+mn-lt"/>
                <a:ea typeface="+mn-ea"/>
                <a:cs typeface="+mn-cs"/>
              </a:rPr>
              <a:t> at 10 MW power </a:t>
            </a: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lang="en-US" sz="1800" b="0" i="0" kern="0" dirty="0" smtClean="0">
              <a:solidFill>
                <a:srgbClr val="000000"/>
              </a:solidFill>
              <a:latin typeface="+mn-lt"/>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lang="en-US" sz="1800" b="0" i="0" kern="0" dirty="0" smtClean="0">
                <a:solidFill>
                  <a:srgbClr val="000000"/>
                </a:solidFill>
                <a:latin typeface="+mn-lt"/>
              </a:rPr>
              <a:t>Differences here and through 0-D projection:</a:t>
            </a:r>
          </a:p>
          <a:p>
            <a:pPr marL="576263" lvl="1" indent="-177800" defTabSz="457200" eaLnBrk="0" hangingPunct="0">
              <a:lnSpc>
                <a:spcPct val="93000"/>
              </a:lnSpc>
              <a:spcBef>
                <a:spcPts val="600"/>
              </a:spcBef>
              <a:buClr>
                <a:srgbClr val="000000"/>
              </a:buClr>
              <a:buSzPct val="100000"/>
              <a:buFont typeface="Lucida Grande"/>
              <a:buChar char="-"/>
              <a:defRPr/>
            </a:pPr>
            <a:r>
              <a:rPr lang="en-US" sz="1800" b="0" i="0" kern="0" dirty="0" smtClean="0">
                <a:solidFill>
                  <a:srgbClr val="0000FF"/>
                </a:solidFill>
                <a:latin typeface="+mn-lt"/>
              </a:rPr>
              <a:t>Cross-field transport </a:t>
            </a:r>
            <a:r>
              <a:rPr lang="en-US" sz="1800" b="0" i="0" kern="0" dirty="0" err="1" smtClean="0">
                <a:solidFill>
                  <a:srgbClr val="0000FF"/>
                </a:solidFill>
                <a:latin typeface="Symbol" charset="2"/>
                <a:cs typeface="Symbol" charset="2"/>
              </a:rPr>
              <a:t>c</a:t>
            </a:r>
            <a:r>
              <a:rPr lang="en-US" sz="1800" b="0" i="0" kern="0" dirty="0" smtClean="0">
                <a:solidFill>
                  <a:srgbClr val="0000FF"/>
                </a:solidFill>
                <a:latin typeface="+mn-lt"/>
              </a:rPr>
              <a:t>, D independent of </a:t>
            </a:r>
            <a:r>
              <a:rPr lang="en-US" sz="1800" b="0" i="0" kern="0" dirty="0" err="1" smtClean="0">
                <a:solidFill>
                  <a:srgbClr val="0000FF"/>
                </a:solidFill>
                <a:latin typeface="+mn-lt"/>
              </a:rPr>
              <a:t>I</a:t>
            </a:r>
            <a:r>
              <a:rPr lang="en-US" sz="1800" b="0" i="0" kern="0" baseline="-25000" dirty="0" err="1" smtClean="0">
                <a:solidFill>
                  <a:srgbClr val="0000FF"/>
                </a:solidFill>
                <a:latin typeface="+mn-lt"/>
              </a:rPr>
              <a:t>p</a:t>
            </a:r>
            <a:endParaRPr lang="en-US" sz="1800" b="0" i="0" kern="0" dirty="0" smtClean="0">
              <a:solidFill>
                <a:srgbClr val="0000FF"/>
              </a:solidFill>
              <a:latin typeface="+mn-lt"/>
            </a:endParaRPr>
          </a:p>
          <a:p>
            <a:pPr marL="627063" lvl="1" indent="-169863" defTabSz="457200" eaLnBrk="0" hangingPunct="0">
              <a:lnSpc>
                <a:spcPct val="93000"/>
              </a:lnSpc>
              <a:spcBef>
                <a:spcPts val="600"/>
              </a:spcBef>
              <a:buClr>
                <a:srgbClr val="000000"/>
              </a:buClr>
              <a:buSzPct val="100000"/>
              <a:buFont typeface="Lucida Grande"/>
              <a:buChar char="-"/>
              <a:defRPr/>
            </a:pPr>
            <a:r>
              <a:rPr lang="en-US" sz="1800" b="0" kern="0" dirty="0" err="1" smtClean="0">
                <a:solidFill>
                  <a:srgbClr val="0000FF"/>
                </a:solidFill>
                <a:latin typeface="+mn-lt"/>
              </a:rPr>
              <a:t>f</a:t>
            </a:r>
            <a:r>
              <a:rPr lang="en-US" sz="1800" b="0" i="0" kern="0" baseline="-25000" dirty="0" err="1" smtClean="0">
                <a:solidFill>
                  <a:srgbClr val="0000FF"/>
                </a:solidFill>
                <a:latin typeface="+mn-lt"/>
              </a:rPr>
              <a:t>exp</a:t>
            </a:r>
            <a:r>
              <a:rPr kumimoji="0" lang="en-US" sz="1800" b="0" i="0" u="none" strike="noStrike" kern="0" cap="none" spc="0" normalizeH="0" noProof="0" dirty="0" smtClean="0">
                <a:ln>
                  <a:noFill/>
                </a:ln>
                <a:solidFill>
                  <a:srgbClr val="0000FF"/>
                </a:solidFill>
                <a:effectLst/>
                <a:uLnTx/>
                <a:uFillTx/>
                <a:latin typeface="+mn-lt"/>
                <a:ea typeface="+mn-ea"/>
                <a:cs typeface="+mn-cs"/>
              </a:rPr>
              <a:t>=16</a:t>
            </a: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Near term work will incorporate</a:t>
            </a:r>
            <a:r>
              <a:rPr kumimoji="0" lang="en-US" sz="1800" b="0" i="0" u="none" strike="noStrike" kern="0" cap="none" spc="0" normalizeH="0" noProof="0" dirty="0" smtClean="0">
                <a:ln>
                  <a:noFill/>
                </a:ln>
                <a:solidFill>
                  <a:srgbClr val="000000"/>
                </a:solidFill>
                <a:effectLst/>
                <a:uLnTx/>
                <a:uFillTx/>
                <a:latin typeface="+mn-lt"/>
                <a:ea typeface="+mn-ea"/>
                <a:cs typeface="+mn-cs"/>
              </a:rPr>
              <a:t> </a:t>
            </a:r>
            <a:r>
              <a:rPr kumimoji="0" lang="en-US" sz="1800" b="0" i="0" u="none" strike="noStrike" kern="0" cap="none" spc="0" normalizeH="0" noProof="0" dirty="0" err="1" smtClean="0">
                <a:ln>
                  <a:noFill/>
                </a:ln>
                <a:solidFill>
                  <a:srgbClr val="000000"/>
                </a:solidFill>
                <a:effectLst/>
                <a:uLnTx/>
                <a:uFillTx/>
                <a:latin typeface="+mn-lt"/>
                <a:ea typeface="+mn-ea"/>
                <a:cs typeface="+mn-cs"/>
              </a:rPr>
              <a:t>scalings</a:t>
            </a:r>
            <a:r>
              <a:rPr kumimoji="0" lang="en-US" sz="1800" b="0" i="0" u="none" strike="noStrike" kern="0" cap="none" spc="0" normalizeH="0" noProof="0" dirty="0" smtClean="0">
                <a:ln>
                  <a:noFill/>
                </a:ln>
                <a:solidFill>
                  <a:srgbClr val="000000"/>
                </a:solidFill>
                <a:effectLst/>
                <a:uLnTx/>
                <a:uFillTx/>
                <a:latin typeface="+mn-lt"/>
                <a:ea typeface="+mn-ea"/>
                <a:cs typeface="+mn-cs"/>
              </a:rPr>
              <a:t>, detachment, NSTX-U geometry</a:t>
            </a: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pic>
        <p:nvPicPr>
          <p:cNvPr id="7" name="Picture 6"/>
          <p:cNvPicPr>
            <a:picLocks noChangeAspect="1" noChangeArrowheads="1"/>
          </p:cNvPicPr>
          <p:nvPr/>
        </p:nvPicPr>
        <p:blipFill>
          <a:blip r:embed="rId3"/>
          <a:srcRect l="3812" t="2847" r="7417" b="2975"/>
          <a:stretch>
            <a:fillRect/>
          </a:stretch>
        </p:blipFill>
        <p:spPr bwMode="auto">
          <a:xfrm>
            <a:off x="0" y="1082675"/>
            <a:ext cx="6316663" cy="5335588"/>
          </a:xfrm>
          <a:prstGeom prst="rect">
            <a:avLst/>
          </a:prstGeom>
          <a:noFill/>
          <a:ln w="9525">
            <a:noFill/>
            <a:miter lim="800000"/>
            <a:headEnd/>
            <a:tailEnd/>
          </a:ln>
          <a:effectLst/>
        </p:spPr>
      </p:pic>
      <p:sp>
        <p:nvSpPr>
          <p:cNvPr id="10" name="Rectangle 3"/>
          <p:cNvSpPr txBox="1">
            <a:spLocks noChangeArrowheads="1"/>
          </p:cNvSpPr>
          <p:nvPr/>
        </p:nvSpPr>
        <p:spPr bwMode="auto">
          <a:xfrm>
            <a:off x="3209923" y="6264274"/>
            <a:ext cx="1556809" cy="314326"/>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30000"/>
              </a:spcBef>
              <a:buFontTx/>
              <a:buNone/>
              <a:defRPr/>
            </a:pPr>
            <a:r>
              <a:rPr lang="en-US" b="0" i="0" kern="0" dirty="0" smtClean="0">
                <a:solidFill>
                  <a:schemeClr val="tx2"/>
                </a:solidFill>
                <a:latin typeface="+mn-lt"/>
                <a:ea typeface="ＭＳ Ｐゴシック" pitchFamily="-111" charset="-128"/>
                <a:cs typeface="ＭＳ Ｐゴシック" pitchFamily="-111" charset="-128"/>
              </a:rPr>
              <a:t>J. </a:t>
            </a:r>
            <a:r>
              <a:rPr lang="en-US" b="0" i="0" kern="0" dirty="0" err="1" smtClean="0">
                <a:solidFill>
                  <a:schemeClr val="tx2"/>
                </a:solidFill>
                <a:latin typeface="+mn-lt"/>
                <a:ea typeface="ＭＳ Ｐゴシック" pitchFamily="-111" charset="-128"/>
                <a:cs typeface="ＭＳ Ｐゴシック" pitchFamily="-111" charset="-128"/>
              </a:rPr>
              <a:t>Canik</a:t>
            </a:r>
            <a:endParaRPr lang="en-US" b="0" i="0" kern="0" dirty="0">
              <a:solidFill>
                <a:schemeClr val="tx2"/>
              </a:solidFill>
              <a:latin typeface="+mn-lt"/>
              <a:ea typeface="ＭＳ Ｐゴシック" pitchFamily="-65" charset="-128"/>
            </a:endParaRPr>
          </a:p>
        </p:txBody>
      </p:sp>
      <p:pic>
        <p:nvPicPr>
          <p:cNvPr id="8" name="Picture 7"/>
          <p:cNvPicPr>
            <a:picLocks noChangeAspect="1" noChangeArrowheads="1"/>
          </p:cNvPicPr>
          <p:nvPr/>
        </p:nvPicPr>
        <p:blipFill>
          <a:blip r:embed="rId4"/>
          <a:srcRect l="49016" t="66547" r="45346" b="21787"/>
          <a:stretch>
            <a:fillRect/>
          </a:stretch>
        </p:blipFill>
        <p:spPr bwMode="auto">
          <a:xfrm>
            <a:off x="50800" y="4749800"/>
            <a:ext cx="393700" cy="685800"/>
          </a:xfrm>
          <a:prstGeom prst="rect">
            <a:avLst/>
          </a:prstGeom>
          <a:noFill/>
          <a:ln w="9525">
            <a:noFill/>
            <a:miter lim="800000"/>
            <a:headEnd/>
            <a:tailEnd/>
          </a:ln>
          <a:effectLst/>
        </p:spPr>
      </p:pic>
      <p:sp>
        <p:nvSpPr>
          <p:cNvPr id="9" name="Rectangle 8"/>
          <p:cNvSpPr/>
          <p:nvPr/>
        </p:nvSpPr>
        <p:spPr bwMode="auto">
          <a:xfrm>
            <a:off x="152400" y="3784600"/>
            <a:ext cx="3056467" cy="2633133"/>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Tree>
  </p:cSld>
  <p:clrMapOvr>
    <a:masterClrMapping/>
  </p:clrMapOvr>
  <p:transition advTm="2453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384B54-2CDD-7842-B513-3D3CD53DEE3E}" type="slidenum">
              <a:rPr lang="en-US" smtClean="0"/>
              <a:pPr>
                <a:defRPr/>
              </a:pPr>
              <a:t>13</a:t>
            </a:fld>
            <a:endParaRPr lang="en-US"/>
          </a:p>
        </p:txBody>
      </p:sp>
      <p:sp>
        <p:nvSpPr>
          <p:cNvPr id="17411" name="Rectangle 2"/>
          <p:cNvSpPr>
            <a:spLocks noGrp="1" noChangeArrowheads="1"/>
          </p:cNvSpPr>
          <p:nvPr>
            <p:ph type="title"/>
          </p:nvPr>
        </p:nvSpPr>
        <p:spPr>
          <a:xfrm>
            <a:off x="0" y="0"/>
            <a:ext cx="9144000" cy="914400"/>
          </a:xfrm>
          <a:noFill/>
        </p:spPr>
        <p:txBody>
          <a:bodyPr/>
          <a:lstStyle/>
          <a:p>
            <a:pPr>
              <a:lnSpc>
                <a:spcPct val="90000"/>
              </a:lnSpc>
            </a:pPr>
            <a:r>
              <a:rPr lang="en-US" sz="2800" smtClean="0">
                <a:ea typeface="ＭＳ Ｐゴシック" pitchFamily="-65" charset="-128"/>
                <a:cs typeface="ＭＳ Ｐゴシック" pitchFamily="-65" charset="-128"/>
              </a:rPr>
              <a:t>Outline</a:t>
            </a:r>
          </a:p>
        </p:txBody>
      </p:sp>
      <p:sp>
        <p:nvSpPr>
          <p:cNvPr id="17412" name="Rectangle 3"/>
          <p:cNvSpPr>
            <a:spLocks noGrp="1" noChangeArrowheads="1"/>
          </p:cNvSpPr>
          <p:nvPr>
            <p:ph type="body" idx="1"/>
          </p:nvPr>
        </p:nvSpPr>
        <p:spPr>
          <a:xfrm>
            <a:off x="176213" y="1065213"/>
            <a:ext cx="8796337" cy="5448300"/>
          </a:xfrm>
          <a:noFill/>
        </p:spPr>
        <p:txBody>
          <a:bodyPr/>
          <a:lstStyle/>
          <a:p>
            <a:pPr>
              <a:spcBef>
                <a:spcPts val="1200"/>
              </a:spcBef>
            </a:pPr>
            <a:r>
              <a:rPr lang="en-US" sz="2800" dirty="0" smtClean="0">
                <a:solidFill>
                  <a:srgbClr val="FF0000"/>
                </a:solidFill>
                <a:latin typeface="Helvetica" pitchFamily="-65" charset="0"/>
                <a:ea typeface="Helvetica" pitchFamily="-65" charset="0"/>
                <a:cs typeface="Helvetica" pitchFamily="-65" charset="0"/>
              </a:rPr>
              <a:t>Heat flux projection methods</a:t>
            </a:r>
          </a:p>
          <a:p>
            <a:pPr lvl="1">
              <a:spcBef>
                <a:spcPts val="1200"/>
              </a:spcBef>
            </a:pPr>
            <a:r>
              <a:rPr lang="en-US" sz="2400" dirty="0" smtClean="0">
                <a:latin typeface="Helvetica" pitchFamily="-65" charset="0"/>
                <a:ea typeface="Helvetica" pitchFamily="-65" charset="0"/>
                <a:cs typeface="Helvetica" pitchFamily="-65" charset="0"/>
              </a:rPr>
              <a:t>0-D: Heat flux peak (</a:t>
            </a:r>
            <a:r>
              <a:rPr lang="en-US" sz="2400" dirty="0" err="1" smtClean="0">
                <a:latin typeface="Helvetica" pitchFamily="-65" charset="0"/>
                <a:ea typeface="Helvetica" pitchFamily="-65" charset="0"/>
                <a:cs typeface="Helvetica" pitchFamily="-65" charset="0"/>
              </a:rPr>
              <a:t>q</a:t>
            </a:r>
            <a:r>
              <a:rPr lang="en-US" sz="2400" baseline="-25000" dirty="0" err="1" smtClean="0">
                <a:latin typeface="Helvetica" pitchFamily="-65" charset="0"/>
                <a:ea typeface="Helvetica" pitchFamily="-65" charset="0"/>
                <a:cs typeface="Helvetica" pitchFamily="-65" charset="0"/>
              </a:rPr>
              <a:t>peak</a:t>
            </a:r>
            <a:r>
              <a:rPr lang="en-US" sz="2400" dirty="0" smtClean="0">
                <a:latin typeface="Helvetica" pitchFamily="-65" charset="0"/>
                <a:ea typeface="Helvetica" pitchFamily="-65" charset="0"/>
                <a:cs typeface="Helvetica" pitchFamily="-65" charset="0"/>
              </a:rPr>
              <a:t>) and width (</a:t>
            </a:r>
            <a:r>
              <a:rPr lang="en-US" sz="2400" dirty="0" err="1" smtClean="0">
                <a:latin typeface="Symbol" pitchFamily="-65" charset="2"/>
                <a:ea typeface="Helvetica" pitchFamily="-65" charset="0"/>
                <a:cs typeface="Helvetica" pitchFamily="-65" charset="0"/>
              </a:rPr>
              <a:t>l</a:t>
            </a:r>
            <a:r>
              <a:rPr lang="en-US" sz="2400" baseline="-25000" dirty="0" err="1" smtClean="0">
                <a:latin typeface="Helvetica" pitchFamily="-65" charset="0"/>
                <a:ea typeface="Helvetica" pitchFamily="-65" charset="0"/>
                <a:cs typeface="Helvetica" pitchFamily="-65" charset="0"/>
              </a:rPr>
              <a:t>q</a:t>
            </a:r>
            <a:r>
              <a:rPr lang="en-US" sz="2400" dirty="0" smtClean="0">
                <a:latin typeface="Helvetica" pitchFamily="-65" charset="0"/>
                <a:ea typeface="Helvetica" pitchFamily="-65" charset="0"/>
                <a:cs typeface="Helvetica" pitchFamily="-65" charset="0"/>
              </a:rPr>
              <a:t>) </a:t>
            </a:r>
            <a:r>
              <a:rPr lang="en-US" sz="2400" dirty="0" err="1" smtClean="0">
                <a:latin typeface="Helvetica" pitchFamily="-65" charset="0"/>
                <a:ea typeface="Helvetica" pitchFamily="-65" charset="0"/>
                <a:cs typeface="Helvetica" pitchFamily="-65" charset="0"/>
              </a:rPr>
              <a:t>scalings</a:t>
            </a:r>
            <a:endParaRPr lang="en-US" sz="2400" dirty="0" smtClean="0">
              <a:latin typeface="Helvetica" pitchFamily="-65" charset="0"/>
              <a:ea typeface="Helvetica" pitchFamily="-65" charset="0"/>
              <a:cs typeface="Helvetica" pitchFamily="-65" charset="0"/>
            </a:endParaRPr>
          </a:p>
          <a:p>
            <a:pPr lvl="1">
              <a:spcBef>
                <a:spcPts val="1200"/>
              </a:spcBef>
            </a:pPr>
            <a:r>
              <a:rPr lang="en-US" sz="2400" dirty="0" smtClean="0">
                <a:latin typeface="Helvetica" pitchFamily="-65" charset="0"/>
                <a:ea typeface="Helvetica" pitchFamily="-65" charset="0"/>
                <a:cs typeface="Helvetica" pitchFamily="-65" charset="0"/>
              </a:rPr>
              <a:t>2-D modeling: extrapolate based on NSTX data</a:t>
            </a:r>
          </a:p>
          <a:p>
            <a:pPr>
              <a:spcBef>
                <a:spcPts val="1200"/>
              </a:spcBef>
            </a:pPr>
            <a:r>
              <a:rPr lang="en-US" sz="2800" dirty="0" smtClean="0">
                <a:latin typeface="Helvetica" pitchFamily="-65" charset="0"/>
                <a:ea typeface="Helvetica" pitchFamily="-65" charset="0"/>
                <a:cs typeface="Helvetica" pitchFamily="-65" charset="0"/>
              </a:rPr>
              <a:t>Heat flux mitigation techniques</a:t>
            </a:r>
          </a:p>
          <a:p>
            <a:pPr lvl="1">
              <a:spcBef>
                <a:spcPts val="1200"/>
              </a:spcBef>
            </a:pPr>
            <a:r>
              <a:rPr lang="en-US" sz="2400" dirty="0" smtClean="0">
                <a:latin typeface="Helvetica" pitchFamily="-65" charset="0"/>
                <a:ea typeface="Helvetica" pitchFamily="-65" charset="0"/>
                <a:cs typeface="Helvetica" pitchFamily="-65" charset="0"/>
              </a:rPr>
              <a:t>High flux expansion </a:t>
            </a:r>
            <a:r>
              <a:rPr lang="en-US" sz="2400" dirty="0" err="1" smtClean="0">
                <a:latin typeface="Helvetica" pitchFamily="-65" charset="0"/>
                <a:ea typeface="Helvetica" pitchFamily="-65" charset="0"/>
                <a:cs typeface="Helvetica" pitchFamily="-65" charset="0"/>
              </a:rPr>
              <a:t>divertors</a:t>
            </a:r>
            <a:endParaRPr lang="en-US" sz="2400" dirty="0" smtClean="0">
              <a:latin typeface="Helvetica" pitchFamily="-65" charset="0"/>
              <a:ea typeface="Helvetica" pitchFamily="-65" charset="0"/>
              <a:cs typeface="Helvetica" pitchFamily="-65" charset="0"/>
            </a:endParaRPr>
          </a:p>
          <a:p>
            <a:pPr lvl="1">
              <a:spcBef>
                <a:spcPts val="1200"/>
              </a:spcBef>
            </a:pPr>
            <a:r>
              <a:rPr lang="en-US" sz="2400" dirty="0" smtClean="0">
                <a:latin typeface="Helvetica" pitchFamily="-65" charset="0"/>
                <a:ea typeface="Helvetica" pitchFamily="-65" charset="0"/>
                <a:cs typeface="Helvetica" pitchFamily="-65" charset="0"/>
              </a:rPr>
              <a:t>Gas puffing for extra radiation and partial detachment, </a:t>
            </a:r>
            <a:r>
              <a:rPr lang="en-US" sz="2400" i="1" dirty="0" smtClean="0">
                <a:latin typeface="Helvetica" pitchFamily="-65" charset="0"/>
                <a:ea typeface="Helvetica" pitchFamily="-65" charset="0"/>
                <a:cs typeface="Helvetica" pitchFamily="-65" charset="0"/>
              </a:rPr>
              <a:t>i.e. operate with 0.5 &lt; </a:t>
            </a:r>
            <a:r>
              <a:rPr lang="en-US" sz="2400" i="1" dirty="0" err="1" smtClean="0">
                <a:latin typeface="Helvetica" pitchFamily="-65" charset="0"/>
                <a:ea typeface="Helvetica" pitchFamily="-65" charset="0"/>
                <a:cs typeface="Helvetica" pitchFamily="-65" charset="0"/>
              </a:rPr>
              <a:t>n/n</a:t>
            </a:r>
            <a:r>
              <a:rPr lang="en-US" sz="2400" i="1" baseline="-25000" dirty="0" err="1" smtClean="0">
                <a:latin typeface="Helvetica" pitchFamily="-65" charset="0"/>
                <a:ea typeface="Helvetica" pitchFamily="-65" charset="0"/>
                <a:cs typeface="Helvetica" pitchFamily="-65" charset="0"/>
              </a:rPr>
              <a:t>GW</a:t>
            </a:r>
            <a:r>
              <a:rPr lang="en-US" sz="2400" i="1" dirty="0" smtClean="0">
                <a:latin typeface="Helvetica" pitchFamily="-65" charset="0"/>
                <a:ea typeface="Helvetica" pitchFamily="-65" charset="0"/>
                <a:cs typeface="Helvetica" pitchFamily="-65" charset="0"/>
              </a:rPr>
              <a:t> &lt; 1</a:t>
            </a:r>
          </a:p>
          <a:p>
            <a:pPr lvl="2">
              <a:spcBef>
                <a:spcPts val="1200"/>
              </a:spcBef>
              <a:buFont typeface="Wingdings" charset="2"/>
              <a:buChar char="ü"/>
            </a:pPr>
            <a:r>
              <a:rPr lang="en-US" sz="2200" dirty="0" smtClean="0">
                <a:solidFill>
                  <a:srgbClr val="000000"/>
                </a:solidFill>
                <a:latin typeface="Helvetica" pitchFamily="-65" charset="0"/>
                <a:ea typeface="Helvetica" pitchFamily="-65" charset="0"/>
                <a:cs typeface="Helvetica" pitchFamily="-65" charset="0"/>
              </a:rPr>
              <a:t>Successful in NSTX, shown at previous PACs</a:t>
            </a:r>
          </a:p>
          <a:p>
            <a:pPr>
              <a:spcBef>
                <a:spcPts val="1200"/>
              </a:spcBef>
            </a:pPr>
            <a:r>
              <a:rPr lang="en-US" sz="2800" dirty="0" smtClean="0">
                <a:latin typeface="Helvetica" pitchFamily="-65" charset="0"/>
                <a:ea typeface="Helvetica" pitchFamily="-65" charset="0"/>
                <a:cs typeface="Helvetica" pitchFamily="-65" charset="0"/>
              </a:rPr>
              <a:t>Experiment and analysis plan</a:t>
            </a:r>
          </a:p>
          <a:p>
            <a:pPr>
              <a:spcBef>
                <a:spcPts val="1200"/>
              </a:spcBef>
            </a:pPr>
            <a:endParaRPr lang="en-US" sz="3200" dirty="0" smtClean="0">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CEB339-2DEA-9C4C-AD74-8B48AF2F7D2F}" type="slidenum">
              <a:rPr lang="en-US" smtClean="0"/>
              <a:pPr>
                <a:defRPr/>
              </a:pPr>
              <a:t>14</a:t>
            </a:fld>
            <a:endParaRPr lang="en-US"/>
          </a:p>
        </p:txBody>
      </p:sp>
      <p:sp>
        <p:nvSpPr>
          <p:cNvPr id="33795"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Heat flux solution: Snowflake </a:t>
            </a:r>
            <a:r>
              <a:rPr lang="en-US" sz="2800" dirty="0" err="1" smtClean="0">
                <a:ea typeface="ＭＳ Ｐゴシック" pitchFamily="-65" charset="-128"/>
                <a:cs typeface="ＭＳ Ｐゴシック" pitchFamily="-65" charset="-128"/>
              </a:rPr>
              <a:t>divertor</a:t>
            </a:r>
            <a:r>
              <a:rPr lang="en-US" sz="2800" dirty="0" smtClean="0">
                <a:ea typeface="ＭＳ Ｐゴシック" pitchFamily="-65" charset="-128"/>
                <a:cs typeface="ＭＳ Ｐゴシック" pitchFamily="-65" charset="-128"/>
              </a:rPr>
              <a:t> configurations predicted to facilitate power handling</a:t>
            </a:r>
          </a:p>
        </p:txBody>
      </p:sp>
      <p:grpSp>
        <p:nvGrpSpPr>
          <p:cNvPr id="33796" name="Group 9"/>
          <p:cNvGrpSpPr>
            <a:grpSpLocks/>
          </p:cNvGrpSpPr>
          <p:nvPr/>
        </p:nvGrpSpPr>
        <p:grpSpPr bwMode="auto">
          <a:xfrm>
            <a:off x="744008" y="987955"/>
            <a:ext cx="2668588" cy="5441950"/>
            <a:chOff x="294747" y="945621"/>
            <a:chExt cx="2668587" cy="5441950"/>
          </a:xfrm>
        </p:grpSpPr>
        <p:grpSp>
          <p:nvGrpSpPr>
            <p:cNvPr id="33798" name="Group 8"/>
            <p:cNvGrpSpPr>
              <a:grpSpLocks noChangeAspect="1"/>
            </p:cNvGrpSpPr>
            <p:nvPr/>
          </p:nvGrpSpPr>
          <p:grpSpPr bwMode="auto">
            <a:xfrm>
              <a:off x="294747" y="1153583"/>
              <a:ext cx="2668587" cy="5233988"/>
              <a:chOff x="2556" y="67"/>
              <a:chExt cx="1575" cy="3089"/>
            </a:xfrm>
          </p:grpSpPr>
          <p:pic>
            <p:nvPicPr>
              <p:cNvPr id="33800" name="Picture 6"/>
              <p:cNvPicPr>
                <a:picLocks noChangeAspect="1" noChangeArrowheads="1"/>
              </p:cNvPicPr>
              <p:nvPr/>
            </p:nvPicPr>
            <p:blipFill>
              <a:blip r:embed="rId3"/>
              <a:srcRect/>
              <a:stretch>
                <a:fillRect/>
              </a:stretch>
            </p:blipFill>
            <p:spPr bwMode="auto">
              <a:xfrm>
                <a:off x="2718" y="67"/>
                <a:ext cx="1217" cy="1787"/>
              </a:xfrm>
              <a:prstGeom prst="rect">
                <a:avLst/>
              </a:prstGeom>
              <a:noFill/>
              <a:ln w="9525">
                <a:noFill/>
                <a:miter lim="800000"/>
                <a:headEnd/>
                <a:tailEnd/>
              </a:ln>
            </p:spPr>
          </p:pic>
          <p:pic>
            <p:nvPicPr>
              <p:cNvPr id="33801" name="Picture 7"/>
              <p:cNvPicPr>
                <a:picLocks noChangeAspect="1" noChangeArrowheads="1"/>
              </p:cNvPicPr>
              <p:nvPr/>
            </p:nvPicPr>
            <p:blipFill>
              <a:blip r:embed="rId4"/>
              <a:srcRect/>
              <a:stretch>
                <a:fillRect/>
              </a:stretch>
            </p:blipFill>
            <p:spPr bwMode="auto">
              <a:xfrm>
                <a:off x="2556" y="1793"/>
                <a:ext cx="1575" cy="1363"/>
              </a:xfrm>
              <a:prstGeom prst="rect">
                <a:avLst/>
              </a:prstGeom>
              <a:noFill/>
              <a:ln w="9525">
                <a:noFill/>
                <a:miter lim="800000"/>
                <a:headEnd/>
                <a:tailEnd/>
              </a:ln>
            </p:spPr>
          </p:pic>
        </p:grpSp>
        <p:sp>
          <p:nvSpPr>
            <p:cNvPr id="9" name="Rectangle 18"/>
            <p:cNvSpPr txBox="1">
              <a:spLocks noChangeArrowheads="1"/>
            </p:cNvSpPr>
            <p:nvPr/>
          </p:nvSpPr>
          <p:spPr bwMode="auto">
            <a:xfrm>
              <a:off x="328085" y="945621"/>
              <a:ext cx="2474911" cy="5237331"/>
            </a:xfrm>
            <a:prstGeom prst="rect">
              <a:avLst/>
            </a:prstGeom>
            <a:noFill/>
            <a:ln w="9525">
              <a:noFill/>
              <a:miter lim="800000"/>
              <a:headEnd/>
              <a:tailEnd/>
            </a:ln>
          </p:spPr>
          <p:txBody>
            <a:bodyPr>
              <a:prstTxWarp prst="textNoShape">
                <a:avLst/>
              </a:prstTxWarp>
              <a:spAutoFit/>
            </a:bodyPr>
            <a:lstStyle/>
            <a:p>
              <a:pPr marL="228600" indent="-228600" eaLnBrk="0" hangingPunct="0">
                <a:lnSpc>
                  <a:spcPct val="90000"/>
                </a:lnSpc>
                <a:spcBef>
                  <a:spcPct val="10000"/>
                </a:spcBef>
                <a:buFontTx/>
                <a:buNone/>
                <a:defRPr/>
              </a:pPr>
              <a:r>
                <a:rPr lang="en-US" sz="2000" b="0" i="0" kern="0" dirty="0">
                  <a:solidFill>
                    <a:schemeClr val="tx1"/>
                  </a:solidFill>
                  <a:latin typeface="+mn-lt"/>
                  <a:ea typeface="ＭＳ Ｐゴシック" pitchFamily="-112" charset="-128"/>
                  <a:cs typeface="ＭＳ Ｐゴシック" pitchFamily="-112" charset="-128"/>
                </a:rPr>
                <a:t>Snowflake </a:t>
              </a:r>
              <a:r>
                <a:rPr lang="en-US" sz="2000" b="0" i="0" kern="0" dirty="0" err="1" smtClean="0">
                  <a:solidFill>
                    <a:schemeClr val="tx1"/>
                  </a:solidFill>
                  <a:latin typeface="+mn-lt"/>
                  <a:ea typeface="ＭＳ Ｐゴシック" pitchFamily="-112" charset="-128"/>
                  <a:cs typeface="ＭＳ Ｐゴシック" pitchFamily="-112" charset="-128"/>
                </a:rPr>
                <a:t>divertors</a:t>
              </a: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32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32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r>
                <a:rPr lang="en-US" sz="4000" b="0" i="0" kern="0" dirty="0" smtClean="0">
                  <a:solidFill>
                    <a:srgbClr val="0000FF"/>
                  </a:solidFill>
                  <a:latin typeface="+mn-lt"/>
                  <a:ea typeface="ＭＳ Ｐゴシック" pitchFamily="-112" charset="-128"/>
                  <a:cs typeface="ＭＳ Ｐゴシック" pitchFamily="-112" charset="-128"/>
                </a:rPr>
                <a:t>	+	    </a:t>
              </a:r>
              <a:r>
                <a:rPr lang="en-US" sz="4800" b="0" i="0" kern="0" dirty="0" smtClean="0">
                  <a:solidFill>
                    <a:srgbClr val="0000FF"/>
                  </a:solidFill>
                  <a:latin typeface="+mn-lt"/>
                  <a:ea typeface="ＭＳ Ｐゴシック" pitchFamily="-112" charset="-128"/>
                  <a:cs typeface="ＭＳ Ｐゴシック" pitchFamily="-112" charset="-128"/>
                </a:rPr>
                <a:t>-</a:t>
              </a:r>
              <a:r>
                <a:rPr lang="en-US" sz="2000" b="0" i="0" kern="0" dirty="0" smtClean="0">
                  <a:solidFill>
                    <a:schemeClr val="tx1"/>
                  </a:solidFill>
                  <a:latin typeface="+mn-lt"/>
                  <a:ea typeface="ＭＳ Ｐゴシック" pitchFamily="-112" charset="-128"/>
                  <a:cs typeface="ＭＳ Ｐゴシック" pitchFamily="-112" charset="-128"/>
                </a:rPr>
                <a:t>	</a:t>
              </a:r>
            </a:p>
            <a:p>
              <a:pPr marL="228600" indent="-228600" eaLnBrk="0" hangingPunct="0">
                <a:lnSpc>
                  <a:spcPct val="90000"/>
                </a:lnSpc>
                <a:spcBef>
                  <a:spcPct val="10000"/>
                </a:spcBef>
                <a:buFontTx/>
                <a:buNone/>
                <a:defRPr/>
              </a:pPr>
              <a:endParaRPr lang="en-US" sz="20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400" b="0" i="0" kern="0" dirty="0" smtClean="0">
                <a:solidFill>
                  <a:schemeClr val="tx1"/>
                </a:solidFill>
                <a:latin typeface="+mn-lt"/>
                <a:ea typeface="ＭＳ Ｐゴシック" pitchFamily="-112" charset="-128"/>
                <a:cs typeface="ＭＳ Ｐゴシック" pitchFamily="-112" charset="-128"/>
              </a:endParaRPr>
            </a:p>
            <a:p>
              <a:pPr marL="228600" indent="-228600" eaLnBrk="0" hangingPunct="0">
                <a:lnSpc>
                  <a:spcPct val="90000"/>
                </a:lnSpc>
                <a:spcBef>
                  <a:spcPct val="10000"/>
                </a:spcBef>
                <a:buFontTx/>
                <a:buNone/>
                <a:defRPr/>
              </a:pPr>
              <a:endParaRPr lang="en-US" sz="2000" b="0" i="0" kern="0" dirty="0">
                <a:solidFill>
                  <a:srgbClr val="1200FF"/>
                </a:solidFill>
                <a:latin typeface="+mn-lt"/>
                <a:ea typeface="ＭＳ Ｐゴシック" pitchFamily="-112" charset="-128"/>
                <a:cs typeface="ＭＳ Ｐゴシック" pitchFamily="-112" charset="-128"/>
              </a:endParaRPr>
            </a:p>
          </p:txBody>
        </p:sp>
      </p:grpSp>
      <p:sp>
        <p:nvSpPr>
          <p:cNvPr id="10" name="TextBox 9"/>
          <p:cNvSpPr txBox="1"/>
          <p:nvPr/>
        </p:nvSpPr>
        <p:spPr>
          <a:xfrm>
            <a:off x="5892800" y="6299200"/>
            <a:ext cx="1576123"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Umansky</a:t>
            </a:r>
            <a:r>
              <a:rPr lang="en-US" i="0" dirty="0" smtClean="0">
                <a:solidFill>
                  <a:srgbClr val="000000"/>
                </a:solidFill>
              </a:rPr>
              <a:t>, NF 2009</a:t>
            </a:r>
            <a:endParaRPr lang="en-US" i="0" dirty="0">
              <a:solidFill>
                <a:srgbClr val="000000"/>
              </a:solidFill>
            </a:endParaRPr>
          </a:p>
        </p:txBody>
      </p:sp>
      <p:sp>
        <p:nvSpPr>
          <p:cNvPr id="11" name="TextBox 10"/>
          <p:cNvSpPr txBox="1"/>
          <p:nvPr/>
        </p:nvSpPr>
        <p:spPr>
          <a:xfrm>
            <a:off x="1210733" y="6316134"/>
            <a:ext cx="1504814"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Ryutov</a:t>
            </a:r>
            <a:r>
              <a:rPr lang="en-US" i="0" dirty="0" smtClean="0">
                <a:solidFill>
                  <a:srgbClr val="000000"/>
                </a:solidFill>
              </a:rPr>
              <a:t>, </a:t>
            </a:r>
            <a:r>
              <a:rPr lang="en-US" i="0" dirty="0" err="1" smtClean="0">
                <a:solidFill>
                  <a:srgbClr val="000000"/>
                </a:solidFill>
              </a:rPr>
              <a:t>PoP</a:t>
            </a:r>
            <a:r>
              <a:rPr lang="en-US" i="0" dirty="0" smtClean="0">
                <a:solidFill>
                  <a:srgbClr val="000000"/>
                </a:solidFill>
              </a:rPr>
              <a:t> 2007</a:t>
            </a:r>
            <a:endParaRPr lang="en-US" i="0" dirty="0">
              <a:solidFill>
                <a:srgbClr val="000000"/>
              </a:solidFill>
            </a:endParaRPr>
          </a:p>
        </p:txBody>
      </p:sp>
      <p:grpSp>
        <p:nvGrpSpPr>
          <p:cNvPr id="15" name="Group 14"/>
          <p:cNvGrpSpPr/>
          <p:nvPr/>
        </p:nvGrpSpPr>
        <p:grpSpPr>
          <a:xfrm>
            <a:off x="4377267" y="3175000"/>
            <a:ext cx="3796603" cy="3134783"/>
            <a:chOff x="4978400" y="3639188"/>
            <a:chExt cx="3195470" cy="2670595"/>
          </a:xfrm>
        </p:grpSpPr>
        <p:pic>
          <p:nvPicPr>
            <p:cNvPr id="14" name="Picture 13"/>
            <p:cNvPicPr>
              <a:picLocks noChangeAspect="1"/>
            </p:cNvPicPr>
            <p:nvPr/>
          </p:nvPicPr>
          <p:blipFill>
            <a:blip r:embed="rId5"/>
            <a:srcRect t="868"/>
            <a:stretch>
              <a:fillRect/>
            </a:stretch>
          </p:blipFill>
          <p:spPr>
            <a:xfrm>
              <a:off x="4978400" y="3639188"/>
              <a:ext cx="3195470" cy="2670595"/>
            </a:xfrm>
            <a:prstGeom prst="rect">
              <a:avLst/>
            </a:prstGeom>
          </p:spPr>
        </p:pic>
        <p:sp>
          <p:nvSpPr>
            <p:cNvPr id="12" name="TextBox 11"/>
            <p:cNvSpPr txBox="1"/>
            <p:nvPr/>
          </p:nvSpPr>
          <p:spPr>
            <a:xfrm>
              <a:off x="5469468" y="5080000"/>
              <a:ext cx="2499001" cy="566309"/>
            </a:xfrm>
            <a:prstGeom prst="rect">
              <a:avLst/>
            </a:prstGeom>
            <a:noFill/>
          </p:spPr>
          <p:txBody>
            <a:bodyPr wrap="none" rtlCol="0">
              <a:spAutoFit/>
            </a:bodyPr>
            <a:lstStyle/>
            <a:p>
              <a:pPr>
                <a:buNone/>
              </a:pPr>
              <a:r>
                <a:rPr lang="en-US" sz="1400" i="0" dirty="0" smtClean="0">
                  <a:solidFill>
                    <a:srgbClr val="000000"/>
                  </a:solidFill>
                </a:rPr>
                <a:t> Calculation for Fusion </a:t>
              </a:r>
            </a:p>
            <a:p>
              <a:pPr>
                <a:buNone/>
              </a:pPr>
              <a:r>
                <a:rPr lang="en-US" sz="1400" i="0" dirty="0" smtClean="0">
                  <a:solidFill>
                    <a:srgbClr val="000000"/>
                  </a:solidFill>
                </a:rPr>
                <a:t>Development Facility (FDF)</a:t>
              </a:r>
              <a:endParaRPr lang="en-US" sz="1400" i="0" dirty="0">
                <a:solidFill>
                  <a:srgbClr val="000000"/>
                </a:solidFill>
              </a:endParaRPr>
            </a:p>
          </p:txBody>
        </p:sp>
      </p:grpSp>
      <p:sp>
        <p:nvSpPr>
          <p:cNvPr id="16" name="Rectangle 3"/>
          <p:cNvSpPr txBox="1">
            <a:spLocks noChangeArrowheads="1"/>
          </p:cNvSpPr>
          <p:nvPr/>
        </p:nvSpPr>
        <p:spPr bwMode="auto">
          <a:xfrm>
            <a:off x="4138613" y="1031347"/>
            <a:ext cx="4759854" cy="2854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None/>
              <a:tabLst/>
              <a:defRPr/>
            </a:pPr>
            <a:r>
              <a:rPr lang="en-US" sz="2400" b="0" i="0" kern="0" dirty="0" smtClean="0">
                <a:solidFill>
                  <a:schemeClr val="tx2"/>
                </a:solidFill>
                <a:ea typeface="Helvetica" pitchFamily="-65" charset="0"/>
                <a:cs typeface="Helvetica" pitchFamily="-65" charset="0"/>
              </a:rPr>
              <a:t>Snowflake topological features</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lang="en-US" sz="2400" b="0" i="0" kern="0" dirty="0" smtClean="0">
                <a:solidFill>
                  <a:schemeClr val="tx2"/>
                </a:solidFill>
                <a:ea typeface="Helvetica" pitchFamily="-65" charset="0"/>
                <a:cs typeface="Helvetica" pitchFamily="-65" charset="0"/>
              </a:rPr>
              <a:t>Higher magnetic flux expansion</a:t>
            </a:r>
          </a:p>
          <a:p>
            <a:pPr marL="342900" marR="0" lvl="0" indent="-342900" algn="l" defTabSz="914400" rtl="0" eaLnBrk="0" fontAlgn="base" latinLnBrk="0" hangingPunct="0">
              <a:lnSpc>
                <a:spcPct val="100000"/>
              </a:lnSpc>
              <a:spcBef>
                <a:spcPts val="1200"/>
              </a:spcBef>
              <a:spcAft>
                <a:spcPct val="0"/>
              </a:spcAft>
              <a:buClrTx/>
              <a:buSzTx/>
              <a:buFontTx/>
              <a:buChar char="•"/>
              <a:tabLst/>
              <a:defRPr/>
            </a:pPr>
            <a:r>
              <a:rPr kumimoji="0" lang="en-US" sz="2400" b="0" i="0" u="none" strike="noStrike" kern="0" cap="none" spc="0" normalizeH="0" baseline="0" noProof="0" dirty="0" smtClean="0">
                <a:ln>
                  <a:noFill/>
                </a:ln>
                <a:solidFill>
                  <a:schemeClr val="tx2"/>
                </a:solidFill>
                <a:effectLst/>
                <a:uLnTx/>
                <a:uFillTx/>
                <a:latin typeface="Helvetica" pitchFamily="-65" charset="0"/>
                <a:ea typeface="Helvetica" pitchFamily="-65" charset="0"/>
                <a:cs typeface="Helvetica" pitchFamily="-65" charset="0"/>
              </a:rPr>
              <a:t>Longer</a:t>
            </a:r>
            <a:r>
              <a:rPr kumimoji="0" lang="en-US" sz="2400" b="0" i="0" u="none" strike="noStrike" kern="0" cap="none" spc="0" normalizeH="0" noProof="0" dirty="0" smtClean="0">
                <a:ln>
                  <a:noFill/>
                </a:ln>
                <a:solidFill>
                  <a:schemeClr val="tx2"/>
                </a:solidFill>
                <a:effectLst/>
                <a:uLnTx/>
                <a:uFillTx/>
                <a:latin typeface="Helvetica" pitchFamily="-65" charset="0"/>
                <a:ea typeface="Helvetica" pitchFamily="-65" charset="0"/>
                <a:cs typeface="Helvetica" pitchFamily="-65" charset="0"/>
              </a:rPr>
              <a:t> </a:t>
            </a:r>
            <a:r>
              <a:rPr kumimoji="0" lang="en-US" sz="2400" b="0" i="0" u="none" strike="noStrike" kern="0" cap="none" spc="0" normalizeH="0" noProof="0" dirty="0" err="1" smtClean="0">
                <a:ln>
                  <a:noFill/>
                </a:ln>
                <a:solidFill>
                  <a:schemeClr val="tx2"/>
                </a:solidFill>
                <a:effectLst/>
                <a:uLnTx/>
                <a:uFillTx/>
                <a:latin typeface="MT Extra" charset="2"/>
                <a:ea typeface="Helvetica" pitchFamily="-65" charset="0"/>
                <a:cs typeface="MT Extra" charset="2"/>
              </a:rPr>
              <a:t>l</a:t>
            </a:r>
            <a:r>
              <a:rPr kumimoji="0" lang="en-US" sz="2400" b="0" i="0" u="none" strike="noStrike" kern="0" cap="none" spc="0" normalizeH="0" baseline="-25000" noProof="0" dirty="0" smtClean="0">
                <a:ln>
                  <a:noFill/>
                </a:ln>
                <a:solidFill>
                  <a:schemeClr val="tx2"/>
                </a:solidFill>
                <a:effectLst/>
                <a:uLnTx/>
                <a:uFillTx/>
                <a:latin typeface="Helvetica" pitchFamily="-65" charset="0"/>
                <a:ea typeface="Helvetica" pitchFamily="-65" charset="0"/>
                <a:cs typeface="Helvetica" pitchFamily="-65" charset="0"/>
              </a:rPr>
              <a:t>||</a:t>
            </a:r>
            <a:r>
              <a:rPr kumimoji="0" lang="en-US" sz="2400" b="0" i="0" u="none" strike="noStrike" kern="0" cap="none" spc="0" normalizeH="0" noProof="0" dirty="0" smtClean="0">
                <a:ln>
                  <a:noFill/>
                </a:ln>
                <a:solidFill>
                  <a:schemeClr val="tx2"/>
                </a:solidFill>
                <a:effectLst/>
                <a:uLnTx/>
                <a:uFillTx/>
                <a:latin typeface="Helvetica" pitchFamily="-65" charset="0"/>
                <a:ea typeface="Helvetica" pitchFamily="-65" charset="0"/>
                <a:cs typeface="Helvetica" pitchFamily="-65" charset="0"/>
              </a:rPr>
              <a:t> near </a:t>
            </a:r>
            <a:r>
              <a:rPr kumimoji="0" lang="en-US" sz="2400" b="0" i="0" u="none" strike="noStrike" kern="0" cap="none" spc="0" normalizeH="0" noProof="0" dirty="0" err="1" smtClean="0">
                <a:ln>
                  <a:noFill/>
                </a:ln>
                <a:solidFill>
                  <a:schemeClr val="tx2"/>
                </a:solidFill>
                <a:effectLst/>
                <a:uLnTx/>
                <a:uFillTx/>
                <a:latin typeface="Helvetica" pitchFamily="-65" charset="0"/>
                <a:ea typeface="Helvetica" pitchFamily="-65" charset="0"/>
                <a:cs typeface="Helvetica" pitchFamily="-65" charset="0"/>
              </a:rPr>
              <a:t>separatrix</a:t>
            </a:r>
            <a:endParaRPr kumimoji="0" lang="en-US" sz="2400" b="0" i="0" u="none" strike="noStrike" kern="0" cap="none" spc="0" normalizeH="0" baseline="-25000" noProof="0" dirty="0" smtClean="0">
              <a:ln>
                <a:noFill/>
              </a:ln>
              <a:solidFill>
                <a:schemeClr val="tx2"/>
              </a:solidFill>
              <a:effectLst/>
              <a:uLnTx/>
              <a:uFillTx/>
              <a:latin typeface="Helvetica" pitchFamily="-65" charset="0"/>
              <a:ea typeface="Helvetica" pitchFamily="-65" charset="0"/>
              <a:cs typeface="Helvetica" pitchFamily="-65" charset="0"/>
            </a:endParaRPr>
          </a:p>
          <a:p>
            <a:pPr marL="342900" marR="0" lvl="0" indent="-342900" algn="l" defTabSz="914400" rtl="0" eaLnBrk="0" fontAlgn="base" latinLnBrk="0" hangingPunct="0">
              <a:lnSpc>
                <a:spcPct val="100000"/>
              </a:lnSpc>
              <a:spcBef>
                <a:spcPts val="12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F2D58F-A3CC-A147-9183-E90FF4AB01F0}" type="slidenum">
              <a:rPr lang="en-US" smtClean="0"/>
              <a:pPr>
                <a:defRPr/>
              </a:pPr>
              <a:t>15</a:t>
            </a:fld>
            <a:endParaRPr lang="en-US"/>
          </a:p>
        </p:txBody>
      </p:sp>
      <p:sp>
        <p:nvSpPr>
          <p:cNvPr id="37891"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Snowflake-like topology showed broad region of low heat flux </a:t>
            </a:r>
          </a:p>
        </p:txBody>
      </p:sp>
      <p:sp>
        <p:nvSpPr>
          <p:cNvPr id="9" name="Text Box 3"/>
          <p:cNvSpPr txBox="1">
            <a:spLocks noChangeArrowheads="1"/>
          </p:cNvSpPr>
          <p:nvPr/>
        </p:nvSpPr>
        <p:spPr bwMode="auto">
          <a:xfrm>
            <a:off x="516995" y="909638"/>
            <a:ext cx="3699405" cy="6309419"/>
          </a:xfrm>
          <a:prstGeom prst="rect">
            <a:avLst/>
          </a:prstGeom>
          <a:noFill/>
          <a:ln w="12700">
            <a:noFill/>
            <a:miter lim="800000"/>
            <a:headEnd/>
            <a:tailEnd/>
          </a:ln>
        </p:spPr>
        <p:txBody>
          <a:bodyPr wrap="square">
            <a:prstTxWarp prst="textNoShape">
              <a:avLst/>
            </a:prstTxWarp>
            <a:spAutoFit/>
          </a:bodyPr>
          <a:lstStyle/>
          <a:p>
            <a:pPr marL="228600" indent="-228600" eaLnBrk="0" hangingPunct="0">
              <a:spcBef>
                <a:spcPts val="400"/>
              </a:spcBef>
            </a:pPr>
            <a:r>
              <a:rPr lang="en-US" altLang="ko-KR" sz="2400" b="0" i="0" dirty="0" smtClean="0">
                <a:solidFill>
                  <a:srgbClr val="000000"/>
                </a:solidFill>
                <a:ea typeface="Arial" pitchFamily="-65" charset="0"/>
                <a:cs typeface="Arial" pitchFamily="-65" charset="0"/>
              </a:rPr>
              <a:t>Approximate snowflake      </a:t>
            </a:r>
            <a:r>
              <a:rPr lang="en-US" altLang="ko-KR" sz="2400" b="0" i="0" dirty="0" err="1" smtClean="0">
                <a:solidFill>
                  <a:srgbClr val="000000"/>
                </a:solidFill>
                <a:ea typeface="Arial" pitchFamily="-65" charset="0"/>
                <a:cs typeface="Arial" pitchFamily="-65" charset="0"/>
              </a:rPr>
              <a:t>divertor</a:t>
            </a:r>
            <a:r>
              <a:rPr lang="en-US" altLang="ko-KR" sz="2400" b="0" i="0" dirty="0" smtClean="0">
                <a:solidFill>
                  <a:srgbClr val="000000"/>
                </a:solidFill>
                <a:ea typeface="Arial" pitchFamily="-65" charset="0"/>
                <a:cs typeface="Arial" pitchFamily="-65" charset="0"/>
              </a:rPr>
              <a:t> configuration achieved, with higher </a:t>
            </a:r>
            <a:r>
              <a:rPr lang="en-US" altLang="ko-KR" sz="2400" b="0" dirty="0" err="1" smtClean="0">
                <a:solidFill>
                  <a:srgbClr val="000000"/>
                </a:solidFill>
                <a:ea typeface="Arial" pitchFamily="-65" charset="0"/>
                <a:cs typeface="Arial" pitchFamily="-65" charset="0"/>
              </a:rPr>
              <a:t>f</a:t>
            </a:r>
            <a:r>
              <a:rPr lang="en-US" altLang="ko-KR" sz="2400" b="0" i="0" baseline="-25000" dirty="0" err="1" smtClean="0">
                <a:solidFill>
                  <a:srgbClr val="000000"/>
                </a:solidFill>
                <a:ea typeface="Arial" pitchFamily="-65" charset="0"/>
                <a:cs typeface="Arial" pitchFamily="-65" charset="0"/>
              </a:rPr>
              <a:t>exp</a:t>
            </a:r>
            <a:r>
              <a:rPr lang="en-US" altLang="ko-KR" sz="2400" b="0" i="0" dirty="0" smtClean="0">
                <a:solidFill>
                  <a:srgbClr val="000000"/>
                </a:solidFill>
                <a:ea typeface="Arial" pitchFamily="-65" charset="0"/>
                <a:cs typeface="Arial" pitchFamily="-65" charset="0"/>
              </a:rPr>
              <a:t> (3 mm flux surfaces shown)</a:t>
            </a:r>
            <a:endParaRPr lang="en-US" altLang="ko-KR" sz="2400" b="0" i="0" baseline="-25000" dirty="0" smtClean="0">
              <a:solidFill>
                <a:srgbClr val="000000"/>
              </a:solidFill>
              <a:ea typeface="Arial" pitchFamily="-65" charset="0"/>
              <a:cs typeface="Arial" pitchFamily="-65" charset="0"/>
            </a:endParaRPr>
          </a:p>
          <a:p>
            <a:pPr marL="228600" indent="-228600" eaLnBrk="0" hangingPunct="0">
              <a:spcBef>
                <a:spcPts val="400"/>
              </a:spcBef>
              <a:buNone/>
            </a:pPr>
            <a:endParaRPr lang="en-US" altLang="ko-KR" sz="2400" b="0" i="0" dirty="0" smtClean="0">
              <a:solidFill>
                <a:srgbClr val="000000"/>
              </a:solidFill>
              <a:ea typeface="Arial" pitchFamily="-65" charset="0"/>
              <a:cs typeface="Arial" pitchFamily="-65" charset="0"/>
            </a:endParaRPr>
          </a:p>
          <a:p>
            <a:pPr marL="228600" indent="-228600" eaLnBrk="0" hangingPunct="0">
              <a:spcBef>
                <a:spcPts val="400"/>
              </a:spcBef>
            </a:pPr>
            <a:r>
              <a:rPr lang="en-US" altLang="ko-KR" sz="2400" b="0" i="0" dirty="0" smtClean="0">
                <a:solidFill>
                  <a:srgbClr val="000000"/>
                </a:solidFill>
                <a:ea typeface="Arial" pitchFamily="-65" charset="0"/>
                <a:cs typeface="Arial" pitchFamily="-65" charset="0"/>
              </a:rPr>
              <a:t>Heat flux profile made broader with reduced peak value</a:t>
            </a:r>
            <a:endParaRPr lang="en-US" altLang="ko-KR" sz="2400" b="0" i="0" dirty="0" smtClean="0">
              <a:solidFill>
                <a:srgbClr val="0000FF"/>
              </a:solidFill>
              <a:ea typeface="Arial" pitchFamily="-65" charset="0"/>
              <a:cs typeface="Arial" pitchFamily="-65" charset="0"/>
            </a:endParaRPr>
          </a:p>
          <a:p>
            <a:pPr marL="685800" lvl="1" indent="-228600" eaLnBrk="0" hangingPunct="0">
              <a:spcBef>
                <a:spcPts val="400"/>
              </a:spcBef>
              <a:buNone/>
            </a:pPr>
            <a:endParaRPr lang="en-US" altLang="ko-KR" sz="2400" b="0" i="0" dirty="0" smtClean="0">
              <a:solidFill>
                <a:srgbClr val="0000FF"/>
              </a:solidFill>
              <a:ea typeface="Arial" pitchFamily="-65" charset="0"/>
              <a:cs typeface="Arial" pitchFamily="-65" charset="0"/>
            </a:endParaRPr>
          </a:p>
          <a:p>
            <a:pPr marL="228600" indent="-228600" eaLnBrk="0" hangingPunct="0">
              <a:spcBef>
                <a:spcPts val="400"/>
              </a:spcBef>
            </a:pPr>
            <a:r>
              <a:rPr lang="en-US" altLang="ko-KR" sz="2400" b="0" i="0" dirty="0" smtClean="0">
                <a:solidFill>
                  <a:srgbClr val="000000"/>
                </a:solidFill>
                <a:ea typeface="Arial" pitchFamily="-65" charset="0"/>
                <a:cs typeface="Arial" pitchFamily="-65" charset="0"/>
              </a:rPr>
              <a:t>Substantial high-</a:t>
            </a:r>
            <a:r>
              <a:rPr lang="en-US" altLang="ko-KR" sz="2400" b="0" i="0" dirty="0" err="1" smtClean="0">
                <a:solidFill>
                  <a:srgbClr val="000000"/>
                </a:solidFill>
                <a:ea typeface="Arial" pitchFamily="-65" charset="0"/>
                <a:cs typeface="Arial" pitchFamily="-65" charset="0"/>
              </a:rPr>
              <a:t>n</a:t>
            </a:r>
            <a:r>
              <a:rPr lang="en-US" altLang="ko-KR" sz="2400" b="0" i="0" dirty="0" smtClean="0">
                <a:solidFill>
                  <a:srgbClr val="000000"/>
                </a:solidFill>
                <a:ea typeface="Arial" pitchFamily="-65" charset="0"/>
                <a:cs typeface="Arial" pitchFamily="-65" charset="0"/>
              </a:rPr>
              <a:t> </a:t>
            </a:r>
            <a:r>
              <a:rPr lang="en-US" altLang="ko-KR" sz="2400" b="0" i="0" dirty="0" err="1" smtClean="0">
                <a:solidFill>
                  <a:srgbClr val="000000"/>
                </a:solidFill>
                <a:ea typeface="Arial" pitchFamily="-65" charset="0"/>
                <a:cs typeface="Arial" pitchFamily="-65" charset="0"/>
              </a:rPr>
              <a:t>Balmer</a:t>
            </a:r>
            <a:r>
              <a:rPr lang="en-US" altLang="ko-KR" sz="2400" b="0" i="0" dirty="0" smtClean="0">
                <a:solidFill>
                  <a:srgbClr val="000000"/>
                </a:solidFill>
                <a:ea typeface="Arial" pitchFamily="-65" charset="0"/>
                <a:cs typeface="Arial" pitchFamily="-65" charset="0"/>
              </a:rPr>
              <a:t> emission, indicative of volume recombination</a:t>
            </a:r>
          </a:p>
          <a:p>
            <a:pPr marL="685800" lvl="1" indent="-228600" eaLnBrk="0" hangingPunct="0">
              <a:spcBef>
                <a:spcPts val="400"/>
              </a:spcBef>
              <a:buNone/>
            </a:pPr>
            <a:endParaRPr lang="en-US" altLang="ko-KR" sz="2400" b="0" i="0" dirty="0" smtClean="0">
              <a:solidFill>
                <a:srgbClr val="000000"/>
              </a:solidFill>
              <a:ea typeface="Arial" pitchFamily="-65" charset="0"/>
              <a:cs typeface="Arial" pitchFamily="-65" charset="0"/>
            </a:endParaRPr>
          </a:p>
          <a:p>
            <a:pPr marL="228600" indent="-228600" eaLnBrk="0" hangingPunct="0">
              <a:spcBef>
                <a:spcPts val="400"/>
              </a:spcBef>
            </a:pPr>
            <a:endParaRPr lang="en-US" sz="2400" b="0" i="0" dirty="0">
              <a:solidFill>
                <a:schemeClr val="tx1"/>
              </a:solidFill>
              <a:latin typeface="Arial" pitchFamily="-65" charset="0"/>
            </a:endParaRPr>
          </a:p>
        </p:txBody>
      </p:sp>
      <p:pic>
        <p:nvPicPr>
          <p:cNvPr id="11" name="Picture 3" descr="135498-383-L9s.pdf"/>
          <p:cNvPicPr>
            <a:picLocks noChangeAspect="1"/>
          </p:cNvPicPr>
          <p:nvPr/>
        </p:nvPicPr>
        <p:blipFill>
          <a:blip r:embed="rId3"/>
          <a:srcRect/>
          <a:stretch>
            <a:fillRect/>
          </a:stretch>
        </p:blipFill>
        <p:spPr bwMode="auto">
          <a:xfrm>
            <a:off x="4102101" y="1193798"/>
            <a:ext cx="2731928" cy="1720321"/>
          </a:xfrm>
          <a:prstGeom prst="rect">
            <a:avLst/>
          </a:prstGeom>
          <a:noFill/>
          <a:ln w="9525">
            <a:noFill/>
            <a:miter lim="800000"/>
            <a:headEnd/>
            <a:tailEnd/>
          </a:ln>
        </p:spPr>
      </p:pic>
      <p:pic>
        <p:nvPicPr>
          <p:cNvPr id="12" name="Picture 2" descr="xp924-ircam.png"/>
          <p:cNvPicPr>
            <a:picLocks noChangeAspect="1"/>
          </p:cNvPicPr>
          <p:nvPr/>
        </p:nvPicPr>
        <p:blipFill>
          <a:blip r:embed="rId4"/>
          <a:srcRect/>
          <a:stretch>
            <a:fillRect/>
          </a:stretch>
        </p:blipFill>
        <p:spPr bwMode="auto">
          <a:xfrm>
            <a:off x="4483101" y="2928068"/>
            <a:ext cx="4337754" cy="3561631"/>
          </a:xfrm>
          <a:prstGeom prst="rect">
            <a:avLst/>
          </a:prstGeom>
          <a:noFill/>
          <a:ln w="9525">
            <a:noFill/>
            <a:miter lim="800000"/>
            <a:headEnd/>
            <a:tailEnd/>
          </a:ln>
        </p:spPr>
      </p:pic>
      <p:pic>
        <p:nvPicPr>
          <p:cNvPr id="13" name="Picture 3" descr="xp924-pac27-geo-fexp.png"/>
          <p:cNvPicPr>
            <a:picLocks noChangeAspect="1"/>
          </p:cNvPicPr>
          <p:nvPr/>
        </p:nvPicPr>
        <p:blipFill>
          <a:blip r:embed="rId5"/>
          <a:srcRect/>
          <a:stretch>
            <a:fillRect/>
          </a:stretch>
        </p:blipFill>
        <p:spPr bwMode="auto">
          <a:xfrm>
            <a:off x="6705600" y="1008591"/>
            <a:ext cx="2438400" cy="1865313"/>
          </a:xfrm>
          <a:prstGeom prst="rect">
            <a:avLst/>
          </a:prstGeom>
          <a:noFill/>
          <a:ln w="9525">
            <a:noFill/>
            <a:miter lim="800000"/>
            <a:headEnd/>
            <a:tailEnd/>
          </a:ln>
        </p:spPr>
      </p:pic>
      <p:sp>
        <p:nvSpPr>
          <p:cNvPr id="5" name="TextBox 4"/>
          <p:cNvSpPr txBox="1"/>
          <p:nvPr/>
        </p:nvSpPr>
        <p:spPr>
          <a:xfrm>
            <a:off x="3200400" y="6299199"/>
            <a:ext cx="2146140"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Soukhanovskii</a:t>
            </a:r>
            <a:r>
              <a:rPr lang="en-US" i="0" dirty="0" smtClean="0">
                <a:solidFill>
                  <a:srgbClr val="000000"/>
                </a:solidFill>
              </a:rPr>
              <a:t>, IAEA 2010</a:t>
            </a:r>
            <a:endParaRPr lang="en-US" i="0" dirty="0">
              <a:solidFill>
                <a:srgbClr val="000000"/>
              </a:solidFill>
            </a:endParaRPr>
          </a:p>
        </p:txBody>
      </p:sp>
      <p:sp>
        <p:nvSpPr>
          <p:cNvPr id="10" name="Rectangle 9"/>
          <p:cNvSpPr/>
          <p:nvPr/>
        </p:nvSpPr>
        <p:spPr bwMode="auto">
          <a:xfrm>
            <a:off x="6477000" y="2959100"/>
            <a:ext cx="304800" cy="3111500"/>
          </a:xfrm>
          <a:prstGeom prst="rect">
            <a:avLst/>
          </a:prstGeom>
          <a:solidFill>
            <a:schemeClr val="accent2">
              <a:lumMod val="40000"/>
              <a:lumOff val="60000"/>
              <a:alpha val="4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14" name="TextBox 13"/>
          <p:cNvSpPr txBox="1"/>
          <p:nvPr/>
        </p:nvSpPr>
        <p:spPr>
          <a:xfrm rot="16200000">
            <a:off x="6235701" y="4089400"/>
            <a:ext cx="766030" cy="276999"/>
          </a:xfrm>
          <a:prstGeom prst="rect">
            <a:avLst/>
          </a:prstGeom>
          <a:noFill/>
        </p:spPr>
        <p:txBody>
          <a:bodyPr wrap="none" rtlCol="0">
            <a:spAutoFit/>
          </a:bodyPr>
          <a:lstStyle/>
          <a:p>
            <a:pPr>
              <a:buNone/>
            </a:pPr>
            <a:r>
              <a:rPr lang="en-US" i="0" dirty="0" smtClean="0">
                <a:solidFill>
                  <a:srgbClr val="000000"/>
                </a:solidFill>
              </a:rPr>
              <a:t>CHI gap</a:t>
            </a:r>
            <a:endParaRPr lang="en-US" i="0" dirty="0">
              <a:solidFill>
                <a:srgbClr val="000000"/>
              </a:solidFill>
            </a:endParaRPr>
          </a:p>
        </p:txBody>
      </p:sp>
    </p:spTree>
  </p:cSld>
  <p:clrMapOvr>
    <a:masterClrMapping/>
  </p:clrMapOvr>
  <p:transition advTm="2453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CA6C171-A1A9-4D44-A103-86AB483D765F}" type="slidenum">
              <a:rPr lang="en-US" smtClean="0"/>
              <a:pPr>
                <a:defRPr/>
              </a:pPr>
              <a:t>16</a:t>
            </a:fld>
            <a:endParaRPr lang="en-US"/>
          </a:p>
        </p:txBody>
      </p:sp>
      <p:sp>
        <p:nvSpPr>
          <p:cNvPr id="35843"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Discharges with snowflake configuration appear promising for impurity control </a:t>
            </a:r>
          </a:p>
        </p:txBody>
      </p:sp>
      <p:sp>
        <p:nvSpPr>
          <p:cNvPr id="8" name="TextBox 7"/>
          <p:cNvSpPr txBox="1"/>
          <p:nvPr/>
        </p:nvSpPr>
        <p:spPr>
          <a:xfrm>
            <a:off x="5748866" y="6311900"/>
            <a:ext cx="2146140"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Soukhanovskii</a:t>
            </a:r>
            <a:r>
              <a:rPr lang="en-US" i="0" dirty="0" smtClean="0">
                <a:solidFill>
                  <a:srgbClr val="000000"/>
                </a:solidFill>
              </a:rPr>
              <a:t>, IAEA 2010</a:t>
            </a:r>
            <a:endParaRPr lang="en-US" i="0" dirty="0">
              <a:solidFill>
                <a:srgbClr val="000000"/>
              </a:solidFill>
            </a:endParaRPr>
          </a:p>
        </p:txBody>
      </p:sp>
      <p:pic>
        <p:nvPicPr>
          <p:cNvPr id="9" name="Picture 4" descr="xp924-pac27-inv-prad2.png"/>
          <p:cNvPicPr>
            <a:picLocks noChangeAspect="1"/>
          </p:cNvPicPr>
          <p:nvPr/>
        </p:nvPicPr>
        <p:blipFill>
          <a:blip r:embed="rId3"/>
          <a:srcRect/>
          <a:stretch>
            <a:fillRect/>
          </a:stretch>
        </p:blipFill>
        <p:spPr bwMode="auto">
          <a:xfrm>
            <a:off x="4919133" y="957613"/>
            <a:ext cx="3655483" cy="5452994"/>
          </a:xfrm>
          <a:prstGeom prst="rect">
            <a:avLst/>
          </a:prstGeom>
          <a:noFill/>
          <a:ln w="9525">
            <a:noFill/>
            <a:miter lim="800000"/>
            <a:headEnd/>
            <a:tailEnd/>
          </a:ln>
        </p:spPr>
      </p:pic>
      <p:pic>
        <p:nvPicPr>
          <p:cNvPr id="10" name="Picture 3" descr="135498-383-L9s.pdf"/>
          <p:cNvPicPr>
            <a:picLocks noChangeAspect="1"/>
          </p:cNvPicPr>
          <p:nvPr/>
        </p:nvPicPr>
        <p:blipFill>
          <a:blip r:embed="rId4"/>
          <a:srcRect/>
          <a:stretch>
            <a:fillRect/>
          </a:stretch>
        </p:blipFill>
        <p:spPr bwMode="auto">
          <a:xfrm>
            <a:off x="733954" y="1289579"/>
            <a:ext cx="3631290" cy="2286000"/>
          </a:xfrm>
          <a:prstGeom prst="rect">
            <a:avLst/>
          </a:prstGeom>
          <a:noFill/>
          <a:ln w="38100">
            <a:solidFill>
              <a:srgbClr val="FF0000"/>
            </a:solidFill>
            <a:miter lim="800000"/>
            <a:headEnd/>
            <a:tailEnd/>
          </a:ln>
        </p:spPr>
      </p:pic>
      <p:pic>
        <p:nvPicPr>
          <p:cNvPr id="11" name="Picture 4" descr="135481-414-L9s.pdf"/>
          <p:cNvPicPr>
            <a:picLocks noChangeAspect="1"/>
          </p:cNvPicPr>
          <p:nvPr/>
        </p:nvPicPr>
        <p:blipFill>
          <a:blip r:embed="rId5"/>
          <a:srcRect/>
          <a:stretch>
            <a:fillRect/>
          </a:stretch>
        </p:blipFill>
        <p:spPr bwMode="auto">
          <a:xfrm>
            <a:off x="733955" y="4085165"/>
            <a:ext cx="3587680" cy="2286000"/>
          </a:xfrm>
          <a:prstGeom prst="rect">
            <a:avLst/>
          </a:prstGeom>
          <a:noFill/>
          <a:ln w="38100">
            <a:solidFill>
              <a:schemeClr val="tx1"/>
            </a:solidFill>
            <a:miter lim="800000"/>
            <a:headEnd/>
            <a:tailEnd/>
          </a:ln>
        </p:spPr>
      </p:pic>
      <p:sp>
        <p:nvSpPr>
          <p:cNvPr id="12" name="Rectangle 3"/>
          <p:cNvSpPr txBox="1">
            <a:spLocks noChangeArrowheads="1"/>
          </p:cNvSpPr>
          <p:nvPr/>
        </p:nvSpPr>
        <p:spPr bwMode="auto">
          <a:xfrm>
            <a:off x="1083734" y="821268"/>
            <a:ext cx="5046133" cy="872066"/>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spcBef>
                <a:spcPts val="600"/>
              </a:spcBef>
              <a:spcAft>
                <a:spcPct val="0"/>
              </a:spcAft>
              <a:buClr>
                <a:srgbClr val="000000"/>
              </a:buClr>
              <a:buSzPct val="100000"/>
              <a:buNone/>
              <a:tabLst/>
              <a:defRPr/>
            </a:pPr>
            <a:r>
              <a:rPr kumimoji="0" lang="en-US" sz="2200" b="0" i="0" u="none" strike="noStrike" kern="0" cap="none" spc="0" normalizeH="0" baseline="0" noProof="0" dirty="0" smtClean="0">
                <a:ln>
                  <a:noFill/>
                </a:ln>
                <a:solidFill>
                  <a:srgbClr val="FF0000"/>
                </a:solidFill>
                <a:effectLst/>
                <a:uLnTx/>
                <a:uFillTx/>
                <a:latin typeface="+mn-lt"/>
                <a:ea typeface="+mn-ea"/>
                <a:cs typeface="+mn-cs"/>
              </a:rPr>
              <a:t>“Snowflake”</a:t>
            </a:r>
            <a:r>
              <a:rPr kumimoji="0" lang="en-US" sz="2200" b="0" i="0" u="none" strike="noStrike" kern="0" cap="none" spc="0" normalizeH="0" noProof="0" dirty="0" smtClean="0">
                <a:ln>
                  <a:noFill/>
                </a:ln>
                <a:solidFill>
                  <a:srgbClr val="FF0000"/>
                </a:solidFill>
                <a:effectLst/>
                <a:uLnTx/>
                <a:uFillTx/>
                <a:latin typeface="+mn-lt"/>
                <a:ea typeface="+mn-ea"/>
                <a:cs typeface="+mn-cs"/>
              </a:rPr>
              <a:t> </a:t>
            </a:r>
            <a:r>
              <a:rPr kumimoji="0" lang="en-US" sz="2200" b="0" i="0" u="none" strike="noStrike" kern="0" cap="none" spc="0" normalizeH="0" noProof="0" dirty="0" err="1" smtClean="0">
                <a:ln>
                  <a:noFill/>
                </a:ln>
                <a:solidFill>
                  <a:srgbClr val="FF0000"/>
                </a:solidFill>
                <a:effectLst/>
                <a:uLnTx/>
                <a:uFillTx/>
                <a:latin typeface="+mn-lt"/>
                <a:ea typeface="+mn-ea"/>
                <a:cs typeface="+mn-cs"/>
              </a:rPr>
              <a:t>divertor</a:t>
            </a:r>
            <a:endParaRPr kumimoji="0" lang="en-US" sz="2200" b="0" i="0" u="none" strike="noStrike" kern="0" cap="none" spc="0" normalizeH="0" noProof="0" dirty="0" smtClean="0">
              <a:ln>
                <a:noFill/>
              </a:ln>
              <a:solidFill>
                <a:srgbClr val="FF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2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2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2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2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2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16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r>
              <a:rPr lang="en-US" sz="2200" b="0" i="0" kern="0" dirty="0" smtClean="0">
                <a:solidFill>
                  <a:srgbClr val="000000"/>
                </a:solidFill>
                <a:latin typeface="+mn-lt"/>
              </a:rPr>
              <a:t>Standard </a:t>
            </a:r>
            <a:r>
              <a:rPr lang="en-US" sz="2200" b="0" i="0" kern="0" dirty="0" err="1" smtClean="0">
                <a:solidFill>
                  <a:srgbClr val="000000"/>
                </a:solidFill>
                <a:latin typeface="+mn-lt"/>
              </a:rPr>
              <a:t>divertor</a:t>
            </a: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FontTx/>
              <a:buChar char="•"/>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advTm="2453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F4B76C5-C78F-9345-AA46-F220779E49C7}" type="slidenum">
              <a:rPr lang="en-US" smtClean="0"/>
              <a:pPr>
                <a:defRPr/>
              </a:pPr>
              <a:t>17</a:t>
            </a:fld>
            <a:endParaRPr lang="en-US"/>
          </a:p>
        </p:txBody>
      </p:sp>
      <p:sp>
        <p:nvSpPr>
          <p:cNvPr id="39939"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Heat flux solution: Super-X </a:t>
            </a:r>
            <a:r>
              <a:rPr lang="en-US" sz="2800" dirty="0" err="1" smtClean="0">
                <a:ea typeface="ＭＳ Ｐゴシック" pitchFamily="-65" charset="-128"/>
                <a:cs typeface="ＭＳ Ｐゴシック" pitchFamily="-65" charset="-128"/>
              </a:rPr>
              <a:t>divertor</a:t>
            </a:r>
            <a:r>
              <a:rPr lang="en-US" sz="2800" dirty="0" smtClean="0">
                <a:ea typeface="ＭＳ Ｐゴシック" pitchFamily="-65" charset="-128"/>
                <a:cs typeface="ＭＳ Ｐゴシック" pitchFamily="-65" charset="-128"/>
              </a:rPr>
              <a:t> (SXD) predicted to reduce peak heat flux in low R/a NHTX</a:t>
            </a:r>
          </a:p>
        </p:txBody>
      </p:sp>
      <p:sp>
        <p:nvSpPr>
          <p:cNvPr id="8" name="TextBox 7"/>
          <p:cNvSpPr txBox="1"/>
          <p:nvPr/>
        </p:nvSpPr>
        <p:spPr>
          <a:xfrm>
            <a:off x="3598333" y="6282267"/>
            <a:ext cx="1441996"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Canik</a:t>
            </a:r>
            <a:r>
              <a:rPr lang="en-US" i="0" dirty="0" smtClean="0">
                <a:solidFill>
                  <a:srgbClr val="000000"/>
                </a:solidFill>
              </a:rPr>
              <a:t>, JNM 2009</a:t>
            </a:r>
            <a:endParaRPr lang="en-US" i="0" dirty="0">
              <a:solidFill>
                <a:srgbClr val="000000"/>
              </a:solidFill>
            </a:endParaRPr>
          </a:p>
        </p:txBody>
      </p:sp>
      <p:pic>
        <p:nvPicPr>
          <p:cNvPr id="14" name="Picture 13"/>
          <p:cNvPicPr>
            <a:picLocks noChangeAspect="1"/>
          </p:cNvPicPr>
          <p:nvPr/>
        </p:nvPicPr>
        <p:blipFill>
          <a:blip r:embed="rId3"/>
          <a:stretch>
            <a:fillRect/>
          </a:stretch>
        </p:blipFill>
        <p:spPr>
          <a:xfrm>
            <a:off x="4643967" y="1837266"/>
            <a:ext cx="4284252" cy="3657600"/>
          </a:xfrm>
          <a:prstGeom prst="rect">
            <a:avLst/>
          </a:prstGeom>
        </p:spPr>
      </p:pic>
      <p:pic>
        <p:nvPicPr>
          <p:cNvPr id="15" name="Picture 14"/>
          <p:cNvPicPr>
            <a:picLocks noChangeAspect="1"/>
          </p:cNvPicPr>
          <p:nvPr/>
        </p:nvPicPr>
        <p:blipFill>
          <a:blip r:embed="rId4"/>
          <a:srcRect r="58744"/>
          <a:stretch>
            <a:fillRect/>
          </a:stretch>
        </p:blipFill>
        <p:spPr>
          <a:xfrm>
            <a:off x="311153" y="963084"/>
            <a:ext cx="2462247" cy="2618316"/>
          </a:xfrm>
          <a:prstGeom prst="rect">
            <a:avLst/>
          </a:prstGeom>
        </p:spPr>
      </p:pic>
      <p:pic>
        <p:nvPicPr>
          <p:cNvPr id="16" name="Picture 15"/>
          <p:cNvPicPr>
            <a:picLocks noChangeAspect="1"/>
          </p:cNvPicPr>
          <p:nvPr/>
        </p:nvPicPr>
        <p:blipFill>
          <a:blip r:embed="rId4"/>
          <a:srcRect l="70098"/>
          <a:stretch>
            <a:fillRect/>
          </a:stretch>
        </p:blipFill>
        <p:spPr>
          <a:xfrm>
            <a:off x="446167" y="3556000"/>
            <a:ext cx="2029856" cy="2978150"/>
          </a:xfrm>
          <a:prstGeom prst="rect">
            <a:avLst/>
          </a:prstGeom>
        </p:spPr>
      </p:pic>
      <p:cxnSp>
        <p:nvCxnSpPr>
          <p:cNvPr id="18" name="Straight Connector 17"/>
          <p:cNvCxnSpPr/>
          <p:nvPr/>
        </p:nvCxnSpPr>
        <p:spPr bwMode="auto">
          <a:xfrm rot="16200000" flipH="1">
            <a:off x="1756835" y="3670301"/>
            <a:ext cx="5376332" cy="2"/>
          </a:xfrm>
          <a:prstGeom prst="line">
            <a:avLst/>
          </a:prstGeom>
          <a:noFill/>
          <a:ln w="38100" cap="flat" cmpd="sng" algn="ctr">
            <a:solidFill>
              <a:schemeClr val="accent2">
                <a:lumMod val="40000"/>
                <a:lumOff val="60000"/>
              </a:schemeClr>
            </a:solidFill>
            <a:prstDash val="solid"/>
            <a:round/>
            <a:headEnd type="none" w="med" len="med"/>
            <a:tailEnd type="none" w="med" len="med"/>
          </a:ln>
          <a:effectLst/>
        </p:spPr>
      </p:cxnSp>
      <p:sp>
        <p:nvSpPr>
          <p:cNvPr id="20" name="TextBox 19"/>
          <p:cNvSpPr txBox="1"/>
          <p:nvPr/>
        </p:nvSpPr>
        <p:spPr>
          <a:xfrm>
            <a:off x="2853265" y="1143000"/>
            <a:ext cx="4148667" cy="461665"/>
          </a:xfrm>
          <a:prstGeom prst="rect">
            <a:avLst/>
          </a:prstGeom>
          <a:noFill/>
        </p:spPr>
        <p:txBody>
          <a:bodyPr wrap="square" rtlCol="0">
            <a:spAutoFit/>
          </a:bodyPr>
          <a:lstStyle/>
          <a:p>
            <a:pPr>
              <a:buNone/>
            </a:pPr>
            <a:r>
              <a:rPr lang="en-US" sz="2400" i="0" dirty="0" smtClean="0">
                <a:solidFill>
                  <a:srgbClr val="000000"/>
                </a:solidFill>
              </a:rPr>
              <a:t>Baseline	Super-X</a:t>
            </a:r>
            <a:endParaRPr lang="en-US" sz="2400" i="0" dirty="0">
              <a:solidFill>
                <a:srgbClr val="000000"/>
              </a:solidFill>
            </a:endParaRPr>
          </a:p>
        </p:txBody>
      </p:sp>
    </p:spTree>
  </p:cSld>
  <p:clrMapOvr>
    <a:masterClrMapping/>
  </p:clrMapOvr>
  <p:transition advTm="2453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ACF162A-2EEA-6448-AAB3-7BEE6E0130FF}" type="slidenum">
              <a:rPr lang="en-US" smtClean="0"/>
              <a:pPr>
                <a:defRPr/>
              </a:pPr>
              <a:t>18</a:t>
            </a:fld>
            <a:endParaRPr lang="en-US"/>
          </a:p>
        </p:txBody>
      </p:sp>
      <p:sp>
        <p:nvSpPr>
          <p:cNvPr id="41987"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Multiple SXD options available with in-vessel coils</a:t>
            </a:r>
          </a:p>
        </p:txBody>
      </p:sp>
      <p:pic>
        <p:nvPicPr>
          <p:cNvPr id="6" name="Picture 5"/>
          <p:cNvPicPr>
            <a:picLocks noChangeAspect="1"/>
          </p:cNvPicPr>
          <p:nvPr/>
        </p:nvPicPr>
        <p:blipFill>
          <a:blip r:embed="rId3"/>
          <a:stretch>
            <a:fillRect/>
          </a:stretch>
        </p:blipFill>
        <p:spPr>
          <a:xfrm>
            <a:off x="0" y="2434171"/>
            <a:ext cx="4114800" cy="4028274"/>
          </a:xfrm>
          <a:prstGeom prst="rect">
            <a:avLst/>
          </a:prstGeom>
        </p:spPr>
      </p:pic>
      <p:pic>
        <p:nvPicPr>
          <p:cNvPr id="7" name="Picture 6"/>
          <p:cNvPicPr>
            <a:picLocks noChangeAspect="1"/>
          </p:cNvPicPr>
          <p:nvPr/>
        </p:nvPicPr>
        <p:blipFill>
          <a:blip r:embed="rId4"/>
          <a:stretch>
            <a:fillRect/>
          </a:stretch>
        </p:blipFill>
        <p:spPr>
          <a:xfrm>
            <a:off x="5029200" y="2455338"/>
            <a:ext cx="4114800" cy="4023360"/>
          </a:xfrm>
          <a:prstGeom prst="rect">
            <a:avLst/>
          </a:prstGeom>
        </p:spPr>
      </p:pic>
      <p:sp>
        <p:nvSpPr>
          <p:cNvPr id="8" name="TextBox 7"/>
          <p:cNvSpPr txBox="1"/>
          <p:nvPr/>
        </p:nvSpPr>
        <p:spPr>
          <a:xfrm>
            <a:off x="4233333" y="6299200"/>
            <a:ext cx="766331"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Valanju</a:t>
            </a:r>
            <a:endParaRPr lang="en-US" i="0" dirty="0">
              <a:solidFill>
                <a:srgbClr val="000000"/>
              </a:solidFill>
            </a:endParaRPr>
          </a:p>
        </p:txBody>
      </p:sp>
      <p:sp>
        <p:nvSpPr>
          <p:cNvPr id="9" name="TextBox 8"/>
          <p:cNvSpPr txBox="1"/>
          <p:nvPr/>
        </p:nvSpPr>
        <p:spPr>
          <a:xfrm>
            <a:off x="245533" y="965199"/>
            <a:ext cx="8559800" cy="1951303"/>
          </a:xfrm>
          <a:prstGeom prst="rect">
            <a:avLst/>
          </a:prstGeom>
          <a:noFill/>
        </p:spPr>
        <p:txBody>
          <a:bodyPr wrap="square" rtlCol="0">
            <a:spAutoFit/>
          </a:bodyPr>
          <a:lstStyle/>
          <a:p>
            <a:pPr marL="169863" indent="-169863">
              <a:buFont typeface="Arial"/>
              <a:buChar char="•"/>
            </a:pPr>
            <a:r>
              <a:rPr lang="en-US" sz="2000" b="0" i="0" dirty="0" smtClean="0">
                <a:solidFill>
                  <a:srgbClr val="000000"/>
                </a:solidFill>
              </a:rPr>
              <a:t>NSTX-U options being explored by Univ. Texas (with NSTX team)</a:t>
            </a:r>
          </a:p>
          <a:p>
            <a:pPr lvl="1">
              <a:buFont typeface="Lucida Grande"/>
              <a:buChar char="-"/>
            </a:pPr>
            <a:r>
              <a:rPr lang="en-US" sz="2000" b="0" i="0" dirty="0" smtClean="0">
                <a:solidFill>
                  <a:schemeClr val="accent2"/>
                </a:solidFill>
              </a:rPr>
              <a:t>Could be used in conjunction with large-R </a:t>
            </a:r>
            <a:r>
              <a:rPr lang="en-US" sz="2000" b="0" i="0" dirty="0" err="1" smtClean="0">
                <a:solidFill>
                  <a:schemeClr val="accent2"/>
                </a:solidFill>
              </a:rPr>
              <a:t>cryopump</a:t>
            </a:r>
            <a:r>
              <a:rPr lang="en-US" sz="2000" b="0" i="0" dirty="0" smtClean="0">
                <a:solidFill>
                  <a:schemeClr val="accent2"/>
                </a:solidFill>
              </a:rPr>
              <a:t>, if desirable</a:t>
            </a:r>
          </a:p>
          <a:p>
            <a:pPr lvl="1">
              <a:buFont typeface="Lucida Grande"/>
              <a:buChar char="-"/>
            </a:pPr>
            <a:r>
              <a:rPr lang="en-US" sz="2000" b="0" i="0" dirty="0" smtClean="0">
                <a:solidFill>
                  <a:schemeClr val="accent2"/>
                </a:solidFill>
              </a:rPr>
              <a:t>Coils shown are consistent with present Center Stack design </a:t>
            </a:r>
          </a:p>
          <a:p>
            <a:pPr lvl="1">
              <a:buFont typeface="Lucida Grande"/>
              <a:buChar char="-"/>
            </a:pPr>
            <a:r>
              <a:rPr lang="en-US" sz="2000" b="0" i="0" dirty="0" smtClean="0">
                <a:solidFill>
                  <a:schemeClr val="accent2"/>
                </a:solidFill>
              </a:rPr>
              <a:t>Cost of in-vessel coils not included in NSTX-U, i.e. future possibility</a:t>
            </a:r>
          </a:p>
          <a:p>
            <a:pPr lvl="1"/>
            <a:endParaRPr lang="en-US" sz="2400" i="0" dirty="0">
              <a:solidFill>
                <a:srgbClr val="000000"/>
              </a:solidFill>
            </a:endParaRPr>
          </a:p>
        </p:txBody>
      </p:sp>
    </p:spTree>
  </p:cSld>
  <p:clrMapOvr>
    <a:masterClrMapping/>
  </p:clrMapOvr>
  <p:transition advTm="2453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4848DE5-E938-1545-B396-587609605EF4}" type="slidenum">
              <a:rPr lang="en-US" smtClean="0"/>
              <a:pPr>
                <a:defRPr/>
              </a:pPr>
              <a:t>19</a:t>
            </a:fld>
            <a:endParaRPr lang="en-US"/>
          </a:p>
        </p:txBody>
      </p:sp>
      <p:sp>
        <p:nvSpPr>
          <p:cNvPr id="50179"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FY 2010 experiment and analysis plan </a:t>
            </a:r>
            <a:r>
              <a:rPr lang="en-US" sz="2800" dirty="0" err="1" smtClean="0">
                <a:ea typeface="ＭＳ Ｐゴシック" pitchFamily="-65" charset="-128"/>
                <a:cs typeface="ＭＳ Ｐゴシック" pitchFamily="-65" charset="-128"/>
              </a:rPr>
              <a:t>forNSTX</a:t>
            </a:r>
            <a:r>
              <a:rPr lang="en-US" sz="2800" dirty="0" smtClean="0">
                <a:ea typeface="ＭＳ Ｐゴシック" pitchFamily="-65" charset="-128"/>
                <a:cs typeface="ＭＳ Ｐゴシック" pitchFamily="-65" charset="-128"/>
              </a:rPr>
              <a:t>-U </a:t>
            </a:r>
            <a:r>
              <a:rPr lang="en-US" sz="2800" dirty="0" err="1" smtClean="0">
                <a:ea typeface="ＭＳ Ｐゴシック" pitchFamily="-65" charset="-128"/>
                <a:cs typeface="ＭＳ Ｐゴシック" pitchFamily="-65" charset="-128"/>
              </a:rPr>
              <a:t>divertor</a:t>
            </a:r>
            <a:r>
              <a:rPr lang="en-US" sz="2800" dirty="0" smtClean="0">
                <a:ea typeface="ＭＳ Ｐゴシック" pitchFamily="-65" charset="-128"/>
                <a:cs typeface="ＭＳ Ｐゴシック" pitchFamily="-65" charset="-128"/>
              </a:rPr>
              <a:t> design</a:t>
            </a:r>
          </a:p>
        </p:txBody>
      </p:sp>
      <p:sp>
        <p:nvSpPr>
          <p:cNvPr id="50180" name="Rectangle 3"/>
          <p:cNvSpPr>
            <a:spLocks noGrp="1" noChangeArrowheads="1"/>
          </p:cNvSpPr>
          <p:nvPr>
            <p:ph type="body" idx="1"/>
          </p:nvPr>
        </p:nvSpPr>
        <p:spPr>
          <a:xfrm>
            <a:off x="142346" y="925513"/>
            <a:ext cx="8796337" cy="5448300"/>
          </a:xfrm>
          <a:noFill/>
        </p:spPr>
        <p:txBody>
          <a:bodyPr/>
          <a:lstStyle/>
          <a:p>
            <a:pPr>
              <a:spcBef>
                <a:spcPts val="400"/>
              </a:spcBef>
            </a:pPr>
            <a:r>
              <a:rPr lang="en-US" sz="2800" dirty="0" smtClean="0">
                <a:solidFill>
                  <a:schemeClr val="tx2"/>
                </a:solidFill>
                <a:latin typeface="Helvetica" pitchFamily="-65" charset="0"/>
                <a:ea typeface="Helvetica" pitchFamily="-65" charset="0"/>
                <a:cs typeface="Helvetica" pitchFamily="-65" charset="0"/>
              </a:rPr>
              <a:t>Measure </a:t>
            </a:r>
            <a:r>
              <a:rPr lang="en-US" sz="2800" dirty="0" err="1" smtClean="0">
                <a:solidFill>
                  <a:schemeClr val="tx2"/>
                </a:solidFill>
                <a:latin typeface="Helvetica" pitchFamily="-65" charset="0"/>
                <a:ea typeface="Helvetica" pitchFamily="-65" charset="0"/>
                <a:cs typeface="Helvetica" pitchFamily="-65" charset="0"/>
              </a:rPr>
              <a:t>I</a:t>
            </a:r>
            <a:r>
              <a:rPr lang="en-US" sz="2800" baseline="-25000" dirty="0" err="1" smtClean="0">
                <a:solidFill>
                  <a:schemeClr val="tx2"/>
                </a:solidFill>
                <a:latin typeface="Helvetica" pitchFamily="-65" charset="0"/>
                <a:ea typeface="Helvetica" pitchFamily="-65" charset="0"/>
                <a:cs typeface="Helvetica" pitchFamily="-65" charset="0"/>
              </a:rPr>
              <a:t>p</a:t>
            </a:r>
            <a:r>
              <a:rPr lang="en-US" sz="2800" dirty="0" smtClean="0">
                <a:solidFill>
                  <a:schemeClr val="tx2"/>
                </a:solidFill>
                <a:latin typeface="Helvetica" pitchFamily="-65" charset="0"/>
                <a:ea typeface="Helvetica" pitchFamily="-65" charset="0"/>
                <a:cs typeface="Helvetica" pitchFamily="-65" charset="0"/>
              </a:rPr>
              <a:t>, </a:t>
            </a:r>
            <a:r>
              <a:rPr lang="en-US" sz="2800" dirty="0" err="1" smtClean="0">
                <a:solidFill>
                  <a:schemeClr val="tx2"/>
                </a:solidFill>
                <a:latin typeface="Helvetica" pitchFamily="-65" charset="0"/>
                <a:ea typeface="Helvetica" pitchFamily="-65" charset="0"/>
                <a:cs typeface="Helvetica" pitchFamily="-65" charset="0"/>
              </a:rPr>
              <a:t>P</a:t>
            </a:r>
            <a:r>
              <a:rPr lang="en-US" sz="2800" baseline="-25000" dirty="0" err="1" smtClean="0">
                <a:solidFill>
                  <a:schemeClr val="tx2"/>
                </a:solidFill>
                <a:latin typeface="Helvetica" pitchFamily="-65" charset="0"/>
                <a:ea typeface="Helvetica" pitchFamily="-65" charset="0"/>
                <a:cs typeface="Helvetica" pitchFamily="-65" charset="0"/>
              </a:rPr>
              <a:t>heat</a:t>
            </a:r>
            <a:r>
              <a:rPr lang="en-US" sz="2800" dirty="0" smtClean="0">
                <a:solidFill>
                  <a:schemeClr val="tx2"/>
                </a:solidFill>
                <a:latin typeface="Helvetica" pitchFamily="-65" charset="0"/>
                <a:ea typeface="Helvetica" pitchFamily="-65" charset="0"/>
                <a:cs typeface="Helvetica" pitchFamily="-65" charset="0"/>
              </a:rPr>
              <a:t>, n</a:t>
            </a:r>
            <a:r>
              <a:rPr lang="en-US" sz="2800" baseline="-25000" dirty="0" smtClean="0">
                <a:solidFill>
                  <a:schemeClr val="tx2"/>
                </a:solidFill>
                <a:latin typeface="Helvetica" pitchFamily="-65" charset="0"/>
                <a:ea typeface="Helvetica" pitchFamily="-65" charset="0"/>
                <a:cs typeface="Helvetica" pitchFamily="-65" charset="0"/>
              </a:rPr>
              <a:t>e</a:t>
            </a:r>
            <a:r>
              <a:rPr lang="en-US" sz="2800" dirty="0" smtClean="0">
                <a:solidFill>
                  <a:schemeClr val="tx2"/>
                </a:solidFill>
                <a:latin typeface="Helvetica" pitchFamily="-65" charset="0"/>
                <a:ea typeface="Helvetica" pitchFamily="-65" charset="0"/>
                <a:cs typeface="Helvetica" pitchFamily="-65" charset="0"/>
              </a:rPr>
              <a:t>, B</a:t>
            </a:r>
            <a:r>
              <a:rPr lang="en-US" sz="2800" baseline="-25000" dirty="0" smtClean="0">
                <a:solidFill>
                  <a:schemeClr val="tx2"/>
                </a:solidFill>
                <a:latin typeface="Helvetica" pitchFamily="-65" charset="0"/>
                <a:ea typeface="Helvetica" pitchFamily="-65" charset="0"/>
                <a:cs typeface="Helvetica" pitchFamily="-65" charset="0"/>
              </a:rPr>
              <a:t>t</a:t>
            </a:r>
            <a:r>
              <a:rPr lang="en-US" sz="2800" dirty="0" smtClean="0">
                <a:solidFill>
                  <a:schemeClr val="tx2"/>
                </a:solidFill>
                <a:latin typeface="Helvetica" pitchFamily="-65" charset="0"/>
                <a:ea typeface="Helvetica" pitchFamily="-65" charset="0"/>
                <a:cs typeface="Helvetica" pitchFamily="-65" charset="0"/>
              </a:rPr>
              <a:t> dependences on heat flux profile with lithium at high </a:t>
            </a:r>
            <a:r>
              <a:rPr lang="en-US" sz="2800" dirty="0" err="1" smtClean="0">
                <a:solidFill>
                  <a:schemeClr val="tx2"/>
                </a:solidFill>
                <a:latin typeface="Helvetica" pitchFamily="-65" charset="0"/>
                <a:ea typeface="Helvetica" pitchFamily="-65" charset="0"/>
                <a:cs typeface="Helvetica" pitchFamily="-65" charset="0"/>
              </a:rPr>
              <a:t>I</a:t>
            </a:r>
            <a:r>
              <a:rPr lang="en-US" sz="2800" baseline="-25000" dirty="0" err="1" smtClean="0">
                <a:solidFill>
                  <a:schemeClr val="tx2"/>
                </a:solidFill>
                <a:latin typeface="Helvetica" pitchFamily="-65" charset="0"/>
                <a:ea typeface="Helvetica" pitchFamily="-65" charset="0"/>
                <a:cs typeface="Helvetica" pitchFamily="-65" charset="0"/>
              </a:rPr>
              <a:t>p</a:t>
            </a:r>
            <a:r>
              <a:rPr lang="en-US" sz="2800" dirty="0" smtClean="0">
                <a:solidFill>
                  <a:schemeClr val="tx2"/>
                </a:solidFill>
                <a:latin typeface="Helvetica" pitchFamily="-65" charset="0"/>
                <a:ea typeface="Helvetica" pitchFamily="-65" charset="0"/>
                <a:cs typeface="Helvetica" pitchFamily="-65" charset="0"/>
              </a:rPr>
              <a:t> for improved scaling</a:t>
            </a:r>
          </a:p>
          <a:p>
            <a:pPr>
              <a:spcBef>
                <a:spcPts val="400"/>
              </a:spcBef>
            </a:pPr>
            <a:r>
              <a:rPr lang="en-US" sz="2800" dirty="0" smtClean="0">
                <a:latin typeface="Helvetica" pitchFamily="-65" charset="0"/>
                <a:ea typeface="Helvetica" pitchFamily="-65" charset="0"/>
                <a:cs typeface="Helvetica" pitchFamily="-65" charset="0"/>
              </a:rPr>
              <a:t>Continue snowflake </a:t>
            </a:r>
            <a:r>
              <a:rPr lang="en-US" sz="2800" dirty="0" err="1" smtClean="0">
                <a:latin typeface="Helvetica" pitchFamily="-65" charset="0"/>
                <a:ea typeface="Helvetica" pitchFamily="-65" charset="0"/>
                <a:cs typeface="Helvetica" pitchFamily="-65" charset="0"/>
              </a:rPr>
              <a:t>divertor</a:t>
            </a:r>
            <a:r>
              <a:rPr lang="en-US" sz="2800" dirty="0" smtClean="0">
                <a:latin typeface="Helvetica" pitchFamily="-65" charset="0"/>
                <a:ea typeface="Helvetica" pitchFamily="-65" charset="0"/>
                <a:cs typeface="Helvetica" pitchFamily="-65" charset="0"/>
              </a:rPr>
              <a:t> development</a:t>
            </a:r>
          </a:p>
          <a:p>
            <a:pPr>
              <a:spcBef>
                <a:spcPts val="400"/>
              </a:spcBef>
            </a:pPr>
            <a:r>
              <a:rPr lang="en-US" sz="2800" dirty="0" smtClean="0">
                <a:latin typeface="Helvetica" pitchFamily="-65" charset="0"/>
                <a:ea typeface="Helvetica" pitchFamily="-65" charset="0"/>
                <a:cs typeface="Helvetica" pitchFamily="-65" charset="0"/>
              </a:rPr>
              <a:t>Continue 2D modeling of scenarios</a:t>
            </a:r>
          </a:p>
          <a:p>
            <a:pPr lvl="1">
              <a:spcBef>
                <a:spcPts val="400"/>
              </a:spcBef>
            </a:pPr>
            <a:r>
              <a:rPr lang="en-US" dirty="0" smtClean="0">
                <a:latin typeface="Helvetica" pitchFamily="-65" charset="0"/>
                <a:ea typeface="Helvetica" pitchFamily="-65" charset="0"/>
                <a:cs typeface="Helvetica" pitchFamily="-65" charset="0"/>
              </a:rPr>
              <a:t>Unmitigated heat flux: decrease </a:t>
            </a:r>
            <a:r>
              <a:rPr lang="en-US" dirty="0" err="1" smtClean="0">
                <a:latin typeface="Symbol" charset="2"/>
                <a:ea typeface="Helvetica" pitchFamily="-65" charset="0"/>
                <a:cs typeface="Symbol" charset="2"/>
              </a:rPr>
              <a:t>c</a:t>
            </a:r>
            <a:r>
              <a:rPr lang="en-US" dirty="0" smtClean="0">
                <a:latin typeface="Helvetica" pitchFamily="-65" charset="0"/>
                <a:ea typeface="Helvetica" pitchFamily="-65" charset="0"/>
                <a:cs typeface="Helvetica" pitchFamily="-65" charset="0"/>
              </a:rPr>
              <a:t>, D with </a:t>
            </a:r>
            <a:r>
              <a:rPr lang="en-US" dirty="0" err="1" smtClean="0">
                <a:latin typeface="Helvetica" pitchFamily="-65" charset="0"/>
                <a:ea typeface="Helvetica" pitchFamily="-65" charset="0"/>
                <a:cs typeface="Helvetica" pitchFamily="-65" charset="0"/>
              </a:rPr>
              <a:t>I</a:t>
            </a:r>
            <a:r>
              <a:rPr lang="en-US" baseline="-25000" dirty="0" err="1" smtClean="0">
                <a:latin typeface="Helvetica" pitchFamily="-65" charset="0"/>
                <a:ea typeface="Helvetica" pitchFamily="-65" charset="0"/>
                <a:cs typeface="Helvetica" pitchFamily="-65" charset="0"/>
              </a:rPr>
              <a:t>p</a:t>
            </a:r>
            <a:r>
              <a:rPr lang="en-US" dirty="0" smtClean="0">
                <a:latin typeface="Helvetica" pitchFamily="-65" charset="0"/>
                <a:ea typeface="Helvetica" pitchFamily="-65" charset="0"/>
                <a:cs typeface="Helvetica" pitchFamily="-65" charset="0"/>
              </a:rPr>
              <a:t>, increase flux expansion, and use computed NSTX-U </a:t>
            </a:r>
            <a:r>
              <a:rPr lang="en-US" dirty="0" err="1" smtClean="0">
                <a:latin typeface="Helvetica" pitchFamily="-65" charset="0"/>
                <a:ea typeface="Helvetica" pitchFamily="-65" charset="0"/>
                <a:cs typeface="Helvetica" pitchFamily="-65" charset="0"/>
              </a:rPr>
              <a:t>equilibria</a:t>
            </a:r>
            <a:endParaRPr lang="en-US" dirty="0" smtClean="0">
              <a:latin typeface="Helvetica" pitchFamily="-65" charset="0"/>
              <a:ea typeface="Helvetica" pitchFamily="-65" charset="0"/>
              <a:cs typeface="Helvetica" pitchFamily="-65" charset="0"/>
            </a:endParaRPr>
          </a:p>
          <a:p>
            <a:pPr lvl="1">
              <a:spcBef>
                <a:spcPts val="400"/>
              </a:spcBef>
            </a:pPr>
            <a:r>
              <a:rPr lang="en-US" dirty="0" smtClean="0">
                <a:latin typeface="Helvetica" pitchFamily="-65" charset="0"/>
                <a:ea typeface="Helvetica" pitchFamily="-65" charset="0"/>
                <a:cs typeface="Helvetica" pitchFamily="-65" charset="0"/>
              </a:rPr>
              <a:t>Detached case: add impurities, increase </a:t>
            </a:r>
            <a:r>
              <a:rPr lang="en-US" dirty="0" err="1" smtClean="0">
                <a:latin typeface="Helvetica" pitchFamily="-65" charset="0"/>
                <a:ea typeface="Helvetica" pitchFamily="-65" charset="0"/>
                <a:cs typeface="Helvetica" pitchFamily="-65" charset="0"/>
              </a:rPr>
              <a:t>P</a:t>
            </a:r>
            <a:r>
              <a:rPr lang="en-US" baseline="-25000" dirty="0" err="1" smtClean="0">
                <a:latin typeface="Helvetica" pitchFamily="-65" charset="0"/>
                <a:ea typeface="Helvetica" pitchFamily="-65" charset="0"/>
                <a:cs typeface="Helvetica" pitchFamily="-65" charset="0"/>
              </a:rPr>
              <a:t>heat</a:t>
            </a:r>
            <a:r>
              <a:rPr lang="en-US" dirty="0" smtClean="0">
                <a:latin typeface="Helvetica" pitchFamily="-65" charset="0"/>
                <a:ea typeface="Helvetica" pitchFamily="-65" charset="0"/>
                <a:cs typeface="Helvetica" pitchFamily="-65" charset="0"/>
              </a:rPr>
              <a:t>, and use </a:t>
            </a:r>
            <a:r>
              <a:rPr lang="en-US" dirty="0" err="1" smtClean="0">
                <a:latin typeface="Symbol" charset="2"/>
                <a:ea typeface="Helvetica" pitchFamily="-65" charset="0"/>
                <a:cs typeface="Symbol" charset="2"/>
              </a:rPr>
              <a:t>c</a:t>
            </a:r>
            <a:r>
              <a:rPr lang="en-US" dirty="0" smtClean="0">
                <a:latin typeface="Helvetica" pitchFamily="-65" charset="0"/>
                <a:ea typeface="Helvetica" pitchFamily="-65" charset="0"/>
                <a:cs typeface="Helvetica" pitchFamily="-65" charset="0"/>
              </a:rPr>
              <a:t>=</a:t>
            </a:r>
            <a:r>
              <a:rPr lang="en-US" dirty="0" err="1" smtClean="0">
                <a:latin typeface="Helvetica" pitchFamily="-65" charset="0"/>
                <a:ea typeface="Helvetica" pitchFamily="-65" charset="0"/>
                <a:cs typeface="Helvetica" pitchFamily="-65" charset="0"/>
              </a:rPr>
              <a:t>f(I</a:t>
            </a:r>
            <a:r>
              <a:rPr lang="en-US" baseline="-25000" dirty="0" err="1" smtClean="0">
                <a:latin typeface="Helvetica" pitchFamily="-65" charset="0"/>
                <a:ea typeface="Helvetica" pitchFamily="-65" charset="0"/>
                <a:cs typeface="Helvetica" pitchFamily="-65" charset="0"/>
              </a:rPr>
              <a:t>p</a:t>
            </a:r>
            <a:r>
              <a:rPr lang="en-US" dirty="0" smtClean="0">
                <a:latin typeface="Helvetica" pitchFamily="-65" charset="0"/>
                <a:ea typeface="Helvetica" pitchFamily="-65" charset="0"/>
                <a:cs typeface="Helvetica" pitchFamily="-65" charset="0"/>
              </a:rPr>
              <a:t>)</a:t>
            </a:r>
          </a:p>
          <a:p>
            <a:pPr lvl="1">
              <a:spcBef>
                <a:spcPts val="400"/>
              </a:spcBef>
            </a:pPr>
            <a:r>
              <a:rPr lang="en-US" dirty="0" smtClean="0">
                <a:latin typeface="Helvetica" pitchFamily="-65" charset="0"/>
                <a:ea typeface="Helvetica" pitchFamily="-65" charset="0"/>
                <a:cs typeface="Helvetica" pitchFamily="-65" charset="0"/>
              </a:rPr>
              <a:t>Begin to model snowflake results, including lithium/LLD effects</a:t>
            </a:r>
          </a:p>
          <a:p>
            <a:pPr lvl="1">
              <a:spcBef>
                <a:spcPts val="400"/>
              </a:spcBef>
            </a:pPr>
            <a:r>
              <a:rPr lang="en-US" dirty="0" smtClean="0">
                <a:latin typeface="Helvetica" pitchFamily="-65" charset="0"/>
                <a:ea typeface="Helvetica" pitchFamily="-65" charset="0"/>
                <a:cs typeface="Helvetica" pitchFamily="-65" charset="0"/>
              </a:rPr>
              <a:t>Begin to model super-X with LLD and/or </a:t>
            </a:r>
            <a:r>
              <a:rPr lang="en-US" dirty="0" err="1" smtClean="0">
                <a:latin typeface="Helvetica" pitchFamily="-65" charset="0"/>
                <a:ea typeface="Helvetica" pitchFamily="-65" charset="0"/>
                <a:cs typeface="Helvetica" pitchFamily="-65" charset="0"/>
              </a:rPr>
              <a:t>cryo</a:t>
            </a:r>
            <a:endParaRPr lang="en-US" dirty="0" smtClean="0">
              <a:latin typeface="Helvetica" pitchFamily="-65" charset="0"/>
              <a:ea typeface="Helvetica" pitchFamily="-65" charset="0"/>
              <a:cs typeface="Helvetica" pitchFamily="-65" charset="0"/>
            </a:endParaRPr>
          </a:p>
          <a:p>
            <a:pPr>
              <a:spcBef>
                <a:spcPts val="400"/>
              </a:spcBef>
            </a:pPr>
            <a:r>
              <a:rPr lang="en-US" sz="2800" dirty="0" smtClean="0">
                <a:latin typeface="Helvetica" pitchFamily="-65" charset="0"/>
                <a:ea typeface="Helvetica" pitchFamily="-65" charset="0"/>
                <a:cs typeface="Helvetica" pitchFamily="-65" charset="0"/>
              </a:rPr>
              <a:t>Quantify density dependence of heat flux profiles, and examine high core radiated power scenarios</a:t>
            </a:r>
          </a:p>
          <a:p>
            <a:pPr>
              <a:spcBef>
                <a:spcPts val="400"/>
              </a:spcBef>
            </a:pPr>
            <a:r>
              <a:rPr lang="en-US" sz="2800" dirty="0" smtClean="0">
                <a:latin typeface="Helvetica" pitchFamily="-65" charset="0"/>
                <a:ea typeface="Helvetica" pitchFamily="-65" charset="0"/>
                <a:cs typeface="Helvetica" pitchFamily="-65" charset="0"/>
              </a:rPr>
              <a:t>New data with LLD, including evaporative cooling</a:t>
            </a:r>
          </a:p>
          <a:p>
            <a:pPr>
              <a:spcBef>
                <a:spcPts val="400"/>
              </a:spcBef>
            </a:pPr>
            <a:r>
              <a:rPr lang="en-US" sz="2800" dirty="0" smtClean="0">
                <a:latin typeface="Helvetica" pitchFamily="-65" charset="0"/>
                <a:ea typeface="Helvetica" pitchFamily="-65" charset="0"/>
                <a:cs typeface="Helvetica" pitchFamily="-65" charset="0"/>
              </a:rPr>
              <a:t>Assess replacing lower inboard div. C tiles with Mo</a:t>
            </a:r>
          </a:p>
          <a:p>
            <a:pPr>
              <a:spcBef>
                <a:spcPts val="400"/>
              </a:spcBef>
            </a:pPr>
            <a:endParaRPr lang="en-US" sz="3200" dirty="0" smtClean="0">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384B54-2CDD-7842-B513-3D3CD53DEE3E}" type="slidenum">
              <a:rPr lang="en-US" smtClean="0"/>
              <a:pPr>
                <a:defRPr/>
              </a:pPr>
              <a:t>2</a:t>
            </a:fld>
            <a:endParaRPr lang="en-US"/>
          </a:p>
        </p:txBody>
      </p:sp>
      <p:sp>
        <p:nvSpPr>
          <p:cNvPr id="17411"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This talk responds to a PAC-25 request</a:t>
            </a:r>
          </a:p>
        </p:txBody>
      </p:sp>
      <p:sp>
        <p:nvSpPr>
          <p:cNvPr id="17412" name="Rectangle 3"/>
          <p:cNvSpPr>
            <a:spLocks noGrp="1" noChangeArrowheads="1"/>
          </p:cNvSpPr>
          <p:nvPr>
            <p:ph type="body" idx="1"/>
          </p:nvPr>
        </p:nvSpPr>
        <p:spPr>
          <a:xfrm>
            <a:off x="176213" y="1065213"/>
            <a:ext cx="8796337" cy="5448300"/>
          </a:xfrm>
          <a:noFill/>
        </p:spPr>
        <p:txBody>
          <a:bodyPr/>
          <a:lstStyle/>
          <a:p>
            <a:pPr>
              <a:spcBef>
                <a:spcPts val="1200"/>
              </a:spcBef>
            </a:pPr>
            <a:r>
              <a:rPr lang="en-US" sz="2000" dirty="0" smtClean="0">
                <a:solidFill>
                  <a:srgbClr val="000000"/>
                </a:solidFill>
                <a:ea typeface="Arial"/>
                <a:cs typeface="Arial"/>
              </a:rPr>
              <a:t>The PAC recommends that the NSTX Team consider ways to devote additional resources to the investigation and development of a high heat flux </a:t>
            </a:r>
            <a:r>
              <a:rPr lang="en-US" sz="2000" dirty="0" err="1" smtClean="0">
                <a:solidFill>
                  <a:srgbClr val="000000"/>
                </a:solidFill>
                <a:ea typeface="Arial"/>
                <a:cs typeface="Arial"/>
              </a:rPr>
              <a:t>divertor</a:t>
            </a:r>
            <a:r>
              <a:rPr lang="en-US" sz="2000" dirty="0" smtClean="0">
                <a:solidFill>
                  <a:srgbClr val="000000"/>
                </a:solidFill>
                <a:ea typeface="Arial"/>
                <a:cs typeface="Arial"/>
              </a:rPr>
              <a:t> for NSTX. A high heat flux </a:t>
            </a:r>
            <a:r>
              <a:rPr lang="en-US" sz="2000" dirty="0" err="1" smtClean="0">
                <a:solidFill>
                  <a:srgbClr val="000000"/>
                </a:solidFill>
                <a:ea typeface="Arial"/>
                <a:cs typeface="Arial"/>
              </a:rPr>
              <a:t>divertor</a:t>
            </a:r>
            <a:r>
              <a:rPr lang="en-US" sz="2000" dirty="0" smtClean="0">
                <a:solidFill>
                  <a:srgbClr val="000000"/>
                </a:solidFill>
                <a:ea typeface="Arial"/>
                <a:cs typeface="Arial"/>
              </a:rPr>
              <a:t> with sufficient particle control is critical to the NSTX Program. Therefore, the PAC recommends even greater emphasis be placed in the research program, run plan, and diagnostic implementation plan for addressing Li </a:t>
            </a:r>
            <a:r>
              <a:rPr lang="en-US" sz="2000" dirty="0" err="1" smtClean="0">
                <a:solidFill>
                  <a:srgbClr val="000000"/>
                </a:solidFill>
                <a:ea typeface="Arial"/>
                <a:cs typeface="Arial"/>
              </a:rPr>
              <a:t>divertor</a:t>
            </a:r>
            <a:r>
              <a:rPr lang="en-US" sz="2000" dirty="0" smtClean="0">
                <a:solidFill>
                  <a:srgbClr val="000000"/>
                </a:solidFill>
                <a:ea typeface="Arial"/>
                <a:cs typeface="Arial"/>
              </a:rPr>
              <a:t> issues.  </a:t>
            </a:r>
            <a:r>
              <a:rPr lang="en-US" sz="2000" dirty="0" smtClean="0">
                <a:solidFill>
                  <a:srgbClr val="DD0806"/>
                </a:solidFill>
                <a:ea typeface="Arial"/>
                <a:cs typeface="Arial"/>
              </a:rPr>
              <a:t>For next year’s PAC meeting, we request that the NSTX National Team make an explicit presentation detailing what will be the heat flux targets required in post-upgrade discharges and identification of high-heat flux </a:t>
            </a:r>
            <a:r>
              <a:rPr lang="en-US" sz="2000" dirty="0" err="1" smtClean="0">
                <a:solidFill>
                  <a:srgbClr val="DD0806"/>
                </a:solidFill>
                <a:ea typeface="Arial"/>
                <a:cs typeface="Arial"/>
              </a:rPr>
              <a:t>divertor</a:t>
            </a:r>
            <a:r>
              <a:rPr lang="en-US" sz="2000" dirty="0" smtClean="0">
                <a:solidFill>
                  <a:srgbClr val="DD0806"/>
                </a:solidFill>
                <a:ea typeface="Arial"/>
                <a:cs typeface="Arial"/>
              </a:rPr>
              <a:t> options compatible with reasonable density control targets.</a:t>
            </a:r>
          </a:p>
          <a:p>
            <a:pPr>
              <a:spcBef>
                <a:spcPts val="1200"/>
              </a:spcBef>
            </a:pPr>
            <a:endParaRPr lang="en-US" sz="2000" dirty="0" smtClean="0">
              <a:solidFill>
                <a:srgbClr val="DD0806"/>
              </a:solidFill>
              <a:ea typeface="Arial"/>
              <a:cs typeface="Arial"/>
            </a:endParaRPr>
          </a:p>
          <a:p>
            <a:pPr>
              <a:spcBef>
                <a:spcPts val="800"/>
              </a:spcBef>
              <a:buFont typeface="Wingdings" charset="2"/>
              <a:buChar char="Ø"/>
            </a:pPr>
            <a:r>
              <a:rPr lang="en-US" sz="2000" i="1" dirty="0" smtClean="0">
                <a:solidFill>
                  <a:srgbClr val="3333CC"/>
                </a:solidFill>
                <a:ea typeface="Arial"/>
                <a:cs typeface="Arial"/>
              </a:rPr>
              <a:t>Lithium coatings provide transient pumping, and the power handling schemes in this talk are all thought to be compatible</a:t>
            </a:r>
          </a:p>
          <a:p>
            <a:pPr lvl="1">
              <a:spcBef>
                <a:spcPts val="800"/>
              </a:spcBef>
              <a:buFont typeface="Arial"/>
              <a:buChar char="•"/>
            </a:pPr>
            <a:r>
              <a:rPr lang="en-US" sz="1600" i="1" dirty="0" smtClean="0">
                <a:solidFill>
                  <a:schemeClr val="tx2"/>
                </a:solidFill>
                <a:ea typeface="Arial"/>
                <a:cs typeface="Arial"/>
              </a:rPr>
              <a:t>LLD experiments this year will determine if pumping can be extended</a:t>
            </a:r>
          </a:p>
          <a:p>
            <a:pPr>
              <a:spcBef>
                <a:spcPts val="800"/>
              </a:spcBef>
              <a:buFont typeface="Wingdings" charset="2"/>
              <a:buChar char="Ø"/>
            </a:pPr>
            <a:r>
              <a:rPr lang="en-US" sz="2000" i="1" dirty="0" smtClean="0">
                <a:solidFill>
                  <a:srgbClr val="3333CC"/>
                </a:solidFill>
                <a:ea typeface="Arial"/>
                <a:cs typeface="Arial"/>
              </a:rPr>
              <a:t>Other techniques, such as </a:t>
            </a:r>
            <a:r>
              <a:rPr lang="en-US" sz="2000" i="1" dirty="0" err="1" smtClean="0">
                <a:solidFill>
                  <a:srgbClr val="3333CC"/>
                </a:solidFill>
                <a:ea typeface="Arial"/>
                <a:cs typeface="Arial"/>
              </a:rPr>
              <a:t>cryopumps</a:t>
            </a:r>
            <a:r>
              <a:rPr lang="en-US" sz="2000" i="1" dirty="0" smtClean="0">
                <a:solidFill>
                  <a:srgbClr val="3333CC"/>
                </a:solidFill>
                <a:ea typeface="Arial"/>
                <a:cs typeface="Arial"/>
              </a:rPr>
              <a:t>, are more sensitive to strike point locations, and are presently being considered as backup options</a:t>
            </a:r>
            <a:endParaRPr lang="en-US" sz="2000" i="1" dirty="0" smtClean="0">
              <a:solidFill>
                <a:srgbClr val="3333CC"/>
              </a:solidFill>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382000" y="6653213"/>
            <a:ext cx="762000" cy="152400"/>
          </a:xfrm>
          <a:prstGeom prst="rect">
            <a:avLst/>
          </a:prstGeom>
          <a:noFill/>
          <a:ln>
            <a:miter lim="800000"/>
            <a:headEnd/>
            <a:tailEnd/>
          </a:ln>
        </p:spPr>
        <p:txBody>
          <a:bodyPr anchor="ctr">
            <a:prstTxWarp prst="textNoShape">
              <a:avLst/>
            </a:prstTxWarp>
          </a:bodyPr>
          <a:lstStyle/>
          <a:p>
            <a:pPr algn="r" eaLnBrk="0" hangingPunct="0">
              <a:spcBef>
                <a:spcPct val="0"/>
              </a:spcBef>
              <a:buFontTx/>
              <a:buNone/>
              <a:defRPr/>
            </a:pPr>
            <a:fld id="{64F77517-AE1E-F844-8D74-C0F07EA0DDCF}" type="slidenum">
              <a:rPr lang="en-US" sz="900" i="0">
                <a:solidFill>
                  <a:schemeClr val="accent2"/>
                </a:solidFill>
                <a:latin typeface="+mn-lt"/>
                <a:ea typeface="ＭＳ Ｐゴシック" pitchFamily="-65" charset="-128"/>
                <a:cs typeface="ＭＳ Ｐゴシック" pitchFamily="-65" charset="-128"/>
              </a:rPr>
              <a:pPr algn="r" eaLnBrk="0" hangingPunct="0">
                <a:spcBef>
                  <a:spcPct val="0"/>
                </a:spcBef>
                <a:buFontTx/>
                <a:buNone/>
                <a:defRPr/>
              </a:pPr>
              <a:t>20</a:t>
            </a:fld>
            <a:endParaRPr lang="en-US" sz="900" i="0">
              <a:solidFill>
                <a:schemeClr val="accent2"/>
              </a:solidFill>
              <a:latin typeface="+mn-lt"/>
              <a:ea typeface="ＭＳ Ｐゴシック" pitchFamily="-65" charset="-128"/>
              <a:cs typeface="ＭＳ Ｐゴシック" pitchFamily="-65" charset="-128"/>
            </a:endParaRPr>
          </a:p>
        </p:txBody>
      </p:sp>
      <p:sp>
        <p:nvSpPr>
          <p:cNvPr id="52227" name="Rectangle 2"/>
          <p:cNvSpPr>
            <a:spLocks noGrp="1" noChangeArrowheads="1"/>
          </p:cNvSpPr>
          <p:nvPr>
            <p:ph type="title" idx="4294967295"/>
          </p:nvPr>
        </p:nvSpPr>
        <p:spPr>
          <a:xfrm>
            <a:off x="0" y="0"/>
            <a:ext cx="9144000" cy="914400"/>
          </a:xfrm>
          <a:noFill/>
        </p:spPr>
        <p:txBody>
          <a:bodyPr/>
          <a:lstStyle/>
          <a:p>
            <a:pPr>
              <a:lnSpc>
                <a:spcPct val="90000"/>
              </a:lnSpc>
            </a:pPr>
            <a:r>
              <a:rPr lang="en-US" sz="2800" smtClean="0">
                <a:ea typeface="ＭＳ Ｐゴシック" pitchFamily="-65" charset="-128"/>
                <a:cs typeface="ＭＳ Ｐゴシック" pitchFamily="-65" charset="-128"/>
              </a:rPr>
              <a:t>BACKUP</a:t>
            </a:r>
          </a:p>
        </p:txBody>
      </p:sp>
    </p:spTree>
  </p:cSld>
  <p:clrMapOvr>
    <a:masterClrMapping/>
  </p:clrMapOvr>
  <p:transition advTm="95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08E3D-AA59-D04A-8132-BFDCA886BC10}" type="slidenum">
              <a:rPr lang="en-US" smtClean="0"/>
              <a:pPr>
                <a:defRPr/>
              </a:pPr>
              <a:t>21</a:t>
            </a:fld>
            <a:endParaRPr lang="en-US"/>
          </a:p>
        </p:txBody>
      </p:sp>
      <p:sp>
        <p:nvSpPr>
          <p:cNvPr id="23555"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Interpretive 2D modeling sets cross-field transport and recycling coefficients to match plasma profiles</a:t>
            </a:r>
          </a:p>
        </p:txBody>
      </p:sp>
      <p:sp>
        <p:nvSpPr>
          <p:cNvPr id="5" name="Rectangle 3"/>
          <p:cNvSpPr txBox="1">
            <a:spLocks noChangeArrowheads="1"/>
          </p:cNvSpPr>
          <p:nvPr/>
        </p:nvSpPr>
        <p:spPr bwMode="auto">
          <a:xfrm>
            <a:off x="6113463" y="1219200"/>
            <a:ext cx="2800350"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1.2 MA,</a:t>
            </a:r>
            <a:r>
              <a:rPr kumimoji="0" lang="en-US" sz="2000" b="0" i="0" u="none" strike="noStrike" kern="0" cap="none" spc="0" normalizeH="0" noProof="0" dirty="0" smtClean="0">
                <a:ln>
                  <a:noFill/>
                </a:ln>
                <a:solidFill>
                  <a:srgbClr val="000000"/>
                </a:solidFill>
                <a:effectLst/>
                <a:uLnTx/>
                <a:uFillTx/>
                <a:latin typeface="+mn-lt"/>
                <a:ea typeface="+mn-ea"/>
                <a:cs typeface="+mn-cs"/>
              </a:rPr>
              <a:t> 6 MW NBI </a:t>
            </a:r>
            <a:r>
              <a:rPr lang="en-US" sz="2000" b="0" i="0" kern="0" dirty="0" smtClean="0">
                <a:solidFill>
                  <a:srgbClr val="000000"/>
                </a:solidFill>
                <a:latin typeface="+mn-lt"/>
              </a:rPr>
              <a:t>with high peak heat flux data </a:t>
            </a: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lang="en-US" sz="2000" b="0" i="0" kern="0" dirty="0" smtClean="0">
                <a:solidFill>
                  <a:srgbClr val="000000"/>
                </a:solidFill>
                <a:latin typeface="+mn-lt"/>
              </a:rPr>
              <a:t>Code calculations reasonably match measured profiles </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lang="en-US" sz="2000" b="0" i="0" kern="0" dirty="0" smtClean="0">
              <a:solidFill>
                <a:srgbClr val="000000"/>
              </a:solidFill>
              <a:latin typeface="+mn-lt"/>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Deuterium only in simulations</a:t>
            </a:r>
            <a:r>
              <a:rPr kumimoji="0" lang="en-US" sz="2000" b="0" i="0" u="none" strike="noStrike" kern="0" cap="none" spc="0" normalizeH="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impurity radiation small in sheath limited regime)</a:t>
            </a:r>
          </a:p>
          <a:p>
            <a:pPr marL="342900" marR="0" lvl="0" indent="-342900" algn="l" defTabSz="457200" rtl="0" eaLnBrk="0" fontAlgn="base" latinLnBrk="0" hangingPunct="0">
              <a:lnSpc>
                <a:spcPct val="93000"/>
              </a:lnSpc>
              <a:spcBef>
                <a:spcPts val="600"/>
              </a:spcBef>
              <a:spcAft>
                <a:spcPct val="0"/>
              </a:spcAft>
              <a:buClr>
                <a:srgbClr val="000000"/>
              </a:buClr>
              <a:buSzPct val="10000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pic>
        <p:nvPicPr>
          <p:cNvPr id="6" name="Picture 5"/>
          <p:cNvPicPr>
            <a:picLocks noChangeAspect="1" noChangeArrowheads="1"/>
          </p:cNvPicPr>
          <p:nvPr/>
        </p:nvPicPr>
        <p:blipFill>
          <a:blip r:embed="rId3"/>
          <a:srcRect l="4822" t="3735" r="6813" b="4234"/>
          <a:stretch>
            <a:fillRect/>
          </a:stretch>
        </p:blipFill>
        <p:spPr bwMode="auto">
          <a:xfrm>
            <a:off x="0" y="1133475"/>
            <a:ext cx="6170613" cy="5410200"/>
          </a:xfrm>
          <a:prstGeom prst="rect">
            <a:avLst/>
          </a:prstGeom>
          <a:noFill/>
          <a:ln w="9525">
            <a:noFill/>
            <a:miter lim="800000"/>
            <a:headEnd/>
            <a:tailEnd/>
          </a:ln>
          <a:effectLst/>
        </p:spPr>
      </p:pic>
      <p:sp>
        <p:nvSpPr>
          <p:cNvPr id="8" name="Rectangle 7"/>
          <p:cNvSpPr/>
          <p:nvPr/>
        </p:nvSpPr>
        <p:spPr bwMode="auto">
          <a:xfrm>
            <a:off x="3132667" y="3852333"/>
            <a:ext cx="3022600" cy="2683934"/>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9" name="Rectangle 3"/>
          <p:cNvSpPr txBox="1">
            <a:spLocks noChangeArrowheads="1"/>
          </p:cNvSpPr>
          <p:nvPr/>
        </p:nvSpPr>
        <p:spPr bwMode="auto">
          <a:xfrm>
            <a:off x="2270122" y="6298141"/>
            <a:ext cx="1556809" cy="314326"/>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30000"/>
              </a:spcBef>
              <a:buFontTx/>
              <a:buNone/>
              <a:defRPr/>
            </a:pPr>
            <a:r>
              <a:rPr lang="en-US" b="0" i="0" kern="0" dirty="0" smtClean="0">
                <a:solidFill>
                  <a:schemeClr val="tx2"/>
                </a:solidFill>
                <a:latin typeface="+mn-lt"/>
                <a:ea typeface="ＭＳ Ｐゴシック" pitchFamily="-111" charset="-128"/>
                <a:cs typeface="ＭＳ Ｐゴシック" pitchFamily="-111" charset="-128"/>
              </a:rPr>
              <a:t>J. </a:t>
            </a:r>
            <a:r>
              <a:rPr lang="en-US" b="0" i="0" kern="0" dirty="0" err="1" smtClean="0">
                <a:solidFill>
                  <a:schemeClr val="tx2"/>
                </a:solidFill>
                <a:latin typeface="+mn-lt"/>
                <a:ea typeface="ＭＳ Ｐゴシック" pitchFamily="-111" charset="-128"/>
                <a:cs typeface="ＭＳ Ｐゴシック" pitchFamily="-111" charset="-128"/>
              </a:rPr>
              <a:t>Canik</a:t>
            </a:r>
            <a:endParaRPr lang="en-US" b="0" i="0" kern="0" dirty="0">
              <a:solidFill>
                <a:schemeClr val="tx2"/>
              </a:solidFill>
              <a:latin typeface="+mn-lt"/>
              <a:ea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69ADE4-44BD-AD49-99DF-7005E18766F2}" type="slidenum">
              <a:rPr lang="en-US" smtClean="0"/>
              <a:pPr>
                <a:defRPr/>
              </a:pPr>
              <a:t>22</a:t>
            </a:fld>
            <a:endParaRPr lang="en-US"/>
          </a:p>
        </p:txBody>
      </p:sp>
      <p:sp>
        <p:nvSpPr>
          <p:cNvPr id="25603"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Interpretive 2D modeling of detached discharge shows much lower peak heat flux</a:t>
            </a:r>
          </a:p>
        </p:txBody>
      </p:sp>
      <p:sp>
        <p:nvSpPr>
          <p:cNvPr id="8" name="Rectangle 3"/>
          <p:cNvSpPr txBox="1">
            <a:spLocks noChangeArrowheads="1"/>
          </p:cNvSpPr>
          <p:nvPr/>
        </p:nvSpPr>
        <p:spPr bwMode="auto">
          <a:xfrm>
            <a:off x="6111345" y="1219200"/>
            <a:ext cx="2998787"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Projection</a:t>
            </a:r>
            <a:r>
              <a:rPr kumimoji="0" lang="en-US" sz="2000" b="0" i="0" u="none" strike="noStrike" kern="0" cap="none" spc="0" normalizeH="0" noProof="0" dirty="0" smtClean="0">
                <a:ln>
                  <a:noFill/>
                </a:ln>
                <a:solidFill>
                  <a:srgbClr val="000000"/>
                </a:solidFill>
                <a:effectLst/>
                <a:uLnTx/>
                <a:uFillTx/>
                <a:latin typeface="+mn-lt"/>
                <a:ea typeface="+mn-ea"/>
                <a:cs typeface="+mn-cs"/>
              </a:rPr>
              <a:t> of this scenario in progress</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lang="en-US" sz="2000" b="0" i="0" kern="0" dirty="0" smtClean="0">
              <a:solidFill>
                <a:srgbClr val="000000"/>
              </a:solidFill>
              <a:latin typeface="+mn-lt"/>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Deuterium only in simulations so far– inclusion</a:t>
            </a:r>
            <a:r>
              <a:rPr kumimoji="0" lang="en-US" sz="2000" b="0" i="0" u="none" strike="noStrike" kern="0" cap="none" spc="0" normalizeH="0" noProof="0" dirty="0" smtClean="0">
                <a:ln>
                  <a:noFill/>
                </a:ln>
                <a:solidFill>
                  <a:srgbClr val="000000"/>
                </a:solidFill>
                <a:effectLst/>
                <a:uLnTx/>
                <a:uFillTx/>
                <a:latin typeface="+mn-lt"/>
                <a:ea typeface="+mn-ea"/>
                <a:cs typeface="+mn-cs"/>
              </a:rPr>
              <a:t> of impurities needed</a:t>
            </a:r>
            <a:endParaRPr lang="en-US" sz="2000" b="0" i="0" kern="0" dirty="0" smtClean="0">
              <a:solidFill>
                <a:srgbClr val="000000"/>
              </a:solidFill>
              <a:latin typeface="+mn-lt"/>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ct val="93000"/>
              </a:lnSpc>
              <a:spcBef>
                <a:spcPts val="600"/>
              </a:spcBef>
              <a:spcAft>
                <a:spcPct val="0"/>
              </a:spcAft>
              <a:buClr>
                <a:srgbClr val="000000"/>
              </a:buClr>
              <a:buSzPct val="100000"/>
              <a:buFontTx/>
              <a:buChar char="•"/>
              <a:tabLst/>
              <a:defRPr/>
            </a:pPr>
            <a:r>
              <a:rPr lang="en-US" sz="2000" b="0" i="0" kern="0" dirty="0" smtClean="0">
                <a:solidFill>
                  <a:srgbClr val="000000"/>
                </a:solidFill>
                <a:latin typeface="+mn-lt"/>
              </a:rPr>
              <a:t>D</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ifferences</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between this and baseline case (higher n</a:t>
            </a:r>
            <a:r>
              <a:rPr kumimoji="0" lang="en-US" sz="2000" b="0" i="0" u="none" strike="noStrike" kern="0" cap="none" spc="0" normalizeH="0" baseline="-25000" noProof="0" dirty="0" smtClean="0">
                <a:ln>
                  <a:noFill/>
                </a:ln>
                <a:solidFill>
                  <a:srgbClr val="000000"/>
                </a:solidFill>
                <a:effectLst/>
                <a:uLnTx/>
                <a:uFillTx/>
                <a:latin typeface="+mn-lt"/>
                <a:ea typeface="+mn-ea"/>
                <a:cs typeface="+mn-cs"/>
              </a:rPr>
              <a:t>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lower T</a:t>
            </a:r>
            <a:r>
              <a:rPr kumimoji="0" lang="en-US" sz="2000" b="0" i="0" u="none" strike="noStrike" kern="0" cap="none" spc="0" normalizeH="0" baseline="-25000" noProof="0" dirty="0" smtClean="0">
                <a:ln>
                  <a:noFill/>
                </a:ln>
                <a:solidFill>
                  <a:srgbClr val="000000"/>
                </a:solidFill>
                <a:effectLst/>
                <a:uLnTx/>
                <a:uFillTx/>
                <a:latin typeface="+mn-lt"/>
                <a:ea typeface="+mn-ea"/>
                <a:cs typeface="+mn-cs"/>
              </a:rPr>
              <a:t>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folded in</a:t>
            </a:r>
            <a:r>
              <a:rPr kumimoji="0" lang="en-US" sz="2000" b="0" i="0" u="none" strike="noStrike" kern="0" cap="none" spc="0" normalizeH="0" noProof="0" dirty="0" smtClean="0">
                <a:ln>
                  <a:noFill/>
                </a:ln>
                <a:solidFill>
                  <a:srgbClr val="000000"/>
                </a:solidFill>
                <a:effectLst/>
                <a:uLnTx/>
                <a:uFillTx/>
                <a:latin typeface="+mn-lt"/>
                <a:ea typeface="+mn-ea"/>
                <a:cs typeface="+mn-cs"/>
              </a:rPr>
              <a:t> through</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transport coefficients,</a:t>
            </a:r>
            <a:r>
              <a:rPr kumimoji="0" lang="en-US" sz="2000" b="0" i="0" u="none" strike="noStrike" kern="0" cap="none" spc="0" normalizeH="0" noProof="0" dirty="0" smtClean="0">
                <a:ln>
                  <a:noFill/>
                </a:ln>
                <a:solidFill>
                  <a:srgbClr val="000000"/>
                </a:solidFill>
                <a:effectLst/>
                <a:uLnTx/>
                <a:uFillTx/>
                <a:latin typeface="+mn-lt"/>
                <a:ea typeface="+mn-ea"/>
                <a:cs typeface="+mn-cs"/>
              </a:rPr>
              <a:t> i.e. no </a:t>
            </a:r>
            <a:r>
              <a:rPr kumimoji="0" lang="en-US" sz="2000" b="0" i="0" u="none" strike="noStrike" kern="0" cap="none" spc="0" normalizeH="0" noProof="0" dirty="0" err="1" smtClean="0">
                <a:ln>
                  <a:noFill/>
                </a:ln>
                <a:solidFill>
                  <a:srgbClr val="000000"/>
                </a:solidFill>
                <a:effectLst/>
                <a:uLnTx/>
                <a:uFillTx/>
                <a:latin typeface="+mn-lt"/>
                <a:ea typeface="+mn-ea"/>
                <a:cs typeface="+mn-cs"/>
              </a:rPr>
              <a:t>divertor</a:t>
            </a:r>
            <a:r>
              <a:rPr kumimoji="0" lang="en-US" sz="2000" b="0" i="0" u="none" strike="noStrike" kern="0" cap="none" spc="0" normalizeH="0" noProof="0" dirty="0" smtClean="0">
                <a:ln>
                  <a:noFill/>
                </a:ln>
                <a:solidFill>
                  <a:srgbClr val="000000"/>
                </a:solidFill>
                <a:effectLst/>
                <a:uLnTx/>
                <a:uFillTx/>
                <a:latin typeface="+mn-lt"/>
                <a:ea typeface="+mn-ea"/>
                <a:cs typeface="+mn-cs"/>
              </a:rPr>
              <a:t> puff here</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pic>
        <p:nvPicPr>
          <p:cNvPr id="9" name="Picture 7"/>
          <p:cNvPicPr>
            <a:picLocks noChangeAspect="1" noChangeArrowheads="1"/>
          </p:cNvPicPr>
          <p:nvPr/>
        </p:nvPicPr>
        <p:blipFill>
          <a:blip r:embed="rId3"/>
          <a:srcRect l="4021" t="2765" r="6621" b="2304"/>
          <a:stretch>
            <a:fillRect/>
          </a:stretch>
        </p:blipFill>
        <p:spPr bwMode="auto">
          <a:xfrm>
            <a:off x="-1588" y="1084263"/>
            <a:ext cx="6216651" cy="5084762"/>
          </a:xfrm>
          <a:prstGeom prst="rect">
            <a:avLst/>
          </a:prstGeom>
          <a:noFill/>
          <a:ln w="9525">
            <a:noFill/>
            <a:miter lim="800000"/>
            <a:headEnd/>
            <a:tailEnd/>
          </a:ln>
          <a:effectLst/>
        </p:spPr>
      </p:pic>
      <p:sp>
        <p:nvSpPr>
          <p:cNvPr id="7" name="Rectangle 6"/>
          <p:cNvSpPr/>
          <p:nvPr/>
        </p:nvSpPr>
        <p:spPr bwMode="auto">
          <a:xfrm>
            <a:off x="3175000" y="3632200"/>
            <a:ext cx="3031067" cy="2531534"/>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11" name="Rectangle 3"/>
          <p:cNvSpPr txBox="1">
            <a:spLocks noChangeArrowheads="1"/>
          </p:cNvSpPr>
          <p:nvPr/>
        </p:nvSpPr>
        <p:spPr bwMode="auto">
          <a:xfrm>
            <a:off x="3125258" y="6230408"/>
            <a:ext cx="887944" cy="314326"/>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30000"/>
              </a:spcBef>
              <a:buFontTx/>
              <a:buNone/>
              <a:defRPr/>
            </a:pPr>
            <a:r>
              <a:rPr lang="en-US" b="0" i="0" kern="0" dirty="0" smtClean="0">
                <a:solidFill>
                  <a:schemeClr val="tx2"/>
                </a:solidFill>
                <a:latin typeface="+mn-lt"/>
                <a:ea typeface="ＭＳ Ｐゴシック" pitchFamily="-111" charset="-128"/>
                <a:cs typeface="ＭＳ Ｐゴシック" pitchFamily="-111" charset="-128"/>
              </a:rPr>
              <a:t>J. </a:t>
            </a:r>
            <a:r>
              <a:rPr lang="en-US" b="0" i="0" kern="0" dirty="0" err="1" smtClean="0">
                <a:solidFill>
                  <a:schemeClr val="tx2"/>
                </a:solidFill>
                <a:latin typeface="+mn-lt"/>
                <a:ea typeface="ＭＳ Ｐゴシック" pitchFamily="-111" charset="-128"/>
                <a:cs typeface="ＭＳ Ｐゴシック" pitchFamily="-111" charset="-128"/>
              </a:rPr>
              <a:t>Canik</a:t>
            </a:r>
            <a:endParaRPr lang="en-US" b="0" i="0" kern="0" dirty="0">
              <a:solidFill>
                <a:schemeClr val="tx2"/>
              </a:solidFill>
              <a:latin typeface="+mn-lt"/>
              <a:ea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8"/>
          <p:cNvPicPr>
            <a:picLocks noChangeAspect="1" noChangeArrowheads="1"/>
          </p:cNvPicPr>
          <p:nvPr/>
        </p:nvPicPr>
        <p:blipFill>
          <a:blip r:embed="rId2"/>
          <a:srcRect/>
          <a:stretch>
            <a:fillRect/>
          </a:stretch>
        </p:blipFill>
        <p:spPr bwMode="auto">
          <a:xfrm>
            <a:off x="5854700" y="996950"/>
            <a:ext cx="2897188" cy="2417763"/>
          </a:xfrm>
          <a:prstGeom prst="rect">
            <a:avLst/>
          </a:prstGeom>
          <a:noFill/>
          <a:ln w="15875">
            <a:noFill/>
            <a:miter lim="800000"/>
            <a:headEnd/>
            <a:tailEnd/>
          </a:ln>
        </p:spPr>
      </p:pic>
      <p:sp>
        <p:nvSpPr>
          <p:cNvPr id="12" name="Slide Number Placeholder 5"/>
          <p:cNvSpPr>
            <a:spLocks noGrp="1"/>
          </p:cNvSpPr>
          <p:nvPr>
            <p:ph type="sldNum" sz="quarter" idx="4294967295"/>
          </p:nvPr>
        </p:nvSpPr>
        <p:spPr>
          <a:xfrm>
            <a:off x="8382000" y="6629400"/>
            <a:ext cx="762000" cy="152400"/>
          </a:xfrm>
          <a:prstGeom prst="rect">
            <a:avLst/>
          </a:prstGeom>
        </p:spPr>
        <p:txBody>
          <a:bodyPr/>
          <a:lstStyle/>
          <a:p>
            <a:pPr>
              <a:defRPr/>
            </a:pPr>
            <a:fld id="{214191CF-DC39-BB4F-8D7E-249CACA50806}" type="slidenum">
              <a:rPr lang="en-US" smtClean="0"/>
              <a:pPr>
                <a:defRPr/>
              </a:pPr>
              <a:t>23</a:t>
            </a:fld>
            <a:endParaRPr lang="en-US"/>
          </a:p>
        </p:txBody>
      </p:sp>
      <p:sp>
        <p:nvSpPr>
          <p:cNvPr id="21508" name="Rectangle 3"/>
          <p:cNvSpPr>
            <a:spLocks noGrp="1" noChangeArrowheads="1"/>
          </p:cNvSpPr>
          <p:nvPr>
            <p:ph type="title"/>
          </p:nvPr>
        </p:nvSpPr>
        <p:spPr>
          <a:xfrm>
            <a:off x="0" y="0"/>
            <a:ext cx="9140825" cy="904875"/>
          </a:xfrm>
        </p:spPr>
        <p:txBody>
          <a:bodyPr/>
          <a:lstStyle/>
          <a:p>
            <a:r>
              <a:rPr lang="en-US" b="0" dirty="0" err="1">
                <a:solidFill>
                  <a:srgbClr val="2416FF"/>
                </a:solidFill>
                <a:ea typeface="ＭＳ Ｐゴシック" pitchFamily="-65" charset="-128"/>
                <a:cs typeface="ＭＳ Ｐゴシック" pitchFamily="-65" charset="-128"/>
              </a:rPr>
              <a:t>Divertor</a:t>
            </a:r>
            <a:r>
              <a:rPr lang="en-US" b="0" dirty="0">
                <a:solidFill>
                  <a:srgbClr val="2416FF"/>
                </a:solidFill>
                <a:ea typeface="ＭＳ Ｐゴシック" pitchFamily="-65" charset="-128"/>
                <a:cs typeface="ＭＳ Ｐゴシック" pitchFamily="-65" charset="-128"/>
              </a:rPr>
              <a:t> physics and detachment physics program focuses on needs for NSTX-Upgrade and next step ST design</a:t>
            </a:r>
            <a:r>
              <a:rPr lang="en-US" dirty="0">
                <a:solidFill>
                  <a:schemeClr val="tx1"/>
                </a:solidFill>
                <a:ea typeface="ＭＳ Ｐゴシック" pitchFamily="-65" charset="-128"/>
                <a:cs typeface="ＭＳ Ｐゴシック" pitchFamily="-65" charset="-128"/>
              </a:rPr>
              <a:t> </a:t>
            </a:r>
          </a:p>
        </p:txBody>
      </p:sp>
      <p:sp>
        <p:nvSpPr>
          <p:cNvPr id="21509" name="Rectangle 4"/>
          <p:cNvSpPr>
            <a:spLocks noGrp="1" noChangeArrowheads="1"/>
          </p:cNvSpPr>
          <p:nvPr>
            <p:ph type="body" idx="1"/>
          </p:nvPr>
        </p:nvSpPr>
        <p:spPr>
          <a:xfrm>
            <a:off x="214313" y="1009650"/>
            <a:ext cx="4957762" cy="5197475"/>
          </a:xfrm>
          <a:noFill/>
        </p:spPr>
        <p:txBody>
          <a:bodyPr>
            <a:spAutoFit/>
          </a:bodyPr>
          <a:lstStyle/>
          <a:p>
            <a:pPr marL="228600" indent="-228600">
              <a:spcBef>
                <a:spcPct val="30000"/>
              </a:spcBef>
            </a:pPr>
            <a:r>
              <a:rPr lang="en-US" dirty="0">
                <a:ea typeface="ＭＳ Ｐゴシック" pitchFamily="-65" charset="-128"/>
                <a:cs typeface="ＭＳ Ｐゴシック" pitchFamily="-65" charset="-128"/>
              </a:rPr>
              <a:t>ST effects: low </a:t>
            </a:r>
            <a:r>
              <a:rPr lang="en-US" dirty="0" err="1">
                <a:latin typeface="MT Extra" pitchFamily="-65" charset="0"/>
                <a:ea typeface="ＭＳ Ｐゴシック" pitchFamily="-65" charset="-128"/>
                <a:cs typeface="ＭＳ Ｐゴシック" pitchFamily="-65" charset="-128"/>
              </a:rPr>
              <a:t>l</a:t>
            </a:r>
            <a:r>
              <a:rPr lang="en-US" baseline="-25000" dirty="0">
                <a:ea typeface="ＭＳ Ｐゴシック" pitchFamily="-65" charset="-128"/>
                <a:cs typeface="ＭＳ Ｐゴシック" pitchFamily="-65" charset="-128"/>
              </a:rPr>
              <a:t>||</a:t>
            </a:r>
            <a:r>
              <a:rPr lang="en-US" dirty="0">
                <a:ea typeface="ＭＳ Ｐゴシック" pitchFamily="-65" charset="-128"/>
                <a:cs typeface="ＭＳ Ｐゴシック" pitchFamily="-65" charset="-128"/>
              </a:rPr>
              <a:t>, small R, low in/out power split make outer leg detachment difficult</a:t>
            </a:r>
            <a:r>
              <a:rPr lang="en-US" i="1" dirty="0">
                <a:ea typeface="ＭＳ Ｐゴシック" pitchFamily="-65" charset="-128"/>
                <a:cs typeface="ＭＳ Ｐゴシック" pitchFamily="-65" charset="-128"/>
              </a:rPr>
              <a:t> </a:t>
            </a:r>
          </a:p>
          <a:p>
            <a:pPr marL="635000" lvl="1" indent="-292100">
              <a:spcBef>
                <a:spcPct val="30000"/>
              </a:spcBef>
              <a:buFont typeface="Times" pitchFamily="-65" charset="0"/>
              <a:buChar char="—"/>
            </a:pPr>
            <a:r>
              <a:rPr lang="en-US" i="1" dirty="0">
                <a:solidFill>
                  <a:srgbClr val="1200FF"/>
                </a:solidFill>
              </a:rPr>
              <a:t>Power management through flux expansion and partial detachment (PDD) will be required for heat dissipation in high power </a:t>
            </a:r>
            <a:r>
              <a:rPr lang="en-US" i="1" dirty="0" err="1">
                <a:solidFill>
                  <a:srgbClr val="1200FF"/>
                </a:solidFill>
              </a:rPr>
              <a:t>ST’s</a:t>
            </a:r>
            <a:endParaRPr lang="en-US" i="1" dirty="0">
              <a:solidFill>
                <a:srgbClr val="1200FF"/>
              </a:solidFill>
            </a:endParaRPr>
          </a:p>
          <a:p>
            <a:pPr marL="635000" lvl="1" indent="-292100">
              <a:spcBef>
                <a:spcPct val="30000"/>
              </a:spcBef>
              <a:buFont typeface="Times" pitchFamily="-65" charset="0"/>
              <a:buChar char="—"/>
            </a:pPr>
            <a:r>
              <a:rPr lang="en-US" i="1" dirty="0">
                <a:solidFill>
                  <a:srgbClr val="1200FF"/>
                </a:solidFill>
              </a:rPr>
              <a:t>ST effects above allow broader test of detachment physics in 2-D codes</a:t>
            </a:r>
            <a:endParaRPr lang="en-US" i="1" dirty="0">
              <a:solidFill>
                <a:schemeClr val="tx1"/>
              </a:solidFill>
            </a:endParaRPr>
          </a:p>
          <a:p>
            <a:pPr marL="228600" indent="-228600">
              <a:spcBef>
                <a:spcPct val="30000"/>
              </a:spcBef>
            </a:pPr>
            <a:r>
              <a:rPr lang="en-US" dirty="0">
                <a:ea typeface="ＭＳ Ｐゴシック" pitchFamily="-65" charset="-128"/>
                <a:cs typeface="ＭＳ Ｐゴシック" pitchFamily="-65" charset="-128"/>
              </a:rPr>
              <a:t>Heat flux management through plasma shaping and detachment with good confinement shows promise in NSTX</a:t>
            </a:r>
            <a:endParaRPr lang="en-US" dirty="0" smtClean="0">
              <a:ea typeface="ＭＳ Ｐゴシック" pitchFamily="-65" charset="-128"/>
              <a:cs typeface="ＭＳ Ｐゴシック" pitchFamily="-65" charset="-128"/>
            </a:endParaRPr>
          </a:p>
          <a:p>
            <a:pPr marL="635000" lvl="1" indent="-292100">
              <a:spcBef>
                <a:spcPct val="30000"/>
              </a:spcBef>
            </a:pPr>
            <a:r>
              <a:rPr lang="en-US" dirty="0" smtClean="0">
                <a:solidFill>
                  <a:srgbClr val="2416FF"/>
                </a:solidFill>
              </a:rPr>
              <a:t>Need to to extend to highest </a:t>
            </a:r>
            <a:r>
              <a:rPr lang="en-US" dirty="0" err="1" smtClean="0">
                <a:solidFill>
                  <a:srgbClr val="2416FF"/>
                </a:solidFill>
              </a:rPr>
              <a:t>I</a:t>
            </a:r>
            <a:r>
              <a:rPr lang="en-US" baseline="-25000" dirty="0" err="1" smtClean="0">
                <a:solidFill>
                  <a:srgbClr val="2416FF"/>
                </a:solidFill>
              </a:rPr>
              <a:t>p</a:t>
            </a:r>
            <a:endParaRPr lang="en-US" sz="2400" baseline="-25000" dirty="0">
              <a:solidFill>
                <a:srgbClr val="1200FF"/>
              </a:solidFill>
            </a:endParaRPr>
          </a:p>
        </p:txBody>
      </p:sp>
      <p:sp>
        <p:nvSpPr>
          <p:cNvPr id="21510" name="Rectangle 5"/>
          <p:cNvSpPr>
            <a:spLocks noChangeArrowheads="1"/>
          </p:cNvSpPr>
          <p:nvPr/>
        </p:nvSpPr>
        <p:spPr bwMode="auto">
          <a:xfrm>
            <a:off x="285750" y="5708650"/>
            <a:ext cx="7975600" cy="1771650"/>
          </a:xfrm>
          <a:prstGeom prst="rect">
            <a:avLst/>
          </a:prstGeom>
          <a:noFill/>
          <a:ln w="9525">
            <a:noFill/>
            <a:miter lim="800000"/>
            <a:headEnd/>
            <a:tailEnd/>
          </a:ln>
        </p:spPr>
        <p:txBody>
          <a:bodyPr>
            <a:prstTxWarp prst="textNoShape">
              <a:avLst/>
            </a:prstTxWarp>
            <a:spAutoFit/>
          </a:bodyPr>
          <a:lstStyle/>
          <a:p>
            <a:pPr marL="635000" lvl="1" indent="-292100" eaLnBrk="0" hangingPunct="0">
              <a:buFontTx/>
              <a:buChar char="–"/>
            </a:pPr>
            <a:endParaRPr lang="en-US" sz="2400" b="0" i="0">
              <a:solidFill>
                <a:srgbClr val="008080"/>
              </a:solidFill>
              <a:latin typeface="Arial" pitchFamily="-65" charset="0"/>
              <a:ea typeface="ＭＳ Ｐゴシック" pitchFamily="-65" charset="-128"/>
              <a:cs typeface="ＭＳ Ｐゴシック" pitchFamily="-65" charset="-128"/>
            </a:endParaRPr>
          </a:p>
          <a:p>
            <a:pPr marL="635000" lvl="1" indent="-292100" eaLnBrk="0" hangingPunct="0">
              <a:buFontTx/>
              <a:buChar char="–"/>
            </a:pPr>
            <a:endParaRPr lang="en-US" sz="2400" b="0" i="0">
              <a:solidFill>
                <a:schemeClr val="accent2"/>
              </a:solidFill>
              <a:latin typeface="Arial" pitchFamily="-65" charset="0"/>
              <a:ea typeface="ＭＳ Ｐゴシック" pitchFamily="-65" charset="-128"/>
              <a:cs typeface="ＭＳ Ｐゴシック" pitchFamily="-65" charset="-128"/>
            </a:endParaRPr>
          </a:p>
          <a:p>
            <a:pPr marL="635000" lvl="1" indent="-292100" eaLnBrk="0" hangingPunct="0">
              <a:buFontTx/>
              <a:buChar char="–"/>
            </a:pPr>
            <a:endParaRPr lang="en-US" sz="2400" b="0" i="0">
              <a:solidFill>
                <a:schemeClr val="accent2"/>
              </a:solidFill>
              <a:latin typeface="Arial" pitchFamily="-65" charset="0"/>
              <a:ea typeface="ＭＳ Ｐゴシック" pitchFamily="-65" charset="-128"/>
              <a:cs typeface="ＭＳ Ｐゴシック" pitchFamily="-65" charset="-128"/>
            </a:endParaRPr>
          </a:p>
          <a:p>
            <a:pPr marL="635000" lvl="1" indent="-292100" eaLnBrk="0" hangingPunct="0">
              <a:buFontTx/>
              <a:buChar char="–"/>
            </a:pPr>
            <a:endParaRPr lang="en-US" sz="2400" b="0" i="0">
              <a:solidFill>
                <a:schemeClr val="accent2"/>
              </a:solidFill>
              <a:latin typeface="Arial" pitchFamily="-65" charset="0"/>
              <a:ea typeface="ＭＳ Ｐゴシック" pitchFamily="-65" charset="-128"/>
              <a:cs typeface="ＭＳ Ｐゴシック" pitchFamily="-65" charset="-128"/>
            </a:endParaRPr>
          </a:p>
        </p:txBody>
      </p:sp>
      <p:sp>
        <p:nvSpPr>
          <p:cNvPr id="21512" name="Rectangle 9"/>
          <p:cNvSpPr>
            <a:spLocks noChangeArrowheads="1"/>
          </p:cNvSpPr>
          <p:nvPr/>
        </p:nvSpPr>
        <p:spPr bwMode="auto">
          <a:xfrm>
            <a:off x="6553200" y="1727200"/>
            <a:ext cx="2157413" cy="304800"/>
          </a:xfrm>
          <a:prstGeom prst="rect">
            <a:avLst/>
          </a:prstGeom>
          <a:noFill/>
          <a:ln w="9525">
            <a:noFill/>
            <a:miter lim="800000"/>
            <a:headEnd/>
            <a:tailEnd/>
          </a:ln>
        </p:spPr>
        <p:txBody>
          <a:bodyPr wrap="none">
            <a:prstTxWarp prst="textNoShape">
              <a:avLst/>
            </a:prstTxWarp>
            <a:spAutoFit/>
          </a:bodyPr>
          <a:lstStyle/>
          <a:p>
            <a:pPr>
              <a:spcBef>
                <a:spcPct val="0"/>
              </a:spcBef>
              <a:buFontTx/>
              <a:buNone/>
            </a:pPr>
            <a:r>
              <a:rPr lang="en-US" sz="1400" b="0" i="0">
                <a:solidFill>
                  <a:schemeClr val="tx1"/>
                </a:solidFill>
                <a:latin typeface="Arial" pitchFamily="-65" charset="0"/>
              </a:rPr>
              <a:t>Soukhanovskii PoP 2009</a:t>
            </a:r>
          </a:p>
        </p:txBody>
      </p:sp>
      <p:pic>
        <p:nvPicPr>
          <p:cNvPr id="21513" name="Picture 19"/>
          <p:cNvPicPr>
            <a:picLocks noChangeAspect="1" noChangeArrowheads="1"/>
          </p:cNvPicPr>
          <p:nvPr/>
        </p:nvPicPr>
        <p:blipFill>
          <a:blip r:embed="rId3"/>
          <a:srcRect/>
          <a:stretch>
            <a:fillRect/>
          </a:stretch>
        </p:blipFill>
        <p:spPr bwMode="auto">
          <a:xfrm>
            <a:off x="6054725" y="3417888"/>
            <a:ext cx="2563813" cy="3111500"/>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CA6C171-A1A9-4D44-A103-86AB483D765F}" type="slidenum">
              <a:rPr lang="en-US" smtClean="0"/>
              <a:pPr>
                <a:defRPr/>
              </a:pPr>
              <a:t>24</a:t>
            </a:fld>
            <a:endParaRPr lang="en-US"/>
          </a:p>
        </p:txBody>
      </p:sp>
      <p:sp>
        <p:nvSpPr>
          <p:cNvPr id="35843"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Snowflake-like magnetic topology achieved in NSTX</a:t>
            </a:r>
          </a:p>
        </p:txBody>
      </p:sp>
      <p:pic>
        <p:nvPicPr>
          <p:cNvPr id="35845" name="Picture 7" descr="xp924-config.png"/>
          <p:cNvPicPr>
            <a:picLocks noChangeAspect="1"/>
          </p:cNvPicPr>
          <p:nvPr/>
        </p:nvPicPr>
        <p:blipFill>
          <a:blip r:embed="rId3"/>
          <a:srcRect/>
          <a:stretch>
            <a:fillRect/>
          </a:stretch>
        </p:blipFill>
        <p:spPr bwMode="auto">
          <a:xfrm>
            <a:off x="4435651" y="1075267"/>
            <a:ext cx="4562334" cy="3268133"/>
          </a:xfrm>
          <a:prstGeom prst="rect">
            <a:avLst/>
          </a:prstGeom>
          <a:noFill/>
          <a:ln w="9525">
            <a:noFill/>
            <a:miter lim="800000"/>
            <a:headEnd/>
            <a:tailEnd/>
          </a:ln>
        </p:spPr>
      </p:pic>
      <p:pic>
        <p:nvPicPr>
          <p:cNvPr id="6" name="Picture 5" descr="xp924-b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90354" y="1286934"/>
            <a:ext cx="3946439" cy="3200400"/>
          </a:xfrm>
          <a:prstGeom prst="rect">
            <a:avLst/>
          </a:prstGeom>
        </p:spPr>
      </p:pic>
      <p:graphicFrame>
        <p:nvGraphicFramePr>
          <p:cNvPr id="7" name="Table 6"/>
          <p:cNvGraphicFramePr>
            <a:graphicFrameLocks noGrp="1"/>
          </p:cNvGraphicFramePr>
          <p:nvPr/>
        </p:nvGraphicFramePr>
        <p:xfrm>
          <a:off x="846667" y="4656667"/>
          <a:ext cx="7543800" cy="1517803"/>
        </p:xfrm>
        <a:graphic>
          <a:graphicData uri="http://schemas.openxmlformats.org/drawingml/2006/table">
            <a:tbl>
              <a:tblPr firstRow="1" bandRow="1">
                <a:tableStyleId>{72833802-FEF1-4C79-8D5D-14CF1EAF98D9}</a:tableStyleId>
              </a:tblPr>
              <a:tblGrid>
                <a:gridCol w="1885950"/>
                <a:gridCol w="1885950"/>
                <a:gridCol w="1885950"/>
                <a:gridCol w="1885950"/>
              </a:tblGrid>
              <a:tr h="420523">
                <a:tc>
                  <a:txBody>
                    <a:bodyPr/>
                    <a:lstStyle/>
                    <a:p>
                      <a:r>
                        <a:rPr lang="en-US" dirty="0" smtClean="0"/>
                        <a:t>Configuration</a:t>
                      </a:r>
                      <a:endParaRPr lang="en-US" dirty="0"/>
                    </a:p>
                  </a:txBody>
                  <a:tcPr/>
                </a:tc>
                <a:tc>
                  <a:txBody>
                    <a:bodyPr/>
                    <a:lstStyle/>
                    <a:p>
                      <a:r>
                        <a:rPr lang="en-US" dirty="0" smtClean="0"/>
                        <a:t>Flux expansion</a:t>
                      </a:r>
                      <a:endParaRPr lang="en-US" dirty="0"/>
                    </a:p>
                  </a:txBody>
                  <a:tcPr/>
                </a:tc>
                <a:tc>
                  <a:txBody>
                    <a:bodyPr/>
                    <a:lstStyle/>
                    <a:p>
                      <a:r>
                        <a:rPr lang="en-US" i="1" dirty="0" smtClean="0"/>
                        <a:t>L</a:t>
                      </a:r>
                      <a:r>
                        <a:rPr lang="en-US" i="1" baseline="-25000" dirty="0" smtClean="0"/>
                        <a:t>x</a:t>
                      </a:r>
                      <a:r>
                        <a:rPr lang="en-US" baseline="0" dirty="0" smtClean="0"/>
                        <a:t> (</a:t>
                      </a:r>
                      <a:r>
                        <a:rPr lang="en-US" baseline="0" dirty="0" err="1" smtClean="0"/>
                        <a:t>m</a:t>
                      </a:r>
                      <a:r>
                        <a:rPr lang="en-US" baseline="0" dirty="0" smtClean="0"/>
                        <a:t>)</a:t>
                      </a:r>
                      <a:endParaRPr lang="en-US" dirty="0"/>
                    </a:p>
                  </a:txBody>
                  <a:tcPr/>
                </a:tc>
                <a:tc>
                  <a:txBody>
                    <a:bodyPr/>
                    <a:lstStyle/>
                    <a:p>
                      <a:r>
                        <a:rPr lang="en-US" i="1" dirty="0" err="1" smtClean="0"/>
                        <a:t>L</a:t>
                      </a:r>
                      <a:r>
                        <a:rPr lang="en-US" i="1" baseline="-25000" dirty="0" err="1" smtClean="0"/>
                        <a:t>tot</a:t>
                      </a:r>
                      <a:r>
                        <a:rPr lang="en-US" baseline="0" dirty="0" smtClean="0"/>
                        <a:t> (</a:t>
                      </a:r>
                      <a:r>
                        <a:rPr lang="en-US" baseline="0" dirty="0" err="1" smtClean="0"/>
                        <a:t>m</a:t>
                      </a:r>
                      <a:r>
                        <a:rPr lang="en-US" baseline="0" dirty="0" smtClean="0"/>
                        <a:t>)</a:t>
                      </a:r>
                      <a:endParaRPr lang="en-US" baseline="0" dirty="0"/>
                    </a:p>
                  </a:txBody>
                  <a:tcPr/>
                </a:tc>
              </a:tr>
              <a:tr h="342426">
                <a:tc>
                  <a:txBody>
                    <a:bodyPr/>
                    <a:lstStyle/>
                    <a:p>
                      <a:r>
                        <a:rPr lang="en-US" b="1" dirty="0" smtClean="0">
                          <a:solidFill>
                            <a:srgbClr val="FF0000"/>
                          </a:solidFill>
                        </a:rPr>
                        <a:t>SFD</a:t>
                      </a:r>
                      <a:endParaRPr lang="en-US" b="1" dirty="0">
                        <a:solidFill>
                          <a:srgbClr val="FF0000"/>
                        </a:solidFill>
                      </a:endParaRPr>
                    </a:p>
                  </a:txBody>
                  <a:tcPr/>
                </a:tc>
                <a:tc>
                  <a:txBody>
                    <a:bodyPr/>
                    <a:lstStyle/>
                    <a:p>
                      <a:r>
                        <a:rPr lang="en-US" dirty="0" smtClean="0"/>
                        <a:t>68.1</a:t>
                      </a:r>
                      <a:endParaRPr lang="en-US" dirty="0"/>
                    </a:p>
                  </a:txBody>
                  <a:tcPr/>
                </a:tc>
                <a:tc>
                  <a:txBody>
                    <a:bodyPr/>
                    <a:lstStyle/>
                    <a:p>
                      <a:r>
                        <a:rPr lang="en-US" dirty="0" smtClean="0"/>
                        <a:t>16.3</a:t>
                      </a:r>
                      <a:endParaRPr lang="en-US" dirty="0"/>
                    </a:p>
                  </a:txBody>
                  <a:tcPr/>
                </a:tc>
                <a:tc>
                  <a:txBody>
                    <a:bodyPr/>
                    <a:lstStyle/>
                    <a:p>
                      <a:r>
                        <a:rPr lang="en-US" dirty="0" smtClean="0"/>
                        <a:t>36.5</a:t>
                      </a:r>
                      <a:endParaRPr lang="en-US" dirty="0"/>
                    </a:p>
                  </a:txBody>
                  <a:tcPr/>
                </a:tc>
              </a:tr>
              <a:tr h="342426">
                <a:tc>
                  <a:txBody>
                    <a:bodyPr/>
                    <a:lstStyle/>
                    <a:p>
                      <a:r>
                        <a:rPr lang="en-US" b="1" dirty="0" smtClean="0">
                          <a:solidFill>
                            <a:srgbClr val="008000"/>
                          </a:solidFill>
                        </a:rPr>
                        <a:t>Low </a:t>
                      </a:r>
                      <a:r>
                        <a:rPr lang="en-US" b="1" dirty="0" err="1" smtClean="0">
                          <a:solidFill>
                            <a:srgbClr val="008000"/>
                          </a:solidFill>
                          <a:latin typeface="Symbol" charset="2"/>
                          <a:cs typeface="Symbol" charset="2"/>
                        </a:rPr>
                        <a:t>d</a:t>
                      </a:r>
                      <a:endParaRPr lang="en-US" b="1" dirty="0">
                        <a:solidFill>
                          <a:srgbClr val="008000"/>
                        </a:solidFill>
                        <a:latin typeface="Symbol" charset="2"/>
                        <a:cs typeface="Symbol" charset="2"/>
                      </a:endParaRPr>
                    </a:p>
                  </a:txBody>
                  <a:tcPr/>
                </a:tc>
                <a:tc>
                  <a:txBody>
                    <a:bodyPr/>
                    <a:lstStyle/>
                    <a:p>
                      <a:r>
                        <a:rPr lang="en-US" dirty="0" smtClean="0"/>
                        <a:t>4.3</a:t>
                      </a:r>
                      <a:endParaRPr lang="en-US" dirty="0"/>
                    </a:p>
                  </a:txBody>
                  <a:tcPr/>
                </a:tc>
                <a:tc>
                  <a:txBody>
                    <a:bodyPr/>
                    <a:lstStyle/>
                    <a:p>
                      <a:r>
                        <a:rPr lang="en-US" dirty="0" smtClean="0"/>
                        <a:t>8.4</a:t>
                      </a:r>
                      <a:endParaRPr lang="en-US" dirty="0"/>
                    </a:p>
                  </a:txBody>
                  <a:tcPr/>
                </a:tc>
                <a:tc>
                  <a:txBody>
                    <a:bodyPr/>
                    <a:lstStyle/>
                    <a:p>
                      <a:r>
                        <a:rPr lang="en-US" dirty="0" smtClean="0"/>
                        <a:t>19.6</a:t>
                      </a:r>
                      <a:endParaRPr lang="en-US" dirty="0"/>
                    </a:p>
                  </a:txBody>
                  <a:tcPr/>
                </a:tc>
              </a:tr>
              <a:tr h="3424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FF"/>
                          </a:solidFill>
                        </a:rPr>
                        <a:t>High </a:t>
                      </a:r>
                      <a:r>
                        <a:rPr lang="en-US" b="1" dirty="0" err="1" smtClean="0">
                          <a:solidFill>
                            <a:srgbClr val="0000FF"/>
                          </a:solidFill>
                          <a:latin typeface="Symbol" charset="2"/>
                          <a:cs typeface="Symbol" charset="2"/>
                        </a:rPr>
                        <a:t>d</a:t>
                      </a:r>
                      <a:endParaRPr lang="en-US" b="1" dirty="0" smtClean="0">
                        <a:solidFill>
                          <a:srgbClr val="0000FF"/>
                        </a:solidFill>
                        <a:latin typeface="Symbol" charset="2"/>
                        <a:cs typeface="Symbol" charset="2"/>
                      </a:endParaRPr>
                    </a:p>
                  </a:txBody>
                  <a:tcPr/>
                </a:tc>
                <a:tc>
                  <a:txBody>
                    <a:bodyPr/>
                    <a:lstStyle/>
                    <a:p>
                      <a:r>
                        <a:rPr lang="en-US" dirty="0" smtClean="0"/>
                        <a:t>10.0</a:t>
                      </a:r>
                      <a:endParaRPr lang="en-US" dirty="0"/>
                    </a:p>
                  </a:txBody>
                  <a:tcPr/>
                </a:tc>
                <a:tc>
                  <a:txBody>
                    <a:bodyPr/>
                    <a:lstStyle/>
                    <a:p>
                      <a:r>
                        <a:rPr lang="en-US" dirty="0" smtClean="0"/>
                        <a:t>4.5</a:t>
                      </a:r>
                      <a:endParaRPr lang="en-US" dirty="0"/>
                    </a:p>
                  </a:txBody>
                  <a:tcPr/>
                </a:tc>
                <a:tc>
                  <a:txBody>
                    <a:bodyPr/>
                    <a:lstStyle/>
                    <a:p>
                      <a:r>
                        <a:rPr lang="en-US" dirty="0" smtClean="0"/>
                        <a:t>15.0</a:t>
                      </a:r>
                      <a:endParaRPr lang="en-US" dirty="0"/>
                    </a:p>
                  </a:txBody>
                  <a:tcPr/>
                </a:tc>
              </a:tr>
            </a:tbl>
          </a:graphicData>
        </a:graphic>
      </p:graphicFrame>
      <p:sp>
        <p:nvSpPr>
          <p:cNvPr id="8" name="TextBox 7"/>
          <p:cNvSpPr txBox="1"/>
          <p:nvPr/>
        </p:nvSpPr>
        <p:spPr>
          <a:xfrm>
            <a:off x="5748866" y="6299200"/>
            <a:ext cx="2146140" cy="276999"/>
          </a:xfrm>
          <a:prstGeom prst="rect">
            <a:avLst/>
          </a:prstGeom>
          <a:noFill/>
        </p:spPr>
        <p:txBody>
          <a:bodyPr wrap="none" rtlCol="0">
            <a:spAutoFit/>
          </a:bodyPr>
          <a:lstStyle/>
          <a:p>
            <a:pPr>
              <a:buNone/>
            </a:pPr>
            <a:r>
              <a:rPr lang="en-US" i="0" dirty="0" smtClean="0">
                <a:solidFill>
                  <a:srgbClr val="000000"/>
                </a:solidFill>
              </a:rPr>
              <a:t> </a:t>
            </a:r>
            <a:r>
              <a:rPr lang="en-US" i="0" dirty="0" err="1" smtClean="0">
                <a:solidFill>
                  <a:srgbClr val="000000"/>
                </a:solidFill>
              </a:rPr>
              <a:t>Soukhanovskii</a:t>
            </a:r>
            <a:r>
              <a:rPr lang="en-US" i="0" dirty="0" smtClean="0">
                <a:solidFill>
                  <a:srgbClr val="000000"/>
                </a:solidFill>
              </a:rPr>
              <a:t>, IAEA 2010</a:t>
            </a:r>
            <a:endParaRPr lang="en-US" i="0" dirty="0">
              <a:solidFill>
                <a:srgbClr val="000000"/>
              </a:solidFill>
            </a:endParaRPr>
          </a:p>
        </p:txBody>
      </p:sp>
    </p:spTree>
  </p:cSld>
  <p:clrMapOvr>
    <a:masterClrMapping/>
  </p:clrMapOvr>
  <p:transition advTm="2453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5"/>
          <p:cNvSpPr>
            <a:spLocks noGrp="1"/>
          </p:cNvSpPr>
          <p:nvPr>
            <p:ph type="sldNum" sz="quarter" idx="4294967295"/>
          </p:nvPr>
        </p:nvSpPr>
        <p:spPr>
          <a:xfrm>
            <a:off x="8382000" y="6629400"/>
            <a:ext cx="762000" cy="152400"/>
          </a:xfrm>
          <a:prstGeom prst="rect">
            <a:avLst/>
          </a:prstGeom>
        </p:spPr>
        <p:txBody>
          <a:bodyPr/>
          <a:lstStyle/>
          <a:p>
            <a:pPr>
              <a:defRPr/>
            </a:pPr>
            <a:fld id="{214191CF-DC39-BB4F-8D7E-249CACA50806}" type="slidenum">
              <a:rPr lang="en-US" smtClean="0"/>
              <a:pPr>
                <a:defRPr/>
              </a:pPr>
              <a:t>25</a:t>
            </a:fld>
            <a:endParaRPr lang="en-US"/>
          </a:p>
        </p:txBody>
      </p:sp>
      <p:sp>
        <p:nvSpPr>
          <p:cNvPr id="21508" name="Rectangle 3"/>
          <p:cNvSpPr>
            <a:spLocks noGrp="1" noChangeArrowheads="1"/>
          </p:cNvSpPr>
          <p:nvPr>
            <p:ph type="title"/>
          </p:nvPr>
        </p:nvSpPr>
        <p:spPr>
          <a:xfrm>
            <a:off x="0" y="0"/>
            <a:ext cx="9140825" cy="904875"/>
          </a:xfrm>
        </p:spPr>
        <p:txBody>
          <a:bodyPr/>
          <a:lstStyle/>
          <a:p>
            <a:r>
              <a:rPr lang="en-US" b="0" dirty="0" smtClean="0">
                <a:solidFill>
                  <a:srgbClr val="2416FF"/>
                </a:solidFill>
                <a:ea typeface="ＭＳ Ｐゴシック" pitchFamily="-65" charset="-128"/>
                <a:cs typeface="ＭＳ Ｐゴシック" pitchFamily="-65" charset="-128"/>
              </a:rPr>
              <a:t>Snowflake </a:t>
            </a:r>
            <a:r>
              <a:rPr lang="en-US" b="0" dirty="0" err="1" smtClean="0">
                <a:solidFill>
                  <a:srgbClr val="2416FF"/>
                </a:solidFill>
                <a:ea typeface="ＭＳ Ｐゴシック" pitchFamily="-65" charset="-128"/>
                <a:cs typeface="ＭＳ Ｐゴシック" pitchFamily="-65" charset="-128"/>
              </a:rPr>
              <a:t>equilibria</a:t>
            </a:r>
            <a:r>
              <a:rPr lang="en-US" b="0" dirty="0" smtClean="0">
                <a:solidFill>
                  <a:srgbClr val="2416FF"/>
                </a:solidFill>
                <a:ea typeface="ＭＳ Ｐゴシック" pitchFamily="-65" charset="-128"/>
                <a:cs typeface="ＭＳ Ｐゴシック" pitchFamily="-65" charset="-128"/>
              </a:rPr>
              <a:t> generated for NSTX-Upgrade</a:t>
            </a:r>
            <a:endParaRPr lang="en-US" dirty="0">
              <a:solidFill>
                <a:schemeClr val="tx1"/>
              </a:solidFill>
              <a:ea typeface="ＭＳ Ｐゴシック" pitchFamily="-65" charset="-128"/>
              <a:cs typeface="ＭＳ Ｐゴシック" pitchFamily="-65" charset="-128"/>
            </a:endParaRPr>
          </a:p>
        </p:txBody>
      </p:sp>
      <p:sp>
        <p:nvSpPr>
          <p:cNvPr id="21510" name="Rectangle 5"/>
          <p:cNvSpPr>
            <a:spLocks noChangeArrowheads="1"/>
          </p:cNvSpPr>
          <p:nvPr/>
        </p:nvSpPr>
        <p:spPr bwMode="auto">
          <a:xfrm>
            <a:off x="285750" y="5708650"/>
            <a:ext cx="7975600" cy="1771650"/>
          </a:xfrm>
          <a:prstGeom prst="rect">
            <a:avLst/>
          </a:prstGeom>
          <a:noFill/>
          <a:ln w="9525">
            <a:noFill/>
            <a:miter lim="800000"/>
            <a:headEnd/>
            <a:tailEnd/>
          </a:ln>
        </p:spPr>
        <p:txBody>
          <a:bodyPr>
            <a:prstTxWarp prst="textNoShape">
              <a:avLst/>
            </a:prstTxWarp>
            <a:spAutoFit/>
          </a:bodyPr>
          <a:lstStyle/>
          <a:p>
            <a:pPr marL="635000" lvl="1" indent="-292100" eaLnBrk="0" hangingPunct="0">
              <a:buFontTx/>
              <a:buChar char="–"/>
            </a:pPr>
            <a:endParaRPr lang="en-US" sz="2400" b="0" i="0">
              <a:solidFill>
                <a:srgbClr val="008080"/>
              </a:solidFill>
              <a:latin typeface="Arial" pitchFamily="-65" charset="0"/>
              <a:ea typeface="ＭＳ Ｐゴシック" pitchFamily="-65" charset="-128"/>
              <a:cs typeface="ＭＳ Ｐゴシック" pitchFamily="-65" charset="-128"/>
            </a:endParaRPr>
          </a:p>
          <a:p>
            <a:pPr marL="635000" lvl="1" indent="-292100" eaLnBrk="0" hangingPunct="0">
              <a:buFontTx/>
              <a:buChar char="–"/>
            </a:pPr>
            <a:endParaRPr lang="en-US" sz="2400" b="0" i="0">
              <a:solidFill>
                <a:schemeClr val="accent2"/>
              </a:solidFill>
              <a:latin typeface="Arial" pitchFamily="-65" charset="0"/>
              <a:ea typeface="ＭＳ Ｐゴシック" pitchFamily="-65" charset="-128"/>
              <a:cs typeface="ＭＳ Ｐゴシック" pitchFamily="-65" charset="-128"/>
            </a:endParaRPr>
          </a:p>
          <a:p>
            <a:pPr marL="635000" lvl="1" indent="-292100" eaLnBrk="0" hangingPunct="0">
              <a:buFontTx/>
              <a:buChar char="–"/>
            </a:pPr>
            <a:endParaRPr lang="en-US" sz="2400" b="0" i="0">
              <a:solidFill>
                <a:schemeClr val="accent2"/>
              </a:solidFill>
              <a:latin typeface="Arial" pitchFamily="-65" charset="0"/>
              <a:ea typeface="ＭＳ Ｐゴシック" pitchFamily="-65" charset="-128"/>
              <a:cs typeface="ＭＳ Ｐゴシック" pitchFamily="-65" charset="-128"/>
            </a:endParaRPr>
          </a:p>
          <a:p>
            <a:pPr marL="635000" lvl="1" indent="-292100" eaLnBrk="0" hangingPunct="0">
              <a:buFontTx/>
              <a:buChar char="–"/>
            </a:pPr>
            <a:endParaRPr lang="en-US" sz="2400" b="0" i="0">
              <a:solidFill>
                <a:schemeClr val="accent2"/>
              </a:solidFill>
              <a:latin typeface="Arial" pitchFamily="-65" charset="0"/>
              <a:ea typeface="ＭＳ Ｐゴシック" pitchFamily="-65" charset="-128"/>
              <a:cs typeface="ＭＳ Ｐゴシック" pitchFamily="-65" charset="-128"/>
            </a:endParaRPr>
          </a:p>
        </p:txBody>
      </p:sp>
      <p:pic>
        <p:nvPicPr>
          <p:cNvPr id="10" name="Picture 9"/>
          <p:cNvPicPr>
            <a:picLocks noChangeAspect="1"/>
          </p:cNvPicPr>
          <p:nvPr/>
        </p:nvPicPr>
        <p:blipFill>
          <a:blip r:embed="rId2"/>
          <a:srcRect t="44213"/>
          <a:stretch>
            <a:fillRect/>
          </a:stretch>
        </p:blipFill>
        <p:spPr>
          <a:xfrm>
            <a:off x="4953000" y="1993900"/>
            <a:ext cx="3951964" cy="3931920"/>
          </a:xfrm>
          <a:prstGeom prst="rect">
            <a:avLst/>
          </a:prstGeom>
        </p:spPr>
      </p:pic>
      <p:sp>
        <p:nvSpPr>
          <p:cNvPr id="13" name="Rectangle 3"/>
          <p:cNvSpPr txBox="1">
            <a:spLocks noChangeArrowheads="1"/>
          </p:cNvSpPr>
          <p:nvPr/>
        </p:nvSpPr>
        <p:spPr bwMode="auto">
          <a:xfrm>
            <a:off x="1375834" y="1354668"/>
            <a:ext cx="7260166" cy="872066"/>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spcBef>
                <a:spcPts val="600"/>
              </a:spcBef>
              <a:spcAft>
                <a:spcPct val="0"/>
              </a:spcAft>
              <a:buClr>
                <a:srgbClr val="000000"/>
              </a:buClr>
              <a:buSzPct val="100000"/>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NSTX </a:t>
            </a:r>
            <a:r>
              <a:rPr lang="en-US" sz="2400" b="0" i="0" kern="0" dirty="0" smtClean="0">
                <a:solidFill>
                  <a:srgbClr val="000000"/>
                </a:solidFill>
                <a:latin typeface="+mn-lt"/>
              </a:rPr>
              <a:t>– actual					     NSTX-U – model </a:t>
            </a:r>
            <a:endParaRPr kumimoji="0" lang="en-US" sz="2400" b="0" i="0" u="none" strike="noStrike" kern="0" cap="none" spc="0" normalizeH="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4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4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4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4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400" b="0" i="0" kern="0" dirty="0" smtClean="0">
              <a:solidFill>
                <a:srgbClr val="000000"/>
              </a:solidFill>
              <a:latin typeface="+mn-lt"/>
            </a:endParaRPr>
          </a:p>
          <a:p>
            <a:pPr marL="342900" marR="0" lvl="0" indent="-342900" algn="l" defTabSz="457200" rtl="0" eaLnBrk="0" fontAlgn="base" latinLnBrk="0" hangingPunct="0">
              <a:spcBef>
                <a:spcPts val="600"/>
              </a:spcBef>
              <a:spcAft>
                <a:spcPct val="0"/>
              </a:spcAft>
              <a:buClr>
                <a:srgbClr val="000000"/>
              </a:buClr>
              <a:buSzPct val="100000"/>
              <a:buNone/>
              <a:tabLst/>
              <a:defRPr/>
            </a:pPr>
            <a:endParaRPr lang="en-US" sz="2400" b="0" i="0" kern="0" dirty="0" smtClean="0">
              <a:solidFill>
                <a:srgbClr val="000000"/>
              </a:solidFill>
              <a:latin typeface="+mn-lt"/>
            </a:endParaRPr>
          </a:p>
          <a:p>
            <a:pPr marL="342900" indent="-342900" defTabSz="457200" eaLnBrk="0" hangingPunct="0">
              <a:spcBef>
                <a:spcPts val="600"/>
              </a:spcBef>
              <a:buClr>
                <a:srgbClr val="000000"/>
              </a:buClr>
              <a:buSzPct val="100000"/>
              <a:buNone/>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FontTx/>
              <a:buChar char="•"/>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FontTx/>
              <a:buChar char="•"/>
              <a:tabLst/>
              <a:defRPr/>
            </a:pPr>
            <a:endParaRPr kumimoji="0" lang="en-US" sz="2400" b="0" i="0" u="none" strike="noStrike" kern="0" cap="none" spc="0" normalizeH="0" baseline="0" noProof="0" dirty="0">
              <a:ln>
                <a:noFill/>
              </a:ln>
              <a:solidFill>
                <a:srgbClr val="000000"/>
              </a:solidFill>
              <a:effectLst/>
              <a:uLnTx/>
              <a:uFillTx/>
              <a:latin typeface="+mn-lt"/>
              <a:ea typeface="+mn-ea"/>
              <a:cs typeface="+mn-cs"/>
            </a:endParaRPr>
          </a:p>
        </p:txBody>
      </p:sp>
      <p:pic>
        <p:nvPicPr>
          <p:cNvPr id="14" name="Picture 5" descr="xp924-135485-300.png"/>
          <p:cNvPicPr>
            <a:picLocks noChangeAspect="1"/>
          </p:cNvPicPr>
          <p:nvPr/>
        </p:nvPicPr>
        <p:blipFill>
          <a:blip r:embed="rId3"/>
          <a:srcRect/>
          <a:stretch>
            <a:fillRect/>
          </a:stretch>
        </p:blipFill>
        <p:spPr bwMode="auto">
          <a:xfrm>
            <a:off x="191142" y="1934634"/>
            <a:ext cx="4572000" cy="3931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384B54-2CDD-7842-B513-3D3CD53DEE3E}" type="slidenum">
              <a:rPr lang="en-US" smtClean="0"/>
              <a:pPr>
                <a:defRPr/>
              </a:pPr>
              <a:t>3</a:t>
            </a:fld>
            <a:endParaRPr lang="en-US"/>
          </a:p>
        </p:txBody>
      </p:sp>
      <p:sp>
        <p:nvSpPr>
          <p:cNvPr id="17411" name="Rectangle 2"/>
          <p:cNvSpPr>
            <a:spLocks noGrp="1" noChangeArrowheads="1"/>
          </p:cNvSpPr>
          <p:nvPr>
            <p:ph type="title"/>
          </p:nvPr>
        </p:nvSpPr>
        <p:spPr>
          <a:xfrm>
            <a:off x="0" y="0"/>
            <a:ext cx="9144000" cy="914400"/>
          </a:xfrm>
          <a:noFill/>
        </p:spPr>
        <p:txBody>
          <a:bodyPr/>
          <a:lstStyle/>
          <a:p>
            <a:pPr>
              <a:lnSpc>
                <a:spcPct val="90000"/>
              </a:lnSpc>
            </a:pPr>
            <a:r>
              <a:rPr lang="en-US" sz="2800" dirty="0" err="1" smtClean="0">
                <a:ea typeface="ＭＳ Ｐゴシック" pitchFamily="-65" charset="-128"/>
                <a:cs typeface="ＭＳ Ｐゴシック" pitchFamily="-65" charset="-128"/>
              </a:rPr>
              <a:t>Divertor</a:t>
            </a:r>
            <a:r>
              <a:rPr lang="en-US" sz="2800" dirty="0" smtClean="0">
                <a:ea typeface="ＭＳ Ｐゴシック" pitchFamily="-65" charset="-128"/>
                <a:cs typeface="ＭＳ Ｐゴシック" pitchFamily="-65" charset="-128"/>
              </a:rPr>
              <a:t> options for NSTX-U</a:t>
            </a:r>
          </a:p>
        </p:txBody>
      </p:sp>
      <p:sp>
        <p:nvSpPr>
          <p:cNvPr id="17412" name="Rectangle 3"/>
          <p:cNvSpPr>
            <a:spLocks noGrp="1" noChangeArrowheads="1"/>
          </p:cNvSpPr>
          <p:nvPr>
            <p:ph type="body" idx="1"/>
          </p:nvPr>
        </p:nvSpPr>
        <p:spPr>
          <a:xfrm>
            <a:off x="142347" y="997480"/>
            <a:ext cx="8796337" cy="5448300"/>
          </a:xfrm>
          <a:noFill/>
        </p:spPr>
        <p:txBody>
          <a:bodyPr/>
          <a:lstStyle/>
          <a:p>
            <a:pPr>
              <a:spcBef>
                <a:spcPts val="600"/>
              </a:spcBef>
            </a:pPr>
            <a:r>
              <a:rPr lang="en-US" dirty="0" smtClean="0">
                <a:solidFill>
                  <a:srgbClr val="000000"/>
                </a:solidFill>
                <a:latin typeface="Helvetica" pitchFamily="-65" charset="0"/>
                <a:ea typeface="Helvetica" pitchFamily="-65" charset="0"/>
                <a:cs typeface="Helvetica" pitchFamily="-65" charset="0"/>
              </a:rPr>
              <a:t>Base plan: use high flux expansion </a:t>
            </a:r>
            <a:r>
              <a:rPr lang="en-US" dirty="0" err="1" smtClean="0">
                <a:solidFill>
                  <a:srgbClr val="000000"/>
                </a:solidFill>
                <a:latin typeface="Helvetica" pitchFamily="-65" charset="0"/>
                <a:ea typeface="Helvetica" pitchFamily="-65" charset="0"/>
                <a:cs typeface="Helvetica" pitchFamily="-65" charset="0"/>
              </a:rPr>
              <a:t>divertor</a:t>
            </a:r>
            <a:r>
              <a:rPr lang="en-US" dirty="0" smtClean="0">
                <a:solidFill>
                  <a:srgbClr val="000000"/>
                </a:solidFill>
                <a:latin typeface="Helvetica" pitchFamily="-65" charset="0"/>
                <a:ea typeface="Helvetica" pitchFamily="-65" charset="0"/>
                <a:cs typeface="Helvetica" pitchFamily="-65" charset="0"/>
              </a:rPr>
              <a:t> for heat flux handling, and liquid lithium for pumping </a:t>
            </a:r>
          </a:p>
          <a:p>
            <a:pPr lvl="1">
              <a:spcBef>
                <a:spcPts val="600"/>
              </a:spcBef>
            </a:pPr>
            <a:r>
              <a:rPr lang="en-US" dirty="0" smtClean="0">
                <a:latin typeface="Helvetica" pitchFamily="-65" charset="0"/>
                <a:ea typeface="Helvetica" pitchFamily="-65" charset="0"/>
                <a:cs typeface="Helvetica" pitchFamily="-65" charset="0"/>
              </a:rPr>
              <a:t>Up/down power sharing (double-null), plus small inner gap for inner wall power exhaust sharing may be required</a:t>
            </a:r>
          </a:p>
          <a:p>
            <a:pPr lvl="1">
              <a:spcBef>
                <a:spcPts val="600"/>
              </a:spcBef>
            </a:pPr>
            <a:r>
              <a:rPr lang="en-US" dirty="0" smtClean="0">
                <a:latin typeface="Helvetica" pitchFamily="-65" charset="0"/>
                <a:ea typeface="Helvetica" pitchFamily="-65" charset="0"/>
                <a:cs typeface="Helvetica" pitchFamily="-65" charset="0"/>
              </a:rPr>
              <a:t>Gas puffing for </a:t>
            </a:r>
            <a:r>
              <a:rPr lang="en-US" dirty="0" err="1" smtClean="0">
                <a:latin typeface="Helvetica" pitchFamily="-65" charset="0"/>
                <a:ea typeface="Helvetica" pitchFamily="-65" charset="0"/>
                <a:cs typeface="Helvetica" pitchFamily="-65" charset="0"/>
              </a:rPr>
              <a:t>radiative</a:t>
            </a:r>
            <a:r>
              <a:rPr lang="en-US" dirty="0" smtClean="0">
                <a:latin typeface="Helvetica" pitchFamily="-65" charset="0"/>
                <a:ea typeface="Helvetica" pitchFamily="-65" charset="0"/>
                <a:cs typeface="Helvetica" pitchFamily="-65" charset="0"/>
              </a:rPr>
              <a:t>/detached </a:t>
            </a:r>
            <a:r>
              <a:rPr lang="en-US" dirty="0" err="1" smtClean="0">
                <a:latin typeface="Helvetica" pitchFamily="-65" charset="0"/>
                <a:ea typeface="Helvetica" pitchFamily="-65" charset="0"/>
                <a:cs typeface="Helvetica" pitchFamily="-65" charset="0"/>
              </a:rPr>
              <a:t>divertor</a:t>
            </a:r>
            <a:r>
              <a:rPr lang="en-US" dirty="0" smtClean="0">
                <a:latin typeface="Helvetica" pitchFamily="-65" charset="0"/>
                <a:ea typeface="Helvetica" pitchFamily="-65" charset="0"/>
                <a:cs typeface="Helvetica" pitchFamily="-65" charset="0"/>
              </a:rPr>
              <a:t> would be used for safety margin, but should not be required a priori</a:t>
            </a:r>
          </a:p>
          <a:p>
            <a:pPr>
              <a:spcBef>
                <a:spcPts val="600"/>
              </a:spcBef>
            </a:pPr>
            <a:r>
              <a:rPr lang="en-US" dirty="0" smtClean="0">
                <a:latin typeface="Helvetica" pitchFamily="-65" charset="0"/>
                <a:ea typeface="Helvetica" pitchFamily="-65" charset="0"/>
                <a:cs typeface="Helvetica" pitchFamily="-65" charset="0"/>
              </a:rPr>
              <a:t>Backup option: use Super-X </a:t>
            </a:r>
            <a:r>
              <a:rPr lang="en-US" dirty="0" err="1" smtClean="0">
                <a:latin typeface="Helvetica" pitchFamily="-65" charset="0"/>
                <a:ea typeface="Helvetica" pitchFamily="-65" charset="0"/>
                <a:cs typeface="Helvetica" pitchFamily="-65" charset="0"/>
              </a:rPr>
              <a:t>divertor</a:t>
            </a:r>
            <a:r>
              <a:rPr lang="en-US" dirty="0" smtClean="0">
                <a:latin typeface="Helvetica" pitchFamily="-65" charset="0"/>
                <a:ea typeface="Helvetica" pitchFamily="-65" charset="0"/>
                <a:cs typeface="Helvetica" pitchFamily="-65" charset="0"/>
              </a:rPr>
              <a:t> for heat flux handling, and a </a:t>
            </a:r>
            <a:r>
              <a:rPr lang="en-US" dirty="0" err="1" smtClean="0">
                <a:latin typeface="Helvetica" pitchFamily="-65" charset="0"/>
                <a:ea typeface="Helvetica" pitchFamily="-65" charset="0"/>
                <a:cs typeface="Helvetica" pitchFamily="-65" charset="0"/>
              </a:rPr>
              <a:t>cryopump</a:t>
            </a:r>
            <a:r>
              <a:rPr lang="en-US" dirty="0" smtClean="0">
                <a:latin typeface="Helvetica" pitchFamily="-65" charset="0"/>
                <a:ea typeface="Helvetica" pitchFamily="-65" charset="0"/>
                <a:cs typeface="Helvetica" pitchFamily="-65" charset="0"/>
              </a:rPr>
              <a:t> for density control</a:t>
            </a:r>
          </a:p>
          <a:p>
            <a:pPr>
              <a:spcBef>
                <a:spcPts val="600"/>
              </a:spcBef>
            </a:pPr>
            <a:r>
              <a:rPr lang="en-US" dirty="0" smtClean="0">
                <a:latin typeface="Helvetica" pitchFamily="-65" charset="0"/>
                <a:ea typeface="Helvetica" pitchFamily="-65" charset="0"/>
                <a:cs typeface="Helvetica" pitchFamily="-65" charset="0"/>
              </a:rPr>
              <a:t>PFC material choice undecided: carbon (baseline) or high-Z?</a:t>
            </a:r>
          </a:p>
          <a:p>
            <a:pPr lvl="1">
              <a:spcBef>
                <a:spcPts val="600"/>
              </a:spcBef>
            </a:pPr>
            <a:r>
              <a:rPr lang="en-US" dirty="0" smtClean="0">
                <a:latin typeface="Helvetica" pitchFamily="-65" charset="0"/>
                <a:ea typeface="Helvetica" pitchFamily="-65" charset="0"/>
                <a:cs typeface="Helvetica" pitchFamily="-65" charset="0"/>
              </a:rPr>
              <a:t>High-Z more reactor relevant</a:t>
            </a:r>
          </a:p>
          <a:p>
            <a:pPr lvl="1">
              <a:spcBef>
                <a:spcPts val="600"/>
              </a:spcBef>
              <a:buFont typeface="Wingdings" charset="2"/>
              <a:buChar char="Ø"/>
            </a:pPr>
            <a:r>
              <a:rPr lang="en-US" i="1" dirty="0" smtClean="0">
                <a:latin typeface="Helvetica" pitchFamily="-65" charset="0"/>
                <a:ea typeface="Helvetica" pitchFamily="-65" charset="0"/>
                <a:cs typeface="Helvetica" pitchFamily="-65" charset="0"/>
              </a:rPr>
              <a:t>Considering changing inner </a:t>
            </a:r>
            <a:r>
              <a:rPr lang="en-US" i="1" dirty="0" err="1" smtClean="0">
                <a:latin typeface="Helvetica" pitchFamily="-65" charset="0"/>
                <a:ea typeface="Helvetica" pitchFamily="-65" charset="0"/>
                <a:cs typeface="Helvetica" pitchFamily="-65" charset="0"/>
              </a:rPr>
              <a:t>divertor</a:t>
            </a:r>
            <a:r>
              <a:rPr lang="en-US" i="1" dirty="0" smtClean="0">
                <a:latin typeface="Helvetica" pitchFamily="-65" charset="0"/>
                <a:ea typeface="Helvetica" pitchFamily="-65" charset="0"/>
                <a:cs typeface="Helvetica" pitchFamily="-65" charset="0"/>
              </a:rPr>
              <a:t> graphite tiles in NSTX with Mo tiles for improved compatibility with lithium in high </a:t>
            </a:r>
            <a:r>
              <a:rPr lang="en-US" i="1" dirty="0" err="1" smtClean="0">
                <a:latin typeface="Symbol" charset="2"/>
                <a:ea typeface="Helvetica" pitchFamily="-65" charset="0"/>
                <a:cs typeface="Symbol" charset="2"/>
              </a:rPr>
              <a:t>d</a:t>
            </a:r>
            <a:r>
              <a:rPr lang="en-US" i="1" dirty="0" smtClean="0">
                <a:latin typeface="Helvetica" pitchFamily="-65" charset="0"/>
                <a:ea typeface="Helvetica" pitchFamily="-65" charset="0"/>
                <a:cs typeface="Helvetica" pitchFamily="-65" charset="0"/>
              </a:rPr>
              <a:t> discharges</a:t>
            </a:r>
          </a:p>
          <a:p>
            <a:pPr marL="342900" lvl="1" indent="-342900">
              <a:spcBef>
                <a:spcPts val="600"/>
              </a:spcBef>
              <a:buFont typeface="Wingdings" charset="2"/>
              <a:buChar char="Ø"/>
            </a:pPr>
            <a:r>
              <a:rPr lang="en-US" sz="2400" u="sng" dirty="0" smtClean="0">
                <a:solidFill>
                  <a:srgbClr val="000000"/>
                </a:solidFill>
                <a:latin typeface="Helvetica" pitchFamily="-65" charset="0"/>
                <a:ea typeface="Helvetica" pitchFamily="-65" charset="0"/>
                <a:cs typeface="Helvetica" pitchFamily="-65" charset="0"/>
              </a:rPr>
              <a:t>Research goal</a:t>
            </a:r>
            <a:r>
              <a:rPr lang="en-US" sz="2400" dirty="0" smtClean="0">
                <a:solidFill>
                  <a:srgbClr val="000000"/>
                </a:solidFill>
                <a:latin typeface="Helvetica" pitchFamily="-65" charset="0"/>
                <a:ea typeface="Helvetica" pitchFamily="-65" charset="0"/>
                <a:cs typeface="Helvetica" pitchFamily="-65" charset="0"/>
              </a:rPr>
              <a:t>: project NSTX-U heat flux from NSTX data</a:t>
            </a:r>
          </a:p>
          <a:p>
            <a:pPr marL="742950" lvl="2" indent="-342900">
              <a:spcBef>
                <a:spcPts val="600"/>
              </a:spcBef>
              <a:buFont typeface="Wingdings" charset="2"/>
              <a:buChar char="Ø"/>
            </a:pPr>
            <a:r>
              <a:rPr lang="en-US" sz="2000" i="1" dirty="0" smtClean="0">
                <a:solidFill>
                  <a:schemeClr val="accent2"/>
                </a:solidFill>
                <a:latin typeface="Helvetica" pitchFamily="-65" charset="0"/>
                <a:ea typeface="Helvetica" pitchFamily="-65" charset="0"/>
                <a:cs typeface="Helvetica" pitchFamily="-65" charset="0"/>
              </a:rPr>
              <a:t>Assess NSTX-U operational window (</a:t>
            </a:r>
            <a:r>
              <a:rPr lang="en-US" sz="2000" i="1" dirty="0" err="1" smtClean="0">
                <a:solidFill>
                  <a:schemeClr val="accent2"/>
                </a:solidFill>
                <a:latin typeface="Helvetica" pitchFamily="-65" charset="0"/>
                <a:ea typeface="Helvetica" pitchFamily="-65" charset="0"/>
                <a:cs typeface="Helvetica" pitchFamily="-65" charset="0"/>
              </a:rPr>
              <a:t>I</a:t>
            </a:r>
            <a:r>
              <a:rPr lang="en-US" sz="2000" i="1" baseline="-25000" dirty="0" err="1" smtClean="0">
                <a:solidFill>
                  <a:schemeClr val="accent2"/>
                </a:solidFill>
                <a:latin typeface="Helvetica" pitchFamily="-65" charset="0"/>
                <a:ea typeface="Helvetica" pitchFamily="-65" charset="0"/>
                <a:cs typeface="Helvetica" pitchFamily="-65" charset="0"/>
              </a:rPr>
              <a:t>p</a:t>
            </a:r>
            <a:r>
              <a:rPr lang="en-US" sz="2000" i="1" dirty="0" smtClean="0">
                <a:solidFill>
                  <a:schemeClr val="accent2"/>
                </a:solidFill>
                <a:latin typeface="Helvetica" pitchFamily="-65" charset="0"/>
                <a:ea typeface="Helvetica" pitchFamily="-65" charset="0"/>
                <a:cs typeface="Helvetica" pitchFamily="-65" charset="0"/>
              </a:rPr>
              <a:t>, </a:t>
            </a:r>
            <a:r>
              <a:rPr lang="en-US" sz="2000" i="1" dirty="0" err="1" smtClean="0">
                <a:solidFill>
                  <a:schemeClr val="accent2"/>
                </a:solidFill>
                <a:latin typeface="Helvetica" pitchFamily="-65" charset="0"/>
                <a:ea typeface="Helvetica" pitchFamily="-65" charset="0"/>
                <a:cs typeface="Helvetica" pitchFamily="-65" charset="0"/>
              </a:rPr>
              <a:t>P</a:t>
            </a:r>
            <a:r>
              <a:rPr lang="en-US" sz="2000" i="1" baseline="-25000" dirty="0" err="1" smtClean="0">
                <a:solidFill>
                  <a:schemeClr val="accent2"/>
                </a:solidFill>
                <a:latin typeface="Helvetica" pitchFamily="-65" charset="0"/>
                <a:ea typeface="Helvetica" pitchFamily="-65" charset="0"/>
                <a:cs typeface="Helvetica" pitchFamily="-65" charset="0"/>
              </a:rPr>
              <a:t>heat</a:t>
            </a:r>
            <a:r>
              <a:rPr lang="en-US" sz="2000" i="1" dirty="0" smtClean="0">
                <a:solidFill>
                  <a:schemeClr val="accent2"/>
                </a:solidFill>
                <a:latin typeface="Helvetica" pitchFamily="-65" charset="0"/>
                <a:ea typeface="Helvetica" pitchFamily="-65" charset="0"/>
                <a:cs typeface="Helvetica" pitchFamily="-65" charset="0"/>
              </a:rPr>
              <a:t>, n</a:t>
            </a:r>
            <a:r>
              <a:rPr lang="en-US" sz="2000" i="1" baseline="-25000" dirty="0" smtClean="0">
                <a:solidFill>
                  <a:schemeClr val="accent2"/>
                </a:solidFill>
                <a:latin typeface="Helvetica" pitchFamily="-65" charset="0"/>
                <a:ea typeface="Helvetica" pitchFamily="-65" charset="0"/>
                <a:cs typeface="Helvetica" pitchFamily="-65" charset="0"/>
              </a:rPr>
              <a:t>e</a:t>
            </a:r>
            <a:r>
              <a:rPr lang="en-US" sz="2000" i="1" dirty="0" smtClean="0">
                <a:solidFill>
                  <a:schemeClr val="accent2"/>
                </a:solidFill>
                <a:latin typeface="Helvetica" pitchFamily="-65" charset="0"/>
                <a:ea typeface="Helvetica" pitchFamily="-65" charset="0"/>
                <a:cs typeface="Helvetica" pitchFamily="-65" charset="0"/>
              </a:rPr>
              <a:t>, pulse length)</a:t>
            </a:r>
          </a:p>
          <a:p>
            <a:pPr>
              <a:spcBef>
                <a:spcPts val="600"/>
              </a:spcBef>
            </a:pPr>
            <a:endParaRPr lang="en-US" sz="3200" dirty="0" smtClean="0">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384B54-2CDD-7842-B513-3D3CD53DEE3E}" type="slidenum">
              <a:rPr lang="en-US" smtClean="0"/>
              <a:pPr>
                <a:defRPr/>
              </a:pPr>
              <a:t>4</a:t>
            </a:fld>
            <a:endParaRPr lang="en-US"/>
          </a:p>
        </p:txBody>
      </p:sp>
      <p:sp>
        <p:nvSpPr>
          <p:cNvPr id="17411" name="Rectangle 2"/>
          <p:cNvSpPr>
            <a:spLocks noGrp="1" noChangeArrowheads="1"/>
          </p:cNvSpPr>
          <p:nvPr>
            <p:ph type="title"/>
          </p:nvPr>
        </p:nvSpPr>
        <p:spPr>
          <a:xfrm>
            <a:off x="0" y="0"/>
            <a:ext cx="9144000" cy="914400"/>
          </a:xfrm>
          <a:noFill/>
        </p:spPr>
        <p:txBody>
          <a:bodyPr/>
          <a:lstStyle/>
          <a:p>
            <a:pPr>
              <a:lnSpc>
                <a:spcPct val="90000"/>
              </a:lnSpc>
            </a:pPr>
            <a:r>
              <a:rPr lang="en-US" sz="2800" smtClean="0">
                <a:ea typeface="ＭＳ Ｐゴシック" pitchFamily="-65" charset="-128"/>
                <a:cs typeface="ＭＳ Ｐゴシック" pitchFamily="-65" charset="-128"/>
              </a:rPr>
              <a:t>Outline</a:t>
            </a:r>
          </a:p>
        </p:txBody>
      </p:sp>
      <p:sp>
        <p:nvSpPr>
          <p:cNvPr id="17412" name="Rectangle 3"/>
          <p:cNvSpPr>
            <a:spLocks noGrp="1" noChangeArrowheads="1"/>
          </p:cNvSpPr>
          <p:nvPr>
            <p:ph type="body" idx="1"/>
          </p:nvPr>
        </p:nvSpPr>
        <p:spPr>
          <a:xfrm>
            <a:off x="176213" y="1065213"/>
            <a:ext cx="8796337" cy="5448300"/>
          </a:xfrm>
          <a:noFill/>
        </p:spPr>
        <p:txBody>
          <a:bodyPr/>
          <a:lstStyle/>
          <a:p>
            <a:pPr>
              <a:spcBef>
                <a:spcPts val="1200"/>
              </a:spcBef>
            </a:pPr>
            <a:r>
              <a:rPr lang="en-US" sz="2800" dirty="0" smtClean="0">
                <a:solidFill>
                  <a:srgbClr val="FF0000"/>
                </a:solidFill>
                <a:latin typeface="Helvetica" pitchFamily="-65" charset="0"/>
                <a:ea typeface="Helvetica" pitchFamily="-65" charset="0"/>
                <a:cs typeface="Helvetica" pitchFamily="-65" charset="0"/>
              </a:rPr>
              <a:t>Heat flux projection methods</a:t>
            </a:r>
          </a:p>
          <a:p>
            <a:pPr lvl="1">
              <a:spcBef>
                <a:spcPts val="1200"/>
              </a:spcBef>
            </a:pPr>
            <a:r>
              <a:rPr lang="en-US" sz="2400" dirty="0" smtClean="0">
                <a:latin typeface="Helvetica" pitchFamily="-65" charset="0"/>
                <a:ea typeface="Helvetica" pitchFamily="-65" charset="0"/>
                <a:cs typeface="Helvetica" pitchFamily="-65" charset="0"/>
              </a:rPr>
              <a:t>0-D: Heat flux peak (</a:t>
            </a:r>
            <a:r>
              <a:rPr lang="en-US" sz="2400" dirty="0" err="1" smtClean="0">
                <a:latin typeface="Helvetica" pitchFamily="-65" charset="0"/>
                <a:ea typeface="Helvetica" pitchFamily="-65" charset="0"/>
                <a:cs typeface="Helvetica" pitchFamily="-65" charset="0"/>
              </a:rPr>
              <a:t>q</a:t>
            </a:r>
            <a:r>
              <a:rPr lang="en-US" sz="2400" baseline="-25000" dirty="0" err="1" smtClean="0">
                <a:latin typeface="Helvetica" pitchFamily="-65" charset="0"/>
                <a:ea typeface="Helvetica" pitchFamily="-65" charset="0"/>
                <a:cs typeface="Helvetica" pitchFamily="-65" charset="0"/>
              </a:rPr>
              <a:t>peak</a:t>
            </a:r>
            <a:r>
              <a:rPr lang="en-US" sz="2400" dirty="0" smtClean="0">
                <a:latin typeface="Helvetica" pitchFamily="-65" charset="0"/>
                <a:ea typeface="Helvetica" pitchFamily="-65" charset="0"/>
                <a:cs typeface="Helvetica" pitchFamily="-65" charset="0"/>
              </a:rPr>
              <a:t>) and width (</a:t>
            </a:r>
            <a:r>
              <a:rPr lang="en-US" sz="2400" dirty="0" err="1" smtClean="0">
                <a:latin typeface="Symbol" pitchFamily="-65" charset="2"/>
                <a:ea typeface="Helvetica" pitchFamily="-65" charset="0"/>
                <a:cs typeface="Helvetica" pitchFamily="-65" charset="0"/>
              </a:rPr>
              <a:t>l</a:t>
            </a:r>
            <a:r>
              <a:rPr lang="en-US" sz="2400" baseline="-25000" dirty="0" err="1" smtClean="0">
                <a:latin typeface="Helvetica" pitchFamily="-65" charset="0"/>
                <a:ea typeface="Helvetica" pitchFamily="-65" charset="0"/>
                <a:cs typeface="Helvetica" pitchFamily="-65" charset="0"/>
              </a:rPr>
              <a:t>q</a:t>
            </a:r>
            <a:r>
              <a:rPr lang="en-US" sz="2400" dirty="0" smtClean="0">
                <a:latin typeface="Helvetica" pitchFamily="-65" charset="0"/>
                <a:ea typeface="Helvetica" pitchFamily="-65" charset="0"/>
                <a:cs typeface="Helvetica" pitchFamily="-65" charset="0"/>
              </a:rPr>
              <a:t>) </a:t>
            </a:r>
            <a:r>
              <a:rPr lang="en-US" sz="2400" dirty="0" err="1" smtClean="0">
                <a:latin typeface="Helvetica" pitchFamily="-65" charset="0"/>
                <a:ea typeface="Helvetica" pitchFamily="-65" charset="0"/>
                <a:cs typeface="Helvetica" pitchFamily="-65" charset="0"/>
              </a:rPr>
              <a:t>scalings</a:t>
            </a:r>
            <a:endParaRPr lang="en-US" sz="2400" dirty="0" smtClean="0">
              <a:latin typeface="Helvetica" pitchFamily="-65" charset="0"/>
              <a:ea typeface="Helvetica" pitchFamily="-65" charset="0"/>
              <a:cs typeface="Helvetica" pitchFamily="-65" charset="0"/>
            </a:endParaRPr>
          </a:p>
          <a:p>
            <a:pPr lvl="1">
              <a:spcBef>
                <a:spcPts val="1200"/>
              </a:spcBef>
            </a:pPr>
            <a:r>
              <a:rPr lang="en-US" sz="2400" dirty="0" smtClean="0">
                <a:latin typeface="Helvetica" pitchFamily="-65" charset="0"/>
                <a:ea typeface="Helvetica" pitchFamily="-65" charset="0"/>
                <a:cs typeface="Helvetica" pitchFamily="-65" charset="0"/>
              </a:rPr>
              <a:t>2-D modeling: extrapolate based on NSTX data</a:t>
            </a:r>
          </a:p>
          <a:p>
            <a:pPr>
              <a:spcBef>
                <a:spcPts val="1200"/>
              </a:spcBef>
            </a:pPr>
            <a:r>
              <a:rPr lang="en-US" sz="2800" dirty="0" smtClean="0">
                <a:latin typeface="Helvetica" pitchFamily="-65" charset="0"/>
                <a:ea typeface="Helvetica" pitchFamily="-65" charset="0"/>
                <a:cs typeface="Helvetica" pitchFamily="-65" charset="0"/>
              </a:rPr>
              <a:t>Heat flux mitigation techniques</a:t>
            </a:r>
          </a:p>
          <a:p>
            <a:pPr lvl="1">
              <a:spcBef>
                <a:spcPts val="1200"/>
              </a:spcBef>
            </a:pPr>
            <a:r>
              <a:rPr lang="en-US" sz="2400" dirty="0" smtClean="0">
                <a:latin typeface="Helvetica" pitchFamily="-65" charset="0"/>
                <a:ea typeface="Helvetica" pitchFamily="-65" charset="0"/>
                <a:cs typeface="Helvetica" pitchFamily="-65" charset="0"/>
              </a:rPr>
              <a:t>High flux expansion </a:t>
            </a:r>
            <a:r>
              <a:rPr lang="en-US" sz="2400" dirty="0" err="1" smtClean="0">
                <a:latin typeface="Helvetica" pitchFamily="-65" charset="0"/>
                <a:ea typeface="Helvetica" pitchFamily="-65" charset="0"/>
                <a:cs typeface="Helvetica" pitchFamily="-65" charset="0"/>
              </a:rPr>
              <a:t>divertors</a:t>
            </a:r>
            <a:endParaRPr lang="en-US" sz="2400" dirty="0" smtClean="0">
              <a:latin typeface="Helvetica" pitchFamily="-65" charset="0"/>
              <a:ea typeface="Helvetica" pitchFamily="-65" charset="0"/>
              <a:cs typeface="Helvetica" pitchFamily="-65" charset="0"/>
            </a:endParaRPr>
          </a:p>
          <a:p>
            <a:pPr lvl="1">
              <a:spcBef>
                <a:spcPts val="1200"/>
              </a:spcBef>
            </a:pPr>
            <a:r>
              <a:rPr lang="en-US" sz="2400" dirty="0" smtClean="0">
                <a:latin typeface="Helvetica" pitchFamily="-65" charset="0"/>
                <a:ea typeface="Helvetica" pitchFamily="-65" charset="0"/>
                <a:cs typeface="Helvetica" pitchFamily="-65" charset="0"/>
              </a:rPr>
              <a:t>Gas puffing for extra radiation and partial detachment</a:t>
            </a:r>
          </a:p>
          <a:p>
            <a:pPr lvl="2">
              <a:spcBef>
                <a:spcPts val="1200"/>
              </a:spcBef>
              <a:buFont typeface="Wingdings" charset="2"/>
              <a:buChar char="ü"/>
            </a:pPr>
            <a:r>
              <a:rPr lang="en-US" sz="2200" dirty="0" smtClean="0">
                <a:solidFill>
                  <a:srgbClr val="000000"/>
                </a:solidFill>
                <a:latin typeface="Helvetica" pitchFamily="-65" charset="0"/>
                <a:ea typeface="Helvetica" pitchFamily="-65" charset="0"/>
                <a:cs typeface="Helvetica" pitchFamily="-65" charset="0"/>
              </a:rPr>
              <a:t>Successful in NSTX, shown at previous PACs</a:t>
            </a:r>
          </a:p>
          <a:p>
            <a:pPr>
              <a:spcBef>
                <a:spcPts val="1200"/>
              </a:spcBef>
            </a:pPr>
            <a:r>
              <a:rPr lang="en-US" sz="2800" dirty="0" smtClean="0">
                <a:latin typeface="Helvetica" pitchFamily="-65" charset="0"/>
                <a:ea typeface="Helvetica" pitchFamily="-65" charset="0"/>
                <a:cs typeface="Helvetica" pitchFamily="-65" charset="0"/>
              </a:rPr>
              <a:t>Experiment and analysis plan</a:t>
            </a:r>
          </a:p>
          <a:p>
            <a:pPr>
              <a:spcBef>
                <a:spcPts val="1200"/>
              </a:spcBef>
            </a:pPr>
            <a:endParaRPr lang="en-US" sz="3200" dirty="0" smtClean="0">
              <a:ea typeface="ＭＳ Ｐゴシック" pitchFamily="-65" charset="-128"/>
              <a:cs typeface="ＭＳ Ｐゴシック" pitchFamily="-65" charset="-128"/>
            </a:endParaRPr>
          </a:p>
        </p:txBody>
      </p:sp>
    </p:spTree>
  </p:cSld>
  <p:clrMapOvr>
    <a:masterClrMapping/>
  </p:clrMapOvr>
  <p:transition advTm="2453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08E3D-AA59-D04A-8132-BFDCA886BC10}" type="slidenum">
              <a:rPr lang="en-US" smtClean="0"/>
              <a:pPr>
                <a:defRPr/>
              </a:pPr>
              <a:t>5</a:t>
            </a:fld>
            <a:endParaRPr lang="en-US"/>
          </a:p>
        </p:txBody>
      </p:sp>
      <p:sp>
        <p:nvSpPr>
          <p:cNvPr id="23555" name="Rectangle 2"/>
          <p:cNvSpPr>
            <a:spLocks noGrp="1" noChangeArrowheads="1"/>
          </p:cNvSpPr>
          <p:nvPr>
            <p:ph type="title"/>
          </p:nvPr>
        </p:nvSpPr>
        <p:spPr>
          <a:xfrm>
            <a:off x="0" y="0"/>
            <a:ext cx="9144000" cy="914400"/>
          </a:xfrm>
          <a:noFill/>
        </p:spPr>
        <p:txBody>
          <a:bodyPr/>
          <a:lstStyle/>
          <a:p>
            <a:pPr>
              <a:lnSpc>
                <a:spcPct val="90000"/>
              </a:lnSpc>
            </a:pPr>
            <a:r>
              <a:rPr lang="en-US" sz="2800" dirty="0" err="1" smtClean="0">
                <a:ea typeface="ＭＳ Ｐゴシック" pitchFamily="-65" charset="-128"/>
                <a:cs typeface="ＭＳ Ｐゴシック" pitchFamily="-65" charset="-128"/>
              </a:rPr>
              <a:t>Divertor</a:t>
            </a:r>
            <a:r>
              <a:rPr lang="en-US" sz="2800" dirty="0" smtClean="0">
                <a:ea typeface="ＭＳ Ｐゴシック" pitchFamily="-65" charset="-128"/>
                <a:cs typeface="ＭＳ Ｐゴシック" pitchFamily="-65" charset="-128"/>
              </a:rPr>
              <a:t> peak heat flux evolves during discharge</a:t>
            </a:r>
          </a:p>
        </p:txBody>
      </p:sp>
      <p:grpSp>
        <p:nvGrpSpPr>
          <p:cNvPr id="20" name="Group 19"/>
          <p:cNvGrpSpPr/>
          <p:nvPr/>
        </p:nvGrpSpPr>
        <p:grpSpPr>
          <a:xfrm>
            <a:off x="973668" y="931942"/>
            <a:ext cx="4245626" cy="5638192"/>
            <a:chOff x="973668" y="931942"/>
            <a:chExt cx="4245626" cy="5638192"/>
          </a:xfrm>
        </p:grpSpPr>
        <p:pic>
          <p:nvPicPr>
            <p:cNvPr id="12" name="Picture 11"/>
            <p:cNvPicPr>
              <a:picLocks noChangeAspect="1"/>
            </p:cNvPicPr>
            <p:nvPr/>
          </p:nvPicPr>
          <p:blipFill>
            <a:blip r:embed="rId3"/>
            <a:stretch>
              <a:fillRect/>
            </a:stretch>
          </p:blipFill>
          <p:spPr>
            <a:xfrm>
              <a:off x="973668" y="931942"/>
              <a:ext cx="4245626" cy="5638192"/>
            </a:xfrm>
            <a:prstGeom prst="rect">
              <a:avLst/>
            </a:prstGeom>
          </p:spPr>
        </p:pic>
        <p:sp>
          <p:nvSpPr>
            <p:cNvPr id="11" name="Text Box 3"/>
            <p:cNvSpPr txBox="1">
              <a:spLocks noChangeArrowheads="1"/>
            </p:cNvSpPr>
            <p:nvPr/>
          </p:nvSpPr>
          <p:spPr bwMode="auto">
            <a:xfrm>
              <a:off x="1528349" y="1067336"/>
              <a:ext cx="2984383" cy="5150983"/>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None/>
              </a:pPr>
              <a:r>
                <a:rPr lang="en-US" sz="2400" b="0" i="0" dirty="0" err="1" smtClean="0">
                  <a:solidFill>
                    <a:schemeClr val="tx2"/>
                  </a:solidFill>
                  <a:latin typeface="Arial" pitchFamily="-65" charset="0"/>
                </a:rPr>
                <a:t>I</a:t>
              </a:r>
              <a:r>
                <a:rPr lang="en-US" sz="2400" b="0" i="0" baseline="-25000" dirty="0" err="1" smtClean="0">
                  <a:solidFill>
                    <a:schemeClr val="tx2"/>
                  </a:solidFill>
                  <a:latin typeface="Arial" pitchFamily="-65" charset="0"/>
                </a:rPr>
                <a:t>p</a:t>
              </a:r>
              <a:endParaRPr lang="en-US" sz="2400" b="0" i="0" baseline="-25000" dirty="0" smtClean="0">
                <a:solidFill>
                  <a:schemeClr val="tx2"/>
                </a:solidFill>
                <a:latin typeface="Arial" pitchFamily="-65" charset="0"/>
              </a:endParaRPr>
            </a:p>
            <a:p>
              <a:pPr marL="228600" indent="-228600" eaLnBrk="0" hangingPunct="0">
                <a:lnSpc>
                  <a:spcPts val="1400"/>
                </a:lnSpc>
                <a:spcBef>
                  <a:spcPts val="0"/>
                </a:spcBef>
                <a:buNone/>
              </a:pPr>
              <a:r>
                <a:rPr lang="en-US" sz="2400" b="0" i="0" baseline="-25000" dirty="0" smtClean="0">
                  <a:solidFill>
                    <a:schemeClr val="tx2"/>
                  </a:solidFill>
                  <a:latin typeface="Arial" pitchFamily="-65" charset="0"/>
                </a:rPr>
                <a:t>   </a:t>
              </a:r>
              <a:endParaRPr lang="en-US" sz="1600" b="0" i="0" baseline="-25000" dirty="0" smtClean="0">
                <a:solidFill>
                  <a:schemeClr val="tx2"/>
                </a:solidFill>
                <a:latin typeface="Arial" pitchFamily="-65" charset="0"/>
              </a:endParaRPr>
            </a:p>
            <a:p>
              <a:pPr marL="228600" indent="-228600" eaLnBrk="0" hangingPunct="0">
                <a:lnSpc>
                  <a:spcPts val="1400"/>
                </a:lnSpc>
                <a:spcBef>
                  <a:spcPts val="0"/>
                </a:spcBef>
                <a:buNone/>
              </a:pPr>
              <a:r>
                <a:rPr lang="en-US" sz="1600" b="0" i="0" dirty="0" smtClean="0">
                  <a:solidFill>
                    <a:schemeClr val="accent2"/>
                  </a:solidFill>
                  <a:latin typeface="Arial" pitchFamily="-65" charset="0"/>
                </a:rPr>
                <a:t>                  P</a:t>
              </a:r>
              <a:r>
                <a:rPr lang="en-US" sz="1600" b="0" i="0" baseline="-25000" dirty="0" smtClean="0">
                  <a:solidFill>
                    <a:schemeClr val="accent2"/>
                  </a:solidFill>
                  <a:latin typeface="Arial" pitchFamily="-65" charset="0"/>
                </a:rPr>
                <a:t>heat</a:t>
              </a:r>
              <a:r>
                <a:rPr lang="en-US" sz="1600" b="0" i="0" dirty="0" smtClean="0">
                  <a:solidFill>
                    <a:schemeClr val="accent2"/>
                  </a:solidFill>
                  <a:latin typeface="Arial" pitchFamily="-65" charset="0"/>
                </a:rPr>
                <a:t>/10 [MW]</a:t>
              </a:r>
              <a:endParaRPr lang="en-US" sz="1600" b="0" i="0" baseline="-25000" dirty="0" smtClean="0">
                <a:solidFill>
                  <a:schemeClr val="accent2"/>
                </a:solidFill>
                <a:latin typeface="Arial" pitchFamily="-65" charset="0"/>
              </a:endParaRPr>
            </a:p>
            <a:p>
              <a:pPr marL="228600" indent="-228600" eaLnBrk="0" hangingPunct="0">
                <a:lnSpc>
                  <a:spcPts val="1400"/>
                </a:lnSpc>
                <a:spcBef>
                  <a:spcPts val="0"/>
                </a:spcBef>
                <a:buNone/>
              </a:pPr>
              <a:endParaRPr lang="en-US" sz="2400" b="0" i="0" baseline="-25000" dirty="0" smtClean="0">
                <a:solidFill>
                  <a:schemeClr val="tx2"/>
                </a:solidFill>
                <a:latin typeface="Arial" pitchFamily="-65" charset="0"/>
              </a:endParaRPr>
            </a:p>
            <a:p>
              <a:pPr marL="228600" indent="-228600" eaLnBrk="0" hangingPunct="0">
                <a:lnSpc>
                  <a:spcPts val="1400"/>
                </a:lnSpc>
                <a:spcBef>
                  <a:spcPts val="0"/>
                </a:spcBef>
                <a:buNone/>
              </a:pPr>
              <a:endParaRPr lang="en-US" sz="2400" b="0" i="0" baseline="-25000" dirty="0" smtClean="0">
                <a:solidFill>
                  <a:schemeClr val="tx2"/>
                </a:solidFill>
                <a:latin typeface="Arial" pitchFamily="-65" charset="0"/>
              </a:endParaRPr>
            </a:p>
            <a:p>
              <a:pPr marL="228600" indent="-228600" eaLnBrk="0" hangingPunct="0">
                <a:lnSpc>
                  <a:spcPts val="1400"/>
                </a:lnSpc>
                <a:spcBef>
                  <a:spcPts val="0"/>
                </a:spcBef>
                <a:buNone/>
              </a:pPr>
              <a:r>
                <a:rPr lang="en-US" sz="2400" b="0" i="0" dirty="0" smtClean="0">
                  <a:solidFill>
                    <a:schemeClr val="tx2"/>
                  </a:solidFill>
                  <a:latin typeface="Arial" pitchFamily="-65" charset="0"/>
                </a:rPr>
                <a:t>W</a:t>
              </a:r>
              <a:r>
                <a:rPr lang="en-US" sz="2400" b="0" i="0" baseline="-25000" dirty="0" smtClean="0">
                  <a:solidFill>
                    <a:schemeClr val="tx2"/>
                  </a:solidFill>
                  <a:latin typeface="Arial" pitchFamily="-65" charset="0"/>
                </a:rPr>
                <a:t>MHD</a:t>
              </a:r>
            </a:p>
            <a:p>
              <a:pPr marL="228600" indent="-228600" eaLnBrk="0" hangingPunct="0">
                <a:lnSpc>
                  <a:spcPts val="1400"/>
                </a:lnSpc>
                <a:spcBef>
                  <a:spcPts val="0"/>
                </a:spcBef>
                <a:buNone/>
              </a:pPr>
              <a:endParaRPr lang="en-US" sz="2400" b="0" i="0" baseline="-25000" dirty="0" smtClean="0">
                <a:solidFill>
                  <a:schemeClr val="tx2"/>
                </a:solidFill>
                <a:latin typeface="Arial" pitchFamily="-65" charset="0"/>
              </a:endParaRPr>
            </a:p>
            <a:p>
              <a:pPr marL="228600" indent="-228600" eaLnBrk="0" hangingPunct="0">
                <a:lnSpc>
                  <a:spcPts val="1400"/>
                </a:lnSpc>
                <a:spcBef>
                  <a:spcPts val="0"/>
                </a:spcBef>
                <a:buNone/>
              </a:pPr>
              <a:endParaRPr lang="en-US" sz="2400" b="0" i="0" baseline="-25000" dirty="0" smtClean="0">
                <a:solidFill>
                  <a:schemeClr val="tx2"/>
                </a:solidFill>
                <a:latin typeface="Arial" pitchFamily="-65" charset="0"/>
              </a:endParaRPr>
            </a:p>
            <a:p>
              <a:pPr marL="228600" indent="-228600" eaLnBrk="0" hangingPunct="0">
                <a:lnSpc>
                  <a:spcPts val="1400"/>
                </a:lnSpc>
                <a:spcBef>
                  <a:spcPts val="0"/>
                </a:spcBef>
                <a:buNone/>
              </a:pPr>
              <a:endParaRPr lang="en-US" sz="2400" b="0" i="0" baseline="-2500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r>
                <a:rPr lang="en-US" sz="2400" b="0" i="0" dirty="0" smtClean="0">
                  <a:solidFill>
                    <a:schemeClr val="tx2"/>
                  </a:solidFill>
                  <a:latin typeface="Arial" pitchFamily="-65" charset="0"/>
                </a:rPr>
                <a:t>n</a:t>
              </a:r>
              <a:r>
                <a:rPr lang="en-US" sz="2400" b="0" i="0" baseline="-25000" dirty="0" smtClean="0">
                  <a:solidFill>
                    <a:schemeClr val="tx2"/>
                  </a:solidFill>
                  <a:latin typeface="Arial" pitchFamily="-65" charset="0"/>
                </a:rPr>
                <a:t>e</a:t>
              </a: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r>
                <a:rPr lang="en-US" sz="2400" b="0" i="0" dirty="0" err="1" smtClean="0">
                  <a:solidFill>
                    <a:schemeClr val="tx2"/>
                  </a:solidFill>
                  <a:latin typeface="Symbol" charset="2"/>
                  <a:cs typeface="Symbol" charset="2"/>
                </a:rPr>
                <a:t>D</a:t>
              </a:r>
              <a:r>
                <a:rPr lang="en-US" sz="2400" b="0" i="0" dirty="0" err="1" smtClean="0">
                  <a:solidFill>
                    <a:schemeClr val="tx2"/>
                  </a:solidFill>
                  <a:latin typeface="Arial" pitchFamily="-65" charset="0"/>
                </a:rPr>
                <a:t>T</a:t>
              </a:r>
              <a:r>
                <a:rPr lang="en-US" sz="2400" b="0" i="0" baseline="-25000" dirty="0" err="1" smtClean="0">
                  <a:solidFill>
                    <a:schemeClr val="tx2"/>
                  </a:solidFill>
                  <a:latin typeface="Arial" pitchFamily="-65" charset="0"/>
                </a:rPr>
                <a:t>peak</a:t>
              </a:r>
              <a:r>
                <a:rPr lang="en-US" sz="2400" b="0" i="0" baseline="30000" dirty="0" err="1" smtClean="0">
                  <a:solidFill>
                    <a:schemeClr val="tx2"/>
                  </a:solidFill>
                  <a:latin typeface="Arial" pitchFamily="-65" charset="0"/>
                </a:rPr>
                <a:t>div</a:t>
              </a:r>
              <a:endParaRPr lang="en-US" sz="2400" b="0" i="0" baseline="3000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r>
                <a:rPr lang="en-US" sz="2400" b="0" i="0" dirty="0" err="1" smtClean="0">
                  <a:solidFill>
                    <a:schemeClr val="tx2"/>
                  </a:solidFill>
                  <a:latin typeface="Arial" pitchFamily="-65" charset="0"/>
                </a:rPr>
                <a:t>q</a:t>
              </a:r>
              <a:r>
                <a:rPr lang="en-US" sz="2400" b="0" i="0" baseline="-25000" dirty="0" err="1" smtClean="0">
                  <a:solidFill>
                    <a:schemeClr val="tx2"/>
                  </a:solidFill>
                  <a:latin typeface="Arial" pitchFamily="-65" charset="0"/>
                </a:rPr>
                <a:t>peak</a:t>
              </a:r>
              <a:r>
                <a:rPr lang="en-US" sz="2400" b="0" i="0" baseline="30000" dirty="0" err="1" smtClean="0">
                  <a:solidFill>
                    <a:schemeClr val="tx2"/>
                  </a:solidFill>
                  <a:latin typeface="Arial" pitchFamily="-65" charset="0"/>
                </a:rPr>
                <a:t>div</a:t>
              </a:r>
              <a:endParaRPr lang="en-US" sz="2400" b="0" i="0" baseline="3000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endParaRPr lang="en-US" sz="2400" b="0" i="0" dirty="0" smtClean="0">
                <a:solidFill>
                  <a:schemeClr val="tx2"/>
                </a:solidFill>
                <a:latin typeface="Arial" pitchFamily="-65" charset="0"/>
              </a:endParaRPr>
            </a:p>
            <a:p>
              <a:pPr marL="228600" indent="-228600" eaLnBrk="0" hangingPunct="0">
                <a:lnSpc>
                  <a:spcPts val="1400"/>
                </a:lnSpc>
                <a:spcBef>
                  <a:spcPts val="0"/>
                </a:spcBef>
                <a:buNone/>
              </a:pPr>
              <a:r>
                <a:rPr lang="en-US" sz="2400" b="0" i="0" dirty="0" err="1" smtClean="0">
                  <a:solidFill>
                    <a:schemeClr val="tx2"/>
                  </a:solidFill>
                  <a:latin typeface="Arial" pitchFamily="-65" charset="0"/>
                </a:rPr>
                <a:t>P</a:t>
              </a:r>
              <a:r>
                <a:rPr lang="en-US" sz="2400" b="0" i="0" baseline="-25000" dirty="0" err="1" smtClean="0">
                  <a:solidFill>
                    <a:schemeClr val="tx2"/>
                  </a:solidFill>
                  <a:latin typeface="Arial" pitchFamily="-65" charset="0"/>
                </a:rPr>
                <a:t>div</a:t>
              </a:r>
              <a:endParaRPr lang="en-US" sz="2400" b="0" i="0" baseline="-25000" dirty="0">
                <a:solidFill>
                  <a:schemeClr val="tx2"/>
                </a:solidFill>
                <a:latin typeface="Arial" pitchFamily="-65" charset="0"/>
              </a:endParaRPr>
            </a:p>
          </p:txBody>
        </p:sp>
      </p:grpSp>
      <p:sp>
        <p:nvSpPr>
          <p:cNvPr id="19" name="Rectangle 3"/>
          <p:cNvSpPr txBox="1">
            <a:spLocks noChangeArrowheads="1"/>
          </p:cNvSpPr>
          <p:nvPr/>
        </p:nvSpPr>
        <p:spPr bwMode="auto">
          <a:xfrm>
            <a:off x="5249862" y="872067"/>
            <a:ext cx="3733271"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I</a:t>
            </a:r>
            <a:r>
              <a:rPr kumimoji="0" lang="en-US" sz="2000" b="0" i="0" u="none" strike="noStrike" kern="0" cap="none" spc="0" normalizeH="0" baseline="-25000" noProof="0" dirty="0" err="1" smtClean="0">
                <a:ln>
                  <a:noFill/>
                </a:ln>
                <a:solidFill>
                  <a:srgbClr val="000000"/>
                </a:solidFill>
                <a:effectLst/>
                <a:uLnTx/>
                <a:uFillTx/>
                <a:latin typeface="+mn-lt"/>
                <a:ea typeface="+mn-ea"/>
                <a:cs typeface="+mn-cs"/>
              </a:rPr>
              <a:t>p</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flat-top at 0.25 sec                 (L-H transition</a:t>
            </a:r>
            <a:r>
              <a:rPr kumimoji="0" lang="en-US" sz="2000" b="0" i="0" u="none" strike="noStrike" kern="0" cap="none" spc="0" normalizeH="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at 0.13 sec)</a:t>
            </a: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lvl="0" indent="-342900" defTabSz="457200" eaLnBrk="0" hangingPunct="0">
              <a:lnSpc>
                <a:spcPts val="2000"/>
              </a:lnSpc>
              <a:spcBef>
                <a:spcPts val="600"/>
              </a:spcBef>
              <a:buClr>
                <a:srgbClr val="000000"/>
              </a:buClr>
              <a:buSzPct val="100000"/>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Stored energy usually flat-tops after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I</a:t>
            </a:r>
            <a:r>
              <a:rPr kumimoji="0" lang="en-US" sz="2000" b="0" i="0" u="none" strike="noStrike" kern="0" cap="none" spc="0" normalizeH="0" baseline="-25000" noProof="0" dirty="0" err="1" smtClean="0">
                <a:ln>
                  <a:noFill/>
                </a:ln>
                <a:solidFill>
                  <a:srgbClr val="000000"/>
                </a:solidFill>
                <a:effectLst/>
                <a:uLnTx/>
                <a:uFillTx/>
                <a:latin typeface="+mn-lt"/>
                <a:ea typeface="+mn-ea"/>
                <a:cs typeface="+mn-cs"/>
              </a:rPr>
              <a:t>p</a:t>
            </a:r>
            <a:r>
              <a:rPr lang="en-US" sz="2000" b="0" i="0" kern="0" noProof="0" dirty="0" smtClean="0">
                <a:solidFill>
                  <a:srgbClr val="000000"/>
                </a:solidFill>
              </a:rPr>
              <a:t> </a:t>
            </a:r>
            <a:r>
              <a:rPr lang="en-US" sz="2000" b="0" i="0" kern="0" dirty="0" smtClean="0">
                <a:solidFill>
                  <a:srgbClr val="000000"/>
                </a:solidFill>
              </a:rPr>
              <a:t>flat-top </a:t>
            </a:r>
            <a:endParaRPr kumimoji="0" lang="en-US" sz="2000" b="0" i="0" u="none" strike="noStrike" kern="0" cap="none" spc="0" normalizeH="0" baseline="-2500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Density ramps throughout the discharge                (large </a:t>
            </a:r>
            <a:r>
              <a:rPr kumimoji="0" lang="en-US" sz="2000" b="0" i="0" u="none" strike="noStrike" kern="0" cap="none" spc="0" normalizeH="0" baseline="0" noProof="0" dirty="0" err="1" smtClean="0">
                <a:ln>
                  <a:noFill/>
                </a:ln>
                <a:solidFill>
                  <a:srgbClr val="000000"/>
                </a:solidFill>
                <a:effectLst/>
                <a:uLnTx/>
                <a:uFillTx/>
                <a:latin typeface="Symbol" charset="2"/>
                <a:ea typeface="+mn-ea"/>
                <a:cs typeface="Symbol" charset="2"/>
              </a:rPr>
              <a:t>d</a:t>
            </a:r>
            <a:r>
              <a:rPr kumimoji="0" lang="en-US" sz="2000" b="0" i="0" u="none" strike="noStrike" kern="0" cap="none" spc="0" normalizeH="0" baseline="-25000" noProof="0" dirty="0" err="1" smtClean="0">
                <a:ln>
                  <a:noFill/>
                </a:ln>
                <a:solidFill>
                  <a:srgbClr val="000000"/>
                </a:solidFill>
                <a:effectLst/>
                <a:uLnTx/>
                <a:uFillTx/>
                <a:latin typeface="+mn-lt"/>
                <a:ea typeface="+mn-ea"/>
                <a:cs typeface="+mn-cs"/>
              </a:rPr>
              <a:t>r</a:t>
            </a:r>
            <a:r>
              <a:rPr kumimoji="0" lang="en-US" sz="2000" b="0" i="0" u="none" strike="noStrike" kern="0" cap="none" spc="0" normalizeH="0" baseline="30000" noProof="0" dirty="0" err="1" smtClean="0">
                <a:ln>
                  <a:noFill/>
                </a:ln>
                <a:solidFill>
                  <a:srgbClr val="000000"/>
                </a:solidFill>
                <a:effectLst/>
                <a:uLnTx/>
                <a:uFillTx/>
                <a:latin typeface="+mn-lt"/>
                <a:ea typeface="+mn-ea"/>
                <a:cs typeface="+mn-cs"/>
              </a:rPr>
              <a:t>sep</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small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ELMs</a:t>
            </a:r>
            <a:r>
              <a:rPr kumimoji="0" lang="en-US" sz="2000" b="0" i="0" u="none" strike="noStrike" kern="0" cap="none" spc="0" normalizeH="0" baseline="0" noProof="0" dirty="0" smtClean="0">
                <a:ln>
                  <a:noFill/>
                </a:ln>
                <a:solidFill>
                  <a:srgbClr val="000000"/>
                </a:solidFill>
                <a:effectLst/>
                <a:uLnTx/>
                <a:uFillTx/>
                <a:latin typeface="+mn-lt"/>
                <a:ea typeface="+mn-ea"/>
                <a:cs typeface="+mn-cs"/>
              </a:rPr>
              <a:t>)</a:t>
            </a: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r>
              <a:rPr lang="en-US" sz="2000" b="0" i="0" kern="0" dirty="0" smtClean="0">
                <a:solidFill>
                  <a:srgbClr val="000000"/>
                </a:solidFill>
                <a:latin typeface="+mn-lt"/>
              </a:rPr>
              <a:t>Peak </a:t>
            </a:r>
            <a:r>
              <a:rPr lang="en-US" sz="2000" b="0" i="0" kern="0" dirty="0" err="1" smtClean="0">
                <a:solidFill>
                  <a:srgbClr val="000000"/>
                </a:solidFill>
                <a:latin typeface="+mn-lt"/>
              </a:rPr>
              <a:t>divertor</a:t>
            </a:r>
            <a:r>
              <a:rPr lang="en-US" sz="2000" b="0" i="0" kern="0" dirty="0" smtClean="0">
                <a:solidFill>
                  <a:srgbClr val="000000"/>
                </a:solidFill>
                <a:latin typeface="+mn-lt"/>
              </a:rPr>
              <a:t> temperature rise flattens as density rises</a:t>
            </a: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r>
              <a:rPr lang="en-US" sz="2000" b="0" i="0" kern="0" dirty="0" smtClean="0">
                <a:solidFill>
                  <a:srgbClr val="000000"/>
                </a:solidFill>
                <a:latin typeface="+mn-lt"/>
              </a:rPr>
              <a:t>Outer </a:t>
            </a:r>
            <a:r>
              <a:rPr lang="en-US" sz="2000" b="0" i="0" kern="0" dirty="0" err="1" smtClean="0">
                <a:solidFill>
                  <a:srgbClr val="000000"/>
                </a:solidFill>
                <a:latin typeface="+mn-lt"/>
              </a:rPr>
              <a:t>divertor</a:t>
            </a:r>
            <a:r>
              <a:rPr lang="en-US" sz="2000" b="0" i="0" kern="0" dirty="0" smtClean="0">
                <a:solidFill>
                  <a:srgbClr val="000000"/>
                </a:solidFill>
                <a:latin typeface="+mn-lt"/>
              </a:rPr>
              <a:t> heat flux peaks when W</a:t>
            </a:r>
            <a:r>
              <a:rPr lang="en-US" sz="2000" b="0" i="0" kern="0" baseline="-25000" dirty="0" smtClean="0">
                <a:solidFill>
                  <a:srgbClr val="000000"/>
                </a:solidFill>
                <a:latin typeface="+mn-lt"/>
              </a:rPr>
              <a:t>MHD</a:t>
            </a:r>
            <a:r>
              <a:rPr lang="en-US" sz="2000" b="0" i="0" kern="0" dirty="0" smtClean="0">
                <a:solidFill>
                  <a:srgbClr val="000000"/>
                </a:solidFill>
                <a:latin typeface="+mn-lt"/>
              </a:rPr>
              <a:t> flat-tops; rolls over as density rises</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r>
              <a:rPr lang="en-US" sz="2000" b="0" i="0" kern="0" dirty="0" smtClean="0">
                <a:solidFill>
                  <a:srgbClr val="000000"/>
                </a:solidFill>
                <a:latin typeface="+mn-lt"/>
              </a:rPr>
              <a:t>Total outer </a:t>
            </a:r>
            <a:r>
              <a:rPr lang="en-US" sz="2000" b="0" i="0" kern="0" dirty="0" err="1" smtClean="0">
                <a:solidFill>
                  <a:srgbClr val="000000"/>
                </a:solidFill>
                <a:latin typeface="+mn-lt"/>
              </a:rPr>
              <a:t>divertor</a:t>
            </a:r>
            <a:r>
              <a:rPr lang="en-US" sz="2000" b="0" i="0" kern="0" dirty="0" smtClean="0">
                <a:solidFill>
                  <a:srgbClr val="000000"/>
                </a:solidFill>
                <a:latin typeface="+mn-lt"/>
              </a:rPr>
              <a:t> power relatively constant          (i.e. profile broadens)</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cxnSp>
        <p:nvCxnSpPr>
          <p:cNvPr id="22" name="Straight Arrow Connector 21"/>
          <p:cNvCxnSpPr/>
          <p:nvPr/>
        </p:nvCxnSpPr>
        <p:spPr bwMode="auto">
          <a:xfrm rot="5400000" flipH="1" flipV="1">
            <a:off x="901701" y="3992036"/>
            <a:ext cx="4360336" cy="1588"/>
          </a:xfrm>
          <a:prstGeom prst="straightConnector1">
            <a:avLst/>
          </a:prstGeom>
          <a:noFill/>
          <a:ln w="38100" cap="flat" cmpd="sng" algn="ctr">
            <a:solidFill>
              <a:schemeClr val="accent2">
                <a:alpha val="33000"/>
              </a:schemeClr>
            </a:solidFill>
            <a:prstDash val="solid"/>
            <a:round/>
            <a:headEnd type="none" w="med" len="med"/>
            <a:tailEnd type="arrow"/>
          </a:ln>
          <a:effectLst/>
        </p:spPr>
      </p:cxnSp>
      <p:sp>
        <p:nvSpPr>
          <p:cNvPr id="26" name="Oval 25"/>
          <p:cNvSpPr/>
          <p:nvPr/>
        </p:nvSpPr>
        <p:spPr bwMode="auto">
          <a:xfrm>
            <a:off x="2929466" y="4419601"/>
            <a:ext cx="982133" cy="457200"/>
          </a:xfrm>
          <a:prstGeom prst="ellipse">
            <a:avLst/>
          </a:prstGeom>
          <a:noFill/>
          <a:ln w="25400" cap="flat" cmpd="sng" algn="ctr">
            <a:solidFill>
              <a:srgbClr val="0000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sp>
        <p:nvSpPr>
          <p:cNvPr id="27" name="Rectangle 3"/>
          <p:cNvSpPr txBox="1">
            <a:spLocks noChangeArrowheads="1"/>
          </p:cNvSpPr>
          <p:nvPr/>
        </p:nvSpPr>
        <p:spPr bwMode="auto">
          <a:xfrm>
            <a:off x="3040590" y="4892674"/>
            <a:ext cx="1556809" cy="314326"/>
          </a:xfrm>
          <a:prstGeom prst="rect">
            <a:avLst/>
          </a:prstGeom>
          <a:noFill/>
          <a:ln w="9525">
            <a:noFill/>
            <a:miter lim="800000"/>
            <a:headEnd/>
            <a:tailEnd/>
          </a:ln>
        </p:spPr>
        <p:txBody>
          <a:bodyPr>
            <a:prstTxWarp prst="textNoShape">
              <a:avLst/>
            </a:prstTxWarp>
          </a:bodyPr>
          <a:lstStyle/>
          <a:p>
            <a:pPr eaLnBrk="0" hangingPunct="0">
              <a:lnSpc>
                <a:spcPct val="90000"/>
              </a:lnSpc>
              <a:spcBef>
                <a:spcPct val="30000"/>
              </a:spcBef>
              <a:buFontTx/>
              <a:buNone/>
              <a:defRPr/>
            </a:pPr>
            <a:r>
              <a:rPr lang="en-US" b="0" i="0" kern="0" dirty="0" smtClean="0">
                <a:solidFill>
                  <a:srgbClr val="0000FF"/>
                </a:solidFill>
                <a:latin typeface="+mn-lt"/>
                <a:ea typeface="ＭＳ Ｐゴシック" pitchFamily="-111" charset="-128"/>
                <a:cs typeface="ＭＳ Ｐゴシック" pitchFamily="-111" charset="-128"/>
              </a:rPr>
              <a:t>Use highest values for projections</a:t>
            </a:r>
            <a:endParaRPr lang="en-US" b="0" i="0" kern="0" dirty="0">
              <a:solidFill>
                <a:srgbClr val="0000FF"/>
              </a:solidFill>
              <a:latin typeface="+mn-lt"/>
              <a:ea typeface="ＭＳ Ｐゴシック" pitchFamily="-65" charset="-128"/>
            </a:endParaRPr>
          </a:p>
        </p:txBody>
      </p:sp>
      <p:cxnSp>
        <p:nvCxnSpPr>
          <p:cNvPr id="29" name="Straight Arrow Connector 28"/>
          <p:cNvCxnSpPr>
            <a:endCxn id="26" idx="5"/>
          </p:cNvCxnSpPr>
          <p:nvPr/>
        </p:nvCxnSpPr>
        <p:spPr bwMode="auto">
          <a:xfrm rot="16200000" flipV="1">
            <a:off x="3759642" y="4817973"/>
            <a:ext cx="160088" cy="143833"/>
          </a:xfrm>
          <a:prstGeom prst="straightConnector1">
            <a:avLst/>
          </a:prstGeom>
          <a:noFill/>
          <a:ln w="15875" cap="flat" cmpd="sng" algn="ctr">
            <a:solidFill>
              <a:srgbClr val="0000FF"/>
            </a:solidFill>
            <a:prstDash val="solid"/>
            <a:round/>
            <a:headEnd type="none" w="med" len="med"/>
            <a:tailEnd type="arrow"/>
          </a:ln>
          <a:effectLst/>
        </p:spPr>
      </p:cxnSp>
    </p:spTree>
  </p:cSld>
  <p:clrMapOvr>
    <a:masterClrMapping/>
  </p:clrMapOvr>
  <p:transition advTm="2453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3E0650C-7B59-CB46-896C-B6E65EDD5D23}" type="slidenum">
              <a:rPr lang="en-US" smtClean="0"/>
              <a:pPr>
                <a:defRPr/>
              </a:pPr>
              <a:t>6</a:t>
            </a:fld>
            <a:endParaRPr lang="en-US"/>
          </a:p>
        </p:txBody>
      </p:sp>
      <p:sp>
        <p:nvSpPr>
          <p:cNvPr id="19459" name="Rectangle 2"/>
          <p:cNvSpPr>
            <a:spLocks noGrp="1" noChangeArrowheads="1"/>
          </p:cNvSpPr>
          <p:nvPr>
            <p:ph type="title"/>
          </p:nvPr>
        </p:nvSpPr>
        <p:spPr>
          <a:xfrm>
            <a:off x="0" y="0"/>
            <a:ext cx="9144000" cy="914400"/>
          </a:xfrm>
          <a:noFill/>
        </p:spPr>
        <p:txBody>
          <a:bodyPr/>
          <a:lstStyle/>
          <a:p>
            <a:pPr>
              <a:lnSpc>
                <a:spcPct val="90000"/>
              </a:lnSpc>
            </a:pPr>
            <a:r>
              <a:rPr lang="en-US" dirty="0" smtClean="0">
                <a:ea typeface="ＭＳ Ｐゴシック" pitchFamily="-65" charset="-128"/>
                <a:cs typeface="ＭＳ Ｐゴシック" pitchFamily="-65" charset="-128"/>
              </a:rPr>
              <a:t>Simplest 0-D heat flux projection based on power balance extrapolates from measured NSTX heat flux profiles</a:t>
            </a:r>
            <a:endParaRPr lang="en-US" baseline="-25000" dirty="0" smtClean="0">
              <a:ea typeface="ＭＳ Ｐゴシック" pitchFamily="-65" charset="-128"/>
              <a:cs typeface="ＭＳ Ｐゴシック" pitchFamily="-65" charset="-128"/>
            </a:endParaRPr>
          </a:p>
        </p:txBody>
      </p:sp>
      <p:sp>
        <p:nvSpPr>
          <p:cNvPr id="12" name="Text Box 3"/>
          <p:cNvSpPr txBox="1">
            <a:spLocks noChangeArrowheads="1"/>
          </p:cNvSpPr>
          <p:nvPr/>
        </p:nvSpPr>
        <p:spPr bwMode="auto">
          <a:xfrm>
            <a:off x="271462" y="968904"/>
            <a:ext cx="8576205" cy="6241025"/>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3200"/>
              </a:lnSpc>
              <a:spcBef>
                <a:spcPts val="0"/>
              </a:spcBef>
            </a:pPr>
            <a:r>
              <a:rPr lang="en-US" altLang="ko-KR" sz="2000" b="0" i="0" dirty="0" smtClean="0">
                <a:solidFill>
                  <a:srgbClr val="000000"/>
                </a:solidFill>
                <a:ea typeface="Arial" pitchFamily="-65" charset="0"/>
                <a:cs typeface="Arial" pitchFamily="-65" charset="0"/>
              </a:rPr>
              <a:t>IR </a:t>
            </a:r>
            <a:r>
              <a:rPr lang="en-US" altLang="ko-KR" sz="2200" b="0" i="0" dirty="0" err="1" smtClean="0">
                <a:solidFill>
                  <a:srgbClr val="000000"/>
                </a:solidFill>
                <a:ea typeface="Arial" pitchFamily="-65" charset="0"/>
                <a:cs typeface="Arial" pitchFamily="-65" charset="0"/>
              </a:rPr>
              <a:t>thermography</a:t>
            </a:r>
            <a:r>
              <a:rPr lang="en-US" altLang="ko-KR" sz="2200" b="0" i="0" dirty="0" smtClean="0">
                <a:solidFill>
                  <a:srgbClr val="000000"/>
                </a:solidFill>
                <a:ea typeface="Arial" pitchFamily="-65" charset="0"/>
                <a:cs typeface="Arial" pitchFamily="-65" charset="0"/>
              </a:rPr>
              <a:t> measures heat flux profile </a:t>
            </a:r>
            <a:r>
              <a:rPr lang="en-US" altLang="ko-KR" sz="2200" b="0" dirty="0" err="1" smtClean="0">
                <a:solidFill>
                  <a:srgbClr val="000000"/>
                </a:solidFill>
                <a:ea typeface="Arial" pitchFamily="-65" charset="0"/>
                <a:cs typeface="Arial" pitchFamily="-65" charset="0"/>
              </a:rPr>
              <a:t>q</a:t>
            </a:r>
            <a:r>
              <a:rPr lang="en-US" altLang="ko-KR" sz="2200" b="0" baseline="-25000" dirty="0" err="1" smtClean="0">
                <a:solidFill>
                  <a:srgbClr val="000000"/>
                </a:solidFill>
                <a:ea typeface="Arial" pitchFamily="-65" charset="0"/>
                <a:cs typeface="Arial" pitchFamily="-65" charset="0"/>
              </a:rPr>
              <a:t>div</a:t>
            </a:r>
            <a:r>
              <a:rPr lang="en-US" altLang="ko-KR" sz="2200" b="0" baseline="30000" dirty="0" err="1" smtClean="0">
                <a:solidFill>
                  <a:srgbClr val="000000"/>
                </a:solidFill>
                <a:ea typeface="Arial" pitchFamily="-65" charset="0"/>
                <a:cs typeface="Arial" pitchFamily="-65" charset="0"/>
              </a:rPr>
              <a:t>out</a:t>
            </a:r>
            <a:r>
              <a:rPr lang="en-US" altLang="ko-KR" sz="2200" b="0" i="0" dirty="0" err="1" smtClean="0">
                <a:solidFill>
                  <a:srgbClr val="000000"/>
                </a:solidFill>
                <a:ea typeface="Arial" pitchFamily="-65" charset="0"/>
                <a:cs typeface="Arial" pitchFamily="-65" charset="0"/>
              </a:rPr>
              <a:t>(r</a:t>
            </a:r>
            <a:r>
              <a:rPr lang="en-US" altLang="ko-KR" sz="2200" b="0" i="0" dirty="0" smtClean="0">
                <a:solidFill>
                  <a:srgbClr val="000000"/>
                </a:solidFill>
                <a:ea typeface="Arial" pitchFamily="-65" charset="0"/>
                <a:cs typeface="Arial" pitchFamily="-65" charset="0"/>
              </a:rPr>
              <a:t>) for calculation of </a:t>
            </a:r>
            <a:r>
              <a:rPr lang="en-US" altLang="ko-KR" sz="2200" b="0" i="0" dirty="0" err="1" smtClean="0">
                <a:solidFill>
                  <a:srgbClr val="000000"/>
                </a:solidFill>
                <a:ea typeface="Arial" pitchFamily="-65" charset="0"/>
                <a:cs typeface="Arial" pitchFamily="-65" charset="0"/>
              </a:rPr>
              <a:t>divertor</a:t>
            </a:r>
            <a:r>
              <a:rPr lang="en-US" altLang="ko-KR" sz="2200" b="0" i="0" dirty="0" smtClean="0">
                <a:solidFill>
                  <a:srgbClr val="000000"/>
                </a:solidFill>
                <a:ea typeface="Arial" pitchFamily="-65" charset="0"/>
                <a:cs typeface="Arial" pitchFamily="-65" charset="0"/>
              </a:rPr>
              <a:t> power loading:</a:t>
            </a:r>
          </a:p>
          <a:p>
            <a:pPr marL="228600" lvl="1" indent="-228600" eaLnBrk="0" hangingPunct="0">
              <a:lnSpc>
                <a:spcPts val="3200"/>
              </a:lnSpc>
              <a:spcBef>
                <a:spcPts val="0"/>
              </a:spcBef>
            </a:pPr>
            <a:r>
              <a:rPr lang="en-US" altLang="ko-KR" sz="2200" b="0" i="0" dirty="0" smtClean="0">
                <a:solidFill>
                  <a:schemeClr val="tx2"/>
                </a:solidFill>
                <a:ea typeface="Arial" pitchFamily="-65" charset="0"/>
                <a:cs typeface="Arial" pitchFamily="-65" charset="0"/>
              </a:rPr>
              <a:t>Define characteristic </a:t>
            </a:r>
            <a:r>
              <a:rPr lang="en-US" altLang="ko-KR" sz="2200" b="0" i="0" dirty="0" err="1" smtClean="0">
                <a:solidFill>
                  <a:schemeClr val="tx2"/>
                </a:solidFill>
                <a:ea typeface="Arial" pitchFamily="-65" charset="0"/>
                <a:cs typeface="Arial" pitchFamily="-65" charset="0"/>
              </a:rPr>
              <a:t>divertor</a:t>
            </a:r>
            <a:r>
              <a:rPr lang="en-US" altLang="ko-KR" sz="2200" b="0" i="0" dirty="0" smtClean="0">
                <a:solidFill>
                  <a:schemeClr val="tx2"/>
                </a:solidFill>
                <a:ea typeface="Arial" pitchFamily="-65" charset="0"/>
                <a:cs typeface="Arial" pitchFamily="-65" charset="0"/>
              </a:rPr>
              <a:t> heat flux scale length,       : </a:t>
            </a:r>
          </a:p>
          <a:p>
            <a:pPr marL="228600" indent="-228600" eaLnBrk="0" hangingPunct="0">
              <a:lnSpc>
                <a:spcPts val="3200"/>
              </a:lnSpc>
              <a:spcBef>
                <a:spcPts val="0"/>
              </a:spcBef>
            </a:pPr>
            <a:endParaRPr lang="en-US" altLang="ko-KR" sz="2200" b="0" i="0" dirty="0" smtClean="0">
              <a:solidFill>
                <a:srgbClr val="000000"/>
              </a:solidFill>
              <a:ea typeface="Arial" pitchFamily="-65" charset="0"/>
              <a:cs typeface="Arial" pitchFamily="-65" charset="0"/>
            </a:endParaRPr>
          </a:p>
          <a:p>
            <a:pPr marL="228600" indent="-228600" eaLnBrk="0" hangingPunct="0">
              <a:lnSpc>
                <a:spcPts val="3200"/>
              </a:lnSpc>
              <a:spcBef>
                <a:spcPts val="0"/>
              </a:spcBef>
            </a:pPr>
            <a:r>
              <a:rPr lang="en-US" altLang="ko-KR" sz="2200" b="0" i="0" dirty="0" smtClean="0">
                <a:solidFill>
                  <a:srgbClr val="000000"/>
                </a:solidFill>
                <a:ea typeface="Arial" pitchFamily="-65" charset="0"/>
                <a:cs typeface="Arial" pitchFamily="-65" charset="0"/>
              </a:rPr>
              <a:t>Assume         related* to characteristic </a:t>
            </a:r>
            <a:r>
              <a:rPr lang="en-US" altLang="ko-KR" sz="2200" b="0" i="0" dirty="0" err="1" smtClean="0">
                <a:solidFill>
                  <a:srgbClr val="000000"/>
                </a:solidFill>
                <a:ea typeface="Arial" pitchFamily="-65" charset="0"/>
                <a:cs typeface="Arial" pitchFamily="-65" charset="0"/>
              </a:rPr>
              <a:t>midplane</a:t>
            </a:r>
            <a:r>
              <a:rPr lang="en-US" altLang="ko-KR" sz="2200" b="0" i="0" dirty="0" smtClean="0">
                <a:solidFill>
                  <a:srgbClr val="000000"/>
                </a:solidFill>
                <a:ea typeface="Arial" pitchFamily="-65" charset="0"/>
                <a:cs typeface="Arial" pitchFamily="-65" charset="0"/>
              </a:rPr>
              <a:t> scale length through flux expansion </a:t>
            </a:r>
            <a:r>
              <a:rPr lang="en-US" altLang="ko-KR" sz="2200" b="0" dirty="0" err="1" smtClean="0">
                <a:solidFill>
                  <a:srgbClr val="000000"/>
                </a:solidFill>
                <a:ea typeface="Arial" pitchFamily="-65" charset="0"/>
                <a:cs typeface="Arial" pitchFamily="-65" charset="0"/>
              </a:rPr>
              <a:t>f</a:t>
            </a:r>
            <a:r>
              <a:rPr lang="en-US" altLang="ko-KR" sz="2200" b="0" i="0" baseline="-25000" dirty="0" err="1" smtClean="0">
                <a:solidFill>
                  <a:srgbClr val="000000"/>
                </a:solidFill>
                <a:ea typeface="Arial" pitchFamily="-65" charset="0"/>
                <a:cs typeface="Arial" pitchFamily="-65" charset="0"/>
              </a:rPr>
              <a:t>exp</a:t>
            </a:r>
            <a:r>
              <a:rPr lang="en-US" altLang="ko-KR" sz="2200" b="0" i="0" dirty="0" smtClean="0">
                <a:solidFill>
                  <a:srgbClr val="000000"/>
                </a:solidFill>
                <a:ea typeface="Arial" pitchFamily="-65" charset="0"/>
                <a:cs typeface="Arial" pitchFamily="-65" charset="0"/>
              </a:rPr>
              <a:t>: </a:t>
            </a:r>
            <a:endParaRPr lang="en-US" altLang="ko-KR" sz="2200" b="0" i="0" dirty="0" smtClean="0">
              <a:solidFill>
                <a:srgbClr val="0000FF"/>
              </a:solidFill>
              <a:ea typeface="Arial" pitchFamily="-65" charset="0"/>
              <a:cs typeface="Arial" pitchFamily="-65" charset="0"/>
            </a:endParaRPr>
          </a:p>
          <a:p>
            <a:pPr marL="228600" indent="-228600" eaLnBrk="0" hangingPunct="0">
              <a:lnSpc>
                <a:spcPts val="3200"/>
              </a:lnSpc>
              <a:spcBef>
                <a:spcPts val="0"/>
              </a:spcBef>
              <a:buFont typeface="Lucida Grande"/>
              <a:buChar char="-"/>
            </a:pPr>
            <a:endParaRPr lang="en-US" altLang="ko-KR" sz="2200" b="0" i="0" dirty="0" smtClean="0">
              <a:solidFill>
                <a:srgbClr val="000000"/>
              </a:solidFill>
              <a:ea typeface="Arial" pitchFamily="-65" charset="0"/>
              <a:cs typeface="Arial" pitchFamily="-65" charset="0"/>
            </a:endParaRPr>
          </a:p>
          <a:p>
            <a:pPr marL="228600" indent="-228600" eaLnBrk="0" hangingPunct="0">
              <a:lnSpc>
                <a:spcPts val="3200"/>
              </a:lnSpc>
              <a:spcBef>
                <a:spcPts val="0"/>
              </a:spcBef>
              <a:buFont typeface="Lucida Grande"/>
              <a:buChar char="-"/>
            </a:pPr>
            <a:r>
              <a:rPr lang="en-US" altLang="ko-KR" sz="2200" b="0" i="0" dirty="0" smtClean="0">
                <a:solidFill>
                  <a:srgbClr val="000000"/>
                </a:solidFill>
                <a:ea typeface="Arial" pitchFamily="-65" charset="0"/>
                <a:cs typeface="Arial" pitchFamily="-65" charset="0"/>
              </a:rPr>
              <a:t>Project NSTX-U </a:t>
            </a:r>
            <a:r>
              <a:rPr lang="en-US" altLang="ko-KR" sz="2200" b="0" dirty="0" err="1" smtClean="0">
                <a:solidFill>
                  <a:srgbClr val="000000"/>
                </a:solidFill>
                <a:ea typeface="Arial" pitchFamily="-65" charset="0"/>
                <a:cs typeface="Arial" pitchFamily="-65" charset="0"/>
              </a:rPr>
              <a:t>q</a:t>
            </a:r>
            <a:r>
              <a:rPr lang="en-US" altLang="ko-KR" sz="2200" b="0" baseline="-25000" dirty="0" err="1" smtClean="0">
                <a:solidFill>
                  <a:srgbClr val="000000"/>
                </a:solidFill>
                <a:ea typeface="Arial" pitchFamily="-65" charset="0"/>
                <a:cs typeface="Arial" pitchFamily="-65" charset="0"/>
              </a:rPr>
              <a:t>peak</a:t>
            </a:r>
            <a:r>
              <a:rPr lang="en-US" altLang="ko-KR" sz="2200" b="0" baseline="30000" dirty="0" err="1" smtClean="0">
                <a:solidFill>
                  <a:srgbClr val="000000"/>
                </a:solidFill>
                <a:ea typeface="Arial" pitchFamily="-65" charset="0"/>
                <a:cs typeface="Arial" pitchFamily="-65" charset="0"/>
              </a:rPr>
              <a:t>div</a:t>
            </a:r>
            <a:r>
              <a:rPr lang="en-US" altLang="ko-KR" sz="2200" b="0" i="0" dirty="0" smtClean="0">
                <a:solidFill>
                  <a:srgbClr val="000000"/>
                </a:solidFill>
                <a:ea typeface="Arial" pitchFamily="-65" charset="0"/>
                <a:cs typeface="Arial" pitchFamily="-65" charset="0"/>
              </a:rPr>
              <a:t>: </a:t>
            </a:r>
            <a:r>
              <a:rPr lang="en-US" altLang="ko-KR" sz="2200" b="0" i="0" dirty="0" err="1" smtClean="0">
                <a:solidFill>
                  <a:srgbClr val="000000"/>
                </a:solidFill>
                <a:ea typeface="Arial" pitchFamily="-65" charset="0"/>
                <a:cs typeface="Arial" pitchFamily="-65" charset="0"/>
              </a:rPr>
              <a:t>I</a:t>
            </a:r>
            <a:r>
              <a:rPr lang="en-US" altLang="ko-KR" sz="2200" b="0" i="0" baseline="-25000" dirty="0" err="1" smtClean="0">
                <a:solidFill>
                  <a:srgbClr val="000000"/>
                </a:solidFill>
                <a:ea typeface="Arial" pitchFamily="-65" charset="0"/>
                <a:cs typeface="Arial" pitchFamily="-65" charset="0"/>
              </a:rPr>
              <a:t>p</a:t>
            </a:r>
            <a:r>
              <a:rPr lang="en-US" altLang="ko-KR" sz="2200" b="0" i="0" dirty="0" smtClean="0">
                <a:solidFill>
                  <a:srgbClr val="000000"/>
                </a:solidFill>
                <a:ea typeface="Arial" pitchFamily="-65" charset="0"/>
                <a:cs typeface="Arial" pitchFamily="-65" charset="0"/>
              </a:rPr>
              <a:t>=2 MA, </a:t>
            </a:r>
            <a:r>
              <a:rPr lang="en-US" altLang="ko-KR" sz="2200" b="0" dirty="0" err="1" smtClean="0">
                <a:solidFill>
                  <a:srgbClr val="000000"/>
                </a:solidFill>
                <a:ea typeface="Arial" pitchFamily="-65" charset="0"/>
                <a:cs typeface="Arial" pitchFamily="-65" charset="0"/>
              </a:rPr>
              <a:t>P</a:t>
            </a:r>
            <a:r>
              <a:rPr lang="en-US" altLang="ko-KR" sz="2200" b="0" baseline="-25000" dirty="0" err="1" smtClean="0">
                <a:solidFill>
                  <a:srgbClr val="000000"/>
                </a:solidFill>
                <a:ea typeface="Arial" pitchFamily="-65" charset="0"/>
                <a:cs typeface="Arial" pitchFamily="-65" charset="0"/>
              </a:rPr>
              <a:t>loss</a:t>
            </a:r>
            <a:r>
              <a:rPr lang="en-US" altLang="ko-KR" sz="2200" b="0" i="0" dirty="0" smtClean="0">
                <a:solidFill>
                  <a:srgbClr val="000000"/>
                </a:solidFill>
                <a:ea typeface="Arial" pitchFamily="-65" charset="0"/>
                <a:cs typeface="Arial" pitchFamily="-65" charset="0"/>
              </a:rPr>
              <a:t>=10 MW, B</a:t>
            </a:r>
            <a:r>
              <a:rPr lang="en-US" altLang="ko-KR" sz="2200" b="0" i="0" baseline="-25000" dirty="0" smtClean="0">
                <a:solidFill>
                  <a:srgbClr val="000000"/>
                </a:solidFill>
                <a:ea typeface="Arial" pitchFamily="-65" charset="0"/>
                <a:cs typeface="Arial" pitchFamily="-65" charset="0"/>
              </a:rPr>
              <a:t>t</a:t>
            </a:r>
            <a:r>
              <a:rPr lang="en-US" altLang="ko-KR" sz="2200" b="0" i="0" dirty="0" smtClean="0">
                <a:solidFill>
                  <a:srgbClr val="000000"/>
                </a:solidFill>
                <a:ea typeface="Arial" pitchFamily="-65" charset="0"/>
                <a:cs typeface="Arial" pitchFamily="-65" charset="0"/>
              </a:rPr>
              <a:t>=1 T, </a:t>
            </a:r>
            <a:r>
              <a:rPr lang="en-US" altLang="ko-KR" sz="2200" b="0" dirty="0" err="1" smtClean="0">
                <a:solidFill>
                  <a:srgbClr val="000000"/>
                </a:solidFill>
                <a:ea typeface="Arial" pitchFamily="-65" charset="0"/>
                <a:cs typeface="Arial" pitchFamily="-65" charset="0"/>
              </a:rPr>
              <a:t>f</a:t>
            </a:r>
            <a:r>
              <a:rPr lang="en-US" altLang="ko-KR" sz="2200" b="0" i="0" baseline="-25000" dirty="0" err="1" smtClean="0">
                <a:solidFill>
                  <a:srgbClr val="000000"/>
                </a:solidFill>
                <a:ea typeface="Arial" pitchFamily="-65" charset="0"/>
                <a:cs typeface="Arial" pitchFamily="-65" charset="0"/>
              </a:rPr>
              <a:t>exp</a:t>
            </a:r>
            <a:r>
              <a:rPr lang="en-US" altLang="ko-KR" sz="2200" b="0" i="0" dirty="0" smtClean="0">
                <a:solidFill>
                  <a:srgbClr val="000000"/>
                </a:solidFill>
                <a:ea typeface="Arial" pitchFamily="-65" charset="0"/>
                <a:cs typeface="Arial" pitchFamily="-65" charset="0"/>
              </a:rPr>
              <a:t>=30</a:t>
            </a:r>
            <a:endParaRPr lang="en-US" altLang="ko-KR" sz="2000" b="0" i="0" dirty="0" smtClean="0">
              <a:solidFill>
                <a:srgbClr val="000000"/>
              </a:solidFill>
              <a:ea typeface="Arial" pitchFamily="-65" charset="0"/>
              <a:cs typeface="Arial" pitchFamily="-65" charset="0"/>
            </a:endParaRPr>
          </a:p>
          <a:p>
            <a:pPr marL="685800" lvl="1" indent="-228600" eaLnBrk="0" hangingPunct="0">
              <a:lnSpc>
                <a:spcPts val="3200"/>
              </a:lnSpc>
              <a:spcBef>
                <a:spcPts val="0"/>
              </a:spcBef>
              <a:buFont typeface="Lucida Grande"/>
              <a:buChar char="-"/>
            </a:pPr>
            <a:r>
              <a:rPr lang="en-US" altLang="ko-KR" sz="1800" b="0" i="0" dirty="0" smtClean="0">
                <a:solidFill>
                  <a:srgbClr val="0000FF"/>
                </a:solidFill>
                <a:ea typeface="Arial" pitchFamily="-65" charset="0"/>
                <a:cs typeface="Arial" pitchFamily="-65" charset="0"/>
              </a:rPr>
              <a:t>For </a:t>
            </a:r>
            <a:r>
              <a:rPr lang="en-US" altLang="ko-KR" sz="2000" b="0" dirty="0" err="1" smtClean="0">
                <a:solidFill>
                  <a:srgbClr val="0000FF"/>
                </a:solidFill>
                <a:ea typeface="Arial" pitchFamily="-65" charset="0"/>
                <a:cs typeface="Arial" pitchFamily="-65" charset="0"/>
              </a:rPr>
              <a:t>P</a:t>
            </a:r>
            <a:r>
              <a:rPr lang="en-US" altLang="ko-KR" sz="2000" b="0" baseline="-25000" dirty="0" err="1" smtClean="0">
                <a:solidFill>
                  <a:srgbClr val="0000FF"/>
                </a:solidFill>
                <a:ea typeface="Arial" pitchFamily="-65" charset="0"/>
                <a:cs typeface="Arial" pitchFamily="-65" charset="0"/>
              </a:rPr>
              <a:t>loss</a:t>
            </a:r>
            <a:r>
              <a:rPr lang="en-US" altLang="ko-KR" sz="2000" b="0" i="0" dirty="0" smtClean="0">
                <a:solidFill>
                  <a:srgbClr val="0000FF"/>
                </a:solidFill>
                <a:ea typeface="Arial" pitchFamily="-65" charset="0"/>
                <a:cs typeface="Arial" pitchFamily="-65" charset="0"/>
              </a:rPr>
              <a:t> extrapolation, use</a:t>
            </a:r>
          </a:p>
          <a:p>
            <a:pPr marL="685800" lvl="1" indent="-228600" eaLnBrk="0" hangingPunct="0">
              <a:lnSpc>
                <a:spcPts val="3200"/>
              </a:lnSpc>
              <a:spcBef>
                <a:spcPts val="0"/>
              </a:spcBef>
              <a:buFont typeface="Lucida Grande"/>
              <a:buChar char="-"/>
            </a:pPr>
            <a:endParaRPr lang="en-US" altLang="ko-KR" sz="1800" b="0" i="0" dirty="0" smtClean="0">
              <a:solidFill>
                <a:srgbClr val="0000FF"/>
              </a:solidFill>
              <a:ea typeface="Arial" pitchFamily="-65" charset="0"/>
              <a:cs typeface="Arial" pitchFamily="-65" charset="0"/>
            </a:endParaRPr>
          </a:p>
          <a:p>
            <a:pPr marL="685800" lvl="1" indent="-228600" eaLnBrk="0" hangingPunct="0">
              <a:lnSpc>
                <a:spcPts val="3200"/>
              </a:lnSpc>
              <a:spcBef>
                <a:spcPts val="0"/>
              </a:spcBef>
              <a:buFont typeface="Lucida Grande"/>
              <a:buChar char="-"/>
            </a:pPr>
            <a:endParaRPr lang="en-US" altLang="ko-KR" sz="2000" b="0" i="0" dirty="0" smtClean="0">
              <a:solidFill>
                <a:srgbClr val="0000FF"/>
              </a:solidFill>
              <a:ea typeface="Arial" pitchFamily="-65" charset="0"/>
              <a:cs typeface="Arial" pitchFamily="-65" charset="0"/>
            </a:endParaRPr>
          </a:p>
          <a:p>
            <a:pPr marL="685800" lvl="1" indent="-228600" eaLnBrk="0" hangingPunct="0">
              <a:lnSpc>
                <a:spcPts val="3200"/>
              </a:lnSpc>
              <a:spcBef>
                <a:spcPts val="0"/>
              </a:spcBef>
              <a:buFont typeface="Wingdings" charset="2"/>
              <a:buChar char="Ø"/>
            </a:pPr>
            <a:r>
              <a:rPr lang="en-US" altLang="ko-KR" sz="2000" b="0" i="0" dirty="0" smtClean="0">
                <a:solidFill>
                  <a:srgbClr val="0000FF"/>
                </a:solidFill>
                <a:ea typeface="Arial" pitchFamily="-65" charset="0"/>
                <a:cs typeface="Arial" pitchFamily="-65" charset="0"/>
              </a:rPr>
              <a:t>Determine dependence of </a:t>
            </a:r>
            <a:r>
              <a:rPr lang="en-US" altLang="ko-KR" sz="2000" b="0" dirty="0" err="1" smtClean="0">
                <a:solidFill>
                  <a:srgbClr val="0000FF"/>
                </a:solidFill>
                <a:latin typeface="Symbol" charset="2"/>
                <a:ea typeface="Arial" pitchFamily="-65" charset="0"/>
                <a:cs typeface="Symbol" charset="2"/>
              </a:rPr>
              <a:t>l</a:t>
            </a:r>
            <a:r>
              <a:rPr lang="en-US" altLang="ko-KR" sz="2000" b="0" baseline="-25000" dirty="0" err="1" smtClean="0">
                <a:solidFill>
                  <a:srgbClr val="0000FF"/>
                </a:solidFill>
                <a:ea typeface="Arial" pitchFamily="-65" charset="0"/>
                <a:cs typeface="Arial" pitchFamily="-65" charset="0"/>
              </a:rPr>
              <a:t>q</a:t>
            </a:r>
            <a:r>
              <a:rPr lang="en-US" altLang="ko-KR" sz="2000" b="0" baseline="30000" dirty="0" err="1" smtClean="0">
                <a:solidFill>
                  <a:srgbClr val="0000FF"/>
                </a:solidFill>
                <a:ea typeface="Arial" pitchFamily="-65" charset="0"/>
                <a:cs typeface="Arial" pitchFamily="-65" charset="0"/>
              </a:rPr>
              <a:t>mid</a:t>
            </a:r>
            <a:r>
              <a:rPr lang="en-US" altLang="ko-KR" sz="2000" b="0" baseline="30000" dirty="0" smtClean="0">
                <a:solidFill>
                  <a:srgbClr val="0000FF"/>
                </a:solidFill>
                <a:ea typeface="Arial" pitchFamily="-65" charset="0"/>
                <a:cs typeface="Arial" pitchFamily="-65" charset="0"/>
              </a:rPr>
              <a:t> </a:t>
            </a:r>
            <a:r>
              <a:rPr lang="en-US" altLang="ko-KR" sz="2000" b="0" i="0" dirty="0" smtClean="0">
                <a:solidFill>
                  <a:srgbClr val="0000FF"/>
                </a:solidFill>
                <a:ea typeface="Arial" pitchFamily="-65" charset="0"/>
                <a:cs typeface="Arial" pitchFamily="-65" charset="0"/>
              </a:rPr>
              <a:t>on external parameters (</a:t>
            </a:r>
            <a:r>
              <a:rPr lang="en-US" altLang="ko-KR" sz="2000" b="0" i="0" dirty="0" err="1" smtClean="0">
                <a:solidFill>
                  <a:srgbClr val="0000FF"/>
                </a:solidFill>
                <a:ea typeface="Arial" pitchFamily="-65" charset="0"/>
                <a:cs typeface="Arial" pitchFamily="-65" charset="0"/>
              </a:rPr>
              <a:t>I</a:t>
            </a:r>
            <a:r>
              <a:rPr lang="en-US" altLang="ko-KR" sz="2000" b="0" i="0" baseline="-25000" dirty="0" err="1" smtClean="0">
                <a:solidFill>
                  <a:srgbClr val="0000FF"/>
                </a:solidFill>
                <a:ea typeface="Arial" pitchFamily="-65" charset="0"/>
                <a:cs typeface="Arial" pitchFamily="-65" charset="0"/>
              </a:rPr>
              <a:t>p</a:t>
            </a:r>
            <a:r>
              <a:rPr lang="en-US" altLang="ko-KR" sz="2000" b="0" i="0" dirty="0" smtClean="0">
                <a:solidFill>
                  <a:srgbClr val="0000FF"/>
                </a:solidFill>
                <a:ea typeface="Arial" pitchFamily="-65" charset="0"/>
                <a:cs typeface="Arial" pitchFamily="-65" charset="0"/>
              </a:rPr>
              <a:t>, </a:t>
            </a:r>
            <a:r>
              <a:rPr lang="en-US" altLang="ko-KR" sz="2000" b="0" dirty="0" err="1" smtClean="0">
                <a:solidFill>
                  <a:srgbClr val="0000FF"/>
                </a:solidFill>
                <a:ea typeface="Arial" pitchFamily="-65" charset="0"/>
                <a:cs typeface="Arial" pitchFamily="-65" charset="0"/>
              </a:rPr>
              <a:t>P</a:t>
            </a:r>
            <a:r>
              <a:rPr lang="en-US" altLang="ko-KR" sz="2000" b="0" baseline="-25000" dirty="0" err="1" smtClean="0">
                <a:solidFill>
                  <a:srgbClr val="0000FF"/>
                </a:solidFill>
                <a:ea typeface="Arial" pitchFamily="-65" charset="0"/>
                <a:cs typeface="Arial" pitchFamily="-65" charset="0"/>
              </a:rPr>
              <a:t>loss</a:t>
            </a:r>
            <a:r>
              <a:rPr lang="en-US" altLang="ko-KR" sz="2000" b="0" i="0" dirty="0" smtClean="0">
                <a:solidFill>
                  <a:srgbClr val="0000FF"/>
                </a:solidFill>
                <a:ea typeface="Arial" pitchFamily="-65" charset="0"/>
                <a:cs typeface="Arial" pitchFamily="-65" charset="0"/>
              </a:rPr>
              <a:t>, B</a:t>
            </a:r>
            <a:r>
              <a:rPr lang="en-US" altLang="ko-KR" sz="2000" b="0" i="0" baseline="-25000" dirty="0" smtClean="0">
                <a:solidFill>
                  <a:srgbClr val="0000FF"/>
                </a:solidFill>
                <a:ea typeface="Arial" pitchFamily="-65" charset="0"/>
                <a:cs typeface="Arial" pitchFamily="-65" charset="0"/>
              </a:rPr>
              <a:t>t</a:t>
            </a:r>
            <a:r>
              <a:rPr lang="en-US" altLang="ko-KR" sz="2000" b="0" i="0" dirty="0" smtClean="0">
                <a:solidFill>
                  <a:srgbClr val="0000FF"/>
                </a:solidFill>
                <a:ea typeface="Arial" pitchFamily="-65" charset="0"/>
                <a:cs typeface="Arial" pitchFamily="-65" charset="0"/>
              </a:rPr>
              <a:t>, flux expansion) from NSTX data (</a:t>
            </a:r>
            <a:r>
              <a:rPr lang="en-US" altLang="ko-KR" sz="2000" b="0" i="0" u="sng" dirty="0" smtClean="0">
                <a:solidFill>
                  <a:srgbClr val="0000FF"/>
                </a:solidFill>
                <a:ea typeface="Arial" pitchFamily="-65" charset="0"/>
                <a:cs typeface="Arial" pitchFamily="-65" charset="0"/>
              </a:rPr>
              <a:t>FY10 Joint Research Target</a:t>
            </a:r>
            <a:r>
              <a:rPr lang="en-US" altLang="ko-KR" sz="2000" b="0" i="0" dirty="0" smtClean="0">
                <a:solidFill>
                  <a:srgbClr val="0000FF"/>
                </a:solidFill>
                <a:ea typeface="Arial" pitchFamily="-65" charset="0"/>
                <a:cs typeface="Arial" pitchFamily="-65" charset="0"/>
              </a:rPr>
              <a:t>)</a:t>
            </a:r>
          </a:p>
          <a:p>
            <a:pPr marL="685800" lvl="1" indent="-228600" eaLnBrk="0" hangingPunct="0">
              <a:lnSpc>
                <a:spcPts val="3200"/>
              </a:lnSpc>
              <a:spcBef>
                <a:spcPts val="0"/>
              </a:spcBef>
              <a:buFont typeface="Lucida Grande"/>
              <a:buChar char="-"/>
            </a:pPr>
            <a:endParaRPr lang="en-US" altLang="ko-KR" sz="2400" b="0" i="0" dirty="0" smtClean="0">
              <a:solidFill>
                <a:srgbClr val="000000"/>
              </a:solidFill>
              <a:ea typeface="Arial" pitchFamily="-65" charset="0"/>
              <a:cs typeface="Arial" pitchFamily="-65" charset="0"/>
            </a:endParaRPr>
          </a:p>
          <a:p>
            <a:pPr marL="228600" indent="-228600" eaLnBrk="0" hangingPunct="0">
              <a:lnSpc>
                <a:spcPts val="3200"/>
              </a:lnSpc>
              <a:spcBef>
                <a:spcPts val="0"/>
              </a:spcBef>
            </a:pPr>
            <a:endParaRPr lang="en-US" sz="2400" b="0" i="0" dirty="0">
              <a:solidFill>
                <a:schemeClr val="tx1"/>
              </a:solidFill>
              <a:latin typeface="Arial" pitchFamily="-65" charset="0"/>
            </a:endParaRPr>
          </a:p>
        </p:txBody>
      </p:sp>
      <p:graphicFrame>
        <p:nvGraphicFramePr>
          <p:cNvPr id="13" name="Object 12"/>
          <p:cNvGraphicFramePr>
            <a:graphicFrameLocks noChangeAspect="1"/>
          </p:cNvGraphicFramePr>
          <p:nvPr/>
        </p:nvGraphicFramePr>
        <p:xfrm>
          <a:off x="4051300" y="3014663"/>
          <a:ext cx="4117975" cy="798512"/>
        </p:xfrm>
        <a:graphic>
          <a:graphicData uri="http://schemas.openxmlformats.org/presentationml/2006/ole">
            <p:oleObj spid="_x0000_s19460" name="Equation" r:id="rId4" imgW="2222500" imgH="431800" progId="Equation.3">
              <p:embed/>
            </p:oleObj>
          </a:graphicData>
        </a:graphic>
      </p:graphicFrame>
      <p:sp>
        <p:nvSpPr>
          <p:cNvPr id="14" name="Rectangle 3"/>
          <p:cNvSpPr txBox="1">
            <a:spLocks noChangeArrowheads="1"/>
          </p:cNvSpPr>
          <p:nvPr/>
        </p:nvSpPr>
        <p:spPr bwMode="auto">
          <a:xfrm>
            <a:off x="7223123" y="6272741"/>
            <a:ext cx="1556809" cy="314326"/>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30000"/>
              </a:spcBef>
              <a:buFontTx/>
              <a:buNone/>
              <a:defRPr/>
            </a:pPr>
            <a:r>
              <a:rPr lang="en-US" b="0" i="0" kern="0" dirty="0" smtClean="0">
                <a:solidFill>
                  <a:schemeClr val="tx2"/>
                </a:solidFill>
                <a:latin typeface="+mn-lt"/>
                <a:ea typeface="ＭＳ Ｐゴシック" pitchFamily="-111" charset="-128"/>
                <a:cs typeface="ＭＳ Ｐゴシック" pitchFamily="-111" charset="-128"/>
              </a:rPr>
              <a:t>*</a:t>
            </a:r>
            <a:r>
              <a:rPr lang="en-US" b="0" i="0" kern="0" dirty="0" err="1" smtClean="0">
                <a:solidFill>
                  <a:schemeClr val="tx2"/>
                </a:solidFill>
                <a:latin typeface="+mn-lt"/>
                <a:ea typeface="ＭＳ Ｐゴシック" pitchFamily="-111" charset="-128"/>
                <a:cs typeface="ＭＳ Ｐゴシック" pitchFamily="-111" charset="-128"/>
              </a:rPr>
              <a:t>Loarte</a:t>
            </a:r>
            <a:r>
              <a:rPr lang="en-US" b="0" i="0" kern="0" dirty="0" smtClean="0">
                <a:solidFill>
                  <a:schemeClr val="tx2"/>
                </a:solidFill>
                <a:latin typeface="+mn-lt"/>
                <a:ea typeface="ＭＳ Ｐゴシック" pitchFamily="-111" charset="-128"/>
                <a:cs typeface="ＭＳ Ｐゴシック" pitchFamily="-111" charset="-128"/>
              </a:rPr>
              <a:t>, JNM 1999</a:t>
            </a:r>
            <a:endParaRPr lang="en-US" b="0" i="0" kern="0" dirty="0">
              <a:solidFill>
                <a:schemeClr val="tx2"/>
              </a:solidFill>
              <a:latin typeface="+mn-lt"/>
              <a:ea typeface="ＭＳ Ｐゴシック" pitchFamily="-65" charset="-128"/>
            </a:endParaRPr>
          </a:p>
        </p:txBody>
      </p:sp>
      <p:graphicFrame>
        <p:nvGraphicFramePr>
          <p:cNvPr id="8" name="Object 7"/>
          <p:cNvGraphicFramePr>
            <a:graphicFrameLocks noChangeAspect="1"/>
          </p:cNvGraphicFramePr>
          <p:nvPr/>
        </p:nvGraphicFramePr>
        <p:xfrm>
          <a:off x="4055533" y="4271434"/>
          <a:ext cx="3175000" cy="374650"/>
        </p:xfrm>
        <a:graphic>
          <a:graphicData uri="http://schemas.openxmlformats.org/presentationml/2006/ole">
            <p:oleObj spid="_x0000_s19464" name="Equation" r:id="rId5" imgW="1714500" imgH="203200" progId="Equation.3">
              <p:embed/>
            </p:oleObj>
          </a:graphicData>
        </a:graphic>
      </p:graphicFrame>
      <p:graphicFrame>
        <p:nvGraphicFramePr>
          <p:cNvPr id="10" name="Object 9"/>
          <p:cNvGraphicFramePr>
            <a:graphicFrameLocks noChangeAspect="1"/>
          </p:cNvGraphicFramePr>
          <p:nvPr/>
        </p:nvGraphicFramePr>
        <p:xfrm>
          <a:off x="3861329" y="1383244"/>
          <a:ext cx="2752725" cy="563563"/>
        </p:xfrm>
        <a:graphic>
          <a:graphicData uri="http://schemas.openxmlformats.org/presentationml/2006/ole">
            <p:oleObj spid="_x0000_s19466" name="Equation" r:id="rId6" imgW="1485900" imgH="304800" progId="Equation.3">
              <p:embed/>
            </p:oleObj>
          </a:graphicData>
        </a:graphic>
      </p:graphicFrame>
      <p:graphicFrame>
        <p:nvGraphicFramePr>
          <p:cNvPr id="15" name="Object 14"/>
          <p:cNvGraphicFramePr>
            <a:graphicFrameLocks noChangeAspect="1"/>
          </p:cNvGraphicFramePr>
          <p:nvPr/>
        </p:nvGraphicFramePr>
        <p:xfrm>
          <a:off x="6887107" y="1944688"/>
          <a:ext cx="588962" cy="422275"/>
        </p:xfrm>
        <a:graphic>
          <a:graphicData uri="http://schemas.openxmlformats.org/presentationml/2006/ole">
            <p:oleObj spid="_x0000_s19468" name="Equation" r:id="rId7" imgW="317500" imgH="228600" progId="Equation.3">
              <p:embed/>
            </p:oleObj>
          </a:graphicData>
        </a:graphic>
      </p:graphicFrame>
      <p:graphicFrame>
        <p:nvGraphicFramePr>
          <p:cNvPr id="16" name="Object 15"/>
          <p:cNvGraphicFramePr>
            <a:graphicFrameLocks noChangeAspect="1"/>
          </p:cNvGraphicFramePr>
          <p:nvPr/>
        </p:nvGraphicFramePr>
        <p:xfrm>
          <a:off x="2705100" y="2270654"/>
          <a:ext cx="3646488" cy="468312"/>
        </p:xfrm>
        <a:graphic>
          <a:graphicData uri="http://schemas.openxmlformats.org/presentationml/2006/ole">
            <p:oleObj spid="_x0000_s19469" name="Equation" r:id="rId8" imgW="1968500" imgH="254000" progId="Equation.3">
              <p:embed/>
            </p:oleObj>
          </a:graphicData>
        </a:graphic>
      </p:graphicFrame>
      <p:graphicFrame>
        <p:nvGraphicFramePr>
          <p:cNvPr id="17" name="Object 16"/>
          <p:cNvGraphicFramePr>
            <a:graphicFrameLocks noChangeAspect="1"/>
          </p:cNvGraphicFramePr>
          <p:nvPr/>
        </p:nvGraphicFramePr>
        <p:xfrm>
          <a:off x="1667408" y="2706688"/>
          <a:ext cx="588962" cy="422275"/>
        </p:xfrm>
        <a:graphic>
          <a:graphicData uri="http://schemas.openxmlformats.org/presentationml/2006/ole">
            <p:oleObj spid="_x0000_s19470" name="Equation" r:id="rId9" imgW="317500" imgH="228600" progId="Equation.3">
              <p:embed/>
            </p:oleObj>
          </a:graphicData>
        </a:graphic>
      </p:graphicFrame>
      <p:grpSp>
        <p:nvGrpSpPr>
          <p:cNvPr id="22" name="Group 21"/>
          <p:cNvGrpSpPr/>
          <p:nvPr/>
        </p:nvGrpSpPr>
        <p:grpSpPr>
          <a:xfrm>
            <a:off x="821266" y="4876799"/>
            <a:ext cx="7662333" cy="558800"/>
            <a:chOff x="838200" y="4902199"/>
            <a:chExt cx="7662333" cy="558800"/>
          </a:xfrm>
        </p:grpSpPr>
        <p:graphicFrame>
          <p:nvGraphicFramePr>
            <p:cNvPr id="19" name="Object 18"/>
            <p:cNvGraphicFramePr>
              <a:graphicFrameLocks noChangeAspect="1"/>
            </p:cNvGraphicFramePr>
            <p:nvPr/>
          </p:nvGraphicFramePr>
          <p:xfrm>
            <a:off x="908050" y="4912253"/>
            <a:ext cx="7505700" cy="468312"/>
          </p:xfrm>
          <a:graphic>
            <a:graphicData uri="http://schemas.openxmlformats.org/presentationml/2006/ole">
              <p:oleObj spid="_x0000_s19472" name="Equation" r:id="rId10" imgW="4051300" imgH="254000" progId="Equation.3">
                <p:embed/>
              </p:oleObj>
            </a:graphicData>
          </a:graphic>
        </p:graphicFrame>
        <p:sp>
          <p:nvSpPr>
            <p:cNvPr id="20" name="Rectangle 19"/>
            <p:cNvSpPr/>
            <p:nvPr/>
          </p:nvSpPr>
          <p:spPr bwMode="auto">
            <a:xfrm>
              <a:off x="838200" y="4902199"/>
              <a:ext cx="7662333" cy="558800"/>
            </a:xfrm>
            <a:prstGeom prst="rect">
              <a:avLst/>
            </a:prstGeom>
            <a:noFill/>
            <a:ln w="381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grpSp>
    </p:spTree>
  </p:cSld>
  <p:clrMapOvr>
    <a:masterClrMapping/>
  </p:clrMapOvr>
  <p:transition advTm="2453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CAA73B-05E3-BA4F-A114-6DEE74B3A556}" type="slidenum">
              <a:rPr lang="en-US" smtClean="0"/>
              <a:pPr>
                <a:defRPr/>
              </a:pPr>
              <a:t>7</a:t>
            </a:fld>
            <a:endParaRPr lang="en-US"/>
          </a:p>
        </p:txBody>
      </p:sp>
      <p:sp>
        <p:nvSpPr>
          <p:cNvPr id="31747" name="Rectangle 2"/>
          <p:cNvSpPr>
            <a:spLocks noGrp="1" noChangeArrowheads="1"/>
          </p:cNvSpPr>
          <p:nvPr>
            <p:ph type="title"/>
          </p:nvPr>
        </p:nvSpPr>
        <p:spPr>
          <a:xfrm>
            <a:off x="0" y="0"/>
            <a:ext cx="9144000" cy="914400"/>
          </a:xfrm>
          <a:noFill/>
        </p:spPr>
        <p:txBody>
          <a:bodyPr/>
          <a:lstStyle/>
          <a:p>
            <a:pPr>
              <a:lnSpc>
                <a:spcPct val="90000"/>
              </a:lnSpc>
            </a:pPr>
            <a:r>
              <a:rPr lang="en-US" sz="2800" dirty="0" smtClean="0">
                <a:ea typeface="ＭＳ Ｐゴシック" pitchFamily="-65" charset="-128"/>
                <a:cs typeface="ＭＳ Ｐゴシック" pitchFamily="-65" charset="-128"/>
              </a:rPr>
              <a:t>Peak heat flux decreases inversely with flux expansion with roughly constant </a:t>
            </a:r>
            <a:r>
              <a:rPr lang="en-US" sz="2800" i="1" dirty="0" err="1" smtClean="0">
                <a:latin typeface="Symbol" charset="2"/>
                <a:ea typeface="ＭＳ Ｐゴシック" pitchFamily="-65" charset="-128"/>
                <a:cs typeface="Symbol" charset="2"/>
              </a:rPr>
              <a:t>l</a:t>
            </a:r>
            <a:r>
              <a:rPr lang="en-US" sz="2800" i="1" baseline="-25000" dirty="0" err="1" smtClean="0">
                <a:ea typeface="ＭＳ Ｐゴシック" pitchFamily="-65" charset="-128"/>
                <a:cs typeface="ＭＳ Ｐゴシック" pitchFamily="-65" charset="-128"/>
              </a:rPr>
              <a:t>q</a:t>
            </a:r>
            <a:r>
              <a:rPr lang="en-US" sz="2800" i="1" baseline="30000" dirty="0" err="1" smtClean="0">
                <a:ea typeface="ＭＳ Ｐゴシック" pitchFamily="-65" charset="-128"/>
                <a:cs typeface="ＭＳ Ｐゴシック" pitchFamily="-65" charset="-128"/>
              </a:rPr>
              <a:t>mid</a:t>
            </a:r>
            <a:endParaRPr lang="en-US" sz="2800" i="1" baseline="30000" dirty="0" smtClean="0">
              <a:ea typeface="ＭＳ Ｐゴシック" pitchFamily="-65" charset="-128"/>
              <a:cs typeface="ＭＳ Ｐゴシック" pitchFamily="-65" charset="-128"/>
            </a:endParaRPr>
          </a:p>
        </p:txBody>
      </p:sp>
      <p:sp>
        <p:nvSpPr>
          <p:cNvPr id="6" name="Rectangle 3"/>
          <p:cNvSpPr txBox="1">
            <a:spLocks noChangeArrowheads="1"/>
          </p:cNvSpPr>
          <p:nvPr/>
        </p:nvSpPr>
        <p:spPr bwMode="auto">
          <a:xfrm>
            <a:off x="275167" y="1237721"/>
            <a:ext cx="5236633" cy="1353079"/>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30000"/>
              </a:spcBef>
              <a:defRPr/>
            </a:pPr>
            <a:r>
              <a:rPr lang="en-US" sz="2400" b="0" kern="0" dirty="0" err="1" smtClean="0">
                <a:solidFill>
                  <a:schemeClr val="tx1"/>
                </a:solidFill>
                <a:latin typeface="Symbol" charset="2"/>
                <a:ea typeface="ＭＳ Ｐゴシック" pitchFamily="-112" charset="-128"/>
                <a:cs typeface="Symbol" charset="2"/>
              </a:rPr>
              <a:t>l</a:t>
            </a:r>
            <a:r>
              <a:rPr lang="en-US" sz="2400" b="0" kern="0" baseline="-25000" dirty="0" err="1" smtClean="0">
                <a:solidFill>
                  <a:schemeClr val="tx1"/>
                </a:solidFill>
                <a:ea typeface="ＭＳ Ｐゴシック" pitchFamily="-112" charset="-128"/>
                <a:cs typeface="ＭＳ Ｐゴシック" pitchFamily="-112" charset="-128"/>
              </a:rPr>
              <a:t>q</a:t>
            </a:r>
            <a:r>
              <a:rPr lang="en-US" sz="2400" b="0" kern="0" baseline="30000" dirty="0" err="1" smtClean="0">
                <a:solidFill>
                  <a:schemeClr val="tx1"/>
                </a:solidFill>
                <a:ea typeface="ＭＳ Ｐゴシック" pitchFamily="-112" charset="-128"/>
                <a:cs typeface="ＭＳ Ｐゴシック" pitchFamily="-112" charset="-128"/>
              </a:rPr>
              <a:t>div</a:t>
            </a:r>
            <a:r>
              <a:rPr lang="en-US" sz="2400" b="0" i="0" kern="0" dirty="0" smtClean="0">
                <a:solidFill>
                  <a:schemeClr val="tx1"/>
                </a:solidFill>
                <a:ea typeface="ＭＳ Ｐゴシック" pitchFamily="-112" charset="-128"/>
                <a:cs typeface="ＭＳ Ｐゴシック" pitchFamily="-112" charset="-128"/>
              </a:rPr>
              <a:t> increases with flux expansion</a:t>
            </a:r>
          </a:p>
          <a:p>
            <a:pPr marL="342900" indent="-342900" eaLnBrk="0" hangingPunct="0">
              <a:lnSpc>
                <a:spcPct val="90000"/>
              </a:lnSpc>
              <a:spcBef>
                <a:spcPct val="30000"/>
              </a:spcBef>
              <a:defRPr/>
            </a:pPr>
            <a:endParaRPr lang="en-US" sz="2400" b="0" kern="0" dirty="0" smtClean="0">
              <a:solidFill>
                <a:schemeClr val="tx1"/>
              </a:solidFill>
              <a:latin typeface="Symbol" pitchFamily="-112" charset="2"/>
              <a:ea typeface="Symbol" pitchFamily="-112" charset="2"/>
              <a:cs typeface="Symbol" pitchFamily="-112" charset="2"/>
            </a:endParaRPr>
          </a:p>
          <a:p>
            <a:pPr marL="342900" indent="-342900" eaLnBrk="0" hangingPunct="0">
              <a:lnSpc>
                <a:spcPct val="90000"/>
              </a:lnSpc>
              <a:spcBef>
                <a:spcPct val="30000"/>
              </a:spcBef>
              <a:defRPr/>
            </a:pPr>
            <a:r>
              <a:rPr lang="en-US" sz="2400" b="0" kern="0" dirty="0" err="1" smtClean="0">
                <a:solidFill>
                  <a:schemeClr val="tx1"/>
                </a:solidFill>
                <a:latin typeface="Symbol" pitchFamily="-112" charset="2"/>
                <a:ea typeface="Symbol" pitchFamily="-112" charset="2"/>
                <a:cs typeface="Symbol" pitchFamily="-112" charset="2"/>
              </a:rPr>
              <a:t>l</a:t>
            </a:r>
            <a:r>
              <a:rPr lang="en-US" sz="2400" b="0" kern="0" baseline="-25000" dirty="0" err="1" smtClean="0">
                <a:solidFill>
                  <a:schemeClr val="tx1"/>
                </a:solidFill>
                <a:latin typeface="+mn-lt"/>
                <a:ea typeface="ＭＳ Ｐゴシック" pitchFamily="-112" charset="-128"/>
                <a:cs typeface="ＭＳ Ｐゴシック" pitchFamily="-112" charset="-128"/>
              </a:rPr>
              <a:t>q</a:t>
            </a:r>
            <a:r>
              <a:rPr lang="en-US" sz="2400" b="0" kern="0" baseline="30000" dirty="0" err="1" smtClean="0">
                <a:solidFill>
                  <a:schemeClr val="tx1"/>
                </a:solidFill>
                <a:latin typeface="+mn-lt"/>
                <a:ea typeface="ＭＳ Ｐゴシック" pitchFamily="-112" charset="-128"/>
                <a:cs typeface="ＭＳ Ｐゴシック" pitchFamily="-112" charset="-128"/>
              </a:rPr>
              <a:t>mid</a:t>
            </a:r>
            <a:r>
              <a:rPr lang="en-US" sz="2400" b="0" i="0" kern="0" dirty="0" smtClean="0">
                <a:solidFill>
                  <a:schemeClr val="tx1"/>
                </a:solidFill>
                <a:latin typeface="+mn-lt"/>
                <a:ea typeface="ＭＳ Ｐゴシック" pitchFamily="-112" charset="-128"/>
                <a:cs typeface="ＭＳ Ｐゴシック" pitchFamily="-112" charset="-128"/>
              </a:rPr>
              <a:t> </a:t>
            </a:r>
            <a:r>
              <a:rPr lang="en-US" sz="2400" b="0" i="0" kern="0" dirty="0">
                <a:solidFill>
                  <a:schemeClr val="tx1"/>
                </a:solidFill>
                <a:latin typeface="+mn-lt"/>
                <a:ea typeface="ＭＳ Ｐゴシック" pitchFamily="-112" charset="-128"/>
                <a:cs typeface="ＭＳ Ｐゴシック" pitchFamily="-112" charset="-128"/>
              </a:rPr>
              <a:t>stays</a:t>
            </a:r>
            <a:r>
              <a:rPr lang="en-US" sz="2400" b="0" i="0" kern="0" dirty="0" smtClean="0">
                <a:solidFill>
                  <a:schemeClr val="tx1"/>
                </a:solidFill>
                <a:latin typeface="+mn-lt"/>
                <a:ea typeface="ＭＳ Ｐゴシック" pitchFamily="-112" charset="-128"/>
                <a:cs typeface="ＭＳ Ｐゴシック" pitchFamily="-112" charset="-128"/>
              </a:rPr>
              <a:t> approximately constant during the scan</a:t>
            </a:r>
          </a:p>
        </p:txBody>
      </p:sp>
      <p:pic>
        <p:nvPicPr>
          <p:cNvPr id="10" name="Picture 9"/>
          <p:cNvPicPr>
            <a:picLocks noChangeAspect="1"/>
          </p:cNvPicPr>
          <p:nvPr/>
        </p:nvPicPr>
        <p:blipFill>
          <a:blip r:embed="rId3"/>
          <a:stretch>
            <a:fillRect/>
          </a:stretch>
        </p:blipFill>
        <p:spPr>
          <a:xfrm>
            <a:off x="5702301" y="1003300"/>
            <a:ext cx="3104552" cy="5577670"/>
          </a:xfrm>
          <a:prstGeom prst="rect">
            <a:avLst/>
          </a:prstGeom>
        </p:spPr>
      </p:pic>
      <p:pic>
        <p:nvPicPr>
          <p:cNvPr id="12" name="Picture 11"/>
          <p:cNvPicPr>
            <a:picLocks noChangeAspect="1"/>
          </p:cNvPicPr>
          <p:nvPr/>
        </p:nvPicPr>
        <p:blipFill>
          <a:blip r:embed="rId4"/>
          <a:stretch>
            <a:fillRect/>
          </a:stretch>
        </p:blipFill>
        <p:spPr>
          <a:xfrm>
            <a:off x="895351" y="3136900"/>
            <a:ext cx="3638549" cy="3422336"/>
          </a:xfrm>
          <a:prstGeom prst="rect">
            <a:avLst/>
          </a:prstGeom>
        </p:spPr>
      </p:pic>
    </p:spTree>
  </p:cSld>
  <p:clrMapOvr>
    <a:masterClrMapping/>
  </p:clrMapOvr>
  <p:transition advTm="2453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3E0650C-7B59-CB46-896C-B6E65EDD5D23}" type="slidenum">
              <a:rPr lang="en-US" smtClean="0"/>
              <a:pPr>
                <a:defRPr/>
              </a:pPr>
              <a:t>8</a:t>
            </a:fld>
            <a:endParaRPr lang="en-US"/>
          </a:p>
        </p:txBody>
      </p:sp>
      <p:sp>
        <p:nvSpPr>
          <p:cNvPr id="19459" name="Rectangle 2"/>
          <p:cNvSpPr>
            <a:spLocks noGrp="1" noChangeArrowheads="1"/>
          </p:cNvSpPr>
          <p:nvPr>
            <p:ph type="title"/>
          </p:nvPr>
        </p:nvSpPr>
        <p:spPr>
          <a:xfrm>
            <a:off x="0" y="0"/>
            <a:ext cx="9144000" cy="914400"/>
          </a:xfrm>
          <a:noFill/>
        </p:spPr>
        <p:txBody>
          <a:bodyPr/>
          <a:lstStyle/>
          <a:p>
            <a:pPr>
              <a:lnSpc>
                <a:spcPct val="90000"/>
              </a:lnSpc>
            </a:pPr>
            <a:r>
              <a:rPr lang="en-US" dirty="0" smtClean="0">
                <a:ea typeface="ＭＳ Ｐゴシック" pitchFamily="-65" charset="-128"/>
                <a:cs typeface="ＭＳ Ｐゴシック" pitchFamily="-65" charset="-128"/>
              </a:rPr>
              <a:t>Heat flux width </a:t>
            </a:r>
            <a:r>
              <a:rPr lang="en-US" i="1" dirty="0" err="1" smtClean="0">
                <a:latin typeface="Symbol" charset="2"/>
                <a:ea typeface="ＭＳ Ｐゴシック" pitchFamily="-65" charset="-128"/>
                <a:cs typeface="Symbol" charset="2"/>
              </a:rPr>
              <a:t>l</a:t>
            </a:r>
            <a:r>
              <a:rPr lang="en-US" i="1" baseline="-25000" dirty="0" err="1" smtClean="0">
                <a:ea typeface="ＭＳ Ｐゴシック" pitchFamily="-65" charset="-128"/>
                <a:cs typeface="ＭＳ Ｐゴシック" pitchFamily="-65" charset="-128"/>
              </a:rPr>
              <a:t>q</a:t>
            </a:r>
            <a:r>
              <a:rPr lang="en-US" i="1" baseline="30000" dirty="0" err="1" smtClean="0">
                <a:ea typeface="ＭＳ Ｐゴシック" pitchFamily="-65" charset="-128"/>
                <a:cs typeface="ＭＳ Ｐゴシック" pitchFamily="-65" charset="-128"/>
              </a:rPr>
              <a:t>mid</a:t>
            </a:r>
            <a:r>
              <a:rPr lang="en-US" dirty="0" smtClean="0">
                <a:ea typeface="ＭＳ Ｐゴシック" pitchFamily="-65" charset="-128"/>
                <a:cs typeface="ＭＳ Ｐゴシック" pitchFamily="-65" charset="-128"/>
              </a:rPr>
              <a:t> largely independent of </a:t>
            </a:r>
            <a:r>
              <a:rPr lang="en-US" dirty="0" err="1" smtClean="0">
                <a:ea typeface="ＭＳ Ｐゴシック" pitchFamily="-65" charset="-128"/>
                <a:cs typeface="ＭＳ Ｐゴシック" pitchFamily="-65" charset="-128"/>
              </a:rPr>
              <a:t>P</a:t>
            </a:r>
            <a:r>
              <a:rPr lang="en-US" baseline="-25000" dirty="0" err="1" smtClean="0">
                <a:ea typeface="ＭＳ Ｐゴシック" pitchFamily="-65" charset="-128"/>
                <a:cs typeface="ＭＳ Ｐゴシック" pitchFamily="-65" charset="-128"/>
              </a:rPr>
              <a:t>loss</a:t>
            </a:r>
            <a:r>
              <a:rPr lang="en-US" dirty="0" smtClean="0">
                <a:ea typeface="ＭＳ Ｐゴシック" pitchFamily="-65" charset="-128"/>
                <a:cs typeface="ＭＳ Ｐゴシック" pitchFamily="-65" charset="-128"/>
              </a:rPr>
              <a:t> in attached plasmas</a:t>
            </a:r>
            <a:endParaRPr lang="en-US" baseline="-25000" dirty="0" smtClean="0">
              <a:ea typeface="ＭＳ Ｐゴシック" pitchFamily="-65" charset="-128"/>
              <a:cs typeface="ＭＳ Ｐゴシック" pitchFamily="-65" charset="-128"/>
            </a:endParaRPr>
          </a:p>
        </p:txBody>
      </p:sp>
      <p:grpSp>
        <p:nvGrpSpPr>
          <p:cNvPr id="25" name="Group 24"/>
          <p:cNvGrpSpPr/>
          <p:nvPr/>
        </p:nvGrpSpPr>
        <p:grpSpPr>
          <a:xfrm>
            <a:off x="729730" y="906460"/>
            <a:ext cx="3063332" cy="5663673"/>
            <a:chOff x="467268" y="906460"/>
            <a:chExt cx="3063332" cy="5663673"/>
          </a:xfrm>
        </p:grpSpPr>
        <p:pic>
          <p:nvPicPr>
            <p:cNvPr id="21" name="Picture 20"/>
            <p:cNvPicPr>
              <a:picLocks noChangeAspect="1"/>
            </p:cNvPicPr>
            <p:nvPr/>
          </p:nvPicPr>
          <p:blipFill>
            <a:blip r:embed="rId3"/>
            <a:stretch>
              <a:fillRect/>
            </a:stretch>
          </p:blipFill>
          <p:spPr>
            <a:xfrm>
              <a:off x="467268" y="1210733"/>
              <a:ext cx="2926024" cy="5359400"/>
            </a:xfrm>
            <a:prstGeom prst="rect">
              <a:avLst/>
            </a:prstGeom>
          </p:spPr>
        </p:pic>
        <p:sp>
          <p:nvSpPr>
            <p:cNvPr id="11" name="Text Box 3"/>
            <p:cNvSpPr txBox="1">
              <a:spLocks noChangeArrowheads="1"/>
            </p:cNvSpPr>
            <p:nvPr/>
          </p:nvSpPr>
          <p:spPr bwMode="auto">
            <a:xfrm>
              <a:off x="1037294" y="906460"/>
              <a:ext cx="2493306" cy="5484407"/>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Font typeface="Symbol" pitchFamily="-65" charset="2"/>
                <a:buChar char="d"/>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r>
                <a:rPr lang="en-US" sz="1400" b="0" i="0" dirty="0" err="1" smtClean="0">
                  <a:solidFill>
                    <a:srgbClr val="0000FF"/>
                  </a:solidFill>
                  <a:latin typeface="Arial" pitchFamily="-65" charset="0"/>
                </a:rPr>
                <a:t>Radiative</a:t>
              </a:r>
              <a:r>
                <a:rPr lang="en-US" sz="1400" b="0" i="0" dirty="0" smtClean="0">
                  <a:solidFill>
                    <a:srgbClr val="0000FF"/>
                  </a:solidFill>
                  <a:latin typeface="Arial" pitchFamily="-65" charset="0"/>
                </a:rPr>
                <a:t>/</a:t>
              </a:r>
            </a:p>
            <a:p>
              <a:pPr marL="228600" indent="-228600" eaLnBrk="0" hangingPunct="0">
                <a:lnSpc>
                  <a:spcPts val="1400"/>
                </a:lnSpc>
                <a:spcBef>
                  <a:spcPts val="0"/>
                </a:spcBef>
                <a:buNone/>
              </a:pPr>
              <a:r>
                <a:rPr lang="en-US" sz="1400" b="0" i="0" dirty="0" smtClean="0">
                  <a:solidFill>
                    <a:srgbClr val="0000FF"/>
                  </a:solidFill>
                  <a:latin typeface="Arial" pitchFamily="-65" charset="0"/>
                </a:rPr>
                <a:t>Detached	          </a:t>
              </a:r>
              <a:r>
                <a:rPr lang="en-US" sz="1400" b="0" i="0" dirty="0" smtClean="0">
                  <a:solidFill>
                    <a:srgbClr val="FF0000"/>
                  </a:solidFill>
                  <a:latin typeface="Arial" pitchFamily="-65" charset="0"/>
                </a:rPr>
                <a:t>Attached</a:t>
              </a: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r>
                <a:rPr lang="en-US" sz="1400" b="0" i="0" dirty="0" err="1" smtClean="0">
                  <a:solidFill>
                    <a:srgbClr val="0000FF"/>
                  </a:solidFill>
                  <a:latin typeface="Arial" pitchFamily="-65" charset="0"/>
                </a:rPr>
                <a:t>Radiative</a:t>
              </a:r>
              <a:r>
                <a:rPr lang="en-US" sz="1400" b="0" i="0" dirty="0" smtClean="0">
                  <a:solidFill>
                    <a:srgbClr val="0000FF"/>
                  </a:solidFill>
                  <a:latin typeface="Arial" pitchFamily="-65" charset="0"/>
                </a:rPr>
                <a:t>/</a:t>
              </a:r>
            </a:p>
            <a:p>
              <a:pPr marL="228600" indent="-228600" eaLnBrk="0" hangingPunct="0">
                <a:lnSpc>
                  <a:spcPts val="1400"/>
                </a:lnSpc>
                <a:spcBef>
                  <a:spcPts val="0"/>
                </a:spcBef>
                <a:buNone/>
              </a:pPr>
              <a:r>
                <a:rPr lang="en-US" sz="1400" b="0" i="0" dirty="0" smtClean="0">
                  <a:solidFill>
                    <a:srgbClr val="0000FF"/>
                  </a:solidFill>
                  <a:latin typeface="Arial" pitchFamily="-65" charset="0"/>
                </a:rPr>
                <a:t>Detached	          </a:t>
              </a:r>
              <a:r>
                <a:rPr lang="en-US" sz="1400" b="0" i="0" dirty="0" smtClean="0">
                  <a:solidFill>
                    <a:srgbClr val="FF0000"/>
                  </a:solidFill>
                  <a:latin typeface="Arial" pitchFamily="-65" charset="0"/>
                </a:rPr>
                <a:t>Attached</a:t>
              </a: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p:txBody>
        </p:sp>
        <p:cxnSp>
          <p:nvCxnSpPr>
            <p:cNvPr id="15" name="Straight Arrow Connector 14"/>
            <p:cNvCxnSpPr/>
            <p:nvPr/>
          </p:nvCxnSpPr>
          <p:spPr bwMode="auto">
            <a:xfrm rot="5400000" flipH="1" flipV="1">
              <a:off x="-173566" y="3738041"/>
              <a:ext cx="4673602" cy="8464"/>
            </a:xfrm>
            <a:prstGeom prst="straightConnector1">
              <a:avLst/>
            </a:prstGeom>
            <a:noFill/>
            <a:ln w="31750" cap="flat" cmpd="sng" algn="ctr">
              <a:solidFill>
                <a:schemeClr val="accent2">
                  <a:alpha val="50000"/>
                </a:schemeClr>
              </a:solidFill>
              <a:prstDash val="solid"/>
              <a:round/>
              <a:headEnd type="none" w="med" len="med"/>
              <a:tailEnd type="arrow"/>
            </a:ln>
            <a:effectLst/>
          </p:spPr>
        </p:cxnSp>
        <p:sp>
          <p:nvSpPr>
            <p:cNvPr id="17" name="Text Box 3"/>
            <p:cNvSpPr txBox="1">
              <a:spLocks noChangeArrowheads="1"/>
            </p:cNvSpPr>
            <p:nvPr/>
          </p:nvSpPr>
          <p:spPr bwMode="auto">
            <a:xfrm>
              <a:off x="863598" y="940331"/>
              <a:ext cx="2667000" cy="282983"/>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Font typeface="Symbol" pitchFamily="-65" charset="2"/>
                <a:buChar char="d"/>
              </a:pPr>
              <a:r>
                <a:rPr lang="en-US" sz="1600" b="0" i="0" dirty="0" smtClean="0">
                  <a:solidFill>
                    <a:srgbClr val="0000FF"/>
                  </a:solidFill>
                  <a:latin typeface="Arial" pitchFamily="-65" charset="0"/>
                </a:rPr>
                <a:t>~ 0.5, </a:t>
              </a:r>
              <a:r>
                <a:rPr lang="en-US" sz="1600" b="0" dirty="0" err="1" smtClean="0">
                  <a:solidFill>
                    <a:srgbClr val="0000FF"/>
                  </a:solidFill>
                  <a:latin typeface="Arial" pitchFamily="-65" charset="0"/>
                </a:rPr>
                <a:t>f</a:t>
              </a:r>
              <a:r>
                <a:rPr lang="en-US" sz="1600" b="0" i="0" baseline="-25000" dirty="0" err="1" smtClean="0">
                  <a:solidFill>
                    <a:srgbClr val="0000FF"/>
                  </a:solidFill>
                  <a:latin typeface="Arial" pitchFamily="-65" charset="0"/>
                </a:rPr>
                <a:t>exp</a:t>
              </a:r>
              <a:r>
                <a:rPr lang="en-US" sz="1600" b="0" i="0" baseline="-25000" dirty="0" smtClean="0">
                  <a:solidFill>
                    <a:srgbClr val="0000FF"/>
                  </a:solidFill>
                  <a:latin typeface="Arial" pitchFamily="-65" charset="0"/>
                </a:rPr>
                <a:t> </a:t>
              </a:r>
              <a:r>
                <a:rPr lang="en-US" sz="1600" b="0" i="0" dirty="0" smtClean="0">
                  <a:solidFill>
                    <a:srgbClr val="0000FF"/>
                  </a:solidFill>
                  <a:latin typeface="Arial" pitchFamily="-65" charset="0"/>
                </a:rPr>
                <a:t>~ 6, </a:t>
              </a:r>
              <a:r>
                <a:rPr lang="en-US" sz="1600" b="0" i="0" dirty="0" err="1" smtClean="0">
                  <a:solidFill>
                    <a:srgbClr val="0000FF"/>
                  </a:solidFill>
                  <a:latin typeface="Arial" pitchFamily="-65" charset="0"/>
                </a:rPr>
                <a:t>I</a:t>
              </a:r>
              <a:r>
                <a:rPr lang="en-US" sz="1600" b="0" i="0" baseline="-25000" dirty="0" err="1" smtClean="0">
                  <a:solidFill>
                    <a:srgbClr val="0000FF"/>
                  </a:solidFill>
                  <a:latin typeface="Arial" pitchFamily="-65" charset="0"/>
                </a:rPr>
                <a:t>p</a:t>
              </a:r>
              <a:r>
                <a:rPr lang="en-US" sz="1600" b="0" i="0" dirty="0" smtClean="0">
                  <a:solidFill>
                    <a:srgbClr val="0000FF"/>
                  </a:solidFill>
                  <a:latin typeface="Arial" pitchFamily="-65" charset="0"/>
                </a:rPr>
                <a:t>= 0.8 MA</a:t>
              </a:r>
            </a:p>
          </p:txBody>
        </p:sp>
      </p:grpSp>
      <p:sp>
        <p:nvSpPr>
          <p:cNvPr id="23" name="Rectangle 3"/>
          <p:cNvSpPr txBox="1">
            <a:spLocks noChangeArrowheads="1"/>
          </p:cNvSpPr>
          <p:nvPr/>
        </p:nvSpPr>
        <p:spPr bwMode="auto">
          <a:xfrm>
            <a:off x="4081462" y="1193801"/>
            <a:ext cx="3733271"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
        <p:nvSpPr>
          <p:cNvPr id="24" name="Rectangle 3"/>
          <p:cNvSpPr txBox="1">
            <a:spLocks noChangeArrowheads="1"/>
          </p:cNvSpPr>
          <p:nvPr/>
        </p:nvSpPr>
        <p:spPr bwMode="auto">
          <a:xfrm>
            <a:off x="3674534" y="1176867"/>
            <a:ext cx="5046133"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spcBef>
                <a:spcPts val="600"/>
              </a:spcBef>
              <a:spcAft>
                <a:spcPct val="0"/>
              </a:spcAft>
              <a:buClr>
                <a:srgbClr val="000000"/>
              </a:buClr>
              <a:buSzPct val="100000"/>
              <a:buFontTx/>
              <a:buChar char="•"/>
              <a:tabLst/>
              <a:defRPr/>
            </a:pPr>
            <a:r>
              <a:rPr kumimoji="0" lang="en-US" sz="2200" b="0" i="0" u="none" strike="noStrike" kern="0" cap="none" spc="0" normalizeH="0" baseline="0" noProof="0" dirty="0" smtClean="0">
                <a:ln>
                  <a:noFill/>
                </a:ln>
                <a:solidFill>
                  <a:srgbClr val="000000"/>
                </a:solidFill>
                <a:effectLst/>
                <a:uLnTx/>
                <a:uFillTx/>
                <a:latin typeface="+mn-lt"/>
                <a:ea typeface="+mn-ea"/>
                <a:cs typeface="+mn-cs"/>
              </a:rPr>
              <a:t>Peak </a:t>
            </a:r>
            <a:r>
              <a:rPr kumimoji="0" lang="en-US" sz="2200" b="0" i="0" u="none" strike="noStrike" kern="0" cap="none" spc="0" normalizeH="0" baseline="0" noProof="0" dirty="0" err="1" smtClean="0">
                <a:ln>
                  <a:noFill/>
                </a:ln>
                <a:solidFill>
                  <a:srgbClr val="000000"/>
                </a:solidFill>
                <a:effectLst/>
                <a:uLnTx/>
                <a:uFillTx/>
                <a:latin typeface="+mn-lt"/>
                <a:ea typeface="+mn-ea"/>
                <a:cs typeface="+mn-cs"/>
              </a:rPr>
              <a:t>divertor</a:t>
            </a:r>
            <a:r>
              <a:rPr kumimoji="0" lang="en-US" sz="2200" b="0" i="0" u="none" strike="noStrike" kern="0" cap="none" spc="0" normalizeH="0" baseline="0" noProof="0" dirty="0" smtClean="0">
                <a:ln>
                  <a:noFill/>
                </a:ln>
                <a:solidFill>
                  <a:srgbClr val="000000"/>
                </a:solidFill>
                <a:effectLst/>
                <a:uLnTx/>
                <a:uFillTx/>
                <a:latin typeface="+mn-lt"/>
                <a:ea typeface="+mn-ea"/>
                <a:cs typeface="+mn-cs"/>
              </a:rPr>
              <a:t> heat flux increases with </a:t>
            </a:r>
            <a:r>
              <a:rPr kumimoji="0" lang="en-US" sz="2200" b="0" i="0" u="none" strike="noStrike" kern="0" cap="none" spc="0" normalizeH="0" baseline="0" noProof="0" dirty="0" err="1" smtClean="0">
                <a:ln>
                  <a:noFill/>
                </a:ln>
                <a:solidFill>
                  <a:srgbClr val="000000"/>
                </a:solidFill>
                <a:effectLst/>
                <a:uLnTx/>
                <a:uFillTx/>
                <a:latin typeface="+mn-lt"/>
                <a:ea typeface="+mn-ea"/>
                <a:cs typeface="+mn-cs"/>
              </a:rPr>
              <a:t>P</a:t>
            </a:r>
            <a:r>
              <a:rPr kumimoji="0" lang="en-US" sz="2200" b="0" i="0" u="none" strike="noStrike" kern="0" cap="none" spc="0" normalizeH="0" baseline="-25000" noProof="0" dirty="0" err="1" smtClean="0">
                <a:ln>
                  <a:noFill/>
                </a:ln>
                <a:solidFill>
                  <a:srgbClr val="000000"/>
                </a:solidFill>
                <a:effectLst/>
                <a:uLnTx/>
                <a:uFillTx/>
                <a:latin typeface="+mn-lt"/>
                <a:ea typeface="+mn-ea"/>
                <a:cs typeface="+mn-cs"/>
              </a:rPr>
              <a:t>loss</a:t>
            </a:r>
            <a:r>
              <a:rPr kumimoji="0" lang="en-US" sz="2200" b="0" i="0" u="none" strike="noStrike" kern="0" cap="none" spc="0" normalizeH="0" baseline="0" noProof="0" dirty="0" smtClean="0">
                <a:ln>
                  <a:noFill/>
                </a:ln>
                <a:solidFill>
                  <a:srgbClr val="000000"/>
                </a:solidFill>
                <a:effectLst/>
                <a:uLnTx/>
                <a:uFillTx/>
                <a:latin typeface="+mn-lt"/>
                <a:ea typeface="+mn-ea"/>
                <a:cs typeface="+mn-cs"/>
              </a:rPr>
              <a:t> </a:t>
            </a: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defRPr/>
            </a:pPr>
            <a:r>
              <a:rPr lang="en-US" sz="2200" b="0" i="0" kern="0" dirty="0" smtClean="0">
                <a:solidFill>
                  <a:srgbClr val="000000"/>
                </a:solidFill>
                <a:latin typeface="+mn-lt"/>
              </a:rPr>
              <a:t>Apparent change in slope near </a:t>
            </a:r>
            <a:r>
              <a:rPr lang="en-US" sz="2200" b="0" i="0" kern="0" dirty="0" err="1" smtClean="0">
                <a:solidFill>
                  <a:srgbClr val="000000"/>
                </a:solidFill>
                <a:latin typeface="+mn-lt"/>
              </a:rPr>
              <a:t>P</a:t>
            </a:r>
            <a:r>
              <a:rPr lang="en-US" sz="2200" b="0" i="0" kern="0" baseline="-25000" dirty="0" err="1" smtClean="0">
                <a:solidFill>
                  <a:srgbClr val="000000"/>
                </a:solidFill>
                <a:latin typeface="+mn-lt"/>
              </a:rPr>
              <a:t>loss</a:t>
            </a:r>
            <a:r>
              <a:rPr lang="en-US" sz="2200" b="0" i="0" kern="0" dirty="0" smtClean="0">
                <a:solidFill>
                  <a:srgbClr val="000000"/>
                </a:solidFill>
                <a:latin typeface="+mn-lt"/>
              </a:rPr>
              <a:t>=4 MW in these conditions, as </a:t>
            </a:r>
            <a:r>
              <a:rPr lang="en-US" sz="2200" b="0" i="0" kern="0" dirty="0" err="1" smtClean="0">
                <a:solidFill>
                  <a:srgbClr val="000000"/>
                </a:solidFill>
                <a:latin typeface="+mn-lt"/>
              </a:rPr>
              <a:t>divertor</a:t>
            </a:r>
            <a:r>
              <a:rPr lang="en-US" sz="2200" b="0" i="0" kern="0" dirty="0" smtClean="0">
                <a:solidFill>
                  <a:srgbClr val="000000"/>
                </a:solidFill>
                <a:latin typeface="+mn-lt"/>
              </a:rPr>
              <a:t> transitions from a </a:t>
            </a:r>
            <a:r>
              <a:rPr lang="en-US" sz="2200" b="0" i="0" kern="0" dirty="0" err="1" smtClean="0">
                <a:solidFill>
                  <a:srgbClr val="000000"/>
                </a:solidFill>
                <a:latin typeface="+mn-lt"/>
              </a:rPr>
              <a:t>radiative</a:t>
            </a:r>
            <a:r>
              <a:rPr lang="en-US" sz="2200" b="0" i="0" kern="0" dirty="0" smtClean="0">
                <a:solidFill>
                  <a:srgbClr val="000000"/>
                </a:solidFill>
                <a:latin typeface="+mn-lt"/>
              </a:rPr>
              <a:t>/detached </a:t>
            </a:r>
            <a:r>
              <a:rPr lang="en-US" sz="2200" b="0" i="0" kern="0" dirty="0" err="1" smtClean="0">
                <a:solidFill>
                  <a:srgbClr val="000000"/>
                </a:solidFill>
                <a:latin typeface="+mn-lt"/>
              </a:rPr>
              <a:t>divertor</a:t>
            </a:r>
            <a:r>
              <a:rPr lang="en-US" sz="2200" b="0" i="0" kern="0" dirty="0" smtClean="0">
                <a:solidFill>
                  <a:srgbClr val="000000"/>
                </a:solidFill>
                <a:latin typeface="+mn-lt"/>
              </a:rPr>
              <a:t> to an attached </a:t>
            </a:r>
            <a:r>
              <a:rPr lang="en-US" sz="2200" b="0" i="0" kern="0" dirty="0" err="1" smtClean="0">
                <a:solidFill>
                  <a:srgbClr val="000000"/>
                </a:solidFill>
                <a:latin typeface="+mn-lt"/>
              </a:rPr>
              <a:t>divertor</a:t>
            </a: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buNone/>
              <a:defRPr/>
            </a:pP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defRPr/>
            </a:pPr>
            <a:r>
              <a:rPr lang="en-US" sz="2200" b="0" i="0" kern="0" dirty="0" smtClean="0">
                <a:solidFill>
                  <a:srgbClr val="000000"/>
                </a:solidFill>
                <a:latin typeface="+mn-lt"/>
              </a:rPr>
              <a:t> </a:t>
            </a:r>
            <a:r>
              <a:rPr lang="en-US" sz="2200" b="0" kern="0" dirty="0" err="1" smtClean="0">
                <a:solidFill>
                  <a:srgbClr val="000000"/>
                </a:solidFill>
                <a:latin typeface="Symbol" charset="2"/>
                <a:cs typeface="Symbol" charset="2"/>
              </a:rPr>
              <a:t>l</a:t>
            </a:r>
            <a:r>
              <a:rPr lang="en-US" sz="2200" b="0" kern="0" baseline="-25000" dirty="0" err="1" smtClean="0">
                <a:solidFill>
                  <a:srgbClr val="000000"/>
                </a:solidFill>
                <a:latin typeface="+mn-lt"/>
              </a:rPr>
              <a:t>q</a:t>
            </a:r>
            <a:r>
              <a:rPr lang="en-US" sz="2200" b="0" kern="0" baseline="30000" dirty="0" err="1" smtClean="0">
                <a:solidFill>
                  <a:srgbClr val="000000"/>
                </a:solidFill>
                <a:latin typeface="+mn-lt"/>
              </a:rPr>
              <a:t>mid</a:t>
            </a:r>
            <a:r>
              <a:rPr lang="en-US" sz="2200" b="0" i="0" kern="0" dirty="0" smtClean="0">
                <a:solidFill>
                  <a:srgbClr val="000000"/>
                </a:solidFill>
                <a:latin typeface="+mn-lt"/>
              </a:rPr>
              <a:t> relatively independent of </a:t>
            </a:r>
            <a:r>
              <a:rPr lang="en-US" sz="2200" b="0" i="0" kern="0" dirty="0" err="1" smtClean="0">
                <a:solidFill>
                  <a:srgbClr val="000000"/>
                </a:solidFill>
                <a:latin typeface="+mn-lt"/>
              </a:rPr>
              <a:t>P</a:t>
            </a:r>
            <a:r>
              <a:rPr lang="en-US" sz="2200" b="0" i="0" kern="0" baseline="-25000" dirty="0" err="1" smtClean="0">
                <a:solidFill>
                  <a:srgbClr val="000000"/>
                </a:solidFill>
                <a:latin typeface="+mn-lt"/>
              </a:rPr>
              <a:t>loss</a:t>
            </a:r>
            <a:r>
              <a:rPr lang="en-US" sz="2200" b="0" i="0" kern="0" dirty="0" smtClean="0">
                <a:solidFill>
                  <a:srgbClr val="000000"/>
                </a:solidFill>
                <a:latin typeface="+mn-lt"/>
              </a:rPr>
              <a:t> in high heat flux regime</a:t>
            </a:r>
          </a:p>
          <a:p>
            <a:pPr marL="342900" indent="-342900" defTabSz="457200" eaLnBrk="0" hangingPunct="0">
              <a:spcBef>
                <a:spcPts val="600"/>
              </a:spcBef>
              <a:buClr>
                <a:srgbClr val="000000"/>
              </a:buClr>
              <a:buSzPct val="100000"/>
              <a:defRPr/>
            </a:pP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defRPr/>
            </a:pPr>
            <a:r>
              <a:rPr lang="en-US" sz="2200" b="0" i="0" kern="0" dirty="0" smtClean="0">
                <a:solidFill>
                  <a:srgbClr val="000000"/>
                </a:solidFill>
                <a:latin typeface="+mn-lt"/>
              </a:rPr>
              <a:t>All data in this talk averaged over </a:t>
            </a:r>
            <a:r>
              <a:rPr lang="en-US" sz="2200" b="0" i="0" kern="0" dirty="0" err="1" smtClean="0">
                <a:solidFill>
                  <a:srgbClr val="000000"/>
                </a:solidFill>
                <a:latin typeface="+mn-lt"/>
              </a:rPr>
              <a:t>ELMs</a:t>
            </a:r>
            <a:r>
              <a:rPr lang="en-US" sz="2200" b="0" i="0" kern="0" dirty="0" smtClean="0">
                <a:solidFill>
                  <a:srgbClr val="000000"/>
                </a:solidFill>
                <a:latin typeface="+mn-lt"/>
              </a:rPr>
              <a:t> and before lithium coatings</a:t>
            </a:r>
          </a:p>
          <a:p>
            <a:pPr marL="342900" indent="-342900" defTabSz="457200" eaLnBrk="0" hangingPunct="0">
              <a:spcBef>
                <a:spcPts val="600"/>
              </a:spcBef>
              <a:buClr>
                <a:srgbClr val="000000"/>
              </a:buClr>
              <a:buSzPct val="100000"/>
              <a:buNone/>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spcBef>
                <a:spcPts val="600"/>
              </a:spcBef>
              <a:spcAft>
                <a:spcPct val="0"/>
              </a:spcAft>
              <a:buClr>
                <a:srgbClr val="000000"/>
              </a:buClr>
              <a:buSzPct val="100000"/>
              <a:buFontTx/>
              <a:buChar char="•"/>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
        <p:nvSpPr>
          <p:cNvPr id="26" name="Oval 25"/>
          <p:cNvSpPr/>
          <p:nvPr/>
        </p:nvSpPr>
        <p:spPr bwMode="auto">
          <a:xfrm>
            <a:off x="2446867" y="5156200"/>
            <a:ext cx="905933" cy="584200"/>
          </a:xfrm>
          <a:prstGeom prst="ellipse">
            <a:avLst/>
          </a:prstGeom>
          <a:noFill/>
          <a:ln w="25400" cap="flat" cmpd="sng" algn="ctr">
            <a:solidFill>
              <a:srgbClr val="3366FF"/>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a:ln>
                <a:noFill/>
              </a:ln>
              <a:solidFill>
                <a:srgbClr val="1822CD"/>
              </a:solidFill>
              <a:effectLst/>
              <a:latin typeface="Helvetica" pitchFamily="-65" charset="0"/>
            </a:endParaRPr>
          </a:p>
        </p:txBody>
      </p:sp>
      <p:cxnSp>
        <p:nvCxnSpPr>
          <p:cNvPr id="28" name="Straight Arrow Connector 27"/>
          <p:cNvCxnSpPr/>
          <p:nvPr/>
        </p:nvCxnSpPr>
        <p:spPr bwMode="auto">
          <a:xfrm rot="10800000" flipV="1">
            <a:off x="3208868" y="4614333"/>
            <a:ext cx="880533" cy="550334"/>
          </a:xfrm>
          <a:prstGeom prst="straightConnector1">
            <a:avLst/>
          </a:prstGeom>
          <a:noFill/>
          <a:ln w="25400" cap="flat" cmpd="sng" algn="ctr">
            <a:solidFill>
              <a:srgbClr val="3366FF"/>
            </a:solidFill>
            <a:prstDash val="solid"/>
            <a:round/>
            <a:headEnd type="none" w="med" len="med"/>
            <a:tailEnd type="arrow"/>
          </a:ln>
          <a:effectLst/>
        </p:spPr>
      </p:cxnSp>
    </p:spTree>
  </p:cSld>
  <p:clrMapOvr>
    <a:masterClrMapping/>
  </p:clrMapOvr>
  <p:transition advTm="2453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3E0650C-7B59-CB46-896C-B6E65EDD5D23}" type="slidenum">
              <a:rPr lang="en-US" smtClean="0"/>
              <a:pPr>
                <a:defRPr/>
              </a:pPr>
              <a:t>9</a:t>
            </a:fld>
            <a:endParaRPr lang="en-US"/>
          </a:p>
        </p:txBody>
      </p:sp>
      <p:sp>
        <p:nvSpPr>
          <p:cNvPr id="19459" name="Rectangle 2"/>
          <p:cNvSpPr>
            <a:spLocks noGrp="1" noChangeArrowheads="1"/>
          </p:cNvSpPr>
          <p:nvPr>
            <p:ph type="title"/>
          </p:nvPr>
        </p:nvSpPr>
        <p:spPr>
          <a:xfrm>
            <a:off x="0" y="0"/>
            <a:ext cx="9144000" cy="914400"/>
          </a:xfrm>
          <a:noFill/>
        </p:spPr>
        <p:txBody>
          <a:bodyPr/>
          <a:lstStyle/>
          <a:p>
            <a:pPr>
              <a:lnSpc>
                <a:spcPct val="90000"/>
              </a:lnSpc>
            </a:pPr>
            <a:r>
              <a:rPr lang="en-US" dirty="0" smtClean="0">
                <a:ea typeface="ＭＳ Ｐゴシック" pitchFamily="-65" charset="-128"/>
                <a:cs typeface="ＭＳ Ｐゴシック" pitchFamily="-65" charset="-128"/>
              </a:rPr>
              <a:t>Heat flux width </a:t>
            </a:r>
            <a:r>
              <a:rPr lang="en-US" i="1" dirty="0" err="1" smtClean="0">
                <a:latin typeface="Symbol" charset="2"/>
                <a:ea typeface="ＭＳ Ｐゴシック" pitchFamily="-65" charset="-128"/>
                <a:cs typeface="Symbol" charset="2"/>
              </a:rPr>
              <a:t>l</a:t>
            </a:r>
            <a:r>
              <a:rPr lang="en-US" i="1" baseline="-25000" dirty="0" err="1" smtClean="0">
                <a:ea typeface="ＭＳ Ｐゴシック" pitchFamily="-65" charset="-128"/>
                <a:cs typeface="ＭＳ Ｐゴシック" pitchFamily="-65" charset="-128"/>
              </a:rPr>
              <a:t>q</a:t>
            </a:r>
            <a:r>
              <a:rPr lang="en-US" i="1" baseline="30000" dirty="0" err="1" smtClean="0">
                <a:ea typeface="ＭＳ Ｐゴシック" pitchFamily="-65" charset="-128"/>
                <a:cs typeface="ＭＳ Ｐゴシック" pitchFamily="-65" charset="-128"/>
              </a:rPr>
              <a:t>mid</a:t>
            </a:r>
            <a:r>
              <a:rPr lang="en-US" dirty="0" smtClean="0">
                <a:ea typeface="ＭＳ Ｐゴシック" pitchFamily="-65" charset="-128"/>
                <a:cs typeface="ＭＳ Ｐゴシック" pitchFamily="-65" charset="-128"/>
              </a:rPr>
              <a:t> largely independent of </a:t>
            </a:r>
            <a:r>
              <a:rPr lang="en-US" dirty="0" err="1" smtClean="0">
                <a:ea typeface="ＭＳ Ｐゴシック" pitchFamily="-65" charset="-128"/>
                <a:cs typeface="ＭＳ Ｐゴシック" pitchFamily="-65" charset="-128"/>
              </a:rPr>
              <a:t>P</a:t>
            </a:r>
            <a:r>
              <a:rPr lang="en-US" baseline="-25000" dirty="0" err="1" smtClean="0">
                <a:ea typeface="ＭＳ Ｐゴシック" pitchFamily="-65" charset="-128"/>
                <a:cs typeface="ＭＳ Ｐゴシック" pitchFamily="-65" charset="-128"/>
              </a:rPr>
              <a:t>loss</a:t>
            </a:r>
            <a:r>
              <a:rPr lang="en-US" dirty="0" smtClean="0">
                <a:ea typeface="ＭＳ Ｐゴシック" pitchFamily="-65" charset="-128"/>
                <a:cs typeface="ＭＳ Ｐゴシック" pitchFamily="-65" charset="-128"/>
              </a:rPr>
              <a:t> in attached plasmas</a:t>
            </a:r>
            <a:endParaRPr lang="en-US" baseline="-25000" dirty="0" smtClean="0">
              <a:ea typeface="ＭＳ Ｐゴシック" pitchFamily="-65" charset="-128"/>
              <a:cs typeface="ＭＳ Ｐゴシック" pitchFamily="-65" charset="-128"/>
            </a:endParaRPr>
          </a:p>
        </p:txBody>
      </p:sp>
      <p:grpSp>
        <p:nvGrpSpPr>
          <p:cNvPr id="2" name="Group 24"/>
          <p:cNvGrpSpPr/>
          <p:nvPr/>
        </p:nvGrpSpPr>
        <p:grpSpPr>
          <a:xfrm>
            <a:off x="729730" y="906460"/>
            <a:ext cx="3063332" cy="5663673"/>
            <a:chOff x="467268" y="906460"/>
            <a:chExt cx="3063332" cy="5663673"/>
          </a:xfrm>
        </p:grpSpPr>
        <p:pic>
          <p:nvPicPr>
            <p:cNvPr id="21" name="Picture 20"/>
            <p:cNvPicPr>
              <a:picLocks noChangeAspect="1"/>
            </p:cNvPicPr>
            <p:nvPr/>
          </p:nvPicPr>
          <p:blipFill>
            <a:blip r:embed="rId3"/>
            <a:stretch>
              <a:fillRect/>
            </a:stretch>
          </p:blipFill>
          <p:spPr>
            <a:xfrm>
              <a:off x="467268" y="1210733"/>
              <a:ext cx="2926024" cy="5359400"/>
            </a:xfrm>
            <a:prstGeom prst="rect">
              <a:avLst/>
            </a:prstGeom>
          </p:spPr>
        </p:pic>
        <p:sp>
          <p:nvSpPr>
            <p:cNvPr id="11" name="Text Box 3"/>
            <p:cNvSpPr txBox="1">
              <a:spLocks noChangeArrowheads="1"/>
            </p:cNvSpPr>
            <p:nvPr/>
          </p:nvSpPr>
          <p:spPr bwMode="auto">
            <a:xfrm>
              <a:off x="1037294" y="906460"/>
              <a:ext cx="2493306" cy="5484407"/>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Font typeface="Symbol" pitchFamily="-65" charset="2"/>
                <a:buChar char="d"/>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6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r>
                <a:rPr lang="en-US" sz="1400" b="0" i="0" dirty="0" err="1" smtClean="0">
                  <a:solidFill>
                    <a:srgbClr val="0000FF"/>
                  </a:solidFill>
                  <a:latin typeface="Arial" pitchFamily="-65" charset="0"/>
                </a:rPr>
                <a:t>Radiative</a:t>
              </a:r>
              <a:r>
                <a:rPr lang="en-US" sz="1400" b="0" i="0" dirty="0" smtClean="0">
                  <a:solidFill>
                    <a:srgbClr val="0000FF"/>
                  </a:solidFill>
                  <a:latin typeface="Arial" pitchFamily="-65" charset="0"/>
                </a:rPr>
                <a:t>/</a:t>
              </a:r>
            </a:p>
            <a:p>
              <a:pPr marL="228600" indent="-228600" eaLnBrk="0" hangingPunct="0">
                <a:lnSpc>
                  <a:spcPts val="1400"/>
                </a:lnSpc>
                <a:spcBef>
                  <a:spcPts val="0"/>
                </a:spcBef>
                <a:buNone/>
              </a:pPr>
              <a:r>
                <a:rPr lang="en-US" sz="1400" b="0" i="0" dirty="0" smtClean="0">
                  <a:solidFill>
                    <a:srgbClr val="0000FF"/>
                  </a:solidFill>
                  <a:latin typeface="Arial" pitchFamily="-65" charset="0"/>
                </a:rPr>
                <a:t>Detached	          </a:t>
              </a:r>
              <a:r>
                <a:rPr lang="en-US" sz="1400" b="0" i="0" dirty="0" smtClean="0">
                  <a:solidFill>
                    <a:srgbClr val="FF0000"/>
                  </a:solidFill>
                  <a:latin typeface="Arial" pitchFamily="-65" charset="0"/>
                </a:rPr>
                <a:t>Attached</a:t>
              </a: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a:p>
              <a:pPr marL="228600" indent="-228600" eaLnBrk="0" hangingPunct="0">
                <a:lnSpc>
                  <a:spcPts val="1400"/>
                </a:lnSpc>
                <a:spcBef>
                  <a:spcPts val="0"/>
                </a:spcBef>
                <a:buNone/>
              </a:pPr>
              <a:endParaRPr lang="en-US" sz="1400" b="0" i="0" dirty="0" smtClean="0">
                <a:solidFill>
                  <a:srgbClr val="0000FF"/>
                </a:solidFill>
                <a:latin typeface="Arial" pitchFamily="-65" charset="0"/>
              </a:endParaRPr>
            </a:p>
            <a:p>
              <a:pPr marL="228600" indent="-228600" eaLnBrk="0" hangingPunct="0">
                <a:lnSpc>
                  <a:spcPts val="1400"/>
                </a:lnSpc>
                <a:spcBef>
                  <a:spcPts val="0"/>
                </a:spcBef>
                <a:buNone/>
              </a:pPr>
              <a:r>
                <a:rPr lang="en-US" sz="1400" b="0" i="0" dirty="0" err="1" smtClean="0">
                  <a:solidFill>
                    <a:srgbClr val="0000FF"/>
                  </a:solidFill>
                  <a:latin typeface="Arial" pitchFamily="-65" charset="0"/>
                </a:rPr>
                <a:t>Radiative</a:t>
              </a:r>
              <a:r>
                <a:rPr lang="en-US" sz="1400" b="0" i="0" dirty="0" smtClean="0">
                  <a:solidFill>
                    <a:srgbClr val="0000FF"/>
                  </a:solidFill>
                  <a:latin typeface="Arial" pitchFamily="-65" charset="0"/>
                </a:rPr>
                <a:t>/</a:t>
              </a:r>
            </a:p>
            <a:p>
              <a:pPr marL="228600" indent="-228600" eaLnBrk="0" hangingPunct="0">
                <a:lnSpc>
                  <a:spcPts val="1400"/>
                </a:lnSpc>
                <a:spcBef>
                  <a:spcPts val="0"/>
                </a:spcBef>
                <a:buNone/>
              </a:pPr>
              <a:r>
                <a:rPr lang="en-US" sz="1400" b="0" i="0" dirty="0" smtClean="0">
                  <a:solidFill>
                    <a:srgbClr val="0000FF"/>
                  </a:solidFill>
                  <a:latin typeface="Arial" pitchFamily="-65" charset="0"/>
                </a:rPr>
                <a:t>Detached	          </a:t>
              </a:r>
              <a:r>
                <a:rPr lang="en-US" sz="1400" b="0" i="0" dirty="0" smtClean="0">
                  <a:solidFill>
                    <a:srgbClr val="FF0000"/>
                  </a:solidFill>
                  <a:latin typeface="Arial" pitchFamily="-65" charset="0"/>
                </a:rPr>
                <a:t>Attached</a:t>
              </a:r>
            </a:p>
            <a:p>
              <a:pPr marL="228600" indent="-228600" eaLnBrk="0" hangingPunct="0">
                <a:lnSpc>
                  <a:spcPts val="1400"/>
                </a:lnSpc>
                <a:spcBef>
                  <a:spcPts val="0"/>
                </a:spcBef>
                <a:buNone/>
              </a:pPr>
              <a:endParaRPr lang="en-US" sz="1400" b="0" i="0" dirty="0" smtClean="0">
                <a:solidFill>
                  <a:srgbClr val="FF0000"/>
                </a:solidFill>
                <a:latin typeface="Arial" pitchFamily="-65" charset="0"/>
              </a:endParaRPr>
            </a:p>
          </p:txBody>
        </p:sp>
        <p:cxnSp>
          <p:nvCxnSpPr>
            <p:cNvPr id="15" name="Straight Arrow Connector 14"/>
            <p:cNvCxnSpPr/>
            <p:nvPr/>
          </p:nvCxnSpPr>
          <p:spPr bwMode="auto">
            <a:xfrm rot="5400000" flipH="1" flipV="1">
              <a:off x="-173566" y="3738041"/>
              <a:ext cx="4673602" cy="8464"/>
            </a:xfrm>
            <a:prstGeom prst="straightConnector1">
              <a:avLst/>
            </a:prstGeom>
            <a:noFill/>
            <a:ln w="31750" cap="flat" cmpd="sng" algn="ctr">
              <a:solidFill>
                <a:schemeClr val="accent2">
                  <a:alpha val="50000"/>
                </a:schemeClr>
              </a:solidFill>
              <a:prstDash val="solid"/>
              <a:round/>
              <a:headEnd type="none" w="med" len="med"/>
              <a:tailEnd type="arrow"/>
            </a:ln>
            <a:effectLst/>
          </p:spPr>
        </p:cxnSp>
        <p:sp>
          <p:nvSpPr>
            <p:cNvPr id="17" name="Text Box 3"/>
            <p:cNvSpPr txBox="1">
              <a:spLocks noChangeArrowheads="1"/>
            </p:cNvSpPr>
            <p:nvPr/>
          </p:nvSpPr>
          <p:spPr bwMode="auto">
            <a:xfrm>
              <a:off x="863598" y="940331"/>
              <a:ext cx="2667000" cy="282983"/>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Font typeface="Symbol" pitchFamily="-65" charset="2"/>
                <a:buChar char="d"/>
              </a:pPr>
              <a:r>
                <a:rPr lang="en-US" sz="1600" b="0" i="0" dirty="0" smtClean="0">
                  <a:solidFill>
                    <a:schemeClr val="tx2"/>
                  </a:solidFill>
                  <a:latin typeface="Arial" pitchFamily="-65" charset="0"/>
                </a:rPr>
                <a:t>~ 0.5, </a:t>
              </a:r>
              <a:r>
                <a:rPr lang="en-US" sz="1600" b="0" dirty="0" err="1" smtClean="0">
                  <a:solidFill>
                    <a:schemeClr val="tx2"/>
                  </a:solidFill>
                  <a:latin typeface="Arial" pitchFamily="-65" charset="0"/>
                </a:rPr>
                <a:t>f</a:t>
              </a:r>
              <a:r>
                <a:rPr lang="en-US" sz="1600" b="0" i="0" baseline="-25000" dirty="0" err="1" smtClean="0">
                  <a:solidFill>
                    <a:schemeClr val="tx2"/>
                  </a:solidFill>
                  <a:latin typeface="Arial" pitchFamily="-65" charset="0"/>
                </a:rPr>
                <a:t>exp</a:t>
              </a:r>
              <a:r>
                <a:rPr lang="en-US" sz="1600" b="0" i="0" baseline="-25000" dirty="0" smtClean="0">
                  <a:solidFill>
                    <a:schemeClr val="tx2"/>
                  </a:solidFill>
                  <a:latin typeface="Arial" pitchFamily="-65" charset="0"/>
                </a:rPr>
                <a:t> </a:t>
              </a:r>
              <a:r>
                <a:rPr lang="en-US" sz="1600" b="0" i="0" dirty="0" smtClean="0">
                  <a:solidFill>
                    <a:schemeClr val="tx2"/>
                  </a:solidFill>
                  <a:latin typeface="Arial" pitchFamily="-65" charset="0"/>
                </a:rPr>
                <a:t>~ 6, </a:t>
              </a:r>
              <a:r>
                <a:rPr lang="en-US" sz="1600" b="0" i="0" dirty="0" err="1" smtClean="0">
                  <a:solidFill>
                    <a:schemeClr val="tx2"/>
                  </a:solidFill>
                  <a:latin typeface="Arial" pitchFamily="-65" charset="0"/>
                </a:rPr>
                <a:t>I</a:t>
              </a:r>
              <a:r>
                <a:rPr lang="en-US" sz="1600" b="0" i="0" baseline="-25000" dirty="0" err="1" smtClean="0">
                  <a:solidFill>
                    <a:schemeClr val="tx2"/>
                  </a:solidFill>
                  <a:latin typeface="Arial" pitchFamily="-65" charset="0"/>
                </a:rPr>
                <a:t>p</a:t>
              </a:r>
              <a:r>
                <a:rPr lang="en-US" sz="1600" b="0" i="0" dirty="0" smtClean="0">
                  <a:solidFill>
                    <a:schemeClr val="tx2"/>
                  </a:solidFill>
                  <a:latin typeface="Arial" pitchFamily="-65" charset="0"/>
                </a:rPr>
                <a:t>= 0.8 MA</a:t>
              </a:r>
            </a:p>
          </p:txBody>
        </p:sp>
      </p:grpSp>
      <p:sp>
        <p:nvSpPr>
          <p:cNvPr id="23" name="Rectangle 3"/>
          <p:cNvSpPr txBox="1">
            <a:spLocks noChangeArrowheads="1"/>
          </p:cNvSpPr>
          <p:nvPr/>
        </p:nvSpPr>
        <p:spPr bwMode="auto">
          <a:xfrm>
            <a:off x="4081462" y="1193801"/>
            <a:ext cx="3733271" cy="4951413"/>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0" fontAlgn="base" latinLnBrk="0" hangingPunct="0">
              <a:lnSpc>
                <a:spcPts val="2000"/>
              </a:lnSpc>
              <a:spcBef>
                <a:spcPts val="600"/>
              </a:spcBef>
              <a:spcAft>
                <a:spcPct val="0"/>
              </a:spcAft>
              <a:buClr>
                <a:srgbClr val="000000"/>
              </a:buClr>
              <a:buSzPct val="100000"/>
              <a:buFontTx/>
              <a:buChar char="•"/>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pic>
        <p:nvPicPr>
          <p:cNvPr id="16" name="Picture 15"/>
          <p:cNvPicPr>
            <a:picLocks noChangeAspect="1"/>
          </p:cNvPicPr>
          <p:nvPr/>
        </p:nvPicPr>
        <p:blipFill>
          <a:blip r:embed="rId4"/>
          <a:stretch>
            <a:fillRect/>
          </a:stretch>
        </p:blipFill>
        <p:spPr>
          <a:xfrm>
            <a:off x="5706533" y="1185333"/>
            <a:ext cx="2951249" cy="5394960"/>
          </a:xfrm>
          <a:prstGeom prst="rect">
            <a:avLst/>
          </a:prstGeom>
        </p:spPr>
      </p:pic>
      <p:cxnSp>
        <p:nvCxnSpPr>
          <p:cNvPr id="18" name="Straight Arrow Connector 17"/>
          <p:cNvCxnSpPr/>
          <p:nvPr/>
        </p:nvCxnSpPr>
        <p:spPr bwMode="auto">
          <a:xfrm flipV="1">
            <a:off x="3716870" y="3666067"/>
            <a:ext cx="2319863" cy="8466"/>
          </a:xfrm>
          <a:prstGeom prst="straightConnector1">
            <a:avLst/>
          </a:prstGeom>
          <a:noFill/>
          <a:ln w="25400" cap="flat" cmpd="sng" algn="ctr">
            <a:solidFill>
              <a:srgbClr val="3366FF"/>
            </a:solidFill>
            <a:prstDash val="solid"/>
            <a:round/>
            <a:headEnd type="none" w="med" len="med"/>
            <a:tailEnd type="arrow"/>
          </a:ln>
          <a:effectLst/>
        </p:spPr>
      </p:cxnSp>
      <p:sp>
        <p:nvSpPr>
          <p:cNvPr id="27" name="Rectangle 3"/>
          <p:cNvSpPr txBox="1">
            <a:spLocks noChangeArrowheads="1"/>
          </p:cNvSpPr>
          <p:nvPr/>
        </p:nvSpPr>
        <p:spPr bwMode="auto">
          <a:xfrm>
            <a:off x="3674534" y="2667002"/>
            <a:ext cx="2133599" cy="2319866"/>
          </a:xfrm>
          <a:prstGeom prst="rect">
            <a:avLst/>
          </a:prstGeom>
          <a:noFill/>
          <a:ln w="9525">
            <a:noFill/>
            <a:round/>
            <a:headEnd/>
            <a:tailEnd/>
          </a:ln>
          <a:effectLst/>
        </p:spPr>
        <p:txBody>
          <a:bodyPr vert="horz" wrap="square" lIns="90000" tIns="67968" rIns="90000" bIns="46800" numCol="1" anchor="t" anchorCtr="0" compatLnSpc="1">
            <a:prstTxWarp prst="textNoShape">
              <a:avLst/>
            </a:prstTxWarp>
          </a:bodyPr>
          <a:lstStyle/>
          <a:p>
            <a:pPr marL="342900" marR="0" lvl="0" indent="-342900" algn="l" defTabSz="457200" rtl="0" eaLnBrk="0" fontAlgn="base" latinLnBrk="0" hangingPunct="0">
              <a:spcBef>
                <a:spcPts val="600"/>
              </a:spcBef>
              <a:spcAft>
                <a:spcPct val="0"/>
              </a:spcAft>
              <a:buClr>
                <a:srgbClr val="000000"/>
              </a:buClr>
              <a:buSzPct val="100000"/>
              <a:buFontTx/>
              <a:buChar char="•"/>
              <a:tabLst/>
              <a:defRPr/>
            </a:pPr>
            <a:r>
              <a:rPr kumimoji="0" lang="en-US" sz="2200" b="0" i="0" u="none" strike="noStrike" kern="0" cap="none" spc="0" normalizeH="0" baseline="0" noProof="0" dirty="0" smtClean="0">
                <a:ln>
                  <a:noFill/>
                </a:ln>
                <a:solidFill>
                  <a:srgbClr val="000000"/>
                </a:solidFill>
                <a:effectLst/>
                <a:uLnTx/>
                <a:uFillTx/>
                <a:latin typeface="+mn-lt"/>
                <a:ea typeface="+mn-ea"/>
                <a:cs typeface="+mn-cs"/>
              </a:rPr>
              <a:t>Narrow </a:t>
            </a:r>
            <a:r>
              <a:rPr kumimoji="0" lang="en-US" sz="2200" b="0" i="0" u="none" strike="noStrike" kern="0" cap="none" spc="0" normalizeH="0" baseline="0" noProof="0" dirty="0" err="1" smtClean="0">
                <a:ln>
                  <a:noFill/>
                </a:ln>
                <a:solidFill>
                  <a:srgbClr val="000000"/>
                </a:solidFill>
                <a:effectLst/>
                <a:uLnTx/>
                <a:uFillTx/>
                <a:latin typeface="+mn-lt"/>
                <a:ea typeface="+mn-ea"/>
                <a:cs typeface="+mn-cs"/>
              </a:rPr>
              <a:t>P</a:t>
            </a:r>
            <a:r>
              <a:rPr kumimoji="0" lang="en-US" sz="2200" b="0" i="0" u="none" strike="noStrike" kern="0" cap="none" spc="0" normalizeH="0" baseline="-25000" noProof="0" dirty="0" err="1" smtClean="0">
                <a:ln>
                  <a:noFill/>
                </a:ln>
                <a:solidFill>
                  <a:srgbClr val="000000"/>
                </a:solidFill>
                <a:effectLst/>
                <a:uLnTx/>
                <a:uFillTx/>
                <a:latin typeface="+mn-lt"/>
                <a:ea typeface="+mn-ea"/>
                <a:cs typeface="+mn-cs"/>
              </a:rPr>
              <a:t>loss</a:t>
            </a:r>
            <a:r>
              <a:rPr kumimoji="0" lang="en-US" sz="2200" b="0" i="0" u="none" strike="noStrike" kern="0" cap="none" spc="0" normalizeH="0" baseline="0" noProof="0" dirty="0" smtClean="0">
                <a:ln>
                  <a:noFill/>
                </a:ln>
                <a:solidFill>
                  <a:srgbClr val="000000"/>
                </a:solidFill>
                <a:effectLst/>
                <a:uLnTx/>
                <a:uFillTx/>
                <a:latin typeface="+mn-lt"/>
                <a:ea typeface="+mn-ea"/>
                <a:cs typeface="+mn-cs"/>
              </a:rPr>
              <a:t> plot range </a:t>
            </a: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buNone/>
              <a:defRPr/>
            </a:pPr>
            <a:endParaRPr lang="en-US" sz="2200" b="0" i="0" kern="0" dirty="0" smtClean="0">
              <a:solidFill>
                <a:srgbClr val="000000"/>
              </a:solidFill>
              <a:latin typeface="+mn-lt"/>
            </a:endParaRPr>
          </a:p>
          <a:p>
            <a:pPr marL="342900" indent="-342900" defTabSz="457200" eaLnBrk="0" hangingPunct="0">
              <a:spcBef>
                <a:spcPts val="600"/>
              </a:spcBef>
              <a:buClr>
                <a:srgbClr val="000000"/>
              </a:buClr>
              <a:buSzPct val="100000"/>
              <a:defRPr/>
            </a:pPr>
            <a:r>
              <a:rPr lang="en-US" sz="2200" b="0" i="0" kern="0" dirty="0" smtClean="0">
                <a:solidFill>
                  <a:srgbClr val="000000"/>
                </a:solidFill>
                <a:latin typeface="+mn-lt"/>
              </a:rPr>
              <a:t>Add in </a:t>
            </a:r>
            <a:r>
              <a:rPr lang="en-US" sz="2200" b="0" i="0" kern="0" dirty="0" smtClean="0">
                <a:solidFill>
                  <a:srgbClr val="FF0000"/>
                </a:solidFill>
                <a:latin typeface="+mn-lt"/>
              </a:rPr>
              <a:t>high </a:t>
            </a:r>
            <a:r>
              <a:rPr lang="en-US" sz="2200" b="0" i="0" kern="0" dirty="0" err="1" smtClean="0">
                <a:solidFill>
                  <a:srgbClr val="FF0000"/>
                </a:solidFill>
                <a:latin typeface="Symbol" charset="2"/>
                <a:cs typeface="Symbol" charset="2"/>
              </a:rPr>
              <a:t>d</a:t>
            </a:r>
            <a:r>
              <a:rPr lang="en-US" sz="2200" b="0" i="0" kern="0" dirty="0" smtClean="0">
                <a:solidFill>
                  <a:srgbClr val="FF0000"/>
                </a:solidFill>
                <a:latin typeface="+mn-lt"/>
              </a:rPr>
              <a:t> data</a:t>
            </a:r>
          </a:p>
          <a:p>
            <a:pPr marL="342900" indent="-342900" defTabSz="457200" eaLnBrk="0" hangingPunct="0">
              <a:spcBef>
                <a:spcPts val="600"/>
              </a:spcBef>
              <a:buClr>
                <a:srgbClr val="000000"/>
              </a:buClr>
              <a:buSzPct val="100000"/>
              <a:defRPr/>
            </a:pPr>
            <a:endParaRPr lang="en-US" sz="2200" b="0" i="0" kern="0" dirty="0" smtClean="0">
              <a:solidFill>
                <a:srgbClr val="FF0000"/>
              </a:solidFill>
              <a:latin typeface="+mn-lt"/>
            </a:endParaRPr>
          </a:p>
          <a:p>
            <a:pPr marL="342900" indent="-342900" defTabSz="457200" eaLnBrk="0" hangingPunct="0">
              <a:spcBef>
                <a:spcPts val="600"/>
              </a:spcBef>
              <a:buClr>
                <a:srgbClr val="000000"/>
              </a:buClr>
              <a:buSzPct val="100000"/>
              <a:defRPr/>
            </a:pPr>
            <a:r>
              <a:rPr lang="en-US" sz="2200" b="0" i="0" kern="0" dirty="0" smtClean="0">
                <a:solidFill>
                  <a:schemeClr val="tx2"/>
                </a:solidFill>
                <a:latin typeface="+mn-lt"/>
              </a:rPr>
              <a:t>Apparent </a:t>
            </a:r>
            <a:r>
              <a:rPr lang="en-US" sz="2200" b="0" i="0" kern="0" dirty="0" err="1" smtClean="0">
                <a:solidFill>
                  <a:schemeClr val="tx2"/>
                </a:solidFill>
                <a:latin typeface="+mn-lt"/>
              </a:rPr>
              <a:t>I</a:t>
            </a:r>
            <a:r>
              <a:rPr lang="en-US" sz="2200" b="0" i="0" kern="0" baseline="-25000" dirty="0" err="1" smtClean="0">
                <a:solidFill>
                  <a:schemeClr val="tx2"/>
                </a:solidFill>
                <a:latin typeface="+mn-lt"/>
              </a:rPr>
              <a:t>p</a:t>
            </a:r>
            <a:r>
              <a:rPr lang="en-US" sz="2200" b="0" i="0" kern="0" dirty="0" smtClean="0">
                <a:solidFill>
                  <a:schemeClr val="tx2"/>
                </a:solidFill>
                <a:latin typeface="+mn-lt"/>
              </a:rPr>
              <a:t> or q</a:t>
            </a:r>
            <a:r>
              <a:rPr lang="en-US" sz="2200" b="0" i="0" kern="0" baseline="-25000" dirty="0" smtClean="0">
                <a:solidFill>
                  <a:schemeClr val="tx2"/>
                </a:solidFill>
                <a:latin typeface="+mn-lt"/>
              </a:rPr>
              <a:t>95</a:t>
            </a:r>
            <a:r>
              <a:rPr lang="en-US" sz="2200" b="0" i="0" kern="0" dirty="0" smtClean="0">
                <a:solidFill>
                  <a:schemeClr val="tx2"/>
                </a:solidFill>
                <a:latin typeface="+mn-lt"/>
              </a:rPr>
              <a:t> effect</a:t>
            </a:r>
          </a:p>
        </p:txBody>
      </p:sp>
      <p:sp>
        <p:nvSpPr>
          <p:cNvPr id="29" name="Text Box 3"/>
          <p:cNvSpPr txBox="1">
            <a:spLocks noChangeArrowheads="1"/>
          </p:cNvSpPr>
          <p:nvPr/>
        </p:nvSpPr>
        <p:spPr bwMode="auto">
          <a:xfrm>
            <a:off x="5884333" y="940331"/>
            <a:ext cx="3005663" cy="282983"/>
          </a:xfrm>
          <a:prstGeom prst="rect">
            <a:avLst/>
          </a:prstGeom>
          <a:noFill/>
          <a:ln w="12700">
            <a:noFill/>
            <a:miter lim="800000"/>
            <a:headEnd/>
            <a:tailEnd/>
          </a:ln>
        </p:spPr>
        <p:txBody>
          <a:bodyPr wrap="square">
            <a:prstTxWarp prst="textNoShape">
              <a:avLst/>
            </a:prstTxWarp>
            <a:spAutoFit/>
          </a:bodyPr>
          <a:lstStyle/>
          <a:p>
            <a:pPr marL="228600" indent="-228600" eaLnBrk="0" hangingPunct="0">
              <a:lnSpc>
                <a:spcPts val="1400"/>
              </a:lnSpc>
              <a:spcBef>
                <a:spcPts val="0"/>
              </a:spcBef>
              <a:buNone/>
            </a:pPr>
            <a:r>
              <a:rPr lang="en-US" sz="1600" i="0" dirty="0" smtClean="0">
                <a:solidFill>
                  <a:srgbClr val="FF0000"/>
                </a:solidFill>
                <a:latin typeface="Arial" pitchFamily="-65" charset="0"/>
              </a:rPr>
              <a:t>+ </a:t>
            </a:r>
            <a:r>
              <a:rPr lang="en-US" sz="1600" i="0" dirty="0" err="1" smtClean="0">
                <a:solidFill>
                  <a:srgbClr val="FF0000"/>
                </a:solidFill>
                <a:latin typeface="Symbol" charset="2"/>
                <a:cs typeface="Symbol" charset="2"/>
              </a:rPr>
              <a:t>d</a:t>
            </a:r>
            <a:r>
              <a:rPr lang="en-US" sz="1600" i="0" dirty="0" smtClean="0">
                <a:solidFill>
                  <a:srgbClr val="FF0000"/>
                </a:solidFill>
                <a:latin typeface="Symbol" charset="2"/>
                <a:cs typeface="Symbol" charset="2"/>
              </a:rPr>
              <a:t> </a:t>
            </a:r>
            <a:r>
              <a:rPr lang="en-US" sz="1600" i="0" dirty="0" smtClean="0">
                <a:solidFill>
                  <a:srgbClr val="FF0000"/>
                </a:solidFill>
                <a:latin typeface="Arial" pitchFamily="-65" charset="0"/>
              </a:rPr>
              <a:t>~ 0.7, </a:t>
            </a:r>
            <a:r>
              <a:rPr lang="en-US" sz="1600" dirty="0" err="1" smtClean="0">
                <a:solidFill>
                  <a:srgbClr val="FF0000"/>
                </a:solidFill>
                <a:latin typeface="Arial" pitchFamily="-65" charset="0"/>
              </a:rPr>
              <a:t>f</a:t>
            </a:r>
            <a:r>
              <a:rPr lang="en-US" sz="1600" i="0" baseline="-25000" dirty="0" err="1" smtClean="0">
                <a:solidFill>
                  <a:srgbClr val="FF0000"/>
                </a:solidFill>
                <a:latin typeface="Arial" pitchFamily="-65" charset="0"/>
              </a:rPr>
              <a:t>exp</a:t>
            </a:r>
            <a:r>
              <a:rPr lang="en-US" sz="1600" i="0" baseline="-25000" dirty="0" smtClean="0">
                <a:solidFill>
                  <a:srgbClr val="FF0000"/>
                </a:solidFill>
                <a:latin typeface="Arial" pitchFamily="-65" charset="0"/>
              </a:rPr>
              <a:t> </a:t>
            </a:r>
            <a:r>
              <a:rPr lang="en-US" sz="1600" i="0" dirty="0" smtClean="0">
                <a:solidFill>
                  <a:srgbClr val="FF0000"/>
                </a:solidFill>
                <a:latin typeface="Arial" pitchFamily="-65" charset="0"/>
              </a:rPr>
              <a:t>~ 16, </a:t>
            </a:r>
            <a:r>
              <a:rPr lang="en-US" sz="1600" i="0" dirty="0" err="1" smtClean="0">
                <a:solidFill>
                  <a:srgbClr val="FF0000"/>
                </a:solidFill>
                <a:latin typeface="Arial" pitchFamily="-65" charset="0"/>
              </a:rPr>
              <a:t>I</a:t>
            </a:r>
            <a:r>
              <a:rPr lang="en-US" sz="1600" i="0" baseline="-25000" dirty="0" err="1" smtClean="0">
                <a:solidFill>
                  <a:srgbClr val="FF0000"/>
                </a:solidFill>
                <a:latin typeface="Arial" pitchFamily="-65" charset="0"/>
              </a:rPr>
              <a:t>p</a:t>
            </a:r>
            <a:r>
              <a:rPr lang="en-US" sz="1600" i="0" dirty="0" smtClean="0">
                <a:solidFill>
                  <a:srgbClr val="FF0000"/>
                </a:solidFill>
                <a:latin typeface="Arial" pitchFamily="-65" charset="0"/>
              </a:rPr>
              <a:t>= 1.2 MA</a:t>
            </a:r>
          </a:p>
        </p:txBody>
      </p:sp>
    </p:spTree>
  </p:cSld>
  <p:clrMapOvr>
    <a:masterClrMapping/>
  </p:clrMapOvr>
  <p:transition advTm="24538"/>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a:ln>
              <a:noFill/>
            </a:ln>
            <a:solidFill>
              <a:srgbClr val="1822CD"/>
            </a:solidFill>
            <a:effectLst/>
            <a:latin typeface="Helvetica" pitchFamily="-65"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a:ln>
              <a:noFill/>
            </a:ln>
            <a:solidFill>
              <a:srgbClr val="1822CD"/>
            </a:solidFill>
            <a:effectLst/>
            <a:latin typeface="Helvetica"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114216</TotalTime>
  <Words>1976</Words>
  <Application>Microsoft PowerPoint</Application>
  <PresentationFormat>On-screen Show (4:3)</PresentationFormat>
  <Paragraphs>420</Paragraphs>
  <Slides>25</Slides>
  <Notes>23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Blank Presentation</vt:lpstr>
      <vt:lpstr>Equation</vt:lpstr>
      <vt:lpstr>Slide 1</vt:lpstr>
      <vt:lpstr>This talk responds to a PAC-25 request</vt:lpstr>
      <vt:lpstr>Divertor options for NSTX-U</vt:lpstr>
      <vt:lpstr>Outline</vt:lpstr>
      <vt:lpstr>Divertor peak heat flux evolves during discharge</vt:lpstr>
      <vt:lpstr>Simplest 0-D heat flux projection based on power balance extrapolates from measured NSTX heat flux profiles</vt:lpstr>
      <vt:lpstr>Peak heat flux decreases inversely with flux expansion with roughly constant lqmid</vt:lpstr>
      <vt:lpstr>Heat flux width lqmid largely independent of Ploss in attached plasmas</vt:lpstr>
      <vt:lpstr>Heat flux width lqmid largely independent of Ploss in attached plasmas</vt:lpstr>
      <vt:lpstr>Heat flux width decreases with Ip</vt:lpstr>
      <vt:lpstr>2D modeling used to extrapolate from NSTX discharges to NSTX-U</vt:lpstr>
      <vt:lpstr>Interpretive 2D modeling also projects to very high peak heat flux with increased heating power</vt:lpstr>
      <vt:lpstr>Outline</vt:lpstr>
      <vt:lpstr>Heat flux solution: Snowflake divertor configurations predicted to facilitate power handling</vt:lpstr>
      <vt:lpstr>Snowflake-like topology showed broad region of low heat flux </vt:lpstr>
      <vt:lpstr>Discharges with snowflake configuration appear promising for impurity control </vt:lpstr>
      <vt:lpstr>Heat flux solution: Super-X divertor (SXD) predicted to reduce peak heat flux in low R/a NHTX</vt:lpstr>
      <vt:lpstr>Multiple SXD options available with in-vessel coils</vt:lpstr>
      <vt:lpstr>FY 2010 experiment and analysis plan forNSTX-U divertor design</vt:lpstr>
      <vt:lpstr>BACKUP</vt:lpstr>
      <vt:lpstr>Interpretive 2D modeling sets cross-field transport and recycling coefficients to match plasma profiles</vt:lpstr>
      <vt:lpstr>Interpretive 2D modeling of detached discharge shows much lower peak heat flux</vt:lpstr>
      <vt:lpstr>Divertor physics and detachment physics program focuses on needs for NSTX-Upgrade and next step ST design </vt:lpstr>
      <vt:lpstr>Snowflake-like magnetic topology achieved in NSTX</vt:lpstr>
      <vt:lpstr>Snowflake equilibria generated for NSTX-Upgrade</vt:lpstr>
    </vt:vector>
  </TitlesOfParts>
  <Company>Princeton Plasma Physics Laboratory</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MA and Vphi Example of asymmetry</dc:title>
  <dc:creator>Jonathan Menard</dc:creator>
  <cp:lastModifiedBy>Rajesh Maingi</cp:lastModifiedBy>
  <cp:revision>12569</cp:revision>
  <cp:lastPrinted>2010-01-31T04:31:46Z</cp:lastPrinted>
  <dcterms:created xsi:type="dcterms:W3CDTF">2010-02-02T22:32:46Z</dcterms:created>
  <dcterms:modified xsi:type="dcterms:W3CDTF">2010-02-03T12:54:20Z</dcterms:modified>
</cp:coreProperties>
</file>