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2"/>
  </p:notesMasterIdLst>
  <p:handoutMasterIdLst>
    <p:handoutMasterId r:id="rId33"/>
  </p:handoutMasterIdLst>
  <p:sldIdLst>
    <p:sldId id="1217" r:id="rId2"/>
    <p:sldId id="1228" r:id="rId3"/>
    <p:sldId id="1230" r:id="rId4"/>
    <p:sldId id="1263" r:id="rId5"/>
    <p:sldId id="1268" r:id="rId6"/>
    <p:sldId id="1270" r:id="rId7"/>
    <p:sldId id="1232" r:id="rId8"/>
    <p:sldId id="1236" r:id="rId9"/>
    <p:sldId id="1238" r:id="rId10"/>
    <p:sldId id="1260" r:id="rId11"/>
    <p:sldId id="1251" r:id="rId12"/>
    <p:sldId id="1229" r:id="rId13"/>
    <p:sldId id="1242" r:id="rId14"/>
    <p:sldId id="1244" r:id="rId15"/>
    <p:sldId id="1275" r:id="rId16"/>
    <p:sldId id="1266" r:id="rId17"/>
    <p:sldId id="1273" r:id="rId18"/>
    <p:sldId id="1267" r:id="rId19"/>
    <p:sldId id="1261" r:id="rId20"/>
    <p:sldId id="1271" r:id="rId21"/>
    <p:sldId id="1272" r:id="rId22"/>
    <p:sldId id="1254" r:id="rId23"/>
    <p:sldId id="1255" r:id="rId24"/>
    <p:sldId id="1256" r:id="rId25"/>
    <p:sldId id="1257" r:id="rId26"/>
    <p:sldId id="1258" r:id="rId27"/>
    <p:sldId id="1274" r:id="rId28"/>
    <p:sldId id="1243" r:id="rId29"/>
    <p:sldId id="1253" r:id="rId30"/>
    <p:sldId id="1252" r:id="rId31"/>
  </p:sldIdLst>
  <p:sldSz cx="9144000" cy="6858000" type="screen4x3"/>
  <p:notesSz cx="6934200" cy="9220200"/>
  <p:defaultTextStyle>
    <a:defPPr>
      <a:defRPr lang="en-US"/>
    </a:defPPr>
    <a:lvl1pPr algn="l" rtl="0" fontAlgn="base">
      <a:spcBef>
        <a:spcPct val="0"/>
      </a:spcBef>
      <a:spcAft>
        <a:spcPct val="0"/>
      </a:spcAft>
      <a:defRPr sz="1200" b="1" i="1" kern="1200">
        <a:solidFill>
          <a:srgbClr val="1822CD"/>
        </a:solidFill>
        <a:latin typeface="Helvetica" pitchFamily="34" charset="0"/>
        <a:ea typeface="+mn-ea"/>
        <a:cs typeface="+mn-cs"/>
      </a:defRPr>
    </a:lvl1pPr>
    <a:lvl2pPr marL="457200" algn="l" rtl="0" fontAlgn="base">
      <a:spcBef>
        <a:spcPct val="0"/>
      </a:spcBef>
      <a:spcAft>
        <a:spcPct val="0"/>
      </a:spcAft>
      <a:defRPr sz="1200" b="1" i="1" kern="1200">
        <a:solidFill>
          <a:srgbClr val="1822CD"/>
        </a:solidFill>
        <a:latin typeface="Helvetica" pitchFamily="34" charset="0"/>
        <a:ea typeface="+mn-ea"/>
        <a:cs typeface="+mn-cs"/>
      </a:defRPr>
    </a:lvl2pPr>
    <a:lvl3pPr marL="914400" algn="l" rtl="0" fontAlgn="base">
      <a:spcBef>
        <a:spcPct val="0"/>
      </a:spcBef>
      <a:spcAft>
        <a:spcPct val="0"/>
      </a:spcAft>
      <a:defRPr sz="1200" b="1" i="1" kern="1200">
        <a:solidFill>
          <a:srgbClr val="1822CD"/>
        </a:solidFill>
        <a:latin typeface="Helvetica" pitchFamily="34" charset="0"/>
        <a:ea typeface="+mn-ea"/>
        <a:cs typeface="+mn-cs"/>
      </a:defRPr>
    </a:lvl3pPr>
    <a:lvl4pPr marL="1371600" algn="l" rtl="0" fontAlgn="base">
      <a:spcBef>
        <a:spcPct val="0"/>
      </a:spcBef>
      <a:spcAft>
        <a:spcPct val="0"/>
      </a:spcAft>
      <a:defRPr sz="1200" b="1" i="1" kern="1200">
        <a:solidFill>
          <a:srgbClr val="1822CD"/>
        </a:solidFill>
        <a:latin typeface="Helvetica" pitchFamily="34" charset="0"/>
        <a:ea typeface="+mn-ea"/>
        <a:cs typeface="+mn-cs"/>
      </a:defRPr>
    </a:lvl4pPr>
    <a:lvl5pPr marL="1828800" algn="l" rtl="0" fontAlgn="base">
      <a:spcBef>
        <a:spcPct val="0"/>
      </a:spcBef>
      <a:spcAft>
        <a:spcPct val="0"/>
      </a:spcAft>
      <a:defRPr sz="1200" b="1" i="1" kern="1200">
        <a:solidFill>
          <a:srgbClr val="1822CD"/>
        </a:solidFill>
        <a:latin typeface="Helvetica" pitchFamily="34" charset="0"/>
        <a:ea typeface="+mn-ea"/>
        <a:cs typeface="+mn-cs"/>
      </a:defRPr>
    </a:lvl5pPr>
    <a:lvl6pPr marL="2286000" algn="l" defTabSz="914400" rtl="0" eaLnBrk="1" latinLnBrk="0" hangingPunct="1">
      <a:defRPr sz="1200" b="1" i="1" kern="1200">
        <a:solidFill>
          <a:srgbClr val="1822CD"/>
        </a:solidFill>
        <a:latin typeface="Helvetica" pitchFamily="34" charset="0"/>
        <a:ea typeface="+mn-ea"/>
        <a:cs typeface="+mn-cs"/>
      </a:defRPr>
    </a:lvl6pPr>
    <a:lvl7pPr marL="2743200" algn="l" defTabSz="914400" rtl="0" eaLnBrk="1" latinLnBrk="0" hangingPunct="1">
      <a:defRPr sz="1200" b="1" i="1" kern="1200">
        <a:solidFill>
          <a:srgbClr val="1822CD"/>
        </a:solidFill>
        <a:latin typeface="Helvetica" pitchFamily="34" charset="0"/>
        <a:ea typeface="+mn-ea"/>
        <a:cs typeface="+mn-cs"/>
      </a:defRPr>
    </a:lvl7pPr>
    <a:lvl8pPr marL="3200400" algn="l" defTabSz="914400" rtl="0" eaLnBrk="1" latinLnBrk="0" hangingPunct="1">
      <a:defRPr sz="1200" b="1" i="1" kern="1200">
        <a:solidFill>
          <a:srgbClr val="1822CD"/>
        </a:solidFill>
        <a:latin typeface="Helvetica" pitchFamily="34" charset="0"/>
        <a:ea typeface="+mn-ea"/>
        <a:cs typeface="+mn-cs"/>
      </a:defRPr>
    </a:lvl8pPr>
    <a:lvl9pPr marL="3657600" algn="l" defTabSz="914400" rtl="0" eaLnBrk="1" latinLnBrk="0" hangingPunct="1">
      <a:defRPr sz="1200" b="1" i="1" kern="1200">
        <a:solidFill>
          <a:srgbClr val="1822CD"/>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2192"/>
    <a:srgbClr val="FFCC00"/>
    <a:srgbClr val="FF3300"/>
    <a:srgbClr val="9999FF"/>
    <a:srgbClr val="FF0000"/>
    <a:srgbClr val="00CC66"/>
    <a:srgbClr val="FF9933"/>
    <a:srgbClr val="FF33CC"/>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93" autoAdjust="0"/>
    <p:restoredTop sz="94595" autoAdjust="0"/>
  </p:normalViewPr>
  <p:slideViewPr>
    <p:cSldViewPr>
      <p:cViewPr>
        <p:scale>
          <a:sx n="100" d="100"/>
          <a:sy n="100" d="100"/>
        </p:scale>
        <p:origin x="-408" y="-72"/>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910" y="-108"/>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defTabSz="923925">
              <a:defRPr b="0" i="0" smtClean="0">
                <a:solidFill>
                  <a:schemeClr val="tx1"/>
                </a:solidFill>
                <a:latin typeface="Times New Roman" pitchFamily="18" charset="0"/>
              </a:defRPr>
            </a:lvl1pPr>
          </a:lstStyle>
          <a:p>
            <a:pPr>
              <a:defRPr/>
            </a:pPr>
            <a:endParaRPr lang="en-US"/>
          </a:p>
        </p:txBody>
      </p:sp>
      <p:sp>
        <p:nvSpPr>
          <p:cNvPr id="23555"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algn="r" defTabSz="923925">
              <a:defRPr b="0" i="0" smtClean="0">
                <a:solidFill>
                  <a:schemeClr val="tx1"/>
                </a:solidFill>
                <a:latin typeface="Times New Roman" pitchFamily="18" charset="0"/>
              </a:defRPr>
            </a:lvl1pPr>
          </a:lstStyle>
          <a:p>
            <a:pPr>
              <a:defRPr/>
            </a:pPr>
            <a:endParaRPr lang="en-US"/>
          </a:p>
        </p:txBody>
      </p:sp>
      <p:sp>
        <p:nvSpPr>
          <p:cNvPr id="23556" name="Rectangle 4"/>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defTabSz="923925">
              <a:defRPr b="0" i="0" smtClean="0">
                <a:solidFill>
                  <a:schemeClr val="tx1"/>
                </a:solidFill>
                <a:latin typeface="Times New Roman" pitchFamily="18" charset="0"/>
              </a:defRPr>
            </a:lvl1pPr>
          </a:lstStyle>
          <a:p>
            <a:pPr>
              <a:defRPr/>
            </a:pPr>
            <a:endParaRPr lang="en-US"/>
          </a:p>
        </p:txBody>
      </p:sp>
      <p:sp>
        <p:nvSpPr>
          <p:cNvPr id="23557" name="Rectangle 5"/>
          <p:cNvSpPr>
            <a:spLocks noGrp="1" noChangeArrowheads="1"/>
          </p:cNvSpPr>
          <p:nvPr>
            <p:ph type="sldNum" sz="quarter" idx="3"/>
          </p:nvPr>
        </p:nvSpPr>
        <p:spPr bwMode="auto">
          <a:xfrm>
            <a:off x="3929063" y="8758238"/>
            <a:ext cx="3005137"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algn="r" defTabSz="923925">
              <a:defRPr b="0" i="0" smtClean="0">
                <a:solidFill>
                  <a:schemeClr val="tx1"/>
                </a:solidFill>
                <a:latin typeface="Times New Roman" pitchFamily="18" charset="0"/>
              </a:defRPr>
            </a:lvl1pPr>
          </a:lstStyle>
          <a:p>
            <a:pPr>
              <a:defRPr/>
            </a:pPr>
            <a:fld id="{2D2AC64B-89E4-439E-B1FC-D80977AEFFB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defRPr b="0" i="0" smtClean="0">
                <a:solidFill>
                  <a:schemeClr val="tx1"/>
                </a:solidFill>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defRPr b="0" i="0" smtClean="0">
                <a:solidFill>
                  <a:schemeClr val="tx1"/>
                </a:solidFill>
                <a:latin typeface="Times New Roman" pitchFamily="18"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33475" y="684213"/>
            <a:ext cx="4667250" cy="350043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5988" y="4413250"/>
            <a:ext cx="5102225" cy="411003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defRPr b="0" i="0" smtClean="0">
                <a:solidFill>
                  <a:schemeClr val="tx1"/>
                </a:solidFill>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396240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b="0" i="0" smtClean="0">
                <a:solidFill>
                  <a:schemeClr val="tx1"/>
                </a:solidFill>
                <a:latin typeface="Times New Roman" pitchFamily="18" charset="0"/>
              </a:defRPr>
            </a:lvl1pPr>
          </a:lstStyle>
          <a:p>
            <a:pPr>
              <a:defRPr/>
            </a:pPr>
            <a:fld id="{BE70A63B-E726-4C78-9437-EBDC9D6876E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415BC257-F798-4709-95AF-DCB3E489A293}" type="slidenum">
              <a:rPr lang="en-US"/>
              <a:pPr/>
              <a:t>1</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BAA47796-767B-446D-AD8F-8EA7815A940F}" type="slidenum">
              <a:rPr lang="en-US"/>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70A63B-E726-4C78-9437-EBDC9D6876E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70A63B-E726-4C78-9437-EBDC9D6876E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p:cNvSpPr>
          <p:nvPr>
            <p:ph type="sldImg"/>
          </p:nvPr>
        </p:nvSpPr>
        <p:spPr>
          <a:ln/>
        </p:spPr>
      </p:sp>
      <p:sp>
        <p:nvSpPr>
          <p:cNvPr id="7171" name="Notes Placeholder 2"/>
          <p:cNvSpPr>
            <a:spLocks noGrp="1"/>
          </p:cNvSpPr>
          <p:nvPr>
            <p:ph type="body" idx="1"/>
          </p:nvPr>
        </p:nvSpPr>
        <p:spPr>
          <a:noFill/>
          <a:ln/>
        </p:spPr>
        <p:txBody>
          <a:bodyPr/>
          <a:lstStyle/>
          <a:p>
            <a:r>
              <a:rPr lang="en-US" dirty="0" smtClean="0">
                <a:ea typeface="ＭＳ Ｐゴシック" pitchFamily="34" charset="-128"/>
              </a:rPr>
              <a:t>Initial measurements have shown that fluctuations decrease at LH transitions.  In the top row you see spectrograms from 4 BES channels located from 128 cm to 152 cm.  You can see the radial locations and a density profile in the bottom graph.  The blue and green time slices show measured spectra before and after the h-mode transition.  In the bottom right you can see the RMS value of the time-series signal decreases at the h-mode transition.  Initial measurements have also shown fluctuations increase at the HL back-transition.</a:t>
            </a:r>
          </a:p>
        </p:txBody>
      </p:sp>
      <p:sp>
        <p:nvSpPr>
          <p:cNvPr id="7172" name="Slide Number Placeholder 3"/>
          <p:cNvSpPr>
            <a:spLocks noGrp="1"/>
          </p:cNvSpPr>
          <p:nvPr>
            <p:ph type="sldNum" sz="quarter" idx="5"/>
          </p:nvPr>
        </p:nvSpPr>
        <p:spPr>
          <a:noFill/>
        </p:spPr>
        <p:txBody>
          <a:bodyPr/>
          <a:lstStyle/>
          <a:p>
            <a:fld id="{FA9D1A1E-9BF9-4A3D-9A6F-F625B3CA541F}"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70A63B-E726-4C78-9437-EBDC9D6876E7}"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D8A1175-A9C8-4D47-B942-6725FB175139}" type="slidenum">
              <a:rPr lang="en-US"/>
              <a:pPr/>
              <a:t>16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74204E28-E044-4DD8-883F-387696C31AA7}" type="slidenum">
              <a:rPr lang="en-US"/>
              <a:pPr/>
              <a:t>17</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7DF1A1-31DE-443B-8382-29F26DFF6000}" type="slidenum">
              <a:rPr lang="en-US"/>
              <a:pPr/>
              <a:t>19</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9460" name="Slide Number Placeholder 3"/>
          <p:cNvSpPr>
            <a:spLocks noGrp="1"/>
          </p:cNvSpPr>
          <p:nvPr>
            <p:ph type="sldNum" sz="quarter" idx="5"/>
          </p:nvPr>
        </p:nvSpPr>
        <p:spPr>
          <a:noFill/>
        </p:spPr>
        <p:txBody>
          <a:bodyPr/>
          <a:lstStyle/>
          <a:p>
            <a:fld id="{AA9A0837-DC1B-436F-B465-A559C8551BEF}" type="slidenum">
              <a:rPr lang="en-US" smtClean="0">
                <a:latin typeface="Times New Roman" pitchFamily="18" charset="0"/>
              </a:rPr>
              <a:pPr/>
              <a:t>22</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xfrm>
            <a:off x="8229600" y="6629400"/>
            <a:ext cx="762000" cy="152400"/>
          </a:xfrm>
          <a:ln/>
        </p:spPr>
        <p:txBody>
          <a:bodyPr/>
          <a:lstStyle>
            <a:lvl1pPr>
              <a:defRPr/>
            </a:lvl1pPr>
          </a:lstStyle>
          <a:p>
            <a:pPr>
              <a:defRPr/>
            </a:pPr>
            <a:fld id="{6DDE1E14-FFAA-4CF2-AD26-762D3C45FB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36"/>
          <p:cNvPicPr>
            <a:picLocks noChangeAspect="1" noChangeArrowheads="1"/>
          </p:cNvPicPr>
          <p:nvPr/>
        </p:nvPicPr>
        <p:blipFill>
          <a:blip r:embed="rId3" cstate="print"/>
          <a:srcRect/>
          <a:stretch>
            <a:fillRect/>
          </a:stretch>
        </p:blipFill>
        <p:spPr bwMode="auto">
          <a:xfrm>
            <a:off x="0" y="0"/>
            <a:ext cx="9144000" cy="927100"/>
          </a:xfrm>
          <a:prstGeom prst="rect">
            <a:avLst/>
          </a:prstGeom>
          <a:noFill/>
          <a:ln w="15875" algn="ctr">
            <a:noFill/>
            <a:miter lim="800000"/>
            <a:headEnd/>
            <a:tailEnd/>
          </a:ln>
        </p:spPr>
      </p:pic>
      <p:sp>
        <p:nvSpPr>
          <p:cNvPr id="1028" name="Rectangle 137"/>
          <p:cNvSpPr>
            <a:spLocks noGrp="1" noChangeArrowheads="1"/>
          </p:cNvSpPr>
          <p:nvPr>
            <p:ph type="title"/>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4" cstate="print"/>
          <a:srcRect/>
          <a:stretch>
            <a:fillRect/>
          </a:stretch>
        </p:blipFill>
        <p:spPr bwMode="auto">
          <a:xfrm>
            <a:off x="0" y="6578600"/>
            <a:ext cx="9144000" cy="279400"/>
          </a:xfrm>
          <a:prstGeom prst="rect">
            <a:avLst/>
          </a:prstGeom>
          <a:noFill/>
          <a:ln w="15875" algn="ctr">
            <a:noFill/>
            <a:miter lim="800000"/>
            <a:headEnd/>
            <a:tailEnd/>
          </a:ln>
        </p:spPr>
      </p:pic>
      <p:sp>
        <p:nvSpPr>
          <p:cNvPr id="905415" name="Text Box 199"/>
          <p:cNvSpPr txBox="1">
            <a:spLocks noChangeArrowheads="1"/>
          </p:cNvSpPr>
          <p:nvPr/>
        </p:nvSpPr>
        <p:spPr bwMode="auto">
          <a:xfrm>
            <a:off x="273050" y="6635750"/>
            <a:ext cx="539750" cy="182563"/>
          </a:xfrm>
          <a:prstGeom prst="rect">
            <a:avLst/>
          </a:prstGeom>
          <a:noFill/>
          <a:ln w="15875" algn="ctr">
            <a:noFill/>
            <a:miter lim="800000"/>
            <a:headEnd/>
            <a:tailEnd/>
          </a:ln>
          <a:effectLst/>
        </p:spPr>
        <p:txBody>
          <a:bodyPr lIns="0" tIns="0" rIns="0" bIns="0">
            <a:spAutoFit/>
          </a:bodyPr>
          <a:lstStyle/>
          <a:p>
            <a:pPr>
              <a:spcBef>
                <a:spcPct val="20000"/>
              </a:spcBef>
              <a:defRPr/>
            </a:pPr>
            <a:r>
              <a:rPr lang="en-US" b="0">
                <a:solidFill>
                  <a:srgbClr val="171FC7"/>
                </a:solidFill>
                <a:effectLst>
                  <a:outerShdw blurRad="38100" dist="38100" dir="2700000" algn="tl">
                    <a:srgbClr val="C0C0C0"/>
                  </a:outerShdw>
                </a:effectLst>
                <a:latin typeface="Helvetica" pitchFamily="-128" charset="0"/>
              </a:rPr>
              <a:t>NSTX</a:t>
            </a:r>
          </a:p>
        </p:txBody>
      </p:sp>
      <p:sp>
        <p:nvSpPr>
          <p:cNvPr id="12" name="Rectangle 207"/>
          <p:cNvSpPr>
            <a:spLocks noGrp="1" noChangeArrowheads="1"/>
          </p:cNvSpPr>
          <p:nvPr>
            <p:ph type="sldNum" sz="quarter" idx="4"/>
          </p:nvPr>
        </p:nvSpPr>
        <p:spPr bwMode="auto">
          <a:xfrm>
            <a:off x="82296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defRPr sz="900" i="0" smtClean="0">
                <a:solidFill>
                  <a:schemeClr val="accent2"/>
                </a:solidFill>
                <a:latin typeface="Arial" pitchFamily="34" charset="0"/>
                <a:ea typeface="ＭＳ Ｐゴシック" pitchFamily="34" charset="-128"/>
              </a:defRPr>
            </a:lvl1pPr>
          </a:lstStyle>
          <a:p>
            <a:pPr>
              <a:defRPr/>
            </a:pPr>
            <a:fld id="{E79C994B-C418-424D-8AFA-F657CC271826}" type="slidenum">
              <a:rPr lang="en-US"/>
              <a:pPr>
                <a:defRPr/>
              </a:pPr>
              <a:t>‹#›</a:t>
            </a:fld>
            <a:endParaRPr lang="en-US"/>
          </a:p>
        </p:txBody>
      </p:sp>
      <p:sp>
        <p:nvSpPr>
          <p:cNvPr id="8" name="TextBox 7"/>
          <p:cNvSpPr txBox="1"/>
          <p:nvPr userDrawn="1"/>
        </p:nvSpPr>
        <p:spPr>
          <a:xfrm>
            <a:off x="1828800" y="6629400"/>
            <a:ext cx="5486400" cy="215900"/>
          </a:xfrm>
          <a:prstGeom prst="rect">
            <a:avLst/>
          </a:prstGeom>
          <a:noFill/>
        </p:spPr>
        <p:txBody>
          <a:bodyPr>
            <a:spAutoFit/>
          </a:bodyPr>
          <a:lstStyle/>
          <a:p>
            <a:pPr algn="ctr">
              <a:defRPr/>
            </a:pPr>
            <a:r>
              <a:rPr lang="en-US" sz="800" i="0" dirty="0"/>
              <a:t>NSTX PAC-29 – Turbulence and Transport </a:t>
            </a:r>
            <a:r>
              <a:rPr lang="en-US" sz="800" i="0" dirty="0" smtClean="0"/>
              <a:t>Physics</a:t>
            </a:r>
            <a:r>
              <a:rPr lang="en-US" sz="800" i="0" baseline="0" dirty="0" smtClean="0"/>
              <a:t> </a:t>
            </a:r>
            <a:r>
              <a:rPr lang="en-US" sz="800" i="0" dirty="0" smtClean="0"/>
              <a:t>Progress </a:t>
            </a:r>
            <a:r>
              <a:rPr lang="en-US" sz="800" i="0" dirty="0"/>
              <a:t>and Plans (Jan 26-28, 2011)</a:t>
            </a:r>
          </a:p>
        </p:txBody>
      </p:sp>
    </p:spTree>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8.wmf"/><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0.emf"/><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050" name="Straight Connector 58"/>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2051" name="Straight Connector 2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52" name="Line 150"/>
          <p:cNvSpPr>
            <a:spLocks noChangeShapeType="1"/>
          </p:cNvSpPr>
          <p:nvPr/>
        </p:nvSpPr>
        <p:spPr bwMode="auto">
          <a:xfrm>
            <a:off x="0" y="0"/>
            <a:ext cx="914400" cy="0"/>
          </a:xfrm>
          <a:prstGeom prst="line">
            <a:avLst/>
          </a:prstGeom>
          <a:noFill/>
          <a:ln w="0">
            <a:solidFill>
              <a:srgbClr val="FBFFFF"/>
            </a:solidFill>
            <a:round/>
            <a:headEnd/>
            <a:tailEnd/>
          </a:ln>
        </p:spPr>
        <p:txBody>
          <a:bodyPr wrap="none" lIns="0" tIns="0" rIns="0" bIns="0" anchor="ctr"/>
          <a:lstStyle/>
          <a:p>
            <a:endParaRPr lang="en-US"/>
          </a:p>
        </p:txBody>
      </p:sp>
      <p:cxnSp>
        <p:nvCxnSpPr>
          <p:cNvPr id="2053" name="Straight Connector 2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54" name="Line 131"/>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55" name="Straight Connector 27"/>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56" name="Rectangle 2"/>
          <p:cNvSpPr>
            <a:spLocks noChangeArrowheads="1"/>
          </p:cNvSpPr>
          <p:nvPr/>
        </p:nvSpPr>
        <p:spPr bwMode="auto">
          <a:xfrm>
            <a:off x="152400" y="990600"/>
            <a:ext cx="8839200" cy="914400"/>
          </a:xfrm>
          <a:prstGeom prst="rect">
            <a:avLst/>
          </a:prstGeom>
          <a:noFill/>
          <a:ln w="9525">
            <a:noFill/>
            <a:miter lim="800000"/>
            <a:headEnd/>
            <a:tailEnd/>
          </a:ln>
        </p:spPr>
        <p:txBody>
          <a:bodyPr anchor="ctr"/>
          <a:lstStyle/>
          <a:p>
            <a:pPr algn="ctr" eaLnBrk="0" hangingPunct="0">
              <a:lnSpc>
                <a:spcPct val="90000"/>
              </a:lnSpc>
            </a:pPr>
            <a:r>
              <a:rPr lang="en-US" sz="3200" dirty="0"/>
              <a:t>Transport and Turbulence </a:t>
            </a:r>
            <a:r>
              <a:rPr lang="en-US" sz="3200" dirty="0" smtClean="0"/>
              <a:t>Physics Progress </a:t>
            </a:r>
            <a:r>
              <a:rPr lang="en-US" sz="3200" dirty="0"/>
              <a:t>and Plans</a:t>
            </a:r>
            <a:endParaRPr lang="en-US" sz="3200" i="0" dirty="0">
              <a:solidFill>
                <a:schemeClr val="accent2"/>
              </a:solidFill>
              <a:latin typeface="Arial" charset="0"/>
            </a:endParaRPr>
          </a:p>
        </p:txBody>
      </p:sp>
      <p:cxnSp>
        <p:nvCxnSpPr>
          <p:cNvPr id="2057" name="Straight Connector 2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58" name="Line 132"/>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59" name="Straight Connector 29"/>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0" name="Text Box 9"/>
          <p:cNvSpPr txBox="1">
            <a:spLocks noChangeArrowheads="1"/>
          </p:cNvSpPr>
          <p:nvPr/>
        </p:nvSpPr>
        <p:spPr bwMode="auto">
          <a:xfrm>
            <a:off x="1524000" y="2057400"/>
            <a:ext cx="6019800" cy="1138773"/>
          </a:xfrm>
          <a:prstGeom prst="rect">
            <a:avLst/>
          </a:prstGeom>
          <a:noFill/>
          <a:ln w="9525">
            <a:noFill/>
            <a:miter lim="800000"/>
            <a:headEnd/>
            <a:tailEnd/>
          </a:ln>
        </p:spPr>
        <p:txBody>
          <a:bodyPr>
            <a:spAutoFit/>
          </a:bodyPr>
          <a:lstStyle/>
          <a:p>
            <a:pPr algn="ctr"/>
            <a:r>
              <a:rPr lang="en-US" sz="2000" i="0" dirty="0">
                <a:solidFill>
                  <a:schemeClr val="tx1"/>
                </a:solidFill>
                <a:latin typeface="Arial" charset="0"/>
              </a:rPr>
              <a:t>Yang </a:t>
            </a:r>
            <a:r>
              <a:rPr lang="en-US" sz="2000" i="0" dirty="0" err="1">
                <a:solidFill>
                  <a:schemeClr val="tx1"/>
                </a:solidFill>
                <a:latin typeface="Arial" charset="0"/>
              </a:rPr>
              <a:t>Ren</a:t>
            </a:r>
            <a:r>
              <a:rPr lang="en-US" sz="2000" i="0" dirty="0">
                <a:solidFill>
                  <a:schemeClr val="tx1"/>
                </a:solidFill>
                <a:latin typeface="Arial" charset="0"/>
              </a:rPr>
              <a:t>, PPPL</a:t>
            </a:r>
          </a:p>
          <a:p>
            <a:pPr algn="ctr"/>
            <a:r>
              <a:rPr lang="en-US" sz="1600" dirty="0">
                <a:solidFill>
                  <a:schemeClr val="tx1"/>
                </a:solidFill>
                <a:latin typeface="Arial" charset="0"/>
              </a:rPr>
              <a:t>Howard Yuh, Nova </a:t>
            </a:r>
            <a:r>
              <a:rPr lang="en-US" sz="1600" dirty="0" smtClean="0">
                <a:solidFill>
                  <a:schemeClr val="tx1"/>
                </a:solidFill>
                <a:latin typeface="Arial" charset="0"/>
              </a:rPr>
              <a:t>photonics</a:t>
            </a:r>
          </a:p>
          <a:p>
            <a:pPr algn="ctr"/>
            <a:r>
              <a:rPr lang="en-US" sz="1600" dirty="0" smtClean="0">
                <a:solidFill>
                  <a:schemeClr val="tx1"/>
                </a:solidFill>
                <a:latin typeface="Arial" charset="0"/>
              </a:rPr>
              <a:t>Gregory W. Hammett, PPPL</a:t>
            </a:r>
            <a:endParaRPr lang="en-US" sz="1600" dirty="0">
              <a:solidFill>
                <a:schemeClr val="tx1"/>
              </a:solidFill>
              <a:latin typeface="Arial" charset="0"/>
            </a:endParaRPr>
          </a:p>
          <a:p>
            <a:pPr algn="ctr"/>
            <a:r>
              <a:rPr lang="en-US" sz="1600" b="0" dirty="0">
                <a:solidFill>
                  <a:schemeClr val="tx1"/>
                </a:solidFill>
                <a:latin typeface="Arial" charset="0"/>
              </a:rPr>
              <a:t>for the NSTX Research Team</a:t>
            </a:r>
          </a:p>
        </p:txBody>
      </p:sp>
      <p:cxnSp>
        <p:nvCxnSpPr>
          <p:cNvPr id="2061" name="Straight Connector 30"/>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2" name="Line 13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63" name="Straight Connector 31"/>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4" name="Text Box 10"/>
          <p:cNvSpPr txBox="1">
            <a:spLocks noChangeArrowheads="1"/>
          </p:cNvSpPr>
          <p:nvPr/>
        </p:nvSpPr>
        <p:spPr bwMode="auto">
          <a:xfrm>
            <a:off x="1676400" y="3352800"/>
            <a:ext cx="5715000" cy="619125"/>
          </a:xfrm>
          <a:prstGeom prst="rect">
            <a:avLst/>
          </a:prstGeom>
          <a:noFill/>
          <a:ln w="15875" algn="ctr">
            <a:noFill/>
            <a:miter lim="800000"/>
            <a:headEnd/>
            <a:tailEnd/>
          </a:ln>
        </p:spPr>
        <p:txBody>
          <a:bodyPr lIns="0" tIns="0" rIns="0" bIns="0">
            <a:spAutoFit/>
          </a:bodyPr>
          <a:lstStyle/>
          <a:p>
            <a:pPr algn="ctr">
              <a:lnSpc>
                <a:spcPct val="70000"/>
              </a:lnSpc>
              <a:spcBef>
                <a:spcPct val="20000"/>
              </a:spcBef>
            </a:pPr>
            <a:r>
              <a:rPr lang="en-US" sz="1600" i="0">
                <a:solidFill>
                  <a:srgbClr val="FF0000"/>
                </a:solidFill>
              </a:rPr>
              <a:t>NSTX PAC-29</a:t>
            </a:r>
          </a:p>
          <a:p>
            <a:pPr algn="ctr">
              <a:lnSpc>
                <a:spcPct val="70000"/>
              </a:lnSpc>
              <a:spcBef>
                <a:spcPct val="20000"/>
              </a:spcBef>
            </a:pPr>
            <a:r>
              <a:rPr lang="en-US" sz="1600" i="0">
                <a:solidFill>
                  <a:srgbClr val="FF0000"/>
                </a:solidFill>
              </a:rPr>
              <a:t>PPPL B318</a:t>
            </a:r>
          </a:p>
          <a:p>
            <a:pPr algn="ctr">
              <a:lnSpc>
                <a:spcPct val="70000"/>
              </a:lnSpc>
              <a:spcBef>
                <a:spcPct val="20000"/>
              </a:spcBef>
            </a:pPr>
            <a:r>
              <a:rPr lang="en-US" sz="1600" i="0">
                <a:solidFill>
                  <a:srgbClr val="FF0000"/>
                </a:solidFill>
              </a:rPr>
              <a:t>January 26-28, 2011</a:t>
            </a:r>
          </a:p>
        </p:txBody>
      </p:sp>
      <p:cxnSp>
        <p:nvCxnSpPr>
          <p:cNvPr id="2065" name="Straight Connector 32"/>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6" name="Line 13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67" name="Straight Connector 3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8" name="Line 13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69" name="Straight Connector 3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0" name="Line 139"/>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1" name="Straight Connector 3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2" name="Line 14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3" name="Straight Connector 3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4" name="Line 14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5" name="Straight Connector 37"/>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6" name="Line 145"/>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7" name="Straight Connector 3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8" name="Line 146"/>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9" name="Straight Connector 39"/>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2080" name="Picture 127"/>
          <p:cNvPicPr>
            <a:picLocks noChangeAspect="1" noChangeArrowheads="1"/>
          </p:cNvPicPr>
          <p:nvPr/>
        </p:nvPicPr>
        <p:blipFill>
          <a:blip r:embed="rId3" cstate="print"/>
          <a:srcRect/>
          <a:stretch>
            <a:fillRect/>
          </a:stretch>
        </p:blipFill>
        <p:spPr bwMode="auto">
          <a:xfrm>
            <a:off x="0" y="-1588"/>
            <a:ext cx="9144000" cy="839788"/>
          </a:xfrm>
          <a:prstGeom prst="rect">
            <a:avLst/>
          </a:prstGeom>
          <a:noFill/>
          <a:ln w="15875" algn="ctr">
            <a:noFill/>
            <a:miter lim="800000"/>
            <a:headEnd/>
            <a:tailEnd/>
          </a:ln>
        </p:spPr>
      </p:pic>
      <p:cxnSp>
        <p:nvCxnSpPr>
          <p:cNvPr id="2081" name="Straight Connector 40"/>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82" name="Line 147"/>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83" name="Straight Connector 41"/>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1525888" name="Text Box 128"/>
          <p:cNvSpPr txBox="1">
            <a:spLocks noChangeArrowheads="1"/>
          </p:cNvSpPr>
          <p:nvPr/>
        </p:nvSpPr>
        <p:spPr bwMode="auto">
          <a:xfrm>
            <a:off x="838200" y="109538"/>
            <a:ext cx="1219200" cy="549275"/>
          </a:xfrm>
          <a:prstGeom prst="rect">
            <a:avLst/>
          </a:prstGeom>
          <a:noFill/>
          <a:ln w="15875" algn="ctr">
            <a:noFill/>
            <a:miter lim="800000"/>
            <a:headEnd/>
            <a:tailEnd/>
          </a:ln>
          <a:effectLst/>
        </p:spPr>
        <p:txBody>
          <a:bodyPr wrap="none" lIns="0" tIns="0" rIns="0" bIns="0">
            <a:spAutoFit/>
          </a:bodyPr>
          <a:lstStyle/>
          <a:p>
            <a:pPr>
              <a:spcBef>
                <a:spcPct val="20000"/>
              </a:spcBef>
              <a:defRPr/>
            </a:pPr>
            <a:r>
              <a:rPr lang="en-US" sz="3600" b="0" dirty="0">
                <a:solidFill>
                  <a:srgbClr val="171FC7"/>
                </a:solidFill>
                <a:effectLst>
                  <a:outerShdw blurRad="38100" dist="38100" dir="2700000" algn="tl">
                    <a:srgbClr val="C0C0C0"/>
                  </a:outerShdw>
                </a:effectLst>
                <a:latin typeface="Arial" charset="0"/>
              </a:rPr>
              <a:t>NSTX</a:t>
            </a:r>
          </a:p>
        </p:txBody>
      </p:sp>
      <p:cxnSp>
        <p:nvCxnSpPr>
          <p:cNvPr id="2085" name="Straight Connector 42"/>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86" name="Line 14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87" name="Straight Connector 4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88" name="Rectangle 129"/>
          <p:cNvSpPr>
            <a:spLocks noChangeArrowheads="1"/>
          </p:cNvSpPr>
          <p:nvPr/>
        </p:nvSpPr>
        <p:spPr bwMode="auto">
          <a:xfrm>
            <a:off x="3651250" y="228600"/>
            <a:ext cx="1530350" cy="381000"/>
          </a:xfrm>
          <a:prstGeom prst="rect">
            <a:avLst/>
          </a:prstGeom>
          <a:noFill/>
          <a:ln w="9525">
            <a:noFill/>
            <a:miter lim="800000"/>
            <a:headEnd/>
            <a:tailEnd/>
          </a:ln>
        </p:spPr>
        <p:txBody>
          <a:bodyPr lIns="0" tIns="0" rIns="0" bIns="0" anchor="ctr"/>
          <a:lstStyle/>
          <a:p>
            <a:pPr algn="r" eaLnBrk="0" hangingPunct="0"/>
            <a:r>
              <a:rPr lang="en-US" sz="1800">
                <a:solidFill>
                  <a:schemeClr val="accent2"/>
                </a:solidFill>
                <a:latin typeface="Arial" charset="0"/>
              </a:rPr>
              <a:t>Supported by   </a:t>
            </a:r>
          </a:p>
        </p:txBody>
      </p:sp>
      <p:cxnSp>
        <p:nvCxnSpPr>
          <p:cNvPr id="2089" name="Straight Connector 4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90" name="Line 149"/>
          <p:cNvSpPr>
            <a:spLocks noChangeShapeType="1"/>
          </p:cNvSpPr>
          <p:nvPr/>
        </p:nvSpPr>
        <p:spPr bwMode="auto">
          <a:xfrm>
            <a:off x="0" y="0"/>
            <a:ext cx="0" cy="457200"/>
          </a:xfrm>
          <a:prstGeom prst="line">
            <a:avLst/>
          </a:prstGeom>
          <a:noFill/>
          <a:ln w="0">
            <a:solidFill>
              <a:srgbClr val="FDFFFF"/>
            </a:solidFill>
            <a:round/>
            <a:headEnd/>
            <a:tailEnd/>
          </a:ln>
        </p:spPr>
        <p:txBody>
          <a:bodyPr wrap="none" lIns="0" tIns="0" rIns="0" bIns="0" anchor="ctr"/>
          <a:lstStyle/>
          <a:p>
            <a:endParaRPr lang="en-US"/>
          </a:p>
        </p:txBody>
      </p:sp>
      <p:cxnSp>
        <p:nvCxnSpPr>
          <p:cNvPr id="2091" name="Straight Connector 45"/>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2092" name="Picture 48" descr="ppi221.tmp"/>
          <p:cNvPicPr>
            <a:picLocks/>
          </p:cNvPicPr>
          <p:nvPr/>
        </p:nvPicPr>
        <p:blipFill>
          <a:blip r:embed="rId4" cstate="print"/>
          <a:srcRect/>
          <a:stretch>
            <a:fillRect/>
          </a:stretch>
        </p:blipFill>
        <p:spPr bwMode="auto">
          <a:xfrm>
            <a:off x="76200" y="1981200"/>
            <a:ext cx="1333500" cy="4794250"/>
          </a:xfrm>
          <a:prstGeom prst="rect">
            <a:avLst/>
          </a:prstGeom>
          <a:noFill/>
          <a:ln w="9525">
            <a:noFill/>
            <a:miter lim="800000"/>
            <a:headEnd/>
            <a:tailEnd/>
          </a:ln>
        </p:spPr>
      </p:pic>
      <p:cxnSp>
        <p:nvCxnSpPr>
          <p:cNvPr id="2093" name="Straight Connector 49"/>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94" name="Text Box 152"/>
          <p:cNvSpPr txBox="1">
            <a:spLocks noChangeArrowheads="1"/>
          </p:cNvSpPr>
          <p:nvPr/>
        </p:nvSpPr>
        <p:spPr bwMode="auto">
          <a:xfrm>
            <a:off x="38100" y="1987550"/>
            <a:ext cx="1333500" cy="4794250"/>
          </a:xfrm>
          <a:prstGeom prst="rect">
            <a:avLst/>
          </a:prstGeom>
          <a:noFill/>
          <a:ln w="12700" algn="ctr">
            <a:noFill/>
            <a:miter lim="800000"/>
            <a:headEnd/>
            <a:tailEnd/>
          </a:ln>
        </p:spPr>
        <p:txBody>
          <a:bodyPr lIns="91429" tIns="45714" rIns="91429" bIns="45714">
            <a:spAutoFit/>
          </a:bodyPr>
          <a:lstStyle/>
          <a:p>
            <a:pPr eaLnBrk="0" hangingPunct="0">
              <a:spcBef>
                <a:spcPct val="5000"/>
              </a:spcBef>
              <a:spcAft>
                <a:spcPct val="5000"/>
              </a:spcAft>
            </a:pPr>
            <a:r>
              <a:rPr lang="en-US" sz="900">
                <a:solidFill>
                  <a:srgbClr val="0000FF"/>
                </a:solidFill>
                <a:latin typeface="Arial" charset="0"/>
              </a:rPr>
              <a:t>College W&amp;M</a:t>
            </a:r>
          </a:p>
          <a:p>
            <a:pPr eaLnBrk="0" hangingPunct="0">
              <a:spcBef>
                <a:spcPct val="5000"/>
              </a:spcBef>
              <a:spcAft>
                <a:spcPct val="5000"/>
              </a:spcAft>
            </a:pPr>
            <a:r>
              <a:rPr lang="en-US" sz="900">
                <a:solidFill>
                  <a:srgbClr val="0000FF"/>
                </a:solidFill>
                <a:latin typeface="Arial" charset="0"/>
              </a:rPr>
              <a:t>Colorado Sch Mines</a:t>
            </a:r>
          </a:p>
          <a:p>
            <a:pPr eaLnBrk="0" hangingPunct="0">
              <a:spcBef>
                <a:spcPct val="5000"/>
              </a:spcBef>
              <a:spcAft>
                <a:spcPct val="5000"/>
              </a:spcAft>
            </a:pPr>
            <a:r>
              <a:rPr lang="en-US" sz="900">
                <a:solidFill>
                  <a:srgbClr val="0000FF"/>
                </a:solidFill>
                <a:latin typeface="Arial" charset="0"/>
              </a:rPr>
              <a:t>Columbia U</a:t>
            </a:r>
          </a:p>
          <a:p>
            <a:pPr eaLnBrk="0" hangingPunct="0">
              <a:spcBef>
                <a:spcPct val="5000"/>
              </a:spcBef>
              <a:spcAft>
                <a:spcPct val="5000"/>
              </a:spcAft>
            </a:pPr>
            <a:r>
              <a:rPr lang="en-US" sz="900">
                <a:solidFill>
                  <a:srgbClr val="0000FF"/>
                </a:solidFill>
                <a:latin typeface="Arial" charset="0"/>
              </a:rPr>
              <a:t>CompX</a:t>
            </a:r>
          </a:p>
          <a:p>
            <a:pPr eaLnBrk="0" hangingPunct="0">
              <a:spcBef>
                <a:spcPct val="5000"/>
              </a:spcBef>
              <a:spcAft>
                <a:spcPct val="5000"/>
              </a:spcAft>
            </a:pPr>
            <a:r>
              <a:rPr lang="en-US" sz="900">
                <a:solidFill>
                  <a:srgbClr val="0000FF"/>
                </a:solidFill>
                <a:latin typeface="Arial" charset="0"/>
              </a:rPr>
              <a:t>General Atomics</a:t>
            </a:r>
          </a:p>
          <a:p>
            <a:pPr eaLnBrk="0" hangingPunct="0">
              <a:spcBef>
                <a:spcPct val="5000"/>
              </a:spcBef>
              <a:spcAft>
                <a:spcPct val="5000"/>
              </a:spcAft>
            </a:pPr>
            <a:r>
              <a:rPr lang="en-US" sz="900">
                <a:solidFill>
                  <a:srgbClr val="0000FF"/>
                </a:solidFill>
                <a:latin typeface="Arial" charset="0"/>
              </a:rPr>
              <a:t>INL</a:t>
            </a:r>
          </a:p>
          <a:p>
            <a:pPr eaLnBrk="0" hangingPunct="0">
              <a:spcBef>
                <a:spcPct val="5000"/>
              </a:spcBef>
              <a:spcAft>
                <a:spcPct val="5000"/>
              </a:spcAft>
            </a:pPr>
            <a:r>
              <a:rPr lang="en-US" sz="900">
                <a:solidFill>
                  <a:srgbClr val="0000FF"/>
                </a:solidFill>
                <a:latin typeface="Arial" charset="0"/>
              </a:rPr>
              <a:t>Johns Hopkins U</a:t>
            </a:r>
          </a:p>
          <a:p>
            <a:pPr eaLnBrk="0" hangingPunct="0">
              <a:spcBef>
                <a:spcPct val="5000"/>
              </a:spcBef>
              <a:spcAft>
                <a:spcPct val="5000"/>
              </a:spcAft>
            </a:pPr>
            <a:r>
              <a:rPr lang="en-US" sz="900">
                <a:solidFill>
                  <a:srgbClr val="0000FF"/>
                </a:solidFill>
                <a:latin typeface="Arial" charset="0"/>
              </a:rPr>
              <a:t>LANL</a:t>
            </a:r>
          </a:p>
          <a:p>
            <a:pPr eaLnBrk="0" hangingPunct="0">
              <a:spcBef>
                <a:spcPct val="5000"/>
              </a:spcBef>
              <a:spcAft>
                <a:spcPct val="5000"/>
              </a:spcAft>
            </a:pPr>
            <a:r>
              <a:rPr lang="en-US" sz="900">
                <a:solidFill>
                  <a:srgbClr val="0000FF"/>
                </a:solidFill>
                <a:latin typeface="Arial" charset="0"/>
              </a:rPr>
              <a:t>LLNL</a:t>
            </a:r>
          </a:p>
          <a:p>
            <a:pPr eaLnBrk="0" hangingPunct="0">
              <a:spcBef>
                <a:spcPct val="5000"/>
              </a:spcBef>
              <a:spcAft>
                <a:spcPct val="5000"/>
              </a:spcAft>
            </a:pPr>
            <a:r>
              <a:rPr lang="en-US" sz="900">
                <a:solidFill>
                  <a:srgbClr val="0000FF"/>
                </a:solidFill>
                <a:latin typeface="Arial" charset="0"/>
              </a:rPr>
              <a:t>Lodestar</a:t>
            </a:r>
          </a:p>
          <a:p>
            <a:pPr eaLnBrk="0" hangingPunct="0">
              <a:spcBef>
                <a:spcPct val="5000"/>
              </a:spcBef>
              <a:spcAft>
                <a:spcPct val="5000"/>
              </a:spcAft>
            </a:pPr>
            <a:r>
              <a:rPr lang="en-US" sz="900">
                <a:solidFill>
                  <a:srgbClr val="0000FF"/>
                </a:solidFill>
                <a:latin typeface="Arial" charset="0"/>
              </a:rPr>
              <a:t>MIT</a:t>
            </a:r>
          </a:p>
          <a:p>
            <a:pPr eaLnBrk="0" hangingPunct="0">
              <a:spcBef>
                <a:spcPct val="5000"/>
              </a:spcBef>
              <a:spcAft>
                <a:spcPct val="5000"/>
              </a:spcAft>
            </a:pPr>
            <a:r>
              <a:rPr lang="en-US" sz="900">
                <a:solidFill>
                  <a:srgbClr val="0000FF"/>
                </a:solidFill>
                <a:latin typeface="Arial" charset="0"/>
              </a:rPr>
              <a:t>Nova Photonics</a:t>
            </a:r>
          </a:p>
          <a:p>
            <a:pPr eaLnBrk="0" hangingPunct="0">
              <a:spcBef>
                <a:spcPct val="5000"/>
              </a:spcBef>
              <a:spcAft>
                <a:spcPct val="5000"/>
              </a:spcAft>
            </a:pPr>
            <a:r>
              <a:rPr lang="en-US" sz="900">
                <a:solidFill>
                  <a:srgbClr val="0000FF"/>
                </a:solidFill>
                <a:latin typeface="Arial" charset="0"/>
              </a:rPr>
              <a:t>New York U</a:t>
            </a:r>
          </a:p>
          <a:p>
            <a:pPr eaLnBrk="0" hangingPunct="0">
              <a:spcBef>
                <a:spcPct val="5000"/>
              </a:spcBef>
              <a:spcAft>
                <a:spcPct val="5000"/>
              </a:spcAft>
            </a:pPr>
            <a:r>
              <a:rPr lang="en-US" sz="900">
                <a:solidFill>
                  <a:srgbClr val="0000FF"/>
                </a:solidFill>
                <a:latin typeface="Arial" charset="0"/>
              </a:rPr>
              <a:t>Old Dominion U</a:t>
            </a:r>
          </a:p>
          <a:p>
            <a:pPr eaLnBrk="0" hangingPunct="0">
              <a:spcBef>
                <a:spcPct val="5000"/>
              </a:spcBef>
              <a:spcAft>
                <a:spcPct val="5000"/>
              </a:spcAft>
            </a:pPr>
            <a:r>
              <a:rPr lang="en-US" sz="900">
                <a:solidFill>
                  <a:srgbClr val="0000FF"/>
                </a:solidFill>
                <a:latin typeface="Arial" charset="0"/>
              </a:rPr>
              <a:t>ORNL</a:t>
            </a:r>
          </a:p>
          <a:p>
            <a:pPr eaLnBrk="0" hangingPunct="0">
              <a:spcBef>
                <a:spcPct val="5000"/>
              </a:spcBef>
              <a:spcAft>
                <a:spcPct val="5000"/>
              </a:spcAft>
            </a:pPr>
            <a:r>
              <a:rPr lang="en-US" sz="900">
                <a:solidFill>
                  <a:srgbClr val="0000FF"/>
                </a:solidFill>
                <a:latin typeface="Arial" charset="0"/>
              </a:rPr>
              <a:t>PPPL</a:t>
            </a:r>
          </a:p>
          <a:p>
            <a:pPr eaLnBrk="0" hangingPunct="0">
              <a:spcBef>
                <a:spcPct val="5000"/>
              </a:spcBef>
              <a:spcAft>
                <a:spcPct val="5000"/>
              </a:spcAft>
            </a:pPr>
            <a:r>
              <a:rPr lang="en-US" sz="900">
                <a:solidFill>
                  <a:srgbClr val="0000FF"/>
                </a:solidFill>
                <a:latin typeface="Arial" charset="0"/>
              </a:rPr>
              <a:t>PSI</a:t>
            </a:r>
          </a:p>
          <a:p>
            <a:pPr eaLnBrk="0" hangingPunct="0">
              <a:spcBef>
                <a:spcPct val="5000"/>
              </a:spcBef>
              <a:spcAft>
                <a:spcPct val="5000"/>
              </a:spcAft>
            </a:pPr>
            <a:r>
              <a:rPr lang="en-US" sz="900">
                <a:solidFill>
                  <a:srgbClr val="0000FF"/>
                </a:solidFill>
                <a:latin typeface="Arial" charset="0"/>
              </a:rPr>
              <a:t>Princeton U</a:t>
            </a:r>
          </a:p>
          <a:p>
            <a:pPr eaLnBrk="0" hangingPunct="0">
              <a:spcBef>
                <a:spcPct val="5000"/>
              </a:spcBef>
              <a:spcAft>
                <a:spcPct val="5000"/>
              </a:spcAft>
            </a:pPr>
            <a:r>
              <a:rPr lang="en-US" sz="900">
                <a:solidFill>
                  <a:srgbClr val="0000FF"/>
                </a:solidFill>
                <a:latin typeface="Arial" charset="0"/>
              </a:rPr>
              <a:t>Purdue U</a:t>
            </a:r>
          </a:p>
          <a:p>
            <a:pPr eaLnBrk="0" hangingPunct="0">
              <a:spcBef>
                <a:spcPct val="5000"/>
              </a:spcBef>
              <a:spcAft>
                <a:spcPct val="5000"/>
              </a:spcAft>
            </a:pPr>
            <a:r>
              <a:rPr lang="en-US" sz="900">
                <a:solidFill>
                  <a:srgbClr val="0000FF"/>
                </a:solidFill>
                <a:latin typeface="Arial" charset="0"/>
              </a:rPr>
              <a:t>SNL</a:t>
            </a:r>
          </a:p>
          <a:p>
            <a:pPr eaLnBrk="0" hangingPunct="0">
              <a:spcBef>
                <a:spcPct val="5000"/>
              </a:spcBef>
              <a:spcAft>
                <a:spcPct val="5000"/>
              </a:spcAft>
            </a:pPr>
            <a:r>
              <a:rPr lang="en-US" sz="900">
                <a:solidFill>
                  <a:srgbClr val="0000FF"/>
                </a:solidFill>
                <a:latin typeface="Arial" charset="0"/>
              </a:rPr>
              <a:t>Think Tank, Inc.</a:t>
            </a:r>
          </a:p>
          <a:p>
            <a:pPr eaLnBrk="0" hangingPunct="0">
              <a:spcBef>
                <a:spcPct val="5000"/>
              </a:spcBef>
              <a:spcAft>
                <a:spcPct val="5000"/>
              </a:spcAft>
            </a:pPr>
            <a:r>
              <a:rPr lang="en-US" sz="900">
                <a:solidFill>
                  <a:srgbClr val="0000FF"/>
                </a:solidFill>
                <a:latin typeface="Arial" charset="0"/>
              </a:rPr>
              <a:t>UC Davis</a:t>
            </a:r>
          </a:p>
          <a:p>
            <a:pPr eaLnBrk="0" hangingPunct="0">
              <a:spcBef>
                <a:spcPct val="5000"/>
              </a:spcBef>
              <a:spcAft>
                <a:spcPct val="5000"/>
              </a:spcAft>
            </a:pPr>
            <a:r>
              <a:rPr lang="en-US" sz="900">
                <a:solidFill>
                  <a:srgbClr val="0000FF"/>
                </a:solidFill>
                <a:latin typeface="Arial" charset="0"/>
              </a:rPr>
              <a:t>UC Irvine</a:t>
            </a:r>
          </a:p>
          <a:p>
            <a:pPr eaLnBrk="0" hangingPunct="0">
              <a:spcBef>
                <a:spcPct val="5000"/>
              </a:spcBef>
              <a:spcAft>
                <a:spcPct val="5000"/>
              </a:spcAft>
            </a:pPr>
            <a:r>
              <a:rPr lang="en-US" sz="900">
                <a:solidFill>
                  <a:srgbClr val="0000FF"/>
                </a:solidFill>
                <a:latin typeface="Arial" charset="0"/>
              </a:rPr>
              <a:t>UCLA</a:t>
            </a:r>
          </a:p>
          <a:p>
            <a:pPr eaLnBrk="0" hangingPunct="0">
              <a:spcBef>
                <a:spcPct val="5000"/>
              </a:spcBef>
              <a:spcAft>
                <a:spcPct val="5000"/>
              </a:spcAft>
            </a:pPr>
            <a:r>
              <a:rPr lang="en-US" sz="900">
                <a:solidFill>
                  <a:srgbClr val="0000FF"/>
                </a:solidFill>
                <a:latin typeface="Arial" charset="0"/>
              </a:rPr>
              <a:t>UCSD</a:t>
            </a:r>
          </a:p>
          <a:p>
            <a:pPr eaLnBrk="0" hangingPunct="0">
              <a:spcBef>
                <a:spcPct val="5000"/>
              </a:spcBef>
              <a:spcAft>
                <a:spcPct val="5000"/>
              </a:spcAft>
            </a:pPr>
            <a:r>
              <a:rPr lang="en-US" sz="900">
                <a:solidFill>
                  <a:srgbClr val="0000FF"/>
                </a:solidFill>
                <a:latin typeface="Arial" charset="0"/>
              </a:rPr>
              <a:t>U Colorado</a:t>
            </a:r>
          </a:p>
          <a:p>
            <a:pPr eaLnBrk="0" hangingPunct="0">
              <a:spcBef>
                <a:spcPct val="5000"/>
              </a:spcBef>
              <a:spcAft>
                <a:spcPct val="5000"/>
              </a:spcAft>
            </a:pPr>
            <a:r>
              <a:rPr lang="en-US" sz="900">
                <a:solidFill>
                  <a:srgbClr val="0000FF"/>
                </a:solidFill>
                <a:latin typeface="Arial" charset="0"/>
              </a:rPr>
              <a:t>U Illinois</a:t>
            </a:r>
          </a:p>
          <a:p>
            <a:pPr eaLnBrk="0" hangingPunct="0">
              <a:spcBef>
                <a:spcPct val="5000"/>
              </a:spcBef>
              <a:spcAft>
                <a:spcPct val="5000"/>
              </a:spcAft>
            </a:pPr>
            <a:r>
              <a:rPr lang="en-US" sz="900">
                <a:solidFill>
                  <a:srgbClr val="0000FF"/>
                </a:solidFill>
                <a:latin typeface="Arial" charset="0"/>
              </a:rPr>
              <a:t>U Maryland</a:t>
            </a:r>
          </a:p>
          <a:p>
            <a:pPr eaLnBrk="0" hangingPunct="0">
              <a:spcBef>
                <a:spcPct val="5000"/>
              </a:spcBef>
              <a:spcAft>
                <a:spcPct val="5000"/>
              </a:spcAft>
            </a:pPr>
            <a:r>
              <a:rPr lang="en-US" sz="900">
                <a:solidFill>
                  <a:srgbClr val="0000FF"/>
                </a:solidFill>
                <a:latin typeface="Arial" charset="0"/>
              </a:rPr>
              <a:t>U Rochester</a:t>
            </a:r>
          </a:p>
          <a:p>
            <a:pPr eaLnBrk="0" hangingPunct="0">
              <a:spcBef>
                <a:spcPct val="5000"/>
              </a:spcBef>
              <a:spcAft>
                <a:spcPct val="5000"/>
              </a:spcAft>
            </a:pPr>
            <a:r>
              <a:rPr lang="en-US" sz="900">
                <a:solidFill>
                  <a:srgbClr val="0000FF"/>
                </a:solidFill>
                <a:latin typeface="Arial" charset="0"/>
              </a:rPr>
              <a:t>U Washington</a:t>
            </a:r>
          </a:p>
          <a:p>
            <a:pPr eaLnBrk="0" hangingPunct="0">
              <a:spcBef>
                <a:spcPct val="5000"/>
              </a:spcBef>
              <a:spcAft>
                <a:spcPct val="5000"/>
              </a:spcAft>
            </a:pPr>
            <a:r>
              <a:rPr lang="en-US" sz="900">
                <a:solidFill>
                  <a:srgbClr val="0000FF"/>
                </a:solidFill>
                <a:latin typeface="Arial" charset="0"/>
              </a:rPr>
              <a:t>U Wisconsin</a:t>
            </a:r>
          </a:p>
        </p:txBody>
      </p:sp>
      <p:cxnSp>
        <p:nvCxnSpPr>
          <p:cNvPr id="2095" name="Straight Connector 50"/>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2096" name="Picture 53" descr="ppi224.tmp"/>
          <p:cNvPicPr>
            <a:picLocks/>
          </p:cNvPicPr>
          <p:nvPr/>
        </p:nvPicPr>
        <p:blipFill>
          <a:blip r:embed="rId5" cstate="print"/>
          <a:srcRect/>
          <a:stretch>
            <a:fillRect/>
          </a:stretch>
        </p:blipFill>
        <p:spPr bwMode="auto">
          <a:xfrm>
            <a:off x="7772400" y="2254250"/>
            <a:ext cx="1284288" cy="4527550"/>
          </a:xfrm>
          <a:prstGeom prst="rect">
            <a:avLst/>
          </a:prstGeom>
          <a:noFill/>
          <a:ln w="9525">
            <a:noFill/>
            <a:miter lim="800000"/>
            <a:headEnd/>
            <a:tailEnd/>
          </a:ln>
        </p:spPr>
      </p:pic>
      <p:cxnSp>
        <p:nvCxnSpPr>
          <p:cNvPr id="2097" name="Straight Connector 5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98" name="Text Box 153"/>
          <p:cNvSpPr txBox="1">
            <a:spLocks noChangeArrowheads="1"/>
          </p:cNvSpPr>
          <p:nvPr/>
        </p:nvSpPr>
        <p:spPr bwMode="auto">
          <a:xfrm>
            <a:off x="7772400" y="2254250"/>
            <a:ext cx="1284288" cy="4527550"/>
          </a:xfrm>
          <a:prstGeom prst="rect">
            <a:avLst/>
          </a:prstGeom>
          <a:noFill/>
          <a:ln w="12700" algn="ctr">
            <a:noFill/>
            <a:miter lim="800000"/>
            <a:headEnd/>
            <a:tailEnd/>
          </a:ln>
        </p:spPr>
        <p:txBody>
          <a:bodyPr lIns="91429" tIns="45714" rIns="91429" bIns="45714" anchor="b">
            <a:spAutoFit/>
          </a:bodyPr>
          <a:lstStyle/>
          <a:p>
            <a:pPr algn="r" eaLnBrk="0" hangingPunct="0">
              <a:spcBef>
                <a:spcPct val="8000"/>
              </a:spcBef>
              <a:spcAft>
                <a:spcPct val="8000"/>
              </a:spcAft>
            </a:pPr>
            <a:r>
              <a:rPr lang="en-US" sz="900">
                <a:solidFill>
                  <a:srgbClr val="FF0000"/>
                </a:solidFill>
                <a:latin typeface="Arial" charset="0"/>
              </a:rPr>
              <a:t>Culham Sci Ctr</a:t>
            </a:r>
          </a:p>
          <a:p>
            <a:pPr algn="r" eaLnBrk="0" hangingPunct="0">
              <a:spcBef>
                <a:spcPct val="8000"/>
              </a:spcBef>
              <a:spcAft>
                <a:spcPct val="8000"/>
              </a:spcAft>
            </a:pPr>
            <a:r>
              <a:rPr lang="en-US" sz="900">
                <a:solidFill>
                  <a:srgbClr val="FF0000"/>
                </a:solidFill>
                <a:latin typeface="Arial" charset="0"/>
              </a:rPr>
              <a:t>U St. Andrews</a:t>
            </a:r>
          </a:p>
          <a:p>
            <a:pPr algn="r" eaLnBrk="0" hangingPunct="0">
              <a:spcBef>
                <a:spcPct val="8000"/>
              </a:spcBef>
              <a:spcAft>
                <a:spcPct val="8000"/>
              </a:spcAft>
            </a:pPr>
            <a:r>
              <a:rPr lang="en-US" sz="900">
                <a:solidFill>
                  <a:srgbClr val="FF0000"/>
                </a:solidFill>
                <a:latin typeface="Arial" charset="0"/>
              </a:rPr>
              <a:t>York U</a:t>
            </a:r>
          </a:p>
          <a:p>
            <a:pPr algn="r" eaLnBrk="0" hangingPunct="0">
              <a:spcBef>
                <a:spcPct val="8000"/>
              </a:spcBef>
              <a:spcAft>
                <a:spcPct val="8000"/>
              </a:spcAft>
            </a:pPr>
            <a:r>
              <a:rPr lang="en-US" sz="900">
                <a:solidFill>
                  <a:srgbClr val="FF0000"/>
                </a:solidFill>
                <a:latin typeface="Arial" charset="0"/>
              </a:rPr>
              <a:t>Chubu U</a:t>
            </a:r>
          </a:p>
          <a:p>
            <a:pPr algn="r" eaLnBrk="0" hangingPunct="0">
              <a:spcBef>
                <a:spcPct val="8000"/>
              </a:spcBef>
              <a:spcAft>
                <a:spcPct val="8000"/>
              </a:spcAft>
            </a:pPr>
            <a:r>
              <a:rPr lang="en-US" sz="900">
                <a:solidFill>
                  <a:srgbClr val="FF0000"/>
                </a:solidFill>
                <a:latin typeface="Arial" charset="0"/>
              </a:rPr>
              <a:t>Fukui U</a:t>
            </a:r>
          </a:p>
          <a:p>
            <a:pPr algn="r" eaLnBrk="0" hangingPunct="0">
              <a:spcBef>
                <a:spcPct val="8000"/>
              </a:spcBef>
              <a:spcAft>
                <a:spcPct val="8000"/>
              </a:spcAft>
            </a:pPr>
            <a:r>
              <a:rPr lang="en-US" sz="900">
                <a:solidFill>
                  <a:srgbClr val="FF0000"/>
                </a:solidFill>
                <a:latin typeface="Arial" charset="0"/>
              </a:rPr>
              <a:t>Hiroshima U</a:t>
            </a:r>
          </a:p>
          <a:p>
            <a:pPr algn="r" eaLnBrk="0" hangingPunct="0">
              <a:spcBef>
                <a:spcPct val="8000"/>
              </a:spcBef>
              <a:spcAft>
                <a:spcPct val="8000"/>
              </a:spcAft>
            </a:pPr>
            <a:r>
              <a:rPr lang="en-US" sz="900">
                <a:solidFill>
                  <a:srgbClr val="FF0000"/>
                </a:solidFill>
                <a:latin typeface="Arial" charset="0"/>
              </a:rPr>
              <a:t>Hyogo U</a:t>
            </a:r>
          </a:p>
          <a:p>
            <a:pPr algn="r" eaLnBrk="0" hangingPunct="0">
              <a:spcBef>
                <a:spcPct val="8000"/>
              </a:spcBef>
              <a:spcAft>
                <a:spcPct val="8000"/>
              </a:spcAft>
            </a:pPr>
            <a:r>
              <a:rPr lang="en-US" sz="900">
                <a:solidFill>
                  <a:srgbClr val="FF0000"/>
                </a:solidFill>
                <a:latin typeface="Arial" charset="0"/>
              </a:rPr>
              <a:t>Kyoto U</a:t>
            </a:r>
          </a:p>
          <a:p>
            <a:pPr algn="r" eaLnBrk="0" hangingPunct="0">
              <a:spcBef>
                <a:spcPct val="8000"/>
              </a:spcBef>
              <a:spcAft>
                <a:spcPct val="8000"/>
              </a:spcAft>
            </a:pPr>
            <a:r>
              <a:rPr lang="en-US" sz="900">
                <a:solidFill>
                  <a:srgbClr val="FF0000"/>
                </a:solidFill>
                <a:latin typeface="Arial" charset="0"/>
              </a:rPr>
              <a:t>Kyushu U</a:t>
            </a:r>
          </a:p>
          <a:p>
            <a:pPr algn="r" eaLnBrk="0" hangingPunct="0">
              <a:spcBef>
                <a:spcPct val="8000"/>
              </a:spcBef>
              <a:spcAft>
                <a:spcPct val="8000"/>
              </a:spcAft>
            </a:pPr>
            <a:r>
              <a:rPr lang="en-US" sz="900">
                <a:solidFill>
                  <a:srgbClr val="FF0000"/>
                </a:solidFill>
                <a:latin typeface="Arial" charset="0"/>
              </a:rPr>
              <a:t>Kyushu Tokai U</a:t>
            </a:r>
          </a:p>
          <a:p>
            <a:pPr algn="r" eaLnBrk="0" hangingPunct="0">
              <a:spcBef>
                <a:spcPct val="8000"/>
              </a:spcBef>
              <a:spcAft>
                <a:spcPct val="8000"/>
              </a:spcAft>
            </a:pPr>
            <a:r>
              <a:rPr lang="en-US" sz="900">
                <a:solidFill>
                  <a:srgbClr val="FF0000"/>
                </a:solidFill>
                <a:latin typeface="Arial" charset="0"/>
              </a:rPr>
              <a:t>NIFS</a:t>
            </a:r>
          </a:p>
          <a:p>
            <a:pPr algn="r" eaLnBrk="0" hangingPunct="0">
              <a:spcBef>
                <a:spcPct val="8000"/>
              </a:spcBef>
              <a:spcAft>
                <a:spcPct val="8000"/>
              </a:spcAft>
            </a:pPr>
            <a:r>
              <a:rPr lang="en-US" sz="900">
                <a:solidFill>
                  <a:srgbClr val="FF0000"/>
                </a:solidFill>
                <a:latin typeface="Arial" charset="0"/>
              </a:rPr>
              <a:t>Niigata U</a:t>
            </a:r>
          </a:p>
          <a:p>
            <a:pPr algn="r" eaLnBrk="0" hangingPunct="0">
              <a:spcBef>
                <a:spcPct val="8000"/>
              </a:spcBef>
              <a:spcAft>
                <a:spcPct val="8000"/>
              </a:spcAft>
            </a:pPr>
            <a:r>
              <a:rPr lang="en-US" sz="900">
                <a:solidFill>
                  <a:srgbClr val="FF0000"/>
                </a:solidFill>
                <a:latin typeface="Arial" charset="0"/>
              </a:rPr>
              <a:t>U Tokyo</a:t>
            </a:r>
          </a:p>
          <a:p>
            <a:pPr algn="r" eaLnBrk="0" hangingPunct="0">
              <a:spcBef>
                <a:spcPct val="8000"/>
              </a:spcBef>
              <a:spcAft>
                <a:spcPct val="8000"/>
              </a:spcAft>
            </a:pPr>
            <a:r>
              <a:rPr lang="en-US" sz="900">
                <a:solidFill>
                  <a:srgbClr val="FF0000"/>
                </a:solidFill>
                <a:latin typeface="Arial" charset="0"/>
              </a:rPr>
              <a:t>JAEA</a:t>
            </a:r>
          </a:p>
          <a:p>
            <a:pPr algn="r" eaLnBrk="0" hangingPunct="0">
              <a:spcBef>
                <a:spcPct val="8000"/>
              </a:spcBef>
              <a:spcAft>
                <a:spcPct val="8000"/>
              </a:spcAft>
            </a:pPr>
            <a:r>
              <a:rPr lang="en-US" sz="900">
                <a:solidFill>
                  <a:srgbClr val="FF0000"/>
                </a:solidFill>
                <a:latin typeface="Arial" charset="0"/>
              </a:rPr>
              <a:t>Hebrew U</a:t>
            </a:r>
          </a:p>
          <a:p>
            <a:pPr algn="r" eaLnBrk="0" hangingPunct="0">
              <a:spcBef>
                <a:spcPct val="8000"/>
              </a:spcBef>
              <a:spcAft>
                <a:spcPct val="8000"/>
              </a:spcAft>
            </a:pPr>
            <a:r>
              <a:rPr lang="en-US" sz="900">
                <a:solidFill>
                  <a:srgbClr val="FF0000"/>
                </a:solidFill>
                <a:latin typeface="Arial" charset="0"/>
              </a:rPr>
              <a:t>Ioffe Inst</a:t>
            </a:r>
          </a:p>
          <a:p>
            <a:pPr algn="r" eaLnBrk="0" hangingPunct="0">
              <a:spcBef>
                <a:spcPct val="8000"/>
              </a:spcBef>
              <a:spcAft>
                <a:spcPct val="8000"/>
              </a:spcAft>
            </a:pPr>
            <a:r>
              <a:rPr lang="en-US" sz="900">
                <a:solidFill>
                  <a:srgbClr val="FF0000"/>
                </a:solidFill>
                <a:latin typeface="Arial" charset="0"/>
              </a:rPr>
              <a:t>RRC Kurchatov Inst</a:t>
            </a:r>
          </a:p>
          <a:p>
            <a:pPr algn="r" eaLnBrk="0" hangingPunct="0">
              <a:spcBef>
                <a:spcPct val="8000"/>
              </a:spcBef>
              <a:spcAft>
                <a:spcPct val="8000"/>
              </a:spcAft>
            </a:pPr>
            <a:r>
              <a:rPr lang="en-US" sz="900">
                <a:solidFill>
                  <a:srgbClr val="FF0000"/>
                </a:solidFill>
                <a:latin typeface="Arial" charset="0"/>
              </a:rPr>
              <a:t>TRINITI</a:t>
            </a:r>
          </a:p>
          <a:p>
            <a:pPr algn="r" eaLnBrk="0" hangingPunct="0">
              <a:spcBef>
                <a:spcPct val="8000"/>
              </a:spcBef>
              <a:spcAft>
                <a:spcPct val="8000"/>
              </a:spcAft>
            </a:pPr>
            <a:r>
              <a:rPr lang="en-US" sz="900">
                <a:solidFill>
                  <a:srgbClr val="FF0000"/>
                </a:solidFill>
                <a:latin typeface="Arial" charset="0"/>
              </a:rPr>
              <a:t>KBSI</a:t>
            </a:r>
          </a:p>
          <a:p>
            <a:pPr algn="r" eaLnBrk="0" hangingPunct="0">
              <a:spcBef>
                <a:spcPct val="8000"/>
              </a:spcBef>
              <a:spcAft>
                <a:spcPct val="8000"/>
              </a:spcAft>
            </a:pPr>
            <a:r>
              <a:rPr lang="en-US" sz="900">
                <a:solidFill>
                  <a:srgbClr val="FF0000"/>
                </a:solidFill>
                <a:latin typeface="Arial" charset="0"/>
              </a:rPr>
              <a:t>KAIST</a:t>
            </a:r>
          </a:p>
          <a:p>
            <a:pPr algn="r" eaLnBrk="0" hangingPunct="0">
              <a:spcBef>
                <a:spcPct val="8000"/>
              </a:spcBef>
              <a:spcAft>
                <a:spcPct val="8000"/>
              </a:spcAft>
            </a:pPr>
            <a:r>
              <a:rPr lang="en-US" sz="900">
                <a:solidFill>
                  <a:srgbClr val="FF0000"/>
                </a:solidFill>
                <a:latin typeface="Arial" charset="0"/>
              </a:rPr>
              <a:t>POSTECH</a:t>
            </a:r>
          </a:p>
          <a:p>
            <a:pPr algn="r" eaLnBrk="0" hangingPunct="0">
              <a:spcBef>
                <a:spcPct val="8000"/>
              </a:spcBef>
              <a:spcAft>
                <a:spcPct val="8000"/>
              </a:spcAft>
            </a:pPr>
            <a:r>
              <a:rPr lang="en-US" sz="900">
                <a:solidFill>
                  <a:srgbClr val="FF0000"/>
                </a:solidFill>
                <a:latin typeface="Arial" charset="0"/>
              </a:rPr>
              <a:t>ASIPP</a:t>
            </a:r>
          </a:p>
          <a:p>
            <a:pPr algn="r" eaLnBrk="0" hangingPunct="0">
              <a:spcBef>
                <a:spcPct val="8000"/>
              </a:spcBef>
              <a:spcAft>
                <a:spcPct val="8000"/>
              </a:spcAft>
            </a:pPr>
            <a:r>
              <a:rPr lang="en-US" sz="900">
                <a:solidFill>
                  <a:srgbClr val="FF0000"/>
                </a:solidFill>
                <a:latin typeface="Arial" charset="0"/>
              </a:rPr>
              <a:t>ENEA, Frascati</a:t>
            </a:r>
          </a:p>
          <a:p>
            <a:pPr algn="r" eaLnBrk="0" hangingPunct="0">
              <a:spcBef>
                <a:spcPct val="8000"/>
              </a:spcBef>
              <a:spcAft>
                <a:spcPct val="8000"/>
              </a:spcAft>
            </a:pPr>
            <a:r>
              <a:rPr lang="en-US" sz="900">
                <a:solidFill>
                  <a:srgbClr val="FF0000"/>
                </a:solidFill>
                <a:latin typeface="Arial" charset="0"/>
              </a:rPr>
              <a:t>CEA, Cadarache</a:t>
            </a:r>
          </a:p>
          <a:p>
            <a:pPr algn="r" eaLnBrk="0" hangingPunct="0">
              <a:spcBef>
                <a:spcPct val="8000"/>
              </a:spcBef>
              <a:spcAft>
                <a:spcPct val="8000"/>
              </a:spcAft>
            </a:pPr>
            <a:r>
              <a:rPr lang="en-US" sz="900">
                <a:solidFill>
                  <a:srgbClr val="FF0000"/>
                </a:solidFill>
                <a:latin typeface="Arial" charset="0"/>
              </a:rPr>
              <a:t>IPP, J</a:t>
            </a:r>
            <a:r>
              <a:rPr lang="en-US" sz="900">
                <a:solidFill>
                  <a:srgbClr val="FF0000"/>
                </a:solidFill>
                <a:latin typeface="Arial" charset="0"/>
                <a:cs typeface="Arial" charset="0"/>
              </a:rPr>
              <a:t>ü</a:t>
            </a:r>
            <a:r>
              <a:rPr lang="en-US" sz="900">
                <a:solidFill>
                  <a:srgbClr val="FF0000"/>
                </a:solidFill>
                <a:latin typeface="Arial" charset="0"/>
              </a:rPr>
              <a:t>lich</a:t>
            </a:r>
          </a:p>
          <a:p>
            <a:pPr algn="r" eaLnBrk="0" hangingPunct="0">
              <a:spcBef>
                <a:spcPct val="8000"/>
              </a:spcBef>
              <a:spcAft>
                <a:spcPct val="8000"/>
              </a:spcAft>
            </a:pPr>
            <a:r>
              <a:rPr lang="en-US" sz="900">
                <a:solidFill>
                  <a:srgbClr val="FF0000"/>
                </a:solidFill>
                <a:latin typeface="Arial" charset="0"/>
              </a:rPr>
              <a:t>IPP, Garching</a:t>
            </a:r>
          </a:p>
          <a:p>
            <a:pPr algn="r" eaLnBrk="0" hangingPunct="0">
              <a:spcBef>
                <a:spcPct val="8000"/>
              </a:spcBef>
              <a:spcAft>
                <a:spcPct val="8000"/>
              </a:spcAft>
            </a:pPr>
            <a:r>
              <a:rPr lang="en-US" sz="900">
                <a:solidFill>
                  <a:srgbClr val="FF0000"/>
                </a:solidFill>
                <a:latin typeface="Arial" charset="0"/>
              </a:rPr>
              <a:t>ASCR, Czech Rep</a:t>
            </a:r>
          </a:p>
          <a:p>
            <a:pPr algn="r" eaLnBrk="0" hangingPunct="0">
              <a:spcBef>
                <a:spcPct val="8000"/>
              </a:spcBef>
              <a:spcAft>
                <a:spcPct val="8000"/>
              </a:spcAft>
            </a:pPr>
            <a:r>
              <a:rPr lang="en-US" sz="900">
                <a:solidFill>
                  <a:srgbClr val="FF0000"/>
                </a:solidFill>
                <a:latin typeface="Arial" charset="0"/>
              </a:rPr>
              <a:t>U Quebec</a:t>
            </a:r>
          </a:p>
        </p:txBody>
      </p:sp>
      <p:cxnSp>
        <p:nvCxnSpPr>
          <p:cNvPr id="2099" name="Straight Connector 55"/>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2100" name="Picture 155" descr="nstx_small"/>
          <p:cNvPicPr>
            <a:picLocks noChangeAspect="1" noChangeArrowheads="1"/>
          </p:cNvPicPr>
          <p:nvPr/>
        </p:nvPicPr>
        <p:blipFill>
          <a:blip r:embed="rId6" cstate="print"/>
          <a:srcRect/>
          <a:stretch>
            <a:fillRect/>
          </a:stretch>
        </p:blipFill>
        <p:spPr bwMode="auto">
          <a:xfrm>
            <a:off x="1600200" y="4419600"/>
            <a:ext cx="2027238" cy="2286000"/>
          </a:xfrm>
          <a:prstGeom prst="rect">
            <a:avLst/>
          </a:prstGeom>
          <a:noFill/>
          <a:ln w="9525">
            <a:noFill/>
            <a:miter lim="800000"/>
            <a:headEnd/>
            <a:tailEnd/>
          </a:ln>
        </p:spPr>
      </p:pic>
      <p:cxnSp>
        <p:nvCxnSpPr>
          <p:cNvPr id="2101" name="Straight Connector 56"/>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2102" name="Picture 160" descr="framed_team_picture"/>
          <p:cNvPicPr>
            <a:picLocks noChangeAspect="1" noChangeArrowheads="1"/>
          </p:cNvPicPr>
          <p:nvPr/>
        </p:nvPicPr>
        <p:blipFill>
          <a:blip r:embed="rId7" cstate="print"/>
          <a:srcRect/>
          <a:stretch>
            <a:fillRect/>
          </a:stretch>
        </p:blipFill>
        <p:spPr bwMode="auto">
          <a:xfrm>
            <a:off x="3886200" y="4225925"/>
            <a:ext cx="3357563" cy="2479675"/>
          </a:xfrm>
          <a:prstGeom prst="rect">
            <a:avLst/>
          </a:prstGeom>
          <a:noFill/>
          <a:ln w="9525">
            <a:noFill/>
            <a:miter lim="800000"/>
            <a:headEnd/>
            <a:tailEnd/>
          </a:ln>
        </p:spPr>
      </p:pic>
      <p:cxnSp>
        <p:nvCxnSpPr>
          <p:cNvPr id="2103" name="Straight Connector 57"/>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410200" y="2057400"/>
            <a:ext cx="3962400" cy="2743200"/>
            <a:chOff x="4899301" y="1905000"/>
            <a:chExt cx="4244699" cy="2839403"/>
          </a:xfrm>
        </p:grpSpPr>
        <p:pic>
          <p:nvPicPr>
            <p:cNvPr id="1532930" name="Picture 2"/>
            <p:cNvPicPr>
              <a:picLocks noChangeAspect="1" noChangeArrowheads="1"/>
            </p:cNvPicPr>
            <p:nvPr/>
          </p:nvPicPr>
          <p:blipFill>
            <a:blip r:embed="rId2" cstate="print"/>
            <a:srcRect/>
            <a:stretch>
              <a:fillRect/>
            </a:stretch>
          </p:blipFill>
          <p:spPr bwMode="auto">
            <a:xfrm>
              <a:off x="4899301" y="1905000"/>
              <a:ext cx="4244699" cy="2839403"/>
            </a:xfrm>
            <a:prstGeom prst="rect">
              <a:avLst/>
            </a:prstGeom>
            <a:noFill/>
            <a:ln w="15875" cap="flat" cmpd="sng" algn="ctr">
              <a:noFill/>
              <a:prstDash val="solid"/>
              <a:miter lim="800000"/>
              <a:headEnd type="none" w="med" len="med"/>
              <a:tailEnd type="none" w="med" len="med"/>
            </a:ln>
          </p:spPr>
        </p:pic>
        <p:sp>
          <p:nvSpPr>
            <p:cNvPr id="6" name="TextBox 5"/>
            <p:cNvSpPr txBox="1"/>
            <p:nvPr/>
          </p:nvSpPr>
          <p:spPr>
            <a:xfrm>
              <a:off x="5867400" y="2133600"/>
              <a:ext cx="963534" cy="276999"/>
            </a:xfrm>
            <a:prstGeom prst="rect">
              <a:avLst/>
            </a:prstGeom>
            <a:noFill/>
          </p:spPr>
          <p:txBody>
            <a:bodyPr wrap="none" rtlCol="0">
              <a:spAutoFit/>
            </a:bodyPr>
            <a:lstStyle/>
            <a:p>
              <a:pPr>
                <a:buNone/>
              </a:pPr>
              <a:r>
                <a:rPr lang="en-US" dirty="0" smtClean="0"/>
                <a:t>141139A02</a:t>
              </a:r>
              <a:endParaRPr lang="en-US" dirty="0"/>
            </a:p>
          </p:txBody>
        </p:sp>
      </p:grpSp>
      <p:sp>
        <p:nvSpPr>
          <p:cNvPr id="3" name="Content Placeholder 2"/>
          <p:cNvSpPr>
            <a:spLocks noGrp="1"/>
          </p:cNvSpPr>
          <p:nvPr>
            <p:ph idx="1"/>
          </p:nvPr>
        </p:nvSpPr>
        <p:spPr>
          <a:xfrm>
            <a:off x="-76200" y="838200"/>
            <a:ext cx="9220200" cy="5715000"/>
          </a:xfrm>
        </p:spPr>
        <p:txBody>
          <a:bodyPr/>
          <a:lstStyle/>
          <a:p>
            <a:r>
              <a:rPr lang="en-US" dirty="0" smtClean="0"/>
              <a:t>Preliminary results indicating higher and more edge-localized intrinsic torque in NSTX than in DIII-D (TC-9)</a:t>
            </a:r>
          </a:p>
          <a:p>
            <a:pPr lvl="1"/>
            <a:r>
              <a:rPr lang="en-US" dirty="0" smtClean="0"/>
              <a:t>Qualitatively similar torque profile as observed on DIII-D</a:t>
            </a:r>
          </a:p>
          <a:p>
            <a:r>
              <a:rPr lang="en-US" dirty="0" smtClean="0"/>
              <a:t>Understanding the mechanism of </a:t>
            </a:r>
          </a:p>
          <a:p>
            <a:pPr>
              <a:buNone/>
            </a:pPr>
            <a:r>
              <a:rPr lang="en-US" dirty="0" smtClean="0"/>
              <a:t>     intrinsic torque is important for ITER</a:t>
            </a:r>
          </a:p>
          <a:p>
            <a:pPr lvl="1"/>
            <a:r>
              <a:rPr lang="en-US" dirty="0" smtClean="0"/>
              <a:t>Projection and optimization of rotation profile</a:t>
            </a:r>
          </a:p>
          <a:p>
            <a:r>
              <a:rPr lang="en-US" dirty="0" smtClean="0"/>
              <a:t>Plans for FY11 and FY 12:</a:t>
            </a:r>
          </a:p>
          <a:p>
            <a:pPr lvl="1"/>
            <a:r>
              <a:rPr lang="en-US" dirty="0" smtClean="0">
                <a:solidFill>
                  <a:srgbClr val="FF0000"/>
                </a:solidFill>
              </a:rPr>
              <a:t>Characterize role of turbulence in driving </a:t>
            </a:r>
          </a:p>
          <a:p>
            <a:pPr lvl="1">
              <a:buNone/>
            </a:pPr>
            <a:r>
              <a:rPr lang="en-US" dirty="0" smtClean="0">
                <a:solidFill>
                  <a:srgbClr val="FF0000"/>
                </a:solidFill>
              </a:rPr>
              <a:t>    intrinsic rotation (R11-1)</a:t>
            </a:r>
          </a:p>
          <a:p>
            <a:pPr lvl="1"/>
            <a:r>
              <a:rPr lang="en-US" dirty="0" smtClean="0">
                <a:solidFill>
                  <a:srgbClr val="FF0000"/>
                </a:solidFill>
              </a:rPr>
              <a:t>Modification to intrinsic drive by RF/HHFW (TC-14)</a:t>
            </a:r>
          </a:p>
          <a:p>
            <a:pPr lvl="1"/>
            <a:r>
              <a:rPr lang="en-US" dirty="0" smtClean="0">
                <a:solidFill>
                  <a:srgbClr val="FF0000"/>
                </a:solidFill>
              </a:rPr>
              <a:t>Interaction of intrinsic drive with other torques (</a:t>
            </a:r>
            <a:r>
              <a:rPr lang="en-US" i="1" dirty="0" smtClean="0">
                <a:solidFill>
                  <a:srgbClr val="FF0000"/>
                </a:solidFill>
              </a:rPr>
              <a:t>e.g.</a:t>
            </a:r>
            <a:r>
              <a:rPr lang="en-US" dirty="0" smtClean="0">
                <a:solidFill>
                  <a:srgbClr val="FF0000"/>
                </a:solidFill>
              </a:rPr>
              <a:t> NTV) </a:t>
            </a:r>
          </a:p>
          <a:p>
            <a:pPr lvl="1"/>
            <a:r>
              <a:rPr lang="en-US" dirty="0" smtClean="0">
                <a:solidFill>
                  <a:srgbClr val="FF0000"/>
                </a:solidFill>
              </a:rPr>
              <a:t>Contribute data to </a:t>
            </a:r>
            <a:r>
              <a:rPr lang="el-GR" dirty="0" smtClean="0">
                <a:solidFill>
                  <a:srgbClr val="FF0000"/>
                </a:solidFill>
              </a:rPr>
              <a:t>ρ</a:t>
            </a:r>
            <a:r>
              <a:rPr lang="en-US" dirty="0" smtClean="0">
                <a:solidFill>
                  <a:srgbClr val="FF0000"/>
                </a:solidFill>
              </a:rPr>
              <a:t>* scaling experiment (TC-17)</a:t>
            </a:r>
          </a:p>
          <a:p>
            <a:pPr lvl="1"/>
            <a:r>
              <a:rPr lang="en-US" dirty="0" smtClean="0">
                <a:solidFill>
                  <a:srgbClr val="FF0000"/>
                </a:solidFill>
              </a:rPr>
              <a:t>Look for signature of thermal ion orbit loss</a:t>
            </a:r>
          </a:p>
          <a:p>
            <a:pPr lvl="3">
              <a:buNone/>
            </a:pPr>
            <a:endParaRPr lang="en-US" dirty="0"/>
          </a:p>
        </p:txBody>
      </p:sp>
      <p:sp>
        <p:nvSpPr>
          <p:cNvPr id="2" name="Title 1"/>
          <p:cNvSpPr>
            <a:spLocks noGrp="1"/>
          </p:cNvSpPr>
          <p:nvPr>
            <p:ph type="title"/>
          </p:nvPr>
        </p:nvSpPr>
        <p:spPr/>
        <p:txBody>
          <a:bodyPr/>
          <a:lstStyle/>
          <a:p>
            <a:r>
              <a:rPr lang="en-US" dirty="0" smtClean="0"/>
              <a:t>NSTX is Participating in ITPA JEX Studying Intrinsic Torque</a:t>
            </a:r>
            <a:endParaRPr lang="en-US" dirty="0"/>
          </a:p>
        </p:txBody>
      </p:sp>
      <p:sp>
        <p:nvSpPr>
          <p:cNvPr id="4" name="Slide Number Placeholder 3"/>
          <p:cNvSpPr>
            <a:spLocks noGrp="1"/>
          </p:cNvSpPr>
          <p:nvPr>
            <p:ph type="sldNum" sz="quarter" idx="10"/>
          </p:nvPr>
        </p:nvSpPr>
        <p:spPr/>
        <p:txBody>
          <a:bodyPr/>
          <a:lstStyle/>
          <a:p>
            <a:fld id="{6CC6F551-7111-43FC-8FE0-FF660B8A115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a:stretch>
            <a:fillRect/>
          </a:stretch>
        </p:blipFill>
        <p:spPr bwMode="auto">
          <a:xfrm>
            <a:off x="4648200" y="1066800"/>
            <a:ext cx="3010055" cy="2286000"/>
          </a:xfrm>
          <a:prstGeom prst="rect">
            <a:avLst/>
          </a:prstGeom>
          <a:noFill/>
          <a:ln w="9525">
            <a:noFill/>
            <a:miter lim="800000"/>
            <a:headEnd/>
            <a:tailEnd/>
          </a:ln>
        </p:spPr>
      </p:pic>
      <p:sp>
        <p:nvSpPr>
          <p:cNvPr id="3" name="Content Placeholder 2"/>
          <p:cNvSpPr>
            <a:spLocks noGrp="1"/>
          </p:cNvSpPr>
          <p:nvPr>
            <p:ph idx="1"/>
          </p:nvPr>
        </p:nvSpPr>
        <p:spPr>
          <a:xfrm>
            <a:off x="0" y="914400"/>
            <a:ext cx="4953000" cy="4953000"/>
          </a:xfrm>
        </p:spPr>
        <p:txBody>
          <a:bodyPr/>
          <a:lstStyle/>
          <a:p>
            <a:pPr marL="285750" indent="-285750"/>
            <a:r>
              <a:rPr lang="en-US" dirty="0" smtClean="0"/>
              <a:t>Current high-k</a:t>
            </a:r>
            <a:r>
              <a:rPr lang="en-US" baseline="-25000" dirty="0" smtClean="0"/>
              <a:t>r</a:t>
            </a:r>
            <a:r>
              <a:rPr lang="en-US" dirty="0" smtClean="0"/>
              <a:t> scattering system will be removed to install the 2</a:t>
            </a:r>
            <a:r>
              <a:rPr lang="en-US" baseline="30000" dirty="0" smtClean="0"/>
              <a:t>nd</a:t>
            </a:r>
            <a:r>
              <a:rPr lang="en-US" dirty="0" smtClean="0"/>
              <a:t> NB during upgrade</a:t>
            </a:r>
          </a:p>
          <a:p>
            <a:pPr marL="628650" lvl="1" indent="-228600"/>
            <a:r>
              <a:rPr lang="en-US" dirty="0" smtClean="0"/>
              <a:t>Design of a new high-k scattering system is in progress and will be completed during FY13 and FY14</a:t>
            </a:r>
          </a:p>
          <a:p>
            <a:pPr marL="285750" indent="-285750"/>
            <a:r>
              <a:rPr lang="en-US" dirty="0" smtClean="0"/>
              <a:t>Extensive comparison between measurements and micro-instability calculations including GYRO, GTS, GS2, GTC-NEO</a:t>
            </a:r>
          </a:p>
          <a:p>
            <a:pPr marL="685800" lvl="1"/>
            <a:r>
              <a:rPr lang="en-US" dirty="0" smtClean="0"/>
              <a:t>Use synthetic diagnostics to compare simulated and measured fluctuating quantities and their spectral characteristics</a:t>
            </a:r>
          </a:p>
          <a:p>
            <a:pPr lvl="2"/>
            <a:endParaRPr lang="en-US" dirty="0"/>
          </a:p>
        </p:txBody>
      </p:sp>
      <p:pic>
        <p:nvPicPr>
          <p:cNvPr id="19460" name="Picture 4" descr="C:\Documents and Settings\yren\My Documents\presenation\nstx\2010 pac\BES_MTearing.PNG"/>
          <p:cNvPicPr>
            <a:picLocks noChangeAspect="1" noChangeArrowheads="1"/>
          </p:cNvPicPr>
          <p:nvPr/>
        </p:nvPicPr>
        <p:blipFill>
          <a:blip r:embed="rId3" cstate="print"/>
          <a:srcRect/>
          <a:stretch>
            <a:fillRect/>
          </a:stretch>
        </p:blipFill>
        <p:spPr bwMode="auto">
          <a:xfrm>
            <a:off x="4800600" y="3733800"/>
            <a:ext cx="2971800" cy="2700060"/>
          </a:xfrm>
          <a:prstGeom prst="rect">
            <a:avLst/>
          </a:prstGeom>
          <a:noFill/>
        </p:spPr>
      </p:pic>
      <p:sp>
        <p:nvSpPr>
          <p:cNvPr id="2" name="Title 1"/>
          <p:cNvSpPr>
            <a:spLocks noGrp="1"/>
          </p:cNvSpPr>
          <p:nvPr>
            <p:ph type="title"/>
          </p:nvPr>
        </p:nvSpPr>
        <p:spPr/>
        <p:txBody>
          <a:bodyPr/>
          <a:lstStyle/>
          <a:p>
            <a:r>
              <a:rPr lang="en-US" dirty="0" smtClean="0"/>
              <a:t>T&amp;T TSG Activities for FY13 and FY14</a:t>
            </a:r>
            <a:endParaRPr lang="en-US" dirty="0"/>
          </a:p>
        </p:txBody>
      </p:sp>
      <p:sp>
        <p:nvSpPr>
          <p:cNvPr id="9" name="TextBox 8"/>
          <p:cNvSpPr txBox="1"/>
          <p:nvPr/>
        </p:nvSpPr>
        <p:spPr>
          <a:xfrm>
            <a:off x="7696200" y="4224060"/>
            <a:ext cx="1524000" cy="1200329"/>
          </a:xfrm>
          <a:prstGeom prst="rect">
            <a:avLst/>
          </a:prstGeom>
          <a:noFill/>
        </p:spPr>
        <p:txBody>
          <a:bodyPr wrap="square" rtlCol="0">
            <a:spAutoFit/>
          </a:bodyPr>
          <a:lstStyle/>
          <a:p>
            <a:r>
              <a:rPr lang="en-US" dirty="0" smtClean="0"/>
              <a:t>BES views with micro-tearing density fluctuations (nonlinear GYRO  NSTX H-mode)</a:t>
            </a:r>
            <a:endParaRPr lang="en-US" dirty="0"/>
          </a:p>
        </p:txBody>
      </p:sp>
      <p:sp>
        <p:nvSpPr>
          <p:cNvPr id="11" name="TextBox 10"/>
          <p:cNvSpPr txBox="1"/>
          <p:nvPr/>
        </p:nvSpPr>
        <p:spPr>
          <a:xfrm>
            <a:off x="7620000" y="1066800"/>
            <a:ext cx="1600200" cy="1569660"/>
          </a:xfrm>
          <a:prstGeom prst="rect">
            <a:avLst/>
          </a:prstGeom>
          <a:noFill/>
        </p:spPr>
        <p:txBody>
          <a:bodyPr wrap="square" rtlCol="0">
            <a:spAutoFit/>
          </a:bodyPr>
          <a:lstStyle/>
          <a:p>
            <a:r>
              <a:rPr lang="en-US" dirty="0" smtClean="0"/>
              <a:t>k space coverage for the present and future high-k scattering systems with ETG k spectrum (non-linear GYRO, NSTX L-mode)</a:t>
            </a:r>
          </a:p>
        </p:txBody>
      </p:sp>
      <p:cxnSp>
        <p:nvCxnSpPr>
          <p:cNvPr id="12" name="Straight Arrow Connector 11"/>
          <p:cNvCxnSpPr/>
          <p:nvPr/>
        </p:nvCxnSpPr>
        <p:spPr bwMode="auto">
          <a:xfrm rot="5400000" flipH="1" flipV="1">
            <a:off x="4915694" y="3086100"/>
            <a:ext cx="532606" cy="794"/>
          </a:xfrm>
          <a:prstGeom prst="straightConnector1">
            <a:avLst/>
          </a:prstGeom>
          <a:noFill/>
          <a:ln w="1587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5400000" flipH="1" flipV="1">
            <a:off x="6705600" y="2971800"/>
            <a:ext cx="762000" cy="1588"/>
          </a:xfrm>
          <a:prstGeom prst="straightConnector1">
            <a:avLst/>
          </a:prstGeom>
          <a:noFill/>
          <a:ln w="15875" cap="flat" cmpd="sng" algn="ctr">
            <a:solidFill>
              <a:schemeClr val="tx1"/>
            </a:solidFill>
            <a:prstDash val="solid"/>
            <a:round/>
            <a:headEnd type="none" w="med" len="med"/>
            <a:tailEnd type="arrow"/>
          </a:ln>
          <a:effectLst/>
        </p:spPr>
      </p:cxnSp>
      <p:sp>
        <p:nvSpPr>
          <p:cNvPr id="15" name="TextBox 14"/>
          <p:cNvSpPr txBox="1"/>
          <p:nvPr/>
        </p:nvSpPr>
        <p:spPr>
          <a:xfrm>
            <a:off x="4800600" y="3276600"/>
            <a:ext cx="1371600" cy="276999"/>
          </a:xfrm>
          <a:prstGeom prst="rect">
            <a:avLst/>
          </a:prstGeom>
          <a:noFill/>
        </p:spPr>
        <p:txBody>
          <a:bodyPr wrap="square" rtlCol="0">
            <a:spAutoFit/>
          </a:bodyPr>
          <a:lstStyle/>
          <a:p>
            <a:r>
              <a:rPr lang="en-US" dirty="0" smtClean="0"/>
              <a:t>Present high-k</a:t>
            </a:r>
            <a:endParaRPr lang="en-US" dirty="0"/>
          </a:p>
        </p:txBody>
      </p:sp>
      <p:sp>
        <p:nvSpPr>
          <p:cNvPr id="16" name="TextBox 15"/>
          <p:cNvSpPr txBox="1"/>
          <p:nvPr/>
        </p:nvSpPr>
        <p:spPr>
          <a:xfrm>
            <a:off x="6553200" y="3276600"/>
            <a:ext cx="1447800" cy="276999"/>
          </a:xfrm>
          <a:prstGeom prst="rect">
            <a:avLst/>
          </a:prstGeom>
          <a:noFill/>
        </p:spPr>
        <p:txBody>
          <a:bodyPr wrap="square" rtlCol="0">
            <a:spAutoFit/>
          </a:bodyPr>
          <a:lstStyle/>
          <a:p>
            <a:r>
              <a:rPr lang="en-US" dirty="0" smtClean="0"/>
              <a:t> Future high-k</a:t>
            </a:r>
            <a:endParaRPr lang="en-US" dirty="0"/>
          </a:p>
        </p:txBody>
      </p:sp>
      <p:sp>
        <p:nvSpPr>
          <p:cNvPr id="18" name="TextBox 17"/>
          <p:cNvSpPr txBox="1"/>
          <p:nvPr/>
        </p:nvSpPr>
        <p:spPr>
          <a:xfrm>
            <a:off x="6019800" y="3200400"/>
            <a:ext cx="533400" cy="276999"/>
          </a:xfrm>
          <a:prstGeom prst="rect">
            <a:avLst/>
          </a:prstGeom>
          <a:solidFill>
            <a:schemeClr val="bg1"/>
          </a:solidFill>
        </p:spPr>
        <p:txBody>
          <a:bodyPr wrap="square" rtlCol="0">
            <a:spAutoFit/>
          </a:bodyPr>
          <a:lstStyle/>
          <a:p>
            <a:r>
              <a:rPr lang="en-US" i="0" dirty="0" smtClean="0">
                <a:solidFill>
                  <a:schemeClr val="tx1"/>
                </a:solidFill>
              </a:rPr>
              <a:t>k</a:t>
            </a:r>
            <a:r>
              <a:rPr lang="el-GR" i="0" baseline="-25000" dirty="0" smtClean="0">
                <a:solidFill>
                  <a:schemeClr val="tx1"/>
                </a:solidFill>
              </a:rPr>
              <a:t>θ</a:t>
            </a:r>
            <a:r>
              <a:rPr lang="en-US" i="0" baseline="-25000" dirty="0" smtClean="0">
                <a:solidFill>
                  <a:schemeClr val="tx1"/>
                </a:solidFill>
              </a:rPr>
              <a:t> </a:t>
            </a:r>
            <a:r>
              <a:rPr lang="el-GR" i="0" dirty="0" smtClean="0">
                <a:solidFill>
                  <a:schemeClr val="tx1"/>
                </a:solidFill>
              </a:rPr>
              <a:t>ρ</a:t>
            </a:r>
            <a:r>
              <a:rPr lang="en-US" i="0" baseline="-25000" dirty="0" smtClean="0">
                <a:solidFill>
                  <a:schemeClr val="tx1"/>
                </a:solidFill>
              </a:rPr>
              <a:t>s</a:t>
            </a:r>
            <a:endParaRPr lang="en-US" i="0" baseline="-25000" dirty="0">
              <a:solidFill>
                <a:schemeClr val="tx1"/>
              </a:solidFill>
            </a:endParaRPr>
          </a:p>
        </p:txBody>
      </p:sp>
      <p:sp>
        <p:nvSpPr>
          <p:cNvPr id="19" name="TextBox 18"/>
          <p:cNvSpPr txBox="1"/>
          <p:nvPr/>
        </p:nvSpPr>
        <p:spPr>
          <a:xfrm rot="16200000">
            <a:off x="4471600" y="1981200"/>
            <a:ext cx="533400" cy="276999"/>
          </a:xfrm>
          <a:prstGeom prst="rect">
            <a:avLst/>
          </a:prstGeom>
          <a:solidFill>
            <a:schemeClr val="bg1"/>
          </a:solidFill>
        </p:spPr>
        <p:txBody>
          <a:bodyPr wrap="square" rtlCol="0">
            <a:spAutoFit/>
          </a:bodyPr>
          <a:lstStyle/>
          <a:p>
            <a:r>
              <a:rPr lang="en-US" i="0" dirty="0" smtClean="0">
                <a:solidFill>
                  <a:schemeClr val="tx1"/>
                </a:solidFill>
              </a:rPr>
              <a:t>k</a:t>
            </a:r>
            <a:r>
              <a:rPr lang="en-US" i="0" baseline="-25000" dirty="0" smtClean="0">
                <a:solidFill>
                  <a:schemeClr val="tx1"/>
                </a:solidFill>
              </a:rPr>
              <a:t>r </a:t>
            </a:r>
            <a:r>
              <a:rPr lang="el-GR" i="0" dirty="0" smtClean="0">
                <a:solidFill>
                  <a:schemeClr val="tx1"/>
                </a:solidFill>
              </a:rPr>
              <a:t>ρ</a:t>
            </a:r>
            <a:r>
              <a:rPr lang="en-US" i="0" baseline="-25000" dirty="0" smtClean="0">
                <a:solidFill>
                  <a:schemeClr val="tx1"/>
                </a:solidFill>
              </a:rPr>
              <a:t>s</a:t>
            </a:r>
            <a:endParaRPr lang="en-US" i="0" baseline="-25000" dirty="0">
              <a:solidFill>
                <a:schemeClr val="tx1"/>
              </a:solidFill>
            </a:endParaRPr>
          </a:p>
        </p:txBody>
      </p:sp>
      <p:sp>
        <p:nvSpPr>
          <p:cNvPr id="20" name="Slide Number Placeholder 19"/>
          <p:cNvSpPr>
            <a:spLocks noGrp="1"/>
          </p:cNvSpPr>
          <p:nvPr>
            <p:ph type="sldNum" sz="quarter" idx="10"/>
          </p:nvPr>
        </p:nvSpPr>
        <p:spPr/>
        <p:txBody>
          <a:bodyPr/>
          <a:lstStyle/>
          <a:p>
            <a:pPr>
              <a:defRPr/>
            </a:pPr>
            <a:fld id="{6DDE1E14-FFAA-4CF2-AD26-762D3C45FB01}"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NSTX will Provide Physics Basis Leading to Predictive Capability for Transport in Future ST/AT Devices </a:t>
            </a:r>
          </a:p>
        </p:txBody>
      </p:sp>
      <p:sp>
        <p:nvSpPr>
          <p:cNvPr id="7171" name="Content Placeholder 2"/>
          <p:cNvSpPr>
            <a:spLocks noGrp="1"/>
          </p:cNvSpPr>
          <p:nvPr>
            <p:ph idx="1"/>
          </p:nvPr>
        </p:nvSpPr>
        <p:spPr>
          <a:xfrm>
            <a:off x="-76200" y="838200"/>
            <a:ext cx="9525000" cy="4953000"/>
          </a:xfrm>
        </p:spPr>
        <p:txBody>
          <a:bodyPr/>
          <a:lstStyle/>
          <a:p>
            <a:pPr marL="228600" indent="-228600"/>
            <a:r>
              <a:rPr lang="en-US" dirty="0" smtClean="0"/>
              <a:t>Newly commissioned BES and ME-SXR diagnostics complement an extensive set of fluctuation instruments</a:t>
            </a:r>
          </a:p>
          <a:p>
            <a:pPr marL="628650" lvl="1"/>
            <a:r>
              <a:rPr lang="en-US" dirty="0" smtClean="0"/>
              <a:t>High-k</a:t>
            </a:r>
            <a:r>
              <a:rPr lang="en-US" baseline="-25000" dirty="0" smtClean="0"/>
              <a:t>r</a:t>
            </a:r>
            <a:r>
              <a:rPr lang="en-US" dirty="0" smtClean="0"/>
              <a:t> microwave scattering, GPI (gas-puff imaging), radial and </a:t>
            </a:r>
            <a:r>
              <a:rPr lang="en-US" dirty="0" err="1" smtClean="0"/>
              <a:t>poloidal</a:t>
            </a:r>
            <a:r>
              <a:rPr lang="en-US" dirty="0" smtClean="0"/>
              <a:t> correlation </a:t>
            </a:r>
            <a:r>
              <a:rPr lang="en-US" dirty="0" err="1" smtClean="0"/>
              <a:t>reflectometers</a:t>
            </a:r>
            <a:r>
              <a:rPr lang="en-US" dirty="0" smtClean="0"/>
              <a:t>, high bandwidth infrared interferometer (</a:t>
            </a:r>
            <a:r>
              <a:rPr lang="en-US" dirty="0" err="1" smtClean="0"/>
              <a:t>FIReTIP</a:t>
            </a:r>
            <a:r>
              <a:rPr lang="en-US" dirty="0" smtClean="0"/>
              <a:t>)</a:t>
            </a:r>
          </a:p>
          <a:p>
            <a:pPr marL="228600" indent="-228600"/>
            <a:r>
              <a:rPr lang="en-US" dirty="0" smtClean="0"/>
              <a:t>Fluctuation measurements covering both high and low k coupled with nonlinear simulations will improve our understanding of:</a:t>
            </a:r>
          </a:p>
          <a:p>
            <a:pPr marL="342900" lvl="1" indent="285750"/>
            <a:r>
              <a:rPr lang="en-US" dirty="0" smtClean="0"/>
              <a:t>Physics mechanisms influencing H-mode confinement at low aspect ratio</a:t>
            </a:r>
          </a:p>
          <a:p>
            <a:pPr marL="342900" lvl="1" indent="285750"/>
            <a:r>
              <a:rPr lang="en-US" dirty="0" smtClean="0"/>
              <a:t>Processes that drive electron transport</a:t>
            </a:r>
          </a:p>
          <a:p>
            <a:pPr marL="342900" lvl="1" indent="285750"/>
            <a:r>
              <a:rPr lang="en-US" dirty="0" smtClean="0"/>
              <a:t>L-H transition and changes in turbulence over the entire plasma profile</a:t>
            </a:r>
          </a:p>
          <a:p>
            <a:pPr marL="342900" lvl="1" indent="285750"/>
            <a:r>
              <a:rPr lang="en-US" dirty="0" smtClean="0"/>
              <a:t>The role of turbulence on Intrinsic torque and momentum transport</a:t>
            </a:r>
          </a:p>
          <a:p>
            <a:pPr marL="342900" lvl="1" indent="285750"/>
            <a:r>
              <a:rPr lang="en-US" dirty="0" smtClean="0"/>
              <a:t>Impurity transport studies </a:t>
            </a:r>
          </a:p>
          <a:p>
            <a:r>
              <a:rPr lang="en-US" dirty="0" smtClean="0"/>
              <a:t>FY11 T&amp;T milestone well suited to the goal of providing an extensive set of fluctuation measurements to further understanding of thermal, momentum, particle, and impurity transport processes</a:t>
            </a:r>
          </a:p>
          <a:p>
            <a:pPr>
              <a:buNone/>
            </a:pPr>
            <a:r>
              <a:rPr lang="en-US" dirty="0" smtClean="0"/>
              <a:t>  </a:t>
            </a:r>
          </a:p>
        </p:txBody>
      </p:sp>
      <p:sp>
        <p:nvSpPr>
          <p:cNvPr id="4" name="Slide Number Placeholder 3"/>
          <p:cNvSpPr>
            <a:spLocks noGrp="1"/>
          </p:cNvSpPr>
          <p:nvPr>
            <p:ph type="sldNum" sz="quarter" idx="10"/>
          </p:nvPr>
        </p:nvSpPr>
        <p:spPr/>
        <p:txBody>
          <a:bodyPr/>
          <a:lstStyle/>
          <a:p>
            <a:pPr>
              <a:defRPr/>
            </a:pPr>
            <a:fld id="{6DDE1E14-FFAA-4CF2-AD26-762D3C45FB01}"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09800" y="2133600"/>
            <a:ext cx="8763000" cy="4953000"/>
          </a:xfrm>
        </p:spPr>
        <p:txBody>
          <a:bodyPr/>
          <a:lstStyle/>
          <a:p>
            <a:pPr>
              <a:buNone/>
            </a:pPr>
            <a:r>
              <a:rPr lang="en-US" sz="5400" dirty="0" smtClean="0">
                <a:solidFill>
                  <a:srgbClr val="FF0000"/>
                </a:solidFill>
              </a:rPr>
              <a:t>Backup Slides</a:t>
            </a:r>
            <a:endParaRPr lang="en-US" sz="5400" dirty="0">
              <a:solidFill>
                <a:srgbClr val="FF0000"/>
              </a:solidFill>
            </a:endParaRPr>
          </a:p>
        </p:txBody>
      </p:sp>
      <p:sp>
        <p:nvSpPr>
          <p:cNvPr id="4" name="Slide Number Placeholder 3"/>
          <p:cNvSpPr>
            <a:spLocks noGrp="1"/>
          </p:cNvSpPr>
          <p:nvPr>
            <p:ph type="sldNum" sz="quarter" idx="10"/>
          </p:nvPr>
        </p:nvSpPr>
        <p:spPr/>
        <p:txBody>
          <a:bodyPr/>
          <a:lstStyle/>
          <a:p>
            <a:pPr>
              <a:defRPr/>
            </a:pPr>
            <a:fld id="{6DDE1E14-FFAA-4CF2-AD26-762D3C45FB01}"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NSTX Efforts Towards PAC27 T&amp;T Recommendations </a:t>
            </a:r>
            <a:endParaRPr lang="en-US" dirty="0"/>
          </a:p>
        </p:txBody>
      </p:sp>
      <p:graphicFrame>
        <p:nvGraphicFramePr>
          <p:cNvPr id="5" name="Table 4"/>
          <p:cNvGraphicFramePr>
            <a:graphicFrameLocks noGrp="1"/>
          </p:cNvGraphicFramePr>
          <p:nvPr/>
        </p:nvGraphicFramePr>
        <p:xfrm>
          <a:off x="228600" y="1066801"/>
          <a:ext cx="8762999" cy="5411741"/>
        </p:xfrm>
        <a:graphic>
          <a:graphicData uri="http://schemas.openxmlformats.org/drawingml/2006/table">
            <a:tbl>
              <a:tblPr/>
              <a:tblGrid>
                <a:gridCol w="984551"/>
                <a:gridCol w="3446646"/>
                <a:gridCol w="4331802"/>
              </a:tblGrid>
              <a:tr h="1236503">
                <a:tc>
                  <a:txBody>
                    <a:bodyPr/>
                    <a:lstStyle/>
                    <a:p>
                      <a:pPr algn="ctr" fontAlgn="ctr"/>
                      <a:r>
                        <a:rPr lang="en-US" sz="1050" b="0" i="0" u="none" strike="noStrike" dirty="0">
                          <a:latin typeface="Arial"/>
                        </a:rPr>
                        <a:t>PAC27-22</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2713" indent="0" algn="l" fontAlgn="ctr"/>
                      <a:r>
                        <a:rPr lang="en-US" sz="1050" b="0" i="0" u="none" strike="noStrike" dirty="0">
                          <a:latin typeface="Arial"/>
                        </a:rPr>
                        <a:t>It has been shown that the improvement of confinement with Lithium operation is due to a local decrease of the electron heat diffusivity. This clearly answers a PAC recommendation, though it would be interesting to know more about the reasons why this local improvement </a:t>
                      </a:r>
                      <a:r>
                        <a:rPr lang="en-US" sz="1050" b="0" i="0" u="none" strike="noStrike" dirty="0" smtClean="0">
                          <a:latin typeface="Arial"/>
                        </a:rPr>
                        <a:t>occurs.</a:t>
                      </a:r>
                      <a:endParaRPr lang="en-US" sz="1050" b="0" i="0" u="none" strike="noStrike" dirty="0">
                        <a:latin typeface="Arial"/>
                      </a:endParaRP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2713" indent="0" algn="l" fontAlgn="ctr"/>
                      <a:r>
                        <a:rPr lang="en-US" sz="1050" b="0" i="0" u="none" strike="noStrike" dirty="0" smtClean="0">
                          <a:latin typeface="Arial"/>
                        </a:rPr>
                        <a:t>Recent experiments</a:t>
                      </a:r>
                      <a:r>
                        <a:rPr lang="en-US" sz="1050" b="0" i="0" u="none" strike="noStrike" baseline="0" dirty="0" smtClean="0">
                          <a:latin typeface="Arial"/>
                        </a:rPr>
                        <a:t> has found a decrease in      on the top of the pedestal as more Lithium is introduced.  </a:t>
                      </a:r>
                      <a:r>
                        <a:rPr lang="en-US" sz="1050" b="0" i="0" u="none" strike="noStrike" dirty="0" err="1" smtClean="0">
                          <a:latin typeface="Arial"/>
                        </a:rPr>
                        <a:t>Reflectometer</a:t>
                      </a:r>
                      <a:r>
                        <a:rPr lang="en-US" sz="1050" b="0" i="0" u="none" strike="noStrike" baseline="0" dirty="0" smtClean="0">
                          <a:latin typeface="Arial"/>
                        </a:rPr>
                        <a:t> measurements have shown a ten-fold decrease in density fluctuation with Lithium. High-k measurement showed some decrease in fluctuation power at k</a:t>
                      </a:r>
                      <a:r>
                        <a:rPr lang="en-US" sz="1050" b="0" i="0" u="none" strike="noStrike" baseline="-25000" dirty="0" smtClean="0">
                          <a:latin typeface="Arial"/>
                        </a:rPr>
                        <a:t>┴</a:t>
                      </a:r>
                      <a:r>
                        <a:rPr lang="el-GR" sz="1050" b="0" i="0" u="none" strike="noStrike" baseline="0" dirty="0" smtClean="0">
                          <a:latin typeface="Arial"/>
                        </a:rPr>
                        <a:t>ρ</a:t>
                      </a:r>
                      <a:r>
                        <a:rPr lang="en-US" sz="1050" b="0" i="0" u="none" strike="noStrike" baseline="-25000" dirty="0" smtClean="0">
                          <a:latin typeface="Arial"/>
                        </a:rPr>
                        <a:t>s</a:t>
                      </a:r>
                      <a:r>
                        <a:rPr lang="en-US" sz="1050" b="0" i="0" u="none" strike="noStrike" baseline="0" dirty="0" smtClean="0">
                          <a:latin typeface="Arial"/>
                        </a:rPr>
                        <a:t>&lt;10. </a:t>
                      </a:r>
                      <a:endParaRPr lang="en-US" sz="1050" b="0" i="0" u="none" strike="noStrike" dirty="0">
                        <a:latin typeface="Arial"/>
                      </a:endParaRP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2473">
                <a:tc>
                  <a:txBody>
                    <a:bodyPr/>
                    <a:lstStyle/>
                    <a:p>
                      <a:pPr algn="ctr" fontAlgn="ctr"/>
                      <a:r>
                        <a:rPr lang="en-US" sz="1050" b="0" i="0" u="none" strike="noStrike" dirty="0">
                          <a:latin typeface="Arial"/>
                        </a:rPr>
                        <a:t>PAC27-23</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2713" indent="0" algn="l" fontAlgn="ctr"/>
                      <a:r>
                        <a:rPr lang="en-US" sz="1050" b="0" i="0" u="none" strike="noStrike" dirty="0">
                          <a:latin typeface="Arial"/>
                        </a:rPr>
                        <a:t>The near-term program will continue to investigate the respective role of different candidates (ETG, micro-tearing modes, and GAEs) to explain electron turbulent transport. With respect to the planned upgrade, it would be interesting to see the parametric dependence of the observed ETGs and GAEs on Bt and Ip to see if the different confinement scaling can be related to the proposed transport mechanisms.</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2713" indent="0" algn="l" fontAlgn="ctr"/>
                      <a:r>
                        <a:rPr lang="en-US" sz="1050" b="0" i="0" u="none" strike="noStrike" dirty="0" smtClean="0">
                          <a:latin typeface="Arial"/>
                        </a:rPr>
                        <a:t>An investigation</a:t>
                      </a:r>
                      <a:r>
                        <a:rPr lang="en-US" sz="1050" b="0" i="0" u="none" strike="noStrike" baseline="0" dirty="0" smtClean="0">
                          <a:latin typeface="Arial"/>
                        </a:rPr>
                        <a:t> of high-k turbulence dependence on electron </a:t>
                      </a:r>
                      <a:r>
                        <a:rPr lang="en-US" sz="1050" b="0" i="0" u="none" strike="noStrike" baseline="0" dirty="0" err="1" smtClean="0">
                          <a:latin typeface="Arial"/>
                        </a:rPr>
                        <a:t>collisionality</a:t>
                      </a:r>
                      <a:r>
                        <a:rPr lang="en-US" sz="1050" b="0" i="0" u="none" strike="noStrike" baseline="0" dirty="0" smtClean="0">
                          <a:latin typeface="Arial"/>
                        </a:rPr>
                        <a:t> shows that the measured high-k turbulence power actually decreases with increasing </a:t>
                      </a:r>
                      <a:r>
                        <a:rPr lang="en-US" sz="1050" b="0" i="0" u="none" strike="noStrike" baseline="0" dirty="0" err="1" smtClean="0">
                          <a:latin typeface="Arial"/>
                        </a:rPr>
                        <a:t>collisonality</a:t>
                      </a:r>
                      <a:r>
                        <a:rPr lang="en-US" sz="1050" b="0" i="0" u="none" strike="noStrike" baseline="0" dirty="0" smtClean="0">
                          <a:latin typeface="Arial"/>
                        </a:rPr>
                        <a:t>, which seems to scale differently than NSTX H-mode scaling. However, recent nonlinear micro-tearing simulations using GYRO are able to reproduce the experimental scaling. Measurement of micro-tearing turbulence using BES, high-k scattering system and backscattering system will be conducted to identify micro-tearing instability. Study of the dependence of GAE on Bt and Ip will be conducted in FY11 and FY12. </a:t>
                      </a:r>
                      <a:endParaRPr lang="en-US" sz="1050" b="0" i="0" u="none" strike="noStrike" dirty="0">
                        <a:latin typeface="Arial"/>
                      </a:endParaRP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362">
                <a:tc>
                  <a:txBody>
                    <a:bodyPr/>
                    <a:lstStyle/>
                    <a:p>
                      <a:pPr algn="ctr" fontAlgn="ctr"/>
                      <a:r>
                        <a:rPr lang="en-US" sz="1050" b="0" i="0" u="none" strike="noStrike" dirty="0">
                          <a:latin typeface="Arial"/>
                        </a:rPr>
                        <a:t>PAC27-24</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2713" indent="0" algn="l" fontAlgn="ctr"/>
                      <a:r>
                        <a:rPr lang="en-US" sz="1050" b="0" i="0" u="none" strike="noStrike" dirty="0">
                          <a:latin typeface="Arial"/>
                        </a:rPr>
                        <a:t>The work that has been done on the L-H transition is interesting, in particular regarding hysteresis and the parametric dependences of the power threshold. The experiments that are planned should bring more information, and the PAC looks forward seeing these results. It is of particular importance to go beyond threshold scaling experiments and characterize also the fluctuations in order to understand the triggering mechanism for the transport barrier. </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2713" marR="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latin typeface="Arial"/>
                        </a:rPr>
                        <a:t>Recent</a:t>
                      </a:r>
                      <a:r>
                        <a:rPr lang="en-US" sz="1050" b="0" i="0" u="none" strike="noStrike" baseline="0" dirty="0" smtClean="0">
                          <a:latin typeface="Arial"/>
                        </a:rPr>
                        <a:t> L-H threshold experiment has shown that the L-H power threshold decreases with increased R</a:t>
                      </a:r>
                      <a:r>
                        <a:rPr lang="en-US" sz="1050" b="0" i="0" u="none" strike="noStrike" baseline="-25000" dirty="0" smtClean="0">
                          <a:latin typeface="Arial"/>
                        </a:rPr>
                        <a:t>x</a:t>
                      </a:r>
                      <a:r>
                        <a:rPr lang="en-US" sz="1050" b="0" i="0" u="none" strike="noStrike" baseline="0" dirty="0" smtClean="0">
                          <a:latin typeface="Arial"/>
                        </a:rPr>
                        <a:t>, which is consistent with XGC-0 </a:t>
                      </a:r>
                      <a:r>
                        <a:rPr lang="en-US" sz="1050" dirty="0" smtClean="0">
                          <a:ea typeface="ＭＳ Ｐゴシック" pitchFamily="34" charset="-128"/>
                        </a:rPr>
                        <a:t>predictions for the </a:t>
                      </a:r>
                      <a:r>
                        <a:rPr lang="en-US" sz="1050" dirty="0" err="1" smtClean="0">
                          <a:ea typeface="ＭＳ Ｐゴシック" pitchFamily="34" charset="-128"/>
                        </a:rPr>
                        <a:t>E</a:t>
                      </a:r>
                      <a:r>
                        <a:rPr lang="en-US" sz="1050" baseline="-25000" dirty="0" err="1" smtClean="0">
                          <a:ea typeface="ＭＳ Ｐゴシック" pitchFamily="34" charset="-128"/>
                        </a:rPr>
                        <a:t>r</a:t>
                      </a:r>
                      <a:r>
                        <a:rPr lang="en-US" sz="1050" dirty="0" smtClean="0">
                          <a:ea typeface="ＭＳ Ｐゴシック" pitchFamily="34" charset="-128"/>
                        </a:rPr>
                        <a:t> well depth. Measurement</a:t>
                      </a:r>
                      <a:r>
                        <a:rPr lang="en-US" sz="1050" baseline="0" dirty="0" smtClean="0">
                          <a:ea typeface="ＭＳ Ｐゴシック" pitchFamily="34" charset="-128"/>
                        </a:rPr>
                        <a:t>s by a</a:t>
                      </a:r>
                      <a:r>
                        <a:rPr lang="en-US" sz="1050" dirty="0" smtClean="0">
                          <a:ea typeface="ＭＳ Ｐゴシック" pitchFamily="34" charset="-128"/>
                        </a:rPr>
                        <a:t> </a:t>
                      </a:r>
                      <a:r>
                        <a:rPr lang="en-US" sz="1050" baseline="0" dirty="0" smtClean="0">
                          <a:ea typeface="ＭＳ Ｐゴシック" pitchFamily="34" charset="-128"/>
                        </a:rPr>
                        <a:t>backscattering diagnostic using FWCW </a:t>
                      </a:r>
                      <a:r>
                        <a:rPr lang="en-US" sz="1050" baseline="0" dirty="0" err="1" smtClean="0">
                          <a:ea typeface="ＭＳ Ｐゴシック" pitchFamily="34" charset="-128"/>
                        </a:rPr>
                        <a:t>reflectometer</a:t>
                      </a:r>
                      <a:r>
                        <a:rPr lang="en-US" sz="1050" baseline="0" dirty="0" smtClean="0">
                          <a:ea typeface="ＭＳ Ｐゴシック" pitchFamily="34" charset="-128"/>
                        </a:rPr>
                        <a:t> shows that high-k</a:t>
                      </a:r>
                      <a:r>
                        <a:rPr lang="en-US" sz="1050" baseline="-25000" dirty="0" smtClean="0">
                          <a:ea typeface="ＭＳ Ｐゴシック" pitchFamily="34" charset="-128"/>
                        </a:rPr>
                        <a:t>r </a:t>
                      </a:r>
                      <a:r>
                        <a:rPr lang="en-US" sz="1050" baseline="0" dirty="0" smtClean="0">
                          <a:ea typeface="ＭＳ Ｐゴシック" pitchFamily="34" charset="-128"/>
                        </a:rPr>
                        <a:t> fluctuation power is suppressed at ETB location after L-H transition. </a:t>
                      </a:r>
                      <a:endParaRPr lang="en-US" sz="1050" b="0" i="0" u="none" strike="noStrike" dirty="0">
                        <a:latin typeface="Arial"/>
                      </a:endParaRP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0661">
                <a:tc>
                  <a:txBody>
                    <a:bodyPr/>
                    <a:lstStyle/>
                    <a:p>
                      <a:pPr algn="ctr" fontAlgn="ctr"/>
                      <a:r>
                        <a:rPr lang="en-US" sz="1050" b="0" i="0" u="none" strike="noStrike" dirty="0" smtClean="0">
                          <a:latin typeface="Arial"/>
                        </a:rPr>
                        <a:t>PAC27-25</a:t>
                      </a:r>
                      <a:endParaRPr lang="en-US" sz="1050" b="0" i="0" u="none" strike="noStrike" dirty="0">
                        <a:latin typeface="Arial"/>
                      </a:endParaRP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2713" indent="0" algn="l" fontAlgn="ctr"/>
                      <a:r>
                        <a:rPr lang="en-US" sz="1050" b="0" i="0" u="none" strike="noStrike" dirty="0">
                          <a:latin typeface="Arial"/>
                        </a:rPr>
                        <a:t>Overall, it is certainly important to clarify the issues related to edge turbulence and its interplay with core turbulence, in view of the operation of NSTX with Li-coated PFCs. Regarding this point and the possible implementation of Molybdenum tiles, the PAC recommends intensifying the study of impurity transport and investigating possible solutions (e.g., external coils, RF heating) to prevent impurity accumulation.</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2713" indent="0" algn="l" fontAlgn="ctr"/>
                      <a:r>
                        <a:rPr lang="en-US" sz="1050" b="0" i="0" u="none" strike="noStrike" dirty="0" smtClean="0">
                          <a:latin typeface="Arial"/>
                        </a:rPr>
                        <a:t>The</a:t>
                      </a:r>
                      <a:r>
                        <a:rPr lang="en-US" sz="1050" b="0" i="0" u="none" strike="noStrike" baseline="0" dirty="0" smtClean="0">
                          <a:latin typeface="Arial"/>
                        </a:rPr>
                        <a:t> impurity transport study using Neon gas puff in 2009 found that the Neon diffusivity in the plasma core is neo-classical accompanied by some anomalous convection. However, it was unclear for the plasma edge due to poor radial resolution and low signal level of the SXR diagnostic used. A new ME-SXR diagnostics, commissioned in </a:t>
                      </a:r>
                      <a:r>
                        <a:rPr lang="en-US" sz="1050" b="0" i="0" u="none" strike="noStrike" baseline="0" smtClean="0">
                          <a:latin typeface="Arial"/>
                        </a:rPr>
                        <a:t>2010, is </a:t>
                      </a:r>
                      <a:r>
                        <a:rPr lang="en-US" sz="1050" b="0" i="0" u="none" strike="noStrike" baseline="0" dirty="0" smtClean="0">
                          <a:latin typeface="Arial"/>
                        </a:rPr>
                        <a:t>capable to study impurity study at the plasma edge with ~ 1cm spatial resolution, &gt;10 kHz frequency response and high SNR. </a:t>
                      </a:r>
                      <a:endParaRPr lang="en-US" sz="1050" b="0" i="0" u="none" strike="noStrike" dirty="0">
                        <a:latin typeface="Arial"/>
                      </a:endParaRP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0482" name="Object 2"/>
          <p:cNvGraphicFramePr>
            <a:graphicFrameLocks noChangeAspect="1"/>
          </p:cNvGraphicFramePr>
          <p:nvPr/>
        </p:nvGraphicFramePr>
        <p:xfrm>
          <a:off x="7429500" y="1219200"/>
          <a:ext cx="190500" cy="228600"/>
        </p:xfrm>
        <a:graphic>
          <a:graphicData uri="http://schemas.openxmlformats.org/presentationml/2006/ole">
            <p:oleObj spid="_x0000_s20482" name="Equation" r:id="rId3" imgW="190440" imgH="228600" progId="Equation.3">
              <p:embed/>
            </p:oleObj>
          </a:graphicData>
        </a:graphic>
      </p:graphicFrame>
      <p:sp>
        <p:nvSpPr>
          <p:cNvPr id="6" name="Slide Number Placeholder 5"/>
          <p:cNvSpPr>
            <a:spLocks noGrp="1"/>
          </p:cNvSpPr>
          <p:nvPr>
            <p:ph type="sldNum" sz="quarter" idx="10"/>
          </p:nvPr>
        </p:nvSpPr>
        <p:spPr/>
        <p:txBody>
          <a:bodyPr/>
          <a:lstStyle/>
          <a:p>
            <a:pPr>
              <a:defRPr/>
            </a:pPr>
            <a:fld id="{6DDE1E14-FFAA-4CF2-AD26-762D3C45FB01}"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3" cstate="print"/>
          <a:srcRect/>
          <a:stretch>
            <a:fillRect/>
          </a:stretch>
        </p:blipFill>
        <p:spPr bwMode="auto">
          <a:xfrm>
            <a:off x="6934200" y="4495800"/>
            <a:ext cx="2209800" cy="2045001"/>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4876800" y="4495800"/>
            <a:ext cx="2209800" cy="2024413"/>
          </a:xfrm>
          <a:prstGeom prst="rect">
            <a:avLst/>
          </a:prstGeom>
          <a:noFill/>
          <a:ln w="9525">
            <a:noFill/>
            <a:miter lim="800000"/>
            <a:headEnd/>
            <a:tailEnd/>
          </a:ln>
        </p:spPr>
      </p:pic>
      <p:sp>
        <p:nvSpPr>
          <p:cNvPr id="26" name="Content Placeholder 14"/>
          <p:cNvSpPr txBox="1">
            <a:spLocks/>
          </p:cNvSpPr>
          <p:nvPr/>
        </p:nvSpPr>
        <p:spPr bwMode="auto">
          <a:xfrm>
            <a:off x="76200" y="914400"/>
            <a:ext cx="5334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Lithiated</a:t>
            </a:r>
            <a:r>
              <a:rPr kumimoji="0" lang="en-US" sz="2400" b="0" i="0" u="none" strike="noStrike" kern="0" cap="none" spc="0" normalizeH="0" baseline="0" noProof="0" dirty="0" smtClean="0">
                <a:ln>
                  <a:noFill/>
                </a:ln>
                <a:solidFill>
                  <a:schemeClr val="tx1"/>
                </a:solidFill>
                <a:effectLst/>
                <a:uLnTx/>
                <a:uFillTx/>
                <a:latin typeface="+mn-lt"/>
                <a:ea typeface="+mn-ea"/>
                <a:cs typeface="+mn-cs"/>
              </a:rPr>
              <a:t> PFC leads to broadened T</a:t>
            </a:r>
            <a:r>
              <a:rPr kumimoji="0" lang="en-US" sz="2400" b="0" i="0" u="none" strike="noStrike" kern="0" cap="none" spc="0" normalizeH="0" baseline="-25000" noProof="0" dirty="0" smtClean="0">
                <a:ln>
                  <a:noFill/>
                </a:ln>
                <a:solidFill>
                  <a:schemeClr val="tx1"/>
                </a:solidFill>
                <a:effectLst/>
                <a:uLnTx/>
                <a:uFillTx/>
                <a:latin typeface="+mn-lt"/>
                <a:ea typeface="+mn-ea"/>
                <a:cs typeface="+mn-cs"/>
              </a:rPr>
              <a:t>e</a:t>
            </a:r>
            <a:r>
              <a:rPr kumimoji="0" lang="en-US" sz="2400" b="0" i="0" u="none" strike="noStrike" kern="0" cap="none" spc="0" normalizeH="0" baseline="0" noProof="0" dirty="0" smtClean="0">
                <a:ln>
                  <a:noFill/>
                </a:ln>
                <a:solidFill>
                  <a:schemeClr val="tx1"/>
                </a:solidFill>
                <a:effectLst/>
                <a:uLnTx/>
                <a:uFillTx/>
                <a:latin typeface="+mn-lt"/>
                <a:ea typeface="+mn-ea"/>
                <a:cs typeface="+mn-cs"/>
              </a:rPr>
              <a:t> profile, corresponding to reduced pedestal-top     </a:t>
            </a:r>
          </a:p>
          <a:p>
            <a:pPr marL="742950" lvl="1" indent="-285750" eaLnBrk="0" hangingPunct="0">
              <a:spcBef>
                <a:spcPct val="20000"/>
              </a:spcBef>
              <a:buFontTx/>
              <a:buChar char="–"/>
            </a:pPr>
            <a:r>
              <a:rPr lang="en-US" sz="2000" b="0" i="0" dirty="0"/>
              <a:t>R</a:t>
            </a:r>
            <a:r>
              <a:rPr lang="en-US" sz="2000" b="0" i="0" dirty="0" smtClean="0"/>
              <a:t>eduction of turbulence at k</a:t>
            </a:r>
            <a:r>
              <a:rPr lang="en-US" sz="2000" b="0" i="0" baseline="-25000" dirty="0"/>
              <a:t>┴</a:t>
            </a:r>
            <a:r>
              <a:rPr lang="el-GR" sz="2000" b="0" i="0" dirty="0"/>
              <a:t>ρ</a:t>
            </a:r>
            <a:r>
              <a:rPr lang="en-US" sz="2000" b="0" i="0" baseline="-25000" dirty="0"/>
              <a:t>s</a:t>
            </a:r>
            <a:r>
              <a:rPr lang="en-US" sz="2000" b="0" i="0" dirty="0"/>
              <a:t> &lt;</a:t>
            </a:r>
            <a:r>
              <a:rPr lang="en-US" sz="2000" b="0" i="0" dirty="0" smtClean="0"/>
              <a:t>10 measured by high-k scattering</a:t>
            </a:r>
          </a:p>
          <a:p>
            <a:pPr marL="742950" lvl="1" indent="-285750" eaLnBrk="0" hangingPunct="0">
              <a:spcBef>
                <a:spcPct val="20000"/>
              </a:spcBef>
              <a:buFontTx/>
              <a:buChar char="–"/>
            </a:pPr>
            <a:endParaRPr lang="en-US" sz="2000" b="0" i="0" dirty="0" smtClean="0"/>
          </a:p>
          <a:p>
            <a:pPr marL="742950" lvl="1" indent="-285750" eaLnBrk="0" hangingPunct="0">
              <a:spcBef>
                <a:spcPct val="20000"/>
              </a:spcBef>
              <a:buFontTx/>
              <a:buChar char="–"/>
            </a:pPr>
            <a:r>
              <a:rPr lang="en-US" sz="2000" b="0" i="0" kern="0" dirty="0" smtClean="0">
                <a:solidFill>
                  <a:schemeClr val="accent2"/>
                </a:solidFill>
                <a:latin typeface="+mn-lt"/>
              </a:rPr>
              <a:t>Turbulence level reduced from ~10% to  </a:t>
            </a:r>
            <a:r>
              <a:rPr lang="en-US" sz="2000" b="0" i="0" kern="0" dirty="0" smtClean="0">
                <a:solidFill>
                  <a:schemeClr val="accent2"/>
                </a:solidFill>
              </a:rPr>
              <a:t>~</a:t>
            </a:r>
            <a:r>
              <a:rPr lang="en-US" sz="2000" b="0" i="0" kern="0" dirty="0" smtClean="0">
                <a:solidFill>
                  <a:schemeClr val="accent2"/>
                </a:solidFill>
                <a:latin typeface="+mn-lt"/>
              </a:rPr>
              <a:t>1% with lithium measured by </a:t>
            </a:r>
            <a:r>
              <a:rPr lang="en-US" sz="2000" b="0" i="0" kern="0" dirty="0" err="1" smtClean="0">
                <a:solidFill>
                  <a:schemeClr val="accent2"/>
                </a:solidFill>
                <a:latin typeface="+mn-lt"/>
              </a:rPr>
              <a:t>reflectometer</a:t>
            </a:r>
            <a:endParaRPr lang="en-US" sz="2000" b="0" i="0" kern="0" dirty="0">
              <a:solidFill>
                <a:schemeClr val="accent2"/>
              </a:solidFill>
              <a:latin typeface="+mn-lt"/>
            </a:endParaRPr>
          </a:p>
          <a:p>
            <a:pPr marL="342900" indent="-342900" eaLnBrk="0" hangingPunct="0">
              <a:spcBef>
                <a:spcPct val="20000"/>
              </a:spcBef>
              <a:buFont typeface="Arial" pitchFamily="34" charset="0"/>
              <a:buChar char="•"/>
              <a:defRPr/>
            </a:pPr>
            <a:r>
              <a:rPr lang="en-US" sz="2400" b="0" i="0" kern="0" dirty="0" smtClean="0">
                <a:solidFill>
                  <a:srgbClr val="FF0000"/>
                </a:solidFill>
                <a:latin typeface="Arial"/>
              </a:rPr>
              <a:t>Plan to investigate how </a:t>
            </a:r>
            <a:r>
              <a:rPr lang="en-US" sz="2400" b="0" i="0" kern="0" dirty="0">
                <a:solidFill>
                  <a:srgbClr val="FF0000"/>
                </a:solidFill>
                <a:latin typeface="Arial"/>
              </a:rPr>
              <a:t>fluctuation changes in the </a:t>
            </a:r>
            <a:r>
              <a:rPr lang="en-US" sz="2400" b="0" i="0" kern="0" dirty="0" smtClean="0">
                <a:solidFill>
                  <a:srgbClr val="FF0000"/>
                </a:solidFill>
                <a:latin typeface="Arial"/>
              </a:rPr>
              <a:t>core</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5" name="Content Placeholder 14"/>
          <p:cNvSpPr txBox="1">
            <a:spLocks/>
          </p:cNvSpPr>
          <p:nvPr/>
        </p:nvSpPr>
        <p:spPr bwMode="auto">
          <a:xfrm>
            <a:off x="0" y="2819400"/>
            <a:ext cx="6934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2" name="Picture 9"/>
          <p:cNvPicPr>
            <a:picLocks noChangeAspect="1" noChangeArrowheads="1"/>
          </p:cNvPicPr>
          <p:nvPr/>
        </p:nvPicPr>
        <p:blipFill>
          <a:blip r:embed="rId5" cstate="print"/>
          <a:srcRect/>
          <a:stretch>
            <a:fillRect/>
          </a:stretch>
        </p:blipFill>
        <p:spPr bwMode="auto">
          <a:xfrm>
            <a:off x="6019799" y="2743200"/>
            <a:ext cx="2344759" cy="1752600"/>
          </a:xfrm>
          <a:prstGeom prst="rect">
            <a:avLst/>
          </a:prstGeom>
          <a:noFill/>
          <a:ln w="9525">
            <a:noFill/>
            <a:miter lim="800000"/>
            <a:headEnd/>
            <a:tailEnd/>
          </a:ln>
        </p:spPr>
      </p:pic>
      <p:sp>
        <p:nvSpPr>
          <p:cNvPr id="7170" name="Title 1"/>
          <p:cNvSpPr>
            <a:spLocks noGrp="1"/>
          </p:cNvSpPr>
          <p:nvPr>
            <p:ph type="title"/>
          </p:nvPr>
        </p:nvSpPr>
        <p:spPr/>
        <p:txBody>
          <a:bodyPr/>
          <a:lstStyle/>
          <a:p>
            <a:r>
              <a:rPr lang="en-US" dirty="0" smtClean="0"/>
              <a:t>Electron Transport Reduced by </a:t>
            </a:r>
            <a:r>
              <a:rPr lang="en-US" dirty="0" err="1" smtClean="0"/>
              <a:t>Lithiated</a:t>
            </a:r>
            <a:r>
              <a:rPr lang="en-US" dirty="0" smtClean="0"/>
              <a:t> PFC </a:t>
            </a:r>
          </a:p>
        </p:txBody>
      </p:sp>
      <p:sp>
        <p:nvSpPr>
          <p:cNvPr id="4" name="Slide Number Placeholder 3"/>
          <p:cNvSpPr>
            <a:spLocks noGrp="1"/>
          </p:cNvSpPr>
          <p:nvPr>
            <p:ph type="sldNum" sz="quarter" idx="10"/>
          </p:nvPr>
        </p:nvSpPr>
        <p:spPr/>
        <p:txBody>
          <a:bodyPr/>
          <a:lstStyle/>
          <a:p>
            <a:fld id="{5488FAC6-6B36-46A2-9A69-FE29DD956718}" type="slidenum">
              <a:rPr lang="en-US"/>
              <a:pPr/>
              <a:t>15</a:t>
            </a:fld>
            <a:endParaRPr lang="en-US"/>
          </a:p>
        </p:txBody>
      </p:sp>
      <p:graphicFrame>
        <p:nvGraphicFramePr>
          <p:cNvPr id="19465" name="Object 9"/>
          <p:cNvGraphicFramePr>
            <a:graphicFrameLocks noChangeAspect="1"/>
          </p:cNvGraphicFramePr>
          <p:nvPr/>
        </p:nvGraphicFramePr>
        <p:xfrm>
          <a:off x="3352800" y="1600200"/>
          <a:ext cx="412750" cy="495300"/>
        </p:xfrm>
        <a:graphic>
          <a:graphicData uri="http://schemas.openxmlformats.org/presentationml/2006/ole">
            <p:oleObj spid="_x0000_s21506" name="Equation" r:id="rId6" imgW="190440" imgH="228600" progId="Equation.3">
              <p:embed/>
            </p:oleObj>
          </a:graphicData>
        </a:graphic>
      </p:graphicFrame>
      <p:pic>
        <p:nvPicPr>
          <p:cNvPr id="21" name="Picture 7"/>
          <p:cNvPicPr>
            <a:picLocks noChangeAspect="1" noChangeArrowheads="1"/>
          </p:cNvPicPr>
          <p:nvPr/>
        </p:nvPicPr>
        <p:blipFill>
          <a:blip r:embed="rId7" cstate="print"/>
          <a:srcRect/>
          <a:stretch>
            <a:fillRect/>
          </a:stretch>
        </p:blipFill>
        <p:spPr bwMode="auto">
          <a:xfrm>
            <a:off x="6019800" y="914400"/>
            <a:ext cx="2362200" cy="1826670"/>
          </a:xfrm>
          <a:prstGeom prst="rect">
            <a:avLst/>
          </a:prstGeom>
          <a:noFill/>
          <a:ln w="9525">
            <a:noFill/>
            <a:miter lim="800000"/>
            <a:headEnd/>
            <a:tailEnd/>
          </a:ln>
        </p:spPr>
      </p:pic>
      <p:sp>
        <p:nvSpPr>
          <p:cNvPr id="27" name="TextBox 26"/>
          <p:cNvSpPr txBox="1"/>
          <p:nvPr/>
        </p:nvSpPr>
        <p:spPr>
          <a:xfrm>
            <a:off x="152400" y="6248400"/>
            <a:ext cx="914400" cy="276999"/>
          </a:xfrm>
          <a:prstGeom prst="rect">
            <a:avLst/>
          </a:prstGeom>
          <a:solidFill>
            <a:srgbClr val="92D050"/>
          </a:solidFill>
          <a:scene3d>
            <a:camera prst="orthographicFront"/>
            <a:lightRig rig="threePt" dir="t"/>
          </a:scene3d>
          <a:sp3d>
            <a:bevelT/>
          </a:sp3d>
        </p:spPr>
        <p:txBody>
          <a:bodyPr>
            <a:spAutoFit/>
          </a:bodyPr>
          <a:lstStyle/>
          <a:p>
            <a:pPr>
              <a:buFontTx/>
              <a:buNone/>
              <a:defRPr/>
            </a:pPr>
            <a:r>
              <a:rPr lang="en-US" dirty="0" smtClean="0">
                <a:solidFill>
                  <a:schemeClr val="tx1"/>
                </a:solidFill>
              </a:rPr>
              <a:t>PAC27-22</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80A05A2F-5D57-493F-80EF-0B64C9D01AC7}" type="slidenum">
              <a:rPr lang="en-US"/>
              <a:pPr/>
              <a:t>16</a:t>
            </a:fld>
            <a:endParaRPr lang="en-US"/>
          </a:p>
        </p:txBody>
      </p:sp>
      <p:sp>
        <p:nvSpPr>
          <p:cNvPr id="15363" name="Rectangle 2"/>
          <p:cNvSpPr>
            <a:spLocks noGrp="1" noChangeArrowheads="1"/>
          </p:cNvSpPr>
          <p:nvPr>
            <p:ph type="title"/>
          </p:nvPr>
        </p:nvSpPr>
        <p:spPr/>
        <p:txBody>
          <a:bodyPr/>
          <a:lstStyle/>
          <a:p>
            <a:pPr>
              <a:lnSpc>
                <a:spcPct val="90000"/>
              </a:lnSpc>
            </a:pPr>
            <a:r>
              <a:rPr lang="en-US" smtClean="0"/>
              <a:t>UCLA Reflectometers on NSTX</a:t>
            </a:r>
          </a:p>
        </p:txBody>
      </p:sp>
      <p:pic>
        <p:nvPicPr>
          <p:cNvPr id="15364" name="Picture 23"/>
          <p:cNvPicPr>
            <a:picLocks noChangeAspect="1"/>
          </p:cNvPicPr>
          <p:nvPr/>
        </p:nvPicPr>
        <p:blipFill>
          <a:blip r:embed="rId3" cstate="print"/>
          <a:srcRect/>
          <a:stretch>
            <a:fillRect/>
          </a:stretch>
        </p:blipFill>
        <p:spPr bwMode="auto">
          <a:xfrm>
            <a:off x="317500" y="3848100"/>
            <a:ext cx="7416800" cy="2654300"/>
          </a:xfrm>
          <a:prstGeom prst="rect">
            <a:avLst/>
          </a:prstGeom>
          <a:noFill/>
          <a:ln w="9525">
            <a:noFill/>
            <a:miter lim="800000"/>
            <a:headEnd/>
            <a:tailEnd/>
          </a:ln>
        </p:spPr>
      </p:pic>
      <p:sp>
        <p:nvSpPr>
          <p:cNvPr id="25" name="Rectangle 3"/>
          <p:cNvSpPr>
            <a:spLocks noChangeArrowheads="1"/>
          </p:cNvSpPr>
          <p:nvPr/>
        </p:nvSpPr>
        <p:spPr bwMode="auto">
          <a:xfrm>
            <a:off x="241300" y="889000"/>
            <a:ext cx="8661400" cy="2954338"/>
          </a:xfrm>
          <a:prstGeom prst="rect">
            <a:avLst/>
          </a:prstGeom>
          <a:noFill/>
          <a:ln w="9525">
            <a:noFill/>
            <a:miter lim="800000"/>
            <a:headEnd/>
            <a:tailEnd/>
          </a:ln>
          <a:effectLst/>
        </p:spPr>
        <p:txBody>
          <a:bodyPr>
            <a:spAutoFit/>
          </a:bodyPr>
          <a:lstStyle/>
          <a:p>
            <a:pPr marL="233363" indent="-233363" eaLnBrk="0" hangingPunct="0">
              <a:spcBef>
                <a:spcPct val="0"/>
              </a:spcBef>
            </a:pPr>
            <a:r>
              <a:rPr lang="en-US" sz="2000" b="0" i="0" dirty="0">
                <a:solidFill>
                  <a:schemeClr val="tx1"/>
                </a:solidFill>
                <a:latin typeface="Arial" pitchFamily="34" charset="0"/>
              </a:rPr>
              <a:t>Millimeter-wave </a:t>
            </a:r>
            <a:r>
              <a:rPr lang="en-US" sz="2000" b="0" i="0" dirty="0" err="1">
                <a:solidFill>
                  <a:schemeClr val="tx1"/>
                </a:solidFill>
                <a:latin typeface="Arial" pitchFamily="34" charset="0"/>
              </a:rPr>
              <a:t>reflectometers</a:t>
            </a:r>
            <a:r>
              <a:rPr lang="en-US" sz="2000" b="0" i="0" dirty="0">
                <a:solidFill>
                  <a:schemeClr val="tx1"/>
                </a:solidFill>
                <a:latin typeface="Arial" pitchFamily="34" charset="0"/>
              </a:rPr>
              <a:t> available for 2010 (Bay J mid-plane)</a:t>
            </a:r>
          </a:p>
          <a:p>
            <a:pPr marL="571500" lvl="1" indent="-223838" eaLnBrk="0" hangingPunct="0">
              <a:spcBef>
                <a:spcPct val="0"/>
              </a:spcBef>
              <a:buFontTx/>
              <a:buChar char="–"/>
            </a:pPr>
            <a:r>
              <a:rPr lang="en-US" sz="1800" b="0" i="0" dirty="0">
                <a:solidFill>
                  <a:schemeClr val="accent2"/>
                </a:solidFill>
                <a:latin typeface="Arial" pitchFamily="34" charset="0"/>
              </a:rPr>
              <a:t>Ultra-fast swept FMCW </a:t>
            </a:r>
            <a:r>
              <a:rPr lang="en-US" sz="1800" b="0" i="0" dirty="0" err="1">
                <a:solidFill>
                  <a:schemeClr val="accent2"/>
                </a:solidFill>
                <a:latin typeface="Arial" pitchFamily="34" charset="0"/>
              </a:rPr>
              <a:t>reflectometers</a:t>
            </a:r>
            <a:r>
              <a:rPr lang="en-US" sz="1800" b="0" i="0" dirty="0">
                <a:solidFill>
                  <a:schemeClr val="accent2"/>
                </a:solidFill>
                <a:latin typeface="Arial" pitchFamily="34" charset="0"/>
              </a:rPr>
              <a:t> coupled with new analysis techniques</a:t>
            </a:r>
          </a:p>
          <a:p>
            <a:pPr marL="1028700" lvl="2" indent="-223838" eaLnBrk="0" hangingPunct="0">
              <a:spcBef>
                <a:spcPct val="0"/>
              </a:spcBef>
              <a:buClr>
                <a:srgbClr val="FF0000"/>
              </a:buClr>
              <a:buFont typeface="Arial" pitchFamily="34" charset="0"/>
              <a:buChar char="•"/>
            </a:pPr>
            <a:r>
              <a:rPr lang="en-US" sz="1600" b="0" i="0" dirty="0">
                <a:solidFill>
                  <a:srgbClr val="FF0000"/>
                </a:solidFill>
              </a:rPr>
              <a:t>Electron density profiles with ≥</a:t>
            </a:r>
            <a:r>
              <a:rPr lang="en-US" sz="1600" b="0" i="0" dirty="0" smtClean="0">
                <a:solidFill>
                  <a:srgbClr val="FF0000"/>
                </a:solidFill>
              </a:rPr>
              <a:t>4 </a:t>
            </a:r>
            <a:r>
              <a:rPr lang="el-GR" sz="1600" b="0" i="0" dirty="0" smtClean="0">
                <a:solidFill>
                  <a:srgbClr val="FF0000"/>
                </a:solidFill>
              </a:rPr>
              <a:t>μ</a:t>
            </a:r>
            <a:r>
              <a:rPr lang="en-US" sz="1600" b="0" i="0" dirty="0" smtClean="0">
                <a:solidFill>
                  <a:srgbClr val="FF0000"/>
                </a:solidFill>
              </a:rPr>
              <a:t>s </a:t>
            </a:r>
            <a:r>
              <a:rPr lang="en-US" sz="1600" b="0" i="0" dirty="0">
                <a:solidFill>
                  <a:srgbClr val="FF0000"/>
                </a:solidFill>
              </a:rPr>
              <a:t>time resolution, 13-53 GHz</a:t>
            </a:r>
          </a:p>
          <a:p>
            <a:pPr marL="1028700" lvl="2" indent="-223838" eaLnBrk="0" hangingPunct="0">
              <a:spcBef>
                <a:spcPct val="0"/>
              </a:spcBef>
              <a:buClr>
                <a:srgbClr val="FF0000"/>
              </a:buClr>
              <a:buFont typeface="Arial" pitchFamily="34" charset="0"/>
              <a:buChar char="•"/>
            </a:pPr>
            <a:r>
              <a:rPr lang="en-US" sz="1600" b="0" i="0" dirty="0">
                <a:solidFill>
                  <a:srgbClr val="FF0000"/>
                </a:solidFill>
                <a:latin typeface="Arial" pitchFamily="34" charset="0"/>
              </a:rPr>
              <a:t>Sub-millisecond turbulence radial correlations</a:t>
            </a:r>
          </a:p>
          <a:p>
            <a:pPr marL="1028700" lvl="2" indent="-223838" eaLnBrk="0" hangingPunct="0">
              <a:spcBef>
                <a:spcPct val="0"/>
              </a:spcBef>
              <a:buClr>
                <a:srgbClr val="FF0000"/>
              </a:buClr>
              <a:buFont typeface="Arial" pitchFamily="34" charset="0"/>
              <a:buChar char="•"/>
            </a:pPr>
            <a:r>
              <a:rPr lang="en-US" sz="1600" b="0" i="0" dirty="0">
                <a:solidFill>
                  <a:srgbClr val="FF0000"/>
                </a:solidFill>
                <a:latin typeface="Arial" pitchFamily="34" charset="0"/>
              </a:rPr>
              <a:t>k</a:t>
            </a:r>
            <a:r>
              <a:rPr lang="en-US" sz="1600" b="0" i="0" baseline="-25000" dirty="0">
                <a:solidFill>
                  <a:srgbClr val="FF0000"/>
                </a:solidFill>
                <a:latin typeface="Arial" pitchFamily="34" charset="0"/>
              </a:rPr>
              <a:t>r</a:t>
            </a:r>
            <a:r>
              <a:rPr lang="en-US" sz="1600" b="0" i="0" dirty="0">
                <a:solidFill>
                  <a:srgbClr val="FF0000"/>
                </a:solidFill>
                <a:latin typeface="Arial" pitchFamily="34" charset="0"/>
              </a:rPr>
              <a:t> back-scattering with radial resolution</a:t>
            </a:r>
            <a:endParaRPr lang="en-US" sz="1800" b="0" i="0" dirty="0">
              <a:solidFill>
                <a:schemeClr val="accent2"/>
              </a:solidFill>
              <a:latin typeface="Arial" pitchFamily="34" charset="0"/>
            </a:endParaRPr>
          </a:p>
          <a:p>
            <a:pPr marL="571500" lvl="1" indent="-223838" eaLnBrk="0" hangingPunct="0">
              <a:spcBef>
                <a:spcPct val="0"/>
              </a:spcBef>
              <a:buFontTx/>
              <a:buChar char="–"/>
            </a:pPr>
            <a:r>
              <a:rPr lang="en-US" sz="1800" b="0" i="0" dirty="0" err="1">
                <a:solidFill>
                  <a:schemeClr val="accent2"/>
                </a:solidFill>
                <a:latin typeface="Arial" pitchFamily="34" charset="0"/>
              </a:rPr>
              <a:t>Poloidal</a:t>
            </a:r>
            <a:r>
              <a:rPr lang="en-US" sz="1800" b="0" i="0" dirty="0">
                <a:solidFill>
                  <a:schemeClr val="accent2"/>
                </a:solidFill>
                <a:latin typeface="Arial" pitchFamily="34" charset="0"/>
              </a:rPr>
              <a:t> correlation </a:t>
            </a:r>
            <a:r>
              <a:rPr lang="en-US" sz="1800" b="0" i="0" dirty="0" err="1">
                <a:solidFill>
                  <a:schemeClr val="accent2"/>
                </a:solidFill>
                <a:latin typeface="Arial" pitchFamily="34" charset="0"/>
              </a:rPr>
              <a:t>reflectometer</a:t>
            </a:r>
            <a:r>
              <a:rPr lang="en-US" sz="1800" b="0" i="0" dirty="0">
                <a:solidFill>
                  <a:schemeClr val="accent2"/>
                </a:solidFill>
                <a:latin typeface="Arial" pitchFamily="34" charset="0"/>
              </a:rPr>
              <a:t> (2 channel, 28.5-40 GHz)</a:t>
            </a:r>
          </a:p>
          <a:p>
            <a:pPr marL="1028700" lvl="2" indent="-223838" eaLnBrk="0" hangingPunct="0">
              <a:spcBef>
                <a:spcPct val="0"/>
              </a:spcBef>
              <a:buClr>
                <a:srgbClr val="FF0000"/>
              </a:buClr>
              <a:buFont typeface="Arial" pitchFamily="34" charset="0"/>
              <a:buChar char="•"/>
            </a:pPr>
            <a:r>
              <a:rPr lang="en-US" sz="1600" b="0" i="0" dirty="0">
                <a:solidFill>
                  <a:srgbClr val="FF0000"/>
                </a:solidFill>
              </a:rPr>
              <a:t>Turbulence flow</a:t>
            </a:r>
          </a:p>
          <a:p>
            <a:pPr marL="1028700" lvl="2" indent="-223838" eaLnBrk="0" hangingPunct="0">
              <a:spcBef>
                <a:spcPct val="0"/>
              </a:spcBef>
              <a:buClr>
                <a:srgbClr val="FF0000"/>
              </a:buClr>
              <a:buFont typeface="Arial" pitchFamily="34" charset="0"/>
              <a:buChar char="•"/>
            </a:pPr>
            <a:r>
              <a:rPr lang="en-US" sz="1600" b="0" i="0" dirty="0" err="1">
                <a:solidFill>
                  <a:srgbClr val="FF0000"/>
                </a:solidFill>
                <a:latin typeface="Arial" pitchFamily="34" charset="0"/>
              </a:rPr>
              <a:t>Poloidal</a:t>
            </a:r>
            <a:r>
              <a:rPr lang="en-US" sz="1600" b="0" i="0" dirty="0">
                <a:solidFill>
                  <a:srgbClr val="FF0000"/>
                </a:solidFill>
                <a:latin typeface="Arial" pitchFamily="34" charset="0"/>
              </a:rPr>
              <a:t> correlations</a:t>
            </a:r>
          </a:p>
          <a:p>
            <a:pPr marL="1028700" lvl="2" indent="-223838" eaLnBrk="0" hangingPunct="0">
              <a:spcBef>
                <a:spcPct val="0"/>
              </a:spcBef>
              <a:buClr>
                <a:srgbClr val="FF0000"/>
              </a:buClr>
              <a:buFont typeface="Arial" pitchFamily="34" charset="0"/>
              <a:buChar char="•"/>
            </a:pPr>
            <a:r>
              <a:rPr lang="en-US" sz="1600" b="0" dirty="0">
                <a:solidFill>
                  <a:srgbClr val="FF0000"/>
                </a:solidFill>
                <a:latin typeface="Arial" pitchFamily="34" charset="0"/>
              </a:rPr>
              <a:t>k</a:t>
            </a:r>
            <a:r>
              <a:rPr lang="en-US" sz="1600" b="0" i="0" baseline="-25000" dirty="0">
                <a:solidFill>
                  <a:srgbClr val="FF0000"/>
                </a:solidFill>
                <a:latin typeface="Arial" pitchFamily="34" charset="0"/>
              </a:rPr>
              <a:t>r</a:t>
            </a:r>
            <a:r>
              <a:rPr lang="en-US" sz="1600" b="0" i="0" dirty="0">
                <a:solidFill>
                  <a:srgbClr val="FF0000"/>
                </a:solidFill>
                <a:latin typeface="Arial" pitchFamily="34" charset="0"/>
              </a:rPr>
              <a:t> back-scattering with radial resolution</a:t>
            </a:r>
            <a:endParaRPr lang="en-US" sz="1800" b="0" i="0" dirty="0">
              <a:solidFill>
                <a:schemeClr val="accent2"/>
              </a:solidFill>
              <a:latin typeface="Arial" pitchFamily="34" charset="0"/>
            </a:endParaRPr>
          </a:p>
          <a:p>
            <a:pPr marL="571500" lvl="1" indent="-223838" eaLnBrk="0" hangingPunct="0">
              <a:spcBef>
                <a:spcPct val="0"/>
              </a:spcBef>
              <a:buFontTx/>
              <a:buChar char="–"/>
            </a:pPr>
            <a:r>
              <a:rPr lang="en-US" sz="1800" b="0" i="0" dirty="0">
                <a:solidFill>
                  <a:schemeClr val="accent2"/>
                </a:solidFill>
                <a:latin typeface="Arial" pitchFamily="34" charset="0"/>
              </a:rPr>
              <a:t>16 channel fixed-frequency </a:t>
            </a:r>
            <a:r>
              <a:rPr lang="en-US" sz="1800" b="0" i="0" dirty="0" err="1">
                <a:solidFill>
                  <a:schemeClr val="accent2"/>
                </a:solidFill>
                <a:latin typeface="Arial" pitchFamily="34" charset="0"/>
              </a:rPr>
              <a:t>reflectometers</a:t>
            </a:r>
            <a:r>
              <a:rPr lang="en-US" sz="1800" b="0" i="0" dirty="0">
                <a:solidFill>
                  <a:schemeClr val="accent2"/>
                </a:solidFill>
                <a:latin typeface="Arial" pitchFamily="34" charset="0"/>
              </a:rPr>
              <a:t> (30 to 75 GHz)</a:t>
            </a:r>
            <a:endParaRPr lang="en-US" sz="1600" b="0" i="0" dirty="0">
              <a:solidFill>
                <a:srgbClr val="FF0000"/>
              </a:solidFill>
            </a:endParaRPr>
          </a:p>
          <a:p>
            <a:pPr marL="1028700" lvl="2" indent="-223838" eaLnBrk="0" hangingPunct="0">
              <a:spcBef>
                <a:spcPct val="0"/>
              </a:spcBef>
              <a:buClr>
                <a:srgbClr val="FF0000"/>
              </a:buClr>
              <a:buFont typeface="Arial" pitchFamily="34" charset="0"/>
              <a:buChar char="•"/>
            </a:pPr>
            <a:r>
              <a:rPr lang="en-US" sz="1600" b="0" i="0" dirty="0">
                <a:solidFill>
                  <a:srgbClr val="FF0000"/>
                </a:solidFill>
                <a:latin typeface="Arial" pitchFamily="34" charset="0"/>
              </a:rPr>
              <a:t>Detailed profile of coherent and turbulent fluctuation levels (2.5 MHz bandwidth)</a:t>
            </a:r>
            <a:endParaRPr lang="en-US" sz="1800" b="0" i="0" dirty="0">
              <a:solidFill>
                <a:schemeClr val="accent2"/>
              </a:solidFill>
              <a:latin typeface="Arial" pitchFamily="34" charset="0"/>
            </a:endParaRPr>
          </a:p>
        </p:txBody>
      </p:sp>
      <p:sp>
        <p:nvSpPr>
          <p:cNvPr id="15366" name="TextBox 26"/>
          <p:cNvSpPr txBox="1">
            <a:spLocks noChangeArrowheads="1"/>
          </p:cNvSpPr>
          <p:nvPr/>
        </p:nvSpPr>
        <p:spPr bwMode="auto">
          <a:xfrm>
            <a:off x="7810500" y="4406900"/>
            <a:ext cx="928688" cy="498475"/>
          </a:xfrm>
          <a:prstGeom prst="rect">
            <a:avLst/>
          </a:prstGeom>
          <a:noFill/>
          <a:ln w="9525">
            <a:noFill/>
            <a:miter lim="800000"/>
            <a:headEnd/>
            <a:tailEnd/>
          </a:ln>
        </p:spPr>
        <p:txBody>
          <a:bodyPr wrap="none">
            <a:spAutoFit/>
          </a:bodyPr>
          <a:lstStyle/>
          <a:p>
            <a:pPr>
              <a:buFontTx/>
              <a:buNone/>
            </a:pPr>
            <a:r>
              <a:rPr lang="en-US" b="0" i="0"/>
              <a:t>Fixed</a:t>
            </a:r>
          </a:p>
          <a:p>
            <a:pPr>
              <a:buFontTx/>
              <a:buNone/>
            </a:pPr>
            <a:r>
              <a:rPr lang="en-US" b="0" i="0"/>
              <a:t>Frequency</a:t>
            </a:r>
          </a:p>
        </p:txBody>
      </p:sp>
      <p:sp>
        <p:nvSpPr>
          <p:cNvPr id="15367" name="TextBox 27"/>
          <p:cNvSpPr txBox="1">
            <a:spLocks noChangeArrowheads="1"/>
          </p:cNvSpPr>
          <p:nvPr/>
        </p:nvSpPr>
        <p:spPr bwMode="auto">
          <a:xfrm>
            <a:off x="7759700" y="5181600"/>
            <a:ext cx="1158875" cy="276225"/>
          </a:xfrm>
          <a:prstGeom prst="rect">
            <a:avLst/>
          </a:prstGeom>
          <a:noFill/>
          <a:ln w="9525">
            <a:noFill/>
            <a:miter lim="800000"/>
            <a:headEnd/>
            <a:tailEnd/>
          </a:ln>
        </p:spPr>
        <p:txBody>
          <a:bodyPr wrap="none">
            <a:spAutoFit/>
          </a:bodyPr>
          <a:lstStyle/>
          <a:p>
            <a:pPr>
              <a:buFontTx/>
              <a:buNone/>
            </a:pPr>
            <a:r>
              <a:rPr lang="en-US" b="0" i="0">
                <a:solidFill>
                  <a:srgbClr val="FF0000"/>
                </a:solidFill>
              </a:rPr>
              <a:t>Swept FMCW</a:t>
            </a:r>
          </a:p>
        </p:txBody>
      </p:sp>
      <p:sp>
        <p:nvSpPr>
          <p:cNvPr id="15368" name="TextBox 28"/>
          <p:cNvSpPr txBox="1">
            <a:spLocks noChangeArrowheads="1"/>
          </p:cNvSpPr>
          <p:nvPr/>
        </p:nvSpPr>
        <p:spPr bwMode="auto">
          <a:xfrm>
            <a:off x="7785100" y="5588000"/>
            <a:ext cx="936625" cy="498475"/>
          </a:xfrm>
          <a:prstGeom prst="rect">
            <a:avLst/>
          </a:prstGeom>
          <a:noFill/>
          <a:ln w="9525">
            <a:noFill/>
            <a:miter lim="800000"/>
            <a:headEnd/>
            <a:tailEnd/>
          </a:ln>
        </p:spPr>
        <p:txBody>
          <a:bodyPr wrap="none">
            <a:spAutoFit/>
          </a:bodyPr>
          <a:lstStyle/>
          <a:p>
            <a:pPr>
              <a:buFontTx/>
              <a:buNone/>
            </a:pPr>
            <a:r>
              <a:rPr lang="en-US" b="0" i="0">
                <a:solidFill>
                  <a:srgbClr val="008000"/>
                </a:solidFill>
              </a:rPr>
              <a:t>Poloidal</a:t>
            </a:r>
          </a:p>
          <a:p>
            <a:pPr>
              <a:buFontTx/>
              <a:buNone/>
            </a:pPr>
            <a:r>
              <a:rPr lang="en-US" b="0" i="0">
                <a:solidFill>
                  <a:srgbClr val="008000"/>
                </a:solidFill>
              </a:rPr>
              <a:t>Correlation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0"/>
          </p:nvPr>
        </p:nvSpPr>
        <p:spPr>
          <a:noFill/>
        </p:spPr>
        <p:txBody>
          <a:bodyPr/>
          <a:lstStyle/>
          <a:p>
            <a:fld id="{A2AAF451-C39B-4E9F-B0A7-4BD79AE9A7F6}" type="slidenum">
              <a:rPr lang="en-US"/>
              <a:pPr/>
              <a:t>17</a:t>
            </a:fld>
            <a:endParaRPr lang="en-US"/>
          </a:p>
        </p:txBody>
      </p:sp>
      <p:sp>
        <p:nvSpPr>
          <p:cNvPr id="15362" name="Rectangle 2"/>
          <p:cNvSpPr>
            <a:spLocks noGrp="1" noChangeArrowheads="1"/>
          </p:cNvSpPr>
          <p:nvPr>
            <p:ph type="title"/>
          </p:nvPr>
        </p:nvSpPr>
        <p:spPr/>
        <p:txBody>
          <a:bodyPr/>
          <a:lstStyle/>
          <a:p>
            <a:pPr>
              <a:lnSpc>
                <a:spcPct val="90000"/>
              </a:lnSpc>
            </a:pPr>
            <a:r>
              <a:rPr lang="en-US" smtClean="0">
                <a:ea typeface="ＭＳ Ｐゴシック" pitchFamily="34" charset="-128"/>
              </a:rPr>
              <a:t>Ohmic L- to H-Mode Transition</a:t>
            </a:r>
          </a:p>
        </p:txBody>
      </p:sp>
      <p:sp>
        <p:nvSpPr>
          <p:cNvPr id="15363" name="Rectangle 3"/>
          <p:cNvSpPr>
            <a:spLocks noChangeArrowheads="1"/>
          </p:cNvSpPr>
          <p:nvPr/>
        </p:nvSpPr>
        <p:spPr bwMode="auto">
          <a:xfrm>
            <a:off x="241300" y="889000"/>
            <a:ext cx="8661400" cy="1816100"/>
          </a:xfrm>
          <a:prstGeom prst="rect">
            <a:avLst/>
          </a:prstGeom>
          <a:noFill/>
          <a:ln w="9525">
            <a:noFill/>
            <a:miter lim="800000"/>
            <a:headEnd/>
            <a:tailEnd/>
          </a:ln>
        </p:spPr>
        <p:txBody>
          <a:bodyPr>
            <a:spAutoFit/>
          </a:bodyPr>
          <a:lstStyle/>
          <a:p>
            <a:pPr marL="233363" indent="-233363" eaLnBrk="0" hangingPunct="0">
              <a:spcBef>
                <a:spcPct val="0"/>
              </a:spcBef>
            </a:pPr>
            <a:r>
              <a:rPr lang="en-US" sz="2000" b="0" i="0" dirty="0">
                <a:solidFill>
                  <a:schemeClr val="tx1"/>
                </a:solidFill>
                <a:latin typeface="Arial" pitchFamily="34" charset="0"/>
              </a:rPr>
              <a:t>Turbulence radial correlation length decreases prior (&lt;1 ms) to L- to H-mode transition</a:t>
            </a:r>
          </a:p>
          <a:p>
            <a:pPr marL="571500" lvl="1" indent="-223838" eaLnBrk="0" hangingPunct="0">
              <a:spcBef>
                <a:spcPct val="0"/>
              </a:spcBef>
              <a:buFontTx/>
              <a:buChar char="–"/>
            </a:pPr>
            <a:r>
              <a:rPr lang="en-US" sz="1800" b="0" i="0" dirty="0">
                <a:solidFill>
                  <a:schemeClr val="accent2"/>
                </a:solidFill>
                <a:latin typeface="Arial" pitchFamily="34" charset="0"/>
              </a:rPr>
              <a:t>Change only seen localized at ETB location R~144.5 cm</a:t>
            </a:r>
          </a:p>
          <a:p>
            <a:pPr marL="571500" lvl="1" indent="-223838" eaLnBrk="0" hangingPunct="0">
              <a:spcBef>
                <a:spcPct val="0"/>
              </a:spcBef>
              <a:buFontTx/>
              <a:buChar char="–"/>
            </a:pPr>
            <a:r>
              <a:rPr lang="en-US" sz="1800" b="0" i="0" dirty="0">
                <a:solidFill>
                  <a:schemeClr val="accent2"/>
                </a:solidFill>
                <a:latin typeface="Arial" pitchFamily="34" charset="0"/>
              </a:rPr>
              <a:t>Utilizes FMCW correlation </a:t>
            </a:r>
            <a:r>
              <a:rPr lang="en-US" sz="1800" b="0" i="0" dirty="0" err="1">
                <a:solidFill>
                  <a:schemeClr val="accent2"/>
                </a:solidFill>
                <a:latin typeface="Arial" pitchFamily="34" charset="0"/>
              </a:rPr>
              <a:t>reflectometer</a:t>
            </a:r>
            <a:r>
              <a:rPr lang="en-US" sz="1800" b="0" i="0" dirty="0">
                <a:solidFill>
                  <a:schemeClr val="accent2"/>
                </a:solidFill>
                <a:latin typeface="Arial" pitchFamily="34" charset="0"/>
              </a:rPr>
              <a:t> with &lt;1 ms resolution</a:t>
            </a:r>
          </a:p>
          <a:p>
            <a:pPr marL="571500" lvl="1" indent="-223838" eaLnBrk="0" hangingPunct="0">
              <a:spcBef>
                <a:spcPct val="0"/>
              </a:spcBef>
              <a:buFontTx/>
              <a:buChar char="–"/>
            </a:pPr>
            <a:r>
              <a:rPr lang="en-US" sz="1800" b="0" i="0" dirty="0">
                <a:solidFill>
                  <a:schemeClr val="accent2"/>
                </a:solidFill>
                <a:latin typeface="Arial" pitchFamily="34" charset="0"/>
              </a:rPr>
              <a:t>Consistent with previous </a:t>
            </a:r>
            <a:r>
              <a:rPr lang="en-US" sz="1800" b="0" dirty="0">
                <a:solidFill>
                  <a:schemeClr val="accent2"/>
                </a:solidFill>
                <a:latin typeface="Times New Roman" pitchFamily="18" charset="0"/>
                <a:cs typeface="Times New Roman" pitchFamily="18" charset="0"/>
              </a:rPr>
              <a:t>k</a:t>
            </a:r>
            <a:r>
              <a:rPr lang="en-US" sz="1800" b="0" baseline="-25000" dirty="0">
                <a:solidFill>
                  <a:schemeClr val="accent2"/>
                </a:solidFill>
                <a:latin typeface="Times New Roman" pitchFamily="18" charset="0"/>
                <a:cs typeface="Times New Roman" pitchFamily="18" charset="0"/>
              </a:rPr>
              <a:t>r</a:t>
            </a:r>
            <a:r>
              <a:rPr lang="en-US" sz="1800" b="0" i="0" dirty="0">
                <a:solidFill>
                  <a:schemeClr val="accent2"/>
                </a:solidFill>
                <a:latin typeface="Arial" pitchFamily="34" charset="0"/>
              </a:rPr>
              <a:t> backscattering measurements which show </a:t>
            </a:r>
            <a:r>
              <a:rPr lang="en-US" altLang="en-US" sz="1800" b="0" i="0" dirty="0">
                <a:solidFill>
                  <a:schemeClr val="accent2"/>
                </a:solidFill>
                <a:latin typeface="Arial" pitchFamily="34" charset="0"/>
              </a:rPr>
              <a:t>“</a:t>
            </a:r>
            <a:r>
              <a:rPr lang="en-US" sz="1800" b="0" i="0" dirty="0">
                <a:solidFill>
                  <a:schemeClr val="accent2"/>
                </a:solidFill>
                <a:latin typeface="Arial" pitchFamily="34" charset="0"/>
              </a:rPr>
              <a:t>all </a:t>
            </a:r>
            <a:r>
              <a:rPr lang="en-US" sz="1800" b="0" dirty="0">
                <a:solidFill>
                  <a:schemeClr val="accent2"/>
                </a:solidFill>
                <a:latin typeface="Times New Roman" pitchFamily="18" charset="0"/>
                <a:cs typeface="Times New Roman" pitchFamily="18" charset="0"/>
              </a:rPr>
              <a:t>k</a:t>
            </a:r>
            <a:r>
              <a:rPr lang="en-US" sz="1800" b="0" baseline="-25000" dirty="0">
                <a:solidFill>
                  <a:schemeClr val="accent2"/>
                </a:solidFill>
                <a:latin typeface="Times New Roman" pitchFamily="18" charset="0"/>
                <a:cs typeface="Times New Roman" pitchFamily="18" charset="0"/>
              </a:rPr>
              <a:t>r</a:t>
            </a:r>
            <a:r>
              <a:rPr lang="en-US" altLang="en-US" sz="1800" b="0" i="0" dirty="0">
                <a:solidFill>
                  <a:schemeClr val="accent2"/>
                </a:solidFill>
                <a:latin typeface="Arial" pitchFamily="34" charset="0"/>
              </a:rPr>
              <a:t>”</a:t>
            </a:r>
            <a:r>
              <a:rPr lang="en-US" sz="1800" b="0" i="0" dirty="0">
                <a:solidFill>
                  <a:schemeClr val="accent2"/>
                </a:solidFill>
                <a:latin typeface="Arial" pitchFamily="34" charset="0"/>
              </a:rPr>
              <a:t> turbulence suppressed around ETB location</a:t>
            </a:r>
          </a:p>
        </p:txBody>
      </p:sp>
      <p:pic>
        <p:nvPicPr>
          <p:cNvPr id="15364" name="Picture 12"/>
          <p:cNvPicPr>
            <a:picLocks noChangeAspect="1"/>
          </p:cNvPicPr>
          <p:nvPr/>
        </p:nvPicPr>
        <p:blipFill>
          <a:blip r:embed="rId3" cstate="print"/>
          <a:srcRect/>
          <a:stretch>
            <a:fillRect/>
          </a:stretch>
        </p:blipFill>
        <p:spPr bwMode="auto">
          <a:xfrm>
            <a:off x="304800" y="2667000"/>
            <a:ext cx="8434395" cy="378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ETG believed to be important for driving anomalous electron transport</a:t>
            </a:r>
          </a:p>
        </p:txBody>
      </p:sp>
      <p:sp>
        <p:nvSpPr>
          <p:cNvPr id="6147" name="Content Placeholder 2"/>
          <p:cNvSpPr>
            <a:spLocks noGrp="1"/>
          </p:cNvSpPr>
          <p:nvPr>
            <p:ph idx="1"/>
          </p:nvPr>
        </p:nvSpPr>
        <p:spPr>
          <a:xfrm>
            <a:off x="152400" y="914400"/>
            <a:ext cx="8763000" cy="1371600"/>
          </a:xfrm>
        </p:spPr>
        <p:txBody>
          <a:bodyPr/>
          <a:lstStyle/>
          <a:p>
            <a:r>
              <a:rPr lang="en-US" sz="2000" dirty="0" smtClean="0"/>
              <a:t>ETG mode has been identified by comparing linear growth rate and rest frequency of measured fluctuations to linear GS2/GYRO calculations</a:t>
            </a:r>
          </a:p>
          <a:p>
            <a:r>
              <a:rPr lang="en-US" sz="2000" dirty="0" smtClean="0"/>
              <a:t>ETG in e-ITB found to be suppressed by reversed magnetic shear, allows access to supercritical electron temperature gradients</a:t>
            </a:r>
          </a:p>
          <a:p>
            <a:endParaRPr lang="en-US" sz="2000" dirty="0" smtClean="0"/>
          </a:p>
          <a:p>
            <a:pPr>
              <a:buFontTx/>
              <a:buNone/>
            </a:pPr>
            <a:endParaRPr lang="en-US" sz="2000" dirty="0" smtClean="0"/>
          </a:p>
        </p:txBody>
      </p:sp>
      <p:sp>
        <p:nvSpPr>
          <p:cNvPr id="4" name="Slide Number Placeholder 3"/>
          <p:cNvSpPr>
            <a:spLocks noGrp="1"/>
          </p:cNvSpPr>
          <p:nvPr>
            <p:ph type="sldNum" sz="quarter" idx="10"/>
          </p:nvPr>
        </p:nvSpPr>
        <p:spPr/>
        <p:txBody>
          <a:bodyPr/>
          <a:lstStyle/>
          <a:p>
            <a:fld id="{3D3B8A2A-1D6B-44B2-A657-BF1404D5FECD}" type="slidenum">
              <a:rPr lang="en-US"/>
              <a:pPr/>
              <a:t>18</a:t>
            </a:fld>
            <a:endParaRPr lang="en-US"/>
          </a:p>
        </p:txBody>
      </p:sp>
      <p:sp>
        <p:nvSpPr>
          <p:cNvPr id="29" name="TextBox 28"/>
          <p:cNvSpPr txBox="1"/>
          <p:nvPr/>
        </p:nvSpPr>
        <p:spPr>
          <a:xfrm>
            <a:off x="8153400" y="6276201"/>
            <a:ext cx="914400" cy="276999"/>
          </a:xfrm>
          <a:prstGeom prst="rect">
            <a:avLst/>
          </a:prstGeom>
          <a:solidFill>
            <a:srgbClr val="92D050"/>
          </a:solidFill>
          <a:scene3d>
            <a:camera prst="orthographicFront"/>
            <a:lightRig rig="threePt" dir="t"/>
          </a:scene3d>
          <a:sp3d>
            <a:bevelT/>
          </a:sp3d>
        </p:spPr>
        <p:txBody>
          <a:bodyPr>
            <a:spAutoFit/>
          </a:bodyPr>
          <a:lstStyle/>
          <a:p>
            <a:pPr algn="ctr">
              <a:buFontTx/>
              <a:buNone/>
              <a:defRPr/>
            </a:pPr>
            <a:r>
              <a:rPr lang="en-US">
                <a:solidFill>
                  <a:schemeClr val="tx1"/>
                </a:solidFill>
              </a:rPr>
              <a:t>PAC25-22</a:t>
            </a:r>
            <a:endParaRPr lang="en-US" dirty="0">
              <a:solidFill>
                <a:schemeClr val="tx1"/>
              </a:solidFill>
            </a:endParaRPr>
          </a:p>
        </p:txBody>
      </p:sp>
      <p:grpSp>
        <p:nvGrpSpPr>
          <p:cNvPr id="2" name="Group 21"/>
          <p:cNvGrpSpPr>
            <a:grpSpLocks/>
          </p:cNvGrpSpPr>
          <p:nvPr/>
        </p:nvGrpSpPr>
        <p:grpSpPr bwMode="auto">
          <a:xfrm>
            <a:off x="152400" y="2857500"/>
            <a:ext cx="5029200" cy="3148013"/>
            <a:chOff x="3962400" y="2857500"/>
            <a:chExt cx="5029200" cy="3148013"/>
          </a:xfrm>
        </p:grpSpPr>
        <p:grpSp>
          <p:nvGrpSpPr>
            <p:cNvPr id="3" name="Group 19"/>
            <p:cNvGrpSpPr>
              <a:grpSpLocks/>
            </p:cNvGrpSpPr>
            <p:nvPr/>
          </p:nvGrpSpPr>
          <p:grpSpPr bwMode="auto">
            <a:xfrm>
              <a:off x="3962400" y="2857500"/>
              <a:ext cx="5029200" cy="3148013"/>
              <a:chOff x="3962400" y="2857500"/>
              <a:chExt cx="5029200" cy="3148013"/>
            </a:xfrm>
          </p:grpSpPr>
          <p:sp>
            <p:nvSpPr>
              <p:cNvPr id="6169" name="TextBox 30"/>
              <p:cNvSpPr txBox="1">
                <a:spLocks noChangeArrowheads="1"/>
              </p:cNvSpPr>
              <p:nvPr/>
            </p:nvSpPr>
            <p:spPr bwMode="auto">
              <a:xfrm>
                <a:off x="3962400" y="5481638"/>
                <a:ext cx="5029200" cy="523875"/>
              </a:xfrm>
              <a:prstGeom prst="rect">
                <a:avLst/>
              </a:prstGeom>
              <a:noFill/>
              <a:ln w="9525">
                <a:noFill/>
                <a:miter lim="800000"/>
                <a:headEnd/>
                <a:tailEnd/>
              </a:ln>
            </p:spPr>
            <p:txBody>
              <a:bodyPr>
                <a:spAutoFit/>
              </a:bodyPr>
              <a:lstStyle/>
              <a:p>
                <a:pPr algn="ctr">
                  <a:buFontTx/>
                  <a:buNone/>
                </a:pPr>
                <a:r>
                  <a:rPr lang="en-US" sz="1400"/>
                  <a:t>Rest frequency of peak amplitude mode measured by subtraction of Doppler shift due to plasma rotation</a:t>
                </a:r>
              </a:p>
            </p:txBody>
          </p:sp>
          <p:pic>
            <p:nvPicPr>
              <p:cNvPr id="6170" name="Picture 24" descr="C:\Documents and Settings\Howard Yuh\My Documents\Nova4\PAC27\hkrestfreq_129160a.eps"/>
              <p:cNvPicPr>
                <a:picLocks noChangeAspect="1" noChangeArrowheads="1"/>
              </p:cNvPicPr>
              <p:nvPr/>
            </p:nvPicPr>
            <p:blipFill>
              <a:blip r:embed="rId2" cstate="print"/>
              <a:srcRect/>
              <a:stretch>
                <a:fillRect/>
              </a:stretch>
            </p:blipFill>
            <p:spPr bwMode="auto">
              <a:xfrm>
                <a:off x="4191000" y="2857500"/>
                <a:ext cx="4660900" cy="2393950"/>
              </a:xfrm>
              <a:prstGeom prst="rect">
                <a:avLst/>
              </a:prstGeom>
              <a:noFill/>
              <a:ln w="9525">
                <a:noFill/>
                <a:miter lim="800000"/>
                <a:headEnd/>
                <a:tailEnd/>
              </a:ln>
            </p:spPr>
          </p:pic>
        </p:grpSp>
        <p:cxnSp>
          <p:nvCxnSpPr>
            <p:cNvPr id="6168" name="Straight Arrow Connector 18"/>
            <p:cNvCxnSpPr>
              <a:cxnSpLocks noChangeShapeType="1"/>
            </p:cNvCxnSpPr>
            <p:nvPr/>
          </p:nvCxnSpPr>
          <p:spPr bwMode="auto">
            <a:xfrm rot="10800000">
              <a:off x="5378450" y="4364038"/>
              <a:ext cx="565150" cy="131762"/>
            </a:xfrm>
            <a:prstGeom prst="straightConnector1">
              <a:avLst/>
            </a:prstGeom>
            <a:noFill/>
            <a:ln w="31750" algn="ctr">
              <a:solidFill>
                <a:srgbClr val="0000FF"/>
              </a:solidFill>
              <a:round/>
              <a:headEnd/>
              <a:tailEnd type="arrow" w="med" len="med"/>
            </a:ln>
          </p:spPr>
        </p:cxnSp>
      </p:grpSp>
      <p:grpSp>
        <p:nvGrpSpPr>
          <p:cNvPr id="5" name="Group 20"/>
          <p:cNvGrpSpPr>
            <a:grpSpLocks/>
          </p:cNvGrpSpPr>
          <p:nvPr/>
        </p:nvGrpSpPr>
        <p:grpSpPr bwMode="auto">
          <a:xfrm>
            <a:off x="5105400" y="2133600"/>
            <a:ext cx="3886200" cy="4319588"/>
            <a:chOff x="228600" y="2133600"/>
            <a:chExt cx="3886200" cy="4319588"/>
          </a:xfrm>
        </p:grpSpPr>
        <p:grpSp>
          <p:nvGrpSpPr>
            <p:cNvPr id="6" name="Group 29"/>
            <p:cNvGrpSpPr>
              <a:grpSpLocks/>
            </p:cNvGrpSpPr>
            <p:nvPr/>
          </p:nvGrpSpPr>
          <p:grpSpPr bwMode="auto">
            <a:xfrm>
              <a:off x="228600" y="2133600"/>
              <a:ext cx="3886200" cy="4319588"/>
              <a:chOff x="381000" y="1981200"/>
              <a:chExt cx="3886200" cy="4320064"/>
            </a:xfrm>
          </p:grpSpPr>
          <p:sp>
            <p:nvSpPr>
              <p:cNvPr id="6158" name="TextBox 21"/>
              <p:cNvSpPr txBox="1">
                <a:spLocks noChangeArrowheads="1"/>
              </p:cNvSpPr>
              <p:nvPr/>
            </p:nvSpPr>
            <p:spPr bwMode="auto">
              <a:xfrm>
                <a:off x="381000" y="5562600"/>
                <a:ext cx="3886200" cy="738664"/>
              </a:xfrm>
              <a:prstGeom prst="rect">
                <a:avLst/>
              </a:prstGeom>
              <a:noFill/>
              <a:ln w="9525">
                <a:noFill/>
                <a:miter lim="800000"/>
                <a:headEnd/>
                <a:tailEnd/>
              </a:ln>
            </p:spPr>
            <p:txBody>
              <a:bodyPr>
                <a:spAutoFit/>
              </a:bodyPr>
              <a:lstStyle/>
              <a:p>
                <a:pPr algn="ctr">
                  <a:buFontTx/>
                  <a:buNone/>
                </a:pPr>
                <a:r>
                  <a:rPr lang="en-US" sz="1400"/>
                  <a:t>Linear GS2 / GYRO simulations of ETG mode growth rates are consistent with high-k measurements</a:t>
                </a:r>
              </a:p>
            </p:txBody>
          </p:sp>
          <p:grpSp>
            <p:nvGrpSpPr>
              <p:cNvPr id="7" name="Group 27"/>
              <p:cNvGrpSpPr>
                <a:grpSpLocks/>
              </p:cNvGrpSpPr>
              <p:nvPr/>
            </p:nvGrpSpPr>
            <p:grpSpPr bwMode="auto">
              <a:xfrm>
                <a:off x="381000" y="1981200"/>
                <a:ext cx="3810000" cy="3663156"/>
                <a:chOff x="381000" y="1981200"/>
                <a:chExt cx="3810000" cy="3663156"/>
              </a:xfrm>
            </p:grpSpPr>
            <p:grpSp>
              <p:nvGrpSpPr>
                <p:cNvPr id="8" name="Group 26"/>
                <p:cNvGrpSpPr>
                  <a:grpSpLocks noChangeAspect="1"/>
                </p:cNvGrpSpPr>
                <p:nvPr/>
              </p:nvGrpSpPr>
              <p:grpSpPr bwMode="auto">
                <a:xfrm>
                  <a:off x="381000" y="1981200"/>
                  <a:ext cx="3810000" cy="3663156"/>
                  <a:chOff x="6454141" y="3859199"/>
                  <a:chExt cx="3889786" cy="3740481"/>
                </a:xfrm>
              </p:grpSpPr>
              <p:pic>
                <p:nvPicPr>
                  <p:cNvPr id="6163" name="Picture 6" descr="C:\Documents and Settings\Howard Yuh\My Documents\Nova4\APS2009\Figures\GRLTe_scan_five-shr_Z5_N400.eps"/>
                  <p:cNvPicPr>
                    <a:picLocks noChangeAspect="1" noChangeArrowheads="1"/>
                  </p:cNvPicPr>
                  <p:nvPr/>
                </p:nvPicPr>
                <p:blipFill>
                  <a:blip r:embed="rId3" cstate="print"/>
                  <a:srcRect/>
                  <a:stretch>
                    <a:fillRect/>
                  </a:stretch>
                </p:blipFill>
                <p:spPr bwMode="auto">
                  <a:xfrm>
                    <a:off x="6454141" y="3859199"/>
                    <a:ext cx="3889786" cy="3740481"/>
                  </a:xfrm>
                  <a:prstGeom prst="rect">
                    <a:avLst/>
                  </a:prstGeom>
                  <a:noFill/>
                  <a:ln w="9525">
                    <a:noFill/>
                    <a:miter lim="800000"/>
                    <a:headEnd/>
                    <a:tailEnd/>
                  </a:ln>
                </p:spPr>
              </p:pic>
              <p:sp>
                <p:nvSpPr>
                  <p:cNvPr id="25" name="5-Point Star 24"/>
                  <p:cNvSpPr/>
                  <p:nvPr/>
                </p:nvSpPr>
                <p:spPr bwMode="auto">
                  <a:xfrm>
                    <a:off x="7850010" y="6655711"/>
                    <a:ext cx="167640" cy="172720"/>
                  </a:xfrm>
                  <a:prstGeom prst="star5">
                    <a:avLst>
                      <a:gd name="adj" fmla="val 25372"/>
                      <a:gd name="hf" fmla="val 105146"/>
                      <a:gd name="vf" fmla="val 110557"/>
                    </a:avLst>
                  </a:prstGeom>
                  <a:solidFill>
                    <a:srgbClr val="006600"/>
                  </a:solidFill>
                  <a:ln>
                    <a:solidFill>
                      <a:srgbClr val="006600"/>
                    </a:solidFill>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lIns="0" tIns="0" rIns="0" bIns="0"/>
                  <a:lstStyle/>
                  <a:p>
                    <a:pPr defTabSz="1017588"/>
                    <a:endParaRPr lang="en-US">
                      <a:solidFill>
                        <a:srgbClr val="1822CD"/>
                      </a:solidFill>
                      <a:latin typeface="Helvetica" pitchFamily="34" charset="0"/>
                    </a:endParaRPr>
                  </a:p>
                </p:txBody>
              </p:sp>
            </p:grpSp>
            <p:cxnSp>
              <p:nvCxnSpPr>
                <p:cNvPr id="6161" name="Straight Arrow Connector 22"/>
                <p:cNvCxnSpPr>
                  <a:cxnSpLocks noChangeShapeType="1"/>
                  <a:stCxn id="6162" idx="2"/>
                </p:cNvCxnSpPr>
                <p:nvPr/>
              </p:nvCxnSpPr>
              <p:spPr bwMode="auto">
                <a:xfrm rot="16200000" flipH="1">
                  <a:off x="897907" y="3861519"/>
                  <a:ext cx="1622869" cy="148232"/>
                </a:xfrm>
                <a:prstGeom prst="straightConnector1">
                  <a:avLst/>
                </a:prstGeom>
                <a:noFill/>
                <a:ln w="28575" algn="ctr">
                  <a:solidFill>
                    <a:srgbClr val="006600"/>
                  </a:solidFill>
                  <a:round/>
                  <a:headEnd/>
                  <a:tailEnd type="arrow" w="med" len="med"/>
                </a:ln>
              </p:spPr>
            </p:cxnSp>
            <p:sp>
              <p:nvSpPr>
                <p:cNvPr id="6162" name="TextBox 25"/>
                <p:cNvSpPr txBox="1">
                  <a:spLocks noChangeArrowheads="1"/>
                </p:cNvSpPr>
                <p:nvPr/>
              </p:nvSpPr>
              <p:spPr bwMode="auto">
                <a:xfrm>
                  <a:off x="1066800" y="2625602"/>
                  <a:ext cx="1136850" cy="498598"/>
                </a:xfrm>
                <a:prstGeom prst="rect">
                  <a:avLst/>
                </a:prstGeom>
                <a:noFill/>
                <a:ln w="9525">
                  <a:noFill/>
                  <a:miter lim="800000"/>
                  <a:headEnd/>
                  <a:tailEnd/>
                </a:ln>
              </p:spPr>
              <p:txBody>
                <a:bodyPr wrap="none">
                  <a:spAutoFit/>
                </a:bodyPr>
                <a:lstStyle/>
                <a:p>
                  <a:pPr algn="ctr">
                    <a:buFontTx/>
                    <a:buNone/>
                  </a:pPr>
                  <a:r>
                    <a:rPr lang="en-US" i="0">
                      <a:solidFill>
                        <a:srgbClr val="006600"/>
                      </a:solidFill>
                    </a:rPr>
                    <a:t>Expt. </a:t>
                  </a:r>
                </a:p>
                <a:p>
                  <a:pPr algn="ctr">
                    <a:buFontTx/>
                    <a:buNone/>
                  </a:pPr>
                  <a:r>
                    <a:rPr lang="en-US" i="0">
                      <a:solidFill>
                        <a:srgbClr val="006600"/>
                      </a:solidFill>
                    </a:rPr>
                    <a:t>(shear = -0.5)</a:t>
                  </a:r>
                </a:p>
              </p:txBody>
            </p:sp>
          </p:grpSp>
        </p:grpSp>
        <p:sp>
          <p:nvSpPr>
            <p:cNvPr id="6155" name="Oval 31"/>
            <p:cNvSpPr>
              <a:spLocks noChangeArrowheads="1"/>
            </p:cNvSpPr>
            <p:nvPr/>
          </p:nvSpPr>
          <p:spPr bwMode="auto">
            <a:xfrm>
              <a:off x="1752600" y="4572000"/>
              <a:ext cx="838200" cy="457200"/>
            </a:xfrm>
            <a:prstGeom prst="ellipse">
              <a:avLst/>
            </a:prstGeom>
            <a:solidFill>
              <a:srgbClr val="FFC000">
                <a:alpha val="50195"/>
              </a:srgbClr>
            </a:solidFill>
            <a:ln w="15875" algn="ctr">
              <a:noFill/>
              <a:round/>
              <a:headEnd/>
              <a:tailEnd type="triangle" w="med" len="med"/>
            </a:ln>
          </p:spPr>
          <p:txBody>
            <a:bodyPr lIns="0" tIns="0" rIns="0" bIns="0"/>
            <a:lstStyle/>
            <a:p>
              <a:endParaRPr lang="en-US"/>
            </a:p>
          </p:txBody>
        </p:sp>
        <p:sp>
          <p:nvSpPr>
            <p:cNvPr id="6156" name="TextBox 32"/>
            <p:cNvSpPr txBox="1">
              <a:spLocks noChangeArrowheads="1"/>
            </p:cNvSpPr>
            <p:nvPr/>
          </p:nvSpPr>
          <p:spPr bwMode="auto">
            <a:xfrm>
              <a:off x="2514600" y="4572000"/>
              <a:ext cx="1089025" cy="523875"/>
            </a:xfrm>
            <a:prstGeom prst="rect">
              <a:avLst/>
            </a:prstGeom>
            <a:noFill/>
            <a:ln w="9525">
              <a:noFill/>
              <a:miter lim="800000"/>
              <a:headEnd/>
              <a:tailEnd/>
            </a:ln>
          </p:spPr>
          <p:txBody>
            <a:bodyPr wrap="none">
              <a:spAutoFit/>
            </a:bodyPr>
            <a:lstStyle/>
            <a:p>
              <a:pPr algn="r">
                <a:spcBef>
                  <a:spcPct val="0"/>
                </a:spcBef>
                <a:buFontTx/>
                <a:buNone/>
              </a:pPr>
              <a:r>
                <a:rPr lang="en-US" sz="1400" i="0">
                  <a:solidFill>
                    <a:srgbClr val="FFC000"/>
                  </a:solidFill>
                </a:rPr>
                <a:t>RS </a:t>
              </a:r>
            </a:p>
            <a:p>
              <a:pPr algn="r">
                <a:spcBef>
                  <a:spcPct val="0"/>
                </a:spcBef>
                <a:buFontTx/>
                <a:buNone/>
              </a:pPr>
              <a:r>
                <a:rPr lang="en-US" sz="1400" i="0">
                  <a:solidFill>
                    <a:srgbClr val="FFC000"/>
                  </a:solidFill>
                </a:rPr>
                <a:t>accessible</a:t>
              </a:r>
            </a:p>
          </p:txBody>
        </p:sp>
        <p:cxnSp>
          <p:nvCxnSpPr>
            <p:cNvPr id="6157" name="Straight Arrow Connector 23"/>
            <p:cNvCxnSpPr>
              <a:cxnSpLocks noChangeShapeType="1"/>
            </p:cNvCxnSpPr>
            <p:nvPr/>
          </p:nvCxnSpPr>
          <p:spPr bwMode="auto">
            <a:xfrm rot="10800000">
              <a:off x="2590800" y="4800600"/>
              <a:ext cx="457200" cy="1588"/>
            </a:xfrm>
            <a:prstGeom prst="straightConnector1">
              <a:avLst/>
            </a:prstGeom>
            <a:noFill/>
            <a:ln w="25400" algn="ctr">
              <a:solidFill>
                <a:schemeClr val="tx1"/>
              </a:solidFill>
              <a:round/>
              <a:headEnd/>
              <a:tailEnd type="arrow" w="med" len="med"/>
            </a:ln>
          </p:spPr>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C8FB2B-AC48-447F-BCD3-320D52672C4A}" type="slidenum">
              <a:rPr lang="en-US"/>
              <a:pPr/>
              <a:t>19</a:t>
            </a:fld>
            <a:endParaRPr lang="en-US"/>
          </a:p>
        </p:txBody>
      </p:sp>
      <p:sp>
        <p:nvSpPr>
          <p:cNvPr id="18435" name="Rectangle 2"/>
          <p:cNvSpPr>
            <a:spLocks noGrp="1" noChangeArrowheads="1"/>
          </p:cNvSpPr>
          <p:nvPr>
            <p:ph type="title"/>
          </p:nvPr>
        </p:nvSpPr>
        <p:spPr/>
        <p:txBody>
          <a:bodyPr/>
          <a:lstStyle/>
          <a:p>
            <a:pPr>
              <a:lnSpc>
                <a:spcPct val="90000"/>
              </a:lnSpc>
            </a:pPr>
            <a:r>
              <a:rPr lang="en-US" sz="2800" smtClean="0"/>
              <a:t>Reversed shear suppresses mode growth even at supercritical ETG gradients during e-ITBs</a:t>
            </a:r>
          </a:p>
        </p:txBody>
      </p:sp>
      <p:pic>
        <p:nvPicPr>
          <p:cNvPr id="18436" name="Picture 7" descr="C:\Documents and Settings\Howard Yuh\My Documents\Nova4\APS2009\Figures\te_129354a.eps"/>
          <p:cNvPicPr>
            <a:picLocks noChangeAspect="1" noChangeArrowheads="1"/>
          </p:cNvPicPr>
          <p:nvPr/>
        </p:nvPicPr>
        <p:blipFill>
          <a:blip r:embed="rId3" cstate="print"/>
          <a:srcRect/>
          <a:stretch>
            <a:fillRect/>
          </a:stretch>
        </p:blipFill>
        <p:spPr bwMode="auto">
          <a:xfrm>
            <a:off x="3079750" y="3673475"/>
            <a:ext cx="3052763" cy="2879725"/>
          </a:xfrm>
          <a:prstGeom prst="rect">
            <a:avLst/>
          </a:prstGeom>
          <a:noFill/>
          <a:ln w="9525">
            <a:noFill/>
            <a:miter lim="800000"/>
            <a:headEnd/>
            <a:tailEnd/>
          </a:ln>
        </p:spPr>
      </p:pic>
      <p:pic>
        <p:nvPicPr>
          <p:cNvPr id="18437" name="Picture 9" descr="C:\Documents and Settings\Howard Yuh\My Documents\Nova4\APS2009\Figures\rltemins3a.eps"/>
          <p:cNvPicPr>
            <a:picLocks noChangeAspect="1" noChangeArrowheads="1"/>
          </p:cNvPicPr>
          <p:nvPr/>
        </p:nvPicPr>
        <p:blipFill>
          <a:blip r:embed="rId4" cstate="print"/>
          <a:srcRect t="6116"/>
          <a:stretch>
            <a:fillRect/>
          </a:stretch>
        </p:blipFill>
        <p:spPr bwMode="auto">
          <a:xfrm>
            <a:off x="6248400" y="3733800"/>
            <a:ext cx="2722563" cy="2574925"/>
          </a:xfrm>
          <a:prstGeom prst="rect">
            <a:avLst/>
          </a:prstGeom>
          <a:noFill/>
          <a:ln w="9525">
            <a:noFill/>
            <a:miter lim="800000"/>
            <a:headEnd/>
            <a:tailEnd/>
          </a:ln>
        </p:spPr>
      </p:pic>
      <p:cxnSp>
        <p:nvCxnSpPr>
          <p:cNvPr id="21" name="Straight Arrow Connector 20"/>
          <p:cNvCxnSpPr/>
          <p:nvPr/>
        </p:nvCxnSpPr>
        <p:spPr bwMode="auto">
          <a:xfrm rot="10800000" flipV="1">
            <a:off x="6781800" y="4114800"/>
            <a:ext cx="1600200" cy="1447800"/>
          </a:xfrm>
          <a:prstGeom prst="straightConnector1">
            <a:avLst/>
          </a:prstGeom>
          <a:ln>
            <a:solidFill>
              <a:schemeClr val="accent6"/>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bwMode="auto">
          <a:xfrm rot="5400000" flipH="1" flipV="1">
            <a:off x="6592888" y="5372100"/>
            <a:ext cx="379412" cy="1588"/>
          </a:xfrm>
          <a:prstGeom prst="straightConnector1">
            <a:avLst/>
          </a:prstGeom>
          <a:ln>
            <a:solidFill>
              <a:schemeClr val="accent6"/>
            </a:solidFill>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8440" name="Content Placeholder 2"/>
          <p:cNvSpPr>
            <a:spLocks noGrp="1"/>
          </p:cNvSpPr>
          <p:nvPr>
            <p:ph idx="1"/>
          </p:nvPr>
        </p:nvSpPr>
        <p:spPr>
          <a:xfrm>
            <a:off x="533400" y="990600"/>
            <a:ext cx="8534400" cy="2362200"/>
          </a:xfrm>
        </p:spPr>
        <p:txBody>
          <a:bodyPr/>
          <a:lstStyle/>
          <a:p>
            <a:pPr marL="457200" indent="-457200">
              <a:buFontTx/>
              <a:buNone/>
            </a:pPr>
            <a:r>
              <a:rPr lang="en-US" sz="1800" smtClean="0"/>
              <a:t>Intermittent, short duration bursts of ETG observed during RS phase</a:t>
            </a:r>
          </a:p>
          <a:p>
            <a:pPr marL="457200" indent="-457200"/>
            <a:r>
              <a:rPr lang="en-US" sz="1600" smtClean="0">
                <a:solidFill>
                  <a:srgbClr val="2D2DB9"/>
                </a:solidFill>
              </a:rPr>
              <a:t>Average ETG mode amplitude low, T</a:t>
            </a:r>
            <a:r>
              <a:rPr lang="en-US" sz="1600" baseline="-25000" smtClean="0">
                <a:solidFill>
                  <a:srgbClr val="2D2DB9"/>
                </a:solidFill>
              </a:rPr>
              <a:t>e</a:t>
            </a:r>
            <a:r>
              <a:rPr lang="en-US" sz="1600" smtClean="0">
                <a:solidFill>
                  <a:srgbClr val="2D2DB9"/>
                </a:solidFill>
              </a:rPr>
              <a:t> gradient well above ETG critical</a:t>
            </a:r>
          </a:p>
          <a:p>
            <a:pPr marL="457200" indent="-457200">
              <a:buFontTx/>
              <a:buNone/>
            </a:pPr>
            <a:r>
              <a:rPr lang="en-US" sz="1800" smtClean="0"/>
              <a:t>A series of large amplitude, closely spaced in time bursts of ETG collapses Te profile</a:t>
            </a:r>
          </a:p>
          <a:p>
            <a:pPr marL="457200" indent="-457200"/>
            <a:r>
              <a:rPr lang="en-US" sz="1600" smtClean="0">
                <a:solidFill>
                  <a:srgbClr val="2D2DB9"/>
                </a:solidFill>
              </a:rPr>
              <a:t>Magnetic shear becomes zero/positive due to anomalous current redistribution</a:t>
            </a:r>
          </a:p>
          <a:p>
            <a:pPr marL="457200" indent="-457200">
              <a:buFontTx/>
              <a:buNone/>
            </a:pPr>
            <a:r>
              <a:rPr lang="en-US" sz="1800" smtClean="0"/>
              <a:t>T</a:t>
            </a:r>
            <a:r>
              <a:rPr lang="en-US" sz="1800" baseline="-25000" smtClean="0"/>
              <a:t>e</a:t>
            </a:r>
            <a:r>
              <a:rPr lang="en-US" sz="1800" smtClean="0"/>
              <a:t> profile can only be reheated to ETG critical gradient at zero shear </a:t>
            </a:r>
          </a:p>
          <a:p>
            <a:pPr marL="457200" indent="-457200"/>
            <a:r>
              <a:rPr lang="en-US" sz="1600" smtClean="0">
                <a:solidFill>
                  <a:srgbClr val="2D2DB9"/>
                </a:solidFill>
              </a:rPr>
              <a:t>ETG mode amplitude grows to a moderate continuous level</a:t>
            </a:r>
          </a:p>
          <a:p>
            <a:pPr marL="457200" indent="-457200">
              <a:buFontTx/>
              <a:buAutoNum type="arabicPeriod"/>
            </a:pPr>
            <a:endParaRPr lang="en-US" sz="2000" smtClean="0"/>
          </a:p>
        </p:txBody>
      </p:sp>
      <p:grpSp>
        <p:nvGrpSpPr>
          <p:cNvPr id="2" name="Group 53"/>
          <p:cNvGrpSpPr>
            <a:grpSpLocks/>
          </p:cNvGrpSpPr>
          <p:nvPr/>
        </p:nvGrpSpPr>
        <p:grpSpPr bwMode="auto">
          <a:xfrm>
            <a:off x="95250" y="3352800"/>
            <a:ext cx="2908300" cy="3124200"/>
            <a:chOff x="95714" y="3276600"/>
            <a:chExt cx="2907383" cy="3124200"/>
          </a:xfrm>
        </p:grpSpPr>
        <p:pic>
          <p:nvPicPr>
            <p:cNvPr id="18470" name="Picture 8" descr="C:\Documents and Settings\Howard Yuh\My Documents\Nova4\APS2009\Figures\burstne_129354a.eps"/>
            <p:cNvPicPr>
              <a:picLocks noChangeAspect="1" noChangeArrowheads="1"/>
            </p:cNvPicPr>
            <p:nvPr/>
          </p:nvPicPr>
          <p:blipFill>
            <a:blip r:embed="rId5" cstate="print"/>
            <a:srcRect/>
            <a:stretch>
              <a:fillRect/>
            </a:stretch>
          </p:blipFill>
          <p:spPr bwMode="auto">
            <a:xfrm>
              <a:off x="95714" y="3675888"/>
              <a:ext cx="2907383" cy="2724912"/>
            </a:xfrm>
            <a:prstGeom prst="rect">
              <a:avLst/>
            </a:prstGeom>
            <a:noFill/>
            <a:ln w="9525">
              <a:noFill/>
              <a:miter lim="800000"/>
              <a:headEnd/>
              <a:tailEnd/>
            </a:ln>
          </p:spPr>
        </p:pic>
        <p:grpSp>
          <p:nvGrpSpPr>
            <p:cNvPr id="3" name="Group 17"/>
            <p:cNvGrpSpPr>
              <a:grpSpLocks/>
            </p:cNvGrpSpPr>
            <p:nvPr/>
          </p:nvGrpSpPr>
          <p:grpSpPr bwMode="auto">
            <a:xfrm>
              <a:off x="685800" y="3276600"/>
              <a:ext cx="341299" cy="346237"/>
              <a:chOff x="2935300" y="6054562"/>
              <a:chExt cx="341299" cy="346237"/>
            </a:xfrm>
          </p:grpSpPr>
          <p:sp>
            <p:nvSpPr>
              <p:cNvPr id="18478" name="TextBox 15"/>
              <p:cNvSpPr txBox="1">
                <a:spLocks noChangeArrowheads="1"/>
              </p:cNvSpPr>
              <p:nvPr/>
            </p:nvSpPr>
            <p:spPr bwMode="auto">
              <a:xfrm>
                <a:off x="2961510" y="6054562"/>
                <a:ext cx="269626" cy="338554"/>
              </a:xfrm>
              <a:prstGeom prst="rect">
                <a:avLst/>
              </a:prstGeom>
              <a:noFill/>
              <a:ln w="9525">
                <a:noFill/>
                <a:miter lim="800000"/>
                <a:headEnd/>
                <a:tailEnd/>
              </a:ln>
            </p:spPr>
            <p:txBody>
              <a:bodyPr>
                <a:spAutoFit/>
              </a:bodyPr>
              <a:lstStyle/>
              <a:p>
                <a:pPr>
                  <a:buFontTx/>
                  <a:buNone/>
                </a:pPr>
                <a:r>
                  <a:rPr lang="en-US" sz="1600" i="0">
                    <a:solidFill>
                      <a:srgbClr val="0000FF"/>
                    </a:solidFill>
                  </a:rPr>
                  <a:t>1</a:t>
                </a:r>
              </a:p>
            </p:txBody>
          </p:sp>
          <p:sp>
            <p:nvSpPr>
              <p:cNvPr id="18479" name="Oval 16"/>
              <p:cNvSpPr>
                <a:spLocks noChangeArrowheads="1"/>
              </p:cNvSpPr>
              <p:nvPr/>
            </p:nvSpPr>
            <p:spPr bwMode="auto">
              <a:xfrm>
                <a:off x="2935300" y="6059500"/>
                <a:ext cx="341299" cy="341299"/>
              </a:xfrm>
              <a:prstGeom prst="ellipse">
                <a:avLst/>
              </a:prstGeom>
              <a:noFill/>
              <a:ln w="31750" algn="ctr">
                <a:solidFill>
                  <a:srgbClr val="0000FF"/>
                </a:solidFill>
                <a:round/>
                <a:headEnd/>
                <a:tailEnd type="triangle" w="med" len="med"/>
              </a:ln>
            </p:spPr>
            <p:txBody>
              <a:bodyPr lIns="0" tIns="0" rIns="0" bIns="0"/>
              <a:lstStyle/>
              <a:p>
                <a:endParaRPr lang="en-US">
                  <a:solidFill>
                    <a:srgbClr val="0000FF"/>
                  </a:solidFill>
                </a:endParaRPr>
              </a:p>
            </p:txBody>
          </p:sp>
        </p:grpSp>
        <p:grpSp>
          <p:nvGrpSpPr>
            <p:cNvPr id="5" name="Group 18"/>
            <p:cNvGrpSpPr>
              <a:grpSpLocks/>
            </p:cNvGrpSpPr>
            <p:nvPr/>
          </p:nvGrpSpPr>
          <p:grpSpPr bwMode="auto">
            <a:xfrm>
              <a:off x="1386968" y="3276600"/>
              <a:ext cx="341299" cy="346237"/>
              <a:chOff x="2935300" y="6054562"/>
              <a:chExt cx="341299" cy="346237"/>
            </a:xfrm>
          </p:grpSpPr>
          <p:sp>
            <p:nvSpPr>
              <p:cNvPr id="18476" name="TextBox 19"/>
              <p:cNvSpPr txBox="1">
                <a:spLocks noChangeArrowheads="1"/>
              </p:cNvSpPr>
              <p:nvPr/>
            </p:nvSpPr>
            <p:spPr bwMode="auto">
              <a:xfrm>
                <a:off x="2970474" y="6054562"/>
                <a:ext cx="269626" cy="338554"/>
              </a:xfrm>
              <a:prstGeom prst="rect">
                <a:avLst/>
              </a:prstGeom>
              <a:noFill/>
              <a:ln w="9525">
                <a:noFill/>
                <a:miter lim="800000"/>
                <a:headEnd/>
                <a:tailEnd/>
              </a:ln>
            </p:spPr>
            <p:txBody>
              <a:bodyPr>
                <a:spAutoFit/>
              </a:bodyPr>
              <a:lstStyle/>
              <a:p>
                <a:pPr>
                  <a:buFontTx/>
                  <a:buNone/>
                </a:pPr>
                <a:r>
                  <a:rPr lang="en-US" sz="1600" i="0">
                    <a:solidFill>
                      <a:srgbClr val="006600"/>
                    </a:solidFill>
                  </a:rPr>
                  <a:t>2</a:t>
                </a:r>
              </a:p>
            </p:txBody>
          </p:sp>
          <p:sp>
            <p:nvSpPr>
              <p:cNvPr id="18477" name="Oval 21"/>
              <p:cNvSpPr>
                <a:spLocks noChangeArrowheads="1"/>
              </p:cNvSpPr>
              <p:nvPr/>
            </p:nvSpPr>
            <p:spPr bwMode="auto">
              <a:xfrm>
                <a:off x="2935300" y="6059500"/>
                <a:ext cx="341299" cy="341299"/>
              </a:xfrm>
              <a:prstGeom prst="ellipse">
                <a:avLst/>
              </a:prstGeom>
              <a:noFill/>
              <a:ln w="31750" algn="ctr">
                <a:solidFill>
                  <a:srgbClr val="006600"/>
                </a:solidFill>
                <a:round/>
                <a:headEnd/>
                <a:tailEnd type="triangle" w="med" len="med"/>
              </a:ln>
            </p:spPr>
            <p:txBody>
              <a:bodyPr lIns="0" tIns="0" rIns="0" bIns="0"/>
              <a:lstStyle/>
              <a:p>
                <a:endParaRPr lang="en-US"/>
              </a:p>
            </p:txBody>
          </p:sp>
        </p:grpSp>
        <p:grpSp>
          <p:nvGrpSpPr>
            <p:cNvPr id="6" name="Group 23"/>
            <p:cNvGrpSpPr>
              <a:grpSpLocks/>
            </p:cNvGrpSpPr>
            <p:nvPr/>
          </p:nvGrpSpPr>
          <p:grpSpPr bwMode="auto">
            <a:xfrm>
              <a:off x="2209800" y="3276600"/>
              <a:ext cx="341299" cy="346237"/>
              <a:chOff x="2935300" y="6054562"/>
              <a:chExt cx="341299" cy="346237"/>
            </a:xfrm>
          </p:grpSpPr>
          <p:sp>
            <p:nvSpPr>
              <p:cNvPr id="18474" name="TextBox 24"/>
              <p:cNvSpPr txBox="1">
                <a:spLocks noChangeArrowheads="1"/>
              </p:cNvSpPr>
              <p:nvPr/>
            </p:nvSpPr>
            <p:spPr bwMode="auto">
              <a:xfrm>
                <a:off x="2961510" y="6054562"/>
                <a:ext cx="269626" cy="338554"/>
              </a:xfrm>
              <a:prstGeom prst="rect">
                <a:avLst/>
              </a:prstGeom>
              <a:noFill/>
              <a:ln w="9525">
                <a:noFill/>
                <a:miter lim="800000"/>
                <a:headEnd/>
                <a:tailEnd/>
              </a:ln>
            </p:spPr>
            <p:txBody>
              <a:bodyPr>
                <a:spAutoFit/>
              </a:bodyPr>
              <a:lstStyle/>
              <a:p>
                <a:pPr>
                  <a:buFontTx/>
                  <a:buNone/>
                </a:pPr>
                <a:r>
                  <a:rPr lang="en-US" sz="1600" i="0">
                    <a:solidFill>
                      <a:srgbClr val="7030A0"/>
                    </a:solidFill>
                  </a:rPr>
                  <a:t>3</a:t>
                </a:r>
              </a:p>
            </p:txBody>
          </p:sp>
          <p:sp>
            <p:nvSpPr>
              <p:cNvPr id="18475" name="Oval 25"/>
              <p:cNvSpPr>
                <a:spLocks noChangeArrowheads="1"/>
              </p:cNvSpPr>
              <p:nvPr/>
            </p:nvSpPr>
            <p:spPr bwMode="auto">
              <a:xfrm>
                <a:off x="2935300" y="6059500"/>
                <a:ext cx="341299" cy="341299"/>
              </a:xfrm>
              <a:prstGeom prst="ellipse">
                <a:avLst/>
              </a:prstGeom>
              <a:noFill/>
              <a:ln w="31750" algn="ctr">
                <a:solidFill>
                  <a:srgbClr val="7030A0"/>
                </a:solidFill>
                <a:round/>
                <a:headEnd/>
                <a:tailEnd type="triangle" w="med" len="med"/>
              </a:ln>
            </p:spPr>
            <p:txBody>
              <a:bodyPr lIns="0" tIns="0" rIns="0" bIns="0"/>
              <a:lstStyle/>
              <a:p>
                <a:endParaRPr lang="en-US"/>
              </a:p>
            </p:txBody>
          </p:sp>
        </p:grpSp>
      </p:grpSp>
      <p:grpSp>
        <p:nvGrpSpPr>
          <p:cNvPr id="7" name="Group 26"/>
          <p:cNvGrpSpPr>
            <a:grpSpLocks/>
          </p:cNvGrpSpPr>
          <p:nvPr/>
        </p:nvGrpSpPr>
        <p:grpSpPr bwMode="auto">
          <a:xfrm>
            <a:off x="152400" y="1028700"/>
            <a:ext cx="341313" cy="346075"/>
            <a:chOff x="2935300" y="6054562"/>
            <a:chExt cx="341299" cy="346237"/>
          </a:xfrm>
        </p:grpSpPr>
        <p:sp>
          <p:nvSpPr>
            <p:cNvPr id="18468" name="TextBox 27"/>
            <p:cNvSpPr txBox="1">
              <a:spLocks noChangeArrowheads="1"/>
            </p:cNvSpPr>
            <p:nvPr/>
          </p:nvSpPr>
          <p:spPr bwMode="auto">
            <a:xfrm>
              <a:off x="2961510" y="6054562"/>
              <a:ext cx="269626" cy="338554"/>
            </a:xfrm>
            <a:prstGeom prst="rect">
              <a:avLst/>
            </a:prstGeom>
            <a:noFill/>
            <a:ln w="9525">
              <a:noFill/>
              <a:miter lim="800000"/>
              <a:headEnd/>
              <a:tailEnd/>
            </a:ln>
          </p:spPr>
          <p:txBody>
            <a:bodyPr>
              <a:spAutoFit/>
            </a:bodyPr>
            <a:lstStyle/>
            <a:p>
              <a:pPr>
                <a:buFontTx/>
                <a:buNone/>
              </a:pPr>
              <a:r>
                <a:rPr lang="en-US" sz="1600" i="0">
                  <a:solidFill>
                    <a:srgbClr val="0000FF"/>
                  </a:solidFill>
                </a:rPr>
                <a:t>1</a:t>
              </a:r>
            </a:p>
          </p:txBody>
        </p:sp>
        <p:sp>
          <p:nvSpPr>
            <p:cNvPr id="18469" name="Oval 28"/>
            <p:cNvSpPr>
              <a:spLocks noChangeArrowheads="1"/>
            </p:cNvSpPr>
            <p:nvPr/>
          </p:nvSpPr>
          <p:spPr bwMode="auto">
            <a:xfrm>
              <a:off x="2935300" y="6059500"/>
              <a:ext cx="341299" cy="341299"/>
            </a:xfrm>
            <a:prstGeom prst="ellipse">
              <a:avLst/>
            </a:prstGeom>
            <a:noFill/>
            <a:ln w="31750" algn="ctr">
              <a:solidFill>
                <a:srgbClr val="0000FF"/>
              </a:solidFill>
              <a:round/>
              <a:headEnd/>
              <a:tailEnd type="triangle" w="med" len="med"/>
            </a:ln>
          </p:spPr>
          <p:txBody>
            <a:bodyPr lIns="0" tIns="0" rIns="0" bIns="0"/>
            <a:lstStyle/>
            <a:p>
              <a:endParaRPr lang="en-US">
                <a:solidFill>
                  <a:srgbClr val="0000FF"/>
                </a:solidFill>
              </a:endParaRPr>
            </a:p>
          </p:txBody>
        </p:sp>
      </p:grpSp>
      <p:grpSp>
        <p:nvGrpSpPr>
          <p:cNvPr id="8" name="Group 29"/>
          <p:cNvGrpSpPr>
            <a:grpSpLocks/>
          </p:cNvGrpSpPr>
          <p:nvPr/>
        </p:nvGrpSpPr>
        <p:grpSpPr bwMode="auto">
          <a:xfrm>
            <a:off x="152400" y="1627188"/>
            <a:ext cx="341313" cy="346075"/>
            <a:chOff x="2935300" y="6054562"/>
            <a:chExt cx="341299" cy="346237"/>
          </a:xfrm>
        </p:grpSpPr>
        <p:sp>
          <p:nvSpPr>
            <p:cNvPr id="18466" name="TextBox 30"/>
            <p:cNvSpPr txBox="1">
              <a:spLocks noChangeArrowheads="1"/>
            </p:cNvSpPr>
            <p:nvPr/>
          </p:nvSpPr>
          <p:spPr bwMode="auto">
            <a:xfrm>
              <a:off x="2970474" y="6054562"/>
              <a:ext cx="269626" cy="338554"/>
            </a:xfrm>
            <a:prstGeom prst="rect">
              <a:avLst/>
            </a:prstGeom>
            <a:noFill/>
            <a:ln w="9525">
              <a:noFill/>
              <a:miter lim="800000"/>
              <a:headEnd/>
              <a:tailEnd/>
            </a:ln>
          </p:spPr>
          <p:txBody>
            <a:bodyPr>
              <a:spAutoFit/>
            </a:bodyPr>
            <a:lstStyle/>
            <a:p>
              <a:pPr>
                <a:buFontTx/>
                <a:buNone/>
              </a:pPr>
              <a:r>
                <a:rPr lang="en-US" sz="1600" i="0">
                  <a:solidFill>
                    <a:srgbClr val="006600"/>
                  </a:solidFill>
                </a:rPr>
                <a:t>2</a:t>
              </a:r>
            </a:p>
          </p:txBody>
        </p:sp>
        <p:sp>
          <p:nvSpPr>
            <p:cNvPr id="18467" name="Oval 31"/>
            <p:cNvSpPr>
              <a:spLocks noChangeArrowheads="1"/>
            </p:cNvSpPr>
            <p:nvPr/>
          </p:nvSpPr>
          <p:spPr bwMode="auto">
            <a:xfrm>
              <a:off x="2935300" y="6059500"/>
              <a:ext cx="341299" cy="341299"/>
            </a:xfrm>
            <a:prstGeom prst="ellipse">
              <a:avLst/>
            </a:prstGeom>
            <a:noFill/>
            <a:ln w="31750" algn="ctr">
              <a:solidFill>
                <a:srgbClr val="006600"/>
              </a:solidFill>
              <a:round/>
              <a:headEnd/>
              <a:tailEnd type="triangle" w="med" len="med"/>
            </a:ln>
          </p:spPr>
          <p:txBody>
            <a:bodyPr lIns="0" tIns="0" rIns="0" bIns="0"/>
            <a:lstStyle/>
            <a:p>
              <a:endParaRPr lang="en-US"/>
            </a:p>
          </p:txBody>
        </p:sp>
      </p:grpSp>
      <p:grpSp>
        <p:nvGrpSpPr>
          <p:cNvPr id="9" name="Group 32"/>
          <p:cNvGrpSpPr>
            <a:grpSpLocks/>
          </p:cNvGrpSpPr>
          <p:nvPr/>
        </p:nvGrpSpPr>
        <p:grpSpPr bwMode="auto">
          <a:xfrm>
            <a:off x="4114800" y="4572000"/>
            <a:ext cx="341313" cy="346075"/>
            <a:chOff x="2935300" y="6054562"/>
            <a:chExt cx="341299" cy="346237"/>
          </a:xfrm>
        </p:grpSpPr>
        <p:sp>
          <p:nvSpPr>
            <p:cNvPr id="18464" name="TextBox 33"/>
            <p:cNvSpPr txBox="1">
              <a:spLocks noChangeArrowheads="1"/>
            </p:cNvSpPr>
            <p:nvPr/>
          </p:nvSpPr>
          <p:spPr bwMode="auto">
            <a:xfrm>
              <a:off x="2961510" y="6054562"/>
              <a:ext cx="269626" cy="338554"/>
            </a:xfrm>
            <a:prstGeom prst="rect">
              <a:avLst/>
            </a:prstGeom>
            <a:noFill/>
            <a:ln w="9525">
              <a:noFill/>
              <a:miter lim="800000"/>
              <a:headEnd/>
              <a:tailEnd/>
            </a:ln>
          </p:spPr>
          <p:txBody>
            <a:bodyPr>
              <a:spAutoFit/>
            </a:bodyPr>
            <a:lstStyle/>
            <a:p>
              <a:pPr>
                <a:buFontTx/>
                <a:buNone/>
              </a:pPr>
              <a:r>
                <a:rPr lang="en-US" sz="1600" i="0">
                  <a:solidFill>
                    <a:srgbClr val="7030A0"/>
                  </a:solidFill>
                </a:rPr>
                <a:t>3</a:t>
              </a:r>
            </a:p>
          </p:txBody>
        </p:sp>
        <p:sp>
          <p:nvSpPr>
            <p:cNvPr id="18465" name="Oval 34"/>
            <p:cNvSpPr>
              <a:spLocks noChangeArrowheads="1"/>
            </p:cNvSpPr>
            <p:nvPr/>
          </p:nvSpPr>
          <p:spPr bwMode="auto">
            <a:xfrm>
              <a:off x="2935300" y="6059500"/>
              <a:ext cx="341299" cy="341299"/>
            </a:xfrm>
            <a:prstGeom prst="ellipse">
              <a:avLst/>
            </a:prstGeom>
            <a:noFill/>
            <a:ln w="31750" algn="ctr">
              <a:solidFill>
                <a:srgbClr val="7030A0"/>
              </a:solidFill>
              <a:round/>
              <a:headEnd/>
              <a:tailEnd type="triangle" w="med" len="med"/>
            </a:ln>
          </p:spPr>
          <p:txBody>
            <a:bodyPr lIns="0" tIns="0" rIns="0" bIns="0"/>
            <a:lstStyle/>
            <a:p>
              <a:endParaRPr lang="en-US"/>
            </a:p>
          </p:txBody>
        </p:sp>
      </p:grpSp>
      <p:grpSp>
        <p:nvGrpSpPr>
          <p:cNvPr id="10" name="Group 35"/>
          <p:cNvGrpSpPr>
            <a:grpSpLocks/>
          </p:cNvGrpSpPr>
          <p:nvPr/>
        </p:nvGrpSpPr>
        <p:grpSpPr bwMode="auto">
          <a:xfrm>
            <a:off x="152400" y="2514600"/>
            <a:ext cx="341313" cy="346075"/>
            <a:chOff x="2935300" y="6054562"/>
            <a:chExt cx="341299" cy="346237"/>
          </a:xfrm>
        </p:grpSpPr>
        <p:sp>
          <p:nvSpPr>
            <p:cNvPr id="18462" name="TextBox 36"/>
            <p:cNvSpPr txBox="1">
              <a:spLocks noChangeArrowheads="1"/>
            </p:cNvSpPr>
            <p:nvPr/>
          </p:nvSpPr>
          <p:spPr bwMode="auto">
            <a:xfrm>
              <a:off x="2961510" y="6054562"/>
              <a:ext cx="269626" cy="338554"/>
            </a:xfrm>
            <a:prstGeom prst="rect">
              <a:avLst/>
            </a:prstGeom>
            <a:noFill/>
            <a:ln w="9525">
              <a:noFill/>
              <a:miter lim="800000"/>
              <a:headEnd/>
              <a:tailEnd/>
            </a:ln>
          </p:spPr>
          <p:txBody>
            <a:bodyPr>
              <a:spAutoFit/>
            </a:bodyPr>
            <a:lstStyle/>
            <a:p>
              <a:pPr>
                <a:buFontTx/>
                <a:buNone/>
              </a:pPr>
              <a:r>
                <a:rPr lang="en-US" sz="1600" i="0">
                  <a:solidFill>
                    <a:srgbClr val="7030A0"/>
                  </a:solidFill>
                </a:rPr>
                <a:t>3</a:t>
              </a:r>
            </a:p>
          </p:txBody>
        </p:sp>
        <p:sp>
          <p:nvSpPr>
            <p:cNvPr id="18463" name="Oval 37"/>
            <p:cNvSpPr>
              <a:spLocks noChangeArrowheads="1"/>
            </p:cNvSpPr>
            <p:nvPr/>
          </p:nvSpPr>
          <p:spPr bwMode="auto">
            <a:xfrm>
              <a:off x="2935300" y="6059500"/>
              <a:ext cx="341299" cy="341299"/>
            </a:xfrm>
            <a:prstGeom prst="ellipse">
              <a:avLst/>
            </a:prstGeom>
            <a:noFill/>
            <a:ln w="31750" algn="ctr">
              <a:solidFill>
                <a:srgbClr val="7030A0"/>
              </a:solidFill>
              <a:round/>
              <a:headEnd/>
              <a:tailEnd type="triangle" w="med" len="med"/>
            </a:ln>
          </p:spPr>
          <p:txBody>
            <a:bodyPr lIns="0" tIns="0" rIns="0" bIns="0"/>
            <a:lstStyle/>
            <a:p>
              <a:endParaRPr lang="en-US"/>
            </a:p>
          </p:txBody>
        </p:sp>
      </p:grpSp>
      <p:grpSp>
        <p:nvGrpSpPr>
          <p:cNvPr id="11" name="Group 38"/>
          <p:cNvGrpSpPr>
            <a:grpSpLocks/>
          </p:cNvGrpSpPr>
          <p:nvPr/>
        </p:nvGrpSpPr>
        <p:grpSpPr bwMode="auto">
          <a:xfrm>
            <a:off x="4114800" y="4038600"/>
            <a:ext cx="341313" cy="346075"/>
            <a:chOff x="2935300" y="6054562"/>
            <a:chExt cx="341299" cy="346237"/>
          </a:xfrm>
        </p:grpSpPr>
        <p:sp>
          <p:nvSpPr>
            <p:cNvPr id="18460" name="TextBox 39"/>
            <p:cNvSpPr txBox="1">
              <a:spLocks noChangeArrowheads="1"/>
            </p:cNvSpPr>
            <p:nvPr/>
          </p:nvSpPr>
          <p:spPr bwMode="auto">
            <a:xfrm>
              <a:off x="2961510" y="6054562"/>
              <a:ext cx="269626" cy="338554"/>
            </a:xfrm>
            <a:prstGeom prst="rect">
              <a:avLst/>
            </a:prstGeom>
            <a:noFill/>
            <a:ln w="9525">
              <a:noFill/>
              <a:miter lim="800000"/>
              <a:headEnd/>
              <a:tailEnd/>
            </a:ln>
          </p:spPr>
          <p:txBody>
            <a:bodyPr>
              <a:spAutoFit/>
            </a:bodyPr>
            <a:lstStyle/>
            <a:p>
              <a:pPr>
                <a:buFontTx/>
                <a:buNone/>
              </a:pPr>
              <a:r>
                <a:rPr lang="en-US" sz="1600" i="0">
                  <a:solidFill>
                    <a:srgbClr val="0000FF"/>
                  </a:solidFill>
                </a:rPr>
                <a:t>1</a:t>
              </a:r>
            </a:p>
          </p:txBody>
        </p:sp>
        <p:sp>
          <p:nvSpPr>
            <p:cNvPr id="18461" name="Oval 40"/>
            <p:cNvSpPr>
              <a:spLocks noChangeArrowheads="1"/>
            </p:cNvSpPr>
            <p:nvPr/>
          </p:nvSpPr>
          <p:spPr bwMode="auto">
            <a:xfrm>
              <a:off x="2935300" y="6059500"/>
              <a:ext cx="341299" cy="341299"/>
            </a:xfrm>
            <a:prstGeom prst="ellipse">
              <a:avLst/>
            </a:prstGeom>
            <a:noFill/>
            <a:ln w="31750" algn="ctr">
              <a:solidFill>
                <a:srgbClr val="0000FF"/>
              </a:solidFill>
              <a:round/>
              <a:headEnd/>
              <a:tailEnd type="triangle" w="med" len="med"/>
            </a:ln>
          </p:spPr>
          <p:txBody>
            <a:bodyPr lIns="0" tIns="0" rIns="0" bIns="0"/>
            <a:lstStyle/>
            <a:p>
              <a:endParaRPr lang="en-US">
                <a:solidFill>
                  <a:srgbClr val="0000FF"/>
                </a:solidFill>
              </a:endParaRPr>
            </a:p>
          </p:txBody>
        </p:sp>
      </p:grpSp>
      <p:grpSp>
        <p:nvGrpSpPr>
          <p:cNvPr id="12" name="Group 41"/>
          <p:cNvGrpSpPr>
            <a:grpSpLocks/>
          </p:cNvGrpSpPr>
          <p:nvPr/>
        </p:nvGrpSpPr>
        <p:grpSpPr bwMode="auto">
          <a:xfrm>
            <a:off x="6629400" y="5562600"/>
            <a:ext cx="341313" cy="346075"/>
            <a:chOff x="2935300" y="6054562"/>
            <a:chExt cx="341299" cy="346237"/>
          </a:xfrm>
        </p:grpSpPr>
        <p:sp>
          <p:nvSpPr>
            <p:cNvPr id="18458" name="Oval 43"/>
            <p:cNvSpPr>
              <a:spLocks noChangeArrowheads="1"/>
            </p:cNvSpPr>
            <p:nvPr/>
          </p:nvSpPr>
          <p:spPr bwMode="auto">
            <a:xfrm>
              <a:off x="2935300" y="6059500"/>
              <a:ext cx="341299" cy="341299"/>
            </a:xfrm>
            <a:prstGeom prst="ellipse">
              <a:avLst/>
            </a:prstGeom>
            <a:solidFill>
              <a:schemeClr val="bg1"/>
            </a:solidFill>
            <a:ln w="31750" algn="ctr">
              <a:solidFill>
                <a:srgbClr val="006600"/>
              </a:solidFill>
              <a:round/>
              <a:headEnd/>
              <a:tailEnd type="triangle" w="med" len="med"/>
            </a:ln>
          </p:spPr>
          <p:txBody>
            <a:bodyPr lIns="0" tIns="0" rIns="0" bIns="0"/>
            <a:lstStyle/>
            <a:p>
              <a:endParaRPr lang="en-US"/>
            </a:p>
          </p:txBody>
        </p:sp>
        <p:sp>
          <p:nvSpPr>
            <p:cNvPr id="18459" name="TextBox 42"/>
            <p:cNvSpPr txBox="1">
              <a:spLocks noChangeArrowheads="1"/>
            </p:cNvSpPr>
            <p:nvPr/>
          </p:nvSpPr>
          <p:spPr bwMode="auto">
            <a:xfrm>
              <a:off x="2970474" y="6054562"/>
              <a:ext cx="269626" cy="338554"/>
            </a:xfrm>
            <a:prstGeom prst="rect">
              <a:avLst/>
            </a:prstGeom>
            <a:noFill/>
            <a:ln w="9525">
              <a:noFill/>
              <a:miter lim="800000"/>
              <a:headEnd/>
              <a:tailEnd/>
            </a:ln>
          </p:spPr>
          <p:txBody>
            <a:bodyPr>
              <a:spAutoFit/>
            </a:bodyPr>
            <a:lstStyle/>
            <a:p>
              <a:pPr>
                <a:buFontTx/>
                <a:buNone/>
              </a:pPr>
              <a:r>
                <a:rPr lang="en-US" sz="1600" i="0">
                  <a:solidFill>
                    <a:srgbClr val="006600"/>
                  </a:solidFill>
                </a:rPr>
                <a:t>2</a:t>
              </a:r>
            </a:p>
          </p:txBody>
        </p:sp>
      </p:grpSp>
      <p:grpSp>
        <p:nvGrpSpPr>
          <p:cNvPr id="13" name="Group 44"/>
          <p:cNvGrpSpPr>
            <a:grpSpLocks/>
          </p:cNvGrpSpPr>
          <p:nvPr/>
        </p:nvGrpSpPr>
        <p:grpSpPr bwMode="auto">
          <a:xfrm>
            <a:off x="8382000" y="3997325"/>
            <a:ext cx="341313" cy="346075"/>
            <a:chOff x="2935300" y="6054562"/>
            <a:chExt cx="341299" cy="346237"/>
          </a:xfrm>
        </p:grpSpPr>
        <p:sp>
          <p:nvSpPr>
            <p:cNvPr id="18456" name="TextBox 45"/>
            <p:cNvSpPr txBox="1">
              <a:spLocks noChangeArrowheads="1"/>
            </p:cNvSpPr>
            <p:nvPr/>
          </p:nvSpPr>
          <p:spPr bwMode="auto">
            <a:xfrm>
              <a:off x="2961510" y="6054562"/>
              <a:ext cx="269626" cy="338554"/>
            </a:xfrm>
            <a:prstGeom prst="rect">
              <a:avLst/>
            </a:prstGeom>
            <a:noFill/>
            <a:ln w="9525">
              <a:noFill/>
              <a:miter lim="800000"/>
              <a:headEnd/>
              <a:tailEnd/>
            </a:ln>
          </p:spPr>
          <p:txBody>
            <a:bodyPr>
              <a:spAutoFit/>
            </a:bodyPr>
            <a:lstStyle/>
            <a:p>
              <a:pPr>
                <a:buFontTx/>
                <a:buNone/>
              </a:pPr>
              <a:r>
                <a:rPr lang="en-US" sz="1600" i="0">
                  <a:solidFill>
                    <a:srgbClr val="0000FF"/>
                  </a:solidFill>
                </a:rPr>
                <a:t>1</a:t>
              </a:r>
            </a:p>
          </p:txBody>
        </p:sp>
        <p:sp>
          <p:nvSpPr>
            <p:cNvPr id="18457" name="Oval 46"/>
            <p:cNvSpPr>
              <a:spLocks noChangeArrowheads="1"/>
            </p:cNvSpPr>
            <p:nvPr/>
          </p:nvSpPr>
          <p:spPr bwMode="auto">
            <a:xfrm>
              <a:off x="2935300" y="6059500"/>
              <a:ext cx="341299" cy="341299"/>
            </a:xfrm>
            <a:prstGeom prst="ellipse">
              <a:avLst/>
            </a:prstGeom>
            <a:noFill/>
            <a:ln w="31750" algn="ctr">
              <a:solidFill>
                <a:srgbClr val="0000FF"/>
              </a:solidFill>
              <a:round/>
              <a:headEnd/>
              <a:tailEnd type="triangle" w="med" len="med"/>
            </a:ln>
          </p:spPr>
          <p:txBody>
            <a:bodyPr lIns="0" tIns="0" rIns="0" bIns="0"/>
            <a:lstStyle/>
            <a:p>
              <a:endParaRPr lang="en-US">
                <a:solidFill>
                  <a:srgbClr val="0000FF"/>
                </a:solidFill>
              </a:endParaRPr>
            </a:p>
          </p:txBody>
        </p:sp>
      </p:grpSp>
      <p:grpSp>
        <p:nvGrpSpPr>
          <p:cNvPr id="14" name="Group 47"/>
          <p:cNvGrpSpPr>
            <a:grpSpLocks/>
          </p:cNvGrpSpPr>
          <p:nvPr/>
        </p:nvGrpSpPr>
        <p:grpSpPr bwMode="auto">
          <a:xfrm>
            <a:off x="4114800" y="5105400"/>
            <a:ext cx="341313" cy="346075"/>
            <a:chOff x="2935300" y="6054562"/>
            <a:chExt cx="341299" cy="346237"/>
          </a:xfrm>
        </p:grpSpPr>
        <p:sp>
          <p:nvSpPr>
            <p:cNvPr id="18454" name="Oval 48"/>
            <p:cNvSpPr>
              <a:spLocks noChangeArrowheads="1"/>
            </p:cNvSpPr>
            <p:nvPr/>
          </p:nvSpPr>
          <p:spPr bwMode="auto">
            <a:xfrm>
              <a:off x="2935300" y="6059500"/>
              <a:ext cx="341299" cy="341299"/>
            </a:xfrm>
            <a:prstGeom prst="ellipse">
              <a:avLst/>
            </a:prstGeom>
            <a:solidFill>
              <a:schemeClr val="bg1"/>
            </a:solidFill>
            <a:ln w="31750" algn="ctr">
              <a:solidFill>
                <a:srgbClr val="006600"/>
              </a:solidFill>
              <a:round/>
              <a:headEnd/>
              <a:tailEnd type="triangle" w="med" len="med"/>
            </a:ln>
          </p:spPr>
          <p:txBody>
            <a:bodyPr lIns="0" tIns="0" rIns="0" bIns="0"/>
            <a:lstStyle/>
            <a:p>
              <a:endParaRPr lang="en-US"/>
            </a:p>
          </p:txBody>
        </p:sp>
        <p:sp>
          <p:nvSpPr>
            <p:cNvPr id="18455" name="TextBox 49"/>
            <p:cNvSpPr txBox="1">
              <a:spLocks noChangeArrowheads="1"/>
            </p:cNvSpPr>
            <p:nvPr/>
          </p:nvSpPr>
          <p:spPr bwMode="auto">
            <a:xfrm>
              <a:off x="2970474" y="6054562"/>
              <a:ext cx="269626" cy="338554"/>
            </a:xfrm>
            <a:prstGeom prst="rect">
              <a:avLst/>
            </a:prstGeom>
            <a:noFill/>
            <a:ln w="9525">
              <a:noFill/>
              <a:miter lim="800000"/>
              <a:headEnd/>
              <a:tailEnd/>
            </a:ln>
          </p:spPr>
          <p:txBody>
            <a:bodyPr>
              <a:spAutoFit/>
            </a:bodyPr>
            <a:lstStyle/>
            <a:p>
              <a:pPr>
                <a:buFontTx/>
                <a:buNone/>
              </a:pPr>
              <a:r>
                <a:rPr lang="en-US" sz="1600" i="0">
                  <a:solidFill>
                    <a:srgbClr val="006600"/>
                  </a:solidFill>
                </a:rPr>
                <a:t>2</a:t>
              </a:r>
            </a:p>
          </p:txBody>
        </p:sp>
      </p:grpSp>
      <p:grpSp>
        <p:nvGrpSpPr>
          <p:cNvPr id="15" name="Group 50"/>
          <p:cNvGrpSpPr>
            <a:grpSpLocks/>
          </p:cNvGrpSpPr>
          <p:nvPr/>
        </p:nvGrpSpPr>
        <p:grpSpPr bwMode="auto">
          <a:xfrm>
            <a:off x="6629400" y="4876800"/>
            <a:ext cx="341313" cy="346075"/>
            <a:chOff x="2935300" y="6054562"/>
            <a:chExt cx="341299" cy="346237"/>
          </a:xfrm>
        </p:grpSpPr>
        <p:sp>
          <p:nvSpPr>
            <p:cNvPr id="18452" name="Oval 52"/>
            <p:cNvSpPr>
              <a:spLocks noChangeArrowheads="1"/>
            </p:cNvSpPr>
            <p:nvPr/>
          </p:nvSpPr>
          <p:spPr bwMode="auto">
            <a:xfrm>
              <a:off x="2935300" y="6059500"/>
              <a:ext cx="341299" cy="341299"/>
            </a:xfrm>
            <a:prstGeom prst="ellipse">
              <a:avLst/>
            </a:prstGeom>
            <a:solidFill>
              <a:schemeClr val="bg1"/>
            </a:solidFill>
            <a:ln w="31750" algn="ctr">
              <a:solidFill>
                <a:srgbClr val="7030A0"/>
              </a:solidFill>
              <a:round/>
              <a:headEnd/>
              <a:tailEnd type="triangle" w="med" len="med"/>
            </a:ln>
          </p:spPr>
          <p:txBody>
            <a:bodyPr lIns="0" tIns="0" rIns="0" bIns="0"/>
            <a:lstStyle/>
            <a:p>
              <a:endParaRPr lang="en-US"/>
            </a:p>
          </p:txBody>
        </p:sp>
        <p:sp>
          <p:nvSpPr>
            <p:cNvPr id="18453" name="TextBox 51"/>
            <p:cNvSpPr txBox="1">
              <a:spLocks noChangeArrowheads="1"/>
            </p:cNvSpPr>
            <p:nvPr/>
          </p:nvSpPr>
          <p:spPr bwMode="auto">
            <a:xfrm>
              <a:off x="2961510" y="6054562"/>
              <a:ext cx="269626" cy="338554"/>
            </a:xfrm>
            <a:prstGeom prst="rect">
              <a:avLst/>
            </a:prstGeom>
            <a:noFill/>
            <a:ln w="9525">
              <a:noFill/>
              <a:miter lim="800000"/>
              <a:headEnd/>
              <a:tailEnd/>
            </a:ln>
          </p:spPr>
          <p:txBody>
            <a:bodyPr>
              <a:spAutoFit/>
            </a:bodyPr>
            <a:lstStyle/>
            <a:p>
              <a:pPr>
                <a:buFontTx/>
                <a:buNone/>
              </a:pPr>
              <a:r>
                <a:rPr lang="en-US" sz="1600" i="0">
                  <a:solidFill>
                    <a:srgbClr val="7030A0"/>
                  </a:solidFill>
                </a:rPr>
                <a:t>3</a:t>
              </a:r>
            </a:p>
          </p:txBody>
        </p:sp>
      </p:grpSp>
      <p:sp>
        <p:nvSpPr>
          <p:cNvPr id="18451" name="TextBox 54"/>
          <p:cNvSpPr txBox="1">
            <a:spLocks noChangeArrowheads="1"/>
          </p:cNvSpPr>
          <p:nvPr/>
        </p:nvSpPr>
        <p:spPr bwMode="auto">
          <a:xfrm>
            <a:off x="6905625" y="3505200"/>
            <a:ext cx="1781175" cy="276225"/>
          </a:xfrm>
          <a:prstGeom prst="rect">
            <a:avLst/>
          </a:prstGeom>
          <a:noFill/>
          <a:ln w="9525">
            <a:noFill/>
            <a:miter lim="800000"/>
            <a:headEnd/>
            <a:tailEnd/>
          </a:ln>
        </p:spPr>
        <p:txBody>
          <a:bodyPr wrap="none">
            <a:spAutoFit/>
          </a:bodyPr>
          <a:lstStyle/>
          <a:p>
            <a:pPr>
              <a:buFontTx/>
              <a:buNone/>
            </a:pPr>
            <a:r>
              <a:rPr lang="en-US" i="0">
                <a:solidFill>
                  <a:schemeClr val="tx1"/>
                </a:solidFill>
              </a:rPr>
              <a:t>ETG mode amplitude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Outline</a:t>
            </a:r>
          </a:p>
        </p:txBody>
      </p:sp>
      <p:sp>
        <p:nvSpPr>
          <p:cNvPr id="3075" name="Content Placeholder 2"/>
          <p:cNvSpPr>
            <a:spLocks noGrp="1"/>
          </p:cNvSpPr>
          <p:nvPr>
            <p:ph idx="1"/>
          </p:nvPr>
        </p:nvSpPr>
        <p:spPr>
          <a:xfrm>
            <a:off x="0" y="1676400"/>
            <a:ext cx="9220200" cy="4953000"/>
          </a:xfrm>
        </p:spPr>
        <p:txBody>
          <a:bodyPr/>
          <a:lstStyle/>
          <a:p>
            <a:r>
              <a:rPr lang="en-US" dirty="0" smtClean="0"/>
              <a:t>Motivations of NSTX Turbulence and Transport (T&amp;T) research.</a:t>
            </a:r>
          </a:p>
          <a:p>
            <a:endParaRPr lang="en-US" dirty="0" smtClean="0"/>
          </a:p>
          <a:p>
            <a:r>
              <a:rPr lang="en-US" dirty="0" smtClean="0"/>
              <a:t>Recent results and plans for FY11 and FY12</a:t>
            </a:r>
          </a:p>
          <a:p>
            <a:endParaRPr lang="en-US" dirty="0" smtClean="0"/>
          </a:p>
          <a:p>
            <a:r>
              <a:rPr lang="en-US" dirty="0" smtClean="0"/>
              <a:t>Activities during NSTX upgrade period (FY13 and FY14)</a:t>
            </a:r>
          </a:p>
          <a:p>
            <a:endParaRPr lang="en-US" dirty="0" smtClean="0"/>
          </a:p>
          <a:p>
            <a:r>
              <a:rPr lang="en-US" dirty="0" smtClean="0"/>
              <a:t>Summary</a:t>
            </a:r>
          </a:p>
        </p:txBody>
      </p:sp>
      <p:sp>
        <p:nvSpPr>
          <p:cNvPr id="4" name="Slide Number Placeholder 3"/>
          <p:cNvSpPr>
            <a:spLocks noGrp="1"/>
          </p:cNvSpPr>
          <p:nvPr>
            <p:ph type="sldNum" sz="quarter" idx="10"/>
          </p:nvPr>
        </p:nvSpPr>
        <p:spPr/>
        <p:txBody>
          <a:bodyPr/>
          <a:lstStyle/>
          <a:p>
            <a:pPr>
              <a:defRPr/>
            </a:pPr>
            <a:fld id="{6DDE1E14-FFAA-4CF2-AD26-762D3C45FB01}"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ＭＳ Ｐゴシック" pitchFamily="34" charset="-128"/>
              </a:rPr>
              <a:t>Nonlinear GYRO Simulations of NSTX Reversed Shear Show Strong Up-Shift of Critical Gradient for ETG Turbulence</a:t>
            </a:r>
          </a:p>
        </p:txBody>
      </p:sp>
      <p:sp>
        <p:nvSpPr>
          <p:cNvPr id="16387" name="Slide Number Placeholder 3"/>
          <p:cNvSpPr>
            <a:spLocks noGrp="1"/>
          </p:cNvSpPr>
          <p:nvPr>
            <p:ph type="sldNum" sz="quarter" idx="10"/>
          </p:nvPr>
        </p:nvSpPr>
        <p:spPr>
          <a:noFill/>
        </p:spPr>
        <p:txBody>
          <a:bodyPr/>
          <a:lstStyle/>
          <a:p>
            <a:fld id="{D89EC7D2-829C-45C3-96B0-C0EC180FE41A}" type="slidenum">
              <a:rPr lang="en-US"/>
              <a:pPr/>
              <a:t>20</a:t>
            </a:fld>
            <a:endParaRPr lang="en-US"/>
          </a:p>
        </p:txBody>
      </p:sp>
      <p:pic>
        <p:nvPicPr>
          <p:cNvPr id="16388" name="Picture 5" descr="grads_v_shear.eps"/>
          <p:cNvPicPr>
            <a:picLocks noChangeAspect="1"/>
          </p:cNvPicPr>
          <p:nvPr/>
        </p:nvPicPr>
        <p:blipFill>
          <a:blip r:embed="rId2" cstate="print"/>
          <a:srcRect/>
          <a:stretch>
            <a:fillRect/>
          </a:stretch>
        </p:blipFill>
        <p:spPr bwMode="auto">
          <a:xfrm>
            <a:off x="14288" y="963613"/>
            <a:ext cx="4719637" cy="3540125"/>
          </a:xfrm>
          <a:prstGeom prst="rect">
            <a:avLst/>
          </a:prstGeom>
          <a:noFill/>
          <a:ln w="9525">
            <a:noFill/>
            <a:miter lim="800000"/>
            <a:headEnd/>
            <a:tailEnd/>
          </a:ln>
        </p:spPr>
      </p:pic>
      <p:pic>
        <p:nvPicPr>
          <p:cNvPr id="16389" name="Picture 6" descr="shear_scan_prelim_chi.eps"/>
          <p:cNvPicPr>
            <a:picLocks noChangeAspect="1"/>
          </p:cNvPicPr>
          <p:nvPr/>
        </p:nvPicPr>
        <p:blipFill>
          <a:blip r:embed="rId3" cstate="print"/>
          <a:srcRect/>
          <a:stretch>
            <a:fillRect/>
          </a:stretch>
        </p:blipFill>
        <p:spPr bwMode="auto">
          <a:xfrm>
            <a:off x="4398963" y="958850"/>
            <a:ext cx="4745037" cy="3557588"/>
          </a:xfrm>
          <a:prstGeom prst="rect">
            <a:avLst/>
          </a:prstGeom>
          <a:noFill/>
          <a:ln w="9525">
            <a:noFill/>
            <a:miter lim="800000"/>
            <a:headEnd/>
            <a:tailEnd/>
          </a:ln>
        </p:spPr>
      </p:pic>
      <p:sp>
        <p:nvSpPr>
          <p:cNvPr id="16390" name="TextBox 7"/>
          <p:cNvSpPr txBox="1">
            <a:spLocks noChangeArrowheads="1"/>
          </p:cNvSpPr>
          <p:nvPr/>
        </p:nvSpPr>
        <p:spPr bwMode="auto">
          <a:xfrm>
            <a:off x="334963" y="4652963"/>
            <a:ext cx="8532812" cy="633412"/>
          </a:xfrm>
          <a:prstGeom prst="rect">
            <a:avLst/>
          </a:prstGeom>
          <a:noFill/>
          <a:ln w="9525">
            <a:noFill/>
            <a:miter lim="800000"/>
            <a:headEnd/>
            <a:tailEnd/>
          </a:ln>
        </p:spPr>
        <p:txBody>
          <a:bodyPr wrap="none">
            <a:spAutoFit/>
          </a:bodyPr>
          <a:lstStyle/>
          <a:p>
            <a:r>
              <a:rPr lang="en-US" sz="1600">
                <a:solidFill>
                  <a:schemeClr val="tx2"/>
                </a:solidFill>
              </a:rPr>
              <a:t>Scan in shear and electron temperature gradient for NSTX e-ITB baseline parameters</a:t>
            </a:r>
          </a:p>
          <a:p>
            <a:r>
              <a:rPr lang="en-US" sz="1600">
                <a:solidFill>
                  <a:schemeClr val="tx2"/>
                </a:solidFill>
              </a:rPr>
              <a:t>Nonlinear critical gradient for transport has large up-shift during reversed shear</a:t>
            </a:r>
          </a:p>
        </p:txBody>
      </p:sp>
      <p:sp>
        <p:nvSpPr>
          <p:cNvPr id="9" name="TextBox 8"/>
          <p:cNvSpPr txBox="1">
            <a:spLocks noChangeArrowheads="1"/>
          </p:cNvSpPr>
          <p:nvPr/>
        </p:nvSpPr>
        <p:spPr bwMode="auto">
          <a:xfrm>
            <a:off x="1235075" y="2747963"/>
            <a:ext cx="2009775" cy="830262"/>
          </a:xfrm>
          <a:prstGeom prst="rect">
            <a:avLst/>
          </a:prstGeom>
          <a:gradFill rotWithShape="1">
            <a:gsLst>
              <a:gs pos="0">
                <a:srgbClr val="E0FFF4"/>
              </a:gs>
              <a:gs pos="64999">
                <a:srgbClr val="B2FFE3"/>
              </a:gs>
              <a:gs pos="100000">
                <a:srgbClr val="90FFDA"/>
              </a:gs>
            </a:gsLst>
            <a:lin ang="5400000" scaled="1"/>
          </a:gradFill>
          <a:ln w="9525">
            <a:solidFill>
              <a:srgbClr val="00CC98"/>
            </a:solidFill>
            <a:miter lim="800000"/>
            <a:headEnd/>
            <a:tailEnd/>
          </a:ln>
          <a:effectLst>
            <a:outerShdw dist="20000" dir="5400000" rotWithShape="0">
              <a:srgbClr val="808080">
                <a:alpha val="37999"/>
              </a:srgbClr>
            </a:outerShdw>
          </a:effectLst>
        </p:spPr>
        <p:txBody>
          <a:bodyPr>
            <a:spAutoFit/>
          </a:bodyPr>
          <a:lstStyle/>
          <a:p>
            <a:pPr algn="ctr">
              <a:buFontTx/>
              <a:buNone/>
              <a:defRPr/>
            </a:pPr>
            <a:r>
              <a:rPr lang="en-US" sz="1600" dirty="0">
                <a:solidFill>
                  <a:schemeClr val="dk1"/>
                </a:solidFill>
                <a:latin typeface="+mn-lt"/>
                <a:ea typeface="+mn-ea"/>
              </a:rPr>
              <a:t>Non-linear up-shift of critical ETG gradient</a:t>
            </a:r>
          </a:p>
        </p:txBody>
      </p:sp>
      <p:sp>
        <p:nvSpPr>
          <p:cNvPr id="16392" name="Up Arrow 10"/>
          <p:cNvSpPr>
            <a:spLocks noChangeArrowheads="1"/>
          </p:cNvSpPr>
          <p:nvPr/>
        </p:nvSpPr>
        <p:spPr bwMode="auto">
          <a:xfrm>
            <a:off x="3302000" y="2551113"/>
            <a:ext cx="461963" cy="1385887"/>
          </a:xfrm>
          <a:prstGeom prst="upArrow">
            <a:avLst>
              <a:gd name="adj1" fmla="val 50000"/>
              <a:gd name="adj2" fmla="val 50000"/>
            </a:avLst>
          </a:prstGeom>
          <a:noFill/>
          <a:ln w="15875">
            <a:solidFill>
              <a:schemeClr val="tx1"/>
            </a:solidFill>
            <a:round/>
            <a:headEnd/>
            <a:tailEnd type="triangle" w="med" len="med"/>
          </a:ln>
        </p:spPr>
        <p:txBody>
          <a:bodyPr lIns="0" tIns="0" rIns="0" bIns="0"/>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ea typeface="ＭＳ Ｐゴシック" pitchFamily="34" charset="-128"/>
              </a:rPr>
              <a:t>Evidence of Energy Transfer to Off-Midplane Streamers</a:t>
            </a:r>
          </a:p>
        </p:txBody>
      </p:sp>
      <p:sp>
        <p:nvSpPr>
          <p:cNvPr id="17411" name="Slide Number Placeholder 3"/>
          <p:cNvSpPr>
            <a:spLocks noGrp="1"/>
          </p:cNvSpPr>
          <p:nvPr>
            <p:ph type="sldNum" sz="quarter" idx="10"/>
          </p:nvPr>
        </p:nvSpPr>
        <p:spPr>
          <a:noFill/>
        </p:spPr>
        <p:txBody>
          <a:bodyPr/>
          <a:lstStyle/>
          <a:p>
            <a:fld id="{60DA529B-9F71-43B1-9C69-7E6A31EE75FB}" type="slidenum">
              <a:rPr lang="en-US"/>
              <a:pPr/>
              <a:t>21</a:t>
            </a:fld>
            <a:endParaRPr lang="en-US"/>
          </a:p>
        </p:txBody>
      </p:sp>
      <p:pic>
        <p:nvPicPr>
          <p:cNvPr id="17412" name="Picture 5" descr="Qe_n_ave_box_compare.eps"/>
          <p:cNvPicPr>
            <a:picLocks noChangeAspect="1"/>
          </p:cNvPicPr>
          <p:nvPr/>
        </p:nvPicPr>
        <p:blipFill>
          <a:blip r:embed="rId2" cstate="print"/>
          <a:srcRect/>
          <a:stretch>
            <a:fillRect/>
          </a:stretch>
        </p:blipFill>
        <p:spPr bwMode="auto">
          <a:xfrm>
            <a:off x="0" y="949325"/>
            <a:ext cx="7315200" cy="5484813"/>
          </a:xfrm>
          <a:prstGeom prst="rect">
            <a:avLst/>
          </a:prstGeom>
          <a:noFill/>
          <a:ln w="9525">
            <a:noFill/>
            <a:miter lim="800000"/>
            <a:headEnd/>
            <a:tailEnd/>
          </a:ln>
        </p:spPr>
      </p:pic>
      <p:pic>
        <p:nvPicPr>
          <p:cNvPr id="17413" name="Picture 4" descr="phi_theta_k.eps"/>
          <p:cNvPicPr>
            <a:picLocks noChangeAspect="1"/>
          </p:cNvPicPr>
          <p:nvPr/>
        </p:nvPicPr>
        <p:blipFill>
          <a:blip r:embed="rId3" cstate="print"/>
          <a:srcRect t="52016" r="9473"/>
          <a:stretch>
            <a:fillRect/>
          </a:stretch>
        </p:blipFill>
        <p:spPr bwMode="auto">
          <a:xfrm>
            <a:off x="2646363" y="2327275"/>
            <a:ext cx="6034087" cy="2270125"/>
          </a:xfrm>
          <a:prstGeom prst="rect">
            <a:avLst/>
          </a:prstGeom>
          <a:noFill/>
          <a:ln w="9525">
            <a:noFill/>
            <a:miter lim="800000"/>
            <a:headEnd/>
            <a:tailEnd/>
          </a:ln>
        </p:spPr>
      </p:pic>
      <p:sp>
        <p:nvSpPr>
          <p:cNvPr id="7" name="TextBox 6"/>
          <p:cNvSpPr txBox="1"/>
          <p:nvPr/>
        </p:nvSpPr>
        <p:spPr>
          <a:xfrm>
            <a:off x="6557963" y="2032000"/>
            <a:ext cx="2470150" cy="83026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buFontTx/>
              <a:buNone/>
              <a:defRPr/>
            </a:pPr>
            <a:r>
              <a:rPr lang="en-US" sz="1600" dirty="0"/>
              <a:t>Modal and </a:t>
            </a:r>
            <a:r>
              <a:rPr lang="en-US" sz="1600" dirty="0" err="1"/>
              <a:t>Poloidal</a:t>
            </a:r>
            <a:r>
              <a:rPr lang="en-US" sz="1600" dirty="0"/>
              <a:t> Dependence of Fluctuation Amplitude</a:t>
            </a:r>
          </a:p>
        </p:txBody>
      </p:sp>
      <p:sp>
        <p:nvSpPr>
          <p:cNvPr id="8" name="Bent Arrow 7"/>
          <p:cNvSpPr/>
          <p:nvPr/>
        </p:nvSpPr>
        <p:spPr bwMode="auto">
          <a:xfrm rot="572293" flipH="1">
            <a:off x="5146675" y="2752725"/>
            <a:ext cx="1930400" cy="415925"/>
          </a:xfrm>
          <a:prstGeom prst="bentArrow">
            <a:avLst>
              <a:gd name="adj1" fmla="val 35135"/>
              <a:gd name="adj2" fmla="val 35022"/>
              <a:gd name="adj3" fmla="val 50000"/>
              <a:gd name="adj4" fmla="val 62669"/>
            </a:avLst>
          </a:prstGeom>
          <a:ln>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lIns="0" tIns="0" rIns="0" bIns="0"/>
          <a:lstStyle/>
          <a:p>
            <a:endParaRPr lang="en-US">
              <a:solidFill>
                <a:srgbClr val="1822CD"/>
              </a:solidFill>
              <a:latin typeface="Helvetica" pitchFamily="34" charset="0"/>
              <a:ea typeface="ＭＳ Ｐゴシック" pitchFamily="34" charset="-128"/>
            </a:endParaRPr>
          </a:p>
        </p:txBody>
      </p:sp>
      <p:sp>
        <p:nvSpPr>
          <p:cNvPr id="10" name="Bent Arrow 9"/>
          <p:cNvSpPr/>
          <p:nvPr/>
        </p:nvSpPr>
        <p:spPr bwMode="auto">
          <a:xfrm rot="20986381" flipH="1" flipV="1">
            <a:off x="5137150" y="3308350"/>
            <a:ext cx="1941513" cy="415925"/>
          </a:xfrm>
          <a:prstGeom prst="bentArrow">
            <a:avLst>
              <a:gd name="adj1" fmla="val 35135"/>
              <a:gd name="adj2" fmla="val 35022"/>
              <a:gd name="adj3" fmla="val 50000"/>
              <a:gd name="adj4" fmla="val 62669"/>
            </a:avLst>
          </a:prstGeom>
          <a:ln>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lIns="0" tIns="0" rIns="0" bIns="0"/>
          <a:lstStyle/>
          <a:p>
            <a:endParaRPr lang="en-US">
              <a:solidFill>
                <a:srgbClr val="1822CD"/>
              </a:solidFill>
              <a:latin typeface="Helvetica" pitchFamily="34" charset="0"/>
              <a:ea typeface="ＭＳ Ｐゴシック" pitchFamily="34" charset="-128"/>
            </a:endParaRPr>
          </a:p>
        </p:txBody>
      </p:sp>
      <p:sp>
        <p:nvSpPr>
          <p:cNvPr id="11" name="TextBox 10"/>
          <p:cNvSpPr txBox="1"/>
          <p:nvPr/>
        </p:nvSpPr>
        <p:spPr>
          <a:xfrm>
            <a:off x="7102475" y="4378325"/>
            <a:ext cx="1222375" cy="584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buFontTx/>
              <a:buNone/>
              <a:defRPr/>
            </a:pPr>
            <a:r>
              <a:rPr lang="en-US" sz="1600" dirty="0"/>
              <a:t>Peak ETG Drive</a:t>
            </a:r>
          </a:p>
        </p:txBody>
      </p:sp>
      <p:sp>
        <p:nvSpPr>
          <p:cNvPr id="12" name="TextBox 11"/>
          <p:cNvSpPr txBox="1"/>
          <p:nvPr/>
        </p:nvSpPr>
        <p:spPr>
          <a:xfrm>
            <a:off x="2498725" y="1609725"/>
            <a:ext cx="1220788" cy="8302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buFontTx/>
              <a:buNone/>
              <a:defRPr/>
            </a:pPr>
            <a:r>
              <a:rPr lang="en-US" sz="1600" dirty="0"/>
              <a:t>Off-</a:t>
            </a:r>
            <a:r>
              <a:rPr lang="en-US" sz="1600" dirty="0" err="1"/>
              <a:t>midplane</a:t>
            </a:r>
            <a:r>
              <a:rPr lang="en-US" sz="1600" dirty="0"/>
              <a:t> streamers</a:t>
            </a:r>
          </a:p>
        </p:txBody>
      </p:sp>
      <p:cxnSp>
        <p:nvCxnSpPr>
          <p:cNvPr id="14" name="Straight Arrow Connector 13"/>
          <p:cNvCxnSpPr>
            <a:cxnSpLocks noChangeShapeType="1"/>
          </p:cNvCxnSpPr>
          <p:nvPr/>
        </p:nvCxnSpPr>
        <p:spPr bwMode="auto">
          <a:xfrm>
            <a:off x="3740150" y="2032000"/>
            <a:ext cx="635000" cy="565150"/>
          </a:xfrm>
          <a:prstGeom prst="straightConnector1">
            <a:avLst/>
          </a:prstGeom>
          <a:noFill/>
          <a:ln w="38100">
            <a:solidFill>
              <a:schemeClr val="accent1"/>
            </a:solidFill>
            <a:round/>
            <a:headEnd/>
            <a:tailEnd type="arrow" w="med" len="med"/>
          </a:ln>
          <a:effectLst>
            <a:outerShdw dist="23000" dir="5400000" rotWithShape="0">
              <a:srgbClr val="808080">
                <a:alpha val="34999"/>
              </a:srgbClr>
            </a:outerShdw>
          </a:effectLst>
        </p:spPr>
      </p:cxnSp>
      <p:cxnSp>
        <p:nvCxnSpPr>
          <p:cNvPr id="15" name="Straight Arrow Connector 14"/>
          <p:cNvCxnSpPr>
            <a:cxnSpLocks noChangeShapeType="1"/>
          </p:cNvCxnSpPr>
          <p:nvPr/>
        </p:nvCxnSpPr>
        <p:spPr bwMode="auto">
          <a:xfrm rot="5400000">
            <a:off x="2066132" y="2690018"/>
            <a:ext cx="647700" cy="207963"/>
          </a:xfrm>
          <a:prstGeom prst="straightConnector1">
            <a:avLst/>
          </a:prstGeom>
          <a:noFill/>
          <a:ln w="38100">
            <a:solidFill>
              <a:schemeClr val="accent1"/>
            </a:solidFill>
            <a:round/>
            <a:headEnd/>
            <a:tailEnd type="arrow" w="med" len="med"/>
          </a:ln>
          <a:effectLst>
            <a:outerShdw dist="23000" dir="5400000" rotWithShape="0">
              <a:srgbClr val="808080">
                <a:alpha val="34999"/>
              </a:srgbClr>
            </a:outerShdw>
          </a:effectLst>
        </p:spPr>
      </p:cxnSp>
      <p:cxnSp>
        <p:nvCxnSpPr>
          <p:cNvPr id="21" name="Straight Arrow Connector 20"/>
          <p:cNvCxnSpPr>
            <a:cxnSpLocks noChangeShapeType="1"/>
            <a:stCxn id="11" idx="1"/>
          </p:cNvCxnSpPr>
          <p:nvPr/>
        </p:nvCxnSpPr>
        <p:spPr bwMode="auto">
          <a:xfrm rot="10800000" flipV="1">
            <a:off x="5310188" y="4670425"/>
            <a:ext cx="1792287" cy="779463"/>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22" name="Straight Arrow Connector 21"/>
          <p:cNvCxnSpPr>
            <a:cxnSpLocks noChangeShapeType="1"/>
          </p:cNvCxnSpPr>
          <p:nvPr/>
        </p:nvCxnSpPr>
        <p:spPr bwMode="auto">
          <a:xfrm rot="16200000" flipV="1">
            <a:off x="6804025" y="3390900"/>
            <a:ext cx="1128713" cy="766763"/>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sp>
        <p:nvSpPr>
          <p:cNvPr id="25" name="TextBox 24"/>
          <p:cNvSpPr txBox="1">
            <a:spLocks noChangeArrowheads="1"/>
          </p:cNvSpPr>
          <p:nvPr/>
        </p:nvSpPr>
        <p:spPr bwMode="auto">
          <a:xfrm>
            <a:off x="5805488" y="2947988"/>
            <a:ext cx="1222375" cy="585787"/>
          </a:xfrm>
          <a:prstGeom prst="rect">
            <a:avLst/>
          </a:prstGeom>
          <a:gradFill rotWithShape="1">
            <a:gsLst>
              <a:gs pos="0">
                <a:srgbClr val="E4E4FF"/>
              </a:gs>
              <a:gs pos="64999">
                <a:srgbClr val="BABAFF"/>
              </a:gs>
              <a:gs pos="100000">
                <a:srgbClr val="9C9CFF"/>
              </a:gs>
            </a:gsLst>
            <a:lin ang="5400000" scaled="1"/>
          </a:gradFill>
          <a:ln w="9525">
            <a:solidFill>
              <a:srgbClr val="2828B8"/>
            </a:solidFill>
            <a:miter lim="800000"/>
            <a:headEnd/>
            <a:tailEnd/>
          </a:ln>
          <a:effectLst>
            <a:outerShdw dist="20000" dir="5400000" rotWithShape="0">
              <a:srgbClr val="808080">
                <a:alpha val="37999"/>
              </a:srgbClr>
            </a:outerShdw>
          </a:effectLst>
        </p:spPr>
        <p:txBody>
          <a:bodyPr>
            <a:spAutoFit/>
          </a:bodyPr>
          <a:lstStyle/>
          <a:p>
            <a:pPr algn="ctr">
              <a:buFontTx/>
              <a:buNone/>
              <a:defRPr/>
            </a:pPr>
            <a:r>
              <a:rPr lang="en-US" sz="1600" dirty="0">
                <a:solidFill>
                  <a:schemeClr val="dk1"/>
                </a:solidFill>
                <a:latin typeface="+mn-lt"/>
                <a:ea typeface="+mn-ea"/>
              </a:rPr>
              <a:t>NL Energy Transfer</a:t>
            </a:r>
          </a:p>
        </p:txBody>
      </p:sp>
      <p:sp>
        <p:nvSpPr>
          <p:cNvPr id="17424" name="TextBox 25"/>
          <p:cNvSpPr txBox="1">
            <a:spLocks noChangeArrowheads="1"/>
          </p:cNvSpPr>
          <p:nvPr/>
        </p:nvSpPr>
        <p:spPr bwMode="auto">
          <a:xfrm>
            <a:off x="5322888" y="6016625"/>
            <a:ext cx="3821112" cy="523875"/>
          </a:xfrm>
          <a:prstGeom prst="rect">
            <a:avLst/>
          </a:prstGeom>
          <a:noFill/>
          <a:ln w="9525">
            <a:noFill/>
            <a:miter lim="800000"/>
            <a:headEnd/>
            <a:tailEnd/>
          </a:ln>
        </p:spPr>
        <p:txBody>
          <a:bodyPr>
            <a:spAutoFit/>
          </a:bodyPr>
          <a:lstStyle/>
          <a:p>
            <a:r>
              <a:rPr lang="en-US" sz="1400"/>
              <a:t>If don’t include peak ETG drive, amplitude of off-midplane streamers drops.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8"/>
          <p:cNvSpPr>
            <a:spLocks noChangeArrowheads="1"/>
          </p:cNvSpPr>
          <p:nvPr/>
        </p:nvSpPr>
        <p:spPr bwMode="auto">
          <a:xfrm>
            <a:off x="1019175" y="1219200"/>
            <a:ext cx="238125" cy="2571750"/>
          </a:xfrm>
          <a:prstGeom prst="rect">
            <a:avLst/>
          </a:prstGeom>
          <a:solidFill>
            <a:srgbClr val="FFAB25"/>
          </a:solidFill>
          <a:ln w="31750" algn="ctr">
            <a:solidFill>
              <a:schemeClr val="tx1"/>
            </a:solidFill>
            <a:round/>
            <a:headEnd/>
            <a:tailEnd/>
          </a:ln>
        </p:spPr>
        <p:txBody>
          <a:bodyPr lIns="0" tIns="0" rIns="0" bIns="0"/>
          <a:lstStyle/>
          <a:p>
            <a:endParaRPr lang="en-US"/>
          </a:p>
        </p:txBody>
      </p:sp>
      <p:sp>
        <p:nvSpPr>
          <p:cNvPr id="15362" name="Rectangle 9"/>
          <p:cNvSpPr>
            <a:spLocks noChangeArrowheads="1"/>
          </p:cNvSpPr>
          <p:nvPr/>
        </p:nvSpPr>
        <p:spPr bwMode="auto">
          <a:xfrm>
            <a:off x="2933700" y="1209675"/>
            <a:ext cx="266700" cy="2552700"/>
          </a:xfrm>
          <a:prstGeom prst="rect">
            <a:avLst/>
          </a:prstGeom>
          <a:solidFill>
            <a:srgbClr val="FFC000"/>
          </a:solidFill>
          <a:ln w="31750" algn="ctr">
            <a:solidFill>
              <a:schemeClr val="tx1"/>
            </a:solidFill>
            <a:round/>
            <a:headEnd/>
            <a:tailEnd/>
          </a:ln>
        </p:spPr>
        <p:txBody>
          <a:bodyPr lIns="0" tIns="0" rIns="0" bIns="0"/>
          <a:lstStyle/>
          <a:p>
            <a:endParaRPr lang="en-US"/>
          </a:p>
        </p:txBody>
      </p:sp>
      <p:pic>
        <p:nvPicPr>
          <p:cNvPr id="15364" name="Picture 18" descr="C:\Documents and Settings\yren\My Documents\MATLAB\work_nstx\figure_save\te_norm_te.png"/>
          <p:cNvPicPr>
            <a:picLocks noChangeAspect="1" noChangeArrowheads="1"/>
          </p:cNvPicPr>
          <p:nvPr/>
        </p:nvPicPr>
        <p:blipFill>
          <a:blip r:embed="rId3" cstate="print"/>
          <a:srcRect/>
          <a:stretch>
            <a:fillRect/>
          </a:stretch>
        </p:blipFill>
        <p:spPr bwMode="auto">
          <a:xfrm>
            <a:off x="320937" y="914400"/>
            <a:ext cx="3565263" cy="3124200"/>
          </a:xfrm>
          <a:prstGeom prst="rect">
            <a:avLst/>
          </a:prstGeom>
          <a:noFill/>
          <a:ln w="9525">
            <a:noFill/>
            <a:miter lim="800000"/>
            <a:headEnd/>
            <a:tailEnd/>
          </a:ln>
        </p:spPr>
      </p:pic>
      <p:sp>
        <p:nvSpPr>
          <p:cNvPr id="15365" name="Rectangle 1026"/>
          <p:cNvSpPr>
            <a:spLocks noGrp="1" noChangeArrowheads="1"/>
          </p:cNvSpPr>
          <p:nvPr>
            <p:ph type="title"/>
          </p:nvPr>
        </p:nvSpPr>
        <p:spPr/>
        <p:txBody>
          <a:bodyPr/>
          <a:lstStyle/>
          <a:p>
            <a:r>
              <a:rPr lang="en-US" dirty="0" smtClean="0"/>
              <a:t>A Factor-of-Three Local </a:t>
            </a:r>
            <a:r>
              <a:rPr lang="en-US" dirty="0" err="1" smtClean="0"/>
              <a:t>Collisionality</a:t>
            </a:r>
            <a:r>
              <a:rPr lang="en-US" dirty="0" smtClean="0"/>
              <a:t> Scan Achieved</a:t>
            </a:r>
          </a:p>
        </p:txBody>
      </p:sp>
      <p:sp>
        <p:nvSpPr>
          <p:cNvPr id="15366" name="Rectangle 1027"/>
          <p:cNvSpPr txBox="1">
            <a:spLocks noChangeArrowheads="1"/>
          </p:cNvSpPr>
          <p:nvPr/>
        </p:nvSpPr>
        <p:spPr bwMode="auto">
          <a:xfrm>
            <a:off x="4419600" y="1093788"/>
            <a:ext cx="4581525" cy="2030412"/>
          </a:xfrm>
          <a:prstGeom prst="rect">
            <a:avLst/>
          </a:prstGeom>
          <a:noFill/>
          <a:ln w="9525">
            <a:noFill/>
            <a:miter lim="800000"/>
            <a:headEnd/>
            <a:tailEnd/>
          </a:ln>
        </p:spPr>
        <p:txBody>
          <a:bodyPr/>
          <a:lstStyle/>
          <a:p>
            <a:pPr marL="233363" indent="-233363" eaLnBrk="0" hangingPunct="0">
              <a:buFont typeface="Arial" pitchFamily="34" charset="0"/>
              <a:buChar char="•"/>
            </a:pPr>
            <a:r>
              <a:rPr lang="en-US" sz="1800" i="0" dirty="0" smtClean="0">
                <a:solidFill>
                  <a:srgbClr val="FF0000"/>
                </a:solidFill>
              </a:rPr>
              <a:t>Time points chosen so that T</a:t>
            </a:r>
            <a:r>
              <a:rPr lang="en-US" sz="1800" i="0" baseline="-25000" dirty="0" smtClean="0">
                <a:solidFill>
                  <a:srgbClr val="FF0000"/>
                </a:solidFill>
              </a:rPr>
              <a:t>e</a:t>
            </a:r>
            <a:r>
              <a:rPr lang="en-US" sz="1800" i="0" dirty="0" smtClean="0">
                <a:solidFill>
                  <a:srgbClr val="FF0000"/>
                </a:solidFill>
              </a:rPr>
              <a:t> </a:t>
            </a:r>
            <a:r>
              <a:rPr lang="en-US" sz="1800" i="0" dirty="0">
                <a:solidFill>
                  <a:srgbClr val="FF0000"/>
                </a:solidFill>
                <a:latin typeface="cmsy10" pitchFamily="34" charset="0"/>
              </a:rPr>
              <a:t>/</a:t>
            </a:r>
            <a:r>
              <a:rPr lang="en-US" sz="1800" i="0" dirty="0">
                <a:solidFill>
                  <a:srgbClr val="FF0000"/>
                </a:solidFill>
              </a:rPr>
              <a:t> B</a:t>
            </a:r>
            <a:r>
              <a:rPr lang="en-US" sz="1800" i="0" baseline="30000" dirty="0">
                <a:solidFill>
                  <a:srgbClr val="FF0000"/>
                </a:solidFill>
              </a:rPr>
              <a:t>2</a:t>
            </a:r>
            <a:r>
              <a:rPr lang="en-US" sz="1800" i="0" dirty="0">
                <a:solidFill>
                  <a:srgbClr val="FF0000"/>
                </a:solidFill>
              </a:rPr>
              <a:t> was well maintained from R=130-145 cm: local </a:t>
            </a:r>
            <a:r>
              <a:rPr lang="en-US" sz="1800" i="0" dirty="0" err="1">
                <a:solidFill>
                  <a:srgbClr val="FF0000"/>
                </a:solidFill>
              </a:rPr>
              <a:t>ν</a:t>
            </a:r>
            <a:r>
              <a:rPr lang="en-US" sz="1800" i="0" baseline="-25000" dirty="0" err="1">
                <a:solidFill>
                  <a:srgbClr val="FF0000"/>
                </a:solidFill>
              </a:rPr>
              <a:t>e</a:t>
            </a:r>
            <a:r>
              <a:rPr lang="en-US" sz="1800" i="0" baseline="-25000" dirty="0">
                <a:solidFill>
                  <a:srgbClr val="FF0000"/>
                </a:solidFill>
              </a:rPr>
              <a:t>*</a:t>
            </a:r>
            <a:r>
              <a:rPr lang="en-US" sz="1800" i="0" dirty="0">
                <a:solidFill>
                  <a:srgbClr val="FF0000"/>
                </a:solidFill>
              </a:rPr>
              <a:t> was varied with constant </a:t>
            </a:r>
            <a:r>
              <a:rPr lang="en-US" sz="1800" i="0" dirty="0">
                <a:solidFill>
                  <a:srgbClr val="FF0000"/>
                </a:solidFill>
                <a:latin typeface="cmmi10" pitchFamily="34" charset="0"/>
              </a:rPr>
              <a:t>½</a:t>
            </a:r>
            <a:r>
              <a:rPr lang="en-US" sz="1800" i="0" baseline="-25000" dirty="0">
                <a:solidFill>
                  <a:srgbClr val="FF0000"/>
                </a:solidFill>
                <a:latin typeface="cmmi10" pitchFamily="34" charset="0"/>
              </a:rPr>
              <a:t>e</a:t>
            </a:r>
            <a:r>
              <a:rPr lang="en-US" sz="1800" i="0" dirty="0">
                <a:solidFill>
                  <a:srgbClr val="FF0000"/>
                </a:solidFill>
              </a:rPr>
              <a:t>  and </a:t>
            </a:r>
            <a:r>
              <a:rPr lang="en-US" sz="1800" i="0" dirty="0" smtClean="0">
                <a:solidFill>
                  <a:srgbClr val="FF0000"/>
                </a:solidFill>
                <a:latin typeface="cmmi10" pitchFamily="34" charset="0"/>
              </a:rPr>
              <a:t>¯</a:t>
            </a:r>
            <a:r>
              <a:rPr lang="en-US" sz="1800" i="0" baseline="-25000" dirty="0" smtClean="0">
                <a:solidFill>
                  <a:srgbClr val="FF0000"/>
                </a:solidFill>
                <a:latin typeface="cmmi10" pitchFamily="34" charset="0"/>
              </a:rPr>
              <a:t>e</a:t>
            </a:r>
            <a:r>
              <a:rPr lang="en-US" sz="1800" i="0" dirty="0" smtClean="0">
                <a:solidFill>
                  <a:srgbClr val="FF0000"/>
                </a:solidFill>
              </a:rPr>
              <a:t> </a:t>
            </a:r>
            <a:endParaRPr lang="en-US" sz="1800" i="0" dirty="0">
              <a:solidFill>
                <a:srgbClr val="FF0000"/>
              </a:solidFill>
            </a:endParaRPr>
          </a:p>
          <a:p>
            <a:pPr marL="233363" indent="-233363" eaLnBrk="0" hangingPunct="0">
              <a:buFont typeface="Arial" pitchFamily="34" charset="0"/>
              <a:buChar char="•"/>
            </a:pPr>
            <a:r>
              <a:rPr lang="en-US" sz="1800" i="0" dirty="0">
                <a:solidFill>
                  <a:schemeClr val="tx1"/>
                </a:solidFill>
              </a:rPr>
              <a:t> I</a:t>
            </a:r>
            <a:r>
              <a:rPr lang="en-US" sz="1800" i="0" baseline="-25000" dirty="0">
                <a:solidFill>
                  <a:schemeClr val="tx1"/>
                </a:solidFill>
              </a:rPr>
              <a:t>p</a:t>
            </a:r>
            <a:r>
              <a:rPr lang="en-US" sz="1800" i="0" dirty="0">
                <a:solidFill>
                  <a:schemeClr val="tx1"/>
                </a:solidFill>
              </a:rPr>
              <a:t> and B</a:t>
            </a:r>
            <a:r>
              <a:rPr lang="en-US" sz="1800" i="0" baseline="-25000" dirty="0">
                <a:solidFill>
                  <a:schemeClr val="tx1"/>
                </a:solidFill>
              </a:rPr>
              <a:t>T</a:t>
            </a:r>
            <a:r>
              <a:rPr lang="en-US" sz="1800" i="0" dirty="0">
                <a:solidFill>
                  <a:schemeClr val="tx1"/>
                </a:solidFill>
              </a:rPr>
              <a:t> were varied with a constant ratio to keep constant </a:t>
            </a:r>
            <a:r>
              <a:rPr lang="en-US" sz="1800" i="0" dirty="0" smtClean="0">
                <a:solidFill>
                  <a:schemeClr val="tx1"/>
                </a:solidFill>
              </a:rPr>
              <a:t>q</a:t>
            </a:r>
            <a:endParaRPr lang="en-US" sz="1800" i="0" baseline="-25000" dirty="0">
              <a:solidFill>
                <a:schemeClr val="tx1"/>
              </a:solidFill>
            </a:endParaRPr>
          </a:p>
          <a:p>
            <a:pPr marL="233363" indent="-233363" eaLnBrk="0" hangingPunct="0">
              <a:buFont typeface="Arial" pitchFamily="34" charset="0"/>
              <a:buChar char="•"/>
            </a:pPr>
            <a:r>
              <a:rPr lang="en-US" sz="1800" i="0" dirty="0">
                <a:solidFill>
                  <a:srgbClr val="FF0000"/>
                </a:solidFill>
              </a:rPr>
              <a:t>Neutral beam power was adjusted to have a better match in T</a:t>
            </a:r>
            <a:r>
              <a:rPr lang="en-US" sz="1800" i="0" baseline="-25000" dirty="0">
                <a:solidFill>
                  <a:srgbClr val="FF0000"/>
                </a:solidFill>
              </a:rPr>
              <a:t>e</a:t>
            </a:r>
            <a:r>
              <a:rPr lang="en-US" sz="1800" i="0" dirty="0">
                <a:solidFill>
                  <a:srgbClr val="FF0000"/>
                </a:solidFill>
              </a:rPr>
              <a:t> profile. </a:t>
            </a:r>
          </a:p>
          <a:p>
            <a:pPr marL="233363" indent="-233363" eaLnBrk="0" hangingPunct="0">
              <a:buFont typeface="Arial" pitchFamily="34" charset="0"/>
              <a:buChar char="•"/>
            </a:pPr>
            <a:r>
              <a:rPr lang="en-US" sz="1800" i="0" dirty="0">
                <a:solidFill>
                  <a:schemeClr val="tx1"/>
                </a:solidFill>
              </a:rPr>
              <a:t>The scan was carried out with (</a:t>
            </a:r>
            <a:r>
              <a:rPr lang="en-US" sz="1800" i="0" dirty="0" err="1">
                <a:solidFill>
                  <a:schemeClr val="tx1"/>
                </a:solidFill>
              </a:rPr>
              <a:t>I</a:t>
            </a:r>
            <a:r>
              <a:rPr lang="en-US" sz="1800" i="0" baseline="-25000" dirty="0" err="1">
                <a:solidFill>
                  <a:schemeClr val="tx1"/>
                </a:solidFill>
              </a:rPr>
              <a:t>p</a:t>
            </a:r>
            <a:r>
              <a:rPr lang="en-US" sz="1800" i="0" dirty="0">
                <a:solidFill>
                  <a:schemeClr val="tx1"/>
                </a:solidFill>
              </a:rPr>
              <a:t>(MA), B</a:t>
            </a:r>
            <a:r>
              <a:rPr lang="en-US" sz="1800" i="0" baseline="-25000" dirty="0">
                <a:solidFill>
                  <a:schemeClr val="tx1"/>
                </a:solidFill>
              </a:rPr>
              <a:t>T</a:t>
            </a:r>
            <a:r>
              <a:rPr lang="en-US" sz="1800" i="0" dirty="0">
                <a:solidFill>
                  <a:schemeClr val="tx1"/>
                </a:solidFill>
              </a:rPr>
              <a:t> (</a:t>
            </a:r>
            <a:r>
              <a:rPr lang="en-US" sz="1800" i="0" dirty="0" err="1">
                <a:solidFill>
                  <a:schemeClr val="tx1"/>
                </a:solidFill>
              </a:rPr>
              <a:t>kG</a:t>
            </a:r>
            <a:r>
              <a:rPr lang="en-US" sz="1800" i="0" dirty="0">
                <a:solidFill>
                  <a:schemeClr val="tx1"/>
                </a:solidFill>
              </a:rPr>
              <a:t>))=(0.7,3.5), (0.9, 4.5) and (1.1, 5.5</a:t>
            </a:r>
            <a:r>
              <a:rPr lang="en-US" sz="1800" i="0" dirty="0" smtClean="0">
                <a:solidFill>
                  <a:schemeClr val="tx1"/>
                </a:solidFill>
              </a:rPr>
              <a:t>)</a:t>
            </a:r>
            <a:endParaRPr lang="en-US" sz="1800" i="0" dirty="0">
              <a:solidFill>
                <a:schemeClr val="tx1"/>
              </a:solidFill>
            </a:endParaRPr>
          </a:p>
          <a:p>
            <a:pPr marL="233363" indent="-233363" eaLnBrk="0" hangingPunct="0">
              <a:buFont typeface="Arial" pitchFamily="34" charset="0"/>
              <a:buChar char="•"/>
            </a:pPr>
            <a:r>
              <a:rPr lang="en-US" sz="1800" i="0" dirty="0">
                <a:solidFill>
                  <a:schemeClr val="tx1"/>
                </a:solidFill>
              </a:rPr>
              <a:t> (1.1 MA, 5.5 </a:t>
            </a:r>
            <a:r>
              <a:rPr lang="en-US" sz="1800" i="0" dirty="0" err="1">
                <a:solidFill>
                  <a:schemeClr val="tx1"/>
                </a:solidFill>
              </a:rPr>
              <a:t>kG</a:t>
            </a:r>
            <a:r>
              <a:rPr lang="en-US" sz="1800" i="0" dirty="0">
                <a:solidFill>
                  <a:schemeClr val="tx1"/>
                </a:solidFill>
              </a:rPr>
              <a:t>) shots have much high density and </a:t>
            </a:r>
            <a:r>
              <a:rPr lang="en-US" sz="1800" i="0" dirty="0" err="1">
                <a:solidFill>
                  <a:schemeClr val="tx1"/>
                </a:solidFill>
              </a:rPr>
              <a:t>Z</a:t>
            </a:r>
            <a:r>
              <a:rPr lang="en-US" sz="1800" i="0" baseline="-25000" dirty="0" err="1">
                <a:solidFill>
                  <a:schemeClr val="tx1"/>
                </a:solidFill>
              </a:rPr>
              <a:t>eff</a:t>
            </a:r>
            <a:r>
              <a:rPr lang="en-US" sz="1800" i="0" dirty="0">
                <a:solidFill>
                  <a:schemeClr val="tx1"/>
                </a:solidFill>
              </a:rPr>
              <a:t> and are not used.</a:t>
            </a:r>
          </a:p>
          <a:p>
            <a:pPr marL="233363" indent="-233363" eaLnBrk="0" hangingPunct="0">
              <a:buFont typeface="Arial" pitchFamily="34" charset="0"/>
              <a:buChar char="•"/>
            </a:pPr>
            <a:r>
              <a:rPr lang="en-US" sz="1800" i="0" dirty="0">
                <a:solidFill>
                  <a:srgbClr val="FF0000"/>
                </a:solidFill>
              </a:rPr>
              <a:t>Factor of three change in </a:t>
            </a:r>
            <a:r>
              <a:rPr lang="en-US" sz="1800" i="0" dirty="0" err="1">
                <a:solidFill>
                  <a:srgbClr val="FF0000"/>
                </a:solidFill>
              </a:rPr>
              <a:t>ν</a:t>
            </a:r>
            <a:r>
              <a:rPr lang="en-US" sz="1800" i="0" baseline="-25000" dirty="0" err="1">
                <a:solidFill>
                  <a:srgbClr val="FF0000"/>
                </a:solidFill>
              </a:rPr>
              <a:t>e</a:t>
            </a:r>
            <a:r>
              <a:rPr lang="en-US" sz="1800" i="0" baseline="-25000" dirty="0">
                <a:solidFill>
                  <a:srgbClr val="FF0000"/>
                </a:solidFill>
              </a:rPr>
              <a:t>*</a:t>
            </a:r>
            <a:r>
              <a:rPr lang="en-US" sz="1800" i="0" dirty="0">
                <a:solidFill>
                  <a:srgbClr val="FF0000"/>
                </a:solidFill>
              </a:rPr>
              <a:t> is </a:t>
            </a:r>
            <a:r>
              <a:rPr lang="en-US" sz="1800" i="0" dirty="0" smtClean="0">
                <a:solidFill>
                  <a:srgbClr val="FF0000"/>
                </a:solidFill>
              </a:rPr>
              <a:t>achieved</a:t>
            </a:r>
            <a:endParaRPr lang="en-US" sz="1800" i="0" dirty="0">
              <a:solidFill>
                <a:srgbClr val="FF0000"/>
              </a:solidFill>
            </a:endParaRPr>
          </a:p>
          <a:p>
            <a:pPr marL="233363" indent="-233363" eaLnBrk="0" hangingPunct="0">
              <a:buFont typeface="Arial" pitchFamily="34" charset="0"/>
              <a:buChar char="•"/>
            </a:pPr>
            <a:r>
              <a:rPr lang="en-US" sz="1800" i="0" dirty="0">
                <a:solidFill>
                  <a:schemeClr val="tx1"/>
                </a:solidFill>
              </a:rPr>
              <a:t>ρ</a:t>
            </a:r>
            <a:r>
              <a:rPr lang="en-US" sz="1800" i="0" baseline="-25000" dirty="0">
                <a:solidFill>
                  <a:schemeClr val="tx1"/>
                </a:solidFill>
              </a:rPr>
              <a:t>s </a:t>
            </a:r>
            <a:r>
              <a:rPr lang="en-US" sz="1800" i="0" dirty="0">
                <a:solidFill>
                  <a:schemeClr val="tx1"/>
                </a:solidFill>
              </a:rPr>
              <a:t>, n</a:t>
            </a:r>
            <a:r>
              <a:rPr lang="en-US" sz="1800" i="0" baseline="-25000" dirty="0">
                <a:solidFill>
                  <a:schemeClr val="tx1"/>
                </a:solidFill>
              </a:rPr>
              <a:t>e</a:t>
            </a:r>
            <a:r>
              <a:rPr lang="en-US" sz="1800" i="0" dirty="0">
                <a:solidFill>
                  <a:schemeClr val="tx1"/>
                </a:solidFill>
              </a:rPr>
              <a:t> and q have only small variations against </a:t>
            </a:r>
            <a:r>
              <a:rPr lang="en-US" sz="1800" i="0" dirty="0" err="1">
                <a:solidFill>
                  <a:schemeClr val="tx1"/>
                </a:solidFill>
              </a:rPr>
              <a:t>ν</a:t>
            </a:r>
            <a:r>
              <a:rPr lang="en-US" sz="1800" i="0" baseline="-25000" dirty="0" err="1">
                <a:solidFill>
                  <a:schemeClr val="tx1"/>
                </a:solidFill>
              </a:rPr>
              <a:t>e</a:t>
            </a:r>
            <a:r>
              <a:rPr lang="en-US" sz="1800" i="0" baseline="-25000" dirty="0" smtClean="0">
                <a:solidFill>
                  <a:schemeClr val="tx1"/>
                </a:solidFill>
              </a:rPr>
              <a:t>*</a:t>
            </a:r>
            <a:endParaRPr lang="en-US" sz="1800" i="0" baseline="-25000" dirty="0">
              <a:solidFill>
                <a:schemeClr val="tx1"/>
              </a:solidFill>
            </a:endParaRPr>
          </a:p>
          <a:p>
            <a:pPr marL="233363" indent="-233363" eaLnBrk="0" hangingPunct="0"/>
            <a:endParaRPr lang="en-US" sz="1800" i="0" dirty="0">
              <a:solidFill>
                <a:schemeClr val="tx1"/>
              </a:solidFill>
            </a:endParaRPr>
          </a:p>
        </p:txBody>
      </p:sp>
      <p:cxnSp>
        <p:nvCxnSpPr>
          <p:cNvPr id="15367" name="Straight Arrow Connector 19"/>
          <p:cNvCxnSpPr>
            <a:cxnSpLocks noChangeShapeType="1"/>
          </p:cNvCxnSpPr>
          <p:nvPr/>
        </p:nvCxnSpPr>
        <p:spPr bwMode="auto">
          <a:xfrm rot="5400000" flipH="1" flipV="1">
            <a:off x="2452687" y="3500438"/>
            <a:ext cx="523875" cy="400050"/>
          </a:xfrm>
          <a:prstGeom prst="straightConnector1">
            <a:avLst/>
          </a:prstGeom>
          <a:noFill/>
          <a:ln w="31750" algn="ctr">
            <a:solidFill>
              <a:schemeClr val="tx1"/>
            </a:solidFill>
            <a:round/>
            <a:headEnd/>
            <a:tailEnd type="arrow" w="med" len="med"/>
          </a:ln>
        </p:spPr>
      </p:cxnSp>
      <p:sp>
        <p:nvSpPr>
          <p:cNvPr id="15368" name="TextBox 21"/>
          <p:cNvSpPr txBox="1">
            <a:spLocks noChangeArrowheads="1"/>
          </p:cNvSpPr>
          <p:nvPr/>
        </p:nvSpPr>
        <p:spPr bwMode="auto">
          <a:xfrm>
            <a:off x="2105025" y="3952875"/>
            <a:ext cx="2324100" cy="276225"/>
          </a:xfrm>
          <a:prstGeom prst="rect">
            <a:avLst/>
          </a:prstGeom>
          <a:noFill/>
          <a:ln w="9525">
            <a:noFill/>
            <a:miter lim="800000"/>
            <a:headEnd/>
            <a:tailEnd/>
          </a:ln>
        </p:spPr>
        <p:txBody>
          <a:bodyPr>
            <a:spAutoFit/>
          </a:bodyPr>
          <a:lstStyle/>
          <a:p>
            <a:pPr>
              <a:buFontTx/>
              <a:buNone/>
            </a:pPr>
            <a:r>
              <a:rPr lang="en-US"/>
              <a:t>High-k measurement location</a:t>
            </a:r>
          </a:p>
        </p:txBody>
      </p:sp>
      <p:pic>
        <p:nvPicPr>
          <p:cNvPr id="15369" name="Picture 19" descr="C:\Documents and Settings\yren\My Documents\MATLAB\work_nstx\figure_save\collisonality_scan_equili_1.png"/>
          <p:cNvPicPr>
            <a:picLocks noChangeAspect="1" noChangeArrowheads="1"/>
          </p:cNvPicPr>
          <p:nvPr/>
        </p:nvPicPr>
        <p:blipFill>
          <a:blip r:embed="rId4" cstate="print"/>
          <a:srcRect/>
          <a:stretch>
            <a:fillRect/>
          </a:stretch>
        </p:blipFill>
        <p:spPr bwMode="auto">
          <a:xfrm>
            <a:off x="0" y="4191000"/>
            <a:ext cx="3200400" cy="2411938"/>
          </a:xfrm>
          <a:prstGeom prst="rect">
            <a:avLst/>
          </a:prstGeom>
          <a:noFill/>
          <a:ln w="9525">
            <a:noFill/>
            <a:miter lim="800000"/>
            <a:headEnd/>
            <a:tailEnd/>
          </a:ln>
        </p:spPr>
      </p:pic>
      <p:sp>
        <p:nvSpPr>
          <p:cNvPr id="15370" name="TextBox 27"/>
          <p:cNvSpPr txBox="1">
            <a:spLocks noChangeArrowheads="1"/>
          </p:cNvSpPr>
          <p:nvPr/>
        </p:nvSpPr>
        <p:spPr bwMode="auto">
          <a:xfrm>
            <a:off x="1181100" y="933450"/>
            <a:ext cx="1762125" cy="276225"/>
          </a:xfrm>
          <a:prstGeom prst="rect">
            <a:avLst/>
          </a:prstGeom>
          <a:noFill/>
          <a:ln w="9525">
            <a:noFill/>
            <a:miter lim="800000"/>
            <a:headEnd/>
            <a:tailEnd/>
          </a:ln>
        </p:spPr>
        <p:txBody>
          <a:bodyPr>
            <a:spAutoFit/>
          </a:bodyPr>
          <a:lstStyle/>
          <a:p>
            <a:pPr>
              <a:buFontTx/>
              <a:buNone/>
            </a:pPr>
            <a:r>
              <a:rPr lang="en-US" dirty="0"/>
              <a:t>Normalized T</a:t>
            </a:r>
            <a:r>
              <a:rPr lang="en-US" baseline="-25000" dirty="0"/>
              <a:t>e</a:t>
            </a:r>
          </a:p>
        </p:txBody>
      </p:sp>
      <p:sp>
        <p:nvSpPr>
          <p:cNvPr id="11" name="Slide Number Placeholder 10"/>
          <p:cNvSpPr>
            <a:spLocks noGrp="1"/>
          </p:cNvSpPr>
          <p:nvPr>
            <p:ph type="sldNum" sz="quarter" idx="10"/>
          </p:nvPr>
        </p:nvSpPr>
        <p:spPr/>
        <p:txBody>
          <a:bodyPr/>
          <a:lstStyle/>
          <a:p>
            <a:pPr>
              <a:defRPr/>
            </a:pPr>
            <a:fld id="{6DDE1E14-FFAA-4CF2-AD26-762D3C45FB01}"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ETG Turbulence Linearly Unstable in all These Discharges</a:t>
            </a:r>
            <a:endParaRPr lang="en-US" dirty="0"/>
          </a:p>
        </p:txBody>
      </p:sp>
      <p:sp>
        <p:nvSpPr>
          <p:cNvPr id="3" name="Content Placeholder 2"/>
          <p:cNvSpPr>
            <a:spLocks noGrp="1"/>
          </p:cNvSpPr>
          <p:nvPr>
            <p:ph idx="1"/>
          </p:nvPr>
        </p:nvSpPr>
        <p:spPr>
          <a:xfrm>
            <a:off x="3886200" y="3429000"/>
            <a:ext cx="5257800" cy="1382712"/>
          </a:xfrm>
        </p:spPr>
        <p:txBody>
          <a:bodyPr/>
          <a:lstStyle/>
          <a:p>
            <a:r>
              <a:rPr lang="en-US" dirty="0" smtClean="0"/>
              <a:t>Comparable            between these shots</a:t>
            </a:r>
          </a:p>
          <a:p>
            <a:r>
              <a:rPr lang="en-US" dirty="0" smtClean="0"/>
              <a:t>Maximum ETG growth rates are higher for the lower </a:t>
            </a:r>
            <a:r>
              <a:rPr lang="en-US" dirty="0" err="1" smtClean="0"/>
              <a:t>collisionality</a:t>
            </a:r>
            <a:r>
              <a:rPr lang="en-US" dirty="0" smtClean="0"/>
              <a:t> cases, the same trend as </a:t>
            </a:r>
            <a:r>
              <a:rPr lang="en-US" dirty="0" err="1" smtClean="0"/>
              <a:t>wavenumber</a:t>
            </a:r>
            <a:r>
              <a:rPr lang="en-US" dirty="0" smtClean="0"/>
              <a:t> spectral power</a:t>
            </a:r>
          </a:p>
          <a:p>
            <a:r>
              <a:rPr lang="en-US" dirty="0" smtClean="0"/>
              <a:t>Nonlinear simulations will be conducted</a:t>
            </a:r>
            <a:endParaRPr lang="en-US" dirty="0"/>
          </a:p>
        </p:txBody>
      </p:sp>
      <p:grpSp>
        <p:nvGrpSpPr>
          <p:cNvPr id="4" name="Group 15"/>
          <p:cNvGrpSpPr/>
          <p:nvPr/>
        </p:nvGrpSpPr>
        <p:grpSpPr>
          <a:xfrm>
            <a:off x="1412875" y="982663"/>
            <a:ext cx="6054725" cy="2598737"/>
            <a:chOff x="1412875" y="982663"/>
            <a:chExt cx="6254750" cy="2907573"/>
          </a:xfrm>
        </p:grpSpPr>
        <p:pic>
          <p:nvPicPr>
            <p:cNvPr id="82946" name="Picture 2" descr="C:\Documents and Settings\yren\My Documents\MATLAB\work_nstx\figure_save\collisionality_scan_growth_rate.png"/>
            <p:cNvPicPr>
              <a:picLocks noChangeAspect="1" noChangeArrowheads="1"/>
            </p:cNvPicPr>
            <p:nvPr/>
          </p:nvPicPr>
          <p:blipFill>
            <a:blip r:embed="rId3" cstate="print"/>
            <a:srcRect/>
            <a:stretch>
              <a:fillRect/>
            </a:stretch>
          </p:blipFill>
          <p:spPr bwMode="auto">
            <a:xfrm>
              <a:off x="1412875" y="982663"/>
              <a:ext cx="6254750" cy="2907573"/>
            </a:xfrm>
            <a:prstGeom prst="rect">
              <a:avLst/>
            </a:prstGeom>
            <a:noFill/>
          </p:spPr>
        </p:pic>
        <p:sp>
          <p:nvSpPr>
            <p:cNvPr id="6" name="Oval 5"/>
            <p:cNvSpPr/>
            <p:nvPr/>
          </p:nvSpPr>
          <p:spPr bwMode="auto">
            <a:xfrm>
              <a:off x="2952750" y="1981200"/>
              <a:ext cx="600075" cy="323850"/>
            </a:xfrm>
            <a:prstGeom prst="ellipse">
              <a:avLst/>
            </a:prstGeom>
            <a:noFill/>
            <a:ln w="317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29" charset="0"/>
              </a:endParaRPr>
            </a:p>
          </p:txBody>
        </p:sp>
        <p:sp>
          <p:nvSpPr>
            <p:cNvPr id="7" name="Oval 6"/>
            <p:cNvSpPr/>
            <p:nvPr/>
          </p:nvSpPr>
          <p:spPr bwMode="auto">
            <a:xfrm>
              <a:off x="2838450" y="2447925"/>
              <a:ext cx="419100" cy="466725"/>
            </a:xfrm>
            <a:prstGeom prst="ellipse">
              <a:avLst/>
            </a:prstGeom>
            <a:noFill/>
            <a:ln w="317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29" charset="0"/>
              </a:endParaRPr>
            </a:p>
          </p:txBody>
        </p:sp>
        <p:cxnSp>
          <p:nvCxnSpPr>
            <p:cNvPr id="9" name="Straight Arrow Connector 8"/>
            <p:cNvCxnSpPr/>
            <p:nvPr/>
          </p:nvCxnSpPr>
          <p:spPr bwMode="auto">
            <a:xfrm rot="5400000" flipH="1" flipV="1">
              <a:off x="2619375" y="2828926"/>
              <a:ext cx="219075" cy="219075"/>
            </a:xfrm>
            <a:prstGeom prst="straightConnector1">
              <a:avLst/>
            </a:prstGeom>
            <a:noFill/>
            <a:ln w="31750" cap="flat" cmpd="sng" algn="ctr">
              <a:solidFill>
                <a:schemeClr val="tx1"/>
              </a:solidFill>
              <a:prstDash val="solid"/>
              <a:round/>
              <a:headEnd type="none" w="med" len="med"/>
              <a:tailEnd type="arrow"/>
            </a:ln>
            <a:effectLst/>
          </p:spPr>
        </p:cxnSp>
        <p:cxnSp>
          <p:nvCxnSpPr>
            <p:cNvPr id="11" name="Straight Arrow Connector 10"/>
            <p:cNvCxnSpPr>
              <a:endCxn id="6" idx="7"/>
            </p:cNvCxnSpPr>
            <p:nvPr/>
          </p:nvCxnSpPr>
          <p:spPr bwMode="auto">
            <a:xfrm rot="5400000">
              <a:off x="3456597" y="1865724"/>
              <a:ext cx="171252" cy="154554"/>
            </a:xfrm>
            <a:prstGeom prst="straightConnector1">
              <a:avLst/>
            </a:prstGeom>
            <a:noFill/>
            <a:ln w="31750" cap="flat" cmpd="sng" algn="ctr">
              <a:solidFill>
                <a:schemeClr val="tx1"/>
              </a:solidFill>
              <a:prstDash val="solid"/>
              <a:round/>
              <a:headEnd type="none" w="med" len="med"/>
              <a:tailEnd type="arrow"/>
            </a:ln>
            <a:effectLst/>
          </p:spPr>
        </p:cxnSp>
        <p:sp>
          <p:nvSpPr>
            <p:cNvPr id="12" name="TextBox 27"/>
            <p:cNvSpPr txBox="1">
              <a:spLocks noChangeArrowheads="1"/>
            </p:cNvSpPr>
            <p:nvPr/>
          </p:nvSpPr>
          <p:spPr bwMode="auto">
            <a:xfrm>
              <a:off x="3524250" y="1790701"/>
              <a:ext cx="1162049" cy="400110"/>
            </a:xfrm>
            <a:prstGeom prst="rect">
              <a:avLst/>
            </a:prstGeom>
            <a:noFill/>
            <a:ln w="9525">
              <a:noFill/>
              <a:miter lim="800000"/>
              <a:headEnd/>
              <a:tailEnd/>
            </a:ln>
          </p:spPr>
          <p:txBody>
            <a:bodyPr wrap="square">
              <a:spAutoFit/>
            </a:bodyPr>
            <a:lstStyle/>
            <a:p>
              <a:pPr>
                <a:buFontTx/>
                <a:buNone/>
              </a:pPr>
              <a:r>
                <a:rPr lang="en-US" sz="1000" dirty="0" smtClean="0"/>
                <a:t>Lower </a:t>
              </a:r>
              <a:r>
                <a:rPr lang="en-US" sz="1000" dirty="0" err="1" smtClean="0"/>
                <a:t>collisionality</a:t>
              </a:r>
              <a:endParaRPr lang="en-US" sz="1000" baseline="-25000" dirty="0"/>
            </a:p>
          </p:txBody>
        </p:sp>
        <p:sp>
          <p:nvSpPr>
            <p:cNvPr id="14" name="TextBox 27"/>
            <p:cNvSpPr txBox="1">
              <a:spLocks noChangeArrowheads="1"/>
            </p:cNvSpPr>
            <p:nvPr/>
          </p:nvSpPr>
          <p:spPr bwMode="auto">
            <a:xfrm>
              <a:off x="2305050" y="2990851"/>
              <a:ext cx="1162049" cy="400110"/>
            </a:xfrm>
            <a:prstGeom prst="rect">
              <a:avLst/>
            </a:prstGeom>
            <a:noFill/>
            <a:ln w="9525">
              <a:noFill/>
              <a:miter lim="800000"/>
              <a:headEnd/>
              <a:tailEnd/>
            </a:ln>
          </p:spPr>
          <p:txBody>
            <a:bodyPr wrap="square">
              <a:spAutoFit/>
            </a:bodyPr>
            <a:lstStyle/>
            <a:p>
              <a:pPr>
                <a:buFontTx/>
                <a:buNone/>
              </a:pPr>
              <a:r>
                <a:rPr lang="en-US" sz="1000" dirty="0" smtClean="0"/>
                <a:t>Higher </a:t>
              </a:r>
              <a:r>
                <a:rPr lang="en-US" sz="1000" dirty="0" err="1" smtClean="0"/>
                <a:t>collisionality</a:t>
              </a:r>
              <a:endParaRPr lang="en-US" sz="1000" baseline="-25000" dirty="0"/>
            </a:p>
          </p:txBody>
        </p:sp>
      </p:grpSp>
      <p:pic>
        <p:nvPicPr>
          <p:cNvPr id="82948" name="Picture 4" descr="C:\Documents and Settings\yren\My Documents\MATLAB\work_nstx\figure_save\collisionality_dte_dne.png"/>
          <p:cNvPicPr>
            <a:picLocks noChangeAspect="1" noChangeArrowheads="1"/>
          </p:cNvPicPr>
          <p:nvPr/>
        </p:nvPicPr>
        <p:blipFill>
          <a:blip r:embed="rId4" cstate="print"/>
          <a:srcRect/>
          <a:stretch>
            <a:fillRect/>
          </a:stretch>
        </p:blipFill>
        <p:spPr bwMode="auto">
          <a:xfrm>
            <a:off x="427038" y="3733801"/>
            <a:ext cx="3382962" cy="2656730"/>
          </a:xfrm>
          <a:prstGeom prst="rect">
            <a:avLst/>
          </a:prstGeom>
          <a:noFill/>
        </p:spPr>
      </p:pic>
      <p:pic>
        <p:nvPicPr>
          <p:cNvPr id="19" name="Picture 18" descr="TP_tmp.png"/>
          <p:cNvPicPr>
            <a:picLocks noChangeAspect="1"/>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6045706" y="3581400"/>
            <a:ext cx="812294" cy="278892"/>
          </a:xfrm>
          <a:prstGeom prst="rect">
            <a:avLst/>
          </a:prstGeom>
          <a:noFill/>
        </p:spPr>
      </p:pic>
      <p:sp>
        <p:nvSpPr>
          <p:cNvPr id="15" name="Slide Number Placeholder 14"/>
          <p:cNvSpPr>
            <a:spLocks noGrp="1"/>
          </p:cNvSpPr>
          <p:nvPr>
            <p:ph type="sldNum" sz="quarter" idx="10"/>
          </p:nvPr>
        </p:nvSpPr>
        <p:spPr/>
        <p:txBody>
          <a:bodyPr/>
          <a:lstStyle/>
          <a:p>
            <a:pPr>
              <a:defRPr/>
            </a:pPr>
            <a:fld id="{6DDE1E14-FFAA-4CF2-AD26-762D3C45FB01}"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9" descr="gamma_vs_aLTe_120968r6.eps"/>
          <p:cNvPicPr>
            <a:picLocks noChangeAspect="1"/>
          </p:cNvPicPr>
          <p:nvPr/>
        </p:nvPicPr>
        <p:blipFill>
          <a:blip r:embed="rId3" cstate="print"/>
          <a:srcRect t="10249"/>
          <a:stretch>
            <a:fillRect/>
          </a:stretch>
        </p:blipFill>
        <p:spPr bwMode="auto">
          <a:xfrm>
            <a:off x="76200" y="3516313"/>
            <a:ext cx="2895600" cy="2779712"/>
          </a:xfrm>
          <a:prstGeom prst="rect">
            <a:avLst/>
          </a:prstGeom>
          <a:noFill/>
          <a:ln w="9525">
            <a:noFill/>
            <a:miter lim="800000"/>
            <a:headEnd/>
            <a:tailEnd/>
          </a:ln>
        </p:spPr>
      </p:pic>
      <p:pic>
        <p:nvPicPr>
          <p:cNvPr id="6147" name="Picture 9" descr="Screen shot 2010-07-13 at 2"/>
          <p:cNvPicPr>
            <a:picLocks noChangeAspect="1" noChangeArrowheads="1"/>
          </p:cNvPicPr>
          <p:nvPr/>
        </p:nvPicPr>
        <p:blipFill>
          <a:blip r:embed="rId4" cstate="print"/>
          <a:srcRect l="6999"/>
          <a:stretch>
            <a:fillRect/>
          </a:stretch>
        </p:blipFill>
        <p:spPr bwMode="auto">
          <a:xfrm>
            <a:off x="3048000" y="3476625"/>
            <a:ext cx="3038475" cy="2876550"/>
          </a:xfrm>
          <a:prstGeom prst="rect">
            <a:avLst/>
          </a:prstGeom>
          <a:noFill/>
          <a:ln w="9525">
            <a:noFill/>
            <a:miter lim="800000"/>
            <a:headEnd/>
            <a:tailEnd/>
          </a:ln>
        </p:spPr>
      </p:pic>
      <p:pic>
        <p:nvPicPr>
          <p:cNvPr id="6148" name="Picture 7" descr="wi_betae_120968r6_n30_emb.eps"/>
          <p:cNvPicPr>
            <a:picLocks noChangeAspect="1"/>
          </p:cNvPicPr>
          <p:nvPr/>
        </p:nvPicPr>
        <p:blipFill>
          <a:blip r:embed="rId5" cstate="print"/>
          <a:srcRect l="6441"/>
          <a:stretch>
            <a:fillRect/>
          </a:stretch>
        </p:blipFill>
        <p:spPr bwMode="auto">
          <a:xfrm>
            <a:off x="6103938" y="3470275"/>
            <a:ext cx="2963862" cy="2708275"/>
          </a:xfrm>
          <a:prstGeom prst="rect">
            <a:avLst/>
          </a:prstGeom>
          <a:noFill/>
          <a:ln w="9525">
            <a:noFill/>
            <a:miter lim="800000"/>
            <a:headEnd/>
            <a:tailEnd/>
          </a:ln>
        </p:spPr>
      </p:pic>
      <p:sp>
        <p:nvSpPr>
          <p:cNvPr id="6149" name="Title 1"/>
          <p:cNvSpPr>
            <a:spLocks noGrp="1"/>
          </p:cNvSpPr>
          <p:nvPr>
            <p:ph type="title"/>
          </p:nvPr>
        </p:nvSpPr>
        <p:spPr/>
        <p:txBody>
          <a:bodyPr/>
          <a:lstStyle/>
          <a:p>
            <a:r>
              <a:rPr lang="en-US" dirty="0" err="1" smtClean="0"/>
              <a:t>Microtearing</a:t>
            </a:r>
            <a:r>
              <a:rPr lang="en-US" dirty="0" smtClean="0"/>
              <a:t> instability exhibits thresholds in electron temperature gradient, </a:t>
            </a:r>
            <a:r>
              <a:rPr lang="en-US" dirty="0" err="1" smtClean="0"/>
              <a:t>collisionality</a:t>
            </a:r>
            <a:r>
              <a:rPr lang="en-US" dirty="0" smtClean="0"/>
              <a:t> and beta</a:t>
            </a:r>
          </a:p>
        </p:txBody>
      </p:sp>
      <p:sp>
        <p:nvSpPr>
          <p:cNvPr id="6150" name="Content Placeholder 2"/>
          <p:cNvSpPr>
            <a:spLocks noGrp="1"/>
          </p:cNvSpPr>
          <p:nvPr>
            <p:ph idx="1"/>
          </p:nvPr>
        </p:nvSpPr>
        <p:spPr>
          <a:xfrm>
            <a:off x="152400" y="1143000"/>
            <a:ext cx="8915400" cy="1295400"/>
          </a:xfrm>
        </p:spPr>
        <p:txBody>
          <a:bodyPr/>
          <a:lstStyle/>
          <a:p>
            <a:pPr>
              <a:buFontTx/>
              <a:buNone/>
            </a:pPr>
            <a:r>
              <a:rPr lang="en-US" sz="1800" dirty="0" smtClean="0"/>
              <a:t>(1)	Apparent threshold in </a:t>
            </a:r>
            <a:r>
              <a:rPr lang="en-US" sz="1800" dirty="0" smtClean="0">
                <a:sym typeface="Symbol" pitchFamily="18" charset="2"/>
              </a:rPr>
              <a:t>T</a:t>
            </a:r>
            <a:r>
              <a:rPr lang="en-US" sz="1800" baseline="-25000" dirty="0" smtClean="0">
                <a:sym typeface="Symbol" pitchFamily="18" charset="2"/>
              </a:rPr>
              <a:t>e</a:t>
            </a:r>
            <a:r>
              <a:rPr lang="en-US" sz="1800" dirty="0" smtClean="0"/>
              <a:t>, (a/</a:t>
            </a:r>
            <a:r>
              <a:rPr lang="en-US" sz="1800" dirty="0" err="1" smtClean="0"/>
              <a:t>L</a:t>
            </a:r>
            <a:r>
              <a:rPr lang="en-US" sz="1800" baseline="-25000" dirty="0" err="1" smtClean="0"/>
              <a:t>Te</a:t>
            </a:r>
            <a:r>
              <a:rPr lang="en-US" sz="1800" dirty="0" smtClean="0"/>
              <a:t>)</a:t>
            </a:r>
            <a:r>
              <a:rPr lang="en-US" sz="1800" baseline="-25000" dirty="0" err="1" smtClean="0"/>
              <a:t>crit</a:t>
            </a:r>
            <a:r>
              <a:rPr lang="en-US" sz="1800" baseline="-25000" dirty="0" smtClean="0"/>
              <a:t> </a:t>
            </a:r>
            <a:r>
              <a:rPr lang="en-US" sz="1800" dirty="0" smtClean="0">
                <a:sym typeface="Symbol" pitchFamily="18" charset="2"/>
              </a:rPr>
              <a:t>1.3-1.5  (a/</a:t>
            </a:r>
            <a:r>
              <a:rPr lang="en-US" sz="1800" dirty="0" err="1" smtClean="0">
                <a:sym typeface="Symbol" pitchFamily="18" charset="2"/>
              </a:rPr>
              <a:t>L</a:t>
            </a:r>
            <a:r>
              <a:rPr lang="en-US" sz="1800" baseline="-25000" dirty="0" err="1" smtClean="0">
                <a:sym typeface="Symbol" pitchFamily="18" charset="2"/>
              </a:rPr>
              <a:t>Te,exp</a:t>
            </a:r>
            <a:r>
              <a:rPr lang="en-US" sz="1800" dirty="0" smtClean="0">
                <a:sym typeface="Symbol" pitchFamily="18" charset="2"/>
              </a:rPr>
              <a:t>=2.7)</a:t>
            </a:r>
            <a:endParaRPr lang="en-US" sz="1600" dirty="0" smtClean="0">
              <a:sym typeface="Symbol" pitchFamily="18" charset="2"/>
            </a:endParaRPr>
          </a:p>
          <a:p>
            <a:pPr>
              <a:buFontTx/>
              <a:buNone/>
            </a:pPr>
            <a:r>
              <a:rPr lang="en-US" sz="1800" dirty="0" smtClean="0"/>
              <a:t>(2)	</a:t>
            </a:r>
            <a:r>
              <a:rPr lang="en-US" sz="1800" dirty="0" smtClean="0">
                <a:solidFill>
                  <a:srgbClr val="006600"/>
                </a:solidFill>
              </a:rPr>
              <a:t>Growth rates decrease with </a:t>
            </a:r>
            <a:r>
              <a:rPr lang="en-US" sz="1800" dirty="0" smtClean="0">
                <a:solidFill>
                  <a:srgbClr val="006600"/>
                </a:solidFill>
                <a:latin typeface="Symbol" pitchFamily="18" charset="2"/>
              </a:rPr>
              <a:t>n</a:t>
            </a:r>
            <a:r>
              <a:rPr lang="en-US" sz="1800" baseline="-25000" dirty="0" smtClean="0">
                <a:solidFill>
                  <a:srgbClr val="006600"/>
                </a:solidFill>
              </a:rPr>
              <a:t>e</a:t>
            </a:r>
            <a:r>
              <a:rPr lang="en-US" sz="1800" dirty="0" smtClean="0">
                <a:solidFill>
                  <a:srgbClr val="006600"/>
                </a:solidFill>
              </a:rPr>
              <a:t> &lt; </a:t>
            </a:r>
            <a:r>
              <a:rPr lang="en-US" sz="1800" dirty="0" err="1" smtClean="0">
                <a:solidFill>
                  <a:srgbClr val="006600"/>
                </a:solidFill>
                <a:latin typeface="Symbol" pitchFamily="18" charset="2"/>
              </a:rPr>
              <a:t>n</a:t>
            </a:r>
            <a:r>
              <a:rPr lang="en-US" sz="1800" baseline="-25000" dirty="0" err="1" smtClean="0">
                <a:solidFill>
                  <a:srgbClr val="006600"/>
                </a:solidFill>
              </a:rPr>
              <a:t>e,exp</a:t>
            </a:r>
            <a:r>
              <a:rPr lang="en-US" sz="1800" dirty="0" smtClean="0"/>
              <a:t> </a:t>
            </a:r>
            <a:r>
              <a:rPr lang="en-US" sz="1800" dirty="0" smtClean="0">
                <a:solidFill>
                  <a:srgbClr val="FF0000"/>
                </a:solidFill>
              </a:rPr>
              <a:t>(consistent with experimental </a:t>
            </a:r>
            <a:r>
              <a:rPr lang="en-US" sz="1800" dirty="0" smtClean="0">
                <a:solidFill>
                  <a:srgbClr val="FF0000"/>
                </a:solidFill>
                <a:latin typeface="Symbol" pitchFamily="18" charset="2"/>
              </a:rPr>
              <a:t>n</a:t>
            </a:r>
            <a:r>
              <a:rPr lang="en-US" sz="1800" baseline="-25000" dirty="0" smtClean="0">
                <a:solidFill>
                  <a:srgbClr val="FF0000"/>
                </a:solidFill>
              </a:rPr>
              <a:t>*</a:t>
            </a:r>
            <a:r>
              <a:rPr lang="en-US" sz="1800" dirty="0" smtClean="0">
                <a:solidFill>
                  <a:srgbClr val="FF0000"/>
                </a:solidFill>
              </a:rPr>
              <a:t> scan)</a:t>
            </a:r>
          </a:p>
          <a:p>
            <a:pPr>
              <a:buFontTx/>
              <a:buNone/>
            </a:pPr>
            <a:r>
              <a:rPr lang="en-US" sz="1800" dirty="0" smtClean="0"/>
              <a:t>(3)	Lowering beta stabilizes </a:t>
            </a:r>
            <a:r>
              <a:rPr lang="en-US" sz="1800" dirty="0" err="1" smtClean="0"/>
              <a:t>microtearing</a:t>
            </a:r>
            <a:endParaRPr lang="en-US" sz="1800" dirty="0" smtClean="0"/>
          </a:p>
        </p:txBody>
      </p:sp>
      <p:sp>
        <p:nvSpPr>
          <p:cNvPr id="4" name="Slide Number Placeholder 3"/>
          <p:cNvSpPr>
            <a:spLocks noGrp="1"/>
          </p:cNvSpPr>
          <p:nvPr>
            <p:ph type="sldNum" sz="quarter" idx="10"/>
          </p:nvPr>
        </p:nvSpPr>
        <p:spPr/>
        <p:txBody>
          <a:bodyPr/>
          <a:lstStyle/>
          <a:p>
            <a:fld id="{40726BF2-0DF7-4049-AA51-CE754B0B961E}" type="slidenum">
              <a:rPr lang="en-US"/>
              <a:pPr/>
              <a:t>24</a:t>
            </a:fld>
            <a:endParaRPr lang="en-US"/>
          </a:p>
        </p:txBody>
      </p:sp>
      <p:sp>
        <p:nvSpPr>
          <p:cNvPr id="11" name="TextBox 10"/>
          <p:cNvSpPr txBox="1"/>
          <p:nvPr/>
        </p:nvSpPr>
        <p:spPr>
          <a:xfrm>
            <a:off x="1371600" y="3171825"/>
            <a:ext cx="466725" cy="369888"/>
          </a:xfrm>
          <a:prstGeom prst="rect">
            <a:avLst/>
          </a:prstGeom>
          <a:noFill/>
        </p:spPr>
        <p:txBody>
          <a:bodyPr wrap="none">
            <a:spAutoFit/>
          </a:bodyPr>
          <a:lstStyle/>
          <a:p>
            <a:pPr>
              <a:defRPr/>
            </a:pPr>
            <a:r>
              <a:rPr lang="en-US" sz="1800" i="0" dirty="0">
                <a:solidFill>
                  <a:schemeClr val="accent2"/>
                </a:solidFill>
                <a:latin typeface="+mn-lt"/>
              </a:rPr>
              <a:t>(1)</a:t>
            </a:r>
          </a:p>
        </p:txBody>
      </p:sp>
      <p:sp>
        <p:nvSpPr>
          <p:cNvPr id="12" name="TextBox 11"/>
          <p:cNvSpPr txBox="1"/>
          <p:nvPr/>
        </p:nvSpPr>
        <p:spPr>
          <a:xfrm>
            <a:off x="4410075" y="3171825"/>
            <a:ext cx="466725" cy="369888"/>
          </a:xfrm>
          <a:prstGeom prst="rect">
            <a:avLst/>
          </a:prstGeom>
          <a:noFill/>
        </p:spPr>
        <p:txBody>
          <a:bodyPr wrap="none">
            <a:spAutoFit/>
          </a:bodyPr>
          <a:lstStyle/>
          <a:p>
            <a:pPr>
              <a:defRPr/>
            </a:pPr>
            <a:r>
              <a:rPr lang="en-US" sz="1800" i="0" dirty="0">
                <a:solidFill>
                  <a:schemeClr val="accent2"/>
                </a:solidFill>
                <a:latin typeface="+mn-lt"/>
              </a:rPr>
              <a:t>(2)</a:t>
            </a:r>
          </a:p>
        </p:txBody>
      </p:sp>
      <p:sp>
        <p:nvSpPr>
          <p:cNvPr id="13" name="TextBox 12"/>
          <p:cNvSpPr txBox="1"/>
          <p:nvPr/>
        </p:nvSpPr>
        <p:spPr>
          <a:xfrm>
            <a:off x="7467600" y="3171825"/>
            <a:ext cx="466725" cy="369888"/>
          </a:xfrm>
          <a:prstGeom prst="rect">
            <a:avLst/>
          </a:prstGeom>
          <a:noFill/>
        </p:spPr>
        <p:txBody>
          <a:bodyPr wrap="none">
            <a:spAutoFit/>
          </a:bodyPr>
          <a:lstStyle/>
          <a:p>
            <a:pPr>
              <a:defRPr/>
            </a:pPr>
            <a:r>
              <a:rPr lang="en-US" sz="1800" i="0" dirty="0">
                <a:solidFill>
                  <a:schemeClr val="accent2"/>
                </a:solidFill>
                <a:latin typeface="+mn-lt"/>
              </a:rPr>
              <a:t>(3)</a:t>
            </a:r>
          </a:p>
        </p:txBody>
      </p:sp>
      <p:sp>
        <p:nvSpPr>
          <p:cNvPr id="6155" name="TextBox 10"/>
          <p:cNvSpPr txBox="1">
            <a:spLocks noChangeArrowheads="1"/>
          </p:cNvSpPr>
          <p:nvPr/>
        </p:nvSpPr>
        <p:spPr bwMode="auto">
          <a:xfrm>
            <a:off x="1905000" y="2667000"/>
            <a:ext cx="5815013" cy="338138"/>
          </a:xfrm>
          <a:prstGeom prst="rect">
            <a:avLst/>
          </a:prstGeom>
          <a:noFill/>
          <a:ln w="9525">
            <a:noFill/>
            <a:miter lim="800000"/>
            <a:headEnd/>
            <a:tailEnd/>
          </a:ln>
        </p:spPr>
        <p:txBody>
          <a:bodyPr wrap="none">
            <a:spAutoFit/>
          </a:bodyPr>
          <a:lstStyle/>
          <a:p>
            <a:pPr>
              <a:spcBef>
                <a:spcPct val="20000"/>
              </a:spcBef>
            </a:pPr>
            <a:r>
              <a:rPr lang="en-US" sz="1600" b="0" i="0" u="sng">
                <a:solidFill>
                  <a:schemeClr val="accent2"/>
                </a:solidFill>
              </a:rPr>
              <a:t>Linear growth rates (</a:t>
            </a:r>
            <a:r>
              <a:rPr lang="en-US" sz="1600" b="0" i="0" u="sng">
                <a:solidFill>
                  <a:schemeClr val="accent2"/>
                </a:solidFill>
                <a:latin typeface="Symbol" pitchFamily="18" charset="2"/>
              </a:rPr>
              <a:t>g</a:t>
            </a:r>
            <a:r>
              <a:rPr lang="en-US" sz="1600" b="0" i="0" u="sng">
                <a:solidFill>
                  <a:schemeClr val="accent2"/>
                </a:solidFill>
                <a:sym typeface="Symbol" pitchFamily="18" charset="2"/>
              </a:rPr>
              <a:t></a:t>
            </a:r>
            <a:r>
              <a:rPr lang="en-US" sz="1600" b="0" i="0" u="sng">
                <a:solidFill>
                  <a:schemeClr val="accent2"/>
                </a:solidFill>
              </a:rPr>
              <a:t>a/c</a:t>
            </a:r>
            <a:r>
              <a:rPr lang="en-US" sz="1600" b="0" i="0" u="sng" baseline="-25000">
                <a:solidFill>
                  <a:schemeClr val="accent2"/>
                </a:solidFill>
              </a:rPr>
              <a:t>s</a:t>
            </a:r>
            <a:r>
              <a:rPr lang="en-US" sz="1600" b="0" i="0" u="sng">
                <a:solidFill>
                  <a:schemeClr val="accent2"/>
                </a:solidFill>
              </a:rPr>
              <a:t>) for NSTX 120968 t=0.56 s  r/a=0.6</a:t>
            </a:r>
          </a:p>
        </p:txBody>
      </p:sp>
      <p:sp>
        <p:nvSpPr>
          <p:cNvPr id="6156" name="TextBox 10"/>
          <p:cNvSpPr txBox="1">
            <a:spLocks noChangeArrowheads="1"/>
          </p:cNvSpPr>
          <p:nvPr/>
        </p:nvSpPr>
        <p:spPr bwMode="auto">
          <a:xfrm>
            <a:off x="4279900" y="3705225"/>
            <a:ext cx="901700" cy="276225"/>
          </a:xfrm>
          <a:prstGeom prst="rect">
            <a:avLst/>
          </a:prstGeom>
          <a:noFill/>
          <a:ln w="9525">
            <a:noFill/>
            <a:miter lim="800000"/>
            <a:headEnd/>
            <a:tailEnd/>
          </a:ln>
        </p:spPr>
        <p:txBody>
          <a:bodyPr wrap="none">
            <a:spAutoFit/>
          </a:bodyPr>
          <a:lstStyle/>
          <a:p>
            <a:pPr>
              <a:spcBef>
                <a:spcPct val="20000"/>
              </a:spcBef>
            </a:pPr>
            <a:r>
              <a:rPr lang="en-US" b="0" i="0"/>
              <a:t>Exp. value</a:t>
            </a:r>
          </a:p>
        </p:txBody>
      </p:sp>
      <p:cxnSp>
        <p:nvCxnSpPr>
          <p:cNvPr id="6157" name="Straight Arrow Connector 8"/>
          <p:cNvCxnSpPr>
            <a:cxnSpLocks noChangeShapeType="1"/>
          </p:cNvCxnSpPr>
          <p:nvPr/>
        </p:nvCxnSpPr>
        <p:spPr bwMode="auto">
          <a:xfrm>
            <a:off x="5105400" y="3857625"/>
            <a:ext cx="304800" cy="1588"/>
          </a:xfrm>
          <a:prstGeom prst="straightConnector1">
            <a:avLst/>
          </a:prstGeom>
          <a:noFill/>
          <a:ln w="15875" algn="ctr">
            <a:solidFill>
              <a:schemeClr val="accent2"/>
            </a:solidFill>
            <a:round/>
            <a:headEnd/>
            <a:tailEnd type="arrow" w="med" len="med"/>
          </a:ln>
        </p:spPr>
      </p:cxnSp>
      <p:sp>
        <p:nvSpPr>
          <p:cNvPr id="6158" name="TextBox 10"/>
          <p:cNvSpPr txBox="1">
            <a:spLocks noChangeArrowheads="1"/>
          </p:cNvSpPr>
          <p:nvPr/>
        </p:nvSpPr>
        <p:spPr bwMode="auto">
          <a:xfrm>
            <a:off x="6413500" y="3657600"/>
            <a:ext cx="901700" cy="276225"/>
          </a:xfrm>
          <a:prstGeom prst="rect">
            <a:avLst/>
          </a:prstGeom>
          <a:noFill/>
          <a:ln w="9525">
            <a:noFill/>
            <a:miter lim="800000"/>
            <a:headEnd/>
            <a:tailEnd/>
          </a:ln>
        </p:spPr>
        <p:txBody>
          <a:bodyPr wrap="none">
            <a:spAutoFit/>
          </a:bodyPr>
          <a:lstStyle/>
          <a:p>
            <a:pPr>
              <a:spcBef>
                <a:spcPct val="20000"/>
              </a:spcBef>
            </a:pPr>
            <a:r>
              <a:rPr lang="en-US" b="0" i="0"/>
              <a:t>Exp. value</a:t>
            </a:r>
          </a:p>
        </p:txBody>
      </p:sp>
      <p:cxnSp>
        <p:nvCxnSpPr>
          <p:cNvPr id="6159" name="Straight Arrow Connector 11"/>
          <p:cNvCxnSpPr>
            <a:cxnSpLocks noChangeShapeType="1"/>
          </p:cNvCxnSpPr>
          <p:nvPr/>
        </p:nvCxnSpPr>
        <p:spPr bwMode="auto">
          <a:xfrm rot="16200000" flipH="1">
            <a:off x="6553200" y="4162425"/>
            <a:ext cx="533400" cy="76200"/>
          </a:xfrm>
          <a:prstGeom prst="straightConnector1">
            <a:avLst/>
          </a:prstGeom>
          <a:noFill/>
          <a:ln w="15875" algn="ctr">
            <a:solidFill>
              <a:schemeClr val="accent2"/>
            </a:solidFill>
            <a:round/>
            <a:headEnd/>
            <a:tailEnd type="arrow" w="med" len="med"/>
          </a:ln>
        </p:spPr>
      </p:cxnSp>
      <p:cxnSp>
        <p:nvCxnSpPr>
          <p:cNvPr id="6160" name="Straight Arrow Connector 11"/>
          <p:cNvCxnSpPr>
            <a:cxnSpLocks noChangeShapeType="1"/>
          </p:cNvCxnSpPr>
          <p:nvPr/>
        </p:nvCxnSpPr>
        <p:spPr bwMode="auto">
          <a:xfrm rot="5400000">
            <a:off x="4686300" y="4352925"/>
            <a:ext cx="914400" cy="533400"/>
          </a:xfrm>
          <a:prstGeom prst="straightConnector1">
            <a:avLst/>
          </a:prstGeom>
          <a:noFill/>
          <a:ln w="38100" algn="ctr">
            <a:solidFill>
              <a:srgbClr val="006600"/>
            </a:solidFill>
            <a:round/>
            <a:headEnd/>
            <a:tailEnd type="arrow" w="med" len="med"/>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Nonlinear microtearing transport comparable to experimental transport</a:t>
            </a:r>
            <a:r>
              <a:rPr lang="en-US" baseline="30000" smtClean="0"/>
              <a:t>*</a:t>
            </a:r>
          </a:p>
        </p:txBody>
      </p:sp>
      <p:sp>
        <p:nvSpPr>
          <p:cNvPr id="7171" name="Content Placeholder 2"/>
          <p:cNvSpPr>
            <a:spLocks noGrp="1"/>
          </p:cNvSpPr>
          <p:nvPr>
            <p:ph idx="1"/>
          </p:nvPr>
        </p:nvSpPr>
        <p:spPr>
          <a:xfrm>
            <a:off x="152400" y="914400"/>
            <a:ext cx="8763000" cy="1066800"/>
          </a:xfrm>
        </p:spPr>
        <p:txBody>
          <a:bodyPr/>
          <a:lstStyle/>
          <a:p>
            <a:r>
              <a:rPr lang="en-US" sz="1800" smtClean="0"/>
              <a:t>With </a:t>
            </a:r>
            <a:r>
              <a:rPr lang="en-US" sz="1800" u="sng" smtClean="0"/>
              <a:t>no</a:t>
            </a:r>
            <a:r>
              <a:rPr lang="en-US" sz="1800" smtClean="0"/>
              <a:t> E</a:t>
            </a:r>
            <a:r>
              <a:rPr lang="en-US" sz="1800" smtClean="0">
                <a:sym typeface="Symbol" pitchFamily="18" charset="2"/>
              </a:rPr>
              <a:t></a:t>
            </a:r>
            <a:r>
              <a:rPr lang="en-US" sz="1800" smtClean="0"/>
              <a:t>B shear predicted transport (1.2 </a:t>
            </a:r>
            <a:r>
              <a:rPr lang="en-US" sz="1800" smtClean="0">
                <a:latin typeface="Symbol" pitchFamily="18" charset="2"/>
              </a:rPr>
              <a:t>r</a:t>
            </a:r>
            <a:r>
              <a:rPr lang="en-US" sz="1800" baseline="-25000" smtClean="0"/>
              <a:t>s</a:t>
            </a:r>
            <a:r>
              <a:rPr lang="en-US" sz="1800" baseline="30000" smtClean="0"/>
              <a:t>2</a:t>
            </a:r>
            <a:r>
              <a:rPr lang="en-US" sz="1800" smtClean="0"/>
              <a:t>c</a:t>
            </a:r>
            <a:r>
              <a:rPr lang="en-US" sz="1800" baseline="-25000" smtClean="0"/>
              <a:t>s</a:t>
            </a:r>
            <a:r>
              <a:rPr lang="en-US" sz="1800" smtClean="0"/>
              <a:t>/a) comparable to </a:t>
            </a:r>
            <a:r>
              <a:rPr lang="en-US" sz="1800" smtClean="0">
                <a:solidFill>
                  <a:srgbClr val="006600"/>
                </a:solidFill>
              </a:rPr>
              <a:t>experimental transport (1.0-1.6 </a:t>
            </a:r>
            <a:r>
              <a:rPr lang="en-US" sz="1800" smtClean="0">
                <a:solidFill>
                  <a:srgbClr val="006600"/>
                </a:solidFill>
                <a:latin typeface="Symbol" pitchFamily="18" charset="2"/>
              </a:rPr>
              <a:t>r</a:t>
            </a:r>
            <a:r>
              <a:rPr lang="en-US" sz="1800" baseline="-25000" smtClean="0">
                <a:solidFill>
                  <a:srgbClr val="006600"/>
                </a:solidFill>
              </a:rPr>
              <a:t>s</a:t>
            </a:r>
            <a:r>
              <a:rPr lang="en-US" sz="1800" baseline="30000" smtClean="0">
                <a:solidFill>
                  <a:srgbClr val="006600"/>
                </a:solidFill>
              </a:rPr>
              <a:t>2</a:t>
            </a:r>
            <a:r>
              <a:rPr lang="en-US" sz="1800" smtClean="0">
                <a:solidFill>
                  <a:srgbClr val="006600"/>
                </a:solidFill>
              </a:rPr>
              <a:t>c</a:t>
            </a:r>
            <a:r>
              <a:rPr lang="en-US" sz="1800" baseline="-25000" smtClean="0">
                <a:solidFill>
                  <a:srgbClr val="006600"/>
                </a:solidFill>
              </a:rPr>
              <a:t>s</a:t>
            </a:r>
            <a:r>
              <a:rPr lang="en-US" sz="1800" smtClean="0">
                <a:solidFill>
                  <a:srgbClr val="006600"/>
                </a:solidFill>
              </a:rPr>
              <a:t>/a)</a:t>
            </a:r>
          </a:p>
          <a:p>
            <a:r>
              <a:rPr lang="en-US" sz="1800" smtClean="0">
                <a:solidFill>
                  <a:srgbClr val="FF0000"/>
                </a:solidFill>
              </a:rPr>
              <a:t>Transport reduced when increasing </a:t>
            </a:r>
            <a:r>
              <a:rPr lang="en-US" sz="1800" smtClean="0">
                <a:solidFill>
                  <a:srgbClr val="FF0000"/>
                </a:solidFill>
                <a:latin typeface="Symbol" pitchFamily="18" charset="2"/>
              </a:rPr>
              <a:t>g</a:t>
            </a:r>
            <a:r>
              <a:rPr lang="en-US" sz="1800" baseline="-25000" smtClean="0">
                <a:solidFill>
                  <a:srgbClr val="FF0000"/>
                </a:solidFill>
              </a:rPr>
              <a:t>E</a:t>
            </a:r>
            <a:r>
              <a:rPr lang="en-US" sz="1800" smtClean="0">
                <a:solidFill>
                  <a:srgbClr val="FF0000"/>
                </a:solidFill>
              </a:rPr>
              <a:t> to local experimental value</a:t>
            </a:r>
          </a:p>
          <a:p>
            <a:endParaRPr lang="en-US" sz="1800" smtClean="0"/>
          </a:p>
          <a:p>
            <a:endParaRPr lang="en-US" sz="1800" smtClean="0"/>
          </a:p>
          <a:p>
            <a:endParaRPr lang="en-US" sz="1800" smtClean="0"/>
          </a:p>
          <a:p>
            <a:endParaRPr lang="en-US" sz="1800" smtClean="0"/>
          </a:p>
          <a:p>
            <a:endParaRPr lang="en-US" sz="1800" smtClean="0"/>
          </a:p>
          <a:p>
            <a:endParaRPr lang="en-US" sz="1800" smtClean="0"/>
          </a:p>
          <a:p>
            <a:endParaRPr lang="en-US" sz="1800" smtClean="0"/>
          </a:p>
          <a:p>
            <a:endParaRPr lang="en-US" sz="1800" smtClean="0"/>
          </a:p>
          <a:p>
            <a:endParaRPr lang="en-US" sz="1800" smtClean="0"/>
          </a:p>
          <a:p>
            <a:endParaRPr lang="en-US" sz="1800" smtClean="0"/>
          </a:p>
          <a:p>
            <a:endParaRPr lang="en-US" sz="1800" smtClean="0"/>
          </a:p>
          <a:p>
            <a:endParaRPr lang="en-US" sz="1800" smtClean="0"/>
          </a:p>
          <a:p>
            <a:r>
              <a:rPr lang="en-US" sz="1800" smtClean="0"/>
              <a:t>What are the other important dependencies?</a:t>
            </a:r>
          </a:p>
        </p:txBody>
      </p:sp>
      <p:sp>
        <p:nvSpPr>
          <p:cNvPr id="4" name="Slide Number Placeholder 3"/>
          <p:cNvSpPr>
            <a:spLocks noGrp="1"/>
          </p:cNvSpPr>
          <p:nvPr>
            <p:ph type="sldNum" sz="quarter" idx="10"/>
          </p:nvPr>
        </p:nvSpPr>
        <p:spPr/>
        <p:txBody>
          <a:bodyPr/>
          <a:lstStyle/>
          <a:p>
            <a:fld id="{1A924797-1845-4C53-9E5D-B5E7F09097CF}" type="slidenum">
              <a:rPr lang="en-US"/>
              <a:pPr/>
              <a:t>25</a:t>
            </a:fld>
            <a:endParaRPr lang="en-US"/>
          </a:p>
        </p:txBody>
      </p:sp>
      <p:pic>
        <p:nvPicPr>
          <p:cNvPr id="7173" name="Picture 14" descr="chi_e_gEglin_x80y60n8r400.eps"/>
          <p:cNvPicPr>
            <a:picLocks noChangeAspect="1"/>
          </p:cNvPicPr>
          <p:nvPr/>
        </p:nvPicPr>
        <p:blipFill>
          <a:blip r:embed="rId2" cstate="print"/>
          <a:srcRect/>
          <a:stretch>
            <a:fillRect/>
          </a:stretch>
        </p:blipFill>
        <p:spPr bwMode="auto">
          <a:xfrm>
            <a:off x="2438400" y="2381250"/>
            <a:ext cx="3429000" cy="3028950"/>
          </a:xfrm>
          <a:prstGeom prst="rect">
            <a:avLst/>
          </a:prstGeom>
          <a:noFill/>
          <a:ln w="9525">
            <a:noFill/>
            <a:miter lim="800000"/>
            <a:headEnd/>
            <a:tailEnd/>
          </a:ln>
        </p:spPr>
      </p:pic>
      <p:sp>
        <p:nvSpPr>
          <p:cNvPr id="7174" name="Rectangle 11"/>
          <p:cNvSpPr>
            <a:spLocks noChangeArrowheads="1"/>
          </p:cNvSpPr>
          <p:nvPr/>
        </p:nvSpPr>
        <p:spPr bwMode="auto">
          <a:xfrm>
            <a:off x="5105400" y="2533650"/>
            <a:ext cx="533400" cy="1038225"/>
          </a:xfrm>
          <a:prstGeom prst="rect">
            <a:avLst/>
          </a:prstGeom>
          <a:solidFill>
            <a:srgbClr val="006600">
              <a:alpha val="50195"/>
            </a:srgbClr>
          </a:solidFill>
          <a:ln w="15875" algn="ctr">
            <a:noFill/>
            <a:round/>
            <a:headEnd/>
            <a:tailEnd type="triangle" w="med" len="med"/>
          </a:ln>
        </p:spPr>
        <p:txBody>
          <a:bodyPr lIns="0" tIns="0" rIns="0" bIns="0"/>
          <a:lstStyle/>
          <a:p>
            <a:pPr>
              <a:spcBef>
                <a:spcPct val="20000"/>
              </a:spcBef>
              <a:buFontTx/>
              <a:buChar char="•"/>
            </a:pPr>
            <a:endParaRPr lang="en-US"/>
          </a:p>
        </p:txBody>
      </p:sp>
      <p:sp>
        <p:nvSpPr>
          <p:cNvPr id="7175" name="TextBox 13"/>
          <p:cNvSpPr txBox="1">
            <a:spLocks noChangeArrowheads="1"/>
          </p:cNvSpPr>
          <p:nvPr/>
        </p:nvSpPr>
        <p:spPr bwMode="auto">
          <a:xfrm>
            <a:off x="4564063" y="3219450"/>
            <a:ext cx="617537" cy="276225"/>
          </a:xfrm>
          <a:prstGeom prst="rect">
            <a:avLst/>
          </a:prstGeom>
          <a:noFill/>
          <a:ln w="9525">
            <a:noFill/>
            <a:miter lim="800000"/>
            <a:headEnd/>
            <a:tailEnd/>
          </a:ln>
        </p:spPr>
        <p:txBody>
          <a:bodyPr wrap="none">
            <a:spAutoFit/>
          </a:bodyPr>
          <a:lstStyle/>
          <a:p>
            <a:pPr>
              <a:spcBef>
                <a:spcPct val="20000"/>
              </a:spcBef>
            </a:pPr>
            <a:r>
              <a:rPr lang="en-US" b="0" i="0">
                <a:solidFill>
                  <a:srgbClr val="006600"/>
                </a:solidFill>
                <a:latin typeface="Symbol" pitchFamily="18" charset="2"/>
              </a:rPr>
              <a:t>c</a:t>
            </a:r>
            <a:r>
              <a:rPr lang="en-US" b="0" i="0" baseline="-25000">
                <a:solidFill>
                  <a:srgbClr val="006600"/>
                </a:solidFill>
              </a:rPr>
              <a:t>e</a:t>
            </a:r>
            <a:r>
              <a:rPr lang="en-US" b="0" i="0">
                <a:solidFill>
                  <a:srgbClr val="006600"/>
                </a:solidFill>
              </a:rPr>
              <a:t> exp</a:t>
            </a:r>
          </a:p>
        </p:txBody>
      </p:sp>
      <p:sp>
        <p:nvSpPr>
          <p:cNvPr id="7176" name="Rectangle 12"/>
          <p:cNvSpPr>
            <a:spLocks noChangeArrowheads="1"/>
          </p:cNvSpPr>
          <p:nvPr/>
        </p:nvSpPr>
        <p:spPr bwMode="auto">
          <a:xfrm>
            <a:off x="5334000" y="3629025"/>
            <a:ext cx="381000" cy="1038225"/>
          </a:xfrm>
          <a:prstGeom prst="rect">
            <a:avLst/>
          </a:prstGeom>
          <a:solidFill>
            <a:schemeClr val="bg1"/>
          </a:solidFill>
          <a:ln w="15875" algn="ctr">
            <a:noFill/>
            <a:round/>
            <a:headEnd/>
            <a:tailEnd type="triangle" w="med" len="med"/>
          </a:ln>
        </p:spPr>
        <p:txBody>
          <a:bodyPr lIns="0" tIns="0" rIns="0" bIns="0"/>
          <a:lstStyle/>
          <a:p>
            <a:pPr>
              <a:spcBef>
                <a:spcPct val="20000"/>
              </a:spcBef>
              <a:buFontTx/>
              <a:buChar char="•"/>
            </a:pPr>
            <a:endParaRPr lang="en-US"/>
          </a:p>
        </p:txBody>
      </p:sp>
      <p:sp>
        <p:nvSpPr>
          <p:cNvPr id="7177" name="TextBox 12"/>
          <p:cNvSpPr txBox="1">
            <a:spLocks noChangeArrowheads="1"/>
          </p:cNvSpPr>
          <p:nvPr/>
        </p:nvSpPr>
        <p:spPr bwMode="auto">
          <a:xfrm>
            <a:off x="6629400" y="3371850"/>
            <a:ext cx="1316038" cy="307975"/>
          </a:xfrm>
          <a:prstGeom prst="rect">
            <a:avLst/>
          </a:prstGeom>
          <a:noFill/>
          <a:ln w="9525">
            <a:noFill/>
            <a:miter lim="800000"/>
            <a:headEnd/>
            <a:tailEnd/>
          </a:ln>
        </p:spPr>
        <p:txBody>
          <a:bodyPr wrap="none">
            <a:spAutoFit/>
          </a:bodyPr>
          <a:lstStyle/>
          <a:p>
            <a:r>
              <a:rPr lang="en-US" sz="1400" b="0" i="0">
                <a:latin typeface="Symbol" pitchFamily="18" charset="2"/>
              </a:rPr>
              <a:t>r</a:t>
            </a:r>
            <a:r>
              <a:rPr lang="en-US" sz="1400" b="0" i="0" baseline="-25000"/>
              <a:t>s</a:t>
            </a:r>
            <a:r>
              <a:rPr lang="en-US" sz="1400" b="0" i="0" baseline="30000"/>
              <a:t>2</a:t>
            </a:r>
            <a:r>
              <a:rPr lang="en-US" sz="1400" b="0" i="0"/>
              <a:t>c</a:t>
            </a:r>
            <a:r>
              <a:rPr lang="en-US" sz="1400" b="0" i="0" baseline="-25000"/>
              <a:t>s</a:t>
            </a:r>
            <a:r>
              <a:rPr lang="en-US" sz="1400" b="0" i="0"/>
              <a:t>/a=5 m</a:t>
            </a:r>
            <a:r>
              <a:rPr lang="en-US" sz="1400" b="0" i="0" baseline="30000"/>
              <a:t>2</a:t>
            </a:r>
            <a:r>
              <a:rPr lang="en-US" sz="1400" b="0" i="0"/>
              <a:t>/s</a:t>
            </a:r>
          </a:p>
        </p:txBody>
      </p:sp>
      <p:sp>
        <p:nvSpPr>
          <p:cNvPr id="7178" name="TextBox 10"/>
          <p:cNvSpPr txBox="1">
            <a:spLocks noChangeArrowheads="1"/>
          </p:cNvSpPr>
          <p:nvPr/>
        </p:nvSpPr>
        <p:spPr bwMode="auto">
          <a:xfrm>
            <a:off x="3744913" y="2209800"/>
            <a:ext cx="1512887" cy="307975"/>
          </a:xfrm>
          <a:prstGeom prst="rect">
            <a:avLst/>
          </a:prstGeom>
          <a:noFill/>
          <a:ln w="9525">
            <a:noFill/>
            <a:miter lim="800000"/>
            <a:headEnd/>
            <a:tailEnd/>
          </a:ln>
        </p:spPr>
        <p:txBody>
          <a:bodyPr wrap="none">
            <a:spAutoFit/>
          </a:bodyPr>
          <a:lstStyle/>
          <a:p>
            <a:pPr>
              <a:spcBef>
                <a:spcPct val="20000"/>
              </a:spcBef>
            </a:pPr>
            <a:r>
              <a:rPr lang="en-US" sz="1400" b="0" i="0">
                <a:solidFill>
                  <a:schemeClr val="accent2"/>
                </a:solidFill>
                <a:latin typeface="Symbol" pitchFamily="18" charset="2"/>
              </a:rPr>
              <a:t>c</a:t>
            </a:r>
            <a:r>
              <a:rPr lang="en-US" sz="1400" b="0" i="0" baseline="-25000">
                <a:solidFill>
                  <a:schemeClr val="accent2"/>
                </a:solidFill>
              </a:rPr>
              <a:t>e</a:t>
            </a:r>
            <a:r>
              <a:rPr lang="en-US" sz="1400" b="0" i="0">
                <a:solidFill>
                  <a:schemeClr val="accent2"/>
                </a:solidFill>
              </a:rPr>
              <a:t> vs. E</a:t>
            </a:r>
            <a:r>
              <a:rPr lang="en-US" sz="1400" b="0" i="0">
                <a:solidFill>
                  <a:schemeClr val="accent2"/>
                </a:solidFill>
                <a:sym typeface="Symbol" pitchFamily="18" charset="2"/>
              </a:rPr>
              <a:t></a:t>
            </a:r>
            <a:r>
              <a:rPr lang="en-US" sz="1400" b="0" i="0">
                <a:solidFill>
                  <a:schemeClr val="accent2"/>
                </a:solidFill>
              </a:rPr>
              <a:t>B shear</a:t>
            </a:r>
          </a:p>
        </p:txBody>
      </p:sp>
      <p:sp>
        <p:nvSpPr>
          <p:cNvPr id="7179" name="TextBox 10"/>
          <p:cNvSpPr txBox="1">
            <a:spLocks noChangeArrowheads="1"/>
          </p:cNvSpPr>
          <p:nvPr/>
        </p:nvSpPr>
        <p:spPr bwMode="auto">
          <a:xfrm>
            <a:off x="5638800" y="6172200"/>
            <a:ext cx="3209925" cy="276225"/>
          </a:xfrm>
          <a:prstGeom prst="rect">
            <a:avLst/>
          </a:prstGeom>
          <a:noFill/>
          <a:ln w="9525">
            <a:noFill/>
            <a:miter lim="800000"/>
            <a:headEnd/>
            <a:tailEnd/>
          </a:ln>
        </p:spPr>
        <p:txBody>
          <a:bodyPr wrap="none">
            <a:spAutoFit/>
          </a:bodyPr>
          <a:lstStyle/>
          <a:p>
            <a:r>
              <a:rPr lang="en-US" b="0" i="0" baseline="30000">
                <a:solidFill>
                  <a:schemeClr val="tx1"/>
                </a:solidFill>
              </a:rPr>
              <a:t>*</a:t>
            </a:r>
            <a:r>
              <a:rPr lang="en-US" b="0" i="0">
                <a:solidFill>
                  <a:schemeClr val="tx1"/>
                </a:solidFill>
              </a:rPr>
              <a:t>Guttenfelder et al., submitted to PRL (2010)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Predicted non-linear collisionality dependence consistent with experimental scaling</a:t>
            </a:r>
            <a:endParaRPr lang="en-US" baseline="-25000" smtClean="0"/>
          </a:p>
        </p:txBody>
      </p:sp>
      <p:sp>
        <p:nvSpPr>
          <p:cNvPr id="8195" name="Content Placeholder 2"/>
          <p:cNvSpPr>
            <a:spLocks noGrp="1"/>
          </p:cNvSpPr>
          <p:nvPr>
            <p:ph idx="1"/>
          </p:nvPr>
        </p:nvSpPr>
        <p:spPr>
          <a:xfrm>
            <a:off x="152400" y="5181600"/>
            <a:ext cx="8915400" cy="990600"/>
          </a:xfrm>
        </p:spPr>
        <p:txBody>
          <a:bodyPr/>
          <a:lstStyle/>
          <a:p>
            <a:r>
              <a:rPr lang="en-US" sz="1800" smtClean="0"/>
              <a:t>Transport very sensitive to </a:t>
            </a:r>
            <a:r>
              <a:rPr lang="en-US" sz="1800" smtClean="0">
                <a:sym typeface="Symbol" pitchFamily="18" charset="2"/>
              </a:rPr>
              <a:t>T</a:t>
            </a:r>
            <a:r>
              <a:rPr lang="en-US" sz="1800" baseline="-25000" smtClean="0">
                <a:sym typeface="Symbol" pitchFamily="18" charset="2"/>
              </a:rPr>
              <a:t>e</a:t>
            </a:r>
            <a:r>
              <a:rPr lang="en-US" sz="1800" smtClean="0">
                <a:sym typeface="Symbol" pitchFamily="18" charset="2"/>
              </a:rPr>
              <a:t> - </a:t>
            </a:r>
            <a:r>
              <a:rPr lang="en-US" sz="1800" smtClean="0">
                <a:solidFill>
                  <a:schemeClr val="accent2"/>
                </a:solidFill>
                <a:sym typeface="Symbol" pitchFamily="18" charset="2"/>
              </a:rPr>
              <a:t>may be more important to characterize scaling of effective threshold gradient, (a/L</a:t>
            </a:r>
            <a:r>
              <a:rPr lang="en-US" sz="1800" baseline="-25000" smtClean="0">
                <a:solidFill>
                  <a:schemeClr val="accent2"/>
                </a:solidFill>
                <a:sym typeface="Symbol" pitchFamily="18" charset="2"/>
              </a:rPr>
              <a:t>Te</a:t>
            </a:r>
            <a:r>
              <a:rPr lang="en-US" sz="1800" smtClean="0">
                <a:solidFill>
                  <a:schemeClr val="accent2"/>
                </a:solidFill>
                <a:sym typeface="Symbol" pitchFamily="18" charset="2"/>
              </a:rPr>
              <a:t>)</a:t>
            </a:r>
            <a:r>
              <a:rPr lang="en-US" sz="1800" baseline="-25000" smtClean="0">
                <a:solidFill>
                  <a:schemeClr val="accent2"/>
                </a:solidFill>
                <a:sym typeface="Symbol" pitchFamily="18" charset="2"/>
              </a:rPr>
              <a:t>crit,microtearing</a:t>
            </a:r>
            <a:endParaRPr lang="en-US" sz="1800" smtClean="0">
              <a:solidFill>
                <a:schemeClr val="accent2"/>
              </a:solidFill>
            </a:endParaRPr>
          </a:p>
          <a:p>
            <a:r>
              <a:rPr lang="en-US" sz="1800" smtClean="0"/>
              <a:t>Might help distinguish from expected ETG scaling, </a:t>
            </a:r>
            <a:r>
              <a:rPr lang="en-US" sz="1800" smtClean="0">
                <a:sym typeface="Symbol" pitchFamily="18" charset="2"/>
              </a:rPr>
              <a:t>(a/L</a:t>
            </a:r>
            <a:r>
              <a:rPr lang="en-US" sz="1800" baseline="-25000" smtClean="0">
                <a:sym typeface="Symbol" pitchFamily="18" charset="2"/>
              </a:rPr>
              <a:t>Te</a:t>
            </a:r>
            <a:r>
              <a:rPr lang="en-US" sz="1800" smtClean="0">
                <a:sym typeface="Symbol" pitchFamily="18" charset="2"/>
              </a:rPr>
              <a:t>)</a:t>
            </a:r>
            <a:r>
              <a:rPr lang="en-US" sz="1800" baseline="-25000" smtClean="0">
                <a:sym typeface="Symbol" pitchFamily="18" charset="2"/>
              </a:rPr>
              <a:t>crit,ETG</a:t>
            </a:r>
            <a:r>
              <a:rPr lang="en-US" sz="1800" smtClean="0"/>
              <a:t>  – work in progress</a:t>
            </a:r>
          </a:p>
          <a:p>
            <a:endParaRPr lang="en-US" sz="1800" smtClean="0"/>
          </a:p>
        </p:txBody>
      </p:sp>
      <p:sp>
        <p:nvSpPr>
          <p:cNvPr id="4" name="Slide Number Placeholder 3"/>
          <p:cNvSpPr>
            <a:spLocks noGrp="1"/>
          </p:cNvSpPr>
          <p:nvPr>
            <p:ph type="sldNum" sz="quarter" idx="10"/>
          </p:nvPr>
        </p:nvSpPr>
        <p:spPr/>
        <p:txBody>
          <a:bodyPr/>
          <a:lstStyle/>
          <a:p>
            <a:fld id="{5A3FA057-9A73-4667-8357-0F1284DF907B}" type="slidenum">
              <a:rPr lang="en-US"/>
              <a:pPr/>
              <a:t>26</a:t>
            </a:fld>
            <a:endParaRPr lang="en-US"/>
          </a:p>
        </p:txBody>
      </p:sp>
      <p:sp>
        <p:nvSpPr>
          <p:cNvPr id="8197" name="Rectangle 12"/>
          <p:cNvSpPr>
            <a:spLocks noChangeArrowheads="1"/>
          </p:cNvSpPr>
          <p:nvPr/>
        </p:nvSpPr>
        <p:spPr bwMode="auto">
          <a:xfrm>
            <a:off x="5486400" y="2351088"/>
            <a:ext cx="381000" cy="1038225"/>
          </a:xfrm>
          <a:prstGeom prst="rect">
            <a:avLst/>
          </a:prstGeom>
          <a:solidFill>
            <a:schemeClr val="bg1"/>
          </a:solidFill>
          <a:ln w="15875" algn="ctr">
            <a:noFill/>
            <a:round/>
            <a:headEnd/>
            <a:tailEnd type="triangle" w="med" len="med"/>
          </a:ln>
        </p:spPr>
        <p:txBody>
          <a:bodyPr lIns="0" tIns="0" rIns="0" bIns="0"/>
          <a:lstStyle/>
          <a:p>
            <a:pPr>
              <a:spcBef>
                <a:spcPct val="20000"/>
              </a:spcBef>
              <a:buFontTx/>
              <a:buChar char="•"/>
            </a:pPr>
            <a:endParaRPr lang="en-US"/>
          </a:p>
        </p:txBody>
      </p:sp>
      <p:pic>
        <p:nvPicPr>
          <p:cNvPr id="8198" name="Picture 9" descr="chi_e_em_vs_aLTe_n8r400.eps"/>
          <p:cNvPicPr>
            <a:picLocks noChangeAspect="1"/>
          </p:cNvPicPr>
          <p:nvPr/>
        </p:nvPicPr>
        <p:blipFill>
          <a:blip r:embed="rId2" cstate="print"/>
          <a:srcRect/>
          <a:stretch>
            <a:fillRect/>
          </a:stretch>
        </p:blipFill>
        <p:spPr bwMode="auto">
          <a:xfrm>
            <a:off x="4800600" y="1589088"/>
            <a:ext cx="3581400" cy="3171825"/>
          </a:xfrm>
          <a:prstGeom prst="rect">
            <a:avLst/>
          </a:prstGeom>
          <a:noFill/>
          <a:ln w="9525">
            <a:noFill/>
            <a:miter lim="800000"/>
            <a:headEnd/>
            <a:tailEnd/>
          </a:ln>
        </p:spPr>
      </p:pic>
      <p:pic>
        <p:nvPicPr>
          <p:cNvPr id="8199" name="Picture 10" descr="chi_e_vs_nu_120968r6.eps"/>
          <p:cNvPicPr>
            <a:picLocks noChangeAspect="1"/>
          </p:cNvPicPr>
          <p:nvPr/>
        </p:nvPicPr>
        <p:blipFill>
          <a:blip r:embed="rId3" cstate="print"/>
          <a:srcRect l="-145"/>
          <a:stretch>
            <a:fillRect/>
          </a:stretch>
        </p:blipFill>
        <p:spPr bwMode="auto">
          <a:xfrm>
            <a:off x="228600" y="1408113"/>
            <a:ext cx="4038600" cy="3392487"/>
          </a:xfrm>
          <a:prstGeom prst="rect">
            <a:avLst/>
          </a:prstGeom>
          <a:noFill/>
          <a:ln w="9525">
            <a:noFill/>
            <a:miter lim="800000"/>
            <a:headEnd/>
            <a:tailEnd/>
          </a:ln>
        </p:spPr>
      </p:pic>
      <p:sp>
        <p:nvSpPr>
          <p:cNvPr id="8200" name="Rectangle 11"/>
          <p:cNvSpPr>
            <a:spLocks noChangeArrowheads="1"/>
          </p:cNvSpPr>
          <p:nvPr/>
        </p:nvSpPr>
        <p:spPr bwMode="auto">
          <a:xfrm>
            <a:off x="8305800" y="2703513"/>
            <a:ext cx="152400" cy="609600"/>
          </a:xfrm>
          <a:prstGeom prst="rect">
            <a:avLst/>
          </a:prstGeom>
          <a:solidFill>
            <a:srgbClr val="006600">
              <a:alpha val="50195"/>
            </a:srgbClr>
          </a:solidFill>
          <a:ln w="15875" algn="ctr">
            <a:noFill/>
            <a:round/>
            <a:headEnd/>
            <a:tailEnd type="triangle" w="med" len="med"/>
          </a:ln>
        </p:spPr>
        <p:txBody>
          <a:bodyPr lIns="0" tIns="0" rIns="0" bIns="0"/>
          <a:lstStyle/>
          <a:p>
            <a:pPr>
              <a:spcBef>
                <a:spcPct val="20000"/>
              </a:spcBef>
              <a:buFontTx/>
              <a:buChar char="•"/>
            </a:pPr>
            <a:endParaRPr lang="en-US"/>
          </a:p>
        </p:txBody>
      </p:sp>
      <p:sp>
        <p:nvSpPr>
          <p:cNvPr id="8201" name="TextBox 13"/>
          <p:cNvSpPr txBox="1">
            <a:spLocks noChangeArrowheads="1"/>
          </p:cNvSpPr>
          <p:nvPr/>
        </p:nvSpPr>
        <p:spPr bwMode="auto">
          <a:xfrm>
            <a:off x="8305800" y="2398713"/>
            <a:ext cx="617538" cy="276225"/>
          </a:xfrm>
          <a:prstGeom prst="rect">
            <a:avLst/>
          </a:prstGeom>
          <a:noFill/>
          <a:ln w="9525">
            <a:noFill/>
            <a:miter lim="800000"/>
            <a:headEnd/>
            <a:tailEnd/>
          </a:ln>
        </p:spPr>
        <p:txBody>
          <a:bodyPr wrap="none">
            <a:spAutoFit/>
          </a:bodyPr>
          <a:lstStyle/>
          <a:p>
            <a:pPr>
              <a:spcBef>
                <a:spcPct val="20000"/>
              </a:spcBef>
            </a:pPr>
            <a:r>
              <a:rPr lang="en-US" b="0" i="0">
                <a:solidFill>
                  <a:srgbClr val="006600"/>
                </a:solidFill>
                <a:latin typeface="Symbol" pitchFamily="18" charset="2"/>
              </a:rPr>
              <a:t>c</a:t>
            </a:r>
            <a:r>
              <a:rPr lang="en-US" b="0" i="0" baseline="-25000">
                <a:solidFill>
                  <a:srgbClr val="006600"/>
                </a:solidFill>
              </a:rPr>
              <a:t>e</a:t>
            </a:r>
            <a:r>
              <a:rPr lang="en-US" b="0" i="0">
                <a:solidFill>
                  <a:srgbClr val="006600"/>
                </a:solidFill>
              </a:rPr>
              <a:t> exp</a:t>
            </a:r>
          </a:p>
        </p:txBody>
      </p:sp>
      <p:sp>
        <p:nvSpPr>
          <p:cNvPr id="8202" name="Rectangle 11"/>
          <p:cNvSpPr>
            <a:spLocks noChangeArrowheads="1"/>
          </p:cNvSpPr>
          <p:nvPr/>
        </p:nvSpPr>
        <p:spPr bwMode="auto">
          <a:xfrm>
            <a:off x="4114800" y="2286000"/>
            <a:ext cx="152400" cy="228600"/>
          </a:xfrm>
          <a:prstGeom prst="rect">
            <a:avLst/>
          </a:prstGeom>
          <a:solidFill>
            <a:srgbClr val="006600">
              <a:alpha val="50195"/>
            </a:srgbClr>
          </a:solidFill>
          <a:ln w="15875" algn="ctr">
            <a:noFill/>
            <a:round/>
            <a:headEnd/>
            <a:tailEnd type="triangle" w="med" len="med"/>
          </a:ln>
        </p:spPr>
        <p:txBody>
          <a:bodyPr lIns="0" tIns="0" rIns="0" bIns="0"/>
          <a:lstStyle/>
          <a:p>
            <a:pPr>
              <a:spcBef>
                <a:spcPct val="20000"/>
              </a:spcBef>
              <a:buFontTx/>
              <a:buChar char="•"/>
            </a:pPr>
            <a:endParaRPr lang="en-US"/>
          </a:p>
        </p:txBody>
      </p:sp>
      <p:sp>
        <p:nvSpPr>
          <p:cNvPr id="8203" name="TextBox 13"/>
          <p:cNvSpPr txBox="1">
            <a:spLocks noChangeArrowheads="1"/>
          </p:cNvSpPr>
          <p:nvPr/>
        </p:nvSpPr>
        <p:spPr bwMode="auto">
          <a:xfrm>
            <a:off x="4114800" y="2017713"/>
            <a:ext cx="617538" cy="276225"/>
          </a:xfrm>
          <a:prstGeom prst="rect">
            <a:avLst/>
          </a:prstGeom>
          <a:noFill/>
          <a:ln w="9525">
            <a:noFill/>
            <a:miter lim="800000"/>
            <a:headEnd/>
            <a:tailEnd/>
          </a:ln>
        </p:spPr>
        <p:txBody>
          <a:bodyPr wrap="none">
            <a:spAutoFit/>
          </a:bodyPr>
          <a:lstStyle/>
          <a:p>
            <a:pPr>
              <a:spcBef>
                <a:spcPct val="20000"/>
              </a:spcBef>
            </a:pPr>
            <a:r>
              <a:rPr lang="en-US" b="0" i="0">
                <a:solidFill>
                  <a:srgbClr val="006600"/>
                </a:solidFill>
                <a:latin typeface="Symbol" pitchFamily="18" charset="2"/>
              </a:rPr>
              <a:t>c</a:t>
            </a:r>
            <a:r>
              <a:rPr lang="en-US" b="0" i="0" baseline="-25000">
                <a:solidFill>
                  <a:srgbClr val="006600"/>
                </a:solidFill>
              </a:rPr>
              <a:t>e</a:t>
            </a:r>
            <a:r>
              <a:rPr lang="en-US" b="0" i="0">
                <a:solidFill>
                  <a:srgbClr val="006600"/>
                </a:solidFill>
              </a:rPr>
              <a:t> exp</a:t>
            </a:r>
          </a:p>
        </p:txBody>
      </p:sp>
      <p:sp>
        <p:nvSpPr>
          <p:cNvPr id="8204" name="TextBox 10"/>
          <p:cNvSpPr txBox="1">
            <a:spLocks noChangeArrowheads="1"/>
          </p:cNvSpPr>
          <p:nvPr/>
        </p:nvSpPr>
        <p:spPr bwMode="auto">
          <a:xfrm>
            <a:off x="2133600" y="1330325"/>
            <a:ext cx="838200" cy="306388"/>
          </a:xfrm>
          <a:prstGeom prst="rect">
            <a:avLst/>
          </a:prstGeom>
          <a:noFill/>
          <a:ln w="9525">
            <a:noFill/>
            <a:miter lim="800000"/>
            <a:headEnd/>
            <a:tailEnd/>
          </a:ln>
        </p:spPr>
        <p:txBody>
          <a:bodyPr wrap="none">
            <a:spAutoFit/>
          </a:bodyPr>
          <a:lstStyle/>
          <a:p>
            <a:pPr>
              <a:spcBef>
                <a:spcPct val="20000"/>
              </a:spcBef>
            </a:pPr>
            <a:r>
              <a:rPr lang="en-US" sz="1400" b="0" i="0">
                <a:solidFill>
                  <a:schemeClr val="accent2"/>
                </a:solidFill>
                <a:latin typeface="Symbol" pitchFamily="18" charset="2"/>
              </a:rPr>
              <a:t>c</a:t>
            </a:r>
            <a:r>
              <a:rPr lang="en-US" sz="1400" b="0" i="0" baseline="-25000">
                <a:solidFill>
                  <a:schemeClr val="accent2"/>
                </a:solidFill>
              </a:rPr>
              <a:t>e</a:t>
            </a:r>
            <a:r>
              <a:rPr lang="en-US" sz="1400" b="0" i="0">
                <a:solidFill>
                  <a:schemeClr val="accent2"/>
                </a:solidFill>
              </a:rPr>
              <a:t> vs. </a:t>
            </a:r>
            <a:r>
              <a:rPr lang="en-US" sz="1400" b="0" i="0">
                <a:solidFill>
                  <a:schemeClr val="accent2"/>
                </a:solidFill>
                <a:latin typeface="Symbol" pitchFamily="18" charset="2"/>
              </a:rPr>
              <a:t>n</a:t>
            </a:r>
            <a:r>
              <a:rPr lang="en-US" sz="1400" b="0" i="0" baseline="-25000">
                <a:solidFill>
                  <a:schemeClr val="accent2"/>
                </a:solidFill>
              </a:rPr>
              <a:t>e</a:t>
            </a:r>
          </a:p>
        </p:txBody>
      </p:sp>
      <p:sp>
        <p:nvSpPr>
          <p:cNvPr id="8205" name="TextBox 10"/>
          <p:cNvSpPr txBox="1">
            <a:spLocks noChangeArrowheads="1"/>
          </p:cNvSpPr>
          <p:nvPr/>
        </p:nvSpPr>
        <p:spPr bwMode="auto">
          <a:xfrm>
            <a:off x="6350000" y="1330325"/>
            <a:ext cx="1041400" cy="306388"/>
          </a:xfrm>
          <a:prstGeom prst="rect">
            <a:avLst/>
          </a:prstGeom>
          <a:noFill/>
          <a:ln w="9525">
            <a:noFill/>
            <a:miter lim="800000"/>
            <a:headEnd/>
            <a:tailEnd/>
          </a:ln>
        </p:spPr>
        <p:txBody>
          <a:bodyPr wrap="none">
            <a:spAutoFit/>
          </a:bodyPr>
          <a:lstStyle/>
          <a:p>
            <a:pPr>
              <a:spcBef>
                <a:spcPct val="20000"/>
              </a:spcBef>
            </a:pPr>
            <a:r>
              <a:rPr lang="en-US" sz="1400" b="0" i="0">
                <a:solidFill>
                  <a:schemeClr val="accent2"/>
                </a:solidFill>
                <a:latin typeface="Symbol" pitchFamily="18" charset="2"/>
              </a:rPr>
              <a:t>c</a:t>
            </a:r>
            <a:r>
              <a:rPr lang="en-US" sz="1400" b="0" i="0" baseline="-25000">
                <a:solidFill>
                  <a:schemeClr val="accent2"/>
                </a:solidFill>
              </a:rPr>
              <a:t>e</a:t>
            </a:r>
            <a:r>
              <a:rPr lang="en-US" sz="1400" b="0" i="0">
                <a:solidFill>
                  <a:schemeClr val="accent2"/>
                </a:solidFill>
              </a:rPr>
              <a:t> vs. a/L</a:t>
            </a:r>
            <a:r>
              <a:rPr lang="en-US" sz="1400" b="0" i="0" baseline="-25000">
                <a:solidFill>
                  <a:schemeClr val="accent2"/>
                </a:solidFill>
              </a:rPr>
              <a:t>Te</a:t>
            </a:r>
          </a:p>
        </p:txBody>
      </p:sp>
      <p:cxnSp>
        <p:nvCxnSpPr>
          <p:cNvPr id="8206" name="Straight Arrow Connector 22"/>
          <p:cNvCxnSpPr>
            <a:cxnSpLocks noChangeShapeType="1"/>
          </p:cNvCxnSpPr>
          <p:nvPr/>
        </p:nvCxnSpPr>
        <p:spPr bwMode="auto">
          <a:xfrm rot="5400000">
            <a:off x="2971800" y="1295400"/>
            <a:ext cx="762000" cy="304800"/>
          </a:xfrm>
          <a:prstGeom prst="straightConnector1">
            <a:avLst/>
          </a:prstGeom>
          <a:noFill/>
          <a:ln w="15875" algn="ctr">
            <a:solidFill>
              <a:schemeClr val="tx1"/>
            </a:solidFill>
            <a:round/>
            <a:headEnd/>
            <a:tailEnd type="arrow" w="med" len="med"/>
          </a:ln>
        </p:spPr>
      </p:cxnSp>
      <p:cxnSp>
        <p:nvCxnSpPr>
          <p:cNvPr id="8207" name="Straight Arrow Connector 24"/>
          <p:cNvCxnSpPr>
            <a:cxnSpLocks noChangeShapeType="1"/>
          </p:cNvCxnSpPr>
          <p:nvPr/>
        </p:nvCxnSpPr>
        <p:spPr bwMode="auto">
          <a:xfrm rot="16200000" flipV="1">
            <a:off x="6667500" y="4686300"/>
            <a:ext cx="914400" cy="228600"/>
          </a:xfrm>
          <a:prstGeom prst="straightConnector1">
            <a:avLst/>
          </a:prstGeom>
          <a:noFill/>
          <a:ln w="15875" algn="ctr">
            <a:solidFill>
              <a:schemeClr val="accent2"/>
            </a:solidFill>
            <a:round/>
            <a:headEnd/>
            <a:tailEnd type="arrow" w="med" len="med"/>
          </a:ln>
        </p:spPr>
      </p:cxnSp>
      <p:sp>
        <p:nvSpPr>
          <p:cNvPr id="8208" name="TextBox 27"/>
          <p:cNvSpPr txBox="1">
            <a:spLocks noChangeArrowheads="1"/>
          </p:cNvSpPr>
          <p:nvPr/>
        </p:nvSpPr>
        <p:spPr bwMode="auto">
          <a:xfrm>
            <a:off x="1752600" y="2209800"/>
            <a:ext cx="1212850" cy="338138"/>
          </a:xfrm>
          <a:prstGeom prst="rect">
            <a:avLst/>
          </a:prstGeom>
          <a:noFill/>
          <a:ln w="9525">
            <a:noFill/>
            <a:miter lim="800000"/>
            <a:headEnd/>
            <a:tailEnd/>
          </a:ln>
        </p:spPr>
        <p:txBody>
          <a:bodyPr wrap="none">
            <a:spAutoFit/>
          </a:bodyPr>
          <a:lstStyle/>
          <a:p>
            <a:r>
              <a:rPr lang="en-US" sz="1600" b="0" i="0">
                <a:solidFill>
                  <a:srgbClr val="FF0000"/>
                </a:solidFill>
                <a:latin typeface="Symbol" pitchFamily="18" charset="2"/>
              </a:rPr>
              <a:t>c</a:t>
            </a:r>
            <a:r>
              <a:rPr lang="en-US" sz="1600" b="0" i="0" baseline="-25000">
                <a:solidFill>
                  <a:srgbClr val="FF0000"/>
                </a:solidFill>
              </a:rPr>
              <a:t>e,sim </a:t>
            </a:r>
            <a:r>
              <a:rPr lang="en-US" sz="1600" b="0" i="0">
                <a:solidFill>
                  <a:srgbClr val="FF0000"/>
                </a:solidFill>
              </a:rPr>
              <a:t>~ </a:t>
            </a:r>
            <a:r>
              <a:rPr lang="en-US" sz="1600" b="0" i="0">
                <a:solidFill>
                  <a:srgbClr val="FF0000"/>
                </a:solidFill>
                <a:latin typeface="Symbol" pitchFamily="18" charset="2"/>
              </a:rPr>
              <a:t>n</a:t>
            </a:r>
            <a:r>
              <a:rPr lang="en-US" sz="1600" b="0" i="0" baseline="-25000">
                <a:solidFill>
                  <a:srgbClr val="FF0000"/>
                </a:solidFill>
              </a:rPr>
              <a:t>e</a:t>
            </a:r>
            <a:r>
              <a:rPr lang="en-US" sz="1600" b="0" i="0" baseline="30000">
                <a:solidFill>
                  <a:srgbClr val="FF0000"/>
                </a:solidFill>
              </a:rPr>
              <a:t>1.1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 Measured GAE Peak Amplitudes Consistent with Numerically Simulated Electron Thermal Transport</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533400" y="3581400"/>
            <a:ext cx="7841047" cy="297180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2286000" y="914400"/>
            <a:ext cx="3848100" cy="268605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fld id="{6DDE1E14-FFAA-4CF2-AD26-762D3C45FB01}"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Inverted Data from Five Arrays Provide X-Ray Emissivity Profiles Used for Transport Modeling</a:t>
            </a:r>
            <a:endParaRPr lang="en-US" dirty="0"/>
          </a:p>
        </p:txBody>
      </p:sp>
      <p:sp>
        <p:nvSpPr>
          <p:cNvPr id="3" name="Content Placeholder 2"/>
          <p:cNvSpPr>
            <a:spLocks noGrp="1"/>
          </p:cNvSpPr>
          <p:nvPr>
            <p:ph idx="1"/>
          </p:nvPr>
        </p:nvSpPr>
        <p:spPr>
          <a:xfrm>
            <a:off x="152400" y="1066800"/>
            <a:ext cx="8763000" cy="4953000"/>
          </a:xfrm>
        </p:spPr>
        <p:txBody>
          <a:bodyPr/>
          <a:lstStyle/>
          <a:p>
            <a:r>
              <a:rPr lang="en-US" dirty="0" smtClean="0"/>
              <a:t>Five arrays are used to distinguish different charge states</a:t>
            </a:r>
          </a:p>
          <a:p>
            <a:r>
              <a:rPr lang="en-US" dirty="0" smtClean="0"/>
              <a:t>STRAHL impurity transport code is now being implemented to calculate radial transport coefficients </a:t>
            </a:r>
            <a:r>
              <a:rPr lang="en-US" i="1" dirty="0" err="1" smtClean="0"/>
              <a:t>D</a:t>
            </a:r>
            <a:r>
              <a:rPr lang="en-US" i="1" baseline="-25000" dirty="0" err="1" smtClean="0"/>
              <a:t>r</a:t>
            </a:r>
            <a:r>
              <a:rPr lang="en-US" dirty="0" err="1" smtClean="0"/>
              <a:t>(</a:t>
            </a:r>
            <a:r>
              <a:rPr lang="en-US" i="1" dirty="0" err="1" smtClean="0"/>
              <a:t>r</a:t>
            </a:r>
            <a:r>
              <a:rPr lang="en-US" dirty="0" smtClean="0"/>
              <a:t>), </a:t>
            </a:r>
            <a:r>
              <a:rPr lang="en-US" i="1" dirty="0" err="1" smtClean="0"/>
              <a:t>v</a:t>
            </a:r>
            <a:r>
              <a:rPr lang="en-US" i="1" baseline="-25000" dirty="0" err="1" smtClean="0"/>
              <a:t>r</a:t>
            </a:r>
            <a:r>
              <a:rPr lang="en-US" dirty="0" err="1" smtClean="0"/>
              <a:t>(</a:t>
            </a:r>
            <a:r>
              <a:rPr lang="en-US" i="1" dirty="0" err="1" smtClean="0"/>
              <a:t>r</a:t>
            </a:r>
            <a:r>
              <a:rPr lang="en-US" dirty="0" smtClean="0"/>
              <a:t>)</a:t>
            </a:r>
            <a:endParaRPr lang="en-US" dirty="0"/>
          </a:p>
        </p:txBody>
      </p:sp>
      <p:sp>
        <p:nvSpPr>
          <p:cNvPr id="8" name="TextBox 7"/>
          <p:cNvSpPr txBox="1"/>
          <p:nvPr/>
        </p:nvSpPr>
        <p:spPr>
          <a:xfrm>
            <a:off x="990600" y="5867400"/>
            <a:ext cx="1981200" cy="276999"/>
          </a:xfrm>
          <a:prstGeom prst="rect">
            <a:avLst/>
          </a:prstGeom>
          <a:noFill/>
        </p:spPr>
        <p:txBody>
          <a:bodyPr wrap="square" rtlCol="0">
            <a:spAutoFit/>
          </a:bodyPr>
          <a:lstStyle/>
          <a:p>
            <a:r>
              <a:rPr lang="en-US" dirty="0" smtClean="0"/>
              <a:t>Example: 1.1 MA, 0.55 T</a:t>
            </a:r>
            <a:endParaRPr lang="en-US" dirty="0"/>
          </a:p>
        </p:txBody>
      </p:sp>
      <p:pic>
        <p:nvPicPr>
          <p:cNvPr id="6" name="Picture 5" descr="puff_all.pdf"/>
          <p:cNvPicPr>
            <a:picLocks noChangeAspect="1"/>
          </p:cNvPicPr>
          <p:nvPr/>
        </p:nvPicPr>
        <p:blipFill>
          <a:blip r:embed="rId2" cstate="print"/>
          <a:stretch>
            <a:fillRect/>
          </a:stretch>
        </p:blipFill>
        <p:spPr>
          <a:xfrm>
            <a:off x="185928" y="2200656"/>
            <a:ext cx="8805672" cy="4352544"/>
          </a:xfrm>
          <a:prstGeom prst="rect">
            <a:avLst/>
          </a:prstGeom>
        </p:spPr>
      </p:pic>
      <p:sp>
        <p:nvSpPr>
          <p:cNvPr id="7" name="Slide Number Placeholder 6"/>
          <p:cNvSpPr>
            <a:spLocks noGrp="1"/>
          </p:cNvSpPr>
          <p:nvPr>
            <p:ph type="sldNum" sz="quarter" idx="10"/>
          </p:nvPr>
        </p:nvSpPr>
        <p:spPr/>
        <p:txBody>
          <a:bodyPr/>
          <a:lstStyle/>
          <a:p>
            <a:pPr>
              <a:defRPr/>
            </a:pPr>
            <a:fld id="{6DDE1E14-FFAA-4CF2-AD26-762D3C45FB01}"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Documents and Settings\yren\My Documents\MATLAB\work_nstx\figure_save\mt_ne.png"/>
          <p:cNvPicPr>
            <a:picLocks noChangeAspect="1" noChangeArrowheads="1"/>
          </p:cNvPicPr>
          <p:nvPr/>
        </p:nvPicPr>
        <p:blipFill>
          <a:blip r:embed="rId2" cstate="print"/>
          <a:srcRect/>
          <a:stretch>
            <a:fillRect/>
          </a:stretch>
        </p:blipFill>
        <p:spPr bwMode="auto">
          <a:xfrm>
            <a:off x="0" y="3581400"/>
            <a:ext cx="3462338" cy="2875962"/>
          </a:xfrm>
          <a:prstGeom prst="rect">
            <a:avLst/>
          </a:prstGeom>
          <a:noFill/>
        </p:spPr>
      </p:pic>
      <p:pic>
        <p:nvPicPr>
          <p:cNvPr id="32772" name="Picture 4" descr="C:\Documents and Settings\yren\My Documents\MATLAB\work_nstx\figure_save\etg_streamers.png"/>
          <p:cNvPicPr>
            <a:picLocks noChangeAspect="1" noChangeArrowheads="1"/>
          </p:cNvPicPr>
          <p:nvPr/>
        </p:nvPicPr>
        <p:blipFill>
          <a:blip r:embed="rId3" cstate="print"/>
          <a:srcRect/>
          <a:stretch>
            <a:fillRect/>
          </a:stretch>
        </p:blipFill>
        <p:spPr bwMode="auto">
          <a:xfrm>
            <a:off x="3200400" y="3581400"/>
            <a:ext cx="3505200" cy="2931924"/>
          </a:xfrm>
          <a:prstGeom prst="rect">
            <a:avLst/>
          </a:prstGeom>
          <a:noFill/>
        </p:spPr>
      </p:pic>
      <p:sp>
        <p:nvSpPr>
          <p:cNvPr id="2" name="Title 1"/>
          <p:cNvSpPr>
            <a:spLocks noGrp="1"/>
          </p:cNvSpPr>
          <p:nvPr>
            <p:ph type="title"/>
          </p:nvPr>
        </p:nvSpPr>
        <p:spPr/>
        <p:txBody>
          <a:bodyPr/>
          <a:lstStyle/>
          <a:p>
            <a:r>
              <a:rPr lang="en-US" dirty="0" smtClean="0"/>
              <a:t>Measuring Micro-tearing Turbulence with High-k Scattering System</a:t>
            </a:r>
            <a:endParaRPr lang="en-US" dirty="0"/>
          </a:p>
        </p:txBody>
      </p:sp>
      <p:sp>
        <p:nvSpPr>
          <p:cNvPr id="3" name="Content Placeholder 2"/>
          <p:cNvSpPr>
            <a:spLocks noGrp="1"/>
          </p:cNvSpPr>
          <p:nvPr>
            <p:ph idx="1"/>
          </p:nvPr>
        </p:nvSpPr>
        <p:spPr>
          <a:xfrm>
            <a:off x="152400" y="1143000"/>
            <a:ext cx="8763000" cy="4953000"/>
          </a:xfrm>
        </p:spPr>
        <p:txBody>
          <a:bodyPr/>
          <a:lstStyle/>
          <a:p>
            <a:r>
              <a:rPr lang="en-US" dirty="0" smtClean="0"/>
              <a:t>Micro-tearing turbulence has significant density fluctuations </a:t>
            </a:r>
          </a:p>
          <a:p>
            <a:pPr lvl="1"/>
            <a:r>
              <a:rPr lang="en-US" dirty="0" smtClean="0">
                <a:solidFill>
                  <a:schemeClr val="accent2"/>
                </a:solidFill>
                <a:latin typeface="+mn-lt"/>
              </a:rPr>
              <a:t>Very Different 2D k spectrum anisotropy than ETG</a:t>
            </a:r>
            <a:endParaRPr lang="en-US" dirty="0" smtClean="0"/>
          </a:p>
          <a:p>
            <a:pPr lvl="1"/>
            <a:r>
              <a:rPr lang="en-US" dirty="0" smtClean="0">
                <a:solidFill>
                  <a:schemeClr val="accent2"/>
                </a:solidFill>
                <a:latin typeface="+mn-lt"/>
              </a:rPr>
              <a:t>Significant spectral power in large k</a:t>
            </a:r>
            <a:r>
              <a:rPr lang="en-US" baseline="-25000" dirty="0" smtClean="0">
                <a:solidFill>
                  <a:schemeClr val="accent2"/>
                </a:solidFill>
                <a:latin typeface="+mn-lt"/>
              </a:rPr>
              <a:t>r</a:t>
            </a:r>
            <a:r>
              <a:rPr lang="en-US" dirty="0" smtClean="0">
                <a:solidFill>
                  <a:schemeClr val="accent2"/>
                </a:solidFill>
                <a:latin typeface="+mn-lt"/>
              </a:rPr>
              <a:t> (electron-scale) is expected for micro-tearing turbulence</a:t>
            </a:r>
          </a:p>
          <a:p>
            <a:r>
              <a:rPr lang="en-US" dirty="0" smtClean="0">
                <a:solidFill>
                  <a:srgbClr val="FF0000"/>
                </a:solidFill>
              </a:rPr>
              <a:t>The present high-k system measures mostly </a:t>
            </a:r>
            <a:r>
              <a:rPr lang="en-US" dirty="0" smtClean="0">
                <a:solidFill>
                  <a:srgbClr val="FF0000"/>
                </a:solidFill>
                <a:latin typeface="+mn-lt"/>
              </a:rPr>
              <a:t>k</a:t>
            </a:r>
            <a:r>
              <a:rPr lang="en-US" baseline="-25000" dirty="0" smtClean="0">
                <a:solidFill>
                  <a:srgbClr val="FF0000"/>
                </a:solidFill>
                <a:latin typeface="+mn-lt"/>
              </a:rPr>
              <a:t>r</a:t>
            </a:r>
            <a:r>
              <a:rPr lang="en-US" dirty="0" smtClean="0">
                <a:solidFill>
                  <a:srgbClr val="FF0000"/>
                </a:solidFill>
                <a:latin typeface="+mn-lt"/>
              </a:rPr>
              <a:t> spectrum and is able to distinguish the different anisotropies</a:t>
            </a:r>
            <a:endParaRPr lang="en-US" dirty="0" smtClean="0">
              <a:solidFill>
                <a:schemeClr val="accent2"/>
              </a:solidFill>
              <a:latin typeface="+mn-lt"/>
            </a:endParaRPr>
          </a:p>
        </p:txBody>
      </p:sp>
      <p:sp>
        <p:nvSpPr>
          <p:cNvPr id="7" name="TextBox 6"/>
          <p:cNvSpPr txBox="1"/>
          <p:nvPr/>
        </p:nvSpPr>
        <p:spPr>
          <a:xfrm>
            <a:off x="533400" y="3352800"/>
            <a:ext cx="2667000" cy="461665"/>
          </a:xfrm>
          <a:prstGeom prst="rect">
            <a:avLst/>
          </a:prstGeom>
          <a:noFill/>
        </p:spPr>
        <p:txBody>
          <a:bodyPr wrap="square" rtlCol="0">
            <a:spAutoFit/>
          </a:bodyPr>
          <a:lstStyle/>
          <a:p>
            <a:r>
              <a:rPr lang="en-US" dirty="0" err="1" smtClean="0"/>
              <a:t>Micor</a:t>
            </a:r>
            <a:r>
              <a:rPr lang="en-US" dirty="0" smtClean="0"/>
              <a:t>-tearing density fluctuation, NSTX H-mode </a:t>
            </a:r>
            <a:endParaRPr lang="en-US" dirty="0"/>
          </a:p>
        </p:txBody>
      </p:sp>
      <p:sp>
        <p:nvSpPr>
          <p:cNvPr id="8" name="TextBox 7"/>
          <p:cNvSpPr txBox="1"/>
          <p:nvPr/>
        </p:nvSpPr>
        <p:spPr>
          <a:xfrm>
            <a:off x="3886200" y="3352800"/>
            <a:ext cx="2133600" cy="461665"/>
          </a:xfrm>
          <a:prstGeom prst="rect">
            <a:avLst/>
          </a:prstGeom>
          <a:noFill/>
        </p:spPr>
        <p:txBody>
          <a:bodyPr wrap="square" rtlCol="0">
            <a:spAutoFit/>
          </a:bodyPr>
          <a:lstStyle/>
          <a:p>
            <a:r>
              <a:rPr lang="en-US" dirty="0" smtClean="0"/>
              <a:t>ETG density fluctuations, NSTX L-mode</a:t>
            </a:r>
            <a:endParaRPr lang="en-US" dirty="0"/>
          </a:p>
        </p:txBody>
      </p:sp>
      <p:pic>
        <p:nvPicPr>
          <p:cNvPr id="9" name="Picture 6" descr="C:\Documents and Settings\yren\My Documents\MATLAB\work_nstx\figure_save\mt_etg_kr_spectrum.png"/>
          <p:cNvPicPr>
            <a:picLocks noChangeAspect="1" noChangeArrowheads="1"/>
          </p:cNvPicPr>
          <p:nvPr/>
        </p:nvPicPr>
        <p:blipFill>
          <a:blip r:embed="rId4" cstate="print"/>
          <a:srcRect/>
          <a:stretch>
            <a:fillRect/>
          </a:stretch>
        </p:blipFill>
        <p:spPr bwMode="auto">
          <a:xfrm>
            <a:off x="6442856" y="3886200"/>
            <a:ext cx="2624944" cy="2286000"/>
          </a:xfrm>
          <a:prstGeom prst="rect">
            <a:avLst/>
          </a:prstGeom>
          <a:noFill/>
        </p:spPr>
      </p:pic>
      <p:sp>
        <p:nvSpPr>
          <p:cNvPr id="10" name="Slide Number Placeholder 9"/>
          <p:cNvSpPr>
            <a:spLocks noGrp="1"/>
          </p:cNvSpPr>
          <p:nvPr>
            <p:ph type="sldNum" sz="quarter" idx="10"/>
          </p:nvPr>
        </p:nvSpPr>
        <p:spPr/>
        <p:txBody>
          <a:bodyPr/>
          <a:lstStyle/>
          <a:p>
            <a:pPr>
              <a:defRPr/>
            </a:pPr>
            <a:fld id="{6DDE1E14-FFAA-4CF2-AD26-762D3C45FB01}"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NSTX Accesses a Unique Parameter Regime to Address T&amp;T Issues Crucial for Future ST and non-ST Devices</a:t>
            </a:r>
          </a:p>
        </p:txBody>
      </p:sp>
      <p:sp>
        <p:nvSpPr>
          <p:cNvPr id="4099" name="Content Placeholder 2"/>
          <p:cNvSpPr>
            <a:spLocks noGrp="1"/>
          </p:cNvSpPr>
          <p:nvPr>
            <p:ph idx="1"/>
          </p:nvPr>
        </p:nvSpPr>
        <p:spPr>
          <a:xfrm>
            <a:off x="152400" y="914400"/>
            <a:ext cx="8991600" cy="5715000"/>
          </a:xfrm>
        </p:spPr>
        <p:txBody>
          <a:bodyPr/>
          <a:lstStyle/>
          <a:p>
            <a:pPr marL="228600" indent="-228600">
              <a:defRPr/>
            </a:pPr>
            <a:r>
              <a:rPr lang="en-US" dirty="0" smtClean="0">
                <a:solidFill>
                  <a:schemeClr val="accent2">
                    <a:lumMod val="75000"/>
                  </a:schemeClr>
                </a:solidFill>
              </a:rPr>
              <a:t>Strong </a:t>
            </a:r>
            <a:r>
              <a:rPr lang="en-US" dirty="0" err="1" smtClean="0">
                <a:solidFill>
                  <a:schemeClr val="accent2">
                    <a:lumMod val="75000"/>
                  </a:schemeClr>
                </a:solidFill>
              </a:rPr>
              <a:t>ExB</a:t>
            </a:r>
            <a:r>
              <a:rPr lang="en-US" dirty="0" smtClean="0">
                <a:solidFill>
                  <a:schemeClr val="accent2">
                    <a:lumMod val="75000"/>
                  </a:schemeClr>
                </a:solidFill>
              </a:rPr>
              <a:t> flow shear: </a:t>
            </a:r>
            <a:r>
              <a:rPr lang="en-US" dirty="0" smtClean="0">
                <a:solidFill>
                  <a:srgbClr val="FF0000"/>
                </a:solidFill>
              </a:rPr>
              <a:t>decoupling of the electron and ion channels</a:t>
            </a:r>
            <a:r>
              <a:rPr lang="en-US" dirty="0" smtClean="0">
                <a:solidFill>
                  <a:schemeClr val="accent2">
                    <a:lumMod val="75000"/>
                  </a:schemeClr>
                </a:solidFill>
              </a:rPr>
              <a:t> (ions close to neoclassical in H-mode) to study electron thermal transport</a:t>
            </a:r>
          </a:p>
          <a:p>
            <a:pPr marL="285750" indent="-285750">
              <a:defRPr/>
            </a:pPr>
            <a:r>
              <a:rPr lang="en-US" dirty="0" smtClean="0">
                <a:solidFill>
                  <a:schemeClr val="accent2">
                    <a:lumMod val="75000"/>
                  </a:schemeClr>
                </a:solidFill>
              </a:rPr>
              <a:t>Achievable range of </a:t>
            </a:r>
            <a:r>
              <a:rPr lang="el-GR" dirty="0" smtClean="0">
                <a:solidFill>
                  <a:schemeClr val="accent2">
                    <a:lumMod val="75000"/>
                  </a:schemeClr>
                </a:solidFill>
              </a:rPr>
              <a:t>β</a:t>
            </a:r>
            <a:r>
              <a:rPr lang="en-US" baseline="-25000" dirty="0" smtClean="0">
                <a:solidFill>
                  <a:schemeClr val="accent2">
                    <a:lumMod val="75000"/>
                  </a:schemeClr>
                </a:solidFill>
              </a:rPr>
              <a:t>T</a:t>
            </a:r>
            <a:r>
              <a:rPr lang="en-US" dirty="0" smtClean="0">
                <a:solidFill>
                  <a:schemeClr val="accent2">
                    <a:lumMod val="75000"/>
                  </a:schemeClr>
                </a:solidFill>
              </a:rPr>
              <a:t> can lead to significant EM contribution: </a:t>
            </a:r>
            <a:r>
              <a:rPr lang="en-US" dirty="0" smtClean="0">
                <a:solidFill>
                  <a:srgbClr val="FF0000"/>
                </a:solidFill>
              </a:rPr>
              <a:t>Assessing magnetic flutter effect</a:t>
            </a:r>
            <a:r>
              <a:rPr lang="en-US" dirty="0" smtClean="0">
                <a:solidFill>
                  <a:schemeClr val="accent2">
                    <a:lumMod val="75000"/>
                  </a:schemeClr>
                </a:solidFill>
              </a:rPr>
              <a:t>, </a:t>
            </a:r>
            <a:r>
              <a:rPr lang="en-US" i="1" dirty="0" smtClean="0">
                <a:solidFill>
                  <a:schemeClr val="accent2">
                    <a:lumMod val="75000"/>
                  </a:schemeClr>
                </a:solidFill>
              </a:rPr>
              <a:t>e.g.</a:t>
            </a:r>
            <a:r>
              <a:rPr lang="en-US" dirty="0" smtClean="0">
                <a:solidFill>
                  <a:schemeClr val="accent2">
                    <a:lumMod val="75000"/>
                  </a:schemeClr>
                </a:solidFill>
              </a:rPr>
              <a:t> micro-tearing turbulence</a:t>
            </a:r>
          </a:p>
          <a:p>
            <a:pPr marL="285750" indent="-285750">
              <a:defRPr/>
            </a:pPr>
            <a:r>
              <a:rPr lang="en-US" dirty="0" smtClean="0">
                <a:solidFill>
                  <a:schemeClr val="accent2">
                    <a:lumMod val="75000"/>
                  </a:schemeClr>
                </a:solidFill>
              </a:rPr>
              <a:t>Large </a:t>
            </a:r>
            <a:r>
              <a:rPr lang="el-GR" dirty="0" smtClean="0">
                <a:solidFill>
                  <a:schemeClr val="accent2">
                    <a:lumMod val="75000"/>
                  </a:schemeClr>
                </a:solidFill>
              </a:rPr>
              <a:t>ρ</a:t>
            </a:r>
            <a:r>
              <a:rPr lang="en-US" baseline="-25000" dirty="0" smtClean="0">
                <a:solidFill>
                  <a:schemeClr val="accent2">
                    <a:lumMod val="75000"/>
                  </a:schemeClr>
                </a:solidFill>
              </a:rPr>
              <a:t>e</a:t>
            </a:r>
            <a:r>
              <a:rPr lang="en-US" dirty="0" smtClean="0">
                <a:solidFill>
                  <a:schemeClr val="accent2">
                    <a:lumMod val="75000"/>
                  </a:schemeClr>
                </a:solidFill>
              </a:rPr>
              <a:t> makes localized electron-scale measurement possible</a:t>
            </a:r>
          </a:p>
          <a:p>
            <a:pPr marL="285750" indent="-285750">
              <a:buNone/>
              <a:defRPr/>
            </a:pPr>
            <a:endParaRPr lang="en-US" dirty="0" smtClean="0">
              <a:solidFill>
                <a:schemeClr val="accent2">
                  <a:lumMod val="75000"/>
                </a:schemeClr>
              </a:solidFill>
            </a:endParaRPr>
          </a:p>
          <a:p>
            <a:pPr marL="285750" indent="-285750"/>
            <a:r>
              <a:rPr lang="en-US" dirty="0" smtClean="0"/>
              <a:t>Validating physics models over a wide range of operating space (B</a:t>
            </a:r>
            <a:r>
              <a:rPr lang="en-US" baseline="-25000" dirty="0" smtClean="0"/>
              <a:t>T</a:t>
            </a:r>
            <a:r>
              <a:rPr lang="en-US" dirty="0" smtClean="0"/>
              <a:t>, </a:t>
            </a:r>
            <a:r>
              <a:rPr lang="en-US" dirty="0" err="1" smtClean="0"/>
              <a:t>Ip</a:t>
            </a:r>
            <a:r>
              <a:rPr lang="en-US" dirty="0" smtClean="0"/>
              <a:t>, </a:t>
            </a:r>
            <a:r>
              <a:rPr lang="en-US" dirty="0" smtClean="0">
                <a:latin typeface="Symbol" pitchFamily="18" charset="2"/>
              </a:rPr>
              <a:t>n</a:t>
            </a:r>
            <a:r>
              <a:rPr lang="en-US" baseline="-25000" dirty="0" smtClean="0"/>
              <a:t>e</a:t>
            </a:r>
            <a:r>
              <a:rPr lang="en-US" dirty="0" smtClean="0"/>
              <a:t>*, etc.) for NSTX-U and future devices</a:t>
            </a:r>
          </a:p>
          <a:p>
            <a:pPr marL="685800" lvl="1"/>
            <a:r>
              <a:rPr lang="en-US" dirty="0" smtClean="0"/>
              <a:t>Validating gyro-kinetic models for electron transport by varying </a:t>
            </a:r>
            <a:r>
              <a:rPr lang="el-GR" dirty="0" smtClean="0"/>
              <a:t>β</a:t>
            </a:r>
            <a:r>
              <a:rPr lang="en-US" baseline="-25000" dirty="0" smtClean="0"/>
              <a:t>e</a:t>
            </a:r>
            <a:r>
              <a:rPr lang="en-US" dirty="0" smtClean="0"/>
              <a:t> </a:t>
            </a:r>
            <a:r>
              <a:rPr lang="en-US" dirty="0" smtClean="0"/>
              <a:t>and </a:t>
            </a:r>
            <a:r>
              <a:rPr lang="en-US" dirty="0" smtClean="0">
                <a:latin typeface="Symbol" pitchFamily="18" charset="2"/>
              </a:rPr>
              <a:t>n</a:t>
            </a:r>
            <a:r>
              <a:rPr lang="en-US" baseline="-25000" dirty="0" smtClean="0"/>
              <a:t>e</a:t>
            </a:r>
            <a:r>
              <a:rPr lang="en-US" dirty="0" smtClean="0"/>
              <a:t>*: </a:t>
            </a:r>
            <a:r>
              <a:rPr lang="el-GR" dirty="0" smtClean="0"/>
              <a:t>μ</a:t>
            </a:r>
            <a:r>
              <a:rPr lang="en-US" dirty="0" smtClean="0"/>
              <a:t>-tearing (high </a:t>
            </a:r>
            <a:r>
              <a:rPr lang="el-GR" dirty="0" smtClean="0"/>
              <a:t>β</a:t>
            </a:r>
            <a:r>
              <a:rPr lang="en-US" baseline="-25000" dirty="0" smtClean="0"/>
              <a:t>e</a:t>
            </a:r>
            <a:r>
              <a:rPr lang="en-US" dirty="0" smtClean="0"/>
              <a:t>, </a:t>
            </a:r>
            <a:r>
              <a:rPr lang="en-US" dirty="0" smtClean="0">
                <a:latin typeface="Symbol" pitchFamily="18" charset="2"/>
              </a:rPr>
              <a:t>n</a:t>
            </a:r>
            <a:r>
              <a:rPr lang="en-US" baseline="-25000" dirty="0" smtClean="0"/>
              <a:t>e</a:t>
            </a:r>
            <a:r>
              <a:rPr lang="en-US" dirty="0" smtClean="0"/>
              <a:t>*) and ETG (low </a:t>
            </a:r>
            <a:r>
              <a:rPr lang="el-GR" dirty="0" smtClean="0"/>
              <a:t>β</a:t>
            </a:r>
            <a:r>
              <a:rPr lang="en-US" baseline="-25000" dirty="0" smtClean="0"/>
              <a:t>e</a:t>
            </a:r>
            <a:r>
              <a:rPr lang="en-US" dirty="0" smtClean="0"/>
              <a:t>, </a:t>
            </a:r>
            <a:r>
              <a:rPr lang="en-US" dirty="0" smtClean="0">
                <a:latin typeface="Symbol" pitchFamily="18" charset="2"/>
              </a:rPr>
              <a:t>n</a:t>
            </a:r>
            <a:r>
              <a:rPr lang="en-US" baseline="-25000" dirty="0" smtClean="0"/>
              <a:t>e</a:t>
            </a:r>
            <a:r>
              <a:rPr lang="en-US" dirty="0" smtClean="0"/>
              <a:t>*) with both high and low k measurements</a:t>
            </a:r>
          </a:p>
          <a:p>
            <a:pPr marL="685800" lvl="1"/>
            <a:r>
              <a:rPr lang="en-US" dirty="0" smtClean="0"/>
              <a:t>Validating GAE electron transport model by varying B</a:t>
            </a:r>
            <a:r>
              <a:rPr lang="en-US" baseline="-25000" dirty="0" smtClean="0"/>
              <a:t>T </a:t>
            </a:r>
            <a:r>
              <a:rPr lang="en-US" dirty="0" smtClean="0"/>
              <a:t> and P</a:t>
            </a:r>
            <a:r>
              <a:rPr lang="en-US" baseline="-25000" dirty="0" smtClean="0"/>
              <a:t>NBI</a:t>
            </a:r>
          </a:p>
          <a:p>
            <a:pPr marL="685800" lvl="1"/>
            <a:endParaRPr lang="en-US" dirty="0" smtClean="0"/>
          </a:p>
        </p:txBody>
      </p:sp>
      <p:sp>
        <p:nvSpPr>
          <p:cNvPr id="4" name="Content Placeholder 2"/>
          <p:cNvSpPr txBox="1">
            <a:spLocks/>
          </p:cNvSpPr>
          <p:nvPr/>
        </p:nvSpPr>
        <p:spPr bwMode="auto">
          <a:xfrm>
            <a:off x="-76200" y="4038600"/>
            <a:ext cx="91440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endParaRPr>
          </a:p>
          <a:p>
            <a:pPr marL="742950" lvl="1" indent="-285750" eaLnBrk="0" hangingPunct="0">
              <a:spcBef>
                <a:spcPct val="20000"/>
              </a:spcBef>
              <a:buFontTx/>
              <a:buChar char="–"/>
              <a:defRPr/>
            </a:pPr>
            <a:endParaRPr kumimoji="0" lang="en-US" sz="2000" b="0" i="0" u="none" strike="noStrike" kern="0" cap="none" spc="0" normalizeH="0" baseline="0" noProof="0" dirty="0" smtClean="0">
              <a:ln>
                <a:noFill/>
              </a:ln>
              <a:solidFill>
                <a:schemeClr val="accent2"/>
              </a:solidFill>
              <a:effectLst/>
              <a:uLnTx/>
              <a:uFillTx/>
              <a:latin typeface="+mn-lt"/>
            </a:endParaRPr>
          </a:p>
        </p:txBody>
      </p:sp>
      <p:sp>
        <p:nvSpPr>
          <p:cNvPr id="5" name="Slide Number Placeholder 4"/>
          <p:cNvSpPr>
            <a:spLocks noGrp="1"/>
          </p:cNvSpPr>
          <p:nvPr>
            <p:ph type="sldNum" sz="quarter" idx="10"/>
          </p:nvPr>
        </p:nvSpPr>
        <p:spPr/>
        <p:txBody>
          <a:bodyPr/>
          <a:lstStyle/>
          <a:p>
            <a:pPr>
              <a:defRPr/>
            </a:pPr>
            <a:fld id="{6DDE1E14-FFAA-4CF2-AD26-762D3C45FB01}"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Design of the New High-k Scattering System for NSTX-Upgrade</a:t>
            </a:r>
            <a:endParaRPr lang="en-US" dirty="0"/>
          </a:p>
        </p:txBody>
      </p:sp>
      <p:sp>
        <p:nvSpPr>
          <p:cNvPr id="3" name="Content Placeholder 2"/>
          <p:cNvSpPr>
            <a:spLocks noGrp="1"/>
          </p:cNvSpPr>
          <p:nvPr>
            <p:ph idx="1"/>
          </p:nvPr>
        </p:nvSpPr>
        <p:spPr>
          <a:xfrm>
            <a:off x="152400" y="1066800"/>
            <a:ext cx="8763000" cy="4953000"/>
          </a:xfrm>
        </p:spPr>
        <p:txBody>
          <a:bodyPr/>
          <a:lstStyle/>
          <a:p>
            <a:r>
              <a:rPr lang="en-US" dirty="0" smtClean="0"/>
              <a:t>The design utilizes the launching port of the present high-k</a:t>
            </a:r>
            <a:r>
              <a:rPr lang="en-US" baseline="-25000" dirty="0" smtClean="0"/>
              <a:t>r</a:t>
            </a:r>
            <a:r>
              <a:rPr lang="en-US" dirty="0" smtClean="0"/>
              <a:t> system and its microwave hardware</a:t>
            </a:r>
          </a:p>
          <a:p>
            <a:r>
              <a:rPr lang="en-US" dirty="0" smtClean="0"/>
              <a:t>Two scattering configurations of the system allow it to measure 2D k spectrum</a:t>
            </a:r>
            <a:endParaRPr lang="en-US" dirty="0"/>
          </a:p>
        </p:txBody>
      </p:sp>
      <p:pic>
        <p:nvPicPr>
          <p:cNvPr id="31746" name="Picture 2" descr="C:\Documents and Settings\yren\My Documents\MATLAB\work_nstx\figure_save\proposal_up_down_launching_top_side_views.png"/>
          <p:cNvPicPr>
            <a:picLocks noChangeAspect="1" noChangeArrowheads="1"/>
          </p:cNvPicPr>
          <p:nvPr/>
        </p:nvPicPr>
        <p:blipFill>
          <a:blip r:embed="rId2" cstate="print"/>
          <a:srcRect/>
          <a:stretch>
            <a:fillRect/>
          </a:stretch>
        </p:blipFill>
        <p:spPr bwMode="auto">
          <a:xfrm>
            <a:off x="45248" y="3429000"/>
            <a:ext cx="4983952" cy="2895600"/>
          </a:xfrm>
          <a:prstGeom prst="rect">
            <a:avLst/>
          </a:prstGeom>
          <a:noFill/>
        </p:spPr>
      </p:pic>
      <p:pic>
        <p:nvPicPr>
          <p:cNvPr id="31748" name="Picture 4" descr="C:\Documents and Settings\yren\My Documents\MATLAB\work_nstx\figure_save\proposal_up_down_launching_kspec.bmp"/>
          <p:cNvPicPr>
            <a:picLocks noChangeAspect="1" noChangeArrowheads="1"/>
          </p:cNvPicPr>
          <p:nvPr/>
        </p:nvPicPr>
        <p:blipFill>
          <a:blip r:embed="rId3" cstate="print"/>
          <a:srcRect/>
          <a:stretch>
            <a:fillRect/>
          </a:stretch>
        </p:blipFill>
        <p:spPr bwMode="auto">
          <a:xfrm>
            <a:off x="5031434" y="3200400"/>
            <a:ext cx="4112566" cy="3124200"/>
          </a:xfrm>
          <a:prstGeom prst="rect">
            <a:avLst/>
          </a:prstGeom>
          <a:noFill/>
        </p:spPr>
      </p:pic>
      <p:sp>
        <p:nvSpPr>
          <p:cNvPr id="6" name="Slide Number Placeholder 5"/>
          <p:cNvSpPr>
            <a:spLocks noGrp="1"/>
          </p:cNvSpPr>
          <p:nvPr>
            <p:ph type="sldNum" sz="quarter" idx="10"/>
          </p:nvPr>
        </p:nvSpPr>
        <p:spPr/>
        <p:txBody>
          <a:bodyPr/>
          <a:lstStyle/>
          <a:p>
            <a:pPr>
              <a:defRPr/>
            </a:pPr>
            <a:fld id="{6DDE1E14-FFAA-4CF2-AD26-762D3C45FB01}" type="slidenum">
              <a:rPr lang="en-US" smtClean="0"/>
              <a:pPr>
                <a:defRPr/>
              </a:pPr>
              <a:t>30</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800" dirty="0" smtClean="0">
                <a:ea typeface="ＭＳ Ｐゴシック" pitchFamily="34" charset="-128"/>
              </a:rPr>
              <a:t>BES Diagnostic System Commissioned in 2010</a:t>
            </a:r>
            <a:br>
              <a:rPr lang="en-US" sz="2800" dirty="0" smtClean="0">
                <a:ea typeface="ＭＳ Ｐゴシック" pitchFamily="34" charset="-128"/>
              </a:rPr>
            </a:br>
            <a:r>
              <a:rPr lang="en-US" sz="2800" dirty="0" smtClean="0">
                <a:ea typeface="ＭＳ Ｐゴシック" pitchFamily="34" charset="-128"/>
              </a:rPr>
              <a:t>with up to 24 Detection Channels</a:t>
            </a:r>
          </a:p>
        </p:txBody>
      </p:sp>
      <p:sp>
        <p:nvSpPr>
          <p:cNvPr id="5123" name="Content Placeholder 2"/>
          <p:cNvSpPr>
            <a:spLocks noGrp="1"/>
          </p:cNvSpPr>
          <p:nvPr>
            <p:ph idx="1"/>
          </p:nvPr>
        </p:nvSpPr>
        <p:spPr>
          <a:xfrm>
            <a:off x="0" y="1066800"/>
            <a:ext cx="5334000" cy="4591050"/>
          </a:xfrm>
        </p:spPr>
        <p:txBody>
          <a:bodyPr/>
          <a:lstStyle/>
          <a:p>
            <a:pPr>
              <a:spcBef>
                <a:spcPts val="0"/>
              </a:spcBef>
              <a:spcAft>
                <a:spcPts val="600"/>
              </a:spcAft>
            </a:pPr>
            <a:r>
              <a:rPr lang="en-US" dirty="0" smtClean="0">
                <a:ea typeface="ＭＳ Ｐゴシック" pitchFamily="34" charset="-128"/>
              </a:rPr>
              <a:t>Measures Doppler-shifted </a:t>
            </a:r>
            <a:r>
              <a:rPr lang="en-US" dirty="0" err="1" smtClean="0">
                <a:ea typeface="ＭＳ Ｐゴシック" pitchFamily="34" charset="-128"/>
              </a:rPr>
              <a:t>D</a:t>
            </a:r>
            <a:r>
              <a:rPr lang="en-US" baseline="-25000" dirty="0" err="1" smtClean="0">
                <a:ea typeface="ＭＳ Ｐゴシック" pitchFamily="34" charset="-128"/>
              </a:rPr>
              <a:t>α</a:t>
            </a:r>
            <a:r>
              <a:rPr lang="en-US" dirty="0" smtClean="0">
                <a:ea typeface="ＭＳ Ｐゴシック" pitchFamily="34" charset="-128"/>
              </a:rPr>
              <a:t> emission from neutral beams</a:t>
            </a:r>
          </a:p>
          <a:p>
            <a:pPr>
              <a:spcBef>
                <a:spcPts val="0"/>
              </a:spcBef>
              <a:spcAft>
                <a:spcPts val="600"/>
              </a:spcAft>
            </a:pPr>
            <a:r>
              <a:rPr lang="en-US" dirty="0" smtClean="0">
                <a:solidFill>
                  <a:srgbClr val="FF0000"/>
                </a:solidFill>
                <a:ea typeface="ＭＳ Ｐゴシック" pitchFamily="34" charset="-128"/>
              </a:rPr>
              <a:t>Radial coverage </a:t>
            </a:r>
            <a:r>
              <a:rPr lang="en-US" dirty="0" smtClean="0">
                <a:ea typeface="ＭＳ Ｐゴシック" pitchFamily="34" charset="-128"/>
              </a:rPr>
              <a:t>from r/a~0.1 to beyond LCFS with </a:t>
            </a:r>
            <a:r>
              <a:rPr lang="en-US" dirty="0" smtClean="0">
                <a:solidFill>
                  <a:srgbClr val="FF0000"/>
                </a:solidFill>
                <a:ea typeface="ＭＳ Ｐゴシック" pitchFamily="34" charset="-128"/>
              </a:rPr>
              <a:t>2-3 cm spot size</a:t>
            </a:r>
          </a:p>
          <a:p>
            <a:pPr>
              <a:spcBef>
                <a:spcPts val="0"/>
              </a:spcBef>
              <a:spcAft>
                <a:spcPts val="600"/>
              </a:spcAft>
            </a:pPr>
            <a:r>
              <a:rPr lang="en-US" dirty="0" smtClean="0">
                <a:ea typeface="ＭＳ Ｐゴシック" pitchFamily="34" charset="-128"/>
              </a:rPr>
              <a:t>56 fiber views</a:t>
            </a:r>
          </a:p>
          <a:p>
            <a:pPr>
              <a:spcBef>
                <a:spcPts val="0"/>
              </a:spcBef>
              <a:spcAft>
                <a:spcPts val="600"/>
              </a:spcAft>
            </a:pPr>
            <a:r>
              <a:rPr lang="en-US" dirty="0" smtClean="0">
                <a:ea typeface="ＭＳ Ｐゴシック" pitchFamily="34" charset="-128"/>
              </a:rPr>
              <a:t>Fiber layout includes radial and </a:t>
            </a:r>
            <a:r>
              <a:rPr lang="en-US" dirty="0" err="1" smtClean="0">
                <a:ea typeface="ＭＳ Ｐゴシック" pitchFamily="34" charset="-128"/>
              </a:rPr>
              <a:t>poloidal</a:t>
            </a:r>
            <a:r>
              <a:rPr lang="en-US" dirty="0" smtClean="0">
                <a:ea typeface="ＭＳ Ｐゴシック" pitchFamily="34" charset="-128"/>
              </a:rPr>
              <a:t> arrays and 2D grids</a:t>
            </a:r>
          </a:p>
          <a:p>
            <a:pPr>
              <a:spcBef>
                <a:spcPts val="0"/>
              </a:spcBef>
              <a:spcAft>
                <a:spcPts val="600"/>
              </a:spcAft>
            </a:pPr>
            <a:r>
              <a:rPr lang="en-US" dirty="0" smtClean="0">
                <a:ea typeface="ＭＳ Ｐゴシック" pitchFamily="34" charset="-128"/>
              </a:rPr>
              <a:t>Digital anti-alias FIR filter eliminates </a:t>
            </a:r>
            <a:r>
              <a:rPr lang="en-US" dirty="0" err="1" smtClean="0">
                <a:ea typeface="ＭＳ Ｐゴシック" pitchFamily="34" charset="-128"/>
              </a:rPr>
              <a:t>photodetector</a:t>
            </a:r>
            <a:r>
              <a:rPr lang="en-US" dirty="0" smtClean="0">
                <a:ea typeface="ＭＳ Ｐゴシック" pitchFamily="34" charset="-128"/>
              </a:rPr>
              <a:t> e-noise &gt; 1 MHz</a:t>
            </a:r>
          </a:p>
          <a:p>
            <a:pPr>
              <a:spcBef>
                <a:spcPts val="0"/>
              </a:spcBef>
              <a:spcAft>
                <a:spcPts val="600"/>
              </a:spcAft>
            </a:pPr>
            <a:r>
              <a:rPr lang="en-US" dirty="0" smtClean="0">
                <a:solidFill>
                  <a:srgbClr val="FF0000"/>
                </a:solidFill>
                <a:ea typeface="ＭＳ Ｐゴシック" pitchFamily="34" charset="-128"/>
              </a:rPr>
              <a:t>32 detection channels planned for 2011</a:t>
            </a:r>
          </a:p>
        </p:txBody>
      </p:sp>
      <p:pic>
        <p:nvPicPr>
          <p:cNvPr id="5124" name="Picture 3" descr="R130R140_ImageSpots.png"/>
          <p:cNvPicPr>
            <a:picLocks noChangeAspect="1"/>
          </p:cNvPicPr>
          <p:nvPr/>
        </p:nvPicPr>
        <p:blipFill>
          <a:blip r:embed="rId2" cstate="print"/>
          <a:srcRect/>
          <a:stretch>
            <a:fillRect/>
          </a:stretch>
        </p:blipFill>
        <p:spPr bwMode="auto">
          <a:xfrm>
            <a:off x="5383213" y="1446213"/>
            <a:ext cx="3492500" cy="4802187"/>
          </a:xfrm>
          <a:prstGeom prst="rect">
            <a:avLst/>
          </a:prstGeom>
          <a:noFill/>
          <a:ln w="9525">
            <a:noFill/>
            <a:miter lim="800000"/>
            <a:headEnd/>
            <a:tailEnd/>
          </a:ln>
        </p:spPr>
      </p:pic>
      <p:sp>
        <p:nvSpPr>
          <p:cNvPr id="5125" name="TextBox 5"/>
          <p:cNvSpPr txBox="1">
            <a:spLocks noChangeArrowheads="1"/>
          </p:cNvSpPr>
          <p:nvPr/>
        </p:nvSpPr>
        <p:spPr bwMode="auto">
          <a:xfrm>
            <a:off x="6272213" y="995363"/>
            <a:ext cx="1800225" cy="369887"/>
          </a:xfrm>
          <a:prstGeom prst="rect">
            <a:avLst/>
          </a:prstGeom>
          <a:solidFill>
            <a:srgbClr val="CCFFCC"/>
          </a:solidFill>
          <a:ln w="9525">
            <a:solidFill>
              <a:schemeClr val="tx1"/>
            </a:solidFill>
            <a:miter lim="800000"/>
            <a:headEnd/>
            <a:tailEnd/>
          </a:ln>
        </p:spPr>
        <p:txBody>
          <a:bodyPr wrap="none">
            <a:spAutoFit/>
          </a:bodyPr>
          <a:lstStyle/>
          <a:p>
            <a:pPr algn="ctr"/>
            <a:r>
              <a:rPr lang="en-US" sz="1800" b="0" i="0">
                <a:solidFill>
                  <a:schemeClr val="tx1"/>
                </a:solidFill>
                <a:latin typeface="Arial" pitchFamily="34" charset="0"/>
                <a:cs typeface="Arial" pitchFamily="34" charset="0"/>
              </a:rPr>
              <a:t>Image locations</a:t>
            </a:r>
          </a:p>
        </p:txBody>
      </p:sp>
      <p:sp>
        <p:nvSpPr>
          <p:cNvPr id="5126" name="TextBox 6"/>
          <p:cNvSpPr txBox="1">
            <a:spLocks noChangeArrowheads="1"/>
          </p:cNvSpPr>
          <p:nvPr/>
        </p:nvSpPr>
        <p:spPr bwMode="auto">
          <a:xfrm>
            <a:off x="152400" y="6248400"/>
            <a:ext cx="6364288" cy="276225"/>
          </a:xfrm>
          <a:prstGeom prst="rect">
            <a:avLst/>
          </a:prstGeom>
          <a:noFill/>
          <a:ln w="9525">
            <a:noFill/>
            <a:miter lim="800000"/>
            <a:headEnd/>
            <a:tailEnd/>
          </a:ln>
        </p:spPr>
        <p:txBody>
          <a:bodyPr wrap="none">
            <a:spAutoFit/>
          </a:bodyPr>
          <a:lstStyle/>
          <a:p>
            <a:r>
              <a:rPr lang="en-US" b="0" i="0">
                <a:solidFill>
                  <a:schemeClr val="tx1"/>
                </a:solidFill>
                <a:latin typeface="Arial" pitchFamily="34" charset="0"/>
                <a:cs typeface="Arial" pitchFamily="34" charset="0"/>
              </a:rPr>
              <a:t>R. Fonck, G. McKee, D. Smith, and I. Uzun-Kaymak (UW-Madison) and B. Stratton (PPPL)</a:t>
            </a:r>
          </a:p>
        </p:txBody>
      </p:sp>
      <p:sp>
        <p:nvSpPr>
          <p:cNvPr id="7" name="Slide Number Placeholder 6"/>
          <p:cNvSpPr>
            <a:spLocks noGrp="1"/>
          </p:cNvSpPr>
          <p:nvPr>
            <p:ph type="sldNum" sz="quarter" idx="10"/>
          </p:nvPr>
        </p:nvSpPr>
        <p:spPr/>
        <p:txBody>
          <a:bodyPr/>
          <a:lstStyle/>
          <a:p>
            <a:pPr>
              <a:defRPr/>
            </a:pPr>
            <a:fld id="{6DDE1E14-FFAA-4CF2-AD26-762D3C45FB01}"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BES Observed Decrease in Fluctuations at L-H transition</a:t>
            </a:r>
            <a:br>
              <a:rPr lang="en-US" dirty="0" smtClean="0">
                <a:ea typeface="ＭＳ Ｐゴシック" pitchFamily="34" charset="-128"/>
              </a:rPr>
            </a:br>
            <a:r>
              <a:rPr lang="en-US" dirty="0" smtClean="0">
                <a:ea typeface="ＭＳ Ｐゴシック" pitchFamily="34" charset="-128"/>
              </a:rPr>
              <a:t>from Edge to Core Regions</a:t>
            </a:r>
          </a:p>
        </p:txBody>
      </p:sp>
      <p:pic>
        <p:nvPicPr>
          <p:cNvPr id="6147" name="Picture 6" descr="138690_LH_fig.png"/>
          <p:cNvPicPr>
            <a:picLocks noChangeAspect="1"/>
          </p:cNvPicPr>
          <p:nvPr/>
        </p:nvPicPr>
        <p:blipFill>
          <a:blip r:embed="rId3" cstate="print"/>
          <a:srcRect/>
          <a:stretch>
            <a:fillRect/>
          </a:stretch>
        </p:blipFill>
        <p:spPr bwMode="auto">
          <a:xfrm>
            <a:off x="31750" y="1219200"/>
            <a:ext cx="9058275" cy="4953000"/>
          </a:xfrm>
          <a:prstGeom prst="rect">
            <a:avLst/>
          </a:prstGeom>
          <a:noFill/>
          <a:ln w="9525">
            <a:noFill/>
            <a:miter lim="800000"/>
            <a:headEnd/>
            <a:tailEnd/>
          </a:ln>
        </p:spPr>
      </p:pic>
      <p:sp>
        <p:nvSpPr>
          <p:cNvPr id="6148" name="TextBox 4"/>
          <p:cNvSpPr txBox="1">
            <a:spLocks noChangeArrowheads="1"/>
          </p:cNvSpPr>
          <p:nvPr/>
        </p:nvSpPr>
        <p:spPr bwMode="auto">
          <a:xfrm>
            <a:off x="152400" y="6248400"/>
            <a:ext cx="6364288" cy="276225"/>
          </a:xfrm>
          <a:prstGeom prst="rect">
            <a:avLst/>
          </a:prstGeom>
          <a:noFill/>
          <a:ln w="9525">
            <a:noFill/>
            <a:miter lim="800000"/>
            <a:headEnd/>
            <a:tailEnd/>
          </a:ln>
        </p:spPr>
        <p:txBody>
          <a:bodyPr wrap="none">
            <a:spAutoFit/>
          </a:bodyPr>
          <a:lstStyle/>
          <a:p>
            <a:r>
              <a:rPr lang="en-US" b="0" i="0">
                <a:solidFill>
                  <a:schemeClr val="tx1"/>
                </a:solidFill>
                <a:latin typeface="Arial" pitchFamily="34" charset="0"/>
                <a:cs typeface="Arial" pitchFamily="34" charset="0"/>
              </a:rPr>
              <a:t>R. Fonck, G. McKee, D. Smith, and I. Uzun-Kaymak (UW-Madison) and B. Stratton (PPPL)</a:t>
            </a:r>
          </a:p>
        </p:txBody>
      </p:sp>
      <p:sp>
        <p:nvSpPr>
          <p:cNvPr id="5" name="TextBox 4"/>
          <p:cNvSpPr txBox="1"/>
          <p:nvPr/>
        </p:nvSpPr>
        <p:spPr>
          <a:xfrm>
            <a:off x="76200" y="5943600"/>
            <a:ext cx="914400" cy="276999"/>
          </a:xfrm>
          <a:prstGeom prst="rect">
            <a:avLst/>
          </a:prstGeom>
          <a:solidFill>
            <a:srgbClr val="92D050"/>
          </a:solidFill>
          <a:scene3d>
            <a:camera prst="orthographicFront"/>
            <a:lightRig rig="threePt" dir="t"/>
          </a:scene3d>
          <a:sp3d>
            <a:bevelT/>
          </a:sp3d>
        </p:spPr>
        <p:txBody>
          <a:bodyPr>
            <a:spAutoFit/>
          </a:bodyPr>
          <a:lstStyle/>
          <a:p>
            <a:pPr>
              <a:buFontTx/>
              <a:buNone/>
              <a:defRPr/>
            </a:pPr>
            <a:r>
              <a:rPr lang="en-US" dirty="0" smtClean="0">
                <a:solidFill>
                  <a:schemeClr val="tx1"/>
                </a:solidFill>
              </a:rPr>
              <a:t>PAC27-24</a:t>
            </a:r>
            <a:endParaRPr lang="en-US" dirty="0">
              <a:solidFill>
                <a:schemeClr val="tx1"/>
              </a:solidFill>
            </a:endParaRPr>
          </a:p>
        </p:txBody>
      </p:sp>
      <p:sp>
        <p:nvSpPr>
          <p:cNvPr id="6" name="Slide Number Placeholder 5"/>
          <p:cNvSpPr>
            <a:spLocks noGrp="1"/>
          </p:cNvSpPr>
          <p:nvPr>
            <p:ph type="sldNum" sz="quarter" idx="10"/>
          </p:nvPr>
        </p:nvSpPr>
        <p:spPr/>
        <p:txBody>
          <a:bodyPr/>
          <a:lstStyle/>
          <a:p>
            <a:pPr>
              <a:defRPr/>
            </a:pPr>
            <a:fld id="{6DDE1E14-FFAA-4CF2-AD26-762D3C45FB01}"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cstate="print"/>
          <a:srcRect/>
          <a:stretch>
            <a:fillRect/>
          </a:stretch>
        </p:blipFill>
        <p:spPr bwMode="auto">
          <a:xfrm>
            <a:off x="6248399" y="914400"/>
            <a:ext cx="2767701" cy="236220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srcRect/>
          <a:stretch>
            <a:fillRect/>
          </a:stretch>
        </p:blipFill>
        <p:spPr bwMode="auto">
          <a:xfrm>
            <a:off x="0" y="4267200"/>
            <a:ext cx="9144000" cy="2262721"/>
          </a:xfrm>
          <a:prstGeom prst="rect">
            <a:avLst/>
          </a:prstGeom>
          <a:noFill/>
          <a:ln w="9525">
            <a:noFill/>
            <a:miter lim="800000"/>
            <a:headEnd/>
            <a:tailEnd/>
          </a:ln>
        </p:spPr>
      </p:pic>
      <p:sp>
        <p:nvSpPr>
          <p:cNvPr id="22" name="Content Placeholder 2"/>
          <p:cNvSpPr txBox="1">
            <a:spLocks/>
          </p:cNvSpPr>
          <p:nvPr/>
        </p:nvSpPr>
        <p:spPr bwMode="auto">
          <a:xfrm>
            <a:off x="-76200" y="3124200"/>
            <a:ext cx="90678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Tx/>
              <a:buChar char="•"/>
            </a:pPr>
            <a:r>
              <a:rPr lang="en-US" sz="2400" b="0" i="0" kern="0" dirty="0" smtClean="0">
                <a:solidFill>
                  <a:schemeClr val="tx1"/>
                </a:solidFill>
                <a:latin typeface="Arial" pitchFamily="34" charset="0"/>
              </a:rPr>
              <a:t>k</a:t>
            </a:r>
            <a:r>
              <a:rPr lang="en-US" sz="2400" b="0" i="0" kern="0" baseline="-25000" dirty="0" smtClean="0">
                <a:solidFill>
                  <a:schemeClr val="tx1"/>
                </a:solidFill>
                <a:latin typeface="Arial" pitchFamily="34" charset="0"/>
              </a:rPr>
              <a:t>r</a:t>
            </a:r>
            <a:r>
              <a:rPr lang="en-US" sz="2400" b="0" i="0" kern="0" dirty="0" smtClean="0">
                <a:solidFill>
                  <a:schemeClr val="tx1"/>
                </a:solidFill>
                <a:latin typeface="Arial" pitchFamily="34" charset="0"/>
              </a:rPr>
              <a:t> backscattering measurements from improved </a:t>
            </a:r>
            <a:r>
              <a:rPr lang="en-US" sz="2400" b="0" i="0" kern="0" dirty="0" err="1" smtClean="0">
                <a:solidFill>
                  <a:schemeClr val="tx1"/>
                </a:solidFill>
                <a:latin typeface="Arial" pitchFamily="34" charset="0"/>
              </a:rPr>
              <a:t>reflectometer</a:t>
            </a:r>
            <a:r>
              <a:rPr lang="en-US" sz="2400" b="0" i="0" kern="0" dirty="0" smtClean="0">
                <a:solidFill>
                  <a:schemeClr val="tx1"/>
                </a:solidFill>
                <a:latin typeface="Arial" pitchFamily="34" charset="0"/>
              </a:rPr>
              <a:t> show turbulence suppression at the Electron Transport Barrier (ETB) location (R≈146 cm) after L-H transition</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p:txBody>
          <a:bodyPr/>
          <a:lstStyle/>
          <a:p>
            <a:r>
              <a:rPr lang="en-US" dirty="0" smtClean="0"/>
              <a:t>L-H Transition Study on NSTX Characterizes both Power Threshold and Turbulence</a:t>
            </a:r>
            <a:endParaRPr lang="en-US" dirty="0"/>
          </a:p>
        </p:txBody>
      </p:sp>
      <p:sp>
        <p:nvSpPr>
          <p:cNvPr id="3" name="Content Placeholder 2"/>
          <p:cNvSpPr>
            <a:spLocks noGrp="1"/>
          </p:cNvSpPr>
          <p:nvPr>
            <p:ph idx="1"/>
          </p:nvPr>
        </p:nvSpPr>
        <p:spPr>
          <a:xfrm>
            <a:off x="-76200" y="914400"/>
            <a:ext cx="6248400" cy="2438400"/>
          </a:xfrm>
        </p:spPr>
        <p:txBody>
          <a:bodyPr/>
          <a:lstStyle/>
          <a:p>
            <a:r>
              <a:rPr lang="en-US" dirty="0" smtClean="0">
                <a:ea typeface="ＭＳ Ｐゴシック" pitchFamily="34" charset="-128"/>
              </a:rPr>
              <a:t>P</a:t>
            </a:r>
            <a:r>
              <a:rPr lang="en-US" baseline="-25000" dirty="0" smtClean="0">
                <a:ea typeface="ＭＳ Ｐゴシック" pitchFamily="34" charset="-128"/>
              </a:rPr>
              <a:t>LH</a:t>
            </a:r>
            <a:r>
              <a:rPr lang="en-US" dirty="0" smtClean="0">
                <a:ea typeface="ＭＳ Ｐゴシック" pitchFamily="34" charset="-128"/>
              </a:rPr>
              <a:t> decreases with R</a:t>
            </a:r>
            <a:r>
              <a:rPr lang="en-US" baseline="-25000" dirty="0" smtClean="0">
                <a:ea typeface="ＭＳ Ｐゴシック" pitchFamily="34" charset="-128"/>
              </a:rPr>
              <a:t>X</a:t>
            </a:r>
            <a:r>
              <a:rPr lang="en-US" dirty="0" smtClean="0">
                <a:ea typeface="ＭＳ Ｐゴシック" pitchFamily="34" charset="-128"/>
              </a:rPr>
              <a:t> and Li deposition</a:t>
            </a:r>
          </a:p>
          <a:p>
            <a:pPr lvl="1"/>
            <a:r>
              <a:rPr lang="en-US" dirty="0" smtClean="0">
                <a:ea typeface="ＭＳ Ｐゴシック" pitchFamily="34" charset="-128"/>
              </a:rPr>
              <a:t>Consistent with XGC-0 predicted </a:t>
            </a:r>
            <a:r>
              <a:rPr lang="en-US" dirty="0" err="1" smtClean="0">
                <a:ea typeface="ＭＳ Ｐゴシック" pitchFamily="34" charset="-128"/>
              </a:rPr>
              <a:t>E</a:t>
            </a:r>
            <a:r>
              <a:rPr lang="en-US" baseline="-25000" dirty="0" err="1" smtClean="0">
                <a:ea typeface="ＭＳ Ｐゴシック" pitchFamily="34" charset="-128"/>
              </a:rPr>
              <a:t>r</a:t>
            </a:r>
            <a:r>
              <a:rPr lang="en-US" dirty="0" smtClean="0">
                <a:ea typeface="ＭＳ Ｐゴシック" pitchFamily="34" charset="-128"/>
              </a:rPr>
              <a:t> well depth</a:t>
            </a:r>
          </a:p>
          <a:p>
            <a:pPr lvl="1"/>
            <a:r>
              <a:rPr lang="en-US" dirty="0" smtClean="0"/>
              <a:t>B</a:t>
            </a:r>
            <a:r>
              <a:rPr lang="en-US" baseline="-25000" dirty="0" smtClean="0"/>
              <a:t>T</a:t>
            </a:r>
            <a:r>
              <a:rPr lang="en-US" dirty="0" smtClean="0"/>
              <a:t> at X-point location is important in determining </a:t>
            </a:r>
            <a:r>
              <a:rPr lang="en-US" dirty="0" smtClean="0">
                <a:ea typeface="ＭＳ Ｐゴシック" pitchFamily="34" charset="-128"/>
              </a:rPr>
              <a:t>P</a:t>
            </a:r>
            <a:r>
              <a:rPr lang="en-US" baseline="-25000" dirty="0" smtClean="0">
                <a:ea typeface="ＭＳ Ｐゴシック" pitchFamily="34" charset="-128"/>
              </a:rPr>
              <a:t>LH</a:t>
            </a:r>
            <a:endParaRPr lang="en-US" dirty="0" smtClean="0">
              <a:ea typeface="ＭＳ Ｐゴシック" pitchFamily="34" charset="-128"/>
            </a:endParaRPr>
          </a:p>
          <a:p>
            <a:pPr marL="742950" lvl="2" indent="-285750">
              <a:buFont typeface="Arial" pitchFamily="34" charset="0"/>
              <a:buChar char="–"/>
            </a:pPr>
            <a:r>
              <a:rPr lang="en-US" sz="2000" dirty="0" smtClean="0">
                <a:solidFill>
                  <a:srgbClr val="FF0000"/>
                </a:solidFill>
                <a:ea typeface="ＭＳ Ｐゴシック" pitchFamily="34" charset="-128"/>
              </a:rPr>
              <a:t>Plan to study the effect of X-point height and to investigate P</a:t>
            </a:r>
            <a:r>
              <a:rPr lang="en-US" sz="2000" baseline="-25000" dirty="0" smtClean="0">
                <a:solidFill>
                  <a:srgbClr val="FF0000"/>
                </a:solidFill>
                <a:ea typeface="ＭＳ Ｐゴシック" pitchFamily="34" charset="-128"/>
              </a:rPr>
              <a:t>LH</a:t>
            </a:r>
            <a:r>
              <a:rPr lang="en-US" sz="2000" dirty="0" smtClean="0">
                <a:solidFill>
                  <a:srgbClr val="FF0000"/>
                </a:solidFill>
                <a:ea typeface="ＭＳ Ｐゴシック" pitchFamily="34" charset="-128"/>
              </a:rPr>
              <a:t> dependence on B</a:t>
            </a:r>
            <a:r>
              <a:rPr lang="en-US" sz="2000" baseline="-25000" dirty="0" smtClean="0">
                <a:solidFill>
                  <a:srgbClr val="FF0000"/>
                </a:solidFill>
                <a:ea typeface="ＭＳ Ｐゴシック" pitchFamily="34" charset="-128"/>
              </a:rPr>
              <a:t>T</a:t>
            </a:r>
            <a:r>
              <a:rPr lang="en-US" sz="2000" baseline="-25000" dirty="0" smtClean="0">
                <a:ea typeface="ＭＳ Ｐゴシック" pitchFamily="34" charset="-128"/>
              </a:rPr>
              <a:t>X</a:t>
            </a:r>
            <a:r>
              <a:rPr lang="en-US" sz="2000" dirty="0" smtClean="0">
                <a:solidFill>
                  <a:srgbClr val="FF0000"/>
                </a:solidFill>
                <a:ea typeface="ＭＳ Ｐゴシック" pitchFamily="34" charset="-128"/>
              </a:rPr>
              <a:t> with XGC-0</a:t>
            </a:r>
            <a:endParaRPr lang="en-US" sz="2000" baseline="-25000" dirty="0" smtClean="0"/>
          </a:p>
          <a:p>
            <a:pPr>
              <a:buNone/>
            </a:pPr>
            <a:endParaRPr lang="en-US" sz="2800" dirty="0"/>
          </a:p>
        </p:txBody>
      </p:sp>
      <p:sp>
        <p:nvSpPr>
          <p:cNvPr id="5" name="TextBox 4"/>
          <p:cNvSpPr txBox="1"/>
          <p:nvPr/>
        </p:nvSpPr>
        <p:spPr>
          <a:xfrm>
            <a:off x="8001000" y="3990201"/>
            <a:ext cx="914400" cy="276999"/>
          </a:xfrm>
          <a:prstGeom prst="rect">
            <a:avLst/>
          </a:prstGeom>
          <a:solidFill>
            <a:srgbClr val="92D050"/>
          </a:solidFill>
          <a:scene3d>
            <a:camera prst="orthographicFront"/>
            <a:lightRig rig="threePt" dir="t"/>
          </a:scene3d>
          <a:sp3d>
            <a:bevelT/>
          </a:sp3d>
        </p:spPr>
        <p:txBody>
          <a:bodyPr>
            <a:spAutoFit/>
          </a:bodyPr>
          <a:lstStyle/>
          <a:p>
            <a:pPr>
              <a:buFontTx/>
              <a:buNone/>
              <a:defRPr/>
            </a:pPr>
            <a:r>
              <a:rPr lang="en-US" dirty="0" smtClean="0">
                <a:solidFill>
                  <a:schemeClr val="tx1"/>
                </a:solidFill>
              </a:rPr>
              <a:t>PAC27-24</a:t>
            </a:r>
            <a:endParaRPr lang="en-US" dirty="0">
              <a:solidFill>
                <a:schemeClr val="tx1"/>
              </a:solidFill>
            </a:endParaRPr>
          </a:p>
        </p:txBody>
      </p:sp>
      <p:sp>
        <p:nvSpPr>
          <p:cNvPr id="13" name="TextBox 12"/>
          <p:cNvSpPr txBox="1"/>
          <p:nvPr/>
        </p:nvSpPr>
        <p:spPr>
          <a:xfrm>
            <a:off x="457200" y="4724400"/>
            <a:ext cx="1066800" cy="276999"/>
          </a:xfrm>
          <a:prstGeom prst="rect">
            <a:avLst/>
          </a:prstGeom>
          <a:noFill/>
        </p:spPr>
        <p:txBody>
          <a:bodyPr wrap="square" rtlCol="0">
            <a:spAutoFit/>
          </a:bodyPr>
          <a:lstStyle/>
          <a:p>
            <a:r>
              <a:rPr lang="en-US" dirty="0" smtClean="0"/>
              <a:t>L-mode</a:t>
            </a:r>
            <a:endParaRPr lang="en-US" dirty="0"/>
          </a:p>
        </p:txBody>
      </p:sp>
      <p:sp>
        <p:nvSpPr>
          <p:cNvPr id="14" name="TextBox 13"/>
          <p:cNvSpPr txBox="1"/>
          <p:nvPr/>
        </p:nvSpPr>
        <p:spPr>
          <a:xfrm>
            <a:off x="3429000" y="4724400"/>
            <a:ext cx="1066800" cy="276999"/>
          </a:xfrm>
          <a:prstGeom prst="rect">
            <a:avLst/>
          </a:prstGeom>
          <a:noFill/>
        </p:spPr>
        <p:txBody>
          <a:bodyPr wrap="square" rtlCol="0">
            <a:spAutoFit/>
          </a:bodyPr>
          <a:lstStyle/>
          <a:p>
            <a:r>
              <a:rPr lang="en-US" dirty="0" smtClean="0"/>
              <a:t>H-mode</a:t>
            </a:r>
            <a:endParaRPr lang="en-US" dirty="0"/>
          </a:p>
        </p:txBody>
      </p:sp>
      <p:sp>
        <p:nvSpPr>
          <p:cNvPr id="15" name="TextBox 14"/>
          <p:cNvSpPr txBox="1"/>
          <p:nvPr/>
        </p:nvSpPr>
        <p:spPr>
          <a:xfrm>
            <a:off x="6477000" y="4724400"/>
            <a:ext cx="1066800" cy="276999"/>
          </a:xfrm>
          <a:prstGeom prst="rect">
            <a:avLst/>
          </a:prstGeom>
          <a:noFill/>
        </p:spPr>
        <p:txBody>
          <a:bodyPr wrap="square" rtlCol="0">
            <a:spAutoFit/>
          </a:bodyPr>
          <a:lstStyle/>
          <a:p>
            <a:r>
              <a:rPr lang="en-US" dirty="0" smtClean="0"/>
              <a:t>H-mode</a:t>
            </a:r>
            <a:endParaRPr lang="en-US" dirty="0"/>
          </a:p>
        </p:txBody>
      </p:sp>
      <p:sp>
        <p:nvSpPr>
          <p:cNvPr id="25" name="TextBox 24"/>
          <p:cNvSpPr txBox="1"/>
          <p:nvPr/>
        </p:nvSpPr>
        <p:spPr>
          <a:xfrm>
            <a:off x="8001000" y="6352401"/>
            <a:ext cx="1447800" cy="276999"/>
          </a:xfrm>
          <a:prstGeom prst="rect">
            <a:avLst/>
          </a:prstGeom>
          <a:noFill/>
        </p:spPr>
        <p:txBody>
          <a:bodyPr wrap="square" rtlCol="0">
            <a:spAutoFit/>
          </a:bodyPr>
          <a:lstStyle/>
          <a:p>
            <a:r>
              <a:rPr lang="en-US" dirty="0" smtClean="0"/>
              <a:t>ETB location</a:t>
            </a:r>
            <a:endParaRPr lang="en-US" dirty="0"/>
          </a:p>
        </p:txBody>
      </p:sp>
      <p:sp>
        <p:nvSpPr>
          <p:cNvPr id="26" name="TextBox 25"/>
          <p:cNvSpPr txBox="1"/>
          <p:nvPr/>
        </p:nvSpPr>
        <p:spPr>
          <a:xfrm>
            <a:off x="5029200" y="6352401"/>
            <a:ext cx="1447800" cy="276999"/>
          </a:xfrm>
          <a:prstGeom prst="rect">
            <a:avLst/>
          </a:prstGeom>
          <a:noFill/>
        </p:spPr>
        <p:txBody>
          <a:bodyPr wrap="square" rtlCol="0">
            <a:spAutoFit/>
          </a:bodyPr>
          <a:lstStyle/>
          <a:p>
            <a:r>
              <a:rPr lang="en-US" dirty="0" smtClean="0"/>
              <a:t>ETB location</a:t>
            </a:r>
            <a:endParaRPr lang="en-US" dirty="0"/>
          </a:p>
        </p:txBody>
      </p:sp>
      <p:sp>
        <p:nvSpPr>
          <p:cNvPr id="27" name="Slide Number Placeholder 26"/>
          <p:cNvSpPr>
            <a:spLocks noGrp="1"/>
          </p:cNvSpPr>
          <p:nvPr>
            <p:ph type="sldNum" sz="quarter" idx="10"/>
          </p:nvPr>
        </p:nvSpPr>
        <p:spPr/>
        <p:txBody>
          <a:bodyPr/>
          <a:lstStyle/>
          <a:p>
            <a:pPr>
              <a:defRPr/>
            </a:pPr>
            <a:fld id="{6DDE1E14-FFAA-4CF2-AD26-762D3C45FB01}"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3"/>
          <p:cNvGrpSpPr>
            <a:grpSpLocks/>
          </p:cNvGrpSpPr>
          <p:nvPr/>
        </p:nvGrpSpPr>
        <p:grpSpPr bwMode="auto">
          <a:xfrm>
            <a:off x="5562600" y="914400"/>
            <a:ext cx="3581400" cy="2967577"/>
            <a:chOff x="-141720" y="2288699"/>
            <a:chExt cx="3117850" cy="3009269"/>
          </a:xfrm>
        </p:grpSpPr>
        <p:pic>
          <p:nvPicPr>
            <p:cNvPr id="19" name="Picture 4" descr="untitled"/>
            <p:cNvPicPr>
              <a:picLocks noChangeAspect="1" noChangeArrowheads="1"/>
            </p:cNvPicPr>
            <p:nvPr/>
          </p:nvPicPr>
          <p:blipFill>
            <a:blip r:embed="rId3" cstate="print"/>
            <a:srcRect/>
            <a:stretch>
              <a:fillRect/>
            </a:stretch>
          </p:blipFill>
          <p:spPr bwMode="auto">
            <a:xfrm>
              <a:off x="-141720" y="2288699"/>
              <a:ext cx="3117850" cy="2797175"/>
            </a:xfrm>
            <a:prstGeom prst="rect">
              <a:avLst/>
            </a:prstGeom>
            <a:noFill/>
            <a:ln w="9525">
              <a:noFill/>
              <a:miter lim="800000"/>
              <a:headEnd/>
              <a:tailEnd/>
            </a:ln>
          </p:spPr>
        </p:pic>
        <p:sp>
          <p:nvSpPr>
            <p:cNvPr id="20" name="Text Box 5"/>
            <p:cNvSpPr txBox="1">
              <a:spLocks noChangeArrowheads="1"/>
            </p:cNvSpPr>
            <p:nvPr/>
          </p:nvSpPr>
          <p:spPr bwMode="auto">
            <a:xfrm>
              <a:off x="527050" y="3657600"/>
              <a:ext cx="762000" cy="457200"/>
            </a:xfrm>
            <a:prstGeom prst="rect">
              <a:avLst/>
            </a:prstGeom>
            <a:noFill/>
            <a:ln w="3175" algn="ctr">
              <a:noFill/>
              <a:miter lim="800000"/>
              <a:headEnd/>
              <a:tailEnd/>
            </a:ln>
          </p:spPr>
          <p:txBody>
            <a:bodyPr lIns="0" rIns="0">
              <a:spAutoFit/>
            </a:bodyPr>
            <a:lstStyle/>
            <a:p>
              <a:pPr algn="ctr">
                <a:buFontTx/>
                <a:buNone/>
              </a:pPr>
              <a:r>
                <a:rPr lang="en-US" dirty="0">
                  <a:solidFill>
                    <a:schemeClr val="tx1"/>
                  </a:solidFill>
                  <a:ea typeface="ＭＳ Ｐゴシック" pitchFamily="34" charset="-128"/>
                </a:rPr>
                <a:t>ITER-like scaling</a:t>
              </a:r>
            </a:p>
          </p:txBody>
        </p:sp>
        <p:sp>
          <p:nvSpPr>
            <p:cNvPr id="21" name="Text Box 6"/>
            <p:cNvSpPr txBox="1">
              <a:spLocks noChangeArrowheads="1"/>
            </p:cNvSpPr>
            <p:nvPr/>
          </p:nvSpPr>
          <p:spPr bwMode="auto">
            <a:xfrm>
              <a:off x="527050" y="2362200"/>
              <a:ext cx="762000" cy="277813"/>
            </a:xfrm>
            <a:prstGeom prst="rect">
              <a:avLst/>
            </a:prstGeom>
            <a:solidFill>
              <a:srgbClr val="FFFF99"/>
            </a:solidFill>
            <a:ln w="3175" algn="ctr">
              <a:solidFill>
                <a:schemeClr val="tx1"/>
              </a:solidFill>
              <a:miter lim="800000"/>
              <a:headEnd/>
              <a:tailEnd/>
            </a:ln>
          </p:spPr>
          <p:txBody>
            <a:bodyPr lIns="0" rIns="0">
              <a:spAutoFit/>
            </a:bodyPr>
            <a:lstStyle/>
            <a:p>
              <a:pPr algn="ctr">
                <a:buFontTx/>
                <a:buNone/>
              </a:pPr>
              <a:r>
                <a:rPr lang="en-US">
                  <a:solidFill>
                    <a:srgbClr val="FF0000"/>
                  </a:solidFill>
                  <a:ea typeface="ＭＳ Ｐゴシック" pitchFamily="34" charset="-128"/>
                </a:rPr>
                <a:t>ST-FNSF </a:t>
              </a:r>
            </a:p>
          </p:txBody>
        </p:sp>
        <p:sp>
          <p:nvSpPr>
            <p:cNvPr id="22" name="Arc 7"/>
            <p:cNvSpPr>
              <a:spLocks/>
            </p:cNvSpPr>
            <p:nvPr/>
          </p:nvSpPr>
          <p:spPr bwMode="auto">
            <a:xfrm rot="549913" flipH="1">
              <a:off x="474663" y="3662363"/>
              <a:ext cx="1697037" cy="836612"/>
            </a:xfrm>
            <a:custGeom>
              <a:avLst/>
              <a:gdLst>
                <a:gd name="T0" fmla="*/ 0 w 20035"/>
                <a:gd name="T1" fmla="*/ 2147483647 h 21600"/>
                <a:gd name="T2" fmla="*/ 2147483647 w 20035"/>
                <a:gd name="T3" fmla="*/ 2147483647 h 21600"/>
                <a:gd name="T4" fmla="*/ 2147483647 w 20035"/>
                <a:gd name="T5" fmla="*/ 2147483647 h 21600"/>
                <a:gd name="T6" fmla="*/ 0 60000 65536"/>
                <a:gd name="T7" fmla="*/ 0 60000 65536"/>
                <a:gd name="T8" fmla="*/ 0 60000 65536"/>
                <a:gd name="T9" fmla="*/ 0 w 20035"/>
                <a:gd name="T10" fmla="*/ 0 h 21600"/>
                <a:gd name="T11" fmla="*/ 20035 w 20035"/>
                <a:gd name="T12" fmla="*/ 21600 h 21600"/>
              </a:gdLst>
              <a:ahLst/>
              <a:cxnLst>
                <a:cxn ang="T6">
                  <a:pos x="T0" y="T1"/>
                </a:cxn>
                <a:cxn ang="T7">
                  <a:pos x="T2" y="T3"/>
                </a:cxn>
                <a:cxn ang="T8">
                  <a:pos x="T4" y="T5"/>
                </a:cxn>
              </a:cxnLst>
              <a:rect l="T9" t="T10" r="T11" b="T12"/>
              <a:pathLst>
                <a:path w="20035" h="21600" fill="none" extrusionOk="0">
                  <a:moveTo>
                    <a:pt x="-1" y="6029"/>
                  </a:moveTo>
                  <a:cubicBezTo>
                    <a:pt x="4023" y="2160"/>
                    <a:pt x="9388" y="-1"/>
                    <a:pt x="14971" y="0"/>
                  </a:cubicBezTo>
                  <a:cubicBezTo>
                    <a:pt x="16676" y="0"/>
                    <a:pt x="18376" y="202"/>
                    <a:pt x="20034" y="602"/>
                  </a:cubicBezTo>
                </a:path>
                <a:path w="20035" h="21600" stroke="0" extrusionOk="0">
                  <a:moveTo>
                    <a:pt x="-1" y="6029"/>
                  </a:moveTo>
                  <a:cubicBezTo>
                    <a:pt x="4023" y="2160"/>
                    <a:pt x="9388" y="-1"/>
                    <a:pt x="14971" y="0"/>
                  </a:cubicBezTo>
                  <a:cubicBezTo>
                    <a:pt x="16676" y="0"/>
                    <a:pt x="18376" y="202"/>
                    <a:pt x="20034" y="602"/>
                  </a:cubicBezTo>
                  <a:lnTo>
                    <a:pt x="14971" y="21600"/>
                  </a:lnTo>
                  <a:close/>
                </a:path>
              </a:pathLst>
            </a:custGeom>
            <a:noFill/>
            <a:ln w="57150">
              <a:solidFill>
                <a:schemeClr val="tx1"/>
              </a:solidFill>
              <a:round/>
              <a:headEnd/>
              <a:tailEnd type="triangle" w="med" len="med"/>
            </a:ln>
          </p:spPr>
          <p:txBody>
            <a:bodyPr wrap="none" lIns="0" tIns="0" rIns="0" bIns="0" anchor="ctr"/>
            <a:lstStyle/>
            <a:p>
              <a:endParaRPr lang="en-US"/>
            </a:p>
          </p:txBody>
        </p:sp>
        <p:sp>
          <p:nvSpPr>
            <p:cNvPr id="23" name="Line 8"/>
            <p:cNvSpPr>
              <a:spLocks noChangeShapeType="1"/>
            </p:cNvSpPr>
            <p:nvPr/>
          </p:nvSpPr>
          <p:spPr bwMode="auto">
            <a:xfrm>
              <a:off x="1441450" y="3200400"/>
              <a:ext cx="0" cy="609600"/>
            </a:xfrm>
            <a:prstGeom prst="line">
              <a:avLst/>
            </a:prstGeom>
            <a:noFill/>
            <a:ln w="19050">
              <a:solidFill>
                <a:srgbClr val="FF0000"/>
              </a:solidFill>
              <a:round/>
              <a:headEnd/>
              <a:tailEnd/>
            </a:ln>
          </p:spPr>
          <p:txBody>
            <a:bodyPr lIns="0" tIns="0" rIns="0" bIns="0"/>
            <a:lstStyle/>
            <a:p>
              <a:endParaRPr lang="en-US"/>
            </a:p>
          </p:txBody>
        </p:sp>
        <p:sp>
          <p:nvSpPr>
            <p:cNvPr id="24" name="Line 9"/>
            <p:cNvSpPr>
              <a:spLocks noChangeShapeType="1"/>
            </p:cNvSpPr>
            <p:nvPr/>
          </p:nvSpPr>
          <p:spPr bwMode="auto">
            <a:xfrm>
              <a:off x="2203450" y="3200400"/>
              <a:ext cx="0" cy="762000"/>
            </a:xfrm>
            <a:prstGeom prst="line">
              <a:avLst/>
            </a:prstGeom>
            <a:noFill/>
            <a:ln w="19050">
              <a:solidFill>
                <a:srgbClr val="FF0000"/>
              </a:solidFill>
              <a:round/>
              <a:headEnd/>
              <a:tailEnd/>
            </a:ln>
          </p:spPr>
          <p:txBody>
            <a:bodyPr lIns="0" tIns="0" rIns="0" bIns="0"/>
            <a:lstStyle/>
            <a:p>
              <a:endParaRPr lang="en-US"/>
            </a:p>
          </p:txBody>
        </p:sp>
        <p:sp>
          <p:nvSpPr>
            <p:cNvPr id="25" name="Line 10"/>
            <p:cNvSpPr>
              <a:spLocks noChangeShapeType="1"/>
            </p:cNvSpPr>
            <p:nvPr/>
          </p:nvSpPr>
          <p:spPr bwMode="auto">
            <a:xfrm>
              <a:off x="984250" y="2971800"/>
              <a:ext cx="0" cy="609600"/>
            </a:xfrm>
            <a:prstGeom prst="line">
              <a:avLst/>
            </a:prstGeom>
            <a:noFill/>
            <a:ln w="19050">
              <a:solidFill>
                <a:srgbClr val="FF0000"/>
              </a:solidFill>
              <a:round/>
              <a:headEnd type="triangle" w="med" len="med"/>
              <a:tailEnd type="triangle" w="med" len="med"/>
            </a:ln>
          </p:spPr>
          <p:txBody>
            <a:bodyPr lIns="0" tIns="0" rIns="0" bIns="0"/>
            <a:lstStyle/>
            <a:p>
              <a:endParaRPr lang="en-US"/>
            </a:p>
          </p:txBody>
        </p:sp>
        <p:sp>
          <p:nvSpPr>
            <p:cNvPr id="27" name="Text Box 11"/>
            <p:cNvSpPr txBox="1">
              <a:spLocks noChangeArrowheads="1"/>
            </p:cNvSpPr>
            <p:nvPr/>
          </p:nvSpPr>
          <p:spPr bwMode="auto">
            <a:xfrm>
              <a:off x="925513" y="3165475"/>
              <a:ext cx="123825" cy="244475"/>
            </a:xfrm>
            <a:prstGeom prst="rect">
              <a:avLst/>
            </a:prstGeom>
            <a:solidFill>
              <a:schemeClr val="bg1"/>
            </a:solidFill>
            <a:ln w="15875" algn="ctr">
              <a:noFill/>
              <a:miter lim="800000"/>
              <a:headEnd/>
              <a:tailEnd/>
            </a:ln>
          </p:spPr>
          <p:txBody>
            <a:bodyPr wrap="none" lIns="0" tIns="0" rIns="0" bIns="0">
              <a:spAutoFit/>
            </a:bodyPr>
            <a:lstStyle/>
            <a:p>
              <a:pPr>
                <a:buFontTx/>
                <a:buNone/>
              </a:pPr>
              <a:r>
                <a:rPr lang="en-US" sz="1600" i="0">
                  <a:solidFill>
                    <a:srgbClr val="FF0000"/>
                  </a:solidFill>
                  <a:ea typeface="ＭＳ Ｐゴシック" pitchFamily="34" charset="-128"/>
                </a:rPr>
                <a:t>?</a:t>
              </a:r>
            </a:p>
          </p:txBody>
        </p:sp>
        <p:sp>
          <p:nvSpPr>
            <p:cNvPr id="29" name="Text Box 12"/>
            <p:cNvSpPr txBox="1">
              <a:spLocks noChangeArrowheads="1"/>
            </p:cNvSpPr>
            <p:nvPr/>
          </p:nvSpPr>
          <p:spPr bwMode="auto">
            <a:xfrm>
              <a:off x="2118721" y="2460902"/>
              <a:ext cx="685800" cy="244475"/>
            </a:xfrm>
            <a:prstGeom prst="rect">
              <a:avLst/>
            </a:prstGeom>
            <a:solidFill>
              <a:schemeClr val="bg1"/>
            </a:solidFill>
            <a:ln w="15875" algn="ctr">
              <a:noFill/>
              <a:miter lim="800000"/>
              <a:headEnd/>
              <a:tailEnd/>
            </a:ln>
          </p:spPr>
          <p:txBody>
            <a:bodyPr lIns="0" tIns="0" rIns="0" bIns="0">
              <a:spAutoFit/>
            </a:bodyPr>
            <a:lstStyle/>
            <a:p>
              <a:pPr algn="ctr">
                <a:lnSpc>
                  <a:spcPct val="80000"/>
                </a:lnSpc>
                <a:buFontTx/>
                <a:buNone/>
              </a:pPr>
              <a:r>
                <a:rPr lang="en-US" i="0" dirty="0">
                  <a:solidFill>
                    <a:schemeClr val="tx1"/>
                  </a:solidFill>
                  <a:ea typeface="ＭＳ Ｐゴシック" pitchFamily="34" charset="-128"/>
                  <a:sym typeface="Math1" pitchFamily="2" charset="2"/>
                </a:rPr>
                <a:t> </a:t>
              </a:r>
              <a:r>
                <a:rPr lang="en-US" i="0" dirty="0">
                  <a:solidFill>
                    <a:schemeClr val="tx1"/>
                  </a:solidFill>
                  <a:ea typeface="ＭＳ Ｐゴシック" pitchFamily="34" charset="-128"/>
                </a:rPr>
                <a:t>constant q, </a:t>
              </a:r>
              <a:r>
                <a:rPr lang="en-US" i="0" dirty="0">
                  <a:solidFill>
                    <a:schemeClr val="tx1"/>
                  </a:solidFill>
                  <a:latin typeface="Symbol" pitchFamily="18" charset="2"/>
                  <a:ea typeface="ＭＳ Ｐゴシック" pitchFamily="34" charset="-128"/>
                </a:rPr>
                <a:t>b</a:t>
              </a:r>
              <a:r>
                <a:rPr lang="en-US" i="0" dirty="0">
                  <a:solidFill>
                    <a:schemeClr val="tx1"/>
                  </a:solidFill>
                  <a:latin typeface="Arial" charset="0"/>
                  <a:ea typeface="ＭＳ Ｐゴシック" pitchFamily="34" charset="-128"/>
                </a:rPr>
                <a:t>, </a:t>
              </a:r>
              <a:r>
                <a:rPr lang="en-US" i="0" dirty="0">
                  <a:solidFill>
                    <a:schemeClr val="tx1"/>
                  </a:solidFill>
                  <a:latin typeface="Symbol" pitchFamily="18" charset="2"/>
                  <a:ea typeface="ＭＳ Ｐゴシック" pitchFamily="34" charset="-128"/>
                </a:rPr>
                <a:t>r*</a:t>
              </a:r>
            </a:p>
          </p:txBody>
        </p:sp>
        <p:sp>
          <p:nvSpPr>
            <p:cNvPr id="30" name="Text Box 13"/>
            <p:cNvSpPr txBox="1">
              <a:spLocks noChangeArrowheads="1"/>
            </p:cNvSpPr>
            <p:nvPr/>
          </p:nvSpPr>
          <p:spPr bwMode="auto">
            <a:xfrm>
              <a:off x="1289050" y="2958003"/>
              <a:ext cx="1143000" cy="277812"/>
            </a:xfrm>
            <a:prstGeom prst="rect">
              <a:avLst/>
            </a:prstGeom>
            <a:solidFill>
              <a:srgbClr val="FFFF99"/>
            </a:solidFill>
            <a:ln w="3175" algn="ctr">
              <a:solidFill>
                <a:schemeClr val="tx1"/>
              </a:solidFill>
              <a:miter lim="800000"/>
              <a:headEnd/>
              <a:tailEnd/>
            </a:ln>
          </p:spPr>
          <p:txBody>
            <a:bodyPr lIns="0" rIns="0">
              <a:spAutoFit/>
            </a:bodyPr>
            <a:lstStyle/>
            <a:p>
              <a:pPr algn="ctr">
                <a:buFontTx/>
                <a:buNone/>
              </a:pPr>
              <a:r>
                <a:rPr lang="en-US" dirty="0">
                  <a:solidFill>
                    <a:srgbClr val="FF0000"/>
                  </a:solidFill>
                  <a:ea typeface="ＭＳ Ｐゴシック" pitchFamily="34" charset="-128"/>
                </a:rPr>
                <a:t>NSTX Upgrade</a:t>
              </a:r>
            </a:p>
          </p:txBody>
        </p:sp>
        <p:sp>
          <p:nvSpPr>
            <p:cNvPr id="31" name="Line 14"/>
            <p:cNvSpPr>
              <a:spLocks noChangeShapeType="1"/>
            </p:cNvSpPr>
            <p:nvPr/>
          </p:nvSpPr>
          <p:spPr bwMode="auto">
            <a:xfrm flipH="1" flipV="1">
              <a:off x="603250" y="2590800"/>
              <a:ext cx="1600200" cy="1447801"/>
            </a:xfrm>
            <a:prstGeom prst="line">
              <a:avLst/>
            </a:prstGeom>
            <a:noFill/>
            <a:ln w="57150">
              <a:solidFill>
                <a:srgbClr val="FF0000"/>
              </a:solidFill>
              <a:round/>
              <a:headEnd/>
              <a:tailEnd type="triangle" w="med" len="med"/>
            </a:ln>
          </p:spPr>
          <p:txBody>
            <a:bodyPr lIns="0" tIns="0" rIns="0" bIns="0"/>
            <a:lstStyle/>
            <a:p>
              <a:endParaRPr lang="en-US"/>
            </a:p>
          </p:txBody>
        </p:sp>
        <p:sp>
          <p:nvSpPr>
            <p:cNvPr id="32" name="Line 15"/>
            <p:cNvSpPr>
              <a:spLocks noChangeShapeType="1"/>
            </p:cNvSpPr>
            <p:nvPr/>
          </p:nvSpPr>
          <p:spPr bwMode="auto">
            <a:xfrm>
              <a:off x="1441450" y="3527425"/>
              <a:ext cx="762000" cy="0"/>
            </a:xfrm>
            <a:prstGeom prst="line">
              <a:avLst/>
            </a:prstGeom>
            <a:noFill/>
            <a:ln w="9525">
              <a:solidFill>
                <a:srgbClr val="FF0000"/>
              </a:solidFill>
              <a:round/>
              <a:headEnd type="triangle" w="med" len="med"/>
              <a:tailEnd type="triangle" w="med" len="med"/>
            </a:ln>
          </p:spPr>
          <p:txBody>
            <a:bodyPr lIns="0" tIns="0" rIns="0" bIns="0"/>
            <a:lstStyle/>
            <a:p>
              <a:endParaRPr lang="en-US"/>
            </a:p>
          </p:txBody>
        </p:sp>
        <p:sp>
          <p:nvSpPr>
            <p:cNvPr id="33" name="Text Box 16"/>
            <p:cNvSpPr txBox="1">
              <a:spLocks noChangeArrowheads="1"/>
            </p:cNvSpPr>
            <p:nvPr/>
          </p:nvSpPr>
          <p:spPr bwMode="auto">
            <a:xfrm>
              <a:off x="2210637" y="3388510"/>
              <a:ext cx="609600" cy="277813"/>
            </a:xfrm>
            <a:prstGeom prst="rect">
              <a:avLst/>
            </a:prstGeom>
            <a:solidFill>
              <a:srgbClr val="FFFF99"/>
            </a:solidFill>
            <a:ln w="3175" algn="ctr">
              <a:solidFill>
                <a:schemeClr val="tx1"/>
              </a:solidFill>
              <a:miter lim="800000"/>
              <a:headEnd/>
              <a:tailEnd/>
            </a:ln>
          </p:spPr>
          <p:txBody>
            <a:bodyPr lIns="0" rIns="0">
              <a:spAutoFit/>
            </a:bodyPr>
            <a:lstStyle/>
            <a:p>
              <a:pPr algn="ctr">
                <a:buFontTx/>
                <a:buNone/>
              </a:pPr>
              <a:r>
                <a:rPr lang="en-US" dirty="0">
                  <a:solidFill>
                    <a:srgbClr val="FF0000"/>
                  </a:solidFill>
                  <a:ea typeface="ＭＳ Ｐゴシック" pitchFamily="34" charset="-128"/>
                </a:rPr>
                <a:t>NSTX</a:t>
              </a:r>
            </a:p>
          </p:txBody>
        </p:sp>
        <p:sp>
          <p:nvSpPr>
            <p:cNvPr id="34" name="Rectangle 31"/>
            <p:cNvSpPr>
              <a:spLocks noChangeArrowheads="1"/>
            </p:cNvSpPr>
            <p:nvPr/>
          </p:nvSpPr>
          <p:spPr bwMode="auto">
            <a:xfrm>
              <a:off x="1981200" y="4921250"/>
              <a:ext cx="304800" cy="304800"/>
            </a:xfrm>
            <a:prstGeom prst="rect">
              <a:avLst/>
            </a:prstGeom>
            <a:solidFill>
              <a:schemeClr val="bg1"/>
            </a:solidFill>
            <a:ln w="15875" algn="ctr">
              <a:solidFill>
                <a:schemeClr val="bg1"/>
              </a:solidFill>
              <a:miter lim="800000"/>
              <a:headEnd/>
              <a:tailEnd/>
            </a:ln>
          </p:spPr>
          <p:txBody>
            <a:bodyPr wrap="none" lIns="0" tIns="0" rIns="0" bIns="0" anchor="ctr"/>
            <a:lstStyle/>
            <a:p>
              <a:endParaRPr lang="en-US"/>
            </a:p>
          </p:txBody>
        </p:sp>
        <p:sp>
          <p:nvSpPr>
            <p:cNvPr id="35" name="Rectangle 32"/>
            <p:cNvSpPr>
              <a:spLocks noChangeArrowheads="1"/>
            </p:cNvSpPr>
            <p:nvPr/>
          </p:nvSpPr>
          <p:spPr bwMode="auto">
            <a:xfrm>
              <a:off x="1143000" y="4993168"/>
              <a:ext cx="1219200" cy="304800"/>
            </a:xfrm>
            <a:prstGeom prst="rect">
              <a:avLst/>
            </a:prstGeom>
            <a:noFill/>
            <a:ln w="9525">
              <a:noFill/>
              <a:miter lim="800000"/>
              <a:headEnd/>
              <a:tailEnd/>
            </a:ln>
          </p:spPr>
          <p:txBody>
            <a:bodyPr rIns="0" bIns="0"/>
            <a:lstStyle/>
            <a:p>
              <a:pPr marL="168275" indent="-168275">
                <a:lnSpc>
                  <a:spcPct val="90000"/>
                </a:lnSpc>
                <a:buFontTx/>
                <a:buNone/>
              </a:pPr>
              <a:r>
                <a:rPr lang="en-US" sz="1400" i="0" dirty="0">
                  <a:solidFill>
                    <a:schemeClr val="tx1"/>
                  </a:solidFill>
                  <a:latin typeface="Symbol" pitchFamily="18" charset="2"/>
                </a:rPr>
                <a:t>n</a:t>
              </a:r>
              <a:r>
                <a:rPr lang="en-US" sz="1400" i="0" baseline="-25000" dirty="0">
                  <a:solidFill>
                    <a:schemeClr val="tx1"/>
                  </a:solidFill>
                </a:rPr>
                <a:t>e</a:t>
              </a:r>
              <a:r>
                <a:rPr lang="en-US" sz="1400" i="0" dirty="0">
                  <a:solidFill>
                    <a:schemeClr val="tx1"/>
                  </a:solidFill>
                </a:rPr>
                <a:t>* </a:t>
              </a:r>
              <a:r>
                <a:rPr lang="en-US" sz="1400" i="0" dirty="0">
                  <a:solidFill>
                    <a:schemeClr val="tx1"/>
                  </a:solidFill>
                  <a:sym typeface="Symbol" pitchFamily="18" charset="2"/>
                </a:rPr>
                <a:t> n</a:t>
              </a:r>
              <a:r>
                <a:rPr lang="en-US" sz="1400" i="0" baseline="-25000" dirty="0">
                  <a:solidFill>
                    <a:schemeClr val="tx1"/>
                  </a:solidFill>
                  <a:sym typeface="Symbol" pitchFamily="18" charset="2"/>
                </a:rPr>
                <a:t>e </a:t>
              </a:r>
              <a:r>
                <a:rPr lang="en-US" sz="1400" i="0" dirty="0">
                  <a:solidFill>
                    <a:schemeClr val="tx1"/>
                  </a:solidFill>
                  <a:sym typeface="Symbol" pitchFamily="18" charset="2"/>
                </a:rPr>
                <a:t>/</a:t>
              </a:r>
              <a:r>
                <a:rPr lang="en-US" sz="900" i="0" dirty="0">
                  <a:solidFill>
                    <a:schemeClr val="tx1"/>
                  </a:solidFill>
                  <a:sym typeface="Symbol" pitchFamily="18" charset="2"/>
                </a:rPr>
                <a:t> </a:t>
              </a:r>
              <a:r>
                <a:rPr lang="en-US" sz="1400" i="0" dirty="0">
                  <a:solidFill>
                    <a:schemeClr val="tx1"/>
                  </a:solidFill>
                  <a:sym typeface="Symbol" pitchFamily="18" charset="2"/>
                </a:rPr>
                <a:t>T</a:t>
              </a:r>
              <a:r>
                <a:rPr lang="en-US" sz="1400" i="0" baseline="-25000" dirty="0">
                  <a:solidFill>
                    <a:schemeClr val="tx1"/>
                  </a:solidFill>
                  <a:sym typeface="Symbol" pitchFamily="18" charset="2"/>
                </a:rPr>
                <a:t>e</a:t>
              </a:r>
              <a:r>
                <a:rPr lang="en-US" sz="1400" i="0" baseline="30000" dirty="0">
                  <a:solidFill>
                    <a:schemeClr val="tx1"/>
                  </a:solidFill>
                  <a:sym typeface="Symbol" pitchFamily="18" charset="2"/>
                </a:rPr>
                <a:t>2</a:t>
              </a:r>
              <a:endParaRPr lang="en-US" sz="1400" i="0" dirty="0">
                <a:solidFill>
                  <a:schemeClr val="tx1"/>
                </a:solidFill>
                <a:latin typeface="Arial" charset="0"/>
                <a:sym typeface="Wingdings" pitchFamily="2" charset="2"/>
              </a:endParaRPr>
            </a:p>
          </p:txBody>
        </p:sp>
      </p:grpSp>
      <p:sp>
        <p:nvSpPr>
          <p:cNvPr id="5122" name="Title 1"/>
          <p:cNvSpPr>
            <a:spLocks noGrp="1"/>
          </p:cNvSpPr>
          <p:nvPr>
            <p:ph type="title"/>
          </p:nvPr>
        </p:nvSpPr>
        <p:spPr/>
        <p:txBody>
          <a:bodyPr/>
          <a:lstStyle/>
          <a:p>
            <a:r>
              <a:rPr lang="en-US" dirty="0" smtClean="0"/>
              <a:t>Coupling of Measurement and Simulations is Improving Understanding of NSTX </a:t>
            </a:r>
            <a:r>
              <a:rPr lang="en-US" dirty="0" smtClean="0">
                <a:latin typeface="Symbol" pitchFamily="18" charset="2"/>
              </a:rPr>
              <a:t>n</a:t>
            </a:r>
            <a:r>
              <a:rPr lang="en-US" baseline="-25000" dirty="0" smtClean="0"/>
              <a:t>e</a:t>
            </a:r>
            <a:r>
              <a:rPr lang="en-US" dirty="0" smtClean="0"/>
              <a:t>* Confinement Scaling</a:t>
            </a:r>
          </a:p>
        </p:txBody>
      </p:sp>
      <p:sp>
        <p:nvSpPr>
          <p:cNvPr id="5123" name="Content Placeholder 2"/>
          <p:cNvSpPr>
            <a:spLocks noGrp="1"/>
          </p:cNvSpPr>
          <p:nvPr>
            <p:ph idx="1"/>
          </p:nvPr>
        </p:nvSpPr>
        <p:spPr>
          <a:xfrm>
            <a:off x="76200" y="990600"/>
            <a:ext cx="5715000" cy="3429000"/>
          </a:xfrm>
        </p:spPr>
        <p:txBody>
          <a:bodyPr/>
          <a:lstStyle/>
          <a:p>
            <a:pPr marL="228600" indent="-228600"/>
            <a:r>
              <a:rPr lang="en-US" dirty="0" smtClean="0"/>
              <a:t>                   observed in NSTX H-mode</a:t>
            </a:r>
          </a:p>
          <a:p>
            <a:pPr marL="228600" indent="-228600"/>
            <a:r>
              <a:rPr lang="en-US" dirty="0" smtClean="0"/>
              <a:t>Non-linear </a:t>
            </a:r>
            <a:r>
              <a:rPr lang="el-GR" dirty="0" smtClean="0"/>
              <a:t>μ</a:t>
            </a:r>
            <a:r>
              <a:rPr lang="en-US" dirty="0" smtClean="0"/>
              <a:t>-tearing simulations indicate                </a:t>
            </a:r>
          </a:p>
          <a:p>
            <a:pPr marL="228600" indent="-228600"/>
            <a:r>
              <a:rPr lang="en-US" dirty="0" smtClean="0"/>
              <a:t>High-k measured fluctuation power decreases </a:t>
            </a:r>
            <a:r>
              <a:rPr lang="en-US" dirty="0" smtClean="0"/>
              <a:t>with </a:t>
            </a:r>
            <a:r>
              <a:rPr lang="en-US" dirty="0" smtClean="0">
                <a:solidFill>
                  <a:schemeClr val="tx2"/>
                </a:solidFill>
                <a:latin typeface="Symbol" pitchFamily="18" charset="2"/>
              </a:rPr>
              <a:t>n</a:t>
            </a:r>
            <a:r>
              <a:rPr lang="en-US" baseline="-25000" dirty="0" smtClean="0">
                <a:solidFill>
                  <a:schemeClr val="tx2"/>
                </a:solidFill>
              </a:rPr>
              <a:t>e</a:t>
            </a:r>
            <a:r>
              <a:rPr lang="en-US" dirty="0" smtClean="0">
                <a:solidFill>
                  <a:schemeClr val="tx2"/>
                </a:solidFill>
              </a:rPr>
              <a:t>*</a:t>
            </a:r>
            <a:r>
              <a:rPr lang="en-US" dirty="0" smtClean="0"/>
              <a:t> (</a:t>
            </a:r>
            <a:r>
              <a:rPr lang="en-US" dirty="0" smtClean="0"/>
              <a:t>R11-1, TC-10)</a:t>
            </a:r>
            <a:endParaRPr lang="en-US" dirty="0" smtClean="0">
              <a:solidFill>
                <a:srgbClr val="FF0000"/>
              </a:solidFill>
            </a:endParaRPr>
          </a:p>
          <a:p>
            <a:pPr lvl="1"/>
            <a:r>
              <a:rPr lang="en-US" dirty="0" smtClean="0"/>
              <a:t>ETG linearly unstable, high-k scaling consistent with ETG </a:t>
            </a:r>
            <a:r>
              <a:rPr lang="en-US" dirty="0" smtClean="0">
                <a:latin typeface="Arial"/>
                <a:cs typeface="Arial"/>
              </a:rPr>
              <a:t>predictions</a:t>
            </a:r>
            <a:r>
              <a:rPr lang="en-US" dirty="0" smtClean="0"/>
              <a:t>  </a:t>
            </a:r>
          </a:p>
          <a:p>
            <a:pPr lvl="1"/>
            <a:r>
              <a:rPr lang="en-US" dirty="0" smtClean="0"/>
              <a:t>Unclear how sensitive high-k </a:t>
            </a:r>
          </a:p>
          <a:p>
            <a:pPr lvl="1">
              <a:buNone/>
            </a:pPr>
            <a:r>
              <a:rPr lang="en-US" dirty="0" smtClean="0"/>
              <a:t>    scattering is to </a:t>
            </a:r>
            <a:r>
              <a:rPr lang="el-GR" dirty="0" smtClean="0"/>
              <a:t>μ</a:t>
            </a:r>
            <a:r>
              <a:rPr lang="en-US" dirty="0" smtClean="0"/>
              <a:t>-tearing</a:t>
            </a:r>
          </a:p>
          <a:p>
            <a:pPr marL="228600" indent="-228600"/>
            <a:r>
              <a:rPr lang="el-GR" dirty="0" smtClean="0">
                <a:solidFill>
                  <a:srgbClr val="FF0000"/>
                </a:solidFill>
              </a:rPr>
              <a:t>μ</a:t>
            </a:r>
            <a:r>
              <a:rPr lang="en-US" dirty="0" smtClean="0">
                <a:solidFill>
                  <a:srgbClr val="FF0000"/>
                </a:solidFill>
              </a:rPr>
              <a:t>-tearing (high </a:t>
            </a:r>
            <a:r>
              <a:rPr lang="el-GR" dirty="0" smtClean="0">
                <a:solidFill>
                  <a:srgbClr val="FF0000"/>
                </a:solidFill>
              </a:rPr>
              <a:t>β</a:t>
            </a:r>
            <a:r>
              <a:rPr lang="en-US" baseline="-25000" dirty="0" smtClean="0">
                <a:solidFill>
                  <a:srgbClr val="FF0000"/>
                </a:solidFill>
              </a:rPr>
              <a:t>e</a:t>
            </a:r>
            <a:r>
              <a:rPr lang="en-US" dirty="0" smtClean="0">
                <a:solidFill>
                  <a:srgbClr val="FF0000"/>
                </a:solidFill>
              </a:rPr>
              <a:t>, </a:t>
            </a:r>
            <a:r>
              <a:rPr lang="en-US" dirty="0" smtClean="0">
                <a:solidFill>
                  <a:srgbClr val="FF0000"/>
                </a:solidFill>
                <a:latin typeface="Symbol" pitchFamily="18" charset="2"/>
              </a:rPr>
              <a:t>n</a:t>
            </a:r>
            <a:r>
              <a:rPr lang="en-US" baseline="-25000" dirty="0" smtClean="0">
                <a:solidFill>
                  <a:srgbClr val="FF0000"/>
                </a:solidFill>
              </a:rPr>
              <a:t>e</a:t>
            </a:r>
            <a:r>
              <a:rPr lang="en-US" dirty="0" smtClean="0">
                <a:solidFill>
                  <a:srgbClr val="FF0000"/>
                </a:solidFill>
              </a:rPr>
              <a:t>*) and </a:t>
            </a:r>
          </a:p>
          <a:p>
            <a:pPr marL="228600" indent="-228600">
              <a:buNone/>
            </a:pPr>
            <a:r>
              <a:rPr lang="en-US" dirty="0" smtClean="0">
                <a:solidFill>
                  <a:srgbClr val="FF0000"/>
                </a:solidFill>
              </a:rPr>
              <a:t>   ETG (low </a:t>
            </a:r>
            <a:r>
              <a:rPr lang="el-GR" dirty="0" smtClean="0">
                <a:solidFill>
                  <a:srgbClr val="FF0000"/>
                </a:solidFill>
              </a:rPr>
              <a:t>β</a:t>
            </a:r>
            <a:r>
              <a:rPr lang="en-US" baseline="-25000" dirty="0" smtClean="0">
                <a:solidFill>
                  <a:srgbClr val="FF0000"/>
                </a:solidFill>
              </a:rPr>
              <a:t>e</a:t>
            </a:r>
            <a:r>
              <a:rPr lang="en-US" dirty="0" smtClean="0">
                <a:solidFill>
                  <a:srgbClr val="FF0000"/>
                </a:solidFill>
              </a:rPr>
              <a:t>, </a:t>
            </a:r>
            <a:r>
              <a:rPr lang="en-US" dirty="0" smtClean="0">
                <a:solidFill>
                  <a:srgbClr val="FF0000"/>
                </a:solidFill>
                <a:latin typeface="Symbol" pitchFamily="18" charset="2"/>
              </a:rPr>
              <a:t>n</a:t>
            </a:r>
            <a:r>
              <a:rPr lang="en-US" baseline="-25000" dirty="0" smtClean="0">
                <a:solidFill>
                  <a:srgbClr val="FF0000"/>
                </a:solidFill>
              </a:rPr>
              <a:t>e</a:t>
            </a:r>
            <a:r>
              <a:rPr lang="en-US" dirty="0" smtClean="0">
                <a:solidFill>
                  <a:srgbClr val="FF0000"/>
                </a:solidFill>
              </a:rPr>
              <a:t>*)</a:t>
            </a:r>
          </a:p>
          <a:p>
            <a:pPr lvl="1" indent="-342900"/>
            <a:r>
              <a:rPr lang="en-US" dirty="0" smtClean="0">
                <a:solidFill>
                  <a:srgbClr val="FF0000"/>
                </a:solidFill>
              </a:rPr>
              <a:t>BES, high-k and/or k</a:t>
            </a:r>
            <a:r>
              <a:rPr lang="en-US" baseline="-25000" dirty="0" smtClean="0">
                <a:solidFill>
                  <a:srgbClr val="FF0000"/>
                </a:solidFill>
              </a:rPr>
              <a:t>r</a:t>
            </a:r>
            <a:r>
              <a:rPr lang="en-US" dirty="0" smtClean="0">
                <a:solidFill>
                  <a:srgbClr val="FF0000"/>
                </a:solidFill>
              </a:rPr>
              <a:t> back-</a:t>
            </a:r>
          </a:p>
          <a:p>
            <a:pPr lvl="1" indent="-342900">
              <a:buNone/>
            </a:pPr>
            <a:r>
              <a:rPr lang="en-US" dirty="0" smtClean="0">
                <a:solidFill>
                  <a:srgbClr val="FF0000"/>
                </a:solidFill>
              </a:rPr>
              <a:t>     scattering</a:t>
            </a:r>
          </a:p>
          <a:p>
            <a:pPr lvl="1" indent="-342900"/>
            <a:r>
              <a:rPr lang="en-US" dirty="0" smtClean="0">
                <a:solidFill>
                  <a:srgbClr val="FF0000"/>
                </a:solidFill>
              </a:rPr>
              <a:t>R11-1, TC-10, 2012 JRT</a:t>
            </a:r>
          </a:p>
        </p:txBody>
      </p:sp>
      <p:sp>
        <p:nvSpPr>
          <p:cNvPr id="9" name="TextBox 8"/>
          <p:cNvSpPr txBox="1"/>
          <p:nvPr/>
        </p:nvSpPr>
        <p:spPr>
          <a:xfrm>
            <a:off x="8229600" y="6276201"/>
            <a:ext cx="914400" cy="276999"/>
          </a:xfrm>
          <a:prstGeom prst="rect">
            <a:avLst/>
          </a:prstGeom>
          <a:solidFill>
            <a:srgbClr val="92D050"/>
          </a:solidFill>
          <a:scene3d>
            <a:camera prst="orthographicFront"/>
            <a:lightRig rig="threePt" dir="t"/>
          </a:scene3d>
          <a:sp3d>
            <a:bevelT/>
          </a:sp3d>
        </p:spPr>
        <p:txBody>
          <a:bodyPr wrap="square">
            <a:spAutoFit/>
          </a:bodyPr>
          <a:lstStyle/>
          <a:p>
            <a:pPr>
              <a:buFontTx/>
              <a:buNone/>
              <a:defRPr/>
            </a:pPr>
            <a:r>
              <a:rPr lang="en-US" dirty="0" smtClean="0">
                <a:solidFill>
                  <a:schemeClr val="tx1"/>
                </a:solidFill>
              </a:rPr>
              <a:t>PAC27-23</a:t>
            </a:r>
            <a:endParaRPr lang="en-US" dirty="0">
              <a:solidFill>
                <a:schemeClr val="tx1"/>
              </a:solidFill>
            </a:endParaRPr>
          </a:p>
        </p:txBody>
      </p:sp>
      <p:grpSp>
        <p:nvGrpSpPr>
          <p:cNvPr id="36" name="Group 35"/>
          <p:cNvGrpSpPr/>
          <p:nvPr/>
        </p:nvGrpSpPr>
        <p:grpSpPr>
          <a:xfrm>
            <a:off x="4603474" y="3909889"/>
            <a:ext cx="3092726" cy="2338511"/>
            <a:chOff x="4572000" y="4191000"/>
            <a:chExt cx="3092726" cy="2338511"/>
          </a:xfrm>
        </p:grpSpPr>
        <p:pic>
          <p:nvPicPr>
            <p:cNvPr id="5135" name="Picture 15" descr="C:\Documents and Settings\yren\My Documents\MATLAB\work_nstx\figure_save\kspec_collisionality_3shots_small.png"/>
            <p:cNvPicPr>
              <a:picLocks noChangeAspect="1" noChangeArrowheads="1"/>
            </p:cNvPicPr>
            <p:nvPr/>
          </p:nvPicPr>
          <p:blipFill>
            <a:blip r:embed="rId4" cstate="print"/>
            <a:srcRect/>
            <a:stretch>
              <a:fillRect/>
            </a:stretch>
          </p:blipFill>
          <p:spPr bwMode="auto">
            <a:xfrm>
              <a:off x="4572000" y="4343400"/>
              <a:ext cx="2057400" cy="2186111"/>
            </a:xfrm>
            <a:prstGeom prst="rect">
              <a:avLst/>
            </a:prstGeom>
            <a:noFill/>
          </p:spPr>
        </p:pic>
        <p:sp>
          <p:nvSpPr>
            <p:cNvPr id="56" name="TextBox 55"/>
            <p:cNvSpPr txBox="1"/>
            <p:nvPr/>
          </p:nvSpPr>
          <p:spPr>
            <a:xfrm>
              <a:off x="5029200" y="4191000"/>
              <a:ext cx="2635526" cy="276999"/>
            </a:xfrm>
            <a:prstGeom prst="rect">
              <a:avLst/>
            </a:prstGeom>
            <a:noFill/>
            <a:ln>
              <a:noFill/>
            </a:ln>
          </p:spPr>
          <p:txBody>
            <a:bodyPr wrap="square" rtlCol="0">
              <a:spAutoFit/>
            </a:bodyPr>
            <a:lstStyle/>
            <a:p>
              <a:r>
                <a:rPr lang="en-US" dirty="0" smtClean="0"/>
                <a:t>High-k measurement </a:t>
              </a:r>
              <a:endParaRPr lang="en-US" dirty="0"/>
            </a:p>
          </p:txBody>
        </p:sp>
        <p:sp>
          <p:nvSpPr>
            <p:cNvPr id="57" name="Text Box 12"/>
            <p:cNvSpPr txBox="1">
              <a:spLocks noChangeArrowheads="1"/>
            </p:cNvSpPr>
            <p:nvPr/>
          </p:nvSpPr>
          <p:spPr bwMode="auto">
            <a:xfrm>
              <a:off x="5257800" y="5652802"/>
              <a:ext cx="641074" cy="443198"/>
            </a:xfrm>
            <a:prstGeom prst="rect">
              <a:avLst/>
            </a:prstGeom>
            <a:noFill/>
            <a:ln w="15875" algn="ctr">
              <a:noFill/>
              <a:miter lim="800000"/>
              <a:headEnd/>
              <a:tailEnd/>
            </a:ln>
          </p:spPr>
          <p:txBody>
            <a:bodyPr lIns="0" tIns="0" rIns="0" bIns="0">
              <a:spAutoFit/>
            </a:bodyPr>
            <a:lstStyle/>
            <a:p>
              <a:pPr algn="ctr">
                <a:lnSpc>
                  <a:spcPct val="80000"/>
                </a:lnSpc>
                <a:buFontTx/>
                <a:buNone/>
              </a:pPr>
              <a:r>
                <a:rPr lang="en-US" i="0" dirty="0">
                  <a:solidFill>
                    <a:schemeClr val="tx1"/>
                  </a:solidFill>
                  <a:ea typeface="ＭＳ Ｐゴシック" pitchFamily="34" charset="-128"/>
                  <a:sym typeface="Math1" pitchFamily="2" charset="2"/>
                </a:rPr>
                <a:t> </a:t>
              </a:r>
              <a:r>
                <a:rPr lang="en-US" i="0" dirty="0">
                  <a:solidFill>
                    <a:schemeClr val="tx1"/>
                  </a:solidFill>
                  <a:ea typeface="ＭＳ Ｐゴシック" pitchFamily="34" charset="-128"/>
                </a:rPr>
                <a:t>constant </a:t>
              </a:r>
              <a:r>
                <a:rPr lang="en-US" i="0" dirty="0" smtClean="0">
                  <a:solidFill>
                    <a:schemeClr val="tx1"/>
                  </a:solidFill>
                  <a:ea typeface="ＭＳ Ｐゴシック" pitchFamily="34" charset="-128"/>
                </a:rPr>
                <a:t>q, </a:t>
              </a:r>
              <a:r>
                <a:rPr lang="el-GR" i="0" dirty="0" smtClean="0">
                  <a:solidFill>
                    <a:schemeClr val="tx1"/>
                  </a:solidFill>
                  <a:ea typeface="ＭＳ Ｐゴシック" pitchFamily="34" charset="-128"/>
                </a:rPr>
                <a:t>β</a:t>
              </a:r>
              <a:r>
                <a:rPr lang="en-US" i="0" dirty="0" smtClean="0">
                  <a:solidFill>
                    <a:schemeClr val="tx1"/>
                  </a:solidFill>
                  <a:ea typeface="ＭＳ Ｐゴシック" pitchFamily="34" charset="-128"/>
                </a:rPr>
                <a:t>, </a:t>
              </a:r>
              <a:r>
                <a:rPr lang="el-GR" i="0" dirty="0" smtClean="0">
                  <a:solidFill>
                    <a:schemeClr val="tx1"/>
                  </a:solidFill>
                  <a:ea typeface="ＭＳ Ｐゴシック" pitchFamily="34" charset="-128"/>
                </a:rPr>
                <a:t>ρ</a:t>
              </a:r>
              <a:r>
                <a:rPr lang="en-US" i="0" baseline="-25000" dirty="0" smtClean="0">
                  <a:solidFill>
                    <a:schemeClr val="tx1"/>
                  </a:solidFill>
                  <a:ea typeface="ＭＳ Ｐゴシック" pitchFamily="34" charset="-128"/>
                </a:rPr>
                <a:t>e</a:t>
              </a:r>
              <a:r>
                <a:rPr lang="en-US" i="0" dirty="0" smtClean="0">
                  <a:solidFill>
                    <a:schemeClr val="tx1"/>
                  </a:solidFill>
                  <a:ea typeface="ＭＳ Ｐゴシック" pitchFamily="34" charset="-128"/>
                </a:rPr>
                <a:t>*</a:t>
              </a:r>
              <a:endParaRPr lang="en-US" i="0" dirty="0">
                <a:solidFill>
                  <a:schemeClr val="tx1"/>
                </a:solidFill>
                <a:latin typeface="Symbol" pitchFamily="18" charset="2"/>
                <a:ea typeface="ＭＳ Ｐゴシック" pitchFamily="34" charset="-128"/>
              </a:endParaRPr>
            </a:p>
          </p:txBody>
        </p:sp>
      </p:grpSp>
      <p:graphicFrame>
        <p:nvGraphicFramePr>
          <p:cNvPr id="5129" name="Object 9"/>
          <p:cNvGraphicFramePr>
            <a:graphicFrameLocks noChangeAspect="1"/>
          </p:cNvGraphicFramePr>
          <p:nvPr/>
        </p:nvGraphicFramePr>
        <p:xfrm>
          <a:off x="457200" y="1024576"/>
          <a:ext cx="1524000" cy="499424"/>
        </p:xfrm>
        <a:graphic>
          <a:graphicData uri="http://schemas.openxmlformats.org/presentationml/2006/ole">
            <p:oleObj spid="_x0000_s5129" name="Equation" r:id="rId5" imgW="736560" imgH="241200" progId="Equation.3">
              <p:embed/>
            </p:oleObj>
          </a:graphicData>
        </a:graphic>
      </p:graphicFrame>
      <p:graphicFrame>
        <p:nvGraphicFramePr>
          <p:cNvPr id="5131" name="Object 11"/>
          <p:cNvGraphicFramePr>
            <a:graphicFrameLocks noChangeAspect="1"/>
          </p:cNvGraphicFramePr>
          <p:nvPr/>
        </p:nvGraphicFramePr>
        <p:xfrm>
          <a:off x="1447800" y="1762125"/>
          <a:ext cx="1293813" cy="523875"/>
        </p:xfrm>
        <a:graphic>
          <a:graphicData uri="http://schemas.openxmlformats.org/presentationml/2006/ole">
            <p:oleObj spid="_x0000_s5131" name="Equation" r:id="rId6" imgW="596880" imgH="241200" progId="Equation.3">
              <p:embed/>
            </p:oleObj>
          </a:graphicData>
        </a:graphic>
      </p:graphicFrame>
      <p:grpSp>
        <p:nvGrpSpPr>
          <p:cNvPr id="41" name="Group 40"/>
          <p:cNvGrpSpPr/>
          <p:nvPr/>
        </p:nvGrpSpPr>
        <p:grpSpPr>
          <a:xfrm>
            <a:off x="6689282" y="3805535"/>
            <a:ext cx="2454718" cy="2519065"/>
            <a:chOff x="6172200" y="4034135"/>
            <a:chExt cx="2454718" cy="2519065"/>
          </a:xfrm>
        </p:grpSpPr>
        <p:sp>
          <p:nvSpPr>
            <p:cNvPr id="53" name="TextBox 52"/>
            <p:cNvSpPr txBox="1"/>
            <p:nvPr/>
          </p:nvSpPr>
          <p:spPr>
            <a:xfrm>
              <a:off x="6553200" y="4034135"/>
              <a:ext cx="1981200" cy="461665"/>
            </a:xfrm>
            <a:prstGeom prst="rect">
              <a:avLst/>
            </a:prstGeom>
            <a:noFill/>
          </p:spPr>
          <p:txBody>
            <a:bodyPr wrap="square" rtlCol="0">
              <a:spAutoFit/>
            </a:bodyPr>
            <a:lstStyle/>
            <a:p>
              <a:pPr algn="ctr"/>
              <a:r>
                <a:rPr lang="en-US" dirty="0" smtClean="0"/>
                <a:t>Non-linear μ-tearing simulation with GYRO </a:t>
              </a:r>
              <a:endParaRPr lang="en-US" dirty="0"/>
            </a:p>
          </p:txBody>
        </p:sp>
        <p:pic>
          <p:nvPicPr>
            <p:cNvPr id="5132" name="Picture 12" descr="C:\Documents and Settings\yren\My Documents\presenation\nstx\2010 pac\chi_e_vs_nu_120968r6_etg.png"/>
            <p:cNvPicPr>
              <a:picLocks noChangeAspect="1" noChangeArrowheads="1"/>
            </p:cNvPicPr>
            <p:nvPr/>
          </p:nvPicPr>
          <p:blipFill>
            <a:blip r:embed="rId7" cstate="print"/>
            <a:srcRect/>
            <a:stretch>
              <a:fillRect/>
            </a:stretch>
          </p:blipFill>
          <p:spPr bwMode="auto">
            <a:xfrm>
              <a:off x="6172200" y="4343400"/>
              <a:ext cx="2454718" cy="2209800"/>
            </a:xfrm>
            <a:prstGeom prst="rect">
              <a:avLst/>
            </a:prstGeom>
            <a:noFill/>
          </p:spPr>
        </p:pic>
      </p:grpSp>
      <p:sp>
        <p:nvSpPr>
          <p:cNvPr id="37" name="TextBox 36"/>
          <p:cNvSpPr txBox="1"/>
          <p:nvPr/>
        </p:nvSpPr>
        <p:spPr>
          <a:xfrm>
            <a:off x="5181600" y="4191000"/>
            <a:ext cx="1066800" cy="276999"/>
          </a:xfrm>
          <a:prstGeom prst="rect">
            <a:avLst/>
          </a:prstGeom>
          <a:noFill/>
        </p:spPr>
        <p:txBody>
          <a:bodyPr wrap="square" rtlCol="0">
            <a:spAutoFit/>
          </a:bodyPr>
          <a:lstStyle/>
          <a:p>
            <a:r>
              <a:rPr lang="el-GR" dirty="0" smtClean="0"/>
              <a:t>β</a:t>
            </a:r>
            <a:r>
              <a:rPr lang="en-US" baseline="-25000" dirty="0" smtClean="0"/>
              <a:t>e</a:t>
            </a:r>
            <a:r>
              <a:rPr lang="en-US" dirty="0" smtClean="0"/>
              <a:t> ≈2.6%</a:t>
            </a:r>
            <a:endParaRPr lang="en-US" baseline="-25000" dirty="0"/>
          </a:p>
        </p:txBody>
      </p:sp>
      <p:sp>
        <p:nvSpPr>
          <p:cNvPr id="38" name="TextBox 37"/>
          <p:cNvSpPr txBox="1"/>
          <p:nvPr/>
        </p:nvSpPr>
        <p:spPr>
          <a:xfrm>
            <a:off x="7239000" y="4572000"/>
            <a:ext cx="1066800" cy="276999"/>
          </a:xfrm>
          <a:prstGeom prst="rect">
            <a:avLst/>
          </a:prstGeom>
          <a:noFill/>
        </p:spPr>
        <p:txBody>
          <a:bodyPr wrap="square" rtlCol="0">
            <a:spAutoFit/>
          </a:bodyPr>
          <a:lstStyle/>
          <a:p>
            <a:r>
              <a:rPr lang="el-GR" dirty="0" smtClean="0"/>
              <a:t>β</a:t>
            </a:r>
            <a:r>
              <a:rPr lang="en-US" baseline="-25000" dirty="0" smtClean="0"/>
              <a:t>e</a:t>
            </a:r>
            <a:r>
              <a:rPr lang="en-US" dirty="0" smtClean="0"/>
              <a:t> ≈8.6%</a:t>
            </a:r>
            <a:endParaRPr lang="en-US" baseline="-25000" dirty="0"/>
          </a:p>
        </p:txBody>
      </p:sp>
      <p:sp>
        <p:nvSpPr>
          <p:cNvPr id="39" name="Slide Number Placeholder 38"/>
          <p:cNvSpPr>
            <a:spLocks noGrp="1"/>
          </p:cNvSpPr>
          <p:nvPr>
            <p:ph type="sldNum" sz="quarter" idx="10"/>
          </p:nvPr>
        </p:nvSpPr>
        <p:spPr/>
        <p:txBody>
          <a:bodyPr/>
          <a:lstStyle/>
          <a:p>
            <a:pPr>
              <a:defRPr/>
            </a:pPr>
            <a:fld id="{6DDE1E14-FFAA-4CF2-AD26-762D3C45FB01}"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p:cNvPicPr>
            <a:picLocks noChangeAspect="1" noChangeArrowheads="1"/>
          </p:cNvPicPr>
          <p:nvPr/>
        </p:nvPicPr>
        <p:blipFill>
          <a:blip r:embed="rId2" cstate="print"/>
          <a:srcRect/>
          <a:stretch>
            <a:fillRect/>
          </a:stretch>
        </p:blipFill>
        <p:spPr bwMode="auto">
          <a:xfrm>
            <a:off x="6248400" y="919105"/>
            <a:ext cx="2895600" cy="2505978"/>
          </a:xfrm>
          <a:prstGeom prst="rect">
            <a:avLst/>
          </a:prstGeom>
          <a:noFill/>
          <a:ln w="9525">
            <a:noFill/>
            <a:miter lim="800000"/>
            <a:headEnd/>
            <a:tailEnd/>
          </a:ln>
        </p:spPr>
      </p:pic>
      <p:sp>
        <p:nvSpPr>
          <p:cNvPr id="15" name="Content Placeholder 14"/>
          <p:cNvSpPr>
            <a:spLocks noGrp="1"/>
          </p:cNvSpPr>
          <p:nvPr>
            <p:ph idx="1"/>
          </p:nvPr>
        </p:nvSpPr>
        <p:spPr>
          <a:xfrm>
            <a:off x="-76200" y="838200"/>
            <a:ext cx="6934200" cy="2514600"/>
          </a:xfrm>
        </p:spPr>
        <p:txBody>
          <a:bodyPr/>
          <a:lstStyle/>
          <a:p>
            <a:pPr marL="228600" indent="-228600"/>
            <a:r>
              <a:rPr lang="en-US" dirty="0" smtClean="0">
                <a:solidFill>
                  <a:schemeClr val="tx1"/>
                </a:solidFill>
                <a:latin typeface="+mn-lt"/>
                <a:ea typeface="+mn-ea"/>
                <a:cs typeface="+mn-cs"/>
              </a:rPr>
              <a:t>BES </a:t>
            </a:r>
            <a:r>
              <a:rPr lang="en-US" dirty="0" smtClean="0"/>
              <a:t>measured Global </a:t>
            </a:r>
            <a:r>
              <a:rPr lang="en-US" dirty="0" err="1" smtClean="0"/>
              <a:t>Alfvén</a:t>
            </a:r>
            <a:r>
              <a:rPr lang="en-US" dirty="0" smtClean="0"/>
              <a:t> </a:t>
            </a:r>
            <a:r>
              <a:rPr lang="en-US" dirty="0" err="1" smtClean="0"/>
              <a:t>Eigenmode</a:t>
            </a:r>
            <a:r>
              <a:rPr lang="en-US" dirty="0" smtClean="0"/>
              <a:t> (GAE) </a:t>
            </a:r>
            <a:r>
              <a:rPr lang="en-US" dirty="0" smtClean="0">
                <a:solidFill>
                  <a:schemeClr val="tx1"/>
                </a:solidFill>
                <a:latin typeface="+mn-lt"/>
                <a:ea typeface="+mn-ea"/>
                <a:cs typeface="+mn-cs"/>
              </a:rPr>
              <a:t>peak amplitudes consistent with numerically simulated electron thermal transport</a:t>
            </a:r>
          </a:p>
          <a:p>
            <a:pPr lvl="1"/>
            <a:r>
              <a:rPr lang="en-US" dirty="0" smtClean="0">
                <a:solidFill>
                  <a:srgbClr val="FF0000"/>
                </a:solidFill>
              </a:rPr>
              <a:t>BES calibrated mode structures and amplitudes </a:t>
            </a:r>
          </a:p>
          <a:p>
            <a:pPr lvl="1">
              <a:buNone/>
            </a:pPr>
            <a:r>
              <a:rPr lang="en-US" dirty="0" smtClean="0">
                <a:solidFill>
                  <a:srgbClr val="FF0000"/>
                </a:solidFill>
              </a:rPr>
              <a:t>    for future ORBIT simulations</a:t>
            </a:r>
          </a:p>
          <a:p>
            <a:pPr lvl="1"/>
            <a:endParaRPr lang="en-US" dirty="0" smtClean="0"/>
          </a:p>
          <a:p>
            <a:endParaRPr lang="en-US" dirty="0" smtClean="0">
              <a:solidFill>
                <a:schemeClr val="tx1"/>
              </a:solidFill>
              <a:latin typeface="+mn-lt"/>
              <a:ea typeface="+mn-ea"/>
              <a:cs typeface="+mn-cs"/>
            </a:endParaRPr>
          </a:p>
        </p:txBody>
      </p:sp>
      <p:sp>
        <p:nvSpPr>
          <p:cNvPr id="14" name="Content Placeholder 2"/>
          <p:cNvSpPr txBox="1">
            <a:spLocks/>
          </p:cNvSpPr>
          <p:nvPr/>
        </p:nvSpPr>
        <p:spPr bwMode="auto">
          <a:xfrm>
            <a:off x="-76200" y="3200400"/>
            <a:ext cx="55626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ETG</a:t>
            </a:r>
            <a:r>
              <a:rPr kumimoji="0" lang="en-US" sz="2400" b="0" i="0" u="none" strike="noStrike" kern="0" cap="none" spc="0" normalizeH="0" noProof="0" dirty="0" smtClean="0">
                <a:ln>
                  <a:noFill/>
                </a:ln>
                <a:solidFill>
                  <a:schemeClr val="tx1"/>
                </a:solidFill>
                <a:effectLst/>
                <a:uLnTx/>
                <a:uFillTx/>
                <a:latin typeface="+mn-lt"/>
                <a:ea typeface="+mn-ea"/>
                <a:cs typeface="+mn-cs"/>
              </a:rPr>
              <a:t> is identified </a:t>
            </a:r>
            <a:r>
              <a:rPr lang="en-US" sz="2400" b="0" i="0" kern="0" dirty="0" smtClean="0">
                <a:solidFill>
                  <a:schemeClr val="tx1"/>
                </a:solidFill>
                <a:latin typeface="+mn-lt"/>
              </a:rPr>
              <a:t>in NSTX reversed shear </a:t>
            </a:r>
            <a:r>
              <a:rPr kumimoji="0" lang="en-US" sz="2400" b="0" i="0" u="none" strike="noStrike" kern="0" cap="none" spc="0" normalizeH="0" baseline="0" noProof="0" dirty="0" smtClean="0">
                <a:ln>
                  <a:noFill/>
                </a:ln>
                <a:solidFill>
                  <a:schemeClr val="tx1"/>
                </a:solidFill>
                <a:effectLst/>
                <a:uLnTx/>
                <a:uFillTx/>
                <a:latin typeface="+mn-lt"/>
                <a:ea typeface="+mn-ea"/>
                <a:cs typeface="+mn-cs"/>
              </a:rPr>
              <a:t>plasmas</a:t>
            </a:r>
          </a:p>
          <a:p>
            <a:pPr marL="742950" lvl="1" indent="-285750" eaLnBrk="0" hangingPunct="0">
              <a:spcBef>
                <a:spcPct val="20000"/>
              </a:spcBef>
              <a:buFontTx/>
              <a:buChar char="–"/>
              <a:defRPr/>
            </a:pPr>
            <a:r>
              <a:rPr lang="en-US" sz="2000" b="0" i="0" kern="0" dirty="0" smtClean="0">
                <a:solidFill>
                  <a:schemeClr val="accent2"/>
                </a:solidFill>
                <a:latin typeface="+mn-lt"/>
              </a:rPr>
              <a:t>Off-mid-plane ETG streamers nonlinearly driven by mid-plane unstable ETG with steep T</a:t>
            </a:r>
            <a:r>
              <a:rPr lang="en-US" sz="2000" b="0" i="0" kern="0" baseline="-25000" dirty="0" smtClean="0">
                <a:solidFill>
                  <a:schemeClr val="accent2"/>
                </a:solidFill>
                <a:latin typeface="+mn-lt"/>
              </a:rPr>
              <a:t>e</a:t>
            </a:r>
            <a:r>
              <a:rPr lang="en-US" sz="2000" b="0" i="0" kern="0" dirty="0" smtClean="0">
                <a:solidFill>
                  <a:schemeClr val="accent2"/>
                </a:solidFill>
                <a:latin typeface="+mn-lt"/>
              </a:rPr>
              <a:t> profile (nonlinear GYRO)</a:t>
            </a:r>
            <a:endParaRPr lang="en-US" sz="2000" b="0" i="0" kern="0" baseline="-25000" dirty="0" smtClean="0">
              <a:solidFill>
                <a:schemeClr val="accent2"/>
              </a:solidFill>
              <a:latin typeface="+mn-lt"/>
            </a:endParaRPr>
          </a:p>
          <a:p>
            <a:pPr marL="742950" lvl="1" indent="-285750" eaLnBrk="0" hangingPunct="0">
              <a:spcBef>
                <a:spcPct val="20000"/>
              </a:spcBef>
              <a:buFontTx/>
              <a:buChar char="–"/>
              <a:defRPr/>
            </a:pPr>
            <a:r>
              <a:rPr kumimoji="0" lang="en-US" sz="2000" b="0" i="0" u="none" strike="noStrike" kern="0" cap="none" spc="0" normalizeH="0" baseline="0" noProof="0" dirty="0" smtClean="0">
                <a:ln>
                  <a:noFill/>
                </a:ln>
                <a:solidFill>
                  <a:srgbClr val="FF0000"/>
                </a:solidFill>
                <a:effectLst/>
                <a:uLnTx/>
                <a:uFillTx/>
                <a:latin typeface="+mn-lt"/>
              </a:rPr>
              <a:t>High-k measurement at off-mid-plane will be conducted</a:t>
            </a:r>
          </a:p>
          <a:p>
            <a:pPr marL="1200150" lvl="2" indent="-285750" eaLnBrk="0" hangingPunct="0">
              <a:spcBef>
                <a:spcPct val="20000"/>
              </a:spcBef>
              <a:buFont typeface="Arial" pitchFamily="34" charset="0"/>
              <a:buChar char="•"/>
            </a:pPr>
            <a:r>
              <a:rPr lang="en-US" sz="1800" b="0" i="0" kern="0" noProof="0" dirty="0" smtClean="0">
                <a:solidFill>
                  <a:srgbClr val="FF0000"/>
                </a:solidFill>
                <a:latin typeface="+mn-lt"/>
              </a:rPr>
              <a:t>High-k scattering at Z/a≈-0.3 possible</a:t>
            </a:r>
          </a:p>
          <a:p>
            <a:pPr marL="1200150" lvl="2" indent="-285750" eaLnBrk="0" hangingPunct="0">
              <a:spcBef>
                <a:spcPct val="20000"/>
              </a:spcBef>
              <a:buFont typeface="Arial" pitchFamily="34" charset="0"/>
              <a:buChar char="•"/>
            </a:pPr>
            <a:r>
              <a:rPr lang="en-US" sz="1800" b="0" i="0" kern="0" dirty="0" smtClean="0">
                <a:solidFill>
                  <a:srgbClr val="FF0000"/>
                </a:solidFill>
                <a:latin typeface="+mn-lt"/>
              </a:rPr>
              <a:t>Shifting magnetic axis will be tried.</a:t>
            </a:r>
            <a:endParaRPr kumimoji="0" lang="en-US" sz="1800" b="0" i="0" u="none" strike="noStrike" kern="0" cap="none" spc="0" normalizeH="0" baseline="0" noProof="0" dirty="0" smtClean="0">
              <a:ln>
                <a:noFill/>
              </a:ln>
              <a:solidFill>
                <a:srgbClr val="FF0000"/>
              </a:solidFill>
              <a:effectLst/>
              <a:uLnTx/>
              <a:uFillTx/>
              <a:latin typeface="+mn-lt"/>
            </a:endParaRPr>
          </a:p>
          <a:p>
            <a:pPr marL="1657350" lvl="3" indent="-285750" eaLnBrk="0" hangingPunct="0">
              <a:spcBef>
                <a:spcPct val="20000"/>
              </a:spcBef>
              <a:buFontTx/>
              <a:buChar char="–"/>
            </a:pPr>
            <a:endParaRPr kumimoji="0" lang="en-US" sz="2000" b="0" i="0" u="none" strike="noStrike" kern="0" cap="none" spc="0" normalizeH="0" baseline="0" noProof="0" dirty="0" smtClean="0">
              <a:ln>
                <a:noFill/>
              </a:ln>
              <a:solidFill>
                <a:srgbClr val="FF0000"/>
              </a:solidFill>
              <a:effectLst/>
              <a:uLnTx/>
              <a:uFillTx/>
              <a:latin typeface="+mn-lt"/>
            </a:endParaRPr>
          </a:p>
          <a:p>
            <a:pPr marL="2114550" lvl="4" indent="-285750" eaLnBrk="0" hangingPunct="0">
              <a:spcBef>
                <a:spcPct val="20000"/>
              </a:spcBef>
              <a:buFont typeface="Arial" pitchFamily="34" charset="0"/>
              <a:buChar char="•"/>
            </a:pPr>
            <a:endParaRPr kumimoji="0" lang="en-US" sz="2000" b="0" i="0" u="none" strike="noStrike" kern="0" cap="none" spc="0" normalizeH="0" baseline="0" noProof="0" dirty="0" smtClean="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5" name="Content Placeholder 14"/>
          <p:cNvSpPr txBox="1">
            <a:spLocks/>
          </p:cNvSpPr>
          <p:nvPr/>
        </p:nvSpPr>
        <p:spPr bwMode="auto">
          <a:xfrm>
            <a:off x="-76200" y="2209800"/>
            <a:ext cx="6477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FF0000"/>
                </a:solidFill>
                <a:effectLst/>
                <a:uLnTx/>
                <a:uFillTx/>
                <a:latin typeface="+mn-lt"/>
              </a:rPr>
              <a:t>To investigate robustness of physics with constant-q B field scan and P</a:t>
            </a:r>
            <a:r>
              <a:rPr kumimoji="0" lang="en-US" sz="2000" b="0" i="0" u="none" strike="noStrike" kern="0" cap="none" spc="0" normalizeH="0" baseline="-25000" noProof="0" dirty="0" smtClean="0">
                <a:ln>
                  <a:noFill/>
                </a:ln>
                <a:solidFill>
                  <a:srgbClr val="FF0000"/>
                </a:solidFill>
                <a:effectLst/>
                <a:uLnTx/>
                <a:uFillTx/>
                <a:latin typeface="+mn-lt"/>
              </a:rPr>
              <a:t>NBI</a:t>
            </a:r>
            <a:r>
              <a:rPr kumimoji="0" lang="en-US" sz="2000" b="0" i="0" u="none" strike="noStrike" kern="0" cap="none" spc="0" normalizeH="0" baseline="0" noProof="0" dirty="0" smtClean="0">
                <a:ln>
                  <a:noFill/>
                </a:ln>
                <a:solidFill>
                  <a:srgbClr val="FF0000"/>
                </a:solidFill>
                <a:effectLst/>
                <a:uLnTx/>
                <a:uFillTx/>
                <a:latin typeface="+mn-lt"/>
              </a:rPr>
              <a:t> scan</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170" name="Title 1"/>
          <p:cNvSpPr>
            <a:spLocks noGrp="1"/>
          </p:cNvSpPr>
          <p:nvPr>
            <p:ph type="title"/>
          </p:nvPr>
        </p:nvSpPr>
        <p:spPr/>
        <p:txBody>
          <a:bodyPr/>
          <a:lstStyle/>
          <a:p>
            <a:r>
              <a:rPr lang="en-US" dirty="0" smtClean="0"/>
              <a:t>NSTX is also Exploring Other Mechanisms of Electron Thermal Transport (R11-1, TC-10, 2012 JRT)</a:t>
            </a:r>
          </a:p>
        </p:txBody>
      </p:sp>
      <p:sp>
        <p:nvSpPr>
          <p:cNvPr id="4" name="Slide Number Placeholder 3"/>
          <p:cNvSpPr>
            <a:spLocks noGrp="1"/>
          </p:cNvSpPr>
          <p:nvPr>
            <p:ph type="sldNum" sz="quarter" idx="10"/>
          </p:nvPr>
        </p:nvSpPr>
        <p:spPr/>
        <p:txBody>
          <a:bodyPr/>
          <a:lstStyle/>
          <a:p>
            <a:fld id="{5488FAC6-6B36-46A2-9A69-FE29DD956718}" type="slidenum">
              <a:rPr lang="en-US"/>
              <a:pPr/>
              <a:t>8</a:t>
            </a:fld>
            <a:endParaRPr lang="en-US"/>
          </a:p>
        </p:txBody>
      </p:sp>
      <p:sp>
        <p:nvSpPr>
          <p:cNvPr id="27" name="TextBox 26"/>
          <p:cNvSpPr txBox="1"/>
          <p:nvPr/>
        </p:nvSpPr>
        <p:spPr>
          <a:xfrm>
            <a:off x="5410200" y="3048000"/>
            <a:ext cx="914400" cy="276999"/>
          </a:xfrm>
          <a:prstGeom prst="rect">
            <a:avLst/>
          </a:prstGeom>
          <a:solidFill>
            <a:srgbClr val="92D050"/>
          </a:solidFill>
          <a:scene3d>
            <a:camera prst="orthographicFront"/>
            <a:lightRig rig="threePt" dir="t"/>
          </a:scene3d>
          <a:sp3d>
            <a:bevelT/>
          </a:sp3d>
        </p:spPr>
        <p:txBody>
          <a:bodyPr>
            <a:spAutoFit/>
          </a:bodyPr>
          <a:lstStyle/>
          <a:p>
            <a:pPr>
              <a:buFontTx/>
              <a:buNone/>
              <a:defRPr/>
            </a:pPr>
            <a:r>
              <a:rPr lang="en-US" dirty="0" smtClean="0">
                <a:solidFill>
                  <a:schemeClr val="tx1"/>
                </a:solidFill>
              </a:rPr>
              <a:t>PAC27-23</a:t>
            </a:r>
            <a:endParaRPr lang="en-US" dirty="0">
              <a:solidFill>
                <a:schemeClr val="tx1"/>
              </a:solidFill>
            </a:endParaRPr>
          </a:p>
        </p:txBody>
      </p:sp>
      <p:sp>
        <p:nvSpPr>
          <p:cNvPr id="30" name="TextBox 29"/>
          <p:cNvSpPr txBox="1"/>
          <p:nvPr/>
        </p:nvSpPr>
        <p:spPr>
          <a:xfrm>
            <a:off x="6781800" y="990600"/>
            <a:ext cx="2209800" cy="276999"/>
          </a:xfrm>
          <a:prstGeom prst="rect">
            <a:avLst/>
          </a:prstGeom>
          <a:solidFill>
            <a:schemeClr val="bg1"/>
          </a:solidFill>
        </p:spPr>
        <p:txBody>
          <a:bodyPr wrap="square" rtlCol="0">
            <a:spAutoFit/>
          </a:bodyPr>
          <a:lstStyle/>
          <a:p>
            <a:endParaRPr lang="en-US"/>
          </a:p>
        </p:txBody>
      </p:sp>
      <p:sp>
        <p:nvSpPr>
          <p:cNvPr id="13" name="TextBox 12"/>
          <p:cNvSpPr txBox="1"/>
          <p:nvPr/>
        </p:nvSpPr>
        <p:spPr>
          <a:xfrm>
            <a:off x="6934200" y="1018401"/>
            <a:ext cx="2209800" cy="276999"/>
          </a:xfrm>
          <a:prstGeom prst="rect">
            <a:avLst/>
          </a:prstGeom>
          <a:solidFill>
            <a:schemeClr val="bg1"/>
          </a:solidFill>
        </p:spPr>
        <p:txBody>
          <a:bodyPr wrap="square" rtlCol="0">
            <a:spAutoFit/>
          </a:bodyPr>
          <a:lstStyle/>
          <a:p>
            <a:r>
              <a:rPr lang="en-US" dirty="0" smtClean="0"/>
              <a:t>Relative mode profile</a:t>
            </a:r>
            <a:endParaRPr lang="en-US" dirty="0"/>
          </a:p>
        </p:txBody>
      </p:sp>
      <p:sp>
        <p:nvSpPr>
          <p:cNvPr id="20" name="TextBox 19"/>
          <p:cNvSpPr txBox="1"/>
          <p:nvPr/>
        </p:nvSpPr>
        <p:spPr>
          <a:xfrm>
            <a:off x="7848600" y="1371600"/>
            <a:ext cx="1295400" cy="1015663"/>
          </a:xfrm>
          <a:prstGeom prst="rect">
            <a:avLst/>
          </a:prstGeom>
          <a:noFill/>
        </p:spPr>
        <p:txBody>
          <a:bodyPr wrap="square" rtlCol="0">
            <a:spAutoFit/>
          </a:bodyPr>
          <a:lstStyle/>
          <a:p>
            <a:r>
              <a:rPr lang="el-GR" sz="1000" i="0" dirty="0" smtClean="0"/>
              <a:t>δ</a:t>
            </a:r>
            <a:r>
              <a:rPr lang="en-US" sz="1000" i="0" dirty="0" smtClean="0"/>
              <a:t>I/I amplitude 738 kHz GAE (17 ms average)</a:t>
            </a:r>
          </a:p>
          <a:p>
            <a:endParaRPr lang="en-US" sz="1000" i="0" dirty="0" smtClean="0"/>
          </a:p>
          <a:p>
            <a:r>
              <a:rPr lang="en-US" sz="1000" i="0" dirty="0" smtClean="0"/>
              <a:t>No Frequency compensation</a:t>
            </a:r>
            <a:endParaRPr lang="en-US" sz="1000" i="0" dirty="0"/>
          </a:p>
        </p:txBody>
      </p:sp>
      <p:grpSp>
        <p:nvGrpSpPr>
          <p:cNvPr id="40" name="Group 39"/>
          <p:cNvGrpSpPr/>
          <p:nvPr/>
        </p:nvGrpSpPr>
        <p:grpSpPr>
          <a:xfrm>
            <a:off x="5257800" y="3352800"/>
            <a:ext cx="3886201" cy="3235643"/>
            <a:chOff x="4953000" y="3352800"/>
            <a:chExt cx="3886201" cy="3235643"/>
          </a:xfrm>
        </p:grpSpPr>
        <p:grpSp>
          <p:nvGrpSpPr>
            <p:cNvPr id="33" name="Group 32"/>
            <p:cNvGrpSpPr/>
            <p:nvPr/>
          </p:nvGrpSpPr>
          <p:grpSpPr>
            <a:xfrm>
              <a:off x="5334000" y="3505200"/>
              <a:ext cx="3505201" cy="3083243"/>
              <a:chOff x="5181600" y="3505200"/>
              <a:chExt cx="3505201" cy="3083243"/>
            </a:xfrm>
          </p:grpSpPr>
          <p:grpSp>
            <p:nvGrpSpPr>
              <p:cNvPr id="31" name="Group 30"/>
              <p:cNvGrpSpPr/>
              <p:nvPr/>
            </p:nvGrpSpPr>
            <p:grpSpPr>
              <a:xfrm>
                <a:off x="5410199" y="3505200"/>
                <a:ext cx="3276602" cy="2667000"/>
                <a:chOff x="6351587" y="4038600"/>
                <a:chExt cx="3938047" cy="3203575"/>
              </a:xfrm>
            </p:grpSpPr>
            <p:pic>
              <p:nvPicPr>
                <p:cNvPr id="21" name="Picture 8" descr="Picture 4.png"/>
                <p:cNvPicPr>
                  <a:picLocks noChangeAspect="1"/>
                </p:cNvPicPr>
                <p:nvPr/>
              </p:nvPicPr>
              <p:blipFill>
                <a:blip r:embed="rId3" cstate="print"/>
                <a:srcRect l="14972" t="5791" r="2415" b="11430"/>
                <a:stretch>
                  <a:fillRect/>
                </a:stretch>
              </p:blipFill>
              <p:spPr bwMode="auto">
                <a:xfrm>
                  <a:off x="6351587" y="4038600"/>
                  <a:ext cx="2792413" cy="3203575"/>
                </a:xfrm>
                <a:prstGeom prst="rect">
                  <a:avLst/>
                </a:prstGeom>
                <a:noFill/>
                <a:ln w="9525">
                  <a:noFill/>
                  <a:miter lim="800000"/>
                  <a:headEnd/>
                  <a:tailEnd/>
                </a:ln>
              </p:spPr>
            </p:pic>
            <p:sp>
              <p:nvSpPr>
                <p:cNvPr id="22" name="TextBox 21"/>
                <p:cNvSpPr txBox="1">
                  <a:spLocks noChangeArrowheads="1"/>
                </p:cNvSpPr>
                <p:nvPr/>
              </p:nvSpPr>
              <p:spPr bwMode="auto">
                <a:xfrm>
                  <a:off x="9282227" y="5441950"/>
                  <a:ext cx="1007407" cy="887276"/>
                </a:xfrm>
                <a:prstGeom prst="rect">
                  <a:avLst/>
                </a:prstGeom>
                <a:gradFill rotWithShape="1">
                  <a:gsLst>
                    <a:gs pos="0">
                      <a:srgbClr val="E0FFF4"/>
                    </a:gs>
                    <a:gs pos="64999">
                      <a:srgbClr val="B2FFE3"/>
                    </a:gs>
                    <a:gs pos="100000">
                      <a:srgbClr val="90FFDA"/>
                    </a:gs>
                  </a:gsLst>
                  <a:lin ang="5400000" scaled="1"/>
                </a:gradFill>
                <a:ln w="9525">
                  <a:solidFill>
                    <a:srgbClr val="00CC98"/>
                  </a:solidFill>
                  <a:miter lim="800000"/>
                  <a:headEnd/>
                  <a:tailEnd/>
                </a:ln>
                <a:effectLst>
                  <a:outerShdw dist="20000" dir="5400000" rotWithShape="0">
                    <a:srgbClr val="808080">
                      <a:alpha val="37999"/>
                    </a:srgbClr>
                  </a:outerShdw>
                </a:effectLst>
              </p:spPr>
              <p:txBody>
                <a:bodyPr wrap="square">
                  <a:spAutoFit/>
                </a:bodyPr>
                <a:lstStyle/>
                <a:p>
                  <a:pPr algn="ctr">
                    <a:buFontTx/>
                    <a:buNone/>
                    <a:defRPr/>
                  </a:pPr>
                  <a:r>
                    <a:rPr lang="en-US" sz="1400" dirty="0">
                      <a:solidFill>
                        <a:schemeClr val="dk1"/>
                      </a:solidFill>
                      <a:latin typeface="+mn-lt"/>
                      <a:ea typeface="+mn-ea"/>
                    </a:rPr>
                    <a:t>Peak Growth Rate</a:t>
                  </a:r>
                </a:p>
              </p:txBody>
            </p:sp>
            <p:sp>
              <p:nvSpPr>
                <p:cNvPr id="23" name="TextBox 22"/>
                <p:cNvSpPr txBox="1">
                  <a:spLocks noChangeArrowheads="1"/>
                </p:cNvSpPr>
                <p:nvPr/>
              </p:nvSpPr>
              <p:spPr bwMode="auto">
                <a:xfrm>
                  <a:off x="8915896" y="4086225"/>
                  <a:ext cx="1373736" cy="887276"/>
                </a:xfrm>
                <a:prstGeom prst="rect">
                  <a:avLst/>
                </a:prstGeom>
                <a:gradFill rotWithShape="1">
                  <a:gsLst>
                    <a:gs pos="0">
                      <a:srgbClr val="E0FFF4"/>
                    </a:gs>
                    <a:gs pos="64999">
                      <a:srgbClr val="B2FFE3"/>
                    </a:gs>
                    <a:gs pos="100000">
                      <a:srgbClr val="90FFDA"/>
                    </a:gs>
                  </a:gsLst>
                  <a:lin ang="5400000" scaled="1"/>
                </a:gradFill>
                <a:ln w="9525">
                  <a:solidFill>
                    <a:srgbClr val="00CC98"/>
                  </a:solidFill>
                  <a:miter lim="800000"/>
                  <a:headEnd/>
                  <a:tailEnd/>
                </a:ln>
                <a:effectLst>
                  <a:outerShdw dist="20000" dir="5400000" rotWithShape="0">
                    <a:srgbClr val="808080">
                      <a:alpha val="37999"/>
                    </a:srgbClr>
                  </a:outerShdw>
                </a:effectLst>
              </p:spPr>
              <p:txBody>
                <a:bodyPr wrap="square">
                  <a:spAutoFit/>
                </a:bodyPr>
                <a:lstStyle/>
                <a:p>
                  <a:pPr algn="ctr">
                    <a:buFontTx/>
                    <a:buNone/>
                    <a:defRPr/>
                  </a:pPr>
                  <a:r>
                    <a:rPr lang="en-US" sz="1400" dirty="0">
                      <a:solidFill>
                        <a:schemeClr val="dk1"/>
                      </a:solidFill>
                      <a:latin typeface="+mn-lt"/>
                      <a:ea typeface="+mn-ea"/>
                    </a:rPr>
                    <a:t>Peak Saturated Amplitude</a:t>
                  </a:r>
                </a:p>
              </p:txBody>
            </p:sp>
            <p:cxnSp>
              <p:nvCxnSpPr>
                <p:cNvPr id="24" name="Straight Arrow Connector 23"/>
                <p:cNvCxnSpPr>
                  <a:cxnSpLocks noChangeShapeType="1"/>
                  <a:stCxn id="23" idx="1"/>
                </p:cNvCxnSpPr>
                <p:nvPr/>
              </p:nvCxnSpPr>
              <p:spPr bwMode="auto">
                <a:xfrm rot="10800000">
                  <a:off x="7908490" y="4313192"/>
                  <a:ext cx="1007407" cy="216671"/>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6" name="Straight Arrow Connector 25"/>
                <p:cNvCxnSpPr>
                  <a:cxnSpLocks noChangeShapeType="1"/>
                  <a:stCxn id="22" idx="1"/>
                </p:cNvCxnSpPr>
                <p:nvPr/>
              </p:nvCxnSpPr>
              <p:spPr bwMode="auto">
                <a:xfrm rot="10800000">
                  <a:off x="8732733" y="5594623"/>
                  <a:ext cx="549496" cy="290966"/>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pic>
              <p:nvPicPr>
                <p:cNvPr id="28" name="Picture 17" descr="latex-image-1.pdf"/>
                <p:cNvPicPr>
                  <a:picLocks noChangeAspect="1"/>
                </p:cNvPicPr>
                <p:nvPr/>
              </p:nvPicPr>
              <p:blipFill>
                <a:blip r:embed="rId4" cstate="print"/>
                <a:srcRect/>
                <a:stretch>
                  <a:fillRect/>
                </a:stretch>
              </p:blipFill>
              <p:spPr bwMode="auto">
                <a:xfrm>
                  <a:off x="9182050" y="6350000"/>
                  <a:ext cx="1016000" cy="215900"/>
                </a:xfrm>
                <a:prstGeom prst="rect">
                  <a:avLst/>
                </a:prstGeom>
                <a:noFill/>
                <a:ln w="9525">
                  <a:noFill/>
                  <a:miter lim="800000"/>
                  <a:headEnd/>
                  <a:tailEnd/>
                </a:ln>
              </p:spPr>
            </p:pic>
            <p:pic>
              <p:nvPicPr>
                <p:cNvPr id="29" name="Picture 18" descr="latex-image-1.pdf"/>
                <p:cNvPicPr>
                  <a:picLocks noChangeAspect="1"/>
                </p:cNvPicPr>
                <p:nvPr/>
              </p:nvPicPr>
              <p:blipFill>
                <a:blip r:embed="rId5" cstate="print"/>
                <a:srcRect/>
                <a:stretch>
                  <a:fillRect/>
                </a:stretch>
              </p:blipFill>
              <p:spPr bwMode="auto">
                <a:xfrm>
                  <a:off x="9212262" y="5045075"/>
                  <a:ext cx="1016000" cy="215900"/>
                </a:xfrm>
                <a:prstGeom prst="rect">
                  <a:avLst/>
                </a:prstGeom>
                <a:noFill/>
                <a:ln w="9525">
                  <a:noFill/>
                  <a:miter lim="800000"/>
                  <a:headEnd/>
                  <a:tailEnd/>
                </a:ln>
              </p:spPr>
            </p:pic>
          </p:grpSp>
          <p:sp>
            <p:nvSpPr>
              <p:cNvPr id="32" name="TextBox 31"/>
              <p:cNvSpPr txBox="1"/>
              <p:nvPr/>
            </p:nvSpPr>
            <p:spPr>
              <a:xfrm>
                <a:off x="5181600" y="6096000"/>
                <a:ext cx="3352800" cy="492443"/>
              </a:xfrm>
              <a:prstGeom prst="rect">
                <a:avLst/>
              </a:prstGeom>
              <a:noFill/>
            </p:spPr>
            <p:txBody>
              <a:bodyPr wrap="square" rtlCol="0">
                <a:spAutoFit/>
              </a:bodyPr>
              <a:lstStyle/>
              <a:p>
                <a:r>
                  <a:rPr lang="en-US" i="0" dirty="0" smtClean="0">
                    <a:solidFill>
                      <a:schemeClr val="tx1"/>
                    </a:solidFill>
                  </a:rPr>
                  <a:t>-0.4         -0.2        0         0.2        0.4   </a:t>
                </a:r>
              </a:p>
              <a:p>
                <a:r>
                  <a:rPr lang="en-US" i="0" dirty="0" smtClean="0">
                    <a:solidFill>
                      <a:schemeClr val="tx1"/>
                    </a:solidFill>
                  </a:rPr>
                  <a:t>                            </a:t>
                </a:r>
                <a:r>
                  <a:rPr lang="en-US" sz="1400" i="0" dirty="0" smtClean="0">
                    <a:solidFill>
                      <a:schemeClr val="tx1"/>
                    </a:solidFill>
                  </a:rPr>
                  <a:t>r/a</a:t>
                </a:r>
                <a:endParaRPr lang="en-US" sz="1400" i="0" dirty="0">
                  <a:solidFill>
                    <a:schemeClr val="tx1"/>
                  </a:solidFill>
                </a:endParaRPr>
              </a:p>
            </p:txBody>
          </p:sp>
        </p:grpSp>
        <p:sp>
          <p:nvSpPr>
            <p:cNvPr id="35" name="TextBox 34"/>
            <p:cNvSpPr txBox="1"/>
            <p:nvPr/>
          </p:nvSpPr>
          <p:spPr>
            <a:xfrm>
              <a:off x="5181600" y="5334000"/>
              <a:ext cx="457200" cy="276999"/>
            </a:xfrm>
            <a:prstGeom prst="rect">
              <a:avLst/>
            </a:prstGeom>
            <a:noFill/>
          </p:spPr>
          <p:txBody>
            <a:bodyPr wrap="square" rtlCol="0">
              <a:spAutoFit/>
            </a:bodyPr>
            <a:lstStyle/>
            <a:p>
              <a:r>
                <a:rPr lang="en-US" i="0" dirty="0" smtClean="0">
                  <a:solidFill>
                    <a:schemeClr val="tx1"/>
                  </a:solidFill>
                </a:rPr>
                <a:t>-0.2                        </a:t>
              </a:r>
              <a:endParaRPr lang="en-US" sz="1400" i="0" dirty="0">
                <a:solidFill>
                  <a:schemeClr val="tx1"/>
                </a:solidFill>
              </a:endParaRPr>
            </a:p>
          </p:txBody>
        </p:sp>
        <p:sp>
          <p:nvSpPr>
            <p:cNvPr id="36" name="TextBox 35"/>
            <p:cNvSpPr txBox="1"/>
            <p:nvPr/>
          </p:nvSpPr>
          <p:spPr>
            <a:xfrm>
              <a:off x="5181600" y="4038600"/>
              <a:ext cx="457200" cy="276999"/>
            </a:xfrm>
            <a:prstGeom prst="rect">
              <a:avLst/>
            </a:prstGeom>
            <a:noFill/>
          </p:spPr>
          <p:txBody>
            <a:bodyPr wrap="square" rtlCol="0">
              <a:spAutoFit/>
            </a:bodyPr>
            <a:lstStyle/>
            <a:p>
              <a:r>
                <a:rPr lang="en-US" i="0" dirty="0" smtClean="0">
                  <a:solidFill>
                    <a:schemeClr val="tx1"/>
                  </a:solidFill>
                </a:rPr>
                <a:t>0.2                         </a:t>
              </a:r>
              <a:endParaRPr lang="en-US" sz="1400" i="0" dirty="0">
                <a:solidFill>
                  <a:schemeClr val="tx1"/>
                </a:solidFill>
              </a:endParaRPr>
            </a:p>
          </p:txBody>
        </p:sp>
        <p:sp>
          <p:nvSpPr>
            <p:cNvPr id="37" name="TextBox 36"/>
            <p:cNvSpPr txBox="1"/>
            <p:nvPr/>
          </p:nvSpPr>
          <p:spPr>
            <a:xfrm>
              <a:off x="4953000" y="4648200"/>
              <a:ext cx="1371600" cy="307777"/>
            </a:xfrm>
            <a:prstGeom prst="rect">
              <a:avLst/>
            </a:prstGeom>
            <a:noFill/>
          </p:spPr>
          <p:txBody>
            <a:bodyPr wrap="square" rtlCol="0">
              <a:spAutoFit/>
            </a:bodyPr>
            <a:lstStyle/>
            <a:p>
              <a:r>
                <a:rPr lang="en-US" sz="1400" i="0" dirty="0" smtClean="0">
                  <a:solidFill>
                    <a:schemeClr val="tx1"/>
                  </a:solidFill>
                </a:rPr>
                <a:t>Z/a</a:t>
              </a:r>
              <a:r>
                <a:rPr lang="en-US" i="0" dirty="0" smtClean="0">
                  <a:solidFill>
                    <a:schemeClr val="tx1"/>
                  </a:solidFill>
                </a:rPr>
                <a:t>   0                         </a:t>
              </a:r>
              <a:endParaRPr lang="en-US" sz="1400" i="0" dirty="0">
                <a:solidFill>
                  <a:schemeClr val="tx1"/>
                </a:solidFill>
              </a:endParaRPr>
            </a:p>
          </p:txBody>
        </p:sp>
        <p:sp>
          <p:nvSpPr>
            <p:cNvPr id="38" name="TextBox 37"/>
            <p:cNvSpPr txBox="1"/>
            <p:nvPr/>
          </p:nvSpPr>
          <p:spPr>
            <a:xfrm>
              <a:off x="5181600" y="3352800"/>
              <a:ext cx="457200" cy="276999"/>
            </a:xfrm>
            <a:prstGeom prst="rect">
              <a:avLst/>
            </a:prstGeom>
            <a:noFill/>
          </p:spPr>
          <p:txBody>
            <a:bodyPr wrap="square" rtlCol="0">
              <a:spAutoFit/>
            </a:bodyPr>
            <a:lstStyle/>
            <a:p>
              <a:r>
                <a:rPr lang="en-US" i="0" dirty="0" smtClean="0">
                  <a:solidFill>
                    <a:schemeClr val="tx1"/>
                  </a:solidFill>
                </a:rPr>
                <a:t>0.4                         </a:t>
              </a:r>
              <a:endParaRPr lang="en-US" sz="1400" i="0" dirty="0">
                <a:solidFill>
                  <a:schemeClr val="tx1"/>
                </a:solidFill>
              </a:endParaRPr>
            </a:p>
          </p:txBody>
        </p:sp>
        <p:sp>
          <p:nvSpPr>
            <p:cNvPr id="39" name="TextBox 38"/>
            <p:cNvSpPr txBox="1"/>
            <p:nvPr/>
          </p:nvSpPr>
          <p:spPr>
            <a:xfrm>
              <a:off x="5181600" y="5943600"/>
              <a:ext cx="457200" cy="276999"/>
            </a:xfrm>
            <a:prstGeom prst="rect">
              <a:avLst/>
            </a:prstGeom>
            <a:noFill/>
          </p:spPr>
          <p:txBody>
            <a:bodyPr wrap="square" rtlCol="0">
              <a:spAutoFit/>
            </a:bodyPr>
            <a:lstStyle/>
            <a:p>
              <a:r>
                <a:rPr lang="en-US" i="0" dirty="0" smtClean="0">
                  <a:solidFill>
                    <a:schemeClr val="tx1"/>
                  </a:solidFill>
                </a:rPr>
                <a:t>-0.4                         </a:t>
              </a:r>
              <a:endParaRPr lang="en-US" sz="1400" i="0" dirty="0">
                <a:solidFill>
                  <a:schemeClr val="tx1"/>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cstate="print"/>
          <a:srcRect/>
          <a:stretch>
            <a:fillRect/>
          </a:stretch>
        </p:blipFill>
        <p:spPr bwMode="auto">
          <a:xfrm>
            <a:off x="7010399" y="990600"/>
            <a:ext cx="2164521" cy="2438400"/>
          </a:xfrm>
          <a:prstGeom prst="rect">
            <a:avLst/>
          </a:prstGeom>
          <a:noFill/>
          <a:ln w="9525">
            <a:noFill/>
            <a:miter lim="800000"/>
            <a:headEnd/>
            <a:tailEnd/>
          </a:ln>
        </p:spPr>
      </p:pic>
      <p:grpSp>
        <p:nvGrpSpPr>
          <p:cNvPr id="22" name="Group 21"/>
          <p:cNvGrpSpPr/>
          <p:nvPr/>
        </p:nvGrpSpPr>
        <p:grpSpPr>
          <a:xfrm>
            <a:off x="6200775" y="3505200"/>
            <a:ext cx="2943225" cy="2620036"/>
            <a:chOff x="6200775" y="3276600"/>
            <a:chExt cx="2943225" cy="2620036"/>
          </a:xfrm>
        </p:grpSpPr>
        <p:pic>
          <p:nvPicPr>
            <p:cNvPr id="31748" name="Picture 4"/>
            <p:cNvPicPr>
              <a:picLocks noChangeAspect="1" noChangeArrowheads="1"/>
            </p:cNvPicPr>
            <p:nvPr/>
          </p:nvPicPr>
          <p:blipFill>
            <a:blip r:embed="rId4" cstate="print"/>
            <a:srcRect/>
            <a:stretch>
              <a:fillRect/>
            </a:stretch>
          </p:blipFill>
          <p:spPr bwMode="auto">
            <a:xfrm>
              <a:off x="6200775" y="3581400"/>
              <a:ext cx="2943225" cy="2315236"/>
            </a:xfrm>
            <a:prstGeom prst="rect">
              <a:avLst/>
            </a:prstGeom>
            <a:noFill/>
            <a:ln w="9525">
              <a:noFill/>
              <a:miter lim="800000"/>
              <a:headEnd/>
              <a:tailEnd/>
            </a:ln>
          </p:spPr>
        </p:pic>
        <p:cxnSp>
          <p:nvCxnSpPr>
            <p:cNvPr id="17" name="Straight Arrow Connector 16"/>
            <p:cNvCxnSpPr/>
            <p:nvPr/>
          </p:nvCxnSpPr>
          <p:spPr bwMode="auto">
            <a:xfrm rot="5400000">
              <a:off x="6591300" y="3467100"/>
              <a:ext cx="228600" cy="1588"/>
            </a:xfrm>
            <a:prstGeom prst="straightConnector1">
              <a:avLst/>
            </a:prstGeom>
            <a:noFill/>
            <a:ln w="15875" cap="flat" cmpd="sng" algn="ctr">
              <a:solidFill>
                <a:schemeClr val="tx1"/>
              </a:solidFill>
              <a:prstDash val="solid"/>
              <a:round/>
              <a:headEnd type="none" w="med" len="med"/>
              <a:tailEnd type="arrow"/>
            </a:ln>
            <a:effectLst/>
          </p:spPr>
        </p:cxnSp>
        <p:sp>
          <p:nvSpPr>
            <p:cNvPr id="18" name="TextBox 17"/>
            <p:cNvSpPr txBox="1"/>
            <p:nvPr/>
          </p:nvSpPr>
          <p:spPr>
            <a:xfrm>
              <a:off x="6705600" y="3276600"/>
              <a:ext cx="914400" cy="276999"/>
            </a:xfrm>
            <a:prstGeom prst="rect">
              <a:avLst/>
            </a:prstGeom>
            <a:noFill/>
          </p:spPr>
          <p:txBody>
            <a:bodyPr wrap="square" rtlCol="0">
              <a:spAutoFit/>
            </a:bodyPr>
            <a:lstStyle/>
            <a:p>
              <a:r>
                <a:rPr lang="en-US" dirty="0" smtClean="0"/>
                <a:t>Neon puff</a:t>
              </a:r>
              <a:endParaRPr lang="en-US" dirty="0"/>
            </a:p>
          </p:txBody>
        </p:sp>
        <p:cxnSp>
          <p:nvCxnSpPr>
            <p:cNvPr id="20" name="Straight Arrow Connector 19"/>
            <p:cNvCxnSpPr/>
            <p:nvPr/>
          </p:nvCxnSpPr>
          <p:spPr bwMode="auto">
            <a:xfrm rot="5400000">
              <a:off x="7543800" y="3581400"/>
              <a:ext cx="304800" cy="152400"/>
            </a:xfrm>
            <a:prstGeom prst="straightConnector1">
              <a:avLst/>
            </a:prstGeom>
            <a:noFill/>
            <a:ln w="15875" cap="flat" cmpd="sng" algn="ctr">
              <a:solidFill>
                <a:srgbClr val="FF0000"/>
              </a:solidFill>
              <a:prstDash val="solid"/>
              <a:round/>
              <a:headEnd type="none" w="med" len="med"/>
              <a:tailEnd type="arrow"/>
            </a:ln>
            <a:effectLst/>
          </p:spPr>
        </p:cxnSp>
        <p:sp>
          <p:nvSpPr>
            <p:cNvPr id="21" name="TextBox 20"/>
            <p:cNvSpPr txBox="1"/>
            <p:nvPr/>
          </p:nvSpPr>
          <p:spPr>
            <a:xfrm>
              <a:off x="7772400" y="3304401"/>
              <a:ext cx="914400" cy="276999"/>
            </a:xfrm>
            <a:prstGeom prst="rect">
              <a:avLst/>
            </a:prstGeom>
            <a:noFill/>
          </p:spPr>
          <p:txBody>
            <a:bodyPr wrap="square" rtlCol="0">
              <a:spAutoFit/>
            </a:bodyPr>
            <a:lstStyle/>
            <a:p>
              <a:r>
                <a:rPr lang="en-US" dirty="0" err="1" smtClean="0"/>
                <a:t>separatrix</a:t>
              </a:r>
              <a:endParaRPr lang="en-US" dirty="0"/>
            </a:p>
          </p:txBody>
        </p:sp>
      </p:grpSp>
      <p:sp>
        <p:nvSpPr>
          <p:cNvPr id="3" name="Content Placeholder 2"/>
          <p:cNvSpPr>
            <a:spLocks noGrp="1"/>
          </p:cNvSpPr>
          <p:nvPr>
            <p:ph idx="1"/>
          </p:nvPr>
        </p:nvSpPr>
        <p:spPr>
          <a:xfrm>
            <a:off x="-76200" y="838200"/>
            <a:ext cx="7315200" cy="5715000"/>
          </a:xfrm>
        </p:spPr>
        <p:txBody>
          <a:bodyPr/>
          <a:lstStyle/>
          <a:p>
            <a:pPr marL="228600" indent="-228600"/>
            <a:r>
              <a:rPr lang="en-US" dirty="0" smtClean="0"/>
              <a:t>Neon diffusivity neoclassical in the core accompanied by some anomalous convection </a:t>
            </a:r>
          </a:p>
          <a:p>
            <a:pPr marL="628650" lvl="1" indent="-228600"/>
            <a:r>
              <a:rPr lang="en-US" dirty="0" smtClean="0"/>
              <a:t>Under-resolved at the edge and suffered from low signal</a:t>
            </a:r>
          </a:p>
          <a:p>
            <a:pPr marL="228600" indent="-228600"/>
            <a:r>
              <a:rPr lang="en-US" dirty="0" smtClean="0"/>
              <a:t>Plasma rotation enhancing core impurity transport without invoking low-k turbulence </a:t>
            </a:r>
          </a:p>
          <a:p>
            <a:pPr marL="228600" indent="-228600"/>
            <a:r>
              <a:rPr lang="en-US" dirty="0" smtClean="0"/>
              <a:t>New Multi-Energy Soft X-Ray diagnostic in 2010</a:t>
            </a:r>
          </a:p>
          <a:p>
            <a:pPr marL="628650" lvl="1" indent="-228600"/>
            <a:r>
              <a:rPr lang="en-US" dirty="0" smtClean="0"/>
              <a:t>~1 cm resolution; &lt;100 </a:t>
            </a:r>
            <a:r>
              <a:rPr lang="el-GR" dirty="0" smtClean="0"/>
              <a:t>μ</a:t>
            </a:r>
            <a:r>
              <a:rPr lang="en-US" dirty="0" smtClean="0"/>
              <a:t>s response; high SNR; r/a&gt;0.65</a:t>
            </a:r>
          </a:p>
          <a:p>
            <a:pPr marL="228600" indent="-228600"/>
            <a:r>
              <a:rPr lang="en-US" dirty="0" smtClean="0"/>
              <a:t>STRAHL transport code being used</a:t>
            </a:r>
          </a:p>
          <a:p>
            <a:pPr marL="685800" lvl="1"/>
            <a:r>
              <a:rPr lang="en-US" dirty="0" smtClean="0"/>
              <a:t>Neoclassical calculation embedded; Up-to-date </a:t>
            </a:r>
          </a:p>
          <a:p>
            <a:pPr lvl="1">
              <a:buNone/>
            </a:pPr>
            <a:r>
              <a:rPr lang="en-US" dirty="0" smtClean="0"/>
              <a:t>    atomic data</a:t>
            </a:r>
          </a:p>
          <a:p>
            <a:pPr marL="228600" indent="-228600"/>
            <a:r>
              <a:rPr lang="en-US" dirty="0" smtClean="0">
                <a:solidFill>
                  <a:srgbClr val="FF0000"/>
                </a:solidFill>
              </a:rPr>
              <a:t>Impurity transport study at plasma edge </a:t>
            </a:r>
          </a:p>
          <a:p>
            <a:pPr marL="685800" lvl="1"/>
            <a:r>
              <a:rPr lang="en-US" dirty="0" smtClean="0">
                <a:solidFill>
                  <a:srgbClr val="FF0000"/>
                </a:solidFill>
              </a:rPr>
              <a:t>Carbon build up in ELM-free discharges</a:t>
            </a:r>
          </a:p>
          <a:p>
            <a:pPr marL="685800" lvl="1"/>
            <a:r>
              <a:rPr lang="en-US" dirty="0" smtClean="0">
                <a:solidFill>
                  <a:srgbClr val="FF0000"/>
                </a:solidFill>
              </a:rPr>
              <a:t>Z dependence of impurity transport</a:t>
            </a:r>
          </a:p>
          <a:p>
            <a:pPr marL="685800" lvl="1"/>
            <a:r>
              <a:rPr lang="en-US" dirty="0" smtClean="0">
                <a:solidFill>
                  <a:srgbClr val="FF0000"/>
                </a:solidFill>
              </a:rPr>
              <a:t>Measure edge turbulence and its relation to impurity transport (BES, High-k, </a:t>
            </a:r>
            <a:r>
              <a:rPr lang="en-US" dirty="0" err="1" smtClean="0">
                <a:solidFill>
                  <a:srgbClr val="FF0000"/>
                </a:solidFill>
              </a:rPr>
              <a:t>reflectometer</a:t>
            </a:r>
            <a:r>
              <a:rPr lang="en-US" dirty="0" smtClean="0">
                <a:solidFill>
                  <a:srgbClr val="FF0000"/>
                </a:solidFill>
              </a:rPr>
              <a:t> etc.)</a:t>
            </a:r>
          </a:p>
        </p:txBody>
      </p:sp>
      <p:sp>
        <p:nvSpPr>
          <p:cNvPr id="2" name="Title 1"/>
          <p:cNvSpPr>
            <a:spLocks noGrp="1"/>
          </p:cNvSpPr>
          <p:nvPr>
            <p:ph type="title"/>
          </p:nvPr>
        </p:nvSpPr>
        <p:spPr/>
        <p:txBody>
          <a:bodyPr/>
          <a:lstStyle/>
          <a:p>
            <a:r>
              <a:rPr lang="en-US" dirty="0" smtClean="0"/>
              <a:t>Impurity Transport Studies will Exploit New Diagnostics and Modeling Capabilities (R11-1, 2012 JRT)</a:t>
            </a:r>
          </a:p>
        </p:txBody>
      </p:sp>
      <p:sp>
        <p:nvSpPr>
          <p:cNvPr id="4" name="Slide Number Placeholder 3"/>
          <p:cNvSpPr>
            <a:spLocks noGrp="1"/>
          </p:cNvSpPr>
          <p:nvPr>
            <p:ph type="sldNum" sz="quarter" idx="10"/>
          </p:nvPr>
        </p:nvSpPr>
        <p:spPr/>
        <p:txBody>
          <a:bodyPr/>
          <a:lstStyle/>
          <a:p>
            <a:pPr>
              <a:defRPr/>
            </a:pPr>
            <a:fld id="{37968155-7E2B-4179-A26C-0EB5A96A80E0}" type="slidenum">
              <a:rPr lang="en-US" smtClean="0"/>
              <a:pPr>
                <a:defRPr/>
              </a:pPr>
              <a:t>9</a:t>
            </a:fld>
            <a:endParaRPr lang="en-US"/>
          </a:p>
        </p:txBody>
      </p:sp>
      <p:sp>
        <p:nvSpPr>
          <p:cNvPr id="9" name="TextBox 8"/>
          <p:cNvSpPr txBox="1"/>
          <p:nvPr/>
        </p:nvSpPr>
        <p:spPr>
          <a:xfrm>
            <a:off x="8153400" y="6276201"/>
            <a:ext cx="914400" cy="276999"/>
          </a:xfrm>
          <a:prstGeom prst="rect">
            <a:avLst/>
          </a:prstGeom>
          <a:solidFill>
            <a:srgbClr val="92D050"/>
          </a:solidFill>
          <a:scene3d>
            <a:camera prst="orthographicFront"/>
            <a:lightRig rig="threePt" dir="t"/>
          </a:scene3d>
          <a:sp3d>
            <a:bevelT/>
          </a:sp3d>
        </p:spPr>
        <p:txBody>
          <a:bodyPr>
            <a:spAutoFit/>
          </a:bodyPr>
          <a:lstStyle/>
          <a:p>
            <a:pPr>
              <a:buFontTx/>
              <a:buNone/>
              <a:defRPr/>
            </a:pPr>
            <a:r>
              <a:rPr lang="en-US" dirty="0" smtClean="0">
                <a:solidFill>
                  <a:schemeClr val="tx1"/>
                </a:solidFill>
              </a:rPr>
              <a:t>PAC27-25</a:t>
            </a:r>
            <a:endParaRPr lang="en-US" dirty="0">
              <a:solidFill>
                <a:schemeClr val="tx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R_0/L_{n_e}$&#10;\end{document}&#10;"/>
  <p:tag name="FILENAME" val="TP_tmp"/>
  <p:tag name="FORMAT" val="pngmono"/>
  <p:tag name="RES" val="1200"/>
  <p:tag name="BLEND" val="0"/>
  <p:tag name="TRANSPARENT" val="1"/>
  <p:tag name="TBUG" val="0"/>
  <p:tag name="ALLOWFS" val="0"/>
  <p:tag name="ORIGWIDTH" val="32"/>
  <p:tag name="PICTUREFILESIZE" val="1599"/>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91440</TotalTime>
  <Words>2944</Words>
  <Application>Microsoft Office PowerPoint</Application>
  <PresentationFormat>On-screen Show (4:3)</PresentationFormat>
  <Paragraphs>405</Paragraphs>
  <Slides>30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Blank Presentation</vt:lpstr>
      <vt:lpstr>Equation</vt:lpstr>
      <vt:lpstr>Slide 1</vt:lpstr>
      <vt:lpstr>Outline</vt:lpstr>
      <vt:lpstr>NSTX Accesses a Unique Parameter Regime to Address T&amp;T Issues Crucial for Future ST and non-ST Devices</vt:lpstr>
      <vt:lpstr>BES Diagnostic System Commissioned in 2010 with up to 24 Detection Channels</vt:lpstr>
      <vt:lpstr>BES Observed Decrease in Fluctuations at L-H transition from Edge to Core Regions</vt:lpstr>
      <vt:lpstr>L-H Transition Study on NSTX Characterizes both Power Threshold and Turbulence</vt:lpstr>
      <vt:lpstr>Coupling of Measurement and Simulations is Improving Understanding of NSTX ne* Confinement Scaling</vt:lpstr>
      <vt:lpstr>NSTX is also Exploring Other Mechanisms of Electron Thermal Transport (R11-1, TC-10, 2012 JRT)</vt:lpstr>
      <vt:lpstr>Impurity Transport Studies will Exploit New Diagnostics and Modeling Capabilities (R11-1, 2012 JRT)</vt:lpstr>
      <vt:lpstr>NSTX is Participating in ITPA JEX Studying Intrinsic Torque</vt:lpstr>
      <vt:lpstr>T&amp;T TSG Activities for FY13 and FY14</vt:lpstr>
      <vt:lpstr>NSTX will Provide Physics Basis Leading to Predictive Capability for Transport in Future ST/AT Devices </vt:lpstr>
      <vt:lpstr>Slide 13</vt:lpstr>
      <vt:lpstr>NSTX Efforts Towards PAC27 T&amp;T Recommendations </vt:lpstr>
      <vt:lpstr>Electron Transport Reduced by Lithiated PFC </vt:lpstr>
      <vt:lpstr>UCLA Reflectometers on NSTX</vt:lpstr>
      <vt:lpstr>Ohmic L- to H-Mode Transition</vt:lpstr>
      <vt:lpstr>ETG believed to be important for driving anomalous electron transport</vt:lpstr>
      <vt:lpstr>Reversed shear suppresses mode growth even at supercritical ETG gradients during e-ITBs</vt:lpstr>
      <vt:lpstr>Nonlinear GYRO Simulations of NSTX Reversed Shear Show Strong Up-Shift of Critical Gradient for ETG Turbulence</vt:lpstr>
      <vt:lpstr>Evidence of Energy Transfer to Off-Midplane Streamers</vt:lpstr>
      <vt:lpstr>A Factor-of-Three Local Collisionality Scan Achieved</vt:lpstr>
      <vt:lpstr>ETG Turbulence Linearly Unstable in all These Discharges</vt:lpstr>
      <vt:lpstr>Microtearing instability exhibits thresholds in electron temperature gradient, collisionality and beta</vt:lpstr>
      <vt:lpstr>Nonlinear microtearing transport comparable to experimental transport*</vt:lpstr>
      <vt:lpstr>Predicted non-linear collisionality dependence consistent with experimental scaling</vt:lpstr>
      <vt:lpstr>BES Measured GAE Peak Amplitudes Consistent with Numerically Simulated Electron Thermal Transport</vt:lpstr>
      <vt:lpstr>Inverted Data from Five Arrays Provide X-Ray Emissivity Profiles Used for Transport Modeling</vt:lpstr>
      <vt:lpstr>Measuring Micro-tearing Turbulence with High-k Scattering System</vt:lpstr>
      <vt:lpstr>Preliminary Design of the New High-k Scattering System for NSTX-Upgrade</vt:lpstr>
    </vt:vector>
  </TitlesOfParts>
  <Company>Princeton Plasma Physics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yren</cp:lastModifiedBy>
  <cp:revision>13065</cp:revision>
  <dcterms:created xsi:type="dcterms:W3CDTF">2003-10-01T16:23:57Z</dcterms:created>
  <dcterms:modified xsi:type="dcterms:W3CDTF">2011-01-24T22:57:22Z</dcterms:modified>
</cp:coreProperties>
</file>