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1238" r:id="rId2"/>
    <p:sldId id="1227" r:id="rId3"/>
    <p:sldId id="1240" r:id="rId4"/>
    <p:sldId id="1235" r:id="rId5"/>
    <p:sldId id="1229" r:id="rId6"/>
    <p:sldId id="1231" r:id="rId7"/>
    <p:sldId id="1228" r:id="rId8"/>
    <p:sldId id="1232" r:id="rId9"/>
    <p:sldId id="1233" r:id="rId10"/>
    <p:sldId id="1239" r:id="rId11"/>
    <p:sldId id="1234" r:id="rId12"/>
    <p:sldId id="1237" r:id="rId1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8201" autoAdjust="0"/>
    <p:restoredTop sz="94558" autoAdjust="0"/>
  </p:normalViewPr>
  <p:slideViewPr>
    <p:cSldViewPr>
      <p:cViewPr>
        <p:scale>
          <a:sx n="100" d="100"/>
          <a:sy n="100" d="100"/>
        </p:scale>
        <p:origin x="-896" y="-32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363D8B-A70E-4361-B7A3-AEB984783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2577849-1D01-49EB-832F-B37AC31B4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3CE94-BB83-4435-973F-1D191B9A503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317B6-8226-4E36-9643-9EDAD18AE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E62C63C5-0F26-4017-9089-A254BD2B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i="0" dirty="0" smtClean="0">
                <a:latin typeface="Helvetica" pitchFamily="34" charset="0"/>
                <a:cs typeface="+mn-cs"/>
              </a:rPr>
              <a:t>NSTX-U</a:t>
            </a:r>
            <a:r>
              <a:rPr lang="en-US" sz="800" i="0" baseline="0" dirty="0" smtClean="0">
                <a:latin typeface="Helvetica" pitchFamily="34" charset="0"/>
                <a:cs typeface="+mn-cs"/>
              </a:rPr>
              <a:t> PAC-31 Response to Questions – Day 1</a:t>
            </a:r>
            <a:endParaRPr lang="en-US" sz="800" i="0" dirty="0">
              <a:latin typeface="Helvetic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410200"/>
          </a:xfrm>
        </p:spPr>
        <p:txBody>
          <a:bodyPr/>
          <a:lstStyle/>
          <a:p>
            <a:r>
              <a:rPr lang="en-US" sz="2000" dirty="0" smtClean="0"/>
              <a:t>Q: Maximum pulse length at 1MA, 0.75T,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 parameters?</a:t>
            </a:r>
          </a:p>
          <a:p>
            <a:pPr lvl="1"/>
            <a:r>
              <a:rPr lang="en-US" sz="1800" dirty="0" smtClean="0"/>
              <a:t>A1: Full 5 seconds at 1025-1300 kA, four 80 kV sources,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&gt;1, w/o challenging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on any coil.</a:t>
            </a:r>
          </a:p>
          <a:p>
            <a:pPr lvl="1"/>
            <a:r>
              <a:rPr lang="en-US" sz="1800" dirty="0" smtClean="0"/>
              <a:t>A2: Can achieve 8-10 seconds at ~1 MA using six 65 kV or interleaved modulated 80 kV beams,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&gt;1, approaching OH and TF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limits.</a:t>
            </a:r>
          </a:p>
          <a:p>
            <a:r>
              <a:rPr lang="en-US" sz="2000" dirty="0" smtClean="0"/>
              <a:t>Q: Maximum pulse length at 2 MA, 1T?</a:t>
            </a:r>
          </a:p>
          <a:p>
            <a:pPr lvl="1"/>
            <a:r>
              <a:rPr lang="en-US" sz="1800" dirty="0" smtClean="0"/>
              <a:t>2 MA operation requires 1T, is likely limited by </a:t>
            </a:r>
            <a:r>
              <a:rPr lang="en-US" sz="1800" dirty="0" err="1" smtClean="0"/>
              <a:t>q</a:t>
            </a:r>
            <a:r>
              <a:rPr lang="en-US" sz="1800" dirty="0" smtClean="0"/>
              <a:t>-evolution rather than solenoid flux or heating.</a:t>
            </a:r>
          </a:p>
          <a:p>
            <a:pPr lvl="2"/>
            <a:r>
              <a:rPr lang="en-US" sz="1600" dirty="0" smtClean="0"/>
              <a:t>Current redistribution time with six 80 kV beams is 0.6-0.8 at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GW</a:t>
            </a:r>
            <a:r>
              <a:rPr lang="en-US" sz="1600" dirty="0" smtClean="0"/>
              <a:t>=0.7.</a:t>
            </a:r>
          </a:p>
          <a:p>
            <a:pPr lvl="1"/>
            <a:r>
              <a:rPr lang="en-US" sz="1800" dirty="0" smtClean="0"/>
              <a:t>A: For year 2 operation with 1-2 sec TF flat-top, can use the full TF w/o encountering OH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limit or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problems.</a:t>
            </a:r>
          </a:p>
          <a:p>
            <a:pPr lvl="2"/>
            <a:r>
              <a:rPr lang="en-US" sz="1600" dirty="0" smtClean="0"/>
              <a:t>Allow physics studies of PMI, BP, MS, EPs, transport and turbulence.</a:t>
            </a:r>
          </a:p>
          <a:p>
            <a:pPr lvl="2"/>
            <a:r>
              <a:rPr lang="en-US" sz="1600" dirty="0" smtClean="0"/>
              <a:t>Will fit in PFC temperature limit </a:t>
            </a:r>
            <a:r>
              <a:rPr lang="en-US" sz="1600" dirty="0" err="1" smtClean="0"/>
              <a:t>w</a:t>
            </a:r>
            <a:r>
              <a:rPr lang="en-US" sz="1600" dirty="0" smtClean="0"/>
              <a:t>/ SFD and some divertor radiation.</a:t>
            </a:r>
          </a:p>
          <a:p>
            <a:r>
              <a:rPr lang="en-US" sz="2000" dirty="0" smtClean="0"/>
              <a:t>Q: Maximum current that can be sustained non-inductively for 5 seconds (80 kV Beams)?</a:t>
            </a:r>
          </a:p>
          <a:p>
            <a:pPr lvl="1"/>
            <a:r>
              <a:rPr lang="en-US" sz="1800" dirty="0" smtClean="0"/>
              <a:t>A1: 635-800 kA with four beams, 0.75 T</a:t>
            </a:r>
          </a:p>
          <a:p>
            <a:pPr lvl="1"/>
            <a:r>
              <a:rPr lang="en-US" sz="1800" dirty="0" smtClean="0"/>
              <a:t>A2: 750-1225 kA with six beams, 1.00 T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Divertor Temperature Can Be A Pulse Length Limiting Factor</a:t>
            </a:r>
            <a:endParaRPr lang="en-US" dirty="0"/>
          </a:p>
        </p:txBody>
      </p:sp>
      <p:pic>
        <p:nvPicPr>
          <p:cNvPr id="4" name="Picture 3" descr="Screen shot 2012-04-18 at 9.13.07 AM.png"/>
          <p:cNvPicPr>
            <a:picLocks noChangeAspect="1"/>
          </p:cNvPicPr>
          <p:nvPr/>
        </p:nvPicPr>
        <p:blipFill>
          <a:blip r:embed="rId2"/>
          <a:srcRect b="11111"/>
          <a:stretch>
            <a:fillRect/>
          </a:stretch>
        </p:blipFill>
        <p:spPr>
          <a:xfrm>
            <a:off x="4329449" y="2514600"/>
            <a:ext cx="4814550" cy="39624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648200" cy="4953000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exp</a:t>
            </a:r>
            <a:r>
              <a:rPr lang="en-US" sz="2000" dirty="0" smtClean="0"/>
              <a:t>=30 and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div</a:t>
            </a:r>
            <a:r>
              <a:rPr lang="en-US" sz="2000" dirty="0" smtClean="0"/>
              <a:t>=0.5, and no radiation:</a:t>
            </a:r>
          </a:p>
          <a:p>
            <a:pPr marL="457200" lvl="1" indent="-228600"/>
            <a:r>
              <a:rPr lang="en-US" sz="1800" dirty="0" smtClean="0"/>
              <a:t>Limited to ~1.5 second for a 1200 C divertor.</a:t>
            </a:r>
          </a:p>
          <a:p>
            <a:pPr marL="457200" lvl="1" indent="-228600"/>
            <a:r>
              <a:rPr lang="en-US" sz="1800" dirty="0" smtClean="0"/>
              <a:t>Approximately matches the expected pulse length for year 2, 1 T, 2MA operation.</a:t>
            </a:r>
          </a:p>
          <a:p>
            <a:r>
              <a:rPr lang="en-US" sz="2000" dirty="0" smtClean="0"/>
              <a:t>Relief could come from impurity radiation.</a:t>
            </a:r>
          </a:p>
          <a:p>
            <a:pPr marL="457200" lvl="1" indent="-228600"/>
            <a:r>
              <a:rPr lang="en-US" sz="1800" dirty="0" smtClean="0"/>
              <a:t>Snowflake divertor utilized to achieve large </a:t>
            </a:r>
            <a:r>
              <a:rPr lang="en-US" sz="1800" dirty="0" err="1" smtClean="0"/>
              <a:t>f</a:t>
            </a:r>
            <a:r>
              <a:rPr lang="en-US" sz="1800" baseline="-25000" dirty="0" err="1" smtClean="0"/>
              <a:t>exp</a:t>
            </a:r>
            <a:r>
              <a:rPr lang="en-US" sz="1800" dirty="0" smtClean="0"/>
              <a:t> promotes detachment.</a:t>
            </a:r>
          </a:p>
          <a:p>
            <a:pPr marL="457200" lvl="1" indent="-228600"/>
            <a:r>
              <a:rPr lang="en-US" sz="1800" dirty="0" smtClean="0"/>
              <a:t>Research plan will develop </a:t>
            </a:r>
            <a:r>
              <a:rPr lang="en-US" sz="1800" dirty="0" err="1" smtClean="0"/>
              <a:t>radiative</a:t>
            </a:r>
            <a:r>
              <a:rPr lang="en-US" sz="1800" dirty="0" smtClean="0"/>
              <a:t> divertor control if SFD does not naturally develop them.</a:t>
            </a:r>
          </a:p>
          <a:p>
            <a:pPr marL="457200" lvl="1" indent="-228600"/>
            <a:r>
              <a:rPr lang="en-US" sz="1800" dirty="0" smtClean="0"/>
              <a:t>Higher density for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&gt;1 purposes helps promote divertor radiation solutions.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853624"/>
            <a:ext cx="4416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Pulse Length as a Function of Peak Heat Flux.</a:t>
            </a:r>
          </a:p>
          <a:p>
            <a:pPr algn="ctr"/>
            <a:r>
              <a:rPr lang="en-US" sz="1600" b="0" i="0" dirty="0" smtClean="0">
                <a:solidFill>
                  <a:schemeClr val="tx1"/>
                </a:solidFill>
              </a:rPr>
              <a:t>Menard, et al., submitted to Nuclear Fusion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pic>
        <p:nvPicPr>
          <p:cNvPr id="8" name="Picture 7" descr="Screen shot 2012-04-18 at 9.33.0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6800"/>
            <a:ext cx="4140200" cy="7864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Context For Confinement and Flux Consumption Assumptions in Upgrade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4" name="Picture 13" descr="confinement_vs_greenwald_v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9804" t="12222" r="24118" b="7778"/>
              <a:stretch>
                <a:fillRect/>
              </a:stretch>
            </p:blipFill>
          </mc:Choice>
          <mc:Fallback>
            <p:blipFill>
              <a:blip r:embed="rId4"/>
              <a:srcRect l="19804" t="12222" r="24118" b="7778"/>
              <a:stretch>
                <a:fillRect/>
              </a:stretch>
            </p:blipFill>
          </mc:Fallback>
        </mc:AlternateContent>
        <p:spPr>
          <a:xfrm>
            <a:off x="6010275" y="1524000"/>
            <a:ext cx="2600325" cy="4800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10200" y="9906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Relationship Between Confinement, Density, and Elongation</a:t>
            </a:r>
            <a:endParaRPr lang="en-US" sz="1600" i="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t="49524"/>
          <a:stretch>
            <a:fillRect/>
          </a:stretch>
        </p:blipFill>
        <p:spPr>
          <a:xfrm>
            <a:off x="685800" y="2514599"/>
            <a:ext cx="3810000" cy="271654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2000" y="1447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Confinement Quality in Recent </a:t>
            </a:r>
            <a:r>
              <a:rPr lang="en-US" sz="1600" i="0" dirty="0" err="1" smtClean="0">
                <a:solidFill>
                  <a:schemeClr val="tx1"/>
                </a:solidFill>
              </a:rPr>
              <a:t>Lithiated</a:t>
            </a:r>
            <a:r>
              <a:rPr lang="en-US" sz="1600" i="0" dirty="0" smtClean="0">
                <a:solidFill>
                  <a:schemeClr val="tx1"/>
                </a:solidFill>
              </a:rPr>
              <a:t> Discharges Agrees Strikingly Well with ITER-98y,2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1600" y="2662535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Gerhardt, et al., NF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4102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</a:rPr>
              <a:t>See comparison to “ST-Scaling” in talk by Y. </a:t>
            </a:r>
            <a:r>
              <a:rPr lang="en-US" sz="1600" i="0" dirty="0" err="1" smtClean="0">
                <a:solidFill>
                  <a:schemeClr val="tx1"/>
                </a:solidFill>
              </a:rPr>
              <a:t>Ren</a:t>
            </a:r>
            <a:r>
              <a:rPr lang="en-US" sz="1600" i="0" dirty="0" smtClean="0">
                <a:solidFill>
                  <a:schemeClr val="tx1"/>
                </a:solidFill>
              </a:rPr>
              <a:t>.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4042" y="6292848"/>
            <a:ext cx="3429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Menard, et al., Submitted to Nuclear Fusion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681"/>
          </a:xfrm>
        </p:spPr>
        <p:txBody>
          <a:bodyPr/>
          <a:lstStyle/>
          <a:p>
            <a:r>
              <a:rPr lang="en-US" smtClean="0"/>
              <a:t>Scenario Goals Can be Met over a Range of Z</a:t>
            </a:r>
            <a:r>
              <a:rPr lang="en-US" baseline="-25000" smtClean="0"/>
              <a:t>eff</a:t>
            </a:r>
            <a:r>
              <a:rPr lang="en-US" smtClean="0"/>
              <a:t>, Provided Confinement is Maintained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512" cy="4953000"/>
          </a:xfrm>
        </p:spPr>
        <p:txBody>
          <a:bodyPr/>
          <a:lstStyle/>
          <a:p>
            <a:r>
              <a:rPr lang="en-US" sz="1600" dirty="0" smtClean="0"/>
              <a:t>Li H-modes, even </a:t>
            </a:r>
            <a:r>
              <a:rPr lang="en-US" sz="1600" dirty="0" err="1" smtClean="0"/>
              <a:t>w</a:t>
            </a:r>
            <a:r>
              <a:rPr lang="en-US" sz="1600" dirty="0" smtClean="0"/>
              <a:t>/ small </a:t>
            </a:r>
            <a:r>
              <a:rPr lang="en-US" sz="1600" dirty="0" err="1" smtClean="0"/>
              <a:t>ELMs</a:t>
            </a:r>
            <a:r>
              <a:rPr lang="en-US" sz="1600" dirty="0" smtClean="0"/>
              <a:t> and controlled density, tend to have Z</a:t>
            </a:r>
            <a:r>
              <a:rPr lang="en-US" sz="1600" baseline="-25000" dirty="0" smtClean="0"/>
              <a:t>eff</a:t>
            </a:r>
            <a:r>
              <a:rPr lang="en-US" sz="1600" dirty="0" smtClean="0"/>
              <a:t>~2-4.</a:t>
            </a:r>
          </a:p>
          <a:p>
            <a:pPr lvl="1"/>
            <a:r>
              <a:rPr lang="en-US" sz="1400" dirty="0" smtClean="0"/>
              <a:t>Best confinement at the higher Li evaporation rates.</a:t>
            </a:r>
          </a:p>
          <a:p>
            <a:r>
              <a:rPr lang="en-US" sz="1600" dirty="0" smtClean="0"/>
              <a:t>Increasing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 with fixed T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 reduces non-inductive fraction.</a:t>
            </a:r>
          </a:p>
          <a:p>
            <a:r>
              <a:rPr lang="en-US" sz="1600" dirty="0" smtClean="0"/>
              <a:t>Increased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, with fixed H</a:t>
            </a:r>
            <a:r>
              <a:rPr lang="en-US" sz="1600" baseline="-25000" dirty="0" smtClean="0"/>
              <a:t>98</a:t>
            </a:r>
            <a:r>
              <a:rPr lang="en-US" sz="1600" dirty="0" smtClean="0"/>
              <a:t>, results in very little change.</a:t>
            </a:r>
          </a:p>
          <a:p>
            <a:pPr lvl="1"/>
            <a:r>
              <a:rPr lang="en-US" sz="1400" dirty="0" smtClean="0"/>
              <a:t>H</a:t>
            </a:r>
            <a:r>
              <a:rPr lang="en-US" sz="1400" baseline="-25000" dirty="0" smtClean="0"/>
              <a:t>98</a:t>
            </a:r>
            <a:r>
              <a:rPr lang="en-US" sz="1400" dirty="0" smtClean="0"/>
              <a:t>~1 confinement (or better) observed in </a:t>
            </a:r>
            <a:r>
              <a:rPr lang="en-US" sz="1400" dirty="0" err="1" smtClean="0"/>
              <a:t>lithiated</a:t>
            </a:r>
            <a:r>
              <a:rPr lang="en-US" sz="1400" dirty="0" smtClean="0"/>
              <a:t> H-modes over a range of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eff</a:t>
            </a:r>
            <a:r>
              <a:rPr lang="en-US" sz="1400" dirty="0" smtClean="0"/>
              <a:t>.</a:t>
            </a:r>
          </a:p>
          <a:p>
            <a:r>
              <a:rPr lang="en-US" sz="1600" dirty="0" smtClean="0"/>
              <a:t>The electron confinement is a critical variable in determining the scenario performance.</a:t>
            </a:r>
          </a:p>
        </p:txBody>
      </p:sp>
      <p:pic>
        <p:nvPicPr>
          <p:cNvPr id="47108" name="Picture 4" descr="Screen shot 2012-03-14 at 12.38.4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8546" y="1218640"/>
            <a:ext cx="5118966" cy="50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4909" y="4720478"/>
            <a:ext cx="3255818" cy="1815869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accent2"/>
            </a:solidFill>
          </a:ln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i="0" dirty="0">
                <a:solidFill>
                  <a:srgbClr val="FF0000"/>
                </a:solidFill>
                <a:latin typeface="Helvetica"/>
                <a:cs typeface="Helvetica"/>
              </a:rPr>
              <a:t>1.0 MA, 1.0 T, </a:t>
            </a:r>
            <a:r>
              <a:rPr lang="en-US" sz="1600" i="0" dirty="0" err="1">
                <a:solidFill>
                  <a:srgbClr val="FF0000"/>
                </a:solidFill>
                <a:latin typeface="Helvetica"/>
                <a:cs typeface="Helvetica"/>
              </a:rPr>
              <a:t>P</a:t>
            </a:r>
            <a:r>
              <a:rPr lang="en-US" sz="1600" i="0" baseline="-25000" dirty="0" err="1">
                <a:solidFill>
                  <a:srgbClr val="FF0000"/>
                </a:solidFill>
                <a:latin typeface="Helvetica"/>
                <a:cs typeface="Helvetica"/>
              </a:rPr>
              <a:t>inj</a:t>
            </a:r>
            <a:r>
              <a:rPr lang="en-US" sz="1600" i="0" dirty="0">
                <a:solidFill>
                  <a:srgbClr val="FF0000"/>
                </a:solidFill>
                <a:latin typeface="Helvetica"/>
                <a:cs typeface="Helvetica"/>
              </a:rPr>
              <a:t>=12.6, </a:t>
            </a:r>
          </a:p>
          <a:p>
            <a:pPr algn="ctr">
              <a:defRPr/>
            </a:pPr>
            <a:r>
              <a:rPr lang="en-US" sz="1600" i="0" dirty="0">
                <a:solidFill>
                  <a:srgbClr val="FF0000"/>
                </a:solidFill>
                <a:latin typeface="Helvetica"/>
                <a:cs typeface="Helvetica"/>
              </a:rPr>
              <a:t>near non-inductive</a:t>
            </a:r>
            <a:endParaRPr lang="en-US" sz="1600" i="0" dirty="0">
              <a:solidFill>
                <a:srgbClr val="FF0000"/>
              </a:solidFill>
              <a:latin typeface="Wingdings 3" charset="2"/>
              <a:cs typeface="Wingdings 3" charset="2"/>
            </a:endParaRPr>
          </a:p>
          <a:p>
            <a:pPr algn="ctr">
              <a:defRPr/>
            </a:pPr>
            <a:r>
              <a:rPr lang="en-US" sz="1600" i="0" dirty="0">
                <a:solidFill>
                  <a:schemeClr val="accent2"/>
                </a:solidFill>
              </a:rPr>
              <a:t>1.6 MA, 1.0 T,  </a:t>
            </a:r>
            <a:r>
              <a:rPr lang="en-US" sz="1600" i="0" dirty="0" err="1">
                <a:solidFill>
                  <a:schemeClr val="accent2"/>
                </a:solidFill>
              </a:rPr>
              <a:t>P</a:t>
            </a:r>
            <a:r>
              <a:rPr lang="en-US" sz="1600" i="0" baseline="-25000" dirty="0" err="1">
                <a:solidFill>
                  <a:schemeClr val="accent2"/>
                </a:solidFill>
              </a:rPr>
              <a:t>inj</a:t>
            </a:r>
            <a:r>
              <a:rPr lang="en-US" sz="1600" i="0" dirty="0">
                <a:solidFill>
                  <a:schemeClr val="accent2"/>
                </a:solidFill>
              </a:rPr>
              <a:t>=10.2 MW, partial inductive</a:t>
            </a:r>
          </a:p>
          <a:p>
            <a:pPr algn="ctr">
              <a:defRPr/>
            </a:pPr>
            <a:r>
              <a:rPr lang="en-US" sz="1600" i="0" dirty="0">
                <a:solidFill>
                  <a:srgbClr val="008000"/>
                </a:solidFill>
              </a:rPr>
              <a:t>1.2 MA, 0.55 T,  </a:t>
            </a:r>
            <a:r>
              <a:rPr lang="en-US" sz="1600" i="0" dirty="0" err="1">
                <a:solidFill>
                  <a:srgbClr val="008000"/>
                </a:solidFill>
              </a:rPr>
              <a:t>P</a:t>
            </a:r>
            <a:r>
              <a:rPr lang="en-US" sz="1600" i="0" baseline="-25000" dirty="0" err="1">
                <a:solidFill>
                  <a:srgbClr val="008000"/>
                </a:solidFill>
              </a:rPr>
              <a:t>inj</a:t>
            </a:r>
            <a:r>
              <a:rPr lang="en-US" sz="1600" i="0" dirty="0">
                <a:solidFill>
                  <a:srgbClr val="008000"/>
                </a:solidFill>
              </a:rPr>
              <a:t>=8.4 MW, high </a:t>
            </a:r>
            <a:r>
              <a:rPr lang="en-US" sz="1600" i="0" dirty="0" err="1">
                <a:solidFill>
                  <a:srgbClr val="008000"/>
                </a:solidFill>
                <a:latin typeface="Symbol" charset="2"/>
                <a:cs typeface="Symbol" charset="2"/>
              </a:rPr>
              <a:t>b</a:t>
            </a:r>
            <a:r>
              <a:rPr lang="en-US" sz="1600" i="0" baseline="-25000" dirty="0" err="1">
                <a:solidFill>
                  <a:srgbClr val="008000"/>
                </a:solidFill>
              </a:rPr>
              <a:t>T</a:t>
            </a:r>
            <a:endParaRPr lang="en-US" sz="1600" i="0" dirty="0">
              <a:solidFill>
                <a:srgbClr val="008000"/>
              </a:solidFill>
            </a:endParaRPr>
          </a:p>
          <a:p>
            <a:pPr algn="ctr">
              <a:defRPr/>
            </a:pPr>
            <a:r>
              <a:rPr lang="en-US" sz="1600" i="0" dirty="0">
                <a:solidFill>
                  <a:schemeClr val="tx1"/>
                </a:solidFill>
              </a:rPr>
              <a:t>All: </a:t>
            </a:r>
            <a:r>
              <a:rPr lang="en-US" sz="1600" i="0" dirty="0" err="1">
                <a:solidFill>
                  <a:schemeClr val="tx1"/>
                </a:solidFill>
              </a:rPr>
              <a:t>f</a:t>
            </a:r>
            <a:r>
              <a:rPr lang="en-US" sz="1600" i="0" baseline="-25000" dirty="0" err="1">
                <a:solidFill>
                  <a:schemeClr val="tx1"/>
                </a:solidFill>
              </a:rPr>
              <a:t>GW</a:t>
            </a:r>
            <a:r>
              <a:rPr lang="en-US" sz="1600" i="0" dirty="0">
                <a:solidFill>
                  <a:schemeClr val="tx1"/>
                </a:solidFill>
              </a:rPr>
              <a:t>=0.7, H</a:t>
            </a:r>
            <a:r>
              <a:rPr lang="en-US" sz="1600" i="0" baseline="-25000" dirty="0">
                <a:solidFill>
                  <a:schemeClr val="tx1"/>
                </a:solidFill>
              </a:rPr>
              <a:t>98</a:t>
            </a:r>
            <a:r>
              <a:rPr lang="en-US" sz="1600" i="0" dirty="0">
                <a:solidFill>
                  <a:schemeClr val="tx1"/>
                </a:solidFill>
              </a:rPr>
              <a:t>=1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 On Simulations </a:t>
            </a:r>
            <a:br>
              <a:rPr lang="en-US" dirty="0" smtClean="0"/>
            </a:br>
            <a:r>
              <a:rPr lang="en-US" dirty="0" smtClean="0"/>
              <a:t>(Much Covered in ASC Talk)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7244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000" dirty="0" smtClean="0"/>
              <a:t>Typically assess a scenario using two profile and two confinement assumptions.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Good for bracketing the expected operating points. 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Central NBCD tends to drive down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for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GW</a:t>
            </a:r>
            <a:r>
              <a:rPr lang="en-US" sz="2000" dirty="0" smtClean="0"/>
              <a:t>&lt;~0.7.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The exact low-density boundary for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=1 depends on the configuration.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NSTX discharges become strongly susceptible to core </a:t>
            </a:r>
            <a:r>
              <a:rPr lang="en-US" sz="2000" dirty="0" err="1" smtClean="0"/>
              <a:t>m/n</a:t>
            </a:r>
            <a:r>
              <a:rPr lang="en-US" sz="2000" dirty="0" smtClean="0"/>
              <a:t> = 1/1+2/1 modes as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approaches 1.</a:t>
            </a:r>
          </a:p>
          <a:p>
            <a:pPr lvl="1">
              <a:buClr>
                <a:srgbClr val="010000"/>
              </a:buClr>
            </a:pPr>
            <a:r>
              <a:rPr lang="en-US" sz="1800" b="1" i="1" dirty="0" smtClean="0"/>
              <a:t>Define “maximum sustainable current” as that which leads to q</a:t>
            </a:r>
            <a:r>
              <a:rPr lang="en-US" sz="1800" b="1" i="1" baseline="-25000" dirty="0" smtClean="0"/>
              <a:t>min</a:t>
            </a:r>
            <a:r>
              <a:rPr lang="en-US" sz="1800" b="1" i="1" dirty="0" smtClean="0"/>
              <a:t>~1.1-1.2.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Typically more limiting than the solenoid flux or I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t limits.</a:t>
            </a:r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1D427-24AD-4ABC-B103-A647E3F544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10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2941" t="7778" r="6536" b="51111"/>
              <a:stretch>
                <a:fillRect/>
              </a:stretch>
            </p:blipFill>
          </mc:Choice>
          <mc:Fallback>
            <p:blipFill>
              <a:blip r:embed="rId4"/>
              <a:srcRect l="12941" t="7778" r="6536" b="51111"/>
              <a:stretch>
                <a:fillRect/>
              </a:stretch>
            </p:blipFill>
          </mc:Fallback>
        </mc:AlternateContent>
        <p:spPr>
          <a:xfrm>
            <a:off x="4876800" y="1219200"/>
            <a:ext cx="4267200" cy="28194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029200" y="40386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duration is a strong function of the beam voltage.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Limits are due to heating on the primary energy ion dump.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Upgraded ion dumps could result in extension of pulse lengths.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5 seconds generally required 80 kV sources, with 1.7 MW/source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Discharges Have Shown Good Confinement and High Density and Elongation.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5765"/>
            <a:ext cx="4294909" cy="4953000"/>
          </a:xfrm>
        </p:spPr>
        <p:txBody>
          <a:bodyPr/>
          <a:lstStyle/>
          <a:p>
            <a:r>
              <a:rPr lang="en-US" sz="2200" dirty="0" smtClean="0"/>
              <a:t>Upgrade simulations generally call for H</a:t>
            </a:r>
            <a:r>
              <a:rPr lang="en-US" sz="2200" baseline="-25000" dirty="0" smtClean="0"/>
              <a:t>98</a:t>
            </a:r>
            <a:r>
              <a:rPr lang="en-US" sz="2200" dirty="0" smtClean="0"/>
              <a:t>=1 at 0.65&lt;</a:t>
            </a:r>
            <a:r>
              <a:rPr lang="en-US" sz="2200" dirty="0" err="1" smtClean="0"/>
              <a:t>f</a:t>
            </a:r>
            <a:r>
              <a:rPr lang="en-US" sz="2200" baseline="-25000" dirty="0" err="1" smtClean="0"/>
              <a:t>GW</a:t>
            </a:r>
            <a:r>
              <a:rPr lang="en-US" sz="2200" dirty="0" smtClean="0"/>
              <a:t>&lt;1.0.</a:t>
            </a:r>
          </a:p>
          <a:p>
            <a:r>
              <a:rPr lang="en-US" sz="2200" dirty="0" smtClean="0"/>
              <a:t>Database analysis shows this regime is accessible with Upgrade-relevant shaping.</a:t>
            </a:r>
            <a:endParaRPr lang="en-US" sz="2200" dirty="0"/>
          </a:p>
        </p:txBody>
      </p:sp>
      <p:pic>
        <p:nvPicPr>
          <p:cNvPr id="5" name="Picture 4" descr="Time_Traces_2_wavefor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69" y="1546412"/>
            <a:ext cx="4928358" cy="4930588"/>
          </a:xfrm>
          <a:prstGeom prst="rect">
            <a:avLst/>
          </a:prstGeom>
        </p:spPr>
      </p:pic>
      <p:pic>
        <p:nvPicPr>
          <p:cNvPr id="6" name="Picture 13" descr="confinement_vs_greenwald_v1.pdf"/>
          <p:cNvPicPr>
            <a:picLocks noChangeAspect="1"/>
          </p:cNvPicPr>
          <p:nvPr/>
        </p:nvPicPr>
        <p:blipFill>
          <a:blip r:embed="rId3"/>
          <a:srcRect l="19804" t="68248" r="24118" b="7777"/>
          <a:stretch>
            <a:fillRect/>
          </a:stretch>
        </p:blipFill>
        <p:spPr bwMode="auto">
          <a:xfrm>
            <a:off x="154976" y="4840942"/>
            <a:ext cx="3170115" cy="170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confinement_vs_greenwald_v1.pdf"/>
          <p:cNvPicPr>
            <a:picLocks noChangeAspect="1"/>
          </p:cNvPicPr>
          <p:nvPr/>
        </p:nvPicPr>
        <p:blipFill>
          <a:blip r:embed="rId3"/>
          <a:srcRect l="19804" t="10707" r="24118" b="59723"/>
          <a:stretch>
            <a:fillRect/>
          </a:stretch>
        </p:blipFill>
        <p:spPr bwMode="auto">
          <a:xfrm>
            <a:off x="143431" y="2853371"/>
            <a:ext cx="3170115" cy="20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02728" y="1008530"/>
            <a:ext cx="4779818" cy="57530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1600" dirty="0" smtClean="0"/>
              <a:t>Time Traces of Discharges with Good Confinement at </a:t>
            </a:r>
            <a:r>
              <a:rPr lang="en-US" sz="1600" dirty="0"/>
              <a:t>H</a:t>
            </a:r>
            <a:r>
              <a:rPr lang="en-US" sz="1600" dirty="0" smtClean="0"/>
              <a:t>igh Density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Flux Consumption Assumptions for the Upgrade Based on Extrapolation of NSTX Results 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5" name="Picture 14" descr="rampup_flux_nbih_oh_comparis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304800" y="228600"/>
            <a:ext cx="5299364" cy="685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0" y="990600"/>
            <a:ext cx="4419600" cy="4953000"/>
          </a:xfrm>
        </p:spPr>
        <p:txBody>
          <a:bodyPr/>
          <a:lstStyle/>
          <a:p>
            <a:r>
              <a:rPr lang="en-US" sz="1800" dirty="0" smtClean="0"/>
              <a:t>Upgrade OH capacity is substantially improved</a:t>
            </a:r>
          </a:p>
          <a:p>
            <a:pPr marL="571500" lvl="1"/>
            <a:r>
              <a:rPr lang="en-US" sz="1600" dirty="0" smtClean="0"/>
              <a:t>Factor 3.5 increase in 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t limit.</a:t>
            </a:r>
          </a:p>
          <a:p>
            <a:pPr marL="571500" lvl="1"/>
            <a:r>
              <a:rPr lang="en-US" sz="1600" dirty="0" smtClean="0"/>
              <a:t>Vs capability increased from 0.75 </a:t>
            </a:r>
            <a:r>
              <a:rPr lang="en-US" sz="1600" dirty="0" err="1" smtClean="0"/>
              <a:t>Wb</a:t>
            </a:r>
            <a:r>
              <a:rPr lang="en-US" sz="1600" dirty="0" smtClean="0"/>
              <a:t> to 2.1 </a:t>
            </a:r>
            <a:r>
              <a:rPr lang="en-US" sz="1600" dirty="0" err="1" smtClean="0"/>
              <a:t>Wb</a:t>
            </a:r>
            <a:r>
              <a:rPr lang="en-US" sz="1600" dirty="0" smtClean="0"/>
              <a:t>.</a:t>
            </a:r>
          </a:p>
          <a:p>
            <a:pPr marL="571500" lvl="1"/>
            <a:r>
              <a:rPr lang="en-US" sz="1800" dirty="0" smtClean="0"/>
              <a:t>Very few high-performance scenarios limited by flux consumption.</a:t>
            </a:r>
          </a:p>
          <a:p>
            <a:pPr marL="746125" lvl="2" indent="-174625"/>
            <a:r>
              <a:rPr lang="en-US" sz="1600" dirty="0" smtClean="0"/>
              <a:t>Extrapolate ramp-up flux for 2MA as ~0.8 </a:t>
            </a:r>
            <a:r>
              <a:rPr lang="en-US" sz="1600" dirty="0" err="1" smtClean="0"/>
              <a:t>Wb</a:t>
            </a:r>
            <a:r>
              <a:rPr lang="en-US" sz="1600" dirty="0" smtClean="0"/>
              <a:t>.</a:t>
            </a:r>
          </a:p>
          <a:p>
            <a:pPr marL="746125" lvl="2" indent="-174625"/>
            <a:r>
              <a:rPr lang="en-US" sz="1600" dirty="0" smtClean="0"/>
              <a:t>Must keep surface voltage under (2.1-0.8)/5 = 0.25 V</a:t>
            </a:r>
          </a:p>
          <a:p>
            <a:pPr marL="746125" lvl="2" indent="-174625"/>
            <a:r>
              <a:rPr lang="en-US" sz="1600" dirty="0" smtClean="0"/>
              <a:t>2MA scenarios project to 0.2-0.3 V.</a:t>
            </a:r>
          </a:p>
          <a:p>
            <a:r>
              <a:rPr lang="en-US" sz="1800" dirty="0" smtClean="0"/>
              <a:t>Similar increase in TF capability.</a:t>
            </a:r>
          </a:p>
          <a:p>
            <a:pPr marL="571500" lvl="1"/>
            <a:r>
              <a:rPr lang="en-US" sz="1600" dirty="0" smtClean="0"/>
              <a:t>Factor of 20 increase in 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t.</a:t>
            </a:r>
          </a:p>
          <a:p>
            <a:pPr marL="571500" lvl="1"/>
            <a:r>
              <a:rPr lang="en-US" sz="1600" dirty="0" smtClean="0"/>
              <a:t>Maximum field increase by factor of ~2.</a:t>
            </a:r>
          </a:p>
          <a:p>
            <a:pPr marL="571500" lvl="1"/>
            <a:r>
              <a:rPr lang="en-US" sz="1600" dirty="0" smtClean="0"/>
              <a:t>Results in quite long TF Flat-top durations compared to NSTX.</a:t>
            </a:r>
          </a:p>
          <a:p>
            <a:pPr marL="746125" lvl="2" indent="-174625"/>
            <a:r>
              <a:rPr lang="en-US" sz="1600" dirty="0" smtClean="0"/>
              <a:t>~6.5 s at 1 T, ~11.5 s at 0.75 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Non-Inductive Sustainment Level for 5 seconds?</a:t>
            </a:r>
            <a:br>
              <a:rPr lang="en-US" dirty="0" smtClean="0"/>
            </a:br>
            <a:r>
              <a:rPr lang="en-US" dirty="0" smtClean="0"/>
              <a:t>Answer: 750-1225 kA for 1T, 635-800 kA for 0.75 T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1D427-24AD-4ABC-B103-A647E3F544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295400"/>
          <a:ext cx="75437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1219200"/>
                <a:gridCol w="838200"/>
                <a:gridCol w="2203654"/>
                <a:gridCol w="11491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 [kV]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of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Heating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 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Non-Inductive Current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Time [s]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635-800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0.25-0.4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675-865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0.3-0.43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750-1225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0.35-0.7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875-1325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0.4-0.8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914400"/>
            <a:ext cx="641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Summary of Fully Non-Inductive Scenarios at 0.75 &amp; 1 T</a:t>
            </a:r>
            <a:endParaRPr lang="en-US" sz="1800" dirty="0"/>
          </a:p>
        </p:txBody>
      </p:sp>
      <p:pic>
        <p:nvPicPr>
          <p:cNvPr id="14" name="Picture 13" descr="Tabl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301" t="7778" r="11176" b="58889"/>
              <a:stretch>
                <a:fillRect/>
              </a:stretch>
            </p:blipFill>
          </mc:Choice>
          <mc:Fallback>
            <p:blipFill>
              <a:blip r:embed="rId4"/>
              <a:srcRect l="8301" t="7778" r="11176" b="58889"/>
              <a:stretch>
                <a:fillRect/>
              </a:stretch>
            </p:blipFill>
          </mc:Fallback>
        </mc:AlternateContent>
        <p:spPr>
          <a:xfrm>
            <a:off x="3962400" y="3752850"/>
            <a:ext cx="5085080" cy="27241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3505200"/>
            <a:ext cx="462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the details for the 100% non-inductive scenarios</a:t>
            </a:r>
            <a:endParaRPr lang="en-US" sz="1400" dirty="0"/>
          </a:p>
        </p:txBody>
      </p:sp>
      <p:pic>
        <p:nvPicPr>
          <p:cNvPr id="17" name="Picture 16" descr="Fig3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54641" t="34444" b="34445"/>
              <a:stretch>
                <a:fillRect/>
              </a:stretch>
            </p:blipFill>
          </mc:Choice>
          <mc:Fallback>
            <p:blipFill>
              <a:blip r:embed="rId6"/>
              <a:srcRect l="54641" t="34444" b="34445"/>
              <a:stretch>
                <a:fillRect/>
              </a:stretch>
            </p:blipFill>
          </mc:Fallback>
        </mc:AlternateContent>
        <p:spPr>
          <a:xfrm>
            <a:off x="309500" y="3581401"/>
            <a:ext cx="3348100" cy="2971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801" y="3733800"/>
            <a:ext cx="1904999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350" b="0" i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350" b="0" i="0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350" b="0" i="0" dirty="0" smtClean="0">
                <a:solidFill>
                  <a:schemeClr val="tx1"/>
                </a:solidFill>
              </a:rPr>
              <a:t> values are similar to commonly achieved values in NSTX</a:t>
            </a:r>
            <a:endParaRPr lang="en-US" sz="13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2-04-17 at 10.22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" y="1752600"/>
            <a:ext cx="3238142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1 MA?</a:t>
            </a:r>
            <a:br>
              <a:rPr lang="en-US" dirty="0" smtClean="0"/>
            </a:br>
            <a:r>
              <a:rPr lang="en-US" sz="1600" dirty="0" smtClean="0"/>
              <a:t>Answer #1: At 0.75 T, the Maximum Sustainable Current is in the Vicinity of 1000-1300 kA for 5 Seconds.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00401" y="1842816"/>
          <a:ext cx="5867399" cy="193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/>
                <a:gridCol w="990600"/>
                <a:gridCol w="990600"/>
                <a:gridCol w="703074"/>
                <a:gridCol w="1278126"/>
                <a:gridCol w="990600"/>
              </a:tblGrid>
              <a:tr h="80527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Voltage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# of Sources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Heating Duration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r>
                        <a:rPr lang="en-US" sz="1500" baseline="-25000" dirty="0" smtClean="0"/>
                        <a:t>T</a:t>
                      </a:r>
                      <a:r>
                        <a:rPr lang="en-US" sz="1500" baseline="0" dirty="0" smtClean="0"/>
                        <a:t> [T]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Range of Sustainable Currents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Current Time [s]</a:t>
                      </a:r>
                      <a:endParaRPr lang="en-US" sz="1500" dirty="0"/>
                    </a:p>
                  </a:txBody>
                  <a:tcPr/>
                </a:tc>
              </a:tr>
              <a:tr h="56510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1025-1300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0.35-0.45</a:t>
                      </a:r>
                      <a:endParaRPr lang="en-US" sz="1500" dirty="0"/>
                    </a:p>
                  </a:txBody>
                  <a:tcPr/>
                </a:tc>
              </a:tr>
              <a:tr h="56510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1125-1350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0.4-0.5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67000" y="4876800"/>
            <a:ext cx="7286625" cy="1522048"/>
            <a:chOff x="762000" y="4495800"/>
            <a:chExt cx="7286625" cy="1522048"/>
          </a:xfrm>
        </p:grpSpPr>
        <p:pic>
          <p:nvPicPr>
            <p:cNvPr id="5" name="Picture 4" descr="Tab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t="7778" b="86565"/>
                <a:stretch>
                  <a:fillRect/>
                </a:stretch>
              </p:blipFill>
            </mc:Choice>
            <mc:Fallback>
              <p:blipFill>
                <a:blip r:embed="rId4"/>
                <a:srcRect t="7778" b="86565"/>
                <a:stretch>
                  <a:fillRect/>
                </a:stretch>
              </p:blipFill>
            </mc:Fallback>
          </mc:AlternateContent>
          <p:spPr>
            <a:xfrm>
              <a:off x="762000" y="4495800"/>
              <a:ext cx="7286625" cy="533400"/>
            </a:xfrm>
            <a:prstGeom prst="rect">
              <a:avLst/>
            </a:prstGeom>
          </p:spPr>
        </p:pic>
        <p:pic>
          <p:nvPicPr>
            <p:cNvPr id="6" name="Picture 5" descr="Table3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t="28788" b="59899"/>
                <a:stretch>
                  <a:fillRect/>
                </a:stretch>
              </p:blipFill>
            </mc:Choice>
            <mc:Fallback>
              <p:blipFill>
                <a:blip r:embed="rId4"/>
                <a:srcRect t="28788" b="59899"/>
                <a:stretch>
                  <a:fillRect/>
                </a:stretch>
              </p:blipFill>
            </mc:Fallback>
          </mc:AlternateContent>
          <p:spPr>
            <a:xfrm>
              <a:off x="762000" y="4951048"/>
              <a:ext cx="7286625" cy="1066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81400" y="4648200"/>
            <a:ext cx="4826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With Complete Details on 0.75 T Scenarios with q</a:t>
            </a:r>
            <a:r>
              <a:rPr lang="en-US" baseline="-25000" dirty="0" smtClean="0"/>
              <a:t>min</a:t>
            </a:r>
            <a:r>
              <a:rPr lang="en-US" dirty="0" smtClean="0"/>
              <a:t>~1.15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990600"/>
            <a:ext cx="5651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Summary of 0.75 T scenarios with q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~1.15</a:t>
            </a:r>
          </a:p>
          <a:p>
            <a:pPr algn="ctr"/>
            <a:r>
              <a:rPr lang="en-US" sz="1400" dirty="0" smtClean="0"/>
              <a:t>Sustainable current exceeds 1 MA at 0.75 T, even for most pessimistic confinement assumptions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990600"/>
            <a:ext cx="3200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1100-1300 kA Scenarios Don’t Challenge OH Coil Limits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4099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1 MA?</a:t>
            </a:r>
            <a:br>
              <a:rPr lang="en-US" dirty="0" smtClean="0"/>
            </a:br>
            <a:r>
              <a:rPr lang="en-US" sz="1800" dirty="0" smtClean="0"/>
              <a:t>Answer #2: Heating and magnetic system capable of 8-10 s ~1 MA pulses!</a:t>
            </a:r>
          </a:p>
        </p:txBody>
      </p:sp>
      <p:cxnSp>
        <p:nvCxnSpPr>
          <p:cNvPr id="410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58674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1800" dirty="0" smtClean="0"/>
              <a:t>B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=0.75 T scenarios with 5.1 or 6.6 MW input power</a:t>
            </a:r>
          </a:p>
          <a:p>
            <a:pPr lvl="1">
              <a:buClr>
                <a:srgbClr val="010000"/>
              </a:buClr>
            </a:pPr>
            <a:r>
              <a:rPr lang="en-US" sz="1400" dirty="0" smtClean="0"/>
              <a:t>Interleaved 80 kV case can sustain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&gt; 1with 850-1050 kA for 10 sec.</a:t>
            </a:r>
          </a:p>
          <a:p>
            <a:pPr lvl="1">
              <a:buClr>
                <a:srgbClr val="010000"/>
              </a:buClr>
            </a:pPr>
            <a:r>
              <a:rPr lang="en-US" sz="1400" dirty="0" smtClean="0"/>
              <a:t>65 kV case can sustain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&gt;1 with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=1000-1250 kA for 8 sec.</a:t>
            </a:r>
          </a:p>
          <a:p>
            <a:pPr lvl="1">
              <a:buClr>
                <a:srgbClr val="010000"/>
              </a:buClr>
            </a:pPr>
            <a:endParaRPr lang="en-US" sz="1600" dirty="0" smtClean="0"/>
          </a:p>
          <a:p>
            <a:pPr lvl="1">
              <a:buClr>
                <a:srgbClr val="010000"/>
              </a:buClr>
            </a:pPr>
            <a:endParaRPr lang="en-US" dirty="0" smtClean="0"/>
          </a:p>
        </p:txBody>
      </p:sp>
      <p:cxnSp>
        <p:nvCxnSpPr>
          <p:cNvPr id="410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410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1D427-24AD-4ABC-B103-A647E3F544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4106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3" descr="Fig2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31581"/>
            <a:ext cx="3505200" cy="4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Fig23.pdf"/>
          <p:cNvPicPr>
            <a:picLocks noChangeAspect="1"/>
          </p:cNvPicPr>
          <p:nvPr/>
        </p:nvPicPr>
        <p:blipFill>
          <a:blip r:embed="rId4"/>
          <a:srcRect l="15491" t="4443" r="9740" b="3333"/>
          <a:stretch>
            <a:fillRect/>
          </a:stretch>
        </p:blipFill>
        <p:spPr bwMode="auto">
          <a:xfrm>
            <a:off x="6023084" y="1447800"/>
            <a:ext cx="3044716" cy="500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971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FF3300"/>
                </a:solidFill>
              </a:rPr>
              <a:t>Example Beam Modulation Pattern Designed to Minimize </a:t>
            </a:r>
            <a:r>
              <a:rPr lang="en-US" sz="1600" b="0" i="0" dirty="0" err="1" smtClean="0">
                <a:solidFill>
                  <a:srgbClr val="FF3300"/>
                </a:solidFill>
              </a:rPr>
              <a:t>q</a:t>
            </a:r>
            <a:r>
              <a:rPr lang="en-US" sz="1600" b="0" i="0" baseline="-25000" dirty="0" err="1" smtClean="0">
                <a:solidFill>
                  <a:srgbClr val="FF3300"/>
                </a:solidFill>
              </a:rPr>
              <a:t>min</a:t>
            </a:r>
            <a:r>
              <a:rPr lang="en-US" sz="1600" b="0" i="0" dirty="0" smtClean="0">
                <a:solidFill>
                  <a:srgbClr val="FF3300"/>
                </a:solidFill>
              </a:rPr>
              <a:t> Variation</a:t>
            </a:r>
          </a:p>
          <a:p>
            <a:endParaRPr lang="en-US" sz="1600" b="0" i="0" dirty="0" smtClean="0">
              <a:solidFill>
                <a:srgbClr val="FF3300"/>
              </a:solidFill>
            </a:endParaRPr>
          </a:p>
          <a:p>
            <a:r>
              <a:rPr lang="en-US" sz="1600" b="0" i="0" dirty="0" smtClean="0">
                <a:solidFill>
                  <a:srgbClr val="FF3300"/>
                </a:solidFill>
              </a:rPr>
              <a:t>Results in 5.1 MW for 10 s!</a:t>
            </a:r>
            <a:endParaRPr lang="en-US" sz="1600" b="0" i="0" dirty="0">
              <a:solidFill>
                <a:srgbClr val="FF33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10800000">
            <a:off x="3276600" y="3886200"/>
            <a:ext cx="2209800" cy="158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86200" y="5105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rgbClr val="FF3300"/>
                </a:solidFill>
              </a:rPr>
              <a:t>Solenoid Current &amp; Heating, and Plasma Current Waveforms</a:t>
            </a:r>
            <a:endParaRPr lang="en-US" sz="1600" b="0" i="0" dirty="0">
              <a:solidFill>
                <a:srgbClr val="FF33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4114800" y="5943600"/>
            <a:ext cx="2133600" cy="1588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162800" y="5715000"/>
            <a:ext cx="1074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0066"/>
                </a:solidFill>
              </a:rPr>
              <a:t>NSTX Record!</a:t>
            </a:r>
            <a:endParaRPr lang="en-US" sz="1000" dirty="0">
              <a:solidFill>
                <a:srgbClr val="66006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2286000"/>
            <a:ext cx="1074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660066"/>
                </a:solidFill>
              </a:rPr>
              <a:t>NSTX Record!</a:t>
            </a:r>
            <a:endParaRPr lang="en-US" sz="1000" dirty="0">
              <a:solidFill>
                <a:srgbClr val="660066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0800000">
            <a:off x="7162800" y="2514600"/>
            <a:ext cx="228600" cy="1588"/>
          </a:xfrm>
          <a:prstGeom prst="line">
            <a:avLst/>
          </a:prstGeom>
          <a:noFill/>
          <a:ln w="15875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7199924" y="5943600"/>
            <a:ext cx="228600" cy="1588"/>
          </a:xfrm>
          <a:prstGeom prst="line">
            <a:avLst/>
          </a:prstGeom>
          <a:noFill/>
          <a:ln w="15875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2 MA?</a:t>
            </a:r>
            <a:br>
              <a:rPr lang="en-US" dirty="0" smtClean="0"/>
            </a:br>
            <a:r>
              <a:rPr lang="en-US" sz="1600" dirty="0" smtClean="0"/>
              <a:t>Answer 1:  The “maximum sustainable current” is typically a somewhat less than 2 MA.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2727960"/>
          <a:ext cx="5410199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"/>
                <a:gridCol w="914400"/>
                <a:gridCol w="457200"/>
                <a:gridCol w="457200"/>
                <a:gridCol w="1143000"/>
                <a:gridCol w="838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Voltage [kV]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# of Sources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Heating Duration [s]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</a:t>
                      </a:r>
                      <a:r>
                        <a:rPr lang="en-US" sz="1300" baseline="-25000" dirty="0" smtClean="0"/>
                        <a:t>T</a:t>
                      </a:r>
                      <a:r>
                        <a:rPr lang="en-US" sz="1300" baseline="0" dirty="0" smtClean="0"/>
                        <a:t> [T]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f</a:t>
                      </a:r>
                      <a:r>
                        <a:rPr lang="en-US" sz="1300" baseline="-25000" dirty="0" err="1" smtClean="0"/>
                        <a:t>GW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Range of Sustainable Currents [kA]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Current Time [s]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80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1250-1800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0.44-0.8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1500-2000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FF0000"/>
                          </a:solidFill>
                        </a:rPr>
                        <a:t>0.4-0.6</a:t>
                      </a:r>
                      <a:endParaRPr lang="en-US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90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6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0.7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1350-1900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0.5-0.85</a:t>
                      </a:r>
                      <a:endParaRPr lang="en-US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526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Summary of 1.0 T scenarios with q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~1.15</a:t>
            </a:r>
          </a:p>
          <a:p>
            <a:pPr algn="ctr"/>
            <a:r>
              <a:rPr lang="en-US" sz="1400" dirty="0" smtClean="0"/>
              <a:t>Only most optimistic projections at high </a:t>
            </a:r>
            <a:r>
              <a:rPr lang="en-US" sz="1400" dirty="0" err="1" smtClean="0"/>
              <a:t>f</a:t>
            </a:r>
            <a:r>
              <a:rPr lang="en-US" sz="1400" baseline="-25000" dirty="0" err="1" smtClean="0"/>
              <a:t>gw</a:t>
            </a:r>
            <a:r>
              <a:rPr lang="en-US" sz="1400" dirty="0" smtClean="0"/>
              <a:t> result in relaxed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min</a:t>
            </a:r>
            <a:r>
              <a:rPr lang="en-US" sz="1400" dirty="0" smtClean="0"/>
              <a:t>&gt;1 at 2 MA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066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10.2 MW, 1500-2000 kA Scenarios at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GW</a:t>
            </a:r>
            <a:r>
              <a:rPr lang="en-US" sz="1600" dirty="0" smtClean="0"/>
              <a:t>=1 Don’t Challenge OH Coil Limits</a:t>
            </a:r>
            <a:endParaRPr lang="en-US" sz="1600" dirty="0"/>
          </a:p>
        </p:txBody>
      </p:sp>
      <p:pic>
        <p:nvPicPr>
          <p:cNvPr id="8" name="Picture 7" descr="Screen shot 2012-04-18 at 6.44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905000"/>
            <a:ext cx="3084723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Pulse Duration at 2 MA?</a:t>
            </a:r>
            <a:br>
              <a:rPr lang="en-US" dirty="0" smtClean="0"/>
            </a:br>
            <a:r>
              <a:rPr lang="en-US" sz="1600" dirty="0" smtClean="0"/>
              <a:t>Answer 2:  Long Current Redistribution Times Will Allow Long Pulse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828800"/>
          <a:ext cx="429989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727709"/>
                <a:gridCol w="15053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Relaxed </a:t>
                      </a:r>
                      <a:r>
                        <a:rPr lang="en-US" dirty="0" err="1" smtClean="0"/>
                        <a:t>q</a:t>
                      </a:r>
                      <a:r>
                        <a:rPr lang="en-US" baseline="-25000" dirty="0" err="1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 Time [s]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0.46-0.54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0.78-0.85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0.75-0.8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990600"/>
            <a:ext cx="36680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Summary of 10.2 MW, 1.0 T , 2 MA, 5 sec. scenarios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91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2000 kA Scenarios at </a:t>
            </a:r>
            <a:r>
              <a:rPr lang="en-US" sz="1600" dirty="0" err="1" smtClean="0"/>
              <a:t>f</a:t>
            </a:r>
            <a:r>
              <a:rPr lang="en-US" sz="1600" baseline="-25000" dirty="0" err="1" smtClean="0"/>
              <a:t>GW</a:t>
            </a:r>
            <a:r>
              <a:rPr lang="en-US" sz="1600" dirty="0" smtClean="0"/>
              <a:t>=0.7 Only Challenge OH Coil For Unfavorable Confinement and Profiles</a:t>
            </a:r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4876800" cy="1676400"/>
          </a:xfrm>
        </p:spPr>
        <p:txBody>
          <a:bodyPr/>
          <a:lstStyle/>
          <a:p>
            <a:r>
              <a:rPr lang="en-US" dirty="0" smtClean="0"/>
              <a:t>NSTX discharges evolving to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min</a:t>
            </a:r>
            <a:r>
              <a:rPr lang="en-US" dirty="0" smtClean="0"/>
              <a:t>&lt;1 typically last ~4 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baseline="-25000" dirty="0" err="1" smtClean="0"/>
              <a:t>CR</a:t>
            </a:r>
            <a:r>
              <a:rPr lang="en-US" dirty="0" smtClean="0"/>
              <a:t>.</a:t>
            </a:r>
          </a:p>
          <a:p>
            <a:r>
              <a:rPr lang="en-US" dirty="0" smtClean="0"/>
              <a:t>By similar logic, expect 2-3 seconds at 2 MA.</a:t>
            </a:r>
          </a:p>
          <a:p>
            <a:pPr lvl="1"/>
            <a:r>
              <a:rPr lang="en-US" dirty="0" smtClean="0"/>
              <a:t>Sufficient for all confinement, stability, and boundary physics studies.</a:t>
            </a:r>
            <a:endParaRPr lang="en-US" dirty="0"/>
          </a:p>
        </p:txBody>
      </p:sp>
      <p:pic>
        <p:nvPicPr>
          <p:cNvPr id="8" name="Picture 7" descr="Screen shot 2012-04-18 at 6.38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76400"/>
            <a:ext cx="3200400" cy="4885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70097</TotalTime>
  <Words>1504</Words>
  <Application>Microsoft Macintosh PowerPoint</Application>
  <PresentationFormat>On-screen Show (4:3)</PresentationFormat>
  <Paragraphs>192</Paragraphs>
  <Slides>12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Summary of Answers</vt:lpstr>
      <vt:lpstr>Background Information On Simulations  (Much Covered in ASC Talk)</vt:lpstr>
      <vt:lpstr>Discharges Have Shown Good Confinement and High Density and Elongation.</vt:lpstr>
      <vt:lpstr>Flux Consumption Assumptions for the Upgrade Based on Extrapolation of NSTX Results </vt:lpstr>
      <vt:lpstr>Question: Non-Inductive Sustainment Level for 5 seconds? Answer: 750-1225 kA for 1T, 635-800 kA for 0.75 T</vt:lpstr>
      <vt:lpstr>Question: Pulse Duration at 1 MA? Answer #1: At 0.75 T, the Maximum Sustainable Current is in the Vicinity of 1000-1300 kA for 5 Seconds.</vt:lpstr>
      <vt:lpstr>Question: Pulse Duration at 1 MA? Answer #2: Heating and magnetic system capable of 8-10 s ~1 MA pulses!</vt:lpstr>
      <vt:lpstr>Question: Pulse Duration at 2 MA? Answer 1:  The “maximum sustainable current” is typically a somewhat less than 2 MA.</vt:lpstr>
      <vt:lpstr>Question: Pulse Duration at 2 MA? Answer 2:  Long Current Redistribution Times Will Allow Long Pulse</vt:lpstr>
      <vt:lpstr>Divertor Temperature Can Be A Pulse Length Limiting Factor</vt:lpstr>
      <vt:lpstr>NSTX Context For Confinement and Flux Consumption Assumptions in Upgrade</vt:lpstr>
      <vt:lpstr>Scenario Goals Can be Met over a Range of Zeff, Provided Confinement is Maintained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12391</cp:revision>
  <dcterms:created xsi:type="dcterms:W3CDTF">2012-04-18T17:35:59Z</dcterms:created>
  <dcterms:modified xsi:type="dcterms:W3CDTF">2012-04-18T17:37:56Z</dcterms:modified>
</cp:coreProperties>
</file>