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4" r:id="rId2"/>
    <p:sldMasterId id="2147483666" r:id="rId3"/>
  </p:sldMasterIdLst>
  <p:notesMasterIdLst>
    <p:notesMasterId r:id="rId25"/>
  </p:notesMasterIdLst>
  <p:handoutMasterIdLst>
    <p:handoutMasterId r:id="rId26"/>
  </p:handoutMasterIdLst>
  <p:sldIdLst>
    <p:sldId id="1467" r:id="rId4"/>
    <p:sldId id="1468" r:id="rId5"/>
    <p:sldId id="1491" r:id="rId6"/>
    <p:sldId id="1514" r:id="rId7"/>
    <p:sldId id="1469" r:id="rId8"/>
    <p:sldId id="1516" r:id="rId9"/>
    <p:sldId id="1520" r:id="rId10"/>
    <p:sldId id="1518" r:id="rId11"/>
    <p:sldId id="1522" r:id="rId12"/>
    <p:sldId id="1521" r:id="rId13"/>
    <p:sldId id="1475" r:id="rId14"/>
    <p:sldId id="1513" r:id="rId15"/>
    <p:sldId id="1523" r:id="rId16"/>
    <p:sldId id="1477" r:id="rId17"/>
    <p:sldId id="1473" r:id="rId18"/>
    <p:sldId id="1476" r:id="rId19"/>
    <p:sldId id="1478" r:id="rId20"/>
    <p:sldId id="1479" r:id="rId21"/>
    <p:sldId id="1489" r:id="rId22"/>
    <p:sldId id="1494" r:id="rId23"/>
    <p:sldId id="1512" r:id="rId24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(Jack) Berkery" initials="JW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FFFF99"/>
    <a:srgbClr val="FFFFCC"/>
    <a:srgbClr val="CC00FF"/>
    <a:srgbClr val="9966FF"/>
    <a:srgbClr val="009900"/>
    <a:srgbClr val="9999FF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8" autoAdjust="0"/>
    <p:restoredTop sz="94359" autoAdjust="0"/>
  </p:normalViewPr>
  <p:slideViewPr>
    <p:cSldViewPr>
      <p:cViewPr varScale="1">
        <p:scale>
          <a:sx n="83" d="100"/>
          <a:sy n="83" d="100"/>
        </p:scale>
        <p:origin x="-401" y="-85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F97EDBF-DAB4-477E-BB15-03AAFAEDC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D3C0642-66A5-4F41-8DBE-5CDCF0810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2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3E5D7-70FF-4193-992F-E1008B3CBCA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7" rIns="91373" bIns="45687" anchor="b"/>
          <a:lstStyle/>
          <a:p>
            <a:pPr algn="r">
              <a:spcBef>
                <a:spcPct val="0"/>
              </a:spcBef>
              <a:buFontTx/>
              <a:buNone/>
            </a:pPr>
            <a:fld id="{B8E41C90-544B-4460-A287-2F5B27590F71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7" rIns="91373" bIns="45687" anchor="b"/>
          <a:lstStyle/>
          <a:p>
            <a:pPr algn="r">
              <a:spcBef>
                <a:spcPct val="0"/>
              </a:spcBef>
              <a:buFontTx/>
              <a:buNone/>
            </a:pPr>
            <a:fld id="{A86A36A8-9B7C-496A-B2ED-68D0C4AF5F44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9914" indent="-288429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53716" indent="-23074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15201" indent="-23074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76687" indent="-23074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38174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99660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61146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922632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74C5F03-5F36-4DB7-AFA8-F3C3017A6FEA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63853F-E66A-5748-923F-081E3C821B4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1pPr>
            <a:lvl2pPr marL="742858" indent="-285715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2pPr>
            <a:lvl3pPr marL="1142858" indent="-22857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3pPr>
            <a:lvl4pPr marL="1600001" indent="-22857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4pPr>
            <a:lvl5pPr marL="2057145" indent="-22857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5pPr>
            <a:lvl6pPr marL="2514288" indent="-22857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6pPr>
            <a:lvl7pPr marL="2971431" indent="-22857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7pPr>
            <a:lvl8pPr marL="3428574" indent="-22857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8pPr>
            <a:lvl9pPr marL="3885717" indent="-22857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9pPr>
          </a:lstStyle>
          <a:p>
            <a:pPr eaLnBrk="1" hangingPunct="1"/>
            <a:fld id="{835EBBD3-D39E-4EED-819D-E0DDE8F0E115}" type="slidenum">
              <a:rPr lang="en-US" b="0" i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b="0" i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DEDD4D-D602-4DBD-8A49-57E0433C7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E268DE-F9DE-4BB0-9822-7C866F432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612BD5-B59C-4A72-9882-AA8D91E0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8A9B8F08-319A-4FE7-81C7-0E6B53968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4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719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F138CB2E-AE9E-455C-8930-00BEF7A85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2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39A9-73CE-4167-A83F-CC010DB9862C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1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8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0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9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3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2EA7F-753D-4976-AAD9-A874C223F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1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2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72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5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74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29946-E93E-4561-ACF4-50D0DCF85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D6A9-7713-4D0A-8399-80CBA230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1D10B2-EA4A-4C0B-8A79-5769C68D1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97B360-2D0A-4F83-B415-25036F233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A6D15-21D9-434B-9D2C-F123A4756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0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BEB0E-CFDA-43FF-AE88-89C41A04A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E5B059-DCCC-40BA-ADCF-689BAA2E8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6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1143000" y="6580188"/>
            <a:ext cx="693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NSTX PAC meeting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2012: </a:t>
            </a:r>
            <a:r>
              <a:rPr lang="en-US" sz="900" b="1" dirty="0" err="1" smtClean="0">
                <a:solidFill>
                  <a:schemeClr val="accent2"/>
                </a:solidFill>
                <a:latin typeface="Arial" pitchFamily="34" charset="0"/>
              </a:rPr>
              <a:t>Macrostability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 TSG - Slides for J.K Park( S.A</a:t>
            </a: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.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Sabbagh, J.W. Berkery)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20D2CDAB-B451-45D4-BC77-2412938997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5532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April, 2012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AB491D52-C8F6-44F7-A7F2-632ED75DA559}" type="slidenum">
              <a:rPr lang="en-US" b="1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800" b="1" dirty="0">
                <a:cs typeface="Arial" charset="0"/>
              </a:rPr>
              <a:t>Meeting name – abbreviated presentation title,  abbreviated author name  (??/??/20??)</a:t>
            </a:r>
          </a:p>
        </p:txBody>
      </p:sp>
    </p:spTree>
    <p:extLst>
      <p:ext uri="{BB962C8B-B14F-4D97-AF65-F5344CB8AC3E}">
        <p14:creationId xmlns:p14="http://schemas.microsoft.com/office/powerpoint/2010/main" val="25489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1066800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NSTX PAC 31 Meeting: Overview of Physics Results from NSTX (S.A. Sabbagh, for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the NSTX Team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)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056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Apr 17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>
                <a:solidFill>
                  <a:srgbClr val="3333CC"/>
                </a:solidFill>
                <a:latin typeface="Arial" pitchFamily="34" charset="0"/>
              </a:rPr>
              <a:t>,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2012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14878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emf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2.pdf"/><Relationship Id="rId4" Type="http://schemas.openxmlformats.org/officeDocument/2006/relationships/image" Target="../media/image21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89633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NSTX Physics Results and Analysis Highlights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28" charset="-128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447800" y="1956635"/>
            <a:ext cx="61722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000000"/>
                </a:solidFill>
                <a:latin typeface="Arial" charset="0"/>
              </a:rPr>
              <a:t>S. A. </a:t>
            </a:r>
            <a:r>
              <a:rPr lang="en-US" sz="2400" i="0" dirty="0" smtClean="0">
                <a:solidFill>
                  <a:srgbClr val="000000"/>
                </a:solidFill>
                <a:latin typeface="Arial" charset="0"/>
              </a:rPr>
              <a:t>Sabbagh (FY11-12 Run Coordinator)</a:t>
            </a:r>
            <a:endParaRPr lang="en-US" sz="1600" b="0" dirty="0">
              <a:solidFill>
                <a:srgbClr val="000000"/>
              </a:solidFill>
              <a:latin typeface="Arial" charset="0"/>
            </a:endParaRPr>
          </a:p>
          <a:p>
            <a:pPr lvl="0" algn="ctr" eaLnBrk="1" hangingPunct="1">
              <a:buNone/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+mn-cs"/>
              </a:rPr>
              <a:t>Columbia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University</a:t>
            </a:r>
          </a:p>
          <a:p>
            <a:pPr algn="ctr" eaLnBrk="1" hangingPunct="1">
              <a:buNone/>
            </a:pP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M.G. Bell (Deputy) – (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now happily retired)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  <a:p>
            <a:pPr lvl="0" algn="ctr" eaLnBrk="1" hangingPunct="1"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PPPL</a:t>
            </a:r>
          </a:p>
          <a:p>
            <a:pPr lvl="0" algn="ctr" eaLnBrk="1" hangingPunct="1">
              <a:buNone/>
            </a:pPr>
            <a:r>
              <a:rPr lang="en-US" sz="1600" b="0" dirty="0">
                <a:solidFill>
                  <a:schemeClr val="tx1"/>
                </a:solidFill>
                <a:latin typeface="Arial" pitchFamily="34" charset="0"/>
                <a:cs typeface="+mn-cs"/>
              </a:rPr>
              <a:t>f</a:t>
            </a:r>
            <a:r>
              <a:rPr lang="en-US" sz="1600" b="0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or the NSTX Research Team</a:t>
            </a:r>
            <a:endParaRPr lang="en-US" sz="1600" b="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1676400" y="3861261"/>
            <a:ext cx="5715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Helvetica" pitchFamily="34" charset="0"/>
              </a:rPr>
              <a:t>NSTX PAC-31 meeting</a:t>
            </a:r>
            <a:endParaRPr lang="en-US" sz="1600" b="1" dirty="0">
              <a:solidFill>
                <a:srgbClr val="FF0000"/>
              </a:solidFill>
              <a:latin typeface="Helvetica" pitchFamily="34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en-US" sz="1600" b="1" dirty="0">
                <a:solidFill>
                  <a:srgbClr val="FF0000"/>
                </a:solidFill>
                <a:latin typeface="Helvetica" pitchFamily="34" charset="0"/>
              </a:rPr>
              <a:t>PPPL B318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FontTx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Helvetica" pitchFamily="34" charset="0"/>
              </a:rPr>
              <a:t>April 17th, 2012</a:t>
            </a:r>
            <a:endParaRPr lang="en-US" sz="1600" b="1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57" name="Text Box 144"/>
          <p:cNvSpPr txBox="1">
            <a:spLocks noChangeArrowheads="1"/>
          </p:cNvSpPr>
          <p:nvPr/>
        </p:nvSpPr>
        <p:spPr bwMode="auto">
          <a:xfrm>
            <a:off x="1508125" y="6599238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V1.8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Kinetic RWM stability theory further tested against NSTX experiments, provides guidance for NSTX-U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01171"/>
            <a:ext cx="4572000" cy="294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3115" y="1455006"/>
            <a:ext cx="756746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Marginal</a:t>
            </a:r>
          </a:p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Stability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334000" y="1713270"/>
            <a:ext cx="2137348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4"/>
          <p:cNvSpPr txBox="1">
            <a:spLocks noChangeArrowheads="1"/>
          </p:cNvSpPr>
          <p:nvPr/>
        </p:nvSpPr>
        <p:spPr bwMode="auto">
          <a:xfrm rot="16200000">
            <a:off x="7281033" y="1919221"/>
            <a:ext cx="917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162552" y="6279291"/>
            <a:ext cx="346684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J. Berkery et al., </a:t>
            </a:r>
            <a:r>
              <a:rPr lang="en-US" sz="1400" dirty="0" smtClean="0">
                <a:solidFill>
                  <a:srgbClr val="9900CC"/>
                </a:solidFill>
              </a:rPr>
              <a:t>PRL </a:t>
            </a:r>
            <a:r>
              <a:rPr lang="en-US" sz="1400" b="1" dirty="0" smtClean="0">
                <a:solidFill>
                  <a:srgbClr val="9900CC"/>
                </a:solidFill>
              </a:rPr>
              <a:t>106</a:t>
            </a:r>
            <a:r>
              <a:rPr lang="en-US" sz="1400" dirty="0">
                <a:solidFill>
                  <a:srgbClr val="9900CC"/>
                </a:solidFill>
              </a:rPr>
              <a:t>, 075004 (2011)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646983" y="4073235"/>
            <a:ext cx="4454685" cy="234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>
                <a:cs typeface="Calibri" pitchFamily="34" charset="0"/>
              </a:rPr>
              <a:t>Two competing effects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Collisional dissipation reduced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Stabilizing resonant kinetic effects enhanced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(contrasts early theory)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1800" dirty="0" smtClean="0">
                <a:cs typeface="Calibri" pitchFamily="34" charset="0"/>
              </a:rPr>
              <a:t>Expectations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  <a:endParaRPr lang="en-US" sz="1800" dirty="0"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More </a:t>
            </a:r>
            <a:r>
              <a:rPr lang="en-US" sz="1600" dirty="0">
                <a:cs typeface="Calibri" pitchFamily="34" charset="0"/>
              </a:rPr>
              <a:t>stabilization near </a:t>
            </a:r>
            <a:r>
              <a:rPr lang="el-GR" sz="1600" dirty="0">
                <a:cs typeface="Calibri" pitchFamily="34" charset="0"/>
              </a:rPr>
              <a:t>ω</a:t>
            </a:r>
            <a:r>
              <a:rPr lang="el-GR" sz="1600" baseline="-25000" dirty="0">
                <a:cs typeface="Calibri" pitchFamily="34" charset="0"/>
              </a:rPr>
              <a:t>φ</a:t>
            </a:r>
            <a:r>
              <a:rPr lang="en-US" sz="1600" dirty="0">
                <a:cs typeface="Calibri" pitchFamily="34" charset="0"/>
              </a:rPr>
              <a:t> resonances; almost no effect off-resonance </a:t>
            </a:r>
          </a:p>
          <a:p>
            <a:pPr lvl="2">
              <a:lnSpc>
                <a:spcPts val="2400"/>
              </a:lnSpc>
              <a:spcBef>
                <a:spcPts val="0"/>
              </a:spcBef>
            </a:pPr>
            <a:r>
              <a:rPr lang="en-US" sz="1400" dirty="0" smtClean="0">
                <a:cs typeface="Calibri" pitchFamily="34" charset="0"/>
              </a:rPr>
              <a:t>Active RWM control important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4046260" y="3012442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Collisionality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4852" y="3673761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Plasma Rotation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7391400" y="6279291"/>
            <a:ext cx="174489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see J.-K. Park talk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8221680" y="517873"/>
            <a:ext cx="869020" cy="33855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Helvetica" charset="0"/>
              </a:rPr>
              <a:t>R(11-2)</a:t>
            </a:r>
            <a:endParaRPr lang="en-US" sz="1600" b="1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2059797"/>
            <a:ext cx="595035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NSTX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90765" y="2870196"/>
            <a:ext cx="756938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NSTX-U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441575" y="2308330"/>
            <a:ext cx="2106128" cy="1748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906870" y="2318867"/>
            <a:ext cx="945198" cy="672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248400" y="2309902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7131425" y="2309902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8220635" y="2318866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632825" y="905987"/>
            <a:ext cx="3138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rgbClr val="0000FF"/>
                </a:solidFill>
              </a:rPr>
              <a:t>RWM </a:t>
            </a:r>
            <a:r>
              <a:rPr lang="en-US" sz="1600" u="sng" dirty="0" smtClean="0">
                <a:solidFill>
                  <a:srgbClr val="0000FF"/>
                </a:solidFill>
              </a:rPr>
              <a:t>growth rate contours (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gt</a:t>
            </a:r>
            <a:r>
              <a:rPr lang="en-US" sz="1600" u="sng" baseline="-25000" dirty="0" err="1" smtClean="0">
                <a:solidFill>
                  <a:srgbClr val="0000FF"/>
                </a:solidFill>
              </a:rPr>
              <a:t>w</a:t>
            </a:r>
            <a:r>
              <a:rPr lang="en-US" sz="1600" u="sng" dirty="0" smtClean="0">
                <a:solidFill>
                  <a:srgbClr val="0000FF"/>
                </a:solidFill>
              </a:rPr>
              <a:t>)</a:t>
            </a:r>
            <a:endParaRPr lang="en-US" sz="900" u="sng" dirty="0">
              <a:solidFill>
                <a:srgbClr val="0000FF"/>
              </a:solidFill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807467" y="879138"/>
            <a:ext cx="1117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MISK code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10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34288" y="4444643"/>
            <a:ext cx="4437712" cy="183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Improvements to physics model</a:t>
            </a:r>
          </a:p>
          <a:p>
            <a:pPr lvl="1"/>
            <a:r>
              <a:rPr lang="en-US" sz="1600" dirty="0" smtClean="0"/>
              <a:t>Anisotropy effects</a:t>
            </a:r>
          </a:p>
          <a:p>
            <a:pPr lvl="1"/>
            <a:r>
              <a:rPr lang="en-US" sz="1600" dirty="0" smtClean="0"/>
              <a:t>Testing terms thought small</a:t>
            </a:r>
          </a:p>
          <a:p>
            <a:pPr lvl="2"/>
            <a:r>
              <a:rPr lang="en-US" sz="1400" dirty="0"/>
              <a:t> </a:t>
            </a:r>
            <a:r>
              <a:rPr lang="en-US" sz="1400" dirty="0" smtClean="0"/>
              <a:t>Already good agreement between theory and experiment of marginal stability point improved</a:t>
            </a:r>
            <a:endParaRPr lang="en-US" sz="11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9"/>
          <a:stretch/>
        </p:blipFill>
        <p:spPr bwMode="auto">
          <a:xfrm>
            <a:off x="67733" y="1210672"/>
            <a:ext cx="4419600" cy="338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1456267" y="905987"/>
            <a:ext cx="2024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rgbClr val="0000FF"/>
                </a:solidFill>
              </a:rPr>
              <a:t>RWM </a:t>
            </a:r>
            <a:r>
              <a:rPr lang="en-US" sz="1600" u="sng" dirty="0" smtClean="0">
                <a:solidFill>
                  <a:srgbClr val="0000FF"/>
                </a:solidFill>
              </a:rPr>
              <a:t>stability vs. 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600" baseline="-25000" dirty="0" err="1" smtClean="0">
                <a:solidFill>
                  <a:srgbClr val="0000FF"/>
                </a:solidFill>
                <a:latin typeface="Symbol" pitchFamily="18" charset="2"/>
              </a:rPr>
              <a:t>f</a:t>
            </a:r>
            <a:endParaRPr lang="en-US" sz="900" baseline="-250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152400" y="6019800"/>
            <a:ext cx="3306546" cy="5663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Part of ITPA MDC-2 benchmarking task</a:t>
            </a:r>
          </a:p>
          <a:p>
            <a:pPr eaLnBrk="0" hangingPunct="0"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(S. Sabbagh, leader)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 bwMode="auto">
          <a:xfrm>
            <a:off x="1224661" y="1242884"/>
            <a:ext cx="3218380" cy="193715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Improved RWM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control includes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radial and </a:t>
            </a:r>
            <a:r>
              <a:rPr lang="en-US" dirty="0" err="1">
                <a:solidFill>
                  <a:srgbClr val="1822CD"/>
                </a:solidFill>
                <a:latin typeface="Helvetica" pitchFamily="34" charset="0"/>
              </a:rPr>
              <a:t>poloidal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field,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and state space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feedback with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a 3D conducting structure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11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4" name="Picture 25" descr="RWM Br sensor phase scan no labels v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73718" b="4713"/>
          <a:stretch/>
        </p:blipFill>
        <p:spPr bwMode="auto">
          <a:xfrm>
            <a:off x="317983" y="2212085"/>
            <a:ext cx="4180681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94426" y="2212085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sz="1800" baseline="-25000" dirty="0" err="1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sz="1800" baseline="30000" dirty="0" err="1">
                <a:solidFill>
                  <a:srgbClr val="000000"/>
                </a:solidFill>
                <a:latin typeface="Arial" pitchFamily="34" charset="0"/>
              </a:rPr>
              <a:t>n</a:t>
            </a:r>
            <a:r>
              <a:rPr lang="en-US" sz="1800" baseline="30000" dirty="0">
                <a:solidFill>
                  <a:srgbClr val="000000"/>
                </a:solidFill>
                <a:latin typeface="Arial" pitchFamily="34" charset="0"/>
              </a:rPr>
              <a:t> = 1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(G)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89383" y="2343848"/>
            <a:ext cx="212725" cy="658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86641" y="3364992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 FB phase = 0</a:t>
            </a:r>
            <a:r>
              <a:rPr lang="en-US" sz="1400" baseline="30000" dirty="0">
                <a:solidFill>
                  <a:srgbClr val="0000FF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1554479" y="2688336"/>
            <a:ext cx="348345" cy="71300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286000" y="3364992"/>
            <a:ext cx="1611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FB phase = 90</a:t>
            </a:r>
            <a:r>
              <a:rPr lang="en-US" sz="1400" baseline="30000" dirty="0">
                <a:solidFill>
                  <a:srgbClr val="FF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H="1" flipV="1">
            <a:off x="2188115" y="2789917"/>
            <a:ext cx="329009" cy="6297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589749" y="2325530"/>
            <a:ext cx="15103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FB phase = 180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H="1">
            <a:off x="2845655" y="2619217"/>
            <a:ext cx="92075" cy="19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3886200" y="3316985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t (s)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203683" y="227558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6</a:t>
            </a: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203683" y="253276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4</a:t>
            </a: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203683" y="279628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203683" y="305346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22218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0.0</a:t>
            </a: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1411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0.2</a:t>
            </a: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139720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0.4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989344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0.6</a:t>
            </a: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2572440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0.8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315974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1.0</a:t>
            </a: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374284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1.2</a:t>
            </a:r>
          </a:p>
        </p:txBody>
      </p:sp>
      <p:sp>
        <p:nvSpPr>
          <p:cNvPr id="58" name="Text Box 60"/>
          <p:cNvSpPr txBox="1">
            <a:spLocks noChangeArrowheads="1"/>
          </p:cNvSpPr>
          <p:nvPr/>
        </p:nvSpPr>
        <p:spPr bwMode="auto">
          <a:xfrm>
            <a:off x="432593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1.4</a:t>
            </a:r>
          </a:p>
        </p:txBody>
      </p:sp>
      <p:pic>
        <p:nvPicPr>
          <p:cNvPr id="59" name="Picture 25" descr="RWM Br sensor phase scan no labels v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8543" b="68458"/>
          <a:stretch/>
        </p:blipFill>
        <p:spPr bwMode="auto">
          <a:xfrm>
            <a:off x="317983" y="1146048"/>
            <a:ext cx="4180681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32283" y="1265109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877891" y="1242884"/>
            <a:ext cx="5651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</a:rPr>
              <a:t>140124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4" charset="0"/>
              </a:rPr>
              <a:t>140125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pitchFamily="34" charset="0"/>
              </a:rPr>
              <a:t>140126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FF33CC"/>
                </a:solidFill>
                <a:latin typeface="Arial" pitchFamily="34" charset="0"/>
              </a:rPr>
              <a:t>140127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203683" y="11571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6</a:t>
            </a: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203683" y="14619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4</a:t>
            </a: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203683" y="17667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203683" y="2031872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498744" y="889016"/>
            <a:ext cx="38263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Active n = 1 </a:t>
            </a:r>
            <a:r>
              <a:rPr lang="en-US" sz="1600" u="sng" dirty="0" err="1" smtClean="0">
                <a:solidFill>
                  <a:srgbClr val="000000"/>
                </a:solidFill>
                <a:latin typeface="Helvetica" charset="0"/>
              </a:rPr>
              <a:t>B</a:t>
            </a:r>
            <a:r>
              <a:rPr lang="en-US" sz="1600" u="sng" baseline="-25000" dirty="0" err="1" smtClean="0">
                <a:solidFill>
                  <a:srgbClr val="000000"/>
                </a:solidFill>
                <a:latin typeface="Helvetica" charset="0"/>
              </a:rPr>
              <a:t>p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+ B</a:t>
            </a:r>
            <a:r>
              <a:rPr lang="en-US" sz="1600" u="sng" baseline="-25000" dirty="0">
                <a:solidFill>
                  <a:srgbClr val="000000"/>
                </a:solidFill>
                <a:latin typeface="Helvetica" charset="0"/>
              </a:rPr>
              <a:t>R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feedback (FB) control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67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t="19630" r="9802" b="16743"/>
          <a:stretch/>
        </p:blipFill>
        <p:spPr bwMode="auto">
          <a:xfrm>
            <a:off x="5614950" y="1146049"/>
            <a:ext cx="3035338" cy="217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7739474" y="3471672"/>
            <a:ext cx="13721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1600" dirty="0" err="1" smtClean="0">
                <a:solidFill>
                  <a:srgbClr val="000000"/>
                </a:solidFill>
                <a:latin typeface="Helvetica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(s)   (model)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 rot="-5400000">
            <a:off x="4115194" y="2112756"/>
            <a:ext cx="1888337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Radial field n = 1 (G)</a:t>
            </a: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5890848" y="2813656"/>
            <a:ext cx="1241425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Helvetica" charset="0"/>
              </a:rPr>
              <a:t>180 </a:t>
            </a:r>
            <a:r>
              <a:rPr lang="en-US" sz="1200" dirty="0" err="1">
                <a:solidFill>
                  <a:srgbClr val="000000"/>
                </a:solidFill>
                <a:latin typeface="Helvetica" charset="0"/>
              </a:rPr>
              <a:t>deg</a:t>
            </a:r>
            <a:r>
              <a:rPr lang="en-US" sz="1200" dirty="0">
                <a:solidFill>
                  <a:srgbClr val="000000"/>
                </a:solidFill>
                <a:latin typeface="Helvetica" charset="0"/>
              </a:rPr>
              <a:t> FB phase</a:t>
            </a: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6245225" y="2212848"/>
            <a:ext cx="11572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FF0000"/>
                </a:solidFill>
                <a:latin typeface="Helvetica" charset="0"/>
              </a:rPr>
              <a:t>90 deg FB phase</a:t>
            </a:r>
          </a:p>
        </p:txBody>
      </p:sp>
      <p:sp>
        <p:nvSpPr>
          <p:cNvPr id="72" name="Line 13"/>
          <p:cNvSpPr>
            <a:spLocks noChangeShapeType="1"/>
          </p:cNvSpPr>
          <p:nvPr/>
        </p:nvSpPr>
        <p:spPr bwMode="auto">
          <a:xfrm flipH="1">
            <a:off x="6434138" y="2425573"/>
            <a:ext cx="28575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" name="Line 14"/>
          <p:cNvSpPr>
            <a:spLocks noChangeShapeType="1"/>
          </p:cNvSpPr>
          <p:nvPr/>
        </p:nvSpPr>
        <p:spPr bwMode="auto">
          <a:xfrm>
            <a:off x="7075488" y="1634998"/>
            <a:ext cx="12700" cy="2206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6699250" y="1374648"/>
            <a:ext cx="1073150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charset="0"/>
              </a:rPr>
              <a:t>0 deg FB phase</a:t>
            </a:r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7197968" y="2974848"/>
            <a:ext cx="12461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CC9900"/>
                </a:solidFill>
                <a:latin typeface="Helvetica" charset="0"/>
              </a:rPr>
              <a:t>Vacuum error field</a:t>
            </a:r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7162800" y="2543294"/>
            <a:ext cx="12954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Vacuum </a:t>
            </a: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error field</a:t>
            </a:r>
            <a:endParaRPr lang="en-US" sz="1200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5334000" y="889016"/>
            <a:ext cx="34504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C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alculation of B</a:t>
            </a:r>
            <a:r>
              <a:rPr lang="en-US" sz="1600" u="sng" baseline="-25000" dirty="0" smtClean="0">
                <a:solidFill>
                  <a:srgbClr val="000000"/>
                </a:solidFill>
                <a:latin typeface="Helvetica" charset="0"/>
              </a:rPr>
              <a:t>r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+ </a:t>
            </a:r>
            <a:r>
              <a:rPr lang="en-US" sz="1600" u="sng" dirty="0" err="1">
                <a:solidFill>
                  <a:srgbClr val="000000"/>
                </a:solidFill>
                <a:latin typeface="Helvetica" charset="0"/>
              </a:rPr>
              <a:t>B</a:t>
            </a:r>
            <a:r>
              <a:rPr lang="en-US" sz="1600" u="sng" baseline="-25000" dirty="0" err="1">
                <a:solidFill>
                  <a:srgbClr val="000000"/>
                </a:solidFill>
                <a:latin typeface="Helvetica" charset="0"/>
              </a:rPr>
              <a:t>p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control (VALEN)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8" name="Text Box 18"/>
          <p:cNvSpPr txBox="1">
            <a:spLocks noChangeArrowheads="1"/>
          </p:cNvSpPr>
          <p:nvPr/>
        </p:nvSpPr>
        <p:spPr bwMode="auto">
          <a:xfrm>
            <a:off x="7937119" y="2695694"/>
            <a:ext cx="5334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+ </a:t>
            </a: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RFA</a:t>
            </a:r>
          </a:p>
        </p:txBody>
      </p:sp>
      <p:sp>
        <p:nvSpPr>
          <p:cNvPr id="79" name="Text Box 57"/>
          <p:cNvSpPr txBox="1">
            <a:spLocks noChangeArrowheads="1"/>
          </p:cNvSpPr>
          <p:nvPr/>
        </p:nvSpPr>
        <p:spPr bwMode="auto">
          <a:xfrm>
            <a:off x="5366484" y="3185895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2.3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0" name="Text Box 57"/>
          <p:cNvSpPr txBox="1">
            <a:spLocks noChangeArrowheads="1"/>
          </p:cNvSpPr>
          <p:nvPr/>
        </p:nvSpPr>
        <p:spPr bwMode="auto">
          <a:xfrm>
            <a:off x="5366484" y="2771630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2.4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1" name="Text Box 57"/>
          <p:cNvSpPr txBox="1">
            <a:spLocks noChangeArrowheads="1"/>
          </p:cNvSpPr>
          <p:nvPr/>
        </p:nvSpPr>
        <p:spPr bwMode="auto">
          <a:xfrm>
            <a:off x="5366484" y="2360294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2.5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2" name="Text Box 57"/>
          <p:cNvSpPr txBox="1">
            <a:spLocks noChangeArrowheads="1"/>
          </p:cNvSpPr>
          <p:nvPr/>
        </p:nvSpPr>
        <p:spPr bwMode="auto">
          <a:xfrm>
            <a:off x="5366484" y="1935480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2.6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3" name="Text Box 57"/>
          <p:cNvSpPr txBox="1">
            <a:spLocks noChangeArrowheads="1"/>
          </p:cNvSpPr>
          <p:nvPr/>
        </p:nvSpPr>
        <p:spPr bwMode="auto">
          <a:xfrm>
            <a:off x="5366484" y="1538923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2.7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4" name="Text Box 57"/>
          <p:cNvSpPr txBox="1">
            <a:spLocks noChangeArrowheads="1"/>
          </p:cNvSpPr>
          <p:nvPr/>
        </p:nvSpPr>
        <p:spPr bwMode="auto">
          <a:xfrm>
            <a:off x="5366484" y="1122203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2.8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5" name="Text Box 57"/>
          <p:cNvSpPr txBox="1">
            <a:spLocks noChangeArrowheads="1"/>
          </p:cNvSpPr>
          <p:nvPr/>
        </p:nvSpPr>
        <p:spPr bwMode="auto">
          <a:xfrm>
            <a:off x="5532120" y="3319118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6420575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0.04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9" name="Text Box 57"/>
          <p:cNvSpPr txBox="1">
            <a:spLocks noChangeArrowheads="1"/>
          </p:cNvSpPr>
          <p:nvPr/>
        </p:nvSpPr>
        <p:spPr bwMode="auto">
          <a:xfrm>
            <a:off x="7373112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0.08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90" name="Text Box 57"/>
          <p:cNvSpPr txBox="1">
            <a:spLocks noChangeArrowheads="1"/>
          </p:cNvSpPr>
          <p:nvPr/>
        </p:nvSpPr>
        <p:spPr bwMode="auto">
          <a:xfrm>
            <a:off x="8320660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0.12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990786" y="1868424"/>
            <a:ext cx="1709737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FF33CC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FF33CC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FF33CC"/>
                </a:solidFill>
                <a:latin typeface="Arial" pitchFamily="34" charset="0"/>
              </a:rPr>
              <a:t> FB phase = 225</a:t>
            </a:r>
            <a:r>
              <a:rPr lang="en-US" sz="1400" baseline="30000" dirty="0">
                <a:solidFill>
                  <a:srgbClr val="FF33CC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H="1">
            <a:off x="2112375" y="2104646"/>
            <a:ext cx="224632" cy="364234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117547" y="3736848"/>
            <a:ext cx="8797853" cy="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4419599" y="6096000"/>
            <a:ext cx="2668589" cy="5293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dirty="0" smtClean="0">
                <a:solidFill>
                  <a:srgbClr val="9900CC"/>
                </a:solidFill>
                <a:cs typeface="Helvetica" pitchFamily="34" charset="0"/>
              </a:rPr>
              <a:t>S.A. Sabbagh, O. </a:t>
            </a:r>
            <a:r>
              <a:rPr lang="en-US" dirty="0" err="1" smtClean="0">
                <a:solidFill>
                  <a:srgbClr val="9900CC"/>
                </a:solidFill>
                <a:cs typeface="Helvetica" pitchFamily="34" charset="0"/>
              </a:rPr>
              <a:t>Katsuro</a:t>
            </a:r>
            <a:r>
              <a:rPr lang="en-US" dirty="0" smtClean="0">
                <a:solidFill>
                  <a:srgbClr val="9900CC"/>
                </a:solidFill>
                <a:cs typeface="Helvetica" pitchFamily="34" charset="0"/>
              </a:rPr>
              <a:t>-Hopkins,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9900CC"/>
                </a:solidFill>
                <a:cs typeface="Helvetica" pitchFamily="34" charset="0"/>
              </a:rPr>
              <a:t>J.M. Bialek</a:t>
            </a:r>
          </a:p>
        </p:txBody>
      </p:sp>
      <p:sp>
        <p:nvSpPr>
          <p:cNvPr id="96" name="Line 24"/>
          <p:cNvSpPr>
            <a:spLocks noChangeShapeType="1"/>
          </p:cNvSpPr>
          <p:nvPr/>
        </p:nvSpPr>
        <p:spPr bwMode="auto">
          <a:xfrm>
            <a:off x="1233805" y="128143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1362393" y="1173480"/>
            <a:ext cx="877887" cy="1825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Feedback on</a:t>
            </a:r>
          </a:p>
        </p:txBody>
      </p:sp>
      <p:sp>
        <p:nvSpPr>
          <p:cNvPr id="98" name="Line 25"/>
          <p:cNvSpPr>
            <a:spLocks noChangeShapeType="1"/>
          </p:cNvSpPr>
          <p:nvPr/>
        </p:nvSpPr>
        <p:spPr bwMode="auto">
          <a:xfrm>
            <a:off x="1224661" y="1263521"/>
            <a:ext cx="0" cy="192237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" name="Line 27"/>
          <p:cNvSpPr>
            <a:spLocks noChangeShapeType="1"/>
          </p:cNvSpPr>
          <p:nvPr/>
        </p:nvSpPr>
        <p:spPr bwMode="auto">
          <a:xfrm>
            <a:off x="345212" y="2834005"/>
            <a:ext cx="873988" cy="15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117548" y="5932425"/>
            <a:ext cx="445577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Significantly reduced disruptions at high </a:t>
            </a:r>
            <a:r>
              <a:rPr lang="en-US" sz="1800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1800" baseline="-25000" dirty="0" err="1" smtClean="0">
                <a:solidFill>
                  <a:srgbClr val="0000FF"/>
                </a:solidFill>
                <a:latin typeface="Arial" pitchFamily="34" charset="0"/>
              </a:rPr>
              <a:t>N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 in controlled experiments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marL="742950" lvl="1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</a:pP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7" y="3962628"/>
            <a:ext cx="1795013" cy="19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 Box 22"/>
          <p:cNvSpPr txBox="1">
            <a:spLocks noChangeArrowheads="1"/>
          </p:cNvSpPr>
          <p:nvPr/>
        </p:nvSpPr>
        <p:spPr bwMode="auto">
          <a:xfrm>
            <a:off x="1524000" y="3810000"/>
            <a:ext cx="26300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RWM State Space Controller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grpSp>
        <p:nvGrpSpPr>
          <p:cNvPr id="177" name="Group 176"/>
          <p:cNvGrpSpPr/>
          <p:nvPr/>
        </p:nvGrpSpPr>
        <p:grpSpPr>
          <a:xfrm>
            <a:off x="6624293" y="4250275"/>
            <a:ext cx="2480832" cy="1939336"/>
            <a:chOff x="6869113" y="4353386"/>
            <a:chExt cx="2046287" cy="1599640"/>
          </a:xfrm>
        </p:grpSpPr>
        <p:pic>
          <p:nvPicPr>
            <p:cNvPr id="135" name="Picture 2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54" t="5255" r="1879" b="68345"/>
            <a:stretch/>
          </p:blipFill>
          <p:spPr bwMode="auto">
            <a:xfrm>
              <a:off x="6972208" y="4353386"/>
              <a:ext cx="1865313" cy="1219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6" name="Text Box 12"/>
            <p:cNvSpPr txBox="1">
              <a:spLocks noChangeArrowheads="1"/>
            </p:cNvSpPr>
            <p:nvPr/>
          </p:nvSpPr>
          <p:spPr bwMode="auto">
            <a:xfrm>
              <a:off x="7054929" y="4383740"/>
              <a:ext cx="8096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Symbol" pitchFamily="18" charset="2"/>
                </a:rPr>
                <a:t>d</a:t>
              </a:r>
              <a:r>
                <a:rPr lang="en-US" sz="14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400" kern="0" baseline="-250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1400" kern="0" baseline="300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180</a:t>
              </a:r>
              <a:endParaRPr lang="en-US" sz="1400" kern="0" baseline="30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Text Box 177"/>
            <p:cNvSpPr txBox="1">
              <a:spLocks noChangeArrowheads="1"/>
            </p:cNvSpPr>
            <p:nvPr/>
          </p:nvSpPr>
          <p:spPr bwMode="auto">
            <a:xfrm>
              <a:off x="7791450" y="5740301"/>
              <a:ext cx="30480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Helvetica" pitchFamily="34" charset="0"/>
                </a:rPr>
                <a:t>t (s)</a:t>
              </a:r>
            </a:p>
          </p:txBody>
        </p:sp>
        <p:grpSp>
          <p:nvGrpSpPr>
            <p:cNvPr id="138" name="Group 210"/>
            <p:cNvGrpSpPr>
              <a:grpSpLocks/>
            </p:cNvGrpSpPr>
            <p:nvPr/>
          </p:nvGrpSpPr>
          <p:grpSpPr bwMode="auto">
            <a:xfrm>
              <a:off x="6869113" y="5581562"/>
              <a:ext cx="2046287" cy="184151"/>
              <a:chOff x="1546" y="2587"/>
              <a:chExt cx="1289" cy="116"/>
            </a:xfrm>
          </p:grpSpPr>
          <p:sp>
            <p:nvSpPr>
              <p:cNvPr id="144" name="Text Box 211"/>
              <p:cNvSpPr txBox="1">
                <a:spLocks noChangeArrowheads="1"/>
              </p:cNvSpPr>
              <p:nvPr/>
            </p:nvSpPr>
            <p:spPr bwMode="auto">
              <a:xfrm>
                <a:off x="1546" y="2587"/>
                <a:ext cx="0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endParaRPr lang="en-US" sz="1200" kern="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45" name="Text Box 212"/>
              <p:cNvSpPr txBox="1">
                <a:spLocks noChangeArrowheads="1"/>
              </p:cNvSpPr>
              <p:nvPr/>
            </p:nvSpPr>
            <p:spPr bwMode="auto">
              <a:xfrm>
                <a:off x="1931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>
                    <a:solidFill>
                      <a:srgbClr val="000000"/>
                    </a:solidFill>
                    <a:latin typeface="Helvetica" pitchFamily="34" charset="0"/>
                  </a:rPr>
                  <a:t>0.58</a:t>
                </a:r>
              </a:p>
            </p:txBody>
          </p:sp>
          <p:sp>
            <p:nvSpPr>
              <p:cNvPr id="146" name="Text Box 213"/>
              <p:cNvSpPr txBox="1">
                <a:spLocks noChangeArrowheads="1"/>
              </p:cNvSpPr>
              <p:nvPr/>
            </p:nvSpPr>
            <p:spPr bwMode="auto">
              <a:xfrm>
                <a:off x="2310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 dirty="0">
                    <a:solidFill>
                      <a:srgbClr val="000000"/>
                    </a:solidFill>
                    <a:latin typeface="Helvetica" pitchFamily="34" charset="0"/>
                  </a:rPr>
                  <a:t>0.60</a:t>
                </a:r>
              </a:p>
            </p:txBody>
          </p:sp>
          <p:sp>
            <p:nvSpPr>
              <p:cNvPr id="147" name="Text Box 214"/>
              <p:cNvSpPr txBox="1">
                <a:spLocks noChangeArrowheads="1"/>
              </p:cNvSpPr>
              <p:nvPr/>
            </p:nvSpPr>
            <p:spPr bwMode="auto">
              <a:xfrm>
                <a:off x="2649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 dirty="0">
                    <a:solidFill>
                      <a:srgbClr val="000000"/>
                    </a:solidFill>
                    <a:latin typeface="Helvetica" pitchFamily="34" charset="0"/>
                  </a:rPr>
                  <a:t>0.62</a:t>
                </a:r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4039622" y="4153676"/>
            <a:ext cx="2751511" cy="2026510"/>
            <a:chOff x="4359847" y="4272055"/>
            <a:chExt cx="2269553" cy="1671545"/>
          </a:xfrm>
        </p:grpSpPr>
        <p:pic>
          <p:nvPicPr>
            <p:cNvPr id="149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91" t="5292" r="1136" b="68230"/>
            <a:stretch/>
          </p:blipFill>
          <p:spPr bwMode="auto">
            <a:xfrm>
              <a:off x="4669155" y="4350272"/>
              <a:ext cx="1918598" cy="1223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0" name="Text Box 12"/>
            <p:cNvSpPr txBox="1">
              <a:spLocks noChangeArrowheads="1"/>
            </p:cNvSpPr>
            <p:nvPr/>
          </p:nvSpPr>
          <p:spPr bwMode="auto">
            <a:xfrm>
              <a:off x="4734623" y="4383800"/>
              <a:ext cx="8096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Symbol" pitchFamily="18" charset="2"/>
                </a:rPr>
                <a:t>d</a:t>
              </a:r>
              <a:r>
                <a:rPr lang="en-US" sz="14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400" kern="0" baseline="-250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1400" kern="0" baseline="300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180</a:t>
              </a:r>
              <a:endParaRPr lang="en-US" sz="1400" kern="0" baseline="30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57"/>
            <p:cNvSpPr>
              <a:spLocks noChangeArrowheads="1"/>
            </p:cNvSpPr>
            <p:nvPr/>
          </p:nvSpPr>
          <p:spPr bwMode="auto">
            <a:xfrm>
              <a:off x="4381408" y="4272055"/>
              <a:ext cx="307975" cy="133985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52" name="Text Box 53"/>
            <p:cNvSpPr txBox="1">
              <a:spLocks noChangeArrowheads="1"/>
            </p:cNvSpPr>
            <p:nvPr/>
          </p:nvSpPr>
          <p:spPr bwMode="auto">
            <a:xfrm>
              <a:off x="4410647" y="4670629"/>
              <a:ext cx="2524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</a:p>
          </p:txBody>
        </p:sp>
        <p:sp>
          <p:nvSpPr>
            <p:cNvPr id="153" name="Text Box 54"/>
            <p:cNvSpPr txBox="1">
              <a:spLocks noChangeArrowheads="1"/>
            </p:cNvSpPr>
            <p:nvPr/>
          </p:nvSpPr>
          <p:spPr bwMode="auto">
            <a:xfrm>
              <a:off x="4410647" y="4292360"/>
              <a:ext cx="2524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</a:p>
          </p:txBody>
        </p:sp>
        <p:sp>
          <p:nvSpPr>
            <p:cNvPr id="154" name="Text Box 56"/>
            <p:cNvSpPr txBox="1">
              <a:spLocks noChangeArrowheads="1"/>
            </p:cNvSpPr>
            <p:nvPr/>
          </p:nvSpPr>
          <p:spPr bwMode="auto">
            <a:xfrm>
              <a:off x="4578922" y="5045533"/>
              <a:ext cx="84137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</a:p>
          </p:txBody>
        </p:sp>
        <p:sp>
          <p:nvSpPr>
            <p:cNvPr id="155" name="Text Box 55"/>
            <p:cNvSpPr txBox="1">
              <a:spLocks noChangeArrowheads="1"/>
            </p:cNvSpPr>
            <p:nvPr/>
          </p:nvSpPr>
          <p:spPr bwMode="auto">
            <a:xfrm>
              <a:off x="4359847" y="5420755"/>
              <a:ext cx="3032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Helvetica" pitchFamily="34" charset="0"/>
                </a:rPr>
                <a:t>-100</a:t>
              </a:r>
            </a:p>
          </p:txBody>
        </p:sp>
        <p:sp>
          <p:nvSpPr>
            <p:cNvPr id="156" name="Text Box 177"/>
            <p:cNvSpPr txBox="1">
              <a:spLocks noChangeArrowheads="1"/>
            </p:cNvSpPr>
            <p:nvPr/>
          </p:nvSpPr>
          <p:spPr bwMode="auto">
            <a:xfrm>
              <a:off x="5505450" y="5730875"/>
              <a:ext cx="30480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Helvetica" pitchFamily="34" charset="0"/>
                </a:rPr>
                <a:t>t (s)</a:t>
              </a:r>
            </a:p>
          </p:txBody>
        </p:sp>
        <p:grpSp>
          <p:nvGrpSpPr>
            <p:cNvPr id="157" name="Group 210"/>
            <p:cNvGrpSpPr>
              <a:grpSpLocks/>
            </p:cNvGrpSpPr>
            <p:nvPr/>
          </p:nvGrpSpPr>
          <p:grpSpPr bwMode="auto">
            <a:xfrm>
              <a:off x="4583113" y="5572125"/>
              <a:ext cx="2046287" cy="182563"/>
              <a:chOff x="1546" y="2587"/>
              <a:chExt cx="1289" cy="115"/>
            </a:xfrm>
          </p:grpSpPr>
          <p:sp>
            <p:nvSpPr>
              <p:cNvPr id="161" name="Text Box 211"/>
              <p:cNvSpPr txBox="1">
                <a:spLocks noChangeArrowheads="1"/>
              </p:cNvSpPr>
              <p:nvPr/>
            </p:nvSpPr>
            <p:spPr bwMode="auto">
              <a:xfrm>
                <a:off x="1546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>
                    <a:solidFill>
                      <a:srgbClr val="000000"/>
                    </a:solidFill>
                    <a:latin typeface="Helvetica" pitchFamily="34" charset="0"/>
                  </a:rPr>
                  <a:t>0.56</a:t>
                </a:r>
              </a:p>
            </p:txBody>
          </p:sp>
          <p:sp>
            <p:nvSpPr>
              <p:cNvPr id="162" name="Text Box 212"/>
              <p:cNvSpPr txBox="1">
                <a:spLocks noChangeArrowheads="1"/>
              </p:cNvSpPr>
              <p:nvPr/>
            </p:nvSpPr>
            <p:spPr bwMode="auto">
              <a:xfrm>
                <a:off x="1931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>
                    <a:solidFill>
                      <a:srgbClr val="000000"/>
                    </a:solidFill>
                    <a:latin typeface="Helvetica" pitchFamily="34" charset="0"/>
                  </a:rPr>
                  <a:t>0.58</a:t>
                </a:r>
              </a:p>
            </p:txBody>
          </p:sp>
          <p:sp>
            <p:nvSpPr>
              <p:cNvPr id="163" name="Text Box 213"/>
              <p:cNvSpPr txBox="1">
                <a:spLocks noChangeArrowheads="1"/>
              </p:cNvSpPr>
              <p:nvPr/>
            </p:nvSpPr>
            <p:spPr bwMode="auto">
              <a:xfrm>
                <a:off x="2310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 dirty="0">
                    <a:solidFill>
                      <a:srgbClr val="000000"/>
                    </a:solidFill>
                    <a:latin typeface="Helvetica" pitchFamily="34" charset="0"/>
                  </a:rPr>
                  <a:t>0.60</a:t>
                </a:r>
              </a:p>
            </p:txBody>
          </p:sp>
          <p:sp>
            <p:nvSpPr>
              <p:cNvPr id="164" name="Text Box 214"/>
              <p:cNvSpPr txBox="1">
                <a:spLocks noChangeArrowheads="1"/>
              </p:cNvSpPr>
              <p:nvPr/>
            </p:nvSpPr>
            <p:spPr bwMode="auto">
              <a:xfrm>
                <a:off x="2649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 dirty="0">
                    <a:solidFill>
                      <a:srgbClr val="000000"/>
                    </a:solidFill>
                    <a:latin typeface="Helvetica" pitchFamily="34" charset="0"/>
                  </a:rPr>
                  <a:t>0.62</a:t>
                </a:r>
              </a:p>
            </p:txBody>
          </p:sp>
        </p:grpSp>
      </p:grpSp>
      <p:sp>
        <p:nvSpPr>
          <p:cNvPr id="158" name="Text Box 5"/>
          <p:cNvSpPr txBox="1">
            <a:spLocks noChangeArrowheads="1"/>
          </p:cNvSpPr>
          <p:nvPr/>
        </p:nvSpPr>
        <p:spPr bwMode="auto">
          <a:xfrm>
            <a:off x="5105400" y="3928646"/>
            <a:ext cx="9621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u="sng" kern="0" dirty="0" smtClean="0">
                <a:solidFill>
                  <a:srgbClr val="0000FF"/>
                </a:solidFill>
              </a:rPr>
              <a:t>2 states </a:t>
            </a:r>
            <a:endParaRPr lang="en-US" sz="1600" u="sng" kern="0" dirty="0">
              <a:solidFill>
                <a:srgbClr val="0000FF"/>
              </a:solidFill>
            </a:endParaRPr>
          </a:p>
        </p:txBody>
      </p:sp>
      <p:cxnSp>
        <p:nvCxnSpPr>
          <p:cNvPr id="169" name="Straight Arrow Connector 168"/>
          <p:cNvCxnSpPr/>
          <p:nvPr/>
        </p:nvCxnSpPr>
        <p:spPr bwMode="auto">
          <a:xfrm flipV="1">
            <a:off x="2133600" y="4941980"/>
            <a:ext cx="1482034" cy="15485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 Box 5"/>
          <p:cNvSpPr txBox="1">
            <a:spLocks noChangeArrowheads="1"/>
          </p:cNvSpPr>
          <p:nvPr/>
        </p:nvSpPr>
        <p:spPr bwMode="auto">
          <a:xfrm>
            <a:off x="2285095" y="4353127"/>
            <a:ext cx="1098185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 smtClean="0">
                <a:solidFill>
                  <a:srgbClr val="0000FF"/>
                </a:solidFill>
              </a:rPr>
              <a:t>3D wall,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FF"/>
                </a:solidFill>
              </a:rPr>
              <a:t>p</a:t>
            </a:r>
            <a:r>
              <a:rPr lang="en-US" sz="1800" kern="0" dirty="0" smtClean="0">
                <a:solidFill>
                  <a:srgbClr val="0000FF"/>
                </a:solidFill>
              </a:rPr>
              <a:t>orts,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FF"/>
                </a:solidFill>
              </a:rPr>
              <a:t>m</a:t>
            </a:r>
            <a:r>
              <a:rPr lang="en-US" sz="1800" kern="0" dirty="0" smtClean="0">
                <a:solidFill>
                  <a:srgbClr val="0000FF"/>
                </a:solidFill>
              </a:rPr>
              <a:t>ode currents</a:t>
            </a:r>
            <a:endParaRPr lang="en-US" sz="1800" kern="0" dirty="0">
              <a:solidFill>
                <a:srgbClr val="0000FF"/>
              </a:solidFill>
            </a:endParaRPr>
          </a:p>
        </p:txBody>
      </p:sp>
      <p:sp>
        <p:nvSpPr>
          <p:cNvPr id="171" name="Text Box 7"/>
          <p:cNvSpPr txBox="1">
            <a:spLocks noChangeArrowheads="1"/>
          </p:cNvSpPr>
          <p:nvPr/>
        </p:nvSpPr>
        <p:spPr bwMode="auto">
          <a:xfrm rot="16200000">
            <a:off x="2959577" y="4920563"/>
            <a:ext cx="1830629" cy="21544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Helvetica" pitchFamily="34" charset="0"/>
              </a:rPr>
              <a:t>Sensor Differences (G</a:t>
            </a:r>
            <a:r>
              <a:rPr lang="en-US" sz="1400" kern="0" dirty="0">
                <a:solidFill>
                  <a:srgbClr val="000000"/>
                </a:solidFill>
                <a:latin typeface="Helvetica" pitchFamily="34" charset="0"/>
              </a:rPr>
              <a:t>)</a:t>
            </a:r>
          </a:p>
        </p:txBody>
      </p:sp>
      <p:sp>
        <p:nvSpPr>
          <p:cNvPr id="172" name="Text Box 5"/>
          <p:cNvSpPr txBox="1">
            <a:spLocks noChangeArrowheads="1"/>
          </p:cNvSpPr>
          <p:nvPr/>
        </p:nvSpPr>
        <p:spPr bwMode="auto">
          <a:xfrm>
            <a:off x="5382207" y="4267200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173" name="Text Box 5"/>
          <p:cNvSpPr txBox="1">
            <a:spLocks noChangeArrowheads="1"/>
          </p:cNvSpPr>
          <p:nvPr/>
        </p:nvSpPr>
        <p:spPr bwMode="auto">
          <a:xfrm>
            <a:off x="4444969" y="5423689"/>
            <a:ext cx="2066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Controller (observer)</a:t>
            </a:r>
          </a:p>
        </p:txBody>
      </p:sp>
      <p:cxnSp>
        <p:nvCxnSpPr>
          <p:cNvPr id="174" name="Straight Arrow Connector 173"/>
          <p:cNvCxnSpPr/>
          <p:nvPr/>
        </p:nvCxnSpPr>
        <p:spPr bwMode="auto">
          <a:xfrm flipH="1">
            <a:off x="5947642" y="4552978"/>
            <a:ext cx="382090" cy="38900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Arrow Connector 174"/>
          <p:cNvCxnSpPr/>
          <p:nvPr/>
        </p:nvCxnSpPr>
        <p:spPr bwMode="auto">
          <a:xfrm flipV="1">
            <a:off x="5419929" y="5321697"/>
            <a:ext cx="153928" cy="17366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" name="Text Box 5"/>
          <p:cNvSpPr txBox="1">
            <a:spLocks noChangeArrowheads="1"/>
          </p:cNvSpPr>
          <p:nvPr/>
        </p:nvSpPr>
        <p:spPr bwMode="auto">
          <a:xfrm>
            <a:off x="7723017" y="4285862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189" name="Text Box 5"/>
          <p:cNvSpPr txBox="1">
            <a:spLocks noChangeArrowheads="1"/>
          </p:cNvSpPr>
          <p:nvPr/>
        </p:nvSpPr>
        <p:spPr bwMode="auto">
          <a:xfrm>
            <a:off x="6785779" y="5423689"/>
            <a:ext cx="2066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Controller (observer)</a:t>
            </a:r>
          </a:p>
        </p:txBody>
      </p:sp>
      <p:cxnSp>
        <p:nvCxnSpPr>
          <p:cNvPr id="190" name="Straight Arrow Connector 189"/>
          <p:cNvCxnSpPr/>
          <p:nvPr/>
        </p:nvCxnSpPr>
        <p:spPr bwMode="auto">
          <a:xfrm flipH="1">
            <a:off x="8230406" y="4571640"/>
            <a:ext cx="440136" cy="44809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/>
          <p:nvPr/>
        </p:nvCxnSpPr>
        <p:spPr bwMode="auto">
          <a:xfrm flipV="1">
            <a:off x="7779027" y="5322071"/>
            <a:ext cx="153928" cy="17366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 Box 32"/>
          <p:cNvSpPr txBox="1">
            <a:spLocks noChangeArrowheads="1"/>
          </p:cNvSpPr>
          <p:nvPr/>
        </p:nvSpPr>
        <p:spPr bwMode="auto">
          <a:xfrm>
            <a:off x="7315200" y="6264338"/>
            <a:ext cx="179770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see J.-K. Park talk</a:t>
            </a:r>
          </a:p>
        </p:txBody>
      </p:sp>
      <p:sp>
        <p:nvSpPr>
          <p:cNvPr id="106" name="TextBox 10"/>
          <p:cNvSpPr txBox="1">
            <a:spLocks noChangeArrowheads="1"/>
          </p:cNvSpPr>
          <p:nvPr/>
        </p:nvSpPr>
        <p:spPr bwMode="auto">
          <a:xfrm>
            <a:off x="4573321" y="3534562"/>
            <a:ext cx="869020" cy="33855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Helvetica" charset="0"/>
              </a:rPr>
              <a:t>R(11-2)</a:t>
            </a:r>
            <a:endParaRPr lang="en-US" sz="1600" b="1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107" name="Text Box 5"/>
          <p:cNvSpPr txBox="1">
            <a:spLocks noChangeArrowheads="1"/>
          </p:cNvSpPr>
          <p:nvPr/>
        </p:nvSpPr>
        <p:spPr bwMode="auto">
          <a:xfrm>
            <a:off x="7365271" y="3928646"/>
            <a:ext cx="15802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u="sng" kern="0" dirty="0">
                <a:solidFill>
                  <a:srgbClr val="0000FF"/>
                </a:solidFill>
              </a:rPr>
              <a:t>7</a:t>
            </a:r>
            <a:r>
              <a:rPr lang="en-US" sz="1600" u="sng" kern="0" dirty="0" smtClean="0">
                <a:solidFill>
                  <a:srgbClr val="0000FF"/>
                </a:solidFill>
              </a:rPr>
              <a:t> states </a:t>
            </a:r>
            <a:endParaRPr lang="en-US" sz="1600" u="sng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1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875"/>
            <a:ext cx="8839200" cy="815975"/>
          </a:xfrm>
        </p:spPr>
        <p:txBody>
          <a:bodyPr/>
          <a:lstStyle/>
          <a:p>
            <a:r>
              <a:rPr lang="en-US" dirty="0"/>
              <a:t>Higher aspect ratio of NSTX-U tested in NSTX, </a:t>
            </a:r>
            <a:r>
              <a:rPr lang="en-US" dirty="0" smtClean="0"/>
              <a:t>vertical stability growth </a:t>
            </a:r>
            <a:r>
              <a:rPr lang="en-US" dirty="0"/>
              <a:t>rate data </a:t>
            </a:r>
            <a:r>
              <a:rPr lang="en-US" dirty="0" smtClean="0"/>
              <a:t>obtained, compared </a:t>
            </a:r>
            <a:r>
              <a:rPr lang="en-US" dirty="0"/>
              <a:t>to </a:t>
            </a:r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81716" y="4048296"/>
            <a:ext cx="4174374" cy="2544762"/>
          </a:xfrm>
        </p:spPr>
        <p:txBody>
          <a:bodyPr/>
          <a:lstStyle/>
          <a:p>
            <a:pPr marL="254000" indent="-254000"/>
            <a:r>
              <a:rPr lang="en-US" sz="1800" dirty="0" smtClean="0"/>
              <a:t>Improvements to vertical control capability and understanding</a:t>
            </a:r>
          </a:p>
          <a:p>
            <a:pPr marL="508000" lvl="1" indent="-254000"/>
            <a:r>
              <a:rPr lang="en-US" sz="1600" dirty="0" smtClean="0"/>
              <a:t>Begun to compare measured growth rates to theoretical predictions (Corsica, GSPERT)</a:t>
            </a:r>
          </a:p>
          <a:p>
            <a:pPr marL="508000" lvl="1" indent="-254000"/>
            <a:r>
              <a:rPr lang="en-US" sz="1600" dirty="0" smtClean="0"/>
              <a:t>Improved plasma position observer</a:t>
            </a:r>
          </a:p>
          <a:p>
            <a:pPr marL="508000" lvl="1" indent="-254000"/>
            <a:r>
              <a:rPr lang="en-US" sz="1600" dirty="0" smtClean="0"/>
              <a:t>Modeled use of RWM coils for n=0 control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b="9335"/>
          <a:stretch>
            <a:fillRect/>
          </a:stretch>
        </p:blipFill>
        <p:spPr bwMode="auto">
          <a:xfrm>
            <a:off x="5190067" y="1312333"/>
            <a:ext cx="3590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997450" y="914400"/>
            <a:ext cx="384175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1600" b="0" i="0" u="sng" dirty="0">
                <a:solidFill>
                  <a:srgbClr val="0000FF"/>
                </a:solidFill>
              </a:rPr>
              <a:t>Vertical </a:t>
            </a:r>
            <a:r>
              <a:rPr lang="en-US" sz="1600" b="0" i="0" u="sng" dirty="0" smtClean="0">
                <a:solidFill>
                  <a:srgbClr val="0000FF"/>
                </a:solidFill>
              </a:rPr>
              <a:t>Stability Growth </a:t>
            </a:r>
            <a:r>
              <a:rPr lang="en-US" sz="1600" b="0" i="0" u="sng" dirty="0">
                <a:solidFill>
                  <a:srgbClr val="0000FF"/>
                </a:solidFill>
              </a:rPr>
              <a:t>Rates vs. </a:t>
            </a:r>
            <a:r>
              <a:rPr lang="en-US" sz="1600" b="0" i="0" u="sng" dirty="0" smtClean="0">
                <a:solidFill>
                  <a:srgbClr val="0000FF"/>
                </a:solidFill>
              </a:rPr>
              <a:t>A</a:t>
            </a:r>
            <a:endParaRPr lang="en-US" sz="1600" b="0" i="0" u="sng" dirty="0">
              <a:solidFill>
                <a:srgbClr val="0000FF"/>
              </a:solidFill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5667135" y="3434821"/>
            <a:ext cx="2752677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1.5          1.55          1.6          1.65</a:t>
            </a:r>
          </a:p>
          <a:p>
            <a:pPr algn="ctr"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Aspect Ratio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4961467" y="1236133"/>
            <a:ext cx="357790" cy="247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5 </a:t>
            </a:r>
          </a:p>
          <a:p>
            <a:pPr eaLnBrk="1" hangingPunct="1">
              <a:buNone/>
            </a:pPr>
            <a:r>
              <a:rPr lang="en-US" sz="800" b="0" i="0" dirty="0">
                <a:solidFill>
                  <a:schemeClr val="tx1"/>
                </a:solidFill>
              </a:rPr>
              <a:t>  </a:t>
            </a:r>
          </a:p>
          <a:p>
            <a:pPr eaLnBrk="1" hangingPunct="1">
              <a:buNone/>
            </a:pPr>
            <a:r>
              <a:rPr lang="en-US" sz="800" b="0" i="0" dirty="0">
                <a:solidFill>
                  <a:schemeClr val="tx1"/>
                </a:solidFill>
              </a:rPr>
              <a:t>      </a:t>
            </a: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4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3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3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4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2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4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408276" y="2068725"/>
            <a:ext cx="6367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2400" b="0" i="0" dirty="0">
                <a:solidFill>
                  <a:schemeClr val="tx1"/>
                </a:solidFill>
                <a:latin typeface="Symbol" charset="2"/>
              </a:rPr>
              <a:t>g/g</a:t>
            </a:r>
            <a:r>
              <a:rPr lang="en-US" sz="2400" b="0" i="0" baseline="-25000" dirty="0">
                <a:solidFill>
                  <a:schemeClr val="tx1"/>
                </a:solidFill>
                <a:latin typeface="Arial" charset="0"/>
              </a:rPr>
              <a:t>0</a:t>
            </a:r>
            <a:endParaRPr lang="en-US" sz="2400" b="0" i="0" dirty="0">
              <a:solidFill>
                <a:schemeClr val="tx1"/>
              </a:solidFill>
              <a:latin typeface="Symbol" charset="2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247467" y="2776759"/>
            <a:ext cx="1371600" cy="609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1200"/>
          </a:p>
        </p:txBody>
      </p:sp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5266267" y="1464733"/>
            <a:ext cx="1093569" cy="101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GSPERT</a:t>
            </a:r>
          </a:p>
          <a:p>
            <a:pPr eaLnBrk="1" hangingPunct="1">
              <a:buNone/>
            </a:pPr>
            <a:r>
              <a:rPr lang="en-US" dirty="0">
                <a:solidFill>
                  <a:srgbClr val="000000"/>
                </a:solidFill>
              </a:rPr>
              <a:t>Corsica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>
              <a:buNone/>
            </a:pPr>
            <a:r>
              <a:rPr lang="en-US" dirty="0"/>
              <a:t>Experiment</a:t>
            </a: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172075" y="1219200"/>
            <a:ext cx="4323725" cy="3810000"/>
            <a:chOff x="304800" y="990600"/>
            <a:chExt cx="3765062" cy="3124200"/>
          </a:xfrm>
        </p:grpSpPr>
        <p:pic>
          <p:nvPicPr>
            <p:cNvPr id="16" name="Picture 16" descr="UpperBoundar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90600"/>
              <a:ext cx="3765062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1523999" y="2971800"/>
              <a:ext cx="1297598" cy="47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1pPr>
              <a:lvl2pPr marL="37931725" indent="-37474525"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2pPr>
              <a:lvl3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3pPr>
              <a:lvl4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4pPr>
              <a:lvl5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9pPr>
            </a:lstStyle>
            <a:p>
              <a:pPr eaLnBrk="1" hangingPunct="1">
                <a:buNone/>
              </a:pPr>
              <a:r>
                <a:rPr lang="en-US" dirty="0" smtClean="0">
                  <a:solidFill>
                    <a:srgbClr val="FF33CC"/>
                  </a:solidFill>
                </a:rPr>
                <a:t>NSTX-U</a:t>
              </a:r>
              <a:endParaRPr lang="en-US" dirty="0">
                <a:solidFill>
                  <a:srgbClr val="FF33CC"/>
                </a:solidFill>
              </a:endParaRPr>
            </a:p>
            <a:p>
              <a:pPr eaLnBrk="1" hangingPunct="1">
                <a:buNone/>
              </a:pPr>
              <a:r>
                <a:rPr lang="en-US" dirty="0">
                  <a:solidFill>
                    <a:srgbClr val="FF33CC"/>
                  </a:solidFill>
                </a:rPr>
                <a:t>PFC Boundary</a:t>
              </a:r>
            </a:p>
          </p:txBody>
        </p:sp>
        <p:cxnSp>
          <p:nvCxnSpPr>
            <p:cNvPr id="18" name="Straight Connector 7"/>
            <p:cNvCxnSpPr>
              <a:cxnSpLocks noChangeShapeType="1"/>
            </p:cNvCxnSpPr>
            <p:nvPr/>
          </p:nvCxnSpPr>
          <p:spPr bwMode="auto">
            <a:xfrm rot="16200000" flipV="1">
              <a:off x="1295400" y="2438400"/>
              <a:ext cx="609600" cy="304800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032760" y="3764280"/>
              <a:ext cx="152400" cy="2286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81000" y="5105400"/>
            <a:ext cx="441736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54000" indent="-254000"/>
            <a:r>
              <a:rPr lang="en-US" sz="1800" dirty="0" smtClean="0"/>
              <a:t>NSTX Discharges have matched aspect ratio and elongation of NSTX-U without performance degradation</a:t>
            </a: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781801" y="6245423"/>
            <a:ext cx="23622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see S.P. Gerhardt ASC talk</a:t>
            </a: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172075" y="822734"/>
            <a:ext cx="869020" cy="33855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Helvetica" charset="0"/>
              </a:rPr>
              <a:t>R(11-2)</a:t>
            </a:r>
            <a:endParaRPr lang="en-US" sz="1600" b="1" dirty="0">
              <a:solidFill>
                <a:srgbClr val="0000FF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2-04-04 at 5.21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27883"/>
            <a:ext cx="2593571" cy="2789439"/>
          </a:xfrm>
          <a:prstGeom prst="rect">
            <a:avLst/>
          </a:prstGeom>
        </p:spPr>
      </p:pic>
      <p:pic>
        <p:nvPicPr>
          <p:cNvPr id="23" name="Picture 22" descr="Screen shot 2012-04-04 at 5.51.2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595" y="2895600"/>
            <a:ext cx="2305683" cy="1635236"/>
          </a:xfrm>
          <a:prstGeom prst="rect">
            <a:avLst/>
          </a:prstGeom>
        </p:spPr>
      </p:pic>
      <p:pic>
        <p:nvPicPr>
          <p:cNvPr id="24" name="Picture 23" descr="Screen shot 2012-04-04 at 5.52.0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994" y="2895600"/>
            <a:ext cx="2356006" cy="1683354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575"/>
          </a:xfrm>
        </p:spPr>
        <p:txBody>
          <a:bodyPr/>
          <a:lstStyle/>
          <a:p>
            <a:r>
              <a:rPr lang="en-US" dirty="0"/>
              <a:t>Disruption </a:t>
            </a:r>
            <a:r>
              <a:rPr lang="en-US" dirty="0" smtClean="0"/>
              <a:t>Detection and Warning Analysis is Being Developed for Disruption Avoidance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68693" y="1289123"/>
            <a:ext cx="4475307" cy="1149277"/>
          </a:xfrm>
        </p:spPr>
        <p:txBody>
          <a:bodyPr/>
          <a:lstStyle/>
          <a:p>
            <a:r>
              <a:rPr lang="en-US" sz="1800" dirty="0" smtClean="0"/>
              <a:t>Disruption warning algorithm shows high probability of success</a:t>
            </a:r>
          </a:p>
          <a:p>
            <a:pPr lvl="1"/>
            <a:r>
              <a:rPr lang="en-US" sz="1400" dirty="0"/>
              <a:t>B</a:t>
            </a:r>
            <a:r>
              <a:rPr lang="en-US" sz="1400" dirty="0" smtClean="0"/>
              <a:t>ased </a:t>
            </a:r>
            <a:r>
              <a:rPr lang="en-US" sz="1400" dirty="0"/>
              <a:t>on combinations of threshold based </a:t>
            </a:r>
            <a:r>
              <a:rPr lang="en-US" sz="1400" dirty="0" smtClean="0"/>
              <a:t>tests; no </a:t>
            </a:r>
            <a:r>
              <a:rPr lang="en-US" sz="1400" dirty="0"/>
              <a:t>machine </a:t>
            </a:r>
            <a:r>
              <a:rPr lang="en-US" sz="1400" dirty="0" smtClean="0"/>
              <a:t>learning</a:t>
            </a:r>
            <a:endParaRPr lang="en-US" sz="1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0" y="4495800"/>
            <a:ext cx="4421205" cy="194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/>
              <a:t>Results &amp; Physics implications</a:t>
            </a:r>
            <a:endParaRPr lang="en-US" sz="1800" dirty="0" smtClean="0"/>
          </a:p>
          <a:p>
            <a:pPr lvl="1"/>
            <a:r>
              <a:rPr lang="en-US" sz="1600" dirty="0" smtClean="0"/>
              <a:t>~99% disruptions flagged with at least 10ms warning, ~8% false positives</a:t>
            </a:r>
            <a:endParaRPr lang="en-US" sz="1600" dirty="0"/>
          </a:p>
          <a:p>
            <a:pPr lvl="1"/>
            <a:r>
              <a:rPr lang="en-US" sz="1600" dirty="0" smtClean="0"/>
              <a:t>Most false positives are due to “near disruptive” events</a:t>
            </a:r>
          </a:p>
          <a:p>
            <a:pPr lvl="2"/>
            <a:r>
              <a:rPr lang="en-US" sz="1400" dirty="0" smtClean="0"/>
              <a:t>Early MHD slows </a:t>
            </a:r>
            <a:r>
              <a:rPr lang="en-US" sz="1600" dirty="0" err="1" smtClean="0">
                <a:latin typeface="Symbol" pitchFamily="18" charset="2"/>
              </a:rPr>
              <a:t>w</a:t>
            </a:r>
            <a:r>
              <a:rPr lang="en-US" sz="1600" baseline="-25000" dirty="0" err="1" smtClean="0">
                <a:latin typeface="Symbol" pitchFamily="18" charset="2"/>
              </a:rPr>
              <a:t>f</a:t>
            </a:r>
            <a:endParaRPr lang="en-US" sz="1600" dirty="0" smtClean="0"/>
          </a:p>
          <a:p>
            <a:pPr lvl="2"/>
            <a:r>
              <a:rPr lang="en-US" sz="1400" dirty="0" smtClean="0"/>
              <a:t>recoverable Z motion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562600" y="2989318"/>
            <a:ext cx="1058041" cy="553986"/>
          </a:xfrm>
          <a:prstGeom prst="rect">
            <a:avLst/>
          </a:prstGeom>
          <a:solidFill>
            <a:schemeClr val="bg1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1000" b="0" i="0" dirty="0" err="1" smtClean="0">
                <a:solidFill>
                  <a:srgbClr val="9900CC"/>
                </a:solidFill>
                <a:latin typeface="Symbol" pitchFamily="18" charset="2"/>
                <a:cs typeface="Helvetica" pitchFamily="34" charset="0"/>
              </a:rPr>
              <a:t>D</a:t>
            </a:r>
            <a:r>
              <a:rPr lang="en-US" sz="1000" b="0" i="0" dirty="0" err="1" smtClean="0">
                <a:solidFill>
                  <a:srgbClr val="9900CC"/>
                </a:solidFill>
                <a:latin typeface="Helvetica" pitchFamily="34" charset="0"/>
                <a:cs typeface="Helvetica" pitchFamily="34" charset="0"/>
              </a:rPr>
              <a:t>B</a:t>
            </a:r>
            <a:r>
              <a:rPr lang="en-US" sz="1000" b="0" i="0" baseline="-25000" dirty="0" err="1" smtClean="0">
                <a:solidFill>
                  <a:srgbClr val="9900CC"/>
                </a:solidFill>
                <a:latin typeface="Helvetica" pitchFamily="34" charset="0"/>
                <a:cs typeface="Helvetica" pitchFamily="34" charset="0"/>
              </a:rPr>
              <a:t>p</a:t>
            </a:r>
            <a:r>
              <a:rPr lang="en-US" sz="1000" b="0" i="0" baseline="30000" dirty="0" err="1" smtClean="0">
                <a:solidFill>
                  <a:srgbClr val="9900CC"/>
                </a:solidFill>
                <a:latin typeface="Helvetica" pitchFamily="34" charset="0"/>
                <a:cs typeface="Helvetica" pitchFamily="34" charset="0"/>
              </a:rPr>
              <a:t>n</a:t>
            </a:r>
            <a:r>
              <a:rPr lang="en-US" sz="1000" b="0" i="0" baseline="30000" dirty="0" smtClean="0">
                <a:solidFill>
                  <a:srgbClr val="9900CC"/>
                </a:solidFill>
                <a:latin typeface="Helvetica" pitchFamily="34" charset="0"/>
                <a:cs typeface="Helvetica" pitchFamily="34" charset="0"/>
              </a:rPr>
              <a:t>=1</a:t>
            </a:r>
            <a:r>
              <a:rPr lang="en-US" sz="1000" b="0" i="0" dirty="0" smtClean="0">
                <a:solidFill>
                  <a:srgbClr val="9900CC"/>
                </a:solidFill>
                <a:latin typeface="Helvetica" pitchFamily="34" charset="0"/>
                <a:cs typeface="Helvetica" pitchFamily="34" charset="0"/>
              </a:rPr>
              <a:t> &gt;~15 </a:t>
            </a:r>
            <a:r>
              <a:rPr lang="en-US" sz="1000" b="0" i="0" dirty="0">
                <a:solidFill>
                  <a:srgbClr val="9900CC"/>
                </a:solidFill>
                <a:latin typeface="Helvetica" pitchFamily="34" charset="0"/>
                <a:cs typeface="Helvetica" pitchFamily="34" charset="0"/>
              </a:rPr>
              <a:t>G </a:t>
            </a:r>
            <a:r>
              <a:rPr lang="en-US" sz="1000" b="0" i="0" dirty="0" smtClean="0">
                <a:solidFill>
                  <a:srgbClr val="9900CC"/>
                </a:solidFill>
                <a:latin typeface="Helvetica" pitchFamily="34" charset="0"/>
                <a:cs typeface="Helvetica" pitchFamily="34" charset="0"/>
              </a:rPr>
              <a:t>used to detect disruption</a:t>
            </a:r>
            <a:endParaRPr lang="en-US" sz="1000" b="0" i="0" dirty="0">
              <a:solidFill>
                <a:srgbClr val="9900CC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381000" y="889013"/>
            <a:ext cx="37338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000" u="sng" dirty="0" err="1" smtClean="0">
                <a:solidFill>
                  <a:srgbClr val="9900CC"/>
                </a:solidFill>
                <a:cs typeface="Helvetica" pitchFamily="34" charset="0"/>
              </a:rPr>
              <a:t>Disruptivity</a:t>
            </a:r>
            <a:endParaRPr lang="en-US" sz="2000" u="sng" dirty="0" smtClean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6200" y="4015445"/>
            <a:ext cx="4267200" cy="245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Physics results</a:t>
            </a:r>
          </a:p>
          <a:p>
            <a:pPr marL="569913" lvl="1" indent="-342900"/>
            <a:r>
              <a:rPr lang="en-US" sz="1600" dirty="0" smtClean="0"/>
              <a:t>Minimal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at relatively high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/>
              <a:t> </a:t>
            </a:r>
            <a:r>
              <a:rPr lang="en-US" sz="1600" dirty="0" smtClean="0"/>
              <a:t>~ 6;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/</a:t>
            </a:r>
            <a:r>
              <a:rPr lang="en-US" sz="1600" dirty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baseline="30000" dirty="0" err="1" smtClean="0"/>
              <a:t>no-wall(n</a:t>
            </a:r>
            <a:r>
              <a:rPr lang="en-US" sz="1600" baseline="30000" dirty="0" smtClean="0"/>
              <a:t>=1)</a:t>
            </a:r>
            <a:r>
              <a:rPr lang="en-US" sz="1600" dirty="0"/>
              <a:t> </a:t>
            </a:r>
            <a:r>
              <a:rPr lang="en-US" sz="1600" dirty="0" smtClean="0"/>
              <a:t>~ 1.3-1.5</a:t>
            </a:r>
          </a:p>
          <a:p>
            <a:pPr marL="969963" lvl="2" indent="-342900"/>
            <a:r>
              <a:rPr lang="en-US" sz="1600" dirty="0" smtClean="0"/>
              <a:t>Consistent with </a:t>
            </a:r>
            <a:r>
              <a:rPr lang="en-US" sz="1600" dirty="0" smtClean="0"/>
              <a:t>past specific </a:t>
            </a:r>
            <a:r>
              <a:rPr lang="en-US" sz="1600" dirty="0" smtClean="0"/>
              <a:t>disruption control </a:t>
            </a:r>
            <a:r>
              <a:rPr lang="en-US" sz="1600" dirty="0" smtClean="0"/>
              <a:t>experiments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569913" lvl="1" indent="-342900"/>
            <a:r>
              <a:rPr lang="en-US" sz="1600" dirty="0" smtClean="0"/>
              <a:t>Strong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increase for q* &lt; 2.5</a:t>
            </a:r>
          </a:p>
          <a:p>
            <a:pPr marL="569913" lvl="1" indent="-342900"/>
            <a:r>
              <a:rPr lang="en-US" sz="1600" dirty="0" smtClean="0"/>
              <a:t>Strong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increase for lowest rotation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5411436" y="889013"/>
            <a:ext cx="289436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2000" u="sng" dirty="0" smtClean="0">
                <a:solidFill>
                  <a:srgbClr val="9900CC"/>
                </a:solidFill>
                <a:cs typeface="Helvetica" pitchFamily="34" charset="0"/>
              </a:rPr>
              <a:t>Warning Algorithms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13</a:t>
            </a:fld>
            <a:endParaRPr lang="en-US">
              <a:solidFill>
                <a:srgbClr val="33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95800" y="844188"/>
            <a:ext cx="0" cy="57314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7511395" y="6029980"/>
            <a:ext cx="163260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see S.P. Gerhardt ASC talk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3000" y="2438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9900FF"/>
                </a:solidFill>
              </a:rPr>
              <a:t>Statistics for a single threshold test</a:t>
            </a:r>
            <a:endParaRPr lang="en-US" dirty="0">
              <a:solidFill>
                <a:srgbClr val="99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2800" y="2438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9900FF"/>
                </a:solidFill>
              </a:rPr>
              <a:t>Statistics of full warning algorithm</a:t>
            </a:r>
            <a:endParaRPr lang="en-US" dirty="0">
              <a:solidFill>
                <a:srgbClr val="9900FF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029200" y="2971800"/>
            <a:ext cx="381000" cy="1524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282795" y="2921877"/>
            <a:ext cx="381000" cy="1524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6200" y="1319001"/>
            <a:ext cx="1981200" cy="292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/>
              <a:t>A</a:t>
            </a:r>
            <a:r>
              <a:rPr lang="en-US" sz="1800" dirty="0" smtClean="0"/>
              <a:t>ll discharges since 2005 with 1/3 ms sampling time</a:t>
            </a:r>
          </a:p>
          <a:p>
            <a:pPr lvl="1"/>
            <a:r>
              <a:rPr lang="en-US" sz="1400" dirty="0" smtClean="0"/>
              <a:t>Recorded equilibrium and kinetic parameters, disruption statistics</a:t>
            </a:r>
          </a:p>
        </p:txBody>
      </p:sp>
    </p:spTree>
    <p:extLst>
      <p:ext uri="{BB962C8B-B14F-4D97-AF65-F5344CB8AC3E}">
        <p14:creationId xmlns:p14="http://schemas.microsoft.com/office/powerpoint/2010/main" val="99817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635" y="3735665"/>
            <a:ext cx="4267200" cy="26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7006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Snowflake divertor experiments provide basis for required </a:t>
            </a:r>
            <a:r>
              <a:rPr lang="en-US" dirty="0" err="1" smtClean="0"/>
              <a:t>divertor</a:t>
            </a:r>
            <a:r>
              <a:rPr lang="en-US" dirty="0" smtClean="0"/>
              <a:t> heat flux mitigation in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10" y="1172304"/>
            <a:ext cx="4114799" cy="5038179"/>
          </a:xfrm>
        </p:spPr>
        <p:txBody>
          <a:bodyPr/>
          <a:lstStyle/>
          <a:p>
            <a:r>
              <a:rPr lang="en-US" sz="2000" dirty="0" err="1">
                <a:latin typeface="Helvetica" pitchFamily="34" charset="0"/>
              </a:rPr>
              <a:t>Divertor</a:t>
            </a:r>
            <a:r>
              <a:rPr lang="en-US" sz="2000" dirty="0">
                <a:latin typeface="Helvetica" pitchFamily="34" charset="0"/>
              </a:rPr>
              <a:t> heat flux width strongly decreases as </a:t>
            </a:r>
            <a:r>
              <a:rPr lang="en-US" sz="2000" dirty="0" err="1">
                <a:latin typeface="Helvetica" pitchFamily="34" charset="0"/>
              </a:rPr>
              <a:t>I</a:t>
            </a:r>
            <a:r>
              <a:rPr lang="en-US" sz="2000" baseline="-25000" dirty="0" err="1">
                <a:latin typeface="Helvetica" pitchFamily="34" charset="0"/>
              </a:rPr>
              <a:t>p</a:t>
            </a: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increases in NSTX, DIII-D, C-Mod</a:t>
            </a:r>
          </a:p>
          <a:p>
            <a:pPr lvl="1"/>
            <a:endParaRPr lang="en-US" sz="1600" dirty="0" smtClean="0">
              <a:latin typeface="Arial"/>
              <a:cs typeface="Arial"/>
            </a:endParaRPr>
          </a:p>
          <a:p>
            <a:pPr lvl="1"/>
            <a:endParaRPr lang="en-US" sz="16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Snowflake divertor experiments in NSTX </a:t>
            </a:r>
            <a:r>
              <a:rPr lang="en-US" sz="1600" dirty="0" smtClean="0">
                <a:latin typeface="Arial"/>
                <a:cs typeface="Arial"/>
              </a:rPr>
              <a:t>(</a:t>
            </a:r>
            <a:r>
              <a:rPr lang="en-US" sz="1600" i="1" dirty="0" smtClean="0">
                <a:latin typeface="Arial"/>
                <a:cs typeface="Arial"/>
              </a:rPr>
              <a:t>P</a:t>
            </a:r>
            <a:r>
              <a:rPr lang="en-US" sz="1600" i="1" baseline="-25000" dirty="0" smtClean="0">
                <a:latin typeface="Arial"/>
                <a:cs typeface="Arial"/>
              </a:rPr>
              <a:t>NBI</a:t>
            </a:r>
            <a:r>
              <a:rPr lang="en-US" sz="1600" dirty="0" smtClean="0">
                <a:latin typeface="Arial"/>
                <a:cs typeface="Arial"/>
              </a:rPr>
              <a:t>=4 MW, </a:t>
            </a:r>
            <a:r>
              <a:rPr lang="en-US" sz="1600" i="1" dirty="0" smtClean="0">
                <a:latin typeface="Arial"/>
                <a:cs typeface="Arial"/>
              </a:rPr>
              <a:t>P</a:t>
            </a:r>
            <a:r>
              <a:rPr lang="en-US" sz="1600" i="1" baseline="-25000" dirty="0" smtClean="0">
                <a:latin typeface="Arial"/>
                <a:cs typeface="Arial"/>
              </a:rPr>
              <a:t>SOL</a:t>
            </a:r>
            <a:r>
              <a:rPr lang="en-US" sz="1600" dirty="0" smtClean="0">
                <a:latin typeface="Arial"/>
                <a:cs typeface="Arial"/>
              </a:rPr>
              <a:t>=3 MW)</a:t>
            </a:r>
            <a:endParaRPr lang="en-US" sz="2000" dirty="0" smtClean="0">
              <a:latin typeface="Arial"/>
              <a:cs typeface="Arial"/>
            </a:endParaRPr>
          </a:p>
          <a:p>
            <a:pPr marL="690563" lvl="1" indent="-290513"/>
            <a:r>
              <a:rPr lang="en-US" sz="1800" dirty="0" smtClean="0">
                <a:latin typeface="Arial"/>
                <a:cs typeface="Arial"/>
              </a:rPr>
              <a:t>Good </a:t>
            </a:r>
            <a:r>
              <a:rPr lang="en-US" sz="1800" dirty="0">
                <a:latin typeface="Arial"/>
                <a:cs typeface="Arial"/>
              </a:rPr>
              <a:t>H-mode </a:t>
            </a:r>
            <a:r>
              <a:rPr lang="en-US" sz="1800" dirty="0" smtClean="0">
                <a:latin typeface="Arial"/>
                <a:cs typeface="Arial"/>
              </a:rPr>
              <a:t>confinement (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>
                <a:latin typeface="Arial"/>
                <a:cs typeface="Arial"/>
              </a:rPr>
              <a:t>E</a:t>
            </a:r>
            <a:r>
              <a:rPr lang="en-US" sz="1800" dirty="0" smtClean="0">
                <a:latin typeface="Arial"/>
                <a:cs typeface="Arial"/>
              </a:rPr>
              <a:t>, </a:t>
            </a:r>
            <a:r>
              <a:rPr lang="en-US" sz="1800" dirty="0" err="1" smtClean="0">
                <a:latin typeface="Arial"/>
                <a:cs typeface="Arial"/>
              </a:rPr>
              <a:t>T</a:t>
            </a:r>
            <a:r>
              <a:rPr lang="en-US" sz="1800" baseline="-25000" dirty="0" err="1" smtClean="0">
                <a:latin typeface="Arial"/>
                <a:cs typeface="Arial"/>
              </a:rPr>
              <a:t>e,i</a:t>
            </a:r>
            <a:r>
              <a:rPr lang="en-US" sz="1800" dirty="0" smtClean="0">
                <a:latin typeface="Arial"/>
                <a:cs typeface="Arial"/>
              </a:rPr>
              <a:t>(0</a:t>
            </a:r>
            <a:r>
              <a:rPr lang="en-US" sz="1800" dirty="0">
                <a:latin typeface="Arial"/>
                <a:cs typeface="Arial"/>
              </a:rPr>
              <a:t>), </a:t>
            </a:r>
            <a:r>
              <a:rPr lang="en-US" sz="1800" dirty="0" err="1">
                <a:latin typeface="Symbol" charset="2"/>
                <a:cs typeface="Symbol" charset="2"/>
              </a:rPr>
              <a:t>b</a:t>
            </a:r>
            <a:r>
              <a:rPr lang="en-US" sz="1800" baseline="-25000" dirty="0" err="1">
                <a:latin typeface="Arial"/>
                <a:cs typeface="Arial"/>
              </a:rPr>
              <a:t>N</a:t>
            </a:r>
            <a:r>
              <a:rPr lang="en-US" sz="1800" dirty="0">
                <a:latin typeface="Arial"/>
                <a:cs typeface="Arial"/>
              </a:rPr>
              <a:t>, H98(y,2) )</a:t>
            </a:r>
          </a:p>
          <a:p>
            <a:pPr marL="690563" lvl="1" indent="-290513" algn="just"/>
            <a:r>
              <a:rPr lang="en-US" sz="1800" dirty="0" smtClean="0">
                <a:latin typeface="Arial"/>
                <a:cs typeface="Arial"/>
              </a:rPr>
              <a:t>Significant reduction in steady-state </a:t>
            </a:r>
            <a:r>
              <a:rPr lang="en-US" sz="1800" dirty="0" err="1" smtClean="0">
                <a:latin typeface="Arial"/>
                <a:cs typeface="Arial"/>
              </a:rPr>
              <a:t>divertor</a:t>
            </a:r>
            <a:r>
              <a:rPr lang="en-US" sz="1800" dirty="0" smtClean="0">
                <a:latin typeface="Arial"/>
                <a:cs typeface="Arial"/>
              </a:rPr>
              <a:t> heat flux (from 3-7 to 0.5-1 MW/m</a:t>
            </a:r>
            <a:r>
              <a:rPr lang="en-US" sz="1800" baseline="30000" dirty="0" smtClean="0">
                <a:latin typeface="Arial"/>
                <a:cs typeface="Arial"/>
              </a:rPr>
              <a:t>2</a:t>
            </a:r>
            <a:r>
              <a:rPr lang="en-US" sz="1800" dirty="0" smtClean="0">
                <a:latin typeface="Arial"/>
                <a:cs typeface="Arial"/>
              </a:rPr>
              <a:t>)</a:t>
            </a:r>
            <a:endParaRPr lang="en-US" sz="1800" baseline="30000" dirty="0" smtClean="0">
              <a:latin typeface="Arial"/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S</a:t>
            </a:r>
            <a:r>
              <a:rPr lang="en-US" sz="1800" dirty="0" smtClean="0">
                <a:solidFill>
                  <a:srgbClr val="FF0000"/>
                </a:solidFill>
              </a:rPr>
              <a:t>ynergistic </a:t>
            </a:r>
            <a:r>
              <a:rPr lang="en-US" sz="1800" dirty="0">
                <a:solidFill>
                  <a:srgbClr val="FF0000"/>
                </a:solidFill>
              </a:rPr>
              <a:t>combination of detachment + </a:t>
            </a:r>
            <a:r>
              <a:rPr lang="en-US" sz="1800" dirty="0" err="1">
                <a:solidFill>
                  <a:srgbClr val="FF0000"/>
                </a:solidFill>
              </a:rPr>
              <a:t>radiative</a:t>
            </a:r>
            <a:r>
              <a:rPr lang="en-US" sz="1800" dirty="0">
                <a:solidFill>
                  <a:srgbClr val="FF0000"/>
                </a:solidFill>
              </a:rPr>
              <a:t> snowflake </a:t>
            </a:r>
            <a:r>
              <a:rPr lang="en-US" sz="1800" dirty="0" err="1" smtClean="0">
                <a:solidFill>
                  <a:srgbClr val="FF0000"/>
                </a:solidFill>
              </a:rPr>
              <a:t>divertor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99648" y="6210796"/>
            <a:ext cx="47423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0" i="0" dirty="0" smtClean="0">
                <a:solidFill>
                  <a:srgbClr val="9900CC"/>
                </a:solidFill>
              </a:rPr>
              <a:t>See V. Soukhanovskii, boundary physics talk</a:t>
            </a:r>
            <a:endParaRPr lang="en-US" sz="1600" b="0" i="0" dirty="0">
              <a:solidFill>
                <a:srgbClr val="99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268644" y="4718152"/>
            <a:ext cx="26404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err="1" smtClean="0">
                <a:solidFill>
                  <a:srgbClr val="000000"/>
                </a:solidFill>
              </a:rPr>
              <a:t>Divertor</a:t>
            </a:r>
            <a:r>
              <a:rPr lang="en-US" sz="1600" dirty="0" smtClean="0">
                <a:solidFill>
                  <a:srgbClr val="000000"/>
                </a:solidFill>
              </a:rPr>
              <a:t> heat flux (MW/m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4" name="Picture 13" descr="xp924-135485-300-eps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0321" y="1263160"/>
            <a:ext cx="2935231" cy="23418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49752" y="880646"/>
            <a:ext cx="26901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Snowflake </a:t>
            </a:r>
            <a:r>
              <a:rPr lang="en-US" sz="1600" u="sng" dirty="0" err="1" smtClean="0">
                <a:solidFill>
                  <a:srgbClr val="0000FF"/>
                </a:solidFill>
              </a:rPr>
              <a:t>divertor</a:t>
            </a:r>
            <a:r>
              <a:rPr lang="en-US" sz="1600" u="sng" dirty="0" smtClean="0">
                <a:solidFill>
                  <a:srgbClr val="0000FF"/>
                </a:solidFill>
              </a:rPr>
              <a:t> in NSTX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44" y="2550171"/>
            <a:ext cx="510076" cy="276999"/>
          </a:xfrm>
          <a:prstGeom prst="rect">
            <a:avLst/>
          </a:prstGeom>
          <a:solidFill>
            <a:srgbClr val="99FF33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OSP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658120" y="2710960"/>
            <a:ext cx="726601" cy="2286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4974672" y="3396762"/>
            <a:ext cx="1046748" cy="36352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7315200" y="3396760"/>
            <a:ext cx="1684789" cy="35568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14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8201292" y="571104"/>
            <a:ext cx="869020" cy="33855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Helvetica" charset="0"/>
              </a:rPr>
              <a:t>R(11-3)</a:t>
            </a:r>
            <a:endParaRPr lang="en-US" sz="1600" b="1" dirty="0">
              <a:solidFill>
                <a:srgbClr val="0000FF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47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471"/>
            <a:ext cx="9144000" cy="720725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Fast ion </a:t>
            </a:r>
            <a:r>
              <a:rPr lang="en-US" dirty="0" smtClean="0">
                <a:latin typeface="Arial" pitchFamily="34" charset="0"/>
              </a:rPr>
              <a:t>redistribution </a:t>
            </a:r>
            <a:r>
              <a:rPr lang="en-US" dirty="0">
                <a:latin typeface="Arial" pitchFamily="34" charset="0"/>
              </a:rPr>
              <a:t>associated with low </a:t>
            </a:r>
            <a:r>
              <a:rPr lang="en-US" dirty="0" smtClean="0">
                <a:latin typeface="Arial" pitchFamily="34" charset="0"/>
              </a:rPr>
              <a:t>frequency MHD measured by fast ion D</a:t>
            </a:r>
            <a:r>
              <a:rPr lang="en-US" baseline="-25000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</a:rPr>
              <a:t>FIDA) diagnostic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77374"/>
            <a:ext cx="4953000" cy="365760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Caused by kink-like, global instabilities</a:t>
            </a:r>
          </a:p>
          <a:p>
            <a:pPr lvl="1">
              <a:tabLst>
                <a:tab pos="2405063" algn="ctr"/>
              </a:tabLst>
            </a:pPr>
            <a:r>
              <a:rPr lang="en-US" sz="1600" dirty="0" smtClean="0"/>
              <a:t>Primarily n = 1, weaker n = 2 present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Redistribution can affect stability of *AE, RWMs, other MHD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CAE activity observed </a:t>
            </a:r>
            <a:r>
              <a:rPr lang="en-US" sz="1800" i="1" u="sng" dirty="0" smtClean="0"/>
              <a:t>after</a:t>
            </a:r>
            <a:r>
              <a:rPr lang="en-US" sz="1800" dirty="0" smtClean="0"/>
              <a:t> onset of low frequency MHD</a:t>
            </a:r>
          </a:p>
          <a:p>
            <a:pPr>
              <a:tabLst>
                <a:tab pos="2405063" algn="ctr"/>
              </a:tabLst>
            </a:pPr>
            <a:r>
              <a:rPr lang="en-US" sz="2000" dirty="0" smtClean="0"/>
              <a:t>Full-orbit code (SPIRAL) shows redistribution in real and velocity space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Radial redistribution from core plasma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Particles shift towards V</a:t>
            </a:r>
            <a:r>
              <a:rPr lang="en-US" sz="1800" baseline="-25000" dirty="0" smtClean="0"/>
              <a:t>||</a:t>
            </a:r>
            <a:r>
              <a:rPr lang="en-US" sz="1800" dirty="0" smtClean="0"/>
              <a:t>/V = 1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endParaRPr lang="en-US" sz="1800" dirty="0" smtClean="0">
              <a:solidFill>
                <a:srgbClr val="9900CC"/>
              </a:solidFill>
            </a:endParaRPr>
          </a:p>
        </p:txBody>
      </p:sp>
      <p:sp>
        <p:nvSpPr>
          <p:cNvPr id="315431" name="Rectangle 39"/>
          <p:cNvSpPr>
            <a:spLocks noChangeArrowheads="1"/>
          </p:cNvSpPr>
          <p:nvPr/>
        </p:nvSpPr>
        <p:spPr bwMode="auto">
          <a:xfrm>
            <a:off x="1127125" y="14446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0088" y="4953838"/>
            <a:ext cx="5410496" cy="150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Measured </a:t>
            </a:r>
            <a:r>
              <a:rPr lang="en-US" sz="2000" dirty="0"/>
              <a:t>CAEs </a:t>
            </a:r>
            <a:r>
              <a:rPr lang="en-US" sz="2000" dirty="0" smtClean="0"/>
              <a:t>(</a:t>
            </a:r>
            <a:r>
              <a:rPr lang="en-US" sz="2000" dirty="0" err="1" smtClean="0"/>
              <a:t>reflectometer</a:t>
            </a:r>
            <a:r>
              <a:rPr lang="en-US" sz="2000" dirty="0" smtClean="0"/>
              <a:t>) examined as possible cause of enhanced core </a:t>
            </a:r>
            <a:r>
              <a:rPr lang="en-US" sz="2000" dirty="0" err="1" smtClean="0">
                <a:latin typeface="Symbol" pitchFamily="18" charset="2"/>
              </a:rPr>
              <a:t>c</a:t>
            </a:r>
            <a:r>
              <a:rPr lang="en-US" sz="2000" baseline="-25000" dirty="0" err="1" smtClean="0"/>
              <a:t>e</a:t>
            </a:r>
            <a:endParaRPr lang="en-US" sz="2000" baseline="-25000" dirty="0" smtClean="0"/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mode #, frequency measured: modes peak in core, resonant with electron orbit frequencies</a:t>
            </a:r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61488" y="6245423"/>
            <a:ext cx="1668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A. Bortolon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" b="66142"/>
          <a:stretch/>
        </p:blipFill>
        <p:spPr bwMode="auto">
          <a:xfrm>
            <a:off x="5130801" y="932180"/>
            <a:ext cx="381655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776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0.9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7547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9493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021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998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6170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388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3106" y="27456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R(m)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765185" y="1462791"/>
            <a:ext cx="457200" cy="764789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7153529" y="1120515"/>
            <a:ext cx="81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Fast ion density reduction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b="5003"/>
          <a:stretch/>
        </p:blipFill>
        <p:spPr bwMode="auto">
          <a:xfrm>
            <a:off x="6930415" y="3251043"/>
            <a:ext cx="2213585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r="7528" b="5406"/>
          <a:stretch/>
        </p:blipFill>
        <p:spPr bwMode="auto">
          <a:xfrm>
            <a:off x="5351092" y="3251043"/>
            <a:ext cx="1477984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334000" y="3124200"/>
            <a:ext cx="37823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Change in distribution due to kink mode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5075317" y="4482095"/>
            <a:ext cx="545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Z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57332" y="5867400"/>
            <a:ext cx="626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26318" y="5867400"/>
            <a:ext cx="1072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Energy [</a:t>
            </a:r>
            <a:r>
              <a:rPr lang="en-US" dirty="0" err="1" smtClean="0">
                <a:solidFill>
                  <a:srgbClr val="000000"/>
                </a:solidFill>
              </a:rPr>
              <a:t>keV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6537194" y="4434502"/>
            <a:ext cx="850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V</a:t>
            </a:r>
            <a:r>
              <a:rPr lang="en-US" sz="1600" baseline="-25000" dirty="0" smtClean="0">
                <a:solidFill>
                  <a:srgbClr val="000000"/>
                </a:solidFill>
              </a:rPr>
              <a:t>||</a:t>
            </a:r>
            <a:r>
              <a:rPr lang="en-US" sz="1600" dirty="0" smtClean="0">
                <a:solidFill>
                  <a:srgbClr val="000000"/>
                </a:solidFill>
              </a:rPr>
              <a:t>\V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9000" y="4769049"/>
            <a:ext cx="1448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CAE resonances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7954488" y="4178358"/>
            <a:ext cx="245940" cy="60778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5393" name="Straight Arrow Connector 315392"/>
          <p:cNvCxnSpPr/>
          <p:nvPr/>
        </p:nvCxnSpPr>
        <p:spPr bwMode="auto">
          <a:xfrm flipH="1">
            <a:off x="7759525" y="5029200"/>
            <a:ext cx="97622" cy="1946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723011" y="3573011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SPIRAL code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101542" y="4953838"/>
            <a:ext cx="5249550" cy="1497106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15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935" y="6160031"/>
            <a:ext cx="3553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FontTx/>
              <a:buNone/>
              <a:tabLst>
                <a:tab pos="2405063" algn="ctr"/>
              </a:tabLst>
            </a:pPr>
            <a:r>
              <a:rPr lang="en-US" sz="1400" dirty="0" smtClean="0">
                <a:solidFill>
                  <a:srgbClr val="9900CC"/>
                </a:solidFill>
              </a:rPr>
              <a:t>N. Crocker </a:t>
            </a:r>
            <a:r>
              <a:rPr lang="en-US" sz="1400" i="1" dirty="0">
                <a:solidFill>
                  <a:srgbClr val="9900CC"/>
                </a:solidFill>
              </a:rPr>
              <a:t>et al</a:t>
            </a:r>
            <a:r>
              <a:rPr lang="en-US" sz="1400" dirty="0">
                <a:solidFill>
                  <a:srgbClr val="9900CC"/>
                </a:solidFill>
              </a:rPr>
              <a:t>. PPCF </a:t>
            </a:r>
            <a:r>
              <a:rPr lang="en-US" sz="1400" b="1" dirty="0" smtClean="0">
                <a:solidFill>
                  <a:srgbClr val="9900CC"/>
                </a:solidFill>
              </a:rPr>
              <a:t>53</a:t>
            </a:r>
            <a:r>
              <a:rPr lang="en-US" sz="1400" dirty="0" smtClean="0">
                <a:solidFill>
                  <a:srgbClr val="9900CC"/>
                </a:solidFill>
              </a:rPr>
              <a:t>, 105001 </a:t>
            </a:r>
            <a:r>
              <a:rPr lang="en-US" sz="1400" dirty="0">
                <a:solidFill>
                  <a:srgbClr val="9900CC"/>
                </a:solidFill>
              </a:rPr>
              <a:t>(</a:t>
            </a:r>
            <a:r>
              <a:rPr lang="en-US" sz="1400" dirty="0" smtClean="0">
                <a:solidFill>
                  <a:srgbClr val="9900CC"/>
                </a:solidFill>
              </a:rPr>
              <a:t>2011)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52556" y="6169740"/>
            <a:ext cx="1666931" cy="30777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FontTx/>
              <a:buNone/>
              <a:tabLst>
                <a:tab pos="2405063" algn="ctr"/>
              </a:tabLst>
            </a:pPr>
            <a:r>
              <a:rPr lang="en-US" sz="1400" dirty="0" smtClean="0">
                <a:solidFill>
                  <a:srgbClr val="FF0000"/>
                </a:solidFill>
              </a:rPr>
              <a:t>FEATURED article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</a:rPr>
              <a:t>Non-inductive current fractions </a:t>
            </a:r>
            <a:r>
              <a:rPr lang="en-US" dirty="0" smtClean="0">
                <a:solidFill>
                  <a:srgbClr val="1822CD"/>
                </a:solidFill>
              </a:rPr>
              <a:t>of up to 65% sustained in NSTX, &gt;70% transiently; Upgrade projected to achieve 100%</a:t>
            </a:r>
            <a:endParaRPr lang="en-US" dirty="0" smtClean="0"/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16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4625" y="3993401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err="1" smtClean="0">
                <a:solidFill>
                  <a:srgbClr val="000000"/>
                </a:solidFill>
              </a:rPr>
              <a:t>I</a:t>
            </a:r>
            <a:r>
              <a:rPr lang="en-US" sz="1600" b="1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1600" b="1" dirty="0" smtClean="0">
                <a:solidFill>
                  <a:srgbClr val="000000"/>
                </a:solidFill>
              </a:rPr>
              <a:t> (MA)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93292" y="5410200"/>
            <a:ext cx="4766574" cy="110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70- 100% non-inductive reached transiently using HHFW CD</a:t>
            </a:r>
            <a:endParaRPr lang="en-US" sz="1600" dirty="0" smtClean="0"/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7200" y="6200598"/>
            <a:ext cx="40166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see G. Taylor W&amp;EP talk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pic>
        <p:nvPicPr>
          <p:cNvPr id="30" name="Picture 29" descr="Screen shot 2011-11-07 at 10.20.46 PM.png"/>
          <p:cNvPicPr>
            <a:picLocks noChangeAspect="1"/>
          </p:cNvPicPr>
          <p:nvPr/>
        </p:nvPicPr>
        <p:blipFill>
          <a:blip r:embed="rId3"/>
          <a:srcRect l="47959" r="-714"/>
          <a:stretch>
            <a:fillRect/>
          </a:stretch>
        </p:blipFill>
        <p:spPr>
          <a:xfrm>
            <a:off x="4648200" y="1066800"/>
            <a:ext cx="4191000" cy="3945053"/>
          </a:xfrm>
          <a:prstGeom prst="rect">
            <a:avLst/>
          </a:prstGeom>
        </p:spPr>
      </p:pic>
      <p:pic>
        <p:nvPicPr>
          <p:cNvPr id="31" name="Picture 30" descr="Screen shot 2011-11-07 at 10.20.46 PM.png"/>
          <p:cNvPicPr>
            <a:picLocks noChangeAspect="1"/>
          </p:cNvPicPr>
          <p:nvPr/>
        </p:nvPicPr>
        <p:blipFill rotWithShape="1">
          <a:blip r:embed="rId3"/>
          <a:srcRect l="5613" r="52041"/>
          <a:stretch/>
        </p:blipFill>
        <p:spPr>
          <a:xfrm>
            <a:off x="1204957" y="1099172"/>
            <a:ext cx="2766410" cy="32442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83043" y="2743200"/>
            <a:ext cx="101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A800"/>
                </a:solidFill>
              </a:rPr>
              <a:t>B</a:t>
            </a:r>
            <a:r>
              <a:rPr lang="en-US" sz="1400" baseline="-25000" dirty="0" smtClean="0">
                <a:solidFill>
                  <a:srgbClr val="00A800"/>
                </a:solidFill>
              </a:rPr>
              <a:t>T</a:t>
            </a:r>
            <a:r>
              <a:rPr lang="en-US" sz="1400" dirty="0" smtClean="0">
                <a:solidFill>
                  <a:srgbClr val="00A800"/>
                </a:solidFill>
              </a:rPr>
              <a:t>=0.75 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54057" y="3048000"/>
            <a:ext cx="101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FF33CC"/>
                </a:solidFill>
              </a:rPr>
              <a:t>B</a:t>
            </a:r>
            <a:r>
              <a:rPr lang="en-US" sz="1400" baseline="-25000" dirty="0" smtClean="0">
                <a:solidFill>
                  <a:srgbClr val="FF33CC"/>
                </a:solidFill>
              </a:rPr>
              <a:t>T</a:t>
            </a:r>
            <a:r>
              <a:rPr lang="en-US" sz="1400" dirty="0" smtClean="0">
                <a:solidFill>
                  <a:srgbClr val="FF33CC"/>
                </a:solidFill>
              </a:rPr>
              <a:t>=0.75 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3762" y="3276600"/>
            <a:ext cx="737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B</a:t>
            </a:r>
            <a:r>
              <a:rPr lang="en-US" sz="1400" baseline="-25000" dirty="0" smtClean="0">
                <a:solidFill>
                  <a:srgbClr val="FF0000"/>
                </a:solidFill>
              </a:rPr>
              <a:t>T</a:t>
            </a:r>
            <a:r>
              <a:rPr lang="en-US" sz="1400" dirty="0" smtClean="0">
                <a:solidFill>
                  <a:srgbClr val="FF0000"/>
                </a:solidFill>
              </a:rPr>
              <a:t>=1 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7600" y="2667000"/>
            <a:ext cx="737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3333CC"/>
                </a:solidFill>
              </a:rPr>
              <a:t>B</a:t>
            </a:r>
            <a:r>
              <a:rPr lang="en-US" sz="1400" baseline="-25000" dirty="0" smtClean="0">
                <a:solidFill>
                  <a:srgbClr val="3333CC"/>
                </a:solidFill>
              </a:rPr>
              <a:t>T</a:t>
            </a:r>
            <a:r>
              <a:rPr lang="en-US" sz="1400" dirty="0" smtClean="0">
                <a:solidFill>
                  <a:srgbClr val="3333CC"/>
                </a:solidFill>
              </a:rPr>
              <a:t>=1 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05531" y="121987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NSTX 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84746" y="4573257"/>
            <a:ext cx="4724400" cy="836943"/>
          </a:xfrm>
        </p:spPr>
        <p:txBody>
          <a:bodyPr/>
          <a:lstStyle/>
          <a:p>
            <a:pPr marL="342860" indent="-342860">
              <a:defRPr/>
            </a:pPr>
            <a:r>
              <a:rPr lang="en-US" sz="2000" dirty="0" smtClean="0">
                <a:latin typeface="Arial (Body)"/>
                <a:cs typeface="Arial (Body)"/>
              </a:rPr>
              <a:t>Maximum sustained non-inductive fractions of 65% w/NBI at I</a:t>
            </a:r>
            <a:r>
              <a:rPr lang="en-US" sz="2000" baseline="-25000" dirty="0" smtClean="0">
                <a:latin typeface="Arial (Body)"/>
                <a:cs typeface="Arial (Body)"/>
              </a:rPr>
              <a:t>P </a:t>
            </a:r>
            <a:r>
              <a:rPr lang="en-US" sz="2000" dirty="0" smtClean="0">
                <a:latin typeface="Arial (Body)"/>
                <a:cs typeface="Arial (Body)"/>
              </a:rPr>
              <a:t>= 0.7 MA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816733" y="2378038"/>
            <a:ext cx="32966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Total Non-inductive Fraction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7092297" y="1506653"/>
            <a:ext cx="680103" cy="41382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1939948" y="1947695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NSTX 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2657083" y="2269157"/>
            <a:ext cx="533400" cy="18565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1939898" y="1202538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NSTX-U projections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96131" y="3048000"/>
            <a:ext cx="1014469" cy="56015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NSTX-U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100% NI)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4859866" y="5105400"/>
            <a:ext cx="4267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860" indent="-342860">
              <a:defRPr/>
            </a:pPr>
            <a:r>
              <a:rPr lang="en-US" sz="2000" dirty="0" smtClean="0">
                <a:latin typeface="Arial (Body)"/>
                <a:cs typeface="Arial (Body)"/>
              </a:rPr>
              <a:t>100% non-inductive scenarios found over wide operation range</a:t>
            </a:r>
          </a:p>
          <a:p>
            <a:pPr marL="742910" lvl="1" indent="-342860"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 (Body)"/>
                <a:cs typeface="Arial (Body)"/>
              </a:rPr>
              <a:t>Scenarios at 74% Greenwald density</a:t>
            </a:r>
            <a:endParaRPr lang="en-US" sz="1800" dirty="0" smtClean="0">
              <a:solidFill>
                <a:srgbClr val="000000"/>
              </a:solidFill>
              <a:latin typeface="Arial (Body)"/>
              <a:cs typeface="Arial (Body)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28800" y="2499747"/>
            <a:ext cx="228600" cy="283154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" name="TextBox 46"/>
          <p:cNvSpPr txBox="1"/>
          <p:nvPr/>
        </p:nvSpPr>
        <p:spPr>
          <a:xfrm>
            <a:off x="1684172" y="3157991"/>
            <a:ext cx="223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9900FF"/>
                </a:solidFill>
                <a:cs typeface="Arial" charset="0"/>
              </a:rPr>
              <a:t>via high harmonic FW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1964266" y="2269157"/>
            <a:ext cx="136583" cy="870547"/>
          </a:xfrm>
          <a:prstGeom prst="straightConnector1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6858000" y="6200598"/>
            <a:ext cx="22097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see S. Gerhardt ASC talk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913467" y="1598016"/>
            <a:ext cx="76200" cy="611784"/>
          </a:xfrm>
          <a:prstGeom prst="rect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6019800" y="3653920"/>
            <a:ext cx="2657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(ranges </a:t>
            </a:r>
            <a:r>
              <a:rPr lang="en-US" sz="1400" b="0" i="0" dirty="0">
                <a:solidFill>
                  <a:srgbClr val="9900CC"/>
                </a:solidFill>
              </a:rPr>
              <a:t>created </a:t>
            </a:r>
            <a:r>
              <a:rPr lang="en-US" sz="1400" b="0" i="0" dirty="0" smtClean="0">
                <a:solidFill>
                  <a:srgbClr val="9900CC"/>
                </a:solidFill>
              </a:rPr>
              <a:t>by profile </a:t>
            </a:r>
            <a:r>
              <a:rPr lang="en-US" sz="1400" b="0" i="0" dirty="0" err="1" smtClean="0">
                <a:solidFill>
                  <a:srgbClr val="9900CC"/>
                </a:solidFill>
              </a:rPr>
              <a:t>peakedness</a:t>
            </a:r>
            <a:r>
              <a:rPr lang="en-US" sz="1400" b="0" i="0" dirty="0" smtClean="0">
                <a:solidFill>
                  <a:srgbClr val="9900CC"/>
                </a:solidFill>
              </a:rPr>
              <a:t>, </a:t>
            </a:r>
            <a:r>
              <a:rPr lang="en-US" sz="1400" b="0" i="0" dirty="0" err="1" smtClean="0">
                <a:solidFill>
                  <a:srgbClr val="9900CC"/>
                </a:solidFill>
                <a:latin typeface="Symbol" pitchFamily="18" charset="2"/>
              </a:rPr>
              <a:t>t</a:t>
            </a:r>
            <a:r>
              <a:rPr lang="en-US" sz="1400" b="0" i="0" baseline="-25000" dirty="0" err="1" smtClean="0">
                <a:solidFill>
                  <a:srgbClr val="9900CC"/>
                </a:solidFill>
              </a:rPr>
              <a:t>E</a:t>
            </a:r>
            <a:r>
              <a:rPr lang="en-US" sz="1400" b="0" i="0" dirty="0" smtClean="0">
                <a:solidFill>
                  <a:srgbClr val="9900CC"/>
                </a:solidFill>
              </a:rPr>
              <a:t> </a:t>
            </a:r>
            <a:r>
              <a:rPr lang="en-US" sz="1400" b="0" i="0" dirty="0" err="1" smtClean="0">
                <a:solidFill>
                  <a:srgbClr val="9900CC"/>
                </a:solidFill>
              </a:rPr>
              <a:t>scalings</a:t>
            </a:r>
            <a:r>
              <a:rPr lang="en-US" sz="1400" b="0" i="0" dirty="0" smtClean="0">
                <a:solidFill>
                  <a:srgbClr val="9900CC"/>
                </a:solidFill>
              </a:rPr>
              <a:t>, etc.)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4191001" y="6200598"/>
            <a:ext cx="2590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(S. Gerhardt, submitted to NF)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11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L-mode discharge ramping to 1MA requires 35% less </a:t>
            </a:r>
            <a:r>
              <a:rPr lang="en-US" dirty="0"/>
              <a:t>i</a:t>
            </a:r>
            <a:r>
              <a:rPr lang="en-US" dirty="0" smtClean="0"/>
              <a:t>nductive </a:t>
            </a:r>
            <a:r>
              <a:rPr lang="en-US" dirty="0"/>
              <a:t>f</a:t>
            </a:r>
            <a:r>
              <a:rPr lang="en-US" dirty="0" smtClean="0"/>
              <a:t>lux when coaxial helicity injection (CHI) is used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3806C-055C-4165-909E-099A96E7B6EF}" type="slidenum">
              <a:rPr lang="en-US">
                <a:solidFill>
                  <a:srgbClr val="3333CC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2053" name="Picture 2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5" b="15289"/>
          <a:stretch/>
        </p:blipFill>
        <p:spPr bwMode="auto">
          <a:xfrm>
            <a:off x="877676" y="990600"/>
            <a:ext cx="3752236" cy="290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1723460" y="2938891"/>
            <a:ext cx="1996059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 i="0" dirty="0" smtClean="0">
                <a:solidFill>
                  <a:srgbClr val="000000"/>
                </a:solidFill>
              </a:rPr>
              <a:t>Reference inductive</a:t>
            </a:r>
          </a:p>
          <a:p>
            <a:pPr algn="ctr" eaLnBrk="1" hangingPunct="1">
              <a:buFontTx/>
              <a:buNone/>
            </a:pPr>
            <a:r>
              <a:rPr lang="en-US" sz="1600" b="0" i="0" dirty="0" smtClean="0">
                <a:solidFill>
                  <a:srgbClr val="000000"/>
                </a:solidFill>
              </a:rPr>
              <a:t>start-up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2057" name="TextBox 14"/>
          <p:cNvSpPr txBox="1">
            <a:spLocks noChangeArrowheads="1"/>
          </p:cNvSpPr>
          <p:nvPr/>
        </p:nvSpPr>
        <p:spPr bwMode="auto">
          <a:xfrm>
            <a:off x="5105400" y="6245843"/>
            <a:ext cx="4006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>
                <a:solidFill>
                  <a:srgbClr val="9900CC"/>
                </a:solidFill>
              </a:rPr>
              <a:t>R. </a:t>
            </a:r>
            <a:r>
              <a:rPr lang="en-US" sz="1400" b="0" i="0" dirty="0" smtClean="0">
                <a:solidFill>
                  <a:srgbClr val="9900CC"/>
                </a:solidFill>
              </a:rPr>
              <a:t>Raman, et </a:t>
            </a:r>
            <a:r>
              <a:rPr lang="en-US" sz="1400" b="0" i="0" dirty="0">
                <a:solidFill>
                  <a:srgbClr val="9900CC"/>
                </a:solidFill>
              </a:rPr>
              <a:t>al. </a:t>
            </a:r>
            <a:r>
              <a:rPr lang="en-US" sz="1400" b="0" i="0" dirty="0" err="1" smtClean="0">
                <a:solidFill>
                  <a:srgbClr val="9900CC"/>
                </a:solidFill>
              </a:rPr>
              <a:t>Nucl</a:t>
            </a:r>
            <a:r>
              <a:rPr lang="en-US" sz="1400" b="0" i="0" dirty="0" smtClean="0">
                <a:solidFill>
                  <a:srgbClr val="9900CC"/>
                </a:solidFill>
              </a:rPr>
              <a:t>. Fusion </a:t>
            </a:r>
            <a:r>
              <a:rPr lang="en-US" sz="1400" i="0" dirty="0" smtClean="0">
                <a:solidFill>
                  <a:srgbClr val="9900CC"/>
                </a:solidFill>
              </a:rPr>
              <a:t>51</a:t>
            </a:r>
            <a:r>
              <a:rPr lang="en-US" sz="1400" b="0" i="0" dirty="0" smtClean="0">
                <a:solidFill>
                  <a:srgbClr val="9900CC"/>
                </a:solidFill>
              </a:rPr>
              <a:t>, 113018 </a:t>
            </a:r>
            <a:r>
              <a:rPr lang="en-US" sz="1400" b="0" i="0" dirty="0">
                <a:solidFill>
                  <a:srgbClr val="9900CC"/>
                </a:solidFill>
              </a:rPr>
              <a:t>(2011)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7146" y="4343400"/>
            <a:ext cx="4563454" cy="221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/>
              <a:t>Reference inductive discharge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Uses 396 </a:t>
            </a:r>
            <a:r>
              <a:rPr lang="en-US" sz="1600" dirty="0" err="1" smtClean="0">
                <a:solidFill>
                  <a:srgbClr val="000000"/>
                </a:solidFill>
              </a:rPr>
              <a:t>mWb</a:t>
            </a:r>
            <a:r>
              <a:rPr lang="en-US" sz="1600" dirty="0" smtClean="0">
                <a:solidFill>
                  <a:srgbClr val="000000"/>
                </a:solidFill>
              </a:rPr>
              <a:t> to get to 1MA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CHI initiated discharge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Uses 258 </a:t>
            </a:r>
            <a:r>
              <a:rPr lang="en-US" sz="1600" dirty="0" err="1" smtClean="0">
                <a:solidFill>
                  <a:srgbClr val="000000"/>
                </a:solidFill>
              </a:rPr>
              <a:t>mWb</a:t>
            </a:r>
            <a:r>
              <a:rPr lang="en-US" sz="1600" dirty="0" smtClean="0">
                <a:solidFill>
                  <a:srgbClr val="000000"/>
                </a:solidFill>
              </a:rPr>
              <a:t> to get to 1MA (35% less inductive flux)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Estimated startup </a:t>
            </a:r>
            <a:r>
              <a:rPr lang="en-US" sz="2000" dirty="0" smtClean="0"/>
              <a:t>current of 0.4 MA - 0.6 </a:t>
            </a:r>
            <a:r>
              <a:rPr lang="en-US" sz="2000" dirty="0"/>
              <a:t>MA for NSTX-U</a:t>
            </a:r>
          </a:p>
          <a:p>
            <a:pPr lvl="1">
              <a:lnSpc>
                <a:spcPct val="90000"/>
              </a:lnSpc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944687" y="5452456"/>
            <a:ext cx="4133088" cy="79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/>
              <a:t>Decaying </a:t>
            </a:r>
            <a:r>
              <a:rPr lang="en-US" sz="1800" dirty="0" err="1"/>
              <a:t>poloidal</a:t>
            </a:r>
            <a:r>
              <a:rPr lang="en-US" sz="1800" dirty="0"/>
              <a:t> flux </a:t>
            </a:r>
            <a:r>
              <a:rPr lang="en-US" sz="1800" dirty="0" smtClean="0"/>
              <a:t>induces positive </a:t>
            </a:r>
            <a:r>
              <a:rPr lang="en-US" sz="1800" dirty="0"/>
              <a:t>loop </a:t>
            </a:r>
            <a:r>
              <a:rPr lang="en-US" sz="1800" dirty="0" smtClean="0"/>
              <a:t>voltage, causes </a:t>
            </a:r>
            <a:r>
              <a:rPr lang="en-US" sz="1800" dirty="0"/>
              <a:t>flux </a:t>
            </a:r>
            <a:r>
              <a:rPr lang="en-US" sz="1800" dirty="0" smtClean="0"/>
              <a:t>closure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918157"/>
            <a:ext cx="4361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TSC simulation of NSTX CHI startup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707774" y="1280157"/>
            <a:ext cx="4267200" cy="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57075" y="918954"/>
            <a:ext cx="3206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Helvetica" charset="0"/>
              </a:rPr>
              <a:t>1.0</a:t>
            </a:r>
            <a:endParaRPr lang="en-US" sz="18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557075" y="1466088"/>
            <a:ext cx="3206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Helvetica" charset="0"/>
              </a:rPr>
              <a:t>0.8</a:t>
            </a:r>
            <a:endParaRPr lang="en-US" sz="18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557075" y="2014358"/>
            <a:ext cx="3206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Helvetica" charset="0"/>
              </a:rPr>
              <a:t>0.6</a:t>
            </a:r>
            <a:endParaRPr lang="en-US" sz="18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557075" y="2566600"/>
            <a:ext cx="3206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Helvetica" charset="0"/>
              </a:rPr>
              <a:t>0.4</a:t>
            </a:r>
            <a:endParaRPr lang="en-US" sz="18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557075" y="3115811"/>
            <a:ext cx="3206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Helvetica" charset="0"/>
              </a:rPr>
              <a:t>0.2</a:t>
            </a:r>
            <a:endParaRPr lang="en-US" sz="18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557075" y="3636264"/>
            <a:ext cx="3206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Helvetica" charset="0"/>
              </a:rPr>
              <a:t>0.0</a:t>
            </a:r>
            <a:endParaRPr lang="en-US" sz="18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 rot="16200000">
            <a:off x="-886199" y="2271599"/>
            <a:ext cx="2348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Helvetica" charset="0"/>
              </a:rPr>
              <a:t>Plasma current (MA)</a:t>
            </a:r>
            <a:endParaRPr lang="en-US" sz="20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758391" y="3895344"/>
            <a:ext cx="3206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Helvetica" charset="0"/>
              </a:rPr>
              <a:t>0.0</a:t>
            </a:r>
            <a:endParaRPr lang="en-US" sz="18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1571983" y="3895344"/>
            <a:ext cx="4488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Helvetica" charset="0"/>
              </a:rPr>
              <a:t>0.04</a:t>
            </a:r>
            <a:endParaRPr lang="en-US" sz="18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2590800" y="3895344"/>
            <a:ext cx="4488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Helvetica" charset="0"/>
              </a:rPr>
              <a:t>0.08</a:t>
            </a:r>
            <a:endParaRPr lang="en-US" sz="18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3590544" y="3895344"/>
            <a:ext cx="4488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Helvetica" charset="0"/>
              </a:rPr>
              <a:t>0.12</a:t>
            </a:r>
            <a:endParaRPr lang="en-US" sz="18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3096768" y="4005143"/>
            <a:ext cx="4392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Helvetica" charset="0"/>
              </a:rPr>
              <a:t>t (s)</a:t>
            </a:r>
            <a:endParaRPr lang="en-US" sz="20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3860684" y="3032711"/>
            <a:ext cx="694421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0" i="0" dirty="0" smtClean="0">
                <a:solidFill>
                  <a:srgbClr val="000000"/>
                </a:solidFill>
              </a:rPr>
              <a:t>134865</a:t>
            </a:r>
          </a:p>
          <a:p>
            <a:pPr eaLnBrk="1" hangingPunct="1">
              <a:buFontTx/>
              <a:buNone/>
            </a:pPr>
            <a:r>
              <a:rPr lang="en-US" b="0" i="0" dirty="0" smtClean="0">
                <a:solidFill>
                  <a:srgbClr val="FF0000"/>
                </a:solidFill>
              </a:rPr>
              <a:t>142140</a:t>
            </a:r>
          </a:p>
          <a:p>
            <a:pPr eaLnBrk="1" hangingPunct="1">
              <a:buFontTx/>
              <a:buNone/>
            </a:pPr>
            <a:r>
              <a:rPr lang="en-US" b="0" i="0" dirty="0" smtClean="0"/>
              <a:t>142109</a:t>
            </a:r>
            <a:endParaRPr lang="en-US" b="0" i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371600" y="1133458"/>
            <a:ext cx="407965" cy="408807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1828800" y="1219200"/>
            <a:ext cx="1454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b="0" i="0" dirty="0" smtClean="0"/>
              <a:t>CHI-initiated</a:t>
            </a:r>
            <a:endParaRPr lang="en-US" sz="1800" b="0" i="0" dirty="0"/>
          </a:p>
        </p:txBody>
      </p:sp>
      <p:cxnSp>
        <p:nvCxnSpPr>
          <p:cNvPr id="6" name="Straight Arrow Connector 5"/>
          <p:cNvCxnSpPr>
            <a:stCxn id="2054" idx="2"/>
          </p:cNvCxnSpPr>
          <p:nvPr/>
        </p:nvCxnSpPr>
        <p:spPr bwMode="auto">
          <a:xfrm>
            <a:off x="2555922" y="1588532"/>
            <a:ext cx="197872" cy="154555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2709722" y="2714243"/>
            <a:ext cx="316942" cy="23379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bc1b59b1-4c7f-4bb5-aecb-10d2dc37cb0d" descr="2D33674C-D53A-4F56-8210-203792EB7947@ppp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12025"/>
            <a:ext cx="3200400" cy="417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5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Continuing analysis of NSTX data targets a predictive physics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understanding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required for future fusion devices</a:t>
            </a:r>
            <a:endParaRPr lang="en-US" dirty="0"/>
          </a:p>
        </p:txBody>
      </p:sp>
      <p:sp>
        <p:nvSpPr>
          <p:cNvPr id="210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575" y="950260"/>
            <a:ext cx="8914964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Operating at reduced </a:t>
            </a:r>
            <a:r>
              <a:rPr lang="en-US" sz="2000" dirty="0" err="1"/>
              <a:t>c</a:t>
            </a:r>
            <a:r>
              <a:rPr lang="en-US" sz="2000" dirty="0" err="1" smtClean="0"/>
              <a:t>ollisionality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Nonlinear </a:t>
            </a:r>
            <a:r>
              <a:rPr lang="en-US" sz="1800" dirty="0" err="1" smtClean="0"/>
              <a:t>microtearing</a:t>
            </a:r>
            <a:r>
              <a:rPr lang="en-US" sz="1800" dirty="0" smtClean="0"/>
              <a:t> simulations predict reduced </a:t>
            </a:r>
            <a:r>
              <a:rPr lang="en-US" sz="1800" dirty="0" err="1" smtClean="0">
                <a:latin typeface="Symbol" pitchFamily="18" charset="2"/>
              </a:rPr>
              <a:t>c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of experiment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Measured high-k turbulence reduction consistent with lower edge </a:t>
            </a:r>
            <a:r>
              <a:rPr lang="en-US" sz="1800" dirty="0" err="1" smtClean="0">
                <a:latin typeface="Symbol" pitchFamily="18" charset="2"/>
              </a:rPr>
              <a:t>c</a:t>
            </a:r>
            <a:r>
              <a:rPr lang="en-US" sz="1800" baseline="-25000" dirty="0" err="1" smtClean="0"/>
              <a:t>e</a:t>
            </a: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Reduced </a:t>
            </a:r>
            <a:r>
              <a:rPr lang="en-US" sz="1800" dirty="0" smtClean="0">
                <a:latin typeface="Symbol" pitchFamily="18" charset="2"/>
                <a:cs typeface="Calibri"/>
              </a:rPr>
              <a:t>n</a:t>
            </a:r>
            <a:r>
              <a:rPr lang="en-US" sz="1800" dirty="0" smtClean="0"/>
              <a:t> can be stabilizing for resistive wall modes, but only near kinetic resonances (requires control)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Nearly continuous increase of favorable effects with increased lithium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ELM stabilization through density profile modification by lithium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Handling increased heat flux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Large </a:t>
            </a:r>
            <a:r>
              <a:rPr lang="en-US" sz="1800" dirty="0"/>
              <a:t>heat flux reduction from synergistic combination </a:t>
            </a:r>
            <a:r>
              <a:rPr lang="en-US" sz="1800" dirty="0" smtClean="0"/>
              <a:t>of detachment + </a:t>
            </a:r>
            <a:r>
              <a:rPr lang="en-US" sz="1800" dirty="0" err="1" smtClean="0"/>
              <a:t>radiative</a:t>
            </a:r>
            <a:r>
              <a:rPr lang="en-US" sz="1800" dirty="0" smtClean="0"/>
              <a:t> snowflake </a:t>
            </a:r>
            <a:r>
              <a:rPr lang="en-US" sz="1800" dirty="0" err="1" smtClean="0"/>
              <a:t>divertor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Detecting &amp; avoiding disruptions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Initial success in disruption detection and avoidance algorithms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Expansion of physics model for RWM state space active control; determine favorable stability at </a:t>
            </a:r>
            <a:r>
              <a:rPr lang="en-US" sz="1800" dirty="0" err="1" smtClean="0">
                <a:latin typeface="Symbol" pitchFamily="18" charset="2"/>
              </a:rPr>
              <a:t>w</a:t>
            </a:r>
            <a:r>
              <a:rPr lang="en-US" sz="1800" baseline="-25000" dirty="0" err="1" smtClean="0">
                <a:latin typeface="Symbol" pitchFamily="18" charset="2"/>
              </a:rPr>
              <a:t>f</a:t>
            </a:r>
            <a:r>
              <a:rPr lang="en-US" sz="1800" dirty="0" smtClean="0"/>
              <a:t> targets accessible by rotation control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Developing non-inductive start-up and </a:t>
            </a:r>
            <a:r>
              <a:rPr lang="en-US" sz="2000" dirty="0" smtClean="0"/>
              <a:t>sustainment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</a:t>
            </a:r>
            <a:r>
              <a:rPr lang="en-US" sz="1800" dirty="0" smtClean="0"/>
              <a:t>on-inductive current up to 65%, CHI yields 35% flux savings (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=1MA), NSTX-U scenarios computed to access 100% NICD in broad operational range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18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91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19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5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4" descr="com_Machinecutawa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070" y="2688106"/>
            <a:ext cx="1419020" cy="146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29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NSTX research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targets predictive physics understanding needed for fusion energy development facilities</a:t>
            </a:r>
            <a:endParaRPr lang="en-US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30226"/>
            <a:ext cx="11255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629400" y="2173226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sz="1100" b="1" dirty="0">
                <a:solidFill>
                  <a:srgbClr val="1822CD"/>
                </a:solidFill>
                <a:latin typeface="Helvetica" pitchFamily="34" charset="0"/>
              </a:rPr>
              <a:t>Fusion Nuclear Science Facility (FNSF)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8540"/>
            <a:ext cx="8445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8080375" y="2402540"/>
            <a:ext cx="855664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1100" b="1" dirty="0" smtClean="0"/>
              <a:t>ST Pilot </a:t>
            </a:r>
            <a:r>
              <a:rPr lang="en-US" sz="1100" b="1" dirty="0"/>
              <a:t>Plant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31238" y="3886200"/>
            <a:ext cx="531812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b="1" i="1" dirty="0">
                <a:solidFill>
                  <a:srgbClr val="1822CD"/>
                </a:solidFill>
                <a:latin typeface="Helvetica" pitchFamily="34" charset="0"/>
              </a:rPr>
              <a:t>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2" y="1018628"/>
            <a:ext cx="6630988" cy="2740810"/>
          </a:xfrm>
        </p:spPr>
        <p:txBody>
          <a:bodyPr/>
          <a:lstStyle/>
          <a:p>
            <a:r>
              <a:rPr lang="en-US" dirty="0" smtClean="0"/>
              <a:t>Enable key </a:t>
            </a:r>
            <a:r>
              <a:rPr lang="en-US" dirty="0"/>
              <a:t>ST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Move toward steady-state ST FNSF, pilot plant</a:t>
            </a:r>
          </a:p>
          <a:p>
            <a:pPr lvl="1"/>
            <a:r>
              <a:rPr lang="en-US" dirty="0" smtClean="0"/>
              <a:t>Close key gaps to DEMO</a:t>
            </a:r>
          </a:p>
          <a:p>
            <a:r>
              <a:rPr lang="en-US" dirty="0" smtClean="0"/>
              <a:t>Extend </a:t>
            </a:r>
            <a:r>
              <a:rPr lang="en-US" dirty="0"/>
              <a:t>understanding </a:t>
            </a:r>
            <a:r>
              <a:rPr lang="en-US" dirty="0" smtClean="0"/>
              <a:t>to tokamak </a:t>
            </a:r>
            <a:r>
              <a:rPr lang="en-US" dirty="0"/>
              <a:t>/ ITER</a:t>
            </a:r>
          </a:p>
          <a:p>
            <a:pPr lvl="1"/>
            <a:r>
              <a:rPr lang="en-US" dirty="0" smtClean="0"/>
              <a:t>Leverage ST to develop </a:t>
            </a:r>
            <a:r>
              <a:rPr lang="en-US" dirty="0"/>
              <a:t>predictive </a:t>
            </a:r>
            <a:r>
              <a:rPr lang="en-US" dirty="0" smtClean="0"/>
              <a:t>capability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3337726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Present Research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pic>
        <p:nvPicPr>
          <p:cNvPr id="22" name="Picture 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7295"/>
          <a:stretch>
            <a:fillRect/>
          </a:stretch>
        </p:blipFill>
        <p:spPr bwMode="auto">
          <a:xfrm>
            <a:off x="6052747" y="4564423"/>
            <a:ext cx="1360009" cy="181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5943600" y="6303216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>
                <a:solidFill>
                  <a:srgbClr val="090CFF"/>
                </a:solidFill>
              </a:rPr>
              <a:t>New </a:t>
            </a:r>
            <a:r>
              <a:rPr lang="en-US" sz="1400" i="0" dirty="0" smtClean="0">
                <a:solidFill>
                  <a:srgbClr val="090CFF"/>
                </a:solidFill>
              </a:rPr>
              <a:t>center-stack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137162" y="4410525"/>
            <a:ext cx="811213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600" b="1" i="1" dirty="0">
                <a:solidFill>
                  <a:srgbClr val="FF0000"/>
                </a:solidFill>
                <a:latin typeface="Helvetica" pitchFamily="34" charset="0"/>
                <a:ea typeface="ＭＳ Ｐゴシック" pitchFamily="34" charset="-128"/>
              </a:rPr>
              <a:t>NSTX-U</a:t>
            </a:r>
          </a:p>
        </p:txBody>
      </p:sp>
      <p:pic>
        <p:nvPicPr>
          <p:cNvPr id="24" name="Picture 79" descr="NB2 is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5555"/>
          <a:stretch/>
        </p:blipFill>
        <p:spPr bwMode="auto">
          <a:xfrm>
            <a:off x="7520298" y="4825309"/>
            <a:ext cx="1596581" cy="149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7585116" y="6303216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 smtClean="0">
                <a:solidFill>
                  <a:srgbClr val="090CFF"/>
                </a:solidFill>
              </a:rPr>
              <a:t>2</a:t>
            </a:r>
            <a:r>
              <a:rPr lang="en-US" sz="1400" i="0" baseline="30000" dirty="0" smtClean="0">
                <a:solidFill>
                  <a:srgbClr val="090CFF"/>
                </a:solidFill>
              </a:rPr>
              <a:t>nd</a:t>
            </a:r>
            <a:r>
              <a:rPr lang="en-US" sz="1400" i="0" dirty="0" smtClean="0">
                <a:solidFill>
                  <a:srgbClr val="090CFF"/>
                </a:solidFill>
              </a:rPr>
              <a:t> Neutral Beam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17342" y="3834046"/>
            <a:ext cx="6173788" cy="256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Develop key physics understanding to be tested in unexplored, hotter ST plasmas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Study high beta plasma transport and stability at </a:t>
            </a:r>
            <a:r>
              <a:rPr lang="en-US" dirty="0" smtClean="0">
                <a:solidFill>
                  <a:srgbClr val="FF0000"/>
                </a:solidFill>
              </a:rPr>
              <a:t>reduced </a:t>
            </a:r>
            <a:r>
              <a:rPr lang="en-US" dirty="0" err="1" smtClean="0">
                <a:solidFill>
                  <a:srgbClr val="FF0000"/>
                </a:solidFill>
              </a:rPr>
              <a:t>collisionality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extended pulse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Prototype methods to mitigate </a:t>
            </a:r>
            <a:r>
              <a:rPr lang="en-US" dirty="0" smtClean="0">
                <a:solidFill>
                  <a:srgbClr val="FF0000"/>
                </a:solidFill>
              </a:rPr>
              <a:t>very high heat/particle flux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Move toward </a:t>
            </a:r>
            <a:r>
              <a:rPr lang="en-US" dirty="0" smtClean="0">
                <a:solidFill>
                  <a:srgbClr val="FF0000"/>
                </a:solidFill>
              </a:rPr>
              <a:t>fully non-inductive operation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7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C025D-FDA7-48EE-B8D7-3F6E25EF8155}" type="slidenum">
              <a:rPr lang="en-US"/>
              <a:pPr/>
              <a:t>20</a:t>
            </a:fld>
            <a:endParaRPr lang="en-US"/>
          </a:p>
        </p:txBody>
      </p:sp>
      <p:sp>
        <p:nvSpPr>
          <p:cNvPr id="208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CY2011-FY2012 prioritized </a:t>
            </a:r>
            <a:r>
              <a:rPr lang="en-US" dirty="0"/>
              <a:t>r</a:t>
            </a:r>
            <a:r>
              <a:rPr lang="en-US" dirty="0" smtClean="0"/>
              <a:t>un plan met </a:t>
            </a:r>
            <a:r>
              <a:rPr lang="en-US" dirty="0"/>
              <a:t>r</a:t>
            </a:r>
            <a:r>
              <a:rPr lang="en-US" dirty="0" smtClean="0"/>
              <a:t>un-time guidance</a:t>
            </a:r>
            <a:endParaRPr lang="en-US" dirty="0"/>
          </a:p>
        </p:txBody>
      </p:sp>
      <p:sp>
        <p:nvSpPr>
          <p:cNvPr id="208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59250"/>
            <a:ext cx="8763000" cy="2133600"/>
          </a:xfrm>
        </p:spPr>
        <p:txBody>
          <a:bodyPr/>
          <a:lstStyle/>
          <a:p>
            <a:r>
              <a:rPr lang="en-US" sz="2000" dirty="0"/>
              <a:t>Record number of </a:t>
            </a:r>
            <a:r>
              <a:rPr lang="en-US" sz="2000" dirty="0" smtClean="0"/>
              <a:t>proposals (193 </a:t>
            </a:r>
            <a:r>
              <a:rPr lang="en-US" sz="2000" dirty="0"/>
              <a:t>XPs/XMPs were considered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Requested run days outpaced available days </a:t>
            </a:r>
            <a:r>
              <a:rPr lang="en-US" sz="2000" dirty="0" smtClean="0"/>
              <a:t>by factor </a:t>
            </a:r>
            <a:r>
              <a:rPr lang="en-US" sz="2000" dirty="0"/>
              <a:t>of </a:t>
            </a:r>
            <a:r>
              <a:rPr lang="en-US" sz="2000" dirty="0" smtClean="0"/>
              <a:t>2.8</a:t>
            </a:r>
            <a:endParaRPr lang="en-US" sz="2000" dirty="0"/>
          </a:p>
          <a:p>
            <a:r>
              <a:rPr lang="en-US" sz="2000" dirty="0"/>
              <a:t>TSGs were either very close to meeting, or met run time guidance</a:t>
            </a:r>
          </a:p>
          <a:p>
            <a:pPr lvl="1"/>
            <a:r>
              <a:rPr lang="en-US" sz="1800" dirty="0"/>
              <a:t>Slight (up to 0.5 day) </a:t>
            </a:r>
            <a:r>
              <a:rPr lang="en-US" sz="1800" dirty="0" err="1"/>
              <a:t>mis</a:t>
            </a:r>
            <a:r>
              <a:rPr lang="en-US" sz="1800" dirty="0"/>
              <a:t>-alignment of FY12 1</a:t>
            </a:r>
            <a:r>
              <a:rPr lang="en-US" sz="1800" baseline="30000" dirty="0"/>
              <a:t>st</a:t>
            </a:r>
            <a:r>
              <a:rPr lang="en-US" sz="1800" dirty="0"/>
              <a:t> and 2</a:t>
            </a:r>
            <a:r>
              <a:rPr lang="en-US" sz="1800" baseline="30000" dirty="0"/>
              <a:t>nd</a:t>
            </a:r>
            <a:r>
              <a:rPr lang="en-US" sz="1800" dirty="0"/>
              <a:t> priority not an issue – some shuffling may be required at mid-run assessment</a:t>
            </a:r>
          </a:p>
          <a:p>
            <a:pPr lvl="1"/>
            <a:r>
              <a:rPr lang="en-US" sz="1800" dirty="0"/>
              <a:t>WEP TSG is +0.5 days on their FY11 1</a:t>
            </a:r>
            <a:r>
              <a:rPr lang="en-US" sz="1800" baseline="30000" dirty="0"/>
              <a:t>st</a:t>
            </a:r>
            <a:r>
              <a:rPr lang="en-US" sz="1800" dirty="0"/>
              <a:t> priority XPs (but total # days ok)</a:t>
            </a:r>
          </a:p>
          <a:p>
            <a:pPr lvl="1">
              <a:buFont typeface="Wingdings" pitchFamily="2" charset="2"/>
              <a:buNone/>
            </a:pPr>
            <a:endParaRPr lang="en-US" sz="1800" dirty="0"/>
          </a:p>
        </p:txBody>
      </p:sp>
      <p:sp>
        <p:nvSpPr>
          <p:cNvPr id="2080773" name="Text Box 5"/>
          <p:cNvSpPr txBox="1">
            <a:spLocks noChangeArrowheads="1"/>
          </p:cNvSpPr>
          <p:nvPr/>
        </p:nvSpPr>
        <p:spPr bwMode="auto">
          <a:xfrm>
            <a:off x="395288" y="927100"/>
            <a:ext cx="843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u="sng">
                <a:solidFill>
                  <a:srgbClr val="9900CC"/>
                </a:solidFill>
                <a:latin typeface="Helvetica" pitchFamily="34" charset="0"/>
              </a:rPr>
              <a:t>Run time guidance for experiments and proposal stats (CY2011 &amp; FY2012)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9" y="1295401"/>
            <a:ext cx="8971614" cy="285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900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10990" y="2483223"/>
            <a:ext cx="762000" cy="259977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9955" y="2779060"/>
            <a:ext cx="762000" cy="259977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4435" y="3074895"/>
            <a:ext cx="762000" cy="259977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4435" y="3379693"/>
            <a:ext cx="762000" cy="259977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09281" y="914400"/>
            <a:ext cx="609600" cy="304800"/>
          </a:xfrm>
          <a:prstGeom prst="rect">
            <a:avLst/>
          </a:prstGeom>
          <a:solidFill>
            <a:srgbClr val="FFFF00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8919" y="3905054"/>
            <a:ext cx="609600" cy="304800"/>
          </a:xfrm>
          <a:prstGeom prst="rect">
            <a:avLst/>
          </a:prstGeom>
          <a:solidFill>
            <a:srgbClr val="FFFF00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7F5A2-DCC5-4D45-A330-C8F3DCA9CCE8}" type="slidenum">
              <a:rPr lang="en-US"/>
              <a:pPr/>
              <a:t>21</a:t>
            </a:fld>
            <a:endParaRPr lang="en-US"/>
          </a:p>
        </p:txBody>
      </p:sp>
      <p:sp>
        <p:nvSpPr>
          <p:cNvPr id="210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Brief summary of NSTX Milestones – key guidance for TSG XP prioritizations – FY2011</a:t>
            </a:r>
          </a:p>
        </p:txBody>
      </p:sp>
      <p:sp>
        <p:nvSpPr>
          <p:cNvPr id="210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97" y="914400"/>
            <a:ext cx="8782638" cy="274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u="sng" dirty="0"/>
              <a:t>2011</a:t>
            </a:r>
            <a:r>
              <a:rPr lang="en-US" sz="1600" dirty="0"/>
              <a:t> OFES Joint Research Milestone (Boundary Physics, Transport &amp; Turbulence)</a:t>
            </a:r>
          </a:p>
          <a:p>
            <a:pPr lvl="1">
              <a:lnSpc>
                <a:spcPct val="90000"/>
              </a:lnSpc>
            </a:pPr>
            <a:r>
              <a:rPr lang="en-US" sz="1400" i="1" dirty="0">
                <a:solidFill>
                  <a:srgbClr val="FF0000"/>
                </a:solidFill>
              </a:rPr>
              <a:t>Improve understanding of physics mechanisms responsible for pedestal structure, compare with the predictive models. </a:t>
            </a:r>
          </a:p>
          <a:p>
            <a:pPr lvl="1">
              <a:lnSpc>
                <a:spcPct val="90000"/>
              </a:lnSpc>
            </a:pPr>
            <a:r>
              <a:rPr lang="en-US" sz="1400" i="1" dirty="0"/>
              <a:t>Perform detailed measurements of the height and width of the pedestal, </a:t>
            </a:r>
            <a:r>
              <a:rPr lang="en-US" sz="1400" i="1" dirty="0" err="1"/>
              <a:t>E</a:t>
            </a:r>
            <a:r>
              <a:rPr lang="en-US" sz="1400" i="1" baseline="-25000" dirty="0" err="1"/>
              <a:t>r</a:t>
            </a:r>
            <a:r>
              <a:rPr lang="en-US" sz="1400" i="1" dirty="0"/>
              <a:t>, initial measurements of pedestal region turbulence.</a:t>
            </a:r>
          </a:p>
          <a:p>
            <a:pPr lvl="1">
              <a:lnSpc>
                <a:spcPct val="90000"/>
              </a:lnSpc>
            </a:pPr>
            <a:r>
              <a:rPr lang="en-US" sz="1400" i="1" dirty="0"/>
              <a:t>Perform focused analytic </a:t>
            </a:r>
            <a:r>
              <a:rPr lang="en-US" sz="1400" i="1" dirty="0" smtClean="0"/>
              <a:t>theory/computational </a:t>
            </a:r>
            <a:r>
              <a:rPr lang="en-US" sz="1400" i="1" dirty="0"/>
              <a:t>effort, including large-scale simulations, on physics controlling pedestal structure, height</a:t>
            </a:r>
            <a:r>
              <a:rPr lang="en-US" sz="1400" i="1" dirty="0" smtClean="0"/>
              <a:t>.</a:t>
            </a:r>
          </a:p>
          <a:p>
            <a:pPr>
              <a:lnSpc>
                <a:spcPct val="60000"/>
              </a:lnSpc>
              <a:spcBef>
                <a:spcPct val="45000"/>
              </a:spcBef>
            </a:pPr>
            <a:r>
              <a:rPr lang="en-US" sz="1600" dirty="0" smtClean="0"/>
              <a:t>R(11-1) : Measure fluctuations causing turbulent electron, ion and impurity transport</a:t>
            </a:r>
          </a:p>
          <a:p>
            <a:pPr>
              <a:lnSpc>
                <a:spcPct val="60000"/>
              </a:lnSpc>
            </a:pPr>
            <a:r>
              <a:rPr lang="en-US" sz="1600" dirty="0" smtClean="0"/>
              <a:t>R(11-2) : </a:t>
            </a:r>
            <a:r>
              <a:rPr lang="en-US" sz="1600" dirty="0"/>
              <a:t>Assess ST stability dependence on plasma aspect ratio and boundary shaping </a:t>
            </a:r>
          </a:p>
          <a:p>
            <a:pPr>
              <a:lnSpc>
                <a:spcPct val="60000"/>
              </a:lnSpc>
            </a:pPr>
            <a:r>
              <a:rPr lang="en-US" sz="1600" dirty="0" smtClean="0"/>
              <a:t>R(11-3) : Assess </a:t>
            </a:r>
            <a:r>
              <a:rPr lang="en-US" sz="1600" dirty="0"/>
              <a:t>very high flux expansion </a:t>
            </a:r>
            <a:r>
              <a:rPr lang="en-US" sz="1600" dirty="0" err="1"/>
              <a:t>divertor</a:t>
            </a:r>
            <a:r>
              <a:rPr lang="en-US" sz="1600" dirty="0"/>
              <a:t> operation</a:t>
            </a:r>
          </a:p>
          <a:p>
            <a:pPr>
              <a:lnSpc>
                <a:spcPct val="60000"/>
              </a:lnSpc>
            </a:pPr>
            <a:r>
              <a:rPr lang="en-US" sz="1600" dirty="0" smtClean="0"/>
              <a:t>R(11-4) : </a:t>
            </a:r>
            <a:r>
              <a:rPr lang="en-US" sz="1600" dirty="0"/>
              <a:t>H-mode pedestal transport, turbulence, and stability response to 3D </a:t>
            </a:r>
            <a:r>
              <a:rPr lang="en-US" sz="1600" dirty="0" smtClean="0"/>
              <a:t>fields</a:t>
            </a:r>
            <a:endParaRPr lang="en-US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3697" y="3923908"/>
            <a:ext cx="89350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u="sng" dirty="0" smtClean="0"/>
              <a:t>2012</a:t>
            </a:r>
            <a:r>
              <a:rPr lang="en-US" sz="1600" dirty="0" smtClean="0"/>
              <a:t> OFES Joint Research Milestone (Transport &amp; Turbulence)</a:t>
            </a:r>
          </a:p>
          <a:p>
            <a:pPr lvl="1">
              <a:lnSpc>
                <a:spcPct val="90000"/>
              </a:lnSpc>
            </a:pPr>
            <a:r>
              <a:rPr lang="en-US" sz="1400" i="1" dirty="0" smtClean="0">
                <a:solidFill>
                  <a:srgbClr val="FF0000"/>
                </a:solidFill>
              </a:rPr>
              <a:t>Improve understanding of core transport and enhanced capability to predict core temperature and density profiles.</a:t>
            </a:r>
          </a:p>
          <a:p>
            <a:pPr lvl="1">
              <a:lnSpc>
                <a:spcPct val="90000"/>
              </a:lnSpc>
            </a:pPr>
            <a:r>
              <a:rPr lang="en-US" sz="1400" i="1" dirty="0" smtClean="0"/>
              <a:t>Assess the level of agreement between theoretical / computational transport models and available experimental measurements of core profiles, fluxes and fluctuations.</a:t>
            </a:r>
          </a:p>
          <a:p>
            <a:pPr lvl="1">
              <a:lnSpc>
                <a:spcPct val="90000"/>
              </a:lnSpc>
            </a:pPr>
            <a:r>
              <a:rPr lang="en-US" sz="1400" i="1" dirty="0" smtClean="0"/>
              <a:t>Emphasize simultaneous comparison of model predictions with experimental energy, particle and impurity transport levels/fluctuations in various regimes, including with electron modes.</a:t>
            </a:r>
          </a:p>
          <a:p>
            <a:pPr>
              <a:lnSpc>
                <a:spcPct val="60000"/>
              </a:lnSpc>
              <a:spcBef>
                <a:spcPct val="45000"/>
              </a:spcBef>
            </a:pPr>
            <a:r>
              <a:rPr lang="en-US" sz="1600" dirty="0" smtClean="0"/>
              <a:t>R(12-1): Investigate relationship between Li-conditioned surface comp. and plasma behavior</a:t>
            </a:r>
          </a:p>
          <a:p>
            <a:pPr>
              <a:lnSpc>
                <a:spcPct val="60000"/>
              </a:lnSpc>
            </a:pPr>
            <a:r>
              <a:rPr lang="en-US" sz="1600" dirty="0" smtClean="0"/>
              <a:t>R(12-2): Assess confinement, heating, and ramp-up of CHI start-up plasmas</a:t>
            </a:r>
          </a:p>
          <a:p>
            <a:pPr>
              <a:lnSpc>
                <a:spcPct val="60000"/>
              </a:lnSpc>
            </a:pPr>
            <a:r>
              <a:rPr lang="en-US" sz="1600" dirty="0" smtClean="0"/>
              <a:t>R(12-3): Assess access to reduced density and </a:t>
            </a:r>
            <a:r>
              <a:rPr lang="en-US" sz="1600" dirty="0" err="1" smtClean="0"/>
              <a:t>collisionality</a:t>
            </a:r>
            <a:r>
              <a:rPr lang="en-US" sz="1600" dirty="0" smtClean="0"/>
              <a:t> in high-performance scenarios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4843" y="886119"/>
            <a:ext cx="8953892" cy="28194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" y="3828854"/>
            <a:ext cx="8953892" cy="26670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3011" y="3771490"/>
            <a:ext cx="2473754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Original FY12 Milestones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128855" y="889611"/>
            <a:ext cx="825995" cy="338554"/>
            <a:chOff x="8128855" y="889611"/>
            <a:chExt cx="825995" cy="338554"/>
          </a:xfrm>
        </p:grpSpPr>
        <p:sp>
          <p:nvSpPr>
            <p:cNvPr id="15" name="Rectangle 14"/>
            <p:cNvSpPr/>
            <p:nvPr/>
          </p:nvSpPr>
          <p:spPr bwMode="auto">
            <a:xfrm>
              <a:off x="8162365" y="923365"/>
              <a:ext cx="762000" cy="259977"/>
            </a:xfrm>
            <a:prstGeom prst="rect">
              <a:avLst/>
            </a:prstGeom>
            <a:solidFill>
              <a:srgbClr val="FFC0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28855" y="889611"/>
              <a:ext cx="8259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</a:rPr>
                <a:t>JRT-11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04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914400" y="3343835"/>
            <a:ext cx="7391400" cy="38100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Following last PAC, the largest NSTX experimental program to date was planned for FY11-12</a:t>
            </a:r>
            <a:endParaRPr lang="en-US" dirty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934" y="5562600"/>
            <a:ext cx="8560038" cy="923330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ts val="600"/>
              </a:spcBef>
              <a:buClr>
                <a:srgbClr val="FF3300"/>
              </a:buClr>
              <a:buSzPct val="75000"/>
              <a:buFont typeface="Wingdings" pitchFamily="2" charset="2"/>
              <a:buChar char="v"/>
            </a:pPr>
            <a:r>
              <a:rPr lang="en-US" sz="2000" kern="0" dirty="0" smtClean="0">
                <a:solidFill>
                  <a:srgbClr val="0000FF"/>
                </a:solidFill>
                <a:latin typeface="Arial"/>
              </a:rPr>
              <a:t>Continued research based on NSTX data prepares needed physics hypotheses to be tested in the new, lower </a:t>
            </a:r>
            <a:r>
              <a:rPr lang="en-US" sz="2000" kern="0" dirty="0" err="1" smtClean="0">
                <a:solidFill>
                  <a:srgbClr val="0000FF"/>
                </a:solidFill>
                <a:latin typeface="Arial"/>
              </a:rPr>
              <a:t>collisionality</a:t>
            </a:r>
            <a:r>
              <a:rPr lang="en-US" sz="2000" kern="0" dirty="0" smtClean="0">
                <a:solidFill>
                  <a:srgbClr val="0000FF"/>
                </a:solidFill>
                <a:latin typeface="Arial"/>
              </a:rPr>
              <a:t> ST operational regime to be provided by NSTX-U</a:t>
            </a:r>
            <a:endParaRPr lang="en-US" sz="2000" kern="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5774" y="877824"/>
            <a:ext cx="8839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Research Forum (March 2011): Record number of proposals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193 XPs/XMPs were considered, totaling 226 days requested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Run time was ~3 times oversubscribed </a:t>
            </a:r>
            <a:r>
              <a:rPr lang="en-US" dirty="0" smtClean="0">
                <a:solidFill>
                  <a:srgbClr val="0000FF"/>
                </a:solidFill>
              </a:rPr>
              <a:t>(see </a:t>
            </a:r>
            <a:r>
              <a:rPr lang="en-US" dirty="0" smtClean="0">
                <a:solidFill>
                  <a:srgbClr val="0000FF"/>
                </a:solidFill>
              </a:rPr>
              <a:t>backup slide </a:t>
            </a:r>
            <a:r>
              <a:rPr lang="en-US" dirty="0" smtClean="0">
                <a:solidFill>
                  <a:srgbClr val="0000FF"/>
                </a:solidFill>
              </a:rPr>
              <a:t>for detail)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TSG leaders + run coordination defined a full prioritized and scheduled plan for CY11-FY12 period (20 weeks)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FY2011 run was abbreviated by TF coil fault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Only 4 weeks of run in FY2011 - </a:t>
            </a:r>
            <a:r>
              <a:rPr lang="en-US" dirty="0" smtClean="0">
                <a:solidFill>
                  <a:srgbClr val="FF0000"/>
                </a:solidFill>
              </a:rPr>
              <a:t>important BES and transport data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NSTX-U was accelerated 6 months (upgrade began 1-Oct-2011)</a:t>
            </a:r>
          </a:p>
          <a:p>
            <a:r>
              <a:rPr lang="en-US" dirty="0" smtClean="0"/>
              <a:t>Research Milestones FY11-12 drove the run plan</a:t>
            </a:r>
          </a:p>
          <a:p>
            <a:pPr lvl="1"/>
            <a:r>
              <a:rPr lang="en-US" dirty="0" smtClean="0"/>
              <a:t>FY11 milestones were largely addressed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xperiments aimed to exploit new capabilities are deferred to NSTX-U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 Broader 3D fields studies, n &gt; 1 control (2</a:t>
            </a:r>
            <a:r>
              <a:rPr lang="en-US" baseline="30000" dirty="0" smtClean="0"/>
              <a:t>nd</a:t>
            </a:r>
            <a:r>
              <a:rPr lang="en-US" dirty="0" smtClean="0"/>
              <a:t> SPA); MSE-LIF</a:t>
            </a:r>
            <a:r>
              <a:rPr lang="en-US" dirty="0"/>
              <a:t>; moly tiles; tangential </a:t>
            </a:r>
            <a:r>
              <a:rPr lang="en-US" dirty="0" smtClean="0"/>
              <a:t>fast ion D</a:t>
            </a:r>
            <a:r>
              <a:rPr lang="en-US" baseline="-25000" dirty="0" smtClean="0">
                <a:latin typeface="Symbol" pitchFamily="18" charset="2"/>
              </a:rPr>
              <a:t>a</a:t>
            </a:r>
            <a:r>
              <a:rPr lang="en-US" dirty="0" smtClean="0"/>
              <a:t>; more Thomson channels, real-time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pitchFamily="18" charset="2"/>
              </a:rPr>
              <a:t>f</a:t>
            </a:r>
            <a:r>
              <a:rPr lang="en-US" dirty="0" smtClean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88495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448887" y="3676101"/>
            <a:ext cx="889461" cy="336177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48887" y="4665318"/>
            <a:ext cx="889461" cy="336177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48887" y="5377440"/>
            <a:ext cx="889461" cy="336177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48887" y="2960721"/>
            <a:ext cx="889461" cy="336177"/>
          </a:xfrm>
          <a:prstGeom prst="rect">
            <a:avLst/>
          </a:prstGeom>
          <a:solidFill>
            <a:srgbClr val="FFC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7F5A2-DCC5-4D45-A330-C8F3DCA9CCE8}" type="slidenum">
              <a:rPr lang="en-US"/>
              <a:pPr/>
              <a:t>4</a:t>
            </a:fld>
            <a:endParaRPr lang="en-US"/>
          </a:p>
        </p:txBody>
      </p:sp>
      <p:sp>
        <p:nvSpPr>
          <p:cNvPr id="210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Brief summary of NSTX Milestones – key guidance for TSG XP prioritizations – FY2011</a:t>
            </a:r>
          </a:p>
        </p:txBody>
      </p:sp>
      <p:sp>
        <p:nvSpPr>
          <p:cNvPr id="210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32" y="1243408"/>
            <a:ext cx="8935038" cy="479163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u="sng" dirty="0"/>
              <a:t>2011</a:t>
            </a:r>
            <a:r>
              <a:rPr lang="en-US" sz="1800" dirty="0"/>
              <a:t> OFES Joint Research Milestone (Boundary Physics, Transport &amp; Turbulence)</a:t>
            </a:r>
          </a:p>
          <a:p>
            <a:pPr lvl="1">
              <a:lnSpc>
                <a:spcPct val="90000"/>
              </a:lnSpc>
            </a:pPr>
            <a:r>
              <a:rPr lang="en-US" sz="1400" i="1" dirty="0">
                <a:solidFill>
                  <a:srgbClr val="FF0000"/>
                </a:solidFill>
              </a:rPr>
              <a:t>Improve understanding of physics mechanisms responsible for pedestal structure, compare </a:t>
            </a:r>
            <a:r>
              <a:rPr lang="en-US" sz="1400" i="1" dirty="0" smtClean="0">
                <a:solidFill>
                  <a:srgbClr val="FF0000"/>
                </a:solidFill>
              </a:rPr>
              <a:t>with </a:t>
            </a:r>
            <a:r>
              <a:rPr lang="en-US" sz="1400" i="1" dirty="0">
                <a:solidFill>
                  <a:srgbClr val="FF0000"/>
                </a:solidFill>
              </a:rPr>
              <a:t>predictive </a:t>
            </a:r>
            <a:r>
              <a:rPr lang="en-US" sz="1400" i="1" dirty="0" smtClean="0">
                <a:solidFill>
                  <a:srgbClr val="FF0000"/>
                </a:solidFill>
              </a:rPr>
              <a:t>models </a:t>
            </a:r>
            <a:endParaRPr lang="en-US" sz="1400" i="1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i="1" dirty="0"/>
              <a:t>Perform detailed measurements of the height and width of the pedestal, </a:t>
            </a:r>
            <a:r>
              <a:rPr lang="en-US" sz="1400" i="1" dirty="0" err="1"/>
              <a:t>E</a:t>
            </a:r>
            <a:r>
              <a:rPr lang="en-US" sz="1400" i="1" baseline="-25000" dirty="0" err="1"/>
              <a:t>r</a:t>
            </a:r>
            <a:r>
              <a:rPr lang="en-US" sz="1400" i="1" dirty="0"/>
              <a:t>, initial measurements of pedestal region </a:t>
            </a:r>
            <a:r>
              <a:rPr lang="en-US" sz="1400" i="1" dirty="0" smtClean="0"/>
              <a:t>turbulence</a:t>
            </a:r>
            <a:endParaRPr lang="en-US" sz="1400" i="1" dirty="0"/>
          </a:p>
          <a:p>
            <a:pPr lvl="1">
              <a:lnSpc>
                <a:spcPct val="90000"/>
              </a:lnSpc>
            </a:pPr>
            <a:r>
              <a:rPr lang="en-US" sz="1400" i="1" dirty="0"/>
              <a:t>Perform focused analytic </a:t>
            </a:r>
            <a:r>
              <a:rPr lang="en-US" sz="1400" i="1" dirty="0" smtClean="0"/>
              <a:t>theory/computational </a:t>
            </a:r>
            <a:r>
              <a:rPr lang="en-US" sz="1400" i="1" dirty="0"/>
              <a:t>effort, including large-scale simulations, on physics controlling pedestal structure, </a:t>
            </a:r>
            <a:r>
              <a:rPr lang="en-US" sz="1400" i="1" dirty="0" smtClean="0"/>
              <a:t>height</a:t>
            </a:r>
          </a:p>
          <a:p>
            <a:r>
              <a:rPr lang="en-US" sz="1800" dirty="0" smtClean="0"/>
              <a:t>R(11-1) : Measure fluctuations causing turbulent electron, ion, impurity transport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TSGs: Transport &amp; Turbulence</a:t>
            </a:r>
          </a:p>
          <a:p>
            <a:r>
              <a:rPr lang="en-US" sz="1800" dirty="0" smtClean="0"/>
              <a:t>R(11-2) : Assess ST stability dependence on plasma aspect ratio and boundary shaping 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TSGs: </a:t>
            </a:r>
            <a:r>
              <a:rPr lang="en-US" sz="1400" dirty="0" err="1" smtClean="0"/>
              <a:t>Macrostability</a:t>
            </a:r>
            <a:r>
              <a:rPr lang="en-US" sz="1400" dirty="0" smtClean="0"/>
              <a:t>, Advanced Scenarios and Control</a:t>
            </a:r>
            <a:endParaRPr lang="en-US" sz="1400" dirty="0"/>
          </a:p>
          <a:p>
            <a:r>
              <a:rPr lang="en-US" sz="1800" dirty="0" smtClean="0"/>
              <a:t>R(11-3) : Assess </a:t>
            </a:r>
            <a:r>
              <a:rPr lang="en-US" sz="1800" dirty="0"/>
              <a:t>very high flux expansion </a:t>
            </a:r>
            <a:r>
              <a:rPr lang="en-US" sz="1800" dirty="0" err="1"/>
              <a:t>divertor</a:t>
            </a:r>
            <a:r>
              <a:rPr lang="en-US" sz="1800" dirty="0"/>
              <a:t> operation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TSGs: </a:t>
            </a:r>
            <a:r>
              <a:rPr lang="en-US" sz="1400" dirty="0" smtClean="0"/>
              <a:t>Boundary Physics, Advanced Scenarios and Control</a:t>
            </a:r>
            <a:endParaRPr lang="en-US" sz="1400" dirty="0"/>
          </a:p>
          <a:p>
            <a:r>
              <a:rPr lang="en-US" sz="1800" dirty="0" smtClean="0"/>
              <a:t>R(11-4) : </a:t>
            </a:r>
            <a:r>
              <a:rPr lang="en-US" sz="1800" dirty="0"/>
              <a:t>H-mode pedestal transport, turbulence, and stability response to 3D </a:t>
            </a:r>
            <a:r>
              <a:rPr lang="en-US" sz="1800" dirty="0" smtClean="0"/>
              <a:t>fields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TSGs: </a:t>
            </a:r>
            <a:r>
              <a:rPr lang="en-US" sz="1400" dirty="0" smtClean="0"/>
              <a:t>ITER/CC, Transport &amp; Turbulence, Boundary Physics, </a:t>
            </a:r>
            <a:r>
              <a:rPr lang="en-US" sz="1400" dirty="0" err="1" smtClean="0"/>
              <a:t>Macrostability</a:t>
            </a:r>
            <a:endParaRPr lang="en-US" sz="1400" dirty="0"/>
          </a:p>
          <a:p>
            <a:pPr>
              <a:lnSpc>
                <a:spcPct val="60000"/>
              </a:lnSpc>
            </a:pP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8078819" y="884503"/>
            <a:ext cx="907236" cy="369332"/>
            <a:chOff x="8078819" y="901129"/>
            <a:chExt cx="907236" cy="369332"/>
          </a:xfrm>
        </p:grpSpPr>
        <p:sp>
          <p:nvSpPr>
            <p:cNvPr id="21" name="Rectangle 20"/>
            <p:cNvSpPr/>
            <p:nvPr/>
          </p:nvSpPr>
          <p:spPr bwMode="auto">
            <a:xfrm>
              <a:off x="8088281" y="914400"/>
              <a:ext cx="889461" cy="336177"/>
            </a:xfrm>
            <a:prstGeom prst="rect">
              <a:avLst/>
            </a:prstGeom>
            <a:solidFill>
              <a:srgbClr val="FFC0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78819" y="901129"/>
              <a:ext cx="907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</a:rPr>
                <a:t>JRT-11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775365" y="6179130"/>
            <a:ext cx="530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9900FF"/>
                </a:solidFill>
              </a:rPr>
              <a:t>See backup slides for original FY2012 milestones</a:t>
            </a:r>
            <a:endParaRPr lang="en-US" sz="180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2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7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5" y="1253552"/>
            <a:ext cx="3733800" cy="360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9" y="1126327"/>
            <a:ext cx="3837524" cy="3284920"/>
          </a:xfrm>
          <a:prstGeom prst="rect">
            <a:avLst/>
          </a:prstGeom>
        </p:spPr>
      </p:pic>
      <p:pic>
        <p:nvPicPr>
          <p:cNvPr id="3082" name="Picture 17" descr="br_it1938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 r="8540" b="4443"/>
          <a:stretch>
            <a:fillRect/>
          </a:stretch>
        </p:blipFill>
        <p:spPr bwMode="auto">
          <a:xfrm>
            <a:off x="7521388" y="1662076"/>
            <a:ext cx="1498676" cy="216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19"/>
          <p:cNvSpPr txBox="1">
            <a:spLocks noChangeArrowheads="1"/>
          </p:cNvSpPr>
          <p:nvPr/>
        </p:nvSpPr>
        <p:spPr bwMode="auto">
          <a:xfrm>
            <a:off x="7744976" y="1350418"/>
            <a:ext cx="1103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err="1">
                <a:latin typeface="Symbol" pitchFamily="18" charset="2"/>
              </a:rPr>
              <a:t>d</a:t>
            </a:r>
            <a:r>
              <a:rPr lang="en-US" sz="1400" b="0" i="0" dirty="0" err="1"/>
              <a:t>B</a:t>
            </a:r>
            <a:r>
              <a:rPr lang="en-US" sz="1400" b="0" i="0" baseline="-25000" dirty="0" err="1"/>
              <a:t>r</a:t>
            </a:r>
            <a:r>
              <a:rPr lang="en-US" sz="1400" b="0" i="0" baseline="-25000" dirty="0"/>
              <a:t> </a:t>
            </a:r>
            <a:r>
              <a:rPr lang="en-US" sz="1400" b="0" i="0" dirty="0"/>
              <a:t>(Gauss)</a:t>
            </a: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0" y="-2055"/>
            <a:ext cx="9144000" cy="815975"/>
          </a:xfrm>
        </p:spPr>
        <p:txBody>
          <a:bodyPr/>
          <a:lstStyle/>
          <a:p>
            <a:r>
              <a:rPr lang="en-US" dirty="0" smtClean="0"/>
              <a:t>First successful nonlinear </a:t>
            </a:r>
            <a:r>
              <a:rPr lang="en-US" dirty="0" err="1" smtClean="0"/>
              <a:t>microtearing</a:t>
            </a:r>
            <a:r>
              <a:rPr lang="en-US" dirty="0" smtClean="0"/>
              <a:t> simulations for NSTX predict reduced electron heat transport at lower </a:t>
            </a:r>
            <a:r>
              <a:rPr lang="en-US" dirty="0" err="1" smtClean="0"/>
              <a:t>collisionality</a:t>
            </a:r>
            <a:r>
              <a:rPr lang="en-US" dirty="0" smtClean="0"/>
              <a:t> </a:t>
            </a:r>
            <a:endParaRPr lang="en-US" baseline="-25000" dirty="0" smtClean="0"/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7744976" y="3793769"/>
            <a:ext cx="128696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0" i="0" dirty="0">
                <a:solidFill>
                  <a:srgbClr val="9900CC"/>
                </a:solidFill>
              </a:rPr>
              <a:t>W. </a:t>
            </a:r>
            <a:r>
              <a:rPr lang="en-US" sz="1100" b="0" i="0" dirty="0" smtClean="0">
                <a:solidFill>
                  <a:srgbClr val="9900CC"/>
                </a:solidFill>
              </a:rPr>
              <a:t>Guttenfelder, </a:t>
            </a:r>
            <a:r>
              <a:rPr lang="en-US" sz="1100" b="0" i="0" dirty="0">
                <a:solidFill>
                  <a:srgbClr val="9900CC"/>
                </a:solidFill>
              </a:rPr>
              <a:t>et al., PRL </a:t>
            </a:r>
            <a:r>
              <a:rPr lang="en-US" sz="1100" i="0" dirty="0">
                <a:solidFill>
                  <a:srgbClr val="9900CC"/>
                </a:solidFill>
              </a:rPr>
              <a:t>106</a:t>
            </a:r>
            <a:r>
              <a:rPr lang="en-US" sz="1100" b="0" i="0" dirty="0">
                <a:solidFill>
                  <a:srgbClr val="9900CC"/>
                </a:solidFill>
              </a:rPr>
              <a:t>, 155004 (2011</a:t>
            </a:r>
            <a:r>
              <a:rPr lang="en-US" sz="1100" b="0" i="0" dirty="0" smtClean="0">
                <a:solidFill>
                  <a:srgbClr val="9900CC"/>
                </a:solidFill>
              </a:rPr>
              <a:t>)</a:t>
            </a:r>
            <a:endParaRPr lang="en-US" sz="1100" b="0" i="0" dirty="0">
              <a:solidFill>
                <a:srgbClr val="9900CC"/>
              </a:solidFill>
            </a:endParaRP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3999163" y="4352114"/>
            <a:ext cx="5092618" cy="1565848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Predicted </a:t>
            </a:r>
            <a:r>
              <a:rPr lang="en-US" sz="2000" dirty="0" err="1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000" baseline="-25000" dirty="0" err="1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and scaling ~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baseline="-25000" dirty="0" smtClean="0">
                <a:solidFill>
                  <a:srgbClr val="FF0000"/>
                </a:solidFill>
              </a:rPr>
              <a:t>e</a:t>
            </a:r>
            <a:r>
              <a:rPr lang="en-US" sz="1800" baseline="30000" dirty="0" smtClean="0">
                <a:solidFill>
                  <a:srgbClr val="FF0000"/>
                </a:solidFill>
              </a:rPr>
              <a:t>1.1</a:t>
            </a:r>
            <a:r>
              <a:rPr lang="en-US" sz="1800" dirty="0" smtClean="0">
                <a:solidFill>
                  <a:srgbClr val="FF0000"/>
                </a:solidFill>
              </a:rPr>
              <a:t> consistent with experiment (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Wt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~ </a:t>
            </a:r>
            <a:r>
              <a:rPr lang="en-US" sz="1800" dirty="0" err="1" smtClean="0">
                <a:solidFill>
                  <a:srgbClr val="FF0000"/>
                </a:solidFill>
              </a:rPr>
              <a:t>B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~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baseline="30000" dirty="0" smtClean="0">
                <a:solidFill>
                  <a:srgbClr val="FF0000"/>
                </a:solidFill>
              </a:rPr>
              <a:t>*</a:t>
            </a:r>
            <a:r>
              <a:rPr lang="en-US" sz="1800" baseline="-25000" dirty="0" smtClean="0">
                <a:solidFill>
                  <a:srgbClr val="FF0000"/>
                </a:solidFill>
              </a:rPr>
              <a:t>e</a:t>
            </a:r>
            <a:r>
              <a:rPr lang="en-US" sz="1800" baseline="30000" dirty="0" smtClean="0">
                <a:solidFill>
                  <a:srgbClr val="FF0000"/>
                </a:solidFill>
              </a:rPr>
              <a:t>-0.8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baseline="300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Transport dominated by magnetic “flutter”</a:t>
            </a:r>
          </a:p>
          <a:p>
            <a:pPr marL="573088" lvl="1" indent="-231775"/>
            <a:r>
              <a:rPr lang="en-US" sz="1400" dirty="0" err="1" smtClean="0">
                <a:latin typeface="Symbol" pitchFamily="18" charset="2"/>
              </a:rPr>
              <a:t>d</a:t>
            </a:r>
            <a:r>
              <a:rPr lang="en-US" sz="1400" dirty="0" err="1" smtClean="0"/>
              <a:t>B</a:t>
            </a:r>
            <a:r>
              <a:rPr lang="en-US" sz="1400" baseline="-25000" dirty="0" err="1" smtClean="0"/>
              <a:t>r</a:t>
            </a:r>
            <a:r>
              <a:rPr lang="en-US" sz="1400" dirty="0" smtClean="0"/>
              <a:t>/B ~ 0.1% - possibly detectable by planned UCLA </a:t>
            </a:r>
            <a:r>
              <a:rPr lang="en-US" sz="1400" dirty="0" err="1" smtClean="0"/>
              <a:t>polarimetry</a:t>
            </a:r>
            <a:r>
              <a:rPr lang="en-US" sz="1400" dirty="0" smtClean="0"/>
              <a:t> system</a:t>
            </a:r>
          </a:p>
        </p:txBody>
      </p:sp>
      <p:sp>
        <p:nvSpPr>
          <p:cNvPr id="3081" name="TextBox 18"/>
          <p:cNvSpPr txBox="1">
            <a:spLocks noChangeArrowheads="1"/>
          </p:cNvSpPr>
          <p:nvPr/>
        </p:nvSpPr>
        <p:spPr bwMode="auto">
          <a:xfrm>
            <a:off x="8235822" y="3409782"/>
            <a:ext cx="607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0" i="0" dirty="0" smtClean="0">
                <a:solidFill>
                  <a:srgbClr val="000000"/>
                </a:solidFill>
              </a:rPr>
              <a:t>120968</a:t>
            </a:r>
            <a:endParaRPr lang="en-US" sz="1000" b="0" i="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126264" y="2864439"/>
            <a:ext cx="990600" cy="42075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5896045" y="3252153"/>
            <a:ext cx="1451038" cy="400110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 err="1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sim</a:t>
            </a:r>
            <a:r>
              <a:rPr lang="en-US" sz="2000" dirty="0" smtClean="0">
                <a:solidFill>
                  <a:srgbClr val="FF0000"/>
                </a:solidFill>
              </a:rPr>
              <a:t> ~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rgbClr val="FF0000"/>
                </a:solidFill>
              </a:rPr>
              <a:t>e</a:t>
            </a:r>
            <a:r>
              <a:rPr lang="en-US" sz="2000" baseline="30000" dirty="0" smtClean="0">
                <a:solidFill>
                  <a:srgbClr val="FF0000"/>
                </a:solidFill>
              </a:rPr>
              <a:t>1.1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5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29989" y="4799092"/>
            <a:ext cx="3715871" cy="108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Increase in </a:t>
            </a:r>
            <a:r>
              <a:rPr lang="en-US" sz="1800" dirty="0" err="1" smtClean="0">
                <a:latin typeface="Symbol" pitchFamily="18" charset="2"/>
              </a:rPr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as </a:t>
            </a:r>
            <a:r>
              <a:rPr lang="en-US" sz="1800" dirty="0" smtClean="0">
                <a:latin typeface="Symbol" pitchFamily="18" charset="2"/>
              </a:rPr>
              <a:t>n</a:t>
            </a:r>
            <a:r>
              <a:rPr lang="en-US" sz="1800" baseline="30000" dirty="0" smtClean="0">
                <a:latin typeface="Symbol" pitchFamily="18" charset="2"/>
              </a:rPr>
              <a:t>*</a:t>
            </a:r>
            <a:r>
              <a:rPr lang="en-US" sz="1800" baseline="-25000" dirty="0" smtClean="0"/>
              <a:t>e </a:t>
            </a:r>
            <a:r>
              <a:rPr lang="en-US" sz="1800" dirty="0" smtClean="0"/>
              <a:t>decreases </a:t>
            </a:r>
          </a:p>
          <a:p>
            <a:r>
              <a:rPr lang="en-US" sz="1800" dirty="0" smtClean="0"/>
              <a:t>Trend continues when lithium is used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394010" y="911423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u="sng" dirty="0" smtClean="0">
                <a:solidFill>
                  <a:srgbClr val="0000FF"/>
                </a:solidFill>
                <a:latin typeface="Helvetica" charset="0"/>
              </a:rPr>
              <a:t>Experiment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180992" y="908446"/>
            <a:ext cx="946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u="sng" dirty="0" smtClean="0">
                <a:solidFill>
                  <a:srgbClr val="0000FF"/>
                </a:solidFill>
                <a:latin typeface="Helvetica" charset="0"/>
              </a:rPr>
              <a:t>Theory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298143" y="2108242"/>
            <a:ext cx="13716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Helvetica" charset="0"/>
              </a:rPr>
              <a:t>experiment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338048" y="2184135"/>
            <a:ext cx="313765" cy="65147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38954" y="6069105"/>
            <a:ext cx="7382434" cy="39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NSTX-U </a:t>
            </a:r>
            <a:r>
              <a:rPr lang="en-US" sz="1800" dirty="0" smtClean="0">
                <a:solidFill>
                  <a:srgbClr val="FF0000"/>
                </a:solidFill>
                <a:latin typeface="Helvetica" charset="0"/>
              </a:rPr>
              <a:t>computed to </a:t>
            </a: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extend </a:t>
            </a:r>
            <a:r>
              <a:rPr lang="en-US" sz="1800" dirty="0" smtClean="0">
                <a:solidFill>
                  <a:srgbClr val="FF0000"/>
                </a:solidFill>
                <a:latin typeface="Helvetica" charset="0"/>
              </a:rPr>
              <a:t>studies down to </a:t>
            </a: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~ </a:t>
            </a:r>
            <a:r>
              <a:rPr lang="en-US" sz="1800" dirty="0" smtClean="0">
                <a:solidFill>
                  <a:srgbClr val="FF0000"/>
                </a:solidFill>
                <a:latin typeface="Helvetica" charset="0"/>
              </a:rPr>
              <a:t>1/4 of present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baseline="30000" dirty="0" smtClean="0">
                <a:solidFill>
                  <a:srgbClr val="FF0000"/>
                </a:solidFill>
                <a:latin typeface="Symbol" pitchFamily="18" charset="2"/>
              </a:rPr>
              <a:t>*</a:t>
            </a:r>
            <a:endParaRPr lang="en-US" sz="1800" baseline="30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 rot="16200000">
            <a:off x="-215186" y="2564965"/>
            <a:ext cx="110325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B</a:t>
            </a:r>
            <a:r>
              <a:rPr lang="en-US" sz="1800" baseline="-25000" dirty="0" err="1" smtClean="0">
                <a:solidFill>
                  <a:srgbClr val="000000"/>
                </a:solidFill>
                <a:cs typeface="Helvetica" pitchFamily="34" charset="0"/>
              </a:rPr>
              <a:t>t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t</a:t>
            </a:r>
            <a:r>
              <a:rPr lang="en-US" sz="1800" baseline="-25000" dirty="0" err="1" smtClean="0">
                <a:solidFill>
                  <a:srgbClr val="000000"/>
                </a:solidFill>
                <a:cs typeface="Helvetica" pitchFamily="34" charset="0"/>
              </a:rPr>
              <a:t>E</a:t>
            </a:r>
            <a:r>
              <a:rPr lang="en-US" sz="1800" baseline="30000" dirty="0" smtClean="0">
                <a:solidFill>
                  <a:srgbClr val="000000"/>
                </a:solidFill>
                <a:cs typeface="Helvetica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(T-s)</a:t>
            </a:r>
            <a:endParaRPr lang="en-US" sz="18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507466" y="4387030"/>
            <a:ext cx="163859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n</a:t>
            </a:r>
            <a:r>
              <a:rPr lang="en-US" sz="1800" baseline="30000" dirty="0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*</a:t>
            </a:r>
            <a:r>
              <a:rPr lang="en-US" sz="1800" baseline="-25000" dirty="0" smtClean="0">
                <a:solidFill>
                  <a:srgbClr val="000000"/>
                </a:solidFill>
                <a:cs typeface="Helvetica" pitchFamily="34" charset="0"/>
              </a:rPr>
              <a:t>e</a:t>
            </a:r>
            <a:r>
              <a:rPr lang="en-US" sz="1800" baseline="30000" dirty="0" smtClean="0">
                <a:solidFill>
                  <a:srgbClr val="000000"/>
                </a:solidFill>
                <a:cs typeface="Helvetica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cs typeface="Helvetica" pitchFamily="34" charset="0"/>
              </a:rPr>
              <a:t>(at r/a = 0.5)</a:t>
            </a:r>
            <a:endParaRPr lang="en-US" sz="16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707057" y="2142744"/>
            <a:ext cx="74743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8189259" y="777551"/>
            <a:ext cx="869020" cy="33855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Helvetica" charset="0"/>
              </a:rPr>
              <a:t>R(11-1)</a:t>
            </a:r>
            <a:endParaRPr lang="en-US" sz="1600" b="1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7256931" y="6254388"/>
            <a:ext cx="187390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see Y.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Ren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 T&amp;T talk</a:t>
            </a:r>
          </a:p>
        </p:txBody>
      </p:sp>
    </p:spTree>
    <p:extLst>
      <p:ext uri="{BB962C8B-B14F-4D97-AF65-F5344CB8AC3E}">
        <p14:creationId xmlns:p14="http://schemas.microsoft.com/office/powerpoint/2010/main" val="23998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557250" y="1348630"/>
            <a:ext cx="977150" cy="25157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/>
              <a:t>Plasma characteristics change nearly continuously with increasing lithium evaporation inside vessel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4668375"/>
            <a:ext cx="4372831" cy="1782304"/>
          </a:xfrm>
        </p:spPr>
        <p:txBody>
          <a:bodyPr/>
          <a:lstStyle/>
          <a:p>
            <a:r>
              <a:rPr lang="en-US" sz="1800" dirty="0" smtClean="0">
                <a:latin typeface="Arial" pitchFamily="34" charset="0"/>
              </a:rPr>
              <a:t>Measured reduction in high-k turbulence consistent </a:t>
            </a:r>
            <a:r>
              <a:rPr lang="en-US" sz="1800" dirty="0">
                <a:latin typeface="Arial" pitchFamily="34" charset="0"/>
              </a:rPr>
              <a:t>with </a:t>
            </a:r>
            <a:r>
              <a:rPr lang="en-US" sz="1800" dirty="0" smtClean="0">
                <a:latin typeface="Arial" pitchFamily="34" charset="0"/>
              </a:rPr>
              <a:t>reduced </a:t>
            </a:r>
            <a:r>
              <a:rPr lang="en-US" sz="1800" dirty="0" err="1" smtClean="0">
                <a:latin typeface="Symbol" pitchFamily="18" charset="2"/>
              </a:rPr>
              <a:t>c</a:t>
            </a:r>
            <a:r>
              <a:rPr lang="en-US" sz="1800" baseline="-25000" dirty="0" err="1" smtClean="0">
                <a:latin typeface="Arial" pitchFamily="34" charset="0"/>
              </a:rPr>
              <a:t>e</a:t>
            </a:r>
            <a:endParaRPr lang="en-US" sz="1800" baseline="-25000" dirty="0">
              <a:latin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Arial" pitchFamily="34" charset="0"/>
              </a:rPr>
              <a:t>Impact of </a:t>
            </a:r>
            <a:r>
              <a:rPr lang="en-US" sz="1800" dirty="0" err="1" smtClean="0">
                <a:latin typeface="Arial" pitchFamily="34" charset="0"/>
              </a:rPr>
              <a:t>collisionality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</a:rPr>
              <a:t>and </a:t>
            </a:r>
            <a:r>
              <a:rPr lang="en-US" sz="1800" dirty="0" err="1" smtClean="0">
                <a:latin typeface="Symbol" pitchFamily="18" charset="2"/>
              </a:rPr>
              <a:t>Ñ</a:t>
            </a:r>
            <a:r>
              <a:rPr lang="en-US" sz="1800" dirty="0" err="1" smtClean="0">
                <a:latin typeface="Arial" pitchFamily="34" charset="0"/>
              </a:rPr>
              <a:t>n</a:t>
            </a:r>
            <a:r>
              <a:rPr lang="en-US" sz="1800" dirty="0" smtClean="0">
                <a:latin typeface="Arial" pitchFamily="34" charset="0"/>
              </a:rPr>
              <a:t> on turbulence is under investigation</a:t>
            </a:r>
            <a:endParaRPr lang="en-US" sz="1800" dirty="0">
              <a:latin typeface="Arial" pitchFamily="34" charset="0"/>
            </a:endParaRPr>
          </a:p>
          <a:p>
            <a:pPr lvl="1"/>
            <a:r>
              <a:rPr lang="en-US" sz="1600" dirty="0" err="1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1600" baseline="-25000" dirty="0" err="1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sz="1600" dirty="0" err="1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1600" baseline="-25000" dirty="0" err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 ~ </a:t>
            </a:r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600" baseline="-25000" dirty="0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*</a:t>
            </a:r>
            <a:r>
              <a:rPr lang="en-US" sz="1600" baseline="30000" dirty="0">
                <a:solidFill>
                  <a:srgbClr val="FF0000"/>
                </a:solidFill>
                <a:latin typeface="Arial" pitchFamily="34" charset="0"/>
              </a:rPr>
              <a:t>-</a:t>
            </a:r>
            <a:r>
              <a:rPr lang="en-US" sz="1600" baseline="30000" dirty="0" smtClean="0">
                <a:solidFill>
                  <a:srgbClr val="FF0000"/>
                </a:solidFill>
                <a:latin typeface="Arial" pitchFamily="34" charset="0"/>
              </a:rPr>
              <a:t>0.8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observed</a:t>
            </a:r>
            <a:endParaRPr lang="en-US" sz="1400" dirty="0" smtClean="0">
              <a:latin typeface="Arial" pitchFamily="34" charset="0"/>
            </a:endParaRPr>
          </a:p>
          <a:p>
            <a:endParaRPr lang="en-US" sz="2000" dirty="0">
              <a:solidFill>
                <a:srgbClr val="3333CC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6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30729" y="6304997"/>
            <a:ext cx="31924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>
                <a:solidFill>
                  <a:srgbClr val="9900CC"/>
                </a:solidFill>
              </a:rPr>
              <a:t>s</a:t>
            </a:r>
            <a:r>
              <a:rPr lang="en-US" sz="1400" b="0" i="0" dirty="0" smtClean="0">
                <a:solidFill>
                  <a:srgbClr val="9900CC"/>
                </a:solidFill>
              </a:rPr>
              <a:t>ee Y. </a:t>
            </a:r>
            <a:r>
              <a:rPr lang="en-US" sz="1400" b="0" i="0" dirty="0" err="1" smtClean="0">
                <a:solidFill>
                  <a:srgbClr val="9900CC"/>
                </a:solidFill>
              </a:rPr>
              <a:t>Ren</a:t>
            </a:r>
            <a:r>
              <a:rPr lang="en-US" sz="1400" b="0" i="0" dirty="0" smtClean="0">
                <a:solidFill>
                  <a:srgbClr val="9900CC"/>
                </a:solidFill>
              </a:rPr>
              <a:t> transport &amp; turbulence talk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b="7239"/>
          <a:stretch/>
        </p:blipFill>
        <p:spPr>
          <a:xfrm>
            <a:off x="4459990" y="1046511"/>
            <a:ext cx="4637239" cy="3446480"/>
          </a:xfrm>
          <a:prstGeom prst="rect">
            <a:avLst/>
          </a:prstGeom>
        </p:spPr>
      </p:pic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5401240" y="1492873"/>
            <a:ext cx="121712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Without Li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5177861" y="3735471"/>
            <a:ext cx="70299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141314</a:t>
            </a: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141328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5974980" y="3088234"/>
            <a:ext cx="914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With Li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7557250" y="1348630"/>
            <a:ext cx="1371433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100" u="sng" dirty="0" smtClean="0">
                <a:solidFill>
                  <a:srgbClr val="0000FF"/>
                </a:solidFill>
              </a:rPr>
              <a:t>Outer plasma</a:t>
            </a:r>
          </a:p>
          <a:p>
            <a:pPr>
              <a:buFontTx/>
              <a:buNone/>
              <a:defRPr/>
            </a:pPr>
            <a:r>
              <a:rPr lang="en-US" sz="1100" dirty="0" smtClean="0">
                <a:solidFill>
                  <a:srgbClr val="0000FF"/>
                </a:solidFill>
              </a:rPr>
              <a:t>R = 1.4 - 1.46 m</a:t>
            </a:r>
          </a:p>
          <a:p>
            <a:pPr>
              <a:buFontTx/>
              <a:buNone/>
              <a:defRPr/>
            </a:pPr>
            <a:r>
              <a:rPr lang="en-US" sz="1100" dirty="0" smtClean="0">
                <a:solidFill>
                  <a:srgbClr val="0000FF"/>
                </a:solidFill>
              </a:rPr>
              <a:t>(r/a = 0.74 – 0.95)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5154712" y="908012"/>
            <a:ext cx="39425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  <a:latin typeface="Helvetica" charset="0"/>
              </a:rPr>
              <a:t>Measured density fluctuation vs. </a:t>
            </a:r>
            <a:r>
              <a:rPr lang="en-US" sz="1800" dirty="0" err="1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k</a:t>
            </a:r>
            <a:r>
              <a:rPr lang="en-US" sz="1800" baseline="-25000" dirty="0" err="1">
                <a:solidFill>
                  <a:srgbClr val="0000FF"/>
                </a:solidFill>
                <a:latin typeface="Symbol" pitchFamily="18" charset="2"/>
              </a:rPr>
              <a:t>^</a:t>
            </a:r>
            <a:r>
              <a:rPr lang="en-US" sz="1800" dirty="0" err="1">
                <a:solidFill>
                  <a:srgbClr val="0000FF"/>
                </a:solidFill>
                <a:latin typeface="Symbol" pitchFamily="18" charset="2"/>
                <a:cs typeface="Helvetica" pitchFamily="34" charset="0"/>
              </a:rPr>
              <a:t>r</a:t>
            </a:r>
            <a:r>
              <a:rPr lang="en-US" sz="1800" baseline="-25000" dirty="0" err="1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s</a:t>
            </a:r>
            <a:endParaRPr lang="en-US" sz="1800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 rot="16200000">
            <a:off x="3911537" y="2498405"/>
            <a:ext cx="140936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d</a:t>
            </a: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n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/n)</a:t>
            </a:r>
            <a:r>
              <a:rPr lang="en-US" sz="1800" baseline="30000" dirty="0" smtClean="0">
                <a:solidFill>
                  <a:srgbClr val="000000"/>
                </a:solidFill>
                <a:cs typeface="Helvetica" pitchFamily="34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arb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)</a:t>
            </a:r>
            <a:endParaRPr lang="en-US" sz="18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7481050" y="4249164"/>
            <a:ext cx="604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k</a:t>
            </a:r>
            <a:r>
              <a:rPr lang="en-US" sz="1800" baseline="-25000" dirty="0" err="1" smtClean="0">
                <a:latin typeface="Symbol" pitchFamily="18" charset="2"/>
              </a:rPr>
              <a:t>^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r</a:t>
            </a:r>
            <a:r>
              <a:rPr lang="en-US" sz="1800" baseline="-25000" dirty="0" err="1" smtClean="0">
                <a:solidFill>
                  <a:srgbClr val="000000"/>
                </a:solidFill>
                <a:cs typeface="Helvetica" pitchFamily="34" charset="0"/>
              </a:rPr>
              <a:t>s</a:t>
            </a:r>
            <a:endParaRPr lang="en-US" sz="1800" baseline="-250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8219222" y="4315332"/>
            <a:ext cx="869020" cy="33855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Helvetica" charset="0"/>
              </a:rPr>
              <a:t>R(11-1)</a:t>
            </a:r>
            <a:endParaRPr lang="en-US" sz="1600" b="1" dirty="0">
              <a:solidFill>
                <a:srgbClr val="0000FF"/>
              </a:solidFill>
              <a:latin typeface="Helvetica" charset="0"/>
            </a:endParaRP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 rotWithShape="1">
          <a:blip r:embed="rId3" cstate="print"/>
          <a:srcRect l="6749" b="10542"/>
          <a:stretch/>
        </p:blipFill>
        <p:spPr bwMode="auto">
          <a:xfrm>
            <a:off x="457200" y="1083734"/>
            <a:ext cx="3965506" cy="262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1658753" y="4038333"/>
            <a:ext cx="31421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b="0" i="0" dirty="0" smtClean="0">
                <a:solidFill>
                  <a:srgbClr val="9900CC"/>
                </a:solidFill>
              </a:rPr>
              <a:t>R. Maingi, et al., </a:t>
            </a:r>
            <a:r>
              <a:rPr lang="it-IT" b="0" i="0" dirty="0">
                <a:solidFill>
                  <a:srgbClr val="9900CC"/>
                </a:solidFill>
              </a:rPr>
              <a:t>PRL </a:t>
            </a:r>
            <a:r>
              <a:rPr lang="it-IT" i="0" dirty="0">
                <a:solidFill>
                  <a:srgbClr val="9900CC"/>
                </a:solidFill>
              </a:rPr>
              <a:t>107</a:t>
            </a:r>
            <a:r>
              <a:rPr lang="it-IT" b="0" i="0" dirty="0">
                <a:solidFill>
                  <a:srgbClr val="9900CC"/>
                </a:solidFill>
              </a:rPr>
              <a:t>, 145004 (</a:t>
            </a:r>
            <a:r>
              <a:rPr lang="it-IT" b="0" i="0" dirty="0" smtClean="0">
                <a:solidFill>
                  <a:srgbClr val="9900CC"/>
                </a:solidFill>
              </a:rPr>
              <a:t>2011</a:t>
            </a:r>
            <a:r>
              <a:rPr lang="en-US" b="0" i="0" dirty="0" smtClean="0">
                <a:solidFill>
                  <a:srgbClr val="9900CC"/>
                </a:solidFill>
              </a:rPr>
              <a:t>)</a:t>
            </a:r>
            <a:endParaRPr lang="en-US" b="0" i="0" dirty="0">
              <a:solidFill>
                <a:srgbClr val="9900C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1260579" y="2164968"/>
            <a:ext cx="314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Energy Confinement Time (</a:t>
            </a:r>
            <a:r>
              <a:rPr lang="en-US" sz="1600" dirty="0" err="1" smtClean="0">
                <a:solidFill>
                  <a:srgbClr val="000000"/>
                </a:solidFill>
              </a:rPr>
              <a:t>ms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4112" y="3733800"/>
            <a:ext cx="37192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Pre-discharge lithium evaporation (mg)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34635" y="4409065"/>
            <a:ext cx="5035472" cy="222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Global parameters generally improve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800" dirty="0" smtClean="0"/>
              <a:t>ELM frequency declines - to zero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ELMs stabilize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800" dirty="0" smtClean="0"/>
              <a:t>Edge transport declines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As lithium evaporation increases, transport barrier widens, pedestal-top </a:t>
            </a:r>
            <a:r>
              <a:rPr lang="el-GR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χ</a:t>
            </a:r>
            <a:r>
              <a:rPr lang="en-US" sz="1600" baseline="-25000" dirty="0">
                <a:solidFill>
                  <a:srgbClr val="000000"/>
                </a:solidFill>
                <a:cs typeface="Times New Roman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reduced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78974" y="5582452"/>
            <a:ext cx="2071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dirty="0">
                <a:solidFill>
                  <a:srgbClr val="9900CC"/>
                </a:solidFill>
              </a:rPr>
              <a:t>J</a:t>
            </a:r>
            <a:r>
              <a:rPr lang="en-US" dirty="0" smtClean="0">
                <a:solidFill>
                  <a:srgbClr val="9900CC"/>
                </a:solidFill>
              </a:rPr>
              <a:t>. Canik, et al., </a:t>
            </a:r>
            <a:r>
              <a:rPr lang="it-IT" dirty="0" smtClean="0">
                <a:solidFill>
                  <a:srgbClr val="9900CC"/>
                </a:solidFill>
              </a:rPr>
              <a:t>PoP (2011</a:t>
            </a:r>
            <a:r>
              <a:rPr lang="it-IT" dirty="0">
                <a:solidFill>
                  <a:srgbClr val="9900CC"/>
                </a:solidFill>
              </a:rPr>
              <a:t>)</a:t>
            </a:r>
            <a:endParaRPr lang="en-US" dirty="0">
              <a:solidFill>
                <a:srgbClr val="9900CC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33834" y="5167836"/>
            <a:ext cx="2268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D. Boyle, et al., PPCF (2011) </a:t>
            </a:r>
            <a:endParaRPr lang="en-US" dirty="0"/>
          </a:p>
        </p:txBody>
      </p:sp>
      <p:sp>
        <p:nvSpPr>
          <p:cNvPr id="50" name="TextBox 10"/>
          <p:cNvSpPr txBox="1">
            <a:spLocks noChangeArrowheads="1"/>
          </p:cNvSpPr>
          <p:nvPr/>
        </p:nvSpPr>
        <p:spPr bwMode="auto">
          <a:xfrm>
            <a:off x="109136" y="561295"/>
            <a:ext cx="844847" cy="33855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Helvetica" charset="0"/>
              </a:rPr>
              <a:t>JRT-11</a:t>
            </a:r>
            <a:endParaRPr lang="en-US" sz="1600" b="1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51" name="TextBox 10"/>
          <p:cNvSpPr txBox="1">
            <a:spLocks noChangeArrowheads="1"/>
          </p:cNvSpPr>
          <p:nvPr/>
        </p:nvSpPr>
        <p:spPr bwMode="auto">
          <a:xfrm>
            <a:off x="101139" y="4048914"/>
            <a:ext cx="869020" cy="33855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Helvetica" charset="0"/>
              </a:rPr>
              <a:t>R(11-4)</a:t>
            </a:r>
            <a:endParaRPr lang="en-US" sz="1600" b="1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3200400" y="6315956"/>
            <a:ext cx="192942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see C. Skinner Li talk</a:t>
            </a:r>
          </a:p>
        </p:txBody>
      </p:sp>
    </p:spTree>
    <p:extLst>
      <p:ext uri="{BB962C8B-B14F-4D97-AF65-F5344CB8AC3E}">
        <p14:creationId xmlns:p14="http://schemas.microsoft.com/office/powerpoint/2010/main" val="90419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2"/>
            <a:ext cx="9144000" cy="815975"/>
          </a:xfrm>
        </p:spPr>
        <p:txBody>
          <a:bodyPr/>
          <a:lstStyle/>
          <a:p>
            <a:r>
              <a:rPr lang="en-US" dirty="0" smtClean="0"/>
              <a:t>BES provides poloidal correlation lengths of turbulence in ELM-free H-mode pedestal and parametric dependencies</a:t>
            </a:r>
            <a:endParaRPr lang="en-US" baseline="-25000" dirty="0"/>
          </a:p>
        </p:txBody>
      </p:sp>
      <p:pic>
        <p:nvPicPr>
          <p:cNvPr id="15" name="Picture 14" descr="R140-pol-array.png"/>
          <p:cNvPicPr>
            <a:picLocks noChangeAspect="1"/>
          </p:cNvPicPr>
          <p:nvPr/>
        </p:nvPicPr>
        <p:blipFill>
          <a:blip r:embed="rId2"/>
          <a:srcRect b="23503"/>
          <a:stretch>
            <a:fillRect/>
          </a:stretch>
        </p:blipFill>
        <p:spPr>
          <a:xfrm>
            <a:off x="615868" y="1607502"/>
            <a:ext cx="4015706" cy="3101082"/>
          </a:xfrm>
          <a:prstGeom prst="rect">
            <a:avLst/>
          </a:prstGeom>
        </p:spPr>
      </p:pic>
      <p:pic>
        <p:nvPicPr>
          <p:cNvPr id="10" name="Picture 9" descr="time-lag-filtered-data.png"/>
          <p:cNvPicPr>
            <a:picLocks noChangeAspect="1"/>
          </p:cNvPicPr>
          <p:nvPr/>
        </p:nvPicPr>
        <p:blipFill rotWithShape="1">
          <a:blip r:embed="rId3"/>
          <a:srcRect t="50000" r="47960"/>
          <a:stretch/>
        </p:blipFill>
        <p:spPr>
          <a:xfrm>
            <a:off x="5335010" y="732238"/>
            <a:ext cx="2614729" cy="20865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63805" y="6274561"/>
            <a:ext cx="208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400" dirty="0">
                <a:solidFill>
                  <a:srgbClr val="9900FF"/>
                </a:solidFill>
              </a:rPr>
              <a:t>D. </a:t>
            </a:r>
            <a:r>
              <a:rPr lang="en-US" sz="1400" dirty="0" smtClean="0">
                <a:solidFill>
                  <a:srgbClr val="9900FF"/>
                </a:solidFill>
              </a:rPr>
              <a:t>Smith (UW-Madison)</a:t>
            </a:r>
            <a:endParaRPr lang="en-US" sz="1400" dirty="0">
              <a:solidFill>
                <a:srgbClr val="99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201" y="954740"/>
            <a:ext cx="4521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Beam emission spectroscopy (BES) array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15868" y="4708584"/>
            <a:ext cx="3329906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615868" y="1355784"/>
            <a:ext cx="0" cy="3352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613150" y="42782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R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079" y="252567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Z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2179" y="4903122"/>
            <a:ext cx="4074900" cy="132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Large </a:t>
            </a:r>
            <a:r>
              <a:rPr lang="en-US" sz="1800" dirty="0" err="1" smtClean="0"/>
              <a:t>poloidal</a:t>
            </a:r>
            <a:r>
              <a:rPr lang="en-US" sz="1800" dirty="0" smtClean="0"/>
              <a:t> correlation lengths</a:t>
            </a:r>
          </a:p>
          <a:p>
            <a:pPr lvl="1"/>
            <a:r>
              <a:rPr lang="en-US" sz="1400" dirty="0" err="1"/>
              <a:t>k</a:t>
            </a:r>
            <a:r>
              <a:rPr lang="en-US" sz="1400" baseline="-25000" dirty="0" err="1">
                <a:latin typeface="Symbol" charset="2"/>
                <a:cs typeface="Symbol" charset="2"/>
              </a:rPr>
              <a:t>q</a:t>
            </a:r>
            <a:r>
              <a:rPr lang="en-US" sz="1400" dirty="0"/>
              <a:t> </a:t>
            </a:r>
            <a:r>
              <a:rPr lang="en-US" sz="1400" dirty="0">
                <a:ea typeface="Wingdings"/>
                <a:cs typeface="Arial"/>
              </a:rPr>
              <a:t>≈ 0.2-0.4 cm</a:t>
            </a:r>
            <a:r>
              <a:rPr lang="en-US" sz="1400" baseline="30000" dirty="0">
                <a:ea typeface="Wingdings"/>
                <a:cs typeface="Arial"/>
              </a:rPr>
              <a:t>-1</a:t>
            </a:r>
            <a:r>
              <a:rPr lang="en-US" sz="1400" dirty="0">
                <a:ea typeface="Wingdings"/>
                <a:cs typeface="Arial"/>
              </a:rPr>
              <a:t>  and  </a:t>
            </a:r>
            <a:r>
              <a:rPr lang="en-US" sz="1400" dirty="0" err="1">
                <a:ea typeface="Wingdings"/>
                <a:cs typeface="Arial"/>
              </a:rPr>
              <a:t>k</a:t>
            </a:r>
            <a:r>
              <a:rPr lang="en-US" sz="1400" baseline="-25000" dirty="0" err="1">
                <a:latin typeface="Symbol" charset="2"/>
                <a:cs typeface="Symbol" charset="2"/>
              </a:rPr>
              <a:t>q</a:t>
            </a:r>
            <a:r>
              <a:rPr lang="en-US" sz="1400" dirty="0" err="1">
                <a:latin typeface="Symbol" charset="2"/>
                <a:ea typeface="Wingdings"/>
                <a:cs typeface="Symbol" charset="2"/>
              </a:rPr>
              <a:t>r</a:t>
            </a:r>
            <a:r>
              <a:rPr lang="en-US" sz="1400" baseline="-25000" dirty="0" err="1">
                <a:ea typeface="Wingdings"/>
                <a:cs typeface="Arial"/>
              </a:rPr>
              <a:t>i</a:t>
            </a:r>
            <a:r>
              <a:rPr lang="en-US" sz="1400" dirty="0">
                <a:ea typeface="Wingdings"/>
                <a:cs typeface="Arial"/>
              </a:rPr>
              <a:t> ≈ 0.1-0.25</a:t>
            </a:r>
            <a:endParaRPr lang="en-US" sz="1400" dirty="0" smtClean="0"/>
          </a:p>
          <a:p>
            <a:r>
              <a:rPr lang="en-US" sz="1800" dirty="0" smtClean="0"/>
              <a:t>Cross-phase, time-lags show eddy advection in ion diamagnetic direction</a:t>
            </a:r>
            <a:endParaRPr lang="en-US" sz="18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8077200" y="990600"/>
            <a:ext cx="869020" cy="33855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Helvetica" charset="0"/>
              </a:rPr>
              <a:t>R(11-1)</a:t>
            </a:r>
            <a:endParaRPr lang="en-US" sz="1600" b="1" dirty="0">
              <a:solidFill>
                <a:srgbClr val="0000FF"/>
              </a:solidFill>
              <a:latin typeface="Helvetica" charset="0"/>
            </a:endParaRPr>
          </a:p>
        </p:txBody>
      </p:sp>
      <p:pic>
        <p:nvPicPr>
          <p:cNvPr id="21" name="Picture 20" descr="BetaN-vg1.png"/>
          <p:cNvPicPr>
            <a:picLocks noChangeAspect="1"/>
          </p:cNvPicPr>
          <p:nvPr/>
        </p:nvPicPr>
        <p:blipFill rotWithShape="1">
          <a:blip r:embed="rId4"/>
          <a:srcRect l="2230" t="56938" r="68407"/>
          <a:stretch/>
        </p:blipFill>
        <p:spPr>
          <a:xfrm>
            <a:off x="4380807" y="3200400"/>
            <a:ext cx="2335876" cy="1668423"/>
          </a:xfrm>
          <a:prstGeom prst="rect">
            <a:avLst/>
          </a:prstGeom>
        </p:spPr>
      </p:pic>
      <p:pic>
        <p:nvPicPr>
          <p:cNvPr id="22" name="Picture 21" descr="BetaN-vg2.png"/>
          <p:cNvPicPr>
            <a:picLocks noChangeAspect="1"/>
          </p:cNvPicPr>
          <p:nvPr/>
        </p:nvPicPr>
        <p:blipFill rotWithShape="1">
          <a:blip r:embed="rId5"/>
          <a:srcRect l="52632" t="58489" r="-1"/>
          <a:stretch/>
        </p:blipFill>
        <p:spPr>
          <a:xfrm>
            <a:off x="4306075" y="4844473"/>
            <a:ext cx="4779582" cy="1692101"/>
          </a:xfrm>
          <a:prstGeom prst="rect">
            <a:avLst/>
          </a:prstGeom>
        </p:spPr>
      </p:pic>
      <p:pic>
        <p:nvPicPr>
          <p:cNvPr id="23" name="Picture 22" descr="BetaN-vg2.png"/>
          <p:cNvPicPr>
            <a:picLocks noChangeAspect="1"/>
          </p:cNvPicPr>
          <p:nvPr/>
        </p:nvPicPr>
        <p:blipFill rotWithShape="1">
          <a:blip r:embed="rId5"/>
          <a:srcRect l="27315" t="58641" r="50886" b="-1"/>
          <a:stretch/>
        </p:blipFill>
        <p:spPr>
          <a:xfrm>
            <a:off x="6894945" y="3183774"/>
            <a:ext cx="2232583" cy="17111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638910" y="4844473"/>
            <a:ext cx="239409" cy="153409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6002" y="2872457"/>
            <a:ext cx="4521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err="1" smtClean="0">
                <a:solidFill>
                  <a:srgbClr val="0000FF"/>
                </a:solidFill>
              </a:rPr>
              <a:t>Poloidal</a:t>
            </a:r>
            <a:r>
              <a:rPr lang="en-US" sz="1600" u="sng" dirty="0" smtClean="0">
                <a:solidFill>
                  <a:srgbClr val="0000FF"/>
                </a:solidFill>
              </a:rPr>
              <a:t> Correlation Length vs. Parameters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35287" y="4157643"/>
            <a:ext cx="445074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q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4984" y="5020887"/>
            <a:ext cx="445074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</a:rPr>
              <a:t>i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05800" y="5020887"/>
            <a:ext cx="597474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err="1" smtClean="0">
                <a:solidFill>
                  <a:srgbClr val="0000FF"/>
                </a:solidFill>
              </a:rPr>
              <a:t>T</a:t>
            </a:r>
            <a:r>
              <a:rPr lang="en-US" sz="1600" baseline="-25000" dirty="0" err="1">
                <a:solidFill>
                  <a:srgbClr val="0000FF"/>
                </a:solidFill>
              </a:rPr>
              <a:t>e</a:t>
            </a:r>
            <a:r>
              <a:rPr lang="en-US" sz="1600" dirty="0" smtClean="0">
                <a:solidFill>
                  <a:srgbClr val="0000FF"/>
                </a:solidFill>
              </a:rPr>
              <a:t>/T</a:t>
            </a:r>
            <a:r>
              <a:rPr lang="en-US" sz="1600" baseline="-25000" dirty="0" smtClean="0">
                <a:solidFill>
                  <a:srgbClr val="0000FF"/>
                </a:solidFill>
              </a:rPr>
              <a:t>i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0" y="4160414"/>
            <a:ext cx="521274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err="1" smtClean="0">
                <a:latin typeface="Symbol" pitchFamily="18" charset="2"/>
              </a:rPr>
              <a:t>Ñ</a:t>
            </a:r>
            <a:r>
              <a:rPr lang="en-US" sz="1600" dirty="0" err="1" smtClean="0">
                <a:solidFill>
                  <a:srgbClr val="0000FF"/>
                </a:solidFill>
              </a:rPr>
              <a:t>n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e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3575264" y="3801232"/>
            <a:ext cx="1345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Correlation Length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3572985" y="5519755"/>
            <a:ext cx="1345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Correlation Length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058333" y="1464731"/>
            <a:ext cx="1676400" cy="304800"/>
          </a:xfrm>
          <a:prstGeom prst="rect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3554" name="Slide Number Placeholder 1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ED770129-A1BA-4DAE-8337-9EEECE75828B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8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F14372FF-77B6-405B-9F8F-09DCBCC6CD30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8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838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Pedestal scaling, structure, and dynamics studied theoretically and experimentally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489325" y="2541588"/>
            <a:ext cx="2354263" cy="1825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7800" indent="-177800"/>
            <a:endParaRPr lang="en-US" b="1"/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76200" y="533400"/>
            <a:ext cx="844847" cy="33855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Helvetica" charset="0"/>
              </a:rPr>
              <a:t>JRT-11</a:t>
            </a:r>
            <a:endParaRPr lang="en-US" sz="1600" b="1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289243"/>
            <a:ext cx="319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A</a:t>
            </a:r>
            <a:r>
              <a:rPr lang="en-US" sz="1400" dirty="0" smtClean="0">
                <a:solidFill>
                  <a:srgbClr val="9900CC"/>
                </a:solidFill>
              </a:rPr>
              <a:t>. Diallo, et al., </a:t>
            </a:r>
            <a:r>
              <a:rPr lang="it-IT" sz="1400" dirty="0" smtClean="0">
                <a:solidFill>
                  <a:srgbClr val="9900CC"/>
                </a:solidFill>
              </a:rPr>
              <a:t>NF </a:t>
            </a:r>
            <a:r>
              <a:rPr lang="it-IT" sz="1400" b="1" dirty="0" smtClean="0">
                <a:solidFill>
                  <a:srgbClr val="9900CC"/>
                </a:solidFill>
              </a:rPr>
              <a:t>51</a:t>
            </a:r>
            <a:r>
              <a:rPr lang="it-IT" sz="1400" dirty="0" smtClean="0">
                <a:solidFill>
                  <a:srgbClr val="9900CC"/>
                </a:solidFill>
              </a:rPr>
              <a:t>, 103031 (2011</a:t>
            </a:r>
            <a:r>
              <a:rPr lang="it-IT" sz="1400" dirty="0">
                <a:solidFill>
                  <a:srgbClr val="9900CC"/>
                </a:solidFill>
              </a:rPr>
              <a:t>)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14" name="Rectangle 7"/>
          <p:cNvSpPr>
            <a:spLocks/>
          </p:cNvSpPr>
          <p:nvPr/>
        </p:nvSpPr>
        <p:spPr bwMode="auto">
          <a:xfrm>
            <a:off x="798513" y="1790700"/>
            <a:ext cx="4140200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20"/>
          <p:cNvSpPr>
            <a:spLocks/>
          </p:cNvSpPr>
          <p:nvPr/>
        </p:nvSpPr>
        <p:spPr bwMode="auto">
          <a:xfrm>
            <a:off x="2157413" y="5181600"/>
            <a:ext cx="15748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6200" y="4707466"/>
            <a:ext cx="472934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Pedestal width scaling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baseline="30000" dirty="0" err="1" smtClean="0">
                <a:latin typeface="Symbol" pitchFamily="18" charset="2"/>
              </a:rPr>
              <a:t>a</a:t>
            </a:r>
            <a:r>
              <a:rPr lang="en-US" sz="1800" dirty="0" smtClean="0"/>
              <a:t> applies to multiple machines</a:t>
            </a:r>
          </a:p>
          <a:p>
            <a:r>
              <a:rPr lang="en-US" sz="1800" dirty="0" smtClean="0"/>
              <a:t>In NSTX, observed </a:t>
            </a:r>
            <a:r>
              <a:rPr lang="en-US" sz="1800" dirty="0" err="1" smtClean="0"/>
              <a:t>ped</a:t>
            </a:r>
            <a:r>
              <a:rPr lang="en-US" sz="1800" dirty="0" smtClean="0"/>
              <a:t>. width is larger</a:t>
            </a:r>
          </a:p>
          <a:p>
            <a:pPr lvl="1"/>
            <a:r>
              <a:rPr lang="en-US" sz="1400" dirty="0" smtClean="0"/>
              <a:t>1.7 x MAST, 2.4 x DIII-D</a:t>
            </a:r>
          </a:p>
          <a:p>
            <a:pPr lvl="1"/>
            <a:r>
              <a:rPr lang="en-US" sz="1400" dirty="0" smtClean="0"/>
              <a:t>Data indicates stronger for NSTX: </a:t>
            </a:r>
            <a:r>
              <a:rPr lang="en-US" sz="1400" dirty="0" smtClean="0">
                <a:latin typeface="Symbol" pitchFamily="18" charset="2"/>
              </a:rPr>
              <a:t>b</a:t>
            </a:r>
            <a:r>
              <a:rPr lang="en-US" sz="1400" baseline="-25000" dirty="0" smtClean="0">
                <a:latin typeface="Symbol" pitchFamily="18" charset="2"/>
              </a:rPr>
              <a:t>q</a:t>
            </a:r>
            <a:r>
              <a:rPr lang="en-US" sz="1400" baseline="30000" dirty="0" smtClean="0">
                <a:latin typeface="Symbol" pitchFamily="18" charset="2"/>
              </a:rPr>
              <a:t>0.94</a:t>
            </a:r>
            <a:r>
              <a:rPr lang="en-US" sz="1400" dirty="0" smtClean="0"/>
              <a:t> vs. </a:t>
            </a:r>
            <a:r>
              <a:rPr lang="en-US" sz="1400" dirty="0" smtClean="0">
                <a:latin typeface="Symbol" pitchFamily="18" charset="2"/>
              </a:rPr>
              <a:t>b</a:t>
            </a:r>
            <a:r>
              <a:rPr lang="en-US" sz="1400" baseline="-25000" dirty="0" smtClean="0">
                <a:latin typeface="Symbol" pitchFamily="18" charset="2"/>
              </a:rPr>
              <a:t>q</a:t>
            </a:r>
            <a:r>
              <a:rPr lang="en-US" sz="1400" baseline="30000" dirty="0" smtClean="0">
                <a:latin typeface="Symbol" pitchFamily="18" charset="2"/>
              </a:rPr>
              <a:t>0.5</a:t>
            </a:r>
            <a:endParaRPr lang="en-US" sz="1400" dirty="0" smtClean="0"/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935560" cy="343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4402669"/>
            <a:ext cx="636587" cy="2345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4" name="Straight Arrow Connector 3"/>
          <p:cNvCxnSpPr/>
          <p:nvPr/>
        </p:nvCxnSpPr>
        <p:spPr bwMode="auto">
          <a:xfrm>
            <a:off x="2734733" y="1608664"/>
            <a:ext cx="746125" cy="321736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913313" y="4623285"/>
            <a:ext cx="4182234" cy="181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Measured correlation lengths are consistent with theory</a:t>
            </a:r>
          </a:p>
          <a:p>
            <a:pPr lvl="1"/>
            <a:r>
              <a:rPr lang="en-US" sz="1400" dirty="0" smtClean="0"/>
              <a:t>Radial (</a:t>
            </a:r>
            <a:r>
              <a:rPr lang="en-US" sz="1400" dirty="0" err="1" smtClean="0"/>
              <a:t>reflectometry</a:t>
            </a:r>
            <a:r>
              <a:rPr lang="en-US" sz="1400" dirty="0" smtClean="0"/>
              <a:t>) ~ 2 – 4 cm</a:t>
            </a:r>
          </a:p>
          <a:p>
            <a:pPr lvl="1"/>
            <a:r>
              <a:rPr lang="en-US" sz="1400" dirty="0" err="1" smtClean="0">
                <a:solidFill>
                  <a:srgbClr val="0000FF"/>
                </a:solidFill>
              </a:rPr>
              <a:t>Poloidal</a:t>
            </a:r>
            <a:r>
              <a:rPr lang="en-US" sz="1400" dirty="0" smtClean="0">
                <a:solidFill>
                  <a:srgbClr val="0000FF"/>
                </a:solidFill>
              </a:rPr>
              <a:t> (BES) ~ 10 – 14 cm</a:t>
            </a:r>
          </a:p>
          <a:p>
            <a:pPr marL="973138" lvl="2"/>
            <a:r>
              <a:rPr lang="en-US" sz="1400" dirty="0" smtClean="0"/>
              <a:t>spatial structure exhibits ion-scale </a:t>
            </a:r>
            <a:r>
              <a:rPr lang="en-US" sz="1400" dirty="0" err="1" smtClean="0"/>
              <a:t>microturbulence</a:t>
            </a:r>
            <a:r>
              <a:rPr lang="en-US" sz="1400" dirty="0" smtClean="0"/>
              <a:t> (</a:t>
            </a:r>
            <a:r>
              <a:rPr lang="en-US" sz="1400" dirty="0" err="1" smtClean="0"/>
              <a:t>k</a:t>
            </a:r>
            <a:r>
              <a:rPr lang="en-US" sz="1400" baseline="-25000" dirty="0" err="1" smtClean="0">
                <a:latin typeface="Symbol" pitchFamily="18" charset="2"/>
              </a:rPr>
              <a:t>q</a:t>
            </a:r>
            <a:r>
              <a:rPr lang="en-US" sz="1400" dirty="0" err="1" smtClean="0">
                <a:latin typeface="Symbol" pitchFamily="18" charset="2"/>
              </a:rPr>
              <a:t>r</a:t>
            </a:r>
            <a:r>
              <a:rPr lang="en-US" sz="1400" baseline="-25000" dirty="0" err="1" smtClean="0"/>
              <a:t>i</a:t>
            </a:r>
            <a:r>
              <a:rPr lang="en-US" sz="1400" baseline="30000" dirty="0" err="1" smtClean="0"/>
              <a:t>ped</a:t>
            </a:r>
            <a:r>
              <a:rPr lang="en-US" sz="1400" dirty="0" smtClean="0"/>
              <a:t> ~ 0.1 - 0.2)</a:t>
            </a:r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292119" y="6289243"/>
            <a:ext cx="5851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</a:rPr>
              <a:t>A. Diallo, C.S. Chang, S. Ku (PPPL), D. Smith (UW), S. Kubota (UCLA)</a:t>
            </a:r>
            <a:endParaRPr lang="en-US" sz="1400" dirty="0">
              <a:solidFill>
                <a:srgbClr val="9900CC"/>
              </a:solidFill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5" t="3540"/>
          <a:stretch/>
        </p:blipFill>
        <p:spPr bwMode="auto">
          <a:xfrm>
            <a:off x="4597401" y="1701800"/>
            <a:ext cx="144198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190257" y="954740"/>
            <a:ext cx="24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Pedestal width scaling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37523" y="954740"/>
            <a:ext cx="327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Turbulence correlation lengths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94867"/>
            <a:ext cx="2870199" cy="293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7012897" y="1586400"/>
            <a:ext cx="1445303" cy="174664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79534" y="1405577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Theory (non-linear XGC1)</a:t>
            </a:r>
            <a:endParaRPr lang="en-US" sz="1600" u="sng" dirty="0">
              <a:solidFill>
                <a:srgbClr val="9900FF"/>
              </a:solidFill>
            </a:endParaRP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rot="10800000" flipH="1">
            <a:off x="7865534" y="2378954"/>
            <a:ext cx="258286" cy="973846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dash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buNone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rot="10800000" flipH="1">
            <a:off x="8229600" y="3054350"/>
            <a:ext cx="487411" cy="298450"/>
          </a:xfrm>
          <a:prstGeom prst="line">
            <a:avLst/>
          </a:prstGeom>
          <a:noFill/>
          <a:ln w="15875" cap="flat">
            <a:solidFill>
              <a:srgbClr val="0000FF"/>
            </a:solidFill>
            <a:prstDash val="dash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buNone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42" name="Rectangle 9"/>
          <p:cNvSpPr>
            <a:spLocks/>
          </p:cNvSpPr>
          <p:nvPr/>
        </p:nvSpPr>
        <p:spPr bwMode="auto">
          <a:xfrm>
            <a:off x="8012010" y="1828800"/>
            <a:ext cx="705001" cy="541687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40640" bIns="0">
            <a:spAutoFit/>
          </a:bodyPr>
          <a:lstStyle/>
          <a:p>
            <a:pPr marL="39688">
              <a:buNone/>
            </a:pPr>
            <a:r>
              <a:rPr lang="en-US" sz="1600" dirty="0" smtClean="0">
                <a:solidFill>
                  <a:schemeClr val="tx1"/>
                </a:solidFill>
                <a:cs typeface="Helvetica" charset="0"/>
              </a:rPr>
              <a:t>Radial</a:t>
            </a:r>
          </a:p>
          <a:p>
            <a:pPr marL="39688">
              <a:buNone/>
            </a:pPr>
            <a:r>
              <a:rPr lang="en-US" sz="1600" dirty="0" smtClean="0">
                <a:solidFill>
                  <a:schemeClr val="tx1"/>
                </a:solidFill>
                <a:cs typeface="Helvetica" charset="0"/>
              </a:rPr>
              <a:t>~ </a:t>
            </a:r>
            <a:r>
              <a:rPr lang="en-US" sz="1600" dirty="0">
                <a:solidFill>
                  <a:schemeClr val="tx1"/>
                </a:solidFill>
                <a:cs typeface="Helvetica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cs typeface="Helvetica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cs typeface="Helvetica" charset="0"/>
              </a:rPr>
              <a:t>cm</a:t>
            </a:r>
          </a:p>
        </p:txBody>
      </p:sp>
      <p:sp>
        <p:nvSpPr>
          <p:cNvPr id="43" name="Rectangle 11"/>
          <p:cNvSpPr>
            <a:spLocks/>
          </p:cNvSpPr>
          <p:nvPr/>
        </p:nvSpPr>
        <p:spPr bwMode="auto">
          <a:xfrm>
            <a:off x="8229600" y="2514600"/>
            <a:ext cx="818814" cy="541687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40640" bIns="0">
            <a:spAutoFit/>
          </a:bodyPr>
          <a:lstStyle/>
          <a:p>
            <a:pPr marL="39688">
              <a:buNone/>
            </a:pPr>
            <a:r>
              <a:rPr lang="en-US" sz="1600" dirty="0" err="1" smtClean="0">
                <a:solidFill>
                  <a:srgbClr val="0000FF"/>
                </a:solidFill>
                <a:cs typeface="Helvetica" charset="0"/>
              </a:rPr>
              <a:t>Poloidal</a:t>
            </a:r>
            <a:endParaRPr lang="en-US" sz="1600" dirty="0" smtClean="0">
              <a:solidFill>
                <a:srgbClr val="0000FF"/>
              </a:solidFill>
              <a:cs typeface="Helvetica" charset="0"/>
            </a:endParaRPr>
          </a:p>
          <a:p>
            <a:pPr marL="39688">
              <a:buNone/>
            </a:pPr>
            <a:r>
              <a:rPr lang="en-US" sz="1600" dirty="0" smtClean="0">
                <a:solidFill>
                  <a:srgbClr val="0000FF"/>
                </a:solidFill>
                <a:cs typeface="Helvetica" charset="0"/>
              </a:rPr>
              <a:t>~ 11 </a:t>
            </a:r>
            <a:r>
              <a:rPr lang="en-US" sz="1600" dirty="0">
                <a:solidFill>
                  <a:srgbClr val="0000FF"/>
                </a:solidFill>
                <a:cs typeface="Helvetica" charset="0"/>
              </a:rPr>
              <a:t>cm</a:t>
            </a:r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 bwMode="auto">
          <a:xfrm flipV="1">
            <a:off x="5866607" y="3086101"/>
            <a:ext cx="0" cy="80158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5843588" y="2899569"/>
            <a:ext cx="46038" cy="18653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93933" y="3733800"/>
            <a:ext cx="11133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dirty="0" smtClean="0">
                <a:solidFill>
                  <a:srgbClr val="9900FF"/>
                </a:solidFill>
              </a:rPr>
              <a:t>R = 1.38m</a:t>
            </a:r>
            <a:endParaRPr lang="en-US" sz="1400" dirty="0">
              <a:solidFill>
                <a:srgbClr val="9900FF"/>
              </a:solidFill>
            </a:endParaRPr>
          </a:p>
        </p:txBody>
      </p:sp>
      <p:cxnSp>
        <p:nvCxnSpPr>
          <p:cNvPr id="23562" name="Straight Connector 23561"/>
          <p:cNvCxnSpPr>
            <a:endCxn id="50" idx="1"/>
          </p:cNvCxnSpPr>
          <p:nvPr/>
        </p:nvCxnSpPr>
        <p:spPr bwMode="auto">
          <a:xfrm>
            <a:off x="5875074" y="3887688"/>
            <a:ext cx="618859" cy="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10"/>
          <p:cNvSpPr txBox="1">
            <a:spLocks noChangeArrowheads="1"/>
          </p:cNvSpPr>
          <p:nvPr/>
        </p:nvSpPr>
        <p:spPr bwMode="auto">
          <a:xfrm>
            <a:off x="8189259" y="541867"/>
            <a:ext cx="869020" cy="338554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Helvetica" charset="0"/>
              </a:rPr>
              <a:t>R(11-1)</a:t>
            </a:r>
            <a:endParaRPr lang="en-US" sz="1600" b="1" dirty="0">
              <a:solidFill>
                <a:srgbClr val="0000FF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50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 l="4299" t="13780" r="4299" b="10335"/>
              <a:stretch>
                <a:fillRect/>
              </a:stretch>
            </p:blipFill>
          </mc:Choice>
          <mc:Fallback>
            <p:blipFill>
              <a:blip r:embed="rId5"/>
              <a:srcRect l="4299" t="13780" r="4299" b="10335"/>
              <a:stretch>
                <a:fillRect/>
              </a:stretch>
            </p:blipFill>
          </mc:Fallback>
        </mc:AlternateContent>
        <p:spPr>
          <a:xfrm>
            <a:off x="5213716" y="957554"/>
            <a:ext cx="3888719" cy="20142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and lab results show importance of </a:t>
            </a:r>
            <a:r>
              <a:rPr lang="en-US" dirty="0"/>
              <a:t>o</a:t>
            </a:r>
            <a:r>
              <a:rPr lang="en-US" dirty="0" smtClean="0"/>
              <a:t>xygen in lithium-graphite PMI for pumping deuterium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3162700"/>
            <a:ext cx="4800601" cy="3233397"/>
          </a:xfrm>
        </p:spPr>
        <p:txBody>
          <a:bodyPr/>
          <a:lstStyle/>
          <a:p>
            <a:r>
              <a:rPr lang="en-US" sz="1800" dirty="0" smtClean="0"/>
              <a:t>Accordingly, lab results support that Li on graphite can pump D effectively due to O </a:t>
            </a:r>
            <a:endParaRPr lang="en-US" sz="1600" dirty="0" smtClean="0"/>
          </a:p>
          <a:p>
            <a:pPr lvl="1"/>
            <a:r>
              <a:rPr lang="en-US" sz="1600" dirty="0" smtClean="0"/>
              <a:t>XPS measurements </a:t>
            </a:r>
            <a:r>
              <a:rPr lang="en-US" sz="1600" i="1" dirty="0" smtClean="0">
                <a:solidFill>
                  <a:srgbClr val="9900FF"/>
                </a:solidFill>
              </a:rPr>
              <a:t>(Purdue)</a:t>
            </a:r>
            <a:r>
              <a:rPr lang="en-US" sz="1600" dirty="0" smtClean="0">
                <a:solidFill>
                  <a:srgbClr val="9900FF"/>
                </a:solidFill>
              </a:rPr>
              <a:t> </a:t>
            </a:r>
            <a:r>
              <a:rPr lang="en-US" sz="1600" dirty="0" smtClean="0"/>
              <a:t>show 2 µm of Li increases surface oxygen content of </a:t>
            </a:r>
            <a:r>
              <a:rPr lang="en-US" sz="1600" dirty="0" err="1" smtClean="0"/>
              <a:t>lithiated</a:t>
            </a:r>
            <a:r>
              <a:rPr lang="en-US" sz="1600" dirty="0" smtClean="0"/>
              <a:t> graphite to ~10%</a:t>
            </a:r>
          </a:p>
          <a:p>
            <a:pPr lvl="1"/>
            <a:r>
              <a:rPr lang="en-US" sz="1600" dirty="0" smtClean="0"/>
              <a:t>deuterium ion irradiation of </a:t>
            </a:r>
            <a:r>
              <a:rPr lang="en-US" sz="1600" dirty="0" err="1" smtClean="0"/>
              <a:t>lithiated</a:t>
            </a:r>
            <a:r>
              <a:rPr lang="en-US" sz="1600" dirty="0" smtClean="0"/>
              <a:t> graphite greatly enhances oxygen content to 20%-40%</a:t>
            </a:r>
          </a:p>
          <a:p>
            <a:pPr lvl="2"/>
            <a:r>
              <a:rPr lang="en-US" sz="1400" dirty="0" smtClean="0"/>
              <a:t>In stark contrast, D irradiation of graphite </a:t>
            </a:r>
            <a:r>
              <a:rPr lang="en-US" sz="1400" i="1" u="sng" dirty="0" smtClean="0"/>
              <a:t>without</a:t>
            </a:r>
            <a:r>
              <a:rPr lang="en-US" sz="1400" dirty="0" smtClean="0"/>
              <a:t> Li </a:t>
            </a:r>
            <a:r>
              <a:rPr lang="en-US" sz="1400" i="1" dirty="0" smtClean="0"/>
              <a:t>decreases </a:t>
            </a:r>
            <a:r>
              <a:rPr lang="en-US" sz="1400" dirty="0" smtClean="0"/>
              <a:t>amount of surface O</a:t>
            </a:r>
          </a:p>
          <a:p>
            <a:pPr lvl="1"/>
            <a:r>
              <a:rPr lang="en-US" sz="1600" dirty="0" smtClean="0"/>
              <a:t>Li acts as an O getter, and the O retains D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4333" y="1447800"/>
            <a:ext cx="344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%</a:t>
            </a:r>
            <a:endParaRPr lang="en-US" sz="1400" b="0" i="0" dirty="0">
              <a:solidFill>
                <a:schemeClr val="tx1"/>
              </a:solidFill>
            </a:endParaRPr>
          </a:p>
        </p:txBody>
      </p:sp>
      <p:pic>
        <p:nvPicPr>
          <p:cNvPr id="55" name="Picture 54" descr="O1s concentration - ATJ147 vs. Control (for CS)b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rcRect l="11292" t="9763" r="12620"/>
              <a:stretch>
                <a:fillRect/>
              </a:stretch>
            </p:blipFill>
          </mc:Choice>
          <mc:Fallback>
            <p:blipFill>
              <a:blip r:embed="rId11"/>
              <a:srcRect l="11292" t="9763" r="12620"/>
              <a:stretch>
                <a:fillRect/>
              </a:stretch>
            </p:blipFill>
          </mc:Fallback>
        </mc:AlternateContent>
        <p:spPr>
          <a:xfrm>
            <a:off x="5140035" y="4038600"/>
            <a:ext cx="3833707" cy="2475380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" name="Group 3"/>
          <p:cNvGrpSpPr/>
          <p:nvPr/>
        </p:nvGrpSpPr>
        <p:grpSpPr>
          <a:xfrm>
            <a:off x="3124200" y="914400"/>
            <a:ext cx="1342404" cy="1883834"/>
            <a:chOff x="3505200" y="990600"/>
            <a:chExt cx="1606973" cy="2255112"/>
          </a:xfrm>
        </p:grpSpPr>
        <p:pic>
          <p:nvPicPr>
            <p:cNvPr id="23" name="Picture 22" descr="ligto1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05200" y="1219200"/>
              <a:ext cx="1606973" cy="18288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945466" y="2904067"/>
              <a:ext cx="324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rgbClr val="FF0000"/>
                  </a:solidFill>
                  <a:latin typeface="+mn-lt"/>
                </a:rPr>
                <a:t>O</a:t>
              </a:r>
              <a:endParaRPr lang="en-US" sz="1400" i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43400" y="2937935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rgbClr val="A264C8"/>
                  </a:solidFill>
                  <a:latin typeface="+mn-lt"/>
                </a:rPr>
                <a:t>Li</a:t>
              </a:r>
              <a:endParaRPr lang="en-US" sz="1400" i="0" dirty="0">
                <a:solidFill>
                  <a:srgbClr val="A264C8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66035" y="2929468"/>
              <a:ext cx="339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</a:t>
              </a:r>
              <a:endParaRPr lang="en-US" sz="14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280406" y="1066800"/>
              <a:ext cx="164592" cy="164592"/>
            </a:xfrm>
            <a:prstGeom prst="ellipse">
              <a:avLst/>
            </a:prstGeom>
            <a:solidFill>
              <a:schemeClr val="accent2"/>
            </a:solidFill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rot="5400000">
              <a:off x="4242937" y="1350432"/>
              <a:ext cx="228598" cy="2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4394196" y="990600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chemeClr val="accent2"/>
                  </a:solidFill>
                  <a:latin typeface="+mn-lt"/>
                </a:rPr>
                <a:t>D</a:t>
              </a:r>
              <a:endParaRPr lang="en-US" sz="1400" i="0" dirty="0">
                <a:solidFill>
                  <a:schemeClr val="accent2"/>
                </a:solidFill>
                <a:latin typeface="+mn-lt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4038600" y="2853268"/>
              <a:ext cx="194733" cy="42333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fld id="{E37813E2-AE13-AA46-9088-242238831702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8219498" y="609600"/>
            <a:ext cx="880177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PAC29-18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53782" y="990600"/>
            <a:ext cx="2818017" cy="19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/>
              <a:t>Quantum-classical atomistic simulations </a:t>
            </a:r>
            <a:r>
              <a:rPr lang="en-US" sz="1800" dirty="0" smtClean="0"/>
              <a:t>show surface </a:t>
            </a:r>
            <a:r>
              <a:rPr lang="en-US" sz="1800" dirty="0"/>
              <a:t>oxygen </a:t>
            </a:r>
            <a:r>
              <a:rPr lang="en-US" sz="1800" dirty="0" smtClean="0"/>
              <a:t>plays key </a:t>
            </a:r>
            <a:r>
              <a:rPr lang="en-US" sz="1800" dirty="0"/>
              <a:t>role </a:t>
            </a:r>
            <a:r>
              <a:rPr lang="en-US" sz="1800" dirty="0" smtClean="0"/>
              <a:t>in the retention of deuterium in graphite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22" y="2810933"/>
            <a:ext cx="37322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2171" y="3616136"/>
            <a:ext cx="2335576" cy="40216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80"/>
              </a:lnSpc>
              <a:buNone/>
            </a:pP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1         2          3         4         5</a:t>
            </a:r>
          </a:p>
          <a:p>
            <a:pPr>
              <a:lnSpc>
                <a:spcPts val="1380"/>
              </a:lnSpc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     </a:t>
            </a: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atomic composition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3352800" y="6287066"/>
            <a:ext cx="212873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see C. Skinner Li talk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901001" y="4175760"/>
            <a:ext cx="251414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cs typeface="Helvetica" pitchFamily="34" charset="0"/>
              </a:rPr>
              <a:t>D</a:t>
            </a:r>
            <a:r>
              <a:rPr lang="en-US" sz="1400" baseline="30000" dirty="0" smtClean="0">
                <a:solidFill>
                  <a:srgbClr val="FF0000"/>
                </a:solidFill>
                <a:cs typeface="Helvetica" pitchFamily="34" charset="0"/>
              </a:rPr>
              <a:t>+</a:t>
            </a:r>
            <a:r>
              <a:rPr lang="en-US" sz="1400" dirty="0" smtClean="0">
                <a:solidFill>
                  <a:srgbClr val="FF0000"/>
                </a:solidFill>
                <a:cs typeface="Helvetica" pitchFamily="34" charset="0"/>
              </a:rPr>
              <a:t> bombarded Li-graphite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602642" y="5267980"/>
            <a:ext cx="138895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  <a:cs typeface="Helvetica" pitchFamily="34" charset="0"/>
              </a:rPr>
              <a:t>D</a:t>
            </a:r>
            <a:r>
              <a:rPr lang="en-US" sz="1400" baseline="30000" dirty="0" smtClean="0">
                <a:solidFill>
                  <a:srgbClr val="0000FF"/>
                </a:solidFill>
                <a:cs typeface="Helvetica" pitchFamily="34" charset="0"/>
              </a:rPr>
              <a:t>+</a:t>
            </a:r>
            <a:r>
              <a:rPr lang="en-US" sz="1400" dirty="0" smtClean="0">
                <a:solidFill>
                  <a:srgbClr val="0000FF"/>
                </a:solidFill>
                <a:cs typeface="Helvetica" pitchFamily="34" charset="0"/>
              </a:rPr>
              <a:t> bombarded graphite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7772400" y="4483537"/>
            <a:ext cx="447098" cy="240863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144084" y="6281397"/>
            <a:ext cx="2547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J.P. Allain</a:t>
            </a: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, Taylor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(Purdue U.) </a:t>
            </a:r>
            <a:endParaRPr lang="en-US" sz="1400" dirty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995467" y="2665833"/>
            <a:ext cx="282893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P.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Krstic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, sub. to Nature Comm.</a:t>
            </a:r>
          </a:p>
        </p:txBody>
      </p:sp>
    </p:spTree>
    <p:extLst>
      <p:ext uri="{BB962C8B-B14F-4D97-AF65-F5344CB8AC3E}">
        <p14:creationId xmlns:p14="http://schemas.microsoft.com/office/powerpoint/2010/main" val="354477157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79712</TotalTime>
  <Words>2919</Words>
  <Application>Microsoft Office PowerPoint</Application>
  <PresentationFormat>On-screen Show (4:3)</PresentationFormat>
  <Paragraphs>548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Blank Presentation</vt:lpstr>
      <vt:lpstr>1_Blank Presentation</vt:lpstr>
      <vt:lpstr>2_Blank Presentation</vt:lpstr>
      <vt:lpstr>PowerPoint Presentation</vt:lpstr>
      <vt:lpstr>NSTX research targets predictive physics understanding needed for fusion energy development facilities</vt:lpstr>
      <vt:lpstr>Following last PAC, the largest NSTX experimental program to date was planned for FY11-12</vt:lpstr>
      <vt:lpstr>Brief summary of NSTX Milestones – key guidance for TSG XP prioritizations – FY2011</vt:lpstr>
      <vt:lpstr>First successful nonlinear microtearing simulations for NSTX predict reduced electron heat transport at lower collisionality </vt:lpstr>
      <vt:lpstr>Plasma characteristics change nearly continuously with increasing lithium evaporation inside vessel</vt:lpstr>
      <vt:lpstr>BES provides poloidal correlation lengths of turbulence in ELM-free H-mode pedestal and parametric dependencies</vt:lpstr>
      <vt:lpstr>Pedestal scaling, structure, and dynamics studied theoretically and experimentally</vt:lpstr>
      <vt:lpstr>Simulations and lab results show importance of oxygen in lithium-graphite PMI for pumping deuterium</vt:lpstr>
      <vt:lpstr>Kinetic RWM stability theory further tested against NSTX experiments, provides guidance for NSTX-U</vt:lpstr>
      <vt:lpstr>Improved RWM control includes radial and poloidal field, and state space feedback with a 3D conducting structure model</vt:lpstr>
      <vt:lpstr>Higher aspect ratio of NSTX-U tested in NSTX, vertical stability growth rate data obtained, compared to simulation</vt:lpstr>
      <vt:lpstr>Disruption Detection and Warning Analysis is Being Developed for Disruption Avoidance</vt:lpstr>
      <vt:lpstr>Snowflake divertor experiments provide basis for required divertor heat flux mitigation in NSTX-U</vt:lpstr>
      <vt:lpstr>Fast ion redistribution associated with low frequency MHD measured by fast ion Da (FIDA) diagnostic</vt:lpstr>
      <vt:lpstr>Non-inductive current fractions of up to 65% sustained in NSTX, &gt;70% transiently; Upgrade projected to achieve 100%</vt:lpstr>
      <vt:lpstr>L-mode discharge ramping to 1MA requires 35% less inductive flux when coaxial helicity injection (CHI) is used </vt:lpstr>
      <vt:lpstr>Continuing analysis of NSTX data targets a predictive physics understanding required for future fusion devices</vt:lpstr>
      <vt:lpstr>Supporting slides follow</vt:lpstr>
      <vt:lpstr>CY2011-FY2012 prioritized run plan met run-time guidance</vt:lpstr>
      <vt:lpstr>Brief summary of NSTX Milestones – key guidance for TSG XP prioritizations – FY2011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Sabbagh</dc:creator>
  <cp:lastModifiedBy>SAS</cp:lastModifiedBy>
  <cp:revision>14387</cp:revision>
  <dcterms:created xsi:type="dcterms:W3CDTF">2003-10-01T16:23:57Z</dcterms:created>
  <dcterms:modified xsi:type="dcterms:W3CDTF">2012-04-15T19:27:06Z</dcterms:modified>
</cp:coreProperties>
</file>