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60"/>
  </p:notesMasterIdLst>
  <p:handoutMasterIdLst>
    <p:handoutMasterId r:id="rId61"/>
  </p:handoutMasterIdLst>
  <p:sldIdLst>
    <p:sldId id="1217" r:id="rId2"/>
    <p:sldId id="1321" r:id="rId3"/>
    <p:sldId id="1335" r:id="rId4"/>
    <p:sldId id="1334" r:id="rId5"/>
    <p:sldId id="1336" r:id="rId6"/>
    <p:sldId id="1320" r:id="rId7"/>
    <p:sldId id="1352" r:id="rId8"/>
    <p:sldId id="1231" r:id="rId9"/>
    <p:sldId id="1337" r:id="rId10"/>
    <p:sldId id="1232" r:id="rId11"/>
    <p:sldId id="1318" r:id="rId12"/>
    <p:sldId id="1254" r:id="rId13"/>
    <p:sldId id="1255" r:id="rId14"/>
    <p:sldId id="1235" r:id="rId15"/>
    <p:sldId id="1340" r:id="rId16"/>
    <p:sldId id="1237" r:id="rId17"/>
    <p:sldId id="1238" r:id="rId18"/>
    <p:sldId id="1239" r:id="rId19"/>
    <p:sldId id="1342" r:id="rId20"/>
    <p:sldId id="1241" r:id="rId21"/>
    <p:sldId id="1242" r:id="rId22"/>
    <p:sldId id="1339" r:id="rId23"/>
    <p:sldId id="1244" r:id="rId24"/>
    <p:sldId id="1245" r:id="rId25"/>
    <p:sldId id="1246" r:id="rId26"/>
    <p:sldId id="1247" r:id="rId27"/>
    <p:sldId id="1288" r:id="rId28"/>
    <p:sldId id="1249" r:id="rId29"/>
    <p:sldId id="1289" r:id="rId30"/>
    <p:sldId id="1291" r:id="rId31"/>
    <p:sldId id="1251" r:id="rId32"/>
    <p:sldId id="1312" r:id="rId33"/>
    <p:sldId id="1253" r:id="rId34"/>
    <p:sldId id="1256" r:id="rId35"/>
    <p:sldId id="1234" r:id="rId36"/>
    <p:sldId id="1343" r:id="rId37"/>
    <p:sldId id="1305" r:id="rId38"/>
    <p:sldId id="1257" r:id="rId39"/>
    <p:sldId id="1258" r:id="rId40"/>
    <p:sldId id="1259" r:id="rId41"/>
    <p:sldId id="1346" r:id="rId42"/>
    <p:sldId id="1349" r:id="rId43"/>
    <p:sldId id="1348" r:id="rId44"/>
    <p:sldId id="1350" r:id="rId45"/>
    <p:sldId id="1351" r:id="rId46"/>
    <p:sldId id="1353" r:id="rId47"/>
    <p:sldId id="1300" r:id="rId48"/>
    <p:sldId id="1306" r:id="rId49"/>
    <p:sldId id="1347" r:id="rId50"/>
    <p:sldId id="1326" r:id="rId51"/>
    <p:sldId id="1328" r:id="rId52"/>
    <p:sldId id="1329" r:id="rId53"/>
    <p:sldId id="1330" r:id="rId54"/>
    <p:sldId id="1331" r:id="rId55"/>
    <p:sldId id="1332" r:id="rId56"/>
    <p:sldId id="1354" r:id="rId57"/>
    <p:sldId id="1272" r:id="rId58"/>
    <p:sldId id="1283" r:id="rId59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ECFF"/>
    <a:srgbClr val="9999FF"/>
    <a:srgbClr val="FF3300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4558" autoAdjust="0"/>
  </p:normalViewPr>
  <p:slideViewPr>
    <p:cSldViewPr>
      <p:cViewPr varScale="1">
        <p:scale>
          <a:sx n="84" d="100"/>
          <a:sy n="84" d="100"/>
        </p:scale>
        <p:origin x="-954" y="-78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78A8438-0456-4356-BE33-DA51FAA49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61C84EC-525E-43B2-A2E1-2F02CAC06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2879CF-425A-4FD3-B9DD-91D550E387AC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64FB30-F44C-4DC3-BFD8-66FE7D4D0ACE}" type="slidenum">
              <a:rPr lang="en-US" smtClean="0">
                <a:ea typeface="ＭＳ Ｐゴシック" pitchFamily="34" charset="-128"/>
              </a:rPr>
              <a:pPr>
                <a:defRPr/>
              </a:pPr>
              <a:t>29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69AD3-969A-458D-A900-DB7967C8D324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661B5-1C2D-491E-9AAA-401B84C8BEBC}" type="slidenum">
              <a:rPr lang="en-US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4213"/>
            <a:ext cx="4667250" cy="350043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284C4E-D304-4216-BFE4-2EEF5BA6C086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6BD4F-BCA6-4832-B536-8CB9C02511D2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9736FE-7A66-4238-A14C-63E68FFA5B8F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4973C5-A425-4773-8BFC-415B701A15D8}" type="slidenum">
              <a:rPr lang="en-US" smtClean="0"/>
              <a:pPr>
                <a:defRPr/>
              </a:pPr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16F611-ECB8-4400-8FF2-4EB9AEF9629D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4213"/>
            <a:ext cx="4667250" cy="350043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042932-1CAB-4A70-8A20-A13A54933528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4213"/>
            <a:ext cx="4667250" cy="350043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84F5D-D7E0-49EE-9D6F-727349A52090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79913"/>
            <a:ext cx="5546725" cy="4148137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E543D8-9B4A-40C7-BB53-D7B3435EA3EB}" type="slidenum">
              <a:rPr lang="en-US" smtClean="0">
                <a:latin typeface="Times New Roman" charset="0"/>
              </a:rPr>
              <a:pPr>
                <a:defRPr/>
              </a:pPr>
              <a:t>12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8BA15-DA3C-449F-8190-E6ABE9535046}" type="slidenum">
              <a:rPr lang="en-US" smtClean="0">
                <a:latin typeface="Times New Roman" charset="0"/>
              </a:rPr>
              <a:pPr>
                <a:defRPr/>
              </a:pPr>
              <a:t>13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D4FB4D-1159-4341-97B6-CC17E21EA900}" type="slidenum">
              <a:rPr lang="en-US" smtClean="0">
                <a:latin typeface="Times New Roman" charset="0"/>
              </a:rPr>
              <a:pPr>
                <a:defRPr/>
              </a:pPr>
              <a:t>14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160113-18BE-43F5-A4F1-BF1EBB35927E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90BFE4-7115-442E-860D-1239F231640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09D7-5F12-4535-9E6D-73E697A38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89718-1F80-4A60-959E-6AB8F9C5F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6FEB0-3EA1-40FF-AFE6-8A160C282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099" name="Picture 1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4100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4101" name="Picture 1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029DB25-2D6C-49AC-A1AD-EBDB356D0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>
                <a:cs typeface="+mn-cs"/>
              </a:rPr>
              <a:t>NSTX-U PAC-31 – NSTX-U Program Overview,</a:t>
            </a:r>
            <a:r>
              <a:rPr lang="en-US" sz="800" i="0" baseline="0" dirty="0" smtClean="0">
                <a:cs typeface="+mn-cs"/>
              </a:rPr>
              <a:t> J. Menard</a:t>
            </a:r>
            <a:r>
              <a:rPr lang="en-US" sz="800" i="0" dirty="0" smtClean="0">
                <a:cs typeface="+mn-cs"/>
              </a:rPr>
              <a:t>  (04/17/2012)</a:t>
            </a:r>
            <a:endParaRPr lang="en-US" sz="800" i="0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6.png"/><Relationship Id="rId2" Type="http://schemas.openxmlformats.org/officeDocument/2006/relationships/video" Target="file:///C:\Documents%20and%20Settings\rraman\Desktop\ICC%20TALK\cine_120888_vert.mpeg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oleObject" Target="../embeddings/oleObject4.bin"/><Relationship Id="rId4" Type="http://schemas.openxmlformats.org/officeDocument/2006/relationships/notesSlide" Target="../notesSlides/notesSlide16.xml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2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5123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124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25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126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27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>
                <a:solidFill>
                  <a:schemeClr val="accent2"/>
                </a:solidFill>
                <a:latin typeface="Arial" charset="0"/>
                <a:ea typeface="ＭＳ Ｐゴシック" pitchFamily="-128" charset="-128"/>
                <a:cs typeface="+mn-cs"/>
              </a:rPr>
              <a:t>NSTX-U </a:t>
            </a:r>
            <a:r>
              <a:rPr lang="en-US" sz="3200" i="0" dirty="0" smtClean="0">
                <a:solidFill>
                  <a:schemeClr val="accent2"/>
                </a:solidFill>
                <a:latin typeface="Arial" charset="0"/>
                <a:ea typeface="ＭＳ Ｐゴシック" pitchFamily="-128" charset="-128"/>
                <a:cs typeface="+mn-cs"/>
              </a:rPr>
              <a:t>Research Program Overview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000" i="0" dirty="0" smtClean="0"/>
              <a:t>FY2012-14 research, collaboration, and 5 year planning</a:t>
            </a:r>
            <a:endParaRPr lang="en-US" sz="2000" i="0" dirty="0">
              <a:solidFill>
                <a:schemeClr val="accent2"/>
              </a:solidFill>
              <a:latin typeface="Arial" charset="0"/>
              <a:ea typeface="ＭＳ Ｐゴシック" pitchFamily="-128" charset="-128"/>
              <a:cs typeface="+mn-cs"/>
            </a:endParaRPr>
          </a:p>
        </p:txBody>
      </p:sp>
      <p:cxnSp>
        <p:nvCxnSpPr>
          <p:cNvPr id="5129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130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31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132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0">
                <a:solidFill>
                  <a:schemeClr val="tx1"/>
                </a:solidFill>
                <a:latin typeface="Arial" pitchFamily="34" charset="0"/>
              </a:rPr>
              <a:t>Jonathan Menard, PPPL</a:t>
            </a:r>
            <a:endParaRPr lang="en-US" b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r>
              <a:rPr lang="en-US" sz="1600" b="0">
                <a:solidFill>
                  <a:schemeClr val="tx1"/>
                </a:solidFill>
                <a:latin typeface="Arial" pitchFamily="34" charset="0"/>
              </a:rPr>
              <a:t>For the NSTX Research Team</a:t>
            </a:r>
          </a:p>
        </p:txBody>
      </p:sp>
      <p:cxnSp>
        <p:nvCxnSpPr>
          <p:cNvPr id="5133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134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35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136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5715000" cy="6191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>
                <a:solidFill>
                  <a:srgbClr val="FF0000"/>
                </a:solidFill>
              </a:rPr>
              <a:t>NSTX PAC-31 Meeting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>
                <a:solidFill>
                  <a:srgbClr val="FF0000"/>
                </a:solidFill>
              </a:rPr>
              <a:t>PPPL – B318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>
                <a:solidFill>
                  <a:srgbClr val="FF0000"/>
                </a:solidFill>
              </a:rPr>
              <a:t>April 17-19, 2012</a:t>
            </a:r>
          </a:p>
        </p:txBody>
      </p:sp>
      <p:cxnSp>
        <p:nvCxnSpPr>
          <p:cNvPr id="5137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138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39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140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41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142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43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144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45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146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47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148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49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150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51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5152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5153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154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55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5157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158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59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160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cxnSp>
        <p:nvCxnSpPr>
          <p:cNvPr id="5161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162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63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164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165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5166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67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168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pitchFamily="34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</p:txBody>
      </p:sp>
      <p:cxnSp>
        <p:nvCxnSpPr>
          <p:cNvPr id="5169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170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171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5172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3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4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X Science LLC</a:t>
            </a:r>
          </a:p>
        </p:txBody>
      </p:sp>
      <p:pic>
        <p:nvPicPr>
          <p:cNvPr id="5175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03E72-236E-4343-8ADE-EC89DE24475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333CC"/>
                </a:solidFill>
              </a:rPr>
              <a:t>NSTX Upgrade will address critical plasma confinement and sustainment questions by exploiting </a:t>
            </a:r>
            <a:r>
              <a:rPr lang="en-US" smtClean="0">
                <a:solidFill>
                  <a:srgbClr val="FF0000"/>
                </a:solidFill>
              </a:rPr>
              <a:t>2 new capabilities</a:t>
            </a:r>
            <a:endParaRPr lang="en-US" smtClean="0">
              <a:solidFill>
                <a:srgbClr val="3333CC"/>
              </a:solidFill>
            </a:endParaRPr>
          </a:p>
        </p:txBody>
      </p:sp>
      <p:grpSp>
        <p:nvGrpSpPr>
          <p:cNvPr id="14340" name="Group 63"/>
          <p:cNvGrpSpPr>
            <a:grpSpLocks noChangeAspect="1"/>
          </p:cNvGrpSpPr>
          <p:nvPr/>
        </p:nvGrpSpPr>
        <p:grpSpPr bwMode="auto">
          <a:xfrm>
            <a:off x="76200" y="990600"/>
            <a:ext cx="2438400" cy="3200400"/>
            <a:chOff x="0" y="990600"/>
            <a:chExt cx="2566736" cy="3368387"/>
          </a:xfrm>
        </p:grpSpPr>
        <p:pic>
          <p:nvPicPr>
            <p:cNvPr id="14371" name="Picture 42" descr="CS_comparis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990600"/>
              <a:ext cx="2430463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2" name="Text Box 44"/>
            <p:cNvSpPr txBox="1">
              <a:spLocks noChangeArrowheads="1"/>
            </p:cNvSpPr>
            <p:nvPr/>
          </p:nvSpPr>
          <p:spPr bwMode="auto">
            <a:xfrm>
              <a:off x="1283368" y="3694838"/>
              <a:ext cx="1283368" cy="6641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rIns="0" bIns="18288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i="0">
                  <a:solidFill>
                    <a:srgbClr val="FF0000"/>
                  </a:solidFill>
                  <a:ea typeface="ＭＳ Ｐゴシック" pitchFamily="34" charset="-128"/>
                </a:rPr>
                <a:t>TF OD = 40cm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n-US" sz="800">
                <a:solidFill>
                  <a:schemeClr val="accent2"/>
                </a:solidFill>
                <a:ea typeface="ＭＳ Ｐゴシック" pitchFamily="34" charset="-128"/>
              </a:endParaRPr>
            </a:p>
          </p:txBody>
        </p:sp>
        <p:sp>
          <p:nvSpPr>
            <p:cNvPr id="14373" name="Text Box 45"/>
            <p:cNvSpPr txBox="1">
              <a:spLocks noChangeArrowheads="1"/>
            </p:cNvSpPr>
            <p:nvPr/>
          </p:nvSpPr>
          <p:spPr bwMode="auto">
            <a:xfrm>
              <a:off x="68399" y="1027389"/>
              <a:ext cx="1110290" cy="524840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800" b="0" i="0">
                  <a:latin typeface="Arial Narrow" pitchFamily="34" charset="0"/>
                  <a:ea typeface="ＭＳ Ｐゴシック" pitchFamily="34" charset="-128"/>
                </a:rPr>
                <a:t>Previous 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800" b="0" i="0">
                  <a:latin typeface="Arial Narrow" pitchFamily="34" charset="0"/>
                  <a:ea typeface="ＭＳ Ｐゴシック" pitchFamily="34" charset="-128"/>
                </a:rPr>
                <a:t>center-stack</a:t>
              </a:r>
            </a:p>
          </p:txBody>
        </p:sp>
        <p:sp>
          <p:nvSpPr>
            <p:cNvPr id="14374" name="Text Box 43"/>
            <p:cNvSpPr txBox="1">
              <a:spLocks noChangeArrowheads="1"/>
            </p:cNvSpPr>
            <p:nvPr/>
          </p:nvSpPr>
          <p:spPr bwMode="auto">
            <a:xfrm>
              <a:off x="0" y="3696231"/>
              <a:ext cx="1219200" cy="583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0" i="0">
                  <a:solidFill>
                    <a:schemeClr val="accent2"/>
                  </a:solidFill>
                  <a:latin typeface="Arial" pitchFamily="34" charset="0"/>
                  <a:ea typeface="ＭＳ Ｐゴシック" pitchFamily="34" charset="-128"/>
                </a:rPr>
                <a:t>TF OD = 20cm 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n-US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4341" name="Group 64"/>
          <p:cNvGrpSpPr>
            <a:grpSpLocks/>
          </p:cNvGrpSpPr>
          <p:nvPr/>
        </p:nvGrpSpPr>
        <p:grpSpPr bwMode="auto">
          <a:xfrm>
            <a:off x="6096000" y="4024313"/>
            <a:ext cx="2971800" cy="2503487"/>
            <a:chOff x="6019800" y="3921358"/>
            <a:chExt cx="3048000" cy="2606324"/>
          </a:xfrm>
        </p:grpSpPr>
        <p:pic>
          <p:nvPicPr>
            <p:cNvPr id="14367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9800" y="3936882"/>
              <a:ext cx="30480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8152749" y="5410450"/>
              <a:ext cx="915051" cy="616462"/>
            </a:xfrm>
            <a:prstGeom prst="rect">
              <a:avLst/>
            </a:prstGeom>
            <a:solidFill>
              <a:srgbClr val="EAEAEA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91440" rIns="0" bIns="0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20000"/>
                </a:spcBef>
                <a:defRPr/>
              </a:pPr>
              <a:r>
                <a:rPr lang="en-US" sz="1100" i="0" dirty="0">
                  <a:solidFill>
                    <a:srgbClr val="009999"/>
                  </a:solidFill>
                  <a:latin typeface="Arial Narrow" pitchFamily="34" charset="0"/>
                  <a:cs typeface="Arial" charset="0"/>
                </a:rPr>
                <a:t>R</a:t>
              </a:r>
              <a:r>
                <a:rPr lang="en-US" sz="1100" i="0" baseline="-25000" dirty="0">
                  <a:solidFill>
                    <a:srgbClr val="009999"/>
                  </a:solidFill>
                  <a:latin typeface="Arial Narrow" pitchFamily="34" charset="0"/>
                  <a:cs typeface="Arial" charset="0"/>
                </a:rPr>
                <a:t>TAN </a:t>
              </a:r>
              <a:r>
                <a:rPr lang="en-US" sz="1100" i="0" dirty="0">
                  <a:solidFill>
                    <a:srgbClr val="009999"/>
                  </a:solidFill>
                  <a:latin typeface="Arial Narrow" pitchFamily="34" charset="0"/>
                  <a:cs typeface="Arial" charset="0"/>
                </a:rPr>
                <a:t>[cm]</a:t>
              </a:r>
            </a:p>
            <a:p>
              <a:pPr algn="ctr">
                <a:lnSpc>
                  <a:spcPct val="50000"/>
                </a:lnSpc>
                <a:spcBef>
                  <a:spcPct val="20000"/>
                </a:spcBef>
                <a:defRPr/>
              </a:pPr>
              <a:r>
                <a:rPr lang="en-US" sz="1050" i="0" baseline="30000" dirty="0">
                  <a:solidFill>
                    <a:srgbClr val="009999"/>
                  </a:solidFill>
                  <a:latin typeface="Arial Narrow" pitchFamily="34" charset="0"/>
                  <a:cs typeface="Arial" charset="0"/>
                </a:rPr>
                <a:t>__________________ </a:t>
              </a:r>
            </a:p>
            <a:p>
              <a:pPr algn="ctr">
                <a:lnSpc>
                  <a:spcPct val="50000"/>
                </a:lnSpc>
                <a:spcBef>
                  <a:spcPct val="20000"/>
                </a:spcBef>
                <a:defRPr/>
              </a:pPr>
              <a:r>
                <a:rPr lang="en-US" sz="105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 50,  60, 70, 130</a:t>
              </a:r>
            </a:p>
            <a:p>
              <a:pPr algn="ctr">
                <a:lnSpc>
                  <a:spcPct val="50000"/>
                </a:lnSpc>
                <a:spcBef>
                  <a:spcPct val="20000"/>
                </a:spcBef>
                <a:defRPr/>
              </a:pPr>
              <a:r>
                <a:rPr lang="en-US" sz="1050" i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 60,  70,120,130</a:t>
              </a:r>
            </a:p>
            <a:p>
              <a:pPr algn="ctr">
                <a:lnSpc>
                  <a:spcPct val="50000"/>
                </a:lnSpc>
                <a:spcBef>
                  <a:spcPct val="20000"/>
                </a:spcBef>
                <a:defRPr/>
              </a:pPr>
              <a:r>
                <a:rPr lang="en-US" sz="1050" i="0" dirty="0">
                  <a:solidFill>
                    <a:schemeClr val="accent2"/>
                  </a:solidFill>
                  <a:latin typeface="Arial Narrow" pitchFamily="34" charset="0"/>
                  <a:cs typeface="Arial" charset="0"/>
                </a:rPr>
                <a:t>70,110,120,130</a:t>
              </a:r>
            </a:p>
          </p:txBody>
        </p:sp>
        <p:grpSp>
          <p:nvGrpSpPr>
            <p:cNvPr id="4" name="Group 36"/>
            <p:cNvGrpSpPr/>
            <p:nvPr/>
          </p:nvGrpSpPr>
          <p:grpSpPr>
            <a:xfrm>
              <a:off x="6600822" y="4470282"/>
              <a:ext cx="1019178" cy="601321"/>
              <a:chOff x="5818188" y="3756025"/>
              <a:chExt cx="1019178" cy="601321"/>
            </a:xfrm>
            <a:solidFill>
              <a:schemeClr val="bg1"/>
            </a:solidFill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5818188" y="3756025"/>
                <a:ext cx="825500" cy="579438"/>
                <a:chOff x="3739" y="3074"/>
                <a:chExt cx="371" cy="230"/>
              </a:xfrm>
              <a:grpFill/>
            </p:grpSpPr>
            <p:sp>
              <p:nvSpPr>
                <p:cNvPr id="21" name="Rectangle 12"/>
                <p:cNvSpPr>
                  <a:spLocks noChangeArrowheads="1"/>
                </p:cNvSpPr>
                <p:nvPr/>
              </p:nvSpPr>
              <p:spPr bwMode="auto">
                <a:xfrm>
                  <a:off x="3739" y="3074"/>
                  <a:ext cx="371" cy="23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endParaRPr lang="en-US" sz="1600" i="0">
                    <a:latin typeface="Helvetica" charset="0"/>
                    <a:cs typeface="Arial" charset="0"/>
                  </a:endParaRPr>
                </a:p>
              </p:txBody>
            </p:sp>
            <p:sp>
              <p:nvSpPr>
                <p:cNvPr id="22" name="Rectangle 13"/>
                <p:cNvSpPr>
                  <a:spLocks noChangeArrowheads="1"/>
                </p:cNvSpPr>
                <p:nvPr/>
              </p:nvSpPr>
              <p:spPr bwMode="auto">
                <a:xfrm>
                  <a:off x="3739" y="3074"/>
                  <a:ext cx="371" cy="230"/>
                </a:xfrm>
                <a:prstGeom prst="rect">
                  <a:avLst/>
                </a:prstGeom>
                <a:grpFill/>
                <a:ln w="6350" cap="rnd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endParaRPr lang="en-US" sz="1600" i="0">
                    <a:latin typeface="Helvetica" charset="0"/>
                    <a:cs typeface="Arial" charset="0"/>
                  </a:endParaRPr>
                </a:p>
              </p:txBody>
            </p:sp>
          </p:grpSp>
          <p:sp>
            <p:nvSpPr>
              <p:cNvPr id="23" name="Freeform 15"/>
              <p:cNvSpPr>
                <a:spLocks noEditPoints="1"/>
              </p:cNvSpPr>
              <p:nvPr/>
            </p:nvSpPr>
            <p:spPr bwMode="auto">
              <a:xfrm>
                <a:off x="5897563" y="4256088"/>
                <a:ext cx="217487" cy="25400"/>
              </a:xfrm>
              <a:custGeom>
                <a:avLst/>
                <a:gdLst>
                  <a:gd name="T0" fmla="*/ 0 w 98"/>
                  <a:gd name="T1" fmla="*/ 0 h 9"/>
                  <a:gd name="T2" fmla="*/ 2147483647 w 98"/>
                  <a:gd name="T3" fmla="*/ 0 h 9"/>
                  <a:gd name="T4" fmla="*/ 2147483647 w 98"/>
                  <a:gd name="T5" fmla="*/ 2147483647 h 9"/>
                  <a:gd name="T6" fmla="*/ 0 w 98"/>
                  <a:gd name="T7" fmla="*/ 2147483647 h 9"/>
                  <a:gd name="T8" fmla="*/ 0 w 98"/>
                  <a:gd name="T9" fmla="*/ 0 h 9"/>
                  <a:gd name="T10" fmla="*/ 2147483647 w 98"/>
                  <a:gd name="T11" fmla="*/ 0 h 9"/>
                  <a:gd name="T12" fmla="*/ 2147483647 w 98"/>
                  <a:gd name="T13" fmla="*/ 0 h 9"/>
                  <a:gd name="T14" fmla="*/ 2147483647 w 98"/>
                  <a:gd name="T15" fmla="*/ 2147483647 h 9"/>
                  <a:gd name="T16" fmla="*/ 2147483647 w 98"/>
                  <a:gd name="T17" fmla="*/ 2147483647 h 9"/>
                  <a:gd name="T18" fmla="*/ 2147483647 w 98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8"/>
                  <a:gd name="T31" fmla="*/ 0 h 9"/>
                  <a:gd name="T32" fmla="*/ 98 w 98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8" h="9">
                    <a:moveTo>
                      <a:pt x="0" y="0"/>
                    </a:moveTo>
                    <a:lnTo>
                      <a:pt x="36" y="0"/>
                    </a:lnTo>
                    <a:lnTo>
                      <a:pt x="36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62" y="0"/>
                    </a:moveTo>
                    <a:lnTo>
                      <a:pt x="98" y="0"/>
                    </a:lnTo>
                    <a:lnTo>
                      <a:pt x="98" y="9"/>
                    </a:lnTo>
                    <a:lnTo>
                      <a:pt x="62" y="9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600" i="0">
                  <a:latin typeface="Helvetica" charset="0"/>
                  <a:cs typeface="Arial" charset="0"/>
                </a:endParaRPr>
              </a:p>
            </p:txBody>
          </p:sp>
          <p:grpSp>
            <p:nvGrpSpPr>
              <p:cNvPr id="6" name="Group 39"/>
              <p:cNvGrpSpPr>
                <a:grpSpLocks/>
              </p:cNvGrpSpPr>
              <p:nvPr/>
            </p:nvGrpSpPr>
            <p:grpSpPr bwMode="auto">
              <a:xfrm>
                <a:off x="5867403" y="3783013"/>
                <a:ext cx="969963" cy="320675"/>
                <a:chOff x="3115" y="2129"/>
                <a:chExt cx="611" cy="202"/>
              </a:xfrm>
              <a:grpFill/>
            </p:grpSpPr>
            <p:sp>
              <p:nvSpPr>
                <p:cNvPr id="25" name="Line 14"/>
                <p:cNvSpPr>
                  <a:spLocks noChangeShapeType="1"/>
                </p:cNvSpPr>
                <p:nvPr/>
              </p:nvSpPr>
              <p:spPr bwMode="auto">
                <a:xfrm>
                  <a:off x="3134" y="2331"/>
                  <a:ext cx="148" cy="0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600" i="0">
                    <a:latin typeface="Helvetica" charset="0"/>
                    <a:cs typeface="Arial" charset="0"/>
                  </a:endParaRPr>
                </a:p>
              </p:txBody>
            </p:sp>
            <p:sp>
              <p:nvSpPr>
                <p:cNvPr id="26" name="Rectangle 16"/>
                <p:cNvSpPr>
                  <a:spLocks noChangeArrowheads="1"/>
                </p:cNvSpPr>
                <p:nvPr/>
              </p:nvSpPr>
              <p:spPr bwMode="auto">
                <a:xfrm>
                  <a:off x="3115" y="2129"/>
                  <a:ext cx="55" cy="10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1100" i="0" dirty="0">
                      <a:solidFill>
                        <a:schemeClr val="tx1"/>
                      </a:solidFill>
                      <a:latin typeface="Arial" pitchFamily="34" charset="0"/>
                      <a:cs typeface="Arial" charset="0"/>
                    </a:rPr>
                    <a:t>n</a:t>
                  </a:r>
                  <a:endParaRPr lang="en-US" sz="2400" i="0" dirty="0">
                    <a:solidFill>
                      <a:schemeClr val="tx1"/>
                    </a:solidFill>
                    <a:latin typeface="Helvetica" charset="0"/>
                    <a:cs typeface="Arial" charset="0"/>
                  </a:endParaRPr>
                </a:p>
              </p:txBody>
            </p:sp>
            <p:sp>
              <p:nvSpPr>
                <p:cNvPr id="27" name="Rectangle 17"/>
                <p:cNvSpPr>
                  <a:spLocks noChangeArrowheads="1"/>
                </p:cNvSpPr>
                <p:nvPr/>
              </p:nvSpPr>
              <p:spPr bwMode="auto">
                <a:xfrm>
                  <a:off x="3165" y="2183"/>
                  <a:ext cx="44" cy="9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1000" i="0">
                      <a:solidFill>
                        <a:schemeClr val="tx1"/>
                      </a:solidFill>
                      <a:latin typeface="Arial" pitchFamily="34" charset="0"/>
                      <a:cs typeface="Arial" charset="0"/>
                    </a:rPr>
                    <a:t>e</a:t>
                  </a:r>
                  <a:endParaRPr lang="en-US" sz="2400" i="0">
                    <a:solidFill>
                      <a:schemeClr val="tx1"/>
                    </a:solidFill>
                    <a:latin typeface="Helvetica" charset="0"/>
                    <a:cs typeface="Arial" charset="0"/>
                  </a:endParaRPr>
                </a:p>
              </p:txBody>
            </p:sp>
            <p:sp>
              <p:nvSpPr>
                <p:cNvPr id="28" name="Rectangle 18"/>
                <p:cNvSpPr>
                  <a:spLocks noChangeArrowheads="1"/>
                </p:cNvSpPr>
                <p:nvPr/>
              </p:nvSpPr>
              <p:spPr bwMode="auto">
                <a:xfrm>
                  <a:off x="3218" y="2129"/>
                  <a:ext cx="48" cy="10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1100" i="0" dirty="0">
                      <a:solidFill>
                        <a:schemeClr val="tx1"/>
                      </a:solidFill>
                      <a:latin typeface="Arial" pitchFamily="34" charset="0"/>
                      <a:cs typeface="Arial" charset="0"/>
                    </a:rPr>
                    <a:t>/ </a:t>
                  </a:r>
                  <a:endParaRPr lang="en-US" sz="2400" i="0" dirty="0">
                    <a:solidFill>
                      <a:schemeClr val="tx1"/>
                    </a:solidFill>
                    <a:latin typeface="Helvetica" charset="0"/>
                    <a:cs typeface="Arial" charset="0"/>
                  </a:endParaRPr>
                </a:p>
              </p:txBody>
            </p:sp>
            <p:sp>
              <p:nvSpPr>
                <p:cNvPr id="29" name="Rectangle 19"/>
                <p:cNvSpPr>
                  <a:spLocks noChangeArrowheads="1"/>
                </p:cNvSpPr>
                <p:nvPr/>
              </p:nvSpPr>
              <p:spPr bwMode="auto">
                <a:xfrm>
                  <a:off x="3264" y="2129"/>
                  <a:ext cx="55" cy="10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1100" i="0">
                      <a:solidFill>
                        <a:schemeClr val="tx1"/>
                      </a:solidFill>
                      <a:latin typeface="Arial" pitchFamily="34" charset="0"/>
                      <a:cs typeface="Arial" charset="0"/>
                    </a:rPr>
                    <a:t>n</a:t>
                  </a:r>
                  <a:endParaRPr lang="en-US" sz="2400" i="0">
                    <a:solidFill>
                      <a:schemeClr val="tx1"/>
                    </a:solidFill>
                    <a:latin typeface="Helvetica" charset="0"/>
                    <a:cs typeface="Arial" charset="0"/>
                  </a:endParaRPr>
                </a:p>
              </p:txBody>
            </p:sp>
            <p:sp>
              <p:nvSpPr>
                <p:cNvPr id="30" name="Rectangle 20"/>
                <p:cNvSpPr>
                  <a:spLocks noChangeArrowheads="1"/>
                </p:cNvSpPr>
                <p:nvPr/>
              </p:nvSpPr>
              <p:spPr bwMode="auto">
                <a:xfrm>
                  <a:off x="3315" y="2183"/>
                  <a:ext cx="411" cy="9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1000" i="0" dirty="0">
                      <a:solidFill>
                        <a:schemeClr val="tx1"/>
                      </a:solidFill>
                      <a:latin typeface="Arial" pitchFamily="34" charset="0"/>
                      <a:cs typeface="Arial" charset="0"/>
                    </a:rPr>
                    <a:t>Greenwald</a:t>
                  </a:r>
                  <a:endParaRPr lang="en-US" sz="2400" i="0" dirty="0">
                    <a:solidFill>
                      <a:schemeClr val="tx1"/>
                    </a:solidFill>
                    <a:latin typeface="Helvetica" charset="0"/>
                    <a:cs typeface="Arial" charset="0"/>
                  </a:endParaRPr>
                </a:p>
              </p:txBody>
            </p:sp>
          </p:grpSp>
          <p:sp>
            <p:nvSpPr>
              <p:cNvPr id="31" name="Rectangle 21"/>
              <p:cNvSpPr>
                <a:spLocks noChangeArrowheads="1"/>
              </p:cNvSpPr>
              <p:nvPr/>
            </p:nvSpPr>
            <p:spPr bwMode="auto">
              <a:xfrm>
                <a:off x="6223000" y="4043363"/>
                <a:ext cx="262892" cy="16158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1050" i="0" dirty="0">
                    <a:solidFill>
                      <a:srgbClr val="000000"/>
                    </a:solidFill>
                    <a:latin typeface="Arial" pitchFamily="34" charset="0"/>
                    <a:cs typeface="Arial" charset="0"/>
                  </a:rPr>
                  <a:t>0.95</a:t>
                </a:r>
                <a:endParaRPr lang="en-US" sz="2000" i="0" dirty="0">
                  <a:latin typeface="Helvetica" charset="0"/>
                  <a:cs typeface="Arial" charset="0"/>
                </a:endParaRPr>
              </a:p>
            </p:txBody>
          </p:sp>
          <p:sp>
            <p:nvSpPr>
              <p:cNvPr id="32" name="Rectangle 22"/>
              <p:cNvSpPr>
                <a:spLocks noChangeArrowheads="1"/>
              </p:cNvSpPr>
              <p:nvPr/>
            </p:nvSpPr>
            <p:spPr bwMode="auto">
              <a:xfrm>
                <a:off x="6224588" y="4195763"/>
                <a:ext cx="262892" cy="16158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1050" i="0" dirty="0">
                    <a:solidFill>
                      <a:srgbClr val="000000"/>
                    </a:solidFill>
                    <a:latin typeface="Arial" pitchFamily="34" charset="0"/>
                    <a:cs typeface="Arial" charset="0"/>
                  </a:rPr>
                  <a:t>0.72</a:t>
                </a:r>
                <a:endParaRPr lang="en-US" sz="2000" i="0" dirty="0">
                  <a:latin typeface="Helvetica" charset="0"/>
                  <a:cs typeface="Arial" charset="0"/>
                </a:endParaRPr>
              </a:p>
            </p:txBody>
          </p:sp>
        </p:grpSp>
        <p:sp>
          <p:nvSpPr>
            <p:cNvPr id="33" name="TextBox 63"/>
            <p:cNvSpPr txBox="1">
              <a:spLocks noChangeArrowheads="1"/>
            </p:cNvSpPr>
            <p:nvPr/>
          </p:nvSpPr>
          <p:spPr bwMode="auto">
            <a:xfrm>
              <a:off x="6553851" y="3921358"/>
              <a:ext cx="2360897" cy="3321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05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I</a:t>
              </a:r>
              <a:r>
                <a:rPr lang="en-US" sz="1050" i="0" baseline="-2500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P</a:t>
              </a:r>
              <a:r>
                <a:rPr lang="en-US" sz="105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=0.95MA,  H</a:t>
              </a:r>
              <a:r>
                <a:rPr lang="en-US" sz="1050" i="0" baseline="-2500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98y2</a:t>
              </a:r>
              <a:r>
                <a:rPr lang="en-US" sz="105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=1.2, </a:t>
              </a:r>
              <a:r>
                <a:rPr lang="en-US" sz="1050" i="0" dirty="0" err="1">
                  <a:solidFill>
                    <a:schemeClr val="tx1"/>
                  </a:solidFill>
                  <a:latin typeface="Symbol" pitchFamily="18" charset="2"/>
                  <a:cs typeface="Arial" charset="0"/>
                </a:rPr>
                <a:t>b</a:t>
              </a:r>
              <a:r>
                <a:rPr lang="en-US" sz="1050" i="0" baseline="-25000" dirty="0" err="1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N</a:t>
              </a:r>
              <a:r>
                <a:rPr lang="en-US" sz="105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=5, </a:t>
              </a:r>
              <a:r>
                <a:rPr lang="en-US" sz="1050" i="0" dirty="0" err="1">
                  <a:solidFill>
                    <a:schemeClr val="tx1"/>
                  </a:solidFill>
                  <a:latin typeface="Symbol" pitchFamily="18" charset="2"/>
                  <a:cs typeface="Arial" charset="0"/>
                </a:rPr>
                <a:t>b</a:t>
              </a:r>
              <a:r>
                <a:rPr lang="en-US" sz="1050" i="0" baseline="-25000" dirty="0" err="1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T</a:t>
              </a:r>
              <a:r>
                <a:rPr lang="en-US" sz="105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 = 10%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1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B</a:t>
              </a:r>
              <a:r>
                <a:rPr lang="en-US" sz="1100" i="0" baseline="-2500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T </a:t>
              </a:r>
              <a:r>
                <a:rPr lang="en-US" sz="11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= 1T, P</a:t>
              </a:r>
              <a:r>
                <a:rPr lang="en-US" sz="1100" i="0" baseline="-2500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NBI </a:t>
              </a:r>
              <a:r>
                <a:rPr lang="en-US" sz="11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= 10MW, P</a:t>
              </a:r>
              <a:r>
                <a:rPr lang="en-US" sz="1100" i="0" baseline="-2500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RF</a:t>
              </a:r>
              <a:r>
                <a:rPr lang="en-US" sz="11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 = 4MW</a:t>
              </a:r>
            </a:p>
          </p:txBody>
        </p:sp>
      </p:grp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2667000" y="4191000"/>
            <a:ext cx="3352800" cy="2209800"/>
          </a:xfrm>
          <a:prstGeom prst="homePlate">
            <a:avLst>
              <a:gd name="adj" fmla="val 6578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Ins="0"/>
          <a:lstStyle/>
          <a:p>
            <a:pPr marL="225425" lvl="1" indent="-225425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800" i="0" kern="0" dirty="0">
                <a:solidFill>
                  <a:schemeClr val="tx1"/>
                </a:solidFill>
                <a:latin typeface="Arial Narrow" pitchFamily="34" charset="0"/>
              </a:rPr>
              <a:t>2x higher CD efficiency from larger tangency radius R</a:t>
            </a:r>
            <a:r>
              <a:rPr lang="en-US" sz="1800" i="0" kern="0" baseline="-25000" dirty="0">
                <a:solidFill>
                  <a:schemeClr val="tx1"/>
                </a:solidFill>
                <a:latin typeface="Arial Narrow" pitchFamily="34" charset="0"/>
              </a:rPr>
              <a:t>TAN</a:t>
            </a:r>
          </a:p>
          <a:p>
            <a:pPr marL="225425" indent="-225425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800" i="0" kern="0" dirty="0">
                <a:solidFill>
                  <a:schemeClr val="tx1"/>
                </a:solidFill>
                <a:latin typeface="Arial Narrow" pitchFamily="34" charset="0"/>
              </a:rPr>
              <a:t>100% non-inductive CD </a:t>
            </a:r>
            <a:r>
              <a:rPr lang="en-US" sz="1800" i="0" kern="0" dirty="0" smtClean="0">
                <a:solidFill>
                  <a:schemeClr val="tx1"/>
                </a:solidFill>
                <a:latin typeface="Arial Narrow" pitchFamily="34" charset="0"/>
              </a:rPr>
              <a:t>with q(r</a:t>
            </a:r>
            <a:r>
              <a:rPr lang="en-US" sz="1800" i="0" kern="0" dirty="0">
                <a:solidFill>
                  <a:schemeClr val="tx1"/>
                </a:solidFill>
                <a:latin typeface="Arial Narrow" pitchFamily="34" charset="0"/>
              </a:rPr>
              <a:t>) profile controllable by:</a:t>
            </a:r>
          </a:p>
          <a:p>
            <a:pPr marL="338138" lvl="1" indent="-1127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NBI tangency radius</a:t>
            </a:r>
            <a:endParaRPr lang="en-US" sz="1600" i="0" kern="0" baseline="-25000" dirty="0">
              <a:solidFill>
                <a:schemeClr val="accent2"/>
              </a:solidFill>
              <a:latin typeface="Arial Narrow" pitchFamily="34" charset="0"/>
            </a:endParaRPr>
          </a:p>
          <a:p>
            <a:pPr marL="338138" lvl="1" indent="-1127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Plasma density</a:t>
            </a:r>
          </a:p>
          <a:p>
            <a:pPr marL="338138" lvl="1" indent="-1127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Plasma position (not shown)</a:t>
            </a:r>
          </a:p>
          <a:p>
            <a:pPr marL="338138" lvl="1" indent="-1127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i="0" kern="0" dirty="0">
              <a:solidFill>
                <a:schemeClr val="accent2"/>
              </a:solidFill>
              <a:latin typeface="Arial Narrow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i="0" kern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14345" name="Group 66"/>
          <p:cNvGrpSpPr>
            <a:grpSpLocks/>
          </p:cNvGrpSpPr>
          <p:nvPr/>
        </p:nvGrpSpPr>
        <p:grpSpPr bwMode="auto">
          <a:xfrm>
            <a:off x="76200" y="4260850"/>
            <a:ext cx="2530475" cy="2139950"/>
            <a:chOff x="137160" y="3962400"/>
            <a:chExt cx="2529840" cy="2139952"/>
          </a:xfrm>
        </p:grpSpPr>
        <p:pic>
          <p:nvPicPr>
            <p:cNvPr id="14364" name="Picture 47" descr="NBI_upgrade_topview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232801" y="3962400"/>
              <a:ext cx="2209408" cy="2102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5" name="Text Box 48"/>
            <p:cNvSpPr txBox="1">
              <a:spLocks noChangeArrowheads="1"/>
            </p:cNvSpPr>
            <p:nvPr/>
          </p:nvSpPr>
          <p:spPr bwMode="auto">
            <a:xfrm>
              <a:off x="1310641" y="5757446"/>
              <a:ext cx="1356359" cy="338554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lIns="0" tIns="91440" rIns="0" bIns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2000" i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 New 2</a:t>
              </a:r>
              <a:r>
                <a:rPr lang="en-US" sz="2000" i="0" baseline="3000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nd</a:t>
              </a:r>
              <a:r>
                <a:rPr lang="en-US" sz="2000" i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 NBI</a:t>
              </a:r>
            </a:p>
          </p:txBody>
        </p:sp>
        <p:sp>
          <p:nvSpPr>
            <p:cNvPr id="14366" name="Text Box 51"/>
            <p:cNvSpPr txBox="1">
              <a:spLocks noChangeArrowheads="1"/>
            </p:cNvSpPr>
            <p:nvPr/>
          </p:nvSpPr>
          <p:spPr bwMode="auto">
            <a:xfrm>
              <a:off x="137160" y="5760720"/>
              <a:ext cx="1158240" cy="341632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lIns="0" tIns="91440" rIns="0" bIns="27432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800" b="0" i="0">
                  <a:latin typeface="Arial Narrow" pitchFamily="34" charset="0"/>
                  <a:ea typeface="ＭＳ Ｐゴシック" pitchFamily="34" charset="-128"/>
                  <a:cs typeface="Helvetica" pitchFamily="34" charset="0"/>
                </a:rPr>
                <a:t>Present NBI</a:t>
              </a:r>
            </a:p>
          </p:txBody>
        </p:sp>
      </p:grpSp>
      <p:grpSp>
        <p:nvGrpSpPr>
          <p:cNvPr id="14346" name="Group 65"/>
          <p:cNvGrpSpPr>
            <a:grpSpLocks/>
          </p:cNvGrpSpPr>
          <p:nvPr/>
        </p:nvGrpSpPr>
        <p:grpSpPr bwMode="auto">
          <a:xfrm>
            <a:off x="6324600" y="1052513"/>
            <a:ext cx="2649538" cy="2622550"/>
            <a:chOff x="6158547" y="1052702"/>
            <a:chExt cx="2650173" cy="2621775"/>
          </a:xfrm>
        </p:grpSpPr>
        <p:pic>
          <p:nvPicPr>
            <p:cNvPr id="14351" name="Picture 4" descr="untitl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58547" y="1110724"/>
              <a:ext cx="2650173" cy="2377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6539638" y="3504664"/>
              <a:ext cx="2240500" cy="16981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1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Normalized e-</a:t>
              </a:r>
              <a:r>
                <a:rPr lang="en-US" sz="1100" i="0" dirty="0" err="1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collisionality</a:t>
              </a:r>
              <a:r>
                <a:rPr lang="en-US" sz="11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 </a:t>
              </a:r>
              <a:r>
                <a:rPr lang="en-US" sz="1050" i="0" dirty="0">
                  <a:solidFill>
                    <a:schemeClr val="tx1"/>
                  </a:solidFill>
                  <a:latin typeface="Symbol" pitchFamily="18" charset="2"/>
                  <a:cs typeface="Arial" charset="0"/>
                </a:rPr>
                <a:t>n</a:t>
              </a:r>
              <a:r>
                <a:rPr lang="en-US" sz="1050" i="0" baseline="-25000" dirty="0">
                  <a:solidFill>
                    <a:schemeClr val="tx1"/>
                  </a:solidFill>
                  <a:latin typeface="Helvetica" charset="0"/>
                  <a:cs typeface="Arial" charset="0"/>
                </a:rPr>
                <a:t>e</a:t>
              </a:r>
              <a:r>
                <a:rPr lang="en-US" sz="1050" i="0" dirty="0">
                  <a:solidFill>
                    <a:schemeClr val="tx1"/>
                  </a:solidFill>
                  <a:latin typeface="Helvetica" charset="0"/>
                  <a:cs typeface="Arial" charset="0"/>
                </a:rPr>
                <a:t>* </a:t>
              </a:r>
              <a:r>
                <a:rPr lang="en-US" sz="1050" i="0" dirty="0">
                  <a:solidFill>
                    <a:schemeClr val="tx1"/>
                  </a:solidFill>
                  <a:latin typeface="Helvetica" charset="0"/>
                  <a:cs typeface="Arial" charset="0"/>
                  <a:sym typeface="Symbol" pitchFamily="18" charset="2"/>
                </a:rPr>
                <a:t> </a:t>
              </a:r>
              <a:r>
                <a:rPr lang="en-US" sz="11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n</a:t>
              </a:r>
              <a:r>
                <a:rPr lang="en-US" sz="1100" i="0" baseline="-2500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e </a:t>
              </a:r>
              <a:r>
                <a:rPr lang="en-US" sz="11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/</a:t>
              </a:r>
              <a:r>
                <a:rPr lang="en-US" sz="7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 </a:t>
              </a:r>
              <a:r>
                <a:rPr lang="en-US" sz="11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T</a:t>
              </a:r>
              <a:r>
                <a:rPr lang="en-US" sz="1100" i="0" baseline="-2500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e</a:t>
              </a:r>
              <a:r>
                <a:rPr lang="en-US" sz="1100" i="0" baseline="3000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2</a:t>
              </a:r>
              <a:endParaRPr lang="en-US" sz="1050" i="0" baseline="30000" dirty="0">
                <a:solidFill>
                  <a:schemeClr val="tx1"/>
                </a:solidFill>
                <a:latin typeface="Arial Narrow" pitchFamily="34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14353" name="Text Box 11"/>
            <p:cNvSpPr txBox="1">
              <a:spLocks noChangeArrowheads="1"/>
            </p:cNvSpPr>
            <p:nvPr/>
          </p:nvSpPr>
          <p:spPr bwMode="auto">
            <a:xfrm>
              <a:off x="6606540" y="2192923"/>
              <a:ext cx="647700" cy="430887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100">
                  <a:solidFill>
                    <a:schemeClr val="tx1"/>
                  </a:solidFill>
                </a:rPr>
                <a:t>ITER-like scaling</a:t>
              </a:r>
            </a:p>
          </p:txBody>
        </p:sp>
        <p:sp>
          <p:nvSpPr>
            <p:cNvPr id="14354" name="Text Box 12"/>
            <p:cNvSpPr txBox="1">
              <a:spLocks noChangeArrowheads="1"/>
            </p:cNvSpPr>
            <p:nvPr/>
          </p:nvSpPr>
          <p:spPr bwMode="auto">
            <a:xfrm>
              <a:off x="6606539" y="1052702"/>
              <a:ext cx="771207" cy="464743"/>
            </a:xfrm>
            <a:prstGeom prst="rect">
              <a:avLst/>
            </a:prstGeom>
            <a:solidFill>
              <a:srgbClr val="FFFF99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100">
                  <a:solidFill>
                    <a:srgbClr val="FF0000"/>
                  </a:solidFill>
                </a:rPr>
                <a:t>ST-FNSF </a:t>
              </a:r>
            </a:p>
            <a:p>
              <a:pPr algn="ctr">
                <a:spcBef>
                  <a:spcPct val="20000"/>
                </a:spcBef>
              </a:pPr>
              <a:endParaRPr lang="en-US" sz="1100">
                <a:solidFill>
                  <a:srgbClr val="FF0000"/>
                </a:solidFill>
              </a:endParaRPr>
            </a:p>
          </p:txBody>
        </p:sp>
        <p:sp>
          <p:nvSpPr>
            <p:cNvPr id="14355" name="Arc 13"/>
            <p:cNvSpPr>
              <a:spLocks/>
            </p:cNvSpPr>
            <p:nvPr/>
          </p:nvSpPr>
          <p:spPr bwMode="auto">
            <a:xfrm rot="549913" flipH="1">
              <a:off x="6562011" y="2196972"/>
              <a:ext cx="1442482" cy="711120"/>
            </a:xfrm>
            <a:custGeom>
              <a:avLst/>
              <a:gdLst>
                <a:gd name="T0" fmla="*/ 0 w 20035"/>
                <a:gd name="T1" fmla="*/ 2147483647 h 21600"/>
                <a:gd name="T2" fmla="*/ 2147483647 w 20035"/>
                <a:gd name="T3" fmla="*/ 2147483647 h 21600"/>
                <a:gd name="T4" fmla="*/ 2147483647 w 2003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0035"/>
                <a:gd name="T10" fmla="*/ 0 h 21600"/>
                <a:gd name="T11" fmla="*/ 20035 w 200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35" h="21600" fill="none" extrusionOk="0">
                  <a:moveTo>
                    <a:pt x="-1" y="6029"/>
                  </a:moveTo>
                  <a:cubicBezTo>
                    <a:pt x="4023" y="2160"/>
                    <a:pt x="9388" y="-1"/>
                    <a:pt x="14971" y="0"/>
                  </a:cubicBezTo>
                  <a:cubicBezTo>
                    <a:pt x="16676" y="0"/>
                    <a:pt x="18376" y="202"/>
                    <a:pt x="20034" y="602"/>
                  </a:cubicBezTo>
                </a:path>
                <a:path w="20035" h="21600" stroke="0" extrusionOk="0">
                  <a:moveTo>
                    <a:pt x="-1" y="6029"/>
                  </a:moveTo>
                  <a:cubicBezTo>
                    <a:pt x="4023" y="2160"/>
                    <a:pt x="9388" y="-1"/>
                    <a:pt x="14971" y="0"/>
                  </a:cubicBezTo>
                  <a:cubicBezTo>
                    <a:pt x="16676" y="0"/>
                    <a:pt x="18376" y="202"/>
                    <a:pt x="20034" y="602"/>
                  </a:cubicBezTo>
                  <a:lnTo>
                    <a:pt x="14971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4356" name="Line 14"/>
            <p:cNvSpPr>
              <a:spLocks noChangeShapeType="1"/>
            </p:cNvSpPr>
            <p:nvPr/>
          </p:nvSpPr>
          <p:spPr bwMode="auto">
            <a:xfrm>
              <a:off x="7383780" y="1804303"/>
              <a:ext cx="0" cy="5181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57" name="Line 15"/>
            <p:cNvSpPr>
              <a:spLocks noChangeShapeType="1"/>
            </p:cNvSpPr>
            <p:nvPr/>
          </p:nvSpPr>
          <p:spPr bwMode="auto">
            <a:xfrm>
              <a:off x="8031480" y="1804303"/>
              <a:ext cx="0" cy="6477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6995160" y="1609993"/>
              <a:ext cx="0" cy="5181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59" name="Text Box 17"/>
            <p:cNvSpPr txBox="1">
              <a:spLocks noChangeArrowheads="1"/>
            </p:cNvSpPr>
            <p:nvPr/>
          </p:nvSpPr>
          <p:spPr bwMode="auto">
            <a:xfrm>
              <a:off x="6945233" y="1774617"/>
              <a:ext cx="109004" cy="215444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 i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4360" name="Text Box 18"/>
            <p:cNvSpPr txBox="1">
              <a:spLocks noChangeArrowheads="1"/>
            </p:cNvSpPr>
            <p:nvPr/>
          </p:nvSpPr>
          <p:spPr bwMode="auto">
            <a:xfrm>
              <a:off x="8001000" y="1263204"/>
              <a:ext cx="678180" cy="246221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000" i="0">
                  <a:solidFill>
                    <a:schemeClr val="tx1"/>
                  </a:solidFill>
                  <a:sym typeface="Math1"/>
                </a:rPr>
                <a:t> </a:t>
              </a:r>
              <a:r>
                <a:rPr lang="en-US" sz="1000" i="0">
                  <a:solidFill>
                    <a:schemeClr val="tx1"/>
                  </a:solidFill>
                </a:rPr>
                <a:t>constant q, </a:t>
              </a:r>
              <a:r>
                <a:rPr lang="en-US" sz="1000" i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sz="1000" i="0">
                  <a:solidFill>
                    <a:schemeClr val="tx1"/>
                  </a:solidFill>
                  <a:latin typeface="Arial" pitchFamily="34" charset="0"/>
                </a:rPr>
                <a:t>, </a:t>
              </a:r>
              <a:r>
                <a:rPr lang="en-US" sz="1000" i="0">
                  <a:solidFill>
                    <a:schemeClr val="tx1"/>
                  </a:solidFill>
                  <a:latin typeface="Symbol" pitchFamily="18" charset="2"/>
                </a:rPr>
                <a:t>r*</a:t>
              </a:r>
            </a:p>
          </p:txBody>
        </p:sp>
        <p:sp>
          <p:nvSpPr>
            <p:cNvPr id="14361" name="Text Box 19"/>
            <p:cNvSpPr txBox="1">
              <a:spLocks noChangeArrowheads="1"/>
            </p:cNvSpPr>
            <p:nvPr/>
          </p:nvSpPr>
          <p:spPr bwMode="auto">
            <a:xfrm>
              <a:off x="7315200" y="1550313"/>
              <a:ext cx="775653" cy="430887"/>
            </a:xfrm>
            <a:prstGeom prst="rect">
              <a:avLst/>
            </a:prstGeom>
            <a:solidFill>
              <a:srgbClr val="FFFF99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100">
                  <a:solidFill>
                    <a:srgbClr val="FF0000"/>
                  </a:solidFill>
                </a:rPr>
                <a:t>NSTX Upgrade</a:t>
              </a:r>
            </a:p>
          </p:txBody>
        </p:sp>
        <p:sp>
          <p:nvSpPr>
            <p:cNvPr id="14362" name="Line 20"/>
            <p:cNvSpPr>
              <a:spLocks noChangeShapeType="1"/>
            </p:cNvSpPr>
            <p:nvPr/>
          </p:nvSpPr>
          <p:spPr bwMode="auto">
            <a:xfrm flipH="1" flipV="1">
              <a:off x="6691947" y="1286143"/>
              <a:ext cx="1360170" cy="12306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63" name="Line 21"/>
            <p:cNvSpPr>
              <a:spLocks noChangeShapeType="1"/>
            </p:cNvSpPr>
            <p:nvPr/>
          </p:nvSpPr>
          <p:spPr bwMode="auto">
            <a:xfrm>
              <a:off x="7383780" y="2082274"/>
              <a:ext cx="6477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2743200" y="1219200"/>
            <a:ext cx="3505200" cy="2438400"/>
          </a:xfrm>
          <a:prstGeom prst="homePlate">
            <a:avLst>
              <a:gd name="adj" fmla="val 673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Ins="0"/>
          <a:lstStyle/>
          <a:p>
            <a:pPr marL="231775" indent="-231775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800" i="0" kern="0" dirty="0">
                <a:solidFill>
                  <a:schemeClr val="tx1"/>
                </a:solidFill>
                <a:latin typeface="Arial Narrow" pitchFamily="34" charset="0"/>
              </a:rPr>
              <a:t>Reduces </a:t>
            </a:r>
            <a:r>
              <a:rPr lang="en-US" sz="1800" i="0" kern="0" dirty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1800" i="0" kern="0" dirty="0">
                <a:solidFill>
                  <a:schemeClr val="tx1"/>
                </a:solidFill>
                <a:latin typeface="Arial Narrow" pitchFamily="34" charset="0"/>
              </a:rPr>
              <a:t>* </a:t>
            </a:r>
            <a:r>
              <a:rPr lang="en-US" sz="1800" i="0" kern="0" dirty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800" i="0" kern="0" dirty="0">
                <a:solidFill>
                  <a:schemeClr val="tx1"/>
                </a:solidFill>
                <a:latin typeface="Arial Narrow" pitchFamily="34" charset="0"/>
              </a:rPr>
              <a:t> ST-FNSF values to understand ST confinement</a:t>
            </a:r>
          </a:p>
          <a:p>
            <a:pPr marL="338138" lvl="1" indent="-1127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Expect 2x higher T by doubling B</a:t>
            </a:r>
            <a:r>
              <a:rPr lang="en-US" sz="1600" i="0" kern="0" baseline="-25000" dirty="0">
                <a:solidFill>
                  <a:schemeClr val="accent2"/>
                </a:solidFill>
                <a:latin typeface="Arial Narrow" pitchFamily="34" charset="0"/>
              </a:rPr>
              <a:t>T</a:t>
            </a: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, I</a:t>
            </a:r>
            <a:r>
              <a:rPr lang="en-US" sz="1600" i="0" kern="0" baseline="-25000" dirty="0">
                <a:solidFill>
                  <a:schemeClr val="accent2"/>
                </a:solidFill>
                <a:latin typeface="Arial Narrow" pitchFamily="34" charset="0"/>
              </a:rPr>
              <a:t>P</a:t>
            </a: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, and NBI heating power</a:t>
            </a:r>
          </a:p>
          <a:p>
            <a:pPr marL="0" lvl="1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800" i="0" kern="0" dirty="0">
                <a:solidFill>
                  <a:schemeClr val="tx1"/>
                </a:solidFill>
                <a:latin typeface="Arial Narrow" pitchFamily="34" charset="0"/>
              </a:rPr>
              <a:t> Provides 5x longer pulse-length</a:t>
            </a:r>
          </a:p>
          <a:p>
            <a:pPr marL="338138" lvl="1" indent="-1127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q(</a:t>
            </a:r>
            <a:r>
              <a:rPr lang="en-US" sz="1600" i="0" kern="0" dirty="0" err="1">
                <a:solidFill>
                  <a:schemeClr val="accent2"/>
                </a:solidFill>
                <a:latin typeface="Arial Narrow" pitchFamily="34" charset="0"/>
              </a:rPr>
              <a:t>r,t</a:t>
            </a: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) profile equilibration</a:t>
            </a:r>
          </a:p>
          <a:p>
            <a:pPr marL="338138" lvl="1" indent="-1127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Tests of NBI + BS non-inductive ramp-up and sustainment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i="0" kern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350" name="Text Box 45"/>
          <p:cNvSpPr txBox="1">
            <a:spLocks noChangeArrowheads="1"/>
          </p:cNvSpPr>
          <p:nvPr/>
        </p:nvSpPr>
        <p:spPr bwMode="auto">
          <a:xfrm>
            <a:off x="1295400" y="1028700"/>
            <a:ext cx="1241425" cy="495300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2000" i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</a:rPr>
              <a:t>New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2000" i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</a:rPr>
              <a:t>center-stack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70"/>
          <p:cNvSpPr>
            <a:spLocks noGrp="1"/>
          </p:cNvSpPr>
          <p:nvPr>
            <p:ph idx="1"/>
          </p:nvPr>
        </p:nvSpPr>
        <p:spPr>
          <a:xfrm>
            <a:off x="762000" y="914400"/>
            <a:ext cx="2819400" cy="30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1600" b="1" smtClean="0">
                <a:latin typeface="Arial Narrow" pitchFamily="34" charset="0"/>
              </a:rPr>
              <a:t>NSTX-U Topical Science Groups</a:t>
            </a:r>
          </a:p>
        </p:txBody>
      </p:sp>
      <p:sp>
        <p:nvSpPr>
          <p:cNvPr id="101" name="Right Arrow 100"/>
          <p:cNvSpPr/>
          <p:nvPr/>
        </p:nvSpPr>
        <p:spPr bwMode="auto">
          <a:xfrm>
            <a:off x="3272790" y="3874769"/>
            <a:ext cx="434340" cy="50673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C00000"/>
              </a:solidFill>
              <a:latin typeface="Helvetica" pitchFamily="-128" charset="0"/>
            </a:endParaRPr>
          </a:p>
        </p:txBody>
      </p:sp>
      <p:sp>
        <p:nvSpPr>
          <p:cNvPr id="102" name="Right Arrow 101"/>
          <p:cNvSpPr/>
          <p:nvPr/>
        </p:nvSpPr>
        <p:spPr bwMode="auto">
          <a:xfrm>
            <a:off x="3272788" y="3295649"/>
            <a:ext cx="434341" cy="50673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C00000"/>
              </a:solidFill>
              <a:latin typeface="Helvetica" pitchFamily="-128" charset="0"/>
            </a:endParaRPr>
          </a:p>
        </p:txBody>
      </p:sp>
      <p:sp>
        <p:nvSpPr>
          <p:cNvPr id="103" name="Right Arrow 102"/>
          <p:cNvSpPr/>
          <p:nvPr/>
        </p:nvSpPr>
        <p:spPr bwMode="auto">
          <a:xfrm>
            <a:off x="3272788" y="2644140"/>
            <a:ext cx="434341" cy="50673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C00000"/>
              </a:solidFill>
              <a:latin typeface="Helvetica" pitchFamily="-128" charset="0"/>
            </a:endParaRPr>
          </a:p>
        </p:txBody>
      </p:sp>
      <p:sp>
        <p:nvSpPr>
          <p:cNvPr id="104" name="Right Arrow 103"/>
          <p:cNvSpPr/>
          <p:nvPr/>
        </p:nvSpPr>
        <p:spPr bwMode="auto">
          <a:xfrm>
            <a:off x="3272789" y="5894070"/>
            <a:ext cx="434342" cy="50673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C00000"/>
              </a:solidFill>
              <a:latin typeface="Helvetica" pitchFamily="-128" charset="0"/>
            </a:endParaRPr>
          </a:p>
        </p:txBody>
      </p:sp>
      <p:sp>
        <p:nvSpPr>
          <p:cNvPr id="105" name="Right Arrow 104"/>
          <p:cNvSpPr/>
          <p:nvPr/>
        </p:nvSpPr>
        <p:spPr bwMode="auto">
          <a:xfrm>
            <a:off x="3272788" y="1985010"/>
            <a:ext cx="434341" cy="50673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C00000"/>
              </a:solidFill>
              <a:latin typeface="Helvetica" pitchFamily="-128" charset="0"/>
            </a:endParaRPr>
          </a:p>
        </p:txBody>
      </p:sp>
      <p:sp>
        <p:nvSpPr>
          <p:cNvPr id="106" name="Right Arrow 105"/>
          <p:cNvSpPr/>
          <p:nvPr/>
        </p:nvSpPr>
        <p:spPr bwMode="auto">
          <a:xfrm>
            <a:off x="3272790" y="1333500"/>
            <a:ext cx="434340" cy="50673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C00000"/>
              </a:solidFill>
              <a:latin typeface="Helvetica" pitchFamily="-128" charset="0"/>
            </a:endParaRPr>
          </a:p>
        </p:txBody>
      </p:sp>
      <p:sp>
        <p:nvSpPr>
          <p:cNvPr id="117" name="Right Arrow 116"/>
          <p:cNvSpPr/>
          <p:nvPr/>
        </p:nvSpPr>
        <p:spPr bwMode="auto">
          <a:xfrm>
            <a:off x="3272790" y="4526279"/>
            <a:ext cx="434340" cy="50673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C00000"/>
              </a:solidFill>
              <a:latin typeface="Helvetica" pitchFamily="-128" charset="0"/>
            </a:endParaRPr>
          </a:p>
        </p:txBody>
      </p:sp>
      <p:sp>
        <p:nvSpPr>
          <p:cNvPr id="119" name="Right Arrow 118"/>
          <p:cNvSpPr/>
          <p:nvPr/>
        </p:nvSpPr>
        <p:spPr bwMode="auto">
          <a:xfrm>
            <a:off x="3272790" y="5177789"/>
            <a:ext cx="434340" cy="50673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C00000"/>
              </a:solidFill>
              <a:latin typeface="Helvetica" pitchFamily="-128" charset="0"/>
            </a:endParaRPr>
          </a:p>
        </p:txBody>
      </p:sp>
      <p:sp>
        <p:nvSpPr>
          <p:cNvPr id="121" name="Rectangle 41"/>
          <p:cNvSpPr>
            <a:spLocks noChangeArrowheads="1"/>
          </p:cNvSpPr>
          <p:nvPr/>
        </p:nvSpPr>
        <p:spPr bwMode="auto">
          <a:xfrm>
            <a:off x="1005457" y="5150835"/>
            <a:ext cx="2347343" cy="550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ts val="1100"/>
              </a:lnSpc>
              <a:defRPr/>
            </a:pPr>
            <a:r>
              <a:rPr lang="en-US" sz="1100" i="0" u="sng" dirty="0">
                <a:solidFill>
                  <a:schemeClr val="accent2"/>
                </a:solidFill>
              </a:rPr>
              <a:t>Waves and Energetic Particles</a:t>
            </a:r>
          </a:p>
          <a:p>
            <a:pPr algn="ctr">
              <a:lnSpc>
                <a:spcPts val="1100"/>
              </a:lnSpc>
              <a:defRPr/>
            </a:pPr>
            <a:r>
              <a:rPr lang="en-US" sz="1100" b="0" i="0" dirty="0">
                <a:solidFill>
                  <a:schemeClr val="tx1"/>
                </a:solidFill>
              </a:rPr>
              <a:t>G. Taylor, M. </a:t>
            </a:r>
            <a:r>
              <a:rPr lang="en-US" sz="1100" b="0" i="0" dirty="0" err="1">
                <a:solidFill>
                  <a:schemeClr val="tx1"/>
                </a:solidFill>
              </a:rPr>
              <a:t>Podest</a:t>
            </a:r>
            <a:r>
              <a:rPr lang="en-US" sz="1100" b="0" i="0" dirty="0" err="1">
                <a:solidFill>
                  <a:schemeClr val="tx1"/>
                </a:solidFill>
                <a:cs typeface="Arial" charset="0"/>
              </a:rPr>
              <a:t>á</a:t>
            </a:r>
            <a:endParaRPr lang="en-US" sz="1100" b="0" i="0" dirty="0">
              <a:solidFill>
                <a:schemeClr val="tx1"/>
              </a:solidFill>
              <a:cs typeface="Arial" charset="0"/>
            </a:endParaRPr>
          </a:p>
          <a:p>
            <a:pPr algn="ctr">
              <a:lnSpc>
                <a:spcPts val="1100"/>
              </a:lnSpc>
              <a:defRPr/>
            </a:pPr>
            <a:r>
              <a:rPr lang="en-US" sz="1100" b="0" i="0" dirty="0">
                <a:solidFill>
                  <a:schemeClr val="tx1"/>
                </a:solidFill>
                <a:cs typeface="Arial" charset="0"/>
              </a:rPr>
              <a:t>Theory:  N. </a:t>
            </a:r>
            <a:r>
              <a:rPr lang="en-US" sz="1100" b="0" i="0" dirty="0" err="1">
                <a:solidFill>
                  <a:schemeClr val="tx1"/>
                </a:solidFill>
                <a:cs typeface="Arial" charset="0"/>
              </a:rPr>
              <a:t>Gorelenkov</a:t>
            </a:r>
            <a:endParaRPr lang="en-US" sz="1100" b="0" i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2" name="Rectangle 74"/>
          <p:cNvSpPr>
            <a:spLocks noChangeArrowheads="1"/>
          </p:cNvSpPr>
          <p:nvPr/>
        </p:nvSpPr>
        <p:spPr bwMode="auto">
          <a:xfrm>
            <a:off x="1005457" y="1295400"/>
            <a:ext cx="2347343" cy="550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ts val="1100"/>
              </a:lnSpc>
              <a:defRPr/>
            </a:pPr>
            <a:r>
              <a:rPr lang="en-US" sz="1100" i="0" u="sng" dirty="0">
                <a:solidFill>
                  <a:schemeClr val="accent2"/>
                </a:solidFill>
              </a:rPr>
              <a:t>Advanced Scenarios and Control</a:t>
            </a:r>
          </a:p>
          <a:p>
            <a:pPr algn="ctr">
              <a:lnSpc>
                <a:spcPts val="1100"/>
              </a:lnSpc>
              <a:defRPr/>
            </a:pPr>
            <a:r>
              <a:rPr lang="en-US" sz="1100" b="0" i="0" dirty="0">
                <a:solidFill>
                  <a:schemeClr val="tx1"/>
                </a:solidFill>
              </a:rPr>
              <a:t>S. Gerhardt, E. </a:t>
            </a:r>
            <a:r>
              <a:rPr lang="en-US" sz="1100" b="0" i="0" dirty="0" err="1">
                <a:solidFill>
                  <a:schemeClr val="tx1"/>
                </a:solidFill>
              </a:rPr>
              <a:t>Kolemen</a:t>
            </a:r>
            <a:endParaRPr lang="en-US" sz="1100" b="0" i="0" dirty="0">
              <a:solidFill>
                <a:schemeClr val="tx1"/>
              </a:solidFill>
            </a:endParaRPr>
          </a:p>
        </p:txBody>
      </p:sp>
      <p:sp>
        <p:nvSpPr>
          <p:cNvPr id="123" name="Rectangle 105"/>
          <p:cNvSpPr>
            <a:spLocks noChangeArrowheads="1"/>
          </p:cNvSpPr>
          <p:nvPr/>
        </p:nvSpPr>
        <p:spPr bwMode="auto">
          <a:xfrm>
            <a:off x="1001742" y="2579792"/>
            <a:ext cx="2351058" cy="550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ts val="1100"/>
              </a:lnSpc>
              <a:defRPr/>
            </a:pPr>
            <a:r>
              <a:rPr lang="en-US" sz="1100" i="0" u="sng" dirty="0">
                <a:solidFill>
                  <a:schemeClr val="accent2"/>
                </a:solidFill>
              </a:rPr>
              <a:t>Lithium Research</a:t>
            </a:r>
          </a:p>
          <a:p>
            <a:pPr algn="ctr">
              <a:lnSpc>
                <a:spcPts val="1100"/>
              </a:lnSpc>
              <a:defRPr/>
            </a:pPr>
            <a:r>
              <a:rPr lang="en-US" sz="800" b="0" i="0" dirty="0">
                <a:solidFill>
                  <a:schemeClr val="tx1"/>
                </a:solidFill>
              </a:rPr>
              <a:t> </a:t>
            </a:r>
            <a:r>
              <a:rPr lang="en-US" sz="1100" b="0" i="0" dirty="0">
                <a:solidFill>
                  <a:schemeClr val="tx1"/>
                </a:solidFill>
              </a:rPr>
              <a:t>C. Skinner, M. </a:t>
            </a:r>
            <a:r>
              <a:rPr lang="en-US" sz="1100" b="0" i="0" dirty="0" err="1">
                <a:solidFill>
                  <a:schemeClr val="tx1"/>
                </a:solidFill>
              </a:rPr>
              <a:t>Jaworski</a:t>
            </a:r>
            <a:endParaRPr lang="en-US" sz="1100" b="0" i="0" dirty="0">
              <a:solidFill>
                <a:schemeClr val="tx1"/>
              </a:solidFill>
            </a:endParaRPr>
          </a:p>
          <a:p>
            <a:pPr algn="ctr">
              <a:lnSpc>
                <a:spcPts val="1100"/>
              </a:lnSpc>
              <a:defRPr/>
            </a:pPr>
            <a:r>
              <a:rPr lang="en-US" sz="1100" b="0" i="0" dirty="0">
                <a:solidFill>
                  <a:schemeClr val="tx1"/>
                </a:solidFill>
              </a:rPr>
              <a:t>Theory:  D. </a:t>
            </a:r>
            <a:r>
              <a:rPr lang="en-US" sz="1100" b="0" i="0" dirty="0" err="1">
                <a:solidFill>
                  <a:schemeClr val="tx1"/>
                </a:solidFill>
              </a:rPr>
              <a:t>Stotler</a:t>
            </a:r>
            <a:endParaRPr lang="en-US" sz="1100" b="0" i="0" dirty="0">
              <a:solidFill>
                <a:schemeClr val="tx1"/>
              </a:solidFill>
            </a:endParaRPr>
          </a:p>
        </p:txBody>
      </p:sp>
      <p:sp>
        <p:nvSpPr>
          <p:cNvPr id="124" name="Rectangle 40"/>
          <p:cNvSpPr>
            <a:spLocks noChangeArrowheads="1"/>
          </p:cNvSpPr>
          <p:nvPr/>
        </p:nvSpPr>
        <p:spPr bwMode="auto">
          <a:xfrm>
            <a:off x="990600" y="4508074"/>
            <a:ext cx="2362200" cy="550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ts val="1100"/>
              </a:lnSpc>
              <a:defRPr/>
            </a:pPr>
            <a:r>
              <a:rPr lang="en-US" sz="1100" i="0" u="sng" dirty="0">
                <a:solidFill>
                  <a:schemeClr val="accent2"/>
                </a:solidFill>
              </a:rPr>
              <a:t>Transport and Turbulence</a:t>
            </a:r>
          </a:p>
          <a:p>
            <a:pPr algn="ctr">
              <a:lnSpc>
                <a:spcPts val="1100"/>
              </a:lnSpc>
              <a:defRPr/>
            </a:pPr>
            <a:r>
              <a:rPr lang="en-US" sz="1100" b="0" i="0" dirty="0">
                <a:solidFill>
                  <a:schemeClr val="tx1"/>
                </a:solidFill>
              </a:rPr>
              <a:t>Y. </a:t>
            </a:r>
            <a:r>
              <a:rPr lang="en-US" sz="1100" b="0" i="0" dirty="0" err="1">
                <a:solidFill>
                  <a:schemeClr val="tx1"/>
                </a:solidFill>
              </a:rPr>
              <a:t>Ren</a:t>
            </a:r>
            <a:r>
              <a:rPr lang="en-US" sz="1100" b="0" i="0" dirty="0">
                <a:solidFill>
                  <a:schemeClr val="tx1"/>
                </a:solidFill>
              </a:rPr>
              <a:t>, W. </a:t>
            </a:r>
            <a:r>
              <a:rPr lang="en-US" sz="1100" b="0" i="0" dirty="0" err="1">
                <a:solidFill>
                  <a:schemeClr val="tx1"/>
                </a:solidFill>
              </a:rPr>
              <a:t>Guttenfelder</a:t>
            </a:r>
            <a:endParaRPr lang="en-US" sz="1100" b="0" i="0" dirty="0">
              <a:solidFill>
                <a:schemeClr val="tx1"/>
              </a:solidFill>
            </a:endParaRPr>
          </a:p>
          <a:p>
            <a:pPr algn="ctr">
              <a:lnSpc>
                <a:spcPts val="1100"/>
              </a:lnSpc>
              <a:defRPr/>
            </a:pPr>
            <a:r>
              <a:rPr lang="en-US" sz="1100" b="0" i="0" dirty="0">
                <a:solidFill>
                  <a:schemeClr val="tx1"/>
                </a:solidFill>
              </a:rPr>
              <a:t>Theory:  G. Hammett</a:t>
            </a:r>
          </a:p>
        </p:txBody>
      </p:sp>
      <p:sp>
        <p:nvSpPr>
          <p:cNvPr id="125" name="Rectangle 50"/>
          <p:cNvSpPr>
            <a:spLocks noChangeArrowheads="1"/>
          </p:cNvSpPr>
          <p:nvPr/>
        </p:nvSpPr>
        <p:spPr bwMode="auto">
          <a:xfrm>
            <a:off x="1011028" y="3222553"/>
            <a:ext cx="2341772" cy="550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ts val="1100"/>
              </a:lnSpc>
              <a:defRPr/>
            </a:pPr>
            <a:r>
              <a:rPr lang="en-US" sz="1100" i="0" u="sng" dirty="0">
                <a:solidFill>
                  <a:schemeClr val="accent2"/>
                </a:solidFill>
              </a:rPr>
              <a:t>Macroscopic Stability</a:t>
            </a:r>
          </a:p>
          <a:p>
            <a:pPr algn="ctr">
              <a:lnSpc>
                <a:spcPts val="1100"/>
              </a:lnSpc>
              <a:defRPr/>
            </a:pPr>
            <a:r>
              <a:rPr lang="en-US" sz="1100" b="0" i="0" dirty="0">
                <a:solidFill>
                  <a:schemeClr val="tx1"/>
                </a:solidFill>
              </a:rPr>
              <a:t>J.-K. Park, J. </a:t>
            </a:r>
            <a:r>
              <a:rPr lang="en-US" sz="1100" b="0" i="0" dirty="0" err="1">
                <a:solidFill>
                  <a:schemeClr val="tx1"/>
                </a:solidFill>
              </a:rPr>
              <a:t>Berkery</a:t>
            </a:r>
            <a:r>
              <a:rPr lang="en-US" sz="1100" b="0" i="0" dirty="0">
                <a:solidFill>
                  <a:schemeClr val="tx1"/>
                </a:solidFill>
              </a:rPr>
              <a:t>**</a:t>
            </a:r>
          </a:p>
          <a:p>
            <a:pPr algn="ctr">
              <a:lnSpc>
                <a:spcPts val="1100"/>
              </a:lnSpc>
              <a:defRPr/>
            </a:pPr>
            <a:r>
              <a:rPr lang="en-US" sz="1100" b="0" i="0" dirty="0">
                <a:solidFill>
                  <a:schemeClr val="tx1"/>
                </a:solidFill>
              </a:rPr>
              <a:t>Theory: A. Boozer**</a:t>
            </a:r>
          </a:p>
        </p:txBody>
      </p:sp>
      <p:sp>
        <p:nvSpPr>
          <p:cNvPr id="126" name="Rectangle 43"/>
          <p:cNvSpPr>
            <a:spLocks noChangeArrowheads="1"/>
          </p:cNvSpPr>
          <p:nvPr/>
        </p:nvSpPr>
        <p:spPr bwMode="auto">
          <a:xfrm>
            <a:off x="1005457" y="1938161"/>
            <a:ext cx="2347343" cy="550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ts val="1100"/>
              </a:lnSpc>
              <a:defRPr/>
            </a:pPr>
            <a:r>
              <a:rPr lang="en-US" sz="1100" i="0" u="sng" dirty="0">
                <a:solidFill>
                  <a:schemeClr val="accent2"/>
                </a:solidFill>
              </a:rPr>
              <a:t>Boundary Physics</a:t>
            </a:r>
          </a:p>
          <a:p>
            <a:pPr algn="ctr">
              <a:lnSpc>
                <a:spcPts val="1100"/>
              </a:lnSpc>
              <a:defRPr/>
            </a:pPr>
            <a:r>
              <a:rPr lang="en-US" sz="800" i="0" dirty="0">
                <a:solidFill>
                  <a:schemeClr val="tx1"/>
                </a:solidFill>
              </a:rPr>
              <a:t> </a:t>
            </a:r>
            <a:r>
              <a:rPr lang="en-US" sz="1100" b="0" i="0" dirty="0">
                <a:solidFill>
                  <a:schemeClr val="tx1"/>
                </a:solidFill>
              </a:rPr>
              <a:t>V. </a:t>
            </a:r>
            <a:r>
              <a:rPr lang="en-US" sz="1100" b="0" i="0" dirty="0" err="1">
                <a:solidFill>
                  <a:schemeClr val="tx1"/>
                </a:solidFill>
              </a:rPr>
              <a:t>Soukhanovskii</a:t>
            </a:r>
            <a:r>
              <a:rPr lang="en-US" sz="1100" b="0" i="0" baseline="30000" dirty="0">
                <a:solidFill>
                  <a:schemeClr val="tx1"/>
                </a:solidFill>
              </a:rPr>
              <a:t>##</a:t>
            </a:r>
            <a:r>
              <a:rPr lang="en-US" sz="1100" b="0" i="0" dirty="0">
                <a:solidFill>
                  <a:schemeClr val="tx1"/>
                </a:solidFill>
              </a:rPr>
              <a:t>, A. </a:t>
            </a:r>
            <a:r>
              <a:rPr lang="en-US" sz="1100" b="0" i="0" dirty="0" err="1">
                <a:solidFill>
                  <a:schemeClr val="tx1"/>
                </a:solidFill>
              </a:rPr>
              <a:t>Diallo</a:t>
            </a:r>
            <a:endParaRPr lang="en-US" sz="1100" b="0" i="0" dirty="0">
              <a:solidFill>
                <a:schemeClr val="tx1"/>
              </a:solidFill>
            </a:endParaRPr>
          </a:p>
          <a:p>
            <a:pPr algn="ctr">
              <a:lnSpc>
                <a:spcPts val="1100"/>
              </a:lnSpc>
              <a:defRPr/>
            </a:pPr>
            <a:r>
              <a:rPr lang="en-US" sz="1100" b="0" i="0" dirty="0">
                <a:solidFill>
                  <a:schemeClr val="tx1"/>
                </a:solidFill>
              </a:rPr>
              <a:t>Theory: D. </a:t>
            </a:r>
            <a:r>
              <a:rPr lang="en-US" sz="1100" b="0" i="0" dirty="0" err="1">
                <a:solidFill>
                  <a:schemeClr val="tx1"/>
                </a:solidFill>
              </a:rPr>
              <a:t>Stotler</a:t>
            </a:r>
            <a:endParaRPr lang="en-US" sz="1100" b="0" i="0" dirty="0">
              <a:solidFill>
                <a:schemeClr val="tx1"/>
              </a:solidFill>
            </a:endParaRPr>
          </a:p>
        </p:txBody>
      </p:sp>
      <p:sp>
        <p:nvSpPr>
          <p:cNvPr id="127" name="Rectangle 40"/>
          <p:cNvSpPr>
            <a:spLocks noChangeArrowheads="1"/>
          </p:cNvSpPr>
          <p:nvPr/>
        </p:nvSpPr>
        <p:spPr bwMode="auto">
          <a:xfrm>
            <a:off x="990600" y="5849862"/>
            <a:ext cx="2362200" cy="550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ts val="1100"/>
              </a:lnSpc>
              <a:defRPr/>
            </a:pPr>
            <a:r>
              <a:rPr lang="en-US" sz="1100" i="0" u="sng" dirty="0" smtClean="0">
                <a:solidFill>
                  <a:schemeClr val="accent2"/>
                </a:solidFill>
              </a:rPr>
              <a:t>Cross-Cutting / ITER needs</a:t>
            </a:r>
            <a:endParaRPr lang="en-US" sz="1100" i="0" u="sng" dirty="0">
              <a:solidFill>
                <a:schemeClr val="accent2"/>
              </a:solidFill>
            </a:endParaRPr>
          </a:p>
          <a:p>
            <a:pPr algn="ctr">
              <a:lnSpc>
                <a:spcPts val="1100"/>
              </a:lnSpc>
              <a:defRPr/>
            </a:pPr>
            <a:r>
              <a:rPr lang="en-US" sz="1100" b="0" i="0" dirty="0">
                <a:solidFill>
                  <a:schemeClr val="tx1"/>
                </a:solidFill>
              </a:rPr>
              <a:t>J. Menard, R. </a:t>
            </a:r>
            <a:r>
              <a:rPr lang="en-US" sz="1100" b="0" i="0" dirty="0" err="1">
                <a:solidFill>
                  <a:schemeClr val="tx1"/>
                </a:solidFill>
              </a:rPr>
              <a:t>Maingi</a:t>
            </a:r>
            <a:r>
              <a:rPr lang="en-US" sz="1100" b="0" i="0" dirty="0">
                <a:solidFill>
                  <a:schemeClr val="tx1"/>
                </a:solidFill>
              </a:rPr>
              <a:t>*</a:t>
            </a:r>
          </a:p>
          <a:p>
            <a:pPr algn="ctr">
              <a:lnSpc>
                <a:spcPts val="1100"/>
              </a:lnSpc>
              <a:defRPr/>
            </a:pPr>
            <a:r>
              <a:rPr lang="en-US" sz="1100" b="0" i="0" dirty="0">
                <a:solidFill>
                  <a:schemeClr val="tx1"/>
                </a:solidFill>
              </a:rPr>
              <a:t>Theory/Modeling:  J. </a:t>
            </a:r>
            <a:r>
              <a:rPr lang="en-US" sz="1100" b="0" i="0" dirty="0" err="1">
                <a:solidFill>
                  <a:schemeClr val="tx1"/>
                </a:solidFill>
              </a:rPr>
              <a:t>Canik</a:t>
            </a:r>
            <a:r>
              <a:rPr lang="en-US" sz="1100" b="0" i="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128" name="Rectangle 108"/>
          <p:cNvSpPr>
            <a:spLocks noChangeArrowheads="1"/>
          </p:cNvSpPr>
          <p:nvPr/>
        </p:nvSpPr>
        <p:spPr bwMode="auto">
          <a:xfrm>
            <a:off x="1001742" y="3865314"/>
            <a:ext cx="2351058" cy="5528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ts val="1100"/>
              </a:lnSpc>
              <a:defRPr/>
            </a:pPr>
            <a:r>
              <a:rPr lang="en-US" sz="1100" i="0" u="sng" dirty="0">
                <a:solidFill>
                  <a:schemeClr val="accent2"/>
                </a:solidFill>
              </a:rPr>
              <a:t>Solenoid-free start-up &amp; ramp-up</a:t>
            </a:r>
          </a:p>
          <a:p>
            <a:pPr algn="ctr">
              <a:lnSpc>
                <a:spcPts val="1100"/>
              </a:lnSpc>
              <a:defRPr/>
            </a:pPr>
            <a:r>
              <a:rPr lang="en-US" sz="800" b="0" i="0" dirty="0">
                <a:solidFill>
                  <a:schemeClr val="tx1"/>
                </a:solidFill>
              </a:rPr>
              <a:t> </a:t>
            </a:r>
            <a:r>
              <a:rPr lang="en-US" sz="1100" b="0" i="0" dirty="0">
                <a:solidFill>
                  <a:schemeClr val="tx1"/>
                </a:solidFill>
              </a:rPr>
              <a:t>R. Raman</a:t>
            </a:r>
            <a:r>
              <a:rPr lang="en-US" sz="1100" b="0" i="0" baseline="30000" dirty="0">
                <a:solidFill>
                  <a:schemeClr val="tx1"/>
                </a:solidFill>
              </a:rPr>
              <a:t>#</a:t>
            </a:r>
            <a:r>
              <a:rPr lang="en-US" sz="1100" b="0" i="0" dirty="0">
                <a:solidFill>
                  <a:schemeClr val="tx1"/>
                </a:solidFill>
              </a:rPr>
              <a:t>, D. Mueller</a:t>
            </a:r>
          </a:p>
          <a:p>
            <a:pPr algn="ctr">
              <a:lnSpc>
                <a:spcPts val="1100"/>
              </a:lnSpc>
              <a:defRPr/>
            </a:pPr>
            <a:r>
              <a:rPr lang="en-US" sz="1100" b="0" i="0" dirty="0">
                <a:solidFill>
                  <a:schemeClr val="tx1"/>
                </a:solidFill>
              </a:rPr>
              <a:t>Theory:  S. </a:t>
            </a:r>
            <a:r>
              <a:rPr lang="en-US" sz="1100" b="0" i="0" dirty="0" err="1">
                <a:solidFill>
                  <a:schemeClr val="tx1"/>
                </a:solidFill>
              </a:rPr>
              <a:t>Jardin</a:t>
            </a:r>
            <a:endParaRPr lang="en-US" sz="1100" b="0" i="0" dirty="0">
              <a:solidFill>
                <a:schemeClr val="tx1"/>
              </a:solidFill>
            </a:endParaRPr>
          </a:p>
        </p:txBody>
      </p:sp>
      <p:sp>
        <p:nvSpPr>
          <p:cNvPr id="130" name="Content Placeholder 2"/>
          <p:cNvSpPr txBox="1">
            <a:spLocks/>
          </p:cNvSpPr>
          <p:nvPr/>
        </p:nvSpPr>
        <p:spPr bwMode="auto">
          <a:xfrm>
            <a:off x="3657601" y="1371600"/>
            <a:ext cx="5436870" cy="5791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/>
          <a:lstStyle/>
          <a:p>
            <a:pPr marL="115888" indent="-115888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0" i="0" kern="0" dirty="0">
                <a:solidFill>
                  <a:srgbClr val="C00000"/>
                </a:solidFill>
              </a:rPr>
              <a:t>Advanced scenario modeling for </a:t>
            </a:r>
            <a:r>
              <a:rPr lang="en-US" sz="1600" b="0" i="0" kern="0" dirty="0" smtClean="0">
                <a:solidFill>
                  <a:srgbClr val="C00000"/>
                </a:solidFill>
              </a:rPr>
              <a:t>NSTX-U, q(r) </a:t>
            </a:r>
            <a:r>
              <a:rPr lang="en-US" sz="1600" b="0" i="0" kern="0" dirty="0">
                <a:solidFill>
                  <a:srgbClr val="C00000"/>
                </a:solidFill>
              </a:rPr>
              <a:t>+ rotation profile control development </a:t>
            </a:r>
            <a:r>
              <a:rPr lang="en-US" sz="1600" b="0" i="0" kern="0" dirty="0" smtClean="0">
                <a:solidFill>
                  <a:srgbClr val="C00000"/>
                </a:solidFill>
              </a:rPr>
              <a:t>with </a:t>
            </a:r>
            <a:r>
              <a:rPr lang="en-US" sz="1600" b="0" i="0" kern="0" dirty="0">
                <a:solidFill>
                  <a:srgbClr val="C00000"/>
                </a:solidFill>
              </a:rPr>
              <a:t>Lehigh on DIII-D</a:t>
            </a:r>
          </a:p>
        </p:txBody>
      </p:sp>
      <p:sp>
        <p:nvSpPr>
          <p:cNvPr id="131" name="Content Placeholder 2"/>
          <p:cNvSpPr txBox="1">
            <a:spLocks/>
          </p:cNvSpPr>
          <p:nvPr/>
        </p:nvSpPr>
        <p:spPr bwMode="auto">
          <a:xfrm>
            <a:off x="3657601" y="2023110"/>
            <a:ext cx="5436870" cy="5791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/>
          <a:lstStyle/>
          <a:p>
            <a:pPr marL="115888" indent="-115888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0" i="0" kern="0" dirty="0">
                <a:solidFill>
                  <a:srgbClr val="C00000"/>
                </a:solidFill>
              </a:rPr>
              <a:t>Understand snowflake + detachment + </a:t>
            </a:r>
            <a:r>
              <a:rPr lang="en-US" sz="1600" b="0" i="0" kern="0" dirty="0" smtClean="0">
                <a:solidFill>
                  <a:srgbClr val="C00000"/>
                </a:solidFill>
              </a:rPr>
              <a:t>control, assess and project pedestal structure, turbulence, transport</a:t>
            </a:r>
            <a:endParaRPr lang="en-US" sz="1600" b="0" i="0" kern="0" dirty="0">
              <a:solidFill>
                <a:srgbClr val="C00000"/>
              </a:solidFill>
            </a:endParaRPr>
          </a:p>
        </p:txBody>
      </p:sp>
      <p:sp>
        <p:nvSpPr>
          <p:cNvPr id="132" name="Content Placeholder 2"/>
          <p:cNvSpPr txBox="1">
            <a:spLocks/>
          </p:cNvSpPr>
          <p:nvPr/>
        </p:nvSpPr>
        <p:spPr bwMode="auto">
          <a:xfrm>
            <a:off x="3657601" y="5867400"/>
            <a:ext cx="5410200" cy="5791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/>
          <a:lstStyle/>
          <a:p>
            <a:pPr marL="115888" indent="-115888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0" i="0" kern="0" dirty="0">
                <a:solidFill>
                  <a:srgbClr val="C00000"/>
                </a:solidFill>
              </a:rPr>
              <a:t>Physics design of </a:t>
            </a:r>
            <a:r>
              <a:rPr lang="en-US" sz="1600" b="0" i="0" kern="0" dirty="0" err="1">
                <a:solidFill>
                  <a:srgbClr val="C00000"/>
                </a:solidFill>
              </a:rPr>
              <a:t>cryo</a:t>
            </a:r>
            <a:r>
              <a:rPr lang="en-US" sz="1600" b="0" i="0" kern="0" dirty="0">
                <a:solidFill>
                  <a:srgbClr val="C00000"/>
                </a:solidFill>
              </a:rPr>
              <a:t>-pump, assess Li D pumping </a:t>
            </a:r>
            <a:r>
              <a:rPr lang="en-US" sz="1600" b="0" i="0" kern="0" dirty="0" smtClean="0">
                <a:solidFill>
                  <a:srgbClr val="C00000"/>
                </a:solidFill>
              </a:rPr>
              <a:t>and extrapolation </a:t>
            </a:r>
            <a:r>
              <a:rPr lang="en-US" sz="1600" b="0" i="0" kern="0" dirty="0">
                <a:solidFill>
                  <a:srgbClr val="C00000"/>
                </a:solidFill>
              </a:rPr>
              <a:t>to </a:t>
            </a:r>
            <a:r>
              <a:rPr lang="en-US" sz="1600" b="0" i="0" kern="0" dirty="0" smtClean="0">
                <a:solidFill>
                  <a:srgbClr val="C00000"/>
                </a:solidFill>
              </a:rPr>
              <a:t>NSTX-U, </a:t>
            </a:r>
            <a:r>
              <a:rPr lang="en-US" sz="1600" kern="0" dirty="0" smtClean="0">
                <a:solidFill>
                  <a:srgbClr val="C00000"/>
                </a:solidFill>
              </a:rPr>
              <a:t>next</a:t>
            </a:r>
            <a:r>
              <a:rPr lang="en-US" sz="1600" b="0" i="0" kern="0" dirty="0" smtClean="0">
                <a:solidFill>
                  <a:srgbClr val="C00000"/>
                </a:solidFill>
              </a:rPr>
              <a:t>: lead off-</a:t>
            </a:r>
            <a:r>
              <a:rPr lang="en-US" sz="1600" b="0" i="0" kern="0" dirty="0" err="1" smtClean="0">
                <a:solidFill>
                  <a:srgbClr val="C00000"/>
                </a:solidFill>
              </a:rPr>
              <a:t>midplane</a:t>
            </a:r>
            <a:r>
              <a:rPr lang="en-US" sz="1600" b="0" i="0" kern="0" dirty="0" smtClean="0">
                <a:solidFill>
                  <a:srgbClr val="C00000"/>
                </a:solidFill>
              </a:rPr>
              <a:t> 3D coil physics design (w/ MS TSG) </a:t>
            </a:r>
            <a:endParaRPr lang="en-US" sz="1600" b="0" i="0" kern="0" dirty="0">
              <a:solidFill>
                <a:srgbClr val="C00000"/>
              </a:solidFill>
            </a:endParaRPr>
          </a:p>
        </p:txBody>
      </p:sp>
      <p:sp>
        <p:nvSpPr>
          <p:cNvPr id="133" name="Content Placeholder 2"/>
          <p:cNvSpPr txBox="1">
            <a:spLocks/>
          </p:cNvSpPr>
          <p:nvPr/>
        </p:nvSpPr>
        <p:spPr bwMode="auto">
          <a:xfrm>
            <a:off x="3657601" y="2682240"/>
            <a:ext cx="5436870" cy="5791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/>
          <a:lstStyle/>
          <a:p>
            <a:pPr marL="115888" indent="-115888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0" i="0" kern="0" dirty="0">
                <a:solidFill>
                  <a:srgbClr val="C00000"/>
                </a:solidFill>
              </a:rPr>
              <a:t>Perform lab-based </a:t>
            </a:r>
            <a:r>
              <a:rPr lang="en-US" sz="1600" b="0" i="0" kern="0" dirty="0" smtClean="0">
                <a:solidFill>
                  <a:srgbClr val="C00000"/>
                </a:solidFill>
              </a:rPr>
              <a:t>R&amp;D </a:t>
            </a:r>
            <a:r>
              <a:rPr lang="en-US" sz="1600" b="0" i="0" kern="0" dirty="0">
                <a:solidFill>
                  <a:srgbClr val="C00000"/>
                </a:solidFill>
              </a:rPr>
              <a:t>to understand Li surface chemistry, develop flowing liquid Li </a:t>
            </a:r>
            <a:r>
              <a:rPr lang="en-US" sz="1600" b="0" i="0" kern="0" dirty="0" smtClean="0">
                <a:solidFill>
                  <a:srgbClr val="C00000"/>
                </a:solidFill>
              </a:rPr>
              <a:t>prototypes/modules</a:t>
            </a:r>
            <a:endParaRPr lang="en-US" sz="1600" b="0" i="0" kern="0" dirty="0">
              <a:solidFill>
                <a:srgbClr val="C00000"/>
              </a:solidFill>
            </a:endParaRPr>
          </a:p>
        </p:txBody>
      </p:sp>
      <p:sp>
        <p:nvSpPr>
          <p:cNvPr id="134" name="Content Placeholder 2"/>
          <p:cNvSpPr txBox="1">
            <a:spLocks/>
          </p:cNvSpPr>
          <p:nvPr/>
        </p:nvSpPr>
        <p:spPr bwMode="auto">
          <a:xfrm>
            <a:off x="3657601" y="3333750"/>
            <a:ext cx="5436870" cy="5791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/>
          <a:lstStyle/>
          <a:p>
            <a:pPr marL="115888" indent="-115888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0" i="0" kern="0" dirty="0">
                <a:solidFill>
                  <a:srgbClr val="C00000"/>
                </a:solidFill>
              </a:rPr>
              <a:t>Assess kinetic effects </a:t>
            </a:r>
            <a:r>
              <a:rPr lang="en-US" sz="1600" b="0" i="0" kern="0" dirty="0" smtClean="0">
                <a:solidFill>
                  <a:srgbClr val="C00000"/>
                </a:solidFill>
              </a:rPr>
              <a:t>for RWM</a:t>
            </a:r>
            <a:r>
              <a:rPr lang="en-US" sz="1600" b="0" i="0" kern="0" dirty="0">
                <a:solidFill>
                  <a:srgbClr val="C00000"/>
                </a:solidFill>
              </a:rPr>
              <a:t>, </a:t>
            </a:r>
            <a:r>
              <a:rPr lang="en-US" sz="1600" b="0" i="0" kern="0" dirty="0" smtClean="0">
                <a:solidFill>
                  <a:srgbClr val="C00000"/>
                </a:solidFill>
              </a:rPr>
              <a:t>NTM, NTV, analysis of proposed 3D coils (NCC), </a:t>
            </a:r>
            <a:r>
              <a:rPr lang="en-US" sz="1600" b="0" i="0" kern="0" dirty="0">
                <a:solidFill>
                  <a:srgbClr val="C00000"/>
                </a:solidFill>
              </a:rPr>
              <a:t>characterize disruptions</a:t>
            </a:r>
          </a:p>
        </p:txBody>
      </p:sp>
      <p:sp>
        <p:nvSpPr>
          <p:cNvPr id="135" name="Content Placeholder 2"/>
          <p:cNvSpPr txBox="1">
            <a:spLocks/>
          </p:cNvSpPr>
          <p:nvPr/>
        </p:nvSpPr>
        <p:spPr bwMode="auto">
          <a:xfrm>
            <a:off x="3657600" y="3916680"/>
            <a:ext cx="5436870" cy="5791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/>
          <a:lstStyle/>
          <a:p>
            <a:pPr marL="115888" indent="-115888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0" i="0" kern="0" dirty="0">
                <a:solidFill>
                  <a:srgbClr val="C00000"/>
                </a:solidFill>
              </a:rPr>
              <a:t>Simulate CHI start-up + ramp-up with TSC + NIMROD, extend to include ECH for current ramp-up w/ NBI-CD</a:t>
            </a:r>
          </a:p>
        </p:txBody>
      </p: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3657600" y="4495800"/>
            <a:ext cx="5436870" cy="5791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/>
          <a:lstStyle/>
          <a:p>
            <a:pPr marL="115888" indent="-115888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0" i="0" kern="0" dirty="0">
                <a:solidFill>
                  <a:srgbClr val="C00000"/>
                </a:solidFill>
              </a:rPr>
              <a:t>Simulate </a:t>
            </a:r>
            <a:r>
              <a:rPr lang="en-US" sz="1600" b="0" i="0" kern="0" dirty="0" smtClean="0">
                <a:solidFill>
                  <a:srgbClr val="C00000"/>
                </a:solidFill>
              </a:rPr>
              <a:t>low-k to high-k micro-instabilities</a:t>
            </a:r>
            <a:r>
              <a:rPr lang="en-US" sz="1600" b="0" i="0" kern="0" dirty="0">
                <a:solidFill>
                  <a:srgbClr val="C00000"/>
                </a:solidFill>
              </a:rPr>
              <a:t>, compare to measured </a:t>
            </a:r>
            <a:r>
              <a:rPr lang="en-US" sz="1600" b="0" i="0" kern="0" dirty="0">
                <a:solidFill>
                  <a:srgbClr val="C00000"/>
                </a:solidFill>
                <a:latin typeface="Symbol" pitchFamily="18" charset="2"/>
              </a:rPr>
              <a:t>c</a:t>
            </a:r>
            <a:r>
              <a:rPr lang="en-US" sz="1600" b="0" i="0" kern="0" dirty="0">
                <a:solidFill>
                  <a:srgbClr val="C00000"/>
                </a:solidFill>
              </a:rPr>
              <a:t>, prepare for </a:t>
            </a:r>
            <a:r>
              <a:rPr lang="en-US" sz="1600" b="0" i="0" kern="0" dirty="0" smtClean="0">
                <a:solidFill>
                  <a:srgbClr val="C00000"/>
                </a:solidFill>
              </a:rPr>
              <a:t>high-</a:t>
            </a:r>
            <a:r>
              <a:rPr lang="en-US" sz="1600" b="0" i="0" kern="0" dirty="0" err="1" smtClean="0">
                <a:solidFill>
                  <a:srgbClr val="C00000"/>
                </a:solidFill>
              </a:rPr>
              <a:t>k</a:t>
            </a:r>
            <a:r>
              <a:rPr lang="en-US" sz="1600" b="0" i="0" kern="0" baseline="-25000" dirty="0" err="1" smtClean="0">
                <a:solidFill>
                  <a:srgbClr val="C00000"/>
                </a:solidFill>
                <a:latin typeface="Symbol" pitchFamily="18" charset="2"/>
              </a:rPr>
              <a:t>q</a:t>
            </a:r>
            <a:r>
              <a:rPr lang="en-US" sz="1600" b="0" i="0" kern="0" dirty="0" smtClean="0">
                <a:solidFill>
                  <a:srgbClr val="C00000"/>
                </a:solidFill>
              </a:rPr>
              <a:t> scattering, </a:t>
            </a:r>
            <a:r>
              <a:rPr lang="en-US" sz="1600" b="0" i="0" kern="0" dirty="0" err="1" smtClean="0">
                <a:solidFill>
                  <a:srgbClr val="C00000"/>
                </a:solidFill>
              </a:rPr>
              <a:t>polarimetry</a:t>
            </a:r>
            <a:endParaRPr lang="en-US" sz="1600" b="0" i="0" kern="0" dirty="0">
              <a:solidFill>
                <a:srgbClr val="C00000"/>
              </a:solidFill>
            </a:endParaRPr>
          </a:p>
        </p:txBody>
      </p:sp>
      <p:sp>
        <p:nvSpPr>
          <p:cNvPr id="137" name="Content Placeholder 2"/>
          <p:cNvSpPr txBox="1">
            <a:spLocks/>
          </p:cNvSpPr>
          <p:nvPr/>
        </p:nvSpPr>
        <p:spPr bwMode="auto">
          <a:xfrm>
            <a:off x="3657600" y="5105400"/>
            <a:ext cx="5436870" cy="5791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/>
          <a:lstStyle/>
          <a:p>
            <a:pPr marL="115888" indent="-115888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0" i="0" kern="0" dirty="0" smtClean="0">
                <a:solidFill>
                  <a:srgbClr val="C00000"/>
                </a:solidFill>
              </a:rPr>
              <a:t>Optimize HHFW and design ECH system for start-up, develop </a:t>
            </a:r>
            <a:r>
              <a:rPr lang="en-US" sz="1600" b="0" i="0" kern="0" dirty="0">
                <a:solidFill>
                  <a:srgbClr val="C00000"/>
                </a:solidFill>
              </a:rPr>
              <a:t>predictive capability for fast-ion </a:t>
            </a:r>
            <a:r>
              <a:rPr lang="en-US" sz="1600" b="0" i="0" kern="0" dirty="0" smtClean="0">
                <a:solidFill>
                  <a:srgbClr val="C00000"/>
                </a:solidFill>
              </a:rPr>
              <a:t>transport, design </a:t>
            </a:r>
            <a:r>
              <a:rPr lang="en-US" sz="1600" b="0" i="0" kern="0" dirty="0">
                <a:solidFill>
                  <a:srgbClr val="C00000"/>
                </a:solidFill>
              </a:rPr>
              <a:t>active system to </a:t>
            </a:r>
            <a:r>
              <a:rPr lang="en-US" sz="1600" b="0" i="0" kern="0" dirty="0" smtClean="0">
                <a:solidFill>
                  <a:srgbClr val="C00000"/>
                </a:solidFill>
              </a:rPr>
              <a:t>excite/study </a:t>
            </a:r>
            <a:r>
              <a:rPr lang="en-US" sz="1600" b="0" i="0" kern="0" dirty="0">
                <a:solidFill>
                  <a:srgbClr val="C00000"/>
                </a:solidFill>
              </a:rPr>
              <a:t>AE modes</a:t>
            </a:r>
          </a:p>
        </p:txBody>
      </p:sp>
      <p:sp>
        <p:nvSpPr>
          <p:cNvPr id="9268" name="Text Box 51"/>
          <p:cNvSpPr txBox="1">
            <a:spLocks noChangeAspect="1" noChangeArrowheads="1"/>
          </p:cNvSpPr>
          <p:nvPr/>
        </p:nvSpPr>
        <p:spPr bwMode="auto">
          <a:xfrm>
            <a:off x="36576" y="1589366"/>
            <a:ext cx="914400" cy="6232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91440" rIns="0" anchor="ctr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0000"/>
                </a:solidFill>
                <a:latin typeface="Arial Narrow" pitchFamily="34" charset="0"/>
              </a:rPr>
              <a:t>* ORNL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0000"/>
                </a:solidFill>
                <a:latin typeface="Arial Narrow" pitchFamily="34" charset="0"/>
              </a:rPr>
              <a:t>** Columbia Univ.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dirty="0" smtClean="0">
                <a:solidFill>
                  <a:srgbClr val="FF0000"/>
                </a:solidFill>
                <a:latin typeface="Arial Narrow" pitchFamily="34" charset="0"/>
              </a:rPr>
              <a:t># </a:t>
            </a:r>
            <a:r>
              <a:rPr lang="en-US" sz="900" dirty="0">
                <a:solidFill>
                  <a:srgbClr val="FF0000"/>
                </a:solidFill>
                <a:latin typeface="Arial Narrow" pitchFamily="34" charset="0"/>
              </a:rPr>
              <a:t>Univ. of Wash.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0000"/>
                </a:solidFill>
                <a:latin typeface="Arial Narrow" pitchFamily="34" charset="0"/>
              </a:rPr>
              <a:t>## LLNL</a:t>
            </a:r>
          </a:p>
        </p:txBody>
      </p:sp>
      <p:sp>
        <p:nvSpPr>
          <p:cNvPr id="139" name="Content Placeholder 70"/>
          <p:cNvSpPr txBox="1">
            <a:spLocks/>
          </p:cNvSpPr>
          <p:nvPr/>
        </p:nvSpPr>
        <p:spPr bwMode="auto">
          <a:xfrm>
            <a:off x="3962400" y="990600"/>
            <a:ext cx="4724400" cy="304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600" i="0" kern="0" dirty="0" smtClean="0">
                <a:solidFill>
                  <a:schemeClr val="tx1"/>
                </a:solidFill>
                <a:latin typeface="Arial Narrow" pitchFamily="34" charset="0"/>
              </a:rPr>
              <a:t>Summary of </a:t>
            </a:r>
            <a:r>
              <a:rPr lang="en-US" sz="1600" i="0" kern="0" dirty="0">
                <a:solidFill>
                  <a:schemeClr val="tx1"/>
                </a:solidFill>
                <a:latin typeface="Arial Narrow" pitchFamily="34" charset="0"/>
              </a:rPr>
              <a:t>research activities during Upgrade outage</a:t>
            </a:r>
          </a:p>
        </p:txBody>
      </p:sp>
      <p:sp>
        <p:nvSpPr>
          <p:cNvPr id="92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Topical Science Groups organize research, </a:t>
            </a:r>
            <a:br>
              <a:rPr lang="en-US" dirty="0" smtClean="0"/>
            </a:br>
            <a:r>
              <a:rPr lang="en-US" dirty="0" smtClean="0"/>
              <a:t>5 year planning, and preparation for NSTX-U operation</a:t>
            </a:r>
          </a:p>
        </p:txBody>
      </p:sp>
      <p:sp>
        <p:nvSpPr>
          <p:cNvPr id="3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A83F1F48-1277-41C3-8567-19E53FF093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u="sng" smtClean="0">
                <a:solidFill>
                  <a:srgbClr val="3333CC"/>
                </a:solidFill>
                <a:ea typeface="ＭＳ Ｐゴシック" pitchFamily="34" charset="-128"/>
              </a:rPr>
              <a:t>Baseline:</a:t>
            </a:r>
            <a:r>
              <a:rPr lang="en-US" smtClean="0">
                <a:solidFill>
                  <a:srgbClr val="3333CC"/>
                </a:solidFill>
                <a:ea typeface="ＭＳ Ｐゴシック" pitchFamily="34" charset="-128"/>
              </a:rPr>
              <a:t> FY12-14 research milestones emphasize analysis, simulation, projection to/preparation for NSTX-U, FNSF, ITER</a:t>
            </a:r>
            <a:endParaRPr lang="en-US" sz="2000" smtClean="0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0" y="12954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 algn="ctr" eaLnBrk="0" hangingPunct="0">
              <a:lnSpc>
                <a:spcPct val="80000"/>
              </a:lnSpc>
            </a:pPr>
            <a:r>
              <a:rPr lang="en-US" i="0">
                <a:solidFill>
                  <a:schemeClr val="tx1"/>
                </a:solidFill>
              </a:rPr>
              <a:t>Expt. Run Weeks: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629400" y="973138"/>
            <a:ext cx="2441575" cy="24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bIns="0">
            <a:spAutoFit/>
          </a:bodyPr>
          <a:lstStyle/>
          <a:p>
            <a:pPr algn="ctr">
              <a:defRPr/>
            </a:pPr>
            <a:r>
              <a:rPr lang="en-US" sz="1600" i="0" dirty="0"/>
              <a:t>FY2014</a:t>
            </a:r>
          </a:p>
        </p:txBody>
      </p:sp>
      <p:sp>
        <p:nvSpPr>
          <p:cNvPr id="37893" name="Text Box 16"/>
          <p:cNvSpPr txBox="1">
            <a:spLocks noChangeArrowheads="1"/>
          </p:cNvSpPr>
          <p:nvPr/>
        </p:nvSpPr>
        <p:spPr bwMode="auto">
          <a:xfrm>
            <a:off x="4114800" y="2825750"/>
            <a:ext cx="2438400" cy="45085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100" i="0">
                <a:solidFill>
                  <a:srgbClr val="FF0000"/>
                </a:solidFill>
              </a:rPr>
              <a:t>Assess relationship between lithium-conditioned surface composition and plasma behavior</a:t>
            </a:r>
          </a:p>
        </p:txBody>
      </p:sp>
      <p:sp>
        <p:nvSpPr>
          <p:cNvPr id="37894" name="Line 21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5" name="Text Box 23"/>
          <p:cNvSpPr txBox="1">
            <a:spLocks noChangeArrowheads="1"/>
          </p:cNvSpPr>
          <p:nvPr/>
        </p:nvSpPr>
        <p:spPr bwMode="auto">
          <a:xfrm>
            <a:off x="1600200" y="6096000"/>
            <a:ext cx="2438400" cy="30480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i="0">
                <a:solidFill>
                  <a:srgbClr val="FF0000"/>
                </a:solidFill>
              </a:rPr>
              <a:t>Understand core transport and enhance predictive capability</a:t>
            </a:r>
          </a:p>
        </p:txBody>
      </p:sp>
      <p:sp>
        <p:nvSpPr>
          <p:cNvPr id="37896" name="Text Box 25"/>
          <p:cNvSpPr txBox="1">
            <a:spLocks noChangeArrowheads="1"/>
          </p:cNvSpPr>
          <p:nvPr/>
        </p:nvSpPr>
        <p:spPr bwMode="auto">
          <a:xfrm>
            <a:off x="1600200" y="4038600"/>
            <a:ext cx="2438400" cy="498475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i="0" dirty="0">
                <a:solidFill>
                  <a:srgbClr val="FF0000"/>
                </a:solidFill>
              </a:rPr>
              <a:t>Simulate confinement, heating, and ramp-up of CHI start-up plasmas</a:t>
            </a:r>
          </a:p>
          <a:p>
            <a:pPr>
              <a:lnSpc>
                <a:spcPct val="80000"/>
              </a:lnSpc>
            </a:pPr>
            <a:r>
              <a:rPr lang="en-US" sz="1100" b="0" i="0" dirty="0">
                <a:solidFill>
                  <a:srgbClr val="FF0000"/>
                </a:solidFill>
              </a:rPr>
              <a:t>(with HHFW TSG)</a:t>
            </a:r>
          </a:p>
        </p:txBody>
      </p:sp>
      <p:sp>
        <p:nvSpPr>
          <p:cNvPr id="37897" name="Text Box 27"/>
          <p:cNvSpPr txBox="1">
            <a:spLocks noChangeArrowheads="1"/>
          </p:cNvSpPr>
          <p:nvPr/>
        </p:nvSpPr>
        <p:spPr bwMode="auto">
          <a:xfrm>
            <a:off x="6629400" y="2189163"/>
            <a:ext cx="2438400" cy="47783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i="0">
                <a:solidFill>
                  <a:srgbClr val="FF0000"/>
                </a:solidFill>
              </a:rPr>
              <a:t>Assess access to reduced density </a:t>
            </a:r>
            <a:br>
              <a:rPr lang="en-US" sz="1100" i="0">
                <a:solidFill>
                  <a:srgbClr val="FF0000"/>
                </a:solidFill>
              </a:rPr>
            </a:br>
            <a:r>
              <a:rPr lang="en-US" sz="1100" i="0">
                <a:solidFill>
                  <a:srgbClr val="FF0000"/>
                </a:solidFill>
              </a:rPr>
              <a:t>and </a:t>
            </a:r>
            <a:r>
              <a:rPr lang="en-US" sz="1100" i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100" i="0">
                <a:solidFill>
                  <a:srgbClr val="FF0000"/>
                </a:solidFill>
              </a:rPr>
              <a:t>* in high-performance scenarios </a:t>
            </a:r>
            <a:r>
              <a:rPr lang="en-US" sz="1100" b="0" i="0">
                <a:solidFill>
                  <a:srgbClr val="FF0000"/>
                </a:solidFill>
              </a:rPr>
              <a:t>(with ASC, BP TSGs)</a:t>
            </a:r>
          </a:p>
        </p:txBody>
      </p:sp>
      <p:sp>
        <p:nvSpPr>
          <p:cNvPr id="37898" name="Text Box 16"/>
          <p:cNvSpPr txBox="1">
            <a:spLocks noChangeArrowheads="1"/>
          </p:cNvSpPr>
          <p:nvPr/>
        </p:nvSpPr>
        <p:spPr bwMode="auto">
          <a:xfrm>
            <a:off x="1600200" y="2209800"/>
            <a:ext cx="2438400" cy="45085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100" i="0">
                <a:solidFill>
                  <a:srgbClr val="FF0000"/>
                </a:solidFill>
              </a:rPr>
              <a:t>Investigate magnetic braking physics and toroidal rotation control at low </a:t>
            </a:r>
            <a:r>
              <a:rPr lang="en-US" sz="1100" i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100" i="0">
                <a:solidFill>
                  <a:srgbClr val="FF0000"/>
                </a:solidFill>
              </a:rPr>
              <a:t>* </a:t>
            </a:r>
            <a:r>
              <a:rPr lang="en-US" sz="1100" b="0" i="0">
                <a:solidFill>
                  <a:srgbClr val="FF0000"/>
                </a:solidFill>
              </a:rPr>
              <a:t>(with ASC TSG)</a:t>
            </a: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4114800" y="973138"/>
            <a:ext cx="2438400" cy="24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bIns="0">
            <a:spAutoFit/>
          </a:bodyPr>
          <a:lstStyle/>
          <a:p>
            <a:pPr algn="ctr">
              <a:defRPr/>
            </a:pPr>
            <a:r>
              <a:rPr lang="en-US" sz="1600" i="0" dirty="0"/>
              <a:t>FY2013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1600200" y="973138"/>
            <a:ext cx="2438400" cy="24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bIns="0">
            <a:spAutoFit/>
          </a:bodyPr>
          <a:lstStyle/>
          <a:p>
            <a:pPr algn="ctr">
              <a:defRPr/>
            </a:pPr>
            <a:r>
              <a:rPr lang="en-US" sz="1600" i="0" dirty="0"/>
              <a:t>FY2012</a:t>
            </a:r>
          </a:p>
        </p:txBody>
      </p:sp>
      <p:sp>
        <p:nvSpPr>
          <p:cNvPr id="48" name="Right Arrow 47"/>
          <p:cNvSpPr/>
          <p:nvPr/>
        </p:nvSpPr>
        <p:spPr bwMode="auto">
          <a:xfrm>
            <a:off x="76200" y="1600200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6" name="Right Arrow 65"/>
          <p:cNvSpPr/>
          <p:nvPr/>
        </p:nvSpPr>
        <p:spPr bwMode="auto">
          <a:xfrm>
            <a:off x="76200" y="2209800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8" name="Right Arrow 67"/>
          <p:cNvSpPr/>
          <p:nvPr/>
        </p:nvSpPr>
        <p:spPr bwMode="auto">
          <a:xfrm>
            <a:off x="76200" y="2819400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0" name="Right Arrow 69"/>
          <p:cNvSpPr/>
          <p:nvPr/>
        </p:nvSpPr>
        <p:spPr bwMode="auto">
          <a:xfrm>
            <a:off x="76200" y="3429000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2" name="Right Arrow 71"/>
          <p:cNvSpPr/>
          <p:nvPr/>
        </p:nvSpPr>
        <p:spPr bwMode="auto">
          <a:xfrm>
            <a:off x="76200" y="4038600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4" name="Right Arrow 73"/>
          <p:cNvSpPr/>
          <p:nvPr/>
        </p:nvSpPr>
        <p:spPr bwMode="auto">
          <a:xfrm>
            <a:off x="76200" y="4648200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6" name="Right Arrow 75"/>
          <p:cNvSpPr/>
          <p:nvPr/>
        </p:nvSpPr>
        <p:spPr bwMode="auto">
          <a:xfrm>
            <a:off x="76200" y="5257800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8" name="Right Arrow 77"/>
          <p:cNvSpPr/>
          <p:nvPr/>
        </p:nvSpPr>
        <p:spPr bwMode="auto">
          <a:xfrm>
            <a:off x="76200" y="6015335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14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7925" name="Text Box 12"/>
          <p:cNvSpPr txBox="1">
            <a:spLocks noChangeArrowheads="1"/>
          </p:cNvSpPr>
          <p:nvPr/>
        </p:nvSpPr>
        <p:spPr bwMode="auto">
          <a:xfrm>
            <a:off x="76200" y="1600200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Transport and Turbulence</a:t>
            </a:r>
          </a:p>
        </p:txBody>
      </p:sp>
      <p:sp>
        <p:nvSpPr>
          <p:cNvPr id="37926" name="Text Box 12"/>
          <p:cNvSpPr txBox="1">
            <a:spLocks noChangeArrowheads="1"/>
          </p:cNvSpPr>
          <p:nvPr/>
        </p:nvSpPr>
        <p:spPr bwMode="auto">
          <a:xfrm>
            <a:off x="76200" y="2209800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Macroscopic Stability</a:t>
            </a:r>
          </a:p>
        </p:txBody>
      </p:sp>
      <p:sp>
        <p:nvSpPr>
          <p:cNvPr id="37927" name="Text Box 12"/>
          <p:cNvSpPr txBox="1">
            <a:spLocks noChangeArrowheads="1"/>
          </p:cNvSpPr>
          <p:nvPr/>
        </p:nvSpPr>
        <p:spPr bwMode="auto">
          <a:xfrm>
            <a:off x="76200" y="2819400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Boundary </a:t>
            </a:r>
          </a:p>
          <a:p>
            <a:pPr algn="ctr"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and Lithium</a:t>
            </a:r>
          </a:p>
        </p:txBody>
      </p:sp>
      <p:sp>
        <p:nvSpPr>
          <p:cNvPr id="37928" name="Text Box 12"/>
          <p:cNvSpPr txBox="1">
            <a:spLocks noChangeArrowheads="1"/>
          </p:cNvSpPr>
          <p:nvPr/>
        </p:nvSpPr>
        <p:spPr bwMode="auto">
          <a:xfrm>
            <a:off x="76200" y="3429000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Waves+Energetic Particles</a:t>
            </a:r>
          </a:p>
        </p:txBody>
      </p:sp>
      <p:sp>
        <p:nvSpPr>
          <p:cNvPr id="37929" name="Text Box 12"/>
          <p:cNvSpPr txBox="1">
            <a:spLocks noChangeArrowheads="1"/>
          </p:cNvSpPr>
          <p:nvPr/>
        </p:nvSpPr>
        <p:spPr bwMode="auto">
          <a:xfrm>
            <a:off x="76200" y="4038600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Solenoid-free Start-up/ramp-up</a:t>
            </a:r>
          </a:p>
        </p:txBody>
      </p:sp>
      <p:sp>
        <p:nvSpPr>
          <p:cNvPr id="37930" name="Text Box 12"/>
          <p:cNvSpPr txBox="1">
            <a:spLocks noChangeArrowheads="1"/>
          </p:cNvSpPr>
          <p:nvPr/>
        </p:nvSpPr>
        <p:spPr bwMode="auto">
          <a:xfrm>
            <a:off x="76200" y="4648200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Adv. Scenarios and Control</a:t>
            </a:r>
          </a:p>
        </p:txBody>
      </p:sp>
      <p:sp>
        <p:nvSpPr>
          <p:cNvPr id="37931" name="Text Box 12"/>
          <p:cNvSpPr txBox="1">
            <a:spLocks noChangeArrowheads="1"/>
          </p:cNvSpPr>
          <p:nvPr/>
        </p:nvSpPr>
        <p:spPr bwMode="auto">
          <a:xfrm>
            <a:off x="76200" y="5257800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ITER Needs + Cross-cutting</a:t>
            </a:r>
          </a:p>
        </p:txBody>
      </p:sp>
      <p:sp>
        <p:nvSpPr>
          <p:cNvPr id="37932" name="Text Box 12"/>
          <p:cNvSpPr txBox="1">
            <a:spLocks noChangeArrowheads="1"/>
          </p:cNvSpPr>
          <p:nvPr/>
        </p:nvSpPr>
        <p:spPr bwMode="auto">
          <a:xfrm>
            <a:off x="76200" y="6015038"/>
            <a:ext cx="1295400" cy="4810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Joint Research Target (3 facility)</a:t>
            </a:r>
          </a:p>
        </p:txBody>
      </p:sp>
      <p:sp>
        <p:nvSpPr>
          <p:cNvPr id="37933" name="Text Box 16"/>
          <p:cNvSpPr txBox="1">
            <a:spLocks noChangeArrowheads="1"/>
          </p:cNvSpPr>
          <p:nvPr/>
        </p:nvSpPr>
        <p:spPr bwMode="auto">
          <a:xfrm>
            <a:off x="6629400" y="3478213"/>
            <a:ext cx="2438400" cy="33178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100" i="0">
                <a:solidFill>
                  <a:srgbClr val="FF0000"/>
                </a:solidFill>
              </a:rPr>
              <a:t>Assess reduced models for *AE mode-induced fast-ion transport</a:t>
            </a:r>
          </a:p>
        </p:txBody>
      </p:sp>
      <p:sp>
        <p:nvSpPr>
          <p:cNvPr id="37934" name="Text Box 23"/>
          <p:cNvSpPr txBox="1">
            <a:spLocks noChangeArrowheads="1"/>
          </p:cNvSpPr>
          <p:nvPr/>
        </p:nvSpPr>
        <p:spPr bwMode="auto">
          <a:xfrm>
            <a:off x="4114800" y="6019800"/>
            <a:ext cx="2438400" cy="45720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i="0">
                <a:solidFill>
                  <a:srgbClr val="FF0000"/>
                </a:solidFill>
              </a:rPr>
              <a:t>Stationary regimes w/o large ELMs,  improve understanding of increased edge particle transport</a:t>
            </a:r>
          </a:p>
        </p:txBody>
      </p:sp>
      <p:sp>
        <p:nvSpPr>
          <p:cNvPr id="37935" name="Text Box 23"/>
          <p:cNvSpPr txBox="1">
            <a:spLocks noChangeArrowheads="1"/>
          </p:cNvSpPr>
          <p:nvPr/>
        </p:nvSpPr>
        <p:spPr bwMode="auto">
          <a:xfrm>
            <a:off x="6629400" y="6172200"/>
            <a:ext cx="2438400" cy="15240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i="0">
                <a:solidFill>
                  <a:srgbClr val="FF0000"/>
                </a:solidFill>
              </a:rPr>
              <a:t>TBD</a:t>
            </a:r>
          </a:p>
        </p:txBody>
      </p:sp>
      <p:sp>
        <p:nvSpPr>
          <p:cNvPr id="37936" name="Text Box 27"/>
          <p:cNvSpPr txBox="1">
            <a:spLocks noChangeArrowheads="1"/>
          </p:cNvSpPr>
          <p:nvPr/>
        </p:nvSpPr>
        <p:spPr bwMode="auto">
          <a:xfrm>
            <a:off x="6629400" y="4627563"/>
            <a:ext cx="2438400" cy="47783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i="0">
                <a:solidFill>
                  <a:srgbClr val="FF0000"/>
                </a:solidFill>
              </a:rPr>
              <a:t>Assess advanced control techniques for sustained high performance </a:t>
            </a:r>
            <a:r>
              <a:rPr lang="en-US" sz="1100" b="0" i="0">
                <a:solidFill>
                  <a:srgbClr val="FF0000"/>
                </a:solidFill>
              </a:rPr>
              <a:t>(with MS, BP TSGs)</a:t>
            </a:r>
          </a:p>
        </p:txBody>
      </p:sp>
      <p:sp>
        <p:nvSpPr>
          <p:cNvPr id="37937" name="Text Box 27"/>
          <p:cNvSpPr txBox="1">
            <a:spLocks noChangeArrowheads="1"/>
          </p:cNvSpPr>
          <p:nvPr/>
        </p:nvSpPr>
        <p:spPr bwMode="auto">
          <a:xfrm>
            <a:off x="4114800" y="5237163"/>
            <a:ext cx="2438400" cy="47783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i="0">
                <a:solidFill>
                  <a:srgbClr val="FF0000"/>
                </a:solidFill>
              </a:rPr>
              <a:t>Identify disruption precursors and  disruption mitigation &amp; avoidance techniques for NSTX-U and ITER</a:t>
            </a:r>
          </a:p>
        </p:txBody>
      </p:sp>
      <p:sp>
        <p:nvSpPr>
          <p:cNvPr id="37938" name="Text Box 23"/>
          <p:cNvSpPr txBox="1">
            <a:spLocks noChangeArrowheads="1"/>
          </p:cNvSpPr>
          <p:nvPr/>
        </p:nvSpPr>
        <p:spPr bwMode="auto">
          <a:xfrm>
            <a:off x="4114800" y="1676400"/>
            <a:ext cx="2438400" cy="30480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i="0">
                <a:solidFill>
                  <a:srgbClr val="FF0000"/>
                </a:solidFill>
              </a:rPr>
              <a:t>Perform integrated physics+optical design of new high-k</a:t>
            </a:r>
            <a:r>
              <a:rPr lang="en-US" sz="1100" i="0" baseline="-25000">
                <a:solidFill>
                  <a:srgbClr val="FF0000"/>
                </a:solidFill>
              </a:rPr>
              <a:t>θ</a:t>
            </a:r>
            <a:r>
              <a:rPr lang="en-US" sz="1100" i="0">
                <a:solidFill>
                  <a:srgbClr val="FF0000"/>
                </a:solidFill>
              </a:rPr>
              <a:t> FIR system</a:t>
            </a:r>
          </a:p>
        </p:txBody>
      </p:sp>
      <p:sp>
        <p:nvSpPr>
          <p:cNvPr id="37939" name="Text Box 16"/>
          <p:cNvSpPr txBox="1">
            <a:spLocks noChangeArrowheads="1"/>
          </p:cNvSpPr>
          <p:nvPr/>
        </p:nvSpPr>
        <p:spPr bwMode="auto">
          <a:xfrm>
            <a:off x="4114800" y="3478213"/>
            <a:ext cx="2438400" cy="447675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100" i="0" dirty="0">
                <a:solidFill>
                  <a:srgbClr val="FF0000"/>
                </a:solidFill>
              </a:rPr>
              <a:t>Perform physics design of ECH &amp; EBW system for plasma start-up &amp; current drive in advanced scenarios</a:t>
            </a:r>
          </a:p>
        </p:txBody>
      </p:sp>
      <p:sp>
        <p:nvSpPr>
          <p:cNvPr id="37940" name="Text Box 27"/>
          <p:cNvSpPr txBox="1">
            <a:spLocks noChangeArrowheads="1"/>
          </p:cNvSpPr>
          <p:nvPr/>
        </p:nvSpPr>
        <p:spPr bwMode="auto">
          <a:xfrm>
            <a:off x="1600200" y="2819400"/>
            <a:ext cx="2438400" cy="34925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i="0">
                <a:solidFill>
                  <a:srgbClr val="FF0000"/>
                </a:solidFill>
              </a:rPr>
              <a:t>Project deuterium pumping using lithium coatings and cryo-pumping</a:t>
            </a:r>
            <a:endParaRPr lang="en-US" sz="1100" b="0" i="0">
              <a:solidFill>
                <a:srgbClr val="FF0000"/>
              </a:solidFill>
            </a:endParaRPr>
          </a:p>
        </p:txBody>
      </p:sp>
      <p:sp>
        <p:nvSpPr>
          <p:cNvPr id="41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89A7B-56E2-4F5A-9794-2FDE566B6D04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12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37942" name="Right Arrow 38"/>
          <p:cNvSpPr>
            <a:spLocks noChangeArrowheads="1"/>
          </p:cNvSpPr>
          <p:nvPr/>
        </p:nvSpPr>
        <p:spPr bwMode="auto">
          <a:xfrm>
            <a:off x="8534400" y="1457325"/>
            <a:ext cx="533400" cy="219075"/>
          </a:xfrm>
          <a:prstGeom prst="rightArrow">
            <a:avLst>
              <a:gd name="adj1" fmla="val 72222"/>
              <a:gd name="adj2" fmla="val 49845"/>
            </a:avLst>
          </a:prstGeom>
          <a:solidFill>
            <a:schemeClr val="accent2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7943" name="TextBox 39"/>
          <p:cNvSpPr txBox="1">
            <a:spLocks noChangeArrowheads="1"/>
          </p:cNvSpPr>
          <p:nvPr/>
        </p:nvSpPr>
        <p:spPr bwMode="auto">
          <a:xfrm>
            <a:off x="70866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/>
              <a:t>NSTX-U ops in mid FY2015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00200" y="2025134"/>
            <a:ext cx="5193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/>
              <a:t>R(12-1)</a:t>
            </a:r>
            <a:endParaRPr lang="en-US" i="0" dirty="0"/>
          </a:p>
        </p:txBody>
      </p:sp>
      <p:sp>
        <p:nvSpPr>
          <p:cNvPr id="44" name="TextBox 43"/>
          <p:cNvSpPr txBox="1"/>
          <p:nvPr/>
        </p:nvSpPr>
        <p:spPr>
          <a:xfrm>
            <a:off x="1600200" y="3168134"/>
            <a:ext cx="5193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/>
              <a:t>R(12-2)</a:t>
            </a:r>
            <a:endParaRPr lang="en-US" i="0" dirty="0"/>
          </a:p>
        </p:txBody>
      </p:sp>
      <p:sp>
        <p:nvSpPr>
          <p:cNvPr id="45" name="TextBox 44"/>
          <p:cNvSpPr txBox="1"/>
          <p:nvPr/>
        </p:nvSpPr>
        <p:spPr>
          <a:xfrm>
            <a:off x="1600200" y="3853934"/>
            <a:ext cx="5193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/>
              <a:t>R(12-3)</a:t>
            </a:r>
            <a:endParaRPr lang="en-US" i="0" dirty="0"/>
          </a:p>
        </p:txBody>
      </p:sp>
      <p:sp>
        <p:nvSpPr>
          <p:cNvPr id="47" name="TextBox 46"/>
          <p:cNvSpPr txBox="1"/>
          <p:nvPr/>
        </p:nvSpPr>
        <p:spPr>
          <a:xfrm>
            <a:off x="4114800" y="1491734"/>
            <a:ext cx="5193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/>
              <a:t>R(13-1)</a:t>
            </a:r>
            <a:endParaRPr lang="en-US" i="0" dirty="0"/>
          </a:p>
        </p:txBody>
      </p:sp>
      <p:sp>
        <p:nvSpPr>
          <p:cNvPr id="49" name="TextBox 48"/>
          <p:cNvSpPr txBox="1"/>
          <p:nvPr/>
        </p:nvSpPr>
        <p:spPr>
          <a:xfrm>
            <a:off x="4114800" y="2634734"/>
            <a:ext cx="5193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/>
              <a:t>R(13-2)</a:t>
            </a:r>
            <a:endParaRPr lang="en-US" i="0" dirty="0"/>
          </a:p>
        </p:txBody>
      </p:sp>
      <p:sp>
        <p:nvSpPr>
          <p:cNvPr id="50" name="TextBox 49"/>
          <p:cNvSpPr txBox="1"/>
          <p:nvPr/>
        </p:nvSpPr>
        <p:spPr>
          <a:xfrm>
            <a:off x="4114800" y="3276600"/>
            <a:ext cx="5193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/>
              <a:t>R(13-3)</a:t>
            </a:r>
            <a:endParaRPr lang="en-US" i="0" dirty="0"/>
          </a:p>
        </p:txBody>
      </p:sp>
      <p:sp>
        <p:nvSpPr>
          <p:cNvPr id="51" name="TextBox 50"/>
          <p:cNvSpPr txBox="1"/>
          <p:nvPr/>
        </p:nvSpPr>
        <p:spPr>
          <a:xfrm>
            <a:off x="4114800" y="5029200"/>
            <a:ext cx="5193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/>
              <a:t>R(13-4)</a:t>
            </a:r>
            <a:endParaRPr lang="en-US" i="0" dirty="0"/>
          </a:p>
        </p:txBody>
      </p:sp>
      <p:sp>
        <p:nvSpPr>
          <p:cNvPr id="52" name="TextBox 51"/>
          <p:cNvSpPr txBox="1"/>
          <p:nvPr/>
        </p:nvSpPr>
        <p:spPr>
          <a:xfrm>
            <a:off x="6629400" y="1981200"/>
            <a:ext cx="5193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/>
              <a:t>R(14-1)</a:t>
            </a:r>
            <a:endParaRPr lang="en-US" i="0" dirty="0"/>
          </a:p>
        </p:txBody>
      </p:sp>
      <p:sp>
        <p:nvSpPr>
          <p:cNvPr id="53" name="TextBox 52"/>
          <p:cNvSpPr txBox="1"/>
          <p:nvPr/>
        </p:nvSpPr>
        <p:spPr>
          <a:xfrm>
            <a:off x="6629400" y="3276600"/>
            <a:ext cx="5193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/>
              <a:t>R(14-2)</a:t>
            </a:r>
            <a:endParaRPr lang="en-US" i="0" dirty="0"/>
          </a:p>
        </p:txBody>
      </p:sp>
      <p:sp>
        <p:nvSpPr>
          <p:cNvPr id="54" name="TextBox 53"/>
          <p:cNvSpPr txBox="1"/>
          <p:nvPr/>
        </p:nvSpPr>
        <p:spPr>
          <a:xfrm>
            <a:off x="6629400" y="4419600"/>
            <a:ext cx="5193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/>
              <a:t>R(14-3)</a:t>
            </a: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mtClean="0">
                <a:solidFill>
                  <a:srgbClr val="3333CC"/>
                </a:solidFill>
                <a:ea typeface="ＭＳ Ｐゴシック" pitchFamily="34" charset="-128"/>
              </a:rPr>
              <a:t>Incremental funding would accelerate first-plasma to FY2014, enabling access to new physics + assessment of ST for FNSF</a:t>
            </a:r>
            <a:endParaRPr lang="en-US" sz="2000" smtClean="0"/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0" y="12954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 algn="ctr" eaLnBrk="0" hangingPunct="0">
              <a:lnSpc>
                <a:spcPct val="80000"/>
              </a:lnSpc>
            </a:pPr>
            <a:r>
              <a:rPr lang="en-US" i="0">
                <a:solidFill>
                  <a:schemeClr val="tx1"/>
                </a:solidFill>
              </a:rPr>
              <a:t>Expt. Run Weeks: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629400" y="973138"/>
            <a:ext cx="2438400" cy="24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bIns="0">
            <a:spAutoFit/>
          </a:bodyPr>
          <a:lstStyle/>
          <a:p>
            <a:pPr algn="ctr">
              <a:defRPr/>
            </a:pPr>
            <a:r>
              <a:rPr lang="en-US" sz="1600" i="0" dirty="0"/>
              <a:t>FY2014</a:t>
            </a:r>
          </a:p>
        </p:txBody>
      </p:sp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8001000" y="1295400"/>
            <a:ext cx="1066800" cy="22225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/>
            <a:r>
              <a:rPr lang="en-US" sz="1400" i="0">
                <a:solidFill>
                  <a:srgbClr val="FFFFFF"/>
                </a:solidFill>
              </a:rPr>
              <a:t>~10</a:t>
            </a:r>
          </a:p>
        </p:txBody>
      </p:sp>
      <p:sp>
        <p:nvSpPr>
          <p:cNvPr id="38918" name="Text Box 16"/>
          <p:cNvSpPr txBox="1">
            <a:spLocks noChangeArrowheads="1"/>
          </p:cNvSpPr>
          <p:nvPr/>
        </p:nvSpPr>
        <p:spPr bwMode="auto">
          <a:xfrm>
            <a:off x="4114800" y="2825750"/>
            <a:ext cx="2438400" cy="45085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100" i="0">
                <a:solidFill>
                  <a:srgbClr val="FF0000"/>
                </a:solidFill>
              </a:rPr>
              <a:t>Assess relationship between lithium-conditioned surface composition and plasma behavior</a:t>
            </a:r>
          </a:p>
        </p:txBody>
      </p:sp>
      <p:sp>
        <p:nvSpPr>
          <p:cNvPr id="38919" name="Line 21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0" name="Text Box 23"/>
          <p:cNvSpPr txBox="1">
            <a:spLocks noChangeArrowheads="1"/>
          </p:cNvSpPr>
          <p:nvPr/>
        </p:nvSpPr>
        <p:spPr bwMode="auto">
          <a:xfrm>
            <a:off x="1600200" y="6096000"/>
            <a:ext cx="2438400" cy="30480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i="0">
                <a:solidFill>
                  <a:srgbClr val="FF0000"/>
                </a:solidFill>
              </a:rPr>
              <a:t>Understand core transport and enhance predictive capability</a:t>
            </a:r>
          </a:p>
        </p:txBody>
      </p:sp>
      <p:sp>
        <p:nvSpPr>
          <p:cNvPr id="38921" name="Text Box 25"/>
          <p:cNvSpPr txBox="1">
            <a:spLocks noChangeArrowheads="1"/>
          </p:cNvSpPr>
          <p:nvPr/>
        </p:nvSpPr>
        <p:spPr bwMode="auto">
          <a:xfrm>
            <a:off x="1600200" y="4038600"/>
            <a:ext cx="2438400" cy="498475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i="0">
                <a:solidFill>
                  <a:srgbClr val="FF0000"/>
                </a:solidFill>
              </a:rPr>
              <a:t>Simulate confinement, heating, and ramp-up of CHI start-up plasmas</a:t>
            </a:r>
          </a:p>
          <a:p>
            <a:pPr>
              <a:lnSpc>
                <a:spcPct val="80000"/>
              </a:lnSpc>
            </a:pPr>
            <a:r>
              <a:rPr lang="en-US" sz="1100" b="0" i="0">
                <a:solidFill>
                  <a:srgbClr val="FF0000"/>
                </a:solidFill>
              </a:rPr>
              <a:t>(with HHFW TSG)</a:t>
            </a:r>
          </a:p>
        </p:txBody>
      </p:sp>
      <p:sp>
        <p:nvSpPr>
          <p:cNvPr id="38922" name="Text Box 27"/>
          <p:cNvSpPr txBox="1">
            <a:spLocks noChangeArrowheads="1"/>
          </p:cNvSpPr>
          <p:nvPr/>
        </p:nvSpPr>
        <p:spPr bwMode="auto">
          <a:xfrm>
            <a:off x="6629400" y="2189163"/>
            <a:ext cx="2438400" cy="47783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i="0">
                <a:solidFill>
                  <a:srgbClr val="FF0000"/>
                </a:solidFill>
              </a:rPr>
              <a:t>Assess access to reduced density </a:t>
            </a:r>
            <a:br>
              <a:rPr lang="en-US" sz="1100" i="0">
                <a:solidFill>
                  <a:srgbClr val="FF0000"/>
                </a:solidFill>
              </a:rPr>
            </a:br>
            <a:r>
              <a:rPr lang="en-US" sz="1100" i="0">
                <a:solidFill>
                  <a:srgbClr val="FF0000"/>
                </a:solidFill>
              </a:rPr>
              <a:t>and </a:t>
            </a:r>
            <a:r>
              <a:rPr lang="en-US" sz="1100" i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100" i="0">
                <a:solidFill>
                  <a:srgbClr val="FF0000"/>
                </a:solidFill>
              </a:rPr>
              <a:t>* in high-performance scenarios </a:t>
            </a:r>
            <a:r>
              <a:rPr lang="en-US" sz="1100" b="0" i="0">
                <a:solidFill>
                  <a:srgbClr val="FF0000"/>
                </a:solidFill>
              </a:rPr>
              <a:t>(with ASC, BP TSGs)</a:t>
            </a:r>
          </a:p>
        </p:txBody>
      </p:sp>
      <p:sp>
        <p:nvSpPr>
          <p:cNvPr id="38923" name="Text Box 16"/>
          <p:cNvSpPr txBox="1">
            <a:spLocks noChangeArrowheads="1"/>
          </p:cNvSpPr>
          <p:nvPr/>
        </p:nvSpPr>
        <p:spPr bwMode="auto">
          <a:xfrm>
            <a:off x="1600200" y="2209800"/>
            <a:ext cx="2438400" cy="45085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100" i="0">
                <a:solidFill>
                  <a:srgbClr val="FF0000"/>
                </a:solidFill>
              </a:rPr>
              <a:t>Investigate magnetic braking physics and toroidal rotation control at low </a:t>
            </a:r>
            <a:r>
              <a:rPr lang="en-US" sz="1100" i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100" i="0">
                <a:solidFill>
                  <a:srgbClr val="FF0000"/>
                </a:solidFill>
              </a:rPr>
              <a:t>* </a:t>
            </a:r>
            <a:r>
              <a:rPr lang="en-US" sz="1100" b="0" i="0">
                <a:solidFill>
                  <a:srgbClr val="FF0000"/>
                </a:solidFill>
              </a:rPr>
              <a:t>(with ASC TSG)</a:t>
            </a: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4114800" y="973138"/>
            <a:ext cx="2438400" cy="24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bIns="0">
            <a:spAutoFit/>
          </a:bodyPr>
          <a:lstStyle/>
          <a:p>
            <a:pPr algn="ctr">
              <a:defRPr/>
            </a:pPr>
            <a:r>
              <a:rPr lang="en-US" sz="1600" i="0" dirty="0"/>
              <a:t>FY2013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1600200" y="973138"/>
            <a:ext cx="2438400" cy="24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bIns="0">
            <a:spAutoFit/>
          </a:bodyPr>
          <a:lstStyle/>
          <a:p>
            <a:pPr algn="ctr">
              <a:defRPr/>
            </a:pPr>
            <a:r>
              <a:rPr lang="en-US" sz="1600" i="0" dirty="0"/>
              <a:t>FY2012</a:t>
            </a:r>
          </a:p>
        </p:txBody>
      </p:sp>
      <p:sp>
        <p:nvSpPr>
          <p:cNvPr id="48" name="Right Arrow 47"/>
          <p:cNvSpPr/>
          <p:nvPr/>
        </p:nvSpPr>
        <p:spPr bwMode="auto">
          <a:xfrm>
            <a:off x="76200" y="1600200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6" name="Right Arrow 65"/>
          <p:cNvSpPr/>
          <p:nvPr/>
        </p:nvSpPr>
        <p:spPr bwMode="auto">
          <a:xfrm>
            <a:off x="76200" y="2209800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8" name="Right Arrow 67"/>
          <p:cNvSpPr/>
          <p:nvPr/>
        </p:nvSpPr>
        <p:spPr bwMode="auto">
          <a:xfrm>
            <a:off x="76200" y="2819400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0" name="Right Arrow 69"/>
          <p:cNvSpPr/>
          <p:nvPr/>
        </p:nvSpPr>
        <p:spPr bwMode="auto">
          <a:xfrm>
            <a:off x="76200" y="3429000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2" name="Right Arrow 71"/>
          <p:cNvSpPr/>
          <p:nvPr/>
        </p:nvSpPr>
        <p:spPr bwMode="auto">
          <a:xfrm>
            <a:off x="76200" y="4038600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4" name="Right Arrow 73"/>
          <p:cNvSpPr/>
          <p:nvPr/>
        </p:nvSpPr>
        <p:spPr bwMode="auto">
          <a:xfrm>
            <a:off x="76200" y="4648200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6" name="Right Arrow 75"/>
          <p:cNvSpPr/>
          <p:nvPr/>
        </p:nvSpPr>
        <p:spPr bwMode="auto">
          <a:xfrm>
            <a:off x="76200" y="5257800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8" name="Right Arrow 77"/>
          <p:cNvSpPr/>
          <p:nvPr/>
        </p:nvSpPr>
        <p:spPr bwMode="auto">
          <a:xfrm>
            <a:off x="76200" y="6015335"/>
            <a:ext cx="1447800" cy="457200"/>
          </a:xfrm>
          <a:prstGeom prst="rightArrow">
            <a:avLst>
              <a:gd name="adj1" fmla="val 100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14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8950" name="Text Box 12"/>
          <p:cNvSpPr txBox="1">
            <a:spLocks noChangeArrowheads="1"/>
          </p:cNvSpPr>
          <p:nvPr/>
        </p:nvSpPr>
        <p:spPr bwMode="auto">
          <a:xfrm>
            <a:off x="76200" y="1600200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Transport and Turbulence</a:t>
            </a:r>
          </a:p>
        </p:txBody>
      </p:sp>
      <p:sp>
        <p:nvSpPr>
          <p:cNvPr id="38951" name="Text Box 12"/>
          <p:cNvSpPr txBox="1">
            <a:spLocks noChangeArrowheads="1"/>
          </p:cNvSpPr>
          <p:nvPr/>
        </p:nvSpPr>
        <p:spPr bwMode="auto">
          <a:xfrm>
            <a:off x="76200" y="2209800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Macroscopic Stability</a:t>
            </a:r>
          </a:p>
        </p:txBody>
      </p:sp>
      <p:sp>
        <p:nvSpPr>
          <p:cNvPr id="38952" name="Text Box 12"/>
          <p:cNvSpPr txBox="1">
            <a:spLocks noChangeArrowheads="1"/>
          </p:cNvSpPr>
          <p:nvPr/>
        </p:nvSpPr>
        <p:spPr bwMode="auto">
          <a:xfrm>
            <a:off x="76200" y="2819400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Boundary </a:t>
            </a:r>
          </a:p>
          <a:p>
            <a:pPr algn="ctr"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and Lithium</a:t>
            </a:r>
          </a:p>
        </p:txBody>
      </p:sp>
      <p:sp>
        <p:nvSpPr>
          <p:cNvPr id="38953" name="Text Box 12"/>
          <p:cNvSpPr txBox="1">
            <a:spLocks noChangeArrowheads="1"/>
          </p:cNvSpPr>
          <p:nvPr/>
        </p:nvSpPr>
        <p:spPr bwMode="auto">
          <a:xfrm>
            <a:off x="76200" y="3429000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Waves+Energetic Particles</a:t>
            </a:r>
          </a:p>
        </p:txBody>
      </p:sp>
      <p:sp>
        <p:nvSpPr>
          <p:cNvPr id="38954" name="Text Box 12"/>
          <p:cNvSpPr txBox="1">
            <a:spLocks noChangeArrowheads="1"/>
          </p:cNvSpPr>
          <p:nvPr/>
        </p:nvSpPr>
        <p:spPr bwMode="auto">
          <a:xfrm>
            <a:off x="76200" y="4038600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Solenoid-free Start-up/ramp-up</a:t>
            </a:r>
          </a:p>
        </p:txBody>
      </p:sp>
      <p:sp>
        <p:nvSpPr>
          <p:cNvPr id="38955" name="Text Box 12"/>
          <p:cNvSpPr txBox="1">
            <a:spLocks noChangeArrowheads="1"/>
          </p:cNvSpPr>
          <p:nvPr/>
        </p:nvSpPr>
        <p:spPr bwMode="auto">
          <a:xfrm>
            <a:off x="76200" y="4648200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Adv. Scenarios and Control</a:t>
            </a:r>
          </a:p>
        </p:txBody>
      </p:sp>
      <p:sp>
        <p:nvSpPr>
          <p:cNvPr id="38956" name="Text Box 12"/>
          <p:cNvSpPr txBox="1">
            <a:spLocks noChangeArrowheads="1"/>
          </p:cNvSpPr>
          <p:nvPr/>
        </p:nvSpPr>
        <p:spPr bwMode="auto">
          <a:xfrm>
            <a:off x="76200" y="5257800"/>
            <a:ext cx="1295400" cy="47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ITER Needs + Cross-cutting</a:t>
            </a:r>
          </a:p>
        </p:txBody>
      </p:sp>
      <p:sp>
        <p:nvSpPr>
          <p:cNvPr id="38957" name="Text Box 12"/>
          <p:cNvSpPr txBox="1">
            <a:spLocks noChangeArrowheads="1"/>
          </p:cNvSpPr>
          <p:nvPr/>
        </p:nvSpPr>
        <p:spPr bwMode="auto">
          <a:xfrm>
            <a:off x="76200" y="6015038"/>
            <a:ext cx="1295400" cy="4810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0">
                <a:solidFill>
                  <a:schemeClr val="tx1"/>
                </a:solidFill>
                <a:latin typeface="Arial Narrow" pitchFamily="34" charset="0"/>
              </a:rPr>
              <a:t>Joint Research Target (3 facility)</a:t>
            </a:r>
          </a:p>
        </p:txBody>
      </p:sp>
      <p:sp>
        <p:nvSpPr>
          <p:cNvPr id="38958" name="Text Box 16"/>
          <p:cNvSpPr txBox="1">
            <a:spLocks noChangeArrowheads="1"/>
          </p:cNvSpPr>
          <p:nvPr/>
        </p:nvSpPr>
        <p:spPr bwMode="auto">
          <a:xfrm>
            <a:off x="6629400" y="3478213"/>
            <a:ext cx="2438400" cy="33178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100" i="0">
                <a:solidFill>
                  <a:srgbClr val="FF0000"/>
                </a:solidFill>
              </a:rPr>
              <a:t>Assess reduced models for *AE mode-induced fast-ion transport</a:t>
            </a:r>
          </a:p>
        </p:txBody>
      </p:sp>
      <p:sp>
        <p:nvSpPr>
          <p:cNvPr id="38959" name="Text Box 23"/>
          <p:cNvSpPr txBox="1">
            <a:spLocks noChangeArrowheads="1"/>
          </p:cNvSpPr>
          <p:nvPr/>
        </p:nvSpPr>
        <p:spPr bwMode="auto">
          <a:xfrm>
            <a:off x="4114800" y="6019800"/>
            <a:ext cx="2438400" cy="45720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i="0">
                <a:solidFill>
                  <a:srgbClr val="FF0000"/>
                </a:solidFill>
              </a:rPr>
              <a:t>Stationary regimes w/o large ELMs,  improve understanding of increased edge particle transport</a:t>
            </a:r>
          </a:p>
        </p:txBody>
      </p:sp>
      <p:sp>
        <p:nvSpPr>
          <p:cNvPr id="38960" name="Text Box 23"/>
          <p:cNvSpPr txBox="1">
            <a:spLocks noChangeArrowheads="1"/>
          </p:cNvSpPr>
          <p:nvPr/>
        </p:nvSpPr>
        <p:spPr bwMode="auto">
          <a:xfrm>
            <a:off x="6629400" y="6172200"/>
            <a:ext cx="2438400" cy="15240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i="0">
                <a:solidFill>
                  <a:srgbClr val="FF0000"/>
                </a:solidFill>
              </a:rPr>
              <a:t>TBD</a:t>
            </a:r>
          </a:p>
        </p:txBody>
      </p:sp>
      <p:sp>
        <p:nvSpPr>
          <p:cNvPr id="38961" name="Text Box 27"/>
          <p:cNvSpPr txBox="1">
            <a:spLocks noChangeArrowheads="1"/>
          </p:cNvSpPr>
          <p:nvPr/>
        </p:nvSpPr>
        <p:spPr bwMode="auto">
          <a:xfrm>
            <a:off x="6629400" y="4856163"/>
            <a:ext cx="2438400" cy="47783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i="0">
                <a:solidFill>
                  <a:srgbClr val="FF0000"/>
                </a:solidFill>
              </a:rPr>
              <a:t>Assess advanced control techniques for sustained high performance </a:t>
            </a:r>
            <a:r>
              <a:rPr lang="en-US" sz="1100" b="0" i="0">
                <a:solidFill>
                  <a:srgbClr val="FF0000"/>
                </a:solidFill>
              </a:rPr>
              <a:t>(with MS, BP TSGs)</a:t>
            </a:r>
          </a:p>
        </p:txBody>
      </p:sp>
      <p:sp>
        <p:nvSpPr>
          <p:cNvPr id="38962" name="Text Box 27"/>
          <p:cNvSpPr txBox="1">
            <a:spLocks noChangeArrowheads="1"/>
          </p:cNvSpPr>
          <p:nvPr/>
        </p:nvSpPr>
        <p:spPr bwMode="auto">
          <a:xfrm>
            <a:off x="4114800" y="5237163"/>
            <a:ext cx="2438400" cy="47783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i="0">
                <a:solidFill>
                  <a:srgbClr val="FF0000"/>
                </a:solidFill>
              </a:rPr>
              <a:t>Identify disruption precursors and  disruption mitigation &amp; avoidance techniques for NSTX-U and ITER</a:t>
            </a:r>
          </a:p>
        </p:txBody>
      </p:sp>
      <p:sp>
        <p:nvSpPr>
          <p:cNvPr id="38963" name="Text Box 23"/>
          <p:cNvSpPr txBox="1">
            <a:spLocks noChangeArrowheads="1"/>
          </p:cNvSpPr>
          <p:nvPr/>
        </p:nvSpPr>
        <p:spPr bwMode="auto">
          <a:xfrm>
            <a:off x="4114800" y="1676400"/>
            <a:ext cx="2438400" cy="30480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i="0">
                <a:solidFill>
                  <a:srgbClr val="FF0000"/>
                </a:solidFill>
              </a:rPr>
              <a:t>Perform integrated physics+optical design of new high-k</a:t>
            </a:r>
            <a:r>
              <a:rPr lang="en-US" sz="1100" i="0" baseline="-25000">
                <a:solidFill>
                  <a:srgbClr val="FF0000"/>
                </a:solidFill>
              </a:rPr>
              <a:t>θ</a:t>
            </a:r>
            <a:r>
              <a:rPr lang="en-US" sz="1100" i="0">
                <a:solidFill>
                  <a:srgbClr val="FF0000"/>
                </a:solidFill>
              </a:rPr>
              <a:t> FIR system</a:t>
            </a:r>
          </a:p>
        </p:txBody>
      </p:sp>
      <p:sp>
        <p:nvSpPr>
          <p:cNvPr id="38964" name="Text Box 16"/>
          <p:cNvSpPr txBox="1">
            <a:spLocks noChangeArrowheads="1"/>
          </p:cNvSpPr>
          <p:nvPr/>
        </p:nvSpPr>
        <p:spPr bwMode="auto">
          <a:xfrm>
            <a:off x="4114800" y="3478213"/>
            <a:ext cx="2438400" cy="447675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100" i="0">
                <a:solidFill>
                  <a:srgbClr val="FF0000"/>
                </a:solidFill>
              </a:rPr>
              <a:t>Perform physics design of ECH &amp; EBW system for plasma start-up &amp; current drive in advanced scenarios</a:t>
            </a:r>
          </a:p>
        </p:txBody>
      </p:sp>
      <p:sp>
        <p:nvSpPr>
          <p:cNvPr id="38965" name="Text Box 27"/>
          <p:cNvSpPr txBox="1">
            <a:spLocks noChangeArrowheads="1"/>
          </p:cNvSpPr>
          <p:nvPr/>
        </p:nvSpPr>
        <p:spPr bwMode="auto">
          <a:xfrm>
            <a:off x="1600200" y="2819400"/>
            <a:ext cx="2438400" cy="34925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i="0">
                <a:solidFill>
                  <a:srgbClr val="FF0000"/>
                </a:solidFill>
              </a:rPr>
              <a:t>Project deuterium pumping using lithium coatings and cryo-pumping</a:t>
            </a:r>
            <a:endParaRPr lang="en-US" sz="1100" b="0" i="0">
              <a:solidFill>
                <a:srgbClr val="FF0000"/>
              </a:solidFill>
            </a:endParaRPr>
          </a:p>
        </p:txBody>
      </p:sp>
      <p:sp>
        <p:nvSpPr>
          <p:cNvPr id="41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00AC0-7EBE-4FD1-B9C1-CA9641CB141B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13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38967" name="Text Box 16"/>
          <p:cNvSpPr txBox="1">
            <a:spLocks noChangeArrowheads="1"/>
          </p:cNvSpPr>
          <p:nvPr/>
        </p:nvSpPr>
        <p:spPr bwMode="auto">
          <a:xfrm>
            <a:off x="8001000" y="1617663"/>
            <a:ext cx="1066800" cy="363537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i="0">
                <a:solidFill>
                  <a:schemeClr val="bg1"/>
                </a:solidFill>
              </a:rPr>
              <a:t>Assess </a:t>
            </a:r>
            <a:r>
              <a:rPr lang="en-US" sz="1100" i="0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US" sz="1100" i="0" baseline="-25000">
                <a:solidFill>
                  <a:schemeClr val="bg1"/>
                </a:solidFill>
              </a:rPr>
              <a:t>E</a:t>
            </a:r>
            <a:r>
              <a:rPr lang="en-US" sz="1100" i="0">
                <a:solidFill>
                  <a:schemeClr val="bg1"/>
                </a:solidFill>
              </a:rPr>
              <a:t> vs. higher I</a:t>
            </a:r>
            <a:r>
              <a:rPr lang="en-US" sz="1100" i="0" baseline="-25000">
                <a:solidFill>
                  <a:schemeClr val="bg1"/>
                </a:solidFill>
              </a:rPr>
              <a:t>P</a:t>
            </a:r>
            <a:r>
              <a:rPr lang="en-US" sz="1100" i="0">
                <a:solidFill>
                  <a:schemeClr val="bg1"/>
                </a:solidFill>
              </a:rPr>
              <a:t>, B</a:t>
            </a:r>
            <a:r>
              <a:rPr lang="en-US" sz="1100" i="0" baseline="-250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8968" name="Text Box 11"/>
          <p:cNvSpPr txBox="1">
            <a:spLocks noChangeArrowheads="1"/>
          </p:cNvSpPr>
          <p:nvPr/>
        </p:nvSpPr>
        <p:spPr bwMode="auto">
          <a:xfrm>
            <a:off x="46038" y="69850"/>
            <a:ext cx="3048000" cy="38735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18288">
            <a:spAutoFit/>
          </a:bodyPr>
          <a:lstStyle/>
          <a:p>
            <a:pPr algn="ctr"/>
            <a:r>
              <a:rPr lang="en-US" sz="2400" i="0">
                <a:solidFill>
                  <a:srgbClr val="FFFFFF"/>
                </a:solidFill>
              </a:rPr>
              <a:t>Incremental funding</a:t>
            </a:r>
          </a:p>
        </p:txBody>
      </p:sp>
      <p:sp>
        <p:nvSpPr>
          <p:cNvPr id="38969" name="Text Box 16"/>
          <p:cNvSpPr txBox="1">
            <a:spLocks noChangeArrowheads="1"/>
          </p:cNvSpPr>
          <p:nvPr/>
        </p:nvSpPr>
        <p:spPr bwMode="auto">
          <a:xfrm>
            <a:off x="8001000" y="4419600"/>
            <a:ext cx="1066800" cy="363538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i="0">
                <a:solidFill>
                  <a:schemeClr val="bg1"/>
                </a:solidFill>
              </a:rPr>
              <a:t>Assess NBICD w/ larger R</a:t>
            </a:r>
            <a:r>
              <a:rPr lang="en-US" sz="1100" i="0" baseline="-25000">
                <a:solidFill>
                  <a:schemeClr val="bg1"/>
                </a:solidFill>
              </a:rPr>
              <a:t>TAN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14800" y="1491734"/>
            <a:ext cx="5193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/>
              <a:t>R(13-1)</a:t>
            </a:r>
            <a:endParaRPr lang="en-US" i="0" dirty="0"/>
          </a:p>
        </p:txBody>
      </p:sp>
      <p:sp>
        <p:nvSpPr>
          <p:cNvPr id="45" name="TextBox 44"/>
          <p:cNvSpPr txBox="1"/>
          <p:nvPr/>
        </p:nvSpPr>
        <p:spPr>
          <a:xfrm>
            <a:off x="4114800" y="2634734"/>
            <a:ext cx="5193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/>
              <a:t>R(13-2)</a:t>
            </a:r>
            <a:endParaRPr lang="en-US" i="0" dirty="0"/>
          </a:p>
        </p:txBody>
      </p:sp>
      <p:sp>
        <p:nvSpPr>
          <p:cNvPr id="46" name="TextBox 45"/>
          <p:cNvSpPr txBox="1"/>
          <p:nvPr/>
        </p:nvSpPr>
        <p:spPr>
          <a:xfrm>
            <a:off x="4114800" y="3276600"/>
            <a:ext cx="5193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/>
              <a:t>R(13-3)</a:t>
            </a:r>
            <a:endParaRPr lang="en-US" i="0" dirty="0"/>
          </a:p>
        </p:txBody>
      </p:sp>
      <p:sp>
        <p:nvSpPr>
          <p:cNvPr id="47" name="TextBox 46"/>
          <p:cNvSpPr txBox="1"/>
          <p:nvPr/>
        </p:nvSpPr>
        <p:spPr>
          <a:xfrm>
            <a:off x="4114800" y="5029200"/>
            <a:ext cx="5193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/>
              <a:t>R(13-4)</a:t>
            </a:r>
            <a:endParaRPr lang="en-US" i="0" dirty="0"/>
          </a:p>
        </p:txBody>
      </p:sp>
      <p:sp>
        <p:nvSpPr>
          <p:cNvPr id="49" name="TextBox 48"/>
          <p:cNvSpPr txBox="1"/>
          <p:nvPr/>
        </p:nvSpPr>
        <p:spPr>
          <a:xfrm>
            <a:off x="6629400" y="1981200"/>
            <a:ext cx="5193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/>
              <a:t>R(14-1)</a:t>
            </a:r>
            <a:endParaRPr lang="en-US" i="0" dirty="0"/>
          </a:p>
        </p:txBody>
      </p:sp>
      <p:sp>
        <p:nvSpPr>
          <p:cNvPr id="50" name="TextBox 49"/>
          <p:cNvSpPr txBox="1"/>
          <p:nvPr/>
        </p:nvSpPr>
        <p:spPr>
          <a:xfrm>
            <a:off x="6629400" y="3276600"/>
            <a:ext cx="5193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/>
              <a:t>R(14-2)</a:t>
            </a:r>
            <a:endParaRPr lang="en-US" i="0" dirty="0"/>
          </a:p>
        </p:txBody>
      </p:sp>
      <p:sp>
        <p:nvSpPr>
          <p:cNvPr id="51" name="TextBox 50"/>
          <p:cNvSpPr txBox="1"/>
          <p:nvPr/>
        </p:nvSpPr>
        <p:spPr>
          <a:xfrm>
            <a:off x="6629400" y="4648200"/>
            <a:ext cx="5193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/>
              <a:t>R(14-3)</a:t>
            </a:r>
            <a:endParaRPr lang="en-US" i="0" dirty="0"/>
          </a:p>
        </p:txBody>
      </p:sp>
      <p:sp>
        <p:nvSpPr>
          <p:cNvPr id="52" name="TextBox 51"/>
          <p:cNvSpPr txBox="1"/>
          <p:nvPr/>
        </p:nvSpPr>
        <p:spPr>
          <a:xfrm>
            <a:off x="1600200" y="2025134"/>
            <a:ext cx="5193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/>
              <a:t>R(12-1)</a:t>
            </a:r>
            <a:endParaRPr lang="en-US" i="0" dirty="0"/>
          </a:p>
        </p:txBody>
      </p:sp>
      <p:sp>
        <p:nvSpPr>
          <p:cNvPr id="53" name="TextBox 52"/>
          <p:cNvSpPr txBox="1"/>
          <p:nvPr/>
        </p:nvSpPr>
        <p:spPr>
          <a:xfrm>
            <a:off x="1600200" y="3168134"/>
            <a:ext cx="5193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/>
              <a:t>R(12-2)</a:t>
            </a:r>
            <a:endParaRPr lang="en-US" i="0" dirty="0"/>
          </a:p>
        </p:txBody>
      </p:sp>
      <p:sp>
        <p:nvSpPr>
          <p:cNvPr id="54" name="TextBox 53"/>
          <p:cNvSpPr txBox="1"/>
          <p:nvPr/>
        </p:nvSpPr>
        <p:spPr>
          <a:xfrm>
            <a:off x="1600200" y="3853934"/>
            <a:ext cx="5193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/>
              <a:t>R(12-3)</a:t>
            </a: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D7C0E-82A8-4EAA-8179-084FE00A95EE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Outline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15400" cy="5105400"/>
          </a:xfrm>
        </p:spPr>
        <p:txBody>
          <a:bodyPr/>
          <a:lstStyle/>
          <a:p>
            <a:pPr>
              <a:defRPr/>
            </a:pPr>
            <a:endParaRPr lang="en-US" sz="800" dirty="0" smtClean="0"/>
          </a:p>
          <a:p>
            <a:pPr>
              <a:defRPr/>
            </a:pPr>
            <a:r>
              <a:rPr lang="en-US" sz="3200" dirty="0" smtClean="0"/>
              <a:t>FY12-14 research plans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400" dirty="0" smtClean="0"/>
              <a:t>Transport and Turbulence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400" dirty="0" smtClean="0"/>
              <a:t>Macroscopic Stability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400" dirty="0" smtClean="0"/>
              <a:t>Energetic Particles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400" dirty="0" smtClean="0"/>
              <a:t>Solenoid-Free Plasma Start-up (Coaxial </a:t>
            </a:r>
            <a:r>
              <a:rPr lang="en-US" sz="2400" dirty="0" err="1" smtClean="0"/>
              <a:t>Helicity</a:t>
            </a:r>
            <a:r>
              <a:rPr lang="en-US" sz="2400" dirty="0" smtClean="0"/>
              <a:t> Injection)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400" dirty="0" smtClean="0"/>
              <a:t>Wave Heating and Current Drive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400" dirty="0" smtClean="0"/>
              <a:t>Advanced Scenarios and Control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400" dirty="0" smtClean="0"/>
              <a:t>Boundary Physics and Lithium Research</a:t>
            </a:r>
          </a:p>
          <a:p>
            <a:pPr>
              <a:defRPr/>
            </a:pPr>
            <a:endParaRPr 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NSTX-Upgrade will extend diagnosis and understanding of micro-instabilities potentially responsible for anomalous transport in STs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14800"/>
            <a:ext cx="8991600" cy="2362200"/>
          </a:xfrm>
        </p:spPr>
        <p:txBody>
          <a:bodyPr/>
          <a:lstStyle/>
          <a:p>
            <a:pPr marL="114300" indent="-114300"/>
            <a:r>
              <a:rPr lang="en-US" sz="2000" dirty="0" smtClean="0">
                <a:latin typeface="Arial" pitchFamily="34" charset="0"/>
              </a:rPr>
              <a:t>Electrons dominant loss channel for ST thermal confinement</a:t>
            </a:r>
          </a:p>
          <a:p>
            <a:pPr marL="514350" lvl="1" indent="-114300"/>
            <a:r>
              <a:rPr lang="en-US" sz="1600" dirty="0" smtClean="0">
                <a:latin typeface="Arial" pitchFamily="34" charset="0"/>
              </a:rPr>
              <a:t>Micro-tearing strong candidate for anomalous thermal e-transport at higher </a:t>
            </a:r>
            <a:r>
              <a:rPr lang="en-US" sz="1600" dirty="0" smtClean="0">
                <a:latin typeface="Symbol" pitchFamily="18" charset="2"/>
              </a:rPr>
              <a:t>b</a:t>
            </a:r>
          </a:p>
          <a:p>
            <a:pPr marL="514350" lvl="1" indent="-114300"/>
            <a:r>
              <a:rPr lang="en-US" sz="1600" dirty="0" smtClean="0">
                <a:latin typeface="Arial" pitchFamily="34" charset="0"/>
              </a:rPr>
              <a:t>ETG can also contribute to e-transport at lower </a:t>
            </a:r>
            <a:r>
              <a:rPr lang="en-US" sz="1600" dirty="0" smtClean="0">
                <a:latin typeface="Symbol" pitchFamily="18" charset="2"/>
              </a:rPr>
              <a:t>b</a:t>
            </a:r>
          </a:p>
          <a:p>
            <a:pPr marL="514350" lvl="1" indent="-114300"/>
            <a:r>
              <a:rPr lang="en-US" sz="1600" dirty="0" err="1" smtClean="0">
                <a:latin typeface="Arial" pitchFamily="34" charset="0"/>
              </a:rPr>
              <a:t>Alfvénic</a:t>
            </a:r>
            <a:r>
              <a:rPr lang="en-US" sz="1600" dirty="0" smtClean="0">
                <a:latin typeface="Arial" pitchFamily="34" charset="0"/>
              </a:rPr>
              <a:t> instabilities (GAE/CAE) can also cause core electron transport</a:t>
            </a:r>
          </a:p>
          <a:p>
            <a:pPr marL="114300" indent="-114300"/>
            <a:r>
              <a:rPr lang="en-US" sz="2000" dirty="0" smtClean="0"/>
              <a:t>NSTX-U goal is to study full turbulence wave-number spectrum:</a:t>
            </a:r>
          </a:p>
          <a:p>
            <a:pPr marL="342900" lvl="1" indent="-168275"/>
            <a:r>
              <a:rPr lang="en-US" sz="1600" dirty="0" smtClean="0"/>
              <a:t>low-k – ITG/TEM/AE/</a:t>
            </a:r>
            <a:r>
              <a:rPr lang="en-US" sz="1600" dirty="0" smtClean="0">
                <a:latin typeface="Symbol" pitchFamily="18" charset="2"/>
              </a:rPr>
              <a:t>m</a:t>
            </a:r>
            <a:r>
              <a:rPr lang="en-US" sz="1600" dirty="0" smtClean="0"/>
              <a:t>-tearing (BES, </a:t>
            </a:r>
            <a:r>
              <a:rPr lang="en-US" sz="1600" dirty="0" err="1" smtClean="0"/>
              <a:t>polarimetry</a:t>
            </a:r>
            <a:r>
              <a:rPr lang="en-US" sz="1600" dirty="0" smtClean="0"/>
              <a:t>) + high-k – ETG (</a:t>
            </a:r>
            <a:r>
              <a:rPr lang="en-US" sz="1600" dirty="0" smtClean="0">
                <a:latin typeface="Symbol" pitchFamily="18" charset="2"/>
              </a:rPr>
              <a:t>m</a:t>
            </a:r>
            <a:r>
              <a:rPr lang="en-US" sz="1600" dirty="0" smtClean="0"/>
              <a:t>-wave scattering)</a:t>
            </a:r>
            <a:endParaRPr lang="en-US" dirty="0" smtClean="0"/>
          </a:p>
          <a:p>
            <a:pPr marL="114300" indent="-114300"/>
            <a:r>
              <a:rPr lang="en-US" sz="2000" dirty="0" smtClean="0"/>
              <a:t>NSTX-U enables access to unique turbulence regime with high 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 + lower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dirty="0" smtClean="0"/>
              <a:t>*</a:t>
            </a:r>
          </a:p>
          <a:p>
            <a:pPr marL="514350" lvl="1" indent="-114300"/>
            <a:endParaRPr lang="en-US" sz="1600" dirty="0" smtClean="0"/>
          </a:p>
          <a:p>
            <a:endParaRPr lang="en-US" sz="18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A83F1F48-1277-41C3-8567-19E53FF0936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046164"/>
            <a:ext cx="2209800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066801"/>
            <a:ext cx="3200400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76200" y="1143000"/>
            <a:ext cx="3276600" cy="2854325"/>
            <a:chOff x="76200" y="1143000"/>
            <a:chExt cx="3276600" cy="2854325"/>
          </a:xfrm>
        </p:grpSpPr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1143000"/>
              <a:ext cx="3276600" cy="285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 bwMode="auto">
            <a:xfrm>
              <a:off x="762000" y="1447800"/>
              <a:ext cx="1828800" cy="3810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914293">
                <a:spcBef>
                  <a:spcPct val="20000"/>
                </a:spcBef>
                <a:buFontTx/>
                <a:buChar char="•"/>
              </a:pPr>
              <a:endParaRPr lang="en-US" dirty="0">
                <a:latin typeface="Helvetica" pitchFamily="-12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2000" y="1752600"/>
              <a:ext cx="1219200" cy="3810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914293">
                <a:spcBef>
                  <a:spcPct val="20000"/>
                </a:spcBef>
                <a:buFontTx/>
                <a:buChar char="•"/>
              </a:pPr>
              <a:endParaRPr lang="en-US" dirty="0">
                <a:latin typeface="Helvetica" pitchFamily="-12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31520" y="1905000"/>
              <a:ext cx="457200" cy="3810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914293">
                <a:spcBef>
                  <a:spcPct val="20000"/>
                </a:spcBef>
                <a:buFontTx/>
                <a:buChar char="•"/>
              </a:pPr>
              <a:endParaRPr lang="en-US" dirty="0">
                <a:latin typeface="Helvetica" pitchFamily="-12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0" y="1447800"/>
              <a:ext cx="142058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GYRO simulations</a:t>
              </a:r>
            </a:p>
            <a:p>
              <a:r>
                <a:rPr lang="en-US" sz="1100" dirty="0"/>
                <a:t>of micro-tearing</a:t>
              </a:r>
            </a:p>
            <a:p>
              <a:r>
                <a:rPr lang="en-US" sz="1100" dirty="0"/>
                <a:t>(W. </a:t>
              </a:r>
              <a:r>
                <a:rPr lang="en-US" sz="1100" dirty="0" err="1"/>
                <a:t>Guttenfelder</a:t>
              </a:r>
              <a:r>
                <a:rPr lang="en-US" sz="1100" dirty="0"/>
                <a:t>)</a:t>
              </a:r>
            </a:p>
          </p:txBody>
        </p:sp>
      </p:grpSp>
      <p:sp>
        <p:nvSpPr>
          <p:cNvPr id="16" name="Right Arrow 15"/>
          <p:cNvSpPr/>
          <p:nvPr/>
        </p:nvSpPr>
        <p:spPr bwMode="auto">
          <a:xfrm>
            <a:off x="3276600" y="2209800"/>
            <a:ext cx="381000" cy="762000"/>
          </a:xfrm>
          <a:prstGeom prst="rightArrow">
            <a:avLst>
              <a:gd name="adj1" fmla="val 70513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293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1822CD"/>
              </a:solidFill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1800" u="sng" smtClean="0"/>
              <a:t>Transport and Turbulence Research Plans for FY2012-14:</a:t>
            </a:r>
            <a:r>
              <a:rPr lang="en-US" sz="1200" smtClean="0"/>
              <a:t/>
            </a:r>
            <a:br>
              <a:rPr lang="en-US" sz="1200" smtClean="0"/>
            </a:br>
            <a:r>
              <a:rPr lang="en-US" sz="2000" smtClean="0"/>
              <a:t>Develop advanced turbulence diagnostics, reduced transport models</a:t>
            </a:r>
            <a:endParaRPr lang="en-US" sz="120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FY12/JRT: Simultaneous comparison of electron thermal and particle/impurities transport channels in NSTX, coupled with turbulence measurements and gyro-kinetic simulations</a:t>
            </a:r>
          </a:p>
          <a:p>
            <a:pPr lvl="1"/>
            <a:r>
              <a:rPr lang="en-US" dirty="0" smtClean="0"/>
              <a:t>Test TGLF profile predictions for NSTX discharges (with GA)</a:t>
            </a:r>
          </a:p>
          <a:p>
            <a:endParaRPr lang="en-US" sz="1000" dirty="0" smtClean="0"/>
          </a:p>
          <a:p>
            <a:r>
              <a:rPr lang="en-US" dirty="0" smtClean="0"/>
              <a:t>FY12-13:  Identify diagnostics for micro-tearing, intermediate </a:t>
            </a:r>
            <a:r>
              <a:rPr lang="en-US" dirty="0" err="1" smtClean="0"/>
              <a:t>k</a:t>
            </a:r>
            <a:r>
              <a:rPr lang="en-US" baseline="-25000" dirty="0" err="1" smtClean="0">
                <a:latin typeface="Symbol" pitchFamily="18" charset="2"/>
              </a:rPr>
              <a:t>q</a:t>
            </a:r>
            <a:r>
              <a:rPr lang="en-US" baseline="-25000" dirty="0" smtClean="0">
                <a:latin typeface="Symbol" pitchFamily="18" charset="2"/>
              </a:rPr>
              <a:t> </a:t>
            </a:r>
            <a:r>
              <a:rPr lang="en-US" dirty="0" err="1" smtClean="0">
                <a:latin typeface="Symbol" pitchFamily="18" charset="2"/>
              </a:rPr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 ~ 1-4 turbulence as possible drive for e-transport</a:t>
            </a:r>
          </a:p>
          <a:p>
            <a:pPr lvl="1"/>
            <a:r>
              <a:rPr lang="en-US" dirty="0" smtClean="0"/>
              <a:t>Work/collaborate with DIII-D (</a:t>
            </a:r>
            <a:r>
              <a:rPr lang="en-US" dirty="0" err="1" smtClean="0"/>
              <a:t>polarimetry</a:t>
            </a:r>
            <a:r>
              <a:rPr lang="en-US" dirty="0" smtClean="0"/>
              <a:t>), C-Mod (PCI, </a:t>
            </a:r>
            <a:r>
              <a:rPr lang="en-US" dirty="0" err="1" smtClean="0"/>
              <a:t>polarimetry</a:t>
            </a:r>
            <a:r>
              <a:rPr lang="en-US" dirty="0" smtClean="0"/>
              <a:t>)</a:t>
            </a:r>
          </a:p>
          <a:p>
            <a:endParaRPr lang="en-US" sz="900" dirty="0" smtClean="0"/>
          </a:p>
          <a:p>
            <a:r>
              <a:rPr lang="en-US" dirty="0" smtClean="0"/>
              <a:t>FY13: Develop integrated physics and optical design of the new high-</a:t>
            </a:r>
            <a:r>
              <a:rPr lang="en-US" dirty="0" err="1" smtClean="0"/>
              <a:t>k</a:t>
            </a:r>
            <a:r>
              <a:rPr lang="en-US" baseline="-25000" dirty="0" err="1" smtClean="0"/>
              <a:t>θ</a:t>
            </a:r>
            <a:r>
              <a:rPr lang="en-US" dirty="0" smtClean="0"/>
              <a:t> FIR scattering system</a:t>
            </a:r>
          </a:p>
          <a:p>
            <a:pPr lvl="1"/>
            <a:r>
              <a:rPr lang="en-US" dirty="0" smtClean="0"/>
              <a:t>Investigate micro-tearing mode by varying relevant parameters (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,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) and using BES diagnostics on MAST</a:t>
            </a:r>
          </a:p>
          <a:p>
            <a:pPr>
              <a:lnSpc>
                <a:spcPct val="80000"/>
              </a:lnSpc>
            </a:pPr>
            <a:endParaRPr lang="en-US" sz="11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FY14: Work toward development of reduced transport models and validation of existing models using ST data and linear and non-linear gyro-kinetic simulations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E33C4-73E1-4314-AF60-2F99116CA7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Resistive wall mode studies and systematic disruption analysis inform control requirements for FNSF, ITER</a:t>
            </a:r>
          </a:p>
        </p:txBody>
      </p:sp>
      <p:sp>
        <p:nvSpPr>
          <p:cNvPr id="9226" name="Content Placeholder 2"/>
          <p:cNvSpPr>
            <a:spLocks noGrp="1"/>
          </p:cNvSpPr>
          <p:nvPr>
            <p:ph idx="1"/>
          </p:nvPr>
        </p:nvSpPr>
        <p:spPr>
          <a:xfrm>
            <a:off x="3276600" y="1117600"/>
            <a:ext cx="5791200" cy="2082800"/>
          </a:xfrm>
        </p:spPr>
        <p:txBody>
          <a:bodyPr rIns="0"/>
          <a:lstStyle/>
          <a:p>
            <a:pPr marL="231775" indent="-231775">
              <a:defRPr/>
            </a:pPr>
            <a:r>
              <a:rPr lang="en-US" sz="1800" dirty="0" smtClean="0"/>
              <a:t>NSTX </a:t>
            </a:r>
            <a:r>
              <a:rPr lang="en-US" sz="1800" dirty="0" err="1" smtClean="0"/>
              <a:t>disruptivity</a:t>
            </a:r>
            <a:r>
              <a:rPr lang="en-US" sz="1800" dirty="0" smtClean="0"/>
              <a:t> is minimized for S &gt; 30, q* &gt; 2.5</a:t>
            </a:r>
          </a:p>
          <a:p>
            <a:pPr marL="631825" lvl="1" indent="-231775">
              <a:defRPr/>
            </a:pPr>
            <a:r>
              <a:rPr lang="en-US" sz="1600" dirty="0" smtClean="0"/>
              <a:t>Weaker dependence on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 (confinement limited)</a:t>
            </a:r>
          </a:p>
          <a:p>
            <a:pPr marL="231775" indent="-231775">
              <a:defRPr/>
            </a:pPr>
            <a:r>
              <a:rPr lang="en-US" sz="1800" dirty="0" smtClean="0"/>
              <a:t>NSTX-tested kinetic RWM stability theory shows dependence on rotation and </a:t>
            </a:r>
            <a:r>
              <a:rPr lang="en-US" sz="1800" dirty="0" err="1" smtClean="0"/>
              <a:t>collisionality</a:t>
            </a:r>
            <a:endParaRPr lang="en-US" sz="1800" dirty="0" smtClean="0">
              <a:latin typeface="Symbol" pitchFamily="18" charset="2"/>
            </a:endParaRPr>
          </a:p>
          <a:p>
            <a:pPr marL="630238" lvl="1" indent="-233363">
              <a:defRPr/>
            </a:pPr>
            <a:r>
              <a:rPr lang="en-US" sz="1600" dirty="0" smtClean="0"/>
              <a:t>Reduced </a:t>
            </a:r>
            <a:r>
              <a:rPr lang="en-US" sz="1600" dirty="0" smtClean="0">
                <a:latin typeface="Symbol" pitchFamily="18" charset="2"/>
              </a:rPr>
              <a:t>n</a:t>
            </a:r>
            <a:r>
              <a:rPr lang="en-US" sz="1600" dirty="0" smtClean="0"/>
              <a:t> strongly stabilizing “on-resonance”</a:t>
            </a:r>
          </a:p>
          <a:p>
            <a:pPr marL="630238" lvl="1" indent="-233363">
              <a:defRPr/>
            </a:pPr>
            <a:r>
              <a:rPr lang="en-US" sz="1600" dirty="0" smtClean="0"/>
              <a:t>Expect NSTX-U, </a:t>
            </a:r>
            <a:r>
              <a:rPr lang="en-US" sz="1600" dirty="0" err="1" smtClean="0"/>
              <a:t>tokamaks</a:t>
            </a:r>
            <a:r>
              <a:rPr lang="en-US" sz="1600" dirty="0" smtClean="0"/>
              <a:t> at lower </a:t>
            </a:r>
            <a:r>
              <a:rPr lang="en-US" sz="1600" dirty="0" smtClean="0">
                <a:latin typeface="Symbol" pitchFamily="18" charset="2"/>
              </a:rPr>
              <a:t>n</a:t>
            </a:r>
            <a:r>
              <a:rPr lang="en-US" sz="1600" dirty="0" smtClean="0"/>
              <a:t> (e.g. ITER) could have stronger RWM stability dependence on rotation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D5961-7653-4DD7-AAE5-968FBEF2CBA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200" y="3317875"/>
            <a:ext cx="39100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6705600" y="5011738"/>
            <a:ext cx="11287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0" i="0">
                <a:solidFill>
                  <a:schemeClr val="tx1"/>
                </a:solidFill>
                <a:cs typeface="Helvetica" pitchFamily="34" charset="0"/>
              </a:rPr>
              <a:t>140132 @ 0.704</a:t>
            </a:r>
          </a:p>
        </p:txBody>
      </p:sp>
      <p:sp>
        <p:nvSpPr>
          <p:cNvPr id="9222" name="Text Box 32"/>
          <p:cNvSpPr txBox="1">
            <a:spLocks noChangeArrowheads="1"/>
          </p:cNvSpPr>
          <p:nvPr/>
        </p:nvSpPr>
        <p:spPr bwMode="auto">
          <a:xfrm>
            <a:off x="5284788" y="3276600"/>
            <a:ext cx="2424112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50" b="0" i="0" dirty="0">
                <a:solidFill>
                  <a:srgbClr val="9900CC"/>
                </a:solidFill>
                <a:latin typeface="Helvetica" charset="0"/>
                <a:cs typeface="Helvetica" charset="0"/>
              </a:rPr>
              <a:t>J.W. </a:t>
            </a:r>
            <a:r>
              <a:rPr lang="en-US" sz="1050" b="0" i="0" dirty="0" err="1">
                <a:solidFill>
                  <a:srgbClr val="9900CC"/>
                </a:solidFill>
                <a:latin typeface="Helvetica" charset="0"/>
                <a:cs typeface="Helvetica" charset="0"/>
              </a:rPr>
              <a:t>Berkery</a:t>
            </a:r>
            <a:r>
              <a:rPr lang="en-US" sz="1050" b="0" i="0" dirty="0">
                <a:solidFill>
                  <a:srgbClr val="9900CC"/>
                </a:solidFill>
                <a:latin typeface="Helvetica" charset="0"/>
                <a:cs typeface="Helvetica" charset="0"/>
              </a:rPr>
              <a:t> et al., PRL 106, 075004 (2011)</a:t>
            </a:r>
          </a:p>
        </p:txBody>
      </p: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8039100" y="3540125"/>
            <a:ext cx="6477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0" i="0">
                <a:solidFill>
                  <a:srgbClr val="FF0000"/>
                </a:solidFill>
                <a:latin typeface="Calibri" pitchFamily="34" charset="0"/>
              </a:rPr>
              <a:t>Marginal</a:t>
            </a:r>
          </a:p>
          <a:p>
            <a:pPr>
              <a:spcBef>
                <a:spcPct val="20000"/>
              </a:spcBef>
            </a:pPr>
            <a:r>
              <a:rPr lang="en-US" b="0" i="0">
                <a:solidFill>
                  <a:srgbClr val="FF0000"/>
                </a:solidFill>
                <a:latin typeface="Calibri" pitchFamily="34" charset="0"/>
              </a:rPr>
              <a:t>Stability</a:t>
            </a:r>
          </a:p>
        </p:txBody>
      </p:sp>
      <p:cxnSp>
        <p:nvCxnSpPr>
          <p:cNvPr id="19465" name="Straight Arrow Connector 3"/>
          <p:cNvCxnSpPr>
            <a:cxnSpLocks noChangeShapeType="1"/>
          </p:cNvCxnSpPr>
          <p:nvPr/>
        </p:nvCxnSpPr>
        <p:spPr bwMode="auto">
          <a:xfrm flipH="1">
            <a:off x="7881938" y="3848100"/>
            <a:ext cx="185737" cy="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9466" name="TextBox 4"/>
          <p:cNvSpPr txBox="1">
            <a:spLocks noChangeArrowheads="1"/>
          </p:cNvSpPr>
          <p:nvPr/>
        </p:nvSpPr>
        <p:spPr bwMode="auto">
          <a:xfrm rot="-5400000">
            <a:off x="3532188" y="4229100"/>
            <a:ext cx="1981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b="0" i="0">
                <a:solidFill>
                  <a:schemeClr val="tx1"/>
                </a:solidFill>
                <a:cs typeface="Helvetica" pitchFamily="34" charset="0"/>
              </a:rPr>
              <a:t>RWM growth rate (</a:t>
            </a:r>
            <a:r>
              <a:rPr lang="en-US" sz="1400" b="0" i="0">
                <a:solidFill>
                  <a:schemeClr val="tx1"/>
                </a:solidFill>
                <a:latin typeface="Symbol" pitchFamily="18" charset="2"/>
                <a:cs typeface="Helvetica" pitchFamily="34" charset="0"/>
              </a:rPr>
              <a:t>gt</a:t>
            </a:r>
            <a:r>
              <a:rPr lang="en-US" sz="1400" b="0" i="0" baseline="-25000">
                <a:solidFill>
                  <a:schemeClr val="tx1"/>
                </a:solidFill>
                <a:cs typeface="Helvetica" pitchFamily="34" charset="0"/>
              </a:rPr>
              <a:t>w</a:t>
            </a:r>
            <a:r>
              <a:rPr lang="en-US" sz="1400" b="0" i="0">
                <a:solidFill>
                  <a:schemeClr val="tx1"/>
                </a:solidFill>
                <a:cs typeface="Helvetica" pitchFamily="34" charset="0"/>
              </a:rPr>
              <a:t>)</a:t>
            </a:r>
          </a:p>
        </p:txBody>
      </p:sp>
      <p:sp>
        <p:nvSpPr>
          <p:cNvPr id="19467" name="TextBox 4"/>
          <p:cNvSpPr txBox="1">
            <a:spLocks noChangeArrowheads="1"/>
          </p:cNvSpPr>
          <p:nvPr/>
        </p:nvSpPr>
        <p:spPr bwMode="auto">
          <a:xfrm>
            <a:off x="7173913" y="3525838"/>
            <a:ext cx="860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b="0" i="0">
                <a:solidFill>
                  <a:srgbClr val="FF0000"/>
                </a:solidFill>
                <a:cs typeface="Helvetica" pitchFamily="34" charset="0"/>
              </a:rPr>
              <a:t>unstable</a:t>
            </a:r>
          </a:p>
        </p:txBody>
      </p:sp>
      <p:sp>
        <p:nvSpPr>
          <p:cNvPr id="19468" name="TextBox 4"/>
          <p:cNvSpPr txBox="1">
            <a:spLocks noChangeArrowheads="1"/>
          </p:cNvSpPr>
          <p:nvPr/>
        </p:nvSpPr>
        <p:spPr bwMode="auto">
          <a:xfrm>
            <a:off x="6870700" y="5487988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b="0" i="0">
                <a:solidFill>
                  <a:schemeClr val="tx1"/>
                </a:solidFill>
                <a:cs typeface="Helvetica" pitchFamily="34" charset="0"/>
              </a:rPr>
              <a:t>Plasma rotation</a:t>
            </a:r>
          </a:p>
        </p:txBody>
      </p:sp>
      <p:sp>
        <p:nvSpPr>
          <p:cNvPr id="19469" name="Rectangle 2"/>
          <p:cNvSpPr>
            <a:spLocks noChangeArrowheads="1"/>
          </p:cNvSpPr>
          <p:nvPr/>
        </p:nvSpPr>
        <p:spPr bwMode="auto">
          <a:xfrm>
            <a:off x="6773863" y="4460875"/>
            <a:ext cx="652462" cy="344488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 b="0" i="0"/>
          </a:p>
        </p:txBody>
      </p:sp>
      <p:sp>
        <p:nvSpPr>
          <p:cNvPr id="19470" name="TextBox 4"/>
          <p:cNvSpPr txBox="1">
            <a:spLocks noChangeArrowheads="1"/>
          </p:cNvSpPr>
          <p:nvPr/>
        </p:nvSpPr>
        <p:spPr bwMode="auto">
          <a:xfrm>
            <a:off x="6578600" y="4359275"/>
            <a:ext cx="9763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0" i="0">
                <a:solidFill>
                  <a:schemeClr val="tx1"/>
                </a:solidFill>
                <a:cs typeface="Helvetica" pitchFamily="34" charset="0"/>
              </a:rPr>
              <a:t>off</a:t>
            </a:r>
          </a:p>
          <a:p>
            <a:pPr algn="ctr"/>
            <a:r>
              <a:rPr lang="en-US" sz="1600" b="0" i="0">
                <a:solidFill>
                  <a:schemeClr val="tx1"/>
                </a:solidFill>
                <a:cs typeface="Helvetica" pitchFamily="34" charset="0"/>
              </a:rPr>
              <a:t>resonance</a:t>
            </a:r>
          </a:p>
        </p:txBody>
      </p:sp>
      <p:cxnSp>
        <p:nvCxnSpPr>
          <p:cNvPr id="19471" name="Straight Arrow Connector 5"/>
          <p:cNvCxnSpPr>
            <a:cxnSpLocks noChangeShapeType="1"/>
          </p:cNvCxnSpPr>
          <p:nvPr/>
        </p:nvCxnSpPr>
        <p:spPr bwMode="auto">
          <a:xfrm flipV="1">
            <a:off x="7091363" y="3889375"/>
            <a:ext cx="17462" cy="487363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4" name="TextBox 33"/>
          <p:cNvSpPr txBox="1"/>
          <p:nvPr/>
        </p:nvSpPr>
        <p:spPr>
          <a:xfrm>
            <a:off x="76200" y="6107112"/>
            <a:ext cx="89916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rIns="0">
            <a:spAutoFit/>
          </a:bodyPr>
          <a:lstStyle/>
          <a:p>
            <a:pPr algn="ctr">
              <a:defRPr/>
            </a:pPr>
            <a:r>
              <a:rPr lang="en-US" sz="1800" i="0" dirty="0">
                <a:solidFill>
                  <a:srgbClr val="FF0000"/>
                </a:solidFill>
              </a:rPr>
              <a:t>Results motivate high </a:t>
            </a:r>
            <a:r>
              <a:rPr lang="en-US" sz="1800" i="0" dirty="0">
                <a:solidFill>
                  <a:srgbClr val="FF0000"/>
                </a:solidFill>
                <a:latin typeface="Symbol" pitchFamily="18" charset="2"/>
              </a:rPr>
              <a:t>k</a:t>
            </a:r>
            <a:r>
              <a:rPr lang="en-US" sz="1800" i="0" dirty="0">
                <a:solidFill>
                  <a:srgbClr val="FF0000"/>
                </a:solidFill>
              </a:rPr>
              <a:t>, </a:t>
            </a:r>
            <a:r>
              <a:rPr lang="en-US" sz="1800" i="0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800" i="0" dirty="0">
                <a:solidFill>
                  <a:srgbClr val="FF0000"/>
                </a:solidFill>
              </a:rPr>
              <a:t> + control of </a:t>
            </a:r>
            <a:r>
              <a:rPr lang="en-US" sz="1800" i="0" dirty="0" err="1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1800" i="0" baseline="-25000" dirty="0" err="1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sz="1800" i="0" dirty="0">
                <a:solidFill>
                  <a:srgbClr val="FF0000"/>
                </a:solidFill>
              </a:rPr>
              <a:t>, q profiles </a:t>
            </a:r>
            <a:r>
              <a:rPr lang="en-US" sz="1800" i="0" dirty="0" smtClean="0">
                <a:solidFill>
                  <a:srgbClr val="FF0000"/>
                </a:solidFill>
              </a:rPr>
              <a:t>(2</a:t>
            </a:r>
            <a:r>
              <a:rPr lang="en-US" sz="1800" i="0" baseline="30000" dirty="0" smtClean="0">
                <a:solidFill>
                  <a:srgbClr val="FF0000"/>
                </a:solidFill>
              </a:rPr>
              <a:t>nd</a:t>
            </a:r>
            <a:r>
              <a:rPr lang="en-US" sz="1800" i="0" dirty="0" smtClean="0">
                <a:solidFill>
                  <a:srgbClr val="FF0000"/>
                </a:solidFill>
              </a:rPr>
              <a:t> NBI, NTV) for </a:t>
            </a:r>
            <a:r>
              <a:rPr lang="en-US" sz="1800" i="0" dirty="0">
                <a:solidFill>
                  <a:srgbClr val="FF0000"/>
                </a:solidFill>
              </a:rPr>
              <a:t>ST-FNSF</a:t>
            </a:r>
          </a:p>
        </p:txBody>
      </p:sp>
      <p:sp>
        <p:nvSpPr>
          <p:cNvPr id="35" name="Right Arrow 34"/>
          <p:cNvSpPr/>
          <p:nvPr/>
        </p:nvSpPr>
        <p:spPr bwMode="auto">
          <a:xfrm rot="10800000">
            <a:off x="3048000" y="1447800"/>
            <a:ext cx="457200" cy="30480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1822CD"/>
              </a:solidFill>
              <a:latin typeface="Helvetica" pitchFamily="-128" charset="0"/>
            </a:endParaRPr>
          </a:p>
        </p:txBody>
      </p:sp>
      <p:sp>
        <p:nvSpPr>
          <p:cNvPr id="36" name="Bent-Up Arrow 35"/>
          <p:cNvSpPr/>
          <p:nvPr/>
        </p:nvSpPr>
        <p:spPr bwMode="auto">
          <a:xfrm rot="5400000">
            <a:off x="3352800" y="3352800"/>
            <a:ext cx="1143000" cy="381000"/>
          </a:xfrm>
          <a:prstGeom prst="bentUpArrow">
            <a:avLst>
              <a:gd name="adj1" fmla="val 34083"/>
              <a:gd name="adj2" fmla="val 30292"/>
              <a:gd name="adj3" fmla="val 25833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1822CD"/>
              </a:solidFill>
              <a:latin typeface="Helvetica" pitchFamily="-128" charset="0"/>
            </a:endParaRPr>
          </a:p>
        </p:txBody>
      </p:sp>
      <p:cxnSp>
        <p:nvCxnSpPr>
          <p:cNvPr id="19476" name="Straight Arrow Connector 3"/>
          <p:cNvCxnSpPr>
            <a:cxnSpLocks noChangeShapeType="1"/>
          </p:cNvCxnSpPr>
          <p:nvPr/>
        </p:nvCxnSpPr>
        <p:spPr bwMode="auto">
          <a:xfrm flipH="1">
            <a:off x="6291263" y="5105400"/>
            <a:ext cx="185737" cy="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9477" name="Rectangle 2"/>
          <p:cNvSpPr>
            <a:spLocks noChangeArrowheads="1"/>
          </p:cNvSpPr>
          <p:nvPr/>
        </p:nvSpPr>
        <p:spPr bwMode="auto">
          <a:xfrm>
            <a:off x="5183188" y="5718175"/>
            <a:ext cx="652462" cy="344488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 b="0" i="0"/>
          </a:p>
        </p:txBody>
      </p:sp>
      <p:sp>
        <p:nvSpPr>
          <p:cNvPr id="19478" name="TextBox 4"/>
          <p:cNvSpPr txBox="1">
            <a:spLocks noChangeArrowheads="1"/>
          </p:cNvSpPr>
          <p:nvPr/>
        </p:nvSpPr>
        <p:spPr bwMode="auto">
          <a:xfrm>
            <a:off x="4114800" y="5529263"/>
            <a:ext cx="1676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0" i="0">
                <a:solidFill>
                  <a:schemeClr val="tx1"/>
                </a:solidFill>
                <a:cs typeface="Helvetica" pitchFamily="34" charset="0"/>
              </a:rPr>
              <a:t>on resonance</a:t>
            </a:r>
          </a:p>
        </p:txBody>
      </p:sp>
      <p:cxnSp>
        <p:nvCxnSpPr>
          <p:cNvPr id="19479" name="Straight Arrow Connector 5"/>
          <p:cNvCxnSpPr>
            <a:cxnSpLocks noChangeShapeType="1"/>
          </p:cNvCxnSpPr>
          <p:nvPr/>
        </p:nvCxnSpPr>
        <p:spPr bwMode="auto">
          <a:xfrm flipV="1">
            <a:off x="5500688" y="5146675"/>
            <a:ext cx="17462" cy="487363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415" y="3733800"/>
            <a:ext cx="2544985" cy="232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896" y="5411166"/>
            <a:ext cx="1232319" cy="13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1595191" y="5854276"/>
            <a:ext cx="279424" cy="178816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40" name="TextBox 30"/>
          <p:cNvSpPr txBox="1">
            <a:spLocks noChangeArrowheads="1"/>
          </p:cNvSpPr>
          <p:nvPr/>
        </p:nvSpPr>
        <p:spPr bwMode="auto">
          <a:xfrm>
            <a:off x="1524000" y="5799765"/>
            <a:ext cx="302138" cy="2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>
            <a:spAutoFit/>
          </a:bodyPr>
          <a:lstStyle/>
          <a:p>
            <a:pPr algn="ctr"/>
            <a:r>
              <a:rPr lang="en-US" sz="1600" i="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600" i="0" baseline="-25000" dirty="0" err="1">
                <a:solidFill>
                  <a:schemeClr val="tx1"/>
                </a:solidFill>
              </a:rPr>
              <a:t>N</a:t>
            </a:r>
            <a:endParaRPr lang="en-US" sz="1600" i="0" baseline="-250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76200" y="4495800"/>
            <a:ext cx="387286" cy="323165"/>
          </a:xfrm>
          <a:prstGeom prst="rect">
            <a:avLst/>
          </a:prstGeom>
          <a:solidFill>
            <a:schemeClr val="bg1"/>
          </a:solidFill>
        </p:spPr>
        <p:txBody>
          <a:bodyPr wrap="none" tIns="0" rIns="0">
            <a:spAutoFit/>
          </a:bodyPr>
          <a:lstStyle/>
          <a:p>
            <a:pPr algn="ctr">
              <a:defRPr/>
            </a:pPr>
            <a:r>
              <a:rPr lang="en-US" sz="1800" i="0" dirty="0">
                <a:solidFill>
                  <a:schemeClr val="tx1"/>
                </a:solidFill>
                <a:latin typeface="+mn-lt"/>
                <a:cs typeface="Arial" charset="0"/>
              </a:rPr>
              <a:t>q</a:t>
            </a:r>
            <a:r>
              <a:rPr lang="en-US" sz="1800" i="0" dirty="0" smtClean="0">
                <a:solidFill>
                  <a:schemeClr val="tx1"/>
                </a:solidFill>
                <a:latin typeface="+mn-lt"/>
                <a:cs typeface="Arial" charset="0"/>
              </a:rPr>
              <a:t>* </a:t>
            </a:r>
            <a:endParaRPr lang="en-US" sz="1800" i="0" baseline="-250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992663"/>
            <a:ext cx="2743200" cy="258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27"/>
          <p:cNvSpPr txBox="1">
            <a:spLocks noChangeArrowheads="1"/>
          </p:cNvSpPr>
          <p:nvPr/>
        </p:nvSpPr>
        <p:spPr bwMode="auto">
          <a:xfrm>
            <a:off x="76200" y="2191435"/>
            <a:ext cx="372859" cy="3231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tIns="0" rIns="0">
            <a:spAutoFit/>
          </a:bodyPr>
          <a:lstStyle/>
          <a:p>
            <a:r>
              <a:rPr lang="en-US" sz="1800" i="0" dirty="0" err="1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800" i="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1800" i="0" baseline="-25000" dirty="0" smtClean="0">
                <a:solidFill>
                  <a:schemeClr val="tx1"/>
                </a:solidFill>
              </a:rPr>
              <a:t> </a:t>
            </a:r>
            <a:endParaRPr lang="en-US" sz="1800" i="0" baseline="-25000" dirty="0">
              <a:solidFill>
                <a:schemeClr val="tx1"/>
              </a:solidFill>
            </a:endParaRPr>
          </a:p>
        </p:txBody>
      </p:sp>
      <p:sp>
        <p:nvSpPr>
          <p:cNvPr id="43" name="TextBox 22"/>
          <p:cNvSpPr txBox="1">
            <a:spLocks noChangeArrowheads="1"/>
          </p:cNvSpPr>
          <p:nvPr/>
        </p:nvSpPr>
        <p:spPr bwMode="auto">
          <a:xfrm>
            <a:off x="893528" y="3429000"/>
            <a:ext cx="1468672" cy="1692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r>
              <a:rPr lang="en-US" sz="1100" i="0" dirty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</a:t>
            </a:r>
            <a:r>
              <a:rPr lang="en-US" sz="1100" i="0" dirty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</a:t>
            </a:r>
            <a:r>
              <a:rPr lang="en-US" sz="1100" i="0" dirty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q</a:t>
            </a:r>
            <a:r>
              <a:rPr lang="en-US" sz="1100" i="0" baseline="-25000" dirty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95</a:t>
            </a:r>
            <a:r>
              <a:rPr lang="en-US" sz="1100" i="0" dirty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I</a:t>
            </a:r>
            <a:r>
              <a:rPr lang="en-US" sz="1100" i="0" baseline="-25000" dirty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 </a:t>
            </a:r>
            <a:r>
              <a:rPr lang="en-US" sz="1100" i="0" dirty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/ </a:t>
            </a:r>
            <a:r>
              <a:rPr lang="en-US" sz="1100" i="0" dirty="0" err="1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aB</a:t>
            </a:r>
            <a:r>
              <a:rPr lang="en-US" sz="1100" i="0" baseline="-25000" dirty="0" err="1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1100" i="0" dirty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[MA/</a:t>
            </a:r>
            <a:r>
              <a:rPr lang="en-US" sz="1100" b="0" i="0" dirty="0" err="1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sz="1100" b="0" i="0" dirty="0" err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·</a:t>
            </a:r>
            <a:r>
              <a:rPr lang="en-US" sz="1100" b="0" i="0" dirty="0" err="1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1100" b="0" i="0" dirty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]</a:t>
            </a:r>
            <a:endParaRPr lang="en-US" sz="1100" b="0" i="0" baseline="-25000" dirty="0">
              <a:solidFill>
                <a:schemeClr val="tx1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1800" u="sng" smtClean="0"/>
              <a:t>Macroscopic Stability Research Plans for FY2012-14:</a:t>
            </a:r>
            <a:br>
              <a:rPr lang="en-US" sz="1800" u="sng" smtClean="0"/>
            </a:br>
            <a:r>
              <a:rPr lang="en-US" sz="2000" smtClean="0"/>
              <a:t>Investigate kinetic RWM and disruption physics, assess new 3D coils</a:t>
            </a:r>
            <a:endParaRPr lang="en-US" sz="1800" u="sng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FY12-13: Investigate RWM kinetic stability w/ MISK for NSTX &amp; NSTX-U + experimental (DIII-D and KSTAR) and computational (MARS-K, HAGIS) RWM collaborations</a:t>
            </a:r>
          </a:p>
          <a:p>
            <a:pPr>
              <a:lnSpc>
                <a:spcPct val="90000"/>
              </a:lnSpc>
            </a:pPr>
            <a:endParaRPr lang="en-US" sz="800" smtClean="0"/>
          </a:p>
          <a:p>
            <a:pPr>
              <a:lnSpc>
                <a:spcPct val="90000"/>
              </a:lnSpc>
            </a:pPr>
            <a:r>
              <a:rPr lang="en-US" smtClean="0"/>
              <a:t>FY12-13: Compile NSTX disruption database, study NSTX disruptions, combine various precursors/signals for disruption characterization and prediction</a:t>
            </a:r>
          </a:p>
          <a:p>
            <a:pPr lvl="1"/>
            <a:r>
              <a:rPr lang="en-US" smtClean="0"/>
              <a:t> Develop disruption mitigation + avoidance strategies for NSTX-U, ITER</a:t>
            </a:r>
          </a:p>
          <a:p>
            <a:pPr>
              <a:lnSpc>
                <a:spcPct val="90000"/>
              </a:lnSpc>
            </a:pPr>
            <a:endParaRPr lang="en-US" sz="800" smtClean="0"/>
          </a:p>
          <a:p>
            <a:pPr>
              <a:lnSpc>
                <a:spcPct val="90000"/>
              </a:lnSpc>
            </a:pPr>
            <a:r>
              <a:rPr lang="en-US" smtClean="0"/>
              <a:t>FY13-14: Assess access to reduced density and collisionality by investigating RWM, tearing mode physics, and 3D physics including error field + magnetic braking in NSTX-U scenarios</a:t>
            </a:r>
          </a:p>
          <a:p>
            <a:pPr lvl="1"/>
            <a:r>
              <a:rPr lang="en-US" smtClean="0"/>
              <a:t>Collaborate with DIII-D, KSTAR, and MAST</a:t>
            </a:r>
          </a:p>
          <a:p>
            <a:pPr>
              <a:lnSpc>
                <a:spcPct val="90000"/>
              </a:lnSpc>
            </a:pPr>
            <a:endParaRPr lang="en-US" sz="800" smtClean="0"/>
          </a:p>
          <a:p>
            <a:pPr>
              <a:lnSpc>
                <a:spcPct val="90000"/>
              </a:lnSpc>
            </a:pPr>
            <a:r>
              <a:rPr lang="en-US" smtClean="0"/>
              <a:t>FY13-14: Assess utility of new Non-axisymmetric Control Coils (NCC) for RWM, TM, RMP, EFC, NTV/v</a:t>
            </a:r>
            <a:r>
              <a:rPr lang="en-US" baseline="-25000" smtClean="0">
                <a:latin typeface="Symbol" pitchFamily="18" charset="2"/>
              </a:rPr>
              <a:t>f</a:t>
            </a:r>
            <a:r>
              <a:rPr lang="en-US" smtClean="0"/>
              <a:t> control for NSTX-U</a:t>
            </a:r>
          </a:p>
          <a:p>
            <a:pPr lvl="1"/>
            <a:r>
              <a:rPr lang="en-US" smtClean="0"/>
              <a:t>Collaborate with DIII-D, KSTAR, MAST to identify optimal coil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D2F8E-D260-4ECA-ABBB-8ABDFA18365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223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n-lt"/>
                <a:ea typeface="ＭＳ Ｐゴシック" pitchFamily="34" charset="-128"/>
              </a:rPr>
              <a:t>Rapid TAE avalanches could impact NBI current-drive </a:t>
            </a:r>
            <a:br>
              <a:rPr lang="en-US" dirty="0" smtClean="0">
                <a:latin typeface="+mn-lt"/>
                <a:ea typeface="ＭＳ Ｐゴシック" pitchFamily="34" charset="-128"/>
              </a:rPr>
            </a:br>
            <a:r>
              <a:rPr lang="en-US" dirty="0" smtClean="0">
                <a:latin typeface="+mn-lt"/>
                <a:ea typeface="ＭＳ Ｐゴシック" pitchFamily="34" charset="-128"/>
              </a:rPr>
              <a:t>in advanced scenarios for NSTX-U, FNSF, ITER AT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12589718-1F80-4A60-959E-6AB8F9C5F99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152400" y="2276476"/>
            <a:ext cx="4467225" cy="3570206"/>
            <a:chOff x="1717675" y="1716528"/>
            <a:chExt cx="5860526" cy="4373073"/>
          </a:xfrm>
        </p:grpSpPr>
        <p:pic>
          <p:nvPicPr>
            <p:cNvPr id="19" name="Picture 11" descr="Screen shot 2011-06-21 at 9.30.44 AM.png"/>
            <p:cNvPicPr>
              <a:picLocks noChangeAspect="1"/>
            </p:cNvPicPr>
            <p:nvPr/>
          </p:nvPicPr>
          <p:blipFill>
            <a:blip r:embed="rId2" cstate="print"/>
            <a:srcRect b="8952"/>
            <a:stretch>
              <a:fillRect/>
            </a:stretch>
          </p:blipFill>
          <p:spPr bwMode="auto">
            <a:xfrm>
              <a:off x="1717675" y="1716528"/>
              <a:ext cx="5860526" cy="4046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5766311" y="2128761"/>
              <a:ext cx="1389116" cy="1853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792313" y="2062648"/>
              <a:ext cx="2682430" cy="449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23" name="Straight Connector 31"/>
            <p:cNvCxnSpPr>
              <a:cxnSpLocks noChangeShapeType="1"/>
            </p:cNvCxnSpPr>
            <p:nvPr/>
          </p:nvCxnSpPr>
          <p:spPr bwMode="auto">
            <a:xfrm rot="5400000">
              <a:off x="3111240" y="3466042"/>
              <a:ext cx="937131" cy="206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4" name="TextBox 33"/>
            <p:cNvSpPr txBox="1">
              <a:spLocks noChangeArrowheads="1"/>
            </p:cNvSpPr>
            <p:nvPr/>
          </p:nvSpPr>
          <p:spPr bwMode="auto">
            <a:xfrm>
              <a:off x="4550054" y="2402935"/>
              <a:ext cx="2674099" cy="1206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r">
                <a:defRPr/>
              </a:pPr>
              <a:r>
                <a:rPr lang="en-US" sz="1400" i="0" dirty="0">
                  <a:solidFill>
                    <a:schemeClr val="accent2"/>
                  </a:solidFill>
                  <a:latin typeface="+mn-lt"/>
                </a:rPr>
                <a:t>Discrepancy between </a:t>
              </a:r>
              <a:r>
                <a:rPr lang="en-US" sz="1400" i="0" dirty="0">
                  <a:solidFill>
                    <a:schemeClr val="tx1"/>
                  </a:solidFill>
                  <a:latin typeface="+mn-lt"/>
                </a:rPr>
                <a:t>reconstruction</a:t>
              </a:r>
              <a:r>
                <a:rPr lang="en-US" sz="1400" i="0" dirty="0">
                  <a:solidFill>
                    <a:srgbClr val="996633"/>
                  </a:solidFill>
                  <a:latin typeface="+mn-lt"/>
                </a:rPr>
                <a:t> </a:t>
              </a:r>
              <a:r>
                <a:rPr lang="en-US" sz="1400" i="0" dirty="0">
                  <a:solidFill>
                    <a:schemeClr val="accent2"/>
                  </a:solidFill>
                  <a:latin typeface="+mn-lt"/>
                </a:rPr>
                <a:t>and</a:t>
              </a:r>
              <a:r>
                <a:rPr lang="en-US" sz="1400" i="0" dirty="0">
                  <a:solidFill>
                    <a:srgbClr val="996633"/>
                  </a:solidFill>
                  <a:latin typeface="+mn-lt"/>
                </a:rPr>
                <a:t> </a:t>
              </a:r>
              <a:r>
                <a:rPr lang="en-US" sz="1400" i="0" dirty="0">
                  <a:solidFill>
                    <a:srgbClr val="008000"/>
                  </a:solidFill>
                  <a:latin typeface="+mn-lt"/>
                </a:rPr>
                <a:t>total</a:t>
              </a:r>
              <a:r>
                <a:rPr lang="en-US" sz="1400" i="0" dirty="0">
                  <a:solidFill>
                    <a:srgbClr val="996633"/>
                  </a:solidFill>
                  <a:latin typeface="+mn-lt"/>
                </a:rPr>
                <a:t>  </a:t>
              </a:r>
              <a:r>
                <a:rPr lang="en-US" sz="1400" i="0" dirty="0">
                  <a:solidFill>
                    <a:schemeClr val="accent2"/>
                  </a:solidFill>
                  <a:latin typeface="+mn-lt"/>
                </a:rPr>
                <a:t>assuming</a:t>
              </a:r>
            </a:p>
            <a:p>
              <a:pPr algn="r">
                <a:defRPr/>
              </a:pPr>
              <a:r>
                <a:rPr lang="en-US" sz="1400" i="0" dirty="0">
                  <a:solidFill>
                    <a:schemeClr val="accent2"/>
                  </a:solidFill>
                  <a:latin typeface="+mn-lt"/>
                </a:rPr>
                <a:t>classical J</a:t>
              </a:r>
              <a:r>
                <a:rPr lang="en-US" sz="1400" i="0" baseline="-25000" dirty="0">
                  <a:solidFill>
                    <a:schemeClr val="accent2"/>
                  </a:solidFill>
                  <a:latin typeface="+mn-lt"/>
                </a:rPr>
                <a:t>NBCD</a:t>
              </a:r>
              <a:endParaRPr lang="en-US" sz="1400" i="0" dirty="0">
                <a:solidFill>
                  <a:schemeClr val="accent2"/>
                </a:solidFill>
                <a:latin typeface="+mn-lt"/>
              </a:endParaRPr>
            </a:p>
          </p:txBody>
        </p:sp>
        <p:cxnSp>
          <p:nvCxnSpPr>
            <p:cNvPr id="25" name="Straight Connector 34"/>
            <p:cNvCxnSpPr>
              <a:cxnSpLocks noChangeShapeType="1"/>
            </p:cNvCxnSpPr>
            <p:nvPr/>
          </p:nvCxnSpPr>
          <p:spPr bwMode="auto">
            <a:xfrm flipV="1">
              <a:off x="3580841" y="3154481"/>
              <a:ext cx="1587084" cy="3681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26" name="TextBox 12"/>
            <p:cNvSpPr txBox="1">
              <a:spLocks noChangeArrowheads="1"/>
            </p:cNvSpPr>
            <p:nvPr/>
          </p:nvSpPr>
          <p:spPr bwMode="auto">
            <a:xfrm>
              <a:off x="3998753" y="5637214"/>
              <a:ext cx="2300288" cy="45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0" dirty="0">
                  <a:solidFill>
                    <a:schemeClr val="tx1"/>
                  </a:solidFill>
                  <a:latin typeface="Calibri" pitchFamily="34" charset="0"/>
                </a:rPr>
                <a:t>Minor radius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656943" y="1716528"/>
              <a:ext cx="4921258" cy="239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0" y="5922962"/>
            <a:ext cx="5113338" cy="58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solidFill>
                  <a:schemeClr val="tx1"/>
                </a:solidFill>
                <a:latin typeface="+mn-lt"/>
              </a:rPr>
              <a:t>700kA </a:t>
            </a:r>
            <a:r>
              <a:rPr lang="en-US" sz="1600" i="0" dirty="0">
                <a:solidFill>
                  <a:schemeClr val="tx1"/>
                </a:solidFill>
                <a:latin typeface="+mn-lt"/>
              </a:rPr>
              <a:t>high-</a:t>
            </a:r>
            <a:r>
              <a:rPr lang="en-US" sz="1600" i="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600" i="0" baseline="-25000" dirty="0" err="1">
                <a:solidFill>
                  <a:schemeClr val="tx1"/>
                </a:solidFill>
                <a:latin typeface="+mn-lt"/>
              </a:rPr>
              <a:t>P</a:t>
            </a:r>
            <a:r>
              <a:rPr lang="en-US" sz="1600" i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i="0" dirty="0" smtClean="0">
                <a:solidFill>
                  <a:schemeClr val="tx1"/>
                </a:solidFill>
                <a:latin typeface="+mn-lt"/>
              </a:rPr>
              <a:t>plasma with </a:t>
            </a:r>
            <a:r>
              <a:rPr lang="en-US" sz="1600" i="0" dirty="0">
                <a:solidFill>
                  <a:schemeClr val="tx1"/>
                </a:solidFill>
                <a:latin typeface="+mn-lt"/>
              </a:rPr>
              <a:t>rapid </a:t>
            </a:r>
            <a:endParaRPr lang="en-US" sz="1600" i="0" dirty="0" smtClean="0">
              <a:solidFill>
                <a:schemeClr val="tx1"/>
              </a:solidFill>
              <a:latin typeface="+mn-lt"/>
            </a:endParaRPr>
          </a:p>
          <a:p>
            <a:pPr algn="ctr">
              <a:defRPr/>
            </a:pPr>
            <a:r>
              <a:rPr lang="en-US" sz="1600" i="0" dirty="0" smtClean="0">
                <a:solidFill>
                  <a:schemeClr val="tx1"/>
                </a:solidFill>
                <a:latin typeface="+mn-lt"/>
              </a:rPr>
              <a:t>TAE avalanches has time-average D</a:t>
            </a:r>
            <a:r>
              <a:rPr lang="en-US" sz="1600" i="0" baseline="-25000" dirty="0" smtClean="0">
                <a:solidFill>
                  <a:schemeClr val="tx1"/>
                </a:solidFill>
                <a:latin typeface="+mn-lt"/>
              </a:rPr>
              <a:t>FI  </a:t>
            </a:r>
            <a:r>
              <a:rPr lang="en-US" sz="1600" i="0" dirty="0" smtClean="0">
                <a:solidFill>
                  <a:schemeClr val="tx1"/>
                </a:solidFill>
                <a:latin typeface="+mn-lt"/>
              </a:rPr>
              <a:t>= 2-4m</a:t>
            </a:r>
            <a:r>
              <a:rPr lang="en-US" sz="1600" i="0" baseline="30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1600" i="0" dirty="0" smtClean="0">
                <a:solidFill>
                  <a:schemeClr val="tx1"/>
                </a:solidFill>
                <a:latin typeface="+mn-lt"/>
              </a:rPr>
              <a:t>/s</a:t>
            </a:r>
            <a:endParaRPr lang="en-US" sz="1600" i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98561"/>
            <a:ext cx="3276599" cy="538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304800" y="1503363"/>
            <a:ext cx="441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800" i="0" dirty="0">
                <a:ea typeface="ＭＳ Ｐゴシック" pitchFamily="34" charset="-128"/>
              </a:rPr>
              <a:t>NSTX:  rapid avalanches can lead to </a:t>
            </a:r>
            <a:br>
              <a:rPr lang="en-US" sz="1800" i="0" dirty="0">
                <a:ea typeface="ＭＳ Ｐゴシック" pitchFamily="34" charset="-128"/>
              </a:rPr>
            </a:br>
            <a:r>
              <a:rPr lang="en-US" sz="1800" i="0" dirty="0">
                <a:ea typeface="ＭＳ Ｐゴシック" pitchFamily="34" charset="-128"/>
              </a:rPr>
              <a:t>redistribution/loss of NBI current drive</a:t>
            </a:r>
            <a:endParaRPr lang="en-US" sz="1800" i="0" dirty="0"/>
          </a:p>
        </p:txBody>
      </p:sp>
      <p:sp>
        <p:nvSpPr>
          <p:cNvPr id="31" name="TextBox 20"/>
          <p:cNvSpPr txBox="1">
            <a:spLocks noChangeArrowheads="1"/>
          </p:cNvSpPr>
          <p:nvPr/>
        </p:nvSpPr>
        <p:spPr bwMode="auto">
          <a:xfrm>
            <a:off x="5715001" y="969962"/>
            <a:ext cx="30972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1600" i="0" dirty="0"/>
              <a:t>NSTX-U TRANSP simulations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3276600"/>
            <a:ext cx="2209800" cy="70533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1870" tIns="50935" rIns="101870" bIns="50935">
            <a:spAutoFit/>
          </a:bodyPr>
          <a:lstStyle/>
          <a:p>
            <a:pPr marL="115888" indent="-1158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050" i="0" dirty="0" smtClean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1 </a:t>
            </a:r>
            <a:r>
              <a:rPr lang="en-US" sz="1050" i="0" dirty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MA, </a:t>
            </a:r>
            <a:r>
              <a:rPr lang="en-US" sz="1050" i="0" dirty="0" smtClean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1T</a:t>
            </a:r>
            <a:r>
              <a:rPr lang="en-US" sz="1050" i="0" dirty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, H</a:t>
            </a:r>
            <a:r>
              <a:rPr lang="en-US" sz="1050" i="0" baseline="-25000" dirty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98</a:t>
            </a:r>
            <a:r>
              <a:rPr lang="en-US" sz="1050" i="0" dirty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=1, </a:t>
            </a:r>
            <a:r>
              <a:rPr lang="en-US" sz="1050" i="0" dirty="0" smtClean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near </a:t>
            </a:r>
            <a:r>
              <a:rPr lang="en-US" sz="1050" i="0" dirty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non-inductive</a:t>
            </a:r>
            <a:endParaRPr lang="en-US" sz="1050" i="0" dirty="0">
              <a:solidFill>
                <a:srgbClr val="FF0000"/>
              </a:solidFill>
              <a:latin typeface="Arial Narrow" pitchFamily="34" charset="0"/>
            </a:endParaRPr>
          </a:p>
          <a:p>
            <a:pPr marL="115888" indent="-1158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100" i="0" dirty="0">
                <a:solidFill>
                  <a:srgbClr val="008000"/>
                </a:solidFill>
                <a:latin typeface="Arial Narrow" pitchFamily="34" charset="0"/>
              </a:rPr>
              <a:t>1.6 MA, </a:t>
            </a:r>
            <a:r>
              <a:rPr lang="en-US" sz="1100" i="0" dirty="0" smtClean="0">
                <a:solidFill>
                  <a:srgbClr val="008000"/>
                </a:solidFill>
                <a:latin typeface="Arial Narrow" pitchFamily="34" charset="0"/>
              </a:rPr>
              <a:t>1T, partial inductive</a:t>
            </a:r>
            <a:endParaRPr lang="en-US" sz="1100" i="0" dirty="0">
              <a:solidFill>
                <a:srgbClr val="008000"/>
              </a:solidFill>
              <a:latin typeface="Arial Narrow" pitchFamily="34" charset="0"/>
            </a:endParaRPr>
          </a:p>
          <a:p>
            <a:pPr marL="115888" indent="-1158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100" i="0" dirty="0">
                <a:solidFill>
                  <a:schemeClr val="accent2"/>
                </a:solidFill>
                <a:latin typeface="Arial Narrow" pitchFamily="34" charset="0"/>
              </a:rPr>
              <a:t>1.2 MA, </a:t>
            </a:r>
            <a:r>
              <a:rPr lang="en-US" sz="1100" i="0" dirty="0" smtClean="0">
                <a:solidFill>
                  <a:schemeClr val="accent2"/>
                </a:solidFill>
                <a:latin typeface="Arial Narrow" pitchFamily="34" charset="0"/>
              </a:rPr>
              <a:t>0.55T</a:t>
            </a:r>
            <a:r>
              <a:rPr lang="en-US" sz="1100" i="0" dirty="0">
                <a:solidFill>
                  <a:schemeClr val="accent2"/>
                </a:solidFill>
                <a:latin typeface="Arial Narrow" pitchFamily="34" charset="0"/>
              </a:rPr>
              <a:t>, high </a:t>
            </a:r>
            <a:r>
              <a:rPr lang="en-US" sz="1100" i="0" dirty="0" err="1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sz="1100" i="0" baseline="-25000" dirty="0" err="1">
                <a:solidFill>
                  <a:schemeClr val="accent2"/>
                </a:solidFill>
                <a:latin typeface="Arial Narrow" pitchFamily="34" charset="0"/>
              </a:rPr>
              <a:t>T</a:t>
            </a:r>
            <a:endParaRPr lang="en-US" sz="1100" i="0" dirty="0">
              <a:solidFill>
                <a:schemeClr val="accent2"/>
              </a:solidFill>
              <a:latin typeface="Arial Narrow" pitchFamily="34" charset="0"/>
            </a:endParaRPr>
          </a:p>
          <a:p>
            <a:pPr marL="115888" indent="-115888">
              <a:lnSpc>
                <a:spcPct val="90000"/>
              </a:lnSpc>
              <a:defRPr/>
            </a:pPr>
            <a:r>
              <a:rPr lang="en-US" sz="1100" i="0" dirty="0" smtClean="0">
                <a:solidFill>
                  <a:schemeClr val="tx1"/>
                </a:solidFill>
                <a:latin typeface="Arial Narrow" pitchFamily="34" charset="0"/>
              </a:rPr>
              <a:t>	All</a:t>
            </a:r>
            <a:r>
              <a:rPr lang="en-US" sz="1100" i="0" dirty="0">
                <a:solidFill>
                  <a:schemeClr val="tx1"/>
                </a:solidFill>
                <a:latin typeface="Arial Narrow" pitchFamily="34" charset="0"/>
              </a:rPr>
              <a:t>: </a:t>
            </a:r>
            <a:r>
              <a:rPr lang="en-US" sz="1100" i="0" dirty="0" err="1">
                <a:solidFill>
                  <a:schemeClr val="tx1"/>
                </a:solidFill>
                <a:latin typeface="Arial Narrow" pitchFamily="34" charset="0"/>
              </a:rPr>
              <a:t>f</a:t>
            </a:r>
            <a:r>
              <a:rPr lang="en-US" sz="1100" i="0" baseline="-25000" dirty="0" err="1">
                <a:solidFill>
                  <a:schemeClr val="tx1"/>
                </a:solidFill>
                <a:latin typeface="Arial Narrow" pitchFamily="34" charset="0"/>
              </a:rPr>
              <a:t>GW</a:t>
            </a:r>
            <a:r>
              <a:rPr lang="en-US" sz="1100" i="0" dirty="0">
                <a:solidFill>
                  <a:schemeClr val="tx1"/>
                </a:solidFill>
                <a:latin typeface="Arial Narrow" pitchFamily="34" charset="0"/>
              </a:rPr>
              <a:t>=0.7, H</a:t>
            </a:r>
            <a:r>
              <a:rPr lang="en-US" sz="1100" i="0" baseline="-25000" dirty="0">
                <a:solidFill>
                  <a:schemeClr val="tx1"/>
                </a:solidFill>
                <a:latin typeface="Arial Narrow" pitchFamily="34" charset="0"/>
              </a:rPr>
              <a:t>98</a:t>
            </a:r>
            <a:r>
              <a:rPr lang="en-US" sz="1100" i="0" dirty="0">
                <a:solidFill>
                  <a:schemeClr val="tx1"/>
                </a:solidFill>
                <a:latin typeface="Arial Narrow" pitchFamily="34" charset="0"/>
              </a:rPr>
              <a:t>=1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/>
          <a:lstStyle/>
          <a:p>
            <a:pPr marL="231775" indent="-231775" eaLnBrk="1" hangingPunct="1">
              <a:lnSpc>
                <a:spcPct val="150000"/>
              </a:lnSpc>
            </a:pPr>
            <a:r>
              <a:rPr lang="en-US" sz="2800" dirty="0" smtClean="0"/>
              <a:t>NSTX program/project events since PAC-29</a:t>
            </a:r>
          </a:p>
          <a:p>
            <a:pPr marL="231775" indent="-231775" eaLnBrk="1" hangingPunct="1">
              <a:lnSpc>
                <a:spcPct val="150000"/>
              </a:lnSpc>
            </a:pPr>
            <a:r>
              <a:rPr lang="en-US" sz="2800" dirty="0" smtClean="0"/>
              <a:t>Schedule for 5 year plan preparation</a:t>
            </a:r>
          </a:p>
          <a:p>
            <a:pPr marL="231775" indent="-231775" eaLnBrk="1" hangingPunct="1">
              <a:lnSpc>
                <a:spcPct val="150000"/>
              </a:lnSpc>
            </a:pPr>
            <a:r>
              <a:rPr lang="en-US" sz="2800" dirty="0" smtClean="0"/>
              <a:t>PAC-31 charge questions</a:t>
            </a:r>
          </a:p>
          <a:p>
            <a:pPr marL="231775" indent="-231775" eaLnBrk="1" hangingPunct="1">
              <a:lnSpc>
                <a:spcPct val="150000"/>
              </a:lnSpc>
            </a:pPr>
            <a:r>
              <a:rPr lang="en-US" sz="2800" dirty="0" smtClean="0"/>
              <a:t>FY2012-14 plans and milestones</a:t>
            </a:r>
          </a:p>
          <a:p>
            <a:pPr marL="231775" indent="-231775" eaLnBrk="1" hangingPunct="1">
              <a:lnSpc>
                <a:spcPct val="150000"/>
              </a:lnSpc>
            </a:pPr>
            <a:r>
              <a:rPr lang="en-US" sz="2800" dirty="0" smtClean="0"/>
              <a:t>Overview of 5 year plan elements</a:t>
            </a:r>
          </a:p>
          <a:p>
            <a:pPr marL="231775" indent="-231775" eaLnBrk="1" hangingPunct="1">
              <a:lnSpc>
                <a:spcPct val="150000"/>
              </a:lnSpc>
            </a:pPr>
            <a:r>
              <a:rPr lang="en-US" sz="2800" dirty="0" smtClean="0"/>
              <a:t>ST-FNSF development study</a:t>
            </a:r>
          </a:p>
          <a:p>
            <a:pPr marL="231775" indent="-231775" eaLnBrk="1" hangingPunct="1">
              <a:lnSpc>
                <a:spcPct val="150000"/>
              </a:lnSpc>
            </a:pPr>
            <a:r>
              <a:rPr lang="en-US" sz="2800" dirty="0" smtClean="0"/>
              <a:t>Summary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02622-B94C-4AC5-B124-E042C685E726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2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1800" u="sng" smtClean="0"/>
              <a:t>Energetic Particle Physics Research Plans for FY2012-14:</a:t>
            </a:r>
            <a:br>
              <a:rPr lang="en-US" sz="1800" u="sng" smtClean="0"/>
            </a:br>
            <a:r>
              <a:rPr lang="en-US" sz="2000" smtClean="0"/>
              <a:t>Develop full and reduced models of fast-ion transport, f(v) diagnostics</a:t>
            </a:r>
            <a:endParaRPr lang="en-US" sz="1800" u="sng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953000"/>
          </a:xfrm>
        </p:spPr>
        <p:txBody>
          <a:bodyPr/>
          <a:lstStyle/>
          <a:p>
            <a:r>
              <a:rPr lang="en-US" dirty="0" smtClean="0"/>
              <a:t>FY12:  Model TAE stability for NSTX, project to NSTX-U H-mode plasmas w/ NOVA &amp; M3D-K codes</a:t>
            </a:r>
          </a:p>
          <a:p>
            <a:pPr>
              <a:buNone/>
            </a:pPr>
            <a:endParaRPr lang="en-US" sz="500" dirty="0" smtClean="0"/>
          </a:p>
          <a:p>
            <a:r>
              <a:rPr lang="en-US" dirty="0" smtClean="0"/>
              <a:t>FY12-13: Improve model of fast ion response to high-frequency GAE/CAE </a:t>
            </a:r>
            <a:r>
              <a:rPr lang="en-US" sz="1800" dirty="0" smtClean="0"/>
              <a:t>(Develop interface between SPIRAL and HYM codes)</a:t>
            </a:r>
          </a:p>
          <a:p>
            <a:endParaRPr lang="en-US" sz="500" dirty="0" smtClean="0"/>
          </a:p>
          <a:p>
            <a:r>
              <a:rPr lang="en-US" dirty="0" smtClean="0"/>
              <a:t>FY12-13: Collaborate with MAST and DIII-D on AE experiments, ID optimal FI diagnostics for NSTX-U</a:t>
            </a:r>
          </a:p>
          <a:p>
            <a:endParaRPr lang="en-US" sz="600" dirty="0" smtClean="0"/>
          </a:p>
          <a:p>
            <a:r>
              <a:rPr lang="en-US" dirty="0" smtClean="0"/>
              <a:t>FY13-14: Develop reduced model for AE-induced fast ion losses – needed for NBICD in STs/ATs/ITER</a:t>
            </a:r>
          </a:p>
          <a:p>
            <a:pPr lvl="1"/>
            <a:r>
              <a:rPr lang="en-US" dirty="0" smtClean="0"/>
              <a:t>Collaboration with MAST, DIII-D, Irvine</a:t>
            </a:r>
          </a:p>
          <a:p>
            <a:endParaRPr lang="en-US" sz="800" dirty="0" smtClean="0"/>
          </a:p>
          <a:p>
            <a:r>
              <a:rPr lang="en-US" dirty="0" smtClean="0"/>
              <a:t>FY13-14: Finalize design of prototype AE antenna and of upgraded solid-state NPA diagnostic </a:t>
            </a:r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76021-66AE-49F7-A141-1A41EF113A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11113"/>
            <a:ext cx="9144000" cy="903287"/>
          </a:xfrm>
        </p:spPr>
        <p:txBody>
          <a:bodyPr/>
          <a:lstStyle/>
          <a:p>
            <a:r>
              <a:rPr lang="en-US" smtClean="0">
                <a:solidFill>
                  <a:srgbClr val="0033CC"/>
                </a:solidFill>
                <a:ea typeface="ＭＳ Ｐゴシック" pitchFamily="34" charset="-128"/>
              </a:rPr>
              <a:t>Plasma initiation with small or no transformer is unique </a:t>
            </a:r>
            <a:br>
              <a:rPr lang="en-US" smtClean="0">
                <a:solidFill>
                  <a:srgbClr val="0033CC"/>
                </a:solidFill>
                <a:ea typeface="ＭＳ Ｐゴシック" pitchFamily="34" charset="-128"/>
              </a:rPr>
            </a:br>
            <a:r>
              <a:rPr lang="en-US" smtClean="0">
                <a:solidFill>
                  <a:srgbClr val="0033CC"/>
                </a:solidFill>
                <a:ea typeface="ＭＳ Ｐゴシック" pitchFamily="34" charset="-128"/>
              </a:rPr>
              <a:t>challenge for ST-based Fusion Nuclear Science Facility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4495800"/>
            <a:ext cx="8610600" cy="1905000"/>
          </a:xfrm>
        </p:spPr>
        <p:txBody>
          <a:bodyPr/>
          <a:lstStyle/>
          <a:p>
            <a:pPr>
              <a:defRPr/>
            </a:pPr>
            <a:endParaRPr lang="en-US" sz="700" b="1" dirty="0" smtClean="0">
              <a:solidFill>
                <a:srgbClr val="FF0000"/>
              </a:solidFill>
            </a:endParaRPr>
          </a:p>
          <a:p>
            <a:pPr marL="231775" indent="-231775">
              <a:defRPr/>
            </a:pPr>
            <a:r>
              <a:rPr lang="en-US" sz="2000" b="1" dirty="0" smtClean="0"/>
              <a:t>NSTX-U goals:</a:t>
            </a:r>
          </a:p>
          <a:p>
            <a:pPr marL="631825" lvl="1" indent="-231775">
              <a:defRPr/>
            </a:pPr>
            <a:r>
              <a:rPr lang="en-US" dirty="0" smtClean="0"/>
              <a:t>Generate ~0.3-0.4MA full non-inductive start-up with </a:t>
            </a:r>
            <a:r>
              <a:rPr lang="en-US" dirty="0" err="1" smtClean="0"/>
              <a:t>helicity</a:t>
            </a:r>
            <a:r>
              <a:rPr lang="en-US" dirty="0" smtClean="0"/>
              <a:t> injection + ECH and/or fast wave heating, then ramp to ~0.8-1MA with NBI</a:t>
            </a:r>
          </a:p>
          <a:p>
            <a:pPr marL="631825" lvl="1" indent="-231775">
              <a:defRPr/>
            </a:pPr>
            <a:r>
              <a:rPr lang="en-US" dirty="0" smtClean="0"/>
              <a:t>Develop predictive capability for non-inductive ramp-up to high performance 100% non-inductive ST plasma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prototype FNSF</a:t>
            </a:r>
          </a:p>
          <a:p>
            <a:pPr>
              <a:buFont typeface="Arial" pitchFamily="34" charset="0"/>
              <a:buNone/>
              <a:defRPr/>
            </a:pPr>
            <a:endParaRPr lang="en-US" sz="2000" b="1" dirty="0" smtClean="0"/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20574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10"/>
          <p:cNvSpPr txBox="1">
            <a:spLocks noChangeArrowheads="1"/>
          </p:cNvSpPr>
          <p:nvPr/>
        </p:nvSpPr>
        <p:spPr bwMode="auto">
          <a:xfrm>
            <a:off x="304800" y="1120775"/>
            <a:ext cx="2209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0"/>
              <a:t>ST-FNSF has no/small central solenoid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460D0D-926A-4CCE-A3BF-1369A9A15B92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grpSp>
        <p:nvGrpSpPr>
          <p:cNvPr id="23559" name="Group 9"/>
          <p:cNvGrpSpPr>
            <a:grpSpLocks/>
          </p:cNvGrpSpPr>
          <p:nvPr/>
        </p:nvGrpSpPr>
        <p:grpSpPr bwMode="auto">
          <a:xfrm>
            <a:off x="2971800" y="1262063"/>
            <a:ext cx="5105400" cy="3386137"/>
            <a:chOff x="2819400" y="1109663"/>
            <a:chExt cx="5105400" cy="3386137"/>
          </a:xfrm>
        </p:grpSpPr>
        <p:pic>
          <p:nvPicPr>
            <p:cNvPr id="2356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92438" y="1109663"/>
              <a:ext cx="4932362" cy="330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819400" y="4157663"/>
              <a:ext cx="1746250" cy="3381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0" dirty="0">
                  <a:solidFill>
                    <a:schemeClr val="tx1"/>
                  </a:solidFill>
                  <a:latin typeface="+mn-lt"/>
                  <a:cs typeface="Arial" charset="0"/>
                </a:rPr>
                <a:t>CHI / guns, ECH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Simulations of CHI project to increased start-up current in NSTX Upgrade, highlight need for additional electron heating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4267200" cy="2971800"/>
          </a:xfrm>
        </p:spPr>
        <p:txBody>
          <a:bodyPr/>
          <a:lstStyle/>
          <a:p>
            <a:pPr marL="171450" indent="-171450"/>
            <a:r>
              <a:rPr lang="en-US" sz="2000" dirty="0" smtClean="0"/>
              <a:t>TSC simulations of transient CHI consistent with NSTX trends </a:t>
            </a:r>
          </a:p>
          <a:p>
            <a:pPr marL="171450" indent="-171450"/>
            <a:r>
              <a:rPr lang="en-US" sz="2000" dirty="0" smtClean="0"/>
              <a:t>Favorable projections for NSTX-U:</a:t>
            </a:r>
          </a:p>
          <a:p>
            <a:pPr marL="463550" lvl="1" indent="-180975"/>
            <a:r>
              <a:rPr lang="en-US" sz="1800" dirty="0" smtClean="0"/>
              <a:t>TF increased to 1T and injector flux increased to about 80% of max allowed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can generate up to ~400kA closed-flux</a:t>
            </a:r>
            <a:r>
              <a:rPr lang="en-US" sz="1800" b="1" dirty="0" smtClean="0">
                <a:solidFill>
                  <a:srgbClr val="FF0000"/>
                </a:solidFill>
              </a:rPr>
              <a:t> current</a:t>
            </a:r>
          </a:p>
          <a:p>
            <a:pPr marL="463550" lvl="1" indent="-182563"/>
            <a:r>
              <a:rPr lang="en-US" sz="1800" b="1" dirty="0" smtClean="0"/>
              <a:t>Figs (a-c):  T</a:t>
            </a:r>
            <a:r>
              <a:rPr lang="en-US" sz="1800" b="1" baseline="-25000" dirty="0" smtClean="0"/>
              <a:t>e </a:t>
            </a:r>
            <a:r>
              <a:rPr lang="en-US" sz="1800" b="1" dirty="0" smtClean="0"/>
              <a:t>= 40 </a:t>
            </a:r>
            <a:r>
              <a:rPr lang="en-US" sz="1800" b="1" dirty="0" err="1" smtClean="0"/>
              <a:t>eV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Z</a:t>
            </a:r>
            <a:r>
              <a:rPr lang="en-US" sz="1800" b="1" baseline="-25000" dirty="0" err="1" smtClean="0"/>
              <a:t>eff</a:t>
            </a:r>
            <a:r>
              <a:rPr lang="en-US" sz="1800" b="1" dirty="0" smtClean="0"/>
              <a:t> = 2.5</a:t>
            </a:r>
          </a:p>
          <a:p>
            <a:pPr marL="463550" lvl="1" indent="-182563"/>
            <a:r>
              <a:rPr lang="en-US" sz="1800" b="1" dirty="0" smtClean="0"/>
              <a:t>Fig (d): T</a:t>
            </a:r>
            <a:r>
              <a:rPr lang="en-US" sz="1800" b="1" baseline="-25000" dirty="0" smtClean="0"/>
              <a:t>e</a:t>
            </a:r>
            <a:r>
              <a:rPr lang="en-US" sz="1800" b="1" dirty="0" smtClean="0"/>
              <a:t> = 150 </a:t>
            </a:r>
            <a:r>
              <a:rPr lang="en-US" sz="1800" b="1" dirty="0" err="1" smtClean="0"/>
              <a:t>eV</a:t>
            </a:r>
            <a:r>
              <a:rPr lang="en-US" sz="1800" b="1" dirty="0" smtClean="0"/>
              <a:t> for t &gt; 12 ms </a:t>
            </a:r>
            <a:endParaRPr lang="en-US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1"/>
            <a:ext cx="4343400" cy="328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4419600"/>
            <a:ext cx="8686800" cy="18288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6688" lvl="0" indent="-166688" eaLnBrk="0" hangingPunct="0">
              <a:spcBef>
                <a:spcPct val="20000"/>
              </a:spcBef>
              <a:buFontTx/>
              <a:buChar char="•"/>
            </a:pPr>
            <a:r>
              <a:rPr lang="en-US" sz="2000" b="0" i="0" kern="0" dirty="0" smtClean="0">
                <a:solidFill>
                  <a:schemeClr val="accent2"/>
                </a:solidFill>
                <a:latin typeface="+mn-lt"/>
                <a:cs typeface="+mn-cs"/>
              </a:rPr>
              <a:t>T</a:t>
            </a:r>
            <a:r>
              <a:rPr lang="en-US" sz="2000" b="0" i="0" kern="0" baseline="-25000" dirty="0" smtClean="0">
                <a:solidFill>
                  <a:schemeClr val="accent2"/>
                </a:solidFill>
                <a:latin typeface="+mn-lt"/>
                <a:cs typeface="+mn-cs"/>
              </a:rPr>
              <a:t>e</a:t>
            </a:r>
            <a:r>
              <a:rPr lang="en-US" sz="2000" b="0" i="0" kern="0" dirty="0" smtClean="0">
                <a:solidFill>
                  <a:schemeClr val="accent2"/>
                </a:solidFill>
                <a:latin typeface="+mn-lt"/>
                <a:cs typeface="+mn-cs"/>
              </a:rPr>
              <a:t> ~150-200eV needed to extend current decay time to several 10’s of ms</a:t>
            </a:r>
          </a:p>
          <a:p>
            <a:pPr marL="166688" lvl="0" indent="-166688" eaLnBrk="0" hangingPunct="0">
              <a:spcBef>
                <a:spcPct val="20000"/>
              </a:spcBef>
              <a:buFontTx/>
              <a:buChar char="•"/>
            </a:pPr>
            <a:r>
              <a:rPr lang="en-US" sz="2000" b="0" i="0" kern="0" dirty="0" smtClean="0">
                <a:solidFill>
                  <a:schemeClr val="accent2"/>
                </a:solidFill>
                <a:latin typeface="+mn-lt"/>
                <a:cs typeface="+mn-cs"/>
              </a:rPr>
              <a:t>Low density and </a:t>
            </a:r>
            <a:r>
              <a:rPr lang="en-US" sz="2000" b="0" i="0" kern="0" dirty="0" smtClean="0">
                <a:solidFill>
                  <a:schemeClr val="accent2"/>
                </a:solidFill>
                <a:latin typeface="Symbol" pitchFamily="18" charset="2"/>
                <a:cs typeface="+mn-cs"/>
              </a:rPr>
              <a:t>b</a:t>
            </a:r>
            <a:r>
              <a:rPr lang="en-US" sz="2000" b="0" i="0" kern="0" dirty="0" smtClean="0">
                <a:solidFill>
                  <a:schemeClr val="accent2"/>
                </a:solidFill>
                <a:latin typeface="+mn-lt"/>
                <a:cs typeface="+mn-cs"/>
              </a:rPr>
              <a:t> of CHI plasma + transient position (i.e. outer gap) evolution </a:t>
            </a:r>
            <a:r>
              <a:rPr lang="en-US" sz="2000" b="0" i="0" kern="0" dirty="0" smtClean="0">
                <a:solidFill>
                  <a:schemeClr val="accent2"/>
                </a:solidFill>
                <a:latin typeface="+mn-lt"/>
                <a:cs typeface="+mn-cs"/>
                <a:sym typeface="Wingdings" pitchFamily="2" charset="2"/>
              </a:rPr>
              <a:t></a:t>
            </a:r>
            <a:r>
              <a:rPr lang="en-US" sz="2000" b="0" i="0" kern="0" dirty="0" smtClean="0">
                <a:solidFill>
                  <a:schemeClr val="accent2"/>
                </a:solidFill>
                <a:latin typeface="+mn-lt"/>
                <a:cs typeface="+mn-cs"/>
              </a:rPr>
              <a:t>  HHFW coupling and heating very challenging</a:t>
            </a:r>
          </a:p>
          <a:p>
            <a:pPr marL="166688" lvl="0" indent="-166688" eaLnBrk="0" hangingPunct="0">
              <a:spcBef>
                <a:spcPct val="20000"/>
              </a:spcBef>
              <a:buFontTx/>
              <a:buChar char="•"/>
            </a:pPr>
            <a:r>
              <a:rPr lang="en-US" sz="2000" b="0" i="0" kern="0" dirty="0" smtClean="0">
                <a:solidFill>
                  <a:schemeClr val="accent2"/>
                </a:solidFill>
                <a:latin typeface="+mn-lt"/>
                <a:cs typeface="+mn-cs"/>
              </a:rPr>
              <a:t>NSTX CHI plasmas not over-dense </a:t>
            </a:r>
            <a:r>
              <a:rPr lang="en-US" sz="2000" b="0" i="0" kern="0" dirty="0" smtClean="0">
                <a:solidFill>
                  <a:schemeClr val="accent2"/>
                </a:solidFill>
                <a:latin typeface="+mn-lt"/>
                <a:cs typeface="+mn-cs"/>
                <a:sym typeface="Wingdings" pitchFamily="2" charset="2"/>
              </a:rPr>
              <a:t> 28GHz </a:t>
            </a:r>
            <a:r>
              <a:rPr lang="en-US" sz="2000" b="0" i="0" kern="0" dirty="0" smtClean="0">
                <a:solidFill>
                  <a:schemeClr val="accent2"/>
                </a:solidFill>
                <a:latin typeface="+mn-lt"/>
                <a:cs typeface="+mn-cs"/>
              </a:rPr>
              <a:t>ECH heating of 1T CHI plasma likely best option for generating non-inductive ramp-up target 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A506B19E-D41C-4447-AC82-EE4B73BE5054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6276201"/>
            <a:ext cx="4704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See presentations by R. Raman and G. Taylor for more details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038600" y="2819400"/>
            <a:ext cx="533400" cy="685800"/>
          </a:xfrm>
          <a:prstGeom prst="rightArrow">
            <a:avLst>
              <a:gd name="adj1" fmla="val 70741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1800" u="sng" smtClean="0"/>
              <a:t>Solenoid-Free Start-up and Ramp-up Research Plans for FY2012-14:</a:t>
            </a:r>
            <a:br>
              <a:rPr lang="en-US" sz="1800" u="sng" smtClean="0"/>
            </a:br>
            <a:r>
              <a:rPr lang="en-US" smtClean="0"/>
              <a:t> Simulate CHI start-up/ramp-up, prepare CHI/guns for NSTX-U</a:t>
            </a:r>
            <a:endParaRPr lang="en-US" sz="1800" u="sng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76200" y="1103313"/>
            <a:ext cx="8915400" cy="5449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smtClean="0"/>
              <a:t>FY12-13:  Model CHI start-up </a:t>
            </a:r>
            <a:r>
              <a:rPr lang="en-US" sz="2700" smtClean="0">
                <a:sym typeface="Wingdings" pitchFamily="2" charset="2"/>
              </a:rPr>
              <a:t> HHFW+NBI </a:t>
            </a:r>
            <a:r>
              <a:rPr lang="en-US" sz="2700" smtClean="0"/>
              <a:t>ramp-up scenarios using the NSTX-U vessel + coil geometry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Use TSC simulations w/ free-boundary capabilities, identify and develop CHI experiments using FY14 reduced coil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Use TRANSP to vary I</a:t>
            </a:r>
            <a:r>
              <a:rPr lang="en-US" sz="2400" baseline="-25000" smtClean="0"/>
              <a:t>P</a:t>
            </a:r>
            <a:r>
              <a:rPr lang="en-US" sz="2400" smtClean="0"/>
              <a:t>, T</a:t>
            </a:r>
            <a:r>
              <a:rPr lang="en-US" sz="2400" baseline="-25000" smtClean="0"/>
              <a:t>e</a:t>
            </a:r>
            <a:r>
              <a:rPr lang="en-US" sz="2400" smtClean="0"/>
              <a:t>, n</a:t>
            </a:r>
            <a:r>
              <a:rPr lang="en-US" sz="2400" baseline="-25000" smtClean="0"/>
              <a:t>e</a:t>
            </a:r>
            <a:r>
              <a:rPr lang="en-US" sz="2400" smtClean="0"/>
              <a:t> and study how NBI couples to these plasmas with low and zero loop voltage</a:t>
            </a:r>
            <a:endParaRPr lang="en-US" sz="2300" smtClean="0"/>
          </a:p>
          <a:p>
            <a:pPr eaLnBrk="1" hangingPunct="1">
              <a:lnSpc>
                <a:spcPct val="90000"/>
              </a:lnSpc>
            </a:pPr>
            <a:endParaRPr lang="en-US" sz="600" smtClean="0"/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Design (FY12) and implement (FY13) upgrades to CHI capacitor bank and diagnostics for NSTX-U</a:t>
            </a:r>
          </a:p>
          <a:p>
            <a:pPr eaLnBrk="1" hangingPunct="1">
              <a:lnSpc>
                <a:spcPct val="90000"/>
              </a:lnSpc>
            </a:pPr>
            <a:endParaRPr lang="en-US" sz="800" smtClean="0"/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FY12-13:  Participate in PEGASUS plasma gun start-up experiments to identify hardware requirements for implementation on NSTX-U</a:t>
            </a:r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FY13-14: Finish CHI design study for QUEST, work with QUEST group for possible CHI usage on QUEST</a:t>
            </a:r>
          </a:p>
          <a:p>
            <a:pPr eaLnBrk="1" hangingPunct="1">
              <a:lnSpc>
                <a:spcPct val="90000"/>
              </a:lnSpc>
            </a:pPr>
            <a:endParaRPr lang="en-US" sz="2700" smtClean="0"/>
          </a:p>
          <a:p>
            <a:pPr eaLnBrk="1" hangingPunct="1">
              <a:lnSpc>
                <a:spcPct val="90000"/>
              </a:lnSpc>
            </a:pPr>
            <a:endParaRPr lang="en-US" sz="270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BCC71-D03F-4158-AA71-D4F86967476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smtClean="0"/>
              <a:t>HHFW promising for heating low current target plasma for NBI non-inductive ramp-up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46482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Form core + edge transport barriers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Non-inductive fraction of 65-85% 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40-50% bootstrap, 25-35% RF-CD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Projects to 100% non-inductive at P</a:t>
            </a:r>
            <a:r>
              <a:rPr lang="en-US" sz="2000" baseline="-25000" smtClean="0"/>
              <a:t>RF</a:t>
            </a:r>
            <a:r>
              <a:rPr lang="en-US" sz="2000" smtClean="0"/>
              <a:t> = 3-4MW in NSTX-U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smtClean="0">
                <a:sym typeface="Wingdings" pitchFamily="2" charset="2"/>
              </a:rPr>
              <a:t> </a:t>
            </a:r>
            <a:r>
              <a:rPr lang="en-US" sz="1800" smtClean="0"/>
              <a:t>Target for NBI I</a:t>
            </a:r>
            <a:r>
              <a:rPr lang="en-US" sz="1800" baseline="-25000" smtClean="0"/>
              <a:t>P</a:t>
            </a:r>
            <a:r>
              <a:rPr lang="en-US" sz="1800" smtClean="0"/>
              <a:t> ramp-up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65263"/>
            <a:ext cx="3962400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488" y="3733800"/>
            <a:ext cx="38989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87AC70-0ED6-4DC1-9DB0-F5B579FC66A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985838"/>
            <a:ext cx="9144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i="0" dirty="0">
                <a:solidFill>
                  <a:srgbClr val="FF0000"/>
                </a:solidFill>
                <a:latin typeface="+mn-lt"/>
                <a:cs typeface="Arial" charset="0"/>
              </a:rPr>
              <a:t>Can heat I</a:t>
            </a:r>
            <a:r>
              <a:rPr lang="en-US" sz="2200" i="0" baseline="-25000" dirty="0">
                <a:solidFill>
                  <a:srgbClr val="FF0000"/>
                </a:solidFill>
                <a:latin typeface="+mn-lt"/>
                <a:cs typeface="Arial" charset="0"/>
              </a:rPr>
              <a:t>P</a:t>
            </a:r>
            <a:r>
              <a:rPr lang="en-US" sz="2200" i="0" dirty="0">
                <a:solidFill>
                  <a:srgbClr val="FF0000"/>
                </a:solidFill>
                <a:latin typeface="+mn-lt"/>
                <a:cs typeface="Arial" charset="0"/>
              </a:rPr>
              <a:t> ~ </a:t>
            </a:r>
            <a:r>
              <a:rPr lang="en-US" sz="2200" i="0" dirty="0" smtClean="0">
                <a:solidFill>
                  <a:srgbClr val="FF0000"/>
                </a:solidFill>
                <a:latin typeface="+mn-lt"/>
                <a:cs typeface="Arial" charset="0"/>
              </a:rPr>
              <a:t>300kA, 200eV plasma </a:t>
            </a:r>
            <a:r>
              <a:rPr lang="en-US" sz="2200" i="0" dirty="0">
                <a:solidFill>
                  <a:srgbClr val="FF0000"/>
                </a:solidFill>
                <a:latin typeface="+mn-lt"/>
                <a:cs typeface="Arial" charset="0"/>
              </a:rPr>
              <a:t>to T</a:t>
            </a:r>
            <a:r>
              <a:rPr lang="en-US" sz="2200" i="0" baseline="-25000" dirty="0">
                <a:solidFill>
                  <a:srgbClr val="FF0000"/>
                </a:solidFill>
                <a:latin typeface="+mn-lt"/>
                <a:cs typeface="Arial" charset="0"/>
              </a:rPr>
              <a:t>e</a:t>
            </a:r>
            <a:r>
              <a:rPr lang="en-US" sz="2200" i="0" dirty="0">
                <a:solidFill>
                  <a:srgbClr val="FF0000"/>
                </a:solidFill>
                <a:latin typeface="+mn-lt"/>
                <a:cs typeface="Arial" charset="0"/>
              </a:rPr>
              <a:t> = 3keV w/ low P</a:t>
            </a:r>
            <a:r>
              <a:rPr lang="en-US" sz="2200" i="0" baseline="-25000" dirty="0">
                <a:solidFill>
                  <a:srgbClr val="FF0000"/>
                </a:solidFill>
                <a:latin typeface="+mn-lt"/>
                <a:cs typeface="Arial" charset="0"/>
              </a:rPr>
              <a:t>RF</a:t>
            </a:r>
            <a:r>
              <a:rPr lang="en-US" sz="2200" i="0" dirty="0">
                <a:solidFill>
                  <a:srgbClr val="FF0000"/>
                </a:solidFill>
                <a:latin typeface="+mn-lt"/>
                <a:cs typeface="Arial" charset="0"/>
              </a:rPr>
              <a:t> ~1.4MW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1800" u="sng" smtClean="0"/>
              <a:t>Wave Physics Research Plans for FY2012-14:</a:t>
            </a:r>
            <a:br>
              <a:rPr lang="en-US" sz="1800" u="sng" smtClean="0"/>
            </a:br>
            <a:r>
              <a:rPr lang="en-US" sz="2000" smtClean="0"/>
              <a:t>Simulate &amp; develop reliable ICRF H-mode, prepare ECH/EBW/EHO design</a:t>
            </a:r>
            <a:endParaRPr lang="en-US" sz="180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105400"/>
          </a:xfrm>
        </p:spPr>
        <p:txBody>
          <a:bodyPr/>
          <a:lstStyle/>
          <a:p>
            <a:r>
              <a:rPr lang="en-US" smtClean="0"/>
              <a:t>FY12-13:  Extend HHFW coupling/heating calculations to higher I</a:t>
            </a:r>
            <a:r>
              <a:rPr lang="en-US" baseline="-25000" smtClean="0"/>
              <a:t>P</a:t>
            </a:r>
            <a:r>
              <a:rPr lang="en-US" smtClean="0"/>
              <a:t>, B</a:t>
            </a:r>
            <a:r>
              <a:rPr lang="en-US" baseline="-25000" smtClean="0"/>
              <a:t>T</a:t>
            </a:r>
            <a:r>
              <a:rPr lang="en-US" smtClean="0"/>
              <a:t> NSTX-U equilibria, including fast-ion interactions</a:t>
            </a:r>
          </a:p>
          <a:p>
            <a:endParaRPr lang="en-US" sz="600" smtClean="0"/>
          </a:p>
          <a:p>
            <a:r>
              <a:rPr lang="en-US" smtClean="0"/>
              <a:t>FY12:  Collaborate w/ MAST on EBW start-up </a:t>
            </a:r>
          </a:p>
          <a:p>
            <a:endParaRPr lang="en-US" sz="600" smtClean="0"/>
          </a:p>
          <a:p>
            <a:r>
              <a:rPr lang="en-US" smtClean="0"/>
              <a:t>FY12-13:  Collaborate on development of reliable ICRF-heated H-mode scenarios for NSTX-U and ITER</a:t>
            </a:r>
          </a:p>
          <a:p>
            <a:pPr lvl="1"/>
            <a:r>
              <a:rPr lang="en-US" smtClean="0"/>
              <a:t>ICRF H-mode on EAST - extend work on NSTX RF-only H-modes</a:t>
            </a:r>
          </a:p>
          <a:p>
            <a:pPr lvl="1"/>
            <a:r>
              <a:rPr lang="en-US" smtClean="0"/>
              <a:t>ICRF + NBI H-mode experiments on DIII-D to further study NSTX SOL power loss mechanisms with application to ITER</a:t>
            </a:r>
          </a:p>
          <a:p>
            <a:endParaRPr lang="en-US" sz="600" smtClean="0"/>
          </a:p>
          <a:p>
            <a:r>
              <a:rPr lang="en-US" smtClean="0"/>
              <a:t>FY13-14:  Physics design for ECH/EBW system (28GHz, 1</a:t>
            </a:r>
            <a:r>
              <a:rPr lang="en-US" smtClean="0">
                <a:sym typeface="Wingdings" pitchFamily="2" charset="2"/>
              </a:rPr>
              <a:t>2</a:t>
            </a:r>
            <a:r>
              <a:rPr lang="en-US" smtClean="0"/>
              <a:t>MW) for start-up heating and sustainment CD</a:t>
            </a:r>
          </a:p>
          <a:p>
            <a:endParaRPr lang="en-US" sz="500" smtClean="0"/>
          </a:p>
          <a:p>
            <a:r>
              <a:rPr lang="en-US" smtClean="0"/>
              <a:t>FY13-14:  Physics design of EHO excitation system, assist in antenna design for AE spectroscopy</a:t>
            </a:r>
          </a:p>
          <a:p>
            <a:endParaRPr lang="en-US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EB90D-F928-48FA-9A42-B3B2246309A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Non-inductive ramp-up from ~0.4MA to ~1MA projected </a:t>
            </a:r>
            <a:br>
              <a:rPr lang="en-US" smtClean="0"/>
            </a:br>
            <a:r>
              <a:rPr lang="en-US" smtClean="0"/>
              <a:t>to be possible with new CS + more tangential 2</a:t>
            </a:r>
            <a:r>
              <a:rPr lang="en-US" baseline="30000" smtClean="0"/>
              <a:t>nd</a:t>
            </a:r>
            <a:r>
              <a:rPr lang="en-US" smtClean="0"/>
              <a:t> NBI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371600"/>
          </a:xfrm>
        </p:spPr>
        <p:txBody>
          <a:bodyPr/>
          <a:lstStyle/>
          <a:p>
            <a:pPr marL="225425" indent="-225425">
              <a:lnSpc>
                <a:spcPct val="90000"/>
              </a:lnSpc>
            </a:pPr>
            <a:r>
              <a:rPr lang="en-US" sz="2000" b="1" smtClean="0">
                <a:latin typeface="Arial Narrow" pitchFamily="34" charset="0"/>
              </a:rPr>
              <a:t>New CS provides higher TF (improves stability), 3-5s needed for J(r) equilibration</a:t>
            </a:r>
          </a:p>
          <a:p>
            <a:pPr marL="225425" indent="-225425">
              <a:lnSpc>
                <a:spcPct val="90000"/>
              </a:lnSpc>
            </a:pPr>
            <a:r>
              <a:rPr lang="en-US" sz="2000" b="1" smtClean="0">
                <a:latin typeface="Arial Narrow" pitchFamily="34" charset="0"/>
              </a:rPr>
              <a:t>More tangential injection provides 3-4x higher CD at low I</a:t>
            </a:r>
            <a:r>
              <a:rPr lang="en-US" sz="2000" b="1" baseline="-25000" smtClean="0">
                <a:latin typeface="Arial Narrow" pitchFamily="34" charset="0"/>
              </a:rPr>
              <a:t>P</a:t>
            </a:r>
            <a:r>
              <a:rPr lang="en-US" sz="2000" b="1" smtClean="0">
                <a:latin typeface="Arial Narrow" pitchFamily="34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solidFill>
                  <a:srgbClr val="FF0000"/>
                </a:solidFill>
              </a:rPr>
              <a:t>2x higher absorption (40</a:t>
            </a:r>
            <a:r>
              <a:rPr lang="en-US" sz="180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1800" smtClean="0">
                <a:solidFill>
                  <a:srgbClr val="FF0000"/>
                </a:solidFill>
              </a:rPr>
              <a:t>80%) at low I</a:t>
            </a:r>
            <a:r>
              <a:rPr lang="en-US" sz="1800" baseline="-25000" smtClean="0">
                <a:solidFill>
                  <a:srgbClr val="FF0000"/>
                </a:solidFill>
              </a:rPr>
              <a:t>P </a:t>
            </a:r>
            <a:r>
              <a:rPr lang="en-US" sz="1800" smtClean="0">
                <a:solidFill>
                  <a:srgbClr val="FF0000"/>
                </a:solidFill>
              </a:rPr>
              <a:t>= 0.4MA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solidFill>
                  <a:srgbClr val="FF0000"/>
                </a:solidFill>
              </a:rPr>
              <a:t>1.5-2x higher current drive efficiency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6425" y="5181600"/>
            <a:ext cx="9937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EAFCF-66EB-452D-9F6A-0B7BEEDD61E3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1463" y="3048000"/>
            <a:ext cx="3709987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AutoShape 12"/>
          <p:cNvSpPr>
            <a:spLocks noChangeArrowheads="1"/>
          </p:cNvSpPr>
          <p:nvPr/>
        </p:nvSpPr>
        <p:spPr bwMode="auto">
          <a:xfrm>
            <a:off x="3859213" y="3886200"/>
            <a:ext cx="1550987" cy="1149350"/>
          </a:xfrm>
          <a:prstGeom prst="rightArrow">
            <a:avLst>
              <a:gd name="adj1" fmla="val 65472"/>
              <a:gd name="adj2" fmla="val 29582"/>
            </a:avLst>
          </a:prstGeom>
          <a:solidFill>
            <a:srgbClr val="3F7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grpSp>
        <p:nvGrpSpPr>
          <p:cNvPr id="28680" name="Group 9"/>
          <p:cNvGrpSpPr>
            <a:grpSpLocks/>
          </p:cNvGrpSpPr>
          <p:nvPr/>
        </p:nvGrpSpPr>
        <p:grpSpPr bwMode="auto">
          <a:xfrm>
            <a:off x="76200" y="2743200"/>
            <a:ext cx="4191000" cy="3581400"/>
            <a:chOff x="228600" y="2362200"/>
            <a:chExt cx="4703366" cy="4114800"/>
          </a:xfrm>
        </p:grpSpPr>
        <p:pic>
          <p:nvPicPr>
            <p:cNvPr id="28682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2362200"/>
              <a:ext cx="4703366" cy="411480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</p:pic>
        <p:sp>
          <p:nvSpPr>
            <p:cNvPr id="28683" name="Line 15"/>
            <p:cNvSpPr>
              <a:spLocks noChangeShapeType="1"/>
            </p:cNvSpPr>
            <p:nvPr/>
          </p:nvSpPr>
          <p:spPr bwMode="auto">
            <a:xfrm flipH="1">
              <a:off x="1088529" y="5076879"/>
              <a:ext cx="0" cy="466707"/>
            </a:xfrm>
            <a:prstGeom prst="line">
              <a:avLst/>
            </a:prstGeom>
            <a:noFill/>
            <a:ln w="15875">
              <a:solidFill>
                <a:srgbClr val="969696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4" name="Line 16"/>
            <p:cNvSpPr>
              <a:spLocks noChangeShapeType="1"/>
            </p:cNvSpPr>
            <p:nvPr/>
          </p:nvSpPr>
          <p:spPr bwMode="auto">
            <a:xfrm>
              <a:off x="1468028" y="5109937"/>
              <a:ext cx="0" cy="390867"/>
            </a:xfrm>
            <a:prstGeom prst="line">
              <a:avLst/>
            </a:prstGeom>
            <a:noFill/>
            <a:ln w="15875">
              <a:solidFill>
                <a:srgbClr val="969696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5" name="Line 17"/>
            <p:cNvSpPr>
              <a:spLocks noChangeShapeType="1"/>
            </p:cNvSpPr>
            <p:nvPr/>
          </p:nvSpPr>
          <p:spPr bwMode="auto">
            <a:xfrm flipH="1">
              <a:off x="1895974" y="4983538"/>
              <a:ext cx="0" cy="324750"/>
            </a:xfrm>
            <a:prstGeom prst="line">
              <a:avLst/>
            </a:prstGeom>
            <a:noFill/>
            <a:ln w="15875">
              <a:solidFill>
                <a:srgbClr val="969696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6" name="Text Box 18"/>
            <p:cNvSpPr txBox="1">
              <a:spLocks noChangeArrowheads="1"/>
            </p:cNvSpPr>
            <p:nvPr/>
          </p:nvSpPr>
          <p:spPr bwMode="auto">
            <a:xfrm>
              <a:off x="912909" y="4927144"/>
              <a:ext cx="1338340" cy="215852"/>
            </a:xfrm>
            <a:prstGeom prst="rect">
              <a:avLst/>
            </a:prstGeom>
            <a:solidFill>
              <a:srgbClr val="DDDDDD"/>
            </a:solidFill>
            <a:ln w="1587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>
                  <a:solidFill>
                    <a:schemeClr val="tx1"/>
                  </a:solidFill>
                </a:rPr>
                <a:t>Present NBI</a:t>
              </a:r>
            </a:p>
          </p:txBody>
        </p:sp>
        <p:sp>
          <p:nvSpPr>
            <p:cNvPr id="28687" name="Line 19"/>
            <p:cNvSpPr>
              <a:spLocks noChangeShapeType="1"/>
            </p:cNvSpPr>
            <p:nvPr/>
          </p:nvSpPr>
          <p:spPr bwMode="auto">
            <a:xfrm flipV="1">
              <a:off x="3545180" y="4299034"/>
              <a:ext cx="0" cy="680614"/>
            </a:xfrm>
            <a:prstGeom prst="line">
              <a:avLst/>
            </a:prstGeom>
            <a:noFill/>
            <a:ln w="15875">
              <a:solidFill>
                <a:srgbClr val="969696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8" name="Line 20"/>
            <p:cNvSpPr>
              <a:spLocks noChangeShapeType="1"/>
            </p:cNvSpPr>
            <p:nvPr/>
          </p:nvSpPr>
          <p:spPr bwMode="auto">
            <a:xfrm flipV="1">
              <a:off x="3948902" y="4326259"/>
              <a:ext cx="0" cy="653390"/>
            </a:xfrm>
            <a:prstGeom prst="line">
              <a:avLst/>
            </a:prstGeom>
            <a:noFill/>
            <a:ln w="15875">
              <a:solidFill>
                <a:srgbClr val="969696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9" name="Line 21"/>
            <p:cNvSpPr>
              <a:spLocks noChangeShapeType="1"/>
            </p:cNvSpPr>
            <p:nvPr/>
          </p:nvSpPr>
          <p:spPr bwMode="auto">
            <a:xfrm flipV="1">
              <a:off x="4372810" y="4392375"/>
              <a:ext cx="0" cy="587273"/>
            </a:xfrm>
            <a:prstGeom prst="line">
              <a:avLst/>
            </a:prstGeom>
            <a:noFill/>
            <a:ln w="15875">
              <a:solidFill>
                <a:srgbClr val="969696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0" name="Text Box 22"/>
            <p:cNvSpPr txBox="1">
              <a:spLocks noChangeArrowheads="1"/>
            </p:cNvSpPr>
            <p:nvPr/>
          </p:nvSpPr>
          <p:spPr bwMode="auto">
            <a:xfrm>
              <a:off x="3135401" y="4783243"/>
              <a:ext cx="1550294" cy="495062"/>
            </a:xfrm>
            <a:prstGeom prst="rect">
              <a:avLst/>
            </a:prstGeom>
            <a:solidFill>
              <a:srgbClr val="DDDDDD"/>
            </a:solidFill>
            <a:ln w="1587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>
                  <a:solidFill>
                    <a:schemeClr val="tx1"/>
                  </a:solidFill>
                </a:rPr>
                <a:t>More tangential 2</a:t>
              </a:r>
              <a:r>
                <a:rPr lang="en-US" sz="1400" baseline="30000">
                  <a:solidFill>
                    <a:schemeClr val="tx1"/>
                  </a:solidFill>
                </a:rPr>
                <a:t>nd</a:t>
              </a:r>
              <a:r>
                <a:rPr lang="en-US" sz="1400">
                  <a:solidFill>
                    <a:schemeClr val="tx1"/>
                  </a:solidFill>
                </a:rPr>
                <a:t> NBI</a:t>
              </a:r>
            </a:p>
          </p:txBody>
        </p:sp>
        <p:sp>
          <p:nvSpPr>
            <p:cNvPr id="28691" name="Line 23"/>
            <p:cNvSpPr>
              <a:spLocks noChangeShapeType="1"/>
            </p:cNvSpPr>
            <p:nvPr/>
          </p:nvSpPr>
          <p:spPr bwMode="auto">
            <a:xfrm>
              <a:off x="927040" y="5566921"/>
              <a:ext cx="3811139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2" name="Line 24"/>
            <p:cNvSpPr>
              <a:spLocks noChangeShapeType="1"/>
            </p:cNvSpPr>
            <p:nvPr/>
          </p:nvSpPr>
          <p:spPr bwMode="auto">
            <a:xfrm>
              <a:off x="862444" y="4262086"/>
              <a:ext cx="3875735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3" name="Rectangle 25"/>
            <p:cNvSpPr>
              <a:spLocks noChangeArrowheads="1"/>
            </p:cNvSpPr>
            <p:nvPr/>
          </p:nvSpPr>
          <p:spPr bwMode="auto">
            <a:xfrm>
              <a:off x="745365" y="2650003"/>
              <a:ext cx="1033529" cy="157514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28694" name="Rectangle 26"/>
            <p:cNvSpPr>
              <a:spLocks noChangeArrowheads="1"/>
            </p:cNvSpPr>
            <p:nvPr/>
          </p:nvSpPr>
          <p:spPr bwMode="auto">
            <a:xfrm>
              <a:off x="2941615" y="2679172"/>
              <a:ext cx="1033529" cy="64172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28695" name="Line 27"/>
            <p:cNvSpPr>
              <a:spLocks noChangeShapeType="1"/>
            </p:cNvSpPr>
            <p:nvPr/>
          </p:nvSpPr>
          <p:spPr bwMode="auto">
            <a:xfrm>
              <a:off x="1294427" y="2743344"/>
              <a:ext cx="1937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6" name="Line 28"/>
            <p:cNvSpPr>
              <a:spLocks noChangeShapeType="1"/>
            </p:cNvSpPr>
            <p:nvPr/>
          </p:nvSpPr>
          <p:spPr bwMode="auto">
            <a:xfrm>
              <a:off x="3038508" y="2743344"/>
              <a:ext cx="1937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8681" name="TextBox 46"/>
          <p:cNvSpPr txBox="1">
            <a:spLocks noChangeArrowheads="1"/>
          </p:cNvSpPr>
          <p:nvPr/>
        </p:nvSpPr>
        <p:spPr bwMode="auto">
          <a:xfrm>
            <a:off x="5610225" y="2438400"/>
            <a:ext cx="3533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algn="ctr"/>
            <a:r>
              <a:rPr lang="en-US" sz="1600" i="0">
                <a:latin typeface="Arial Narrow" pitchFamily="34" charset="0"/>
                <a:sym typeface="Wingdings" pitchFamily="2" charset="2"/>
              </a:rPr>
              <a:t>TSC simulation of non-inductive ramp-up from initial I</a:t>
            </a:r>
            <a:r>
              <a:rPr lang="en-US" sz="1600" i="0" baseline="-25000">
                <a:latin typeface="Arial Narrow" pitchFamily="34" charset="0"/>
                <a:sym typeface="Wingdings" pitchFamily="2" charset="2"/>
              </a:rPr>
              <a:t>P</a:t>
            </a:r>
            <a:r>
              <a:rPr lang="en-US" sz="1600" i="0">
                <a:latin typeface="Arial Narrow" pitchFamily="34" charset="0"/>
                <a:sym typeface="Wingdings" pitchFamily="2" charset="2"/>
              </a:rPr>
              <a:t> = 0.1MA, T</a:t>
            </a:r>
            <a:r>
              <a:rPr lang="en-US" sz="1600" i="0" baseline="-25000">
                <a:latin typeface="Arial Narrow" pitchFamily="34" charset="0"/>
                <a:sym typeface="Wingdings" pitchFamily="2" charset="2"/>
              </a:rPr>
              <a:t>e</a:t>
            </a:r>
            <a:r>
              <a:rPr lang="en-US" sz="1600" i="0">
                <a:latin typeface="Arial Narrow" pitchFamily="34" charset="0"/>
                <a:sym typeface="Wingdings" pitchFamily="2" charset="2"/>
              </a:rPr>
              <a:t>=0.5keV target</a:t>
            </a:r>
            <a:endParaRPr lang="en-US" sz="1600" i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9" descr="Screen shot 2012-03-15 at 11.30.45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58213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Scenario modeling using TRANSP projects to 100% </a:t>
            </a:r>
            <a:br>
              <a:rPr lang="en-US" smtClean="0"/>
            </a:br>
            <a:r>
              <a:rPr lang="en-US" smtClean="0"/>
              <a:t>non-inductive current at I</a:t>
            </a:r>
            <a:r>
              <a:rPr lang="en-US" baseline="-25000" smtClean="0"/>
              <a:t>P</a:t>
            </a:r>
            <a:r>
              <a:rPr lang="en-US" smtClean="0"/>
              <a:t> =  0.9-1.3MA at B</a:t>
            </a:r>
            <a:r>
              <a:rPr lang="en-US" baseline="-25000" smtClean="0"/>
              <a:t>T</a:t>
            </a:r>
            <a:r>
              <a:rPr lang="en-US" smtClean="0"/>
              <a:t>=1.0 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957888" y="1066800"/>
            <a:ext cx="3033712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defTabSz="1018705">
              <a:spcBef>
                <a:spcPct val="20000"/>
              </a:spcBef>
              <a:buFontTx/>
              <a:buChar char="•"/>
              <a:defRPr/>
            </a:pPr>
            <a:endParaRPr lang="en-US" dirty="0">
              <a:latin typeface="Helvetica" pitchFamily="-128" charset="0"/>
              <a:ea typeface="Arial" charset="0"/>
              <a:cs typeface="Arial" charset="0"/>
            </a:endParaRPr>
          </a:p>
        </p:txBody>
      </p:sp>
      <p:sp>
        <p:nvSpPr>
          <p:cNvPr id="1031" name="Content Placeholder 2"/>
          <p:cNvSpPr txBox="1">
            <a:spLocks/>
          </p:cNvSpPr>
          <p:nvPr/>
        </p:nvSpPr>
        <p:spPr bwMode="auto">
          <a:xfrm>
            <a:off x="3124200" y="3733800"/>
            <a:ext cx="586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0" tIns="50935" rIns="101870" bIns="50935"/>
          <a:lstStyle/>
          <a:p>
            <a:pPr marL="225425" indent="-225425" defTabSz="1017588" eaLnBrk="0" hangingPunct="0">
              <a:spcBef>
                <a:spcPct val="20000"/>
              </a:spcBef>
              <a:buFontTx/>
              <a:buChar char="•"/>
            </a:pPr>
            <a:r>
              <a:rPr lang="en-US" sz="1600" i="0">
                <a:solidFill>
                  <a:srgbClr val="000000"/>
                </a:solidFill>
              </a:rPr>
              <a:t>Fix: 1.0T, P</a:t>
            </a:r>
            <a:r>
              <a:rPr lang="en-US" sz="1600" i="0" baseline="-25000">
                <a:solidFill>
                  <a:srgbClr val="000000"/>
                </a:solidFill>
              </a:rPr>
              <a:t>inj</a:t>
            </a:r>
            <a:r>
              <a:rPr lang="en-US" sz="1600" i="0">
                <a:solidFill>
                  <a:srgbClr val="000000"/>
                </a:solidFill>
              </a:rPr>
              <a:t>=12.6 MW, </a:t>
            </a:r>
            <a:r>
              <a:rPr lang="en-US" sz="1600">
                <a:solidFill>
                  <a:srgbClr val="000000"/>
                </a:solidFill>
              </a:rPr>
              <a:t>f</a:t>
            </a:r>
            <a:r>
              <a:rPr lang="en-US" sz="1600" baseline="-25000">
                <a:solidFill>
                  <a:srgbClr val="000000"/>
                </a:solidFill>
              </a:rPr>
              <a:t>GW</a:t>
            </a:r>
            <a:r>
              <a:rPr lang="en-US" sz="1600">
                <a:solidFill>
                  <a:srgbClr val="000000"/>
                </a:solidFill>
              </a:rPr>
              <a:t>=0.72</a:t>
            </a:r>
          </a:p>
          <a:p>
            <a:pPr marL="225425" indent="-225425" defTabSz="1017588" eaLnBrk="0" hangingPunct="0">
              <a:spcBef>
                <a:spcPct val="20000"/>
              </a:spcBef>
              <a:buFontTx/>
              <a:buChar char="•"/>
            </a:pPr>
            <a:r>
              <a:rPr lang="en-US" sz="1600" i="0">
                <a:solidFill>
                  <a:srgbClr val="000000"/>
                </a:solidFill>
              </a:rPr>
              <a:t>Fix: A=1.75,   </a:t>
            </a:r>
            <a:r>
              <a:rPr lang="en-US" sz="1600" i="0">
                <a:solidFill>
                  <a:srgbClr val="000000"/>
                </a:solidFill>
                <a:latin typeface="Symbol" pitchFamily="18" charset="2"/>
              </a:rPr>
              <a:t>k</a:t>
            </a:r>
            <a:r>
              <a:rPr lang="en-US" sz="1600" i="0">
                <a:solidFill>
                  <a:srgbClr val="000000"/>
                </a:solidFill>
              </a:rPr>
              <a:t>=2.8</a:t>
            </a:r>
          </a:p>
          <a:p>
            <a:pPr marL="225425" indent="-225425" defTabSz="1017588" eaLnBrk="0" hangingPunct="0">
              <a:spcBef>
                <a:spcPct val="20000"/>
              </a:spcBef>
              <a:buFontTx/>
              <a:buChar char="•"/>
            </a:pPr>
            <a:r>
              <a:rPr lang="en-US" sz="1600" b="0" i="0">
                <a:solidFill>
                  <a:schemeClr val="tx1"/>
                </a:solidFill>
                <a:latin typeface="Arial" pitchFamily="34" charset="0"/>
              </a:rPr>
              <a:t>Find the non-inductive current level for 2 confinement and 2 profile assumptions…</a:t>
            </a:r>
            <a:r>
              <a:rPr lang="en-US" sz="1600" b="0">
                <a:solidFill>
                  <a:schemeClr val="accent2"/>
                </a:solidFill>
                <a:latin typeface="Arial" pitchFamily="34" charset="0"/>
              </a:rPr>
              <a:t>yields 4 different projections.</a:t>
            </a:r>
          </a:p>
          <a:p>
            <a:pPr marL="225425" indent="-225425" defTabSz="1017588" eaLnBrk="0" hangingPunct="0">
              <a:spcBef>
                <a:spcPct val="20000"/>
              </a:spcBef>
              <a:buFontTx/>
              <a:buChar char="•"/>
            </a:pPr>
            <a:endParaRPr lang="en-US" sz="2000" b="0" i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32" name="TextBox 6"/>
          <p:cNvSpPr txBox="1">
            <a:spLocks noChangeArrowheads="1"/>
          </p:cNvSpPr>
          <p:nvPr/>
        </p:nvSpPr>
        <p:spPr bwMode="auto">
          <a:xfrm>
            <a:off x="6096000" y="1122363"/>
            <a:ext cx="2819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0" tIns="50935" rIns="101870" bIns="50935">
            <a:spAutoFit/>
          </a:bodyPr>
          <a:lstStyle/>
          <a:p>
            <a:pPr algn="ctr"/>
            <a:r>
              <a:rPr lang="en-US" sz="1500" b="0" i="0" dirty="0">
                <a:solidFill>
                  <a:schemeClr val="tx1"/>
                </a:solidFill>
              </a:rPr>
              <a:t>Dashed: ITER-98 confinement scaling</a:t>
            </a:r>
          </a:p>
          <a:p>
            <a:pPr algn="ctr"/>
            <a:endParaRPr lang="en-US" sz="1500" b="0" i="0" dirty="0">
              <a:solidFill>
                <a:schemeClr val="tx1"/>
              </a:solidFill>
            </a:endParaRPr>
          </a:p>
          <a:p>
            <a:pPr algn="ctr"/>
            <a:endParaRPr lang="en-US" sz="1500" b="0" i="0" dirty="0">
              <a:solidFill>
                <a:schemeClr val="tx1"/>
              </a:solidFill>
            </a:endParaRPr>
          </a:p>
          <a:p>
            <a:pPr algn="ctr"/>
            <a:r>
              <a:rPr lang="en-US" sz="1500" b="0" i="0" dirty="0">
                <a:solidFill>
                  <a:schemeClr val="tx1"/>
                </a:solidFill>
              </a:rPr>
              <a:t>Solid: ST confinement scaling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269038" y="1655763"/>
          <a:ext cx="2457450" cy="403225"/>
        </p:xfrm>
        <a:graphic>
          <a:graphicData uri="http://schemas.openxmlformats.org/presentationml/2006/ole">
            <p:oleObj spid="_x0000_s1026" name="Equation" r:id="rId4" imgW="1600200" imgH="2538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400800" y="2362200"/>
          <a:ext cx="2087563" cy="300038"/>
        </p:xfrm>
        <a:graphic>
          <a:graphicData uri="http://schemas.openxmlformats.org/presentationml/2006/ole">
            <p:oleObj spid="_x0000_s1027" name="Equation" r:id="rId5" imgW="1447800" imgH="203200" progId="Equation.3">
              <p:embed/>
            </p:oleObj>
          </a:graphicData>
        </a:graphic>
      </p:graphicFrame>
      <p:sp>
        <p:nvSpPr>
          <p:cNvPr id="1033" name="TextBox 20"/>
          <p:cNvSpPr txBox="1">
            <a:spLocks noChangeArrowheads="1"/>
          </p:cNvSpPr>
          <p:nvPr/>
        </p:nvSpPr>
        <p:spPr bwMode="auto">
          <a:xfrm>
            <a:off x="639763" y="2286000"/>
            <a:ext cx="1152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Broad, H</a:t>
            </a:r>
            <a:r>
              <a:rPr lang="en-US" baseline="-25000">
                <a:solidFill>
                  <a:srgbClr val="FF0000"/>
                </a:solidFill>
              </a:rPr>
              <a:t>98</a:t>
            </a:r>
            <a:r>
              <a:rPr lang="en-US">
                <a:solidFill>
                  <a:srgbClr val="FF0000"/>
                </a:solidFill>
              </a:rPr>
              <a:t>=1</a:t>
            </a:r>
          </a:p>
        </p:txBody>
      </p:sp>
      <p:sp>
        <p:nvSpPr>
          <p:cNvPr id="1034" name="TextBox 21"/>
          <p:cNvSpPr txBox="1">
            <a:spLocks noChangeArrowheads="1"/>
          </p:cNvSpPr>
          <p:nvPr/>
        </p:nvSpPr>
        <p:spPr bwMode="auto">
          <a:xfrm>
            <a:off x="1325563" y="2667000"/>
            <a:ext cx="12334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Narrow, H</a:t>
            </a:r>
            <a:r>
              <a:rPr lang="en-US" baseline="-25000">
                <a:solidFill>
                  <a:srgbClr val="008000"/>
                </a:solidFill>
              </a:rPr>
              <a:t>98</a:t>
            </a:r>
            <a:r>
              <a:rPr lang="en-US">
                <a:solidFill>
                  <a:srgbClr val="008000"/>
                </a:solidFill>
              </a:rPr>
              <a:t>=1</a:t>
            </a:r>
          </a:p>
        </p:txBody>
      </p:sp>
      <p:sp>
        <p:nvSpPr>
          <p:cNvPr id="1035" name="TextBox 22"/>
          <p:cNvSpPr txBox="1">
            <a:spLocks noChangeArrowheads="1"/>
          </p:cNvSpPr>
          <p:nvPr/>
        </p:nvSpPr>
        <p:spPr bwMode="auto">
          <a:xfrm>
            <a:off x="639763" y="1828800"/>
            <a:ext cx="1169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Broad, H</a:t>
            </a:r>
            <a:r>
              <a:rPr lang="en-US" baseline="-25000">
                <a:solidFill>
                  <a:schemeClr val="accent2"/>
                </a:solidFill>
              </a:rPr>
              <a:t>ST</a:t>
            </a:r>
            <a:r>
              <a:rPr lang="en-US">
                <a:solidFill>
                  <a:schemeClr val="accent2"/>
                </a:solidFill>
              </a:rPr>
              <a:t>=1</a:t>
            </a:r>
          </a:p>
        </p:txBody>
      </p:sp>
      <p:sp>
        <p:nvSpPr>
          <p:cNvPr id="1036" name="TextBox 23"/>
          <p:cNvSpPr txBox="1">
            <a:spLocks noChangeArrowheads="1"/>
          </p:cNvSpPr>
          <p:nvPr/>
        </p:nvSpPr>
        <p:spPr bwMode="auto">
          <a:xfrm>
            <a:off x="685800" y="1371600"/>
            <a:ext cx="12493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Narrow, H</a:t>
            </a:r>
            <a:r>
              <a:rPr lang="en-US" baseline="-25000">
                <a:solidFill>
                  <a:schemeClr val="tx1"/>
                </a:solidFill>
              </a:rPr>
              <a:t>ST</a:t>
            </a:r>
            <a:r>
              <a:rPr lang="en-US">
                <a:solidFill>
                  <a:schemeClr val="tx1"/>
                </a:solidFill>
              </a:rPr>
              <a:t>=1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3602038" y="4953000"/>
          <a:ext cx="5084330" cy="1532965"/>
        </p:xfrm>
        <a:graphic>
          <a:graphicData uri="http://schemas.openxmlformats.org/drawingml/2006/table">
            <a:tbl>
              <a:tblPr/>
              <a:tblGrid>
                <a:gridCol w="1350818"/>
                <a:gridCol w="1192068"/>
                <a:gridCol w="1270000"/>
                <a:gridCol w="1271444"/>
              </a:tblGrid>
              <a:tr h="306593"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Confinement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Profiles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[kA]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Arial" charset="0"/>
                        </a:rPr>
                        <a:t>b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6593"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98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=1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Broad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4.34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6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=1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Broad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1325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5.32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98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=1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Narrow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4.87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6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=1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Narrow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5.97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61" name="TextBox 25"/>
          <p:cNvSpPr txBox="1">
            <a:spLocks noChangeArrowheads="1"/>
          </p:cNvSpPr>
          <p:nvPr/>
        </p:nvSpPr>
        <p:spPr bwMode="auto">
          <a:xfrm>
            <a:off x="792163" y="5715000"/>
            <a:ext cx="1231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Narrow, H</a:t>
            </a:r>
            <a:r>
              <a:rPr lang="en-US" baseline="-25000">
                <a:solidFill>
                  <a:srgbClr val="008000"/>
                </a:solidFill>
              </a:rPr>
              <a:t>98</a:t>
            </a:r>
            <a:r>
              <a:rPr lang="en-US">
                <a:solidFill>
                  <a:srgbClr val="008000"/>
                </a:solidFill>
              </a:rPr>
              <a:t>=1</a:t>
            </a:r>
          </a:p>
        </p:txBody>
      </p:sp>
      <p:sp>
        <p:nvSpPr>
          <p:cNvPr id="1062" name="TextBox 26"/>
          <p:cNvSpPr txBox="1">
            <a:spLocks noChangeArrowheads="1"/>
          </p:cNvSpPr>
          <p:nvPr/>
        </p:nvSpPr>
        <p:spPr bwMode="auto">
          <a:xfrm>
            <a:off x="1630363" y="5562600"/>
            <a:ext cx="11541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Broad, H</a:t>
            </a:r>
            <a:r>
              <a:rPr lang="en-US" baseline="-25000">
                <a:solidFill>
                  <a:srgbClr val="FF0000"/>
                </a:solidFill>
              </a:rPr>
              <a:t>98</a:t>
            </a:r>
            <a:r>
              <a:rPr lang="en-US">
                <a:solidFill>
                  <a:srgbClr val="FF0000"/>
                </a:solidFill>
              </a:rPr>
              <a:t>=1</a:t>
            </a:r>
          </a:p>
        </p:txBody>
      </p:sp>
      <p:sp>
        <p:nvSpPr>
          <p:cNvPr id="1063" name="TextBox 27"/>
          <p:cNvSpPr txBox="1">
            <a:spLocks noChangeArrowheads="1"/>
          </p:cNvSpPr>
          <p:nvPr/>
        </p:nvSpPr>
        <p:spPr bwMode="auto">
          <a:xfrm>
            <a:off x="715963" y="5181600"/>
            <a:ext cx="12493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Narrow, H</a:t>
            </a:r>
            <a:r>
              <a:rPr lang="en-US" baseline="-25000">
                <a:solidFill>
                  <a:schemeClr val="tx1"/>
                </a:solidFill>
              </a:rPr>
              <a:t>ST</a:t>
            </a:r>
            <a:r>
              <a:rPr lang="en-US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1064" name="TextBox 28"/>
          <p:cNvSpPr txBox="1">
            <a:spLocks noChangeArrowheads="1"/>
          </p:cNvSpPr>
          <p:nvPr/>
        </p:nvSpPr>
        <p:spPr bwMode="auto">
          <a:xfrm>
            <a:off x="1298575" y="4419600"/>
            <a:ext cx="11699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Broad, H</a:t>
            </a:r>
            <a:r>
              <a:rPr lang="en-US" baseline="-25000">
                <a:solidFill>
                  <a:schemeClr val="accent2"/>
                </a:solidFill>
              </a:rPr>
              <a:t>ST</a:t>
            </a:r>
            <a:r>
              <a:rPr lang="en-US">
                <a:solidFill>
                  <a:schemeClr val="accent2"/>
                </a:solidFill>
              </a:rPr>
              <a:t>=1</a:t>
            </a:r>
          </a:p>
        </p:txBody>
      </p:sp>
      <p:sp>
        <p:nvSpPr>
          <p:cNvPr id="1065" name="TextBox 29"/>
          <p:cNvSpPr txBox="1">
            <a:spLocks noChangeArrowheads="1"/>
          </p:cNvSpPr>
          <p:nvPr/>
        </p:nvSpPr>
        <p:spPr bwMode="auto">
          <a:xfrm>
            <a:off x="3581400" y="1752600"/>
            <a:ext cx="12509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Narrow, H</a:t>
            </a:r>
            <a:r>
              <a:rPr lang="en-US" baseline="-25000">
                <a:solidFill>
                  <a:schemeClr val="tx1"/>
                </a:solidFill>
              </a:rPr>
              <a:t>ST</a:t>
            </a:r>
            <a:r>
              <a:rPr lang="en-US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1066" name="TextBox 30"/>
          <p:cNvSpPr txBox="1">
            <a:spLocks noChangeArrowheads="1"/>
          </p:cNvSpPr>
          <p:nvPr/>
        </p:nvSpPr>
        <p:spPr bwMode="auto">
          <a:xfrm>
            <a:off x="4621213" y="2008188"/>
            <a:ext cx="11699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Broad, H</a:t>
            </a:r>
            <a:r>
              <a:rPr lang="en-US" baseline="-25000">
                <a:solidFill>
                  <a:schemeClr val="accent2"/>
                </a:solidFill>
              </a:rPr>
              <a:t>ST</a:t>
            </a:r>
            <a:r>
              <a:rPr lang="en-US">
                <a:solidFill>
                  <a:schemeClr val="accent2"/>
                </a:solidFill>
              </a:rPr>
              <a:t>=1</a:t>
            </a:r>
          </a:p>
        </p:txBody>
      </p:sp>
      <p:sp>
        <p:nvSpPr>
          <p:cNvPr id="1067" name="TextBox 31"/>
          <p:cNvSpPr txBox="1">
            <a:spLocks noChangeArrowheads="1"/>
          </p:cNvSpPr>
          <p:nvPr/>
        </p:nvSpPr>
        <p:spPr bwMode="auto">
          <a:xfrm>
            <a:off x="3581400" y="2209800"/>
            <a:ext cx="1154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Broad, H</a:t>
            </a:r>
            <a:r>
              <a:rPr lang="en-US" baseline="-25000">
                <a:solidFill>
                  <a:srgbClr val="FF0000"/>
                </a:solidFill>
              </a:rPr>
              <a:t>98</a:t>
            </a:r>
            <a:r>
              <a:rPr lang="en-US">
                <a:solidFill>
                  <a:srgbClr val="FF0000"/>
                </a:solidFill>
              </a:rPr>
              <a:t>=1</a:t>
            </a:r>
          </a:p>
        </p:txBody>
      </p:sp>
      <p:sp>
        <p:nvSpPr>
          <p:cNvPr id="1068" name="TextBox 32"/>
          <p:cNvSpPr txBox="1">
            <a:spLocks noChangeArrowheads="1"/>
          </p:cNvSpPr>
          <p:nvPr/>
        </p:nvSpPr>
        <p:spPr bwMode="auto">
          <a:xfrm>
            <a:off x="4329113" y="2692400"/>
            <a:ext cx="12334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Narrow, H</a:t>
            </a:r>
            <a:r>
              <a:rPr lang="en-US" baseline="-25000">
                <a:solidFill>
                  <a:srgbClr val="008000"/>
                </a:solidFill>
              </a:rPr>
              <a:t>98</a:t>
            </a:r>
            <a:r>
              <a:rPr lang="en-US">
                <a:solidFill>
                  <a:srgbClr val="008000"/>
                </a:solidFill>
              </a:rPr>
              <a:t>=1</a:t>
            </a:r>
          </a:p>
        </p:txBody>
      </p:sp>
      <p:pic>
        <p:nvPicPr>
          <p:cNvPr id="22" name="Picture 21" descr="Pictur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990600"/>
            <a:ext cx="3200400" cy="1866900"/>
          </a:xfrm>
          <a:prstGeom prst="rect">
            <a:avLst/>
          </a:prstGeom>
        </p:spPr>
      </p:pic>
      <p:sp>
        <p:nvSpPr>
          <p:cNvPr id="2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A83F1F48-1277-41C3-8567-19E53FF0936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1800" u="sng" smtClean="0"/>
              <a:t>Advanced Scenarios and Control Research Plans for FY2012-14:</a:t>
            </a:r>
            <a:br>
              <a:rPr lang="en-US" sz="1800" u="sng" smtClean="0"/>
            </a:br>
            <a:r>
              <a:rPr lang="en-US" sz="2000" smtClean="0"/>
              <a:t>Simulate scenarios for NSTX-U, develop advanced control algorithms</a:t>
            </a:r>
            <a:endParaRPr lang="en-US" sz="1800" u="sng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FY12-13:  TRANSP scenario/equilibrium simulations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RF-assisted start-up/ramp-up/sustainment simulations – w/ SFSU+WEP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ea typeface="+mn-ea"/>
                <a:cs typeface="+mn-cs"/>
              </a:rPr>
              <a:t>Scenario guidance for </a:t>
            </a:r>
            <a:r>
              <a:rPr lang="en-US" dirty="0" err="1" smtClean="0">
                <a:ea typeface="+mn-ea"/>
                <a:cs typeface="+mn-cs"/>
              </a:rPr>
              <a:t>cryo</a:t>
            </a:r>
            <a:r>
              <a:rPr lang="en-US" dirty="0" smtClean="0">
                <a:ea typeface="+mn-ea"/>
                <a:cs typeface="+mn-cs"/>
              </a:rPr>
              <a:t>-pump design (shapes, particle inventories)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ea typeface="+mn-ea"/>
                <a:cs typeface="+mn-cs"/>
              </a:rPr>
              <a:t>Provide relevant scenario targets for physics studies + diagnostic design</a:t>
            </a:r>
          </a:p>
          <a:p>
            <a:pPr>
              <a:lnSpc>
                <a:spcPct val="90000"/>
              </a:lnSpc>
              <a:defRPr/>
            </a:pPr>
            <a:endParaRPr lang="en-US" sz="600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JRT-2013: </a:t>
            </a:r>
            <a:r>
              <a:rPr lang="en-US" sz="2000" dirty="0" smtClean="0"/>
              <a:t>“Evaluate stationary enhanced confinement regimes without large Edge Localized Modes (ELMs), and to improve understanding of the underlying physical mechanisms that allow increased edge particle transport while maintaining a strong thermal transport barrier”</a:t>
            </a:r>
          </a:p>
          <a:p>
            <a:pPr>
              <a:defRPr/>
            </a:pPr>
            <a:endParaRPr lang="en-US" sz="600" dirty="0" smtClean="0"/>
          </a:p>
          <a:p>
            <a:pPr>
              <a:defRPr/>
            </a:pPr>
            <a:r>
              <a:rPr lang="en-US" dirty="0" smtClean="0"/>
              <a:t>FY13-14:  Assess and/or implement advanced control algorithms in preparation for NSTX-U operation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Proposing to develop NSTX-U snowflake control on DIII-D (PPPL+LLNL)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J profile control using off-axis NBI on DIII-D for NSTX-U 2</a:t>
            </a:r>
            <a:r>
              <a:rPr lang="en-US" baseline="30000" dirty="0" smtClean="0"/>
              <a:t>nd</a:t>
            </a:r>
            <a:r>
              <a:rPr lang="en-US" dirty="0" smtClean="0"/>
              <a:t> NBI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Implement </a:t>
            </a:r>
            <a:r>
              <a:rPr lang="en-US" dirty="0" err="1" smtClean="0"/>
              <a:t>rt</a:t>
            </a:r>
            <a:r>
              <a:rPr lang="en-US" dirty="0" smtClean="0"/>
              <a:t>-MSE (if funded) in </a:t>
            </a:r>
            <a:r>
              <a:rPr lang="en-US" dirty="0" err="1" smtClean="0"/>
              <a:t>rt</a:t>
            </a:r>
            <a:r>
              <a:rPr lang="en-US" dirty="0" smtClean="0"/>
              <a:t>-EFIT for q-profile reconstruction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Assess simultaneous J profile, rotation, and beta control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Project improvement in NSTX-U rotation control using 2</a:t>
            </a:r>
            <a:r>
              <a:rPr lang="en-US" baseline="30000" dirty="0" smtClean="0"/>
              <a:t>nd</a:t>
            </a:r>
            <a:r>
              <a:rPr lang="en-US" dirty="0" smtClean="0"/>
              <a:t> NBI deposition flexibility + improved NTV control w/ proposed NCC coils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F1F48-1277-41C3-8567-19E53FF0936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3903663" y="1219200"/>
            <a:ext cx="5240337" cy="1066800"/>
          </a:xfrm>
        </p:spPr>
        <p:txBody>
          <a:bodyPr/>
          <a:lstStyle/>
          <a:p>
            <a:pPr marL="228600" indent="-228600" eaLnBrk="1" hangingPunct="1">
              <a:tabLst>
                <a:tab pos="228600" algn="l"/>
              </a:tabLst>
            </a:pPr>
            <a:r>
              <a:rPr lang="en-US" sz="2000" dirty="0" err="1" smtClean="0">
                <a:ea typeface="ＭＳ Ｐゴシック" pitchFamily="34" charset="-128"/>
              </a:rPr>
              <a:t>Divertor</a:t>
            </a:r>
            <a:r>
              <a:rPr lang="en-US" sz="2000" dirty="0" smtClean="0">
                <a:ea typeface="ＭＳ Ｐゴシック" pitchFamily="34" charset="-128"/>
              </a:rPr>
              <a:t> heat flux width decreases with increased plasma current I</a:t>
            </a:r>
            <a:r>
              <a:rPr lang="en-US" sz="2000" baseline="-25000" dirty="0" smtClean="0">
                <a:ea typeface="ＭＳ Ｐゴシック" pitchFamily="34" charset="-128"/>
              </a:rPr>
              <a:t>P</a:t>
            </a:r>
            <a:endParaRPr lang="en-US" sz="2000" dirty="0" smtClean="0">
              <a:ea typeface="ＭＳ Ｐゴシック" pitchFamily="34" charset="-128"/>
            </a:endParaRPr>
          </a:p>
          <a:p>
            <a:pPr marL="685800" lvl="1" indent="-228600" eaLnBrk="1" hangingPunct="1">
              <a:tabLst>
                <a:tab pos="228600" algn="l"/>
              </a:tabLst>
            </a:pPr>
            <a:r>
              <a:rPr lang="en-US" sz="1800" dirty="0" smtClean="0">
                <a:ea typeface="ＭＳ Ｐゴシック" pitchFamily="34" charset="-128"/>
              </a:rPr>
              <a:t>Major implications for ITER, FNSF</a:t>
            </a:r>
          </a:p>
        </p:txBody>
      </p:sp>
      <p:sp>
        <p:nvSpPr>
          <p:cNvPr id="747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will investigate high flux expansion snowflake </a:t>
            </a:r>
            <a:r>
              <a:rPr lang="en-US" dirty="0" err="1" smtClean="0"/>
              <a:t>divertor</a:t>
            </a:r>
            <a:r>
              <a:rPr lang="en-US" dirty="0" smtClean="0"/>
              <a:t> + detachment for large heat-flux reduction</a:t>
            </a:r>
            <a:endParaRPr lang="en-US" dirty="0" smtClean="0">
              <a:solidFill>
                <a:srgbClr val="3333CC"/>
              </a:solidFill>
              <a:ea typeface="ＭＳ Ｐゴシック" pitchFamily="34" charset="-128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419600" y="2362200"/>
            <a:ext cx="43434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92100" indent="-292100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lang="en-US" sz="1800" i="0" kern="0" dirty="0">
                <a:solidFill>
                  <a:srgbClr val="FF0000"/>
                </a:solidFill>
                <a:ea typeface="ＭＳ Ｐゴシック" pitchFamily="1" charset="-128"/>
              </a:rPr>
              <a:t>NSTX Upgrade with conventional </a:t>
            </a:r>
            <a:r>
              <a:rPr lang="en-US" sz="1800" i="0" kern="0" dirty="0" err="1">
                <a:solidFill>
                  <a:srgbClr val="FF0000"/>
                </a:solidFill>
                <a:ea typeface="ＭＳ Ｐゴシック" pitchFamily="1" charset="-128"/>
              </a:rPr>
              <a:t>divertor</a:t>
            </a:r>
            <a:r>
              <a:rPr lang="en-US" sz="1800" i="0" kern="0" dirty="0">
                <a:solidFill>
                  <a:srgbClr val="FF0000"/>
                </a:solidFill>
                <a:ea typeface="ＭＳ Ｐゴシック" pitchFamily="1" charset="-128"/>
              </a:rPr>
              <a:t> projects to very high peak heat flux up to 30-45MW/m</a:t>
            </a:r>
            <a:r>
              <a:rPr lang="en-US" sz="1800" i="0" kern="0" baseline="30000" dirty="0">
                <a:solidFill>
                  <a:srgbClr val="FF0000"/>
                </a:solidFill>
                <a:ea typeface="ＭＳ Ｐゴシック" pitchFamily="1" charset="-128"/>
              </a:rPr>
              <a:t>2</a:t>
            </a:r>
            <a:endParaRPr lang="en-US" sz="1800" i="0" kern="0" dirty="0">
              <a:solidFill>
                <a:srgbClr val="FF0000"/>
              </a:solidFill>
              <a:ea typeface="ＭＳ Ｐゴシック" pitchFamily="1" charset="-128"/>
            </a:endParaRPr>
          </a:p>
          <a:p>
            <a:pPr marL="292100" indent="-292100">
              <a:spcBef>
                <a:spcPct val="20000"/>
              </a:spcBef>
              <a:buFont typeface="Wingdings" pitchFamily="2" charset="2"/>
              <a:buChar char="à"/>
              <a:defRPr/>
            </a:pPr>
            <a:endParaRPr lang="en-US" sz="2000" i="0" kern="0" dirty="0">
              <a:solidFill>
                <a:srgbClr val="FF0000"/>
              </a:solidFill>
              <a:ea typeface="ＭＳ Ｐゴシック" pitchFamily="1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sz="1600" i="0" kern="0" dirty="0">
              <a:solidFill>
                <a:srgbClr val="FF0000"/>
              </a:solidFill>
              <a:ea typeface="ＭＳ Ｐゴシック" pitchFamily="1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sz="1600" i="0" kern="0" dirty="0">
              <a:solidFill>
                <a:srgbClr val="FF0000"/>
              </a:solidFill>
              <a:ea typeface="ＭＳ Ｐゴシック" pitchFamily="1" charset="-128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615A6E-5E8B-4DD8-8856-897E544789E4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4759" name="TextBox 13"/>
          <p:cNvSpPr txBox="1">
            <a:spLocks noChangeArrowheads="1"/>
          </p:cNvSpPr>
          <p:nvPr/>
        </p:nvSpPr>
        <p:spPr bwMode="auto">
          <a:xfrm>
            <a:off x="4114800" y="3733800"/>
            <a:ext cx="5029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i="0">
                <a:solidFill>
                  <a:schemeClr val="tx1"/>
                </a:solidFill>
              </a:rPr>
              <a:t>Divertor heat flux inversely proportional to flux expansion over a factor of five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i="0">
                <a:solidFill>
                  <a:schemeClr val="tx1"/>
                </a:solidFill>
              </a:rPr>
              <a:t>Snowflake</a:t>
            </a:r>
            <a:r>
              <a:rPr lang="en-US" sz="2000" b="0" i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000" b="0" i="0">
                <a:solidFill>
                  <a:schemeClr val="tx1"/>
                </a:solidFill>
              </a:rPr>
              <a:t> high flux expansion 40-60, larger divertor volume and radiation </a:t>
            </a:r>
            <a:endParaRPr lang="en-US" sz="1000" b="0" i="0"/>
          </a:p>
        </p:txBody>
      </p:sp>
      <p:pic>
        <p:nvPicPr>
          <p:cNvPr id="747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378" y="985838"/>
            <a:ext cx="329927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1981200" y="1066800"/>
            <a:ext cx="17367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800" i="0" dirty="0" err="1">
                <a:solidFill>
                  <a:srgbClr val="FF0000"/>
                </a:solidFill>
                <a:latin typeface="Helvetica" charset="0"/>
                <a:cs typeface="+mn-cs"/>
              </a:rPr>
              <a:t>λ</a:t>
            </a:r>
            <a:r>
              <a:rPr lang="en-US" sz="1800" i="0" baseline="-25000" dirty="0" err="1">
                <a:solidFill>
                  <a:srgbClr val="FF0000"/>
                </a:solidFill>
                <a:latin typeface="Helvetica" charset="0"/>
                <a:cs typeface="+mn-cs"/>
              </a:rPr>
              <a:t>q</a:t>
            </a:r>
            <a:r>
              <a:rPr lang="en-US" sz="1800" i="0" baseline="30000" dirty="0" err="1">
                <a:solidFill>
                  <a:srgbClr val="FF0000"/>
                </a:solidFill>
                <a:latin typeface="Helvetica" charset="0"/>
                <a:cs typeface="+mn-cs"/>
              </a:rPr>
              <a:t>mid</a:t>
            </a:r>
            <a:r>
              <a:rPr lang="en-US" sz="1800" i="0" dirty="0">
                <a:solidFill>
                  <a:srgbClr val="FF0000"/>
                </a:solidFill>
                <a:latin typeface="Helvetica" charset="0"/>
                <a:cs typeface="+mn-cs"/>
              </a:rPr>
              <a:t> ~ </a:t>
            </a:r>
            <a:r>
              <a:rPr lang="en-US" sz="1800" i="0" dirty="0">
                <a:solidFill>
                  <a:srgbClr val="FF0000"/>
                </a:solidFill>
                <a:latin typeface="+mn-lt"/>
                <a:cs typeface="+mn-cs"/>
              </a:rPr>
              <a:t>I</a:t>
            </a:r>
            <a:r>
              <a:rPr lang="en-US" sz="1800" i="0" baseline="-25000" dirty="0">
                <a:solidFill>
                  <a:srgbClr val="FF0000"/>
                </a:solidFill>
                <a:latin typeface="+mn-lt"/>
                <a:cs typeface="+mn-cs"/>
              </a:rPr>
              <a:t>p</a:t>
            </a:r>
            <a:r>
              <a:rPr lang="en-US" sz="1800" i="0" baseline="30000" dirty="0">
                <a:solidFill>
                  <a:srgbClr val="FF0000"/>
                </a:solidFill>
                <a:latin typeface="+mn-lt"/>
                <a:cs typeface="+mn-cs"/>
              </a:rPr>
              <a:t>-1 to -1.6</a:t>
            </a:r>
          </a:p>
        </p:txBody>
      </p:sp>
      <p:sp>
        <p:nvSpPr>
          <p:cNvPr id="34" name="Down Arrow 33"/>
          <p:cNvSpPr/>
          <p:nvPr/>
        </p:nvSpPr>
        <p:spPr bwMode="auto">
          <a:xfrm rot="3961241">
            <a:off x="3420246" y="1447727"/>
            <a:ext cx="237348" cy="1135809"/>
          </a:xfrm>
          <a:prstGeom prst="downArrow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1822CD"/>
              </a:solidFill>
              <a:latin typeface="Helvetica" pitchFamily="-128" charset="0"/>
            </a:endParaRPr>
          </a:p>
        </p:txBody>
      </p:sp>
      <p:pic>
        <p:nvPicPr>
          <p:cNvPr id="7476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3438" y="3657600"/>
            <a:ext cx="1887537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6" name="Rectangle 30"/>
          <p:cNvSpPr>
            <a:spLocks noChangeArrowheads="1"/>
          </p:cNvSpPr>
          <p:nvPr/>
        </p:nvSpPr>
        <p:spPr bwMode="auto">
          <a:xfrm>
            <a:off x="2116138" y="3657600"/>
            <a:ext cx="133350" cy="2057400"/>
          </a:xfrm>
          <a:prstGeom prst="rect">
            <a:avLst/>
          </a:prstGeom>
          <a:solidFill>
            <a:schemeClr val="bg1"/>
          </a:solidFill>
          <a:ln w="0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  <a:buFontTx/>
              <a:buChar char="•"/>
            </a:pPr>
            <a:endParaRPr lang="en-US" sz="1100"/>
          </a:p>
        </p:txBody>
      </p:sp>
      <p:sp>
        <p:nvSpPr>
          <p:cNvPr id="28" name="TextBox 27"/>
          <p:cNvSpPr txBox="1"/>
          <p:nvPr/>
        </p:nvSpPr>
        <p:spPr bwMode="auto">
          <a:xfrm>
            <a:off x="2209800" y="3624262"/>
            <a:ext cx="1828800" cy="3381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Snowflake </a:t>
            </a:r>
            <a:r>
              <a:rPr lang="en-US" sz="1600" i="0" dirty="0" err="1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Divertor</a:t>
            </a:r>
            <a:endParaRPr lang="en-US" sz="1600" i="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grpSp>
        <p:nvGrpSpPr>
          <p:cNvPr id="74768" name="Group 33"/>
          <p:cNvGrpSpPr>
            <a:grpSpLocks/>
          </p:cNvGrpSpPr>
          <p:nvPr/>
        </p:nvGrpSpPr>
        <p:grpSpPr bwMode="auto">
          <a:xfrm>
            <a:off x="76200" y="3624262"/>
            <a:ext cx="2057400" cy="2090738"/>
            <a:chOff x="1295400" y="953095"/>
            <a:chExt cx="2226365" cy="2323505"/>
          </a:xfrm>
        </p:grpSpPr>
        <p:pic>
          <p:nvPicPr>
            <p:cNvPr id="7477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5400" y="990600"/>
              <a:ext cx="2226365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76" name="Rectangle 29"/>
            <p:cNvSpPr>
              <a:spLocks noChangeArrowheads="1"/>
            </p:cNvSpPr>
            <p:nvPr/>
          </p:nvSpPr>
          <p:spPr bwMode="auto">
            <a:xfrm>
              <a:off x="1316736" y="990600"/>
              <a:ext cx="152400" cy="2286000"/>
            </a:xfrm>
            <a:prstGeom prst="rect">
              <a:avLst/>
            </a:prstGeom>
            <a:solidFill>
              <a:schemeClr val="bg1"/>
            </a:solidFill>
            <a:ln w="0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 sz="11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60316" y="953095"/>
              <a:ext cx="1978991" cy="37578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Standard </a:t>
              </a:r>
              <a:r>
                <a:rPr lang="en-US" sz="1600" i="0" dirty="0" err="1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Divertor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  <a:cs typeface="Arial" charset="0"/>
              </a:endParaRPr>
            </a:p>
          </p:txBody>
        </p:sp>
      </p:grpSp>
      <p:sp>
        <p:nvSpPr>
          <p:cNvPr id="37" name="Down Arrow 36"/>
          <p:cNvSpPr/>
          <p:nvPr/>
        </p:nvSpPr>
        <p:spPr bwMode="auto">
          <a:xfrm rot="6107559" flipH="1">
            <a:off x="3872537" y="4201532"/>
            <a:ext cx="224516" cy="685800"/>
          </a:xfrm>
          <a:prstGeom prst="downArrow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dirty="0">
              <a:solidFill>
                <a:srgbClr val="1822CD"/>
              </a:solidFill>
              <a:latin typeface="Helvetica" pitchFamily="-128" charset="0"/>
            </a:endParaRPr>
          </a:p>
        </p:txBody>
      </p:sp>
      <p:sp>
        <p:nvSpPr>
          <p:cNvPr id="74772" name="Rectangle 39"/>
          <p:cNvSpPr>
            <a:spLocks noChangeArrowheads="1"/>
          </p:cNvSpPr>
          <p:nvPr/>
        </p:nvSpPr>
        <p:spPr bwMode="auto">
          <a:xfrm>
            <a:off x="152400" y="5181600"/>
            <a:ext cx="3886200" cy="1295400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685800" y="5486400"/>
            <a:ext cx="77724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30188" indent="-230188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lang="en-US" sz="1800" i="0" kern="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1" charset="-128"/>
                <a:sym typeface="Wingdings" pitchFamily="2" charset="2"/>
              </a:rPr>
              <a:t>U/D </a:t>
            </a:r>
            <a:r>
              <a:rPr lang="en-US" sz="1800" i="0" kern="0" dirty="0">
                <a:solidFill>
                  <a:schemeClr val="accent1">
                    <a:lumMod val="75000"/>
                  </a:schemeClr>
                </a:solidFill>
                <a:ea typeface="ＭＳ Ｐゴシック" pitchFamily="1" charset="-128"/>
                <a:sym typeface="Wingdings" pitchFamily="2" charset="2"/>
              </a:rPr>
              <a:t>balanced snowflake </a:t>
            </a:r>
            <a:r>
              <a:rPr lang="en-US" sz="1800" i="0" kern="0" dirty="0" err="1">
                <a:solidFill>
                  <a:schemeClr val="accent1">
                    <a:lumMod val="75000"/>
                  </a:schemeClr>
                </a:solidFill>
                <a:ea typeface="ＭＳ Ｐゴシック" pitchFamily="1" charset="-128"/>
                <a:sym typeface="Wingdings" pitchFamily="2" charset="2"/>
              </a:rPr>
              <a:t>divertor</a:t>
            </a:r>
            <a:r>
              <a:rPr lang="en-US" sz="1800" i="0" kern="0" dirty="0">
                <a:solidFill>
                  <a:schemeClr val="accent1">
                    <a:lumMod val="75000"/>
                  </a:schemeClr>
                </a:solidFill>
                <a:ea typeface="ＭＳ Ｐゴシック" pitchFamily="1" charset="-128"/>
                <a:sym typeface="Wingdings" pitchFamily="2" charset="2"/>
              </a:rPr>
              <a:t> p</a:t>
            </a:r>
            <a:r>
              <a:rPr lang="en-US" sz="1800" i="0" kern="0" dirty="0">
                <a:solidFill>
                  <a:schemeClr val="accent1">
                    <a:lumMod val="75000"/>
                  </a:schemeClr>
                </a:solidFill>
                <a:ea typeface="ＭＳ Ｐゴシック" pitchFamily="1" charset="-128"/>
              </a:rPr>
              <a:t>rojects to acceptable heat flux &lt; 10MW/m</a:t>
            </a:r>
            <a:r>
              <a:rPr lang="en-US" sz="1800" i="0" kern="0" baseline="30000" dirty="0">
                <a:solidFill>
                  <a:schemeClr val="accent1">
                    <a:lumMod val="75000"/>
                  </a:schemeClr>
                </a:solidFill>
                <a:ea typeface="ＭＳ Ｐゴシック" pitchFamily="1" charset="-128"/>
              </a:rPr>
              <a:t>2</a:t>
            </a:r>
            <a:r>
              <a:rPr lang="en-US" sz="1800" i="0" kern="0" dirty="0">
                <a:solidFill>
                  <a:schemeClr val="accent1">
                    <a:lumMod val="75000"/>
                  </a:schemeClr>
                </a:solidFill>
                <a:ea typeface="ＭＳ Ｐゴシック" pitchFamily="1" charset="-128"/>
              </a:rPr>
              <a:t> in Upgrade at highest expected I</a:t>
            </a:r>
            <a:r>
              <a:rPr lang="en-US" sz="1800" i="0" kern="0" baseline="-25000" dirty="0">
                <a:solidFill>
                  <a:schemeClr val="accent1">
                    <a:lumMod val="75000"/>
                  </a:schemeClr>
                </a:solidFill>
                <a:ea typeface="ＭＳ Ｐゴシック" pitchFamily="1" charset="-128"/>
              </a:rPr>
              <a:t>P</a:t>
            </a:r>
            <a:r>
              <a:rPr lang="en-US" sz="1800" i="0" kern="0" dirty="0">
                <a:solidFill>
                  <a:schemeClr val="accent1">
                    <a:lumMod val="75000"/>
                  </a:schemeClr>
                </a:solidFill>
                <a:ea typeface="ＭＳ Ｐゴシック" pitchFamily="1" charset="-128"/>
              </a:rPr>
              <a:t> = 2MA, </a:t>
            </a:r>
            <a:r>
              <a:rPr lang="en-US" sz="1800" i="0" kern="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1" charset="-128"/>
              </a:rPr>
              <a:t>P</a:t>
            </a:r>
            <a:r>
              <a:rPr lang="en-US" sz="1800" i="0" kern="0" baseline="-25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1" charset="-128"/>
              </a:rPr>
              <a:t>AUX</a:t>
            </a:r>
            <a:r>
              <a:rPr lang="en-US" sz="1800" i="0" kern="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1" charset="-128"/>
              </a:rPr>
              <a:t>=10-15MW</a:t>
            </a:r>
          </a:p>
          <a:p>
            <a:pPr marL="230188" indent="-230188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lang="en-US" sz="1800" i="0" kern="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1" charset="-128"/>
              </a:rPr>
              <a:t>Partial detachment </a:t>
            </a:r>
            <a:r>
              <a:rPr lang="en-US" sz="1800" i="0" kern="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1" charset="-128"/>
                <a:sym typeface="Wingdings" pitchFamily="2" charset="2"/>
              </a:rPr>
              <a:t> </a:t>
            </a:r>
            <a:r>
              <a:rPr lang="en-US" sz="1800" i="0" kern="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1" charset="-128"/>
              </a:rPr>
              <a:t>~2x reduction in NSTX (modeling underway)</a:t>
            </a:r>
            <a:endParaRPr lang="en-US" sz="1400" i="0" kern="0" dirty="0">
              <a:solidFill>
                <a:schemeClr val="accent1">
                  <a:lumMod val="75000"/>
                </a:schemeClr>
              </a:solidFill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 Program/Project events since PAC-29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pPr marL="171450" indent="-171450">
              <a:lnSpc>
                <a:spcPct val="120000"/>
              </a:lnSpc>
            </a:pPr>
            <a:r>
              <a:rPr lang="en-US" sz="2000" dirty="0" smtClean="0"/>
              <a:t>Research Forum for FY11-12 run – March 15-18</a:t>
            </a:r>
          </a:p>
          <a:p>
            <a:pPr marL="571500" lvl="1" indent="-171450">
              <a:lnSpc>
                <a:spcPct val="120000"/>
              </a:lnSpc>
            </a:pPr>
            <a:r>
              <a:rPr lang="en-US" sz="1600" dirty="0" smtClean="0"/>
              <a:t>See previous description by S. </a:t>
            </a:r>
            <a:r>
              <a:rPr lang="en-US" sz="1600" dirty="0" err="1" smtClean="0"/>
              <a:t>Sabbagh</a:t>
            </a:r>
            <a:endParaRPr lang="en-US" sz="1600" dirty="0" smtClean="0"/>
          </a:p>
          <a:p>
            <a:pPr marL="171450" indent="-171450">
              <a:lnSpc>
                <a:spcPct val="120000"/>
              </a:lnSpc>
            </a:pPr>
            <a:r>
              <a:rPr lang="en-US" sz="2000" dirty="0" smtClean="0"/>
              <a:t>Five year plan (2009-13) mid-term review – June 6-7</a:t>
            </a:r>
          </a:p>
          <a:p>
            <a:pPr marL="171450" indent="-171450">
              <a:lnSpc>
                <a:spcPct val="120000"/>
              </a:lnSpc>
            </a:pPr>
            <a:r>
              <a:rPr lang="en-US" sz="2000" dirty="0" smtClean="0"/>
              <a:t>NSTX Upgrade Final Design Review (FDR) – June 22-24</a:t>
            </a:r>
            <a:endParaRPr lang="en-US" sz="800" dirty="0" smtClean="0"/>
          </a:p>
          <a:p>
            <a:pPr marL="171450" lvl="1" indent="-171450">
              <a:lnSpc>
                <a:spcPct val="120000"/>
              </a:lnSpc>
              <a:buFontTx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NSTX systems tested, ready for plasma ops – July 19, 2011</a:t>
            </a:r>
            <a:endParaRPr lang="en-US" b="1" dirty="0" smtClean="0"/>
          </a:p>
          <a:p>
            <a:pPr marL="171450" indent="-171450">
              <a:lnSpc>
                <a:spcPct val="120000"/>
              </a:lnSpc>
            </a:pPr>
            <a:r>
              <a:rPr lang="en-US" sz="2000" b="1" dirty="0" smtClean="0"/>
              <a:t>NSTX central TF bundle electrical short/failure – July 20, 2011</a:t>
            </a:r>
          </a:p>
          <a:p>
            <a:pPr marL="171450" indent="-171450">
              <a:lnSpc>
                <a:spcPct val="120000"/>
              </a:lnSpc>
            </a:pPr>
            <a:r>
              <a:rPr lang="en-US" sz="2000" dirty="0" smtClean="0"/>
              <a:t>PAC-30 review of program letter for diag. </a:t>
            </a:r>
            <a:r>
              <a:rPr lang="en-US" sz="2000" dirty="0" err="1" smtClean="0"/>
              <a:t>collab</a:t>
            </a:r>
            <a:r>
              <a:rPr lang="en-US" sz="2000" dirty="0" smtClean="0"/>
              <a:t>. – Aug 2011</a:t>
            </a:r>
          </a:p>
          <a:p>
            <a:pPr marL="171450" indent="-171450">
              <a:lnSpc>
                <a:spcPct val="120000"/>
              </a:lnSpc>
            </a:pPr>
            <a:r>
              <a:rPr lang="en-US" sz="2000" dirty="0" smtClean="0"/>
              <a:t>Successful independent forensic review of TF fault – Sept 2011</a:t>
            </a:r>
          </a:p>
          <a:p>
            <a:pPr marL="171450" indent="-171450">
              <a:lnSpc>
                <a:spcPct val="120000"/>
              </a:lnSpc>
            </a:pPr>
            <a:r>
              <a:rPr lang="en-US" sz="2000" b="1" dirty="0" smtClean="0"/>
              <a:t>Extensive FES + team discussions </a:t>
            </a:r>
            <a:r>
              <a:rPr lang="en-US" sz="2000" b="1" dirty="0" smtClean="0">
                <a:sym typeface="Wingdings" pitchFamily="2" charset="2"/>
              </a:rPr>
              <a:t> d</a:t>
            </a:r>
            <a:r>
              <a:rPr lang="en-US" sz="2000" b="1" dirty="0" smtClean="0"/>
              <a:t>ecided to begin Upgrade</a:t>
            </a:r>
          </a:p>
          <a:p>
            <a:pPr marL="171450" indent="-171450">
              <a:lnSpc>
                <a:spcPct val="120000"/>
              </a:lnSpc>
            </a:pPr>
            <a:r>
              <a:rPr lang="en-US" sz="2000" dirty="0" smtClean="0"/>
              <a:t>DOE-OFES approval to commence outage – Sept 2011 </a:t>
            </a:r>
          </a:p>
          <a:p>
            <a:pPr marL="171450" indent="-171450">
              <a:lnSpc>
                <a:spcPct val="120000"/>
              </a:lnSpc>
            </a:pPr>
            <a:r>
              <a:rPr lang="en-US" sz="2000" b="1" dirty="0" smtClean="0"/>
              <a:t>DOE CD-3 approval to begin construction – Dec 2011</a:t>
            </a:r>
          </a:p>
          <a:p>
            <a:pPr marL="171450" indent="-171450">
              <a:lnSpc>
                <a:spcPct val="120000"/>
              </a:lnSpc>
            </a:pPr>
            <a:r>
              <a:rPr lang="en-US" sz="2000" dirty="0" smtClean="0"/>
              <a:t>FY2012-14 milestones revised to reflect non-operation – Dec 2011-Jan 2012</a:t>
            </a:r>
          </a:p>
          <a:p>
            <a:pPr marL="403225" lvl="1" indent="-228600">
              <a:lnSpc>
                <a:spcPct val="120000"/>
              </a:lnSpc>
            </a:pPr>
            <a:r>
              <a:rPr lang="en-US" sz="1600" dirty="0" smtClean="0"/>
              <a:t>Increased emphasis on data analysis, simulations &amp; projections to NSTX-U, collaboration</a:t>
            </a:r>
          </a:p>
          <a:p>
            <a:pPr marL="171450" indent="-171450">
              <a:lnSpc>
                <a:spcPct val="120000"/>
              </a:lnSpc>
            </a:pPr>
            <a:endParaRPr lang="en-US" sz="2000" dirty="0" smtClean="0"/>
          </a:p>
          <a:p>
            <a:pPr>
              <a:lnSpc>
                <a:spcPct val="120000"/>
              </a:lnSpc>
            </a:pPr>
            <a:endParaRPr lang="en-US" sz="2000" dirty="0" smtClean="0"/>
          </a:p>
        </p:txBody>
      </p:sp>
      <p:sp>
        <p:nvSpPr>
          <p:cNvPr id="4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noFill/>
        </p:spPr>
        <p:txBody>
          <a:bodyPr/>
          <a:lstStyle/>
          <a:p>
            <a:fld id="{0D149286-E520-474D-BC0F-2FF04E42DBA7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CS design provides additional coils for flexible </a:t>
            </a:r>
            <a:br>
              <a:rPr lang="en-US" dirty="0" smtClean="0"/>
            </a:br>
            <a:r>
              <a:rPr lang="en-US" dirty="0" smtClean="0"/>
              <a:t>and controllable </a:t>
            </a:r>
            <a:r>
              <a:rPr lang="en-US" dirty="0" err="1" smtClean="0"/>
              <a:t>divertor</a:t>
            </a:r>
            <a:r>
              <a:rPr lang="en-US" dirty="0" smtClean="0"/>
              <a:t> including snowflake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A5DDB-5680-4962-9E17-EB5052CE8A6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33798" name="Group 12"/>
          <p:cNvGrpSpPr>
            <a:grpSpLocks/>
          </p:cNvGrpSpPr>
          <p:nvPr/>
        </p:nvGrpSpPr>
        <p:grpSpPr bwMode="auto">
          <a:xfrm>
            <a:off x="152400" y="4495800"/>
            <a:ext cx="2543175" cy="1981200"/>
            <a:chOff x="4800600" y="1066800"/>
            <a:chExt cx="3048000" cy="2478010"/>
          </a:xfrm>
        </p:grpSpPr>
        <p:pic>
          <p:nvPicPr>
            <p:cNvPr id="3380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0600" y="1066800"/>
              <a:ext cx="2895600" cy="2478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7" name="Rectangle 30"/>
            <p:cNvSpPr>
              <a:spLocks noChangeArrowheads="1"/>
            </p:cNvSpPr>
            <p:nvPr/>
          </p:nvSpPr>
          <p:spPr bwMode="auto">
            <a:xfrm>
              <a:off x="7010400" y="2971800"/>
              <a:ext cx="838200" cy="533400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</p:grpSp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54150"/>
            <a:ext cx="25654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28"/>
          <p:cNvSpPr>
            <a:spLocks noChangeArrowheads="1"/>
          </p:cNvSpPr>
          <p:nvPr/>
        </p:nvSpPr>
        <p:spPr bwMode="auto">
          <a:xfrm>
            <a:off x="1981200" y="2935288"/>
            <a:ext cx="700088" cy="431800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3801" name="TextBox 25"/>
          <p:cNvSpPr txBox="1">
            <a:spLocks noChangeArrowheads="1"/>
          </p:cNvSpPr>
          <p:nvPr/>
        </p:nvSpPr>
        <p:spPr bwMode="auto">
          <a:xfrm>
            <a:off x="228600" y="10668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0">
                <a:solidFill>
                  <a:srgbClr val="FF0000"/>
                </a:solidFill>
              </a:rPr>
              <a:t>NSTX Snowflake</a:t>
            </a:r>
          </a:p>
        </p:txBody>
      </p:sp>
      <p:sp>
        <p:nvSpPr>
          <p:cNvPr id="33802" name="TextBox 25"/>
          <p:cNvSpPr txBox="1">
            <a:spLocks noChangeArrowheads="1"/>
          </p:cNvSpPr>
          <p:nvPr/>
        </p:nvSpPr>
        <p:spPr bwMode="auto">
          <a:xfrm>
            <a:off x="76200" y="4114800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0">
                <a:solidFill>
                  <a:srgbClr val="FF0000"/>
                </a:solidFill>
              </a:rPr>
              <a:t>NSTX-U Snowflake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838200" y="3429000"/>
            <a:ext cx="533400" cy="609600"/>
          </a:xfrm>
          <a:prstGeom prst="downArrow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1822CD"/>
              </a:solidFill>
              <a:latin typeface="Helvetica" pitchFamily="-128" charset="0"/>
            </a:endParaRPr>
          </a:p>
        </p:txBody>
      </p:sp>
      <p:pic>
        <p:nvPicPr>
          <p:cNvPr id="14" name="P 1" descr="pastedGraphic.tif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066800"/>
            <a:ext cx="436562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352800" y="4572001"/>
            <a:ext cx="5334000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i="0" dirty="0">
                <a:latin typeface="+mn-lt"/>
                <a:ea typeface="ＭＳ Ｐゴシック" charset="-128"/>
                <a:cs typeface="ＭＳ Ｐゴシック" charset="-128"/>
              </a:rPr>
              <a:t>Substantial progress made in developing fast algorithms for ID of multiple X-points </a:t>
            </a:r>
            <a:r>
              <a:rPr lang="en-US" sz="2000" i="0" dirty="0">
                <a:latin typeface="+mn-lt"/>
                <a:ea typeface="ＭＳ Ｐゴシック" charset="-128"/>
                <a:cs typeface="ＭＳ Ｐゴシック" charset="-128"/>
                <a:sym typeface="Wingdings" pitchFamily="2" charset="2"/>
              </a:rPr>
              <a:t>suitable for real-time snowflake </a:t>
            </a:r>
            <a:r>
              <a:rPr lang="en-US" sz="2000" i="0" dirty="0" smtClean="0">
                <a:latin typeface="+mn-lt"/>
                <a:ea typeface="ＭＳ Ｐゴシック" charset="-128"/>
                <a:cs typeface="ＭＳ Ｐゴシック" charset="-128"/>
                <a:sym typeface="Wingdings" pitchFamily="2" charset="2"/>
              </a:rPr>
              <a:t>control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2000" i="0" dirty="0" smtClean="0">
              <a:latin typeface="+mn-lt"/>
              <a:ea typeface="ＭＳ Ｐゴシック" charset="-128"/>
              <a:cs typeface="ＭＳ Ｐゴシック" charset="-128"/>
              <a:sym typeface="Wingdings" pitchFamily="2" charset="2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i="0" dirty="0" smtClean="0">
                <a:latin typeface="+mn-lt"/>
                <a:ea typeface="ＭＳ Ｐゴシック" charset="-128"/>
                <a:cs typeface="ＭＳ Ｐゴシック" charset="-128"/>
                <a:sym typeface="Wingdings" pitchFamily="2" charset="2"/>
              </a:rPr>
              <a:t>Next-step is to implement into PCS through PPPL/LLNL collaboration with GA</a:t>
            </a:r>
            <a:endParaRPr lang="en-US" sz="2000" i="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899025" y="2978150"/>
            <a:ext cx="2308225" cy="585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x: </a:t>
            </a:r>
            <a:r>
              <a:rPr lang="en-US" sz="1600" b="1">
                <a:latin typeface="Arial Narrow" pitchFamily="34" charset="0"/>
              </a:rPr>
              <a:t>Post-shot EFIT x-points</a:t>
            </a:r>
          </a:p>
          <a:p>
            <a:r>
              <a:rPr lang="en-US" sz="1600" b="1">
                <a:solidFill>
                  <a:srgbClr val="FF0000"/>
                </a:solidFill>
              </a:rPr>
              <a:t>x: </a:t>
            </a:r>
            <a:r>
              <a:rPr lang="en-US" sz="1600" b="1">
                <a:solidFill>
                  <a:srgbClr val="FF0000"/>
                </a:solidFill>
                <a:latin typeface="Arial Narrow" pitchFamily="34" charset="0"/>
              </a:rPr>
              <a:t>fast-tracking algorithm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1800" u="sng" smtClean="0"/>
              <a:t>Boundary Physics Research Plans for FY2012-14:</a:t>
            </a:r>
            <a:r>
              <a:rPr lang="en-US" sz="1800" smtClean="0"/>
              <a:t/>
            </a:r>
            <a:br>
              <a:rPr lang="en-US" sz="1800" smtClean="0"/>
            </a:br>
            <a:r>
              <a:rPr lang="en-US" sz="2000" smtClean="0"/>
              <a:t>Advance snowflake &amp; edge turbulence understanding, plan cryo &amp; PFCs</a:t>
            </a:r>
            <a:endParaRPr lang="en-US" sz="1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562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FY12-13:  Perform modeling of synergy of snowflake with </a:t>
            </a:r>
            <a:r>
              <a:rPr lang="en-US" dirty="0" err="1" smtClean="0"/>
              <a:t>radiative</a:t>
            </a:r>
            <a:r>
              <a:rPr lang="en-US" dirty="0" smtClean="0"/>
              <a:t> </a:t>
            </a:r>
            <a:r>
              <a:rPr lang="en-US" dirty="0" err="1" smtClean="0"/>
              <a:t>divertor</a:t>
            </a:r>
            <a:r>
              <a:rPr lang="en-US" dirty="0" smtClean="0"/>
              <a:t> in NSTX, project to NSTX-U and beyond</a:t>
            </a:r>
          </a:p>
          <a:p>
            <a:pPr>
              <a:lnSpc>
                <a:spcPct val="90000"/>
              </a:lnSpc>
              <a:defRPr/>
            </a:pPr>
            <a:endParaRPr lang="en-US" sz="800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FY12-13:  Perform </a:t>
            </a:r>
            <a:r>
              <a:rPr lang="en-US" dirty="0" err="1" smtClean="0"/>
              <a:t>cryo</a:t>
            </a:r>
            <a:r>
              <a:rPr lang="en-US" dirty="0" smtClean="0"/>
              <a:t>-pumping physics design for NSTX-U compatible with vessel geometry and snowflake shapes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Use SOLPS to interpret/reproduce heat and particle flux profiles from high I</a:t>
            </a:r>
            <a:r>
              <a:rPr lang="en-US" baseline="-25000" dirty="0" smtClean="0"/>
              <a:t>P</a:t>
            </a:r>
            <a:r>
              <a:rPr lang="en-US" dirty="0" smtClean="0"/>
              <a:t> and P</a:t>
            </a:r>
            <a:r>
              <a:rPr lang="en-US" baseline="-25000" dirty="0" smtClean="0"/>
              <a:t>NBI</a:t>
            </a:r>
            <a:r>
              <a:rPr lang="en-US" dirty="0" smtClean="0"/>
              <a:t> discharges from NSTX, project to NSTX Upgrade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	(Initial results indicate snowflake compatible with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cryo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-pumping)</a:t>
            </a:r>
          </a:p>
          <a:p>
            <a:pPr>
              <a:lnSpc>
                <a:spcPct val="90000"/>
              </a:lnSpc>
              <a:defRPr/>
            </a:pPr>
            <a:endParaRPr lang="en-US" sz="800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FY12-14:  Study </a:t>
            </a:r>
            <a:r>
              <a:rPr lang="en-US" dirty="0" err="1" smtClean="0"/>
              <a:t>divertor</a:t>
            </a:r>
            <a:r>
              <a:rPr lang="en-US" dirty="0" smtClean="0"/>
              <a:t> power exhaust with high-Z Mo PFCs on C-Mod &amp; EAST, assess for NSTX-U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ea typeface="+mn-ea"/>
                <a:cs typeface="+mn-cs"/>
              </a:rPr>
              <a:t>Assess Mo with low-Z (B &amp; Li) coatings, study </a:t>
            </a:r>
            <a:r>
              <a:rPr lang="en-US" dirty="0" err="1" smtClean="0">
                <a:ea typeface="+mn-ea"/>
                <a:cs typeface="+mn-cs"/>
              </a:rPr>
              <a:t>cryo</a:t>
            </a:r>
            <a:r>
              <a:rPr lang="en-US" dirty="0" smtClean="0">
                <a:ea typeface="+mn-ea"/>
                <a:cs typeface="+mn-cs"/>
              </a:rPr>
              <a:t>-pumping for density control with </a:t>
            </a:r>
            <a:r>
              <a:rPr lang="en-US" dirty="0" err="1" smtClean="0">
                <a:ea typeface="+mn-ea"/>
                <a:cs typeface="+mn-cs"/>
              </a:rPr>
              <a:t>moly</a:t>
            </a:r>
            <a:r>
              <a:rPr lang="en-US" dirty="0" smtClean="0">
                <a:ea typeface="+mn-ea"/>
                <a:cs typeface="+mn-cs"/>
              </a:rPr>
              <a:t> PFC (particle balance, supersonic gas jet fueling), possibly </a:t>
            </a:r>
            <a:r>
              <a:rPr lang="en-US" dirty="0" err="1" smtClean="0">
                <a:ea typeface="+mn-ea"/>
                <a:cs typeface="+mn-cs"/>
              </a:rPr>
              <a:t>radiative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divertor</a:t>
            </a:r>
            <a:r>
              <a:rPr lang="en-US" dirty="0" smtClean="0">
                <a:ea typeface="+mn-ea"/>
                <a:cs typeface="+mn-cs"/>
              </a:rPr>
              <a:t> control development (C-Mod)</a:t>
            </a:r>
          </a:p>
          <a:p>
            <a:pPr>
              <a:lnSpc>
                <a:spcPct val="90000"/>
              </a:lnSpc>
              <a:defRPr/>
            </a:pPr>
            <a:endParaRPr lang="en-US" sz="800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FY12-14:  Investigate pedestal transport &amp; turbulence: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ea typeface="+mn-ea"/>
                <a:cs typeface="+mn-cs"/>
              </a:rPr>
              <a:t>Utilize correlation </a:t>
            </a:r>
            <a:r>
              <a:rPr lang="en-US" dirty="0" err="1" smtClean="0">
                <a:ea typeface="+mn-ea"/>
                <a:cs typeface="+mn-cs"/>
              </a:rPr>
              <a:t>reflectometer</a:t>
            </a:r>
            <a:r>
              <a:rPr lang="en-US" dirty="0" smtClean="0">
                <a:ea typeface="+mn-ea"/>
                <a:cs typeface="+mn-cs"/>
              </a:rPr>
              <a:t> on C-Mod, EPH/VH </a:t>
            </a:r>
            <a:r>
              <a:rPr lang="en-US" dirty="0" err="1" smtClean="0">
                <a:ea typeface="+mn-ea"/>
                <a:cs typeface="+mn-cs"/>
              </a:rPr>
              <a:t>expts</a:t>
            </a:r>
            <a:r>
              <a:rPr lang="en-US" dirty="0" smtClean="0">
                <a:ea typeface="+mn-ea"/>
                <a:cs typeface="+mn-cs"/>
              </a:rPr>
              <a:t> + XGC0 simulations on DIII-D, SOL turbulence with GPI on EAST and C-Mod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6289C3-0E8C-4C64-AF96-8ED5A79E48D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mtClean="0"/>
              <a:t>Lithium coatings will continue to </a:t>
            </a:r>
            <a:br>
              <a:rPr lang="en-US" smtClean="0"/>
            </a:br>
            <a:r>
              <a:rPr lang="en-US" smtClean="0"/>
              <a:t>be an important research tool for NSTX-U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09688"/>
            <a:ext cx="4114800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4343400"/>
            <a:ext cx="4191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rPr>
              <a:t>Energy confinement increases continuously with increased Li evaporation in NSTX</a:t>
            </a:r>
          </a:p>
          <a:p>
            <a:pPr marL="228600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rPr>
              <a:t>High confinement very important for FNSF and other next-steps</a:t>
            </a:r>
          </a:p>
          <a:p>
            <a:pPr marL="228600" indent="-228600" eaLnBrk="0" hangingPunct="0">
              <a:spcBef>
                <a:spcPct val="20000"/>
              </a:spcBef>
              <a:defRPr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lang="en-US" sz="2000" i="0" kern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rPr>
              <a:t>what is </a:t>
            </a:r>
            <a:r>
              <a:rPr lang="en-US" sz="2000" i="0" kern="0" dirty="0" err="1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  <a:cs typeface="+mn-cs"/>
              </a:rPr>
              <a:t>t</a:t>
            </a:r>
            <a:r>
              <a:rPr lang="en-US" sz="2000" i="0" kern="0" baseline="-25000" dirty="0" err="1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rPr>
              <a:t>E</a:t>
            </a:r>
            <a:r>
              <a:rPr lang="en-US" sz="2000" i="0" kern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rPr>
              <a:t> upper bound?</a:t>
            </a:r>
            <a:endParaRPr lang="en-US" sz="1800" i="0" kern="0" dirty="0">
              <a:solidFill>
                <a:schemeClr val="tx1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676650"/>
            <a:ext cx="1524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95800" y="1066800"/>
            <a:ext cx="441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0" i="0" kern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rPr>
              <a:t>Work with LTX to understand Li chemistry, impact of wall temperature, Li coating thickness</a:t>
            </a:r>
          </a:p>
          <a:p>
            <a:pPr marL="176213" indent="-176213" eaLnBrk="0" hangingPunct="0">
              <a:spcBef>
                <a:spcPct val="20000"/>
              </a:spcBef>
              <a:buFontTx/>
              <a:buChar char="•"/>
              <a:defRPr/>
            </a:pPr>
            <a:endParaRPr lang="en-US" sz="400" b="0" i="0" kern="0" dirty="0">
              <a:solidFill>
                <a:schemeClr val="tx1"/>
              </a:solidFill>
              <a:latin typeface="+mn-lt"/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0" i="0" kern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rPr>
              <a:t>Assess D pumping vs. surface conditions (MAPP), lab-based surface studies, PFC spectroscopy</a:t>
            </a:r>
          </a:p>
          <a:p>
            <a:pPr marL="176213" indent="-176213" eaLnBrk="0" hangingPunct="0">
              <a:spcBef>
                <a:spcPct val="20000"/>
              </a:spcBef>
              <a:buFontTx/>
              <a:buChar char="•"/>
              <a:defRPr/>
            </a:pPr>
            <a:endParaRPr lang="en-US" sz="400" b="0" i="0" kern="0" dirty="0">
              <a:solidFill>
                <a:schemeClr val="tx1"/>
              </a:solidFill>
              <a:latin typeface="+mn-lt"/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0" i="0" kern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rPr>
              <a:t>Design/develop methods to increase Li coating coverage:</a:t>
            </a:r>
          </a:p>
          <a:p>
            <a:pPr marL="461963" lvl="1" indent="-230188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800" b="0" i="0" kern="0" dirty="0">
                <a:solidFill>
                  <a:schemeClr val="accent2"/>
                </a:solidFill>
                <a:latin typeface="+mn-lt"/>
                <a:ea typeface="ＭＳ Ｐゴシック" pitchFamily="34" charset="-128"/>
                <a:cs typeface="Arial" charset="0"/>
              </a:rPr>
              <a:t>upward evaporation</a:t>
            </a:r>
          </a:p>
          <a:p>
            <a:pPr marL="461963" lvl="1" indent="-230188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800" b="0" i="0" kern="0" dirty="0" err="1">
                <a:solidFill>
                  <a:schemeClr val="accent2"/>
                </a:solidFill>
                <a:latin typeface="+mn-lt"/>
                <a:ea typeface="ＭＳ Ｐゴシック" pitchFamily="34" charset="-128"/>
                <a:cs typeface="Arial" charset="0"/>
              </a:rPr>
              <a:t>evap</a:t>
            </a:r>
            <a:r>
              <a:rPr lang="en-US" sz="1800" b="0" i="0" kern="0" dirty="0">
                <a:solidFill>
                  <a:schemeClr val="accent2"/>
                </a:solidFill>
                <a:latin typeface="+mn-lt"/>
                <a:ea typeface="ＭＳ Ｐゴシック" pitchFamily="34" charset="-128"/>
                <a:cs typeface="Arial" charset="0"/>
              </a:rPr>
              <a:t> into neutral gas</a:t>
            </a:r>
          </a:p>
          <a:p>
            <a:pPr marL="461963" lvl="1" indent="-230188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800" b="0" i="0" kern="0" dirty="0">
                <a:solidFill>
                  <a:schemeClr val="accent2"/>
                </a:solidFill>
                <a:latin typeface="+mn-lt"/>
                <a:ea typeface="ＭＳ Ｐゴシック" pitchFamily="34" charset="-128"/>
                <a:cs typeface="Arial" charset="0"/>
              </a:rPr>
              <a:t>Li paint sprayer</a:t>
            </a:r>
          </a:p>
          <a:p>
            <a:pPr marL="176213" indent="-176213" eaLnBrk="0" hangingPunct="0">
              <a:spcBef>
                <a:spcPct val="20000"/>
              </a:spcBef>
              <a:buFontTx/>
              <a:buChar char="•"/>
              <a:defRPr/>
            </a:pPr>
            <a:endParaRPr lang="en-US" sz="400" b="0" i="0" kern="0" dirty="0">
              <a:solidFill>
                <a:schemeClr val="tx1"/>
              </a:solidFill>
              <a:latin typeface="+mn-lt"/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0" i="0" kern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rPr>
              <a:t>Assess impact of full wall   coverage on pumping, confinement</a:t>
            </a:r>
          </a:p>
          <a:p>
            <a:pPr marL="176213" indent="-176213" eaLnBrk="0" hangingPunct="0">
              <a:spcBef>
                <a:spcPct val="20000"/>
              </a:spcBef>
              <a:buFontTx/>
              <a:buChar char="•"/>
              <a:defRPr/>
            </a:pPr>
            <a:endParaRPr lang="en-US" sz="400" b="0" i="0" kern="0" dirty="0">
              <a:solidFill>
                <a:schemeClr val="tx1"/>
              </a:solidFill>
              <a:latin typeface="+mn-lt"/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0" i="0" kern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rPr>
              <a:t>Test Li coatings for pumping longer </a:t>
            </a:r>
            <a:r>
              <a:rPr lang="en-US" sz="2000" b="0" i="0" kern="0" dirty="0" err="1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  <a:cs typeface="+mn-cs"/>
              </a:rPr>
              <a:t>t</a:t>
            </a:r>
            <a:r>
              <a:rPr lang="en-US" sz="2000" b="0" i="0" kern="0" baseline="-25000" dirty="0" err="1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rPr>
              <a:t>pulse</a:t>
            </a:r>
            <a:r>
              <a:rPr lang="en-US" sz="2000" b="0" i="0" kern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rPr>
              <a:t> NSTX-U plasmas</a:t>
            </a:r>
          </a:p>
          <a:p>
            <a:pPr marL="228600" indent="-2286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000" b="0" i="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F3A7D8-0FDA-4D28-A138-BDE0FE4668A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893763" y="990600"/>
            <a:ext cx="306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R. Maingi, et al., PRL 107, 145004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000" u="sng" smtClean="0"/>
              <a:t>Lithium Research Plans for FY2012-14:</a:t>
            </a:r>
            <a:br>
              <a:rPr lang="en-US" sz="2000" u="sng" smtClean="0"/>
            </a:br>
            <a:r>
              <a:rPr lang="en-US" sz="2000" smtClean="0"/>
              <a:t>Advance-Li PFC understanding and technology, R&amp;D for flowing Li</a:t>
            </a:r>
            <a:endParaRPr lang="en-US" sz="2000" u="sng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FY12:  Model D pumping from Li coatings in NSTX, project to NSTX-U conditions, compare to </a:t>
            </a:r>
            <a:r>
              <a:rPr lang="en-US" dirty="0" err="1" smtClean="0"/>
              <a:t>cryo</a:t>
            </a:r>
            <a:r>
              <a:rPr lang="en-US" dirty="0" smtClean="0"/>
              <a:t>-pumping projections</a:t>
            </a:r>
          </a:p>
          <a:p>
            <a:pPr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FY12-13:  Collaborate with EAST/HT-7 on lithium research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Assess interplay between </a:t>
            </a:r>
            <a:r>
              <a:rPr lang="en-US" dirty="0" err="1" smtClean="0"/>
              <a:t>cryo</a:t>
            </a:r>
            <a:r>
              <a:rPr lang="en-US" dirty="0" smtClean="0"/>
              <a:t>-pumping and </a:t>
            </a:r>
            <a:r>
              <a:rPr lang="en-US" dirty="0" err="1" smtClean="0"/>
              <a:t>lithiumization</a:t>
            </a:r>
            <a:r>
              <a:rPr lang="en-US" dirty="0" smtClean="0"/>
              <a:t>, and high-Z PFC interactions/synergies with lithium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Study effects of Li on thermal and particle transport,  further develop sustained/long-pulse lithium delivery systems (Li slapper, dropper)</a:t>
            </a:r>
            <a:endParaRPr lang="en-US" sz="600" dirty="0" smtClean="0"/>
          </a:p>
          <a:p>
            <a:pPr>
              <a:lnSpc>
                <a:spcPct val="90000"/>
              </a:lnSpc>
            </a:pPr>
            <a:endParaRPr lang="en-US" sz="800" dirty="0" smtClean="0"/>
          </a:p>
          <a:p>
            <a:r>
              <a:rPr lang="en-US" dirty="0" smtClean="0"/>
              <a:t>FY12-14:  Measure Li coating lifetime on ATJ, TZM, W for NSTX-U like </a:t>
            </a:r>
            <a:r>
              <a:rPr lang="en-US" dirty="0" err="1" smtClean="0"/>
              <a:t>divertor</a:t>
            </a:r>
            <a:r>
              <a:rPr lang="en-US" dirty="0" smtClean="0"/>
              <a:t> conditions:  Magnum-PSI collaboration</a:t>
            </a:r>
          </a:p>
          <a:p>
            <a:endParaRPr lang="en-US" sz="2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FY13:  Study lithium-conditioned surface composition using MAPP (Purdue) between-shot surface analysis on LTX</a:t>
            </a:r>
          </a:p>
          <a:p>
            <a:pPr>
              <a:buNone/>
            </a:pPr>
            <a:endParaRPr lang="en-US" sz="5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FY13-14: Develop Li-coating tool for upper PFCs of NSTX-U, +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Perform lab-based R&amp;D to develop circulation of Li in/out of </a:t>
            </a:r>
            <a:r>
              <a:rPr lang="en-US" dirty="0" err="1" smtClean="0"/>
              <a:t>divertor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Physics/pre-conceptual design of next-generation LLD with flowing Li and/or capillary porous system (CPS)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EF0307-43EB-45DE-87BE-43B89F3A40A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03A8B-A5B4-4761-99E0-E5B18898FB06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smtClean="0"/>
              <a:t>NSTX-U team continuing to strongly support ITER through</a:t>
            </a:r>
            <a:br>
              <a:rPr lang="en-US" smtClean="0"/>
            </a:br>
            <a:r>
              <a:rPr lang="en-US" smtClean="0"/>
              <a:t>participation in ITPA joint experiments and activities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763000" cy="5486400"/>
          </a:xfrm>
        </p:spPr>
        <p:txBody>
          <a:bodyPr/>
          <a:lstStyle/>
          <a:p>
            <a:pPr marL="171450" indent="-171450">
              <a:lnSpc>
                <a:spcPct val="80000"/>
              </a:lnSpc>
              <a:tabLst>
                <a:tab pos="1144588" algn="l"/>
              </a:tabLst>
            </a:pPr>
            <a:r>
              <a:rPr lang="en-US" sz="1200" b="1" smtClean="0">
                <a:cs typeface="Arial" pitchFamily="34" charset="0"/>
              </a:rPr>
              <a:t>Advanced Scenarios and Control (4)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IOS-1.2	Study seeding effects on ITER baseline discharges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IOS-4.1	Access conditions for advanced inductive scenario with ITER-relevant conditions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IOS-4.3	Collisionality scaling of confinement in advanced inductive plasmas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IOS-5.2	Maintaining ICRH coupling in expected ITER regime</a:t>
            </a:r>
          </a:p>
          <a:p>
            <a:pPr marL="171450" indent="-171450">
              <a:lnSpc>
                <a:spcPct val="80000"/>
              </a:lnSpc>
              <a:tabLst>
                <a:tab pos="1144588" algn="l"/>
              </a:tabLst>
            </a:pPr>
            <a:r>
              <a:rPr lang="en-US" sz="1200" b="1" smtClean="0">
                <a:cs typeface="Arial" pitchFamily="34" charset="0"/>
              </a:rPr>
              <a:t>Boundary Physics (10)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PEP-6	Pedestal structure and ELM stability in DN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PEP-19	Edge transport under the influence of resonant magnetic perturbations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PEP-23	Quantification of the requirements of ELM suppression by magnetic perturbations from internal off mid-plane coils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PEP-25	Inter-machine comparison of ELM control by magnetic field perturbations from mid-plane RMP coils 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PEP-26	Critical edge parameters for achieving L-H transitions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PEP-27	Pedestal profile evolution following L-H/H-L transition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PEP-28	Physics of H-mode access with different X-point height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PEP-31	Pedestal structure and edge relaxation mechanisms in I-mode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PEP-32	Access to and exit from H-mode with ELM mitigation at low input power above P</a:t>
            </a:r>
            <a:r>
              <a:rPr lang="en-US" sz="1000" baseline="-25000" smtClean="0">
                <a:solidFill>
                  <a:srgbClr val="FF0000"/>
                </a:solidFill>
                <a:cs typeface="Arial" pitchFamily="34" charset="0"/>
              </a:rPr>
              <a:t>LH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DSOL-24	Disruption heat loads</a:t>
            </a:r>
          </a:p>
          <a:p>
            <a:pPr marL="171450" indent="-171450">
              <a:lnSpc>
                <a:spcPct val="80000"/>
              </a:lnSpc>
              <a:tabLst>
                <a:tab pos="1144588" algn="l"/>
              </a:tabLst>
            </a:pPr>
            <a:r>
              <a:rPr lang="en-US" sz="1200" b="1" smtClean="0">
                <a:cs typeface="Arial" pitchFamily="34" charset="0"/>
              </a:rPr>
              <a:t>Macroscopic Stability (5)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MDC-2	Joint experiments on resistive wall mode physics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MDC-4	Neoclassical tearing mode physics – aspect ratio comparison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MDC-14	Rotation effects on neoclassical tearing modes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MDC-15	Disruption database development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MDC-17	Physics-based disruption avoidance</a:t>
            </a:r>
          </a:p>
          <a:p>
            <a:pPr marL="171450" indent="-171450">
              <a:lnSpc>
                <a:spcPct val="80000"/>
              </a:lnSpc>
              <a:tabLst>
                <a:tab pos="1144588" algn="l"/>
              </a:tabLst>
            </a:pPr>
            <a:r>
              <a:rPr lang="en-US" sz="1200" b="1" smtClean="0">
                <a:cs typeface="Arial" pitchFamily="34" charset="0"/>
              </a:rPr>
              <a:t>Transport and Turbulence (7)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TC-9	Scaling of intrinsic plasma rotation with no external momentum input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TC-10 	Experimental identification of ITG, TEM and ETG turbulence and comparison with codes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TC-12	H-mode transport at low aspect ratio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TC-14	RF rotation drive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TC-15	Dependence of momentum and particle pinch on collisionality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TC-17	</a:t>
            </a:r>
            <a:r>
              <a:rPr lang="en-US" sz="100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r</a:t>
            </a: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* scaling of the intrinsic torque 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TC-19	Characteristics of I-mode plasmas</a:t>
            </a:r>
          </a:p>
          <a:p>
            <a:pPr marL="171450" indent="-171450">
              <a:lnSpc>
                <a:spcPct val="80000"/>
              </a:lnSpc>
              <a:tabLst>
                <a:tab pos="1144588" algn="l"/>
              </a:tabLst>
            </a:pPr>
            <a:r>
              <a:rPr lang="en-US" sz="1200" b="1" smtClean="0">
                <a:cs typeface="Arial" pitchFamily="34" charset="0"/>
              </a:rPr>
              <a:t>Wave-Particle Interactions (4)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EP-2	Fast ion losses and redistribution from localized AEs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EP-3	Fast ion transport by small scale turbulence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EP-4	Effect of dynamical friction (drag) at resonance on non-linear AE evolution</a:t>
            </a:r>
          </a:p>
          <a:p>
            <a:pPr marL="514350" lvl="1" indent="-173038">
              <a:lnSpc>
                <a:spcPct val="80000"/>
              </a:lnSpc>
              <a:tabLst>
                <a:tab pos="1144588" algn="l"/>
              </a:tabLst>
            </a:pPr>
            <a:r>
              <a:rPr lang="en-US" sz="1000" smtClean="0">
                <a:solidFill>
                  <a:srgbClr val="FF0000"/>
                </a:solidFill>
                <a:cs typeface="Arial" pitchFamily="34" charset="0"/>
              </a:rPr>
              <a:t>EP-6	Fast ion losses and associated heat loads from edge perturbations (ELMS and RMPs)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968375"/>
            <a:ext cx="2971800" cy="784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en-US" sz="1800" dirty="0"/>
              <a:t>NSTX typically actively participates in ~25 Joint Experiments/Activities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3"/>
          <p:cNvSpPr>
            <a:spLocks noChangeArrowheads="1"/>
          </p:cNvSpPr>
          <p:nvPr/>
        </p:nvSpPr>
        <p:spPr bwMode="auto">
          <a:xfrm>
            <a:off x="0" y="38100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i="0" dirty="0" smtClean="0">
                <a:solidFill>
                  <a:schemeClr val="accent2"/>
                </a:solidFill>
                <a:ea typeface="ＭＳ Ｐゴシック" pitchFamily="34" charset="-128"/>
              </a:rPr>
              <a:t>Formulating </a:t>
            </a:r>
            <a:r>
              <a:rPr lang="en-US" sz="2400" i="0" dirty="0">
                <a:solidFill>
                  <a:schemeClr val="accent2"/>
                </a:solidFill>
                <a:ea typeface="ＭＳ Ｐゴシック" pitchFamily="34" charset="-128"/>
              </a:rPr>
              <a:t>FY2014-18 5 year plan </a:t>
            </a:r>
            <a:r>
              <a:rPr lang="en-US" sz="2400" i="0">
                <a:solidFill>
                  <a:schemeClr val="accent2"/>
                </a:solidFill>
                <a:ea typeface="ＭＳ Ｐゴシック" pitchFamily="34" charset="-128"/>
              </a:rPr>
              <a:t>to </a:t>
            </a:r>
            <a:r>
              <a:rPr lang="en-US" sz="2400" i="0" smtClean="0">
                <a:solidFill>
                  <a:schemeClr val="accent2"/>
                </a:solidFill>
                <a:ea typeface="ＭＳ Ｐゴシック" pitchFamily="34" charset="-128"/>
              </a:rPr>
              <a:t>access new </a:t>
            </a:r>
            <a:r>
              <a:rPr lang="en-US" sz="2400" i="0" dirty="0">
                <a:solidFill>
                  <a:schemeClr val="accent2"/>
                </a:solidFill>
                <a:ea typeface="ＭＳ Ｐゴシック" pitchFamily="34" charset="-128"/>
              </a:rPr>
              <a:t>ST </a:t>
            </a:r>
            <a:r>
              <a:rPr lang="en-US" sz="2400" i="0">
                <a:solidFill>
                  <a:schemeClr val="accent2"/>
                </a:solidFill>
                <a:ea typeface="ＭＳ Ｐゴシック" pitchFamily="34" charset="-128"/>
              </a:rPr>
              <a:t>regimes </a:t>
            </a:r>
            <a:r>
              <a:rPr lang="en-US" sz="2400" i="0" smtClean="0">
                <a:solidFill>
                  <a:schemeClr val="accent2"/>
                </a:solidFill>
                <a:ea typeface="ＭＳ Ｐゴシック" pitchFamily="34" charset="-128"/>
              </a:rPr>
              <a:t>with </a:t>
            </a:r>
            <a:r>
              <a:rPr lang="en-US" sz="2400" i="0" dirty="0">
                <a:solidFill>
                  <a:schemeClr val="accent2"/>
                </a:solidFill>
                <a:ea typeface="ＭＳ Ｐゴシック" pitchFamily="34" charset="-128"/>
              </a:rPr>
              <a:t>Upgrade + </a:t>
            </a:r>
            <a:r>
              <a:rPr lang="en-US" sz="2400" i="0" smtClean="0">
                <a:solidFill>
                  <a:schemeClr val="accent2"/>
                </a:solidFill>
                <a:ea typeface="ＭＳ Ｐゴシック" pitchFamily="34" charset="-128"/>
              </a:rPr>
              <a:t>additional staged &amp; prioritized upgrades</a:t>
            </a:r>
            <a:endParaRPr lang="en-US" sz="2000" i="0" dirty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76200" y="1066800"/>
          <a:ext cx="7315198" cy="241447"/>
        </p:xfrm>
        <a:graphic>
          <a:graphicData uri="http://schemas.openxmlformats.org/drawingml/2006/table">
            <a:tbl>
              <a:tblPr/>
              <a:tblGrid>
                <a:gridCol w="570652"/>
                <a:gridCol w="749394"/>
                <a:gridCol w="749394"/>
                <a:gridCol w="749394"/>
                <a:gridCol w="749394"/>
                <a:gridCol w="749394"/>
                <a:gridCol w="749394"/>
                <a:gridCol w="749394"/>
                <a:gridCol w="749394"/>
                <a:gridCol w="749394"/>
              </a:tblGrid>
              <a:tr h="236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latin typeface="Verdana"/>
                        </a:rPr>
                        <a:t>2009</a:t>
                      </a: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latin typeface="Verdana"/>
                        </a:rPr>
                        <a:t>2010</a:t>
                      </a: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latin typeface="Verdana"/>
                        </a:rPr>
                        <a:t>2011</a:t>
                      </a: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latin typeface="Verdana"/>
                        </a:rPr>
                        <a:t>2012</a:t>
                      </a: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latin typeface="Verdana"/>
                        </a:rPr>
                        <a:t>2013</a:t>
                      </a: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Verdana"/>
                        </a:rPr>
                        <a:t>2014</a:t>
                      </a:r>
                      <a:endParaRPr lang="en-US" sz="1500" b="1" i="0" u="none" strike="noStrike" dirty="0">
                        <a:latin typeface="Verdana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smtClean="0">
                          <a:latin typeface="Verdana"/>
                        </a:rPr>
                        <a:t>2015</a:t>
                      </a:r>
                      <a:endParaRPr lang="en-US" sz="1500" b="1" i="0" u="none" strike="noStrike" dirty="0">
                        <a:latin typeface="Verdana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smtClean="0">
                          <a:latin typeface="Verdana"/>
                        </a:rPr>
                        <a:t>2016</a:t>
                      </a:r>
                      <a:endParaRPr lang="en-US" sz="1500" b="1" i="0" u="none" strike="noStrike" dirty="0">
                        <a:latin typeface="Verdana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smtClean="0">
                          <a:latin typeface="Verdana"/>
                        </a:rPr>
                        <a:t>2017</a:t>
                      </a:r>
                      <a:endParaRPr lang="en-US" sz="1500" b="1" i="0" u="none" strike="noStrike" dirty="0">
                        <a:latin typeface="Verdana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Verdana"/>
                        </a:rPr>
                        <a:t>2018</a:t>
                      </a:r>
                      <a:endParaRPr lang="en-US" sz="1500" b="1" i="0" u="none" strike="noStrike" dirty="0">
                        <a:latin typeface="Verdana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375" name="TextBox 26"/>
          <p:cNvSpPr txBox="1">
            <a:spLocks noChangeArrowheads="1"/>
          </p:cNvSpPr>
          <p:nvPr/>
        </p:nvSpPr>
        <p:spPr bwMode="auto">
          <a:xfrm>
            <a:off x="50800" y="1447800"/>
            <a:ext cx="1905000" cy="246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600" i="0" dirty="0">
                <a:latin typeface="Arial" charset="0"/>
                <a:ea typeface="ＭＳ Ｐゴシック" pitchFamily="-108" charset="-128"/>
                <a:cs typeface="+mn-cs"/>
              </a:rPr>
              <a:t>1 MA Plasma</a:t>
            </a:r>
          </a:p>
        </p:txBody>
      </p:sp>
      <p:sp>
        <p:nvSpPr>
          <p:cNvPr id="57376" name="TextBox 26"/>
          <p:cNvSpPr txBox="1">
            <a:spLocks noChangeArrowheads="1"/>
          </p:cNvSpPr>
          <p:nvPr/>
        </p:nvSpPr>
        <p:spPr bwMode="auto">
          <a:xfrm>
            <a:off x="4038600" y="1447800"/>
            <a:ext cx="3276600" cy="246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600" i="0" dirty="0">
                <a:latin typeface="Arial" charset="0"/>
                <a:ea typeface="ＭＳ Ｐゴシック" pitchFamily="-108" charset="-128"/>
                <a:cs typeface="+mn-cs"/>
              </a:rPr>
              <a:t>1.5 </a:t>
            </a:r>
            <a:r>
              <a:rPr lang="en-US" sz="1600" i="0" dirty="0">
                <a:latin typeface="Arial" charset="0"/>
                <a:ea typeface="ＭＳ Ｐゴシック" pitchFamily="-108" charset="-128"/>
                <a:cs typeface="+mn-cs"/>
                <a:sym typeface="Wingdings" pitchFamily="2" charset="2"/>
              </a:rPr>
              <a:t> </a:t>
            </a:r>
            <a:r>
              <a:rPr lang="en-US" sz="1600" i="0" dirty="0">
                <a:latin typeface="Arial" charset="0"/>
                <a:ea typeface="ＭＳ Ｐゴシック" pitchFamily="-108" charset="-128"/>
                <a:cs typeface="+mn-cs"/>
              </a:rPr>
              <a:t>2 MA Plasma</a:t>
            </a:r>
          </a:p>
        </p:txBody>
      </p:sp>
      <p:grpSp>
        <p:nvGrpSpPr>
          <p:cNvPr id="42013" name="Group 15"/>
          <p:cNvGrpSpPr>
            <a:grpSpLocks/>
          </p:cNvGrpSpPr>
          <p:nvPr/>
        </p:nvGrpSpPr>
        <p:grpSpPr bwMode="auto">
          <a:xfrm>
            <a:off x="227013" y="3098800"/>
            <a:ext cx="1319212" cy="1265238"/>
            <a:chOff x="7669213" y="2667000"/>
            <a:chExt cx="1318910" cy="1264815"/>
          </a:xfrm>
        </p:grpSpPr>
        <p:sp>
          <p:nvSpPr>
            <p:cNvPr id="42105" name="Text Box 12"/>
            <p:cNvSpPr txBox="1">
              <a:spLocks noChangeArrowheads="1"/>
            </p:cNvSpPr>
            <p:nvPr/>
          </p:nvSpPr>
          <p:spPr bwMode="auto">
            <a:xfrm>
              <a:off x="7739063" y="3670301"/>
              <a:ext cx="1249060" cy="261514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 i="0"/>
                <a:t>“Snowflake”</a:t>
              </a:r>
            </a:p>
          </p:txBody>
        </p:sp>
        <p:pic>
          <p:nvPicPr>
            <p:cNvPr id="4210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9213" y="2667000"/>
              <a:ext cx="1274762" cy="104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014" name="Oval 19"/>
          <p:cNvSpPr>
            <a:spLocks noChangeArrowheads="1"/>
          </p:cNvSpPr>
          <p:nvPr/>
        </p:nvSpPr>
        <p:spPr bwMode="auto">
          <a:xfrm>
            <a:off x="5708650" y="367665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2800" i="0"/>
          </a:p>
        </p:txBody>
      </p:sp>
      <p:sp>
        <p:nvSpPr>
          <p:cNvPr id="42015" name="Rectangle 20"/>
          <p:cNvSpPr>
            <a:spLocks noChangeArrowheads="1"/>
          </p:cNvSpPr>
          <p:nvPr/>
        </p:nvSpPr>
        <p:spPr bwMode="auto">
          <a:xfrm>
            <a:off x="4870450" y="3429000"/>
            <a:ext cx="13779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600" i="0">
                <a:latin typeface="Arial Narrow" pitchFamily="34" charset="0"/>
              </a:rPr>
              <a:t>Long–pulse</a:t>
            </a:r>
          </a:p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600" i="0">
                <a:latin typeface="Arial Narrow" pitchFamily="34" charset="0"/>
              </a:rPr>
              <a:t>Divertor</a:t>
            </a:r>
            <a:endParaRPr lang="en-US" sz="1100" i="0">
              <a:latin typeface="Arial Narrow" pitchFamily="34" charset="0"/>
            </a:endParaRPr>
          </a:p>
        </p:txBody>
      </p:sp>
      <p:sp>
        <p:nvSpPr>
          <p:cNvPr id="42016" name="Oval 19"/>
          <p:cNvSpPr>
            <a:spLocks noChangeArrowheads="1"/>
          </p:cNvSpPr>
          <p:nvPr/>
        </p:nvSpPr>
        <p:spPr bwMode="auto">
          <a:xfrm>
            <a:off x="6111875" y="436562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3600" i="0"/>
          </a:p>
        </p:txBody>
      </p:sp>
      <p:sp>
        <p:nvSpPr>
          <p:cNvPr id="42017" name="Rectangle 20"/>
          <p:cNvSpPr>
            <a:spLocks noChangeArrowheads="1"/>
          </p:cNvSpPr>
          <p:nvPr/>
        </p:nvSpPr>
        <p:spPr bwMode="auto">
          <a:xfrm>
            <a:off x="4816475" y="4329113"/>
            <a:ext cx="13255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600" i="0">
                <a:latin typeface="Arial Narrow" pitchFamily="34" charset="0"/>
              </a:rPr>
              <a:t>NCC Upgrade </a:t>
            </a:r>
            <a:endParaRPr lang="en-US" sz="1100" i="0">
              <a:latin typeface="Arial Narrow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261938" y="2481263"/>
            <a:ext cx="1566862" cy="338137"/>
            <a:chOff x="261938" y="1795463"/>
            <a:chExt cx="1566862" cy="338137"/>
          </a:xfrm>
        </p:grpSpPr>
        <p:sp>
          <p:nvSpPr>
            <p:cNvPr id="42018" name="Oval 19"/>
            <p:cNvSpPr>
              <a:spLocks noChangeArrowheads="1"/>
            </p:cNvSpPr>
            <p:nvPr/>
          </p:nvSpPr>
          <p:spPr bwMode="auto">
            <a:xfrm>
              <a:off x="261938" y="1900238"/>
              <a:ext cx="136525" cy="13652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endParaRPr lang="en-US" sz="2800" i="0">
                <a:latin typeface="Arial Narrow" pitchFamily="34" charset="0"/>
              </a:endParaRPr>
            </a:p>
          </p:txBody>
        </p:sp>
        <p:sp>
          <p:nvSpPr>
            <p:cNvPr id="42019" name="Rectangle 20"/>
            <p:cNvSpPr>
              <a:spLocks noChangeArrowheads="1"/>
            </p:cNvSpPr>
            <p:nvPr/>
          </p:nvSpPr>
          <p:spPr bwMode="auto">
            <a:xfrm>
              <a:off x="387350" y="1795463"/>
              <a:ext cx="1441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3" tIns="45712" rIns="91423" bIns="45712">
              <a:spAutoFit/>
            </a:bodyPr>
            <a:lstStyle/>
            <a:p>
              <a:pPr defTabSz="912813" eaLnBrk="0" hangingPunct="0">
                <a:spcBef>
                  <a:spcPct val="20000"/>
                </a:spcBef>
              </a:pPr>
              <a:r>
                <a:rPr lang="en-US" sz="1600" i="0" dirty="0">
                  <a:latin typeface="Arial Narrow" pitchFamily="34" charset="0"/>
                </a:rPr>
                <a:t>HHFW Upgrade</a:t>
              </a:r>
              <a:endParaRPr lang="en-US" sz="1100" i="0" dirty="0">
                <a:latin typeface="Arial Narrow" pitchFamily="34" charset="0"/>
              </a:endParaRPr>
            </a:p>
          </p:txBody>
        </p:sp>
      </p:grpSp>
      <p:sp>
        <p:nvSpPr>
          <p:cNvPr id="42020" name="Oval 19"/>
          <p:cNvSpPr>
            <a:spLocks noChangeArrowheads="1"/>
          </p:cNvSpPr>
          <p:nvPr/>
        </p:nvSpPr>
        <p:spPr bwMode="auto">
          <a:xfrm>
            <a:off x="795338" y="22098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sz="2800" i="0">
              <a:latin typeface="Arial Narrow" pitchFamily="34" charset="0"/>
            </a:endParaRPr>
          </a:p>
        </p:txBody>
      </p:sp>
      <p:sp>
        <p:nvSpPr>
          <p:cNvPr id="42021" name="Rectangle 20"/>
          <p:cNvSpPr>
            <a:spLocks noChangeArrowheads="1"/>
          </p:cNvSpPr>
          <p:nvPr/>
        </p:nvSpPr>
        <p:spPr bwMode="auto">
          <a:xfrm>
            <a:off x="920750" y="2100263"/>
            <a:ext cx="2749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spcBef>
                <a:spcPct val="20000"/>
              </a:spcBef>
            </a:pPr>
            <a:r>
              <a:rPr lang="en-US" sz="1600" i="0" dirty="0">
                <a:latin typeface="Arial Narrow" pitchFamily="34" charset="0"/>
              </a:rPr>
              <a:t>LLD</a:t>
            </a:r>
            <a:endParaRPr lang="en-US" sz="1100" i="0" dirty="0">
              <a:latin typeface="Arial Narrow" pitchFamily="34" charset="0"/>
            </a:endParaRPr>
          </a:p>
        </p:txBody>
      </p:sp>
      <p:sp>
        <p:nvSpPr>
          <p:cNvPr id="42022" name="Oval 19"/>
          <p:cNvSpPr>
            <a:spLocks noChangeArrowheads="1"/>
          </p:cNvSpPr>
          <p:nvPr/>
        </p:nvSpPr>
        <p:spPr bwMode="auto">
          <a:xfrm>
            <a:off x="1620838" y="22098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sz="2800" i="0">
              <a:latin typeface="Arial Narrow" pitchFamily="34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350838" y="1719263"/>
            <a:ext cx="1706562" cy="338137"/>
            <a:chOff x="350838" y="2557463"/>
            <a:chExt cx="1706562" cy="338137"/>
          </a:xfrm>
        </p:grpSpPr>
        <p:sp>
          <p:nvSpPr>
            <p:cNvPr id="42023" name="Oval 19"/>
            <p:cNvSpPr>
              <a:spLocks noChangeArrowheads="1"/>
            </p:cNvSpPr>
            <p:nvPr/>
          </p:nvSpPr>
          <p:spPr bwMode="auto">
            <a:xfrm>
              <a:off x="350838" y="2674938"/>
              <a:ext cx="136525" cy="13652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endParaRPr lang="en-US" sz="2800" i="0">
                <a:latin typeface="Arial Narrow" pitchFamily="34" charset="0"/>
              </a:endParaRPr>
            </a:p>
          </p:txBody>
        </p:sp>
        <p:sp>
          <p:nvSpPr>
            <p:cNvPr id="42024" name="Rectangle 20"/>
            <p:cNvSpPr>
              <a:spLocks noChangeArrowheads="1"/>
            </p:cNvSpPr>
            <p:nvPr/>
          </p:nvSpPr>
          <p:spPr bwMode="auto">
            <a:xfrm>
              <a:off x="438150" y="2557463"/>
              <a:ext cx="16192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3" tIns="45712" rIns="91423" bIns="45712">
              <a:spAutoFit/>
            </a:bodyPr>
            <a:lstStyle/>
            <a:p>
              <a:pPr defTabSz="912813" eaLnBrk="0" hangingPunct="0">
                <a:spcBef>
                  <a:spcPct val="20000"/>
                </a:spcBef>
              </a:pPr>
              <a:r>
                <a:rPr lang="en-US" sz="1600" i="0" dirty="0">
                  <a:latin typeface="Arial Narrow" pitchFamily="34" charset="0"/>
                </a:rPr>
                <a:t>CHI Control Coils</a:t>
              </a:r>
              <a:endParaRPr lang="en-US" sz="1100" i="0" dirty="0">
                <a:latin typeface="Arial Narrow" pitchFamily="34" charset="0"/>
              </a:endParaRPr>
            </a:p>
          </p:txBody>
        </p:sp>
      </p:grpSp>
      <p:sp>
        <p:nvSpPr>
          <p:cNvPr id="42027" name="Oval 19"/>
          <p:cNvSpPr>
            <a:spLocks noChangeArrowheads="1"/>
          </p:cNvSpPr>
          <p:nvPr/>
        </p:nvSpPr>
        <p:spPr bwMode="auto">
          <a:xfrm>
            <a:off x="5170487" y="29718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2800" i="0"/>
          </a:p>
        </p:txBody>
      </p:sp>
      <p:sp>
        <p:nvSpPr>
          <p:cNvPr id="42028" name="Rectangle 20"/>
          <p:cNvSpPr>
            <a:spLocks noChangeArrowheads="1"/>
          </p:cNvSpPr>
          <p:nvPr/>
        </p:nvSpPr>
        <p:spPr bwMode="auto">
          <a:xfrm>
            <a:off x="4419600" y="2992438"/>
            <a:ext cx="11922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>
                <a:latin typeface="Arial Narrow" pitchFamily="34" charset="0"/>
              </a:rPr>
              <a:t>0.5 MA Plasma Gun</a:t>
            </a:r>
            <a:endParaRPr lang="en-US" sz="1100" i="0" dirty="0">
              <a:latin typeface="Arial Narrow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057650" y="1758950"/>
            <a:ext cx="3241675" cy="527050"/>
            <a:chOff x="4057650" y="2347913"/>
            <a:chExt cx="3241675" cy="527050"/>
          </a:xfrm>
        </p:grpSpPr>
        <p:sp>
          <p:nvSpPr>
            <p:cNvPr id="42025" name="Oval 19"/>
            <p:cNvSpPr>
              <a:spLocks noChangeArrowheads="1"/>
            </p:cNvSpPr>
            <p:nvPr/>
          </p:nvSpPr>
          <p:spPr bwMode="auto">
            <a:xfrm>
              <a:off x="4618038" y="2598738"/>
              <a:ext cx="136525" cy="13652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70000"/>
                </a:lnSpc>
                <a:spcBef>
                  <a:spcPct val="20000"/>
                </a:spcBef>
              </a:pPr>
              <a:endParaRPr lang="en-US" sz="2800" i="0"/>
            </a:p>
          </p:txBody>
        </p:sp>
        <p:sp>
          <p:nvSpPr>
            <p:cNvPr id="42026" name="Rectangle 20"/>
            <p:cNvSpPr>
              <a:spLocks noChangeArrowheads="1"/>
            </p:cNvSpPr>
            <p:nvPr/>
          </p:nvSpPr>
          <p:spPr bwMode="auto">
            <a:xfrm>
              <a:off x="4057650" y="2347913"/>
              <a:ext cx="1390650" cy="265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3" tIns="45712" rIns="91423" bIns="45712">
              <a:spAutoFit/>
            </a:bodyPr>
            <a:lstStyle/>
            <a:p>
              <a:pPr defTabSz="912813" eaLnBrk="0" hangingPunct="0">
                <a:lnSpc>
                  <a:spcPct val="70000"/>
                </a:lnSpc>
                <a:spcBef>
                  <a:spcPct val="20000"/>
                </a:spcBef>
              </a:pPr>
              <a:r>
                <a:rPr lang="en-US" sz="1600" i="0">
                  <a:latin typeface="Arial Narrow" pitchFamily="34" charset="0"/>
                </a:rPr>
                <a:t>0.5 MA CHI</a:t>
              </a:r>
              <a:endParaRPr lang="en-US" sz="1100" i="0">
                <a:latin typeface="Arial Narrow" pitchFamily="34" charset="0"/>
              </a:endParaRPr>
            </a:p>
          </p:txBody>
        </p:sp>
        <p:sp>
          <p:nvSpPr>
            <p:cNvPr id="42029" name="Oval 19"/>
            <p:cNvSpPr>
              <a:spLocks noChangeArrowheads="1"/>
            </p:cNvSpPr>
            <p:nvPr/>
          </p:nvSpPr>
          <p:spPr bwMode="auto">
            <a:xfrm>
              <a:off x="6019800" y="2570163"/>
              <a:ext cx="136525" cy="13652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70000"/>
                </a:lnSpc>
                <a:spcBef>
                  <a:spcPct val="20000"/>
                </a:spcBef>
              </a:pPr>
              <a:endParaRPr lang="en-US" sz="2800" i="0"/>
            </a:p>
          </p:txBody>
        </p:sp>
        <p:sp>
          <p:nvSpPr>
            <p:cNvPr id="42030" name="Rectangle 20"/>
            <p:cNvSpPr>
              <a:spLocks noChangeArrowheads="1"/>
            </p:cNvSpPr>
            <p:nvPr/>
          </p:nvSpPr>
          <p:spPr bwMode="auto">
            <a:xfrm>
              <a:off x="6149975" y="2438400"/>
              <a:ext cx="1149350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3" tIns="45712" rIns="91423" bIns="45712">
              <a:spAutoFit/>
            </a:bodyPr>
            <a:lstStyle/>
            <a:p>
              <a:pPr defTabSz="912813" eaLnBrk="0" hangingPunct="0">
                <a:lnSpc>
                  <a:spcPct val="70000"/>
                </a:lnSpc>
                <a:spcBef>
                  <a:spcPct val="20000"/>
                </a:spcBef>
              </a:pPr>
              <a:r>
                <a:rPr lang="en-US" sz="1600" i="0">
                  <a:latin typeface="Arial Narrow" pitchFamily="34" charset="0"/>
                </a:rPr>
                <a:t>1 MA CHI / Plasma Gun</a:t>
              </a:r>
              <a:endParaRPr lang="en-US" sz="1100" i="0">
                <a:latin typeface="Arial Narrow" pitchFamily="34" charset="0"/>
              </a:endParaRPr>
            </a:p>
          </p:txBody>
        </p:sp>
      </p:grpSp>
      <p:sp>
        <p:nvSpPr>
          <p:cNvPr id="42031" name="Rectangle 104"/>
          <p:cNvSpPr>
            <a:spLocks noChangeArrowheads="1"/>
          </p:cNvSpPr>
          <p:nvPr/>
        </p:nvSpPr>
        <p:spPr bwMode="auto">
          <a:xfrm>
            <a:off x="1981200" y="1752600"/>
            <a:ext cx="2057400" cy="4787900"/>
          </a:xfrm>
          <a:prstGeom prst="rect">
            <a:avLst/>
          </a:prstGeom>
          <a:solidFill>
            <a:srgbClr val="FFFFCD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endParaRPr lang="en-US" i="0"/>
          </a:p>
        </p:txBody>
      </p:sp>
      <p:sp>
        <p:nvSpPr>
          <p:cNvPr id="42032" name="Oval 19"/>
          <p:cNvSpPr>
            <a:spLocks noChangeArrowheads="1"/>
          </p:cNvSpPr>
          <p:nvPr/>
        </p:nvSpPr>
        <p:spPr bwMode="auto">
          <a:xfrm>
            <a:off x="3825875" y="1849438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sz="2800" i="0">
              <a:latin typeface="Arial Narrow" pitchFamily="34" charset="0"/>
            </a:endParaRPr>
          </a:p>
        </p:txBody>
      </p:sp>
      <p:sp>
        <p:nvSpPr>
          <p:cNvPr id="42033" name="Oval 19"/>
          <p:cNvSpPr>
            <a:spLocks noChangeArrowheads="1"/>
          </p:cNvSpPr>
          <p:nvPr/>
        </p:nvSpPr>
        <p:spPr bwMode="auto">
          <a:xfrm>
            <a:off x="3825875" y="2192338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sz="2800" i="0">
              <a:latin typeface="Arial Narrow" pitchFamily="34" charset="0"/>
            </a:endParaRPr>
          </a:p>
        </p:txBody>
      </p:sp>
      <p:sp>
        <p:nvSpPr>
          <p:cNvPr id="42034" name="Rectangle 20"/>
          <p:cNvSpPr>
            <a:spLocks noChangeArrowheads="1"/>
          </p:cNvSpPr>
          <p:nvPr/>
        </p:nvSpPr>
        <p:spPr bwMode="auto">
          <a:xfrm>
            <a:off x="2209800" y="1752600"/>
            <a:ext cx="229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spcBef>
                <a:spcPct val="20000"/>
              </a:spcBef>
            </a:pPr>
            <a:r>
              <a:rPr lang="en-US" sz="1600" i="0">
                <a:latin typeface="Arial Narrow" pitchFamily="34" charset="0"/>
              </a:rPr>
              <a:t>New Center-Stack</a:t>
            </a:r>
            <a:endParaRPr lang="en-US" sz="1100" i="0">
              <a:latin typeface="Arial Narrow" pitchFamily="34" charset="0"/>
            </a:endParaRPr>
          </a:p>
        </p:txBody>
      </p:sp>
      <p:sp>
        <p:nvSpPr>
          <p:cNvPr id="42035" name="Rectangle 20"/>
          <p:cNvSpPr>
            <a:spLocks noChangeArrowheads="1"/>
          </p:cNvSpPr>
          <p:nvPr/>
        </p:nvSpPr>
        <p:spPr bwMode="auto">
          <a:xfrm>
            <a:off x="3054350" y="2100263"/>
            <a:ext cx="1060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spcBef>
                <a:spcPct val="20000"/>
              </a:spcBef>
            </a:pPr>
            <a:r>
              <a:rPr lang="en-US" sz="1600" i="0">
                <a:latin typeface="Arial Narrow" pitchFamily="34" charset="0"/>
              </a:rPr>
              <a:t>2</a:t>
            </a:r>
            <a:r>
              <a:rPr lang="en-US" sz="1600" i="0" baseline="30000">
                <a:latin typeface="Arial Narrow" pitchFamily="34" charset="0"/>
              </a:rPr>
              <a:t>nd</a:t>
            </a:r>
            <a:r>
              <a:rPr lang="en-US" sz="1600" i="0">
                <a:latin typeface="Arial Narrow" pitchFamily="34" charset="0"/>
              </a:rPr>
              <a:t> NBI</a:t>
            </a:r>
            <a:endParaRPr lang="en-US" sz="1100" i="0">
              <a:latin typeface="Arial Narrow" pitchFamily="34" charset="0"/>
            </a:endParaRPr>
          </a:p>
        </p:txBody>
      </p:sp>
      <p:pic>
        <p:nvPicPr>
          <p:cNvPr id="42036" name="Picture 25"/>
          <p:cNvPicPr>
            <a:picLocks noChangeAspect="1"/>
          </p:cNvPicPr>
          <p:nvPr/>
        </p:nvPicPr>
        <p:blipFill>
          <a:blip r:embed="rId4" cstate="print"/>
          <a:srcRect l="19164" r="19849"/>
          <a:stretch>
            <a:fillRect/>
          </a:stretch>
        </p:blipFill>
        <p:spPr bwMode="auto">
          <a:xfrm>
            <a:off x="139700" y="4608513"/>
            <a:ext cx="16002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37" name="TextBox 72"/>
          <p:cNvSpPr txBox="1">
            <a:spLocks noChangeArrowheads="1"/>
          </p:cNvSpPr>
          <p:nvPr/>
        </p:nvSpPr>
        <p:spPr bwMode="auto">
          <a:xfrm>
            <a:off x="508000" y="5575300"/>
            <a:ext cx="742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/>
              <a:t>Lithium</a:t>
            </a:r>
          </a:p>
        </p:txBody>
      </p:sp>
      <p:grpSp>
        <p:nvGrpSpPr>
          <p:cNvPr id="42038" name="Group 92"/>
          <p:cNvGrpSpPr>
            <a:grpSpLocks noChangeAspect="1"/>
          </p:cNvGrpSpPr>
          <p:nvPr/>
        </p:nvGrpSpPr>
        <p:grpSpPr bwMode="auto">
          <a:xfrm>
            <a:off x="4038600" y="4633913"/>
            <a:ext cx="2193925" cy="1843087"/>
            <a:chOff x="4273238" y="4248855"/>
            <a:chExt cx="2742806" cy="2304587"/>
          </a:xfrm>
        </p:grpSpPr>
        <p:sp>
          <p:nvSpPr>
            <p:cNvPr id="42061" name="Text Box 4"/>
            <p:cNvSpPr txBox="1">
              <a:spLocks noChangeArrowheads="1"/>
            </p:cNvSpPr>
            <p:nvPr/>
          </p:nvSpPr>
          <p:spPr bwMode="auto">
            <a:xfrm>
              <a:off x="4287468" y="4742798"/>
              <a:ext cx="1295706" cy="5311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i="0">
                  <a:solidFill>
                    <a:srgbClr val="FF0000"/>
                  </a:solidFill>
                  <a:latin typeface="Arial Narrow" pitchFamily="34" charset="0"/>
                </a:rPr>
                <a:t>Primary</a:t>
              </a:r>
            </a:p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i="0">
                  <a:solidFill>
                    <a:srgbClr val="FF0000"/>
                  </a:solidFill>
                  <a:latin typeface="Arial Narrow" pitchFamily="34" charset="0"/>
                </a:rPr>
                <a:t>PP option</a:t>
              </a:r>
            </a:p>
          </p:txBody>
        </p:sp>
        <p:sp>
          <p:nvSpPr>
            <p:cNvPr id="3144" name="Text Box 5"/>
            <p:cNvSpPr txBox="1">
              <a:spLocks noChangeArrowheads="1"/>
            </p:cNvSpPr>
            <p:nvPr/>
          </p:nvSpPr>
          <p:spPr bwMode="auto">
            <a:xfrm>
              <a:off x="4646355" y="4248855"/>
              <a:ext cx="1246369" cy="5319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i="0" dirty="0">
                  <a:solidFill>
                    <a:schemeClr val="accent5">
                      <a:lumMod val="75000"/>
                    </a:schemeClr>
                  </a:solidFill>
                  <a:latin typeface="Arial Narrow" pitchFamily="34" charset="0"/>
                  <a:ea typeface="ＭＳ Ｐゴシック" pitchFamily="-108" charset="-128"/>
                  <a:cs typeface="+mn-cs"/>
                </a:rPr>
                <a:t>Secondary </a:t>
              </a:r>
            </a:p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i="0" dirty="0">
                  <a:solidFill>
                    <a:schemeClr val="accent5">
                      <a:lumMod val="75000"/>
                    </a:schemeClr>
                  </a:solidFill>
                  <a:latin typeface="Arial Narrow" pitchFamily="34" charset="0"/>
                  <a:ea typeface="ＭＳ Ｐゴシック" pitchFamily="-108" charset="-128"/>
                  <a:cs typeface="+mn-cs"/>
                </a:rPr>
                <a:t>PP option</a:t>
              </a:r>
            </a:p>
          </p:txBody>
        </p:sp>
        <p:sp>
          <p:nvSpPr>
            <p:cNvPr id="42063" name="Text Box 6"/>
            <p:cNvSpPr txBox="1">
              <a:spLocks noChangeArrowheads="1"/>
            </p:cNvSpPr>
            <p:nvPr/>
          </p:nvSpPr>
          <p:spPr bwMode="auto">
            <a:xfrm>
              <a:off x="4273238" y="5210537"/>
              <a:ext cx="1199561" cy="5311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i="0">
                  <a:solidFill>
                    <a:srgbClr val="0000FF"/>
                  </a:solidFill>
                  <a:latin typeface="Arial Narrow" pitchFamily="34" charset="0"/>
                </a:rPr>
                <a:t>Existing</a:t>
              </a:r>
            </a:p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i="0">
                  <a:solidFill>
                    <a:srgbClr val="0000FF"/>
                  </a:solidFill>
                  <a:latin typeface="Arial Narrow" pitchFamily="34" charset="0"/>
                </a:rPr>
                <a:t>coils</a:t>
              </a:r>
            </a:p>
          </p:txBody>
        </p:sp>
        <p:grpSp>
          <p:nvGrpSpPr>
            <p:cNvPr id="42064" name="Group 7"/>
            <p:cNvGrpSpPr>
              <a:grpSpLocks/>
            </p:cNvGrpSpPr>
            <p:nvPr/>
          </p:nvGrpSpPr>
          <p:grpSpPr bwMode="auto">
            <a:xfrm>
              <a:off x="5472800" y="4364745"/>
              <a:ext cx="1543244" cy="1754187"/>
              <a:chOff x="4072" y="917"/>
              <a:chExt cx="1535" cy="1744"/>
            </a:xfrm>
          </p:grpSpPr>
          <p:pic>
            <p:nvPicPr>
              <p:cNvPr id="42069" name="Picture 8" descr="plot2NSTXv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072" y="917"/>
                <a:ext cx="1535" cy="174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grpSp>
            <p:nvGrpSpPr>
              <p:cNvPr id="42070" name="Group 9"/>
              <p:cNvGrpSpPr>
                <a:grpSpLocks/>
              </p:cNvGrpSpPr>
              <p:nvPr/>
            </p:nvGrpSpPr>
            <p:grpSpPr bwMode="auto">
              <a:xfrm>
                <a:off x="4173" y="1333"/>
                <a:ext cx="1026" cy="573"/>
                <a:chOff x="492" y="1582"/>
                <a:chExt cx="1940" cy="1020"/>
              </a:xfrm>
            </p:grpSpPr>
            <p:sp>
              <p:nvSpPr>
                <p:cNvPr id="42100" name="Freeform 10"/>
                <p:cNvSpPr>
                  <a:spLocks/>
                </p:cNvSpPr>
                <p:nvPr/>
              </p:nvSpPr>
              <p:spPr bwMode="auto">
                <a:xfrm>
                  <a:off x="2082" y="2174"/>
                  <a:ext cx="350" cy="396"/>
                </a:xfrm>
                <a:custGeom>
                  <a:avLst/>
                  <a:gdLst>
                    <a:gd name="T0" fmla="*/ 328 w 350"/>
                    <a:gd name="T1" fmla="*/ 0 h 396"/>
                    <a:gd name="T2" fmla="*/ 224 w 350"/>
                    <a:gd name="T3" fmla="*/ 32 h 396"/>
                    <a:gd name="T4" fmla="*/ 118 w 350"/>
                    <a:gd name="T5" fmla="*/ 60 h 396"/>
                    <a:gd name="T6" fmla="*/ 0 w 350"/>
                    <a:gd name="T7" fmla="*/ 82 h 396"/>
                    <a:gd name="T8" fmla="*/ 30 w 350"/>
                    <a:gd name="T9" fmla="*/ 396 h 396"/>
                    <a:gd name="T10" fmla="*/ 130 w 350"/>
                    <a:gd name="T11" fmla="*/ 378 h 396"/>
                    <a:gd name="T12" fmla="*/ 272 w 350"/>
                    <a:gd name="T13" fmla="*/ 346 h 396"/>
                    <a:gd name="T14" fmla="*/ 350 w 350"/>
                    <a:gd name="T15" fmla="*/ 320 h 3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50"/>
                    <a:gd name="T25" fmla="*/ 0 h 396"/>
                    <a:gd name="T26" fmla="*/ 350 w 350"/>
                    <a:gd name="T27" fmla="*/ 396 h 3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50" h="396">
                      <a:moveTo>
                        <a:pt x="328" y="0"/>
                      </a:moveTo>
                      <a:lnTo>
                        <a:pt x="224" y="32"/>
                      </a:lnTo>
                      <a:lnTo>
                        <a:pt x="118" y="60"/>
                      </a:lnTo>
                      <a:lnTo>
                        <a:pt x="0" y="82"/>
                      </a:lnTo>
                      <a:lnTo>
                        <a:pt x="30" y="396"/>
                      </a:lnTo>
                      <a:lnTo>
                        <a:pt x="130" y="378"/>
                      </a:lnTo>
                      <a:lnTo>
                        <a:pt x="272" y="346"/>
                      </a:lnTo>
                      <a:lnTo>
                        <a:pt x="350" y="32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01" name="Freeform 11"/>
                <p:cNvSpPr>
                  <a:spLocks/>
                </p:cNvSpPr>
                <p:nvPr/>
              </p:nvSpPr>
              <p:spPr bwMode="auto">
                <a:xfrm>
                  <a:off x="1462" y="2266"/>
                  <a:ext cx="556" cy="336"/>
                </a:xfrm>
                <a:custGeom>
                  <a:avLst/>
                  <a:gdLst>
                    <a:gd name="T0" fmla="*/ 24 w 556"/>
                    <a:gd name="T1" fmla="*/ 0 h 336"/>
                    <a:gd name="T2" fmla="*/ 166 w 556"/>
                    <a:gd name="T3" fmla="*/ 14 h 336"/>
                    <a:gd name="T4" fmla="*/ 278 w 556"/>
                    <a:gd name="T5" fmla="*/ 16 h 336"/>
                    <a:gd name="T6" fmla="*/ 392 w 556"/>
                    <a:gd name="T7" fmla="*/ 14 h 336"/>
                    <a:gd name="T8" fmla="*/ 472 w 556"/>
                    <a:gd name="T9" fmla="*/ 8 h 336"/>
                    <a:gd name="T10" fmla="*/ 528 w 556"/>
                    <a:gd name="T11" fmla="*/ 0 h 336"/>
                    <a:gd name="T12" fmla="*/ 556 w 556"/>
                    <a:gd name="T13" fmla="*/ 312 h 336"/>
                    <a:gd name="T14" fmla="*/ 550 w 556"/>
                    <a:gd name="T15" fmla="*/ 322 h 336"/>
                    <a:gd name="T16" fmla="*/ 428 w 556"/>
                    <a:gd name="T17" fmla="*/ 332 h 336"/>
                    <a:gd name="T18" fmla="*/ 274 w 556"/>
                    <a:gd name="T19" fmla="*/ 336 h 336"/>
                    <a:gd name="T20" fmla="*/ 92 w 556"/>
                    <a:gd name="T21" fmla="*/ 326 h 336"/>
                    <a:gd name="T22" fmla="*/ 0 w 556"/>
                    <a:gd name="T23" fmla="*/ 318 h 336"/>
                    <a:gd name="T24" fmla="*/ 24 w 556"/>
                    <a:gd name="T25" fmla="*/ 0 h 3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56"/>
                    <a:gd name="T40" fmla="*/ 0 h 336"/>
                    <a:gd name="T41" fmla="*/ 556 w 556"/>
                    <a:gd name="T42" fmla="*/ 336 h 3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56" h="336">
                      <a:moveTo>
                        <a:pt x="24" y="0"/>
                      </a:moveTo>
                      <a:lnTo>
                        <a:pt x="166" y="14"/>
                      </a:lnTo>
                      <a:lnTo>
                        <a:pt x="278" y="16"/>
                      </a:lnTo>
                      <a:lnTo>
                        <a:pt x="392" y="14"/>
                      </a:lnTo>
                      <a:lnTo>
                        <a:pt x="472" y="8"/>
                      </a:lnTo>
                      <a:lnTo>
                        <a:pt x="528" y="0"/>
                      </a:lnTo>
                      <a:lnTo>
                        <a:pt x="556" y="312"/>
                      </a:lnTo>
                      <a:lnTo>
                        <a:pt x="550" y="322"/>
                      </a:lnTo>
                      <a:lnTo>
                        <a:pt x="428" y="332"/>
                      </a:lnTo>
                      <a:lnTo>
                        <a:pt x="274" y="336"/>
                      </a:lnTo>
                      <a:lnTo>
                        <a:pt x="92" y="326"/>
                      </a:lnTo>
                      <a:lnTo>
                        <a:pt x="0" y="31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02" name="Freeform 12"/>
                <p:cNvSpPr>
                  <a:spLocks/>
                </p:cNvSpPr>
                <p:nvPr/>
              </p:nvSpPr>
              <p:spPr bwMode="auto">
                <a:xfrm>
                  <a:off x="878" y="2126"/>
                  <a:ext cx="522" cy="448"/>
                </a:xfrm>
                <a:custGeom>
                  <a:avLst/>
                  <a:gdLst>
                    <a:gd name="T0" fmla="*/ 78 w 522"/>
                    <a:gd name="T1" fmla="*/ 0 h 448"/>
                    <a:gd name="T2" fmla="*/ 180 w 522"/>
                    <a:gd name="T3" fmla="*/ 44 h 448"/>
                    <a:gd name="T4" fmla="*/ 304 w 522"/>
                    <a:gd name="T5" fmla="*/ 84 h 448"/>
                    <a:gd name="T6" fmla="*/ 404 w 522"/>
                    <a:gd name="T7" fmla="*/ 108 h 448"/>
                    <a:gd name="T8" fmla="*/ 476 w 522"/>
                    <a:gd name="T9" fmla="*/ 122 h 448"/>
                    <a:gd name="T10" fmla="*/ 522 w 522"/>
                    <a:gd name="T11" fmla="*/ 130 h 448"/>
                    <a:gd name="T12" fmla="*/ 492 w 522"/>
                    <a:gd name="T13" fmla="*/ 448 h 448"/>
                    <a:gd name="T14" fmla="*/ 376 w 522"/>
                    <a:gd name="T15" fmla="*/ 424 h 448"/>
                    <a:gd name="T16" fmla="*/ 232 w 522"/>
                    <a:gd name="T17" fmla="*/ 390 h 448"/>
                    <a:gd name="T18" fmla="*/ 108 w 522"/>
                    <a:gd name="T19" fmla="*/ 350 h 448"/>
                    <a:gd name="T20" fmla="*/ 0 w 522"/>
                    <a:gd name="T21" fmla="*/ 306 h 448"/>
                    <a:gd name="T22" fmla="*/ 78 w 522"/>
                    <a:gd name="T23" fmla="*/ 0 h 4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22"/>
                    <a:gd name="T37" fmla="*/ 0 h 448"/>
                    <a:gd name="T38" fmla="*/ 522 w 522"/>
                    <a:gd name="T39" fmla="*/ 448 h 4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22" h="448">
                      <a:moveTo>
                        <a:pt x="78" y="0"/>
                      </a:moveTo>
                      <a:lnTo>
                        <a:pt x="180" y="44"/>
                      </a:lnTo>
                      <a:lnTo>
                        <a:pt x="304" y="84"/>
                      </a:lnTo>
                      <a:lnTo>
                        <a:pt x="404" y="108"/>
                      </a:lnTo>
                      <a:lnTo>
                        <a:pt x="476" y="122"/>
                      </a:lnTo>
                      <a:lnTo>
                        <a:pt x="522" y="130"/>
                      </a:lnTo>
                      <a:lnTo>
                        <a:pt x="492" y="448"/>
                      </a:lnTo>
                      <a:lnTo>
                        <a:pt x="376" y="424"/>
                      </a:lnTo>
                      <a:lnTo>
                        <a:pt x="232" y="390"/>
                      </a:lnTo>
                      <a:lnTo>
                        <a:pt x="108" y="350"/>
                      </a:lnTo>
                      <a:lnTo>
                        <a:pt x="0" y="306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03" name="Freeform 13"/>
                <p:cNvSpPr>
                  <a:spLocks/>
                </p:cNvSpPr>
                <p:nvPr/>
              </p:nvSpPr>
              <p:spPr bwMode="auto">
                <a:xfrm>
                  <a:off x="552" y="1884"/>
                  <a:ext cx="320" cy="496"/>
                </a:xfrm>
                <a:custGeom>
                  <a:avLst/>
                  <a:gdLst>
                    <a:gd name="T0" fmla="*/ 320 w 320"/>
                    <a:gd name="T1" fmla="*/ 196 h 496"/>
                    <a:gd name="T2" fmla="*/ 238 w 320"/>
                    <a:gd name="T3" fmla="*/ 144 h 496"/>
                    <a:gd name="T4" fmla="*/ 156 w 320"/>
                    <a:gd name="T5" fmla="*/ 76 h 496"/>
                    <a:gd name="T6" fmla="*/ 96 w 320"/>
                    <a:gd name="T7" fmla="*/ 0 h 496"/>
                    <a:gd name="T8" fmla="*/ 0 w 320"/>
                    <a:gd name="T9" fmla="*/ 286 h 496"/>
                    <a:gd name="T10" fmla="*/ 48 w 320"/>
                    <a:gd name="T11" fmla="*/ 346 h 496"/>
                    <a:gd name="T12" fmla="*/ 122 w 320"/>
                    <a:gd name="T13" fmla="*/ 416 h 496"/>
                    <a:gd name="T14" fmla="*/ 210 w 320"/>
                    <a:gd name="T15" fmla="*/ 482 h 496"/>
                    <a:gd name="T16" fmla="*/ 240 w 320"/>
                    <a:gd name="T17" fmla="*/ 496 h 4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20"/>
                    <a:gd name="T28" fmla="*/ 0 h 496"/>
                    <a:gd name="T29" fmla="*/ 320 w 320"/>
                    <a:gd name="T30" fmla="*/ 496 h 4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20" h="496">
                      <a:moveTo>
                        <a:pt x="320" y="196"/>
                      </a:moveTo>
                      <a:lnTo>
                        <a:pt x="238" y="144"/>
                      </a:lnTo>
                      <a:lnTo>
                        <a:pt x="156" y="76"/>
                      </a:lnTo>
                      <a:lnTo>
                        <a:pt x="96" y="0"/>
                      </a:lnTo>
                      <a:lnTo>
                        <a:pt x="0" y="286"/>
                      </a:lnTo>
                      <a:lnTo>
                        <a:pt x="48" y="346"/>
                      </a:lnTo>
                      <a:lnTo>
                        <a:pt x="122" y="416"/>
                      </a:lnTo>
                      <a:lnTo>
                        <a:pt x="210" y="482"/>
                      </a:lnTo>
                      <a:lnTo>
                        <a:pt x="240" y="496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04" name="Freeform 14"/>
                <p:cNvSpPr>
                  <a:spLocks/>
                </p:cNvSpPr>
                <p:nvPr/>
              </p:nvSpPr>
              <p:spPr bwMode="auto">
                <a:xfrm>
                  <a:off x="492" y="1582"/>
                  <a:ext cx="132" cy="390"/>
                </a:xfrm>
                <a:custGeom>
                  <a:avLst/>
                  <a:gdLst>
                    <a:gd name="T0" fmla="*/ 0 w 132"/>
                    <a:gd name="T1" fmla="*/ 390 h 390"/>
                    <a:gd name="T2" fmla="*/ 4 w 132"/>
                    <a:gd name="T3" fmla="*/ 328 h 390"/>
                    <a:gd name="T4" fmla="*/ 132 w 132"/>
                    <a:gd name="T5" fmla="*/ 0 h 390"/>
                    <a:gd name="T6" fmla="*/ 108 w 132"/>
                    <a:gd name="T7" fmla="*/ 82 h 390"/>
                    <a:gd name="T8" fmla="*/ 104 w 132"/>
                    <a:gd name="T9" fmla="*/ 126 h 390"/>
                    <a:gd name="T10" fmla="*/ 106 w 132"/>
                    <a:gd name="T11" fmla="*/ 168 h 390"/>
                    <a:gd name="T12" fmla="*/ 118 w 132"/>
                    <a:gd name="T13" fmla="*/ 216 h 390"/>
                    <a:gd name="T14" fmla="*/ 132 w 132"/>
                    <a:gd name="T15" fmla="*/ 238 h 3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90"/>
                    <a:gd name="T26" fmla="*/ 132 w 132"/>
                    <a:gd name="T27" fmla="*/ 390 h 3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90">
                      <a:moveTo>
                        <a:pt x="0" y="390"/>
                      </a:moveTo>
                      <a:lnTo>
                        <a:pt x="4" y="328"/>
                      </a:lnTo>
                      <a:lnTo>
                        <a:pt x="132" y="0"/>
                      </a:lnTo>
                      <a:lnTo>
                        <a:pt x="108" y="82"/>
                      </a:lnTo>
                      <a:lnTo>
                        <a:pt x="104" y="126"/>
                      </a:lnTo>
                      <a:lnTo>
                        <a:pt x="106" y="168"/>
                      </a:lnTo>
                      <a:lnTo>
                        <a:pt x="118" y="216"/>
                      </a:lnTo>
                      <a:lnTo>
                        <a:pt x="132" y="238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071" name="Group 15"/>
              <p:cNvGrpSpPr>
                <a:grpSpLocks/>
              </p:cNvGrpSpPr>
              <p:nvPr/>
            </p:nvGrpSpPr>
            <p:grpSpPr bwMode="auto">
              <a:xfrm>
                <a:off x="4253" y="1202"/>
                <a:ext cx="932" cy="468"/>
                <a:chOff x="630" y="1340"/>
                <a:chExt cx="1754" cy="834"/>
              </a:xfrm>
            </p:grpSpPr>
            <p:sp>
              <p:nvSpPr>
                <p:cNvPr id="42095" name="Freeform 16"/>
                <p:cNvSpPr>
                  <a:spLocks/>
                </p:cNvSpPr>
                <p:nvPr/>
              </p:nvSpPr>
              <p:spPr bwMode="auto">
                <a:xfrm>
                  <a:off x="630" y="1340"/>
                  <a:ext cx="190" cy="342"/>
                </a:xfrm>
                <a:custGeom>
                  <a:avLst/>
                  <a:gdLst>
                    <a:gd name="T0" fmla="*/ 0 w 190"/>
                    <a:gd name="T1" fmla="*/ 342 h 342"/>
                    <a:gd name="T2" fmla="*/ 14 w 190"/>
                    <a:gd name="T3" fmla="*/ 250 h 342"/>
                    <a:gd name="T4" fmla="*/ 32 w 190"/>
                    <a:gd name="T5" fmla="*/ 170 h 342"/>
                    <a:gd name="T6" fmla="*/ 188 w 190"/>
                    <a:gd name="T7" fmla="*/ 0 h 342"/>
                    <a:gd name="T8" fmla="*/ 190 w 190"/>
                    <a:gd name="T9" fmla="*/ 12 h 342"/>
                    <a:gd name="T10" fmla="*/ 174 w 190"/>
                    <a:gd name="T11" fmla="*/ 58 h 342"/>
                    <a:gd name="T12" fmla="*/ 168 w 190"/>
                    <a:gd name="T13" fmla="*/ 108 h 342"/>
                    <a:gd name="T14" fmla="*/ 174 w 190"/>
                    <a:gd name="T15" fmla="*/ 138 h 342"/>
                    <a:gd name="T16" fmla="*/ 184 w 190"/>
                    <a:gd name="T17" fmla="*/ 174 h 3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0"/>
                    <a:gd name="T28" fmla="*/ 0 h 342"/>
                    <a:gd name="T29" fmla="*/ 190 w 190"/>
                    <a:gd name="T30" fmla="*/ 342 h 3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0" h="342">
                      <a:moveTo>
                        <a:pt x="0" y="342"/>
                      </a:moveTo>
                      <a:lnTo>
                        <a:pt x="14" y="250"/>
                      </a:lnTo>
                      <a:lnTo>
                        <a:pt x="32" y="170"/>
                      </a:lnTo>
                      <a:lnTo>
                        <a:pt x="188" y="0"/>
                      </a:lnTo>
                      <a:lnTo>
                        <a:pt x="190" y="12"/>
                      </a:lnTo>
                      <a:lnTo>
                        <a:pt x="174" y="58"/>
                      </a:lnTo>
                      <a:lnTo>
                        <a:pt x="168" y="108"/>
                      </a:lnTo>
                      <a:lnTo>
                        <a:pt x="174" y="138"/>
                      </a:lnTo>
                      <a:lnTo>
                        <a:pt x="184" y="174"/>
                      </a:ln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6" name="Freeform 17"/>
                <p:cNvSpPr>
                  <a:spLocks/>
                </p:cNvSpPr>
                <p:nvPr/>
              </p:nvSpPr>
              <p:spPr bwMode="auto">
                <a:xfrm>
                  <a:off x="690" y="1578"/>
                  <a:ext cx="322" cy="400"/>
                </a:xfrm>
                <a:custGeom>
                  <a:avLst/>
                  <a:gdLst>
                    <a:gd name="T0" fmla="*/ 210 w 322"/>
                    <a:gd name="T1" fmla="*/ 400 h 400"/>
                    <a:gd name="T2" fmla="*/ 106 w 322"/>
                    <a:gd name="T3" fmla="*/ 334 h 400"/>
                    <a:gd name="T4" fmla="*/ 32 w 322"/>
                    <a:gd name="T5" fmla="*/ 258 h 400"/>
                    <a:gd name="T6" fmla="*/ 0 w 322"/>
                    <a:gd name="T7" fmla="*/ 216 h 400"/>
                    <a:gd name="T8" fmla="*/ 154 w 322"/>
                    <a:gd name="T9" fmla="*/ 0 h 400"/>
                    <a:gd name="T10" fmla="*/ 192 w 322"/>
                    <a:gd name="T11" fmla="*/ 58 h 400"/>
                    <a:gd name="T12" fmla="*/ 252 w 322"/>
                    <a:gd name="T13" fmla="*/ 110 h 400"/>
                    <a:gd name="T14" fmla="*/ 306 w 322"/>
                    <a:gd name="T15" fmla="*/ 150 h 400"/>
                    <a:gd name="T16" fmla="*/ 322 w 322"/>
                    <a:gd name="T17" fmla="*/ 156 h 4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22"/>
                    <a:gd name="T28" fmla="*/ 0 h 400"/>
                    <a:gd name="T29" fmla="*/ 322 w 322"/>
                    <a:gd name="T30" fmla="*/ 400 h 4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22" h="400">
                      <a:moveTo>
                        <a:pt x="210" y="400"/>
                      </a:moveTo>
                      <a:lnTo>
                        <a:pt x="106" y="334"/>
                      </a:lnTo>
                      <a:lnTo>
                        <a:pt x="32" y="258"/>
                      </a:lnTo>
                      <a:lnTo>
                        <a:pt x="0" y="216"/>
                      </a:lnTo>
                      <a:lnTo>
                        <a:pt x="154" y="0"/>
                      </a:lnTo>
                      <a:lnTo>
                        <a:pt x="192" y="58"/>
                      </a:lnTo>
                      <a:lnTo>
                        <a:pt x="252" y="110"/>
                      </a:lnTo>
                      <a:lnTo>
                        <a:pt x="306" y="150"/>
                      </a:lnTo>
                      <a:lnTo>
                        <a:pt x="322" y="156"/>
                      </a:ln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7" name="Freeform 18"/>
                <p:cNvSpPr>
                  <a:spLocks/>
                </p:cNvSpPr>
                <p:nvPr/>
              </p:nvSpPr>
              <p:spPr bwMode="auto">
                <a:xfrm>
                  <a:off x="1000" y="1784"/>
                  <a:ext cx="454" cy="364"/>
                </a:xfrm>
                <a:custGeom>
                  <a:avLst/>
                  <a:gdLst>
                    <a:gd name="T0" fmla="*/ 0 w 454"/>
                    <a:gd name="T1" fmla="*/ 248 h 364"/>
                    <a:gd name="T2" fmla="*/ 98 w 454"/>
                    <a:gd name="T3" fmla="*/ 0 h 364"/>
                    <a:gd name="T4" fmla="*/ 214 w 454"/>
                    <a:gd name="T5" fmla="*/ 42 h 364"/>
                    <a:gd name="T6" fmla="*/ 290 w 454"/>
                    <a:gd name="T7" fmla="*/ 66 h 364"/>
                    <a:gd name="T8" fmla="*/ 380 w 454"/>
                    <a:gd name="T9" fmla="*/ 90 h 364"/>
                    <a:gd name="T10" fmla="*/ 454 w 454"/>
                    <a:gd name="T11" fmla="*/ 104 h 364"/>
                    <a:gd name="T12" fmla="*/ 404 w 454"/>
                    <a:gd name="T13" fmla="*/ 364 h 364"/>
                    <a:gd name="T14" fmla="*/ 204 w 454"/>
                    <a:gd name="T15" fmla="*/ 322 h 364"/>
                    <a:gd name="T16" fmla="*/ 80 w 454"/>
                    <a:gd name="T17" fmla="*/ 284 h 364"/>
                    <a:gd name="T18" fmla="*/ 38 w 454"/>
                    <a:gd name="T19" fmla="*/ 268 h 364"/>
                    <a:gd name="T20" fmla="*/ 0 w 454"/>
                    <a:gd name="T21" fmla="*/ 248 h 3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4"/>
                    <a:gd name="T34" fmla="*/ 0 h 364"/>
                    <a:gd name="T35" fmla="*/ 454 w 454"/>
                    <a:gd name="T36" fmla="*/ 364 h 36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4" h="364">
                      <a:moveTo>
                        <a:pt x="0" y="248"/>
                      </a:moveTo>
                      <a:lnTo>
                        <a:pt x="98" y="0"/>
                      </a:lnTo>
                      <a:lnTo>
                        <a:pt x="214" y="42"/>
                      </a:lnTo>
                      <a:lnTo>
                        <a:pt x="290" y="66"/>
                      </a:lnTo>
                      <a:lnTo>
                        <a:pt x="380" y="90"/>
                      </a:lnTo>
                      <a:lnTo>
                        <a:pt x="454" y="104"/>
                      </a:lnTo>
                      <a:lnTo>
                        <a:pt x="404" y="364"/>
                      </a:lnTo>
                      <a:lnTo>
                        <a:pt x="204" y="322"/>
                      </a:lnTo>
                      <a:lnTo>
                        <a:pt x="80" y="284"/>
                      </a:lnTo>
                      <a:lnTo>
                        <a:pt x="38" y="268"/>
                      </a:lnTo>
                      <a:lnTo>
                        <a:pt x="0" y="248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8" name="Freeform 19"/>
                <p:cNvSpPr>
                  <a:spLocks/>
                </p:cNvSpPr>
                <p:nvPr/>
              </p:nvSpPr>
              <p:spPr bwMode="auto">
                <a:xfrm>
                  <a:off x="1508" y="1896"/>
                  <a:ext cx="460" cy="278"/>
                </a:xfrm>
                <a:custGeom>
                  <a:avLst/>
                  <a:gdLst>
                    <a:gd name="T0" fmla="*/ 32 w 460"/>
                    <a:gd name="T1" fmla="*/ 0 h 278"/>
                    <a:gd name="T2" fmla="*/ 148 w 460"/>
                    <a:gd name="T3" fmla="*/ 10 h 278"/>
                    <a:gd name="T4" fmla="*/ 244 w 460"/>
                    <a:gd name="T5" fmla="*/ 12 h 278"/>
                    <a:gd name="T6" fmla="*/ 360 w 460"/>
                    <a:gd name="T7" fmla="*/ 8 h 278"/>
                    <a:gd name="T8" fmla="*/ 428 w 460"/>
                    <a:gd name="T9" fmla="*/ 0 h 278"/>
                    <a:gd name="T10" fmla="*/ 460 w 460"/>
                    <a:gd name="T11" fmla="*/ 266 h 278"/>
                    <a:gd name="T12" fmla="*/ 310 w 460"/>
                    <a:gd name="T13" fmla="*/ 278 h 278"/>
                    <a:gd name="T14" fmla="*/ 170 w 460"/>
                    <a:gd name="T15" fmla="*/ 278 h 278"/>
                    <a:gd name="T16" fmla="*/ 48 w 460"/>
                    <a:gd name="T17" fmla="*/ 272 h 278"/>
                    <a:gd name="T18" fmla="*/ 0 w 460"/>
                    <a:gd name="T19" fmla="*/ 268 h 278"/>
                    <a:gd name="T20" fmla="*/ 32 w 460"/>
                    <a:gd name="T21" fmla="*/ 0 h 2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60"/>
                    <a:gd name="T34" fmla="*/ 0 h 278"/>
                    <a:gd name="T35" fmla="*/ 460 w 460"/>
                    <a:gd name="T36" fmla="*/ 278 h 2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60" h="278">
                      <a:moveTo>
                        <a:pt x="32" y="0"/>
                      </a:moveTo>
                      <a:lnTo>
                        <a:pt x="148" y="10"/>
                      </a:lnTo>
                      <a:lnTo>
                        <a:pt x="244" y="12"/>
                      </a:lnTo>
                      <a:lnTo>
                        <a:pt x="360" y="8"/>
                      </a:lnTo>
                      <a:lnTo>
                        <a:pt x="428" y="0"/>
                      </a:lnTo>
                      <a:lnTo>
                        <a:pt x="460" y="266"/>
                      </a:lnTo>
                      <a:lnTo>
                        <a:pt x="310" y="278"/>
                      </a:lnTo>
                      <a:lnTo>
                        <a:pt x="170" y="278"/>
                      </a:lnTo>
                      <a:lnTo>
                        <a:pt x="48" y="272"/>
                      </a:lnTo>
                      <a:lnTo>
                        <a:pt x="0" y="268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9" name="Freeform 20"/>
                <p:cNvSpPr>
                  <a:spLocks/>
                </p:cNvSpPr>
                <p:nvPr/>
              </p:nvSpPr>
              <p:spPr bwMode="auto">
                <a:xfrm>
                  <a:off x="2026" y="1826"/>
                  <a:ext cx="358" cy="322"/>
                </a:xfrm>
                <a:custGeom>
                  <a:avLst/>
                  <a:gdLst>
                    <a:gd name="T0" fmla="*/ 242 w 358"/>
                    <a:gd name="T1" fmla="*/ 0 h 322"/>
                    <a:gd name="T2" fmla="*/ 162 w 358"/>
                    <a:gd name="T3" fmla="*/ 26 h 322"/>
                    <a:gd name="T4" fmla="*/ 76 w 358"/>
                    <a:gd name="T5" fmla="*/ 46 h 322"/>
                    <a:gd name="T6" fmla="*/ 0 w 358"/>
                    <a:gd name="T7" fmla="*/ 58 h 322"/>
                    <a:gd name="T8" fmla="*/ 48 w 358"/>
                    <a:gd name="T9" fmla="*/ 322 h 322"/>
                    <a:gd name="T10" fmla="*/ 162 w 358"/>
                    <a:gd name="T11" fmla="*/ 300 h 322"/>
                    <a:gd name="T12" fmla="*/ 270 w 358"/>
                    <a:gd name="T13" fmla="*/ 272 h 322"/>
                    <a:gd name="T14" fmla="*/ 358 w 358"/>
                    <a:gd name="T15" fmla="*/ 244 h 3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58"/>
                    <a:gd name="T25" fmla="*/ 0 h 322"/>
                    <a:gd name="T26" fmla="*/ 358 w 358"/>
                    <a:gd name="T27" fmla="*/ 322 h 3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58" h="322">
                      <a:moveTo>
                        <a:pt x="242" y="0"/>
                      </a:moveTo>
                      <a:lnTo>
                        <a:pt x="162" y="26"/>
                      </a:lnTo>
                      <a:lnTo>
                        <a:pt x="76" y="46"/>
                      </a:lnTo>
                      <a:lnTo>
                        <a:pt x="0" y="58"/>
                      </a:lnTo>
                      <a:lnTo>
                        <a:pt x="48" y="322"/>
                      </a:lnTo>
                      <a:lnTo>
                        <a:pt x="162" y="300"/>
                      </a:lnTo>
                      <a:lnTo>
                        <a:pt x="270" y="272"/>
                      </a:lnTo>
                      <a:lnTo>
                        <a:pt x="358" y="244"/>
                      </a:ln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072" name="Group 21"/>
              <p:cNvGrpSpPr>
                <a:grpSpLocks/>
              </p:cNvGrpSpPr>
              <p:nvPr/>
            </p:nvGrpSpPr>
            <p:grpSpPr bwMode="auto">
              <a:xfrm>
                <a:off x="4211" y="2162"/>
                <a:ext cx="992" cy="374"/>
                <a:chOff x="548" y="3006"/>
                <a:chExt cx="1884" cy="658"/>
              </a:xfrm>
            </p:grpSpPr>
            <p:sp>
              <p:nvSpPr>
                <p:cNvPr id="42090" name="Freeform 22"/>
                <p:cNvSpPr>
                  <a:spLocks/>
                </p:cNvSpPr>
                <p:nvPr/>
              </p:nvSpPr>
              <p:spPr bwMode="auto">
                <a:xfrm>
                  <a:off x="2104" y="3342"/>
                  <a:ext cx="326" cy="92"/>
                </a:xfrm>
                <a:custGeom>
                  <a:avLst/>
                  <a:gdLst>
                    <a:gd name="T0" fmla="*/ 326 w 326"/>
                    <a:gd name="T1" fmla="*/ 0 h 92"/>
                    <a:gd name="T2" fmla="*/ 204 w 326"/>
                    <a:gd name="T3" fmla="*/ 36 h 92"/>
                    <a:gd name="T4" fmla="*/ 98 w 326"/>
                    <a:gd name="T5" fmla="*/ 62 h 92"/>
                    <a:gd name="T6" fmla="*/ 4 w 326"/>
                    <a:gd name="T7" fmla="*/ 76 h 92"/>
                    <a:gd name="T8" fmla="*/ 0 w 326"/>
                    <a:gd name="T9" fmla="*/ 92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6"/>
                    <a:gd name="T16" fmla="*/ 0 h 92"/>
                    <a:gd name="T17" fmla="*/ 326 w 326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6" h="92">
                      <a:moveTo>
                        <a:pt x="326" y="0"/>
                      </a:moveTo>
                      <a:lnTo>
                        <a:pt x="204" y="36"/>
                      </a:lnTo>
                      <a:lnTo>
                        <a:pt x="98" y="62"/>
                      </a:lnTo>
                      <a:lnTo>
                        <a:pt x="4" y="76"/>
                      </a:lnTo>
                      <a:lnTo>
                        <a:pt x="0" y="92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1" name="Freeform 23"/>
                <p:cNvSpPr>
                  <a:spLocks/>
                </p:cNvSpPr>
                <p:nvPr/>
              </p:nvSpPr>
              <p:spPr bwMode="auto">
                <a:xfrm>
                  <a:off x="2090" y="3540"/>
                  <a:ext cx="342" cy="86"/>
                </a:xfrm>
                <a:custGeom>
                  <a:avLst/>
                  <a:gdLst>
                    <a:gd name="T0" fmla="*/ 0 w 342"/>
                    <a:gd name="T1" fmla="*/ 86 h 86"/>
                    <a:gd name="T2" fmla="*/ 144 w 342"/>
                    <a:gd name="T3" fmla="*/ 60 h 86"/>
                    <a:gd name="T4" fmla="*/ 224 w 342"/>
                    <a:gd name="T5" fmla="*/ 40 h 86"/>
                    <a:gd name="T6" fmla="*/ 310 w 342"/>
                    <a:gd name="T7" fmla="*/ 12 h 86"/>
                    <a:gd name="T8" fmla="*/ 342 w 342"/>
                    <a:gd name="T9" fmla="*/ 0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"/>
                    <a:gd name="T16" fmla="*/ 0 h 86"/>
                    <a:gd name="T17" fmla="*/ 342 w 342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" h="86">
                      <a:moveTo>
                        <a:pt x="0" y="86"/>
                      </a:moveTo>
                      <a:lnTo>
                        <a:pt x="144" y="60"/>
                      </a:lnTo>
                      <a:lnTo>
                        <a:pt x="224" y="40"/>
                      </a:lnTo>
                      <a:lnTo>
                        <a:pt x="310" y="12"/>
                      </a:lnTo>
                      <a:lnTo>
                        <a:pt x="342" y="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2" name="Freeform 24"/>
                <p:cNvSpPr>
                  <a:spLocks/>
                </p:cNvSpPr>
                <p:nvPr/>
              </p:nvSpPr>
              <p:spPr bwMode="auto">
                <a:xfrm>
                  <a:off x="1462" y="3432"/>
                  <a:ext cx="560" cy="232"/>
                </a:xfrm>
                <a:custGeom>
                  <a:avLst/>
                  <a:gdLst>
                    <a:gd name="T0" fmla="*/ 0 w 560"/>
                    <a:gd name="T1" fmla="*/ 0 h 232"/>
                    <a:gd name="T2" fmla="*/ 22 w 560"/>
                    <a:gd name="T3" fmla="*/ 216 h 232"/>
                    <a:gd name="T4" fmla="*/ 206 w 560"/>
                    <a:gd name="T5" fmla="*/ 228 h 232"/>
                    <a:gd name="T6" fmla="*/ 286 w 560"/>
                    <a:gd name="T7" fmla="*/ 232 h 232"/>
                    <a:gd name="T8" fmla="*/ 406 w 560"/>
                    <a:gd name="T9" fmla="*/ 224 h 232"/>
                    <a:gd name="T10" fmla="*/ 528 w 560"/>
                    <a:gd name="T11" fmla="*/ 218 h 232"/>
                    <a:gd name="T12" fmla="*/ 560 w 560"/>
                    <a:gd name="T13" fmla="*/ 0 h 232"/>
                    <a:gd name="T14" fmla="*/ 420 w 560"/>
                    <a:gd name="T15" fmla="*/ 12 h 232"/>
                    <a:gd name="T16" fmla="*/ 274 w 560"/>
                    <a:gd name="T17" fmla="*/ 18 h 232"/>
                    <a:gd name="T18" fmla="*/ 116 w 560"/>
                    <a:gd name="T19" fmla="*/ 12 h 232"/>
                    <a:gd name="T20" fmla="*/ 0 w 560"/>
                    <a:gd name="T21" fmla="*/ 0 h 2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0"/>
                    <a:gd name="T34" fmla="*/ 0 h 232"/>
                    <a:gd name="T35" fmla="*/ 560 w 560"/>
                    <a:gd name="T36" fmla="*/ 232 h 23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0" h="232">
                      <a:moveTo>
                        <a:pt x="0" y="0"/>
                      </a:moveTo>
                      <a:lnTo>
                        <a:pt x="22" y="216"/>
                      </a:lnTo>
                      <a:lnTo>
                        <a:pt x="206" y="228"/>
                      </a:lnTo>
                      <a:lnTo>
                        <a:pt x="286" y="232"/>
                      </a:lnTo>
                      <a:lnTo>
                        <a:pt x="406" y="224"/>
                      </a:lnTo>
                      <a:lnTo>
                        <a:pt x="528" y="218"/>
                      </a:lnTo>
                      <a:lnTo>
                        <a:pt x="560" y="0"/>
                      </a:lnTo>
                      <a:lnTo>
                        <a:pt x="420" y="12"/>
                      </a:lnTo>
                      <a:lnTo>
                        <a:pt x="274" y="18"/>
                      </a:lnTo>
                      <a:lnTo>
                        <a:pt x="116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3" name="Freeform 25"/>
                <p:cNvSpPr>
                  <a:spLocks/>
                </p:cNvSpPr>
                <p:nvPr/>
              </p:nvSpPr>
              <p:spPr bwMode="auto">
                <a:xfrm>
                  <a:off x="892" y="3282"/>
                  <a:ext cx="498" cy="362"/>
                </a:xfrm>
                <a:custGeom>
                  <a:avLst/>
                  <a:gdLst>
                    <a:gd name="T0" fmla="*/ 498 w 498"/>
                    <a:gd name="T1" fmla="*/ 362 h 362"/>
                    <a:gd name="T2" fmla="*/ 352 w 498"/>
                    <a:gd name="T3" fmla="*/ 334 h 362"/>
                    <a:gd name="T4" fmla="*/ 228 w 498"/>
                    <a:gd name="T5" fmla="*/ 298 h 362"/>
                    <a:gd name="T6" fmla="*/ 118 w 498"/>
                    <a:gd name="T7" fmla="*/ 260 h 362"/>
                    <a:gd name="T8" fmla="*/ 68 w 498"/>
                    <a:gd name="T9" fmla="*/ 236 h 362"/>
                    <a:gd name="T10" fmla="*/ 0 w 498"/>
                    <a:gd name="T11" fmla="*/ 0 h 362"/>
                    <a:gd name="T12" fmla="*/ 90 w 498"/>
                    <a:gd name="T13" fmla="*/ 34 h 362"/>
                    <a:gd name="T14" fmla="*/ 150 w 498"/>
                    <a:gd name="T15" fmla="*/ 56 h 362"/>
                    <a:gd name="T16" fmla="*/ 228 w 498"/>
                    <a:gd name="T17" fmla="*/ 84 h 362"/>
                    <a:gd name="T18" fmla="*/ 306 w 498"/>
                    <a:gd name="T19" fmla="*/ 104 h 362"/>
                    <a:gd name="T20" fmla="*/ 374 w 498"/>
                    <a:gd name="T21" fmla="*/ 120 h 362"/>
                    <a:gd name="T22" fmla="*/ 478 w 498"/>
                    <a:gd name="T23" fmla="*/ 138 h 362"/>
                    <a:gd name="T24" fmla="*/ 482 w 498"/>
                    <a:gd name="T25" fmla="*/ 154 h 36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98"/>
                    <a:gd name="T40" fmla="*/ 0 h 362"/>
                    <a:gd name="T41" fmla="*/ 498 w 498"/>
                    <a:gd name="T42" fmla="*/ 362 h 36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98" h="362">
                      <a:moveTo>
                        <a:pt x="498" y="362"/>
                      </a:moveTo>
                      <a:lnTo>
                        <a:pt x="352" y="334"/>
                      </a:lnTo>
                      <a:lnTo>
                        <a:pt x="228" y="298"/>
                      </a:lnTo>
                      <a:lnTo>
                        <a:pt x="118" y="260"/>
                      </a:lnTo>
                      <a:lnTo>
                        <a:pt x="68" y="236"/>
                      </a:lnTo>
                      <a:lnTo>
                        <a:pt x="0" y="0"/>
                      </a:lnTo>
                      <a:lnTo>
                        <a:pt x="90" y="34"/>
                      </a:lnTo>
                      <a:lnTo>
                        <a:pt x="150" y="56"/>
                      </a:lnTo>
                      <a:lnTo>
                        <a:pt x="228" y="84"/>
                      </a:lnTo>
                      <a:lnTo>
                        <a:pt x="306" y="104"/>
                      </a:lnTo>
                      <a:lnTo>
                        <a:pt x="374" y="120"/>
                      </a:lnTo>
                      <a:lnTo>
                        <a:pt x="478" y="138"/>
                      </a:lnTo>
                      <a:lnTo>
                        <a:pt x="482" y="154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4" name="Freeform 26"/>
                <p:cNvSpPr>
                  <a:spLocks/>
                </p:cNvSpPr>
                <p:nvPr/>
              </p:nvSpPr>
              <p:spPr bwMode="auto">
                <a:xfrm>
                  <a:off x="548" y="3006"/>
                  <a:ext cx="276" cy="440"/>
                </a:xfrm>
                <a:custGeom>
                  <a:avLst/>
                  <a:gdLst>
                    <a:gd name="T0" fmla="*/ 276 w 276"/>
                    <a:gd name="T1" fmla="*/ 440 h 440"/>
                    <a:gd name="T2" fmla="*/ 212 w 276"/>
                    <a:gd name="T3" fmla="*/ 388 h 440"/>
                    <a:gd name="T4" fmla="*/ 144 w 276"/>
                    <a:gd name="T5" fmla="*/ 318 h 440"/>
                    <a:gd name="T6" fmla="*/ 112 w 276"/>
                    <a:gd name="T7" fmla="*/ 274 h 440"/>
                    <a:gd name="T8" fmla="*/ 96 w 276"/>
                    <a:gd name="T9" fmla="*/ 254 h 440"/>
                    <a:gd name="T10" fmla="*/ 0 w 276"/>
                    <a:gd name="T11" fmla="*/ 0 h 440"/>
                    <a:gd name="T12" fmla="*/ 72 w 276"/>
                    <a:gd name="T13" fmla="*/ 96 h 440"/>
                    <a:gd name="T14" fmla="*/ 114 w 276"/>
                    <a:gd name="T15" fmla="*/ 134 h 440"/>
                    <a:gd name="T16" fmla="*/ 156 w 276"/>
                    <a:gd name="T17" fmla="*/ 166 h 440"/>
                    <a:gd name="T18" fmla="*/ 194 w 276"/>
                    <a:gd name="T19" fmla="*/ 194 h 440"/>
                    <a:gd name="T20" fmla="*/ 252 w 276"/>
                    <a:gd name="T21" fmla="*/ 230 h 440"/>
                    <a:gd name="T22" fmla="*/ 274 w 276"/>
                    <a:gd name="T23" fmla="*/ 240 h 44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76"/>
                    <a:gd name="T37" fmla="*/ 0 h 440"/>
                    <a:gd name="T38" fmla="*/ 276 w 276"/>
                    <a:gd name="T39" fmla="*/ 440 h 44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76" h="440">
                      <a:moveTo>
                        <a:pt x="276" y="440"/>
                      </a:moveTo>
                      <a:lnTo>
                        <a:pt x="212" y="388"/>
                      </a:lnTo>
                      <a:lnTo>
                        <a:pt x="144" y="318"/>
                      </a:lnTo>
                      <a:lnTo>
                        <a:pt x="112" y="274"/>
                      </a:lnTo>
                      <a:lnTo>
                        <a:pt x="96" y="254"/>
                      </a:lnTo>
                      <a:lnTo>
                        <a:pt x="0" y="0"/>
                      </a:lnTo>
                      <a:lnTo>
                        <a:pt x="72" y="96"/>
                      </a:lnTo>
                      <a:lnTo>
                        <a:pt x="114" y="134"/>
                      </a:lnTo>
                      <a:lnTo>
                        <a:pt x="156" y="166"/>
                      </a:lnTo>
                      <a:lnTo>
                        <a:pt x="194" y="194"/>
                      </a:lnTo>
                      <a:lnTo>
                        <a:pt x="252" y="230"/>
                      </a:lnTo>
                      <a:lnTo>
                        <a:pt x="274" y="24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073" name="Group 27"/>
              <p:cNvGrpSpPr>
                <a:grpSpLocks/>
              </p:cNvGrpSpPr>
              <p:nvPr/>
            </p:nvGrpSpPr>
            <p:grpSpPr bwMode="auto">
              <a:xfrm>
                <a:off x="4075" y="1416"/>
                <a:ext cx="1529" cy="989"/>
                <a:chOff x="296" y="1708"/>
                <a:chExt cx="2888" cy="1756"/>
              </a:xfrm>
            </p:grpSpPr>
            <p:sp>
              <p:nvSpPr>
                <p:cNvPr id="42081" name="Freeform 28"/>
                <p:cNvSpPr>
                  <a:spLocks/>
                </p:cNvSpPr>
                <p:nvPr/>
              </p:nvSpPr>
              <p:spPr bwMode="auto">
                <a:xfrm>
                  <a:off x="1010" y="2704"/>
                  <a:ext cx="1422" cy="760"/>
                </a:xfrm>
                <a:custGeom>
                  <a:avLst/>
                  <a:gdLst>
                    <a:gd name="T0" fmla="*/ 0 w 1422"/>
                    <a:gd name="T1" fmla="*/ 96 h 760"/>
                    <a:gd name="T2" fmla="*/ 92 w 1422"/>
                    <a:gd name="T3" fmla="*/ 118 h 760"/>
                    <a:gd name="T4" fmla="*/ 92 w 1422"/>
                    <a:gd name="T5" fmla="*/ 0 h 760"/>
                    <a:gd name="T6" fmla="*/ 194 w 1422"/>
                    <a:gd name="T7" fmla="*/ 22 h 760"/>
                    <a:gd name="T8" fmla="*/ 300 w 1422"/>
                    <a:gd name="T9" fmla="*/ 44 h 760"/>
                    <a:gd name="T10" fmla="*/ 422 w 1422"/>
                    <a:gd name="T11" fmla="*/ 58 h 760"/>
                    <a:gd name="T12" fmla="*/ 586 w 1422"/>
                    <a:gd name="T13" fmla="*/ 74 h 760"/>
                    <a:gd name="T14" fmla="*/ 726 w 1422"/>
                    <a:gd name="T15" fmla="*/ 78 h 760"/>
                    <a:gd name="T16" fmla="*/ 840 w 1422"/>
                    <a:gd name="T17" fmla="*/ 76 h 760"/>
                    <a:gd name="T18" fmla="*/ 982 w 1422"/>
                    <a:gd name="T19" fmla="*/ 64 h 760"/>
                    <a:gd name="T20" fmla="*/ 1088 w 1422"/>
                    <a:gd name="T21" fmla="*/ 56 h 760"/>
                    <a:gd name="T22" fmla="*/ 1190 w 1422"/>
                    <a:gd name="T23" fmla="*/ 40 h 760"/>
                    <a:gd name="T24" fmla="*/ 1254 w 1422"/>
                    <a:gd name="T25" fmla="*/ 26 h 760"/>
                    <a:gd name="T26" fmla="*/ 1278 w 1422"/>
                    <a:gd name="T27" fmla="*/ 24 h 760"/>
                    <a:gd name="T28" fmla="*/ 1278 w 1422"/>
                    <a:gd name="T29" fmla="*/ 210 h 760"/>
                    <a:gd name="T30" fmla="*/ 1422 w 1422"/>
                    <a:gd name="T31" fmla="*/ 178 h 760"/>
                    <a:gd name="T32" fmla="*/ 1422 w 1422"/>
                    <a:gd name="T33" fmla="*/ 486 h 760"/>
                    <a:gd name="T34" fmla="*/ 1278 w 1422"/>
                    <a:gd name="T35" fmla="*/ 520 h 760"/>
                    <a:gd name="T36" fmla="*/ 1278 w 1422"/>
                    <a:gd name="T37" fmla="*/ 706 h 760"/>
                    <a:gd name="T38" fmla="*/ 1082 w 1422"/>
                    <a:gd name="T39" fmla="*/ 740 h 760"/>
                    <a:gd name="T40" fmla="*/ 938 w 1422"/>
                    <a:gd name="T41" fmla="*/ 756 h 760"/>
                    <a:gd name="T42" fmla="*/ 742 w 1422"/>
                    <a:gd name="T43" fmla="*/ 760 h 760"/>
                    <a:gd name="T44" fmla="*/ 654 w 1422"/>
                    <a:gd name="T45" fmla="*/ 760 h 760"/>
                    <a:gd name="T46" fmla="*/ 506 w 1422"/>
                    <a:gd name="T47" fmla="*/ 752 h 760"/>
                    <a:gd name="T48" fmla="*/ 366 w 1422"/>
                    <a:gd name="T49" fmla="*/ 736 h 760"/>
                    <a:gd name="T50" fmla="*/ 254 w 1422"/>
                    <a:gd name="T51" fmla="*/ 724 h 760"/>
                    <a:gd name="T52" fmla="*/ 146 w 1422"/>
                    <a:gd name="T53" fmla="*/ 700 h 760"/>
                    <a:gd name="T54" fmla="*/ 92 w 1422"/>
                    <a:gd name="T55" fmla="*/ 692 h 760"/>
                    <a:gd name="T56" fmla="*/ 92 w 1422"/>
                    <a:gd name="T57" fmla="*/ 570 h 760"/>
                    <a:gd name="T58" fmla="*/ 0 w 1422"/>
                    <a:gd name="T59" fmla="*/ 546 h 760"/>
                    <a:gd name="T60" fmla="*/ 0 w 1422"/>
                    <a:gd name="T61" fmla="*/ 96 h 76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422"/>
                    <a:gd name="T94" fmla="*/ 0 h 760"/>
                    <a:gd name="T95" fmla="*/ 1422 w 1422"/>
                    <a:gd name="T96" fmla="*/ 760 h 76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422" h="760">
                      <a:moveTo>
                        <a:pt x="0" y="96"/>
                      </a:moveTo>
                      <a:lnTo>
                        <a:pt x="92" y="118"/>
                      </a:lnTo>
                      <a:lnTo>
                        <a:pt x="92" y="0"/>
                      </a:lnTo>
                      <a:lnTo>
                        <a:pt x="194" y="22"/>
                      </a:lnTo>
                      <a:lnTo>
                        <a:pt x="300" y="44"/>
                      </a:lnTo>
                      <a:lnTo>
                        <a:pt x="422" y="58"/>
                      </a:lnTo>
                      <a:lnTo>
                        <a:pt x="586" y="74"/>
                      </a:lnTo>
                      <a:lnTo>
                        <a:pt x="726" y="78"/>
                      </a:lnTo>
                      <a:lnTo>
                        <a:pt x="840" y="76"/>
                      </a:lnTo>
                      <a:lnTo>
                        <a:pt x="982" y="64"/>
                      </a:lnTo>
                      <a:lnTo>
                        <a:pt x="1088" y="56"/>
                      </a:lnTo>
                      <a:lnTo>
                        <a:pt x="1190" y="40"/>
                      </a:lnTo>
                      <a:lnTo>
                        <a:pt x="1254" y="26"/>
                      </a:lnTo>
                      <a:lnTo>
                        <a:pt x="1278" y="24"/>
                      </a:lnTo>
                      <a:lnTo>
                        <a:pt x="1278" y="210"/>
                      </a:lnTo>
                      <a:lnTo>
                        <a:pt x="1422" y="178"/>
                      </a:lnTo>
                      <a:lnTo>
                        <a:pt x="1422" y="486"/>
                      </a:lnTo>
                      <a:lnTo>
                        <a:pt x="1278" y="520"/>
                      </a:lnTo>
                      <a:lnTo>
                        <a:pt x="1278" y="706"/>
                      </a:lnTo>
                      <a:lnTo>
                        <a:pt x="1082" y="740"/>
                      </a:lnTo>
                      <a:lnTo>
                        <a:pt x="938" y="756"/>
                      </a:lnTo>
                      <a:lnTo>
                        <a:pt x="742" y="760"/>
                      </a:lnTo>
                      <a:lnTo>
                        <a:pt x="654" y="760"/>
                      </a:lnTo>
                      <a:lnTo>
                        <a:pt x="506" y="752"/>
                      </a:lnTo>
                      <a:lnTo>
                        <a:pt x="366" y="736"/>
                      </a:lnTo>
                      <a:lnTo>
                        <a:pt x="254" y="724"/>
                      </a:lnTo>
                      <a:lnTo>
                        <a:pt x="146" y="700"/>
                      </a:lnTo>
                      <a:lnTo>
                        <a:pt x="92" y="692"/>
                      </a:lnTo>
                      <a:lnTo>
                        <a:pt x="92" y="570"/>
                      </a:lnTo>
                      <a:lnTo>
                        <a:pt x="0" y="546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82" name="Freeform 29"/>
                <p:cNvSpPr>
                  <a:spLocks/>
                </p:cNvSpPr>
                <p:nvPr/>
              </p:nvSpPr>
              <p:spPr bwMode="auto">
                <a:xfrm>
                  <a:off x="296" y="2116"/>
                  <a:ext cx="696" cy="1228"/>
                </a:xfrm>
                <a:custGeom>
                  <a:avLst/>
                  <a:gdLst>
                    <a:gd name="T0" fmla="*/ 2 w 696"/>
                    <a:gd name="T1" fmla="*/ 0 h 1228"/>
                    <a:gd name="T2" fmla="*/ 30 w 696"/>
                    <a:gd name="T3" fmla="*/ 94 h 1228"/>
                    <a:gd name="T4" fmla="*/ 96 w 696"/>
                    <a:gd name="T5" fmla="*/ 202 h 1228"/>
                    <a:gd name="T6" fmla="*/ 182 w 696"/>
                    <a:gd name="T7" fmla="*/ 296 h 1228"/>
                    <a:gd name="T8" fmla="*/ 272 w 696"/>
                    <a:gd name="T9" fmla="*/ 364 h 1228"/>
                    <a:gd name="T10" fmla="*/ 334 w 696"/>
                    <a:gd name="T11" fmla="*/ 406 h 1228"/>
                    <a:gd name="T12" fmla="*/ 434 w 696"/>
                    <a:gd name="T13" fmla="*/ 456 h 1228"/>
                    <a:gd name="T14" fmla="*/ 472 w 696"/>
                    <a:gd name="T15" fmla="*/ 478 h 1228"/>
                    <a:gd name="T16" fmla="*/ 548 w 696"/>
                    <a:gd name="T17" fmla="*/ 508 h 1228"/>
                    <a:gd name="T18" fmla="*/ 640 w 696"/>
                    <a:gd name="T19" fmla="*/ 546 h 1228"/>
                    <a:gd name="T20" fmla="*/ 640 w 696"/>
                    <a:gd name="T21" fmla="*/ 662 h 1228"/>
                    <a:gd name="T22" fmla="*/ 696 w 696"/>
                    <a:gd name="T23" fmla="*/ 677 h 1228"/>
                    <a:gd name="T24" fmla="*/ 696 w 696"/>
                    <a:gd name="T25" fmla="*/ 1130 h 1228"/>
                    <a:gd name="T26" fmla="*/ 638 w 696"/>
                    <a:gd name="T27" fmla="*/ 1110 h 1228"/>
                    <a:gd name="T28" fmla="*/ 638 w 696"/>
                    <a:gd name="T29" fmla="*/ 1228 h 1228"/>
                    <a:gd name="T30" fmla="*/ 472 w 696"/>
                    <a:gd name="T31" fmla="*/ 1166 h 1228"/>
                    <a:gd name="T32" fmla="*/ 406 w 696"/>
                    <a:gd name="T33" fmla="*/ 1130 h 1228"/>
                    <a:gd name="T34" fmla="*/ 288 w 696"/>
                    <a:gd name="T35" fmla="*/ 1062 h 1228"/>
                    <a:gd name="T36" fmla="*/ 196 w 696"/>
                    <a:gd name="T37" fmla="*/ 990 h 1228"/>
                    <a:gd name="T38" fmla="*/ 96 w 696"/>
                    <a:gd name="T39" fmla="*/ 888 h 1228"/>
                    <a:gd name="T40" fmla="*/ 32 w 696"/>
                    <a:gd name="T41" fmla="*/ 786 h 1228"/>
                    <a:gd name="T42" fmla="*/ 0 w 696"/>
                    <a:gd name="T43" fmla="*/ 676 h 1228"/>
                    <a:gd name="T44" fmla="*/ 2 w 696"/>
                    <a:gd name="T45" fmla="*/ 0 h 122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696"/>
                    <a:gd name="T70" fmla="*/ 0 h 1228"/>
                    <a:gd name="T71" fmla="*/ 696 w 696"/>
                    <a:gd name="T72" fmla="*/ 1228 h 122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696" h="1228">
                      <a:moveTo>
                        <a:pt x="2" y="0"/>
                      </a:moveTo>
                      <a:lnTo>
                        <a:pt x="30" y="94"/>
                      </a:lnTo>
                      <a:lnTo>
                        <a:pt x="96" y="202"/>
                      </a:lnTo>
                      <a:lnTo>
                        <a:pt x="182" y="296"/>
                      </a:lnTo>
                      <a:lnTo>
                        <a:pt x="272" y="364"/>
                      </a:lnTo>
                      <a:lnTo>
                        <a:pt x="334" y="406"/>
                      </a:lnTo>
                      <a:lnTo>
                        <a:pt x="434" y="456"/>
                      </a:lnTo>
                      <a:lnTo>
                        <a:pt x="472" y="478"/>
                      </a:lnTo>
                      <a:lnTo>
                        <a:pt x="548" y="508"/>
                      </a:lnTo>
                      <a:lnTo>
                        <a:pt x="640" y="546"/>
                      </a:lnTo>
                      <a:lnTo>
                        <a:pt x="640" y="662"/>
                      </a:lnTo>
                      <a:lnTo>
                        <a:pt x="696" y="677"/>
                      </a:lnTo>
                      <a:lnTo>
                        <a:pt x="696" y="1130"/>
                      </a:lnTo>
                      <a:lnTo>
                        <a:pt x="638" y="1110"/>
                      </a:lnTo>
                      <a:lnTo>
                        <a:pt x="638" y="1228"/>
                      </a:lnTo>
                      <a:lnTo>
                        <a:pt x="472" y="1166"/>
                      </a:lnTo>
                      <a:lnTo>
                        <a:pt x="406" y="1130"/>
                      </a:lnTo>
                      <a:lnTo>
                        <a:pt x="288" y="1062"/>
                      </a:lnTo>
                      <a:lnTo>
                        <a:pt x="196" y="990"/>
                      </a:lnTo>
                      <a:lnTo>
                        <a:pt x="96" y="888"/>
                      </a:lnTo>
                      <a:lnTo>
                        <a:pt x="32" y="786"/>
                      </a:lnTo>
                      <a:lnTo>
                        <a:pt x="0" y="67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2083" name="Group 30"/>
                <p:cNvGrpSpPr>
                  <a:grpSpLocks/>
                </p:cNvGrpSpPr>
                <p:nvPr/>
              </p:nvGrpSpPr>
              <p:grpSpPr bwMode="auto">
                <a:xfrm>
                  <a:off x="302" y="1708"/>
                  <a:ext cx="324" cy="958"/>
                  <a:chOff x="302" y="1708"/>
                  <a:chExt cx="324" cy="958"/>
                </a:xfrm>
              </p:grpSpPr>
              <p:sp>
                <p:nvSpPr>
                  <p:cNvPr id="42088" name="Freeform 31"/>
                  <p:cNvSpPr>
                    <a:spLocks/>
                  </p:cNvSpPr>
                  <p:nvPr/>
                </p:nvSpPr>
                <p:spPr bwMode="auto">
                  <a:xfrm>
                    <a:off x="302" y="1708"/>
                    <a:ext cx="176" cy="406"/>
                  </a:xfrm>
                  <a:custGeom>
                    <a:avLst/>
                    <a:gdLst>
                      <a:gd name="T0" fmla="*/ 0 w 176"/>
                      <a:gd name="T1" fmla="*/ 406 h 406"/>
                      <a:gd name="T2" fmla="*/ 0 w 176"/>
                      <a:gd name="T3" fmla="*/ 280 h 406"/>
                      <a:gd name="T4" fmla="*/ 38 w 176"/>
                      <a:gd name="T5" fmla="*/ 166 h 406"/>
                      <a:gd name="T6" fmla="*/ 96 w 176"/>
                      <a:gd name="T7" fmla="*/ 80 h 406"/>
                      <a:gd name="T8" fmla="*/ 176 w 176"/>
                      <a:gd name="T9" fmla="*/ 0 h 4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6"/>
                      <a:gd name="T16" fmla="*/ 0 h 406"/>
                      <a:gd name="T17" fmla="*/ 176 w 176"/>
                      <a:gd name="T18" fmla="*/ 406 h 4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6" h="406">
                        <a:moveTo>
                          <a:pt x="0" y="406"/>
                        </a:moveTo>
                        <a:lnTo>
                          <a:pt x="0" y="280"/>
                        </a:lnTo>
                        <a:lnTo>
                          <a:pt x="38" y="166"/>
                        </a:lnTo>
                        <a:lnTo>
                          <a:pt x="96" y="80"/>
                        </a:lnTo>
                        <a:lnTo>
                          <a:pt x="176" y="0"/>
                        </a:lnTo>
                      </a:path>
                    </a:pathLst>
                  </a:cu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89" name="Freeform 32"/>
                  <p:cNvSpPr>
                    <a:spLocks/>
                  </p:cNvSpPr>
                  <p:nvPr/>
                </p:nvSpPr>
                <p:spPr bwMode="auto">
                  <a:xfrm>
                    <a:off x="304" y="2282"/>
                    <a:ext cx="322" cy="384"/>
                  </a:xfrm>
                  <a:custGeom>
                    <a:avLst/>
                    <a:gdLst>
                      <a:gd name="T0" fmla="*/ 0 w 322"/>
                      <a:gd name="T1" fmla="*/ 242 h 384"/>
                      <a:gd name="T2" fmla="*/ 0 w 322"/>
                      <a:gd name="T3" fmla="*/ 384 h 384"/>
                      <a:gd name="T4" fmla="*/ 32 w 322"/>
                      <a:gd name="T5" fmla="*/ 290 h 384"/>
                      <a:gd name="T6" fmla="*/ 96 w 322"/>
                      <a:gd name="T7" fmla="*/ 192 h 384"/>
                      <a:gd name="T8" fmla="*/ 186 w 322"/>
                      <a:gd name="T9" fmla="*/ 98 h 384"/>
                      <a:gd name="T10" fmla="*/ 322 w 322"/>
                      <a:gd name="T11" fmla="*/ 0 h 38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2"/>
                      <a:gd name="T19" fmla="*/ 0 h 384"/>
                      <a:gd name="T20" fmla="*/ 322 w 322"/>
                      <a:gd name="T21" fmla="*/ 384 h 38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2" h="384">
                        <a:moveTo>
                          <a:pt x="0" y="242"/>
                        </a:moveTo>
                        <a:lnTo>
                          <a:pt x="0" y="384"/>
                        </a:lnTo>
                        <a:lnTo>
                          <a:pt x="32" y="290"/>
                        </a:lnTo>
                        <a:lnTo>
                          <a:pt x="96" y="192"/>
                        </a:lnTo>
                        <a:lnTo>
                          <a:pt x="186" y="98"/>
                        </a:lnTo>
                        <a:lnTo>
                          <a:pt x="322" y="0"/>
                        </a:lnTo>
                      </a:path>
                    </a:pathLst>
                  </a:cu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084" name="Freeform 33"/>
                <p:cNvSpPr>
                  <a:spLocks/>
                </p:cNvSpPr>
                <p:nvPr/>
              </p:nvSpPr>
              <p:spPr bwMode="auto">
                <a:xfrm>
                  <a:off x="2454" y="2162"/>
                  <a:ext cx="730" cy="1162"/>
                </a:xfrm>
                <a:custGeom>
                  <a:avLst/>
                  <a:gdLst>
                    <a:gd name="T0" fmla="*/ 0 w 730"/>
                    <a:gd name="T1" fmla="*/ 710 h 1162"/>
                    <a:gd name="T2" fmla="*/ 0 w 730"/>
                    <a:gd name="T3" fmla="*/ 1022 h 1162"/>
                    <a:gd name="T4" fmla="*/ 154 w 730"/>
                    <a:gd name="T5" fmla="*/ 972 h 1162"/>
                    <a:gd name="T6" fmla="*/ 154 w 730"/>
                    <a:gd name="T7" fmla="*/ 1162 h 1162"/>
                    <a:gd name="T8" fmla="*/ 232 w 730"/>
                    <a:gd name="T9" fmla="*/ 1130 h 1162"/>
                    <a:gd name="T10" fmla="*/ 310 w 730"/>
                    <a:gd name="T11" fmla="*/ 1090 h 1162"/>
                    <a:gd name="T12" fmla="*/ 418 w 730"/>
                    <a:gd name="T13" fmla="*/ 1028 h 1162"/>
                    <a:gd name="T14" fmla="*/ 508 w 730"/>
                    <a:gd name="T15" fmla="*/ 964 h 1162"/>
                    <a:gd name="T16" fmla="*/ 594 w 730"/>
                    <a:gd name="T17" fmla="*/ 884 h 1162"/>
                    <a:gd name="T18" fmla="*/ 652 w 730"/>
                    <a:gd name="T19" fmla="*/ 812 h 1162"/>
                    <a:gd name="T20" fmla="*/ 682 w 730"/>
                    <a:gd name="T21" fmla="*/ 762 h 1162"/>
                    <a:gd name="T22" fmla="*/ 714 w 730"/>
                    <a:gd name="T23" fmla="*/ 676 h 1162"/>
                    <a:gd name="T24" fmla="*/ 714 w 730"/>
                    <a:gd name="T25" fmla="*/ 556 h 1162"/>
                    <a:gd name="T26" fmla="*/ 730 w 730"/>
                    <a:gd name="T27" fmla="*/ 490 h 1162"/>
                    <a:gd name="T28" fmla="*/ 730 w 730"/>
                    <a:gd name="T29" fmla="*/ 34 h 1162"/>
                    <a:gd name="T30" fmla="*/ 714 w 730"/>
                    <a:gd name="T31" fmla="*/ 112 h 1162"/>
                    <a:gd name="T32" fmla="*/ 714 w 730"/>
                    <a:gd name="T33" fmla="*/ 0 h 1162"/>
                    <a:gd name="T34" fmla="*/ 662 w 730"/>
                    <a:gd name="T35" fmla="*/ 120 h 1162"/>
                    <a:gd name="T36" fmla="*/ 628 w 730"/>
                    <a:gd name="T37" fmla="*/ 168 h 1162"/>
                    <a:gd name="T38" fmla="*/ 572 w 730"/>
                    <a:gd name="T39" fmla="*/ 228 h 1162"/>
                    <a:gd name="T40" fmla="*/ 464 w 730"/>
                    <a:gd name="T41" fmla="*/ 314 h 1162"/>
                    <a:gd name="T42" fmla="*/ 400 w 730"/>
                    <a:gd name="T43" fmla="*/ 358 h 1162"/>
                    <a:gd name="T44" fmla="*/ 310 w 730"/>
                    <a:gd name="T45" fmla="*/ 406 h 1162"/>
                    <a:gd name="T46" fmla="*/ 192 w 730"/>
                    <a:gd name="T47" fmla="*/ 460 h 1162"/>
                    <a:gd name="T48" fmla="*/ 152 w 730"/>
                    <a:gd name="T49" fmla="*/ 476 h 1162"/>
                    <a:gd name="T50" fmla="*/ 152 w 730"/>
                    <a:gd name="T51" fmla="*/ 664 h 1162"/>
                    <a:gd name="T52" fmla="*/ 0 w 730"/>
                    <a:gd name="T53" fmla="*/ 710 h 116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30"/>
                    <a:gd name="T82" fmla="*/ 0 h 1162"/>
                    <a:gd name="T83" fmla="*/ 730 w 730"/>
                    <a:gd name="T84" fmla="*/ 1162 h 116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30" h="1162">
                      <a:moveTo>
                        <a:pt x="0" y="710"/>
                      </a:moveTo>
                      <a:lnTo>
                        <a:pt x="0" y="1022"/>
                      </a:lnTo>
                      <a:lnTo>
                        <a:pt x="154" y="972"/>
                      </a:lnTo>
                      <a:lnTo>
                        <a:pt x="154" y="1162"/>
                      </a:lnTo>
                      <a:lnTo>
                        <a:pt x="232" y="1130"/>
                      </a:lnTo>
                      <a:lnTo>
                        <a:pt x="310" y="1090"/>
                      </a:lnTo>
                      <a:lnTo>
                        <a:pt x="418" y="1028"/>
                      </a:lnTo>
                      <a:lnTo>
                        <a:pt x="508" y="964"/>
                      </a:lnTo>
                      <a:lnTo>
                        <a:pt x="594" y="884"/>
                      </a:lnTo>
                      <a:lnTo>
                        <a:pt x="652" y="812"/>
                      </a:lnTo>
                      <a:lnTo>
                        <a:pt x="682" y="762"/>
                      </a:lnTo>
                      <a:lnTo>
                        <a:pt x="714" y="676"/>
                      </a:lnTo>
                      <a:lnTo>
                        <a:pt x="714" y="556"/>
                      </a:lnTo>
                      <a:lnTo>
                        <a:pt x="730" y="490"/>
                      </a:lnTo>
                      <a:lnTo>
                        <a:pt x="730" y="34"/>
                      </a:lnTo>
                      <a:lnTo>
                        <a:pt x="714" y="112"/>
                      </a:lnTo>
                      <a:lnTo>
                        <a:pt x="714" y="0"/>
                      </a:lnTo>
                      <a:lnTo>
                        <a:pt x="662" y="120"/>
                      </a:lnTo>
                      <a:lnTo>
                        <a:pt x="628" y="168"/>
                      </a:lnTo>
                      <a:lnTo>
                        <a:pt x="572" y="228"/>
                      </a:lnTo>
                      <a:lnTo>
                        <a:pt x="464" y="314"/>
                      </a:lnTo>
                      <a:lnTo>
                        <a:pt x="400" y="358"/>
                      </a:lnTo>
                      <a:lnTo>
                        <a:pt x="310" y="406"/>
                      </a:lnTo>
                      <a:lnTo>
                        <a:pt x="192" y="460"/>
                      </a:lnTo>
                      <a:lnTo>
                        <a:pt x="152" y="476"/>
                      </a:lnTo>
                      <a:lnTo>
                        <a:pt x="152" y="664"/>
                      </a:lnTo>
                      <a:lnTo>
                        <a:pt x="0" y="71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2085" name="Group 34"/>
                <p:cNvGrpSpPr>
                  <a:grpSpLocks/>
                </p:cNvGrpSpPr>
                <p:nvPr/>
              </p:nvGrpSpPr>
              <p:grpSpPr bwMode="auto">
                <a:xfrm>
                  <a:off x="3126" y="1862"/>
                  <a:ext cx="58" cy="880"/>
                  <a:chOff x="3126" y="1862"/>
                  <a:chExt cx="58" cy="880"/>
                </a:xfrm>
              </p:grpSpPr>
              <p:sp>
                <p:nvSpPr>
                  <p:cNvPr id="42086" name="Freeform 35"/>
                  <p:cNvSpPr>
                    <a:spLocks/>
                  </p:cNvSpPr>
                  <p:nvPr/>
                </p:nvSpPr>
                <p:spPr bwMode="auto">
                  <a:xfrm>
                    <a:off x="3126" y="2534"/>
                    <a:ext cx="58" cy="208"/>
                  </a:xfrm>
                  <a:custGeom>
                    <a:avLst/>
                    <a:gdLst>
                      <a:gd name="T0" fmla="*/ 58 w 58"/>
                      <a:gd name="T1" fmla="*/ 150 h 208"/>
                      <a:gd name="T2" fmla="*/ 58 w 58"/>
                      <a:gd name="T3" fmla="*/ 208 h 208"/>
                      <a:gd name="T4" fmla="*/ 48 w 58"/>
                      <a:gd name="T5" fmla="*/ 132 h 208"/>
                      <a:gd name="T6" fmla="*/ 26 w 58"/>
                      <a:gd name="T7" fmla="*/ 68 h 208"/>
                      <a:gd name="T8" fmla="*/ 10 w 58"/>
                      <a:gd name="T9" fmla="*/ 26 h 208"/>
                      <a:gd name="T10" fmla="*/ 0 w 58"/>
                      <a:gd name="T11" fmla="*/ 0 h 20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8"/>
                      <a:gd name="T19" fmla="*/ 0 h 208"/>
                      <a:gd name="T20" fmla="*/ 58 w 58"/>
                      <a:gd name="T21" fmla="*/ 208 h 20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8" h="208">
                        <a:moveTo>
                          <a:pt x="58" y="150"/>
                        </a:moveTo>
                        <a:lnTo>
                          <a:pt x="58" y="208"/>
                        </a:lnTo>
                        <a:lnTo>
                          <a:pt x="48" y="132"/>
                        </a:lnTo>
                        <a:lnTo>
                          <a:pt x="26" y="68"/>
                        </a:lnTo>
                        <a:lnTo>
                          <a:pt x="10" y="2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87" name="Freeform 36"/>
                  <p:cNvSpPr>
                    <a:spLocks/>
                  </p:cNvSpPr>
                  <p:nvPr/>
                </p:nvSpPr>
                <p:spPr bwMode="auto">
                  <a:xfrm>
                    <a:off x="3128" y="1862"/>
                    <a:ext cx="56" cy="350"/>
                  </a:xfrm>
                  <a:custGeom>
                    <a:avLst/>
                    <a:gdLst>
                      <a:gd name="T0" fmla="*/ 56 w 56"/>
                      <a:gd name="T1" fmla="*/ 350 h 350"/>
                      <a:gd name="T2" fmla="*/ 54 w 56"/>
                      <a:gd name="T3" fmla="*/ 218 h 350"/>
                      <a:gd name="T4" fmla="*/ 54 w 56"/>
                      <a:gd name="T5" fmla="*/ 188 h 350"/>
                      <a:gd name="T6" fmla="*/ 44 w 56"/>
                      <a:gd name="T7" fmla="*/ 112 h 350"/>
                      <a:gd name="T8" fmla="*/ 14 w 56"/>
                      <a:gd name="T9" fmla="*/ 30 h 350"/>
                      <a:gd name="T10" fmla="*/ 0 w 56"/>
                      <a:gd name="T11" fmla="*/ 0 h 3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6"/>
                      <a:gd name="T19" fmla="*/ 0 h 350"/>
                      <a:gd name="T20" fmla="*/ 56 w 56"/>
                      <a:gd name="T21" fmla="*/ 350 h 35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6" h="350">
                        <a:moveTo>
                          <a:pt x="56" y="350"/>
                        </a:moveTo>
                        <a:lnTo>
                          <a:pt x="54" y="218"/>
                        </a:lnTo>
                        <a:lnTo>
                          <a:pt x="54" y="188"/>
                        </a:lnTo>
                        <a:lnTo>
                          <a:pt x="44" y="112"/>
                        </a:lnTo>
                        <a:lnTo>
                          <a:pt x="14" y="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2074" name="Group 37"/>
              <p:cNvGrpSpPr>
                <a:grpSpLocks/>
              </p:cNvGrpSpPr>
              <p:nvPr/>
            </p:nvGrpSpPr>
            <p:grpSpPr bwMode="auto">
              <a:xfrm>
                <a:off x="4285" y="2340"/>
                <a:ext cx="920" cy="273"/>
                <a:chOff x="694" y="3352"/>
                <a:chExt cx="1740" cy="482"/>
              </a:xfrm>
            </p:grpSpPr>
            <p:grpSp>
              <p:nvGrpSpPr>
                <p:cNvPr id="42075" name="Group 38"/>
                <p:cNvGrpSpPr>
                  <a:grpSpLocks/>
                </p:cNvGrpSpPr>
                <p:nvPr/>
              </p:nvGrpSpPr>
              <p:grpSpPr bwMode="auto">
                <a:xfrm>
                  <a:off x="2058" y="3604"/>
                  <a:ext cx="376" cy="200"/>
                  <a:chOff x="2058" y="3604"/>
                  <a:chExt cx="376" cy="200"/>
                </a:xfrm>
              </p:grpSpPr>
              <p:sp>
                <p:nvSpPr>
                  <p:cNvPr id="42079" name="Freeform 39"/>
                  <p:cNvSpPr>
                    <a:spLocks/>
                  </p:cNvSpPr>
                  <p:nvPr/>
                </p:nvSpPr>
                <p:spPr bwMode="auto">
                  <a:xfrm>
                    <a:off x="2066" y="3604"/>
                    <a:ext cx="364" cy="150"/>
                  </a:xfrm>
                  <a:custGeom>
                    <a:avLst/>
                    <a:gdLst>
                      <a:gd name="T0" fmla="*/ 364 w 364"/>
                      <a:gd name="T1" fmla="*/ 0 h 150"/>
                      <a:gd name="T2" fmla="*/ 280 w 364"/>
                      <a:gd name="T3" fmla="*/ 30 h 150"/>
                      <a:gd name="T4" fmla="*/ 186 w 364"/>
                      <a:gd name="T5" fmla="*/ 58 h 150"/>
                      <a:gd name="T6" fmla="*/ 100 w 364"/>
                      <a:gd name="T7" fmla="*/ 78 h 150"/>
                      <a:gd name="T8" fmla="*/ 46 w 364"/>
                      <a:gd name="T9" fmla="*/ 88 h 150"/>
                      <a:gd name="T10" fmla="*/ 12 w 364"/>
                      <a:gd name="T11" fmla="*/ 96 h 150"/>
                      <a:gd name="T12" fmla="*/ 0 w 364"/>
                      <a:gd name="T13" fmla="*/ 150 h 15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4"/>
                      <a:gd name="T22" fmla="*/ 0 h 150"/>
                      <a:gd name="T23" fmla="*/ 364 w 364"/>
                      <a:gd name="T24" fmla="*/ 150 h 15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4" h="150">
                        <a:moveTo>
                          <a:pt x="364" y="0"/>
                        </a:moveTo>
                        <a:lnTo>
                          <a:pt x="280" y="30"/>
                        </a:lnTo>
                        <a:lnTo>
                          <a:pt x="186" y="58"/>
                        </a:lnTo>
                        <a:lnTo>
                          <a:pt x="100" y="78"/>
                        </a:lnTo>
                        <a:lnTo>
                          <a:pt x="46" y="88"/>
                        </a:lnTo>
                        <a:lnTo>
                          <a:pt x="12" y="96"/>
                        </a:lnTo>
                        <a:lnTo>
                          <a:pt x="0" y="150"/>
                        </a:ln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80" name="Freeform 40"/>
                  <p:cNvSpPr>
                    <a:spLocks/>
                  </p:cNvSpPr>
                  <p:nvPr/>
                </p:nvSpPr>
                <p:spPr bwMode="auto">
                  <a:xfrm>
                    <a:off x="2058" y="3624"/>
                    <a:ext cx="376" cy="180"/>
                  </a:xfrm>
                  <a:custGeom>
                    <a:avLst/>
                    <a:gdLst>
                      <a:gd name="T0" fmla="*/ 0 w 376"/>
                      <a:gd name="T1" fmla="*/ 180 h 180"/>
                      <a:gd name="T2" fmla="*/ 104 w 376"/>
                      <a:gd name="T3" fmla="*/ 158 h 180"/>
                      <a:gd name="T4" fmla="*/ 184 w 376"/>
                      <a:gd name="T5" fmla="*/ 134 h 180"/>
                      <a:gd name="T6" fmla="*/ 260 w 376"/>
                      <a:gd name="T7" fmla="*/ 108 h 180"/>
                      <a:gd name="T8" fmla="*/ 314 w 376"/>
                      <a:gd name="T9" fmla="*/ 84 h 180"/>
                      <a:gd name="T10" fmla="*/ 376 w 376"/>
                      <a:gd name="T11" fmla="*/ 0 h 18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76"/>
                      <a:gd name="T19" fmla="*/ 0 h 180"/>
                      <a:gd name="T20" fmla="*/ 376 w 376"/>
                      <a:gd name="T21" fmla="*/ 180 h 18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76" h="180">
                        <a:moveTo>
                          <a:pt x="0" y="180"/>
                        </a:moveTo>
                        <a:lnTo>
                          <a:pt x="104" y="158"/>
                        </a:lnTo>
                        <a:lnTo>
                          <a:pt x="184" y="134"/>
                        </a:lnTo>
                        <a:lnTo>
                          <a:pt x="260" y="108"/>
                        </a:lnTo>
                        <a:lnTo>
                          <a:pt x="314" y="84"/>
                        </a:lnTo>
                        <a:lnTo>
                          <a:pt x="376" y="0"/>
                        </a:ln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076" name="Freeform 41"/>
                <p:cNvSpPr>
                  <a:spLocks/>
                </p:cNvSpPr>
                <p:nvPr/>
              </p:nvSpPr>
              <p:spPr bwMode="auto">
                <a:xfrm>
                  <a:off x="1504" y="3712"/>
                  <a:ext cx="468" cy="122"/>
                </a:xfrm>
                <a:custGeom>
                  <a:avLst/>
                  <a:gdLst>
                    <a:gd name="T0" fmla="*/ 0 w 468"/>
                    <a:gd name="T1" fmla="*/ 0 h 122"/>
                    <a:gd name="T2" fmla="*/ 128 w 468"/>
                    <a:gd name="T3" fmla="*/ 12 h 122"/>
                    <a:gd name="T4" fmla="*/ 214 w 468"/>
                    <a:gd name="T5" fmla="*/ 16 h 122"/>
                    <a:gd name="T6" fmla="*/ 274 w 468"/>
                    <a:gd name="T7" fmla="*/ 14 h 122"/>
                    <a:gd name="T8" fmla="*/ 398 w 468"/>
                    <a:gd name="T9" fmla="*/ 10 h 122"/>
                    <a:gd name="T10" fmla="*/ 468 w 468"/>
                    <a:gd name="T11" fmla="*/ 2 h 122"/>
                    <a:gd name="T12" fmla="*/ 434 w 468"/>
                    <a:gd name="T13" fmla="*/ 110 h 122"/>
                    <a:gd name="T14" fmla="*/ 346 w 468"/>
                    <a:gd name="T15" fmla="*/ 118 h 122"/>
                    <a:gd name="T16" fmla="*/ 244 w 468"/>
                    <a:gd name="T17" fmla="*/ 122 h 122"/>
                    <a:gd name="T18" fmla="*/ 134 w 468"/>
                    <a:gd name="T19" fmla="*/ 120 h 122"/>
                    <a:gd name="T20" fmla="*/ 36 w 468"/>
                    <a:gd name="T21" fmla="*/ 110 h 122"/>
                    <a:gd name="T22" fmla="*/ 0 w 468"/>
                    <a:gd name="T23" fmla="*/ 0 h 12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68"/>
                    <a:gd name="T37" fmla="*/ 0 h 122"/>
                    <a:gd name="T38" fmla="*/ 468 w 468"/>
                    <a:gd name="T39" fmla="*/ 122 h 12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68" h="122">
                      <a:moveTo>
                        <a:pt x="0" y="0"/>
                      </a:moveTo>
                      <a:lnTo>
                        <a:pt x="128" y="12"/>
                      </a:lnTo>
                      <a:lnTo>
                        <a:pt x="214" y="16"/>
                      </a:lnTo>
                      <a:lnTo>
                        <a:pt x="274" y="14"/>
                      </a:lnTo>
                      <a:lnTo>
                        <a:pt x="398" y="10"/>
                      </a:lnTo>
                      <a:lnTo>
                        <a:pt x="468" y="2"/>
                      </a:lnTo>
                      <a:lnTo>
                        <a:pt x="434" y="110"/>
                      </a:lnTo>
                      <a:lnTo>
                        <a:pt x="346" y="118"/>
                      </a:lnTo>
                      <a:lnTo>
                        <a:pt x="244" y="122"/>
                      </a:lnTo>
                      <a:lnTo>
                        <a:pt x="134" y="120"/>
                      </a:lnTo>
                      <a:lnTo>
                        <a:pt x="36" y="1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77" name="Freeform 42"/>
                <p:cNvSpPr>
                  <a:spLocks/>
                </p:cNvSpPr>
                <p:nvPr/>
              </p:nvSpPr>
              <p:spPr bwMode="auto">
                <a:xfrm>
                  <a:off x="1012" y="3590"/>
                  <a:ext cx="406" cy="210"/>
                </a:xfrm>
                <a:custGeom>
                  <a:avLst/>
                  <a:gdLst>
                    <a:gd name="T0" fmla="*/ 384 w 406"/>
                    <a:gd name="T1" fmla="*/ 108 h 210"/>
                    <a:gd name="T2" fmla="*/ 282 w 406"/>
                    <a:gd name="T3" fmla="*/ 92 h 210"/>
                    <a:gd name="T4" fmla="*/ 168 w 406"/>
                    <a:gd name="T5" fmla="*/ 60 h 210"/>
                    <a:gd name="T6" fmla="*/ 58 w 406"/>
                    <a:gd name="T7" fmla="*/ 24 h 210"/>
                    <a:gd name="T8" fmla="*/ 0 w 406"/>
                    <a:gd name="T9" fmla="*/ 0 h 210"/>
                    <a:gd name="T10" fmla="*/ 102 w 406"/>
                    <a:gd name="T11" fmla="*/ 128 h 210"/>
                    <a:gd name="T12" fmla="*/ 156 w 406"/>
                    <a:gd name="T13" fmla="*/ 146 h 210"/>
                    <a:gd name="T14" fmla="*/ 246 w 406"/>
                    <a:gd name="T15" fmla="*/ 174 h 210"/>
                    <a:gd name="T16" fmla="*/ 346 w 406"/>
                    <a:gd name="T17" fmla="*/ 200 h 210"/>
                    <a:gd name="T18" fmla="*/ 406 w 406"/>
                    <a:gd name="T19" fmla="*/ 210 h 2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06"/>
                    <a:gd name="T31" fmla="*/ 0 h 210"/>
                    <a:gd name="T32" fmla="*/ 406 w 406"/>
                    <a:gd name="T33" fmla="*/ 210 h 2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06" h="210">
                      <a:moveTo>
                        <a:pt x="384" y="108"/>
                      </a:moveTo>
                      <a:lnTo>
                        <a:pt x="282" y="92"/>
                      </a:lnTo>
                      <a:lnTo>
                        <a:pt x="168" y="60"/>
                      </a:lnTo>
                      <a:lnTo>
                        <a:pt x="58" y="24"/>
                      </a:lnTo>
                      <a:lnTo>
                        <a:pt x="0" y="0"/>
                      </a:lnTo>
                      <a:lnTo>
                        <a:pt x="102" y="128"/>
                      </a:lnTo>
                      <a:lnTo>
                        <a:pt x="156" y="146"/>
                      </a:lnTo>
                      <a:lnTo>
                        <a:pt x="246" y="174"/>
                      </a:lnTo>
                      <a:lnTo>
                        <a:pt x="346" y="200"/>
                      </a:lnTo>
                      <a:lnTo>
                        <a:pt x="406" y="210"/>
                      </a:ln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78" name="Freeform 43"/>
                <p:cNvSpPr>
                  <a:spLocks/>
                </p:cNvSpPr>
                <p:nvPr/>
              </p:nvSpPr>
              <p:spPr bwMode="auto">
                <a:xfrm>
                  <a:off x="694" y="3352"/>
                  <a:ext cx="148" cy="154"/>
                </a:xfrm>
                <a:custGeom>
                  <a:avLst/>
                  <a:gdLst>
                    <a:gd name="T0" fmla="*/ 0 w 148"/>
                    <a:gd name="T1" fmla="*/ 0 h 154"/>
                    <a:gd name="T2" fmla="*/ 60 w 148"/>
                    <a:gd name="T3" fmla="*/ 80 h 154"/>
                    <a:gd name="T4" fmla="*/ 148 w 148"/>
                    <a:gd name="T5" fmla="*/ 154 h 154"/>
                    <a:gd name="T6" fmla="*/ 144 w 148"/>
                    <a:gd name="T7" fmla="*/ 138 h 154"/>
                    <a:gd name="T8" fmla="*/ 0 w 148"/>
                    <a:gd name="T9" fmla="*/ 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"/>
                    <a:gd name="T16" fmla="*/ 0 h 154"/>
                    <a:gd name="T17" fmla="*/ 148 w 148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" h="154">
                      <a:moveTo>
                        <a:pt x="0" y="0"/>
                      </a:moveTo>
                      <a:lnTo>
                        <a:pt x="60" y="80"/>
                      </a:lnTo>
                      <a:lnTo>
                        <a:pt x="148" y="154"/>
                      </a:lnTo>
                      <a:lnTo>
                        <a:pt x="144" y="1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2065" name="Line 45"/>
            <p:cNvSpPr>
              <a:spLocks noChangeShapeType="1"/>
            </p:cNvSpPr>
            <p:nvPr/>
          </p:nvSpPr>
          <p:spPr bwMode="auto">
            <a:xfrm>
              <a:off x="5536613" y="4573960"/>
              <a:ext cx="122182" cy="81473"/>
            </a:xfrm>
            <a:prstGeom prst="line">
              <a:avLst/>
            </a:prstGeom>
            <a:noFill/>
            <a:ln w="19050">
              <a:solidFill>
                <a:srgbClr val="33CCCC"/>
              </a:solidFill>
              <a:round/>
              <a:headEnd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42066" name="Line 46"/>
            <p:cNvSpPr>
              <a:spLocks noChangeShapeType="1"/>
            </p:cNvSpPr>
            <p:nvPr/>
          </p:nvSpPr>
          <p:spPr bwMode="auto">
            <a:xfrm flipV="1">
              <a:off x="5215842" y="4982330"/>
              <a:ext cx="345430" cy="4224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42067" name="Line 47"/>
            <p:cNvSpPr>
              <a:spLocks noChangeShapeType="1"/>
            </p:cNvSpPr>
            <p:nvPr/>
          </p:nvSpPr>
          <p:spPr bwMode="auto">
            <a:xfrm>
              <a:off x="5145483" y="5281067"/>
              <a:ext cx="282075" cy="100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87" name="Rectangle 20"/>
            <p:cNvSpPr>
              <a:spLocks noChangeArrowheads="1"/>
            </p:cNvSpPr>
            <p:nvPr/>
          </p:nvSpPr>
          <p:spPr bwMode="auto">
            <a:xfrm>
              <a:off x="4301023" y="6007567"/>
              <a:ext cx="2139468" cy="54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3" tIns="45712" rIns="91423" bIns="45712">
              <a:spAutoFit/>
            </a:bodyPr>
            <a:lstStyle/>
            <a:p>
              <a:pPr defTabSz="912813" eaLnBrk="0" hangingPunct="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400" i="0" dirty="0">
                  <a:solidFill>
                    <a:srgbClr val="090CFF"/>
                  </a:solidFill>
                  <a:latin typeface="Arial Narrow" pitchFamily="34" charset="0"/>
                  <a:ea typeface="ＭＳ Ｐゴシック" pitchFamily="-108" charset="-128"/>
                  <a:cs typeface="+mn-cs"/>
                </a:rPr>
                <a:t>Non-</a:t>
              </a:r>
              <a:r>
                <a:rPr lang="en-US" sz="1400" i="0" dirty="0" err="1">
                  <a:solidFill>
                    <a:srgbClr val="090CFF"/>
                  </a:solidFill>
                  <a:latin typeface="Arial Narrow" pitchFamily="34" charset="0"/>
                  <a:ea typeface="ＭＳ Ｐゴシック" pitchFamily="-108" charset="-128"/>
                  <a:cs typeface="+mn-cs"/>
                </a:rPr>
                <a:t>axisymmetric</a:t>
              </a:r>
              <a:r>
                <a:rPr lang="en-US" sz="1400" i="0" dirty="0">
                  <a:solidFill>
                    <a:srgbClr val="090CFF"/>
                  </a:solidFill>
                  <a:latin typeface="Arial Narrow" pitchFamily="34" charset="0"/>
                  <a:ea typeface="ＭＳ Ｐゴシック" pitchFamily="-108" charset="-128"/>
                  <a:cs typeface="+mn-cs"/>
                </a:rPr>
                <a:t> Control Coils (NCC)</a:t>
              </a:r>
              <a:endParaRPr lang="en-US" sz="1050" i="0" dirty="0">
                <a:solidFill>
                  <a:srgbClr val="090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-108" charset="-128"/>
                <a:cs typeface="+mn-cs"/>
              </a:endParaRPr>
            </a:p>
          </p:txBody>
        </p:sp>
      </p:grpSp>
      <p:sp>
        <p:nvSpPr>
          <p:cNvPr id="42039" name="Rectangle 20"/>
          <p:cNvSpPr>
            <a:spLocks noChangeArrowheads="1"/>
          </p:cNvSpPr>
          <p:nvPr/>
        </p:nvSpPr>
        <p:spPr bwMode="auto">
          <a:xfrm>
            <a:off x="1752600" y="2100263"/>
            <a:ext cx="990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defTabSz="912813" eaLnBrk="0" hangingPunct="0">
              <a:spcBef>
                <a:spcPct val="20000"/>
              </a:spcBef>
            </a:pPr>
            <a:r>
              <a:rPr lang="en-US" sz="1600" i="0" dirty="0" err="1">
                <a:latin typeface="Arial Narrow" pitchFamily="34" charset="0"/>
              </a:rPr>
              <a:t>Moly</a:t>
            </a:r>
            <a:r>
              <a:rPr lang="en-US" sz="1600" i="0" dirty="0">
                <a:latin typeface="Arial Narrow" pitchFamily="34" charset="0"/>
              </a:rPr>
              <a:t>-tile</a:t>
            </a:r>
            <a:endParaRPr lang="en-US" sz="1100" i="0" dirty="0">
              <a:latin typeface="Arial Narrow" pitchFamily="34" charset="0"/>
            </a:endParaRPr>
          </a:p>
        </p:txBody>
      </p:sp>
      <p:grpSp>
        <p:nvGrpSpPr>
          <p:cNvPr id="42040" name="Group 98"/>
          <p:cNvGrpSpPr>
            <a:grpSpLocks/>
          </p:cNvGrpSpPr>
          <p:nvPr/>
        </p:nvGrpSpPr>
        <p:grpSpPr bwMode="auto">
          <a:xfrm>
            <a:off x="2074863" y="2692400"/>
            <a:ext cx="1725612" cy="3708400"/>
            <a:chOff x="6870736" y="2343150"/>
            <a:chExt cx="1937312" cy="4165600"/>
          </a:xfrm>
        </p:grpSpPr>
        <p:pic>
          <p:nvPicPr>
            <p:cNvPr id="42056" name="Picture 75"/>
            <p:cNvPicPr>
              <a:picLocks noChangeAspect="1" noChangeArrowheads="1"/>
            </p:cNvPicPr>
            <p:nvPr/>
          </p:nvPicPr>
          <p:blipFill>
            <a:blip r:embed="rId6" cstate="print"/>
            <a:srcRect l="12645" r="7295"/>
            <a:stretch>
              <a:fillRect/>
            </a:stretch>
          </p:blipFill>
          <p:spPr bwMode="auto">
            <a:xfrm>
              <a:off x="6983413" y="2687638"/>
              <a:ext cx="1760537" cy="234632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</p:pic>
        <p:pic>
          <p:nvPicPr>
            <p:cNvPr id="42057" name="Picture 79" descr="NB2 is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13539" y="4967556"/>
              <a:ext cx="1894509" cy="1461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58" name="Text Box 81"/>
            <p:cNvSpPr txBox="1">
              <a:spLocks noChangeArrowheads="1"/>
            </p:cNvSpPr>
            <p:nvPr/>
          </p:nvSpPr>
          <p:spPr bwMode="auto">
            <a:xfrm>
              <a:off x="6970596" y="2424200"/>
              <a:ext cx="1689169" cy="24200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 bIns="0">
              <a:spAutoFit/>
            </a:bodyPr>
            <a:lstStyle/>
            <a:p>
              <a:pPr defTabSz="860425" eaLnBrk="0" hangingPunct="0">
                <a:spcBef>
                  <a:spcPct val="20000"/>
                </a:spcBef>
              </a:pPr>
              <a:r>
                <a:rPr lang="en-US" sz="1400" i="0">
                  <a:solidFill>
                    <a:srgbClr val="090CFF"/>
                  </a:solidFill>
                </a:rPr>
                <a:t>New Center-stack</a:t>
              </a:r>
            </a:p>
          </p:txBody>
        </p:sp>
        <p:sp>
          <p:nvSpPr>
            <p:cNvPr id="42059" name="Text Box 82"/>
            <p:cNvSpPr txBox="1">
              <a:spLocks noChangeArrowheads="1"/>
            </p:cNvSpPr>
            <p:nvPr/>
          </p:nvSpPr>
          <p:spPr bwMode="auto">
            <a:xfrm>
              <a:off x="7637348" y="5010353"/>
              <a:ext cx="873775" cy="24200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 bIns="0">
              <a:spAutoFit/>
            </a:bodyPr>
            <a:lstStyle/>
            <a:p>
              <a:pPr algn="ctr" defTabSz="860425" eaLnBrk="0" hangingPunct="0">
                <a:spcBef>
                  <a:spcPct val="20000"/>
                </a:spcBef>
              </a:pPr>
              <a:r>
                <a:rPr lang="en-US" sz="1400" i="0">
                  <a:solidFill>
                    <a:srgbClr val="090CFF"/>
                  </a:solidFill>
                </a:rPr>
                <a:t>2nd NBI</a:t>
              </a:r>
            </a:p>
          </p:txBody>
        </p:sp>
        <p:sp>
          <p:nvSpPr>
            <p:cNvPr id="42060" name="Rectangle 83"/>
            <p:cNvSpPr>
              <a:spLocks noChangeArrowheads="1"/>
            </p:cNvSpPr>
            <p:nvPr/>
          </p:nvSpPr>
          <p:spPr bwMode="auto">
            <a:xfrm>
              <a:off x="6870736" y="2343150"/>
              <a:ext cx="1879600" cy="4165600"/>
            </a:xfrm>
            <a:prstGeom prst="rect">
              <a:avLst/>
            </a:prstGeom>
            <a:noFill/>
            <a:ln w="57150" cmpd="thinThick">
              <a:solidFill>
                <a:srgbClr val="090CFF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spcBef>
                  <a:spcPct val="20000"/>
                </a:spcBef>
              </a:pPr>
              <a:endParaRPr lang="en-US" i="0"/>
            </a:p>
          </p:txBody>
        </p:sp>
      </p:grpSp>
      <p:sp>
        <p:nvSpPr>
          <p:cNvPr id="96" name="TextBox 26"/>
          <p:cNvSpPr txBox="1">
            <a:spLocks noChangeArrowheads="1"/>
          </p:cNvSpPr>
          <p:nvPr/>
        </p:nvSpPr>
        <p:spPr bwMode="auto">
          <a:xfrm>
            <a:off x="1955800" y="1447800"/>
            <a:ext cx="2082800" cy="24606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600" i="0" dirty="0">
                <a:latin typeface="Helvetica" charset="0"/>
                <a:ea typeface="ＭＳ Ｐゴシック" charset="-128"/>
                <a:cs typeface="ＭＳ Ｐゴシック" charset="-128"/>
              </a:rPr>
              <a:t>Upgrade Outage</a:t>
            </a:r>
          </a:p>
        </p:txBody>
      </p:sp>
      <p:sp>
        <p:nvSpPr>
          <p:cNvPr id="9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C0A1D-0D7E-4EAA-B844-E3A6B8CD6BA9}" type="slidenum">
              <a:rPr lang="en-US"/>
              <a:pPr>
                <a:defRPr/>
              </a:pPr>
              <a:t>35</a:t>
            </a:fld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4038600" y="2328863"/>
            <a:ext cx="3054350" cy="338137"/>
            <a:chOff x="4038600" y="1795463"/>
            <a:chExt cx="3054350" cy="338137"/>
          </a:xfrm>
        </p:grpSpPr>
        <p:sp>
          <p:nvSpPr>
            <p:cNvPr id="42043" name="Rectangle 20"/>
            <p:cNvSpPr>
              <a:spLocks noChangeArrowheads="1"/>
            </p:cNvSpPr>
            <p:nvPr/>
          </p:nvSpPr>
          <p:spPr bwMode="auto">
            <a:xfrm>
              <a:off x="5105400" y="1868488"/>
              <a:ext cx="692150" cy="265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3" tIns="45712" rIns="91423" bIns="45712">
              <a:spAutoFit/>
            </a:bodyPr>
            <a:lstStyle/>
            <a:p>
              <a:pPr defTabSz="912813" eaLnBrk="0" hangingPunct="0">
                <a:lnSpc>
                  <a:spcPct val="70000"/>
                </a:lnSpc>
              </a:pPr>
              <a:r>
                <a:rPr lang="en-US" sz="1600" i="0" dirty="0">
                  <a:latin typeface="Arial Narrow" pitchFamily="34" charset="0"/>
                </a:rPr>
                <a:t>1MW</a:t>
              </a:r>
            </a:p>
          </p:txBody>
        </p:sp>
        <p:sp>
          <p:nvSpPr>
            <p:cNvPr id="42044" name="Oval 19"/>
            <p:cNvSpPr>
              <a:spLocks noChangeAspect="1" noChangeArrowheads="1"/>
            </p:cNvSpPr>
            <p:nvPr/>
          </p:nvSpPr>
          <p:spPr bwMode="auto">
            <a:xfrm>
              <a:off x="4957762" y="1905000"/>
              <a:ext cx="136525" cy="13652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70000"/>
                </a:lnSpc>
              </a:pPr>
              <a:endParaRPr lang="en-US" sz="2400" i="0">
                <a:latin typeface="Arial Narrow" pitchFamily="34" charset="0"/>
              </a:endParaRPr>
            </a:p>
          </p:txBody>
        </p:sp>
        <p:sp>
          <p:nvSpPr>
            <p:cNvPr id="42045" name="Rectangle 20"/>
            <p:cNvSpPr>
              <a:spLocks noChangeArrowheads="1"/>
            </p:cNvSpPr>
            <p:nvPr/>
          </p:nvSpPr>
          <p:spPr bwMode="auto">
            <a:xfrm>
              <a:off x="6477000" y="1868488"/>
              <a:ext cx="615950" cy="265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3" tIns="45712" rIns="0" bIns="45712">
              <a:spAutoFit/>
            </a:bodyPr>
            <a:lstStyle/>
            <a:p>
              <a:pPr defTabSz="912813" eaLnBrk="0" hangingPunct="0">
                <a:lnSpc>
                  <a:spcPct val="70000"/>
                </a:lnSpc>
              </a:pPr>
              <a:r>
                <a:rPr lang="en-US" sz="1600" i="0">
                  <a:latin typeface="Arial Narrow" pitchFamily="34" charset="0"/>
                </a:rPr>
                <a:t>2 MW</a:t>
              </a:r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>
              <a:off x="5715000" y="1981200"/>
              <a:ext cx="609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47" name="Oval 19"/>
            <p:cNvSpPr>
              <a:spLocks noChangeAspect="1" noChangeArrowheads="1"/>
            </p:cNvSpPr>
            <p:nvPr/>
          </p:nvSpPr>
          <p:spPr bwMode="auto">
            <a:xfrm>
              <a:off x="6340475" y="1905000"/>
              <a:ext cx="136525" cy="13652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70000"/>
                </a:lnSpc>
              </a:pPr>
              <a:endParaRPr lang="en-US" sz="2400" i="0">
                <a:latin typeface="Arial Narrow" pitchFamily="34" charset="0"/>
              </a:endParaRPr>
            </a:p>
          </p:txBody>
        </p:sp>
        <p:sp>
          <p:nvSpPr>
            <p:cNvPr id="42048" name="Rectangle 99"/>
            <p:cNvSpPr>
              <a:spLocks noChangeArrowheads="1"/>
            </p:cNvSpPr>
            <p:nvPr/>
          </p:nvSpPr>
          <p:spPr bwMode="auto">
            <a:xfrm>
              <a:off x="4038600" y="1795463"/>
              <a:ext cx="979487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latin typeface="Arial Narrow" pitchFamily="34" charset="0"/>
                </a:rPr>
                <a:t>ECH/EBW</a:t>
              </a:r>
              <a:endParaRPr lang="en-US" sz="1600"/>
            </a:p>
          </p:txBody>
        </p:sp>
      </p:grpSp>
      <p:sp>
        <p:nvSpPr>
          <p:cNvPr id="102" name="Right Arrow 101"/>
          <p:cNvSpPr/>
          <p:nvPr/>
        </p:nvSpPr>
        <p:spPr bwMode="auto">
          <a:xfrm>
            <a:off x="6705600" y="2895600"/>
            <a:ext cx="609600" cy="1676400"/>
          </a:xfrm>
          <a:prstGeom prst="rightArrow">
            <a:avLst>
              <a:gd name="adj1" fmla="val 78283"/>
              <a:gd name="adj2" fmla="val 48148"/>
            </a:avLst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1822CD"/>
              </a:solidFill>
              <a:latin typeface="Helvetica" pitchFamily="-12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391400" y="1405926"/>
            <a:ext cx="1676400" cy="3699474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Ins="4572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800" i="0" dirty="0">
                <a:solidFill>
                  <a:schemeClr val="tx1"/>
                </a:solidFill>
                <a:latin typeface="Arial Narrow" pitchFamily="34" charset="0"/>
              </a:rPr>
              <a:t>NSTX Upgrade research goals in support of </a:t>
            </a:r>
            <a:r>
              <a:rPr lang="en-US" sz="1800" i="0" u="sng" dirty="0">
                <a:solidFill>
                  <a:schemeClr val="tx1"/>
                </a:solidFill>
                <a:latin typeface="Arial Narrow" pitchFamily="34" charset="0"/>
              </a:rPr>
              <a:t>FNSF and ITER</a:t>
            </a:r>
          </a:p>
          <a:p>
            <a:pPr marL="90488" indent="-182563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600" i="0" dirty="0">
                <a:solidFill>
                  <a:srgbClr val="FF0000"/>
                </a:solidFill>
                <a:latin typeface="Arial Narrow" pitchFamily="34" charset="0"/>
              </a:rPr>
              <a:t>• Low </a:t>
            </a:r>
            <a:r>
              <a:rPr lang="en-US" sz="1600" i="0" dirty="0" err="1">
                <a:solidFill>
                  <a:srgbClr val="FF0000"/>
                </a:solidFill>
                <a:latin typeface="Arial Narrow" pitchFamily="34" charset="0"/>
              </a:rPr>
              <a:t>collisionality</a:t>
            </a:r>
            <a:r>
              <a:rPr lang="en-US" sz="1600" i="0" dirty="0">
                <a:solidFill>
                  <a:srgbClr val="FF0000"/>
                </a:solidFill>
                <a:latin typeface="Arial Narrow" pitchFamily="34" charset="0"/>
              </a:rPr>
              <a:t> plasma regimes</a:t>
            </a:r>
          </a:p>
          <a:p>
            <a:pPr marL="90488" indent="-182563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600" i="0" dirty="0">
                <a:solidFill>
                  <a:srgbClr val="FF0000"/>
                </a:solidFill>
                <a:latin typeface="Arial Narrow" pitchFamily="34" charset="0"/>
              </a:rPr>
              <a:t>• 100% non-inductive operation</a:t>
            </a:r>
          </a:p>
          <a:p>
            <a:pPr marL="90488" indent="-182563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600" i="0" dirty="0">
                <a:solidFill>
                  <a:srgbClr val="FF0000"/>
                </a:solidFill>
                <a:latin typeface="Arial Narrow" pitchFamily="34" charset="0"/>
              </a:rPr>
              <a:t>• Long-pulse, high power </a:t>
            </a:r>
            <a:r>
              <a:rPr lang="en-US" sz="1600" i="0" dirty="0" err="1">
                <a:solidFill>
                  <a:srgbClr val="FF0000"/>
                </a:solidFill>
                <a:latin typeface="Arial Narrow" pitchFamily="34" charset="0"/>
              </a:rPr>
              <a:t>divertor</a:t>
            </a:r>
            <a:endParaRPr lang="en-US" sz="1600" i="0" dirty="0">
              <a:solidFill>
                <a:srgbClr val="FF0000"/>
              </a:solidFill>
              <a:latin typeface="Arial Narrow" pitchFamily="34" charset="0"/>
            </a:endParaRPr>
          </a:p>
          <a:p>
            <a:pPr marL="90488" indent="-182563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600" i="0" dirty="0">
                <a:solidFill>
                  <a:srgbClr val="FF0000"/>
                </a:solidFill>
                <a:latin typeface="Arial Narrow" pitchFamily="34" charset="0"/>
              </a:rPr>
              <a:t>• Advanced high-</a:t>
            </a:r>
            <a:r>
              <a:rPr lang="en-US" sz="1600" i="0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600" i="0" dirty="0">
                <a:solidFill>
                  <a:srgbClr val="FF0000"/>
                </a:solidFill>
                <a:latin typeface="Arial Narrow" pitchFamily="34" charset="0"/>
              </a:rPr>
              <a:t> scenarios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705600" y="5181600"/>
            <a:ext cx="2362200" cy="1323975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Ins="0">
            <a:spAutoFit/>
          </a:bodyPr>
          <a:lstStyle/>
          <a:p>
            <a:pPr>
              <a:defRPr/>
            </a:pPr>
            <a:r>
              <a:rPr lang="en-US" sz="1600" i="0" u="sng" dirty="0">
                <a:solidFill>
                  <a:schemeClr val="tx1"/>
                </a:solidFill>
                <a:latin typeface="Arial Narrow" pitchFamily="34" charset="0"/>
              </a:rPr>
              <a:t>NOTE</a:t>
            </a:r>
            <a:r>
              <a:rPr lang="en-US" sz="1600" i="0" dirty="0">
                <a:solidFill>
                  <a:schemeClr val="tx1"/>
                </a:solidFill>
                <a:latin typeface="Arial Narrow" pitchFamily="34" charset="0"/>
              </a:rPr>
              <a:t>:  </a:t>
            </a:r>
            <a:r>
              <a:rPr lang="en-US" sz="1600" i="0" dirty="0">
                <a:solidFill>
                  <a:srgbClr val="FF0000"/>
                </a:solidFill>
                <a:latin typeface="Arial Narrow" pitchFamily="34" charset="0"/>
              </a:rPr>
              <a:t>Upgrade operation would be delayed ~1 year to mid-2015 w/o incremental, other follow-on upgrades are further delayed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9939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NSTX-U 5 year plan goal:  transition to (nearly) complete </a:t>
            </a:r>
            <a:br>
              <a:rPr lang="en-US" smtClean="0"/>
            </a:br>
            <a:r>
              <a:rPr lang="en-US" smtClean="0"/>
              <a:t>wall coverage w/ metallic PFCs to support FNSF PMI studies</a:t>
            </a:r>
          </a:p>
        </p:txBody>
      </p:sp>
      <p:cxnSp>
        <p:nvCxnSpPr>
          <p:cNvPr id="3994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9942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9943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4ABF41-92DA-44DB-9584-30DF77B07A5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cxnSp>
        <p:nvCxnSpPr>
          <p:cNvPr id="39945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508000" y="2971800"/>
            <a:ext cx="6810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C</a:t>
            </a:r>
          </a:p>
          <a:p>
            <a:pPr algn="ctr"/>
            <a:r>
              <a:rPr lang="en-US" sz="2400" i="0" dirty="0">
                <a:solidFill>
                  <a:srgbClr val="00B0F0"/>
                </a:solidFill>
                <a:latin typeface="Arial Black" pitchFamily="34" charset="0"/>
                <a:cs typeface="Calibri" pitchFamily="34" charset="0"/>
              </a:rPr>
              <a:t>BN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4963" y="2787650"/>
            <a:ext cx="0" cy="2125663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34963" y="2513013"/>
            <a:ext cx="123825" cy="274637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4963" y="4913313"/>
            <a:ext cx="123825" cy="274637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54025" y="2170113"/>
            <a:ext cx="0" cy="3429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73075" y="2170113"/>
            <a:ext cx="136525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73075" y="5553075"/>
            <a:ext cx="136525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54025" y="5187950"/>
            <a:ext cx="0" cy="369888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58813" y="2170113"/>
            <a:ext cx="395287" cy="1651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089025" y="2376488"/>
            <a:ext cx="274638" cy="41116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1363663" y="2811463"/>
            <a:ext cx="157162" cy="48101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1522413" y="3336925"/>
            <a:ext cx="82550" cy="479425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658813" y="5365750"/>
            <a:ext cx="395287" cy="1651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1089025" y="4913313"/>
            <a:ext cx="274638" cy="41116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1363663" y="4408488"/>
            <a:ext cx="157162" cy="48101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1522413" y="3884613"/>
            <a:ext cx="82550" cy="481012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1774825" y="2170113"/>
            <a:ext cx="1270000" cy="3387725"/>
            <a:chOff x="1775460" y="1981200"/>
            <a:chExt cx="1270102" cy="3387852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775460" y="2598760"/>
              <a:ext cx="0" cy="2125743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775460" y="2324113"/>
              <a:ext cx="123835" cy="274647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75460" y="4724503"/>
              <a:ext cx="123835" cy="274647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892944" y="1981200"/>
              <a:ext cx="0" cy="342913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911996" y="1981200"/>
              <a:ext cx="138124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911996" y="5364289"/>
              <a:ext cx="1381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892944" y="4999150"/>
              <a:ext cx="0" cy="369902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2099336" y="1981200"/>
              <a:ext cx="395320" cy="165106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cxnSpLocks noChangeAspect="1"/>
            </p:cNvCxnSpPr>
            <p:nvPr/>
          </p:nvCxnSpPr>
          <p:spPr>
            <a:xfrm flipH="1" flipV="1">
              <a:off x="2529584" y="2187583"/>
              <a:ext cx="247670" cy="369901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804243" y="2622574"/>
              <a:ext cx="155587" cy="48103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2963005" y="3146469"/>
              <a:ext cx="82557" cy="481030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2099336" y="5176957"/>
              <a:ext cx="395320" cy="165106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 flipV="1">
              <a:off x="2529584" y="4724503"/>
              <a:ext cx="274659" cy="411177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V="1">
              <a:off x="2804243" y="4219659"/>
              <a:ext cx="155587" cy="479443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 flipV="1">
              <a:off x="2963005" y="3695764"/>
              <a:ext cx="82557" cy="479443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3216275" y="2170113"/>
            <a:ext cx="1270000" cy="3387725"/>
            <a:chOff x="3215640" y="1981200"/>
            <a:chExt cx="1270102" cy="3387852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215640" y="2598760"/>
              <a:ext cx="0" cy="2125743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215640" y="2324113"/>
              <a:ext cx="123835" cy="274647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215640" y="4724503"/>
              <a:ext cx="123835" cy="274647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3333124" y="1981200"/>
              <a:ext cx="0" cy="342913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3352176" y="1981200"/>
              <a:ext cx="138124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352176" y="5364289"/>
              <a:ext cx="138124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333124" y="4999150"/>
              <a:ext cx="0" cy="36990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3539516" y="1981200"/>
              <a:ext cx="395320" cy="165106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969764" y="2187583"/>
              <a:ext cx="274659" cy="411177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4244423" y="2622574"/>
              <a:ext cx="155587" cy="48103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4403185" y="3146469"/>
              <a:ext cx="82557" cy="481030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 flipV="1">
              <a:off x="3539516" y="5176957"/>
              <a:ext cx="395320" cy="165106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 flipV="1">
              <a:off x="3969764" y="4724503"/>
              <a:ext cx="274659" cy="411177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 flipV="1">
              <a:off x="4244423" y="4219659"/>
              <a:ext cx="155587" cy="479443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 flipV="1">
              <a:off x="4403185" y="3695764"/>
              <a:ext cx="82557" cy="479443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4689475" y="2170113"/>
            <a:ext cx="1270000" cy="3387725"/>
            <a:chOff x="4688738" y="1981200"/>
            <a:chExt cx="1270102" cy="3387852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4688738" y="2598760"/>
              <a:ext cx="0" cy="2125743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4688738" y="2324113"/>
              <a:ext cx="123835" cy="274647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688738" y="4724503"/>
              <a:ext cx="123835" cy="274647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4806222" y="1981200"/>
              <a:ext cx="0" cy="342913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4825274" y="1981200"/>
              <a:ext cx="138124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825274" y="5364289"/>
              <a:ext cx="138124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806222" y="4999150"/>
              <a:ext cx="0" cy="36990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5012614" y="1981200"/>
              <a:ext cx="395320" cy="165106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5442862" y="2187583"/>
              <a:ext cx="274659" cy="411177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5717521" y="2622574"/>
              <a:ext cx="155587" cy="48103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5876283" y="3146469"/>
              <a:ext cx="82557" cy="481030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 flipV="1">
              <a:off x="5012614" y="5176957"/>
              <a:ext cx="395320" cy="165106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 flipV="1">
              <a:off x="5442862" y="4724503"/>
              <a:ext cx="274659" cy="411177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 flipV="1">
              <a:off x="5717521" y="4219659"/>
              <a:ext cx="155587" cy="479443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 flipV="1">
              <a:off x="5876283" y="3695764"/>
              <a:ext cx="82557" cy="479443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4"/>
          <p:cNvGrpSpPr>
            <a:grpSpLocks/>
          </p:cNvGrpSpPr>
          <p:nvPr/>
        </p:nvGrpSpPr>
        <p:grpSpPr bwMode="auto">
          <a:xfrm>
            <a:off x="6129338" y="2170113"/>
            <a:ext cx="1270000" cy="3387725"/>
            <a:chOff x="6128918" y="1981200"/>
            <a:chExt cx="1270102" cy="3387852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6128918" y="2598760"/>
              <a:ext cx="0" cy="2125743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6128918" y="2324113"/>
              <a:ext cx="123835" cy="274647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128918" y="4724503"/>
              <a:ext cx="123835" cy="274647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6246402" y="1981200"/>
              <a:ext cx="0" cy="342913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6265454" y="1981200"/>
              <a:ext cx="138123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6265454" y="5364289"/>
              <a:ext cx="138123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6246402" y="4999150"/>
              <a:ext cx="0" cy="36990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6452794" y="1981200"/>
              <a:ext cx="395319" cy="165106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6883041" y="2187583"/>
              <a:ext cx="274660" cy="411177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7157701" y="2622574"/>
              <a:ext cx="155587" cy="48103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7316463" y="3146469"/>
              <a:ext cx="82557" cy="48103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6452794" y="5176957"/>
              <a:ext cx="395319" cy="165106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 flipV="1">
              <a:off x="6883041" y="4724503"/>
              <a:ext cx="274660" cy="411177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0800000" flipV="1">
              <a:off x="7157701" y="4219659"/>
              <a:ext cx="155587" cy="479443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0800000" flipV="1">
              <a:off x="7316463" y="3695764"/>
              <a:ext cx="82557" cy="479443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15"/>
          <p:cNvGrpSpPr>
            <a:grpSpLocks/>
          </p:cNvGrpSpPr>
          <p:nvPr/>
        </p:nvGrpSpPr>
        <p:grpSpPr bwMode="auto">
          <a:xfrm>
            <a:off x="7569200" y="2170113"/>
            <a:ext cx="1270000" cy="3387725"/>
            <a:chOff x="7569098" y="1981200"/>
            <a:chExt cx="1270102" cy="3387852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7569098" y="2598760"/>
              <a:ext cx="0" cy="2125743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7569098" y="2324113"/>
              <a:ext cx="123835" cy="274647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569098" y="4724503"/>
              <a:ext cx="123835" cy="274647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7686582" y="1981200"/>
              <a:ext cx="0" cy="342913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7705634" y="1981200"/>
              <a:ext cx="138124" cy="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705634" y="5364289"/>
              <a:ext cx="138124" cy="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7686582" y="4999150"/>
              <a:ext cx="0" cy="369902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7892974" y="1981200"/>
              <a:ext cx="395320" cy="165106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8323222" y="2187583"/>
              <a:ext cx="274659" cy="411177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8597881" y="2622574"/>
              <a:ext cx="155587" cy="48103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 flipV="1">
              <a:off x="8756643" y="3146469"/>
              <a:ext cx="82557" cy="48103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0800000" flipV="1">
              <a:off x="7892974" y="5176957"/>
              <a:ext cx="395320" cy="165106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0800000" flipV="1">
              <a:off x="8323222" y="4724503"/>
              <a:ext cx="274659" cy="411177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0800000" flipV="1">
              <a:off x="8597881" y="4219659"/>
              <a:ext cx="155587" cy="479443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8756643" y="3695764"/>
              <a:ext cx="82557" cy="479443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967" name="TextBox 103"/>
          <p:cNvSpPr txBox="1">
            <a:spLocks noChangeArrowheads="1"/>
          </p:cNvSpPr>
          <p:nvPr/>
        </p:nvSpPr>
        <p:spPr bwMode="auto">
          <a:xfrm>
            <a:off x="152400" y="1631950"/>
            <a:ext cx="1227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chemeClr val="tx1"/>
                </a:solidFill>
                <a:latin typeface="Arial Narrow" pitchFamily="34" charset="0"/>
              </a:rPr>
              <a:t>Baseline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39750" y="3702050"/>
            <a:ext cx="6794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i="0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Mo</a:t>
            </a:r>
          </a:p>
        </p:txBody>
      </p:sp>
      <p:sp>
        <p:nvSpPr>
          <p:cNvPr id="39969" name="Rectangle 116"/>
          <p:cNvSpPr>
            <a:spLocks noChangeArrowheads="1"/>
          </p:cNvSpPr>
          <p:nvPr/>
        </p:nvSpPr>
        <p:spPr bwMode="auto">
          <a:xfrm>
            <a:off x="574675" y="4070350"/>
            <a:ext cx="49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W</a:t>
            </a:r>
          </a:p>
        </p:txBody>
      </p:sp>
      <p:sp>
        <p:nvSpPr>
          <p:cNvPr id="39970" name="TextBox 112"/>
          <p:cNvSpPr txBox="1">
            <a:spLocks noChangeArrowheads="1"/>
          </p:cNvSpPr>
          <p:nvPr/>
        </p:nvSpPr>
        <p:spPr bwMode="auto">
          <a:xfrm>
            <a:off x="6248400" y="3236913"/>
            <a:ext cx="91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0">
                <a:solidFill>
                  <a:schemeClr val="tx1"/>
                </a:solidFill>
                <a:latin typeface="Arial Narrow" pitchFamily="34" charset="0"/>
              </a:rPr>
              <a:t>All Mo PFCs</a:t>
            </a:r>
          </a:p>
        </p:txBody>
      </p:sp>
      <p:sp>
        <p:nvSpPr>
          <p:cNvPr id="39971" name="TextBox 113"/>
          <p:cNvSpPr txBox="1">
            <a:spLocks noChangeArrowheads="1"/>
          </p:cNvSpPr>
          <p:nvPr/>
        </p:nvSpPr>
        <p:spPr bwMode="auto">
          <a:xfrm>
            <a:off x="7620000" y="3038475"/>
            <a:ext cx="1143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0">
                <a:solidFill>
                  <a:schemeClr val="tx1"/>
                </a:solidFill>
                <a:latin typeface="Arial Narrow" pitchFamily="34" charset="0"/>
              </a:rPr>
              <a:t>Mo PFCs </a:t>
            </a:r>
          </a:p>
          <a:p>
            <a:pPr algn="ctr"/>
            <a:r>
              <a:rPr lang="en-US" sz="2400" i="0">
                <a:solidFill>
                  <a:schemeClr val="tx1"/>
                </a:solidFill>
                <a:latin typeface="Arial Narrow" pitchFamily="34" charset="0"/>
              </a:rPr>
              <a:t>plus W divertor</a:t>
            </a:r>
          </a:p>
        </p:txBody>
      </p:sp>
      <p:sp>
        <p:nvSpPr>
          <p:cNvPr id="39972" name="TextBox 114"/>
          <p:cNvSpPr txBox="1">
            <a:spLocks noChangeArrowheads="1"/>
          </p:cNvSpPr>
          <p:nvPr/>
        </p:nvSpPr>
        <p:spPr bwMode="auto">
          <a:xfrm>
            <a:off x="4800600" y="3236913"/>
            <a:ext cx="91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0">
                <a:solidFill>
                  <a:schemeClr val="tx1"/>
                </a:solidFill>
                <a:latin typeface="Arial Narrow" pitchFamily="34" charset="0"/>
              </a:rPr>
              <a:t>All Mo tiles</a:t>
            </a:r>
          </a:p>
        </p:txBody>
      </p:sp>
      <p:sp>
        <p:nvSpPr>
          <p:cNvPr id="39973" name="TextBox 115"/>
          <p:cNvSpPr txBox="1">
            <a:spLocks noChangeArrowheads="1"/>
          </p:cNvSpPr>
          <p:nvPr/>
        </p:nvSpPr>
        <p:spPr bwMode="auto">
          <a:xfrm>
            <a:off x="3200400" y="3236913"/>
            <a:ext cx="121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0">
                <a:solidFill>
                  <a:schemeClr val="tx1"/>
                </a:solidFill>
                <a:latin typeface="Arial Narrow" pitchFamily="34" charset="0"/>
              </a:rPr>
              <a:t>All </a:t>
            </a:r>
          </a:p>
          <a:p>
            <a:pPr algn="ctr"/>
            <a:r>
              <a:rPr lang="en-US" sz="2400" i="0">
                <a:solidFill>
                  <a:schemeClr val="tx1"/>
                </a:solidFill>
                <a:latin typeface="Arial Narrow" pitchFamily="34" charset="0"/>
              </a:rPr>
              <a:t>Mo divertor</a:t>
            </a:r>
          </a:p>
        </p:txBody>
      </p:sp>
      <p:sp>
        <p:nvSpPr>
          <p:cNvPr id="39974" name="TextBox 117"/>
          <p:cNvSpPr txBox="1">
            <a:spLocks noChangeArrowheads="1"/>
          </p:cNvSpPr>
          <p:nvPr/>
        </p:nvSpPr>
        <p:spPr bwMode="auto">
          <a:xfrm>
            <a:off x="1752600" y="3236913"/>
            <a:ext cx="121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0">
                <a:solidFill>
                  <a:schemeClr val="tx1"/>
                </a:solidFill>
                <a:latin typeface="Arial Narrow" pitchFamily="34" charset="0"/>
              </a:rPr>
              <a:t>Upper </a:t>
            </a:r>
          </a:p>
          <a:p>
            <a:pPr algn="ctr"/>
            <a:r>
              <a:rPr lang="en-US" sz="2400" i="0">
                <a:solidFill>
                  <a:schemeClr val="tx1"/>
                </a:solidFill>
                <a:latin typeface="Arial Narrow" pitchFamily="34" charset="0"/>
              </a:rPr>
              <a:t>Mo divertor</a:t>
            </a:r>
          </a:p>
        </p:txBody>
      </p:sp>
      <p:sp>
        <p:nvSpPr>
          <p:cNvPr id="119" name="Bent-Up Arrow 118"/>
          <p:cNvSpPr/>
          <p:nvPr/>
        </p:nvSpPr>
        <p:spPr bwMode="auto">
          <a:xfrm rot="10800000" flipH="1">
            <a:off x="7848600" y="1752600"/>
            <a:ext cx="381000" cy="341313"/>
          </a:xfrm>
          <a:prstGeom prst="bentUpArrow">
            <a:avLst>
              <a:gd name="adj1" fmla="val 28125"/>
              <a:gd name="adj2" fmla="val 25000"/>
              <a:gd name="adj3" fmla="val 25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 pitchFamily="-128" charset="0"/>
            </a:endParaRPr>
          </a:p>
        </p:txBody>
      </p:sp>
      <p:sp>
        <p:nvSpPr>
          <p:cNvPr id="39976" name="Right Brace 120"/>
          <p:cNvSpPr>
            <a:spLocks/>
          </p:cNvSpPr>
          <p:nvPr/>
        </p:nvSpPr>
        <p:spPr bwMode="auto">
          <a:xfrm rot="16200000" flipH="1">
            <a:off x="4991100" y="2476500"/>
            <a:ext cx="152400" cy="6477000"/>
          </a:xfrm>
          <a:prstGeom prst="rightBrace">
            <a:avLst>
              <a:gd name="adj1" fmla="val 44271"/>
              <a:gd name="adj2" fmla="val 54356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9977" name="TextBox 121"/>
          <p:cNvSpPr txBox="1">
            <a:spLocks noChangeArrowheads="1"/>
          </p:cNvSpPr>
          <p:nvPr/>
        </p:nvSpPr>
        <p:spPr bwMode="auto">
          <a:xfrm>
            <a:off x="1981200" y="1611313"/>
            <a:ext cx="579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000" i="0">
                <a:solidFill>
                  <a:srgbClr val="FF0000"/>
                </a:solidFill>
                <a:latin typeface="Arial Narrow" pitchFamily="34" charset="0"/>
              </a:rPr>
              <a:t>W is leading candidate material for FNSF/Demo divertor</a:t>
            </a:r>
          </a:p>
        </p:txBody>
      </p:sp>
      <p:sp>
        <p:nvSpPr>
          <p:cNvPr id="39978" name="TextBox 123"/>
          <p:cNvSpPr txBox="1">
            <a:spLocks noChangeArrowheads="1"/>
          </p:cNvSpPr>
          <p:nvPr/>
        </p:nvSpPr>
        <p:spPr bwMode="auto">
          <a:xfrm>
            <a:off x="2819400" y="5726668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Arial Narrow" pitchFamily="34" charset="0"/>
              </a:rPr>
              <a:t>Possible implementation </a:t>
            </a:r>
            <a:r>
              <a:rPr lang="en-US" sz="1800" dirty="0" smtClean="0">
                <a:solidFill>
                  <a:srgbClr val="FF0000"/>
                </a:solidFill>
                <a:latin typeface="Arial Narrow" pitchFamily="34" charset="0"/>
              </a:rPr>
              <a:t>paths </a:t>
            </a:r>
            <a:r>
              <a:rPr lang="en-US" sz="1800" dirty="0">
                <a:solidFill>
                  <a:srgbClr val="FF0000"/>
                </a:solidFill>
                <a:latin typeface="Arial Narrow" pitchFamily="34" charset="0"/>
              </a:rPr>
              <a:t>for high-Z PFCs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28600" y="6172200"/>
            <a:ext cx="1865313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i="0" dirty="0"/>
              <a:t>Beginning of 5 yr plan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611563" y="6172200"/>
            <a:ext cx="1874837" cy="2762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i="0" dirty="0"/>
              <a:t>End of </a:t>
            </a:r>
            <a:r>
              <a:rPr lang="en-US" i="0" dirty="0" smtClean="0"/>
              <a:t>5 </a:t>
            </a:r>
            <a:r>
              <a:rPr lang="en-US" i="0" dirty="0"/>
              <a:t>yr plan</a:t>
            </a:r>
          </a:p>
        </p:txBody>
      </p:sp>
      <p:sp>
        <p:nvSpPr>
          <p:cNvPr id="127" name="Right Arrow 126"/>
          <p:cNvSpPr/>
          <p:nvPr/>
        </p:nvSpPr>
        <p:spPr bwMode="auto">
          <a:xfrm>
            <a:off x="2170113" y="6172200"/>
            <a:ext cx="1335087" cy="3048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latin typeface="Helvetica" pitchFamily="-128" charset="0"/>
              <a:cs typeface="Arial" charset="0"/>
            </a:endParaRPr>
          </a:p>
        </p:txBody>
      </p:sp>
      <p:sp>
        <p:nvSpPr>
          <p:cNvPr id="39982" name="TextBox 122"/>
          <p:cNvSpPr txBox="1">
            <a:spLocks noChangeArrowheads="1"/>
          </p:cNvSpPr>
          <p:nvPr/>
        </p:nvSpPr>
        <p:spPr bwMode="auto">
          <a:xfrm>
            <a:off x="152400" y="1062038"/>
            <a:ext cx="883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400" i="0">
                <a:solidFill>
                  <a:schemeClr val="tx1"/>
                </a:solidFill>
                <a:latin typeface="Arial Narrow" pitchFamily="34" charset="0"/>
              </a:rPr>
              <a:t>Assess compatibility of high </a:t>
            </a:r>
            <a:r>
              <a:rPr lang="en-US" sz="2400" i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2400" i="0" baseline="-25000">
                <a:solidFill>
                  <a:schemeClr val="tx1"/>
                </a:solidFill>
                <a:latin typeface="Arial Narrow" pitchFamily="34" charset="0"/>
              </a:rPr>
              <a:t>E</a:t>
            </a:r>
            <a:r>
              <a:rPr lang="en-US" sz="2400" i="0">
                <a:solidFill>
                  <a:schemeClr val="tx1"/>
                </a:solidFill>
                <a:latin typeface="Arial Narrow" pitchFamily="34" charset="0"/>
              </a:rPr>
              <a:t> and </a:t>
            </a:r>
            <a:r>
              <a:rPr lang="en-US" sz="2400" i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400" i="0">
                <a:solidFill>
                  <a:schemeClr val="tx1"/>
                </a:solidFill>
                <a:latin typeface="Arial Narrow" pitchFamily="34" charset="0"/>
              </a:rPr>
              <a:t> + 100% NICD with metallic PFCs</a:t>
            </a:r>
          </a:p>
        </p:txBody>
      </p:sp>
      <p:sp>
        <p:nvSpPr>
          <p:cNvPr id="122" name="Rectangle 116"/>
          <p:cNvSpPr>
            <a:spLocks noChangeArrowheads="1"/>
          </p:cNvSpPr>
          <p:nvPr/>
        </p:nvSpPr>
        <p:spPr bwMode="auto">
          <a:xfrm>
            <a:off x="574515" y="4414837"/>
            <a:ext cx="492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Calibri" pitchFamily="34" charset="0"/>
              </a:rPr>
              <a:t>Li</a:t>
            </a:r>
            <a:endParaRPr lang="en-US" sz="2400" i="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 comparison of cryo-pumping and flowing LLD by </a:t>
            </a:r>
            <a:br>
              <a:rPr lang="en-US" smtClean="0"/>
            </a:br>
            <a:r>
              <a:rPr lang="en-US" smtClean="0"/>
              <a:t>end of next 5 yr plan would inform FNSF divertor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990600"/>
            <a:ext cx="6629400" cy="5181600"/>
          </a:xfrm>
        </p:spPr>
        <p:txBody>
          <a:bodyPr/>
          <a:lstStyle/>
          <a:p>
            <a:pPr marL="225425" indent="-225425">
              <a:defRPr/>
            </a:pPr>
            <a:r>
              <a:rPr lang="en-US" dirty="0" smtClean="0"/>
              <a:t>Partially-detached snowflake + </a:t>
            </a:r>
            <a:r>
              <a:rPr lang="en-US" dirty="0" err="1" smtClean="0"/>
              <a:t>cryo</a:t>
            </a:r>
            <a:r>
              <a:rPr lang="en-US" dirty="0" smtClean="0"/>
              <a:t>-pump may provide sufficient heat-flux mitigation and particle control for NSTX-U, FNSF</a:t>
            </a:r>
          </a:p>
          <a:p>
            <a:pPr marL="625475" lvl="1" indent="-225425">
              <a:defRPr/>
            </a:pPr>
            <a:r>
              <a:rPr lang="en-US" sz="1600" i="1" dirty="0" smtClean="0"/>
              <a:t>Presentation by J. </a:t>
            </a:r>
            <a:r>
              <a:rPr lang="en-US" sz="1600" i="1" dirty="0" err="1" smtClean="0"/>
              <a:t>Canik</a:t>
            </a:r>
            <a:r>
              <a:rPr lang="en-US" sz="1600" i="1" dirty="0" smtClean="0"/>
              <a:t> will discuss </a:t>
            </a:r>
            <a:r>
              <a:rPr lang="en-US" sz="1600" i="1" dirty="0" err="1" smtClean="0"/>
              <a:t>cryo</a:t>
            </a:r>
            <a:r>
              <a:rPr lang="en-US" sz="1600" i="1" dirty="0" smtClean="0"/>
              <a:t>-design</a:t>
            </a:r>
          </a:p>
          <a:p>
            <a:pPr>
              <a:defRPr/>
            </a:pPr>
            <a:endParaRPr lang="en-US" sz="700" dirty="0" smtClean="0"/>
          </a:p>
          <a:p>
            <a:pPr marL="225425" indent="-225425">
              <a:defRPr/>
            </a:pPr>
            <a:r>
              <a:rPr lang="en-US" dirty="0" smtClean="0"/>
              <a:t>However, erosion of solid PFCs could pollute plasma, damage FNSF </a:t>
            </a:r>
            <a:r>
              <a:rPr lang="en-US" dirty="0" err="1" smtClean="0"/>
              <a:t>divertor</a:t>
            </a:r>
            <a:r>
              <a:rPr lang="en-US" dirty="0" smtClean="0"/>
              <a:t>/FW</a:t>
            </a:r>
          </a:p>
          <a:p>
            <a:pPr marL="457200" lvl="1" indent="-228600">
              <a:defRPr/>
            </a:pPr>
            <a:r>
              <a:rPr lang="en-US" dirty="0" smtClean="0"/>
              <a:t>FNSF at 30% duty factor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~10</a:t>
            </a:r>
            <a:r>
              <a:rPr lang="en-US" baseline="30000" dirty="0" smtClean="0"/>
              <a:t>2 </a:t>
            </a:r>
            <a:r>
              <a:rPr lang="en-US" dirty="0" smtClean="0"/>
              <a:t>- 10</a:t>
            </a:r>
            <a:r>
              <a:rPr lang="en-US" baseline="30000" dirty="0" smtClean="0"/>
              <a:t>3</a:t>
            </a:r>
            <a:r>
              <a:rPr lang="en-US" dirty="0" smtClean="0"/>
              <a:t> kg net erosion / year for typical FNSF size &amp; power</a:t>
            </a:r>
          </a:p>
          <a:p>
            <a:pPr marL="457200" lvl="1" indent="-228600">
              <a:defRPr/>
            </a:pPr>
            <a:r>
              <a:rPr lang="en-US" dirty="0" smtClean="0"/>
              <a:t>Further motivates research in flowing liquid metals</a:t>
            </a:r>
          </a:p>
          <a:p>
            <a:pPr>
              <a:defRPr/>
            </a:pPr>
            <a:endParaRPr lang="en-US" sz="500" dirty="0" smtClean="0"/>
          </a:p>
          <a:p>
            <a:pPr marL="225425" indent="-225425">
              <a:defRPr/>
            </a:pPr>
            <a:r>
              <a:rPr lang="en-US" dirty="0" smtClean="0"/>
              <a:t>5 year plan for </a:t>
            </a:r>
            <a:r>
              <a:rPr lang="en-US" dirty="0" err="1" smtClean="0"/>
              <a:t>divertors</a:t>
            </a:r>
            <a:r>
              <a:rPr lang="en-US" dirty="0" smtClean="0"/>
              <a:t> (</a:t>
            </a:r>
            <a:r>
              <a:rPr lang="en-US" sz="2000" dirty="0" smtClean="0"/>
              <a:t>present thinking</a:t>
            </a:r>
            <a:r>
              <a:rPr lang="en-US" dirty="0" smtClean="0"/>
              <a:t>):</a:t>
            </a:r>
          </a:p>
          <a:p>
            <a:pPr marL="457200" lvl="1" indent="-228600">
              <a:defRPr/>
            </a:pPr>
            <a:r>
              <a:rPr lang="en-US" dirty="0" smtClean="0"/>
              <a:t>Dedicate upper </a:t>
            </a:r>
            <a:r>
              <a:rPr lang="en-US" dirty="0" err="1" smtClean="0"/>
              <a:t>divertor</a:t>
            </a:r>
            <a:r>
              <a:rPr lang="en-US" dirty="0" smtClean="0"/>
              <a:t> to </a:t>
            </a:r>
            <a:r>
              <a:rPr lang="en-US" dirty="0" err="1" smtClean="0"/>
              <a:t>cryo</a:t>
            </a:r>
            <a:r>
              <a:rPr lang="en-US" dirty="0" smtClean="0"/>
              <a:t>-pump</a:t>
            </a:r>
          </a:p>
          <a:p>
            <a:pPr marL="457200" lvl="1" indent="-228600">
              <a:defRPr/>
            </a:pPr>
            <a:r>
              <a:rPr lang="en-US" dirty="0" smtClean="0"/>
              <a:t>Dedicate lower </a:t>
            </a:r>
            <a:r>
              <a:rPr lang="en-US" dirty="0" err="1" smtClean="0"/>
              <a:t>divertor</a:t>
            </a:r>
            <a:r>
              <a:rPr lang="en-US" dirty="0" smtClean="0"/>
              <a:t> to flowing liquid Li tests, materials analysis particle probe (MAPP)</a:t>
            </a:r>
          </a:p>
        </p:txBody>
      </p:sp>
      <p:grpSp>
        <p:nvGrpSpPr>
          <p:cNvPr id="52228" name="Group 33"/>
          <p:cNvGrpSpPr>
            <a:grpSpLocks/>
          </p:cNvGrpSpPr>
          <p:nvPr/>
        </p:nvGrpSpPr>
        <p:grpSpPr bwMode="auto">
          <a:xfrm>
            <a:off x="228600" y="1219200"/>
            <a:ext cx="2286000" cy="4930775"/>
            <a:chOff x="304800" y="1219200"/>
            <a:chExt cx="2286000" cy="493125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04800" y="2149565"/>
              <a:ext cx="0" cy="2945098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04800" y="1770116"/>
              <a:ext cx="171450" cy="379449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4800" y="5094663"/>
              <a:ext cx="171450" cy="381037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68313" y="1295407"/>
              <a:ext cx="0" cy="474709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495300" y="1295407"/>
              <a:ext cx="188913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95300" y="5980574"/>
              <a:ext cx="188913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68313" y="5475700"/>
              <a:ext cx="0" cy="51281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752475" y="1295407"/>
              <a:ext cx="279400" cy="6827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1349375" y="1579598"/>
              <a:ext cx="381000" cy="569967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1730375" y="2184493"/>
              <a:ext cx="215900" cy="665227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949450" y="2910052"/>
              <a:ext cx="114300" cy="665226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V="1">
              <a:off x="752475" y="5721786"/>
              <a:ext cx="547688" cy="22862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 flipV="1">
              <a:off x="1349375" y="5094663"/>
              <a:ext cx="381000" cy="569967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 flipV="1">
              <a:off x="1730375" y="4396095"/>
              <a:ext cx="215900" cy="665226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 flipV="1">
              <a:off x="1949450" y="3670537"/>
              <a:ext cx="114300" cy="665227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246" name="Rectangle 24"/>
            <p:cNvSpPr>
              <a:spLocks noChangeArrowheads="1"/>
            </p:cNvSpPr>
            <p:nvPr/>
          </p:nvSpPr>
          <p:spPr bwMode="auto">
            <a:xfrm>
              <a:off x="762000" y="2984113"/>
              <a:ext cx="627907" cy="767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i="0">
                  <a:solidFill>
                    <a:schemeClr val="tx1"/>
                  </a:solidFill>
                  <a:latin typeface="Arial Black" pitchFamily="34" charset="0"/>
                  <a:cs typeface="Calibri" pitchFamily="34" charset="0"/>
                </a:rPr>
                <a:t>C</a:t>
              </a:r>
            </a:p>
            <a:p>
              <a:pPr algn="ctr"/>
              <a:r>
                <a:rPr lang="en-US" sz="2400" i="0">
                  <a:solidFill>
                    <a:srgbClr val="00B0F0"/>
                  </a:solidFill>
                  <a:latin typeface="Arial Black" pitchFamily="34" charset="0"/>
                  <a:cs typeface="Calibri" pitchFamily="34" charset="0"/>
                </a:rPr>
                <a:t>BN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3400" y="3768972"/>
              <a:ext cx="1176338" cy="8303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i="0" dirty="0">
                  <a:solidFill>
                    <a:schemeClr val="bg1">
                      <a:lumMod val="75000"/>
                    </a:schemeClr>
                  </a:solidFill>
                  <a:latin typeface="Arial Black" pitchFamily="34" charset="0"/>
                  <a:cs typeface="Calibri" pitchFamily="34" charset="0"/>
                </a:rPr>
                <a:t>Mo </a:t>
              </a:r>
            </a:p>
            <a:p>
              <a:pPr algn="ctr"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Arial Black" pitchFamily="34" charset="0"/>
                  <a:cs typeface="Calibri" pitchFamily="34" charset="0"/>
                </a:rPr>
                <a:t>(or W)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1008063" y="1295407"/>
              <a:ext cx="282575" cy="69857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249" name="Group 81"/>
            <p:cNvGrpSpPr>
              <a:grpSpLocks/>
            </p:cNvGrpSpPr>
            <p:nvPr/>
          </p:nvGrpSpPr>
          <p:grpSpPr bwMode="auto">
            <a:xfrm>
              <a:off x="1049122" y="1219200"/>
              <a:ext cx="1541678" cy="396730"/>
              <a:chOff x="1143915" y="1011809"/>
              <a:chExt cx="1284732" cy="330608"/>
            </a:xfrm>
          </p:grpSpPr>
          <p:grpSp>
            <p:nvGrpSpPr>
              <p:cNvPr id="52253" name="Group 21"/>
              <p:cNvGrpSpPr>
                <a:grpSpLocks/>
              </p:cNvGrpSpPr>
              <p:nvPr/>
            </p:nvGrpSpPr>
            <p:grpSpPr bwMode="auto">
              <a:xfrm>
                <a:off x="1143915" y="1253290"/>
                <a:ext cx="276762" cy="89127"/>
                <a:chOff x="5507736" y="1408176"/>
                <a:chExt cx="359664" cy="115824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 flipH="1" flipV="1">
                  <a:off x="5562984" y="1448547"/>
                  <a:ext cx="304296" cy="75651"/>
                </a:xfrm>
                <a:prstGeom prst="line">
                  <a:avLst/>
                </a:prstGeom>
                <a:ln w="1016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23"/>
                <p:cNvSpPr/>
                <p:nvPr/>
              </p:nvSpPr>
              <p:spPr bwMode="auto">
                <a:xfrm rot="20894653">
                  <a:off x="5507970" y="1409002"/>
                  <a:ext cx="149569" cy="8252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587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  <a:buFontTx/>
                    <a:buChar char="•"/>
                    <a:defRPr/>
                  </a:pPr>
                  <a:endParaRPr lang="en-US">
                    <a:latin typeface="Helvetica" pitchFamily="-128" charset="0"/>
                    <a:cs typeface="Arial" charset="0"/>
                  </a:endParaRPr>
                </a:p>
              </p:txBody>
            </p:sp>
          </p:grpSp>
          <p:sp>
            <p:nvSpPr>
              <p:cNvPr id="52254" name="Oval 29"/>
              <p:cNvSpPr>
                <a:spLocks noChangeArrowheads="1"/>
              </p:cNvSpPr>
              <p:nvPr/>
            </p:nvSpPr>
            <p:spPr bwMode="auto">
              <a:xfrm>
                <a:off x="1432404" y="1204036"/>
                <a:ext cx="105545" cy="105545"/>
              </a:xfrm>
              <a:prstGeom prst="ellipse">
                <a:avLst/>
              </a:prstGeom>
              <a:solidFill>
                <a:schemeClr val="accent2"/>
              </a:solidFill>
              <a:ln w="15875" algn="ctr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  <a:buFontTx/>
                  <a:buChar char="•"/>
                </a:pPr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 bwMode="auto">
              <a:xfrm rot="10061862">
                <a:off x="1191720" y="1232757"/>
                <a:ext cx="215635" cy="71444"/>
              </a:xfrm>
              <a:prstGeom prst="triangle">
                <a:avLst>
                  <a:gd name="adj" fmla="val 14258"/>
                </a:avLst>
              </a:prstGeom>
              <a:solidFill>
                <a:schemeClr val="bg1">
                  <a:lumMod val="75000"/>
                </a:schemeClr>
              </a:solidFill>
              <a:ln w="158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lang="en-US">
                  <a:latin typeface="Helvetica" pitchFamily="-128" charset="0"/>
                  <a:cs typeface="Arial" charset="0"/>
                </a:endParaRPr>
              </a:p>
            </p:txBody>
          </p:sp>
          <p:sp>
            <p:nvSpPr>
              <p:cNvPr id="52256" name="TextBox 35"/>
              <p:cNvSpPr txBox="1">
                <a:spLocks noChangeArrowheads="1"/>
              </p:cNvSpPr>
              <p:nvPr/>
            </p:nvSpPr>
            <p:spPr bwMode="auto">
              <a:xfrm>
                <a:off x="1473257" y="1011809"/>
                <a:ext cx="95539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i="0"/>
                  <a:t>Cryo-pump</a:t>
                </a:r>
              </a:p>
            </p:txBody>
          </p:sp>
        </p:grpSp>
        <p:cxnSp>
          <p:nvCxnSpPr>
            <p:cNvPr id="52250" name="Straight Arrow Connector 37"/>
            <p:cNvCxnSpPr>
              <a:cxnSpLocks noChangeShapeType="1"/>
            </p:cNvCxnSpPr>
            <p:nvPr/>
          </p:nvCxnSpPr>
          <p:spPr bwMode="auto">
            <a:xfrm flipV="1">
              <a:off x="1219662" y="5728274"/>
              <a:ext cx="0" cy="422178"/>
            </a:xfrm>
            <a:prstGeom prst="straightConnector1">
              <a:avLst/>
            </a:prstGeom>
            <a:noFill/>
            <a:ln w="57150" algn="ctr">
              <a:solidFill>
                <a:schemeClr val="accent2"/>
              </a:solidFill>
              <a:round/>
              <a:headEnd/>
              <a:tailEnd type="triangle" w="sm" len="sm"/>
            </a:ln>
          </p:spPr>
        </p:cxnSp>
        <p:cxnSp>
          <p:nvCxnSpPr>
            <p:cNvPr id="52251" name="Straight Arrow Connector 38"/>
            <p:cNvCxnSpPr>
              <a:cxnSpLocks noChangeShapeType="1"/>
            </p:cNvCxnSpPr>
            <p:nvPr/>
          </p:nvCxnSpPr>
          <p:spPr bwMode="auto">
            <a:xfrm flipH="1">
              <a:off x="867846" y="5728274"/>
              <a:ext cx="351816" cy="140726"/>
            </a:xfrm>
            <a:prstGeom prst="straightConnector1">
              <a:avLst/>
            </a:prstGeom>
            <a:noFill/>
            <a:ln w="57150" algn="ctr">
              <a:solidFill>
                <a:schemeClr val="accent2"/>
              </a:solidFill>
              <a:round/>
              <a:headEnd/>
              <a:tailEnd type="triangle" w="sm" len="sm"/>
            </a:ln>
          </p:spPr>
        </p:cxnSp>
        <p:cxnSp>
          <p:nvCxnSpPr>
            <p:cNvPr id="52252" name="Straight Arrow Connector 40"/>
            <p:cNvCxnSpPr>
              <a:cxnSpLocks noChangeShapeType="1"/>
            </p:cNvCxnSpPr>
            <p:nvPr/>
          </p:nvCxnSpPr>
          <p:spPr bwMode="auto">
            <a:xfrm>
              <a:off x="867846" y="5868999"/>
              <a:ext cx="0" cy="281453"/>
            </a:xfrm>
            <a:prstGeom prst="straightConnector1">
              <a:avLst/>
            </a:prstGeom>
            <a:noFill/>
            <a:ln w="57150" algn="ctr">
              <a:solidFill>
                <a:schemeClr val="accent2"/>
              </a:solidFill>
              <a:round/>
              <a:headEnd/>
              <a:tailEnd type="triangle" w="sm" len="sm"/>
            </a:ln>
          </p:spPr>
        </p:cxnSp>
      </p:grpSp>
      <p:sp>
        <p:nvSpPr>
          <p:cNvPr id="52229" name="TextBox 44"/>
          <p:cNvSpPr txBox="1">
            <a:spLocks noChangeArrowheads="1"/>
          </p:cNvSpPr>
          <p:nvPr/>
        </p:nvSpPr>
        <p:spPr bwMode="auto">
          <a:xfrm>
            <a:off x="485775" y="6172200"/>
            <a:ext cx="6326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/>
              <a:t>Flowing LLD, MAPP probe, possible replaceable divertor module (RDM)</a:t>
            </a:r>
          </a:p>
        </p:txBody>
      </p:sp>
      <p:sp>
        <p:nvSpPr>
          <p:cNvPr id="81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10BC35-9CDD-444A-8B21-0E005F96E49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5" name="Rectangle 116"/>
          <p:cNvSpPr>
            <a:spLocks noChangeArrowheads="1"/>
          </p:cNvSpPr>
          <p:nvPr/>
        </p:nvSpPr>
        <p:spPr bwMode="auto">
          <a:xfrm>
            <a:off x="726756" y="4567535"/>
            <a:ext cx="492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Calibri" pitchFamily="34" charset="0"/>
              </a:rPr>
              <a:t>Li</a:t>
            </a:r>
            <a:endParaRPr lang="en-US" sz="2400" i="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mtClean="0"/>
              <a:t>NSTX/ST researchers contributing to study </a:t>
            </a:r>
            <a:br>
              <a:rPr lang="en-US" smtClean="0"/>
            </a:br>
            <a:r>
              <a:rPr lang="en-US" smtClean="0"/>
              <a:t>of Mission and Configuration of an ST-FNSF</a:t>
            </a:r>
            <a:endParaRPr lang="en-US" sz="2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" y="1087438"/>
            <a:ext cx="9144000" cy="53133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-128"/>
              </a:rPr>
              <a:t>Overarching goal of study:</a:t>
            </a:r>
          </a:p>
          <a:p>
            <a:pPr marL="457200" lvl="1" indent="-228600">
              <a:buFont typeface="Arial" charset="0"/>
              <a:buChar char="–"/>
              <a:defRPr/>
            </a:pPr>
            <a:r>
              <a:rPr lang="en-US" dirty="0" smtClean="0">
                <a:ea typeface="ＭＳ Ｐゴシック" charset="-128"/>
              </a:rPr>
              <a:t>Determine optimal mission, performance, size</a:t>
            </a:r>
          </a:p>
          <a:p>
            <a:pPr>
              <a:buFont typeface="Arial" charset="0"/>
              <a:buChar char="•"/>
              <a:defRPr/>
            </a:pPr>
            <a:endParaRPr lang="en-US" sz="1200" dirty="0" smtClean="0">
              <a:ea typeface="ＭＳ Ｐゴシック" charset="-128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-128"/>
              </a:rPr>
              <a:t>Goals of study: </a:t>
            </a:r>
          </a:p>
          <a:p>
            <a:pPr marL="457200" lvl="1" indent="-228600">
              <a:buFont typeface="Arial" charset="0"/>
              <a:buChar char="–"/>
              <a:defRPr/>
            </a:pPr>
            <a:r>
              <a:rPr lang="en-US" dirty="0" smtClean="0">
                <a:ea typeface="ＭＳ Ｐゴシック" charset="-128"/>
              </a:rPr>
              <a:t>Review existing designs, identify advantageous features, utilize these features in an updated and potentially improved configuration</a:t>
            </a:r>
          </a:p>
          <a:p>
            <a:pPr marL="457200" lvl="1" indent="-228600">
              <a:buFont typeface="Arial" charset="0"/>
              <a:buChar char="–"/>
              <a:defRPr/>
            </a:pPr>
            <a:r>
              <a:rPr lang="en-US" dirty="0" smtClean="0">
                <a:ea typeface="ＭＳ Ｐゴシック" charset="-128"/>
              </a:rPr>
              <a:t>Assess potential of designs to achieve T self-sufficiency</a:t>
            </a:r>
          </a:p>
          <a:p>
            <a:pPr marL="457200" lvl="1" indent="-228600">
              <a:buFont typeface="Arial" charset="0"/>
              <a:buChar char="–"/>
              <a:defRPr/>
            </a:pPr>
            <a:r>
              <a:rPr lang="en-US" dirty="0" smtClean="0">
                <a:ea typeface="ＭＳ Ｐゴシック" charset="-128"/>
              </a:rPr>
              <a:t>Assess maintainability and upgradeability of internal components</a:t>
            </a:r>
          </a:p>
          <a:p>
            <a:pPr marL="857250" lvl="2">
              <a:buFont typeface="Arial" charset="0"/>
              <a:buChar char="–"/>
              <a:defRPr/>
            </a:pPr>
            <a:r>
              <a:rPr lang="en-US" dirty="0" smtClean="0">
                <a:ea typeface="ＭＳ Ｐゴシック" charset="-128"/>
              </a:rPr>
              <a:t>Consider </a:t>
            </a:r>
            <a:r>
              <a:rPr lang="en-US" dirty="0" err="1" smtClean="0">
                <a:ea typeface="ＭＳ Ｐゴシック" charset="-128"/>
              </a:rPr>
              <a:t>divertors</a:t>
            </a:r>
            <a:r>
              <a:rPr lang="en-US" dirty="0" smtClean="0">
                <a:ea typeface="ＭＳ Ｐゴシック" charset="-128"/>
              </a:rPr>
              <a:t>, shields, blankets, and identify maintenance strategies</a:t>
            </a:r>
          </a:p>
          <a:p>
            <a:pPr marL="457200" lvl="1" indent="-228600">
              <a:buFont typeface="Arial" charset="0"/>
              <a:buChar char="–"/>
              <a:defRPr/>
            </a:pPr>
            <a:r>
              <a:rPr lang="en-US" dirty="0" smtClean="0">
                <a:ea typeface="ＭＳ Ｐゴシック" charset="-128"/>
              </a:rPr>
              <a:t>Perform at least one self-consistent and detailed physics and engineering assessment for use by community</a:t>
            </a:r>
          </a:p>
          <a:p>
            <a:pPr marL="457200" lvl="1" indent="-228600">
              <a:buFont typeface="Arial" charset="0"/>
              <a:buChar char="–"/>
              <a:defRPr/>
            </a:pPr>
            <a:endParaRPr lang="en-US" sz="1400" dirty="0" smtClean="0">
              <a:ea typeface="ＭＳ Ｐゴシック" charset="-128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-128"/>
              </a:rPr>
              <a:t>Strong ST community participation in the study so far</a:t>
            </a:r>
          </a:p>
          <a:p>
            <a:pPr marL="457200" lvl="1" indent="-225425">
              <a:buFont typeface="Arial" pitchFamily="34" charset="0"/>
              <a:buChar char="–"/>
              <a:defRPr/>
            </a:pPr>
            <a:r>
              <a:rPr lang="en-US" dirty="0" smtClean="0">
                <a:ea typeface="ＭＳ Ｐゴシック" charset="-128"/>
              </a:rPr>
              <a:t>Input from 13+ NSTX physicists + other US &amp; UK researchers, LDRD supporting modest engineering and </a:t>
            </a:r>
            <a:r>
              <a:rPr lang="en-US" dirty="0" err="1" smtClean="0">
                <a:ea typeface="ＭＳ Ｐゴシック" charset="-128"/>
              </a:rPr>
              <a:t>neutronics</a:t>
            </a:r>
            <a:r>
              <a:rPr lang="en-US" dirty="0" smtClean="0">
                <a:ea typeface="ＭＳ Ｐゴシック" charset="-128"/>
              </a:rPr>
              <a:t> analysis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4046E-5119-4618-AB6D-53EC1228D2DE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grpSp>
        <p:nvGrpSpPr>
          <p:cNvPr id="40965" name="Group 10"/>
          <p:cNvGrpSpPr>
            <a:grpSpLocks noChangeAspect="1"/>
          </p:cNvGrpSpPr>
          <p:nvPr/>
        </p:nvGrpSpPr>
        <p:grpSpPr bwMode="auto">
          <a:xfrm>
            <a:off x="5870575" y="1066800"/>
            <a:ext cx="3197225" cy="711200"/>
            <a:chOff x="5715000" y="990600"/>
            <a:chExt cx="3365500" cy="749308"/>
          </a:xfrm>
        </p:grpSpPr>
        <p:pic>
          <p:nvPicPr>
            <p:cNvPr id="40971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68100" y="1044567"/>
              <a:ext cx="632855" cy="68499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</p:pic>
        <p:pic>
          <p:nvPicPr>
            <p:cNvPr id="4097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3192" t="13333" r="28180" b="15897"/>
            <a:stretch>
              <a:fillRect/>
            </a:stretch>
          </p:blipFill>
          <p:spPr bwMode="auto">
            <a:xfrm>
              <a:off x="8413651" y="1031875"/>
              <a:ext cx="666849" cy="708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00800" y="990600"/>
              <a:ext cx="621447" cy="71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4" name="Picture 7" descr="Picture 1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18350" y="1066800"/>
              <a:ext cx="57785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5000" y="990600"/>
              <a:ext cx="692403" cy="747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5867400" y="1752600"/>
            <a:ext cx="6270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i="0" dirty="0">
                <a:solidFill>
                  <a:schemeClr val="tx1"/>
                </a:solidFill>
                <a:latin typeface="Helvetica" charset="0"/>
                <a:cs typeface="Arial" charset="0"/>
              </a:rPr>
              <a:t>Russia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1125" y="1752600"/>
            <a:ext cx="70167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i="0" dirty="0" err="1">
                <a:solidFill>
                  <a:schemeClr val="tx1"/>
                </a:solidFill>
                <a:latin typeface="Helvetica" charset="0"/>
                <a:cs typeface="Arial" charset="0"/>
              </a:rPr>
              <a:t>Culham</a:t>
            </a:r>
            <a:endParaRPr lang="en-US" sz="1050" i="0" dirty="0">
              <a:solidFill>
                <a:schemeClr val="tx1"/>
              </a:solidFill>
              <a:latin typeface="Helvetica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1752600"/>
            <a:ext cx="85090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i="0" dirty="0">
                <a:solidFill>
                  <a:schemeClr val="tx1"/>
                </a:solidFill>
                <a:latin typeface="Helvetica" charset="0"/>
                <a:cs typeface="Arial" charset="0"/>
              </a:rPr>
              <a:t>UT Austin</a:t>
            </a:r>
            <a:endParaRPr lang="en-US" sz="900" i="0" dirty="0">
              <a:solidFill>
                <a:schemeClr val="tx1"/>
              </a:solidFill>
              <a:latin typeface="Helvetica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37488" y="1752600"/>
            <a:ext cx="58578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i="0" dirty="0">
                <a:solidFill>
                  <a:schemeClr val="tx1"/>
                </a:solidFill>
                <a:latin typeface="Helvetica" charset="0"/>
                <a:cs typeface="Arial" charset="0"/>
              </a:rPr>
              <a:t>ORNL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12175" y="1752600"/>
            <a:ext cx="55562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i="0" dirty="0">
                <a:solidFill>
                  <a:schemeClr val="tx1"/>
                </a:solidFill>
                <a:latin typeface="Helvetica" charset="0"/>
                <a:cs typeface="Arial" charset="0"/>
              </a:rPr>
              <a:t>PPPL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Summary</a:t>
            </a:r>
            <a:r>
              <a:rPr lang="en-US" dirty="0" smtClean="0"/>
              <a:t>:  NSTX-U plan strongly supports OFES vision </a:t>
            </a:r>
            <a:br>
              <a:rPr lang="en-US" dirty="0" smtClean="0"/>
            </a:br>
            <a:r>
              <a:rPr lang="en-US" dirty="0" smtClean="0"/>
              <a:t>for fusion for next decade emphasizing ITER, PMI, FNSF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334000"/>
          </a:xfrm>
        </p:spPr>
        <p:txBody>
          <a:bodyPr/>
          <a:lstStyle/>
          <a:p>
            <a:pPr marL="169863" indent="-169863">
              <a:defRPr/>
            </a:pPr>
            <a:r>
              <a:rPr lang="en-US" b="1" dirty="0" smtClean="0">
                <a:cs typeface="Arial" pitchFamily="34" charset="0"/>
              </a:rPr>
              <a:t>Plasma dynamics and control </a:t>
            </a:r>
            <a:endParaRPr lang="en-US" dirty="0" smtClean="0">
              <a:cs typeface="Arial" pitchFamily="34" charset="0"/>
            </a:endParaRPr>
          </a:p>
          <a:p>
            <a:pPr marL="457200" lvl="1" indent="-225425">
              <a:defRPr/>
            </a:pPr>
            <a:r>
              <a:rPr lang="en-US" sz="1800" dirty="0" smtClean="0">
                <a:solidFill>
                  <a:srgbClr val="3333FF"/>
                </a:solidFill>
                <a:ea typeface="+mn-ea"/>
                <a:cs typeface="Arial" pitchFamily="34" charset="0"/>
              </a:rPr>
              <a:t>NSTX performed detailed measurements of turbulence, transport, core/edge stability, and integrating this knowledge to develop advanced high-</a:t>
            </a:r>
            <a:r>
              <a:rPr lang="en-US" sz="1800" dirty="0" smtClean="0">
                <a:solidFill>
                  <a:srgbClr val="3333FF"/>
                </a:solidFill>
                <a:latin typeface="Symbol" pitchFamily="18" charset="2"/>
                <a:ea typeface="+mn-ea"/>
                <a:cs typeface="Arial" pitchFamily="34" charset="0"/>
              </a:rPr>
              <a:t>b</a:t>
            </a:r>
            <a:r>
              <a:rPr lang="en-US" sz="1800" dirty="0" smtClean="0">
                <a:solidFill>
                  <a:srgbClr val="3333FF"/>
                </a:solidFill>
                <a:ea typeface="+mn-ea"/>
                <a:cs typeface="Arial" pitchFamily="34" charset="0"/>
              </a:rPr>
              <a:t> ST scenarios</a:t>
            </a:r>
          </a:p>
          <a:p>
            <a:pPr marL="457200" lvl="1" indent="-225425">
              <a:defRPr/>
            </a:pPr>
            <a:r>
              <a:rPr lang="en-US" sz="1800" dirty="0" smtClean="0">
                <a:solidFill>
                  <a:srgbClr val="3333FF"/>
                </a:solidFill>
                <a:ea typeface="+mn-ea"/>
                <a:cs typeface="Arial" pitchFamily="34" charset="0"/>
              </a:rPr>
              <a:t>NSTX Upgrade will extend these scenarios to full non-inductive operation with current profile control + advanced stability control w/ application to FNSF, ITER-AT</a:t>
            </a:r>
          </a:p>
          <a:p>
            <a:pPr marL="169863" indent="-169863">
              <a:defRPr/>
            </a:pPr>
            <a:endParaRPr lang="en-US" sz="700" b="1" dirty="0" smtClean="0">
              <a:cs typeface="Arial" pitchFamily="34" charset="0"/>
            </a:endParaRPr>
          </a:p>
          <a:p>
            <a:pPr marL="169863" indent="-169863">
              <a:defRPr/>
            </a:pPr>
            <a:r>
              <a:rPr lang="en-US" b="1" dirty="0" smtClean="0">
                <a:cs typeface="Arial" pitchFamily="34" charset="0"/>
              </a:rPr>
              <a:t>Plasma material science and technology, support FNSF</a:t>
            </a:r>
            <a:endParaRPr lang="en-US" dirty="0" smtClean="0">
              <a:cs typeface="Arial" pitchFamily="34" charset="0"/>
            </a:endParaRPr>
          </a:p>
          <a:p>
            <a:pPr marL="457200" lvl="1" indent="-225425">
              <a:defRPr/>
            </a:pPr>
            <a:r>
              <a:rPr lang="en-US" sz="1800" dirty="0" smtClean="0">
                <a:solidFill>
                  <a:srgbClr val="3333FF"/>
                </a:solidFill>
                <a:cs typeface="Arial" pitchFamily="34" charset="0"/>
              </a:rPr>
              <a:t>NSTX has provided critical data on SOL-width scaling and SOL turbulence, novel high-flux-expansion </a:t>
            </a:r>
            <a:r>
              <a:rPr lang="en-US" sz="1800" dirty="0" err="1" smtClean="0">
                <a:solidFill>
                  <a:srgbClr val="3333FF"/>
                </a:solidFill>
                <a:cs typeface="Arial" pitchFamily="34" charset="0"/>
              </a:rPr>
              <a:t>divertors</a:t>
            </a:r>
            <a:r>
              <a:rPr lang="en-US" sz="1800" dirty="0" smtClean="0">
                <a:solidFill>
                  <a:srgbClr val="3333FF"/>
                </a:solidFill>
                <a:cs typeface="Arial" pitchFamily="34" charset="0"/>
              </a:rPr>
              <a:t> for heat-flux mitigation, and lithium-based PFCs</a:t>
            </a:r>
          </a:p>
          <a:p>
            <a:pPr marL="457200" lvl="1" indent="-225425">
              <a:defRPr/>
            </a:pPr>
            <a:r>
              <a:rPr lang="en-US" sz="1800" dirty="0" smtClean="0">
                <a:solidFill>
                  <a:srgbClr val="3333FF"/>
                </a:solidFill>
                <a:ea typeface="+mn-ea"/>
                <a:cs typeface="Arial" pitchFamily="34" charset="0"/>
              </a:rPr>
              <a:t>NSTX Upgrade will extend these studies to substantially higher heat flux, </a:t>
            </a:r>
            <a:r>
              <a:rPr lang="en-US" sz="1800" dirty="0" err="1" smtClean="0">
                <a:solidFill>
                  <a:srgbClr val="3333FF"/>
                </a:solidFill>
                <a:latin typeface="Symbol" pitchFamily="18" charset="2"/>
                <a:ea typeface="+mn-ea"/>
                <a:cs typeface="Arial" pitchFamily="34" charset="0"/>
              </a:rPr>
              <a:t>t</a:t>
            </a:r>
            <a:r>
              <a:rPr lang="en-US" sz="1800" baseline="-25000" dirty="0" err="1" smtClean="0">
                <a:solidFill>
                  <a:srgbClr val="3333FF"/>
                </a:solidFill>
                <a:ea typeface="+mn-ea"/>
                <a:cs typeface="Arial" pitchFamily="34" charset="0"/>
              </a:rPr>
              <a:t>pulse</a:t>
            </a:r>
            <a:endParaRPr lang="en-US" sz="1800" baseline="-25000" dirty="0" smtClean="0">
              <a:solidFill>
                <a:srgbClr val="3333FF"/>
              </a:solidFill>
              <a:ea typeface="+mn-ea"/>
              <a:cs typeface="Arial" pitchFamily="34" charset="0"/>
            </a:endParaRPr>
          </a:p>
          <a:p>
            <a:pPr marL="457200" lvl="1" indent="-225425">
              <a:defRPr/>
            </a:pPr>
            <a:r>
              <a:rPr lang="en-US" sz="1800" dirty="0" smtClean="0">
                <a:solidFill>
                  <a:srgbClr val="3333FF"/>
                </a:solidFill>
                <a:ea typeface="+mn-ea"/>
                <a:cs typeface="Arial" pitchFamily="34" charset="0"/>
              </a:rPr>
              <a:t>NSTX + Upgrade providing critical data for assessing the ST as potential FNSF </a:t>
            </a:r>
          </a:p>
          <a:p>
            <a:pPr marL="169863" indent="-169863">
              <a:defRPr/>
            </a:pPr>
            <a:endParaRPr lang="en-US" sz="1000" b="1" dirty="0" smtClean="0">
              <a:cs typeface="Arial" pitchFamily="34" charset="0"/>
            </a:endParaRPr>
          </a:p>
          <a:p>
            <a:pPr marL="169863" indent="-169863">
              <a:defRPr/>
            </a:pPr>
            <a:r>
              <a:rPr lang="en-US" b="1" dirty="0" smtClean="0">
                <a:cs typeface="Arial" pitchFamily="34" charset="0"/>
              </a:rPr>
              <a:t>Validated predictive capability, discovery science</a:t>
            </a:r>
            <a:endParaRPr lang="en-US" dirty="0" smtClean="0">
              <a:cs typeface="Arial" pitchFamily="34" charset="0"/>
            </a:endParaRPr>
          </a:p>
          <a:p>
            <a:pPr marL="457200" lvl="1" indent="-225425">
              <a:defRPr/>
            </a:pPr>
            <a:r>
              <a:rPr lang="en-US" sz="1800" dirty="0" smtClean="0">
                <a:solidFill>
                  <a:srgbClr val="3333FF"/>
                </a:solidFill>
                <a:ea typeface="+mn-ea"/>
                <a:cs typeface="Arial" pitchFamily="34" charset="0"/>
              </a:rPr>
              <a:t>Performing leading validation efforts for turbulent transport, RWM stability and 3D MHD effects, edge turbulence, fast-ion transport from AE - </a:t>
            </a:r>
            <a:r>
              <a:rPr lang="en-US" sz="1800" b="1" dirty="0" smtClean="0">
                <a:solidFill>
                  <a:srgbClr val="3333FF"/>
                </a:solidFill>
                <a:ea typeface="+mn-ea"/>
                <a:cs typeface="Arial" pitchFamily="34" charset="0"/>
              </a:rPr>
              <a:t>important to ITER, ST</a:t>
            </a:r>
          </a:p>
          <a:p>
            <a:pPr marL="457200" lvl="1" indent="-225425">
              <a:defRPr/>
            </a:pPr>
            <a:r>
              <a:rPr lang="en-US" sz="1800" dirty="0" smtClean="0">
                <a:solidFill>
                  <a:srgbClr val="3333FF"/>
                </a:solidFill>
                <a:ea typeface="+mn-ea"/>
                <a:cs typeface="Arial" pitchFamily="34" charset="0"/>
              </a:rPr>
              <a:t>Upgrade will substantially extend range of </a:t>
            </a:r>
            <a:r>
              <a:rPr lang="en-US" sz="1800" dirty="0" err="1" smtClean="0">
                <a:solidFill>
                  <a:srgbClr val="3333FF"/>
                </a:solidFill>
                <a:ea typeface="+mn-ea"/>
                <a:cs typeface="Arial" pitchFamily="34" charset="0"/>
              </a:rPr>
              <a:t>collisionality</a:t>
            </a:r>
            <a:r>
              <a:rPr lang="en-US" sz="1800" dirty="0" smtClean="0">
                <a:solidFill>
                  <a:srgbClr val="3333FF"/>
                </a:solidFill>
                <a:ea typeface="+mn-ea"/>
                <a:cs typeface="Arial" pitchFamily="34" charset="0"/>
              </a:rPr>
              <a:t>, rotation, fast-ion drive, enabling access to a unique parameter regime of order-unity </a:t>
            </a:r>
            <a:r>
              <a:rPr lang="en-US" sz="1800" dirty="0" smtClean="0">
                <a:solidFill>
                  <a:srgbClr val="3333FF"/>
                </a:solidFill>
                <a:latin typeface="Symbol" pitchFamily="18" charset="2"/>
                <a:ea typeface="+mn-ea"/>
                <a:cs typeface="Arial" pitchFamily="34" charset="0"/>
              </a:rPr>
              <a:t>b </a:t>
            </a:r>
            <a:r>
              <a:rPr lang="en-US" sz="1800" dirty="0" smtClean="0">
                <a:solidFill>
                  <a:srgbClr val="3333FF"/>
                </a:solidFill>
                <a:ea typeface="+mn-ea"/>
                <a:cs typeface="Arial" pitchFamily="34" charset="0"/>
              </a:rPr>
              <a:t>and low </a:t>
            </a:r>
            <a:r>
              <a:rPr lang="en-US" sz="1800" dirty="0" smtClean="0">
                <a:solidFill>
                  <a:srgbClr val="3333FF"/>
                </a:solidFill>
                <a:latin typeface="Symbol" pitchFamily="18" charset="2"/>
                <a:ea typeface="+mn-ea"/>
                <a:cs typeface="Arial" pitchFamily="34" charset="0"/>
              </a:rPr>
              <a:t>n</a:t>
            </a:r>
            <a:r>
              <a:rPr lang="en-US" sz="1800" dirty="0" smtClean="0">
                <a:solidFill>
                  <a:srgbClr val="3333FF"/>
                </a:solidFill>
                <a:ea typeface="+mn-ea"/>
                <a:cs typeface="Arial" pitchFamily="34" charset="0"/>
              </a:rPr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C66553-9C18-4DB3-A1B6-ACD8A683890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 Program/Project events since PAC-29 (II)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5562600"/>
          </a:xfrm>
        </p:spPr>
        <p:txBody>
          <a:bodyPr/>
          <a:lstStyle/>
          <a:p>
            <a:r>
              <a:rPr lang="en-US" dirty="0" smtClean="0"/>
              <a:t>Preparation for 5 year plan (to cover 2014-18):</a:t>
            </a:r>
          </a:p>
          <a:p>
            <a:pPr marL="571500" lvl="1" indent="-228600">
              <a:lnSpc>
                <a:spcPct val="80000"/>
              </a:lnSpc>
            </a:pPr>
            <a:r>
              <a:rPr lang="en-US" dirty="0" smtClean="0"/>
              <a:t>Outline for 8 year plan (2011-18) circulated to NSTX team – April 2011</a:t>
            </a:r>
          </a:p>
          <a:p>
            <a:pPr marL="571500" lvl="1" indent="-228600">
              <a:lnSpc>
                <a:spcPct val="80000"/>
              </a:lnSpc>
            </a:pPr>
            <a:r>
              <a:rPr lang="en-US" dirty="0" smtClean="0"/>
              <a:t>Brainstorming sessions:</a:t>
            </a:r>
          </a:p>
          <a:p>
            <a:pPr marL="971550" lvl="2">
              <a:lnSpc>
                <a:spcPct val="80000"/>
              </a:lnSpc>
            </a:pPr>
            <a:r>
              <a:rPr lang="en-US" dirty="0" smtClean="0"/>
              <a:t>3 meetings: Diagnostics, facility enhancement, theory/simulation needs</a:t>
            </a:r>
          </a:p>
          <a:p>
            <a:pPr marL="971550" lvl="2">
              <a:lnSpc>
                <a:spcPct val="80000"/>
              </a:lnSpc>
            </a:pPr>
            <a:r>
              <a:rPr lang="en-US" dirty="0" smtClean="0"/>
              <a:t>Very positive team/lab-wide response ~ 150 ideas total</a:t>
            </a:r>
          </a:p>
          <a:p>
            <a:pPr lvl="1"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		For more info:   http://nstx-u.pppl.gov/five-year-plan/five-year-plan-2014-18</a:t>
            </a:r>
          </a:p>
          <a:p>
            <a:endParaRPr lang="en-US" sz="600" dirty="0" smtClean="0"/>
          </a:p>
          <a:p>
            <a:r>
              <a:rPr lang="en-US" dirty="0" smtClean="0"/>
              <a:t>Impact of presidential fusion budget guidance for FY2013-14:</a:t>
            </a:r>
          </a:p>
          <a:p>
            <a:pPr marL="571500" lvl="1" indent="-228600">
              <a:lnSpc>
                <a:spcPct val="80000"/>
              </a:lnSpc>
            </a:pPr>
            <a:r>
              <a:rPr lang="en-US" dirty="0" smtClean="0">
                <a:solidFill>
                  <a:srgbClr val="FF3300"/>
                </a:solidFill>
              </a:rPr>
              <a:t>NSTX Upgrade delayed ~1 year </a:t>
            </a:r>
            <a:r>
              <a:rPr lang="en-US" dirty="0" smtClean="0">
                <a:solidFill>
                  <a:srgbClr val="FF3300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3300"/>
                </a:solidFill>
              </a:rPr>
              <a:t> 1</a:t>
            </a:r>
            <a:r>
              <a:rPr lang="en-US" baseline="30000" dirty="0" smtClean="0">
                <a:solidFill>
                  <a:srgbClr val="FF3300"/>
                </a:solidFill>
              </a:rPr>
              <a:t>st</a:t>
            </a:r>
            <a:r>
              <a:rPr lang="en-US" dirty="0" smtClean="0">
                <a:solidFill>
                  <a:srgbClr val="FF3300"/>
                </a:solidFill>
              </a:rPr>
              <a:t> plasma mid-late 2015</a:t>
            </a:r>
          </a:p>
          <a:p>
            <a:pPr marL="571500" lvl="1" indent="-228600">
              <a:lnSpc>
                <a:spcPct val="80000"/>
              </a:lnSpc>
            </a:pPr>
            <a:r>
              <a:rPr lang="en-US" dirty="0" smtClean="0"/>
              <a:t>Lab-wide/NSTX-U reductions in </a:t>
            </a:r>
            <a:r>
              <a:rPr lang="en-US" dirty="0" smtClean="0"/>
              <a:t>direct staff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50-100/15-17 FTEs</a:t>
            </a:r>
          </a:p>
          <a:p>
            <a:pPr marL="571500" lvl="1" indent="-228600">
              <a:lnSpc>
                <a:spcPct val="80000"/>
              </a:lnSpc>
            </a:pPr>
            <a:r>
              <a:rPr lang="en-US" dirty="0" smtClean="0"/>
              <a:t>Collaboration on C-Mod eliminated, substantially reduced on DIII-D</a:t>
            </a:r>
          </a:p>
          <a:p>
            <a:pPr marL="571500" lvl="1" indent="-228600">
              <a:lnSpc>
                <a:spcPct val="80000"/>
              </a:lnSpc>
            </a:pPr>
            <a:r>
              <a:rPr lang="en-US" dirty="0" smtClean="0"/>
              <a:t>No funding for engineering design of longer-term (5 yr plan) upgrades</a:t>
            </a:r>
          </a:p>
          <a:p>
            <a:pPr marL="571500" lvl="1" indent="-228600"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Masa’s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presentation (next talk) will cover facility and budget issues</a:t>
            </a:r>
          </a:p>
          <a:p>
            <a:pPr>
              <a:buNone/>
            </a:pPr>
            <a:endParaRPr lang="en-US" sz="100" dirty="0" smtClean="0"/>
          </a:p>
          <a:p>
            <a:r>
              <a:rPr lang="en-US" dirty="0" smtClean="0"/>
              <a:t>5 retirements from NSTX-U experimental staff in early FY2012</a:t>
            </a:r>
          </a:p>
          <a:p>
            <a:pPr marL="571500" lvl="1" indent="-228600">
              <a:lnSpc>
                <a:spcPct val="80000"/>
              </a:lnSpc>
            </a:pPr>
            <a:r>
              <a:rPr lang="en-US" dirty="0" smtClean="0"/>
              <a:t>Impacts capabilities in lithium/PFCs, operations, turbulence</a:t>
            </a:r>
          </a:p>
          <a:p>
            <a:pPr marL="571500" lvl="1" indent="-228600">
              <a:lnSpc>
                <a:spcPct val="80000"/>
              </a:lnSpc>
            </a:pPr>
            <a:r>
              <a:rPr lang="en-US" dirty="0" smtClean="0"/>
              <a:t>Need experience/continuity from NSTX for successful NSTX-U ops</a:t>
            </a:r>
          </a:p>
          <a:p>
            <a:pPr marL="800100" lvl="2">
              <a:lnSpc>
                <a:spcPct val="90000"/>
              </a:lnSpc>
            </a:pPr>
            <a:r>
              <a:rPr lang="en-US" dirty="0" smtClean="0"/>
              <a:t>Several early career/post-doctoral researchers relocated to DIII-D to maintain skills, enhance PPPL off-site collaboration, prepare for NSTX-U operation</a:t>
            </a:r>
          </a:p>
        </p:txBody>
      </p:sp>
      <p:sp>
        <p:nvSpPr>
          <p:cNvPr id="16388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A8C35-B05F-4BFB-B2FA-FEB0E6E03CDD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4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material – PAC-29 recommendations</a:t>
            </a:r>
          </a:p>
        </p:txBody>
      </p:sp>
      <p:sp>
        <p:nvSpPr>
          <p:cNvPr id="17412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ea typeface="ＭＳ Ｐゴシック" pitchFamily="1" charset="-128"/>
                <a:cs typeface="Arial" charset="0"/>
              </a:rPr>
              <a:pPr>
                <a:defRPr/>
              </a:pPr>
              <a:t>40</a:t>
            </a:fld>
            <a:endParaRPr lang="en-US" smtClean="0">
              <a:ea typeface="ＭＳ Ｐゴシック" pitchFamily="1" charset="-128"/>
              <a:cs typeface="Arial" charset="0"/>
            </a:endParaRPr>
          </a:p>
        </p:txBody>
      </p:sp>
      <p:sp>
        <p:nvSpPr>
          <p:cNvPr id="5632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responses to PAC-29 recommendations (1)</a:t>
            </a:r>
          </a:p>
        </p:txBody>
      </p:sp>
      <p:sp>
        <p:nvSpPr>
          <p:cNvPr id="17412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ea typeface="ＭＳ Ｐゴシック" pitchFamily="1" charset="-128"/>
                <a:cs typeface="Arial" charset="0"/>
              </a:rPr>
              <a:pPr>
                <a:defRPr/>
              </a:pPr>
              <a:t>41</a:t>
            </a:fld>
            <a:endParaRPr lang="en-US" smtClean="0">
              <a:ea typeface="ＭＳ Ｐゴシック" pitchFamily="1" charset="-128"/>
              <a:cs typeface="Arial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284" y="986028"/>
            <a:ext cx="8471916" cy="549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responses to PAC-29 recommendations (2)</a:t>
            </a:r>
          </a:p>
        </p:txBody>
      </p:sp>
      <p:sp>
        <p:nvSpPr>
          <p:cNvPr id="17412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ea typeface="ＭＳ Ｐゴシック" pitchFamily="1" charset="-128"/>
                <a:cs typeface="Arial" charset="0"/>
              </a:rPr>
              <a:pPr>
                <a:defRPr/>
              </a:pPr>
              <a:t>42</a:t>
            </a:fld>
            <a:endParaRPr lang="en-US" smtClean="0">
              <a:ea typeface="ＭＳ Ｐゴシック" pitchFamily="1" charset="-128"/>
              <a:cs typeface="Arial" charset="0"/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47761"/>
            <a:ext cx="8001000" cy="560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responses to PAC-29 recommendations (3)</a:t>
            </a:r>
          </a:p>
        </p:txBody>
      </p:sp>
      <p:sp>
        <p:nvSpPr>
          <p:cNvPr id="17412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ea typeface="ＭＳ Ｐゴシック" pitchFamily="1" charset="-128"/>
                <a:cs typeface="Arial" charset="0"/>
              </a:rPr>
              <a:pPr>
                <a:defRPr/>
              </a:pPr>
              <a:t>43</a:t>
            </a:fld>
            <a:endParaRPr lang="en-US" smtClean="0">
              <a:ea typeface="ＭＳ Ｐゴシック" pitchFamily="1" charset="-128"/>
              <a:cs typeface="Arial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648" y="996315"/>
            <a:ext cx="7709552" cy="555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responses to PAC-29 recommendations (4)</a:t>
            </a:r>
          </a:p>
        </p:txBody>
      </p:sp>
      <p:sp>
        <p:nvSpPr>
          <p:cNvPr id="17412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ea typeface="ＭＳ Ｐゴシック" pitchFamily="1" charset="-128"/>
                <a:cs typeface="Arial" charset="0"/>
              </a:rPr>
              <a:pPr>
                <a:defRPr/>
              </a:pPr>
              <a:t>44</a:t>
            </a:fld>
            <a:endParaRPr lang="en-US" smtClean="0">
              <a:ea typeface="ＭＳ Ｐゴシック" pitchFamily="1" charset="-128"/>
              <a:cs typeface="Arial" charset="0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572" y="979932"/>
            <a:ext cx="8453628" cy="557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responses to PAC-29 recommendations (5)</a:t>
            </a:r>
          </a:p>
        </p:txBody>
      </p:sp>
      <p:sp>
        <p:nvSpPr>
          <p:cNvPr id="17412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ea typeface="ＭＳ Ｐゴシック" pitchFamily="1" charset="-128"/>
                <a:cs typeface="Arial" charset="0"/>
              </a:rPr>
              <a:pPr>
                <a:defRPr/>
              </a:pPr>
              <a:t>45</a:t>
            </a:fld>
            <a:endParaRPr lang="en-US" smtClean="0">
              <a:ea typeface="ＭＳ Ｐゴシック" pitchFamily="1" charset="-128"/>
              <a:cs typeface="Arial" charset="0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9" y="1085850"/>
            <a:ext cx="9042041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Backup: LLD results and needs for flowing LLD</a:t>
            </a:r>
          </a:p>
        </p:txBody>
      </p:sp>
      <p:sp>
        <p:nvSpPr>
          <p:cNvPr id="17412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ea typeface="ＭＳ Ｐゴシック" pitchFamily="1" charset="-128"/>
                <a:cs typeface="Arial" charset="0"/>
              </a:rPr>
              <a:pPr>
                <a:defRPr/>
              </a:pPr>
              <a:t>46</a:t>
            </a:fld>
            <a:endParaRPr lang="en-US" smtClean="0">
              <a:ea typeface="ＭＳ Ｐゴシック" pitchFamily="1" charset="-128"/>
              <a:cs typeface="Arial" charset="0"/>
            </a:endParaRPr>
          </a:p>
        </p:txBody>
      </p:sp>
      <p:sp>
        <p:nvSpPr>
          <p:cNvPr id="5632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0" y="3175"/>
            <a:ext cx="9144000" cy="887413"/>
          </a:xfrm>
        </p:spPr>
        <p:txBody>
          <a:bodyPr/>
          <a:lstStyle/>
          <a:p>
            <a:r>
              <a:rPr lang="en-US" sz="2200" smtClean="0">
                <a:solidFill>
                  <a:srgbClr val="0033CC"/>
                </a:solidFill>
                <a:ea typeface="ＭＳ Ｐゴシック" pitchFamily="34" charset="-128"/>
              </a:rPr>
              <a:t>Operation with outer strike-point on liquid lithium divertor (LLD)</a:t>
            </a:r>
            <a:br>
              <a:rPr lang="en-US" sz="2200" smtClean="0">
                <a:solidFill>
                  <a:srgbClr val="0033CC"/>
                </a:solidFill>
                <a:ea typeface="ＭＳ Ｐゴシック" pitchFamily="34" charset="-128"/>
              </a:rPr>
            </a:br>
            <a:r>
              <a:rPr lang="en-US" sz="2200" smtClean="0">
                <a:solidFill>
                  <a:srgbClr val="0033CC"/>
                </a:solidFill>
                <a:ea typeface="ＭＳ Ｐゴシック" pitchFamily="34" charset="-128"/>
              </a:rPr>
              <a:t>(porous Mo coated w/ Li) compatible w/ high plasma performance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581400" y="4038600"/>
            <a:ext cx="5562600" cy="1447800"/>
          </a:xfrm>
        </p:spPr>
        <p:txBody>
          <a:bodyPr/>
          <a:lstStyle/>
          <a:p>
            <a:pPr marL="234950" indent="-234950">
              <a:lnSpc>
                <a:spcPts val="1800"/>
              </a:lnSpc>
              <a:buFont typeface="Arial" pitchFamily="34" charset="0"/>
              <a:buChar char="◄"/>
            </a:pPr>
            <a:r>
              <a:rPr lang="en-US" sz="1800" b="1" dirty="0" smtClean="0">
                <a:ea typeface="ＭＳ Ｐゴシック" pitchFamily="34" charset="-128"/>
              </a:rPr>
              <a:t>Strike-point on inner C </a:t>
            </a:r>
            <a:r>
              <a:rPr lang="en-US" sz="1800" b="1" dirty="0" err="1" smtClean="0">
                <a:ea typeface="ＭＳ Ｐゴシック" pitchFamily="34" charset="-128"/>
              </a:rPr>
              <a:t>divertor</a:t>
            </a:r>
            <a:r>
              <a:rPr lang="en-US" sz="1800" b="1" dirty="0" smtClean="0">
                <a:ea typeface="ＭＳ Ｐゴシック" pitchFamily="34" charset="-128"/>
              </a:rPr>
              <a:t> (no ELMs)</a:t>
            </a:r>
          </a:p>
          <a:p>
            <a:pPr marL="515938" lvl="1" indent="-115888">
              <a:lnSpc>
                <a:spcPts val="1800"/>
              </a:lnSpc>
              <a:buFontTx/>
              <a:buNone/>
            </a:pPr>
            <a:endParaRPr lang="en-US" sz="1100" b="1" dirty="0" smtClean="0">
              <a:ea typeface="ＭＳ Ｐゴシック" pitchFamily="34" charset="-128"/>
            </a:endParaRPr>
          </a:p>
          <a:p>
            <a:pPr marL="515938" lvl="1" indent="-115888">
              <a:lnSpc>
                <a:spcPts val="1800"/>
              </a:lnSpc>
              <a:buFontTx/>
              <a:buNone/>
            </a:pPr>
            <a:endParaRPr lang="en-US" sz="1600" b="1" dirty="0" smtClean="0">
              <a:ea typeface="ＭＳ Ｐゴシック" pitchFamily="34" charset="-128"/>
            </a:endParaRPr>
          </a:p>
          <a:p>
            <a:pPr marL="234950" indent="-234950">
              <a:lnSpc>
                <a:spcPts val="1800"/>
              </a:lnSpc>
              <a:buFont typeface="Arial" pitchFamily="34" charset="0"/>
              <a:buChar char="◄"/>
            </a:pPr>
            <a:r>
              <a:rPr lang="en-US" sz="1800" b="1" dirty="0" smtClean="0">
                <a:solidFill>
                  <a:srgbClr val="FF0000"/>
                </a:solidFill>
                <a:ea typeface="ＭＳ Ｐゴシック" pitchFamily="34" charset="-128"/>
              </a:rPr>
              <a:t>Strike-point on LLD, T</a:t>
            </a:r>
            <a:r>
              <a:rPr lang="en-US" sz="1800" b="1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LLD</a:t>
            </a:r>
            <a:r>
              <a:rPr lang="en-US" sz="1800" b="1" dirty="0" smtClean="0">
                <a:solidFill>
                  <a:srgbClr val="FF0000"/>
                </a:solidFill>
                <a:ea typeface="ＭＳ Ｐゴシック" pitchFamily="34" charset="-128"/>
              </a:rPr>
              <a:t> &lt; </a:t>
            </a:r>
            <a:r>
              <a:rPr lang="en-US" sz="1800" b="1" dirty="0" err="1" smtClean="0">
                <a:solidFill>
                  <a:srgbClr val="FF0000"/>
                </a:solidFill>
                <a:ea typeface="ＭＳ Ｐゴシック" pitchFamily="34" charset="-128"/>
              </a:rPr>
              <a:t>T</a:t>
            </a:r>
            <a:r>
              <a:rPr lang="en-US" sz="1800" b="1" baseline="-25000" dirty="0" err="1" smtClean="0">
                <a:solidFill>
                  <a:srgbClr val="FF0000"/>
                </a:solidFill>
                <a:ea typeface="ＭＳ Ｐゴシック" pitchFamily="34" charset="-128"/>
              </a:rPr>
              <a:t>Li</a:t>
            </a:r>
            <a:r>
              <a:rPr lang="en-US" sz="1800" b="1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-melt</a:t>
            </a:r>
          </a:p>
          <a:p>
            <a:pPr marL="234950" indent="-234950">
              <a:lnSpc>
                <a:spcPts val="1800"/>
              </a:lnSpc>
              <a:buFont typeface="Arial" pitchFamily="34" charset="0"/>
              <a:buChar char="◄"/>
            </a:pPr>
            <a:r>
              <a:rPr lang="en-US" sz="1800" b="1" dirty="0" smtClean="0">
                <a:solidFill>
                  <a:srgbClr val="0033CC"/>
                </a:solidFill>
                <a:ea typeface="ＭＳ Ｐゴシック" pitchFamily="34" charset="-128"/>
              </a:rPr>
              <a:t>Strike-point on LLD, T</a:t>
            </a:r>
            <a:r>
              <a:rPr lang="en-US" sz="1800" b="1" baseline="-25000" dirty="0" smtClean="0">
                <a:solidFill>
                  <a:srgbClr val="0033CC"/>
                </a:solidFill>
                <a:ea typeface="ＭＳ Ｐゴシック" pitchFamily="34" charset="-128"/>
              </a:rPr>
              <a:t>LLD</a:t>
            </a:r>
            <a:r>
              <a:rPr lang="en-US" sz="1800" b="1" dirty="0" smtClean="0">
                <a:solidFill>
                  <a:srgbClr val="0033CC"/>
                </a:solidFill>
                <a:ea typeface="ＭＳ Ｐゴシック" pitchFamily="34" charset="-128"/>
              </a:rPr>
              <a:t> &gt; </a:t>
            </a:r>
            <a:r>
              <a:rPr lang="en-US" sz="1800" b="1" dirty="0" err="1" smtClean="0">
                <a:solidFill>
                  <a:srgbClr val="0033CC"/>
                </a:solidFill>
                <a:ea typeface="ＭＳ Ｐゴシック" pitchFamily="34" charset="-128"/>
              </a:rPr>
              <a:t>T</a:t>
            </a:r>
            <a:r>
              <a:rPr lang="en-US" sz="1800" b="1" baseline="-25000" dirty="0" err="1" smtClean="0">
                <a:solidFill>
                  <a:srgbClr val="0033CC"/>
                </a:solidFill>
                <a:ea typeface="ＭＳ Ｐゴシック" pitchFamily="34" charset="-128"/>
              </a:rPr>
              <a:t>Li</a:t>
            </a:r>
            <a:r>
              <a:rPr lang="en-US" sz="1800" b="1" baseline="-25000" dirty="0" smtClean="0">
                <a:solidFill>
                  <a:srgbClr val="0033CC"/>
                </a:solidFill>
                <a:ea typeface="ＭＳ Ｐゴシック" pitchFamily="34" charset="-128"/>
              </a:rPr>
              <a:t>-melt</a:t>
            </a:r>
            <a:r>
              <a:rPr lang="en-US" sz="1800" b="1" dirty="0" smtClean="0">
                <a:solidFill>
                  <a:srgbClr val="0033CC"/>
                </a:solidFill>
                <a:ea typeface="ＭＳ Ｐゴシック" pitchFamily="34" charset="-128"/>
              </a:rPr>
              <a:t> </a:t>
            </a:r>
            <a:r>
              <a:rPr lang="en-US" sz="1100" b="1" dirty="0" smtClean="0">
                <a:solidFill>
                  <a:srgbClr val="0033CC"/>
                </a:solidFill>
                <a:ea typeface="ＭＳ Ｐゴシック" pitchFamily="34" charset="-128"/>
              </a:rPr>
              <a:t>(+ fueling differences</a:t>
            </a:r>
            <a:r>
              <a:rPr lang="en-US" sz="1000" b="1" dirty="0" smtClean="0">
                <a:solidFill>
                  <a:srgbClr val="0033CC"/>
                </a:solidFill>
                <a:ea typeface="ＭＳ Ｐゴシック" pitchFamily="34" charset="-128"/>
              </a:rPr>
              <a:t>)</a:t>
            </a:r>
            <a:endParaRPr lang="en-US" sz="1400" b="1" dirty="0" smtClean="0">
              <a:solidFill>
                <a:srgbClr val="0033CC"/>
              </a:solidFill>
              <a:ea typeface="ＭＳ Ｐゴシック" pitchFamily="34" charset="-128"/>
            </a:endParaRP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4248150" y="5559425"/>
            <a:ext cx="4133850" cy="33813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0">
            <a:spAutoFit/>
          </a:bodyPr>
          <a:lstStyle/>
          <a:p>
            <a:pPr marL="114300" lvl="1" indent="-114300">
              <a:buFont typeface="Arial" pitchFamily="34" charset="0"/>
              <a:buChar char="•"/>
              <a:defRPr/>
            </a:pPr>
            <a:r>
              <a:rPr lang="en-US" sz="1600" i="0" dirty="0">
                <a:solidFill>
                  <a:schemeClr val="tx1"/>
                </a:solidFill>
              </a:rPr>
              <a:t>No ELMs, </a:t>
            </a:r>
            <a:r>
              <a:rPr lang="en-US" sz="1600" i="0" dirty="0">
                <a:solidFill>
                  <a:srgbClr val="FF0000"/>
                </a:solidFill>
              </a:rPr>
              <a:t>no </a:t>
            </a:r>
            <a:r>
              <a:rPr lang="en-US" sz="1600" i="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1600" i="0" dirty="0">
                <a:solidFill>
                  <a:srgbClr val="FF0000"/>
                </a:solidFill>
              </a:rPr>
              <a:t>small, </a:t>
            </a:r>
            <a:r>
              <a:rPr lang="en-US" sz="1600" i="0" dirty="0">
                <a:solidFill>
                  <a:srgbClr val="0033CC"/>
                </a:solidFill>
              </a:rPr>
              <a:t>small </a:t>
            </a:r>
            <a:r>
              <a:rPr lang="en-US" sz="1600" i="0" dirty="0">
                <a:solidFill>
                  <a:srgbClr val="0033CC"/>
                </a:solidFill>
                <a:sym typeface="Wingdings" pitchFamily="2" charset="2"/>
              </a:rPr>
              <a:t> l</a:t>
            </a:r>
            <a:r>
              <a:rPr lang="en-US" sz="1600" i="0" dirty="0">
                <a:solidFill>
                  <a:srgbClr val="0033CC"/>
                </a:solidFill>
              </a:rPr>
              <a:t>arger</a:t>
            </a: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152400" y="6107112"/>
            <a:ext cx="89154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15888" lvl="1" indent="-115888" algn="ctr">
              <a:defRPr/>
            </a:pPr>
            <a:r>
              <a:rPr lang="en-US" sz="1800" i="0" dirty="0">
                <a:solidFill>
                  <a:schemeClr val="tx1"/>
                </a:solidFill>
              </a:rPr>
              <a:t>Li + plasma-facing component research will be continued, extended in NSTX-U</a:t>
            </a:r>
          </a:p>
        </p:txBody>
      </p:sp>
      <p:grpSp>
        <p:nvGrpSpPr>
          <p:cNvPr id="50182" name="Group 23"/>
          <p:cNvGrpSpPr>
            <a:grpSpLocks/>
          </p:cNvGrpSpPr>
          <p:nvPr/>
        </p:nvGrpSpPr>
        <p:grpSpPr bwMode="auto">
          <a:xfrm>
            <a:off x="533400" y="3505200"/>
            <a:ext cx="3124200" cy="2514600"/>
            <a:chOff x="-1782763" y="609600"/>
            <a:chExt cx="6278563" cy="5191125"/>
          </a:xfrm>
        </p:grpSpPr>
        <p:pic>
          <p:nvPicPr>
            <p:cNvPr id="5019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52600" y="609600"/>
              <a:ext cx="6221413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782763" y="5029200"/>
              <a:ext cx="6278563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018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219200"/>
            <a:ext cx="297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Box 20"/>
          <p:cNvSpPr txBox="1">
            <a:spLocks noChangeArrowheads="1"/>
          </p:cNvSpPr>
          <p:nvPr/>
        </p:nvSpPr>
        <p:spPr bwMode="auto">
          <a:xfrm>
            <a:off x="1828800" y="14859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r>
              <a:rPr lang="en-US" sz="1400"/>
              <a:t>LLD</a:t>
            </a:r>
          </a:p>
        </p:txBody>
      </p:sp>
      <p:cxnSp>
        <p:nvCxnSpPr>
          <p:cNvPr id="50185" name="Straight Arrow Connector 24"/>
          <p:cNvCxnSpPr>
            <a:cxnSpLocks noChangeShapeType="1"/>
            <a:stCxn id="50184" idx="2"/>
          </p:cNvCxnSpPr>
          <p:nvPr/>
        </p:nvCxnSpPr>
        <p:spPr bwMode="auto">
          <a:xfrm rot="16200000" flipH="1">
            <a:off x="1751012" y="2138363"/>
            <a:ext cx="835025" cy="14605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501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0" y="1219200"/>
            <a:ext cx="15303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187" name="Straight Arrow Connector 24"/>
          <p:cNvCxnSpPr>
            <a:cxnSpLocks noChangeShapeType="1"/>
            <a:stCxn id="50184" idx="2"/>
          </p:cNvCxnSpPr>
          <p:nvPr/>
        </p:nvCxnSpPr>
        <p:spPr bwMode="auto">
          <a:xfrm rot="16200000" flipH="1">
            <a:off x="2493962" y="1395413"/>
            <a:ext cx="339725" cy="113665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" name="TextBox 19"/>
          <p:cNvSpPr txBox="1"/>
          <p:nvPr/>
        </p:nvSpPr>
        <p:spPr>
          <a:xfrm>
            <a:off x="5732463" y="1118624"/>
            <a:ext cx="1905000" cy="307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LLD FY2010 results: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495800" y="1499624"/>
            <a:ext cx="4343400" cy="2310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 eaLnBrk="0" hangingPunct="0">
              <a:lnSpc>
                <a:spcPts val="2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i="0" dirty="0">
                <a:solidFill>
                  <a:srgbClr val="FF0000"/>
                </a:solidFill>
              </a:rPr>
              <a:t>LLD did not increase D pumping  beyond that achieved with </a:t>
            </a:r>
            <a:r>
              <a:rPr lang="en-US" sz="1800" i="0" dirty="0" err="1">
                <a:solidFill>
                  <a:srgbClr val="FF0000"/>
                </a:solidFill>
              </a:rPr>
              <a:t>LiTER</a:t>
            </a:r>
            <a:endParaRPr lang="en-US" sz="1800" i="0" dirty="0">
              <a:solidFill>
                <a:srgbClr val="FF0000"/>
              </a:solidFill>
            </a:endParaRPr>
          </a:p>
          <a:p>
            <a:pPr marL="177800" indent="-177800" eaLnBrk="0" hangingPunct="0">
              <a:lnSpc>
                <a:spcPts val="2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i="0" dirty="0">
                <a:solidFill>
                  <a:srgbClr val="008080"/>
                </a:solidFill>
              </a:rPr>
              <a:t>No evidence of Mo from LLD in plasma during normal operation </a:t>
            </a:r>
          </a:p>
          <a:p>
            <a:pPr marL="177800" indent="-177800" eaLnBrk="0" hangingPunct="0">
              <a:lnSpc>
                <a:spcPts val="2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i="0" dirty="0">
                <a:solidFill>
                  <a:srgbClr val="008080"/>
                </a:solidFill>
              </a:rPr>
              <a:t>Operation with strike-point on LLD can yield </a:t>
            </a:r>
            <a:r>
              <a:rPr lang="en-US" sz="1800" i="0" u="sng" dirty="0">
                <a:solidFill>
                  <a:srgbClr val="008080"/>
                </a:solidFill>
              </a:rPr>
              <a:t>reduced</a:t>
            </a:r>
            <a:r>
              <a:rPr lang="en-US" sz="1800" i="0" dirty="0">
                <a:solidFill>
                  <a:srgbClr val="008080"/>
                </a:solidFill>
              </a:rPr>
              <a:t> core </a:t>
            </a:r>
            <a:r>
              <a:rPr lang="en-US" sz="1800" i="0" dirty="0" smtClean="0">
                <a:solidFill>
                  <a:srgbClr val="008080"/>
                </a:solidFill>
              </a:rPr>
              <a:t>impurities</a:t>
            </a:r>
          </a:p>
          <a:p>
            <a:pPr marL="177800" indent="-177800" eaLnBrk="0" hangingPunct="0">
              <a:lnSpc>
                <a:spcPts val="2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i="0" dirty="0" smtClean="0">
                <a:solidFill>
                  <a:srgbClr val="008080"/>
                </a:solidFill>
              </a:rPr>
              <a:t>Row of inboard Mo tiles installed for FY11-12 run, can re-use in NSTX-U</a:t>
            </a:r>
            <a:endParaRPr lang="en-US" sz="1800" i="0" dirty="0">
              <a:solidFill>
                <a:srgbClr val="008080"/>
              </a:solidFill>
            </a:endParaRP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EE570B-190E-4D9C-BE43-C213F3E52C5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mtClean="0"/>
              <a:t>Flowing LLD will be studied as alternative means </a:t>
            </a:r>
            <a:br>
              <a:rPr lang="en-US" smtClean="0"/>
            </a:br>
            <a:r>
              <a:rPr lang="en-US" smtClean="0"/>
              <a:t>of particle and power exhaust, access to low recycling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791200" cy="5486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LLD, LTX </a:t>
            </a:r>
            <a:r>
              <a:rPr lang="en-US" dirty="0" smtClean="0">
                <a:sym typeface="Wingdings" pitchFamily="2" charset="2"/>
              </a:rPr>
              <a:t> l</a:t>
            </a:r>
            <a:r>
              <a:rPr lang="en-US" dirty="0" smtClean="0"/>
              <a:t>iquid Li required to achieve pumping persistence </a:t>
            </a:r>
          </a:p>
          <a:p>
            <a:pPr lvl="1">
              <a:defRPr/>
            </a:pPr>
            <a:r>
              <a:rPr lang="en-US" dirty="0" smtClean="0"/>
              <a:t>Flowing Li required to remove by-products of reactions with background gases</a:t>
            </a:r>
          </a:p>
          <a:p>
            <a:pPr>
              <a:defRPr/>
            </a:pPr>
            <a:r>
              <a:rPr lang="en-US" dirty="0" smtClean="0"/>
              <a:t>Substantial R&amp;D needed for flowing Li</a:t>
            </a:r>
          </a:p>
          <a:p>
            <a:pPr>
              <a:defRPr/>
            </a:pPr>
            <a:r>
              <a:rPr lang="en-US" dirty="0" smtClean="0"/>
              <a:t>Need to identify optimal choice of concept for pumping, power handling: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Slow-flowing thin film (</a:t>
            </a:r>
            <a:r>
              <a:rPr lang="en-US" dirty="0" err="1" smtClean="0"/>
              <a:t>FLiLi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Capillary porous system (CPS)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Lithium infused trenches (</a:t>
            </a:r>
            <a:r>
              <a:rPr lang="en-US" dirty="0" err="1" smtClean="0"/>
              <a:t>LiMIT</a:t>
            </a:r>
            <a:r>
              <a:rPr lang="en-US" dirty="0" smtClean="0"/>
              <a:t>)</a:t>
            </a:r>
          </a:p>
          <a:p>
            <a:pPr marL="749300" lvl="1" indent="-292100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All systems above require active cooling to mitigate highest heat fluxes of NSTX-U</a:t>
            </a:r>
          </a:p>
          <a:p>
            <a:pPr>
              <a:defRPr/>
            </a:pPr>
            <a:r>
              <a:rPr lang="en-US" dirty="0" smtClean="0"/>
              <a:t>Elimination of C from </a:t>
            </a:r>
            <a:r>
              <a:rPr lang="en-US" dirty="0" err="1" smtClean="0"/>
              <a:t>divertor</a:t>
            </a:r>
            <a:r>
              <a:rPr lang="en-US" dirty="0" smtClean="0"/>
              <a:t> needed  for “clean” test of LLD D pumping</a:t>
            </a:r>
          </a:p>
          <a:p>
            <a:pPr lvl="1">
              <a:defRPr/>
            </a:pPr>
            <a:r>
              <a:rPr lang="en-US" dirty="0" smtClean="0"/>
              <a:t>May need to remove all C PFCs?</a:t>
            </a:r>
            <a:endParaRPr lang="en-US" dirty="0"/>
          </a:p>
        </p:txBody>
      </p:sp>
      <p:grpSp>
        <p:nvGrpSpPr>
          <p:cNvPr id="53252" name="Group 48"/>
          <p:cNvGrpSpPr>
            <a:grpSpLocks noChangeAspect="1"/>
          </p:cNvGrpSpPr>
          <p:nvPr/>
        </p:nvGrpSpPr>
        <p:grpSpPr bwMode="auto">
          <a:xfrm>
            <a:off x="6172200" y="3886200"/>
            <a:ext cx="2667000" cy="1931988"/>
            <a:chOff x="304647" y="5299875"/>
            <a:chExt cx="1646297" cy="1192323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04647" y="5334166"/>
              <a:ext cx="185209" cy="411484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510434" y="6292335"/>
              <a:ext cx="205787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82016" y="5745649"/>
              <a:ext cx="0" cy="555503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 flipV="1">
              <a:off x="789717" y="6013113"/>
              <a:ext cx="592863" cy="24689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 flipV="1">
              <a:off x="1436476" y="5334166"/>
              <a:ext cx="411574" cy="617225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685843" y="5299875"/>
              <a:ext cx="680077" cy="5133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i="0" dirty="0">
                  <a:solidFill>
                    <a:schemeClr val="tx1"/>
                  </a:solidFill>
                  <a:latin typeface="Arial Black" pitchFamily="34" charset="0"/>
                  <a:cs typeface="Calibri" pitchFamily="34" charset="0"/>
                </a:rPr>
                <a:t>C</a:t>
              </a:r>
            </a:p>
            <a:p>
              <a:pPr algn="ctr">
                <a:defRPr/>
              </a:pPr>
              <a:r>
                <a:rPr lang="en-US" sz="2400" i="0" dirty="0">
                  <a:solidFill>
                    <a:schemeClr val="bg1">
                      <a:lumMod val="75000"/>
                    </a:schemeClr>
                  </a:solidFill>
                  <a:latin typeface="Arial Black" pitchFamily="34" charset="0"/>
                  <a:cs typeface="Calibri" pitchFamily="34" charset="0"/>
                </a:rPr>
                <a:t>Mo</a:t>
              </a:r>
            </a:p>
          </p:txBody>
        </p:sp>
        <p:cxnSp>
          <p:nvCxnSpPr>
            <p:cNvPr id="53264" name="Straight Arrow Connector 57"/>
            <p:cNvCxnSpPr>
              <a:cxnSpLocks noChangeShapeType="1"/>
            </p:cNvCxnSpPr>
            <p:nvPr/>
          </p:nvCxnSpPr>
          <p:spPr bwMode="auto">
            <a:xfrm flipV="1">
              <a:off x="1295400" y="6019800"/>
              <a:ext cx="0" cy="457200"/>
            </a:xfrm>
            <a:prstGeom prst="straightConnector1">
              <a:avLst/>
            </a:prstGeom>
            <a:noFill/>
            <a:ln w="57150" algn="ctr">
              <a:solidFill>
                <a:schemeClr val="accent2"/>
              </a:solidFill>
              <a:round/>
              <a:headEnd/>
              <a:tailEnd type="triangle" w="sm" len="sm"/>
            </a:ln>
          </p:spPr>
        </p:cxnSp>
        <p:cxnSp>
          <p:nvCxnSpPr>
            <p:cNvPr id="53265" name="Straight Arrow Connector 58"/>
            <p:cNvCxnSpPr>
              <a:cxnSpLocks noChangeShapeType="1"/>
            </p:cNvCxnSpPr>
            <p:nvPr/>
          </p:nvCxnSpPr>
          <p:spPr bwMode="auto">
            <a:xfrm flipH="1">
              <a:off x="914400" y="6019800"/>
              <a:ext cx="381000" cy="152400"/>
            </a:xfrm>
            <a:prstGeom prst="straightConnector1">
              <a:avLst/>
            </a:prstGeom>
            <a:noFill/>
            <a:ln w="57150" algn="ctr">
              <a:solidFill>
                <a:schemeClr val="accent2"/>
              </a:solidFill>
              <a:round/>
              <a:headEnd/>
              <a:tailEnd type="triangle" w="sm" len="sm"/>
            </a:ln>
          </p:spPr>
        </p:cxnSp>
        <p:cxnSp>
          <p:nvCxnSpPr>
            <p:cNvPr id="53266" name="Straight Arrow Connector 59"/>
            <p:cNvCxnSpPr>
              <a:cxnSpLocks noChangeShapeType="1"/>
            </p:cNvCxnSpPr>
            <p:nvPr/>
          </p:nvCxnSpPr>
          <p:spPr bwMode="auto">
            <a:xfrm>
              <a:off x="914400" y="6172200"/>
              <a:ext cx="0" cy="304800"/>
            </a:xfrm>
            <a:prstGeom prst="straightConnector1">
              <a:avLst/>
            </a:prstGeom>
            <a:noFill/>
            <a:ln w="57150" algn="ctr">
              <a:solidFill>
                <a:schemeClr val="accent2"/>
              </a:solidFill>
              <a:round/>
              <a:headEnd/>
              <a:tailEnd type="triangle" w="sm" len="sm"/>
            </a:ln>
          </p:spPr>
        </p:cxnSp>
        <p:sp>
          <p:nvSpPr>
            <p:cNvPr id="53267" name="TextBox 60"/>
            <p:cNvSpPr txBox="1">
              <a:spLocks noChangeArrowheads="1"/>
            </p:cNvSpPr>
            <p:nvPr/>
          </p:nvSpPr>
          <p:spPr bwMode="auto">
            <a:xfrm>
              <a:off x="1371602" y="6169223"/>
              <a:ext cx="579342" cy="32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/>
                <a:t>Flowing LLD</a:t>
              </a:r>
            </a:p>
          </p:txBody>
        </p:sp>
      </p:grpSp>
      <p:sp>
        <p:nvSpPr>
          <p:cNvPr id="62" name="Bent-Up Arrow 61"/>
          <p:cNvSpPr/>
          <p:nvPr/>
        </p:nvSpPr>
        <p:spPr bwMode="auto">
          <a:xfrm>
            <a:off x="5334000" y="5410200"/>
            <a:ext cx="2209800" cy="609600"/>
          </a:xfrm>
          <a:prstGeom prst="bentUpArrow">
            <a:avLst>
              <a:gd name="adj1" fmla="val 11401"/>
              <a:gd name="adj2" fmla="val 11469"/>
              <a:gd name="adj3" fmla="val 29256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 pitchFamily="-12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943600" y="1305342"/>
            <a:ext cx="2971800" cy="21236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14300" indent="-114300" algn="ctr">
              <a:defRPr/>
            </a:pPr>
            <a:r>
              <a:rPr lang="en-US" sz="1800" i="0" dirty="0">
                <a:solidFill>
                  <a:schemeClr val="tx1"/>
                </a:solidFill>
              </a:rPr>
              <a:t>Possible approach:</a:t>
            </a:r>
          </a:p>
          <a:p>
            <a:pPr marL="114300" indent="-114300" algn="ctr">
              <a:defRPr/>
            </a:pPr>
            <a:endParaRPr lang="en-US" sz="400" i="0" dirty="0">
              <a:solidFill>
                <a:schemeClr val="tx1"/>
              </a:solidFill>
            </a:endParaRP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400" i="0" dirty="0">
                <a:solidFill>
                  <a:schemeClr val="tx1"/>
                </a:solidFill>
              </a:rPr>
              <a:t> Dedicate 1-2 </a:t>
            </a:r>
            <a:r>
              <a:rPr lang="en-US" sz="1400" i="0" dirty="0" err="1">
                <a:solidFill>
                  <a:schemeClr val="tx1"/>
                </a:solidFill>
              </a:rPr>
              <a:t>toroidal</a:t>
            </a:r>
            <a:r>
              <a:rPr lang="en-US" sz="1400" i="0" dirty="0">
                <a:solidFill>
                  <a:schemeClr val="tx1"/>
                </a:solidFill>
              </a:rPr>
              <a:t> sectors (30-60˚ each) to LLD testing</a:t>
            </a:r>
          </a:p>
          <a:p>
            <a:pPr marL="114300" indent="-114300">
              <a:defRPr/>
            </a:pPr>
            <a:r>
              <a:rPr lang="en-US" sz="1400" i="0" dirty="0">
                <a:solidFill>
                  <a:schemeClr val="tx1"/>
                </a:solidFill>
              </a:rPr>
              <a:t>	(and/or integrate with RDM?)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endParaRPr lang="en-US" sz="600" i="0" dirty="0">
              <a:solidFill>
                <a:schemeClr val="tx1"/>
              </a:solidFill>
            </a:endParaRP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400" i="0" dirty="0">
                <a:solidFill>
                  <a:schemeClr val="tx1"/>
                </a:solidFill>
              </a:rPr>
              <a:t>Test several concepts simultaneously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endParaRPr lang="en-US" sz="600" i="0" dirty="0">
              <a:solidFill>
                <a:schemeClr val="tx1"/>
              </a:solidFill>
            </a:endParaRP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400" i="0" dirty="0">
                <a:solidFill>
                  <a:schemeClr val="tx1"/>
                </a:solidFill>
              </a:rPr>
              <a:t>Full </a:t>
            </a:r>
            <a:r>
              <a:rPr lang="en-US" sz="1400" i="0" dirty="0" err="1">
                <a:solidFill>
                  <a:schemeClr val="tx1"/>
                </a:solidFill>
              </a:rPr>
              <a:t>toroidal</a:t>
            </a:r>
            <a:r>
              <a:rPr lang="en-US" sz="1400" i="0" dirty="0">
                <a:solidFill>
                  <a:schemeClr val="tx1"/>
                </a:solidFill>
              </a:rPr>
              <a:t> coverage after best concept is identified</a:t>
            </a:r>
          </a:p>
        </p:txBody>
      </p:sp>
      <p:sp>
        <p:nvSpPr>
          <p:cNvPr id="6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FCBA0-D48D-4E76-8095-BFFAE2AF380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Backup: summary of collaboration activities</a:t>
            </a:r>
          </a:p>
        </p:txBody>
      </p:sp>
      <p:sp>
        <p:nvSpPr>
          <p:cNvPr id="17412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ea typeface="ＭＳ Ｐゴシック" pitchFamily="1" charset="-128"/>
                <a:cs typeface="Arial" charset="0"/>
              </a:rPr>
              <a:pPr>
                <a:defRPr/>
              </a:pPr>
              <a:t>49</a:t>
            </a:fld>
            <a:endParaRPr lang="en-US" smtClean="0">
              <a:ea typeface="ＭＳ Ｐゴシック" pitchFamily="1" charset="-128"/>
              <a:cs typeface="Arial" charset="0"/>
            </a:endParaRPr>
          </a:p>
        </p:txBody>
      </p:sp>
      <p:sp>
        <p:nvSpPr>
          <p:cNvPr id="5632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for 5 year planning preparation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15400" cy="4343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Now:  Presenting initial ideas to PAC-31, get feedback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May-June 2012 – formulate/finalize plan elements and outline, identify/finalize authors, begin writing chapters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October 2012 – First drafts of plan chapters due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Nov-Dec 2012 – internal review/revision/editing of plan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Jan/Feb 2013 – 5 yr plan presentation ‘dry-run’ to PAC-33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Plan presented to review committee and FES Mar/Apr 2013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16388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A8C35-B05F-4BFB-B2FA-FEB0E6E03CDD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5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33CC"/>
                </a:solidFill>
                <a:ea typeface="ＭＳ Ｐゴシック" pitchFamily="34" charset="-128"/>
              </a:rPr>
              <a:t>Collaborations:   Held team-wide discussion on FY12-13 opportunities and expectations in Sep-Dec 2011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4288" y="914400"/>
            <a:ext cx="9117012" cy="5562600"/>
          </a:xfrm>
        </p:spPr>
        <p:txBody>
          <a:bodyPr/>
          <a:lstStyle/>
          <a:p>
            <a:pPr marL="231775" indent="-231775">
              <a:lnSpc>
                <a:spcPct val="85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Collaboration should aim to support NSTX-Upgrade mission</a:t>
            </a:r>
          </a:p>
          <a:p>
            <a:pPr marL="631825" lvl="1" indent="-231775">
              <a:lnSpc>
                <a:spcPct val="85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Also support </a:t>
            </a:r>
            <a:r>
              <a:rPr lang="en-US" dirty="0" err="1" smtClean="0">
                <a:ea typeface="ＭＳ Ｐゴシック" pitchFamily="34" charset="-128"/>
              </a:rPr>
              <a:t>toroidal</a:t>
            </a:r>
            <a:r>
              <a:rPr lang="en-US" dirty="0" smtClean="0">
                <a:ea typeface="ＭＳ Ｐゴシック" pitchFamily="34" charset="-128"/>
              </a:rPr>
              <a:t> physics generally, ICCs, and non-fusion applications</a:t>
            </a:r>
          </a:p>
          <a:p>
            <a:pPr marL="231775" indent="-231775">
              <a:lnSpc>
                <a:spcPct val="85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For all researchers, use Upgrade outage as opportunity to: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Extend and improve your ongoing and future research on NSTX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Learn about other facilities – bring back knowledge, best practices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Try or learn something new – new physics, diagnostics, analysis, …</a:t>
            </a:r>
          </a:p>
          <a:p>
            <a:pPr marL="231775" indent="-231775">
              <a:lnSpc>
                <a:spcPct val="85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Aim to form small teams from NSTX (PPPL + non-PPPL)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Coordinate research plans, analysis, travel, and participation</a:t>
            </a:r>
          </a:p>
          <a:p>
            <a:pPr marL="231775" indent="-231775">
              <a:lnSpc>
                <a:spcPct val="85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Expectations for researchers: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Select 1 primary and 1 secondary/backup collaboration project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Aim for 1</a:t>
            </a:r>
            <a:r>
              <a:rPr lang="en-US" baseline="30000" dirty="0" smtClean="0">
                <a:ea typeface="ＭＳ Ｐゴシック" pitchFamily="34" charset="-128"/>
              </a:rPr>
              <a:t>st</a:t>
            </a:r>
            <a:r>
              <a:rPr lang="en-US" dirty="0" smtClean="0">
                <a:ea typeface="ＭＳ Ｐゴシック" pitchFamily="34" charset="-128"/>
              </a:rPr>
              <a:t> author papers, invited talks – PRL/NF/</a:t>
            </a:r>
            <a:r>
              <a:rPr lang="en-US" dirty="0" err="1" smtClean="0">
                <a:ea typeface="ＭＳ Ｐゴシック" pitchFamily="34" charset="-128"/>
              </a:rPr>
              <a:t>PoP</a:t>
            </a:r>
            <a:r>
              <a:rPr lang="en-US" dirty="0" smtClean="0">
                <a:ea typeface="ＭＳ Ｐゴシック" pitchFamily="34" charset="-128"/>
              </a:rPr>
              <a:t>, APS/IAEA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Present your results periodically to NSTX, PPPL research seminars</a:t>
            </a:r>
          </a:p>
          <a:p>
            <a:pPr marL="231775" indent="-231775">
              <a:lnSpc>
                <a:spcPct val="85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Facilities: </a:t>
            </a:r>
            <a:r>
              <a:rPr lang="en-US" sz="2000" dirty="0" smtClean="0">
                <a:ea typeface="ＭＳ Ｐゴシック" pitchFamily="34" charset="-128"/>
              </a:rPr>
              <a:t>MAST, DIII-D, C-Mod, LHD, EAST, KSTAR, JET, more to come</a:t>
            </a:r>
          </a:p>
          <a:p>
            <a:pPr marL="231775" indent="-231775">
              <a:lnSpc>
                <a:spcPct val="85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Funding:  </a:t>
            </a:r>
            <a:r>
              <a:rPr lang="en-US" sz="2000" dirty="0" smtClean="0">
                <a:ea typeface="ＭＳ Ｐゴシック" pitchFamily="34" charset="-128"/>
              </a:rPr>
              <a:t>PPPL covers salaries of PPPL NSTX researchers by default</a:t>
            </a:r>
          </a:p>
          <a:p>
            <a:pPr marL="231775" indent="-231775">
              <a:lnSpc>
                <a:spcPct val="85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Challenge:  </a:t>
            </a:r>
            <a:r>
              <a:rPr lang="en-US" sz="2000" dirty="0" smtClean="0">
                <a:ea typeface="ＭＳ Ｐゴシック" pitchFamily="34" charset="-128"/>
              </a:rPr>
              <a:t>no additional NSTX funding dedicated to collaboration</a:t>
            </a:r>
          </a:p>
          <a:p>
            <a:pPr marL="231775" indent="-231775">
              <a:lnSpc>
                <a:spcPct val="85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Working closely with PPPL off-site research department</a:t>
            </a:r>
          </a:p>
          <a:p>
            <a:pPr lvl="1">
              <a:lnSpc>
                <a:spcPct val="85000"/>
              </a:lnSpc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lnSpc>
                <a:spcPct val="85000"/>
              </a:lnSpc>
              <a:defRPr/>
            </a:pPr>
            <a:endParaRPr lang="en-US" sz="1800" dirty="0" smtClean="0">
              <a:ea typeface="ＭＳ Ｐゴシック" pitchFamily="34" charset="-128"/>
            </a:endParaRPr>
          </a:p>
          <a:p>
            <a:pPr>
              <a:lnSpc>
                <a:spcPct val="85000"/>
              </a:lnSpc>
              <a:defRPr/>
            </a:pP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37164-EDB9-4B91-86D0-848BF80A6F69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50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0033CC"/>
                </a:solidFill>
              </a:rPr>
              <a:t>Collaborations in materials/PMI, boundary physics</a:t>
            </a:r>
            <a:endParaRPr lang="en-US" sz="280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638800"/>
          </a:xfrm>
        </p:spPr>
        <p:txBody>
          <a:bodyPr/>
          <a:lstStyle/>
          <a:p>
            <a:r>
              <a:rPr lang="en-US" sz="2000" smtClean="0"/>
              <a:t>EAST is only other divertor H-mode facility using lithium</a:t>
            </a:r>
          </a:p>
          <a:p>
            <a:pPr lvl="1"/>
            <a:r>
              <a:rPr lang="en-US" sz="1800" smtClean="0"/>
              <a:t>Li/transport expts on EAST – D. Mansfield, J. Menard, M. Jaworski, K. Tritz</a:t>
            </a:r>
          </a:p>
          <a:p>
            <a:r>
              <a:rPr lang="en-US" sz="2000" smtClean="0"/>
              <a:t>Li surface chemistry issues on LTX, working with PU, Purdue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Use Purdue MAPP on LTX + surface/PMI studies – C. Skinner, M. Jaworski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Improve equilibrium reconstruction/control on LTX – Gerhardt, Menard</a:t>
            </a:r>
          </a:p>
          <a:p>
            <a:r>
              <a:rPr lang="en-US" sz="2000" smtClean="0"/>
              <a:t>Assess high-Z PFCs for NSTX-U through collaboration on C-Mod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LLNL group to assess:  Mo with low-Z coatings, study cryo-pump for density control with moly PFC (particle balance, supersonic gas jet fueling), possibly radiative divertor control development</a:t>
            </a:r>
          </a:p>
          <a:p>
            <a:r>
              <a:rPr lang="en-US" sz="2000" smtClean="0"/>
              <a:t>Develop NSTX-U snowflake control on DIII-D</a:t>
            </a:r>
          </a:p>
          <a:p>
            <a:pPr lvl="1"/>
            <a:r>
              <a:rPr lang="en-US" sz="1800" smtClean="0"/>
              <a:t>V. Soukhanovskii + E. Kolemen</a:t>
            </a:r>
          </a:p>
          <a:p>
            <a:r>
              <a:rPr lang="en-US" sz="2000" smtClean="0"/>
              <a:t>Test LLNL SPRED, NIR for NSTX-U divertor diagnosis</a:t>
            </a:r>
          </a:p>
          <a:p>
            <a:pPr lvl="1"/>
            <a:r>
              <a:rPr lang="en-US" sz="1800" smtClean="0"/>
              <a:t>LLNL to work with Y. Raitses’ LTP source</a:t>
            </a:r>
          </a:p>
          <a:p>
            <a:r>
              <a:rPr lang="en-US" sz="2000" smtClean="0"/>
              <a:t>Pedestal/SOL transport, turbulence, stability research for ITER and NSTX-U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Pedestal turbulence using correlation reflectometer on C-Mod - A. Diallo 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A. Diallo also planning XPs on DIII-D (R. Groebner), possibly MAST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XGC0 simulations of DIII-D edge transport w/ 2D &amp; 3D fields - D. Battaglia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SOL turbulence measurements with GPI on EAST, C-Mod - S. Zweben</a:t>
            </a:r>
          </a:p>
          <a:p>
            <a:endParaRPr lang="en-US" sz="2000" smtClean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03B4C-7AD0-42DF-A5DE-484B62F15141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51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2800" smtClean="0"/>
              <a:t>Collaborations on core transport and turbulence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4876800"/>
          </a:xfrm>
        </p:spPr>
        <p:txBody>
          <a:bodyPr/>
          <a:lstStyle/>
          <a:p>
            <a:pPr marL="231775" indent="-231775" eaLnBrk="1" hangingPunct="1"/>
            <a:r>
              <a:rPr lang="en-US" smtClean="0"/>
              <a:t>Pursue TGLF/TGRYO studies for scenario prediction for NSTX-U and DIII-D, also DIII-D transport studies</a:t>
            </a:r>
          </a:p>
          <a:p>
            <a:pPr marL="631825" lvl="1" indent="-231775" eaLnBrk="1" hangingPunct="1"/>
            <a:r>
              <a:rPr lang="en-US" smtClean="0"/>
              <a:t>W. Guttenfelder, Y. Ren, and S. Kaye</a:t>
            </a:r>
          </a:p>
          <a:p>
            <a:pPr marL="231775" indent="-231775" eaLnBrk="1" hangingPunct="1"/>
            <a:r>
              <a:rPr lang="en-US" smtClean="0"/>
              <a:t>Comparison of NSTX and MAST transport physics, BES data</a:t>
            </a:r>
          </a:p>
          <a:p>
            <a:pPr marL="631825" lvl="1" indent="-231775" eaLnBrk="1" hangingPunct="1"/>
            <a:r>
              <a:rPr lang="en-US" smtClean="0"/>
              <a:t>S. Kaye, W. Guttenfelder, D. Smith/Univ. Wisconsin</a:t>
            </a:r>
          </a:p>
          <a:p>
            <a:pPr marL="231775" indent="-231775" eaLnBrk="1" hangingPunct="1"/>
            <a:r>
              <a:rPr lang="en-US" smtClean="0"/>
              <a:t>Exploration of new/needed turbulence diagnostics for NSTX-U</a:t>
            </a:r>
          </a:p>
          <a:p>
            <a:pPr marL="631825" lvl="1" indent="-231775" eaLnBrk="1" hangingPunct="1"/>
            <a:r>
              <a:rPr lang="en-US" smtClean="0"/>
              <a:t>PCI for intermediate k</a:t>
            </a:r>
            <a:r>
              <a:rPr lang="en-US" baseline="-25000" smtClean="0">
                <a:latin typeface="Symbol" pitchFamily="18" charset="2"/>
              </a:rPr>
              <a:t>q </a:t>
            </a:r>
            <a:r>
              <a:rPr lang="en-US" smtClean="0">
                <a:latin typeface="Symbol" pitchFamily="18" charset="2"/>
              </a:rPr>
              <a:t>r</a:t>
            </a:r>
            <a:r>
              <a:rPr lang="en-US" baseline="-25000" smtClean="0"/>
              <a:t>s</a:t>
            </a:r>
            <a:r>
              <a:rPr lang="en-US" smtClean="0"/>
              <a:t> (C-Mod) – Y. Ren</a:t>
            </a:r>
            <a:endParaRPr lang="en-US" baseline="-25000" smtClean="0"/>
          </a:p>
          <a:p>
            <a:pPr marL="631825" lvl="1" indent="-231775" eaLnBrk="1" hangingPunct="1"/>
            <a:r>
              <a:rPr lang="en-US" smtClean="0"/>
              <a:t>Polarimetry for 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B from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-tearing (DIII-D &amp; C-Mod) – Ren, Guttenfelder</a:t>
            </a:r>
          </a:p>
          <a:p>
            <a:pPr marL="231775" indent="-231775" eaLnBrk="1" hangingPunct="1"/>
            <a:r>
              <a:rPr lang="en-US" smtClean="0"/>
              <a:t>Impurity transport studies, perturbative transport</a:t>
            </a:r>
          </a:p>
          <a:p>
            <a:pPr marL="631825" lvl="1" indent="-231775" eaLnBrk="1" hangingPunct="1"/>
            <a:r>
              <a:rPr lang="en-US" smtClean="0"/>
              <a:t>Exploring use of ME-SXR on EAST for profile meas. – K. Tritz (JHU)</a:t>
            </a:r>
          </a:p>
          <a:p>
            <a:pPr marL="231775" indent="-231775" eaLnBrk="1" hangingPunct="1"/>
            <a:r>
              <a:rPr lang="en-US" smtClean="0"/>
              <a:t>3D field effects on transport and turbulence</a:t>
            </a:r>
          </a:p>
          <a:p>
            <a:pPr marL="631825" lvl="1" indent="-231775" eaLnBrk="1" hangingPunct="1"/>
            <a:r>
              <a:rPr lang="en-US" smtClean="0"/>
              <a:t>Transport simulations on LHD - D. Mikkelsen &amp; (maybe) W. Guttenfelder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918DB-7E03-4C69-8311-A07802128C30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52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0033CC"/>
                </a:solidFill>
              </a:rPr>
              <a:t>Collaborations in start-up, scenarios/control, MHD</a:t>
            </a:r>
            <a:endParaRPr lang="en-US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638800"/>
          </a:xfrm>
        </p:spPr>
        <p:txBody>
          <a:bodyPr/>
          <a:lstStyle/>
          <a:p>
            <a:pPr marL="231775" indent="-2317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Plasma start-up</a:t>
            </a:r>
          </a:p>
          <a:p>
            <a:pPr marL="631825" lvl="1" indent="-231775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Work with Pegasus on plasma guns, possibly DIII-D to improve PF-only + EC start-up and inform proposed NSTX-U ECH/EBW – D. Mueller</a:t>
            </a:r>
          </a:p>
          <a:p>
            <a:pPr marL="631825" lvl="1" indent="-231775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Investigate application of CHI on QUEST – R. Raman (U. Wash)</a:t>
            </a:r>
          </a:p>
          <a:p>
            <a:pPr marL="631825" lvl="1" indent="-231775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EBW startup experiments on MAST - G. Taylor</a:t>
            </a:r>
          </a:p>
          <a:p>
            <a:pPr marL="231775" indent="-231775" eaLnBrk="1" hangingPunct="1">
              <a:defRPr/>
            </a:pPr>
            <a:r>
              <a:rPr lang="en-US" dirty="0" smtClean="0"/>
              <a:t>Advanced Scenarios and Control - E. </a:t>
            </a:r>
            <a:r>
              <a:rPr lang="en-US" dirty="0" err="1" smtClean="0"/>
              <a:t>Kolemen</a:t>
            </a:r>
            <a:r>
              <a:rPr lang="en-US" dirty="0" smtClean="0"/>
              <a:t> (relocated to GA)</a:t>
            </a:r>
          </a:p>
          <a:p>
            <a:pPr marL="631825" lvl="1" indent="-231775" eaLnBrk="1" hangingPunct="1">
              <a:defRPr/>
            </a:pPr>
            <a:r>
              <a:rPr lang="en-US" dirty="0" smtClean="0"/>
              <a:t>Prepare for current and rotation profile control in NSTX-U through collaboration on DIII-D using off-axis NBI (and counter-NBI), NTV</a:t>
            </a:r>
          </a:p>
          <a:p>
            <a:pPr marL="631825" lvl="1" indent="-231775" eaLnBrk="1" hangingPunct="1">
              <a:defRPr/>
            </a:pPr>
            <a:r>
              <a:rPr lang="en-US" dirty="0" smtClean="0"/>
              <a:t>Contribute to development of ITER plasma control specification</a:t>
            </a:r>
          </a:p>
          <a:p>
            <a:pPr marL="631825" lvl="1" indent="-231775" eaLnBrk="1" hangingPunct="1">
              <a:defRPr/>
            </a:pPr>
            <a:r>
              <a:rPr lang="en-US" dirty="0" smtClean="0"/>
              <a:t>MAST vertical control analysis/experiments – prep for NSTX-U/MAST-U</a:t>
            </a:r>
          </a:p>
          <a:p>
            <a:pPr marL="631825" lvl="1" indent="-231775" eaLnBrk="1" hangingPunct="1">
              <a:defRPr/>
            </a:pPr>
            <a:r>
              <a:rPr lang="en-US" dirty="0" smtClean="0"/>
              <a:t>Long-pulse </a:t>
            </a:r>
            <a:r>
              <a:rPr lang="en-US" dirty="0" err="1" smtClean="0"/>
              <a:t>tokamak</a:t>
            </a:r>
            <a:r>
              <a:rPr lang="en-US" dirty="0" smtClean="0"/>
              <a:t> ops/control experience (EAST/KSTAR) – D. Mueller</a:t>
            </a:r>
          </a:p>
          <a:p>
            <a:pPr marL="231775" indent="-231775" eaLnBrk="1" hangingPunct="1">
              <a:defRPr/>
            </a:pPr>
            <a:r>
              <a:rPr lang="en-US" dirty="0" smtClean="0"/>
              <a:t>MHD Physics</a:t>
            </a:r>
          </a:p>
          <a:p>
            <a:pPr marL="631825" lvl="1" indent="-231775" eaLnBrk="1" hangingPunct="1">
              <a:defRPr/>
            </a:pPr>
            <a:r>
              <a:rPr lang="en-US" dirty="0" smtClean="0"/>
              <a:t>Assist DIII-D in new 3D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B sensors - N. Logan, J-K Park, J. Menard</a:t>
            </a:r>
          </a:p>
          <a:p>
            <a:pPr marL="631825" lvl="1" indent="-231775" eaLnBrk="1" hangingPunct="1">
              <a:defRPr/>
            </a:pPr>
            <a:r>
              <a:rPr lang="en-US" dirty="0" smtClean="0"/>
              <a:t>3D field physics in long-pulse H-mode in KSTAR – J.-K. Park, S. </a:t>
            </a:r>
            <a:r>
              <a:rPr lang="en-US" dirty="0" err="1" smtClean="0"/>
              <a:t>Sabbagh</a:t>
            </a:r>
            <a:endParaRPr lang="en-US" dirty="0" smtClean="0"/>
          </a:p>
          <a:p>
            <a:pPr marL="631825" lvl="1" indent="-231775" eaLnBrk="1" hangingPunct="1">
              <a:defRPr/>
            </a:pPr>
            <a:r>
              <a:rPr lang="en-US" dirty="0" smtClean="0"/>
              <a:t>RWM physics at reduced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* on DIII-D, NTV on MAST – S. </a:t>
            </a:r>
            <a:r>
              <a:rPr lang="en-US" dirty="0" err="1" smtClean="0"/>
              <a:t>Sabbagh</a:t>
            </a:r>
            <a:r>
              <a:rPr lang="en-US" dirty="0" smtClean="0"/>
              <a:t>/CU</a:t>
            </a:r>
          </a:p>
          <a:p>
            <a:pPr marL="231775" indent="-231775" eaLnBrk="1" hangingPunct="1"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7240F-2DA5-4E7F-902E-2086D22A2EA8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53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smtClean="0">
                <a:solidFill>
                  <a:srgbClr val="0033CC"/>
                </a:solidFill>
              </a:rPr>
              <a:t>Collaborations in waves and </a:t>
            </a:r>
            <a:br>
              <a:rPr lang="en-US" sz="2800" smtClean="0">
                <a:solidFill>
                  <a:srgbClr val="0033CC"/>
                </a:solidFill>
              </a:rPr>
            </a:br>
            <a:r>
              <a:rPr lang="en-US" sz="2800" smtClean="0">
                <a:solidFill>
                  <a:srgbClr val="0033CC"/>
                </a:solidFill>
              </a:rPr>
              <a:t>energetic particles, and diagnostic development</a:t>
            </a:r>
            <a:endParaRPr lang="en-US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/>
          <a:lstStyle/>
          <a:p>
            <a:pPr marL="231775" indent="-231775" eaLnBrk="1" hangingPunct="1">
              <a:defRPr/>
            </a:pPr>
            <a:r>
              <a:rPr lang="en-US" dirty="0" smtClean="0"/>
              <a:t>RF coupling and edge-loss studies in DIII-D for NSTX-U, ITER</a:t>
            </a:r>
          </a:p>
          <a:p>
            <a:pPr marL="631825" lvl="1" indent="-231775" eaLnBrk="1" hangingPunct="1">
              <a:defRPr/>
            </a:pPr>
            <a:r>
              <a:rPr lang="en-US" dirty="0" smtClean="0"/>
              <a:t> J. Hosea, R. Perkins, G. Taylor</a:t>
            </a:r>
          </a:p>
          <a:p>
            <a:pPr marL="231775" indent="-231775" eaLnBrk="1" hangingPunct="1">
              <a:defRPr/>
            </a:pPr>
            <a:r>
              <a:rPr lang="en-US" dirty="0" smtClean="0"/>
              <a:t>RF-only H-mode in EAST – R. Wilson, G. Taylor</a:t>
            </a:r>
          </a:p>
          <a:p>
            <a:pPr marL="631825" lvl="1" indent="-231775" eaLnBrk="1" hangingPunct="1">
              <a:defRPr/>
            </a:pPr>
            <a:r>
              <a:rPr lang="en-US" dirty="0" smtClean="0"/>
              <a:t>Supports RF-only plasma heating/start-up studies for NSTX-U</a:t>
            </a:r>
          </a:p>
          <a:p>
            <a:pPr marL="231775" indent="-231775" eaLnBrk="1" hangingPunct="1">
              <a:defRPr/>
            </a:pPr>
            <a:r>
              <a:rPr lang="en-US" dirty="0" smtClean="0"/>
              <a:t>Energetic particles and </a:t>
            </a:r>
            <a:r>
              <a:rPr lang="en-US" dirty="0" err="1" smtClean="0"/>
              <a:t>Alfvén</a:t>
            </a:r>
            <a:r>
              <a:rPr lang="en-US" dirty="0" smtClean="0"/>
              <a:t> </a:t>
            </a:r>
            <a:r>
              <a:rPr lang="en-US" dirty="0" err="1" smtClean="0"/>
              <a:t>eigenmode</a:t>
            </a:r>
            <a:r>
              <a:rPr lang="en-US" dirty="0" smtClean="0"/>
              <a:t> physics</a:t>
            </a:r>
          </a:p>
          <a:p>
            <a:pPr marL="631825" lvl="1" indent="-231775" eaLnBrk="1" hangingPunct="1">
              <a:lnSpc>
                <a:spcPct val="90000"/>
              </a:lnSpc>
              <a:defRPr/>
            </a:pPr>
            <a:r>
              <a:rPr lang="en-US" dirty="0" smtClean="0"/>
              <a:t>Study fast-ion physics on JET (2 year relocation), prep for possible DT campaign, beam ion loss measurements on LHD - D. Darrow</a:t>
            </a:r>
          </a:p>
          <a:p>
            <a:pPr marL="631825" lvl="1" indent="-231775" eaLnBrk="1" hangingPunct="1">
              <a:defRPr/>
            </a:pPr>
            <a:r>
              <a:rPr lang="en-US" dirty="0" smtClean="0"/>
              <a:t>Several fast-ion/AE physics opportunities on MAST</a:t>
            </a:r>
          </a:p>
          <a:p>
            <a:pPr marL="803275" lvl="2" indent="-231775" eaLnBrk="1" hangingPunct="1">
              <a:lnSpc>
                <a:spcPct val="90000"/>
              </a:lnSpc>
              <a:defRPr/>
            </a:pPr>
            <a:r>
              <a:rPr lang="en-US" sz="1600" dirty="0" smtClean="0"/>
              <a:t>Assess operation of MAST *AE antenna, participate in </a:t>
            </a:r>
            <a:r>
              <a:rPr lang="en-US" sz="1600" dirty="0" err="1" smtClean="0"/>
              <a:t>expts</a:t>
            </a:r>
            <a:r>
              <a:rPr lang="en-US" sz="1600" dirty="0" smtClean="0"/>
              <a:t> – E. Fredrickson</a:t>
            </a:r>
          </a:p>
          <a:p>
            <a:pPr marL="803275" lvl="2" indent="-231775" eaLnBrk="1" hangingPunct="1">
              <a:lnSpc>
                <a:spcPct val="90000"/>
              </a:lnSpc>
              <a:defRPr/>
            </a:pPr>
            <a:r>
              <a:rPr lang="en-US" sz="1600" dirty="0" smtClean="0"/>
              <a:t>Assess performance of neutron collimator, NBI fast-ion redistribution models – M. </a:t>
            </a:r>
            <a:r>
              <a:rPr lang="en-US" sz="1600" dirty="0" err="1" smtClean="0"/>
              <a:t>Podesta</a:t>
            </a:r>
            <a:endParaRPr lang="en-US" sz="1600" dirty="0" smtClean="0"/>
          </a:p>
          <a:p>
            <a:pPr marL="803275" lvl="2" indent="-231775" eaLnBrk="1" hangingPunct="1">
              <a:lnSpc>
                <a:spcPct val="90000"/>
              </a:lnSpc>
              <a:defRPr/>
            </a:pPr>
            <a:r>
              <a:rPr lang="en-US" sz="1600" dirty="0" smtClean="0"/>
              <a:t>Fusion product loss detector – D. Darrow, W. </a:t>
            </a:r>
            <a:r>
              <a:rPr lang="en-US" sz="1600" dirty="0" err="1" smtClean="0"/>
              <a:t>Boeglin</a:t>
            </a:r>
            <a:endParaRPr lang="en-US" sz="1600" dirty="0" smtClean="0"/>
          </a:p>
          <a:p>
            <a:pPr marL="231775" indent="-231775" eaLnBrk="1" hangingPunct="1">
              <a:defRPr/>
            </a:pPr>
            <a:r>
              <a:rPr lang="en-US" dirty="0" smtClean="0"/>
              <a:t>Diagnostic development</a:t>
            </a:r>
          </a:p>
          <a:p>
            <a:pPr marL="631825" lvl="1" indent="-231775" eaLnBrk="1" hangingPunct="1">
              <a:lnSpc>
                <a:spcPct val="90000"/>
              </a:lnSpc>
              <a:defRPr/>
            </a:pPr>
            <a:r>
              <a:rPr lang="en-US" dirty="0" smtClean="0"/>
              <a:t>Assist with ITER diagnostics – B. Stratton</a:t>
            </a:r>
          </a:p>
          <a:p>
            <a:pPr marL="631825" lvl="1" indent="-231775" eaLnBrk="1" hangingPunct="1">
              <a:lnSpc>
                <a:spcPct val="90000"/>
              </a:lnSpc>
              <a:defRPr/>
            </a:pPr>
            <a:r>
              <a:rPr lang="en-US" dirty="0" smtClean="0"/>
              <a:t>Assist with MPTS on JET, LTX, maybe KSTAR &amp; Pegasus – B. LeBlanc</a:t>
            </a:r>
          </a:p>
          <a:p>
            <a:pPr marL="631825" lvl="1" indent="-231775" eaLnBrk="1" hangingPunct="1">
              <a:lnSpc>
                <a:spcPct val="90000"/>
              </a:lnSpc>
              <a:defRPr/>
            </a:pPr>
            <a:r>
              <a:rPr lang="en-US" dirty="0" smtClean="0"/>
              <a:t>Develop/prepare new Accurate Wavelength Lens Spectrometer (AWLS) on LTX for installation/usage on NSTX-U – R. Bell</a:t>
            </a:r>
          </a:p>
          <a:p>
            <a:pPr marL="631825" lvl="1" indent="-231775" eaLnBrk="1" hangingPunct="1">
              <a:defRPr/>
            </a:pPr>
            <a:endParaRPr lang="en-US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242271-08A7-4065-A389-6270928DA83D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54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0033CC"/>
                </a:solidFill>
              </a:rPr>
              <a:t>Some statistics, and issues going forward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5029200"/>
          </a:xfrm>
        </p:spPr>
        <p:txBody>
          <a:bodyPr/>
          <a:lstStyle/>
          <a:p>
            <a:pPr eaLnBrk="1" hangingPunct="1"/>
            <a:r>
              <a:rPr lang="en-US" smtClean="0"/>
              <a:t>Tracking 30-35 researchers, including on-site collaborators</a:t>
            </a:r>
          </a:p>
          <a:p>
            <a:pPr lvl="1" eaLnBrk="1" hangingPunct="1"/>
            <a:r>
              <a:rPr lang="en-US" smtClean="0"/>
              <a:t>~90% of researchers have definitive plans well-aligned with NSTX-U and/or PPPL research goals</a:t>
            </a:r>
          </a:p>
          <a:p>
            <a:pPr eaLnBrk="1" hangingPunct="1"/>
            <a:r>
              <a:rPr lang="en-US" smtClean="0"/>
              <a:t>Approximate order of collaboration emphasis by facility:</a:t>
            </a:r>
          </a:p>
          <a:p>
            <a:pPr lvl="1" eaLnBrk="1" hangingPunct="1"/>
            <a:r>
              <a:rPr lang="en-US" smtClean="0"/>
              <a:t>DIII-D, C-Mod, EAST, MAST, KSTAR, LHD, LTX, …</a:t>
            </a:r>
          </a:p>
          <a:p>
            <a:pPr lvl="1" eaLnBrk="1" hangingPunct="1"/>
            <a:r>
              <a:rPr lang="en-US" smtClean="0"/>
              <a:t>U.S. facilities most mature in diagnostics, tools, analysis, and are therefore often most attractive to researchers</a:t>
            </a:r>
          </a:p>
          <a:p>
            <a:pPr eaLnBrk="1" hangingPunct="1"/>
            <a:r>
              <a:rPr lang="en-US" smtClean="0"/>
              <a:t>EAST and KSTAR have expressed strong interest in collaboration from PPPL/NSTX researchers</a:t>
            </a:r>
          </a:p>
          <a:p>
            <a:pPr lvl="1" eaLnBrk="1" hangingPunct="1"/>
            <a:r>
              <a:rPr lang="en-US" smtClean="0"/>
              <a:t>EAST, KSTAR still developing diagnostics, heating systems, organization for integrating collaborators – improving</a:t>
            </a:r>
          </a:p>
          <a:p>
            <a:pPr eaLnBrk="1" hangingPunct="1"/>
            <a:r>
              <a:rPr lang="en-US" smtClean="0"/>
              <a:t>Prep for NSTX-U operation highest priority by late 2013</a:t>
            </a:r>
          </a:p>
          <a:p>
            <a:pPr lvl="1" eaLnBrk="1" hangingPunct="1"/>
            <a:r>
              <a:rPr lang="en-US" smtClean="0"/>
              <a:t>Also tracking who/what is needed for operations and diagnostics 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2B5C0-A134-4791-B167-B1A730F09126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55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backup</a:t>
            </a:r>
          </a:p>
        </p:txBody>
      </p:sp>
      <p:sp>
        <p:nvSpPr>
          <p:cNvPr id="17412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ea typeface="ＭＳ Ｐゴシック" pitchFamily="1" charset="-128"/>
                <a:cs typeface="Arial" charset="0"/>
              </a:rPr>
              <a:pPr>
                <a:defRPr/>
              </a:pPr>
              <a:t>56</a:t>
            </a:fld>
            <a:endParaRPr lang="en-US" smtClean="0">
              <a:ea typeface="ＭＳ Ｐゴシック" pitchFamily="1" charset="-128"/>
              <a:cs typeface="Arial" charset="0"/>
            </a:endParaRPr>
          </a:p>
        </p:txBody>
      </p:sp>
      <p:sp>
        <p:nvSpPr>
          <p:cNvPr id="5632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Mission of ST-FNSF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6172200" cy="2971800"/>
          </a:xfrm>
        </p:spPr>
        <p:txBody>
          <a:bodyPr/>
          <a:lstStyle/>
          <a:p>
            <a:pPr marL="233363" indent="-233363"/>
            <a:r>
              <a:rPr lang="en-US" b="1" smtClean="0"/>
              <a:t>Provide a continuous fusion nuclear environment of copious neutrons to develop an experimental database on:</a:t>
            </a:r>
          </a:p>
          <a:p>
            <a:pPr marL="341313" lvl="1" indent="-166688"/>
            <a:r>
              <a:rPr lang="en-US" sz="1800" smtClean="0"/>
              <a:t>Nuclear-nonnuclear coupling phenomena in materials in components for plasma-material interactions</a:t>
            </a:r>
          </a:p>
          <a:p>
            <a:pPr marL="341313" lvl="1" indent="-166688"/>
            <a:r>
              <a:rPr lang="en-US" sz="1800" smtClean="0"/>
              <a:t>Tritium fuel cycle</a:t>
            </a:r>
          </a:p>
          <a:p>
            <a:pPr marL="341313" lvl="1" indent="-166688"/>
            <a:r>
              <a:rPr lang="en-US" sz="1800" smtClean="0"/>
              <a:t>Power extraction</a:t>
            </a:r>
          </a:p>
        </p:txBody>
      </p:sp>
      <p:pic>
        <p:nvPicPr>
          <p:cNvPr id="6144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163" y="1050925"/>
            <a:ext cx="2535237" cy="2743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4038600"/>
            <a:ext cx="5943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i="0" kern="0" dirty="0">
                <a:solidFill>
                  <a:schemeClr val="tx1"/>
                </a:solidFill>
                <a:latin typeface="+mn-lt"/>
                <a:cs typeface="+mn-cs"/>
              </a:rPr>
              <a:t>Complement  ITER, prepare for component test facility (CTF):</a:t>
            </a:r>
          </a:p>
          <a:p>
            <a:pPr marL="576263" lvl="1" indent="-28575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b="0" i="0" kern="0" dirty="0">
                <a:solidFill>
                  <a:schemeClr val="accent2"/>
                </a:solidFill>
                <a:latin typeface="+mn-lt"/>
                <a:cs typeface="Arial" charset="0"/>
              </a:rPr>
              <a:t>Low Q (≤ 3): 		0.3 x ITER</a:t>
            </a:r>
          </a:p>
          <a:p>
            <a:pPr marL="576263" lvl="1" indent="-28575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b="0" i="0" kern="0" dirty="0">
                <a:solidFill>
                  <a:schemeClr val="accent2"/>
                </a:solidFill>
                <a:latin typeface="+mn-lt"/>
                <a:cs typeface="Arial" charset="0"/>
              </a:rPr>
              <a:t>Neutron flux ≤ 2 MW/m</a:t>
            </a:r>
            <a:r>
              <a:rPr lang="en-US" sz="2000" b="0" i="0" kern="0" baseline="30000" dirty="0">
                <a:solidFill>
                  <a:schemeClr val="accent2"/>
                </a:solidFill>
                <a:latin typeface="+mn-lt"/>
                <a:cs typeface="Arial" charset="0"/>
              </a:rPr>
              <a:t>2</a:t>
            </a:r>
            <a:r>
              <a:rPr lang="en-US" sz="2000" b="0" i="0" kern="0" dirty="0">
                <a:solidFill>
                  <a:schemeClr val="accent2"/>
                </a:solidFill>
                <a:latin typeface="+mn-lt"/>
                <a:cs typeface="Arial" charset="0"/>
              </a:rPr>
              <a:t>: 	3 x</a:t>
            </a:r>
          </a:p>
          <a:p>
            <a:pPr marL="576263" lvl="1" indent="-28575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b="0" i="0" kern="0" dirty="0" err="1">
                <a:solidFill>
                  <a:schemeClr val="accent2"/>
                </a:solidFill>
                <a:latin typeface="+mn-lt"/>
                <a:cs typeface="Arial" charset="0"/>
              </a:rPr>
              <a:t>Fluence</a:t>
            </a:r>
            <a:r>
              <a:rPr lang="en-US" sz="2000" b="0" i="0" kern="0" dirty="0">
                <a:solidFill>
                  <a:schemeClr val="accent2"/>
                </a:solidFill>
                <a:latin typeface="+mn-lt"/>
                <a:cs typeface="Arial" charset="0"/>
              </a:rPr>
              <a:t> = 1 MW-yr/m</a:t>
            </a:r>
            <a:r>
              <a:rPr lang="en-US" sz="2000" b="0" i="0" kern="0" baseline="30000" dirty="0">
                <a:solidFill>
                  <a:schemeClr val="accent2"/>
                </a:solidFill>
                <a:latin typeface="+mn-lt"/>
                <a:cs typeface="Arial" charset="0"/>
              </a:rPr>
              <a:t>2</a:t>
            </a:r>
            <a:r>
              <a:rPr lang="en-US" sz="2000" b="0" i="0" kern="0" dirty="0">
                <a:solidFill>
                  <a:schemeClr val="accent2"/>
                </a:solidFill>
                <a:latin typeface="+mn-lt"/>
                <a:cs typeface="Arial" charset="0"/>
              </a:rPr>
              <a:t>: 	5 x</a:t>
            </a:r>
          </a:p>
          <a:p>
            <a:pPr marL="576263" lvl="1" indent="-28575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b="0" i="0" kern="0" dirty="0" err="1">
                <a:solidFill>
                  <a:schemeClr val="accent2"/>
                </a:solidFill>
                <a:latin typeface="+mn-lt"/>
                <a:cs typeface="Arial" charset="0"/>
              </a:rPr>
              <a:t>t</a:t>
            </a:r>
            <a:r>
              <a:rPr lang="en-US" sz="2000" b="0" i="0" kern="0" baseline="-25000" dirty="0" err="1">
                <a:solidFill>
                  <a:schemeClr val="accent2"/>
                </a:solidFill>
                <a:latin typeface="+mn-lt"/>
                <a:cs typeface="Arial" charset="0"/>
              </a:rPr>
              <a:t>pulse</a:t>
            </a:r>
            <a:r>
              <a:rPr lang="en-US" sz="2000" b="0" i="0" kern="0" dirty="0">
                <a:solidFill>
                  <a:schemeClr val="accent2"/>
                </a:solidFill>
                <a:latin typeface="+mn-lt"/>
                <a:cs typeface="Arial" charset="0"/>
              </a:rPr>
              <a:t> ≤ 2 wks: 		1000 x</a:t>
            </a:r>
          </a:p>
          <a:p>
            <a:pPr marL="576263" lvl="1" indent="-28575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b="0" i="0" kern="0" dirty="0">
                <a:solidFill>
                  <a:schemeClr val="accent2"/>
                </a:solidFill>
                <a:latin typeface="+mn-lt"/>
                <a:cs typeface="Arial" charset="0"/>
              </a:rPr>
              <a:t>Duty factor = 10%: 		3 x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US" sz="2000" b="0" i="0" kern="0" dirty="0">
              <a:solidFill>
                <a:schemeClr val="accent2"/>
              </a:solidFill>
              <a:latin typeface="+mn-lt"/>
              <a:cs typeface="Arial" charset="0"/>
            </a:endParaRPr>
          </a:p>
        </p:txBody>
      </p:sp>
      <p:sp>
        <p:nvSpPr>
          <p:cNvPr id="61446" name="Text Box 17"/>
          <p:cNvSpPr txBox="1">
            <a:spLocks noChangeArrowheads="1"/>
          </p:cNvSpPr>
          <p:nvPr/>
        </p:nvSpPr>
        <p:spPr bwMode="auto">
          <a:xfrm>
            <a:off x="6781800" y="3408363"/>
            <a:ext cx="1752600" cy="757237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lIns="0" tIns="91440" rIns="0" bIns="9144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/>
              <a:t>ST-FNSF</a:t>
            </a:r>
          </a:p>
          <a:p>
            <a:pPr algn="ctr">
              <a:spcBef>
                <a:spcPct val="20000"/>
              </a:spcBef>
            </a:pPr>
            <a:r>
              <a:rPr lang="en-US" sz="1100"/>
              <a:t>(M. Peng, ORNL)</a:t>
            </a:r>
            <a:endParaRPr lang="en-US" sz="240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38800" y="4495800"/>
            <a:ext cx="3352800" cy="1676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400" i="0" kern="0" dirty="0">
                <a:solidFill>
                  <a:srgbClr val="FF0000"/>
                </a:solidFill>
              </a:rPr>
              <a:t>Low-aspect-ratio “s</a:t>
            </a:r>
            <a:r>
              <a:rPr lang="en-US" sz="2400" i="0" kern="0" dirty="0" err="1">
                <a:solidFill>
                  <a:srgbClr val="FF0000"/>
                </a:solidFill>
              </a:rPr>
              <a:t>pherical</a:t>
            </a:r>
            <a:r>
              <a:rPr lang="en-US" sz="2400" i="0" kern="0" dirty="0">
                <a:solidFill>
                  <a:srgbClr val="FF0000"/>
                </a:solidFill>
              </a:rPr>
              <a:t>” </a:t>
            </a:r>
            <a:r>
              <a:rPr lang="en-US" sz="2400" i="0" kern="0" dirty="0" err="1">
                <a:solidFill>
                  <a:srgbClr val="FF0000"/>
                </a:solidFill>
              </a:rPr>
              <a:t>tokamak</a:t>
            </a:r>
            <a:r>
              <a:rPr lang="en-US" sz="2400" i="0" kern="0" dirty="0">
                <a:solidFill>
                  <a:srgbClr val="FF0000"/>
                </a:solidFill>
              </a:rPr>
              <a:t> (ST) is most compact embodiment of FNSF </a:t>
            </a:r>
            <a:endParaRPr lang="en-US" sz="2000" b="0" i="0" kern="0" dirty="0">
              <a:solidFill>
                <a:srgbClr val="FF0000"/>
              </a:solidFill>
            </a:endParaRPr>
          </a:p>
        </p:txBody>
      </p:sp>
      <p:sp>
        <p:nvSpPr>
          <p:cNvPr id="61448" name="TextBox 9"/>
          <p:cNvSpPr txBox="1">
            <a:spLocks noChangeArrowheads="1"/>
          </p:cNvSpPr>
          <p:nvPr/>
        </p:nvSpPr>
        <p:spPr bwMode="auto">
          <a:xfrm>
            <a:off x="3733800" y="533400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E5C9E-8F16-468E-A8B2-21BD0EA1679C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Transient CHI: Axisymmetric Reconnection Leads to Formation of Closed Flux Surfaces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1E6306-0124-462D-A657-B995A8DB2FD4}" type="slidenum">
              <a:rPr lang="en-US"/>
              <a:pPr>
                <a:defRPr/>
              </a:pPr>
              <a:t>58</a:t>
            </a:fld>
            <a:endParaRPr lang="en-US"/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066800"/>
            <a:ext cx="3344863" cy="37766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47800"/>
            <a:ext cx="2684463" cy="29384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9" name="cine_120888_vert.mpe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5463" y="990600"/>
            <a:ext cx="3538537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920750"/>
            <a:ext cx="26670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TextBox 10"/>
          <p:cNvSpPr txBox="1">
            <a:spLocks noChangeArrowheads="1"/>
          </p:cNvSpPr>
          <p:nvPr/>
        </p:nvSpPr>
        <p:spPr bwMode="auto">
          <a:xfrm>
            <a:off x="3265488" y="942975"/>
            <a:ext cx="13827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Absorber region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152400" y="4926013"/>
          <a:ext cx="2193925" cy="484187"/>
        </p:xfrm>
        <a:graphic>
          <a:graphicData uri="http://schemas.openxmlformats.org/presentationml/2006/ole">
            <p:oleObj spid="_x0000_s3074" name="Equation" r:id="rId9" imgW="1091880" imgH="241200" progId="">
              <p:embed/>
            </p:oleObj>
          </a:graphicData>
        </a:graphic>
      </p:graphicFrame>
      <p:graphicFrame>
        <p:nvGraphicFramePr>
          <p:cNvPr id="3075" name="Object 2"/>
          <p:cNvGraphicFramePr>
            <a:graphicFrameLocks noChangeAspect="1"/>
          </p:cNvGraphicFramePr>
          <p:nvPr/>
        </p:nvGraphicFramePr>
        <p:xfrm>
          <a:off x="2701925" y="4953000"/>
          <a:ext cx="2403475" cy="457200"/>
        </p:xfrm>
        <a:graphic>
          <a:graphicData uri="http://schemas.openxmlformats.org/presentationml/2006/ole">
            <p:oleObj spid="_x0000_s3075" name="Equation" r:id="rId10" imgW="1333440" imgH="253800" progId="">
              <p:embed/>
            </p:oleObj>
          </a:graphicData>
        </a:graphic>
      </p:graphicFrame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76200" y="5562600"/>
            <a:ext cx="5715000" cy="838200"/>
          </a:xfrm>
          <a:prstGeom prst="rect">
            <a:avLst/>
          </a:prstGeom>
          <a:noFill/>
          <a:ln/>
        </p:spPr>
        <p:txBody>
          <a:bodyPr/>
          <a:lstStyle/>
          <a:p>
            <a:pPr marL="111125" indent="-11112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  <a:cs typeface="Arial" charset="0"/>
              </a:rPr>
              <a:t>Current multiplication increases with toroidal field</a:t>
            </a:r>
          </a:p>
          <a:p>
            <a:pPr marL="803275" lvl="2" indent="-346075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  <a:cs typeface="Arial" charset="0"/>
              </a:rPr>
              <a:t>- </a:t>
            </a:r>
            <a:r>
              <a:rPr lang="en-US" sz="1600" b="0" i="0" kern="0" dirty="0">
                <a:solidFill>
                  <a:schemeClr val="tx1"/>
                </a:solidFill>
                <a:latin typeface="+mn-lt"/>
                <a:cs typeface="Arial" charset="0"/>
              </a:rPr>
              <a:t>Favorable scaling with machine size</a:t>
            </a:r>
          </a:p>
          <a:p>
            <a:pPr marL="803275" lvl="2" indent="-346075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b="0" i="0" kern="0" dirty="0">
                <a:solidFill>
                  <a:schemeClr val="tx1"/>
                </a:solidFill>
                <a:latin typeface="+mn-lt"/>
                <a:cs typeface="Arial" charset="0"/>
              </a:rPr>
              <a:t>- High efficiency (10 Amps/Joule in NSTX)</a:t>
            </a:r>
            <a:endParaRPr lang="en-US" sz="1800" b="0" i="0" kern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NSTX PAC-29 recommendations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A83F1F48-1277-41C3-8567-19E53FF093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1981200"/>
            <a:ext cx="8915400" cy="3733800"/>
          </a:xfrm>
        </p:spPr>
        <p:txBody>
          <a:bodyPr/>
          <a:lstStyle/>
          <a:p>
            <a:r>
              <a:rPr lang="en-US" dirty="0" smtClean="0"/>
              <a:t>Excel table of responses to PAC-29 recommendations in backup of this presentation, and on PAC-31 website</a:t>
            </a:r>
          </a:p>
          <a:p>
            <a:endParaRPr lang="en-US" dirty="0" smtClean="0"/>
          </a:p>
          <a:p>
            <a:r>
              <a:rPr lang="en-US" dirty="0" smtClean="0"/>
              <a:t>Detailed responses to PAC-29 provided (and enumerated) in presentations over next 2 days</a:t>
            </a:r>
          </a:p>
          <a:p>
            <a:endParaRPr lang="en-US" dirty="0" smtClean="0"/>
          </a:p>
          <a:p>
            <a:r>
              <a:rPr lang="en-US" dirty="0" smtClean="0"/>
              <a:t>Presentation by J. </a:t>
            </a:r>
            <a:r>
              <a:rPr lang="en-US" dirty="0" err="1" smtClean="0"/>
              <a:t>Canik</a:t>
            </a:r>
            <a:r>
              <a:rPr lang="en-US" dirty="0" smtClean="0"/>
              <a:t> responsive to recommendations to:</a:t>
            </a:r>
          </a:p>
          <a:p>
            <a:pPr lvl="1"/>
            <a:r>
              <a:rPr lang="en-US" dirty="0" smtClean="0"/>
              <a:t>Perform more device-realistic design study for </a:t>
            </a:r>
            <a:r>
              <a:rPr lang="en-US" dirty="0" err="1" smtClean="0"/>
              <a:t>divertor</a:t>
            </a:r>
            <a:r>
              <a:rPr lang="en-US" dirty="0" smtClean="0"/>
              <a:t> </a:t>
            </a:r>
            <a:r>
              <a:rPr lang="en-US" dirty="0" err="1" smtClean="0"/>
              <a:t>cryo</a:t>
            </a:r>
            <a:r>
              <a:rPr lang="en-US" dirty="0" smtClean="0"/>
              <a:t>-pumping</a:t>
            </a:r>
          </a:p>
          <a:p>
            <a:pPr lvl="1"/>
            <a:r>
              <a:rPr lang="en-US" dirty="0" smtClean="0"/>
              <a:t>More quantitatively project D particle control w/ Li-coatings for NSTX-U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PAC-31 charge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4114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Are the planned NSTX-U team science activities appropriate during the Upgrade outage?  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lphaLcPeriod"/>
            </a:pPr>
            <a:r>
              <a:rPr lang="en-US" dirty="0" smtClean="0"/>
              <a:t>Comment on progress toward research milestones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lphaLcPeriod"/>
            </a:pPr>
            <a:r>
              <a:rPr lang="en-US" dirty="0" smtClean="0"/>
              <a:t>Comment on the NSTX-U team plans and preparations for collaboration with other facilities to prepare for NSTX-U operation and contribute to fusion science generally.</a:t>
            </a:r>
          </a:p>
          <a:p>
            <a:pPr marL="914400" lvl="1" indent="-457200">
              <a:buFont typeface="+mj-lt"/>
              <a:buAutoNum type="alphaLcPeriod"/>
            </a:pPr>
            <a:endParaRPr lang="en-US" sz="105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Are the plans, preparation, and progress for the next 5 yr plan strongly supportive of NSTX-U and FES missions? Consider two time periods: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lphaLcPeriod"/>
            </a:pPr>
            <a:r>
              <a:rPr lang="en-US" dirty="0" smtClean="0"/>
              <a:t>Initial operation of NSTX-U, i.e. the first 1-2 run years 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lphaLcPeriod"/>
            </a:pPr>
            <a:r>
              <a:rPr lang="en-US" dirty="0" smtClean="0"/>
              <a:t>Longer term, i.e.  years 3-5 of NSTX-U operation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A83F1F48-1277-41C3-8567-19E53FF093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5385137"/>
            <a:ext cx="8534400" cy="101566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sz="2000" b="0" i="0" dirty="0" smtClean="0">
                <a:solidFill>
                  <a:srgbClr val="FF0000"/>
                </a:solidFill>
              </a:rPr>
              <a:t>Research milestones addressed in highlights and topical presentations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2000" b="0" i="0" dirty="0" smtClean="0">
                <a:solidFill>
                  <a:srgbClr val="FF0000"/>
                </a:solidFill>
              </a:rPr>
              <a:t>Collaboration plans in topical presentations, and summarized in backup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2000" b="0" i="0" dirty="0" smtClean="0">
                <a:solidFill>
                  <a:srgbClr val="FF0000"/>
                </a:solidFill>
              </a:rPr>
              <a:t>5 year plan ideas contained in this and subsequent presentations</a:t>
            </a:r>
            <a:endParaRPr lang="en-US" sz="2000" b="0" i="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76200" y="5486400"/>
            <a:ext cx="381000" cy="762000"/>
          </a:xfrm>
          <a:prstGeom prst="rightArrow">
            <a:avLst>
              <a:gd name="adj1" fmla="val 80508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9D361-F75F-4FBB-8BD2-938629B6E822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NSTX Upgrade Mission Elements</a:t>
            </a:r>
          </a:p>
        </p:txBody>
      </p:sp>
      <p:pic>
        <p:nvPicPr>
          <p:cNvPr id="133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990600"/>
            <a:ext cx="1446213" cy="15652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3317" name="Text Box 17"/>
          <p:cNvSpPr txBox="1">
            <a:spLocks noChangeArrowheads="1"/>
          </p:cNvSpPr>
          <p:nvPr/>
        </p:nvSpPr>
        <p:spPr bwMode="auto">
          <a:xfrm>
            <a:off x="7281863" y="1143000"/>
            <a:ext cx="1371600" cy="2762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/>
              <a:t>ST-FNSF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3863" y="4953000"/>
            <a:ext cx="84455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18"/>
          <p:cNvSpPr>
            <a:spLocks noChangeArrowheads="1"/>
          </p:cNvSpPr>
          <p:nvPr/>
        </p:nvSpPr>
        <p:spPr bwMode="auto">
          <a:xfrm>
            <a:off x="6367463" y="60960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/>
              <a:t>ST Pilot Plant</a:t>
            </a:r>
          </a:p>
        </p:txBody>
      </p:sp>
      <p:pic>
        <p:nvPicPr>
          <p:cNvPr id="13320" name="Picture 24" descr="com_Machinecutawa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3913" y="4137025"/>
            <a:ext cx="16764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7504113" y="4248150"/>
            <a:ext cx="711200" cy="323850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wrap="none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/>
              <a:t>ITER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76200" y="1143000"/>
            <a:ext cx="5715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 defTabSz="804863" eaLnBrk="0" hangingPunct="0">
              <a:lnSpc>
                <a:spcPct val="12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0" kern="0" dirty="0">
                <a:solidFill>
                  <a:schemeClr val="tx1"/>
                </a:solidFill>
                <a:latin typeface="+mn-lt"/>
                <a:cs typeface="+mn-cs"/>
              </a:rPr>
              <a:t>Advance ST as candidate for Fusion Nuclear Science Facility (FNSF)</a:t>
            </a:r>
          </a:p>
          <a:p>
            <a:pPr marL="169863" indent="-169863" defTabSz="804863" eaLnBrk="0" hangingPunct="0">
              <a:lnSpc>
                <a:spcPct val="125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i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169863" indent="-169863" defTabSz="804863" eaLnBrk="0" hangingPunct="0">
              <a:lnSpc>
                <a:spcPct val="12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0" kern="0" dirty="0">
                <a:solidFill>
                  <a:schemeClr val="tx1"/>
                </a:solidFill>
                <a:latin typeface="+mn-lt"/>
                <a:cs typeface="+mn-cs"/>
              </a:rPr>
              <a:t>Develop solutions for 	       plasma-material interface </a:t>
            </a:r>
          </a:p>
          <a:p>
            <a:pPr marL="169863" indent="-169863" defTabSz="804863" eaLnBrk="0" hangingPunct="0">
              <a:lnSpc>
                <a:spcPct val="125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i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169863" indent="-169863" defTabSz="804863" eaLnBrk="0" hangingPunct="0">
              <a:lnSpc>
                <a:spcPct val="12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0" kern="0" dirty="0">
                <a:solidFill>
                  <a:schemeClr val="tx1"/>
                </a:solidFill>
                <a:latin typeface="+mn-lt"/>
                <a:cs typeface="+mn-cs"/>
              </a:rPr>
              <a:t>Advance </a:t>
            </a:r>
            <a:r>
              <a:rPr lang="en-US" sz="2400" i="0" kern="0" dirty="0" err="1">
                <a:solidFill>
                  <a:schemeClr val="tx1"/>
                </a:solidFill>
                <a:latin typeface="+mn-lt"/>
                <a:cs typeface="+mn-cs"/>
              </a:rPr>
              <a:t>toroidal</a:t>
            </a:r>
            <a:r>
              <a:rPr lang="en-US" sz="2400" i="0" kern="0" dirty="0">
                <a:solidFill>
                  <a:schemeClr val="tx1"/>
                </a:solidFill>
                <a:latin typeface="+mn-lt"/>
                <a:cs typeface="+mn-cs"/>
              </a:rPr>
              <a:t> confinement physics predictive capability for ITER and beyond</a:t>
            </a:r>
          </a:p>
          <a:p>
            <a:pPr marL="169863" indent="-169863" defTabSz="804863" eaLnBrk="0" hangingPunct="0">
              <a:lnSpc>
                <a:spcPct val="125000"/>
              </a:lnSpc>
              <a:spcBef>
                <a:spcPct val="20000"/>
              </a:spcBef>
              <a:buFontTx/>
              <a:buChar char="•"/>
              <a:defRPr/>
            </a:pPr>
            <a:endParaRPr lang="en-US" i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169863" indent="-169863" defTabSz="804863" eaLnBrk="0" hangingPunct="0">
              <a:lnSpc>
                <a:spcPct val="12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0" kern="0" dirty="0">
                <a:solidFill>
                  <a:schemeClr val="tx1"/>
                </a:solidFill>
                <a:latin typeface="+mn-lt"/>
                <a:cs typeface="+mn-cs"/>
              </a:rPr>
              <a:t>Develop ST as fusion energy system</a:t>
            </a:r>
            <a:endParaRPr lang="en-US" sz="2000" b="0" i="0" kern="0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pic>
        <p:nvPicPr>
          <p:cNvPr id="1332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0263" y="2667000"/>
            <a:ext cx="15303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181725" y="3657600"/>
            <a:ext cx="1017588" cy="3238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/>
              <a:t>Lithium</a:t>
            </a:r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7510463" y="3657600"/>
            <a:ext cx="1557337" cy="3238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/>
              <a:t>“Snowflake”</a:t>
            </a:r>
          </a:p>
        </p:txBody>
      </p:sp>
      <p:pic>
        <p:nvPicPr>
          <p:cNvPr id="133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9213" y="2667000"/>
            <a:ext cx="127476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NSTX-U contributes strongly to FES vision for </a:t>
            </a:r>
            <a:br>
              <a:rPr lang="en-US" dirty="0" smtClean="0"/>
            </a:br>
            <a:r>
              <a:rPr lang="en-US" dirty="0" smtClean="0"/>
              <a:t>where U.S. fusion program should be in 2021</a:t>
            </a:r>
            <a:br>
              <a:rPr lang="en-US" dirty="0" smtClean="0"/>
            </a:br>
            <a:r>
              <a:rPr lang="en-US" sz="1200" dirty="0" smtClean="0"/>
              <a:t>(From E.J. </a:t>
            </a:r>
            <a:r>
              <a:rPr lang="en-US" sz="1200" dirty="0" err="1" smtClean="0"/>
              <a:t>Synakowski</a:t>
            </a:r>
            <a:r>
              <a:rPr lang="en-US" sz="1200" dirty="0" smtClean="0"/>
              <a:t> - Associate Director, Office of Science for FES – APS-DPP November 14-18, 2011)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638800"/>
          </a:xfrm>
        </p:spPr>
        <p:txBody>
          <a:bodyPr/>
          <a:lstStyle/>
          <a:p>
            <a:pPr marL="174625" indent="-174625"/>
            <a:r>
              <a:rPr lang="en-US" sz="2000" dirty="0" smtClean="0"/>
              <a:t>ITER Research</a:t>
            </a:r>
          </a:p>
          <a:p>
            <a:pPr marL="342900" lvl="1" indent="-168275"/>
            <a:r>
              <a:rPr lang="en-US" sz="1600" dirty="0" smtClean="0"/>
              <a:t>The U.S. has strong research team hitting the ground on completed ITER project</a:t>
            </a:r>
          </a:p>
          <a:p>
            <a:pPr marL="342900" lvl="1" indent="-168275"/>
            <a:r>
              <a:rPr lang="en-US" sz="1600" dirty="0" smtClean="0"/>
              <a:t>This team is capable of asserting world </a:t>
            </a:r>
            <a:r>
              <a:rPr lang="en-US" sz="1600" dirty="0" smtClean="0">
                <a:solidFill>
                  <a:srgbClr val="FF0000"/>
                </a:solidFill>
              </a:rPr>
              <a:t>leadership in burning plasma science</a:t>
            </a:r>
            <a:r>
              <a:rPr lang="en-US" sz="1600" dirty="0" smtClean="0"/>
              <a:t>.</a:t>
            </a:r>
          </a:p>
          <a:p>
            <a:pPr marL="174625" indent="-174625"/>
            <a:r>
              <a:rPr lang="en-US" sz="2000" dirty="0" smtClean="0"/>
              <a:t>Fusion materials science</a:t>
            </a:r>
          </a:p>
          <a:p>
            <a:pPr marL="342900" lvl="1" indent="-168275"/>
            <a:r>
              <a:rPr lang="en-US" sz="1600" dirty="0" smtClean="0"/>
              <a:t>The U.S. has made strides in fusion materials science and </a:t>
            </a:r>
            <a:r>
              <a:rPr lang="en-US" sz="1600" dirty="0" smtClean="0">
                <a:solidFill>
                  <a:srgbClr val="FF0000"/>
                </a:solidFill>
              </a:rPr>
              <a:t>passed critical metrics </a:t>
            </a:r>
            <a:r>
              <a:rPr lang="en-US" sz="1600" dirty="0" smtClean="0"/>
              <a:t>in </a:t>
            </a:r>
            <a:r>
              <a:rPr lang="en-US" sz="1600" dirty="0" err="1" smtClean="0"/>
              <a:t>tokamak</a:t>
            </a:r>
            <a:r>
              <a:rPr lang="en-US" sz="1600" dirty="0" smtClean="0"/>
              <a:t> and </a:t>
            </a:r>
            <a:r>
              <a:rPr lang="en-US" sz="1600" dirty="0" smtClean="0">
                <a:solidFill>
                  <a:srgbClr val="FF0000"/>
                </a:solidFill>
              </a:rPr>
              <a:t>ST operations with national research teams</a:t>
            </a:r>
            <a:r>
              <a:rPr lang="en-US" sz="1600" dirty="0" smtClean="0"/>
              <a:t>. It has assessed technical risks associated with moderate </a:t>
            </a:r>
            <a:r>
              <a:rPr lang="en-US" sz="1600" dirty="0" err="1" smtClean="0"/>
              <a:t>vs</a:t>
            </a:r>
            <a:r>
              <a:rPr lang="en-US" sz="1600" dirty="0" smtClean="0"/>
              <a:t> small aspect ratio and scope of mission, and is prepared to move beyond conceptual design of a fusion nuclear science facility </a:t>
            </a:r>
          </a:p>
          <a:p>
            <a:pPr marL="174625" indent="-174625"/>
            <a:r>
              <a:rPr lang="en-US" sz="2000" dirty="0" smtClean="0"/>
              <a:t>Extend the reach of plasma control science and plasma-wall interactions</a:t>
            </a:r>
          </a:p>
          <a:p>
            <a:pPr marL="342900" lvl="1" indent="-168275"/>
            <a:r>
              <a:rPr lang="en-US" sz="1600" dirty="0" smtClean="0"/>
              <a:t>U.S. fusion research has </a:t>
            </a:r>
            <a:r>
              <a:rPr lang="en-US" sz="1600" dirty="0" smtClean="0">
                <a:solidFill>
                  <a:srgbClr val="FF0000"/>
                </a:solidFill>
              </a:rPr>
              <a:t>successfully levered new international research opportunities</a:t>
            </a:r>
            <a:r>
              <a:rPr lang="en-US" sz="1600" dirty="0" smtClean="0"/>
              <a:t>, including program leadership, in long pulse </a:t>
            </a:r>
            <a:r>
              <a:rPr lang="en-US" sz="1600" dirty="0" smtClean="0">
                <a:solidFill>
                  <a:srgbClr val="FF0000"/>
                </a:solidFill>
              </a:rPr>
              <a:t>plasma control science and 3-D physics</a:t>
            </a:r>
            <a:r>
              <a:rPr lang="en-US" sz="1600" dirty="0" smtClean="0"/>
              <a:t>. </a:t>
            </a:r>
          </a:p>
          <a:p>
            <a:pPr marL="342900" lvl="1" indent="-168275"/>
            <a:r>
              <a:rPr lang="en-US" sz="1600" dirty="0" smtClean="0"/>
              <a:t>Opportunities also include the </a:t>
            </a:r>
            <a:r>
              <a:rPr lang="en-US" sz="1600" dirty="0" smtClean="0">
                <a:solidFill>
                  <a:srgbClr val="FF0000"/>
                </a:solidFill>
              </a:rPr>
              <a:t>plasma-wall interaction science </a:t>
            </a:r>
            <a:r>
              <a:rPr lang="en-US" sz="1600" dirty="0" smtClean="0"/>
              <a:t>made possible with long pulses.</a:t>
            </a:r>
          </a:p>
          <a:p>
            <a:pPr marL="174625" indent="-174625"/>
            <a:r>
              <a:rPr lang="en-US" sz="2000" dirty="0" smtClean="0"/>
              <a:t>Validated predictive capability</a:t>
            </a:r>
          </a:p>
          <a:p>
            <a:pPr marL="342900" lvl="1" indent="-168275"/>
            <a:r>
              <a:rPr lang="en-US" sz="1600" dirty="0" smtClean="0"/>
              <a:t>The U.S. is a world leader in integrated computation, </a:t>
            </a:r>
            <a:r>
              <a:rPr lang="en-US" sz="1600" dirty="0" smtClean="0">
                <a:solidFill>
                  <a:srgbClr val="FF0000"/>
                </a:solidFill>
              </a:rPr>
              <a:t>validated by experiments </a:t>
            </a:r>
            <a:r>
              <a:rPr lang="en-US" sz="1600" dirty="0" smtClean="0"/>
              <a:t>at universities &amp; labs. Such computation should be transformational, as it must </a:t>
            </a:r>
            <a:r>
              <a:rPr lang="en-US" sz="1600" dirty="0" smtClean="0">
                <a:solidFill>
                  <a:srgbClr val="FF0000"/>
                </a:solidFill>
              </a:rPr>
              <a:t>reduce risks associated with fusion development steps</a:t>
            </a:r>
            <a:r>
              <a:rPr lang="en-US" sz="1600" dirty="0" smtClean="0"/>
              <a:t>.</a:t>
            </a:r>
          </a:p>
          <a:p>
            <a:pPr marL="174625" indent="-174625"/>
            <a:r>
              <a:rPr lang="en-US" sz="2000" dirty="0" smtClean="0"/>
              <a:t>Plasma science for discovery </a:t>
            </a:r>
          </a:p>
          <a:p>
            <a:pPr marL="342900" lvl="1" indent="-174625"/>
            <a:r>
              <a:rPr lang="en-US" sz="1600" dirty="0" smtClean="0"/>
              <a:t>The U.S. is the world leader in </a:t>
            </a:r>
            <a:r>
              <a:rPr lang="en-US" sz="1600" dirty="0" smtClean="0">
                <a:solidFill>
                  <a:srgbClr val="FF0000"/>
                </a:solidFill>
              </a:rPr>
              <a:t>plasma science for discovery</a:t>
            </a:r>
            <a:r>
              <a:rPr lang="en-US" sz="1600" dirty="0" smtClean="0"/>
              <a:t>. Leverage has been successfully applied across agencies in Discovery Science with NNSA and NSF, and overseas</a:t>
            </a:r>
          </a:p>
          <a:p>
            <a:endParaRPr lang="en-US" sz="1800" dirty="0" smtClean="0"/>
          </a:p>
        </p:txBody>
      </p:sp>
      <p:sp>
        <p:nvSpPr>
          <p:cNvPr id="16388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A8C35-B05F-4BFB-B2FA-FEB0E6E03CDD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9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71878</TotalTime>
  <Words>5941</Words>
  <Application>Microsoft Office PowerPoint</Application>
  <PresentationFormat>On-screen Show (4:3)</PresentationFormat>
  <Paragraphs>960</Paragraphs>
  <Slides>58</Slides>
  <Notes>16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Blank Presentation</vt:lpstr>
      <vt:lpstr>Equation</vt:lpstr>
      <vt:lpstr>Slide 1</vt:lpstr>
      <vt:lpstr>Outline</vt:lpstr>
      <vt:lpstr>NSTX Program/Project events since PAC-29 (I)</vt:lpstr>
      <vt:lpstr>NSTX Program/Project events since PAC-29 (II)</vt:lpstr>
      <vt:lpstr>Schedule for 5 year planning preparation</vt:lpstr>
      <vt:lpstr>Response to NSTX PAC-29 recommendations</vt:lpstr>
      <vt:lpstr>NSTX-U PAC-31 charge questions:</vt:lpstr>
      <vt:lpstr>NSTX Upgrade Mission Elements</vt:lpstr>
      <vt:lpstr>NSTX-U contributes strongly to FES vision for  where U.S. fusion program should be in 2021 (From E.J. Synakowski - Associate Director, Office of Science for FES – APS-DPP November 14-18, 2011)</vt:lpstr>
      <vt:lpstr>NSTX Upgrade will address critical plasma confinement and sustainment questions by exploiting 2 new capabilities</vt:lpstr>
      <vt:lpstr>Topical Science Groups organize research,  5 year planning, and preparation for NSTX-U operation</vt:lpstr>
      <vt:lpstr>Baseline: FY12-14 research milestones emphasize analysis, simulation, projection to/preparation for NSTX-U, FNSF, ITER</vt:lpstr>
      <vt:lpstr>Incremental funding would accelerate first-plasma to FY2014, enabling access to new physics + assessment of ST for FNSF</vt:lpstr>
      <vt:lpstr>Outline</vt:lpstr>
      <vt:lpstr>NSTX-Upgrade will extend diagnosis and understanding of micro-instabilities potentially responsible for anomalous transport in STs</vt:lpstr>
      <vt:lpstr>Transport and Turbulence Research Plans for FY2012-14: Develop advanced turbulence diagnostics, reduced transport models</vt:lpstr>
      <vt:lpstr>Resistive wall mode studies and systematic disruption analysis inform control requirements for FNSF, ITER</vt:lpstr>
      <vt:lpstr>Macroscopic Stability Research Plans for FY2012-14: Investigate kinetic RWM and disruption physics, assess new 3D coils</vt:lpstr>
      <vt:lpstr>Rapid TAE avalanches could impact NBI current-drive  in advanced scenarios for NSTX-U, FNSF, ITER AT</vt:lpstr>
      <vt:lpstr>Energetic Particle Physics Research Plans for FY2012-14: Develop full and reduced models of fast-ion transport, f(v) diagnostics</vt:lpstr>
      <vt:lpstr>Plasma initiation with small or no transformer is unique  challenge for ST-based Fusion Nuclear Science Facility</vt:lpstr>
      <vt:lpstr>Simulations of CHI project to increased start-up current in NSTX Upgrade, highlight need for additional electron heating</vt:lpstr>
      <vt:lpstr>Solenoid-Free Start-up and Ramp-up Research Plans for FY2012-14:  Simulate CHI start-up/ramp-up, prepare CHI/guns for NSTX-U</vt:lpstr>
      <vt:lpstr>HHFW promising for heating low current target plasma for NBI non-inductive ramp-up</vt:lpstr>
      <vt:lpstr>Wave Physics Research Plans for FY2012-14: Simulate &amp; develop reliable ICRF H-mode, prepare ECH/EBW/EHO design</vt:lpstr>
      <vt:lpstr>Non-inductive ramp-up from ~0.4MA to ~1MA projected  to be possible with new CS + more tangential 2nd NBI</vt:lpstr>
      <vt:lpstr> Scenario modeling using TRANSP projects to 100%  non-inductive current at IP =  0.9-1.3MA at BT=1.0 T</vt:lpstr>
      <vt:lpstr>Advanced Scenarios and Control Research Plans for FY2012-14: Simulate scenarios for NSTX-U, develop advanced control algorithms</vt:lpstr>
      <vt:lpstr>NSTX-U will investigate high flux expansion snowflake divertor + detachment for large heat-flux reduction</vt:lpstr>
      <vt:lpstr>Upgrade CS design provides additional coils for flexible  and controllable divertor including snowflake</vt:lpstr>
      <vt:lpstr>Boundary Physics Research Plans for FY2012-14: Advance snowflake &amp; edge turbulence understanding, plan cryo &amp; PFCs</vt:lpstr>
      <vt:lpstr>Lithium coatings will continue to  be an important research tool for NSTX-U</vt:lpstr>
      <vt:lpstr>Lithium Research Plans for FY2012-14: Advance-Li PFC understanding and technology, R&amp;D for flowing Li</vt:lpstr>
      <vt:lpstr>NSTX-U team continuing to strongly support ITER through participation in ITPA joint experiments and activities</vt:lpstr>
      <vt:lpstr>Slide 35</vt:lpstr>
      <vt:lpstr>NSTX-U 5 year plan goal:  transition to (nearly) complete  wall coverage w/ metallic PFCs to support FNSF PMI studies</vt:lpstr>
      <vt:lpstr>Direct comparison of cryo-pumping and flowing LLD by  end of next 5 yr plan would inform FNSF divertor decisions</vt:lpstr>
      <vt:lpstr>NSTX/ST researchers contributing to study  of Mission and Configuration of an ST-FNSF</vt:lpstr>
      <vt:lpstr>Summary:  NSTX-U plan strongly supports OFES vision  for fusion for next decade emphasizing ITER, PMI, FNSF</vt:lpstr>
      <vt:lpstr>Backup material – PAC-29 recommendations</vt:lpstr>
      <vt:lpstr>Table of responses to PAC-29 recommendations (1)</vt:lpstr>
      <vt:lpstr>Table of responses to PAC-29 recommendations (2)</vt:lpstr>
      <vt:lpstr>Table of responses to PAC-29 recommendations (3)</vt:lpstr>
      <vt:lpstr>Table of responses to PAC-29 recommendations (4)</vt:lpstr>
      <vt:lpstr>Table of responses to PAC-29 recommendations (5)</vt:lpstr>
      <vt:lpstr>Backup: LLD results and needs for flowing LLD</vt:lpstr>
      <vt:lpstr>Operation with outer strike-point on liquid lithium divertor (LLD) (porous Mo coated w/ Li) compatible w/ high plasma performance</vt:lpstr>
      <vt:lpstr>Flowing LLD will be studied as alternative means  of particle and power exhaust, access to low recycling</vt:lpstr>
      <vt:lpstr>Backup: summary of collaboration activities</vt:lpstr>
      <vt:lpstr>Collaborations:   Held team-wide discussion on FY12-13 opportunities and expectations in Sep-Dec 2011</vt:lpstr>
      <vt:lpstr>Collaborations in materials/PMI, boundary physics</vt:lpstr>
      <vt:lpstr>Collaborations on core transport and turbulence</vt:lpstr>
      <vt:lpstr>Collaborations in start-up, scenarios/control, MHD</vt:lpstr>
      <vt:lpstr>Collaborations in waves and  energetic particles, and diagnostic development</vt:lpstr>
      <vt:lpstr>Some statistics, and issues going forward</vt:lpstr>
      <vt:lpstr>Additional backup</vt:lpstr>
      <vt:lpstr>Mission of ST-FNSF</vt:lpstr>
      <vt:lpstr>Transient CHI: Axisymmetric Reconnection Leads to Formation of Closed Flux Surfaces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jmenard</cp:lastModifiedBy>
  <cp:revision>12697</cp:revision>
  <dcterms:created xsi:type="dcterms:W3CDTF">2003-10-01T16:23:57Z</dcterms:created>
  <dcterms:modified xsi:type="dcterms:W3CDTF">2012-04-16T16:49:52Z</dcterms:modified>
</cp:coreProperties>
</file>