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wmf" ContentType="image/x-wmf"/>
  <Default Extension="jpeg" ContentType="image/jpeg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41"/>
  </p:notesMasterIdLst>
  <p:handoutMasterIdLst>
    <p:handoutMasterId r:id="rId42"/>
  </p:handoutMasterIdLst>
  <p:sldIdLst>
    <p:sldId id="1217" r:id="rId2"/>
    <p:sldId id="1226" r:id="rId3"/>
    <p:sldId id="1227" r:id="rId4"/>
    <p:sldId id="1225" r:id="rId5"/>
    <p:sldId id="1228" r:id="rId6"/>
    <p:sldId id="1230" r:id="rId7"/>
    <p:sldId id="1229" r:id="rId8"/>
    <p:sldId id="1243" r:id="rId9"/>
    <p:sldId id="1231" r:id="rId10"/>
    <p:sldId id="1276" r:id="rId11"/>
    <p:sldId id="1271" r:id="rId12"/>
    <p:sldId id="1234" r:id="rId13"/>
    <p:sldId id="1246" r:id="rId14"/>
    <p:sldId id="1252" r:id="rId15"/>
    <p:sldId id="1261" r:id="rId16"/>
    <p:sldId id="1245" r:id="rId17"/>
    <p:sldId id="1260" r:id="rId18"/>
    <p:sldId id="1294" r:id="rId19"/>
    <p:sldId id="1278" r:id="rId20"/>
    <p:sldId id="1279" r:id="rId21"/>
    <p:sldId id="1280" r:id="rId22"/>
    <p:sldId id="1281" r:id="rId23"/>
    <p:sldId id="1282" r:id="rId24"/>
    <p:sldId id="1283" r:id="rId25"/>
    <p:sldId id="1284" r:id="rId26"/>
    <p:sldId id="1285" r:id="rId27"/>
    <p:sldId id="1286" r:id="rId28"/>
    <p:sldId id="1287" r:id="rId29"/>
    <p:sldId id="1288" r:id="rId30"/>
    <p:sldId id="1289" r:id="rId31"/>
    <p:sldId id="1290" r:id="rId32"/>
    <p:sldId id="1295" r:id="rId33"/>
    <p:sldId id="1296" r:id="rId34"/>
    <p:sldId id="1297" r:id="rId35"/>
    <p:sldId id="1298" r:id="rId36"/>
    <p:sldId id="1299" r:id="rId37"/>
    <p:sldId id="1291" r:id="rId38"/>
    <p:sldId id="1292" r:id="rId39"/>
    <p:sldId id="1293" r:id="rId40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237C7"/>
    <a:srgbClr val="3B3FC9"/>
    <a:srgbClr val="FF3300"/>
    <a:srgbClr val="9999FF"/>
    <a:srgbClr val="FF0000"/>
    <a:srgbClr val="00CC66"/>
    <a:srgbClr val="FF9933"/>
    <a:srgbClr val="FFCC00"/>
    <a:srgbClr val="FF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533" autoAdjust="0"/>
  </p:normalViewPr>
  <p:slideViewPr>
    <p:cSldViewPr>
      <p:cViewPr varScale="1">
        <p:scale>
          <a:sx n="83" d="100"/>
          <a:sy n="83" d="100"/>
        </p:scale>
        <p:origin x="-2408" y="-104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2253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47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handoutMaster" Target="handoutMasters/handoutMaster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presProps" Target="presProps.xml"/><Relationship Id="rId4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defRPr b="0" i="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11DB400B-FE08-524B-828D-88556ECB2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65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defRPr b="0" i="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B2EE7598-EDB9-6641-8B42-7D5D97F49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08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043A57-92B4-D242-8387-146ABAC6DE09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5" tIns="47863" rIns="95725" bIns="47863" anchor="b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5B7F62AF-A888-6D49-8667-D3029D5AC99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algn="r" eaLnBrk="1" hangingPunct="1"/>
              <a:t>10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095293E-1D95-524F-93F0-B0521367200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EA21D55-01CA-E94E-93F2-7D781FE41954}" type="slidenum">
              <a:rPr lang="en-US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14</a:t>
            </a:fld>
            <a:endParaRPr lang="en-US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5" tIns="47863" rIns="95725" bIns="47863" anchor="b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551C8F57-8FED-1048-B9C5-05EB9CF032E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algn="r" eaLnBrk="1" hangingPunct="1"/>
              <a:t>16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66FA126-02D9-9246-9F38-3FBA2C8B29E9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A97A16-477F-384C-9CA5-78E25EE2BDCC}" type="slidenum">
              <a:rPr lang="en-US"/>
              <a:pPr/>
              <a:t>21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1C48E-B21C-41E2-9D5B-C83BE10D68EE}" type="slidenum">
              <a:rPr lang="en-US"/>
              <a:pPr/>
              <a:t>31</a:t>
            </a:fld>
            <a:endParaRPr lang="en-US"/>
          </a:p>
        </p:txBody>
      </p:sp>
      <p:sp>
        <p:nvSpPr>
          <p:cNvPr id="3112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4560" y="4379595"/>
            <a:ext cx="5085080" cy="4149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000">
                <a:latin typeface="Lucida Grande" charset="0"/>
                <a:cs typeface="Lucida Grande" charset="0"/>
                <a:sym typeface="Lucida Grande" charset="0"/>
              </a:rPr>
              <a:t>Turbulence spreading refers to the spatial propagation ofturbulence from a region of the plasma where it is generatedto another region where the turbulence drive is smaller ornonexistent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000" dirty="0">
                <a:latin typeface="Lucida Grande" charset="0"/>
                <a:cs typeface="Lucida Grande" charset="0"/>
                <a:sym typeface="Lucida Grande" charset="0"/>
              </a:rPr>
              <a:t>Looking for signature of instabilities capable of constraining the pedestal width is primarily motivated</a:t>
            </a:r>
          </a:p>
          <a:p>
            <a:r>
              <a:rPr lang="en-US" sz="2000" dirty="0">
                <a:latin typeface="Lucida Grande" charset="0"/>
                <a:cs typeface="Lucida Grande" charset="0"/>
                <a:sym typeface="Lucida Grande" charset="0"/>
              </a:rPr>
              <a:t>by recently proposed KBM which could be limiting the pedestal gradient in combination  the peeling-ballooning modes. </a:t>
            </a:r>
          </a:p>
          <a:p>
            <a:endParaRPr lang="en-US" sz="20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000" dirty="0">
                <a:latin typeface="Lucida Grande" charset="0"/>
                <a:cs typeface="Lucida Grande" charset="0"/>
                <a:sym typeface="Lucida Grande" charset="0"/>
              </a:rPr>
              <a:t>In addition, recent work on DIIID shows that the pedestal structure appears to follow the KBM constrain in green earlier on in the ELM cycle. </a:t>
            </a:r>
          </a:p>
          <a:p>
            <a:endParaRPr lang="en-US" sz="20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000" dirty="0">
                <a:latin typeface="Lucida Grande" charset="0"/>
                <a:cs typeface="Lucida Grande" charset="0"/>
                <a:sym typeface="Lucida Grande" charset="0"/>
              </a:rPr>
              <a:t>The question we would like to address/investigate would be the turbulence structure during the </a:t>
            </a:r>
            <a:r>
              <a:rPr lang="en-US" sz="2000" dirty="0" err="1">
                <a:latin typeface="Lucida Grande" charset="0"/>
                <a:cs typeface="Lucida Grande" charset="0"/>
                <a:sym typeface="Lucida Grande" charset="0"/>
              </a:rPr>
              <a:t>inter_ELM</a:t>
            </a:r>
            <a:r>
              <a:rPr lang="en-US" sz="2000" dirty="0">
                <a:latin typeface="Lucida Grande" charset="0"/>
                <a:cs typeface="Lucida Grande" charset="0"/>
                <a:sym typeface="Lucida Grande" charset="0"/>
              </a:rPr>
              <a:t>  evolution for additional clues in potential culprit in setting the pedestal width.</a:t>
            </a:r>
          </a:p>
          <a:p>
            <a:endParaRPr lang="en-US" sz="2000" dirty="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000" dirty="0">
                <a:latin typeface="Lucida Grande" charset="0"/>
                <a:cs typeface="Lucida Grande" charset="0"/>
                <a:sym typeface="Lucida Grande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000">
                <a:latin typeface="Lucida Grande" charset="0"/>
                <a:cs typeface="Lucida Grande" charset="0"/>
                <a:sym typeface="Lucida Grande" charset="0"/>
              </a:rPr>
              <a:t>make sure to point out that increasing lithium leads to a not quite monotonic trend ELM stabilization, but that the profile fitting and stability analysis can capture this: the ELMy profiles have narrower pedestals and are close to the kink/peeling limit, whereas the ELM-free ones are farther from the stability boundary.</a:t>
            </a:r>
          </a:p>
          <a:p>
            <a:r>
              <a:rPr lang="en-US" sz="2000">
                <a:latin typeface="Lucida Grande" charset="0"/>
                <a:cs typeface="Lucida Grande" charset="0"/>
                <a:sym typeface="Lucida Grande" charset="0"/>
              </a:rPr>
              <a:t>Clues for limiting the pedestal height? search for microturbulence as key/ leading mechanism?</a:t>
            </a:r>
          </a:p>
          <a:p>
            <a:endParaRPr lang="en-US" sz="20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5" tIns="47863" rIns="95725" bIns="47863" anchor="b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5E0E03D3-BD48-D145-8E79-98BD242FB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algn="r" eaLnBrk="1" hangingPunct="1"/>
              <a:t>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000">
                <a:latin typeface="Lucida Grande" charset="0"/>
                <a:cs typeface="Lucida Grande" charset="0"/>
                <a:sym typeface="Lucida Grande" charset="0"/>
              </a:rPr>
              <a:t>Stress plot number 2</a:t>
            </a:r>
          </a:p>
          <a:p>
            <a:endParaRPr lang="en-US" sz="20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5AFFEA86-CBF2-4240-982B-45138E80E603}" type="slidenum">
              <a:rPr lang="en-US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39</a:t>
            </a:fld>
            <a:endParaRPr lang="en-US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4213"/>
            <a:ext cx="4667250" cy="3500437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 noChangeArrowheads="1"/>
          </p:cNvSpPr>
          <p:nvPr/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5" tIns="47863" rIns="95725" bIns="47863" anchor="b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/>
            <a:fld id="{5B7F62AF-A888-6D49-8667-D3029D5AC99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algn="r" eaLnBrk="1" hangingPunct="1"/>
              <a:t>3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BF20552-B648-9847-BD6B-8EF4BCC6CF7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CC467F6-D9CB-6244-B9B8-4FF4E3772040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43F11DD-AF15-D247-BC12-3F73D27532B0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EBDFA8C-A2FB-A840-90BE-229B191281C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5F638FC-2D75-AB4D-8A18-37575D4356C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50DDA91-D092-3047-BD02-118524B9F053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B41F5-44AC-7B4E-A2A3-0591FABE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6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0A45-DC2B-E74F-BFE9-EDA67D02A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07AE08-01F4-BA4B-BD54-A305C7D3ECDC}" type="datetimeFigureOut">
              <a:rPr lang="en-US" smtClean="0"/>
              <a:t>4/18/12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4E2-70B7-354D-905E-99F1FE84B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3" y="6653213"/>
            <a:ext cx="762000" cy="15240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mtClean="0"/>
            </a:lvl1pPr>
          </a:lstStyle>
          <a:p>
            <a:fld id="{7A5BC9D7-C66C-704A-AD0D-8707F75BA8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7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8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7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b="0" smtClean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i="0">
                <a:solidFill>
                  <a:schemeClr val="accent2"/>
                </a:solidFill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DA0C11E6-3ECA-204F-BB89-BD53C36B2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 smtClean="0"/>
              <a:t>NSTX-U PAC 31– Boundary Physics Progress and Plans, V. A. Soukhanovskii (18 April 2012 )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wmf"/><Relationship Id="rId6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emf"/><Relationship Id="rId5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5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6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5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3" Type="http://schemas.openxmlformats.org/officeDocument/2006/relationships/image" Target="../media/image59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png"/><Relationship Id="rId5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5.png"/><Relationship Id="rId5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5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6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7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48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9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50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1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2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53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i="0" dirty="0">
                <a:solidFill>
                  <a:schemeClr val="tx1"/>
                </a:solidFill>
                <a:latin typeface="Arial" charset="0"/>
              </a:rPr>
              <a:t>Vlad </a:t>
            </a:r>
            <a:r>
              <a:rPr lang="en-US" sz="2400" i="0" dirty="0" smtClean="0">
                <a:solidFill>
                  <a:schemeClr val="tx1"/>
                </a:solidFill>
                <a:latin typeface="Arial" charset="0"/>
              </a:rPr>
              <a:t>Soukhanovskii, LLNL</a:t>
            </a:r>
          </a:p>
          <a:p>
            <a:pPr algn="ctr" eaLnBrk="1" hangingPunct="1">
              <a:defRPr/>
            </a:pPr>
            <a:r>
              <a:rPr lang="en-US" sz="2300" i="0" dirty="0" smtClean="0">
                <a:solidFill>
                  <a:schemeClr val="tx1"/>
                </a:solidFill>
                <a:latin typeface="Arial" charset="0"/>
              </a:rPr>
              <a:t>Ahmed Diallo, PPPL</a:t>
            </a:r>
          </a:p>
          <a:p>
            <a:pPr algn="ctr" eaLnBrk="1" hangingPunct="1">
              <a:defRPr/>
            </a:pPr>
            <a:r>
              <a:rPr lang="en-US" sz="2300" i="0" dirty="0" smtClean="0">
                <a:solidFill>
                  <a:schemeClr val="tx1"/>
                </a:solidFill>
                <a:latin typeface="Arial" charset="0"/>
              </a:rPr>
              <a:t>Daren Stotler, PPPL</a:t>
            </a:r>
          </a:p>
          <a:p>
            <a:pPr algn="ctr" eaLnBrk="1" hangingPunct="1">
              <a:defRPr/>
            </a:pPr>
            <a:r>
              <a:rPr lang="en-US" sz="2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for </a:t>
            </a:r>
            <a:r>
              <a:rPr lang="en-US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the NSTX Research Team</a:t>
            </a:r>
            <a:endParaRPr lang="en-US" sz="2000" b="0" baseline="300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cxnSp>
        <p:nvCxnSpPr>
          <p:cNvPr id="6155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6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57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8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9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60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1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62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3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64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5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66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7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68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9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70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1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72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73" name="Picture 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74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5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76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3600" b="0" smtClean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NSTX-U</a:t>
            </a:r>
          </a:p>
        </p:txBody>
      </p:sp>
      <p:cxnSp>
        <p:nvCxnSpPr>
          <p:cNvPr id="6178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9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80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81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6182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83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6184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85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86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87" name="Picture 53" descr="ppi224.tmp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88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89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6190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91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92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93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4" name="Picture 48" descr="ppi221.tmp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129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" name="Text Box 152"/>
          <p:cNvSpPr txBox="1">
            <a:spLocks noChangeArrowheads="1"/>
          </p:cNvSpPr>
          <p:nvPr/>
        </p:nvSpPr>
        <p:spPr bwMode="auto">
          <a:xfrm>
            <a:off x="152400" y="2209800"/>
            <a:ext cx="12573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6196" name="Picture 5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1676400" y="3598863"/>
            <a:ext cx="5715000" cy="6683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1600" i="0" dirty="0" smtClean="0">
                <a:solidFill>
                  <a:srgbClr val="FF0000"/>
                </a:solidFill>
                <a:latin typeface="+mj-lt"/>
              </a:rPr>
              <a:t>NSTX PAC-31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600" i="0" dirty="0" smtClean="0">
                <a:solidFill>
                  <a:srgbClr val="FF0000"/>
                </a:solidFill>
                <a:latin typeface="+mj-lt"/>
              </a:rPr>
              <a:t>PPPL B318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1600" i="0" dirty="0" smtClean="0">
                <a:solidFill>
                  <a:srgbClr val="FF0000"/>
                </a:solidFill>
                <a:latin typeface="+mj-lt"/>
              </a:rPr>
              <a:t>17 – 19 April 2012</a:t>
            </a:r>
            <a:endParaRPr lang="en-US" sz="1600" i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ja-JP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Boundary Physics Progress and Plans</a:t>
            </a:r>
            <a:endParaRPr lang="en-US" sz="3200" i="0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FB0BAD70-A123-EB48-8FDA-61F2A8D4A24D}" type="slidenum">
              <a:rPr lang="en-US" sz="900" i="0">
                <a:solidFill>
                  <a:schemeClr val="accent2"/>
                </a:solidFill>
                <a:latin typeface="Arial" charset="0"/>
              </a:rPr>
              <a:pPr algn="r"/>
              <a:t>10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</a:rPr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8229600" cy="5181600"/>
          </a:xfrm>
        </p:spPr>
        <p:txBody>
          <a:bodyPr/>
          <a:lstStyle/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Boundary physics progress and near-term plans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Edge transport and plasma-surface interactions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Thermal heat transport in the SOL and divertor, heat flux mitigation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SOL transport and turbulence studies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Impurity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source control 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H-mode physics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Pedestal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physics studies</a:t>
            </a:r>
          </a:p>
          <a:p>
            <a:pPr lvl="2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ELM characterization and control</a:t>
            </a:r>
          </a:p>
          <a:p>
            <a:r>
              <a:rPr lang="en-US" sz="2200" dirty="0">
                <a:latin typeface="Arial" charset="0"/>
              </a:rPr>
              <a:t>Planning Boundary research for NSTX-U</a:t>
            </a:r>
          </a:p>
          <a:p>
            <a:pPr lvl="1"/>
            <a:r>
              <a:rPr lang="en-US" dirty="0" smtClean="0">
                <a:latin typeface="Arial" charset="0"/>
              </a:rPr>
              <a:t>Initial </a:t>
            </a:r>
            <a:r>
              <a:rPr lang="en-US" dirty="0">
                <a:latin typeface="Arial" charset="0"/>
              </a:rPr>
              <a:t>years </a:t>
            </a:r>
            <a:r>
              <a:rPr lang="en-US" dirty="0" smtClean="0">
                <a:latin typeface="Arial" charset="0"/>
              </a:rPr>
              <a:t>(1-2) of NSTX</a:t>
            </a:r>
            <a:r>
              <a:rPr lang="en-US" dirty="0">
                <a:latin typeface="Arial" charset="0"/>
              </a:rPr>
              <a:t>-U </a:t>
            </a:r>
            <a:r>
              <a:rPr lang="en-US" dirty="0" smtClean="0">
                <a:latin typeface="Arial" charset="0"/>
              </a:rPr>
              <a:t>operation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Later years </a:t>
            </a:r>
            <a:r>
              <a:rPr lang="en-US" dirty="0" smtClean="0">
                <a:latin typeface="Arial" charset="0"/>
              </a:rPr>
              <a:t>(3-5) of </a:t>
            </a:r>
            <a:r>
              <a:rPr lang="en-US" dirty="0">
                <a:latin typeface="Arial" charset="0"/>
              </a:rPr>
              <a:t>NSTX-U </a:t>
            </a:r>
            <a:r>
              <a:rPr lang="en-US" dirty="0" smtClean="0">
                <a:latin typeface="Arial" charset="0"/>
              </a:rPr>
              <a:t>operation</a:t>
            </a:r>
          </a:p>
          <a:p>
            <a:pPr lvl="1"/>
            <a:r>
              <a:rPr lang="en-US" dirty="0" smtClean="0">
                <a:latin typeface="Arial" charset="0"/>
              </a:rPr>
              <a:t>Facility and diagnostic improvements, divertor particle and power control plans</a:t>
            </a:r>
            <a:endParaRPr lang="en-US" dirty="0">
              <a:latin typeface="Arial" charset="0"/>
            </a:endParaRPr>
          </a:p>
          <a:p>
            <a:r>
              <a:rPr lang="en-US" sz="2200" dirty="0">
                <a:solidFill>
                  <a:srgbClr val="7F7F7F"/>
                </a:solidFill>
                <a:latin typeface="Arial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8891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Boundary Research in years 1-2 of NSTX-U operation aims at </a:t>
            </a:r>
            <a:r>
              <a:rPr lang="en-US" dirty="0" smtClean="0">
                <a:latin typeface="Arial" charset="0"/>
              </a:rPr>
              <a:t>comparing results to NSTX trends, extending to longer pulse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181600"/>
          </a:xfrm>
        </p:spPr>
        <p:txBody>
          <a:bodyPr/>
          <a:lstStyle/>
          <a:p>
            <a:r>
              <a:rPr lang="en-US" sz="1800" dirty="0"/>
              <a:t>Re-establish reliable H-mode operation</a:t>
            </a:r>
          </a:p>
          <a:p>
            <a:r>
              <a:rPr lang="en-US" sz="1800" dirty="0"/>
              <a:t>Complete assessment of trends </a:t>
            </a:r>
            <a:r>
              <a:rPr lang="en-US" sz="1800" dirty="0" err="1"/>
              <a:t>w.r.t</a:t>
            </a:r>
            <a:r>
              <a:rPr lang="en-US" sz="1800" dirty="0"/>
              <a:t>. NSTX</a:t>
            </a:r>
          </a:p>
          <a:p>
            <a:pPr lvl="1"/>
            <a:r>
              <a:rPr lang="en-US" sz="1800" dirty="0"/>
              <a:t>Pedestal structure</a:t>
            </a:r>
          </a:p>
          <a:p>
            <a:pPr lvl="2"/>
            <a:r>
              <a:rPr lang="en-US" sz="1600" dirty="0"/>
              <a:t>Dependence on </a:t>
            </a:r>
            <a:r>
              <a:rPr lang="en-US" sz="1600" i="1" dirty="0" err="1"/>
              <a:t>B</a:t>
            </a:r>
            <a:r>
              <a:rPr lang="en-US" sz="1600" i="1" baseline="-25000" dirty="0" err="1"/>
              <a:t>t</a:t>
            </a:r>
            <a:r>
              <a:rPr lang="en-US" sz="1600" dirty="0"/>
              <a:t>,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p</a:t>
            </a:r>
            <a:r>
              <a:rPr lang="en-US" sz="1600" dirty="0"/>
              <a:t>, shaping</a:t>
            </a:r>
          </a:p>
          <a:p>
            <a:pPr lvl="1"/>
            <a:r>
              <a:rPr lang="en-US" sz="1800" dirty="0"/>
              <a:t>Response to 3D magnetic field perturbations</a:t>
            </a:r>
          </a:p>
          <a:p>
            <a:pPr lvl="2"/>
            <a:r>
              <a:rPr lang="en-US" sz="1600" dirty="0"/>
              <a:t>ELM studies, ELM control development, pedestal transport</a:t>
            </a:r>
          </a:p>
          <a:p>
            <a:pPr lvl="1"/>
            <a:r>
              <a:rPr lang="en-US" sz="1800" dirty="0"/>
              <a:t>H-mode research</a:t>
            </a:r>
          </a:p>
          <a:p>
            <a:pPr lvl="2"/>
            <a:r>
              <a:rPr lang="en-US" sz="1600" dirty="0"/>
              <a:t>EPH-mode, I-mode development</a:t>
            </a:r>
          </a:p>
          <a:p>
            <a:pPr lvl="1"/>
            <a:r>
              <a:rPr lang="en-US" sz="1800" dirty="0"/>
              <a:t>Edge and SOL physics</a:t>
            </a:r>
          </a:p>
          <a:p>
            <a:pPr lvl="2"/>
            <a:r>
              <a:rPr lang="en-US" sz="1600" dirty="0"/>
              <a:t>Midplane and divertor turbulence, zonal flows, L-H transition</a:t>
            </a:r>
          </a:p>
          <a:p>
            <a:pPr lvl="1"/>
            <a:r>
              <a:rPr lang="en-US" sz="1800" dirty="0"/>
              <a:t>Divertor research</a:t>
            </a:r>
          </a:p>
          <a:p>
            <a:pPr lvl="2"/>
            <a:r>
              <a:rPr lang="en-US" sz="1600" dirty="0"/>
              <a:t>Heat flux width </a:t>
            </a:r>
            <a:r>
              <a:rPr lang="en-US" sz="1600" dirty="0" smtClean="0"/>
              <a:t>scaling, connection to SOL models</a:t>
            </a:r>
            <a:endParaRPr lang="en-US" sz="1600" dirty="0"/>
          </a:p>
          <a:p>
            <a:pPr lvl="2"/>
            <a:r>
              <a:rPr lang="en-US" sz="1600" dirty="0"/>
              <a:t>Snowflake divertor studies and control development</a:t>
            </a:r>
          </a:p>
          <a:p>
            <a:pPr lvl="2"/>
            <a:r>
              <a:rPr lang="en-US" sz="1600" dirty="0"/>
              <a:t>Radiative divertor with D</a:t>
            </a:r>
            <a:r>
              <a:rPr lang="en-US" sz="1600" baseline="-25000" dirty="0"/>
              <a:t>2</a:t>
            </a:r>
            <a:r>
              <a:rPr lang="en-US" sz="1600" dirty="0"/>
              <a:t>, Ne, </a:t>
            </a:r>
            <a:r>
              <a:rPr lang="en-US" sz="1600" dirty="0" err="1"/>
              <a:t>Ar</a:t>
            </a:r>
            <a:r>
              <a:rPr lang="en-US" sz="1600" dirty="0"/>
              <a:t> seeding</a:t>
            </a:r>
          </a:p>
          <a:p>
            <a:pPr lvl="2"/>
            <a:r>
              <a:rPr lang="en-US" sz="1600" dirty="0"/>
              <a:t>Impurity erosion and SOL transport studies</a:t>
            </a:r>
          </a:p>
          <a:p>
            <a:pPr lvl="2"/>
            <a:r>
              <a:rPr lang="en-US" sz="1600" dirty="0"/>
              <a:t>Experiments to support validation of cryo-pump designs</a:t>
            </a:r>
          </a:p>
        </p:txBody>
      </p:sp>
    </p:spTree>
    <p:extLst>
      <p:ext uri="{BB962C8B-B14F-4D97-AF65-F5344CB8AC3E}">
        <p14:creationId xmlns:p14="http://schemas.microsoft.com/office/powerpoint/2010/main" val="203327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3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4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Advanced diagnostic and facility capabilities of NSTX-U </a:t>
            </a:r>
            <a:r>
              <a:rPr lang="en-US" dirty="0" smtClean="0">
                <a:latin typeface="Arial" charset="0"/>
              </a:rPr>
              <a:t>aim to establish Boundary </a:t>
            </a:r>
            <a:r>
              <a:rPr lang="en-US" dirty="0">
                <a:latin typeface="Arial" charset="0"/>
              </a:rPr>
              <a:t>Physics basis for ST-FNSF in Years 3</a:t>
            </a:r>
            <a:r>
              <a:rPr lang="en-US" dirty="0" smtClean="0">
                <a:latin typeface="Arial" charset="0"/>
              </a:rPr>
              <a:t>-5</a:t>
            </a:r>
            <a:endParaRPr lang="en-US" dirty="0">
              <a:latin typeface="Arial" charset="0"/>
            </a:endParaRPr>
          </a:p>
        </p:txBody>
      </p:sp>
      <p:cxnSp>
        <p:nvCxnSpPr>
          <p:cNvPr id="33796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7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8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3A1F8A3-3E3E-EB42-ADE4-8851C3B887C3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12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3380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1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953000"/>
          </a:xfrm>
        </p:spPr>
        <p:txBody>
          <a:bodyPr/>
          <a:lstStyle/>
          <a:p>
            <a:r>
              <a:rPr lang="en-US" sz="2000" dirty="0" smtClean="0">
                <a:latin typeface="Arial" charset="0"/>
              </a:rPr>
              <a:t>Assess Mo </a:t>
            </a:r>
            <a:r>
              <a:rPr lang="en-US" sz="2000" dirty="0" err="1">
                <a:latin typeface="Arial" charset="0"/>
              </a:rPr>
              <a:t>divertor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PFCs and their impact </a:t>
            </a:r>
            <a:r>
              <a:rPr lang="en-US" sz="2000" dirty="0">
                <a:latin typeface="Arial" charset="0"/>
              </a:rPr>
              <a:t>on H-mode </a:t>
            </a:r>
            <a:r>
              <a:rPr lang="en-US" sz="2000" dirty="0" smtClean="0">
                <a:latin typeface="Arial" charset="0"/>
              </a:rPr>
              <a:t>confinement</a:t>
            </a:r>
          </a:p>
          <a:p>
            <a:pPr lvl="1"/>
            <a:r>
              <a:rPr lang="en-US" sz="1800" dirty="0">
                <a:latin typeface="Arial" charset="0"/>
              </a:rPr>
              <a:t>C</a:t>
            </a:r>
            <a:r>
              <a:rPr lang="en-US" sz="1800" dirty="0" smtClean="0">
                <a:latin typeface="Arial" charset="0"/>
              </a:rPr>
              <a:t>ore moly density and transport in baseline scenarios</a:t>
            </a:r>
          </a:p>
          <a:p>
            <a:pPr lvl="1"/>
            <a:r>
              <a:rPr lang="en-US" sz="1800" dirty="0" smtClean="0">
                <a:latin typeface="Arial" charset="0"/>
              </a:rPr>
              <a:t>Effect of lithium coatings on molybdenum PFCs (synergistic study with EAST)</a:t>
            </a:r>
          </a:p>
          <a:p>
            <a:pPr lvl="1"/>
            <a:r>
              <a:rPr lang="en-US" sz="1800" dirty="0" smtClean="0">
                <a:latin typeface="Arial" charset="0"/>
              </a:rPr>
              <a:t>Divertor Mo influx in baseline and impurity-seeded radiative divertor scenarios</a:t>
            </a:r>
          </a:p>
          <a:p>
            <a:pPr lvl="1"/>
            <a:endParaRPr lang="en-US" sz="1800" dirty="0" smtClean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Develop and validate divertor heat and particle control</a:t>
            </a:r>
          </a:p>
          <a:p>
            <a:pPr lvl="1"/>
            <a:r>
              <a:rPr lang="en-US" sz="1800" dirty="0">
                <a:latin typeface="Arial" charset="0"/>
              </a:rPr>
              <a:t>Support projections of heat flux width and divertor scenarios to ST-FNSF</a:t>
            </a:r>
          </a:p>
          <a:p>
            <a:pPr lvl="1"/>
            <a:r>
              <a:rPr lang="en-US" sz="1800" dirty="0">
                <a:latin typeface="Arial" charset="0"/>
              </a:rPr>
              <a:t>Utilize magnetic control for long-pulse snowflakes with reduced heat flux</a:t>
            </a:r>
          </a:p>
          <a:p>
            <a:pPr lvl="1"/>
            <a:r>
              <a:rPr lang="en-US" sz="1800" dirty="0">
                <a:latin typeface="Arial" charset="0"/>
              </a:rPr>
              <a:t>Implement radiative divertor control</a:t>
            </a:r>
          </a:p>
          <a:p>
            <a:pPr lvl="1"/>
            <a:endParaRPr lang="en-US" sz="1800" dirty="0">
              <a:latin typeface="Arial" charset="0"/>
            </a:endParaRPr>
          </a:p>
          <a:p>
            <a:r>
              <a:rPr lang="en-US" sz="2000" dirty="0" smtClean="0">
                <a:latin typeface="Arial" charset="0"/>
              </a:rPr>
              <a:t>Assess </a:t>
            </a:r>
            <a:r>
              <a:rPr lang="en-US" sz="2000" dirty="0">
                <a:latin typeface="Arial" charset="0"/>
              </a:rPr>
              <a:t>and optimize pedestal structure and SOL parameters for advanced ST operation</a:t>
            </a:r>
          </a:p>
          <a:p>
            <a:pPr lvl="1"/>
            <a:r>
              <a:rPr lang="en-US" sz="1800" dirty="0">
                <a:latin typeface="Arial" charset="0"/>
              </a:rPr>
              <a:t>Utilize 3D fields to optimize pedestal transport and stability</a:t>
            </a:r>
          </a:p>
          <a:p>
            <a:pPr lvl="1"/>
            <a:r>
              <a:rPr lang="en-US" sz="1800" dirty="0" smtClean="0">
                <a:latin typeface="Arial" charset="0"/>
              </a:rPr>
              <a:t>Perform experiments and </a:t>
            </a:r>
            <a:r>
              <a:rPr lang="en-US" sz="1800" dirty="0">
                <a:latin typeface="Arial" charset="0"/>
              </a:rPr>
              <a:t>develop models enabling projections to FNSF </a:t>
            </a:r>
          </a:p>
          <a:p>
            <a:pPr lvl="1"/>
            <a:endParaRPr lang="en-US" dirty="0" smtClean="0">
              <a:latin typeface="Arial" charset="0"/>
            </a:endParaRPr>
          </a:p>
          <a:p>
            <a:pPr lvl="1"/>
            <a:endParaRPr lang="en-US" sz="2400" dirty="0">
              <a:latin typeface="Arial" charset="0"/>
            </a:endParaRPr>
          </a:p>
          <a:p>
            <a:pPr lvl="1"/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</a:rPr>
              <a:t>Snowflake geometry and impurity-seeded radiative divertor with feedback control are the leading heat flux </a:t>
            </a:r>
            <a:r>
              <a:rPr lang="en-US" sz="2200" dirty="0" smtClean="0">
                <a:latin typeface="Arial" charset="0"/>
              </a:rPr>
              <a:t>control candidates</a:t>
            </a:r>
            <a:endParaRPr lang="en-US" sz="2200" dirty="0">
              <a:latin typeface="Arial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715000" cy="5257800"/>
          </a:xfrm>
        </p:spPr>
        <p:txBody>
          <a:bodyPr/>
          <a:lstStyle/>
          <a:p>
            <a:pPr marL="233363" indent="-233363">
              <a:buClr>
                <a:srgbClr val="010000"/>
              </a:buClr>
            </a:pPr>
            <a:r>
              <a:rPr lang="en-US" sz="1800" dirty="0">
                <a:latin typeface="Arial" charset="0"/>
              </a:rPr>
              <a:t>NSTX-U scenarios with high </a:t>
            </a:r>
            <a:r>
              <a:rPr lang="en-US" sz="1800" i="1" dirty="0" err="1" smtClean="0">
                <a:latin typeface="Arial" charset="0"/>
              </a:rPr>
              <a:t>I</a:t>
            </a:r>
            <a:r>
              <a:rPr lang="en-US" sz="1800" i="1" baseline="-25000" dirty="0" err="1" smtClean="0">
                <a:latin typeface="Arial" charset="0"/>
              </a:rPr>
              <a:t>p</a:t>
            </a:r>
            <a:r>
              <a:rPr lang="en-US" sz="1800" dirty="0" smtClean="0">
                <a:latin typeface="Arial" charset="0"/>
              </a:rPr>
              <a:t> and </a:t>
            </a:r>
            <a:r>
              <a:rPr lang="en-US" sz="1800" i="1" dirty="0" smtClean="0">
                <a:latin typeface="Arial" charset="0"/>
              </a:rPr>
              <a:t>P</a:t>
            </a:r>
            <a:r>
              <a:rPr lang="en-US" sz="1800" i="1" baseline="-25000" dirty="0" smtClean="0">
                <a:latin typeface="Arial" charset="0"/>
              </a:rPr>
              <a:t>in</a:t>
            </a:r>
            <a:r>
              <a:rPr lang="en-US" sz="1800" dirty="0" smtClean="0">
                <a:latin typeface="Arial" charset="0"/>
              </a:rPr>
              <a:t> projected </a:t>
            </a:r>
            <a:r>
              <a:rPr lang="en-US" sz="1800" dirty="0">
                <a:latin typeface="Arial" charset="0"/>
              </a:rPr>
              <a:t>to challenge </a:t>
            </a:r>
            <a:r>
              <a:rPr lang="en-US" sz="1800" dirty="0" smtClean="0">
                <a:latin typeface="Arial" charset="0"/>
              </a:rPr>
              <a:t>thermal </a:t>
            </a:r>
            <a:r>
              <a:rPr lang="en-US" sz="1800" dirty="0">
                <a:latin typeface="Arial" charset="0"/>
              </a:rPr>
              <a:t>limits of graphite divertor </a:t>
            </a:r>
            <a:r>
              <a:rPr lang="en-US" sz="1800" dirty="0" smtClean="0">
                <a:latin typeface="Arial" charset="0"/>
              </a:rPr>
              <a:t>PFCs</a:t>
            </a:r>
          </a:p>
          <a:p>
            <a:pPr marL="233363" indent="-233363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Single and double-null radiative divertors and upper-lower snowflake configurations considered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Supported by NSTX-U divertor coils and compatible with coil current limits </a:t>
            </a:r>
          </a:p>
          <a:p>
            <a:pPr marL="233363" indent="-233363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Snowflake </a:t>
            </a:r>
            <a:r>
              <a:rPr lang="en-US" sz="1800" dirty="0">
                <a:latin typeface="Arial" charset="0"/>
              </a:rPr>
              <a:t>divertor projections </a:t>
            </a:r>
            <a:r>
              <a:rPr lang="en-US" sz="1800" dirty="0" smtClean="0">
                <a:latin typeface="Arial" charset="0"/>
              </a:rPr>
              <a:t>to NSTX-U optimistic</a:t>
            </a:r>
            <a:endParaRPr lang="en-US" sz="1800" dirty="0">
              <a:latin typeface="Arial" charset="0"/>
            </a:endParaRPr>
          </a:p>
          <a:p>
            <a:pPr marL="457200" lvl="1" indent="-223838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UEDGE modeling shows radiative detachment of all snowflake cases with 3% carbon and up to P</a:t>
            </a:r>
            <a:r>
              <a:rPr lang="en-US" sz="1600" baseline="-25000" dirty="0" smtClean="0">
                <a:latin typeface="Arial" charset="0"/>
              </a:rPr>
              <a:t>SOL</a:t>
            </a:r>
            <a:r>
              <a:rPr lang="en-US" sz="1600" dirty="0" smtClean="0">
                <a:latin typeface="Arial" charset="0"/>
              </a:rPr>
              <a:t>~11 MW</a:t>
            </a:r>
          </a:p>
          <a:p>
            <a:pPr marL="690563" lvl="2" indent="-233363">
              <a:buClr>
                <a:srgbClr val="010000"/>
              </a:buClr>
            </a:pP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smtClean="0">
                <a:latin typeface="Arial" charset="0"/>
              </a:rPr>
              <a:t> reduced from ~15 MW/m</a:t>
            </a:r>
            <a:r>
              <a:rPr lang="en-US" sz="1600" baseline="30000" dirty="0" smtClean="0">
                <a:latin typeface="Arial" charset="0"/>
              </a:rPr>
              <a:t>2</a:t>
            </a:r>
            <a:r>
              <a:rPr lang="en-US" sz="1600" dirty="0" smtClean="0">
                <a:latin typeface="Arial" charset="0"/>
              </a:rPr>
              <a:t> (standard) to 0.5-3 MW/m</a:t>
            </a:r>
            <a:r>
              <a:rPr lang="en-US" sz="1600" baseline="30000" dirty="0" smtClean="0">
                <a:latin typeface="Arial" charset="0"/>
              </a:rPr>
              <a:t>2</a:t>
            </a:r>
            <a:r>
              <a:rPr lang="en-US" sz="1600" dirty="0" smtClean="0">
                <a:latin typeface="Arial" charset="0"/>
              </a:rPr>
              <a:t> (snowflake)</a:t>
            </a:r>
            <a:endParaRPr lang="en-US" sz="1600" dirty="0">
              <a:latin typeface="Arial" charset="0"/>
            </a:endParaRPr>
          </a:p>
          <a:p>
            <a:pPr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Radiative </a:t>
            </a:r>
            <a:r>
              <a:rPr lang="en-US" sz="1800" dirty="0">
                <a:latin typeface="Arial" charset="0"/>
              </a:rPr>
              <a:t>divertor </a:t>
            </a:r>
            <a:r>
              <a:rPr lang="en-US" sz="1800" dirty="0" smtClean="0">
                <a:latin typeface="Arial" charset="0"/>
              </a:rPr>
              <a:t>feedback control </a:t>
            </a:r>
            <a:r>
              <a:rPr lang="en-US" sz="1800" dirty="0">
                <a:latin typeface="Arial" charset="0"/>
              </a:rPr>
              <a:t>development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Divertor monitor development </a:t>
            </a:r>
            <a:r>
              <a:rPr lang="en-US" sz="1800" dirty="0">
                <a:latin typeface="Arial" charset="0"/>
              </a:rPr>
              <a:t>and prototyping </a:t>
            </a:r>
            <a:endParaRPr lang="en-US" sz="1800" dirty="0" smtClean="0">
              <a:latin typeface="Arial" charset="0"/>
            </a:endParaRPr>
          </a:p>
          <a:p>
            <a:pPr marL="690563" lvl="2" indent="-233363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Heat </a:t>
            </a:r>
            <a:r>
              <a:rPr lang="en-US" sz="1600" dirty="0">
                <a:latin typeface="Arial" charset="0"/>
              </a:rPr>
              <a:t>flux, surface temperature, radiation, neutral pressure, recombination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800" dirty="0">
                <a:latin typeface="Arial" charset="0"/>
              </a:rPr>
              <a:t>Considering improvements to divertor gas </a:t>
            </a:r>
            <a:r>
              <a:rPr lang="en-US" sz="1800" dirty="0" smtClean="0">
                <a:latin typeface="Arial" charset="0"/>
              </a:rPr>
              <a:t> system &amp; controls, PCS </a:t>
            </a:r>
            <a:r>
              <a:rPr lang="en-US" sz="1800" dirty="0">
                <a:latin typeface="Arial" charset="0"/>
              </a:rPr>
              <a:t>capability </a:t>
            </a:r>
            <a:r>
              <a:rPr lang="en-US" sz="1800" dirty="0" smtClean="0">
                <a:latin typeface="Arial" charset="0"/>
              </a:rPr>
              <a:t>w/ </a:t>
            </a:r>
            <a:r>
              <a:rPr lang="en-US" sz="1800" dirty="0">
                <a:latin typeface="Arial" charset="0"/>
              </a:rPr>
              <a:t>ASC TSG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800" dirty="0">
                <a:latin typeface="Arial" charset="0"/>
              </a:rPr>
              <a:t>Discussing collaboration with </a:t>
            </a:r>
            <a:r>
              <a:rPr lang="en-US" sz="1800" dirty="0" smtClean="0">
                <a:latin typeface="Arial" charset="0"/>
              </a:rPr>
              <a:t>DIII</a:t>
            </a:r>
            <a:r>
              <a:rPr lang="en-US" sz="1800" dirty="0">
                <a:latin typeface="Arial" charset="0"/>
              </a:rPr>
              <a:t>-D</a:t>
            </a:r>
            <a:endParaRPr lang="en-US" dirty="0"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67400" y="1025680"/>
            <a:ext cx="3276600" cy="2555720"/>
            <a:chOff x="6553200" y="1025680"/>
            <a:chExt cx="2566390" cy="1877121"/>
          </a:xfrm>
        </p:grpSpPr>
        <p:pic>
          <p:nvPicPr>
            <p:cNvPr id="6" name="Picture 5" descr="aps11-nstxu-sf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1025680"/>
              <a:ext cx="2438400" cy="1877121"/>
            </a:xfrm>
            <a:prstGeom prst="rect">
              <a:avLst/>
            </a:prstGeom>
          </p:spPr>
        </p:pic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8165407" y="2287161"/>
              <a:ext cx="954183" cy="48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i="0" dirty="0" smtClean="0">
                  <a:solidFill>
                    <a:schemeClr val="tx1"/>
                  </a:solidFill>
                  <a:latin typeface="Arial" charset="0"/>
                </a:rPr>
                <a:t>NSTX-U </a:t>
              </a:r>
            </a:p>
            <a:p>
              <a:pPr>
                <a:lnSpc>
                  <a:spcPct val="70000"/>
                </a:lnSpc>
              </a:pPr>
              <a:r>
                <a:rPr lang="en-US" i="0" dirty="0" smtClean="0">
                  <a:solidFill>
                    <a:schemeClr val="tx1"/>
                  </a:solidFill>
                  <a:latin typeface="Arial" charset="0"/>
                </a:rPr>
                <a:t>snowflake</a:t>
              </a:r>
            </a:p>
            <a:p>
              <a:pPr>
                <a:lnSpc>
                  <a:spcPct val="70000"/>
                </a:lnSpc>
              </a:pPr>
              <a:r>
                <a:rPr lang="en-US" i="0" dirty="0" smtClean="0">
                  <a:solidFill>
                    <a:schemeClr val="tx1"/>
                  </a:solidFill>
                </a:rPr>
                <a:t>simulation</a:t>
              </a:r>
              <a:endParaRPr lang="en-US" i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8996" y="3876675"/>
            <a:ext cx="3515004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>
            <a:off x="5410200" y="3962400"/>
            <a:ext cx="685800" cy="304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25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6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>
                <a:latin typeface="Arial" charset="0"/>
              </a:rPr>
              <a:t>NSTX</a:t>
            </a:r>
            <a:r>
              <a:rPr lang="en-US" sz="2600" dirty="0">
                <a:latin typeface="Arial" charset="0"/>
              </a:rPr>
              <a:t>-</a:t>
            </a:r>
            <a:r>
              <a:rPr lang="en-US" sz="2600" dirty="0" smtClean="0">
                <a:latin typeface="Arial" charset="0"/>
              </a:rPr>
              <a:t>U facility improvements and capabilities should provide excellent support of Boundary Research</a:t>
            </a:r>
            <a:endParaRPr lang="en-US" sz="2600" dirty="0">
              <a:latin typeface="Arial" charset="0"/>
            </a:endParaRPr>
          </a:p>
        </p:txBody>
      </p:sp>
      <p:cxnSp>
        <p:nvCxnSpPr>
          <p:cNvPr id="26628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304CE9A-082F-A349-9896-87C94AA13D4A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14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2663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3429000" y="3380601"/>
            <a:ext cx="6167438" cy="523220"/>
            <a:chOff x="76200" y="3733800"/>
            <a:chExt cx="6167438" cy="523220"/>
          </a:xfrm>
        </p:grpSpPr>
        <p:sp>
          <p:nvSpPr>
            <p:cNvPr id="26639" name="TextBox 103"/>
            <p:cNvSpPr txBox="1">
              <a:spLocks noChangeArrowheads="1"/>
            </p:cNvSpPr>
            <p:nvPr/>
          </p:nvSpPr>
          <p:spPr bwMode="auto">
            <a:xfrm>
              <a:off x="76200" y="3733800"/>
              <a:ext cx="7902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Baseline</a:t>
              </a:r>
            </a:p>
          </p:txBody>
        </p:sp>
        <p:sp>
          <p:nvSpPr>
            <p:cNvPr id="26642" name="TextBox 112"/>
            <p:cNvSpPr txBox="1">
              <a:spLocks noChangeAspect="1" noChangeArrowheads="1"/>
            </p:cNvSpPr>
            <p:nvPr/>
          </p:nvSpPr>
          <p:spPr bwMode="auto">
            <a:xfrm>
              <a:off x="3581400" y="3733800"/>
              <a:ext cx="14478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All Mo PFCs</a:t>
              </a:r>
            </a:p>
          </p:txBody>
        </p:sp>
        <p:sp>
          <p:nvSpPr>
            <p:cNvPr id="26643" name="TextBox 113"/>
            <p:cNvSpPr txBox="1">
              <a:spLocks noChangeAspect="1" noChangeArrowheads="1"/>
            </p:cNvSpPr>
            <p:nvPr/>
          </p:nvSpPr>
          <p:spPr bwMode="auto">
            <a:xfrm>
              <a:off x="4267200" y="3733800"/>
              <a:ext cx="19764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Mo </a:t>
              </a:r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</a:rPr>
                <a:t>wall</a:t>
              </a:r>
            </a:p>
            <a:p>
              <a:pPr algn="ctr" eaLnBrk="1" hangingPunct="1"/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</a:rPr>
                <a:t>+ W </a:t>
              </a:r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divertor</a:t>
              </a:r>
            </a:p>
          </p:txBody>
        </p:sp>
        <p:sp>
          <p:nvSpPr>
            <p:cNvPr id="26644" name="TextBox 114"/>
            <p:cNvSpPr txBox="1">
              <a:spLocks noChangeAspect="1" noChangeArrowheads="1"/>
            </p:cNvSpPr>
            <p:nvPr/>
          </p:nvSpPr>
          <p:spPr bwMode="auto">
            <a:xfrm>
              <a:off x="2667000" y="3733800"/>
              <a:ext cx="12779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All Mo tiles</a:t>
              </a:r>
            </a:p>
          </p:txBody>
        </p:sp>
        <p:sp>
          <p:nvSpPr>
            <p:cNvPr id="26645" name="TextBox 115"/>
            <p:cNvSpPr txBox="1">
              <a:spLocks noChangeAspect="1" noChangeArrowheads="1"/>
            </p:cNvSpPr>
            <p:nvPr/>
          </p:nvSpPr>
          <p:spPr bwMode="auto">
            <a:xfrm>
              <a:off x="1495425" y="3733800"/>
              <a:ext cx="18573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All </a:t>
              </a:r>
            </a:p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Mo divertor</a:t>
              </a:r>
            </a:p>
          </p:txBody>
        </p:sp>
        <p:sp>
          <p:nvSpPr>
            <p:cNvPr id="26646" name="TextBox 117"/>
            <p:cNvSpPr txBox="1">
              <a:spLocks noChangeAspect="1" noChangeArrowheads="1"/>
            </p:cNvSpPr>
            <p:nvPr/>
          </p:nvSpPr>
          <p:spPr bwMode="auto">
            <a:xfrm>
              <a:off x="457200" y="3733800"/>
              <a:ext cx="20113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Upper </a:t>
              </a:r>
            </a:p>
            <a:p>
              <a:pPr algn="ctr" eaLnBrk="1" hangingPunct="1"/>
              <a:r>
                <a:rPr lang="en-US" sz="1400" i="0" dirty="0">
                  <a:solidFill>
                    <a:schemeClr val="tx1"/>
                  </a:solidFill>
                  <a:latin typeface="Arial Narrow" charset="0"/>
                </a:rPr>
                <a:t>Mo divertor</a:t>
              </a:r>
            </a:p>
          </p:txBody>
        </p:sp>
      </p:grpSp>
      <p:sp>
        <p:nvSpPr>
          <p:cNvPr id="26648" name="Right Brace 120"/>
          <p:cNvSpPr>
            <a:spLocks/>
          </p:cNvSpPr>
          <p:nvPr/>
        </p:nvSpPr>
        <p:spPr bwMode="auto">
          <a:xfrm rot="-5400000">
            <a:off x="7505700" y="65901"/>
            <a:ext cx="152400" cy="2667000"/>
          </a:xfrm>
          <a:prstGeom prst="rightBrace">
            <a:avLst>
              <a:gd name="adj1" fmla="val 44236"/>
              <a:gd name="adj2" fmla="val 54356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6649" name="TextBox 123"/>
          <p:cNvSpPr txBox="1">
            <a:spLocks noChangeArrowheads="1"/>
          </p:cNvSpPr>
          <p:nvPr/>
        </p:nvSpPr>
        <p:spPr bwMode="auto">
          <a:xfrm>
            <a:off x="6629400" y="1018401"/>
            <a:ext cx="220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FF0000"/>
                </a:solidFill>
                <a:latin typeface="Arial Narrow" charset="0"/>
              </a:rPr>
              <a:t>Possible progressions</a:t>
            </a:r>
            <a:endParaRPr lang="en-US" sz="1400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429000" y="3914001"/>
            <a:ext cx="3429000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i="0" dirty="0" smtClean="0"/>
              <a:t>5 </a:t>
            </a:r>
            <a:r>
              <a:rPr lang="en-US" i="0" dirty="0"/>
              <a:t>yr plan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87763" y="1628001"/>
            <a:ext cx="5246687" cy="1676400"/>
            <a:chOff x="334963" y="1981200"/>
            <a:chExt cx="5246687" cy="1676400"/>
          </a:xfrm>
        </p:grpSpPr>
        <p:grpSp>
          <p:nvGrpSpPr>
            <p:cNvPr id="26633" name="Group 33837"/>
            <p:cNvGrpSpPr>
              <a:grpSpLocks noChangeAspect="1"/>
            </p:cNvGrpSpPr>
            <p:nvPr/>
          </p:nvGrpSpPr>
          <p:grpSpPr bwMode="auto">
            <a:xfrm>
              <a:off x="334963" y="1981200"/>
              <a:ext cx="628650" cy="1676400"/>
              <a:chOff x="334963" y="1981200"/>
              <a:chExt cx="1270000" cy="3387725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334963" y="2597873"/>
                <a:ext cx="0" cy="212526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334963" y="2325266"/>
                <a:ext cx="124353" cy="27260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34963" y="4723140"/>
                <a:ext cx="124353" cy="27525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54025" y="1981200"/>
                <a:ext cx="0" cy="34406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72546" y="1981200"/>
                <a:ext cx="137583" cy="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472546" y="5363632"/>
                <a:ext cx="137583" cy="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54025" y="4998393"/>
                <a:ext cx="0" cy="370532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657755" y="1981200"/>
                <a:ext cx="396875" cy="16409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1089025" y="2187639"/>
                <a:ext cx="275167" cy="41023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1364191" y="2621692"/>
                <a:ext cx="156105" cy="481692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522941" y="3145730"/>
                <a:ext cx="82022" cy="481692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657755" y="5175720"/>
                <a:ext cx="396875" cy="166739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0800000" flipV="1">
                <a:off x="1089025" y="4723140"/>
                <a:ext cx="275167" cy="412879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1364191" y="4220274"/>
                <a:ext cx="156105" cy="47904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0800000" flipV="1">
                <a:off x="1522941" y="3696236"/>
                <a:ext cx="82022" cy="479046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4" name="Group 110"/>
            <p:cNvGrpSpPr>
              <a:grpSpLocks noChangeAspect="1"/>
            </p:cNvGrpSpPr>
            <p:nvPr/>
          </p:nvGrpSpPr>
          <p:grpSpPr bwMode="auto">
            <a:xfrm>
              <a:off x="1258570" y="1981200"/>
              <a:ext cx="628650" cy="1676400"/>
              <a:chOff x="1775460" y="1981200"/>
              <a:chExt cx="1270102" cy="3387852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775460" y="2597896"/>
                <a:ext cx="0" cy="212534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1775460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775460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1891886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1913054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913054" y="5363758"/>
                <a:ext cx="137594" cy="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891886" y="4998506"/>
                <a:ext cx="0" cy="37054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2098278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cxnSpLocks noChangeAspect="1"/>
              </p:cNvCxnSpPr>
              <p:nvPr/>
            </p:nvCxnSpPr>
            <p:spPr>
              <a:xfrm flipH="1" flipV="1">
                <a:off x="2529584" y="2187647"/>
                <a:ext cx="248728" cy="370546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2804773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2963535" y="3145774"/>
                <a:ext cx="82027" cy="481710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2098278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2529584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0800000" flipV="1">
                <a:off x="2804773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0800000" flipV="1">
                <a:off x="2963535" y="3696300"/>
                <a:ext cx="82027" cy="479064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5" name="Group 111"/>
            <p:cNvGrpSpPr>
              <a:grpSpLocks noChangeAspect="1"/>
            </p:cNvGrpSpPr>
            <p:nvPr/>
          </p:nvGrpSpPr>
          <p:grpSpPr bwMode="auto">
            <a:xfrm>
              <a:off x="2182177" y="1981200"/>
              <a:ext cx="628650" cy="1676400"/>
              <a:chOff x="3215640" y="1981200"/>
              <a:chExt cx="1270102" cy="3387852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215640" y="2597896"/>
                <a:ext cx="0" cy="212534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15640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215640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3332066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3353234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3353234" y="5363758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332066" y="4998506"/>
                <a:ext cx="0" cy="370546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 flipV="1">
                <a:off x="3538458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3969764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 flipV="1">
                <a:off x="4244953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4403715" y="3145774"/>
                <a:ext cx="82027" cy="481710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0800000" flipV="1">
                <a:off x="3538458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0800000" flipV="1">
                <a:off x="3969764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0800000" flipV="1">
                <a:off x="4244953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4403715" y="3696300"/>
                <a:ext cx="82027" cy="479064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6" name="Group 112"/>
            <p:cNvGrpSpPr>
              <a:grpSpLocks noChangeAspect="1"/>
            </p:cNvGrpSpPr>
            <p:nvPr/>
          </p:nvGrpSpPr>
          <p:grpSpPr bwMode="auto">
            <a:xfrm>
              <a:off x="3105784" y="1981200"/>
              <a:ext cx="628650" cy="1676400"/>
              <a:chOff x="4688738" y="1981200"/>
              <a:chExt cx="1270102" cy="338785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4688738" y="2597896"/>
                <a:ext cx="0" cy="212534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688738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688738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4805164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4826332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4826332" y="5363758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4805164" y="4998506"/>
                <a:ext cx="0" cy="370546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5011556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5442862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5718051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 flipV="1">
                <a:off x="5876813" y="3145774"/>
                <a:ext cx="82027" cy="481710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0800000" flipV="1">
                <a:off x="5011556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0800000" flipV="1">
                <a:off x="5442862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0800000" flipV="1">
                <a:off x="5718051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0800000" flipV="1">
                <a:off x="5876813" y="3696300"/>
                <a:ext cx="82027" cy="479064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7" name="Group 114"/>
            <p:cNvGrpSpPr>
              <a:grpSpLocks noChangeAspect="1"/>
            </p:cNvGrpSpPr>
            <p:nvPr/>
          </p:nvGrpSpPr>
          <p:grpSpPr bwMode="auto">
            <a:xfrm>
              <a:off x="4029391" y="1981200"/>
              <a:ext cx="628650" cy="1676400"/>
              <a:chOff x="6128918" y="1981200"/>
              <a:chExt cx="1270102" cy="338785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6128918" y="2597896"/>
                <a:ext cx="0" cy="212534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6128918" y="2325279"/>
                <a:ext cx="124363" cy="27261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6128918" y="4723243"/>
                <a:ext cx="124363" cy="275263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6245344" y="1981200"/>
                <a:ext cx="0" cy="34407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6266512" y="1981200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6266512" y="5363758"/>
                <a:ext cx="137594" cy="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6245344" y="4998506"/>
                <a:ext cx="0" cy="370546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 flipV="1">
                <a:off x="6451736" y="1981200"/>
                <a:ext cx="396907" cy="16409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6883040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 flipV="1">
                <a:off x="7158229" y="2621716"/>
                <a:ext cx="156118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7316992" y="3145774"/>
                <a:ext cx="82028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10800000" flipV="1">
                <a:off x="6451736" y="5175839"/>
                <a:ext cx="396907" cy="166745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0800000" flipV="1">
                <a:off x="6883040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0800000" flipV="1">
                <a:off x="7158229" y="4220358"/>
                <a:ext cx="156118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0800000" flipV="1">
                <a:off x="7316992" y="3696300"/>
                <a:ext cx="82028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115"/>
            <p:cNvGrpSpPr>
              <a:grpSpLocks noChangeAspect="1"/>
            </p:cNvGrpSpPr>
            <p:nvPr/>
          </p:nvGrpSpPr>
          <p:grpSpPr bwMode="auto">
            <a:xfrm>
              <a:off x="4953000" y="1981200"/>
              <a:ext cx="628650" cy="1676400"/>
              <a:chOff x="7569098" y="1981200"/>
              <a:chExt cx="1270102" cy="3387852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7569098" y="2597896"/>
                <a:ext cx="0" cy="212534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7569098" y="2325279"/>
                <a:ext cx="124365" cy="272617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7569098" y="4723243"/>
                <a:ext cx="124365" cy="275263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7685524" y="1981200"/>
                <a:ext cx="0" cy="344079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>
                <a:off x="7706692" y="1981200"/>
                <a:ext cx="137594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H="1">
                <a:off x="7706692" y="5363758"/>
                <a:ext cx="137594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7685524" y="4998506"/>
                <a:ext cx="0" cy="370546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7891916" y="1981200"/>
                <a:ext cx="396907" cy="164099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 flipV="1">
                <a:off x="8323222" y="2187647"/>
                <a:ext cx="275189" cy="410249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H="1" flipV="1">
                <a:off x="8598411" y="2621716"/>
                <a:ext cx="156116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 flipV="1">
                <a:off x="8757173" y="3145774"/>
                <a:ext cx="82027" cy="481710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10800000" flipV="1">
                <a:off x="7891916" y="5175839"/>
                <a:ext cx="396907" cy="166745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rot="10800000" flipV="1">
                <a:off x="8323222" y="4723243"/>
                <a:ext cx="275189" cy="41289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0800000" flipV="1">
                <a:off x="8598411" y="4220358"/>
                <a:ext cx="156116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10800000" flipV="1">
                <a:off x="8757173" y="3696300"/>
                <a:ext cx="82027" cy="479064"/>
              </a:xfrm>
              <a:prstGeom prst="line">
                <a:avLst/>
              </a:prstGeom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54" name="Rectangle 10"/>
            <p:cNvSpPr>
              <a:spLocks noChangeArrowheads="1"/>
            </p:cNvSpPr>
            <p:nvPr/>
          </p:nvSpPr>
          <p:spPr bwMode="auto">
            <a:xfrm>
              <a:off x="381000" y="2286000"/>
              <a:ext cx="515185" cy="58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0" dirty="0">
                  <a:solidFill>
                    <a:schemeClr val="tx1"/>
                  </a:solidFill>
                  <a:latin typeface="Arial Black" charset="0"/>
                </a:rPr>
                <a:t>C</a:t>
              </a:r>
            </a:p>
            <a:p>
              <a:r>
                <a:rPr lang="en-US" sz="1600" i="0" dirty="0">
                  <a:solidFill>
                    <a:srgbClr val="00B0F0"/>
                  </a:solidFill>
                  <a:latin typeface="Arial Black" charset="0"/>
                </a:rPr>
                <a:t>BN</a:t>
              </a:r>
            </a:p>
          </p:txBody>
        </p:sp>
        <p:grpSp>
          <p:nvGrpSpPr>
            <p:cNvPr id="128" name="Group 2"/>
            <p:cNvGrpSpPr>
              <a:grpSpLocks/>
            </p:cNvGrpSpPr>
            <p:nvPr/>
          </p:nvGrpSpPr>
          <p:grpSpPr bwMode="auto">
            <a:xfrm>
              <a:off x="1295400" y="2286001"/>
              <a:ext cx="518091" cy="871955"/>
              <a:chOff x="-3125788" y="2176463"/>
              <a:chExt cx="518091" cy="871954"/>
            </a:xfrm>
          </p:grpSpPr>
          <p:sp>
            <p:nvSpPr>
              <p:cNvPr id="129" name="Rectangle 10"/>
              <p:cNvSpPr>
                <a:spLocks noChangeArrowheads="1"/>
              </p:cNvSpPr>
              <p:nvPr/>
            </p:nvSpPr>
            <p:spPr bwMode="auto">
              <a:xfrm>
                <a:off x="-3125788" y="2176463"/>
                <a:ext cx="515185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0" dirty="0">
                    <a:solidFill>
                      <a:schemeClr val="tx1"/>
                    </a:solidFill>
                    <a:latin typeface="Arial Black" charset="0"/>
                  </a:rPr>
                  <a:t>C</a:t>
                </a:r>
              </a:p>
              <a:p>
                <a:r>
                  <a:rPr lang="en-US" sz="1600" i="0" dirty="0">
                    <a:solidFill>
                      <a:srgbClr val="00B0F0"/>
                    </a:solidFill>
                    <a:latin typeface="Arial Black" charset="0"/>
                  </a:rPr>
                  <a:t>BN</a:t>
                </a: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-3125788" y="2709863"/>
                <a:ext cx="518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i="0" dirty="0">
                    <a:solidFill>
                      <a:schemeClr val="bg1">
                        <a:lumMod val="75000"/>
                      </a:schemeClr>
                    </a:solidFill>
                    <a:latin typeface="Arial Black" pitchFamily="34" charset="0"/>
                    <a:cs typeface="Calibri" pitchFamily="34" charset="0"/>
                  </a:rPr>
                  <a:t>Mo</a:t>
                </a:r>
              </a:p>
            </p:txBody>
          </p:sp>
        </p:grpSp>
        <p:grpSp>
          <p:nvGrpSpPr>
            <p:cNvPr id="132" name="Group 2"/>
            <p:cNvGrpSpPr>
              <a:grpSpLocks/>
            </p:cNvGrpSpPr>
            <p:nvPr/>
          </p:nvGrpSpPr>
          <p:grpSpPr bwMode="auto">
            <a:xfrm>
              <a:off x="2209800" y="2286001"/>
              <a:ext cx="518091" cy="871955"/>
              <a:chOff x="-3125788" y="2176463"/>
              <a:chExt cx="518091" cy="871954"/>
            </a:xfrm>
          </p:grpSpPr>
          <p:sp>
            <p:nvSpPr>
              <p:cNvPr id="133" name="Rectangle 10"/>
              <p:cNvSpPr>
                <a:spLocks noChangeArrowheads="1"/>
              </p:cNvSpPr>
              <p:nvPr/>
            </p:nvSpPr>
            <p:spPr bwMode="auto">
              <a:xfrm>
                <a:off x="-3125788" y="2176463"/>
                <a:ext cx="515185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0" dirty="0">
                    <a:solidFill>
                      <a:schemeClr val="tx1"/>
                    </a:solidFill>
                    <a:latin typeface="Arial Black" charset="0"/>
                  </a:rPr>
                  <a:t>C</a:t>
                </a:r>
              </a:p>
              <a:p>
                <a:r>
                  <a:rPr lang="en-US" sz="1600" i="0" dirty="0">
                    <a:solidFill>
                      <a:srgbClr val="00B0F0"/>
                    </a:solidFill>
                    <a:latin typeface="Arial Black" charset="0"/>
                  </a:rPr>
                  <a:t>BN</a:t>
                </a: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-3125788" y="2709863"/>
                <a:ext cx="518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i="0" dirty="0">
                    <a:solidFill>
                      <a:schemeClr val="bg1">
                        <a:lumMod val="75000"/>
                      </a:schemeClr>
                    </a:solidFill>
                    <a:latin typeface="Arial Black" pitchFamily="34" charset="0"/>
                    <a:cs typeface="Calibri" pitchFamily="34" charset="0"/>
                  </a:rPr>
                  <a:t>Mo</a:t>
                </a:r>
              </a:p>
            </p:txBody>
          </p:sp>
        </p:grpSp>
        <p:sp>
          <p:nvSpPr>
            <p:cNvPr id="137" name="Rectangle 10"/>
            <p:cNvSpPr>
              <a:spLocks noChangeArrowheads="1"/>
            </p:cNvSpPr>
            <p:nvPr/>
          </p:nvSpPr>
          <p:spPr bwMode="auto">
            <a:xfrm>
              <a:off x="3124200" y="2286002"/>
              <a:ext cx="515185" cy="58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0" dirty="0" smtClean="0">
                  <a:solidFill>
                    <a:schemeClr val="tx1"/>
                  </a:solidFill>
                  <a:latin typeface="Arial Black" charset="0"/>
                </a:rPr>
                <a:t> </a:t>
              </a:r>
              <a:endParaRPr lang="en-US" sz="1600" i="0" dirty="0">
                <a:solidFill>
                  <a:schemeClr val="tx1"/>
                </a:solidFill>
                <a:latin typeface="Arial Black" charset="0"/>
              </a:endParaRPr>
            </a:p>
            <a:p>
              <a:r>
                <a:rPr lang="en-US" sz="1600" i="0" dirty="0">
                  <a:solidFill>
                    <a:srgbClr val="00B0F0"/>
                  </a:solidFill>
                  <a:latin typeface="Arial Black" charset="0"/>
                </a:rPr>
                <a:t>BN</a:t>
              </a:r>
            </a:p>
          </p:txBody>
        </p:sp>
        <p:sp>
          <p:nvSpPr>
            <p:cNvPr id="138" name="Rectangle 137"/>
            <p:cNvSpPr/>
            <p:nvPr/>
          </p:nvSpPr>
          <p:spPr bwMode="auto">
            <a:xfrm>
              <a:off x="3124200" y="2819403"/>
              <a:ext cx="518091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0" dirty="0">
                  <a:solidFill>
                    <a:schemeClr val="bg1">
                      <a:lumMod val="75000"/>
                    </a:schemeClr>
                  </a:solidFill>
                  <a:latin typeface="Arial Black" pitchFamily="34" charset="0"/>
                  <a:cs typeface="Calibri" pitchFamily="34" charset="0"/>
                </a:rPr>
                <a:t>Mo</a:t>
              </a:r>
            </a:p>
          </p:txBody>
        </p:sp>
        <p:sp>
          <p:nvSpPr>
            <p:cNvPr id="142" name="Rectangle 141"/>
            <p:cNvSpPr/>
            <p:nvPr/>
          </p:nvSpPr>
          <p:spPr bwMode="auto">
            <a:xfrm>
              <a:off x="4038600" y="2819399"/>
              <a:ext cx="5180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0" dirty="0">
                  <a:solidFill>
                    <a:schemeClr val="bg1">
                      <a:lumMod val="75000"/>
                    </a:schemeClr>
                  </a:solidFill>
                  <a:latin typeface="Arial Black" pitchFamily="34" charset="0"/>
                  <a:cs typeface="Calibri" pitchFamily="34" charset="0"/>
                </a:rPr>
                <a:t>Mo</a:t>
              </a:r>
            </a:p>
          </p:txBody>
        </p:sp>
        <p:grpSp>
          <p:nvGrpSpPr>
            <p:cNvPr id="144" name="Group 2"/>
            <p:cNvGrpSpPr>
              <a:grpSpLocks/>
            </p:cNvGrpSpPr>
            <p:nvPr/>
          </p:nvGrpSpPr>
          <p:grpSpPr bwMode="auto">
            <a:xfrm>
              <a:off x="4953000" y="2819403"/>
              <a:ext cx="518091" cy="567154"/>
              <a:chOff x="-3125788" y="2709863"/>
              <a:chExt cx="518091" cy="567153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-3125788" y="2709863"/>
                <a:ext cx="518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i="0" dirty="0">
                    <a:solidFill>
                      <a:schemeClr val="bg1">
                        <a:lumMod val="75000"/>
                      </a:schemeClr>
                    </a:solidFill>
                    <a:latin typeface="Arial Black" pitchFamily="34" charset="0"/>
                    <a:cs typeface="Calibri" pitchFamily="34" charset="0"/>
                  </a:rPr>
                  <a:t>Mo</a:t>
                </a:r>
              </a:p>
            </p:txBody>
          </p:sp>
          <p:sp>
            <p:nvSpPr>
              <p:cNvPr id="147" name="Rectangle 116"/>
              <p:cNvSpPr>
                <a:spLocks noChangeArrowheads="1"/>
              </p:cNvSpPr>
              <p:nvPr/>
            </p:nvSpPr>
            <p:spPr bwMode="auto">
              <a:xfrm>
                <a:off x="-3125788" y="2938462"/>
                <a:ext cx="4154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i="0" dirty="0">
                    <a:solidFill>
                      <a:srgbClr val="FF0000"/>
                    </a:solidFill>
                    <a:latin typeface="Arial Black" charset="0"/>
                  </a:rPr>
                  <a:t>W</a:t>
                </a:r>
              </a:p>
            </p:txBody>
          </p:sp>
        </p:grpSp>
      </p:grpSp>
      <p:sp>
        <p:nvSpPr>
          <p:cNvPr id="150" name="Content Placeholder 2"/>
          <p:cNvSpPr txBox="1">
            <a:spLocks/>
          </p:cNvSpPr>
          <p:nvPr/>
        </p:nvSpPr>
        <p:spPr bwMode="auto">
          <a:xfrm>
            <a:off x="76200" y="1143000"/>
            <a:ext cx="333212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0188" indent="-230188"/>
            <a:r>
              <a:rPr lang="en-US" sz="1800" b="0" i="0" dirty="0" smtClean="0">
                <a:latin typeface="Arial" charset="0"/>
              </a:rPr>
              <a:t>Developing PFC plan to transition to full metal coverage for FNSF-relevant PMI development</a:t>
            </a:r>
          </a:p>
          <a:p>
            <a:pPr marL="230188" indent="-230188"/>
            <a:r>
              <a:rPr lang="en-US" sz="1800" b="0" i="0" dirty="0" smtClean="0">
                <a:latin typeface="Arial" charset="0"/>
              </a:rPr>
              <a:t>Wall conditioning: GDC, Li and / or boron coatings</a:t>
            </a:r>
          </a:p>
          <a:p>
            <a:pPr marL="230188" indent="-230188"/>
            <a:r>
              <a:rPr lang="en-US" sz="1800" b="0" i="0" dirty="0" smtClean="0">
                <a:latin typeface="Arial" charset="0"/>
              </a:rPr>
              <a:t>PFC bake-out at 300-350</a:t>
            </a:r>
            <a:r>
              <a:rPr lang="en-US" sz="1800" b="0" i="0" baseline="30000" dirty="0" smtClean="0">
                <a:latin typeface="Arial" charset="0"/>
              </a:rPr>
              <a:t>o</a:t>
            </a:r>
            <a:r>
              <a:rPr lang="en-US" sz="1800" b="0" i="0" dirty="0" smtClean="0">
                <a:latin typeface="Arial" charset="0"/>
              </a:rPr>
              <a:t>C</a:t>
            </a:r>
          </a:p>
          <a:p>
            <a:pPr marL="230188" indent="-230188"/>
            <a:r>
              <a:rPr lang="en-US" sz="1800" b="0" i="0" dirty="0" smtClean="0">
                <a:latin typeface="Arial" charset="0"/>
              </a:rPr>
              <a:t>PCS </a:t>
            </a:r>
            <a:r>
              <a:rPr lang="en-US" sz="1800" b="0" i="0" dirty="0">
                <a:latin typeface="Arial" charset="0"/>
              </a:rPr>
              <a:t>control of divertor coils</a:t>
            </a:r>
          </a:p>
          <a:p>
            <a:pPr marL="230188" indent="-230188"/>
            <a:r>
              <a:rPr lang="en-US" sz="1800" b="0" i="0" dirty="0">
                <a:latin typeface="Arial" charset="0"/>
              </a:rPr>
              <a:t>Non-axisymmetric control coils</a:t>
            </a:r>
          </a:p>
          <a:p>
            <a:pPr marL="230188" indent="-230188"/>
            <a:endParaRPr lang="en-US" sz="1800" b="0" i="0" dirty="0" smtClean="0">
              <a:latin typeface="Arial" charset="0"/>
            </a:endParaRPr>
          </a:p>
          <a:p>
            <a:endParaRPr lang="en-US" b="0" i="0" dirty="0">
              <a:latin typeface="Arial" charset="0"/>
            </a:endParaRPr>
          </a:p>
        </p:txBody>
      </p:sp>
      <p:grpSp>
        <p:nvGrpSpPr>
          <p:cNvPr id="152" name="Group 92"/>
          <p:cNvGrpSpPr>
            <a:grpSpLocks noChangeAspect="1"/>
          </p:cNvGrpSpPr>
          <p:nvPr/>
        </p:nvGrpSpPr>
        <p:grpSpPr bwMode="auto">
          <a:xfrm>
            <a:off x="6824017" y="4419600"/>
            <a:ext cx="2167583" cy="1828800"/>
            <a:chOff x="4273238" y="4248855"/>
            <a:chExt cx="2742806" cy="2314148"/>
          </a:xfrm>
        </p:grpSpPr>
        <p:sp>
          <p:nvSpPr>
            <p:cNvPr id="153" name="Text Box 4"/>
            <p:cNvSpPr txBox="1">
              <a:spLocks noChangeArrowheads="1"/>
            </p:cNvSpPr>
            <p:nvPr/>
          </p:nvSpPr>
          <p:spPr bwMode="auto">
            <a:xfrm>
              <a:off x="4287468" y="4742799"/>
              <a:ext cx="1295706" cy="538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buFontTx/>
                <a:buNone/>
              </a:pPr>
              <a:r>
                <a:rPr lang="en-US" i="0">
                  <a:solidFill>
                    <a:srgbClr val="FF0000"/>
                  </a:solidFill>
                  <a:latin typeface="Arial Narrow" charset="0"/>
                </a:rPr>
                <a:t>Primary</a:t>
              </a:r>
            </a:p>
            <a:p>
              <a:pPr>
                <a:lnSpc>
                  <a:spcPct val="80000"/>
                </a:lnSpc>
                <a:buFontTx/>
                <a:buNone/>
              </a:pPr>
              <a:r>
                <a:rPr lang="en-US" i="0">
                  <a:solidFill>
                    <a:srgbClr val="FF0000"/>
                  </a:solidFill>
                  <a:latin typeface="Arial Narrow" charset="0"/>
                </a:rPr>
                <a:t>PP option</a:t>
              </a:r>
            </a:p>
          </p:txBody>
        </p:sp>
        <p:sp>
          <p:nvSpPr>
            <p:cNvPr id="154" name="Text Box 5"/>
            <p:cNvSpPr txBox="1">
              <a:spLocks noChangeArrowheads="1"/>
            </p:cNvSpPr>
            <p:nvPr/>
          </p:nvSpPr>
          <p:spPr bwMode="auto">
            <a:xfrm>
              <a:off x="4646355" y="4248855"/>
              <a:ext cx="1246369" cy="537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  <a:buFontTx/>
                <a:buNone/>
                <a:defRPr/>
              </a:pPr>
              <a:r>
                <a:rPr lang="en-US" i="0" dirty="0">
                  <a:solidFill>
                    <a:schemeClr val="accent5">
                      <a:lumMod val="75000"/>
                    </a:schemeClr>
                  </a:solidFill>
                  <a:latin typeface="Arial Narrow" pitchFamily="34" charset="0"/>
                  <a:ea typeface="ＭＳ Ｐゴシック" pitchFamily="-108" charset="-128"/>
                  <a:cs typeface="+mn-cs"/>
                </a:rPr>
                <a:t>Secondary </a:t>
              </a:r>
            </a:p>
            <a:p>
              <a:pPr eaLnBrk="0" hangingPunct="0">
                <a:lnSpc>
                  <a:spcPct val="80000"/>
                </a:lnSpc>
                <a:buFontTx/>
                <a:buNone/>
                <a:defRPr/>
              </a:pPr>
              <a:r>
                <a:rPr lang="en-US" i="0" dirty="0">
                  <a:solidFill>
                    <a:schemeClr val="accent5">
                      <a:lumMod val="75000"/>
                    </a:schemeClr>
                  </a:solidFill>
                  <a:latin typeface="Arial Narrow" pitchFamily="34" charset="0"/>
                  <a:ea typeface="ＭＳ Ｐゴシック" pitchFamily="-108" charset="-128"/>
                  <a:cs typeface="+mn-cs"/>
                </a:rPr>
                <a:t>PP option</a:t>
              </a:r>
            </a:p>
          </p:txBody>
        </p:sp>
        <p:sp>
          <p:nvSpPr>
            <p:cNvPr id="155" name="Text Box 6"/>
            <p:cNvSpPr txBox="1">
              <a:spLocks noChangeArrowheads="1"/>
            </p:cNvSpPr>
            <p:nvPr/>
          </p:nvSpPr>
          <p:spPr bwMode="auto">
            <a:xfrm>
              <a:off x="4273238" y="5210536"/>
              <a:ext cx="1199561" cy="538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buFontTx/>
                <a:buNone/>
              </a:pPr>
              <a:r>
                <a:rPr lang="en-US" i="0">
                  <a:solidFill>
                    <a:srgbClr val="0000FF"/>
                  </a:solidFill>
                  <a:latin typeface="Arial Narrow" charset="0"/>
                </a:rPr>
                <a:t>Existing</a:t>
              </a:r>
            </a:p>
            <a:p>
              <a:pPr>
                <a:lnSpc>
                  <a:spcPct val="80000"/>
                </a:lnSpc>
                <a:buFontTx/>
                <a:buNone/>
              </a:pPr>
              <a:r>
                <a:rPr lang="en-US" i="0">
                  <a:solidFill>
                    <a:srgbClr val="0000FF"/>
                  </a:solidFill>
                  <a:latin typeface="Arial Narrow" charset="0"/>
                </a:rPr>
                <a:t>coils</a:t>
              </a:r>
            </a:p>
          </p:txBody>
        </p:sp>
        <p:grpSp>
          <p:nvGrpSpPr>
            <p:cNvPr id="156" name="Group 7"/>
            <p:cNvGrpSpPr>
              <a:grpSpLocks/>
            </p:cNvGrpSpPr>
            <p:nvPr/>
          </p:nvGrpSpPr>
          <p:grpSpPr bwMode="auto">
            <a:xfrm>
              <a:off x="5472800" y="4364745"/>
              <a:ext cx="1543244" cy="1754187"/>
              <a:chOff x="4072" y="917"/>
              <a:chExt cx="1535" cy="1744"/>
            </a:xfrm>
          </p:grpSpPr>
          <p:pic>
            <p:nvPicPr>
              <p:cNvPr id="161" name="Picture 8" descr="plot2NSTXv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2" y="917"/>
                <a:ext cx="1535" cy="1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2" name="Group 9"/>
              <p:cNvGrpSpPr>
                <a:grpSpLocks/>
              </p:cNvGrpSpPr>
              <p:nvPr/>
            </p:nvGrpSpPr>
            <p:grpSpPr bwMode="auto">
              <a:xfrm>
                <a:off x="4173" y="1333"/>
                <a:ext cx="1026" cy="573"/>
                <a:chOff x="492" y="1582"/>
                <a:chExt cx="1940" cy="1020"/>
              </a:xfrm>
            </p:grpSpPr>
            <p:sp>
              <p:nvSpPr>
                <p:cNvPr id="192" name="Freeform 10"/>
                <p:cNvSpPr>
                  <a:spLocks/>
                </p:cNvSpPr>
                <p:nvPr/>
              </p:nvSpPr>
              <p:spPr bwMode="auto">
                <a:xfrm>
                  <a:off x="2082" y="2174"/>
                  <a:ext cx="350" cy="396"/>
                </a:xfrm>
                <a:custGeom>
                  <a:avLst/>
                  <a:gdLst>
                    <a:gd name="T0" fmla="*/ 328 w 350"/>
                    <a:gd name="T1" fmla="*/ 0 h 396"/>
                    <a:gd name="T2" fmla="*/ 224 w 350"/>
                    <a:gd name="T3" fmla="*/ 32 h 396"/>
                    <a:gd name="T4" fmla="*/ 118 w 350"/>
                    <a:gd name="T5" fmla="*/ 60 h 396"/>
                    <a:gd name="T6" fmla="*/ 0 w 350"/>
                    <a:gd name="T7" fmla="*/ 82 h 396"/>
                    <a:gd name="T8" fmla="*/ 30 w 350"/>
                    <a:gd name="T9" fmla="*/ 396 h 396"/>
                    <a:gd name="T10" fmla="*/ 130 w 350"/>
                    <a:gd name="T11" fmla="*/ 378 h 396"/>
                    <a:gd name="T12" fmla="*/ 272 w 350"/>
                    <a:gd name="T13" fmla="*/ 346 h 396"/>
                    <a:gd name="T14" fmla="*/ 350 w 350"/>
                    <a:gd name="T15" fmla="*/ 320 h 3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0"/>
                    <a:gd name="T25" fmla="*/ 0 h 396"/>
                    <a:gd name="T26" fmla="*/ 350 w 350"/>
                    <a:gd name="T27" fmla="*/ 396 h 3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0" h="396">
                      <a:moveTo>
                        <a:pt x="328" y="0"/>
                      </a:moveTo>
                      <a:lnTo>
                        <a:pt x="224" y="32"/>
                      </a:lnTo>
                      <a:lnTo>
                        <a:pt x="118" y="60"/>
                      </a:lnTo>
                      <a:lnTo>
                        <a:pt x="0" y="82"/>
                      </a:lnTo>
                      <a:lnTo>
                        <a:pt x="30" y="396"/>
                      </a:lnTo>
                      <a:lnTo>
                        <a:pt x="130" y="378"/>
                      </a:lnTo>
                      <a:lnTo>
                        <a:pt x="272" y="346"/>
                      </a:lnTo>
                      <a:lnTo>
                        <a:pt x="350" y="3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93" name="Freeform 11"/>
                <p:cNvSpPr>
                  <a:spLocks/>
                </p:cNvSpPr>
                <p:nvPr/>
              </p:nvSpPr>
              <p:spPr bwMode="auto">
                <a:xfrm>
                  <a:off x="1462" y="2266"/>
                  <a:ext cx="556" cy="336"/>
                </a:xfrm>
                <a:custGeom>
                  <a:avLst/>
                  <a:gdLst>
                    <a:gd name="T0" fmla="*/ 24 w 556"/>
                    <a:gd name="T1" fmla="*/ 0 h 336"/>
                    <a:gd name="T2" fmla="*/ 166 w 556"/>
                    <a:gd name="T3" fmla="*/ 14 h 336"/>
                    <a:gd name="T4" fmla="*/ 278 w 556"/>
                    <a:gd name="T5" fmla="*/ 16 h 336"/>
                    <a:gd name="T6" fmla="*/ 392 w 556"/>
                    <a:gd name="T7" fmla="*/ 14 h 336"/>
                    <a:gd name="T8" fmla="*/ 472 w 556"/>
                    <a:gd name="T9" fmla="*/ 8 h 336"/>
                    <a:gd name="T10" fmla="*/ 528 w 556"/>
                    <a:gd name="T11" fmla="*/ 0 h 336"/>
                    <a:gd name="T12" fmla="*/ 556 w 556"/>
                    <a:gd name="T13" fmla="*/ 312 h 336"/>
                    <a:gd name="T14" fmla="*/ 550 w 556"/>
                    <a:gd name="T15" fmla="*/ 322 h 336"/>
                    <a:gd name="T16" fmla="*/ 428 w 556"/>
                    <a:gd name="T17" fmla="*/ 332 h 336"/>
                    <a:gd name="T18" fmla="*/ 274 w 556"/>
                    <a:gd name="T19" fmla="*/ 336 h 336"/>
                    <a:gd name="T20" fmla="*/ 92 w 556"/>
                    <a:gd name="T21" fmla="*/ 326 h 336"/>
                    <a:gd name="T22" fmla="*/ 0 w 556"/>
                    <a:gd name="T23" fmla="*/ 318 h 336"/>
                    <a:gd name="T24" fmla="*/ 24 w 556"/>
                    <a:gd name="T25" fmla="*/ 0 h 3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56"/>
                    <a:gd name="T40" fmla="*/ 0 h 336"/>
                    <a:gd name="T41" fmla="*/ 556 w 556"/>
                    <a:gd name="T42" fmla="*/ 336 h 3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56" h="336">
                      <a:moveTo>
                        <a:pt x="24" y="0"/>
                      </a:moveTo>
                      <a:lnTo>
                        <a:pt x="166" y="14"/>
                      </a:lnTo>
                      <a:lnTo>
                        <a:pt x="278" y="16"/>
                      </a:lnTo>
                      <a:lnTo>
                        <a:pt x="392" y="14"/>
                      </a:lnTo>
                      <a:lnTo>
                        <a:pt x="472" y="8"/>
                      </a:lnTo>
                      <a:lnTo>
                        <a:pt x="528" y="0"/>
                      </a:lnTo>
                      <a:lnTo>
                        <a:pt x="556" y="312"/>
                      </a:lnTo>
                      <a:lnTo>
                        <a:pt x="550" y="322"/>
                      </a:lnTo>
                      <a:lnTo>
                        <a:pt x="428" y="332"/>
                      </a:lnTo>
                      <a:lnTo>
                        <a:pt x="274" y="336"/>
                      </a:lnTo>
                      <a:lnTo>
                        <a:pt x="92" y="326"/>
                      </a:lnTo>
                      <a:lnTo>
                        <a:pt x="0" y="31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94" name="Freeform 12"/>
                <p:cNvSpPr>
                  <a:spLocks/>
                </p:cNvSpPr>
                <p:nvPr/>
              </p:nvSpPr>
              <p:spPr bwMode="auto">
                <a:xfrm>
                  <a:off x="878" y="2126"/>
                  <a:ext cx="522" cy="448"/>
                </a:xfrm>
                <a:custGeom>
                  <a:avLst/>
                  <a:gdLst>
                    <a:gd name="T0" fmla="*/ 78 w 522"/>
                    <a:gd name="T1" fmla="*/ 0 h 448"/>
                    <a:gd name="T2" fmla="*/ 180 w 522"/>
                    <a:gd name="T3" fmla="*/ 44 h 448"/>
                    <a:gd name="T4" fmla="*/ 304 w 522"/>
                    <a:gd name="T5" fmla="*/ 84 h 448"/>
                    <a:gd name="T6" fmla="*/ 404 w 522"/>
                    <a:gd name="T7" fmla="*/ 108 h 448"/>
                    <a:gd name="T8" fmla="*/ 476 w 522"/>
                    <a:gd name="T9" fmla="*/ 122 h 448"/>
                    <a:gd name="T10" fmla="*/ 522 w 522"/>
                    <a:gd name="T11" fmla="*/ 130 h 448"/>
                    <a:gd name="T12" fmla="*/ 492 w 522"/>
                    <a:gd name="T13" fmla="*/ 448 h 448"/>
                    <a:gd name="T14" fmla="*/ 376 w 522"/>
                    <a:gd name="T15" fmla="*/ 424 h 448"/>
                    <a:gd name="T16" fmla="*/ 232 w 522"/>
                    <a:gd name="T17" fmla="*/ 390 h 448"/>
                    <a:gd name="T18" fmla="*/ 108 w 522"/>
                    <a:gd name="T19" fmla="*/ 350 h 448"/>
                    <a:gd name="T20" fmla="*/ 0 w 522"/>
                    <a:gd name="T21" fmla="*/ 306 h 448"/>
                    <a:gd name="T22" fmla="*/ 78 w 522"/>
                    <a:gd name="T23" fmla="*/ 0 h 4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22"/>
                    <a:gd name="T37" fmla="*/ 0 h 448"/>
                    <a:gd name="T38" fmla="*/ 522 w 522"/>
                    <a:gd name="T39" fmla="*/ 448 h 44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22" h="448">
                      <a:moveTo>
                        <a:pt x="78" y="0"/>
                      </a:moveTo>
                      <a:lnTo>
                        <a:pt x="180" y="44"/>
                      </a:lnTo>
                      <a:lnTo>
                        <a:pt x="304" y="84"/>
                      </a:lnTo>
                      <a:lnTo>
                        <a:pt x="404" y="108"/>
                      </a:lnTo>
                      <a:lnTo>
                        <a:pt x="476" y="122"/>
                      </a:lnTo>
                      <a:lnTo>
                        <a:pt x="522" y="130"/>
                      </a:lnTo>
                      <a:lnTo>
                        <a:pt x="492" y="448"/>
                      </a:lnTo>
                      <a:lnTo>
                        <a:pt x="376" y="424"/>
                      </a:lnTo>
                      <a:lnTo>
                        <a:pt x="232" y="390"/>
                      </a:lnTo>
                      <a:lnTo>
                        <a:pt x="108" y="350"/>
                      </a:lnTo>
                      <a:lnTo>
                        <a:pt x="0" y="306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95" name="Freeform 13"/>
                <p:cNvSpPr>
                  <a:spLocks/>
                </p:cNvSpPr>
                <p:nvPr/>
              </p:nvSpPr>
              <p:spPr bwMode="auto">
                <a:xfrm>
                  <a:off x="552" y="1884"/>
                  <a:ext cx="320" cy="496"/>
                </a:xfrm>
                <a:custGeom>
                  <a:avLst/>
                  <a:gdLst>
                    <a:gd name="T0" fmla="*/ 320 w 320"/>
                    <a:gd name="T1" fmla="*/ 196 h 496"/>
                    <a:gd name="T2" fmla="*/ 238 w 320"/>
                    <a:gd name="T3" fmla="*/ 144 h 496"/>
                    <a:gd name="T4" fmla="*/ 156 w 320"/>
                    <a:gd name="T5" fmla="*/ 76 h 496"/>
                    <a:gd name="T6" fmla="*/ 96 w 320"/>
                    <a:gd name="T7" fmla="*/ 0 h 496"/>
                    <a:gd name="T8" fmla="*/ 0 w 320"/>
                    <a:gd name="T9" fmla="*/ 286 h 496"/>
                    <a:gd name="T10" fmla="*/ 48 w 320"/>
                    <a:gd name="T11" fmla="*/ 346 h 496"/>
                    <a:gd name="T12" fmla="*/ 122 w 320"/>
                    <a:gd name="T13" fmla="*/ 416 h 496"/>
                    <a:gd name="T14" fmla="*/ 210 w 320"/>
                    <a:gd name="T15" fmla="*/ 482 h 496"/>
                    <a:gd name="T16" fmla="*/ 240 w 320"/>
                    <a:gd name="T17" fmla="*/ 496 h 49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0"/>
                    <a:gd name="T28" fmla="*/ 0 h 496"/>
                    <a:gd name="T29" fmla="*/ 320 w 320"/>
                    <a:gd name="T30" fmla="*/ 496 h 49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0" h="496">
                      <a:moveTo>
                        <a:pt x="320" y="196"/>
                      </a:moveTo>
                      <a:lnTo>
                        <a:pt x="238" y="144"/>
                      </a:lnTo>
                      <a:lnTo>
                        <a:pt x="156" y="76"/>
                      </a:lnTo>
                      <a:lnTo>
                        <a:pt x="96" y="0"/>
                      </a:lnTo>
                      <a:lnTo>
                        <a:pt x="0" y="286"/>
                      </a:lnTo>
                      <a:lnTo>
                        <a:pt x="48" y="346"/>
                      </a:lnTo>
                      <a:lnTo>
                        <a:pt x="122" y="416"/>
                      </a:lnTo>
                      <a:lnTo>
                        <a:pt x="210" y="482"/>
                      </a:lnTo>
                      <a:lnTo>
                        <a:pt x="240" y="496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96" name="Freeform 14"/>
                <p:cNvSpPr>
                  <a:spLocks/>
                </p:cNvSpPr>
                <p:nvPr/>
              </p:nvSpPr>
              <p:spPr bwMode="auto">
                <a:xfrm>
                  <a:off x="492" y="1582"/>
                  <a:ext cx="132" cy="390"/>
                </a:xfrm>
                <a:custGeom>
                  <a:avLst/>
                  <a:gdLst>
                    <a:gd name="T0" fmla="*/ 0 w 132"/>
                    <a:gd name="T1" fmla="*/ 390 h 390"/>
                    <a:gd name="T2" fmla="*/ 4 w 132"/>
                    <a:gd name="T3" fmla="*/ 328 h 390"/>
                    <a:gd name="T4" fmla="*/ 132 w 132"/>
                    <a:gd name="T5" fmla="*/ 0 h 390"/>
                    <a:gd name="T6" fmla="*/ 108 w 132"/>
                    <a:gd name="T7" fmla="*/ 82 h 390"/>
                    <a:gd name="T8" fmla="*/ 104 w 132"/>
                    <a:gd name="T9" fmla="*/ 126 h 390"/>
                    <a:gd name="T10" fmla="*/ 106 w 132"/>
                    <a:gd name="T11" fmla="*/ 168 h 390"/>
                    <a:gd name="T12" fmla="*/ 118 w 132"/>
                    <a:gd name="T13" fmla="*/ 216 h 390"/>
                    <a:gd name="T14" fmla="*/ 132 w 132"/>
                    <a:gd name="T15" fmla="*/ 238 h 39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2"/>
                    <a:gd name="T25" fmla="*/ 0 h 390"/>
                    <a:gd name="T26" fmla="*/ 132 w 132"/>
                    <a:gd name="T27" fmla="*/ 390 h 39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2" h="390">
                      <a:moveTo>
                        <a:pt x="0" y="390"/>
                      </a:moveTo>
                      <a:lnTo>
                        <a:pt x="4" y="328"/>
                      </a:lnTo>
                      <a:lnTo>
                        <a:pt x="132" y="0"/>
                      </a:lnTo>
                      <a:lnTo>
                        <a:pt x="108" y="82"/>
                      </a:lnTo>
                      <a:lnTo>
                        <a:pt x="104" y="126"/>
                      </a:lnTo>
                      <a:lnTo>
                        <a:pt x="106" y="168"/>
                      </a:lnTo>
                      <a:lnTo>
                        <a:pt x="118" y="216"/>
                      </a:lnTo>
                      <a:lnTo>
                        <a:pt x="132" y="238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</p:grpSp>
          <p:grpSp>
            <p:nvGrpSpPr>
              <p:cNvPr id="163" name="Group 15"/>
              <p:cNvGrpSpPr>
                <a:grpSpLocks/>
              </p:cNvGrpSpPr>
              <p:nvPr/>
            </p:nvGrpSpPr>
            <p:grpSpPr bwMode="auto">
              <a:xfrm>
                <a:off x="4253" y="1202"/>
                <a:ext cx="932" cy="468"/>
                <a:chOff x="630" y="1340"/>
                <a:chExt cx="1754" cy="834"/>
              </a:xfrm>
            </p:grpSpPr>
            <p:sp>
              <p:nvSpPr>
                <p:cNvPr id="187" name="Freeform 16"/>
                <p:cNvSpPr>
                  <a:spLocks/>
                </p:cNvSpPr>
                <p:nvPr/>
              </p:nvSpPr>
              <p:spPr bwMode="auto">
                <a:xfrm>
                  <a:off x="630" y="1340"/>
                  <a:ext cx="190" cy="342"/>
                </a:xfrm>
                <a:custGeom>
                  <a:avLst/>
                  <a:gdLst>
                    <a:gd name="T0" fmla="*/ 0 w 190"/>
                    <a:gd name="T1" fmla="*/ 342 h 342"/>
                    <a:gd name="T2" fmla="*/ 14 w 190"/>
                    <a:gd name="T3" fmla="*/ 250 h 342"/>
                    <a:gd name="T4" fmla="*/ 32 w 190"/>
                    <a:gd name="T5" fmla="*/ 170 h 342"/>
                    <a:gd name="T6" fmla="*/ 188 w 190"/>
                    <a:gd name="T7" fmla="*/ 0 h 342"/>
                    <a:gd name="T8" fmla="*/ 190 w 190"/>
                    <a:gd name="T9" fmla="*/ 12 h 342"/>
                    <a:gd name="T10" fmla="*/ 174 w 190"/>
                    <a:gd name="T11" fmla="*/ 58 h 342"/>
                    <a:gd name="T12" fmla="*/ 168 w 190"/>
                    <a:gd name="T13" fmla="*/ 108 h 342"/>
                    <a:gd name="T14" fmla="*/ 174 w 190"/>
                    <a:gd name="T15" fmla="*/ 138 h 342"/>
                    <a:gd name="T16" fmla="*/ 184 w 190"/>
                    <a:gd name="T17" fmla="*/ 174 h 34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0"/>
                    <a:gd name="T28" fmla="*/ 0 h 342"/>
                    <a:gd name="T29" fmla="*/ 190 w 190"/>
                    <a:gd name="T30" fmla="*/ 342 h 34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0" h="342">
                      <a:moveTo>
                        <a:pt x="0" y="342"/>
                      </a:moveTo>
                      <a:lnTo>
                        <a:pt x="14" y="250"/>
                      </a:lnTo>
                      <a:lnTo>
                        <a:pt x="32" y="170"/>
                      </a:lnTo>
                      <a:lnTo>
                        <a:pt x="188" y="0"/>
                      </a:lnTo>
                      <a:lnTo>
                        <a:pt x="190" y="12"/>
                      </a:lnTo>
                      <a:lnTo>
                        <a:pt x="174" y="58"/>
                      </a:lnTo>
                      <a:lnTo>
                        <a:pt x="168" y="108"/>
                      </a:lnTo>
                      <a:lnTo>
                        <a:pt x="174" y="138"/>
                      </a:lnTo>
                      <a:lnTo>
                        <a:pt x="184" y="174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88" name="Freeform 17"/>
                <p:cNvSpPr>
                  <a:spLocks/>
                </p:cNvSpPr>
                <p:nvPr/>
              </p:nvSpPr>
              <p:spPr bwMode="auto">
                <a:xfrm>
                  <a:off x="690" y="1578"/>
                  <a:ext cx="322" cy="400"/>
                </a:xfrm>
                <a:custGeom>
                  <a:avLst/>
                  <a:gdLst>
                    <a:gd name="T0" fmla="*/ 210 w 322"/>
                    <a:gd name="T1" fmla="*/ 400 h 400"/>
                    <a:gd name="T2" fmla="*/ 106 w 322"/>
                    <a:gd name="T3" fmla="*/ 334 h 400"/>
                    <a:gd name="T4" fmla="*/ 32 w 322"/>
                    <a:gd name="T5" fmla="*/ 258 h 400"/>
                    <a:gd name="T6" fmla="*/ 0 w 322"/>
                    <a:gd name="T7" fmla="*/ 216 h 400"/>
                    <a:gd name="T8" fmla="*/ 154 w 322"/>
                    <a:gd name="T9" fmla="*/ 0 h 400"/>
                    <a:gd name="T10" fmla="*/ 192 w 322"/>
                    <a:gd name="T11" fmla="*/ 58 h 400"/>
                    <a:gd name="T12" fmla="*/ 252 w 322"/>
                    <a:gd name="T13" fmla="*/ 110 h 400"/>
                    <a:gd name="T14" fmla="*/ 306 w 322"/>
                    <a:gd name="T15" fmla="*/ 150 h 400"/>
                    <a:gd name="T16" fmla="*/ 322 w 322"/>
                    <a:gd name="T17" fmla="*/ 156 h 4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2"/>
                    <a:gd name="T28" fmla="*/ 0 h 400"/>
                    <a:gd name="T29" fmla="*/ 322 w 322"/>
                    <a:gd name="T30" fmla="*/ 400 h 4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2" h="400">
                      <a:moveTo>
                        <a:pt x="210" y="400"/>
                      </a:moveTo>
                      <a:lnTo>
                        <a:pt x="106" y="334"/>
                      </a:lnTo>
                      <a:lnTo>
                        <a:pt x="32" y="258"/>
                      </a:lnTo>
                      <a:lnTo>
                        <a:pt x="0" y="216"/>
                      </a:lnTo>
                      <a:lnTo>
                        <a:pt x="154" y="0"/>
                      </a:lnTo>
                      <a:lnTo>
                        <a:pt x="192" y="58"/>
                      </a:lnTo>
                      <a:lnTo>
                        <a:pt x="252" y="110"/>
                      </a:lnTo>
                      <a:lnTo>
                        <a:pt x="306" y="150"/>
                      </a:lnTo>
                      <a:lnTo>
                        <a:pt x="322" y="156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89" name="Freeform 18"/>
                <p:cNvSpPr>
                  <a:spLocks/>
                </p:cNvSpPr>
                <p:nvPr/>
              </p:nvSpPr>
              <p:spPr bwMode="auto">
                <a:xfrm>
                  <a:off x="1000" y="1784"/>
                  <a:ext cx="454" cy="364"/>
                </a:xfrm>
                <a:custGeom>
                  <a:avLst/>
                  <a:gdLst>
                    <a:gd name="T0" fmla="*/ 0 w 454"/>
                    <a:gd name="T1" fmla="*/ 248 h 364"/>
                    <a:gd name="T2" fmla="*/ 98 w 454"/>
                    <a:gd name="T3" fmla="*/ 0 h 364"/>
                    <a:gd name="T4" fmla="*/ 214 w 454"/>
                    <a:gd name="T5" fmla="*/ 42 h 364"/>
                    <a:gd name="T6" fmla="*/ 290 w 454"/>
                    <a:gd name="T7" fmla="*/ 66 h 364"/>
                    <a:gd name="T8" fmla="*/ 380 w 454"/>
                    <a:gd name="T9" fmla="*/ 90 h 364"/>
                    <a:gd name="T10" fmla="*/ 454 w 454"/>
                    <a:gd name="T11" fmla="*/ 104 h 364"/>
                    <a:gd name="T12" fmla="*/ 404 w 454"/>
                    <a:gd name="T13" fmla="*/ 364 h 364"/>
                    <a:gd name="T14" fmla="*/ 204 w 454"/>
                    <a:gd name="T15" fmla="*/ 322 h 364"/>
                    <a:gd name="T16" fmla="*/ 80 w 454"/>
                    <a:gd name="T17" fmla="*/ 284 h 364"/>
                    <a:gd name="T18" fmla="*/ 38 w 454"/>
                    <a:gd name="T19" fmla="*/ 268 h 364"/>
                    <a:gd name="T20" fmla="*/ 0 w 454"/>
                    <a:gd name="T21" fmla="*/ 248 h 3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54"/>
                    <a:gd name="T34" fmla="*/ 0 h 364"/>
                    <a:gd name="T35" fmla="*/ 454 w 454"/>
                    <a:gd name="T36" fmla="*/ 364 h 36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54" h="364">
                      <a:moveTo>
                        <a:pt x="0" y="248"/>
                      </a:moveTo>
                      <a:lnTo>
                        <a:pt x="98" y="0"/>
                      </a:lnTo>
                      <a:lnTo>
                        <a:pt x="214" y="42"/>
                      </a:lnTo>
                      <a:lnTo>
                        <a:pt x="290" y="66"/>
                      </a:lnTo>
                      <a:lnTo>
                        <a:pt x="380" y="90"/>
                      </a:lnTo>
                      <a:lnTo>
                        <a:pt x="454" y="104"/>
                      </a:lnTo>
                      <a:lnTo>
                        <a:pt x="404" y="364"/>
                      </a:lnTo>
                      <a:lnTo>
                        <a:pt x="204" y="322"/>
                      </a:lnTo>
                      <a:lnTo>
                        <a:pt x="80" y="284"/>
                      </a:lnTo>
                      <a:lnTo>
                        <a:pt x="38" y="268"/>
                      </a:lnTo>
                      <a:lnTo>
                        <a:pt x="0" y="248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90" name="Freeform 19"/>
                <p:cNvSpPr>
                  <a:spLocks/>
                </p:cNvSpPr>
                <p:nvPr/>
              </p:nvSpPr>
              <p:spPr bwMode="auto">
                <a:xfrm>
                  <a:off x="1508" y="1896"/>
                  <a:ext cx="460" cy="278"/>
                </a:xfrm>
                <a:custGeom>
                  <a:avLst/>
                  <a:gdLst>
                    <a:gd name="T0" fmla="*/ 32 w 460"/>
                    <a:gd name="T1" fmla="*/ 0 h 278"/>
                    <a:gd name="T2" fmla="*/ 148 w 460"/>
                    <a:gd name="T3" fmla="*/ 10 h 278"/>
                    <a:gd name="T4" fmla="*/ 244 w 460"/>
                    <a:gd name="T5" fmla="*/ 12 h 278"/>
                    <a:gd name="T6" fmla="*/ 360 w 460"/>
                    <a:gd name="T7" fmla="*/ 8 h 278"/>
                    <a:gd name="T8" fmla="*/ 428 w 460"/>
                    <a:gd name="T9" fmla="*/ 0 h 278"/>
                    <a:gd name="T10" fmla="*/ 460 w 460"/>
                    <a:gd name="T11" fmla="*/ 266 h 278"/>
                    <a:gd name="T12" fmla="*/ 310 w 460"/>
                    <a:gd name="T13" fmla="*/ 278 h 278"/>
                    <a:gd name="T14" fmla="*/ 170 w 460"/>
                    <a:gd name="T15" fmla="*/ 278 h 278"/>
                    <a:gd name="T16" fmla="*/ 48 w 460"/>
                    <a:gd name="T17" fmla="*/ 272 h 278"/>
                    <a:gd name="T18" fmla="*/ 0 w 460"/>
                    <a:gd name="T19" fmla="*/ 268 h 278"/>
                    <a:gd name="T20" fmla="*/ 32 w 460"/>
                    <a:gd name="T21" fmla="*/ 0 h 27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60"/>
                    <a:gd name="T34" fmla="*/ 0 h 278"/>
                    <a:gd name="T35" fmla="*/ 460 w 460"/>
                    <a:gd name="T36" fmla="*/ 278 h 27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60" h="278">
                      <a:moveTo>
                        <a:pt x="32" y="0"/>
                      </a:moveTo>
                      <a:lnTo>
                        <a:pt x="148" y="10"/>
                      </a:lnTo>
                      <a:lnTo>
                        <a:pt x="244" y="12"/>
                      </a:lnTo>
                      <a:lnTo>
                        <a:pt x="360" y="8"/>
                      </a:lnTo>
                      <a:lnTo>
                        <a:pt x="428" y="0"/>
                      </a:lnTo>
                      <a:lnTo>
                        <a:pt x="460" y="266"/>
                      </a:lnTo>
                      <a:lnTo>
                        <a:pt x="310" y="278"/>
                      </a:lnTo>
                      <a:lnTo>
                        <a:pt x="170" y="278"/>
                      </a:lnTo>
                      <a:lnTo>
                        <a:pt x="48" y="272"/>
                      </a:lnTo>
                      <a:lnTo>
                        <a:pt x="0" y="268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91" name="Freeform 20"/>
                <p:cNvSpPr>
                  <a:spLocks/>
                </p:cNvSpPr>
                <p:nvPr/>
              </p:nvSpPr>
              <p:spPr bwMode="auto">
                <a:xfrm>
                  <a:off x="2026" y="1826"/>
                  <a:ext cx="358" cy="322"/>
                </a:xfrm>
                <a:custGeom>
                  <a:avLst/>
                  <a:gdLst>
                    <a:gd name="T0" fmla="*/ 242 w 358"/>
                    <a:gd name="T1" fmla="*/ 0 h 322"/>
                    <a:gd name="T2" fmla="*/ 162 w 358"/>
                    <a:gd name="T3" fmla="*/ 26 h 322"/>
                    <a:gd name="T4" fmla="*/ 76 w 358"/>
                    <a:gd name="T5" fmla="*/ 46 h 322"/>
                    <a:gd name="T6" fmla="*/ 0 w 358"/>
                    <a:gd name="T7" fmla="*/ 58 h 322"/>
                    <a:gd name="T8" fmla="*/ 48 w 358"/>
                    <a:gd name="T9" fmla="*/ 322 h 322"/>
                    <a:gd name="T10" fmla="*/ 162 w 358"/>
                    <a:gd name="T11" fmla="*/ 300 h 322"/>
                    <a:gd name="T12" fmla="*/ 270 w 358"/>
                    <a:gd name="T13" fmla="*/ 272 h 322"/>
                    <a:gd name="T14" fmla="*/ 358 w 358"/>
                    <a:gd name="T15" fmla="*/ 244 h 3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8"/>
                    <a:gd name="T25" fmla="*/ 0 h 322"/>
                    <a:gd name="T26" fmla="*/ 358 w 358"/>
                    <a:gd name="T27" fmla="*/ 322 h 32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8" h="322">
                      <a:moveTo>
                        <a:pt x="242" y="0"/>
                      </a:moveTo>
                      <a:lnTo>
                        <a:pt x="162" y="26"/>
                      </a:lnTo>
                      <a:lnTo>
                        <a:pt x="76" y="46"/>
                      </a:lnTo>
                      <a:lnTo>
                        <a:pt x="0" y="58"/>
                      </a:lnTo>
                      <a:lnTo>
                        <a:pt x="48" y="322"/>
                      </a:lnTo>
                      <a:lnTo>
                        <a:pt x="162" y="300"/>
                      </a:lnTo>
                      <a:lnTo>
                        <a:pt x="270" y="272"/>
                      </a:lnTo>
                      <a:lnTo>
                        <a:pt x="358" y="244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</p:grpSp>
          <p:grpSp>
            <p:nvGrpSpPr>
              <p:cNvPr id="164" name="Group 21"/>
              <p:cNvGrpSpPr>
                <a:grpSpLocks/>
              </p:cNvGrpSpPr>
              <p:nvPr/>
            </p:nvGrpSpPr>
            <p:grpSpPr bwMode="auto">
              <a:xfrm>
                <a:off x="4211" y="2162"/>
                <a:ext cx="992" cy="374"/>
                <a:chOff x="548" y="3006"/>
                <a:chExt cx="1884" cy="658"/>
              </a:xfrm>
            </p:grpSpPr>
            <p:sp>
              <p:nvSpPr>
                <p:cNvPr id="182" name="Freeform 22"/>
                <p:cNvSpPr>
                  <a:spLocks/>
                </p:cNvSpPr>
                <p:nvPr/>
              </p:nvSpPr>
              <p:spPr bwMode="auto">
                <a:xfrm>
                  <a:off x="2104" y="3342"/>
                  <a:ext cx="326" cy="92"/>
                </a:xfrm>
                <a:custGeom>
                  <a:avLst/>
                  <a:gdLst>
                    <a:gd name="T0" fmla="*/ 326 w 326"/>
                    <a:gd name="T1" fmla="*/ 0 h 92"/>
                    <a:gd name="T2" fmla="*/ 204 w 326"/>
                    <a:gd name="T3" fmla="*/ 36 h 92"/>
                    <a:gd name="T4" fmla="*/ 98 w 326"/>
                    <a:gd name="T5" fmla="*/ 62 h 92"/>
                    <a:gd name="T6" fmla="*/ 4 w 326"/>
                    <a:gd name="T7" fmla="*/ 76 h 92"/>
                    <a:gd name="T8" fmla="*/ 0 w 326"/>
                    <a:gd name="T9" fmla="*/ 92 h 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6"/>
                    <a:gd name="T16" fmla="*/ 0 h 92"/>
                    <a:gd name="T17" fmla="*/ 326 w 326"/>
                    <a:gd name="T18" fmla="*/ 92 h 9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6" h="92">
                      <a:moveTo>
                        <a:pt x="326" y="0"/>
                      </a:moveTo>
                      <a:lnTo>
                        <a:pt x="204" y="36"/>
                      </a:lnTo>
                      <a:lnTo>
                        <a:pt x="98" y="62"/>
                      </a:lnTo>
                      <a:lnTo>
                        <a:pt x="4" y="76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83" name="Freeform 23"/>
                <p:cNvSpPr>
                  <a:spLocks/>
                </p:cNvSpPr>
                <p:nvPr/>
              </p:nvSpPr>
              <p:spPr bwMode="auto">
                <a:xfrm>
                  <a:off x="2090" y="3540"/>
                  <a:ext cx="342" cy="86"/>
                </a:xfrm>
                <a:custGeom>
                  <a:avLst/>
                  <a:gdLst>
                    <a:gd name="T0" fmla="*/ 0 w 342"/>
                    <a:gd name="T1" fmla="*/ 86 h 86"/>
                    <a:gd name="T2" fmla="*/ 144 w 342"/>
                    <a:gd name="T3" fmla="*/ 60 h 86"/>
                    <a:gd name="T4" fmla="*/ 224 w 342"/>
                    <a:gd name="T5" fmla="*/ 40 h 86"/>
                    <a:gd name="T6" fmla="*/ 310 w 342"/>
                    <a:gd name="T7" fmla="*/ 12 h 86"/>
                    <a:gd name="T8" fmla="*/ 342 w 342"/>
                    <a:gd name="T9" fmla="*/ 0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2"/>
                    <a:gd name="T16" fmla="*/ 0 h 86"/>
                    <a:gd name="T17" fmla="*/ 342 w 342"/>
                    <a:gd name="T18" fmla="*/ 86 h 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2" h="86">
                      <a:moveTo>
                        <a:pt x="0" y="86"/>
                      </a:moveTo>
                      <a:lnTo>
                        <a:pt x="144" y="60"/>
                      </a:lnTo>
                      <a:lnTo>
                        <a:pt x="224" y="40"/>
                      </a:lnTo>
                      <a:lnTo>
                        <a:pt x="310" y="12"/>
                      </a:lnTo>
                      <a:lnTo>
                        <a:pt x="342" y="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84" name="Freeform 24"/>
                <p:cNvSpPr>
                  <a:spLocks/>
                </p:cNvSpPr>
                <p:nvPr/>
              </p:nvSpPr>
              <p:spPr bwMode="auto">
                <a:xfrm>
                  <a:off x="1462" y="3432"/>
                  <a:ext cx="560" cy="232"/>
                </a:xfrm>
                <a:custGeom>
                  <a:avLst/>
                  <a:gdLst>
                    <a:gd name="T0" fmla="*/ 0 w 560"/>
                    <a:gd name="T1" fmla="*/ 0 h 232"/>
                    <a:gd name="T2" fmla="*/ 22 w 560"/>
                    <a:gd name="T3" fmla="*/ 216 h 232"/>
                    <a:gd name="T4" fmla="*/ 206 w 560"/>
                    <a:gd name="T5" fmla="*/ 228 h 232"/>
                    <a:gd name="T6" fmla="*/ 286 w 560"/>
                    <a:gd name="T7" fmla="*/ 232 h 232"/>
                    <a:gd name="T8" fmla="*/ 406 w 560"/>
                    <a:gd name="T9" fmla="*/ 224 h 232"/>
                    <a:gd name="T10" fmla="*/ 528 w 560"/>
                    <a:gd name="T11" fmla="*/ 218 h 232"/>
                    <a:gd name="T12" fmla="*/ 560 w 560"/>
                    <a:gd name="T13" fmla="*/ 0 h 232"/>
                    <a:gd name="T14" fmla="*/ 420 w 560"/>
                    <a:gd name="T15" fmla="*/ 12 h 232"/>
                    <a:gd name="T16" fmla="*/ 274 w 560"/>
                    <a:gd name="T17" fmla="*/ 18 h 232"/>
                    <a:gd name="T18" fmla="*/ 116 w 560"/>
                    <a:gd name="T19" fmla="*/ 12 h 232"/>
                    <a:gd name="T20" fmla="*/ 0 w 560"/>
                    <a:gd name="T21" fmla="*/ 0 h 2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0"/>
                    <a:gd name="T34" fmla="*/ 0 h 232"/>
                    <a:gd name="T35" fmla="*/ 560 w 560"/>
                    <a:gd name="T36" fmla="*/ 232 h 2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0" h="232">
                      <a:moveTo>
                        <a:pt x="0" y="0"/>
                      </a:moveTo>
                      <a:lnTo>
                        <a:pt x="22" y="216"/>
                      </a:lnTo>
                      <a:lnTo>
                        <a:pt x="206" y="228"/>
                      </a:lnTo>
                      <a:lnTo>
                        <a:pt x="286" y="232"/>
                      </a:lnTo>
                      <a:lnTo>
                        <a:pt x="406" y="224"/>
                      </a:lnTo>
                      <a:lnTo>
                        <a:pt x="528" y="218"/>
                      </a:lnTo>
                      <a:lnTo>
                        <a:pt x="560" y="0"/>
                      </a:lnTo>
                      <a:lnTo>
                        <a:pt x="420" y="12"/>
                      </a:lnTo>
                      <a:lnTo>
                        <a:pt x="274" y="18"/>
                      </a:lnTo>
                      <a:lnTo>
                        <a:pt x="11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85" name="Freeform 25"/>
                <p:cNvSpPr>
                  <a:spLocks/>
                </p:cNvSpPr>
                <p:nvPr/>
              </p:nvSpPr>
              <p:spPr bwMode="auto">
                <a:xfrm>
                  <a:off x="892" y="3282"/>
                  <a:ext cx="498" cy="362"/>
                </a:xfrm>
                <a:custGeom>
                  <a:avLst/>
                  <a:gdLst>
                    <a:gd name="T0" fmla="*/ 498 w 498"/>
                    <a:gd name="T1" fmla="*/ 362 h 362"/>
                    <a:gd name="T2" fmla="*/ 352 w 498"/>
                    <a:gd name="T3" fmla="*/ 334 h 362"/>
                    <a:gd name="T4" fmla="*/ 228 w 498"/>
                    <a:gd name="T5" fmla="*/ 298 h 362"/>
                    <a:gd name="T6" fmla="*/ 118 w 498"/>
                    <a:gd name="T7" fmla="*/ 260 h 362"/>
                    <a:gd name="T8" fmla="*/ 68 w 498"/>
                    <a:gd name="T9" fmla="*/ 236 h 362"/>
                    <a:gd name="T10" fmla="*/ 0 w 498"/>
                    <a:gd name="T11" fmla="*/ 0 h 362"/>
                    <a:gd name="T12" fmla="*/ 90 w 498"/>
                    <a:gd name="T13" fmla="*/ 34 h 362"/>
                    <a:gd name="T14" fmla="*/ 150 w 498"/>
                    <a:gd name="T15" fmla="*/ 56 h 362"/>
                    <a:gd name="T16" fmla="*/ 228 w 498"/>
                    <a:gd name="T17" fmla="*/ 84 h 362"/>
                    <a:gd name="T18" fmla="*/ 306 w 498"/>
                    <a:gd name="T19" fmla="*/ 104 h 362"/>
                    <a:gd name="T20" fmla="*/ 374 w 498"/>
                    <a:gd name="T21" fmla="*/ 120 h 362"/>
                    <a:gd name="T22" fmla="*/ 478 w 498"/>
                    <a:gd name="T23" fmla="*/ 138 h 362"/>
                    <a:gd name="T24" fmla="*/ 482 w 498"/>
                    <a:gd name="T25" fmla="*/ 154 h 36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98"/>
                    <a:gd name="T40" fmla="*/ 0 h 362"/>
                    <a:gd name="T41" fmla="*/ 498 w 498"/>
                    <a:gd name="T42" fmla="*/ 362 h 36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98" h="362">
                      <a:moveTo>
                        <a:pt x="498" y="362"/>
                      </a:moveTo>
                      <a:lnTo>
                        <a:pt x="352" y="334"/>
                      </a:lnTo>
                      <a:lnTo>
                        <a:pt x="228" y="298"/>
                      </a:lnTo>
                      <a:lnTo>
                        <a:pt x="118" y="260"/>
                      </a:lnTo>
                      <a:lnTo>
                        <a:pt x="68" y="236"/>
                      </a:lnTo>
                      <a:lnTo>
                        <a:pt x="0" y="0"/>
                      </a:lnTo>
                      <a:lnTo>
                        <a:pt x="90" y="34"/>
                      </a:lnTo>
                      <a:lnTo>
                        <a:pt x="150" y="56"/>
                      </a:lnTo>
                      <a:lnTo>
                        <a:pt x="228" y="84"/>
                      </a:lnTo>
                      <a:lnTo>
                        <a:pt x="306" y="104"/>
                      </a:lnTo>
                      <a:lnTo>
                        <a:pt x="374" y="120"/>
                      </a:lnTo>
                      <a:lnTo>
                        <a:pt x="478" y="138"/>
                      </a:lnTo>
                      <a:lnTo>
                        <a:pt x="482" y="154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86" name="Freeform 26"/>
                <p:cNvSpPr>
                  <a:spLocks/>
                </p:cNvSpPr>
                <p:nvPr/>
              </p:nvSpPr>
              <p:spPr bwMode="auto">
                <a:xfrm>
                  <a:off x="548" y="3006"/>
                  <a:ext cx="276" cy="440"/>
                </a:xfrm>
                <a:custGeom>
                  <a:avLst/>
                  <a:gdLst>
                    <a:gd name="T0" fmla="*/ 276 w 276"/>
                    <a:gd name="T1" fmla="*/ 440 h 440"/>
                    <a:gd name="T2" fmla="*/ 212 w 276"/>
                    <a:gd name="T3" fmla="*/ 388 h 440"/>
                    <a:gd name="T4" fmla="*/ 144 w 276"/>
                    <a:gd name="T5" fmla="*/ 318 h 440"/>
                    <a:gd name="T6" fmla="*/ 112 w 276"/>
                    <a:gd name="T7" fmla="*/ 274 h 440"/>
                    <a:gd name="T8" fmla="*/ 96 w 276"/>
                    <a:gd name="T9" fmla="*/ 254 h 440"/>
                    <a:gd name="T10" fmla="*/ 0 w 276"/>
                    <a:gd name="T11" fmla="*/ 0 h 440"/>
                    <a:gd name="T12" fmla="*/ 72 w 276"/>
                    <a:gd name="T13" fmla="*/ 96 h 440"/>
                    <a:gd name="T14" fmla="*/ 114 w 276"/>
                    <a:gd name="T15" fmla="*/ 134 h 440"/>
                    <a:gd name="T16" fmla="*/ 156 w 276"/>
                    <a:gd name="T17" fmla="*/ 166 h 440"/>
                    <a:gd name="T18" fmla="*/ 194 w 276"/>
                    <a:gd name="T19" fmla="*/ 194 h 440"/>
                    <a:gd name="T20" fmla="*/ 252 w 276"/>
                    <a:gd name="T21" fmla="*/ 230 h 440"/>
                    <a:gd name="T22" fmla="*/ 274 w 276"/>
                    <a:gd name="T23" fmla="*/ 240 h 4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76"/>
                    <a:gd name="T37" fmla="*/ 0 h 440"/>
                    <a:gd name="T38" fmla="*/ 276 w 276"/>
                    <a:gd name="T39" fmla="*/ 440 h 4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76" h="440">
                      <a:moveTo>
                        <a:pt x="276" y="440"/>
                      </a:moveTo>
                      <a:lnTo>
                        <a:pt x="212" y="388"/>
                      </a:lnTo>
                      <a:lnTo>
                        <a:pt x="144" y="318"/>
                      </a:lnTo>
                      <a:lnTo>
                        <a:pt x="112" y="274"/>
                      </a:lnTo>
                      <a:lnTo>
                        <a:pt x="96" y="254"/>
                      </a:lnTo>
                      <a:lnTo>
                        <a:pt x="0" y="0"/>
                      </a:lnTo>
                      <a:lnTo>
                        <a:pt x="72" y="96"/>
                      </a:lnTo>
                      <a:lnTo>
                        <a:pt x="114" y="134"/>
                      </a:lnTo>
                      <a:lnTo>
                        <a:pt x="156" y="166"/>
                      </a:lnTo>
                      <a:lnTo>
                        <a:pt x="194" y="194"/>
                      </a:lnTo>
                      <a:lnTo>
                        <a:pt x="252" y="230"/>
                      </a:lnTo>
                      <a:lnTo>
                        <a:pt x="274" y="2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</p:grpSp>
          <p:grpSp>
            <p:nvGrpSpPr>
              <p:cNvPr id="165" name="Group 27"/>
              <p:cNvGrpSpPr>
                <a:grpSpLocks/>
              </p:cNvGrpSpPr>
              <p:nvPr/>
            </p:nvGrpSpPr>
            <p:grpSpPr bwMode="auto">
              <a:xfrm>
                <a:off x="4075" y="1416"/>
                <a:ext cx="1529" cy="989"/>
                <a:chOff x="296" y="1708"/>
                <a:chExt cx="2888" cy="1756"/>
              </a:xfrm>
            </p:grpSpPr>
            <p:sp>
              <p:nvSpPr>
                <p:cNvPr id="173" name="Freeform 28"/>
                <p:cNvSpPr>
                  <a:spLocks/>
                </p:cNvSpPr>
                <p:nvPr/>
              </p:nvSpPr>
              <p:spPr bwMode="auto">
                <a:xfrm>
                  <a:off x="1010" y="2704"/>
                  <a:ext cx="1422" cy="760"/>
                </a:xfrm>
                <a:custGeom>
                  <a:avLst/>
                  <a:gdLst>
                    <a:gd name="T0" fmla="*/ 0 w 1422"/>
                    <a:gd name="T1" fmla="*/ 96 h 760"/>
                    <a:gd name="T2" fmla="*/ 92 w 1422"/>
                    <a:gd name="T3" fmla="*/ 118 h 760"/>
                    <a:gd name="T4" fmla="*/ 92 w 1422"/>
                    <a:gd name="T5" fmla="*/ 0 h 760"/>
                    <a:gd name="T6" fmla="*/ 194 w 1422"/>
                    <a:gd name="T7" fmla="*/ 22 h 760"/>
                    <a:gd name="T8" fmla="*/ 300 w 1422"/>
                    <a:gd name="T9" fmla="*/ 44 h 760"/>
                    <a:gd name="T10" fmla="*/ 422 w 1422"/>
                    <a:gd name="T11" fmla="*/ 58 h 760"/>
                    <a:gd name="T12" fmla="*/ 586 w 1422"/>
                    <a:gd name="T13" fmla="*/ 74 h 760"/>
                    <a:gd name="T14" fmla="*/ 726 w 1422"/>
                    <a:gd name="T15" fmla="*/ 78 h 760"/>
                    <a:gd name="T16" fmla="*/ 840 w 1422"/>
                    <a:gd name="T17" fmla="*/ 76 h 760"/>
                    <a:gd name="T18" fmla="*/ 982 w 1422"/>
                    <a:gd name="T19" fmla="*/ 64 h 760"/>
                    <a:gd name="T20" fmla="*/ 1088 w 1422"/>
                    <a:gd name="T21" fmla="*/ 56 h 760"/>
                    <a:gd name="T22" fmla="*/ 1190 w 1422"/>
                    <a:gd name="T23" fmla="*/ 40 h 760"/>
                    <a:gd name="T24" fmla="*/ 1254 w 1422"/>
                    <a:gd name="T25" fmla="*/ 26 h 760"/>
                    <a:gd name="T26" fmla="*/ 1278 w 1422"/>
                    <a:gd name="T27" fmla="*/ 24 h 760"/>
                    <a:gd name="T28" fmla="*/ 1278 w 1422"/>
                    <a:gd name="T29" fmla="*/ 210 h 760"/>
                    <a:gd name="T30" fmla="*/ 1422 w 1422"/>
                    <a:gd name="T31" fmla="*/ 178 h 760"/>
                    <a:gd name="T32" fmla="*/ 1422 w 1422"/>
                    <a:gd name="T33" fmla="*/ 486 h 760"/>
                    <a:gd name="T34" fmla="*/ 1278 w 1422"/>
                    <a:gd name="T35" fmla="*/ 520 h 760"/>
                    <a:gd name="T36" fmla="*/ 1278 w 1422"/>
                    <a:gd name="T37" fmla="*/ 706 h 760"/>
                    <a:gd name="T38" fmla="*/ 1082 w 1422"/>
                    <a:gd name="T39" fmla="*/ 740 h 760"/>
                    <a:gd name="T40" fmla="*/ 938 w 1422"/>
                    <a:gd name="T41" fmla="*/ 756 h 760"/>
                    <a:gd name="T42" fmla="*/ 742 w 1422"/>
                    <a:gd name="T43" fmla="*/ 760 h 760"/>
                    <a:gd name="T44" fmla="*/ 654 w 1422"/>
                    <a:gd name="T45" fmla="*/ 760 h 760"/>
                    <a:gd name="T46" fmla="*/ 506 w 1422"/>
                    <a:gd name="T47" fmla="*/ 752 h 760"/>
                    <a:gd name="T48" fmla="*/ 366 w 1422"/>
                    <a:gd name="T49" fmla="*/ 736 h 760"/>
                    <a:gd name="T50" fmla="*/ 254 w 1422"/>
                    <a:gd name="T51" fmla="*/ 724 h 760"/>
                    <a:gd name="T52" fmla="*/ 146 w 1422"/>
                    <a:gd name="T53" fmla="*/ 700 h 760"/>
                    <a:gd name="T54" fmla="*/ 92 w 1422"/>
                    <a:gd name="T55" fmla="*/ 692 h 760"/>
                    <a:gd name="T56" fmla="*/ 92 w 1422"/>
                    <a:gd name="T57" fmla="*/ 570 h 760"/>
                    <a:gd name="T58" fmla="*/ 0 w 1422"/>
                    <a:gd name="T59" fmla="*/ 546 h 760"/>
                    <a:gd name="T60" fmla="*/ 0 w 1422"/>
                    <a:gd name="T61" fmla="*/ 96 h 76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422"/>
                    <a:gd name="T94" fmla="*/ 0 h 760"/>
                    <a:gd name="T95" fmla="*/ 1422 w 1422"/>
                    <a:gd name="T96" fmla="*/ 760 h 76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422" h="760">
                      <a:moveTo>
                        <a:pt x="0" y="96"/>
                      </a:moveTo>
                      <a:lnTo>
                        <a:pt x="92" y="118"/>
                      </a:lnTo>
                      <a:lnTo>
                        <a:pt x="92" y="0"/>
                      </a:lnTo>
                      <a:lnTo>
                        <a:pt x="194" y="22"/>
                      </a:lnTo>
                      <a:lnTo>
                        <a:pt x="300" y="44"/>
                      </a:lnTo>
                      <a:lnTo>
                        <a:pt x="422" y="58"/>
                      </a:lnTo>
                      <a:lnTo>
                        <a:pt x="586" y="74"/>
                      </a:lnTo>
                      <a:lnTo>
                        <a:pt x="726" y="78"/>
                      </a:lnTo>
                      <a:lnTo>
                        <a:pt x="840" y="76"/>
                      </a:lnTo>
                      <a:lnTo>
                        <a:pt x="982" y="64"/>
                      </a:lnTo>
                      <a:lnTo>
                        <a:pt x="1088" y="56"/>
                      </a:lnTo>
                      <a:lnTo>
                        <a:pt x="1190" y="40"/>
                      </a:lnTo>
                      <a:lnTo>
                        <a:pt x="1254" y="26"/>
                      </a:lnTo>
                      <a:lnTo>
                        <a:pt x="1278" y="24"/>
                      </a:lnTo>
                      <a:lnTo>
                        <a:pt x="1278" y="210"/>
                      </a:lnTo>
                      <a:lnTo>
                        <a:pt x="1422" y="178"/>
                      </a:lnTo>
                      <a:lnTo>
                        <a:pt x="1422" y="486"/>
                      </a:lnTo>
                      <a:lnTo>
                        <a:pt x="1278" y="520"/>
                      </a:lnTo>
                      <a:lnTo>
                        <a:pt x="1278" y="706"/>
                      </a:lnTo>
                      <a:lnTo>
                        <a:pt x="1082" y="740"/>
                      </a:lnTo>
                      <a:lnTo>
                        <a:pt x="938" y="756"/>
                      </a:lnTo>
                      <a:lnTo>
                        <a:pt x="742" y="760"/>
                      </a:lnTo>
                      <a:lnTo>
                        <a:pt x="654" y="760"/>
                      </a:lnTo>
                      <a:lnTo>
                        <a:pt x="506" y="752"/>
                      </a:lnTo>
                      <a:lnTo>
                        <a:pt x="366" y="736"/>
                      </a:lnTo>
                      <a:lnTo>
                        <a:pt x="254" y="724"/>
                      </a:lnTo>
                      <a:lnTo>
                        <a:pt x="146" y="700"/>
                      </a:lnTo>
                      <a:lnTo>
                        <a:pt x="92" y="692"/>
                      </a:lnTo>
                      <a:lnTo>
                        <a:pt x="92" y="570"/>
                      </a:lnTo>
                      <a:lnTo>
                        <a:pt x="0" y="546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74" name="Freeform 29"/>
                <p:cNvSpPr>
                  <a:spLocks/>
                </p:cNvSpPr>
                <p:nvPr/>
              </p:nvSpPr>
              <p:spPr bwMode="auto">
                <a:xfrm>
                  <a:off x="296" y="2116"/>
                  <a:ext cx="696" cy="1228"/>
                </a:xfrm>
                <a:custGeom>
                  <a:avLst/>
                  <a:gdLst>
                    <a:gd name="T0" fmla="*/ 2 w 696"/>
                    <a:gd name="T1" fmla="*/ 0 h 1228"/>
                    <a:gd name="T2" fmla="*/ 30 w 696"/>
                    <a:gd name="T3" fmla="*/ 94 h 1228"/>
                    <a:gd name="T4" fmla="*/ 96 w 696"/>
                    <a:gd name="T5" fmla="*/ 202 h 1228"/>
                    <a:gd name="T6" fmla="*/ 182 w 696"/>
                    <a:gd name="T7" fmla="*/ 296 h 1228"/>
                    <a:gd name="T8" fmla="*/ 272 w 696"/>
                    <a:gd name="T9" fmla="*/ 364 h 1228"/>
                    <a:gd name="T10" fmla="*/ 334 w 696"/>
                    <a:gd name="T11" fmla="*/ 406 h 1228"/>
                    <a:gd name="T12" fmla="*/ 434 w 696"/>
                    <a:gd name="T13" fmla="*/ 456 h 1228"/>
                    <a:gd name="T14" fmla="*/ 472 w 696"/>
                    <a:gd name="T15" fmla="*/ 478 h 1228"/>
                    <a:gd name="T16" fmla="*/ 548 w 696"/>
                    <a:gd name="T17" fmla="*/ 508 h 1228"/>
                    <a:gd name="T18" fmla="*/ 640 w 696"/>
                    <a:gd name="T19" fmla="*/ 546 h 1228"/>
                    <a:gd name="T20" fmla="*/ 640 w 696"/>
                    <a:gd name="T21" fmla="*/ 662 h 1228"/>
                    <a:gd name="T22" fmla="*/ 696 w 696"/>
                    <a:gd name="T23" fmla="*/ 677 h 1228"/>
                    <a:gd name="T24" fmla="*/ 696 w 696"/>
                    <a:gd name="T25" fmla="*/ 1130 h 1228"/>
                    <a:gd name="T26" fmla="*/ 638 w 696"/>
                    <a:gd name="T27" fmla="*/ 1110 h 1228"/>
                    <a:gd name="T28" fmla="*/ 638 w 696"/>
                    <a:gd name="T29" fmla="*/ 1228 h 1228"/>
                    <a:gd name="T30" fmla="*/ 472 w 696"/>
                    <a:gd name="T31" fmla="*/ 1166 h 1228"/>
                    <a:gd name="T32" fmla="*/ 406 w 696"/>
                    <a:gd name="T33" fmla="*/ 1130 h 1228"/>
                    <a:gd name="T34" fmla="*/ 288 w 696"/>
                    <a:gd name="T35" fmla="*/ 1062 h 1228"/>
                    <a:gd name="T36" fmla="*/ 196 w 696"/>
                    <a:gd name="T37" fmla="*/ 990 h 1228"/>
                    <a:gd name="T38" fmla="*/ 96 w 696"/>
                    <a:gd name="T39" fmla="*/ 888 h 1228"/>
                    <a:gd name="T40" fmla="*/ 32 w 696"/>
                    <a:gd name="T41" fmla="*/ 786 h 1228"/>
                    <a:gd name="T42" fmla="*/ 0 w 696"/>
                    <a:gd name="T43" fmla="*/ 676 h 1228"/>
                    <a:gd name="T44" fmla="*/ 2 w 696"/>
                    <a:gd name="T45" fmla="*/ 0 h 122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696"/>
                    <a:gd name="T70" fmla="*/ 0 h 1228"/>
                    <a:gd name="T71" fmla="*/ 696 w 696"/>
                    <a:gd name="T72" fmla="*/ 1228 h 122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696" h="1228">
                      <a:moveTo>
                        <a:pt x="2" y="0"/>
                      </a:moveTo>
                      <a:lnTo>
                        <a:pt x="30" y="94"/>
                      </a:lnTo>
                      <a:lnTo>
                        <a:pt x="96" y="202"/>
                      </a:lnTo>
                      <a:lnTo>
                        <a:pt x="182" y="296"/>
                      </a:lnTo>
                      <a:lnTo>
                        <a:pt x="272" y="364"/>
                      </a:lnTo>
                      <a:lnTo>
                        <a:pt x="334" y="406"/>
                      </a:lnTo>
                      <a:lnTo>
                        <a:pt x="434" y="456"/>
                      </a:lnTo>
                      <a:lnTo>
                        <a:pt x="472" y="478"/>
                      </a:lnTo>
                      <a:lnTo>
                        <a:pt x="548" y="508"/>
                      </a:lnTo>
                      <a:lnTo>
                        <a:pt x="640" y="546"/>
                      </a:lnTo>
                      <a:lnTo>
                        <a:pt x="640" y="662"/>
                      </a:lnTo>
                      <a:lnTo>
                        <a:pt x="696" y="677"/>
                      </a:lnTo>
                      <a:lnTo>
                        <a:pt x="696" y="1130"/>
                      </a:lnTo>
                      <a:lnTo>
                        <a:pt x="638" y="1110"/>
                      </a:lnTo>
                      <a:lnTo>
                        <a:pt x="638" y="1228"/>
                      </a:lnTo>
                      <a:lnTo>
                        <a:pt x="472" y="1166"/>
                      </a:lnTo>
                      <a:lnTo>
                        <a:pt x="406" y="1130"/>
                      </a:lnTo>
                      <a:lnTo>
                        <a:pt x="288" y="1062"/>
                      </a:lnTo>
                      <a:lnTo>
                        <a:pt x="196" y="990"/>
                      </a:lnTo>
                      <a:lnTo>
                        <a:pt x="96" y="888"/>
                      </a:lnTo>
                      <a:lnTo>
                        <a:pt x="32" y="786"/>
                      </a:lnTo>
                      <a:lnTo>
                        <a:pt x="0" y="67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grpSp>
              <p:nvGrpSpPr>
                <p:cNvPr id="175" name="Group 30"/>
                <p:cNvGrpSpPr>
                  <a:grpSpLocks/>
                </p:cNvGrpSpPr>
                <p:nvPr/>
              </p:nvGrpSpPr>
              <p:grpSpPr bwMode="auto">
                <a:xfrm>
                  <a:off x="302" y="1708"/>
                  <a:ext cx="324" cy="958"/>
                  <a:chOff x="302" y="1708"/>
                  <a:chExt cx="324" cy="958"/>
                </a:xfrm>
              </p:grpSpPr>
              <p:sp>
                <p:nvSpPr>
                  <p:cNvPr id="180" name="Freeform 31"/>
                  <p:cNvSpPr>
                    <a:spLocks/>
                  </p:cNvSpPr>
                  <p:nvPr/>
                </p:nvSpPr>
                <p:spPr bwMode="auto">
                  <a:xfrm>
                    <a:off x="302" y="1708"/>
                    <a:ext cx="176" cy="406"/>
                  </a:xfrm>
                  <a:custGeom>
                    <a:avLst/>
                    <a:gdLst>
                      <a:gd name="T0" fmla="*/ 0 w 176"/>
                      <a:gd name="T1" fmla="*/ 406 h 406"/>
                      <a:gd name="T2" fmla="*/ 0 w 176"/>
                      <a:gd name="T3" fmla="*/ 280 h 406"/>
                      <a:gd name="T4" fmla="*/ 38 w 176"/>
                      <a:gd name="T5" fmla="*/ 166 h 406"/>
                      <a:gd name="T6" fmla="*/ 96 w 176"/>
                      <a:gd name="T7" fmla="*/ 80 h 406"/>
                      <a:gd name="T8" fmla="*/ 176 w 176"/>
                      <a:gd name="T9" fmla="*/ 0 h 4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406"/>
                      <a:gd name="T17" fmla="*/ 176 w 176"/>
                      <a:gd name="T18" fmla="*/ 406 h 4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406">
                        <a:moveTo>
                          <a:pt x="0" y="406"/>
                        </a:moveTo>
                        <a:lnTo>
                          <a:pt x="0" y="280"/>
                        </a:lnTo>
                        <a:lnTo>
                          <a:pt x="38" y="166"/>
                        </a:lnTo>
                        <a:lnTo>
                          <a:pt x="96" y="80"/>
                        </a:lnTo>
                        <a:lnTo>
                          <a:pt x="176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FontTx/>
                      <a:buNone/>
                    </a:pPr>
                    <a:endParaRPr lang="en-US"/>
                  </a:p>
                </p:txBody>
              </p:sp>
              <p:sp>
                <p:nvSpPr>
                  <p:cNvPr id="181" name="Freeform 32"/>
                  <p:cNvSpPr>
                    <a:spLocks/>
                  </p:cNvSpPr>
                  <p:nvPr/>
                </p:nvSpPr>
                <p:spPr bwMode="auto">
                  <a:xfrm>
                    <a:off x="304" y="2282"/>
                    <a:ext cx="322" cy="384"/>
                  </a:xfrm>
                  <a:custGeom>
                    <a:avLst/>
                    <a:gdLst>
                      <a:gd name="T0" fmla="*/ 0 w 322"/>
                      <a:gd name="T1" fmla="*/ 242 h 384"/>
                      <a:gd name="T2" fmla="*/ 0 w 322"/>
                      <a:gd name="T3" fmla="*/ 384 h 384"/>
                      <a:gd name="T4" fmla="*/ 32 w 322"/>
                      <a:gd name="T5" fmla="*/ 290 h 384"/>
                      <a:gd name="T6" fmla="*/ 96 w 322"/>
                      <a:gd name="T7" fmla="*/ 192 h 384"/>
                      <a:gd name="T8" fmla="*/ 186 w 322"/>
                      <a:gd name="T9" fmla="*/ 98 h 384"/>
                      <a:gd name="T10" fmla="*/ 322 w 322"/>
                      <a:gd name="T11" fmla="*/ 0 h 38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384"/>
                      <a:gd name="T20" fmla="*/ 322 w 322"/>
                      <a:gd name="T21" fmla="*/ 384 h 38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384">
                        <a:moveTo>
                          <a:pt x="0" y="242"/>
                        </a:moveTo>
                        <a:lnTo>
                          <a:pt x="0" y="384"/>
                        </a:lnTo>
                        <a:lnTo>
                          <a:pt x="32" y="290"/>
                        </a:lnTo>
                        <a:lnTo>
                          <a:pt x="96" y="192"/>
                        </a:lnTo>
                        <a:lnTo>
                          <a:pt x="186" y="98"/>
                        </a:lnTo>
                        <a:lnTo>
                          <a:pt x="322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FontTx/>
                      <a:buNone/>
                    </a:pPr>
                    <a:endParaRPr lang="en-US"/>
                  </a:p>
                </p:txBody>
              </p:sp>
            </p:grpSp>
            <p:sp>
              <p:nvSpPr>
                <p:cNvPr id="176" name="Freeform 33"/>
                <p:cNvSpPr>
                  <a:spLocks/>
                </p:cNvSpPr>
                <p:nvPr/>
              </p:nvSpPr>
              <p:spPr bwMode="auto">
                <a:xfrm>
                  <a:off x="2454" y="2162"/>
                  <a:ext cx="730" cy="1162"/>
                </a:xfrm>
                <a:custGeom>
                  <a:avLst/>
                  <a:gdLst>
                    <a:gd name="T0" fmla="*/ 0 w 730"/>
                    <a:gd name="T1" fmla="*/ 710 h 1162"/>
                    <a:gd name="T2" fmla="*/ 0 w 730"/>
                    <a:gd name="T3" fmla="*/ 1022 h 1162"/>
                    <a:gd name="T4" fmla="*/ 154 w 730"/>
                    <a:gd name="T5" fmla="*/ 972 h 1162"/>
                    <a:gd name="T6" fmla="*/ 154 w 730"/>
                    <a:gd name="T7" fmla="*/ 1162 h 1162"/>
                    <a:gd name="T8" fmla="*/ 232 w 730"/>
                    <a:gd name="T9" fmla="*/ 1130 h 1162"/>
                    <a:gd name="T10" fmla="*/ 310 w 730"/>
                    <a:gd name="T11" fmla="*/ 1090 h 1162"/>
                    <a:gd name="T12" fmla="*/ 418 w 730"/>
                    <a:gd name="T13" fmla="*/ 1028 h 1162"/>
                    <a:gd name="T14" fmla="*/ 508 w 730"/>
                    <a:gd name="T15" fmla="*/ 964 h 1162"/>
                    <a:gd name="T16" fmla="*/ 594 w 730"/>
                    <a:gd name="T17" fmla="*/ 884 h 1162"/>
                    <a:gd name="T18" fmla="*/ 652 w 730"/>
                    <a:gd name="T19" fmla="*/ 812 h 1162"/>
                    <a:gd name="T20" fmla="*/ 682 w 730"/>
                    <a:gd name="T21" fmla="*/ 762 h 1162"/>
                    <a:gd name="T22" fmla="*/ 714 w 730"/>
                    <a:gd name="T23" fmla="*/ 676 h 1162"/>
                    <a:gd name="T24" fmla="*/ 714 w 730"/>
                    <a:gd name="T25" fmla="*/ 556 h 1162"/>
                    <a:gd name="T26" fmla="*/ 730 w 730"/>
                    <a:gd name="T27" fmla="*/ 490 h 1162"/>
                    <a:gd name="T28" fmla="*/ 730 w 730"/>
                    <a:gd name="T29" fmla="*/ 34 h 1162"/>
                    <a:gd name="T30" fmla="*/ 714 w 730"/>
                    <a:gd name="T31" fmla="*/ 112 h 1162"/>
                    <a:gd name="T32" fmla="*/ 714 w 730"/>
                    <a:gd name="T33" fmla="*/ 0 h 1162"/>
                    <a:gd name="T34" fmla="*/ 662 w 730"/>
                    <a:gd name="T35" fmla="*/ 120 h 1162"/>
                    <a:gd name="T36" fmla="*/ 628 w 730"/>
                    <a:gd name="T37" fmla="*/ 168 h 1162"/>
                    <a:gd name="T38" fmla="*/ 572 w 730"/>
                    <a:gd name="T39" fmla="*/ 228 h 1162"/>
                    <a:gd name="T40" fmla="*/ 464 w 730"/>
                    <a:gd name="T41" fmla="*/ 314 h 1162"/>
                    <a:gd name="T42" fmla="*/ 400 w 730"/>
                    <a:gd name="T43" fmla="*/ 358 h 1162"/>
                    <a:gd name="T44" fmla="*/ 310 w 730"/>
                    <a:gd name="T45" fmla="*/ 406 h 1162"/>
                    <a:gd name="T46" fmla="*/ 192 w 730"/>
                    <a:gd name="T47" fmla="*/ 460 h 1162"/>
                    <a:gd name="T48" fmla="*/ 152 w 730"/>
                    <a:gd name="T49" fmla="*/ 476 h 1162"/>
                    <a:gd name="T50" fmla="*/ 152 w 730"/>
                    <a:gd name="T51" fmla="*/ 664 h 1162"/>
                    <a:gd name="T52" fmla="*/ 0 w 730"/>
                    <a:gd name="T53" fmla="*/ 710 h 116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30"/>
                    <a:gd name="T82" fmla="*/ 0 h 1162"/>
                    <a:gd name="T83" fmla="*/ 730 w 730"/>
                    <a:gd name="T84" fmla="*/ 1162 h 116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30" h="1162">
                      <a:moveTo>
                        <a:pt x="0" y="710"/>
                      </a:moveTo>
                      <a:lnTo>
                        <a:pt x="0" y="1022"/>
                      </a:lnTo>
                      <a:lnTo>
                        <a:pt x="154" y="972"/>
                      </a:lnTo>
                      <a:lnTo>
                        <a:pt x="154" y="1162"/>
                      </a:lnTo>
                      <a:lnTo>
                        <a:pt x="232" y="1130"/>
                      </a:lnTo>
                      <a:lnTo>
                        <a:pt x="310" y="1090"/>
                      </a:lnTo>
                      <a:lnTo>
                        <a:pt x="418" y="1028"/>
                      </a:lnTo>
                      <a:lnTo>
                        <a:pt x="508" y="964"/>
                      </a:lnTo>
                      <a:lnTo>
                        <a:pt x="594" y="884"/>
                      </a:lnTo>
                      <a:lnTo>
                        <a:pt x="652" y="812"/>
                      </a:lnTo>
                      <a:lnTo>
                        <a:pt x="682" y="762"/>
                      </a:lnTo>
                      <a:lnTo>
                        <a:pt x="714" y="676"/>
                      </a:lnTo>
                      <a:lnTo>
                        <a:pt x="714" y="556"/>
                      </a:lnTo>
                      <a:lnTo>
                        <a:pt x="730" y="490"/>
                      </a:lnTo>
                      <a:lnTo>
                        <a:pt x="730" y="34"/>
                      </a:lnTo>
                      <a:lnTo>
                        <a:pt x="714" y="112"/>
                      </a:lnTo>
                      <a:lnTo>
                        <a:pt x="714" y="0"/>
                      </a:lnTo>
                      <a:lnTo>
                        <a:pt x="662" y="120"/>
                      </a:lnTo>
                      <a:lnTo>
                        <a:pt x="628" y="168"/>
                      </a:lnTo>
                      <a:lnTo>
                        <a:pt x="572" y="228"/>
                      </a:lnTo>
                      <a:lnTo>
                        <a:pt x="464" y="314"/>
                      </a:lnTo>
                      <a:lnTo>
                        <a:pt x="400" y="358"/>
                      </a:lnTo>
                      <a:lnTo>
                        <a:pt x="310" y="406"/>
                      </a:lnTo>
                      <a:lnTo>
                        <a:pt x="192" y="460"/>
                      </a:lnTo>
                      <a:lnTo>
                        <a:pt x="152" y="476"/>
                      </a:lnTo>
                      <a:lnTo>
                        <a:pt x="152" y="664"/>
                      </a:lnTo>
                      <a:lnTo>
                        <a:pt x="0" y="71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grpSp>
              <p:nvGrpSpPr>
                <p:cNvPr id="177" name="Group 34"/>
                <p:cNvGrpSpPr>
                  <a:grpSpLocks/>
                </p:cNvGrpSpPr>
                <p:nvPr/>
              </p:nvGrpSpPr>
              <p:grpSpPr bwMode="auto">
                <a:xfrm>
                  <a:off x="3126" y="1862"/>
                  <a:ext cx="58" cy="880"/>
                  <a:chOff x="3126" y="1862"/>
                  <a:chExt cx="58" cy="880"/>
                </a:xfrm>
              </p:grpSpPr>
              <p:sp>
                <p:nvSpPr>
                  <p:cNvPr id="178" name="Freeform 35"/>
                  <p:cNvSpPr>
                    <a:spLocks/>
                  </p:cNvSpPr>
                  <p:nvPr/>
                </p:nvSpPr>
                <p:spPr bwMode="auto">
                  <a:xfrm>
                    <a:off x="3126" y="2534"/>
                    <a:ext cx="58" cy="208"/>
                  </a:xfrm>
                  <a:custGeom>
                    <a:avLst/>
                    <a:gdLst>
                      <a:gd name="T0" fmla="*/ 58 w 58"/>
                      <a:gd name="T1" fmla="*/ 150 h 208"/>
                      <a:gd name="T2" fmla="*/ 58 w 58"/>
                      <a:gd name="T3" fmla="*/ 208 h 208"/>
                      <a:gd name="T4" fmla="*/ 48 w 58"/>
                      <a:gd name="T5" fmla="*/ 132 h 208"/>
                      <a:gd name="T6" fmla="*/ 26 w 58"/>
                      <a:gd name="T7" fmla="*/ 68 h 208"/>
                      <a:gd name="T8" fmla="*/ 10 w 58"/>
                      <a:gd name="T9" fmla="*/ 26 h 208"/>
                      <a:gd name="T10" fmla="*/ 0 w 58"/>
                      <a:gd name="T11" fmla="*/ 0 h 20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"/>
                      <a:gd name="T19" fmla="*/ 0 h 208"/>
                      <a:gd name="T20" fmla="*/ 58 w 58"/>
                      <a:gd name="T21" fmla="*/ 208 h 20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" h="208">
                        <a:moveTo>
                          <a:pt x="58" y="150"/>
                        </a:moveTo>
                        <a:lnTo>
                          <a:pt x="58" y="208"/>
                        </a:lnTo>
                        <a:lnTo>
                          <a:pt x="48" y="132"/>
                        </a:lnTo>
                        <a:lnTo>
                          <a:pt x="26" y="68"/>
                        </a:lnTo>
                        <a:lnTo>
                          <a:pt x="10" y="2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FontTx/>
                      <a:buNone/>
                    </a:pPr>
                    <a:endParaRPr lang="en-US"/>
                  </a:p>
                </p:txBody>
              </p:sp>
              <p:sp>
                <p:nvSpPr>
                  <p:cNvPr id="179" name="Freeform 36"/>
                  <p:cNvSpPr>
                    <a:spLocks/>
                  </p:cNvSpPr>
                  <p:nvPr/>
                </p:nvSpPr>
                <p:spPr bwMode="auto">
                  <a:xfrm>
                    <a:off x="3128" y="1862"/>
                    <a:ext cx="56" cy="350"/>
                  </a:xfrm>
                  <a:custGeom>
                    <a:avLst/>
                    <a:gdLst>
                      <a:gd name="T0" fmla="*/ 56 w 56"/>
                      <a:gd name="T1" fmla="*/ 350 h 350"/>
                      <a:gd name="T2" fmla="*/ 54 w 56"/>
                      <a:gd name="T3" fmla="*/ 218 h 350"/>
                      <a:gd name="T4" fmla="*/ 54 w 56"/>
                      <a:gd name="T5" fmla="*/ 188 h 350"/>
                      <a:gd name="T6" fmla="*/ 44 w 56"/>
                      <a:gd name="T7" fmla="*/ 112 h 350"/>
                      <a:gd name="T8" fmla="*/ 14 w 56"/>
                      <a:gd name="T9" fmla="*/ 30 h 350"/>
                      <a:gd name="T10" fmla="*/ 0 w 56"/>
                      <a:gd name="T11" fmla="*/ 0 h 3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6"/>
                      <a:gd name="T19" fmla="*/ 0 h 350"/>
                      <a:gd name="T20" fmla="*/ 56 w 56"/>
                      <a:gd name="T21" fmla="*/ 350 h 35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6" h="350">
                        <a:moveTo>
                          <a:pt x="56" y="350"/>
                        </a:moveTo>
                        <a:lnTo>
                          <a:pt x="54" y="218"/>
                        </a:lnTo>
                        <a:lnTo>
                          <a:pt x="54" y="188"/>
                        </a:lnTo>
                        <a:lnTo>
                          <a:pt x="44" y="112"/>
                        </a:lnTo>
                        <a:lnTo>
                          <a:pt x="14" y="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FontTx/>
                      <a:buNone/>
                    </a:pPr>
                    <a:endParaRPr lang="en-US"/>
                  </a:p>
                </p:txBody>
              </p:sp>
            </p:grpSp>
          </p:grpSp>
          <p:grpSp>
            <p:nvGrpSpPr>
              <p:cNvPr id="166" name="Group 37"/>
              <p:cNvGrpSpPr>
                <a:grpSpLocks/>
              </p:cNvGrpSpPr>
              <p:nvPr/>
            </p:nvGrpSpPr>
            <p:grpSpPr bwMode="auto">
              <a:xfrm>
                <a:off x="4285" y="2340"/>
                <a:ext cx="920" cy="273"/>
                <a:chOff x="694" y="3352"/>
                <a:chExt cx="1740" cy="482"/>
              </a:xfrm>
            </p:grpSpPr>
            <p:grpSp>
              <p:nvGrpSpPr>
                <p:cNvPr id="167" name="Group 38"/>
                <p:cNvGrpSpPr>
                  <a:grpSpLocks/>
                </p:cNvGrpSpPr>
                <p:nvPr/>
              </p:nvGrpSpPr>
              <p:grpSpPr bwMode="auto">
                <a:xfrm>
                  <a:off x="2058" y="3604"/>
                  <a:ext cx="376" cy="200"/>
                  <a:chOff x="2058" y="3604"/>
                  <a:chExt cx="376" cy="200"/>
                </a:xfrm>
              </p:grpSpPr>
              <p:sp>
                <p:nvSpPr>
                  <p:cNvPr id="171" name="Freeform 39"/>
                  <p:cNvSpPr>
                    <a:spLocks/>
                  </p:cNvSpPr>
                  <p:nvPr/>
                </p:nvSpPr>
                <p:spPr bwMode="auto">
                  <a:xfrm>
                    <a:off x="2066" y="3604"/>
                    <a:ext cx="364" cy="150"/>
                  </a:xfrm>
                  <a:custGeom>
                    <a:avLst/>
                    <a:gdLst>
                      <a:gd name="T0" fmla="*/ 364 w 364"/>
                      <a:gd name="T1" fmla="*/ 0 h 150"/>
                      <a:gd name="T2" fmla="*/ 280 w 364"/>
                      <a:gd name="T3" fmla="*/ 30 h 150"/>
                      <a:gd name="T4" fmla="*/ 186 w 364"/>
                      <a:gd name="T5" fmla="*/ 58 h 150"/>
                      <a:gd name="T6" fmla="*/ 100 w 364"/>
                      <a:gd name="T7" fmla="*/ 78 h 150"/>
                      <a:gd name="T8" fmla="*/ 46 w 364"/>
                      <a:gd name="T9" fmla="*/ 88 h 150"/>
                      <a:gd name="T10" fmla="*/ 12 w 364"/>
                      <a:gd name="T11" fmla="*/ 96 h 150"/>
                      <a:gd name="T12" fmla="*/ 0 w 364"/>
                      <a:gd name="T13" fmla="*/ 150 h 15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64"/>
                      <a:gd name="T22" fmla="*/ 0 h 150"/>
                      <a:gd name="T23" fmla="*/ 364 w 364"/>
                      <a:gd name="T24" fmla="*/ 150 h 15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64" h="150">
                        <a:moveTo>
                          <a:pt x="364" y="0"/>
                        </a:moveTo>
                        <a:lnTo>
                          <a:pt x="280" y="30"/>
                        </a:lnTo>
                        <a:lnTo>
                          <a:pt x="186" y="58"/>
                        </a:lnTo>
                        <a:lnTo>
                          <a:pt x="100" y="78"/>
                        </a:lnTo>
                        <a:lnTo>
                          <a:pt x="46" y="88"/>
                        </a:lnTo>
                        <a:lnTo>
                          <a:pt x="12" y="96"/>
                        </a:lnTo>
                        <a:lnTo>
                          <a:pt x="0" y="150"/>
                        </a:lnTo>
                      </a:path>
                    </a:pathLst>
                  </a:custGeom>
                  <a:noFill/>
                  <a:ln w="2857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FontTx/>
                      <a:buNone/>
                    </a:pPr>
                    <a:endParaRPr lang="en-US"/>
                  </a:p>
                </p:txBody>
              </p:sp>
              <p:sp>
                <p:nvSpPr>
                  <p:cNvPr id="172" name="Freeform 40"/>
                  <p:cNvSpPr>
                    <a:spLocks/>
                  </p:cNvSpPr>
                  <p:nvPr/>
                </p:nvSpPr>
                <p:spPr bwMode="auto">
                  <a:xfrm>
                    <a:off x="2058" y="3624"/>
                    <a:ext cx="376" cy="180"/>
                  </a:xfrm>
                  <a:custGeom>
                    <a:avLst/>
                    <a:gdLst>
                      <a:gd name="T0" fmla="*/ 0 w 376"/>
                      <a:gd name="T1" fmla="*/ 180 h 180"/>
                      <a:gd name="T2" fmla="*/ 104 w 376"/>
                      <a:gd name="T3" fmla="*/ 158 h 180"/>
                      <a:gd name="T4" fmla="*/ 184 w 376"/>
                      <a:gd name="T5" fmla="*/ 134 h 180"/>
                      <a:gd name="T6" fmla="*/ 260 w 376"/>
                      <a:gd name="T7" fmla="*/ 108 h 180"/>
                      <a:gd name="T8" fmla="*/ 314 w 376"/>
                      <a:gd name="T9" fmla="*/ 84 h 180"/>
                      <a:gd name="T10" fmla="*/ 376 w 376"/>
                      <a:gd name="T11" fmla="*/ 0 h 18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76"/>
                      <a:gd name="T19" fmla="*/ 0 h 180"/>
                      <a:gd name="T20" fmla="*/ 376 w 376"/>
                      <a:gd name="T21" fmla="*/ 180 h 18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76" h="180">
                        <a:moveTo>
                          <a:pt x="0" y="180"/>
                        </a:moveTo>
                        <a:lnTo>
                          <a:pt x="104" y="158"/>
                        </a:lnTo>
                        <a:lnTo>
                          <a:pt x="184" y="134"/>
                        </a:lnTo>
                        <a:lnTo>
                          <a:pt x="260" y="108"/>
                        </a:lnTo>
                        <a:lnTo>
                          <a:pt x="314" y="84"/>
                        </a:lnTo>
                        <a:lnTo>
                          <a:pt x="376" y="0"/>
                        </a:lnTo>
                      </a:path>
                    </a:pathLst>
                  </a:custGeom>
                  <a:noFill/>
                  <a:ln w="2857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FontTx/>
                      <a:buNone/>
                    </a:pPr>
                    <a:endParaRPr lang="en-US"/>
                  </a:p>
                </p:txBody>
              </p:sp>
            </p:grpSp>
            <p:sp>
              <p:nvSpPr>
                <p:cNvPr id="168" name="Freeform 41"/>
                <p:cNvSpPr>
                  <a:spLocks/>
                </p:cNvSpPr>
                <p:nvPr/>
              </p:nvSpPr>
              <p:spPr bwMode="auto">
                <a:xfrm>
                  <a:off x="1504" y="3712"/>
                  <a:ext cx="468" cy="122"/>
                </a:xfrm>
                <a:custGeom>
                  <a:avLst/>
                  <a:gdLst>
                    <a:gd name="T0" fmla="*/ 0 w 468"/>
                    <a:gd name="T1" fmla="*/ 0 h 122"/>
                    <a:gd name="T2" fmla="*/ 128 w 468"/>
                    <a:gd name="T3" fmla="*/ 12 h 122"/>
                    <a:gd name="T4" fmla="*/ 214 w 468"/>
                    <a:gd name="T5" fmla="*/ 16 h 122"/>
                    <a:gd name="T6" fmla="*/ 274 w 468"/>
                    <a:gd name="T7" fmla="*/ 14 h 122"/>
                    <a:gd name="T8" fmla="*/ 398 w 468"/>
                    <a:gd name="T9" fmla="*/ 10 h 122"/>
                    <a:gd name="T10" fmla="*/ 468 w 468"/>
                    <a:gd name="T11" fmla="*/ 2 h 122"/>
                    <a:gd name="T12" fmla="*/ 434 w 468"/>
                    <a:gd name="T13" fmla="*/ 110 h 122"/>
                    <a:gd name="T14" fmla="*/ 346 w 468"/>
                    <a:gd name="T15" fmla="*/ 118 h 122"/>
                    <a:gd name="T16" fmla="*/ 244 w 468"/>
                    <a:gd name="T17" fmla="*/ 122 h 122"/>
                    <a:gd name="T18" fmla="*/ 134 w 468"/>
                    <a:gd name="T19" fmla="*/ 120 h 122"/>
                    <a:gd name="T20" fmla="*/ 36 w 468"/>
                    <a:gd name="T21" fmla="*/ 110 h 122"/>
                    <a:gd name="T22" fmla="*/ 0 w 468"/>
                    <a:gd name="T23" fmla="*/ 0 h 12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68"/>
                    <a:gd name="T37" fmla="*/ 0 h 122"/>
                    <a:gd name="T38" fmla="*/ 468 w 468"/>
                    <a:gd name="T39" fmla="*/ 122 h 12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68" h="122">
                      <a:moveTo>
                        <a:pt x="0" y="0"/>
                      </a:moveTo>
                      <a:lnTo>
                        <a:pt x="128" y="12"/>
                      </a:lnTo>
                      <a:lnTo>
                        <a:pt x="214" y="16"/>
                      </a:lnTo>
                      <a:lnTo>
                        <a:pt x="274" y="14"/>
                      </a:lnTo>
                      <a:lnTo>
                        <a:pt x="398" y="10"/>
                      </a:lnTo>
                      <a:lnTo>
                        <a:pt x="468" y="2"/>
                      </a:lnTo>
                      <a:lnTo>
                        <a:pt x="434" y="110"/>
                      </a:lnTo>
                      <a:lnTo>
                        <a:pt x="346" y="118"/>
                      </a:lnTo>
                      <a:lnTo>
                        <a:pt x="244" y="122"/>
                      </a:lnTo>
                      <a:lnTo>
                        <a:pt x="134" y="120"/>
                      </a:lnTo>
                      <a:lnTo>
                        <a:pt x="36" y="1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69" name="Freeform 42"/>
                <p:cNvSpPr>
                  <a:spLocks/>
                </p:cNvSpPr>
                <p:nvPr/>
              </p:nvSpPr>
              <p:spPr bwMode="auto">
                <a:xfrm>
                  <a:off x="1012" y="3590"/>
                  <a:ext cx="406" cy="210"/>
                </a:xfrm>
                <a:custGeom>
                  <a:avLst/>
                  <a:gdLst>
                    <a:gd name="T0" fmla="*/ 384 w 406"/>
                    <a:gd name="T1" fmla="*/ 108 h 210"/>
                    <a:gd name="T2" fmla="*/ 282 w 406"/>
                    <a:gd name="T3" fmla="*/ 92 h 210"/>
                    <a:gd name="T4" fmla="*/ 168 w 406"/>
                    <a:gd name="T5" fmla="*/ 60 h 210"/>
                    <a:gd name="T6" fmla="*/ 58 w 406"/>
                    <a:gd name="T7" fmla="*/ 24 h 210"/>
                    <a:gd name="T8" fmla="*/ 0 w 406"/>
                    <a:gd name="T9" fmla="*/ 0 h 210"/>
                    <a:gd name="T10" fmla="*/ 102 w 406"/>
                    <a:gd name="T11" fmla="*/ 128 h 210"/>
                    <a:gd name="T12" fmla="*/ 156 w 406"/>
                    <a:gd name="T13" fmla="*/ 146 h 210"/>
                    <a:gd name="T14" fmla="*/ 246 w 406"/>
                    <a:gd name="T15" fmla="*/ 174 h 210"/>
                    <a:gd name="T16" fmla="*/ 346 w 406"/>
                    <a:gd name="T17" fmla="*/ 200 h 210"/>
                    <a:gd name="T18" fmla="*/ 406 w 406"/>
                    <a:gd name="T19" fmla="*/ 210 h 2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6"/>
                    <a:gd name="T31" fmla="*/ 0 h 210"/>
                    <a:gd name="T32" fmla="*/ 406 w 406"/>
                    <a:gd name="T33" fmla="*/ 210 h 2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6" h="210">
                      <a:moveTo>
                        <a:pt x="384" y="108"/>
                      </a:moveTo>
                      <a:lnTo>
                        <a:pt x="282" y="92"/>
                      </a:lnTo>
                      <a:lnTo>
                        <a:pt x="168" y="60"/>
                      </a:lnTo>
                      <a:lnTo>
                        <a:pt x="58" y="24"/>
                      </a:lnTo>
                      <a:lnTo>
                        <a:pt x="0" y="0"/>
                      </a:lnTo>
                      <a:lnTo>
                        <a:pt x="102" y="128"/>
                      </a:lnTo>
                      <a:lnTo>
                        <a:pt x="156" y="146"/>
                      </a:lnTo>
                      <a:lnTo>
                        <a:pt x="246" y="174"/>
                      </a:lnTo>
                      <a:lnTo>
                        <a:pt x="346" y="200"/>
                      </a:lnTo>
                      <a:lnTo>
                        <a:pt x="406" y="210"/>
                      </a:lnTo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  <p:sp>
              <p:nvSpPr>
                <p:cNvPr id="170" name="Freeform 43"/>
                <p:cNvSpPr>
                  <a:spLocks/>
                </p:cNvSpPr>
                <p:nvPr/>
              </p:nvSpPr>
              <p:spPr bwMode="auto">
                <a:xfrm>
                  <a:off x="694" y="3352"/>
                  <a:ext cx="148" cy="154"/>
                </a:xfrm>
                <a:custGeom>
                  <a:avLst/>
                  <a:gdLst>
                    <a:gd name="T0" fmla="*/ 0 w 148"/>
                    <a:gd name="T1" fmla="*/ 0 h 154"/>
                    <a:gd name="T2" fmla="*/ 60 w 148"/>
                    <a:gd name="T3" fmla="*/ 80 h 154"/>
                    <a:gd name="T4" fmla="*/ 148 w 148"/>
                    <a:gd name="T5" fmla="*/ 154 h 154"/>
                    <a:gd name="T6" fmla="*/ 144 w 148"/>
                    <a:gd name="T7" fmla="*/ 138 h 154"/>
                    <a:gd name="T8" fmla="*/ 0 w 148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8"/>
                    <a:gd name="T16" fmla="*/ 0 h 154"/>
                    <a:gd name="T17" fmla="*/ 148 w 148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8" h="154">
                      <a:moveTo>
                        <a:pt x="0" y="0"/>
                      </a:moveTo>
                      <a:lnTo>
                        <a:pt x="60" y="80"/>
                      </a:lnTo>
                      <a:lnTo>
                        <a:pt x="148" y="154"/>
                      </a:lnTo>
                      <a:lnTo>
                        <a:pt x="144" y="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buFontTx/>
                    <a:buNone/>
                  </a:pPr>
                  <a:endParaRPr lang="en-US"/>
                </a:p>
              </p:txBody>
            </p:sp>
          </p:grpSp>
        </p:grpSp>
        <p:sp>
          <p:nvSpPr>
            <p:cNvPr id="157" name="Line 45"/>
            <p:cNvSpPr>
              <a:spLocks noChangeShapeType="1"/>
            </p:cNvSpPr>
            <p:nvPr/>
          </p:nvSpPr>
          <p:spPr bwMode="auto">
            <a:xfrm>
              <a:off x="5536613" y="4573960"/>
              <a:ext cx="122182" cy="81473"/>
            </a:xfrm>
            <a:prstGeom prst="line">
              <a:avLst/>
            </a:prstGeom>
            <a:noFill/>
            <a:ln w="190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58" name="Line 46"/>
            <p:cNvSpPr>
              <a:spLocks noChangeShapeType="1"/>
            </p:cNvSpPr>
            <p:nvPr/>
          </p:nvSpPr>
          <p:spPr bwMode="auto">
            <a:xfrm flipV="1">
              <a:off x="5215842" y="4982330"/>
              <a:ext cx="345430" cy="422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59" name="Line 47"/>
            <p:cNvSpPr>
              <a:spLocks noChangeShapeType="1"/>
            </p:cNvSpPr>
            <p:nvPr/>
          </p:nvSpPr>
          <p:spPr bwMode="auto">
            <a:xfrm>
              <a:off x="5145483" y="5281067"/>
              <a:ext cx="282075" cy="100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0" name="Rectangle 20"/>
            <p:cNvSpPr>
              <a:spLocks noChangeArrowheads="1"/>
            </p:cNvSpPr>
            <p:nvPr/>
          </p:nvSpPr>
          <p:spPr bwMode="auto">
            <a:xfrm>
              <a:off x="4301023" y="6007290"/>
              <a:ext cx="2139468" cy="5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23" tIns="45712" rIns="91423" bIns="45712">
              <a:spAutoFit/>
            </a:bodyPr>
            <a:lstStyle/>
            <a:p>
              <a:pPr defTabSz="912813" eaLnBrk="0" hangingPunct="0">
                <a:lnSpc>
                  <a:spcPct val="80000"/>
                </a:lnSpc>
                <a:buFontTx/>
                <a:buNone/>
              </a:pPr>
              <a:r>
                <a:rPr lang="en-US" sz="1400" i="0">
                  <a:solidFill>
                    <a:srgbClr val="090CFF"/>
                  </a:solidFill>
                  <a:latin typeface="Arial Narrow" charset="0"/>
                </a:rPr>
                <a:t>Non-axisymmetric Control Coils (NCC)</a:t>
              </a:r>
              <a:endParaRPr lang="en-US" sz="1000" i="0">
                <a:solidFill>
                  <a:srgbClr val="090C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endParaRPr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" y="4419600"/>
            <a:ext cx="3733800" cy="1981200"/>
          </a:xfrm>
        </p:spPr>
        <p:txBody>
          <a:bodyPr/>
          <a:lstStyle/>
          <a:p>
            <a:pPr marL="230188" indent="-230188"/>
            <a:r>
              <a:rPr lang="en-US" sz="1800" dirty="0">
                <a:latin typeface="Arial" charset="0"/>
              </a:rPr>
              <a:t>Fueling tools:</a:t>
            </a:r>
          </a:p>
          <a:p>
            <a:pPr marL="630238" lvl="1" indent="-230188"/>
            <a:r>
              <a:rPr lang="en-US" sz="1600" dirty="0">
                <a:latin typeface="Arial" charset="0"/>
              </a:rPr>
              <a:t>Near-term: </a:t>
            </a:r>
            <a:r>
              <a:rPr lang="en-US" sz="1600" dirty="0" smtClean="0">
                <a:latin typeface="Arial" charset="0"/>
              </a:rPr>
              <a:t>NBI, edge </a:t>
            </a:r>
            <a:r>
              <a:rPr lang="en-US" sz="1600" dirty="0">
                <a:latin typeface="Arial" charset="0"/>
              </a:rPr>
              <a:t>gas injection (including </a:t>
            </a:r>
            <a:r>
              <a:rPr lang="en-US" sz="1600" dirty="0" smtClean="0">
                <a:latin typeface="Arial" charset="0"/>
              </a:rPr>
              <a:t>HFS and SGI</a:t>
            </a:r>
            <a:r>
              <a:rPr lang="en-US" sz="1600" dirty="0">
                <a:latin typeface="Arial" charset="0"/>
              </a:rPr>
              <a:t>) with </a:t>
            </a:r>
            <a:r>
              <a:rPr lang="en-US" sz="1600" dirty="0" smtClean="0">
                <a:latin typeface="Arial" charset="0"/>
              </a:rPr>
              <a:t>PCS feedback control</a:t>
            </a:r>
          </a:p>
          <a:p>
            <a:pPr marL="630238" lvl="1" indent="-230188"/>
            <a:r>
              <a:rPr lang="en-US" sz="1600" dirty="0" smtClean="0">
                <a:latin typeface="Arial" charset="0"/>
              </a:rPr>
              <a:t>Divertor impurity gas seeding </a:t>
            </a:r>
            <a:endParaRPr lang="en-US" sz="1600" dirty="0">
              <a:latin typeface="Arial" charset="0"/>
            </a:endParaRPr>
          </a:p>
          <a:p>
            <a:pPr marL="630238" lvl="1" indent="-230188"/>
            <a:r>
              <a:rPr lang="en-US" sz="1600" dirty="0">
                <a:latin typeface="Arial" charset="0"/>
              </a:rPr>
              <a:t>Longer term: pellet, molecular cluster, compact </a:t>
            </a:r>
            <a:r>
              <a:rPr lang="en-US" sz="1600" dirty="0" smtClean="0">
                <a:latin typeface="Arial" charset="0"/>
              </a:rPr>
              <a:t>toroid injectors</a:t>
            </a:r>
            <a:endParaRPr lang="en-US" sz="1600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0473" y="4524375"/>
            <a:ext cx="264679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" name="TextBox 196"/>
          <p:cNvSpPr txBox="1"/>
          <p:nvPr/>
        </p:nvSpPr>
        <p:spPr>
          <a:xfrm>
            <a:off x="3657600" y="4419600"/>
            <a:ext cx="104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chemeClr val="accent2"/>
                </a:solidFill>
              </a:rPr>
              <a:t>Mo tiles</a:t>
            </a:r>
            <a:endParaRPr lang="en-US" sz="1800" i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Diagnostic improvement strategy focuses on baseline support in Years 1-2, advanced capabilities in Years 3-5</a:t>
            </a:r>
            <a:endParaRPr lang="en-US" dirty="0">
              <a:latin typeface="Arial" charset="0"/>
            </a:endParaRPr>
          </a:p>
        </p:txBody>
      </p:sp>
      <p:sp>
        <p:nvSpPr>
          <p:cNvPr id="37891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0C8AE8B-DF7A-5D40-93DB-F079ACC2D5C3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15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143000"/>
            <a:ext cx="6553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/>
            <a:r>
              <a:rPr lang="en-US" sz="1800" b="0" i="0" dirty="0" smtClean="0">
                <a:latin typeface="Arial" charset="0"/>
              </a:rPr>
              <a:t>NSTX existing pedestal and SOL/divertor diagnostics would provide sufficient capabilities for initial experiments  </a:t>
            </a:r>
          </a:p>
          <a:p>
            <a:pPr marL="233363" indent="-233363"/>
            <a:r>
              <a:rPr lang="en-US" sz="1800" b="0" i="0" dirty="0" smtClean="0">
                <a:latin typeface="Arial" charset="0"/>
              </a:rPr>
              <a:t>High priority improvements for initial NSTX-U operation:</a:t>
            </a:r>
          </a:p>
          <a:p>
            <a:pPr marL="457200" lvl="1" indent="-223838"/>
            <a:r>
              <a:rPr lang="en-US" sz="1600" b="0" i="0" dirty="0" smtClean="0">
                <a:latin typeface="Arial" charset="0"/>
              </a:rPr>
              <a:t>Pedestal and SOL fluctuation diagnostics (2D BES, 3D GPI)</a:t>
            </a:r>
          </a:p>
          <a:p>
            <a:pPr marL="457200" lvl="1" indent="-223838"/>
            <a:r>
              <a:rPr lang="en-US" sz="1600" b="0" i="0" dirty="0" smtClean="0">
                <a:latin typeface="Arial" charset="0"/>
              </a:rPr>
              <a:t>Divertor Langmuir probes</a:t>
            </a:r>
          </a:p>
          <a:p>
            <a:pPr marL="457200" lvl="1" indent="-223838"/>
            <a:r>
              <a:rPr lang="en-US" sz="1600" b="0" i="0" dirty="0" smtClean="0">
                <a:latin typeface="Arial" charset="0"/>
              </a:rPr>
              <a:t>Divertor </a:t>
            </a:r>
            <a:r>
              <a:rPr lang="en-US" sz="1600" b="0" i="0" dirty="0" err="1" smtClean="0">
                <a:latin typeface="Arial" charset="0"/>
              </a:rPr>
              <a:t>bolometry</a:t>
            </a:r>
            <a:endParaRPr lang="en-US" sz="1600" b="0" i="0" dirty="0" smtClean="0">
              <a:latin typeface="Arial" charset="0"/>
            </a:endParaRPr>
          </a:p>
          <a:p>
            <a:pPr marL="457200" lvl="1" indent="-223838"/>
            <a:r>
              <a:rPr lang="en-US" sz="1600" b="0" i="0" dirty="0" smtClean="0">
                <a:latin typeface="Arial" charset="0"/>
              </a:rPr>
              <a:t>Upper divertor IR and visible cameras and spectroscopy</a:t>
            </a:r>
          </a:p>
          <a:p>
            <a:pPr marL="457200" lvl="1" indent="-223838"/>
            <a:r>
              <a:rPr lang="en-US" sz="1600" b="0" i="0" dirty="0" smtClean="0">
                <a:latin typeface="Arial" charset="0"/>
              </a:rPr>
              <a:t>Inner divertor (lower and upper) </a:t>
            </a:r>
            <a:r>
              <a:rPr lang="en-US" sz="1600" b="0" i="0" dirty="0">
                <a:latin typeface="Arial" charset="0"/>
              </a:rPr>
              <a:t>IR and visible cameras and spectroscopy</a:t>
            </a:r>
            <a:endParaRPr lang="en-US" sz="1600" b="0" i="0" dirty="0" smtClean="0">
              <a:latin typeface="Arial" charset="0"/>
            </a:endParaRPr>
          </a:p>
          <a:p>
            <a:pPr marL="233363" indent="-233363"/>
            <a:r>
              <a:rPr lang="en-US" sz="1800" b="0" i="0" dirty="0" smtClean="0">
                <a:latin typeface="Arial" charset="0"/>
              </a:rPr>
              <a:t>Longer term NSTX-U Boundary diagnostic goals:</a:t>
            </a: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>
                <a:latin typeface="Arial" charset="0"/>
              </a:rPr>
              <a:t>Molybdenum core, edge, divertor spectroscopy (VUV, visible)</a:t>
            </a: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 smtClean="0">
                <a:latin typeface="Arial" charset="0"/>
              </a:rPr>
              <a:t>Edge profile </a:t>
            </a:r>
            <a:r>
              <a:rPr lang="en-US" sz="1600" b="0" i="0" dirty="0" err="1" smtClean="0">
                <a:latin typeface="Arial" charset="0"/>
              </a:rPr>
              <a:t>reflectometry</a:t>
            </a:r>
            <a:endParaRPr lang="en-US" sz="1600" b="0" i="0" dirty="0" smtClean="0">
              <a:latin typeface="Arial" charset="0"/>
            </a:endParaRP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 smtClean="0">
                <a:latin typeface="Arial" charset="0"/>
              </a:rPr>
              <a:t>Full plasma radiation tomography</a:t>
            </a: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 smtClean="0">
                <a:latin typeface="Arial" charset="0"/>
              </a:rPr>
              <a:t>Edge neutral density measurements (LIF or LII)</a:t>
            </a: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 smtClean="0">
                <a:latin typeface="Arial" charset="0"/>
              </a:rPr>
              <a:t>Divertor Thomson Scattering system</a:t>
            </a: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 smtClean="0">
                <a:latin typeface="Arial" charset="0"/>
              </a:rPr>
              <a:t>SOL flow measurements</a:t>
            </a: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 smtClean="0">
                <a:latin typeface="Arial" charset="0"/>
              </a:rPr>
              <a:t>SOL and divertor ion energy or temperature </a:t>
            </a:r>
          </a:p>
          <a:p>
            <a:pPr marL="452438" lvl="1" indent="-227013">
              <a:tabLst>
                <a:tab pos="225425" algn="l"/>
              </a:tabLst>
            </a:pPr>
            <a:r>
              <a:rPr lang="en-US" sz="1600" b="0" i="0" dirty="0" smtClean="0">
                <a:latin typeface="Arial" charset="0"/>
              </a:rPr>
              <a:t>SOL current sensors</a:t>
            </a:r>
          </a:p>
          <a:p>
            <a:endParaRPr lang="en-US" b="0" i="0" dirty="0" smtClean="0">
              <a:latin typeface="Arial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 l="14270" t="6888" r="14825" b="5309"/>
          <a:stretch>
            <a:fillRect/>
          </a:stretch>
        </p:blipFill>
        <p:spPr bwMode="auto">
          <a:xfrm>
            <a:off x="7010400" y="4876800"/>
            <a:ext cx="192283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Picture 3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36025"/>
            <a:ext cx="1981200" cy="158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6583362" y="1066801"/>
            <a:ext cx="2484438" cy="1980798"/>
            <a:chOff x="4921250" y="1647825"/>
            <a:chExt cx="2808288" cy="2233778"/>
          </a:xfrm>
        </p:grpSpPr>
        <p:pic>
          <p:nvPicPr>
            <p:cNvPr id="1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9" b="55449"/>
            <a:stretch>
              <a:fillRect/>
            </a:stretch>
          </p:blipFill>
          <p:spPr bwMode="auto">
            <a:xfrm>
              <a:off x="4921250" y="1647825"/>
              <a:ext cx="2808288" cy="202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319490" y="3569227"/>
              <a:ext cx="1099609" cy="3123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i="0" dirty="0" err="1">
                  <a:solidFill>
                    <a:schemeClr val="accent3">
                      <a:lumMod val="50000"/>
                    </a:schemeClr>
                  </a:solidFill>
                  <a:ea typeface="+mn-ea"/>
                  <a:cs typeface="+mn-cs"/>
                </a:rPr>
                <a:t>R(cm</a:t>
              </a:r>
              <a:r>
                <a:rPr lang="en-US" i="0" dirty="0">
                  <a:solidFill>
                    <a:schemeClr val="accent3">
                      <a:lumMod val="50000"/>
                    </a:schemeClr>
                  </a:solidFill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934200" y="1219200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413" lvl="1" indent="-233363"/>
            <a:r>
              <a:rPr lang="en-US" sz="1400" i="0" dirty="0" smtClean="0">
                <a:latin typeface="Arial" charset="0"/>
              </a:rPr>
              <a:t>NSTX MPTS 2011</a:t>
            </a:r>
            <a:endParaRPr lang="en-US" sz="1400" i="0" dirty="0"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324600" y="1600200"/>
            <a:ext cx="381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572000" y="5638800"/>
            <a:ext cx="2438400" cy="152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248400" y="1600200"/>
            <a:ext cx="685800" cy="1676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5925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1B68C74C-63EC-3C48-9799-14E7B8AB087F}" type="slidenum">
              <a:rPr lang="en-US" sz="900" i="0">
                <a:solidFill>
                  <a:schemeClr val="accent2"/>
                </a:solidFill>
                <a:latin typeface="Arial" charset="0"/>
              </a:rPr>
              <a:pPr algn="r"/>
              <a:t>16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</a:rPr>
              <a:t>NSTX Boundary Physics Program Summary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52400" y="1295400"/>
            <a:ext cx="8763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0" hangingPunct="0">
              <a:buFont typeface="Wingdings" charset="2"/>
              <a:buChar char="ü"/>
            </a:pPr>
            <a:r>
              <a:rPr lang="en-US" sz="2600" b="0" i="0" dirty="0">
                <a:solidFill>
                  <a:schemeClr val="tx1"/>
                </a:solidFill>
                <a:latin typeface="Arial" charset="0"/>
              </a:rPr>
              <a:t>Improving understanding of SOL heat and particle transport to enable their control in NSTX-U and projections to </a:t>
            </a:r>
            <a:r>
              <a:rPr lang="en-US" sz="2600" b="0" i="0" dirty="0" smtClean="0">
                <a:solidFill>
                  <a:schemeClr val="tx1"/>
                </a:solidFill>
                <a:latin typeface="Arial" charset="0"/>
              </a:rPr>
              <a:t>ITER and ST</a:t>
            </a:r>
            <a:r>
              <a:rPr lang="en-US" sz="2600" b="0" i="0" dirty="0">
                <a:solidFill>
                  <a:schemeClr val="tx1"/>
                </a:solidFill>
                <a:latin typeface="Arial" charset="0"/>
              </a:rPr>
              <a:t>-</a:t>
            </a:r>
            <a:r>
              <a:rPr lang="en-US" sz="2600" b="0" i="0" dirty="0" smtClean="0">
                <a:solidFill>
                  <a:schemeClr val="tx1"/>
                </a:solidFill>
                <a:latin typeface="Arial" charset="0"/>
              </a:rPr>
              <a:t>FNSF</a:t>
            </a:r>
          </a:p>
          <a:p>
            <a:pPr marL="457200" indent="-457200" eaLnBrk="0" hangingPunct="0">
              <a:buFont typeface="Arial"/>
              <a:buChar char="•"/>
            </a:pPr>
            <a:endParaRPr lang="en-US" sz="2600" b="0" i="0" dirty="0">
              <a:solidFill>
                <a:schemeClr val="tx1"/>
              </a:solidFill>
              <a:latin typeface="Arial" charset="0"/>
            </a:endParaRPr>
          </a:p>
          <a:p>
            <a:pPr marL="457200" indent="-457200" eaLnBrk="0" hangingPunct="0">
              <a:buFont typeface="Wingdings" charset="2"/>
              <a:buChar char="ü"/>
            </a:pPr>
            <a:r>
              <a:rPr lang="en-US" sz="2600" b="0" i="0" dirty="0">
                <a:solidFill>
                  <a:schemeClr val="tx1"/>
                </a:solidFill>
                <a:latin typeface="Arial" charset="0"/>
              </a:rPr>
              <a:t>Improving understanding of H-mode pedestal </a:t>
            </a:r>
            <a:r>
              <a:rPr lang="en-US" sz="2600" b="0" i="0" dirty="0" smtClean="0">
                <a:solidFill>
                  <a:schemeClr val="tx1"/>
                </a:solidFill>
                <a:latin typeface="Arial" charset="0"/>
              </a:rPr>
              <a:t>structure, ELM </a:t>
            </a:r>
            <a:r>
              <a:rPr lang="en-US" sz="2600" b="0" i="0" dirty="0">
                <a:solidFill>
                  <a:schemeClr val="tx1"/>
                </a:solidFill>
                <a:latin typeface="Arial" charset="0"/>
              </a:rPr>
              <a:t>stability </a:t>
            </a:r>
            <a:r>
              <a:rPr lang="en-US" sz="2600" b="0" i="0" dirty="0" smtClean="0">
                <a:solidFill>
                  <a:schemeClr val="tx1"/>
                </a:solidFill>
                <a:latin typeface="Arial" charset="0"/>
              </a:rPr>
              <a:t>and 3D physics</a:t>
            </a:r>
          </a:p>
          <a:p>
            <a:pPr marL="457200" indent="-457200" eaLnBrk="0" hangingPunct="0">
              <a:buFont typeface="Arial"/>
              <a:buChar char="•"/>
            </a:pPr>
            <a:endParaRPr lang="en-US" sz="2600" b="0" i="0" dirty="0">
              <a:solidFill>
                <a:schemeClr val="tx1"/>
              </a:solidFill>
              <a:latin typeface="Arial" charset="0"/>
            </a:endParaRPr>
          </a:p>
          <a:p>
            <a:pPr marL="457200" indent="-457200" eaLnBrk="0" hangingPunct="0">
              <a:buFont typeface="Wingdings" charset="2"/>
              <a:buChar char="ü"/>
            </a:pPr>
            <a:r>
              <a:rPr lang="en-US" sz="2600" b="0" i="0" dirty="0" smtClean="0">
                <a:solidFill>
                  <a:schemeClr val="tx1"/>
                </a:solidFill>
                <a:latin typeface="Arial" charset="0"/>
              </a:rPr>
              <a:t>Preparing for NSTX-U research</a:t>
            </a:r>
          </a:p>
          <a:p>
            <a:pPr marL="914400" lvl="1" indent="-457200" eaLnBrk="0" hangingPunct="0">
              <a:buFont typeface="Arial"/>
              <a:buChar char="•"/>
            </a:pP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Collaborating on experiments and modeling</a:t>
            </a:r>
          </a:p>
          <a:p>
            <a:pPr marL="914400" lvl="1" indent="-457200" eaLnBrk="0" hangingPunct="0">
              <a:buFont typeface="Arial"/>
              <a:buChar char="•"/>
            </a:pP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Developing prioritized research plans</a:t>
            </a:r>
          </a:p>
          <a:p>
            <a:pPr marL="914400" lvl="1" indent="-457200" eaLnBrk="0" hangingPunct="0">
              <a:buFont typeface="Arial"/>
              <a:buChar char="•"/>
            </a:pPr>
            <a:r>
              <a:rPr lang="en-US" sz="2400" b="0" i="0" dirty="0" smtClean="0">
                <a:solidFill>
                  <a:schemeClr val="tx1"/>
                </a:solidFill>
                <a:latin typeface="Arial" charset="0"/>
              </a:rPr>
              <a:t>Improving diagnostic and facility capabilities in support of research plans</a:t>
            </a:r>
            <a:endParaRPr lang="en-US" sz="2400" b="0" i="0" dirty="0">
              <a:solidFill>
                <a:schemeClr val="tx1"/>
              </a:solidFill>
              <a:latin typeface="Arial" charset="0"/>
            </a:endParaRPr>
          </a:p>
          <a:p>
            <a:pPr marL="227013" indent="-227013" eaLnBrk="0" hangingPunct="0"/>
            <a:endParaRPr lang="en-US" sz="2800" b="0" i="0" dirty="0">
              <a:solidFill>
                <a:schemeClr val="tx1"/>
              </a:solidFill>
              <a:latin typeface="Arial" charset="0"/>
            </a:endParaRPr>
          </a:p>
          <a:p>
            <a:pPr marL="227013" indent="-227013" algn="ctr" eaLnBrk="0" hangingPunct="0"/>
            <a:endParaRPr lang="en-US" sz="1800" b="0" i="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Backup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0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1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>
                <a:ea typeface="ヒラギノ角ゴ Pro W3" charset="0"/>
                <a:cs typeface="ヒラギノ角ゴ Pro W3" charset="0"/>
              </a:rPr>
              <a:t>Overview of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NSTX Contributions to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JRT 2013 </a:t>
            </a:r>
            <a:r>
              <a:rPr lang="en-US" dirty="0" smtClean="0">
                <a:solidFill>
                  <a:srgbClr val="3237C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on </a:t>
            </a:r>
            <a:br>
              <a:rPr lang="en-US" dirty="0" smtClean="0">
                <a:solidFill>
                  <a:srgbClr val="3237C7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dirty="0" smtClean="0">
                <a:solidFill>
                  <a:srgbClr val="3237C7"/>
                </a:solidFill>
              </a:rPr>
              <a:t>Enhanced Confinement Regimes </a:t>
            </a:r>
            <a:r>
              <a:rPr lang="en-US" dirty="0">
                <a:solidFill>
                  <a:srgbClr val="3237C7"/>
                </a:solidFill>
              </a:rPr>
              <a:t>without </a:t>
            </a:r>
            <a:r>
              <a:rPr lang="en-US" dirty="0" smtClean="0">
                <a:solidFill>
                  <a:srgbClr val="3237C7"/>
                </a:solidFill>
              </a:rPr>
              <a:t>ELMs</a:t>
            </a:r>
            <a:endParaRPr lang="en-US" dirty="0">
              <a:solidFill>
                <a:srgbClr val="3237C7"/>
              </a:solidFill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7173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48006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Original intention was that NSTX would collect targeted data during the operation period July 2011-February 2012.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TF magnet failure during machine </a:t>
            </a:r>
            <a:r>
              <a:rPr lang="en-US" dirty="0" smtClean="0">
                <a:latin typeface="Arial" charset="0"/>
                <a:ea typeface="ヒラギノ角ゴ Pro W3" charset="0"/>
              </a:rPr>
              <a:t>commissioning </a:t>
            </a:r>
            <a:r>
              <a:rPr lang="en-US" dirty="0" smtClean="0">
                <a:latin typeface="Arial" charset="0"/>
                <a:ea typeface="ヒラギノ角ゴ Pro W3" charset="0"/>
                <a:sym typeface="Wingdings" pitchFamily="2" charset="2"/>
              </a:rPr>
              <a:t>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NSTX </a:t>
            </a: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last collected data in Oct. 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2010 </a:t>
            </a: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  <a:sym typeface="Wingdings" pitchFamily="2" charset="2"/>
              </a:rPr>
              <a:t> will contribute analysis of existing data</a:t>
            </a:r>
          </a:p>
          <a:p>
            <a:pPr lvl="1">
              <a:buClr>
                <a:srgbClr val="010000"/>
              </a:buClr>
            </a:pPr>
            <a:endParaRPr lang="en-US" sz="11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buClr>
                <a:srgbClr val="010000"/>
              </a:buClr>
            </a:pPr>
            <a:r>
              <a:rPr lang="en-US" dirty="0" smtClean="0">
                <a:latin typeface="Arial" charset="0"/>
                <a:ea typeface="ヒラギノ角ゴ Pro W3" charset="0"/>
                <a:cs typeface="ヒラギノ角ゴ Pro W3" charset="0"/>
              </a:rPr>
              <a:t>NSTX contributions under consideration:</a:t>
            </a:r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Heat flux measurements during type-V ELMs.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Further study of type-V ELM regime access conditions.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Occurrence of EHOs and the potential to actively drive them.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Modifications to particle and heat transport </a:t>
            </a:r>
            <a:r>
              <a:rPr lang="en-US" dirty="0" smtClean="0">
                <a:latin typeface="Arial" charset="0"/>
                <a:ea typeface="ヒラギノ角ゴ Pro W3" charset="0"/>
              </a:rPr>
              <a:t>with </a:t>
            </a:r>
            <a:r>
              <a:rPr lang="en-US" dirty="0">
                <a:latin typeface="Arial" charset="0"/>
                <a:ea typeface="ヒラギノ角ゴ Pro W3" charset="0"/>
              </a:rPr>
              <a:t>3D fields.</a:t>
            </a:r>
          </a:p>
          <a:p>
            <a:pPr lvl="2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Not RMP ELM suppression.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Search for I-mode in the database.</a:t>
            </a:r>
          </a:p>
          <a:p>
            <a:pPr lvl="1">
              <a:buClr>
                <a:srgbClr val="010000"/>
              </a:buClr>
            </a:pPr>
            <a:r>
              <a:rPr lang="en-US" dirty="0">
                <a:latin typeface="Arial" charset="0"/>
                <a:ea typeface="ヒラギノ角ゴ Pro W3" charset="0"/>
              </a:rPr>
              <a:t>Other…EPH, Lithium application, IPEC+NTV</a:t>
            </a:r>
          </a:p>
        </p:txBody>
      </p:sp>
      <p:cxnSp>
        <p:nvCxnSpPr>
          <p:cNvPr id="7175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6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7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239000" y="5257800"/>
            <a:ext cx="1676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i="0" dirty="0" smtClean="0">
                <a:ea typeface="ヒラギノ角ゴ Pro W3" charset="0"/>
                <a:cs typeface="ヒラギノ角ゴ Pro W3" charset="0"/>
              </a:rPr>
              <a:t>Courtesy of </a:t>
            </a:r>
          </a:p>
          <a:p>
            <a:r>
              <a:rPr lang="en-US" sz="2000" b="1" i="0" dirty="0" smtClean="0">
                <a:ea typeface="ヒラギノ角ゴ Pro W3" charset="0"/>
                <a:cs typeface="ヒラギノ角ゴ Pro W3" charset="0"/>
              </a:rPr>
              <a:t>S. Gerhardt,</a:t>
            </a:r>
          </a:p>
          <a:p>
            <a:r>
              <a:rPr lang="en-US" sz="2000" i="0" dirty="0" smtClean="0">
                <a:ea typeface="ヒラギノ角ゴ Pro W3" charset="0"/>
                <a:cs typeface="ヒラギノ角ゴ Pro W3" charset="0"/>
              </a:rPr>
              <a:t>R. </a:t>
            </a:r>
            <a:r>
              <a:rPr lang="en-US" sz="2000" i="0" dirty="0">
                <a:ea typeface="ヒラギノ角ゴ Pro W3" charset="0"/>
                <a:cs typeface="ヒラギノ角ゴ Pro W3" charset="0"/>
              </a:rPr>
              <a:t>M</a:t>
            </a:r>
            <a:r>
              <a:rPr lang="en-US" sz="2000" i="0" dirty="0" smtClean="0">
                <a:ea typeface="ヒラギノ角ゴ Pro W3" charset="0"/>
                <a:cs typeface="ヒラギノ角ゴ Pro W3" charset="0"/>
              </a:rPr>
              <a:t>aingi</a:t>
            </a:r>
            <a:endParaRPr lang="en-US" sz="2000" b="1" i="0" dirty="0"/>
          </a:p>
        </p:txBody>
      </p:sp>
    </p:spTree>
    <p:extLst>
      <p:ext uri="{BB962C8B-B14F-4D97-AF65-F5344CB8AC3E}">
        <p14:creationId xmlns:p14="http://schemas.microsoft.com/office/powerpoint/2010/main" val="245790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NSTX-U scenarios with high current and power are projected to challenge passive cooling limits of graphite divertor PFCs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52400" y="4038600"/>
            <a:ext cx="3962400" cy="2133600"/>
          </a:xfrm>
        </p:spPr>
        <p:txBody>
          <a:bodyPr/>
          <a:lstStyle/>
          <a:p>
            <a:pPr marL="173038" indent="-173038">
              <a:lnSpc>
                <a:spcPct val="90000"/>
              </a:lnSpc>
            </a:pPr>
            <a:r>
              <a:rPr lang="en-US" sz="2000">
                <a:latin typeface="Arial" charset="0"/>
              </a:rPr>
              <a:t>High I</a:t>
            </a:r>
            <a:r>
              <a:rPr lang="en-US" sz="2000" baseline="-25000">
                <a:latin typeface="Arial" charset="0"/>
              </a:rPr>
              <a:t>P</a:t>
            </a:r>
            <a:r>
              <a:rPr lang="en-US" sz="2000">
                <a:latin typeface="Arial" charset="0"/>
              </a:rPr>
              <a:t> scenarios projected to have narrow </a:t>
            </a:r>
            <a:r>
              <a:rPr lang="en-US" sz="2000">
                <a:latin typeface="Symbol" charset="0"/>
              </a:rPr>
              <a:t>l</a:t>
            </a:r>
            <a:r>
              <a:rPr lang="en-US" sz="2000" baseline="-25000">
                <a:latin typeface="Arial" charset="0"/>
              </a:rPr>
              <a:t>q</a:t>
            </a:r>
            <a:r>
              <a:rPr lang="en-US" sz="2000" baseline="30000">
                <a:latin typeface="Arial" charset="0"/>
              </a:rPr>
              <a:t>mid</a:t>
            </a:r>
            <a:r>
              <a:rPr lang="en-US" sz="2000">
                <a:latin typeface="Arial" charset="0"/>
              </a:rPr>
              <a:t> </a:t>
            </a:r>
            <a:r>
              <a:rPr lang="en-US" sz="2000">
                <a:latin typeface="Arial" charset="0"/>
                <a:sym typeface="Wingdings" charset="0"/>
              </a:rPr>
              <a:t> ~3mm</a:t>
            </a:r>
          </a:p>
          <a:p>
            <a:pPr marL="339725" lvl="1" indent="-166688">
              <a:lnSpc>
                <a:spcPct val="90000"/>
              </a:lnSpc>
            </a:pPr>
            <a:r>
              <a:rPr lang="en-US" sz="1600">
                <a:latin typeface="Arial" charset="0"/>
                <a:sym typeface="Wingdings" charset="0"/>
              </a:rPr>
              <a:t>At high power, peak heat flux ≥ 9MW/m</a:t>
            </a:r>
            <a:r>
              <a:rPr lang="en-US" sz="1600" baseline="30000">
                <a:latin typeface="Arial" charset="0"/>
                <a:sym typeface="Wingdings" charset="0"/>
              </a:rPr>
              <a:t>2</a:t>
            </a:r>
            <a:r>
              <a:rPr lang="en-US" sz="1600">
                <a:latin typeface="Arial" charset="0"/>
                <a:sym typeface="Wingdings" charset="0"/>
              </a:rPr>
              <a:t> even with high flux expansion ~60 with U/L snowflake</a:t>
            </a:r>
          </a:p>
          <a:p>
            <a:pPr marL="339725" lvl="1" indent="-166688">
              <a:lnSpc>
                <a:spcPct val="90000"/>
              </a:lnSpc>
            </a:pPr>
            <a:r>
              <a:rPr lang="en-US" sz="1600">
                <a:solidFill>
                  <a:srgbClr val="FF0000"/>
                </a:solidFill>
                <a:latin typeface="Arial" charset="0"/>
                <a:sym typeface="Wingdings" charset="0"/>
              </a:rPr>
              <a:t>Numbers shown ignore radiation, plate tilt, strike-point sweeping</a:t>
            </a:r>
          </a:p>
        </p:txBody>
      </p:sp>
      <p:grpSp>
        <p:nvGrpSpPr>
          <p:cNvPr id="40964" name="Group 16"/>
          <p:cNvGrpSpPr>
            <a:grpSpLocks/>
          </p:cNvGrpSpPr>
          <p:nvPr/>
        </p:nvGrpSpPr>
        <p:grpSpPr bwMode="auto">
          <a:xfrm>
            <a:off x="4495801" y="990600"/>
            <a:ext cx="4330700" cy="5003800"/>
            <a:chOff x="4495800" y="990600"/>
            <a:chExt cx="4331208" cy="5003292"/>
          </a:xfrm>
        </p:grpSpPr>
        <p:pic>
          <p:nvPicPr>
            <p:cNvPr id="40970" name="Picture 2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990600"/>
              <a:ext cx="4331208" cy="500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1" name="Rounded Rectangle 8"/>
            <p:cNvSpPr>
              <a:spLocks noChangeArrowheads="1"/>
            </p:cNvSpPr>
            <p:nvPr/>
          </p:nvSpPr>
          <p:spPr bwMode="auto">
            <a:xfrm>
              <a:off x="6574536" y="4876800"/>
              <a:ext cx="886968" cy="1106424"/>
            </a:xfrm>
            <a:prstGeom prst="roundRect">
              <a:avLst>
                <a:gd name="adj" fmla="val 10833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6172200"/>
            <a:ext cx="830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3038" indent="-173038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Long-pulse + high I</a:t>
            </a:r>
            <a:r>
              <a:rPr lang="en-US" sz="2000" i="0" kern="0" baseline="-2500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P</a:t>
            </a:r>
            <a:r>
              <a:rPr lang="en-US" sz="20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 and power may ultimately require active </a:t>
            </a:r>
            <a:r>
              <a:rPr lang="en-US" sz="2000" i="0" kern="0" dirty="0" err="1">
                <a:solidFill>
                  <a:srgbClr val="FF0000"/>
                </a:solidFill>
                <a:latin typeface="Arial Narrow" pitchFamily="34" charset="0"/>
                <a:cs typeface="+mn-cs"/>
              </a:rPr>
              <a:t>divertor</a:t>
            </a:r>
            <a:r>
              <a:rPr lang="en-US" sz="2000" i="0" kern="0" dirty="0">
                <a:solidFill>
                  <a:srgbClr val="FF0000"/>
                </a:solidFill>
                <a:latin typeface="Arial Narrow" pitchFamily="34" charset="0"/>
                <a:cs typeface="+mn-cs"/>
              </a:rPr>
              <a:t> cooling</a:t>
            </a:r>
            <a:endParaRPr lang="en-US" sz="1600" i="0" kern="0" dirty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40966" name="Right Arrow 11"/>
          <p:cNvSpPr>
            <a:spLocks noChangeArrowheads="1"/>
          </p:cNvSpPr>
          <p:nvPr/>
        </p:nvSpPr>
        <p:spPr bwMode="auto">
          <a:xfrm rot="-3332440">
            <a:off x="6424614" y="6042024"/>
            <a:ext cx="195262" cy="160339"/>
          </a:xfrm>
          <a:prstGeom prst="rightArrow">
            <a:avLst>
              <a:gd name="adj1" fmla="val 50000"/>
              <a:gd name="adj2" fmla="val 49423"/>
            </a:avLst>
          </a:pr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40967" name="Right Arrow 12"/>
          <p:cNvSpPr>
            <a:spLocks noChangeArrowheads="1"/>
          </p:cNvSpPr>
          <p:nvPr/>
        </p:nvSpPr>
        <p:spPr bwMode="auto">
          <a:xfrm>
            <a:off x="3733800" y="5410200"/>
            <a:ext cx="533400" cy="152400"/>
          </a:xfrm>
          <a:prstGeom prst="rightArrow">
            <a:avLst>
              <a:gd name="adj1" fmla="val 74796"/>
              <a:gd name="adj2" fmla="val 50005"/>
            </a:avLst>
          </a:pr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40968" name="Content Placeholder 2"/>
          <p:cNvSpPr txBox="1">
            <a:spLocks/>
          </p:cNvSpPr>
          <p:nvPr/>
        </p:nvSpPr>
        <p:spPr bwMode="auto">
          <a:xfrm>
            <a:off x="136525" y="5867400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3038" indent="-17303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i="0">
                <a:solidFill>
                  <a:schemeClr val="tx1"/>
                </a:solidFill>
                <a:latin typeface="Arial Narrow" charset="0"/>
                <a:sym typeface="Wingdings" charset="0"/>
              </a:rPr>
              <a:t>Passive cooling ok for low-I</a:t>
            </a:r>
            <a:r>
              <a:rPr lang="en-US" sz="2000" i="0" baseline="-25000">
                <a:solidFill>
                  <a:schemeClr val="tx1"/>
                </a:solidFill>
                <a:latin typeface="Arial Narrow" charset="0"/>
                <a:sym typeface="Wingdings" charset="0"/>
              </a:rPr>
              <a:t>P</a:t>
            </a:r>
            <a:r>
              <a:rPr lang="en-US" sz="2000" i="0">
                <a:solidFill>
                  <a:schemeClr val="tx1"/>
                </a:solidFill>
                <a:latin typeface="Arial Narrow" charset="0"/>
                <a:sym typeface="Wingdings" charset="0"/>
              </a:rPr>
              <a:t> scenarios</a:t>
            </a:r>
          </a:p>
        </p:txBody>
      </p:sp>
      <p:sp>
        <p:nvSpPr>
          <p:cNvPr id="4096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0C65B64-6926-B146-B7E2-260080DB2B69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19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Picture 1" descr="Picture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345294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66FC15F4-947D-6F42-BA4C-7A29671D604E}" type="slidenum">
              <a:rPr lang="en-US" sz="900" i="0">
                <a:solidFill>
                  <a:schemeClr val="accent2"/>
                </a:solidFill>
                <a:latin typeface="Arial" charset="0"/>
              </a:rPr>
              <a:pPr algn="r"/>
              <a:t>2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</a:rPr>
              <a:t>NSTX Boundary Physics program contributes to a critical research area for ITER/tokamaks and STs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143000"/>
            <a:ext cx="8763000" cy="5334000"/>
          </a:xfrm>
        </p:spPr>
        <p:txBody>
          <a:bodyPr/>
          <a:lstStyle/>
          <a:p>
            <a:pPr>
              <a:defRPr/>
            </a:pPr>
            <a:r>
              <a:rPr lang="en-US" sz="2200" dirty="0">
                <a:solidFill>
                  <a:srgbClr val="FF0000"/>
                </a:solidFill>
                <a:latin typeface="Arial" charset="0"/>
              </a:rPr>
              <a:t>DOE Joint Research Targets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FY 2013: Enhanced confinement regimes without ELMs</a:t>
            </a:r>
          </a:p>
          <a:p>
            <a:pPr lvl="1">
              <a:defRPr/>
            </a:pPr>
            <a:endParaRPr lang="en-US" sz="1800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sz="2200" dirty="0" smtClean="0">
                <a:latin typeface="Arial" charset="0"/>
              </a:rPr>
              <a:t>NSTX </a:t>
            </a:r>
            <a:r>
              <a:rPr lang="en-US" sz="2200" dirty="0">
                <a:latin typeface="Arial" charset="0"/>
              </a:rPr>
              <a:t>research milestones</a:t>
            </a:r>
          </a:p>
          <a:p>
            <a:pPr lvl="1">
              <a:defRPr/>
            </a:pPr>
            <a:r>
              <a:rPr lang="en-US" sz="1800" dirty="0" smtClean="0">
                <a:latin typeface="Arial" charset="0"/>
              </a:rPr>
              <a:t>R</a:t>
            </a:r>
            <a:r>
              <a:rPr lang="en-US" sz="1800" dirty="0">
                <a:latin typeface="Arial" charset="0"/>
              </a:rPr>
              <a:t>(</a:t>
            </a:r>
            <a:r>
              <a:rPr lang="en-US" sz="1800" dirty="0" smtClean="0">
                <a:latin typeface="Arial" charset="0"/>
              </a:rPr>
              <a:t>12-2)</a:t>
            </a:r>
            <a:r>
              <a:rPr lang="en-US" sz="1800" dirty="0">
                <a:latin typeface="Arial" charset="0"/>
              </a:rPr>
              <a:t>: </a:t>
            </a:r>
            <a:r>
              <a:rPr lang="en-US" sz="1800" dirty="0" smtClean="0">
                <a:latin typeface="Arial" charset="0"/>
              </a:rPr>
              <a:t>Project deuterium </a:t>
            </a:r>
            <a:r>
              <a:rPr lang="en-US" sz="1800" b="1" dirty="0" smtClean="0">
                <a:latin typeface="Arial" charset="0"/>
              </a:rPr>
              <a:t>pumping</a:t>
            </a:r>
            <a:r>
              <a:rPr lang="en-US" sz="1800" dirty="0" smtClean="0">
                <a:latin typeface="Arial" charset="0"/>
              </a:rPr>
              <a:t> capabilities for NSTX-U using lithium coatings and cryo-pumping (with LR and ASC TSGs)</a:t>
            </a:r>
            <a:endParaRPr lang="en-US" sz="1800" dirty="0">
              <a:latin typeface="Arial" charset="0"/>
            </a:endParaRPr>
          </a:p>
          <a:p>
            <a:pPr lvl="1">
              <a:defRPr/>
            </a:pPr>
            <a:r>
              <a:rPr lang="en-US" sz="1800" dirty="0">
                <a:latin typeface="Arial" charset="0"/>
              </a:rPr>
              <a:t>R</a:t>
            </a:r>
            <a:r>
              <a:rPr lang="en-US" sz="1800" dirty="0" smtClean="0">
                <a:latin typeface="Arial" charset="0"/>
              </a:rPr>
              <a:t>(13-2)</a:t>
            </a:r>
            <a:r>
              <a:rPr lang="en-US" sz="1800" dirty="0">
                <a:latin typeface="Arial" charset="0"/>
              </a:rPr>
              <a:t>: Investigate the relationship between </a:t>
            </a:r>
            <a:r>
              <a:rPr lang="en-US" sz="1800" b="1" dirty="0">
                <a:latin typeface="Arial" charset="0"/>
              </a:rPr>
              <a:t>lithium-conditioned surface </a:t>
            </a:r>
            <a:r>
              <a:rPr lang="en-US" sz="1800" dirty="0">
                <a:latin typeface="Arial" charset="0"/>
              </a:rPr>
              <a:t>composition and plasma behavior (</a:t>
            </a:r>
            <a:r>
              <a:rPr lang="en-US" sz="1800" dirty="0" smtClean="0">
                <a:latin typeface="Arial" charset="0"/>
              </a:rPr>
              <a:t>with LR TSGs)</a:t>
            </a:r>
            <a:endParaRPr lang="en-US" sz="1800" dirty="0">
              <a:latin typeface="Arial" charset="0"/>
            </a:endParaRPr>
          </a:p>
          <a:p>
            <a:pPr lvl="1">
              <a:defRPr/>
            </a:pPr>
            <a:r>
              <a:rPr lang="en-US" sz="1800" dirty="0" smtClean="0">
                <a:latin typeface="Arial" charset="0"/>
              </a:rPr>
              <a:t>R</a:t>
            </a:r>
            <a:r>
              <a:rPr lang="en-US" sz="1800" dirty="0">
                <a:latin typeface="Arial" charset="0"/>
              </a:rPr>
              <a:t>(14</a:t>
            </a:r>
            <a:r>
              <a:rPr lang="en-US" sz="1800" dirty="0" smtClean="0">
                <a:latin typeface="Arial" charset="0"/>
              </a:rPr>
              <a:t>-2)</a:t>
            </a:r>
            <a:r>
              <a:rPr lang="en-US" sz="1800" dirty="0">
                <a:latin typeface="Arial" charset="0"/>
              </a:rPr>
              <a:t>: </a:t>
            </a:r>
            <a:r>
              <a:rPr lang="en-US" sz="1800" dirty="0" smtClean="0">
                <a:latin typeface="Arial" charset="0"/>
              </a:rPr>
              <a:t>Develop </a:t>
            </a:r>
            <a:r>
              <a:rPr lang="en-US" sz="1800" b="1" dirty="0" smtClean="0">
                <a:latin typeface="Arial" charset="0"/>
              </a:rPr>
              <a:t>advanced axisymmetric control </a:t>
            </a:r>
            <a:r>
              <a:rPr lang="en-US" sz="1800" dirty="0" smtClean="0">
                <a:latin typeface="Arial" charset="0"/>
              </a:rPr>
              <a:t>in sustained high performance plasmas (with ASC </a:t>
            </a:r>
            <a:r>
              <a:rPr lang="en-US" sz="1800" dirty="0">
                <a:latin typeface="Arial" charset="0"/>
              </a:rPr>
              <a:t>and MS TSGs</a:t>
            </a:r>
            <a:r>
              <a:rPr lang="en-US" sz="1800" dirty="0" smtClean="0">
                <a:latin typeface="Arial" charset="0"/>
              </a:rPr>
              <a:t>)</a:t>
            </a:r>
          </a:p>
          <a:p>
            <a:pPr lvl="1">
              <a:defRPr/>
            </a:pPr>
            <a:endParaRPr lang="en-US" sz="1800" dirty="0">
              <a:latin typeface="Arial" charset="0"/>
            </a:endParaRPr>
          </a:p>
          <a:p>
            <a:pPr>
              <a:defRPr/>
            </a:pPr>
            <a:r>
              <a:rPr lang="en-US" sz="2200" dirty="0" smtClean="0">
                <a:latin typeface="Arial" charset="0"/>
              </a:rPr>
              <a:t>Divertor solution </a:t>
            </a:r>
            <a:r>
              <a:rPr lang="en-US" sz="2200" dirty="0">
                <a:latin typeface="Arial" charset="0"/>
              </a:rPr>
              <a:t>for NSTX-</a:t>
            </a:r>
            <a:r>
              <a:rPr lang="en-US" sz="2200" dirty="0" smtClean="0">
                <a:latin typeface="Arial" charset="0"/>
              </a:rPr>
              <a:t>U</a:t>
            </a:r>
          </a:p>
          <a:p>
            <a:pPr lvl="1">
              <a:defRPr/>
            </a:pPr>
            <a:r>
              <a:rPr lang="en-US" sz="1800" dirty="0" smtClean="0">
                <a:latin typeface="Arial" charset="0"/>
              </a:rPr>
              <a:t>Integrated power, impurity and density control aimed at future STs</a:t>
            </a:r>
          </a:p>
          <a:p>
            <a:pPr lvl="1">
              <a:defRPr/>
            </a:pPr>
            <a:endParaRPr lang="en-US" sz="1800" dirty="0">
              <a:latin typeface="Arial" charset="0"/>
            </a:endParaRPr>
          </a:p>
          <a:p>
            <a:pPr>
              <a:defRPr/>
            </a:pPr>
            <a:r>
              <a:rPr lang="en-US" sz="2200" dirty="0">
                <a:latin typeface="Arial" charset="0"/>
              </a:rPr>
              <a:t>ITPA participation and high-priority ITER research </a:t>
            </a:r>
            <a:r>
              <a:rPr lang="en-US" sz="2200" dirty="0" smtClean="0">
                <a:latin typeface="Arial" charset="0"/>
              </a:rPr>
              <a:t>tasks</a:t>
            </a:r>
            <a:endParaRPr lang="en-US" sz="2200" dirty="0">
              <a:latin typeface="Arial" charset="0"/>
            </a:endParaRPr>
          </a:p>
          <a:p>
            <a:pPr lvl="1">
              <a:defRPr/>
            </a:pPr>
            <a:endParaRPr lang="en-US" sz="2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3 10-45-5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74248"/>
            <a:ext cx="5715000" cy="1021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374" y="1015319"/>
            <a:ext cx="9144000" cy="4383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320" y="76200"/>
            <a:ext cx="8211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0" dirty="0" smtClean="0">
                <a:latin typeface="+mj-lt"/>
              </a:rPr>
              <a:t>Heuristic Drift Scaling Fits Recent Data from JET, AUG, </a:t>
            </a:r>
          </a:p>
          <a:p>
            <a:pPr algn="ctr"/>
            <a:r>
              <a:rPr lang="en-US" sz="2400" i="0" dirty="0" smtClean="0">
                <a:latin typeface="+mj-lt"/>
              </a:rPr>
              <a:t>C-MOD, DIII-D and NSTX in Attached H-Mode Regimes</a:t>
            </a:r>
            <a:endParaRPr lang="en-US" sz="2400" i="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19800"/>
            <a:ext cx="861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err="1" smtClean="0"/>
              <a:t>GradB</a:t>
            </a:r>
            <a:r>
              <a:rPr lang="en-US" sz="1600" b="0" i="0" dirty="0" smtClean="0"/>
              <a:t> and </a:t>
            </a:r>
            <a:r>
              <a:rPr lang="en-US" sz="1600" b="0" i="0" dirty="0" err="1" smtClean="0"/>
              <a:t>curvB</a:t>
            </a:r>
            <a:r>
              <a:rPr lang="en-US" sz="1600" b="0" i="0" dirty="0" smtClean="0"/>
              <a:t> drift motion sets SOL width, Spitzer thermal conduction sets edge T</a:t>
            </a:r>
            <a:br>
              <a:rPr lang="en-US" sz="1600" b="0" i="0" dirty="0" smtClean="0"/>
            </a:br>
            <a:r>
              <a:rPr lang="en-US" sz="1600" b="0" i="0" dirty="0" smtClean="0"/>
              <a:t>NSTX data constrain aspect ratio </a:t>
            </a:r>
            <a:r>
              <a:rPr lang="en-US" sz="1600" b="0" i="0" dirty="0" smtClean="0">
                <a:latin typeface="+mn-lt"/>
              </a:rPr>
              <a:t>scaling </a:t>
            </a:r>
            <a:r>
              <a:rPr lang="en-US" sz="1600" b="0" i="0" dirty="0" smtClean="0">
                <a:latin typeface="+mn-lt"/>
                <a:cs typeface="Symbol" charset="2"/>
              </a:rPr>
              <a:t>roughly in agreement with theory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39000" y="5334000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i="0" dirty="0" smtClean="0">
                <a:ea typeface="ヒラギノ角ゴ Pro W3" charset="0"/>
                <a:cs typeface="ヒラギノ角ゴ Pro W3" charset="0"/>
              </a:rPr>
              <a:t>Courtesy of </a:t>
            </a:r>
          </a:p>
          <a:p>
            <a:r>
              <a:rPr lang="en-US" sz="2000" b="1" i="0" dirty="0" smtClean="0">
                <a:ea typeface="ヒラギノ角ゴ Pro W3" charset="0"/>
                <a:cs typeface="ヒラギノ角ゴ Pro W3" charset="0"/>
              </a:rPr>
              <a:t>R. J. </a:t>
            </a:r>
            <a:r>
              <a:rPr lang="en-US" sz="2000" b="1" i="0" dirty="0" err="1" smtClean="0">
                <a:ea typeface="ヒラギノ角ゴ Pro W3" charset="0"/>
                <a:cs typeface="ヒラギノ角ゴ Pro W3" charset="0"/>
              </a:rPr>
              <a:t>Goldston</a:t>
            </a:r>
            <a:endParaRPr lang="en-US" sz="2000" b="1" i="0" dirty="0"/>
          </a:p>
        </p:txBody>
      </p:sp>
    </p:spTree>
    <p:extLst>
      <p:ext uri="{BB962C8B-B14F-4D97-AF65-F5344CB8AC3E}">
        <p14:creationId xmlns:p14="http://schemas.microsoft.com/office/powerpoint/2010/main" val="108605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2" y="76200"/>
            <a:ext cx="8534400" cy="809625"/>
          </a:xfrm>
        </p:spPr>
        <p:txBody>
          <a:bodyPr/>
          <a:lstStyle/>
          <a:p>
            <a:pPr eaLnBrk="1" hangingPunct="1"/>
            <a:r>
              <a:rPr kumimoji="1" lang="en-US" dirty="0" smtClean="0"/>
              <a:t>Various techniques developed for reduction of heat fluxes </a:t>
            </a:r>
            <a:r>
              <a:rPr kumimoji="1" lang="en-US" i="1" dirty="0" err="1" smtClean="0"/>
              <a:t>q</a:t>
            </a:r>
            <a:r>
              <a:rPr kumimoji="1" lang="en-US" i="1" baseline="-25000" dirty="0" smtClean="0"/>
              <a:t>||</a:t>
            </a:r>
            <a:r>
              <a:rPr kumimoji="1" lang="en-US" dirty="0" smtClean="0"/>
              <a:t> (divertor SOL) and </a:t>
            </a:r>
            <a:r>
              <a:rPr kumimoji="1" lang="en-US" i="1" dirty="0" err="1" smtClean="0"/>
              <a:t>q</a:t>
            </a:r>
            <a:r>
              <a:rPr kumimoji="1" lang="en-US" i="1" baseline="-25000" dirty="0" err="1" smtClean="0"/>
              <a:t>peak</a:t>
            </a:r>
            <a:r>
              <a:rPr kumimoji="1" lang="en-US" dirty="0" smtClean="0"/>
              <a:t> (divertor target)</a:t>
            </a:r>
            <a:endParaRPr kumimoji="1"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590800"/>
            <a:ext cx="8686800" cy="3886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US" sz="2000" dirty="0"/>
              <a:t>Promising divertor peak heat flux mitigation solutions:</a:t>
            </a:r>
            <a:endParaRPr lang="en-US" sz="1800" b="1" dirty="0"/>
          </a:p>
          <a:p>
            <a:pPr marL="625400" lvl="1" indent="-284129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4A95"/>
              </a:buClr>
              <a:buFont typeface="Arial"/>
              <a:buChar char="•"/>
            </a:pPr>
            <a:r>
              <a:rPr lang="en-US" sz="1800" dirty="0"/>
              <a:t>Divertor geometry </a:t>
            </a:r>
          </a:p>
          <a:p>
            <a:pPr marL="966670" lvl="2" indent="-34127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4A95"/>
              </a:buClr>
              <a:buFont typeface="Wingdings" charset="2"/>
              <a:buChar char="Ø"/>
            </a:pPr>
            <a:r>
              <a:rPr lang="en-US" sz="1800" dirty="0"/>
              <a:t>poloidal flux expansion</a:t>
            </a:r>
          </a:p>
          <a:p>
            <a:pPr marL="966670" lvl="2" indent="-34127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4A95"/>
              </a:buClr>
              <a:buFont typeface="Wingdings" charset="2"/>
              <a:buChar char="Ø"/>
            </a:pPr>
            <a:r>
              <a:rPr lang="en-US" sz="1800" dirty="0"/>
              <a:t>divertor plate tilt</a:t>
            </a:r>
          </a:p>
          <a:p>
            <a:pPr marL="966670" lvl="2" indent="-341272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4A95"/>
              </a:buClr>
              <a:buFont typeface="Wingdings" charset="2"/>
              <a:buChar char="Ø"/>
            </a:pPr>
            <a:r>
              <a:rPr lang="en-US" sz="1800" dirty="0"/>
              <a:t>magnetic balance</a:t>
            </a:r>
            <a:endParaRPr lang="en-US" sz="1600" dirty="0"/>
          </a:p>
          <a:p>
            <a:pPr marL="625400" lvl="1" indent="-284129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4A95"/>
              </a:buClr>
              <a:buFont typeface="Arial"/>
              <a:buChar char="•"/>
            </a:pPr>
            <a:r>
              <a:rPr lang="en-US" sz="1800" dirty="0"/>
              <a:t>Radiative divertor</a:t>
            </a:r>
          </a:p>
          <a:p>
            <a:r>
              <a:rPr lang="en-US" sz="2000" dirty="0"/>
              <a:t>Recent ideas to improve standard divertor geometry</a:t>
            </a:r>
          </a:p>
          <a:p>
            <a:pPr marL="625400" lvl="1" indent="-279367"/>
            <a:r>
              <a:rPr lang="en-US" sz="1800" dirty="0"/>
              <a:t>X-divertor (M. </a:t>
            </a:r>
            <a:r>
              <a:rPr lang="en-US" sz="1800" dirty="0" err="1"/>
              <a:t>Kotschenreuther</a:t>
            </a:r>
            <a:r>
              <a:rPr lang="en-US" sz="1800" dirty="0"/>
              <a:t> </a:t>
            </a:r>
            <a:r>
              <a:rPr lang="en-US" sz="1800" i="1" dirty="0"/>
              <a:t>et. al</a:t>
            </a:r>
            <a:r>
              <a:rPr lang="en-US" sz="1800" dirty="0"/>
              <a:t>, IC/P6-43, IAEA FEC 2004)</a:t>
            </a:r>
          </a:p>
          <a:p>
            <a:pPr marL="625400" lvl="1" indent="-279367"/>
            <a:r>
              <a:rPr lang="en-US" sz="1800" dirty="0"/>
              <a:t>Snowflake divertor (D. D. Ryutov, </a:t>
            </a:r>
            <a:r>
              <a:rPr lang="en-US" sz="1800" dirty="0" err="1"/>
              <a:t>PoP</a:t>
            </a:r>
            <a:r>
              <a:rPr lang="en-US" sz="1800" dirty="0"/>
              <a:t> 14, 064502 2007)</a:t>
            </a:r>
          </a:p>
          <a:p>
            <a:pPr marL="625400" lvl="1" indent="-279367"/>
            <a:r>
              <a:rPr lang="en-US" sz="1800" dirty="0"/>
              <a:t>Super-X divertor (M. </a:t>
            </a:r>
            <a:r>
              <a:rPr lang="en-US" sz="1800" dirty="0" err="1"/>
              <a:t>Kotschenreuther</a:t>
            </a:r>
            <a:r>
              <a:rPr lang="en-US" sz="1800" dirty="0"/>
              <a:t> </a:t>
            </a:r>
            <a:r>
              <a:rPr lang="en-US" sz="1800" i="1" dirty="0"/>
              <a:t>et. al</a:t>
            </a:r>
            <a:r>
              <a:rPr lang="en-US" sz="1800" dirty="0"/>
              <a:t>, IC/P4-7, IAEA FEC 2008)</a:t>
            </a:r>
          </a:p>
          <a:p>
            <a:pPr lvl="1"/>
            <a:endParaRPr lang="en-US" sz="2000" dirty="0"/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004A95"/>
              </a:buClr>
              <a:buFont typeface="Arial"/>
              <a:buChar char="•"/>
            </a:pPr>
            <a:endParaRPr lang="en-US" sz="18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905001"/>
            <a:ext cx="2590800" cy="672835"/>
          </a:xfrm>
          <a:prstGeom prst="rect">
            <a:avLst/>
          </a:prstGeom>
        </p:spPr>
      </p:pic>
      <p:pic>
        <p:nvPicPr>
          <p:cNvPr id="7" name="Picture 6" descr="latex-image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1524000"/>
            <a:ext cx="2349192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5" y="1447801"/>
            <a:ext cx="51246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46545"/>
      </p:ext>
    </p:extLst>
  </p:cSld>
  <p:clrMapOvr>
    <a:masterClrMapping/>
  </p:clrMapOvr>
  <p:transition xmlns:p14="http://schemas.microsoft.com/office/powerpoint/2010/main" advTm="9526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</a:rPr>
              <a:t>Snowflake geometry and impurity-seeded radiative divertor </a:t>
            </a:r>
            <a:r>
              <a:rPr lang="en-US" sz="2200" dirty="0" smtClean="0">
                <a:latin typeface="Arial" charset="0"/>
              </a:rPr>
              <a:t>are </a:t>
            </a:r>
            <a:r>
              <a:rPr lang="en-US" sz="2200" dirty="0">
                <a:latin typeface="Arial" charset="0"/>
              </a:rPr>
              <a:t>the leading heat flux mitigation </a:t>
            </a:r>
            <a:r>
              <a:rPr lang="en-US" sz="2200" dirty="0" smtClean="0">
                <a:latin typeface="Arial" charset="0"/>
              </a:rPr>
              <a:t>candidates for NSTX-U</a:t>
            </a:r>
            <a:endParaRPr lang="en-US" sz="2200" dirty="0">
              <a:latin typeface="Arial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2578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Conventional and snowflake radiative divertors demonstrated divertor heat </a:t>
            </a:r>
            <a:r>
              <a:rPr lang="en-US" sz="1800" dirty="0">
                <a:latin typeface="Arial" charset="0"/>
              </a:rPr>
              <a:t>flux reduction </a:t>
            </a:r>
            <a:r>
              <a:rPr lang="en-US" sz="1800" dirty="0" smtClean="0">
                <a:latin typeface="Arial" charset="0"/>
              </a:rPr>
              <a:t>simultaneously with H-mode confinement in NSTX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Standard radiative divertor with D</a:t>
            </a:r>
            <a:r>
              <a:rPr lang="en-US" sz="1800" baseline="-25000" dirty="0" smtClean="0"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 or CD</a:t>
            </a:r>
            <a:r>
              <a:rPr lang="en-US" sz="1800" baseline="-25000" dirty="0" smtClean="0">
                <a:latin typeface="Arial" charset="0"/>
              </a:rPr>
              <a:t>4</a:t>
            </a:r>
            <a:r>
              <a:rPr lang="en-US" sz="1800" dirty="0" smtClean="0">
                <a:latin typeface="Arial" charset="0"/>
              </a:rPr>
              <a:t> seeding</a:t>
            </a:r>
            <a:endParaRPr lang="en-US" sz="1800" dirty="0">
              <a:latin typeface="Arial" charset="0"/>
            </a:endParaRPr>
          </a:p>
          <a:p>
            <a:pPr lvl="1">
              <a:buClr>
                <a:srgbClr val="010000"/>
              </a:buClr>
            </a:pPr>
            <a:r>
              <a:rPr lang="en-US" sz="1800" dirty="0">
                <a:latin typeface="Arial" charset="0"/>
              </a:rPr>
              <a:t>S</a:t>
            </a:r>
            <a:r>
              <a:rPr lang="en-US" sz="1800" dirty="0" smtClean="0">
                <a:latin typeface="Arial" charset="0"/>
              </a:rPr>
              <a:t>nowflake divertor with D</a:t>
            </a:r>
            <a:r>
              <a:rPr lang="en-US" sz="1800" baseline="-25000" dirty="0" smtClean="0"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 or CD</a:t>
            </a:r>
            <a:r>
              <a:rPr lang="en-US" sz="1800" baseline="-25000" dirty="0" smtClean="0">
                <a:latin typeface="Arial" charset="0"/>
              </a:rPr>
              <a:t>4</a:t>
            </a:r>
            <a:r>
              <a:rPr lang="en-US" sz="1800" dirty="0" smtClean="0">
                <a:latin typeface="Arial" charset="0"/>
              </a:rPr>
              <a:t> seeding</a:t>
            </a:r>
          </a:p>
          <a:p>
            <a:pPr lvl="2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Increased divertor radiation beyond standard radiative divertor</a:t>
            </a:r>
          </a:p>
          <a:p>
            <a:pPr>
              <a:buClr>
                <a:srgbClr val="010000"/>
              </a:buClr>
            </a:pPr>
            <a:endParaRPr lang="en-US" sz="1800" dirty="0" smtClean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 smtClean="0">
              <a:latin typeface="Arial" charset="0"/>
            </a:endParaRPr>
          </a:p>
        </p:txBody>
      </p:sp>
      <p:pic>
        <p:nvPicPr>
          <p:cNvPr id="9" name="Picture 8" descr="pac31-aps07_highkd_scaling_PD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3810000" cy="3214038"/>
          </a:xfrm>
          <a:prstGeom prst="rect">
            <a:avLst/>
          </a:prstGeom>
        </p:spPr>
      </p:pic>
      <p:pic>
        <p:nvPicPr>
          <p:cNvPr id="10" name="Picture 3" descr="pac29-aps10-xp10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360426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2819400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sz="1400" i="0" dirty="0" smtClean="0">
                <a:latin typeface="Arial" charset="0"/>
              </a:rPr>
              <a:t>NSTX data</a:t>
            </a:r>
            <a:endParaRPr lang="en-US" sz="140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03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yutov-sf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4" y="1233744"/>
            <a:ext cx="1752601" cy="2423860"/>
          </a:xfrm>
          <a:prstGeom prst="rect">
            <a:avLst/>
          </a:prstGeom>
        </p:spPr>
      </p:pic>
      <p:pic>
        <p:nvPicPr>
          <p:cNvPr id="12" name="Picture 11" descr="ryutov-sf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645" y="3581400"/>
            <a:ext cx="2904356" cy="2547424"/>
          </a:xfrm>
          <a:prstGeom prst="rect">
            <a:avLst/>
          </a:prstGeom>
        </p:spPr>
      </p:pic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1534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Snowflake divertor geometry attractive for heat flux mitigation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6200" y="1295401"/>
            <a:ext cx="6705600" cy="5181600"/>
          </a:xfrm>
        </p:spPr>
        <p:txBody>
          <a:bodyPr/>
          <a:lstStyle/>
          <a:p>
            <a:r>
              <a:rPr lang="en-US" sz="2000" dirty="0"/>
              <a:t>Snowflake divertor</a:t>
            </a:r>
          </a:p>
          <a:p>
            <a:pPr marL="684130" lvl="1" indent="-342858"/>
            <a:r>
              <a:rPr lang="en-US" sz="1800" dirty="0"/>
              <a:t>Second-order null</a:t>
            </a:r>
            <a:endParaRPr lang="en-US" sz="1800" b="1" dirty="0"/>
          </a:p>
          <a:p>
            <a:pPr marL="1141274" lvl="3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600" i="1" dirty="0"/>
              <a:t>B</a:t>
            </a:r>
            <a:r>
              <a:rPr lang="en-US" sz="1600" i="1" baseline="-25000" dirty="0"/>
              <a:t>p</a:t>
            </a:r>
            <a:r>
              <a:rPr lang="en-US" sz="1600" dirty="0"/>
              <a:t> ~ 0 and </a:t>
            </a:r>
            <a:r>
              <a:rPr lang="en-US" sz="1600" i="1" dirty="0"/>
              <a:t>grad B</a:t>
            </a:r>
            <a:r>
              <a:rPr lang="en-US" sz="1600" i="1" baseline="-25000" dirty="0"/>
              <a:t>p</a:t>
            </a:r>
            <a:r>
              <a:rPr lang="en-US" sz="1600" dirty="0"/>
              <a:t> ~ 0 (Cf. first-order null: </a:t>
            </a:r>
            <a:r>
              <a:rPr lang="en-US" sz="1600" i="1" dirty="0"/>
              <a:t>B</a:t>
            </a:r>
            <a:r>
              <a:rPr lang="en-US" sz="1600" i="1" baseline="-25000" dirty="0"/>
              <a:t>p</a:t>
            </a:r>
            <a:r>
              <a:rPr lang="en-US" sz="1600" dirty="0"/>
              <a:t> ~ 0</a:t>
            </a:r>
            <a:r>
              <a:rPr lang="en-US" sz="1600" i="1" dirty="0"/>
              <a:t>)</a:t>
            </a:r>
            <a:endParaRPr lang="en-US" sz="1600" dirty="0"/>
          </a:p>
          <a:p>
            <a:pPr marL="684130" lvl="1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800" dirty="0"/>
              <a:t>Obtained with existing divertor coils (min. 2)</a:t>
            </a:r>
          </a:p>
          <a:p>
            <a:pPr marL="684130" lvl="1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800" dirty="0"/>
              <a:t>Exact snowflake topologically unstable</a:t>
            </a:r>
          </a:p>
          <a:p>
            <a:pPr marL="684130" lvl="1" indent="-342858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endParaRPr lang="en-US" sz="1800" b="1" dirty="0"/>
          </a:p>
          <a:p>
            <a:r>
              <a:rPr lang="en-US" sz="2000" dirty="0"/>
              <a:t>Predicted geometry properties (cf. standard divertor)</a:t>
            </a:r>
          </a:p>
          <a:p>
            <a:pPr marL="684130" lvl="1" indent="-342858"/>
            <a:r>
              <a:rPr lang="en-US" sz="1800" dirty="0"/>
              <a:t>Larger region with low </a:t>
            </a:r>
            <a:r>
              <a:rPr lang="en-US" sz="1800" i="1" dirty="0" err="1"/>
              <a:t>B</a:t>
            </a:r>
            <a:r>
              <a:rPr lang="en-US" sz="1800" i="1" baseline="-25000" dirty="0" err="1"/>
              <a:t>p</a:t>
            </a:r>
            <a:r>
              <a:rPr lang="en-US" sz="1800" dirty="0"/>
              <a:t> around X-point: </a:t>
            </a:r>
            <a:r>
              <a:rPr lang="en-US" sz="1800" dirty="0" err="1"/>
              <a:t>ped</a:t>
            </a:r>
            <a:r>
              <a:rPr lang="en-US" sz="1800" dirty="0"/>
              <a:t>. stability </a:t>
            </a:r>
          </a:p>
          <a:p>
            <a:pPr marL="684130" lvl="1" indent="-342858"/>
            <a:r>
              <a:rPr lang="en-US" sz="1800" dirty="0"/>
              <a:t>Larger plasma wetted-area </a:t>
            </a:r>
            <a:r>
              <a:rPr lang="en-US" sz="1800" i="1" dirty="0" err="1"/>
              <a:t>A</a:t>
            </a:r>
            <a:r>
              <a:rPr lang="en-US" sz="1800" i="1" baseline="-25000" dirty="0" err="1"/>
              <a:t>wet</a:t>
            </a:r>
            <a:r>
              <a:rPr lang="en-US" sz="1800" dirty="0"/>
              <a:t> 	: reduce </a:t>
            </a:r>
            <a:r>
              <a:rPr lang="en-US" sz="1800" i="1" dirty="0" err="1"/>
              <a:t>q</a:t>
            </a:r>
            <a:r>
              <a:rPr lang="en-US" sz="1800" i="1" baseline="-25000" dirty="0" err="1">
                <a:cs typeface="Symbol" charset="2"/>
              </a:rPr>
              <a:t>div</a:t>
            </a:r>
            <a:endParaRPr lang="en-US" sz="1800" i="1" baseline="-25000" dirty="0">
              <a:cs typeface="Symbol" charset="2"/>
            </a:endParaRPr>
          </a:p>
          <a:p>
            <a:pPr marL="684130" lvl="1" indent="-342858"/>
            <a:r>
              <a:rPr lang="en-US" sz="1800" dirty="0"/>
              <a:t>Larger X-point connection length </a:t>
            </a:r>
            <a:r>
              <a:rPr lang="en-US" sz="1800" i="1" dirty="0"/>
              <a:t>L</a:t>
            </a:r>
            <a:r>
              <a:rPr lang="en-US" sz="1800" i="1" baseline="-25000" dirty="0"/>
              <a:t>x</a:t>
            </a:r>
            <a:r>
              <a:rPr lang="en-US" sz="1800" dirty="0"/>
              <a:t> 	: reduce </a:t>
            </a:r>
            <a:r>
              <a:rPr lang="en-US" sz="1800" i="1" dirty="0" err="1"/>
              <a:t>q</a:t>
            </a:r>
            <a:r>
              <a:rPr lang="en-US" sz="1800" i="1" baseline="-25000" dirty="0" err="1"/>
              <a:t>II</a:t>
            </a:r>
            <a:endParaRPr lang="en-US" sz="1800" i="1" baseline="-25000" dirty="0"/>
          </a:p>
          <a:p>
            <a:pPr marL="684130" lvl="1" indent="-342858"/>
            <a:r>
              <a:rPr lang="en-US" sz="1800" dirty="0"/>
              <a:t>Larger effective divertor volume </a:t>
            </a:r>
            <a:r>
              <a:rPr lang="en-US" sz="1800" i="1" dirty="0" err="1"/>
              <a:t>V</a:t>
            </a:r>
            <a:r>
              <a:rPr lang="en-US" sz="1800" i="1" baseline="-25000" dirty="0" err="1"/>
              <a:t>div</a:t>
            </a:r>
            <a:r>
              <a:rPr lang="en-US" sz="1800" dirty="0"/>
              <a:t> 	: incr. </a:t>
            </a:r>
            <a:r>
              <a:rPr lang="en-US" sz="1800" i="1" dirty="0" err="1"/>
              <a:t>P</a:t>
            </a:r>
            <a:r>
              <a:rPr lang="en-US" sz="1800" i="1" baseline="-25000" dirty="0" err="1"/>
              <a:t>rad</a:t>
            </a:r>
            <a:r>
              <a:rPr lang="en-US" sz="1800" i="1" baseline="-25000" dirty="0"/>
              <a:t> </a:t>
            </a:r>
            <a:r>
              <a:rPr lang="en-US" sz="1800" dirty="0"/>
              <a:t>, </a:t>
            </a:r>
            <a:r>
              <a:rPr lang="en-US" sz="1800" i="1" dirty="0"/>
              <a:t>P</a:t>
            </a:r>
            <a:r>
              <a:rPr lang="en-US" sz="1800" i="1" baseline="-25000" dirty="0"/>
              <a:t>CX</a:t>
            </a:r>
          </a:p>
          <a:p>
            <a:pPr marL="684130" lvl="1" indent="-342858"/>
            <a:endParaRPr lang="en-US" sz="1800" i="1" baseline="-25000" dirty="0"/>
          </a:p>
          <a:p>
            <a:r>
              <a:rPr lang="en-US" sz="2000" dirty="0"/>
              <a:t>Experiments</a:t>
            </a:r>
          </a:p>
          <a:p>
            <a:pPr marL="684130" lvl="1" indent="-342858"/>
            <a:r>
              <a:rPr lang="en-US" sz="1800" dirty="0"/>
              <a:t>TCV (F. </a:t>
            </a:r>
            <a:r>
              <a:rPr lang="en-US" sz="1800" dirty="0" err="1"/>
              <a:t>Piras</a:t>
            </a:r>
            <a:r>
              <a:rPr lang="en-US" sz="1800" dirty="0"/>
              <a:t> </a:t>
            </a:r>
            <a:r>
              <a:rPr lang="en-US" sz="1800" i="1" dirty="0"/>
              <a:t>et. al</a:t>
            </a:r>
            <a:r>
              <a:rPr lang="en-US" sz="1800" dirty="0"/>
              <a:t>, PRL 105, 155003 (2010))</a:t>
            </a:r>
          </a:p>
          <a:p>
            <a:pPr marL="684130" lvl="1" indent="-342858"/>
            <a:r>
              <a:rPr lang="en-US" sz="1800" dirty="0">
                <a:solidFill>
                  <a:srgbClr val="000000"/>
                </a:solidFill>
              </a:rPr>
              <a:t>NSTX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7115" y="5410206"/>
            <a:ext cx="2980667" cy="1034117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1800" i="0" dirty="0">
                <a:solidFill>
                  <a:srgbClr val="FF0000"/>
                </a:solidFill>
                <a:latin typeface="+mn-lt"/>
              </a:rPr>
              <a:t>  </a:t>
            </a:r>
          </a:p>
          <a:p>
            <a:pPr algn="r">
              <a:spcAft>
                <a:spcPts val="0"/>
              </a:spcAft>
              <a:buNone/>
            </a:pPr>
            <a:r>
              <a:rPr lang="en-US" sz="1800" i="0" dirty="0">
                <a:solidFill>
                  <a:srgbClr val="FF0000"/>
                </a:solidFill>
                <a:latin typeface="+mn-lt"/>
              </a:rPr>
              <a:t>	snowflake-minus</a:t>
            </a:r>
          </a:p>
          <a:p>
            <a:pPr algn="r">
              <a:spcAft>
                <a:spcPts val="0"/>
              </a:spcAft>
              <a:buNone/>
            </a:pPr>
            <a:r>
              <a:rPr lang="en-US" sz="1800" i="0" dirty="0">
                <a:solidFill>
                  <a:srgbClr val="FF0000"/>
                </a:solidFill>
              </a:rPr>
              <a:t>snowflake-plus</a:t>
            </a:r>
            <a:endParaRPr lang="en-US" sz="180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5" y="1295403"/>
            <a:ext cx="1424715" cy="1138761"/>
          </a:xfrm>
          <a:prstGeom prst="rect">
            <a:avLst/>
          </a:prstGeom>
        </p:spPr>
        <p:txBody>
          <a:bodyPr wrap="none" lIns="91428" tIns="45714" rIns="91428" bIns="45714" numCol="1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en-US" sz="2000" i="0" dirty="0">
                <a:solidFill>
                  <a:srgbClr val="FF0000"/>
                </a:solidFill>
                <a:latin typeface="+mn-lt"/>
              </a:rPr>
              <a:t>Exact</a:t>
            </a:r>
          </a:p>
          <a:p>
            <a:pPr>
              <a:spcAft>
                <a:spcPts val="0"/>
              </a:spcAft>
              <a:buNone/>
            </a:pPr>
            <a:r>
              <a:rPr lang="en-US" sz="2000" i="0" dirty="0">
                <a:solidFill>
                  <a:srgbClr val="FF0000"/>
                </a:solidFill>
                <a:latin typeface="+mn-lt"/>
              </a:rPr>
              <a:t>snowflake</a:t>
            </a:r>
          </a:p>
          <a:p>
            <a:pPr>
              <a:spcAft>
                <a:spcPts val="0"/>
              </a:spcAft>
              <a:buNone/>
            </a:pPr>
            <a:r>
              <a:rPr lang="en-US" sz="2000" i="0" dirty="0">
                <a:solidFill>
                  <a:srgbClr val="FF0000"/>
                </a:solidFill>
                <a:latin typeface="+mn-lt"/>
              </a:rPr>
              <a:t>divertor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0" y="6248400"/>
            <a:ext cx="2592786" cy="307764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D. D. Ryutov, </a:t>
            </a:r>
            <a:r>
              <a:rPr lang="en-US" sz="1400" dirty="0" err="1">
                <a:solidFill>
                  <a:schemeClr val="tx1"/>
                </a:solidFill>
                <a:latin typeface="+mj-lt"/>
              </a:rPr>
              <a:t>PoP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14, 064502 2007</a:t>
            </a:r>
          </a:p>
        </p:txBody>
      </p:sp>
    </p:spTree>
    <p:extLst>
      <p:ext uri="{BB962C8B-B14F-4D97-AF65-F5344CB8AC3E}">
        <p14:creationId xmlns:p14="http://schemas.microsoft.com/office/powerpoint/2010/main" val="183393943"/>
      </p:ext>
    </p:extLst>
  </p:cSld>
  <p:clrMapOvr>
    <a:masterClrMapping/>
  </p:clrMapOvr>
  <p:transition xmlns:p14="http://schemas.microsoft.com/office/powerpoint/2010/main" advTm="1222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2971800"/>
            <a:ext cx="5562600" cy="3257746"/>
            <a:chOff x="152400" y="3048000"/>
            <a:chExt cx="5562600" cy="3257746"/>
          </a:xfrm>
        </p:grpSpPr>
        <p:pic>
          <p:nvPicPr>
            <p:cNvPr id="6" name="Picture 5" descr="Picture 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3100633"/>
              <a:ext cx="1828800" cy="3205113"/>
            </a:xfrm>
            <a:prstGeom prst="rect">
              <a:avLst/>
            </a:prstGeom>
          </p:spPr>
        </p:pic>
        <p:pic>
          <p:nvPicPr>
            <p:cNvPr id="7" name="Picture 6" descr="Picture 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399" y="3048000"/>
              <a:ext cx="1795953" cy="3200400"/>
            </a:xfrm>
            <a:prstGeom prst="rect">
              <a:avLst/>
            </a:prstGeom>
          </p:spPr>
        </p:pic>
        <p:pic>
          <p:nvPicPr>
            <p:cNvPr id="8" name="Picture 7" descr="Picture 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048000"/>
              <a:ext cx="1828800" cy="3213652"/>
            </a:xfrm>
            <a:prstGeom prst="rect">
              <a:avLst/>
            </a:prstGeom>
          </p:spPr>
        </p:pic>
      </p:grpSp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3363" indent="-233363"/>
            <a:r>
              <a:rPr lang="en-US" sz="2800" dirty="0" smtClean="0">
                <a:latin typeface="Arial" charset="0"/>
              </a:rPr>
              <a:t>Boundary magnetic configuration modeling for NSTX</a:t>
            </a:r>
            <a:r>
              <a:rPr lang="en-US" sz="2800" dirty="0">
                <a:latin typeface="Arial" charset="0"/>
              </a:rPr>
              <a:t>-</a:t>
            </a:r>
            <a:r>
              <a:rPr lang="en-US" sz="2800" dirty="0" smtClean="0">
                <a:latin typeface="Arial" charset="0"/>
              </a:rPr>
              <a:t>U</a:t>
            </a:r>
            <a:endParaRPr lang="en-US" sz="2800" dirty="0">
              <a:latin typeface="Arial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257800"/>
          </a:xfrm>
        </p:spPr>
        <p:txBody>
          <a:bodyPr/>
          <a:lstStyle/>
          <a:p>
            <a:pPr marL="233363" indent="-233363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Single </a:t>
            </a:r>
            <a:r>
              <a:rPr lang="en-US" sz="1800" dirty="0">
                <a:latin typeface="Arial" charset="0"/>
              </a:rPr>
              <a:t>and double-null radiative divertors and upper-lower snowflake configurations considered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800" dirty="0">
                <a:latin typeface="Arial" charset="0"/>
              </a:rPr>
              <a:t>Supported by NSTX-U divertor coils and compatible with coil current </a:t>
            </a:r>
            <a:r>
              <a:rPr lang="en-US" sz="1800" dirty="0" smtClean="0">
                <a:latin typeface="Arial" charset="0"/>
              </a:rPr>
              <a:t>limits</a:t>
            </a:r>
          </a:p>
          <a:p>
            <a:pPr marL="457200" lvl="1" indent="-223838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ISOLVER modeling shows many possible equilibria</a:t>
            </a:r>
          </a:p>
          <a:p>
            <a:pPr marL="857250" lvl="2" indent="-223838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Impact of changing </a:t>
            </a:r>
            <a:r>
              <a:rPr lang="en-US" sz="1600" i="1" dirty="0" smtClean="0">
                <a:latin typeface="Arial" charset="0"/>
              </a:rPr>
              <a:t>I</a:t>
            </a:r>
            <a:r>
              <a:rPr lang="en-US" sz="1600" i="1" baseline="-25000" dirty="0" smtClean="0">
                <a:latin typeface="Arial" charset="0"/>
              </a:rPr>
              <a:t>OH</a:t>
            </a:r>
            <a:r>
              <a:rPr lang="en-US" sz="1600" dirty="0" smtClean="0">
                <a:latin typeface="Arial" charset="0"/>
              </a:rPr>
              <a:t> on snowflake minimal </a:t>
            </a:r>
          </a:p>
          <a:p>
            <a:pPr marL="857250" lvl="2" indent="-223838">
              <a:buClr>
                <a:srgbClr val="010000"/>
              </a:buClr>
            </a:pPr>
            <a:r>
              <a:rPr lang="en-US" sz="1600" dirty="0" smtClean="0">
                <a:latin typeface="Arial" charset="0"/>
              </a:rPr>
              <a:t>Reduced divertor coil set can be used for snowflakes</a:t>
            </a:r>
            <a:endParaRPr lang="en-US" sz="1600" dirty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sz="1800" dirty="0" smtClean="0">
              <a:latin typeface="Arial" charset="0"/>
            </a:endParaRPr>
          </a:p>
        </p:txBody>
      </p:sp>
      <p:pic>
        <p:nvPicPr>
          <p:cNvPr id="3" name="Picture 2" descr="Picture 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973577" cy="426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86600" y="2057400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sz="1400" i="0" dirty="0" smtClean="0">
                <a:latin typeface="Arial" charset="0"/>
              </a:rPr>
              <a:t>NSTX-U simulation</a:t>
            </a:r>
            <a:endParaRPr lang="en-US" sz="1400" i="0" dirty="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172200"/>
            <a:ext cx="190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double-null</a:t>
            </a:r>
            <a:endParaRPr lang="en-US" i="0" dirty="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9800" y="6167735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double-snowflake-plus</a:t>
            </a:r>
            <a:endParaRPr lang="en-US" i="0" dirty="0"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4800" y="6172200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10000"/>
              </a:buClr>
            </a:pPr>
            <a:r>
              <a:rPr lang="en-US" i="0" dirty="0" smtClean="0">
                <a:latin typeface="Arial" charset="0"/>
              </a:rPr>
              <a:t>NSTX-U double-snowflake-minus</a:t>
            </a:r>
            <a:endParaRPr lang="en-US" i="0" dirty="0"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257800" y="2514600"/>
            <a:ext cx="838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867400" y="2895600"/>
            <a:ext cx="304800" cy="1905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3252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3363" indent="-233363"/>
            <a:r>
              <a:rPr lang="en-US" sz="2800" dirty="0">
                <a:latin typeface="Arial" charset="0"/>
              </a:rPr>
              <a:t>Snowflake divertor </a:t>
            </a:r>
            <a:r>
              <a:rPr lang="en-US" sz="2800" dirty="0" smtClean="0">
                <a:latin typeface="Arial" charset="0"/>
              </a:rPr>
              <a:t>transport modeling with UEDGE for NSTX</a:t>
            </a:r>
            <a:r>
              <a:rPr lang="en-US" sz="2800" dirty="0">
                <a:latin typeface="Arial" charset="0"/>
              </a:rPr>
              <a:t>-</a:t>
            </a:r>
            <a:r>
              <a:rPr lang="en-US" sz="2800" dirty="0" smtClean="0">
                <a:latin typeface="Arial" charset="0"/>
              </a:rPr>
              <a:t>U</a:t>
            </a:r>
            <a:endParaRPr lang="en-US" sz="2800" dirty="0">
              <a:latin typeface="Arial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105400" cy="533400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2000" dirty="0"/>
              <a:t>2D multi-fluid code UEDGE  </a:t>
            </a:r>
          </a:p>
          <a:p>
            <a:pPr marL="460375" lvl="1" indent="-234950">
              <a:lnSpc>
                <a:spcPct val="90000"/>
              </a:lnSpc>
            </a:pPr>
            <a:r>
              <a:rPr lang="en-US" sz="1800" dirty="0" smtClean="0"/>
              <a:t>Mesh setup based on modeled equilibria:</a:t>
            </a:r>
          </a:p>
          <a:p>
            <a:pPr marL="747713" lvl="2" indent="-234950">
              <a:lnSpc>
                <a:spcPct val="90000"/>
              </a:lnSpc>
            </a:pPr>
            <a:r>
              <a:rPr lang="en-US" sz="1600" dirty="0" smtClean="0"/>
              <a:t>psi=0.9 to psi=1.055</a:t>
            </a:r>
          </a:p>
          <a:p>
            <a:pPr marL="747713" lvl="2" indent="-234950">
              <a:lnSpc>
                <a:spcPct val="90000"/>
              </a:lnSpc>
            </a:pPr>
            <a:r>
              <a:rPr lang="en-US" sz="1600" dirty="0" smtClean="0"/>
              <a:t>STD </a:t>
            </a:r>
            <a:r>
              <a:rPr lang="en-US" sz="1600" dirty="0"/>
              <a:t>grid covers 9.1 mm </a:t>
            </a:r>
            <a:r>
              <a:rPr lang="en-US" sz="1600" dirty="0" smtClean="0"/>
              <a:t>at midplane</a:t>
            </a:r>
          </a:p>
          <a:p>
            <a:pPr marL="747713" lvl="2" indent="-234950">
              <a:lnSpc>
                <a:spcPct val="90000"/>
              </a:lnSpc>
            </a:pPr>
            <a:r>
              <a:rPr lang="en-US" sz="1600" dirty="0" smtClean="0"/>
              <a:t>SNF </a:t>
            </a:r>
            <a:r>
              <a:rPr lang="en-US" sz="1600" dirty="0"/>
              <a:t>grid covers 10.5 mm </a:t>
            </a:r>
            <a:r>
              <a:rPr lang="en-US" sz="1600" dirty="0" smtClean="0"/>
              <a:t>at midplane</a:t>
            </a:r>
          </a:p>
          <a:p>
            <a:pPr marL="460375" lvl="1" indent="-234950">
              <a:lnSpc>
                <a:spcPct val="90000"/>
              </a:lnSpc>
            </a:pPr>
            <a:r>
              <a:rPr lang="en-US" sz="1800" dirty="0" smtClean="0"/>
              <a:t>Fluid </a:t>
            </a:r>
            <a:r>
              <a:rPr lang="en-US" sz="1800" dirty="0"/>
              <a:t>(Braginskii) model for ions and electrons</a:t>
            </a:r>
          </a:p>
          <a:p>
            <a:pPr marL="460375" lvl="1" indent="-234950">
              <a:lnSpc>
                <a:spcPct val="90000"/>
              </a:lnSpc>
            </a:pPr>
            <a:r>
              <a:rPr lang="en-US" sz="1800" dirty="0"/>
              <a:t>Fluid for </a:t>
            </a:r>
            <a:r>
              <a:rPr lang="en-US" sz="1800" dirty="0" smtClean="0"/>
              <a:t>neutrals (diffusive model used)</a:t>
            </a:r>
            <a:endParaRPr lang="en-US" sz="1800" dirty="0"/>
          </a:p>
          <a:p>
            <a:pPr marL="460375" lvl="1" indent="-234950">
              <a:lnSpc>
                <a:spcPct val="90000"/>
              </a:lnSpc>
            </a:pPr>
            <a:r>
              <a:rPr lang="en-US" sz="1800" dirty="0"/>
              <a:t>Classical parallel transport, anomalous radial transport</a:t>
            </a:r>
          </a:p>
          <a:p>
            <a:pPr marL="747713" lvl="2" indent="-234950">
              <a:lnSpc>
                <a:spcPct val="90000"/>
              </a:lnSpc>
            </a:pPr>
            <a:r>
              <a:rPr lang="en-US" sz="1600" i="1" dirty="0"/>
              <a:t>D </a:t>
            </a:r>
            <a:r>
              <a:rPr lang="en-US" sz="1600" dirty="0"/>
              <a:t>= 0.25 m</a:t>
            </a:r>
            <a:r>
              <a:rPr lang="en-US" sz="1600" baseline="30000" dirty="0"/>
              <a:t>2</a:t>
            </a:r>
            <a:r>
              <a:rPr lang="en-US" sz="1600" dirty="0"/>
              <a:t>/</a:t>
            </a:r>
            <a:r>
              <a:rPr lang="en-US" sz="1600" dirty="0" smtClean="0"/>
              <a:t>s; 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c</a:t>
            </a:r>
            <a:r>
              <a:rPr lang="en-US" sz="1600" i="1" baseline="-25000" dirty="0" err="1" smtClean="0">
                <a:cs typeface="Symbol" charset="2"/>
              </a:rPr>
              <a:t>e</a:t>
            </a:r>
            <a:r>
              <a:rPr lang="en-US" sz="1600" i="1" baseline="-25000" dirty="0" err="1">
                <a:cs typeface="Symbol" charset="2"/>
              </a:rPr>
              <a:t>,i</a:t>
            </a:r>
            <a:r>
              <a:rPr lang="en-US" sz="1600" dirty="0"/>
              <a:t> = 0.5 m</a:t>
            </a:r>
            <a:r>
              <a:rPr lang="en-US" sz="1600" baseline="30000" dirty="0"/>
              <a:t>2</a:t>
            </a:r>
            <a:r>
              <a:rPr lang="en-US" sz="1600" dirty="0"/>
              <a:t>/</a:t>
            </a:r>
            <a:r>
              <a:rPr lang="en-US" sz="1600" dirty="0" smtClean="0"/>
              <a:t>s</a:t>
            </a:r>
          </a:p>
          <a:p>
            <a:pPr marL="460375" lvl="1" indent="-234950">
              <a:lnSpc>
                <a:spcPct val="90000"/>
              </a:lnSpc>
            </a:pPr>
            <a:r>
              <a:rPr lang="en-US" sz="1800" dirty="0" err="1" smtClean="0"/>
              <a:t>recycp</a:t>
            </a:r>
            <a:r>
              <a:rPr lang="en-US" sz="1800" dirty="0"/>
              <a:t>=.98; </a:t>
            </a:r>
            <a:r>
              <a:rPr lang="en-US" sz="1800" dirty="0" err="1"/>
              <a:t>recycw</a:t>
            </a:r>
            <a:r>
              <a:rPr lang="en-US" sz="1800" dirty="0"/>
              <a:t>=</a:t>
            </a:r>
            <a:r>
              <a:rPr lang="en-US" sz="1800" dirty="0" smtClean="0"/>
              <a:t>1; fixed </a:t>
            </a:r>
            <a:r>
              <a:rPr lang="en-US" sz="1800" dirty="0"/>
              <a:t>fraction C </a:t>
            </a:r>
            <a:r>
              <a:rPr lang="en-US" sz="1800" dirty="0" smtClean="0"/>
              <a:t>– </a:t>
            </a:r>
            <a:r>
              <a:rPr lang="en-US" sz="1800" dirty="0"/>
              <a:t>3</a:t>
            </a:r>
            <a:r>
              <a:rPr lang="en-US" sz="1800" dirty="0" smtClean="0"/>
              <a:t>%</a:t>
            </a:r>
          </a:p>
          <a:p>
            <a:pPr marL="460375" lvl="1" indent="-234950">
              <a:lnSpc>
                <a:spcPct val="90000"/>
              </a:lnSpc>
            </a:pPr>
            <a:r>
              <a:rPr lang="en-US" sz="1800" dirty="0" smtClean="0"/>
              <a:t>Core boundary conditions based on TRANSP</a:t>
            </a:r>
          </a:p>
          <a:p>
            <a:pPr marL="747713" lvl="2" indent="-234950">
              <a:lnSpc>
                <a:spcPct val="90000"/>
              </a:lnSpc>
            </a:pPr>
            <a:r>
              <a:rPr lang="en-US" sz="1600" dirty="0" smtClean="0">
                <a:latin typeface="Arial" charset="0"/>
              </a:rPr>
              <a:t>Year 3-5:</a:t>
            </a:r>
            <a:r>
              <a:rPr lang="en-US" sz="1600" dirty="0">
                <a:latin typeface="Arial" charset="0"/>
              </a:rPr>
              <a:t> </a:t>
            </a:r>
            <a:r>
              <a:rPr lang="en-US" sz="1600" i="1" dirty="0" err="1">
                <a:latin typeface="Arial" charset="0"/>
              </a:rPr>
              <a:t>B</a:t>
            </a:r>
            <a:r>
              <a:rPr lang="en-US" sz="1600" i="1" baseline="-25000" dirty="0" err="1">
                <a:latin typeface="Arial" charset="0"/>
              </a:rPr>
              <a:t>t</a:t>
            </a:r>
            <a:r>
              <a:rPr lang="en-US" sz="1600" dirty="0">
                <a:latin typeface="Arial" charset="0"/>
              </a:rPr>
              <a:t>=1.0 T, </a:t>
            </a:r>
            <a:r>
              <a:rPr lang="en-US" sz="1600" i="1" dirty="0" err="1">
                <a:latin typeface="Arial" charset="0"/>
              </a:rPr>
              <a:t>I</a:t>
            </a:r>
            <a:r>
              <a:rPr lang="en-US" sz="1600" i="1" baseline="-25000" dirty="0" err="1">
                <a:latin typeface="Arial" charset="0"/>
              </a:rPr>
              <a:t>p</a:t>
            </a:r>
            <a:r>
              <a:rPr lang="en-US" sz="1600" dirty="0">
                <a:latin typeface="Arial" charset="0"/>
              </a:rPr>
              <a:t>=1700 kA, </a:t>
            </a:r>
            <a:r>
              <a:rPr lang="en-US" sz="1600" i="1" dirty="0" err="1">
                <a:latin typeface="Arial" charset="0"/>
              </a:rPr>
              <a:t>P</a:t>
            </a:r>
            <a:r>
              <a:rPr lang="en-US" sz="1600" i="1" baseline="-25000" dirty="0" err="1">
                <a:latin typeface="Arial" charset="0"/>
              </a:rPr>
              <a:t>inj</a:t>
            </a:r>
            <a:r>
              <a:rPr lang="en-US" sz="1600" dirty="0">
                <a:latin typeface="Arial" charset="0"/>
              </a:rPr>
              <a:t>=12.6 </a:t>
            </a:r>
            <a:r>
              <a:rPr lang="en-US" sz="1600" dirty="0" smtClean="0">
                <a:latin typeface="Arial" charset="0"/>
              </a:rPr>
              <a:t>MW</a:t>
            </a:r>
            <a:endParaRPr lang="en-US" sz="1600" dirty="0" smtClean="0"/>
          </a:p>
          <a:p>
            <a:pPr marL="747713" lvl="2" indent="-234950">
              <a:lnSpc>
                <a:spcPct val="90000"/>
              </a:lnSpc>
            </a:pPr>
            <a:r>
              <a:rPr lang="en-US" sz="1600" dirty="0" smtClean="0"/>
              <a:t>Scan in UEDGE power and density around  TRANSP values +/- 20%: </a:t>
            </a:r>
          </a:p>
          <a:p>
            <a:pPr marL="1204913" lvl="3" indent="-234950">
              <a:lnSpc>
                <a:spcPct val="90000"/>
              </a:lnSpc>
            </a:pPr>
            <a:r>
              <a:rPr lang="en-US" dirty="0" smtClean="0"/>
              <a:t>P_90 </a:t>
            </a:r>
            <a:r>
              <a:rPr lang="en-US" dirty="0"/>
              <a:t>= 7.6, 9.5, and 11.3 </a:t>
            </a:r>
            <a:r>
              <a:rPr lang="en-US" dirty="0" smtClean="0"/>
              <a:t>MW</a:t>
            </a:r>
          </a:p>
          <a:p>
            <a:pPr marL="1204913" lvl="3" indent="-234950">
              <a:lnSpc>
                <a:spcPct val="90000"/>
              </a:lnSpc>
            </a:pPr>
            <a:r>
              <a:rPr lang="en-US" dirty="0"/>
              <a:t>nd_90 = 7e19, 8.5e19, and 1e20 m</a:t>
            </a:r>
            <a:r>
              <a:rPr lang="en-US" baseline="30000" dirty="0"/>
              <a:t>-</a:t>
            </a:r>
            <a:r>
              <a:rPr lang="en-US" baseline="30000" dirty="0" smtClean="0"/>
              <a:t>3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10199" y="1230780"/>
            <a:ext cx="3763655" cy="1969620"/>
            <a:chOff x="5410199" y="990598"/>
            <a:chExt cx="3763655" cy="1969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0199" y="990598"/>
              <a:ext cx="1846936" cy="19659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200" y="990600"/>
              <a:ext cx="1858654" cy="1969618"/>
            </a:xfrm>
            <a:prstGeom prst="rect">
              <a:avLst/>
            </a:prstGeom>
          </p:spPr>
        </p:pic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36987"/>
              </p:ext>
            </p:extLst>
          </p:nvPr>
        </p:nvGraphicFramePr>
        <p:xfrm>
          <a:off x="5719572" y="3352800"/>
          <a:ext cx="1519428" cy="1753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476"/>
                <a:gridCol w="506476"/>
                <a:gridCol w="506476"/>
              </a:tblGrid>
              <a:tr h="5711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r>
                        <a:rPr lang="en-US" sz="2800" b="1" baseline="30000" dirty="0" smtClean="0">
                          <a:solidFill>
                            <a:srgbClr val="3366FF"/>
                          </a:solidFill>
                        </a:rPr>
                        <a:t>*</a:t>
                      </a:r>
                      <a:endParaRPr lang="en-US" sz="2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r>
                        <a:rPr lang="en-US" sz="2800" b="1" baseline="30000" dirty="0" smtClean="0">
                          <a:solidFill>
                            <a:srgbClr val="3366FF"/>
                          </a:solidFill>
                        </a:rPr>
                        <a:t>*</a:t>
                      </a:r>
                      <a:endParaRPr lang="en-US" sz="2800" b="1" baseline="30000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 rot="16200000">
            <a:off x="4866118" y="3973083"/>
            <a:ext cx="12127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nd_90 (m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620000" y="5105400"/>
            <a:ext cx="13716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62600" y="990600"/>
            <a:ext cx="215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Standard </a:t>
            </a:r>
            <a:r>
              <a:rPr lang="en-US" b="1" dirty="0" err="1" smtClean="0"/>
              <a:t>divertor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66535" y="990600"/>
            <a:ext cx="205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Snowflake </a:t>
            </a:r>
            <a:r>
              <a:rPr lang="en-US" b="1" dirty="0" err="1" smtClean="0"/>
              <a:t>divertor</a:t>
            </a:r>
            <a:endParaRPr lang="en-US" b="1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912058"/>
              </p:ext>
            </p:extLst>
          </p:nvPr>
        </p:nvGraphicFramePr>
        <p:xfrm>
          <a:off x="7624572" y="3352800"/>
          <a:ext cx="1367028" cy="160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676"/>
                <a:gridCol w="455676"/>
                <a:gridCol w="455676"/>
              </a:tblGrid>
              <a:tr h="5711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3366FF"/>
                          </a:solidFill>
                        </a:rPr>
                        <a:t>D</a:t>
                      </a:r>
                      <a:endParaRPr lang="en-US" sz="28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 rot="16200000">
            <a:off x="6798919" y="3973083"/>
            <a:ext cx="12127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nd_90 (m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72400" y="51054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P_90 (MW)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715000" y="5181600"/>
            <a:ext cx="13716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67400" y="52094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P_90 (MW)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543800" y="3352800"/>
            <a:ext cx="0" cy="16002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638800" y="3352800"/>
            <a:ext cx="0" cy="16002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38800" y="5581471"/>
            <a:ext cx="335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attached</a:t>
            </a:r>
          </a:p>
          <a:p>
            <a:r>
              <a:rPr lang="en-US" b="1" dirty="0" smtClean="0">
                <a:solidFill>
                  <a:srgbClr val="3366FF"/>
                </a:solidFill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  detached (at outer target, </a:t>
            </a:r>
            <a:r>
              <a:rPr lang="en-US" dirty="0" err="1" smtClean="0">
                <a:sym typeface="Wingdings"/>
              </a:rPr>
              <a:t>T_e</a:t>
            </a:r>
            <a:r>
              <a:rPr lang="en-US" dirty="0" smtClean="0">
                <a:sym typeface="Wingdings"/>
              </a:rPr>
              <a:t> &lt; 5 eV within 8 cm of SP)</a:t>
            </a:r>
          </a:p>
          <a:p>
            <a:r>
              <a:rPr lang="en-US" dirty="0">
                <a:sym typeface="Wingdings"/>
              </a:rPr>
              <a:t>*  not converged (solution is oscillating in detached state)</a:t>
            </a:r>
            <a:endParaRPr lang="en-US" dirty="0"/>
          </a:p>
          <a:p>
            <a:endParaRPr lang="en-US" dirty="0" smtClean="0">
              <a:sym typeface="Wingdings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76200" y="6248400"/>
            <a:ext cx="236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i="0" dirty="0" smtClean="0">
                <a:ea typeface="ヒラギノ角ゴ Pro W3" charset="0"/>
                <a:cs typeface="ヒラギノ角ゴ Pro W3" charset="0"/>
              </a:rPr>
              <a:t>Courtesy of  E. Meier</a:t>
            </a:r>
            <a:endParaRPr lang="en-US" sz="1600" b="1" i="0" dirty="0"/>
          </a:p>
        </p:txBody>
      </p:sp>
    </p:spTree>
    <p:extLst>
      <p:ext uri="{BB962C8B-B14F-4D97-AF65-F5344CB8AC3E}">
        <p14:creationId xmlns:p14="http://schemas.microsoft.com/office/powerpoint/2010/main" val="730725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marL="233363" indent="-233363"/>
            <a:r>
              <a:rPr lang="en-US" sz="2200" dirty="0" smtClean="0">
                <a:latin typeface="Arial" charset="0"/>
              </a:rPr>
              <a:t>UEDGE modeling shows radiative snowflake </a:t>
            </a:r>
            <a:r>
              <a:rPr lang="en-US" sz="2200" dirty="0">
                <a:latin typeface="Arial" charset="0"/>
              </a:rPr>
              <a:t>divertor </a:t>
            </a:r>
            <a:r>
              <a:rPr lang="en-US" sz="2200" dirty="0" smtClean="0">
                <a:latin typeface="Arial" charset="0"/>
              </a:rPr>
              <a:t>detachment for all NSTX</a:t>
            </a:r>
            <a:r>
              <a:rPr lang="en-US" sz="2200" dirty="0">
                <a:latin typeface="Arial" charset="0"/>
              </a:rPr>
              <a:t>-</a:t>
            </a:r>
            <a:r>
              <a:rPr lang="en-US" sz="2200" dirty="0" smtClean="0">
                <a:latin typeface="Arial" charset="0"/>
              </a:rPr>
              <a:t>U cases up to </a:t>
            </a:r>
            <a:r>
              <a:rPr lang="en-US" sz="2200" dirty="0"/>
              <a:t>P</a:t>
            </a:r>
            <a:r>
              <a:rPr lang="en-US" sz="2200" baseline="-25000" dirty="0"/>
              <a:t>90</a:t>
            </a:r>
            <a:r>
              <a:rPr lang="en-US" sz="2200" dirty="0"/>
              <a:t>=11.3 MW, n</a:t>
            </a:r>
            <a:r>
              <a:rPr lang="en-US" sz="2200" baseline="-25000" dirty="0"/>
              <a:t>d,90</a:t>
            </a:r>
            <a:r>
              <a:rPr lang="en-US" sz="2200" dirty="0"/>
              <a:t>=7e19 m</a:t>
            </a:r>
            <a:r>
              <a:rPr lang="en-US" sz="2200" baseline="30000" dirty="0"/>
              <a:t>-3</a:t>
            </a:r>
            <a:br>
              <a:rPr lang="en-US" sz="2200" baseline="30000" dirty="0"/>
            </a:br>
            <a:endParaRPr lang="en-US" sz="2200" dirty="0">
              <a:latin typeface="Arial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57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 smtClean="0"/>
              <a:t>Standard divertor 				Snowflake divertor</a:t>
            </a:r>
            <a:endParaRPr lang="en-US" sz="2000" baseline="30000" dirty="0" smtClean="0"/>
          </a:p>
          <a:p>
            <a:pPr marL="225425" indent="-225425">
              <a:lnSpc>
                <a:spcPct val="90000"/>
              </a:lnSpc>
            </a:pPr>
            <a:endParaRPr lang="en-US" sz="2000" baseline="30000" dirty="0"/>
          </a:p>
          <a:p>
            <a:pPr marL="225425" indent="-225425">
              <a:lnSpc>
                <a:spcPct val="90000"/>
              </a:lnSpc>
            </a:pPr>
            <a:endParaRPr lang="en-US" sz="2000" baseline="30000" dirty="0" smtClean="0"/>
          </a:p>
          <a:p>
            <a:pPr marL="225425" indent="-225425">
              <a:lnSpc>
                <a:spcPct val="90000"/>
              </a:lnSpc>
            </a:pPr>
            <a:endParaRPr lang="en-US" sz="2000" baseline="30000" dirty="0" smtClean="0"/>
          </a:p>
          <a:p>
            <a:pPr marL="225425" indent="-225425">
              <a:lnSpc>
                <a:spcPct val="90000"/>
              </a:lnSpc>
            </a:pPr>
            <a:endParaRPr lang="en-US" sz="2000" baseline="30000" dirty="0"/>
          </a:p>
          <a:p>
            <a:pPr marL="225425" indent="-225425">
              <a:lnSpc>
                <a:spcPct val="90000"/>
              </a:lnSpc>
            </a:pPr>
            <a:endParaRPr lang="en-US" sz="2000" baseline="30000" dirty="0" smtClean="0"/>
          </a:p>
          <a:p>
            <a:pPr marL="225425" indent="-225425">
              <a:lnSpc>
                <a:spcPct val="90000"/>
              </a:lnSpc>
            </a:pPr>
            <a:endParaRPr lang="en-US" sz="2000" baseline="30000" dirty="0"/>
          </a:p>
          <a:p>
            <a:pPr marL="225425" indent="-225425">
              <a:lnSpc>
                <a:spcPct val="90000"/>
              </a:lnSpc>
            </a:pPr>
            <a:endParaRPr lang="en-US" sz="2000" baseline="30000" dirty="0" smtClean="0"/>
          </a:p>
          <a:p>
            <a:pPr marL="225425" indent="-225425">
              <a:lnSpc>
                <a:spcPct val="90000"/>
              </a:lnSpc>
            </a:pPr>
            <a:endParaRPr lang="en-US" sz="2000" baseline="30000" dirty="0"/>
          </a:p>
          <a:p>
            <a:pPr marL="225425" indent="-225425">
              <a:lnSpc>
                <a:spcPct val="90000"/>
              </a:lnSpc>
            </a:pPr>
            <a:endParaRPr lang="en-US" sz="2000" baseline="30000" dirty="0"/>
          </a:p>
          <a:p>
            <a:pPr marL="225425" indent="-225425">
              <a:lnSpc>
                <a:spcPct val="90000"/>
              </a:lnSpc>
            </a:pPr>
            <a:endParaRPr lang="en-US" sz="2000" baseline="30000" dirty="0" smtClean="0"/>
          </a:p>
          <a:p>
            <a:pPr marL="225425" indent="-225425">
              <a:lnSpc>
                <a:spcPct val="90000"/>
              </a:lnSpc>
            </a:pPr>
            <a:endParaRPr lang="en-US" sz="2000" baseline="30000" dirty="0"/>
          </a:p>
          <a:p>
            <a:pPr marL="225425" indent="-225425">
              <a:lnSpc>
                <a:spcPct val="90000"/>
              </a:lnSpc>
            </a:pPr>
            <a:endParaRPr lang="en-US" sz="1800" dirty="0" smtClean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814932"/>
              </p:ext>
            </p:extLst>
          </p:nvPr>
        </p:nvGraphicFramePr>
        <p:xfrm>
          <a:off x="609600" y="4861556"/>
          <a:ext cx="7912692" cy="15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782"/>
                <a:gridCol w="1318782"/>
                <a:gridCol w="1318782"/>
                <a:gridCol w="1318782"/>
                <a:gridCol w="1318782"/>
                <a:gridCol w="1318782"/>
              </a:tblGrid>
              <a:tr h="27931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P_90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Pdiv,out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Pdiv,in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Pwall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Prad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31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A: STD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3.95 (2.54)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1.73 (0.62)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5.48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31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A: SNF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9.5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3.07 (0.61)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1.66 (0.71)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6.95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31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B: STD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11.3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5.08 (3.66)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1.75 (0.64)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6.49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31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B: SNF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3.56 (1.50)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1.65 (0.70)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8.28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1" descr="Picture 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66" y="1371600"/>
            <a:ext cx="1866734" cy="3429000"/>
          </a:xfrm>
          <a:prstGeom prst="rect">
            <a:avLst/>
          </a:prstGeom>
        </p:spPr>
      </p:pic>
      <p:pic>
        <p:nvPicPr>
          <p:cNvPr id="5" name="Picture 4" descr="Picture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29" y="1371600"/>
            <a:ext cx="1761371" cy="3429000"/>
          </a:xfrm>
          <a:prstGeom prst="rect">
            <a:avLst/>
          </a:prstGeom>
        </p:spPr>
      </p:pic>
      <p:pic>
        <p:nvPicPr>
          <p:cNvPr id="6" name="Picture 5" descr="Picture 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47800"/>
            <a:ext cx="1805354" cy="3352800"/>
          </a:xfrm>
          <a:prstGeom prst="rect">
            <a:avLst/>
          </a:prstGeom>
        </p:spPr>
      </p:pic>
      <p:pic>
        <p:nvPicPr>
          <p:cNvPr id="7" name="Picture 6" descr="Picture 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1"/>
            <a:ext cx="1780419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1066800"/>
            <a:ext cx="1984786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2740432"/>
            <a:ext cx="2014017" cy="2087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1066800"/>
            <a:ext cx="1259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charset="0"/>
              </a:rPr>
              <a:t>l</a:t>
            </a:r>
            <a:r>
              <a:rPr lang="en-US" baseline="-25000" dirty="0" err="1">
                <a:latin typeface="Arial" charset="0"/>
              </a:rPr>
              <a:t>q</a:t>
            </a:r>
            <a:r>
              <a:rPr lang="en-US" baseline="30000" dirty="0" err="1">
                <a:latin typeface="Arial" charset="0"/>
              </a:rPr>
              <a:t>mid</a:t>
            </a:r>
            <a:r>
              <a:rPr lang="en-US" baseline="30000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= </a:t>
            </a:r>
            <a:r>
              <a:rPr lang="en-US" dirty="0" smtClean="0">
                <a:latin typeface="Arial" charset="0"/>
              </a:rPr>
              <a:t>3-5 mm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010400" y="6290846"/>
            <a:ext cx="236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i="0" dirty="0" smtClean="0">
                <a:ea typeface="ヒラギノ角ゴ Pro W3" charset="0"/>
                <a:cs typeface="ヒラギノ角ゴ Pro W3" charset="0"/>
              </a:rPr>
              <a:t>Courtesy of  E. Meier</a:t>
            </a:r>
            <a:endParaRPr lang="en-US" sz="1600" b="1" i="0" dirty="0"/>
          </a:p>
        </p:txBody>
      </p:sp>
    </p:spTree>
    <p:extLst>
      <p:ext uri="{BB962C8B-B14F-4D97-AF65-F5344CB8AC3E}">
        <p14:creationId xmlns:p14="http://schemas.microsoft.com/office/powerpoint/2010/main" val="123687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84857"/>
            <a:ext cx="3570955" cy="272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charset="0"/>
              </a:rPr>
              <a:t>Modeled DIII</a:t>
            </a:r>
            <a:r>
              <a:rPr lang="en-US" dirty="0">
                <a:latin typeface="Century Gothic" charset="0"/>
              </a:rPr>
              <a:t>-D </a:t>
            </a:r>
            <a:r>
              <a:rPr lang="en-US" dirty="0" smtClean="0">
                <a:latin typeface="Century Gothic" charset="0"/>
              </a:rPr>
              <a:t>Snowflake configurations are compatible with coil limits and operation requirements  </a:t>
            </a:r>
            <a:endParaRPr lang="en-US" dirty="0">
              <a:latin typeface="Century Gothic" charset="0"/>
            </a:endParaRP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0" y="927101"/>
            <a:ext cx="9144000" cy="2309813"/>
          </a:xfrm>
        </p:spPr>
        <p:txBody>
          <a:bodyPr/>
          <a:lstStyle/>
          <a:p>
            <a:r>
              <a:rPr lang="en-US" sz="1800" dirty="0">
                <a:latin typeface="Century Gothic" charset="0"/>
              </a:rPr>
              <a:t>Perfect snowflake and snowflake </a:t>
            </a:r>
            <a:r>
              <a:rPr lang="en-US" sz="1800" dirty="0" smtClean="0">
                <a:latin typeface="Century Gothic" charset="0"/>
              </a:rPr>
              <a:t>-</a:t>
            </a:r>
            <a:r>
              <a:rPr lang="en-US" sz="1800" dirty="0">
                <a:latin typeface="Century Gothic" charset="0"/>
              </a:rPr>
              <a:t>/+ are possible at DIII-D with F4B, F5B, F8B</a:t>
            </a:r>
            <a:r>
              <a:rPr lang="en-US" dirty="0">
                <a:latin typeface="Century Gothic" charset="0"/>
              </a:rPr>
              <a:t>.</a:t>
            </a:r>
          </a:p>
          <a:p>
            <a:pPr lvl="1"/>
            <a:endParaRPr lang="en-US" dirty="0">
              <a:latin typeface="Century Gothic" charset="0"/>
              <a:ea typeface="ＭＳ Ｐゴシック" charset="0"/>
            </a:endParaRPr>
          </a:p>
          <a:p>
            <a:endParaRPr lang="en-US" dirty="0">
              <a:latin typeface="Century Gothic" charset="0"/>
            </a:endParaRPr>
          </a:p>
          <a:p>
            <a:endParaRPr lang="en-US" dirty="0">
              <a:latin typeface="Century Gothic" charset="0"/>
            </a:endParaRPr>
          </a:p>
          <a:p>
            <a:endParaRPr lang="en-US" dirty="0">
              <a:latin typeface="Century Gothic" charset="0"/>
            </a:endParaRP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7"/>
          <a:stretch>
            <a:fillRect/>
          </a:stretch>
        </p:blipFill>
        <p:spPr bwMode="auto">
          <a:xfrm>
            <a:off x="6324600" y="1447801"/>
            <a:ext cx="2500312" cy="235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4"/>
          <a:stretch>
            <a:fillRect/>
          </a:stretch>
        </p:blipFill>
        <p:spPr bwMode="auto">
          <a:xfrm>
            <a:off x="605603" y="3429001"/>
            <a:ext cx="2486847" cy="26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65250" r="8206"/>
          <a:stretch>
            <a:fillRect/>
          </a:stretch>
        </p:blipFill>
        <p:spPr bwMode="auto">
          <a:xfrm>
            <a:off x="609602" y="1415103"/>
            <a:ext cx="3649663" cy="173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2590801" y="2819401"/>
            <a:ext cx="21320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 dirty="0">
                <a:ea typeface="ヒラギノ角ゴ Pro W3" charset="0"/>
                <a:cs typeface="ヒラギノ角ゴ Pro W3" charset="0"/>
              </a:rPr>
              <a:t>DIII-D Coil Configuration</a:t>
            </a:r>
            <a:endParaRPr lang="en-US" sz="1100" b="1" dirty="0"/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6989800" y="3886201"/>
            <a:ext cx="21320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 dirty="0">
                <a:ea typeface="ヒラギノ角ゴ Pro W3" charset="0"/>
                <a:cs typeface="ヒラギノ角ゴ Pro W3" charset="0"/>
              </a:rPr>
              <a:t>DIII-D Perfect Snowflake</a:t>
            </a:r>
            <a:endParaRPr lang="en-US" sz="1100" b="1" dirty="0"/>
          </a:p>
        </p:txBody>
      </p:sp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2209800" y="6172201"/>
            <a:ext cx="21320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 dirty="0">
                <a:ea typeface="ヒラギノ角ゴ Pro W3" charset="0"/>
                <a:cs typeface="ヒラギノ角ゴ Pro W3" charset="0"/>
              </a:rPr>
              <a:t>DIII-D Snowflake +</a:t>
            </a:r>
            <a:endParaRPr lang="en-US" sz="1100" b="1" dirty="0"/>
          </a:p>
        </p:txBody>
      </p:sp>
      <p:sp>
        <p:nvSpPr>
          <p:cNvPr id="15371" name="Rectangle 7"/>
          <p:cNvSpPr>
            <a:spLocks noChangeArrowheads="1"/>
          </p:cNvSpPr>
          <p:nvPr/>
        </p:nvSpPr>
        <p:spPr bwMode="auto">
          <a:xfrm>
            <a:off x="5486400" y="6172201"/>
            <a:ext cx="21320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 dirty="0">
                <a:ea typeface="ヒラギノ角ゴ Pro W3" charset="0"/>
                <a:cs typeface="ヒラギノ角ゴ Pro W3" charset="0"/>
              </a:rPr>
              <a:t>DIII-D Snowflake -</a:t>
            </a:r>
            <a:endParaRPr lang="en-US" sz="1100" b="1" dirty="0"/>
          </a:p>
        </p:txBody>
      </p:sp>
      <p:sp>
        <p:nvSpPr>
          <p:cNvPr id="15372" name="Rectangle 7"/>
          <p:cNvSpPr>
            <a:spLocks noChangeArrowheads="1"/>
          </p:cNvSpPr>
          <p:nvPr/>
        </p:nvSpPr>
        <p:spPr bwMode="auto">
          <a:xfrm>
            <a:off x="2373314" y="4306888"/>
            <a:ext cx="3127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>
                <a:ea typeface="ヒラギノ角ゴ Pro W3" charset="0"/>
                <a:cs typeface="ヒラギノ角ゴ Pro W3" charset="0"/>
              </a:rPr>
              <a:t>x</a:t>
            </a:r>
            <a:endParaRPr lang="en-US" sz="1100" b="1"/>
          </a:p>
        </p:txBody>
      </p:sp>
      <p:sp>
        <p:nvSpPr>
          <p:cNvPr id="15373" name="Rectangle 7"/>
          <p:cNvSpPr>
            <a:spLocks noChangeArrowheads="1"/>
          </p:cNvSpPr>
          <p:nvPr/>
        </p:nvSpPr>
        <p:spPr bwMode="auto">
          <a:xfrm>
            <a:off x="2200275" y="4562475"/>
            <a:ext cx="3111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>
                <a:ea typeface="ヒラギノ角ゴ Pro W3" charset="0"/>
                <a:cs typeface="ヒラギノ角ゴ Pro W3" charset="0"/>
              </a:rPr>
              <a:t>x</a:t>
            </a:r>
            <a:endParaRPr lang="en-US" sz="1100" b="1"/>
          </a:p>
        </p:txBody>
      </p:sp>
      <p:sp>
        <p:nvSpPr>
          <p:cNvPr id="15374" name="Rectangle 7"/>
          <p:cNvSpPr>
            <a:spLocks noChangeArrowheads="1"/>
          </p:cNvSpPr>
          <p:nvPr/>
        </p:nvSpPr>
        <p:spPr bwMode="auto">
          <a:xfrm>
            <a:off x="6076949" y="4686300"/>
            <a:ext cx="3127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>
                <a:ea typeface="ヒラギノ角ゴ Pro W3" charset="0"/>
                <a:cs typeface="ヒラギノ角ゴ Pro W3" charset="0"/>
              </a:rPr>
              <a:t>x</a:t>
            </a:r>
            <a:endParaRPr lang="en-US" sz="1100" b="1"/>
          </a:p>
        </p:txBody>
      </p:sp>
      <p:sp>
        <p:nvSpPr>
          <p:cNvPr id="15375" name="Rectangle 7"/>
          <p:cNvSpPr>
            <a:spLocks noChangeArrowheads="1"/>
          </p:cNvSpPr>
          <p:nvPr/>
        </p:nvSpPr>
        <p:spPr bwMode="auto">
          <a:xfrm>
            <a:off x="6176965" y="2309814"/>
            <a:ext cx="3127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>
                <a:ea typeface="ヒラギノ角ゴ Pro W3" charset="0"/>
                <a:cs typeface="ヒラギノ角ゴ Pro W3" charset="0"/>
              </a:rPr>
              <a:t>x</a:t>
            </a:r>
            <a:endParaRPr lang="en-US" sz="1100" b="1"/>
          </a:p>
        </p:txBody>
      </p:sp>
      <p:sp>
        <p:nvSpPr>
          <p:cNvPr id="15376" name="Rectangle 7"/>
          <p:cNvSpPr>
            <a:spLocks noChangeArrowheads="1"/>
          </p:cNvSpPr>
          <p:nvPr/>
        </p:nvSpPr>
        <p:spPr bwMode="auto">
          <a:xfrm>
            <a:off x="6357940" y="4695825"/>
            <a:ext cx="3127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>
                <a:ea typeface="ヒラギノ角ゴ Pro W3" charset="0"/>
                <a:cs typeface="ヒラギノ角ゴ Pro W3" charset="0"/>
              </a:rPr>
              <a:t>x</a:t>
            </a:r>
            <a:endParaRPr lang="en-US" sz="1100" b="1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391400" y="4648201"/>
            <a:ext cx="167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i="0" dirty="0" smtClean="0">
                <a:ea typeface="ヒラギノ角ゴ Pro W3" charset="0"/>
                <a:cs typeface="ヒラギノ角ゴ Pro W3" charset="0"/>
              </a:rPr>
              <a:t>Courtesy of </a:t>
            </a:r>
          </a:p>
          <a:p>
            <a:r>
              <a:rPr lang="en-US" sz="2000" b="1" i="0" dirty="0" smtClean="0">
                <a:ea typeface="ヒラギノ角ゴ Pro W3" charset="0"/>
                <a:cs typeface="ヒラギノ角ゴ Pro W3" charset="0"/>
              </a:rPr>
              <a:t>E. Kolemen</a:t>
            </a:r>
            <a:endParaRPr lang="en-US" sz="2000" b="1" i="0" dirty="0"/>
          </a:p>
        </p:txBody>
      </p:sp>
    </p:spTree>
    <p:extLst>
      <p:ext uri="{BB962C8B-B14F-4D97-AF65-F5344CB8AC3E}">
        <p14:creationId xmlns:p14="http://schemas.microsoft.com/office/powerpoint/2010/main" val="967070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04804" y="0"/>
            <a:ext cx="8610601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Snowflake </a:t>
            </a:r>
            <a:r>
              <a:rPr lang="en-US" dirty="0"/>
              <a:t>configuration </a:t>
            </a:r>
            <a:r>
              <a:rPr lang="en-US" dirty="0" smtClean="0"/>
              <a:t>formation was followed by radiative detachment in NSTX</a:t>
            </a:r>
          </a:p>
        </p:txBody>
      </p:sp>
      <p:pic>
        <p:nvPicPr>
          <p:cNvPr id="2" name="Picture 1" descr="eps11-divtt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8" y="1217604"/>
            <a:ext cx="2841035" cy="42672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04800" y="5408604"/>
            <a:ext cx="548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1600" b="0" baseline="-25000" dirty="0" smtClean="0">
                <a:solidFill>
                  <a:schemeClr val="tx1"/>
                </a:solidFill>
                <a:latin typeface="+mn-lt"/>
              </a:rPr>
              <a:t>SOL</a:t>
            </a: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 ~ 3 MW (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1600" b="0" baseline="-25000" dirty="0" smtClean="0">
                <a:solidFill>
                  <a:schemeClr val="tx1"/>
                </a:solidFill>
                <a:latin typeface="+mn-lt"/>
              </a:rPr>
              <a:t>NBI </a:t>
            </a: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= 4 MW)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Attached divertor -&gt; snowflake transition (still attached) -&gt; snowflake + detachment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600" b="0" dirty="0" err="1" smtClean="0">
                <a:solidFill>
                  <a:schemeClr val="tx1"/>
                </a:solidFill>
                <a:latin typeface="+mn-lt"/>
              </a:rPr>
              <a:t>Q</a:t>
            </a:r>
            <a:r>
              <a:rPr lang="en-US" sz="1600" b="0" baseline="-25000" dirty="0" err="1" smtClean="0">
                <a:solidFill>
                  <a:schemeClr val="tx1"/>
                </a:solidFill>
                <a:latin typeface="+mn-lt"/>
              </a:rPr>
              <a:t>div</a:t>
            </a:r>
            <a:r>
              <a:rPr lang="en-US" sz="1600" b="0" baseline="-25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~ 2 MW  -&gt;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</a:rPr>
              <a:t>Q</a:t>
            </a:r>
            <a:r>
              <a:rPr lang="en-US" sz="1600" b="0" baseline="-25000" dirty="0" err="1" smtClean="0">
                <a:solidFill>
                  <a:schemeClr val="tx1"/>
                </a:solidFill>
                <a:latin typeface="+mn-lt"/>
              </a:rPr>
              <a:t>div</a:t>
            </a: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 ~ 1-1.2 MW -&gt;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</a:rPr>
              <a:t>Q</a:t>
            </a:r>
            <a:r>
              <a:rPr lang="en-US" sz="1600" b="0" baseline="-25000" dirty="0" err="1" smtClean="0">
                <a:solidFill>
                  <a:schemeClr val="tx1"/>
                </a:solidFill>
                <a:latin typeface="+mn-lt"/>
              </a:rPr>
              <a:t>div</a:t>
            </a:r>
            <a:r>
              <a:rPr lang="en-US" sz="1600" b="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i="0" dirty="0" smtClean="0">
                <a:solidFill>
                  <a:schemeClr val="tx1"/>
                </a:solidFill>
                <a:latin typeface="+mn-lt"/>
              </a:rPr>
              <a:t>~ 0.5-0.7 MW</a:t>
            </a:r>
          </a:p>
        </p:txBody>
      </p:sp>
      <p:sp>
        <p:nvSpPr>
          <p:cNvPr id="8" name="Rectangle 7"/>
          <p:cNvSpPr/>
          <p:nvPr/>
        </p:nvSpPr>
        <p:spPr>
          <a:xfrm>
            <a:off x="5446296" y="989004"/>
            <a:ext cx="3621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400" i="0" dirty="0" smtClean="0">
                <a:solidFill>
                  <a:schemeClr val="tx1"/>
                </a:solidFill>
                <a:latin typeface="+mn-lt"/>
              </a:rPr>
              <a:t>standard divertor </a:t>
            </a: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1400" i="0" dirty="0" smtClean="0">
                <a:solidFill>
                  <a:srgbClr val="FF0000"/>
                </a:solidFill>
                <a:latin typeface="+mn-lt"/>
              </a:rPr>
              <a:t>snowflake divertor 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 descr="pop12-bp-trac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93804"/>
            <a:ext cx="3481946" cy="52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50794"/>
      </p:ext>
    </p:extLst>
  </p:cSld>
  <p:clrMapOvr>
    <a:masterClrMapping/>
  </p:clrMapOvr>
  <p:transition xmlns:p14="http://schemas.microsoft.com/office/powerpoint/2010/main" advTm="11409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ps11-sfddiv-eps11-divtt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8" y="1219200"/>
            <a:ext cx="2841035" cy="42672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Significant reduction of steady-state divertor heat flux observed in NSTX snowflake divertor</a:t>
            </a:r>
          </a:p>
        </p:txBody>
      </p:sp>
      <p:pic>
        <p:nvPicPr>
          <p:cNvPr id="6" name="Picture 5" descr="eps11-divprofile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3" y="1371600"/>
            <a:ext cx="2816963" cy="4114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1371600" y="1371600"/>
            <a:ext cx="0" cy="373380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828800" y="1371600"/>
            <a:ext cx="0" cy="3733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33600" y="1371600"/>
            <a:ext cx="0" cy="373380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590800" y="1371600"/>
            <a:ext cx="0" cy="3733800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04800" y="5638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700" i="0" dirty="0" smtClean="0">
                <a:solidFill>
                  <a:schemeClr val="tx1"/>
                </a:solidFill>
                <a:latin typeface="+mn-lt"/>
              </a:rPr>
              <a:t>Attached standard divertor </a:t>
            </a: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-&gt; </a:t>
            </a:r>
            <a:r>
              <a:rPr lang="en-US" sz="1700" i="0" dirty="0" smtClean="0">
                <a:solidFill>
                  <a:srgbClr val="FF0000"/>
                </a:solidFill>
                <a:latin typeface="+mn-lt"/>
              </a:rPr>
              <a:t>snowflake</a:t>
            </a:r>
            <a:r>
              <a:rPr lang="en-US" sz="170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700" i="0" dirty="0" smtClean="0">
                <a:solidFill>
                  <a:srgbClr val="0000FF"/>
                </a:solidFill>
                <a:latin typeface="+mn-lt"/>
              </a:rPr>
              <a:t>transition</a:t>
            </a:r>
            <a:r>
              <a:rPr lang="en-US" sz="170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-&gt; </a:t>
            </a:r>
            <a:r>
              <a:rPr lang="en-US" sz="1700" i="0" dirty="0" smtClean="0">
                <a:solidFill>
                  <a:srgbClr val="008000"/>
                </a:solidFill>
                <a:latin typeface="+mn-lt"/>
              </a:rPr>
              <a:t>snowflake + detachment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More experiments and modeling needed to understand geometry </a:t>
            </a:r>
            <a:r>
              <a:rPr lang="en-US" sz="1700" b="0" i="0" dirty="0" err="1" smtClean="0">
                <a:solidFill>
                  <a:schemeClr val="tx1"/>
                </a:solidFill>
                <a:latin typeface="+mn-lt"/>
              </a:rPr>
              <a:t>vs</a:t>
            </a:r>
            <a:r>
              <a:rPr lang="en-US" sz="1700" b="0" i="0" dirty="0" smtClean="0">
                <a:solidFill>
                  <a:schemeClr val="tx1"/>
                </a:solidFill>
                <a:latin typeface="+mn-lt"/>
              </a:rPr>
              <a:t> radiative effects</a:t>
            </a:r>
          </a:p>
          <a:p>
            <a:pPr marL="342858" indent="-342858" defTabSz="914290">
              <a:buClr>
                <a:srgbClr val="004483"/>
              </a:buClr>
              <a:buFont typeface="Wingdings" pitchFamily="-65" charset="2"/>
              <a:buChar char="§"/>
              <a:defRPr/>
            </a:pPr>
            <a:endParaRPr lang="en-US" sz="1700" b="0" i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7600" y="4724400"/>
            <a:ext cx="155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chemeClr val="tx1"/>
                </a:solidFill>
              </a:rPr>
              <a:t>C III, CIV profiles </a:t>
            </a:r>
          </a:p>
          <a:p>
            <a:pPr>
              <a:buNone/>
            </a:pPr>
            <a:r>
              <a:rPr lang="en-US" b="0" i="0" dirty="0" smtClean="0">
                <a:solidFill>
                  <a:schemeClr val="tx1"/>
                </a:solidFill>
              </a:rPr>
              <a:t>courtesy of F. Scotti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695420"/>
      </p:ext>
    </p:extLst>
  </p:cSld>
  <p:clrMapOvr>
    <a:masterClrMapping/>
  </p:clrMapOvr>
  <p:transition xmlns:p14="http://schemas.microsoft.com/office/powerpoint/2010/main" advTm="11409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Number Placeholder 3"/>
          <p:cNvSpPr txBox="1">
            <a:spLocks noGrp="1"/>
          </p:cNvSpPr>
          <p:nvPr/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FB0BAD70-A123-EB48-8FDA-61F2A8D4A24D}" type="slidenum">
              <a:rPr lang="en-US" sz="900" i="0">
                <a:solidFill>
                  <a:schemeClr val="accent2"/>
                </a:solidFill>
                <a:latin typeface="Arial" charset="0"/>
              </a:rPr>
              <a:pPr algn="r"/>
              <a:t>3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</a:rPr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8229600" cy="5181600"/>
          </a:xfrm>
        </p:spPr>
        <p:txBody>
          <a:bodyPr/>
          <a:lstStyle/>
          <a:p>
            <a:r>
              <a:rPr lang="en-US" sz="2200" dirty="0">
                <a:latin typeface="Arial" charset="0"/>
              </a:rPr>
              <a:t>Boundary physics progress and near-term plans </a:t>
            </a:r>
          </a:p>
          <a:p>
            <a:pPr lvl="1"/>
            <a:r>
              <a:rPr lang="en-US" dirty="0">
                <a:latin typeface="Arial" charset="0"/>
              </a:rPr>
              <a:t>Edge transport and plasma-surface interactions</a:t>
            </a:r>
          </a:p>
          <a:p>
            <a:pPr lvl="2"/>
            <a:r>
              <a:rPr lang="en-US" dirty="0">
                <a:latin typeface="Arial" charset="0"/>
              </a:rPr>
              <a:t>Thermal heat transport in the SOL and divertor, heat flux mitigation</a:t>
            </a:r>
          </a:p>
          <a:p>
            <a:pPr lvl="2"/>
            <a:r>
              <a:rPr lang="en-US" dirty="0">
                <a:latin typeface="Arial" charset="0"/>
              </a:rPr>
              <a:t>SOL transport and turbulence studies</a:t>
            </a:r>
          </a:p>
          <a:p>
            <a:pPr lvl="2"/>
            <a:r>
              <a:rPr lang="en-US" dirty="0">
                <a:latin typeface="Arial" charset="0"/>
              </a:rPr>
              <a:t>Impurity </a:t>
            </a:r>
            <a:r>
              <a:rPr lang="en-US" dirty="0" smtClean="0">
                <a:latin typeface="Arial" charset="0"/>
              </a:rPr>
              <a:t>source control </a:t>
            </a:r>
          </a:p>
          <a:p>
            <a:pPr lvl="1"/>
            <a:r>
              <a:rPr lang="en-US" dirty="0" smtClean="0">
                <a:latin typeface="Arial" charset="0"/>
              </a:rPr>
              <a:t>H-mode physics</a:t>
            </a:r>
          </a:p>
          <a:p>
            <a:pPr lvl="2"/>
            <a:r>
              <a:rPr lang="en-US" dirty="0" smtClean="0">
                <a:latin typeface="Arial" charset="0"/>
              </a:rPr>
              <a:t>Pedestal </a:t>
            </a:r>
            <a:r>
              <a:rPr lang="en-US" dirty="0">
                <a:latin typeface="Arial" charset="0"/>
              </a:rPr>
              <a:t>physics studies</a:t>
            </a:r>
          </a:p>
          <a:p>
            <a:pPr lvl="2"/>
            <a:r>
              <a:rPr lang="en-US" dirty="0">
                <a:latin typeface="Arial" charset="0"/>
              </a:rPr>
              <a:t>ELM characterization and control</a:t>
            </a:r>
          </a:p>
          <a:p>
            <a:r>
              <a:rPr lang="en-US" sz="2200" dirty="0">
                <a:latin typeface="Arial" charset="0"/>
              </a:rPr>
              <a:t>Planning Boundary research for NSTX-U</a:t>
            </a:r>
          </a:p>
          <a:p>
            <a:pPr lvl="1"/>
            <a:r>
              <a:rPr lang="en-US" dirty="0" smtClean="0">
                <a:latin typeface="Arial" charset="0"/>
              </a:rPr>
              <a:t>Initial </a:t>
            </a:r>
            <a:r>
              <a:rPr lang="en-US" dirty="0">
                <a:latin typeface="Arial" charset="0"/>
              </a:rPr>
              <a:t>years </a:t>
            </a:r>
            <a:r>
              <a:rPr lang="en-US" dirty="0" smtClean="0">
                <a:latin typeface="Arial" charset="0"/>
              </a:rPr>
              <a:t>(1-2) of NSTX</a:t>
            </a:r>
            <a:r>
              <a:rPr lang="en-US" dirty="0">
                <a:latin typeface="Arial" charset="0"/>
              </a:rPr>
              <a:t>-U </a:t>
            </a:r>
            <a:r>
              <a:rPr lang="en-US" dirty="0" smtClean="0">
                <a:latin typeface="Arial" charset="0"/>
              </a:rPr>
              <a:t>operation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Later years </a:t>
            </a:r>
            <a:r>
              <a:rPr lang="en-US" dirty="0" smtClean="0">
                <a:latin typeface="Arial" charset="0"/>
              </a:rPr>
              <a:t>(3-5) of </a:t>
            </a:r>
            <a:r>
              <a:rPr lang="en-US" dirty="0">
                <a:latin typeface="Arial" charset="0"/>
              </a:rPr>
              <a:t>NSTX-U </a:t>
            </a:r>
            <a:r>
              <a:rPr lang="en-US" dirty="0" smtClean="0">
                <a:latin typeface="Arial" charset="0"/>
              </a:rPr>
              <a:t>operation</a:t>
            </a:r>
          </a:p>
          <a:p>
            <a:pPr lvl="1"/>
            <a:r>
              <a:rPr lang="en-US" dirty="0" smtClean="0">
                <a:latin typeface="Arial" charset="0"/>
              </a:rPr>
              <a:t>Facility and diagnostic improvements, divertor power control plans</a:t>
            </a:r>
            <a:endParaRPr lang="en-US" dirty="0">
              <a:latin typeface="Arial" charset="0"/>
            </a:endParaRPr>
          </a:p>
          <a:p>
            <a:r>
              <a:rPr lang="en-US" sz="2200" dirty="0">
                <a:latin typeface="Arial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50200" cy="809626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mpulsive heat loads due to Type I ELMs are partially mitigated in NSTX snowflake divertor</a:t>
            </a:r>
            <a:endParaRPr lang="en-US" i="1" baseline="-25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41910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919" indent="-285750">
              <a:buClr>
                <a:srgbClr val="004483"/>
              </a:buClr>
              <a:buFont typeface="Wingdings" charset="2"/>
              <a:buChar char="§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H-mode discharge, </a:t>
            </a:r>
            <a:r>
              <a:rPr lang="en-US" sz="1800" b="0" kern="0" dirty="0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US" sz="1800" b="0" kern="0" baseline="-25000" dirty="0" smtClean="0">
                <a:solidFill>
                  <a:schemeClr val="tx1"/>
                </a:solidFill>
                <a:latin typeface="+mn-lt"/>
              </a:rPr>
              <a:t>MHD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 ~ 220-250 kJ</a:t>
            </a:r>
          </a:p>
          <a:p>
            <a:pPr marL="627063" lvl="1" indent="-285750">
              <a:buClr>
                <a:srgbClr val="004483"/>
              </a:buClr>
              <a:defRPr/>
            </a:pP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Type I ELM </a:t>
            </a:r>
            <a:r>
              <a:rPr lang="en-US" sz="1600" b="0" i="0" kern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600" b="0" kern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0" kern="0" dirty="0" err="1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US" sz="1600" b="0" kern="0" baseline="-25000" dirty="0" err="1" smtClean="0">
                <a:solidFill>
                  <a:schemeClr val="tx1"/>
                </a:solidFill>
                <a:latin typeface="+mn-lt"/>
              </a:rPr>
              <a:t>tot</a:t>
            </a:r>
            <a:r>
              <a:rPr lang="en-US" sz="1600" b="0" kern="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1600" b="0" kern="0" dirty="0" err="1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US" sz="1600" b="0" kern="0" baseline="-25000" dirty="0" err="1" smtClean="0">
                <a:solidFill>
                  <a:schemeClr val="tx1"/>
                </a:solidFill>
                <a:latin typeface="+mn-lt"/>
              </a:rPr>
              <a:t>tot</a:t>
            </a:r>
            <a:r>
              <a:rPr lang="en-US" sz="1600" b="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~ 5-10 %)</a:t>
            </a:r>
          </a:p>
          <a:p>
            <a:pPr indent="-290402">
              <a:buClr>
                <a:srgbClr val="004483"/>
              </a:buClr>
              <a:buFont typeface="Wingdings" charset="2"/>
              <a:buChar char="§"/>
              <a:defRPr/>
            </a:pP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Theory and modeling developments</a:t>
            </a:r>
          </a:p>
          <a:p>
            <a:pPr marL="628650" lvl="1" indent="-280988">
              <a:buClr>
                <a:srgbClr val="004483"/>
              </a:buClr>
              <a:defRPr/>
            </a:pP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D</a:t>
            </a:r>
            <a:r>
              <a:rPr lang="en-US" sz="1400" b="0" i="0" dirty="0">
                <a:solidFill>
                  <a:schemeClr val="tx1"/>
                </a:solidFill>
                <a:latin typeface="+mn-lt"/>
              </a:rPr>
              <a:t>.D. Ryutov, JP9.00104 : </a:t>
            </a: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1400" b="0" i="0" dirty="0">
                <a:solidFill>
                  <a:schemeClr val="tx1"/>
                </a:solidFill>
                <a:latin typeface="+mn-lt"/>
              </a:rPr>
              <a:t>snowflake divertor: reduction of the ELM heat load due to plasma </a:t>
            </a: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convection</a:t>
            </a:r>
          </a:p>
          <a:p>
            <a:pPr marL="628650" lvl="1" indent="-280988">
              <a:buClr>
                <a:srgbClr val="004483"/>
              </a:buClr>
              <a:defRPr/>
            </a:pP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400" b="0" i="0" dirty="0">
                <a:solidFill>
                  <a:schemeClr val="tx1"/>
                </a:solidFill>
                <a:latin typeface="+mn-lt"/>
              </a:rPr>
              <a:t>.D. Rognlien, JP9.00105 : Reduced ELM heat loads from increased magnetic field-line length in snowflake </a:t>
            </a:r>
            <a:r>
              <a:rPr lang="en-US" sz="1400" b="0" i="0" dirty="0" smtClean="0">
                <a:solidFill>
                  <a:schemeClr val="tx1"/>
                </a:solidFill>
                <a:latin typeface="+mn-lt"/>
              </a:rPr>
              <a:t>configurations</a:t>
            </a:r>
            <a:endParaRPr lang="en-US" sz="1400" b="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 descr="aps11-elm-q-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1295400"/>
            <a:ext cx="3364439" cy="2819400"/>
          </a:xfrm>
          <a:prstGeom prst="rect">
            <a:avLst/>
          </a:prstGeom>
        </p:spPr>
      </p:pic>
      <p:pic>
        <p:nvPicPr>
          <p:cNvPr id="5" name="Picture 4" descr="aps11-elm-temp2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20" y="1066800"/>
            <a:ext cx="3502980" cy="5410200"/>
          </a:xfrm>
          <a:prstGeom prst="rect">
            <a:avLst/>
          </a:prstGeom>
        </p:spPr>
      </p:pic>
      <p:pic>
        <p:nvPicPr>
          <p:cNvPr id="6" name="Picture 5" descr="aps11-elm-temp2d-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65" y="1143000"/>
            <a:ext cx="1723836" cy="609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733800" y="1676400"/>
            <a:ext cx="1676400" cy="4572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733800" y="1828800"/>
            <a:ext cx="1752600" cy="1295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733800" y="1981200"/>
            <a:ext cx="1676400" cy="24384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733800" y="2209800"/>
            <a:ext cx="1752600" cy="34290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5562600" y="1143002"/>
            <a:ext cx="381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i="0" kern="0" dirty="0" smtClean="0">
                <a:solidFill>
                  <a:schemeClr val="tx1"/>
                </a:solidFill>
                <a:latin typeface="+mn-lt"/>
              </a:rPr>
              <a:t>Steady-state                     At ELM peak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732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0"/>
            <a:ext cx="8305800" cy="809625"/>
          </a:xfrm>
        </p:spPr>
        <p:txBody>
          <a:bodyPr/>
          <a:lstStyle/>
          <a:p>
            <a:r>
              <a:rPr lang="en-US" sz="2200" dirty="0"/>
              <a:t>2D modeling shows a trend toward </a:t>
            </a:r>
            <a:r>
              <a:rPr lang="en-US" sz="2200" dirty="0" smtClean="0"/>
              <a:t>reduced temperature</a:t>
            </a:r>
            <a:r>
              <a:rPr lang="en-US" sz="2200" dirty="0"/>
              <a:t>, heat and particle fluxes in </a:t>
            </a:r>
            <a:r>
              <a:rPr lang="en-US" sz="2200" dirty="0" smtClean="0"/>
              <a:t>NSTX </a:t>
            </a:r>
            <a:r>
              <a:rPr lang="en-US" sz="2200" dirty="0"/>
              <a:t>snowflake divertor</a:t>
            </a:r>
            <a:endParaRPr kumimoji="1" lang="en-US" sz="2200" i="1" baseline="-25000" dirty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3886200" cy="2590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2D multi-fluid code UEDGE 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Fluid (Braginskii) model for ions and electrons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Fluid for neutrals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Classical parallel transport, anomalous radial transport</a:t>
            </a:r>
          </a:p>
          <a:p>
            <a:pPr lvl="2">
              <a:lnSpc>
                <a:spcPct val="90000"/>
              </a:lnSpc>
            </a:pPr>
            <a:r>
              <a:rPr lang="en-US" sz="1800" i="1" dirty="0"/>
              <a:t>D </a:t>
            </a:r>
            <a:r>
              <a:rPr lang="en-US" sz="1800" dirty="0"/>
              <a:t>= 0.25 m</a:t>
            </a:r>
            <a:r>
              <a:rPr lang="en-US" sz="1800" baseline="30000" dirty="0"/>
              <a:t>2</a:t>
            </a:r>
            <a:r>
              <a:rPr lang="en-US" sz="1800" dirty="0"/>
              <a:t>/s</a:t>
            </a:r>
          </a:p>
          <a:p>
            <a:pPr lvl="2">
              <a:lnSpc>
                <a:spcPct val="90000"/>
              </a:lnSpc>
            </a:pPr>
            <a:r>
              <a:rPr lang="en-US" sz="1800" i="1" dirty="0" err="1">
                <a:latin typeface="Symbol" charset="2"/>
                <a:cs typeface="Symbol" charset="2"/>
              </a:rPr>
              <a:t>c</a:t>
            </a:r>
            <a:r>
              <a:rPr lang="en-US" sz="1800" i="1" baseline="-25000" dirty="0" err="1">
                <a:cs typeface="Symbol" charset="2"/>
              </a:rPr>
              <a:t>e,i</a:t>
            </a:r>
            <a:r>
              <a:rPr lang="en-US" sz="1800" dirty="0"/>
              <a:t> = 0.5 m</a:t>
            </a:r>
            <a:r>
              <a:rPr lang="en-US" sz="1800" baseline="30000" dirty="0"/>
              <a:t>2</a:t>
            </a:r>
            <a:r>
              <a:rPr lang="en-US" sz="1800" dirty="0"/>
              <a:t>/s</a:t>
            </a:r>
          </a:p>
        </p:txBody>
      </p:sp>
      <p:sp>
        <p:nvSpPr>
          <p:cNvPr id="310282" name="Rectangle 10"/>
          <p:cNvSpPr>
            <a:spLocks noChangeArrowheads="1"/>
          </p:cNvSpPr>
          <p:nvPr/>
        </p:nvSpPr>
        <p:spPr bwMode="auto">
          <a:xfrm>
            <a:off x="6908800" y="2270128"/>
            <a:ext cx="238518" cy="2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8" tIns="45714" rIns="91428" bIns="4571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 descr="eps11-uedge-me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6" y="1143002"/>
            <a:ext cx="5062327" cy="2628900"/>
          </a:xfrm>
          <a:prstGeom prst="rect">
            <a:avLst/>
          </a:prstGeom>
        </p:spPr>
      </p:pic>
      <p:pic>
        <p:nvPicPr>
          <p:cNvPr id="3" name="Picture 2" descr="eps11-ued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1370"/>
            <a:ext cx="7220236" cy="26532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4953000"/>
            <a:ext cx="1676400" cy="123776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marL="228572" lvl="1" indent="-109525">
              <a:lnSpc>
                <a:spcPct val="90000"/>
              </a:lnSpc>
              <a:buNone/>
            </a:pPr>
            <a:r>
              <a:rPr lang="en-US" sz="1400" b="0" i="0" dirty="0">
                <a:solidFill>
                  <a:schemeClr val="tx1"/>
                </a:solidFill>
                <a:latin typeface="+mn-lt"/>
              </a:rPr>
              <a:t>Core interface:</a:t>
            </a:r>
          </a:p>
          <a:p>
            <a:pPr marL="282540" lvl="2" indent="-163493">
              <a:lnSpc>
                <a:spcPct val="90000"/>
              </a:lnSpc>
            </a:pPr>
            <a:r>
              <a:rPr lang="en-US" sz="1400" b="0" i="0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1400" b="0" i="0" baseline="-25000" dirty="0" err="1">
                <a:solidFill>
                  <a:schemeClr val="tx1"/>
                </a:solidFill>
                <a:latin typeface="+mn-lt"/>
              </a:rPr>
              <a:t>e,i</a:t>
            </a:r>
            <a:r>
              <a:rPr lang="en-US" sz="1400" b="0" i="0" dirty="0">
                <a:solidFill>
                  <a:schemeClr val="tx1"/>
                </a:solidFill>
                <a:latin typeface="+mn-lt"/>
              </a:rPr>
              <a:t> = 120 eV</a:t>
            </a:r>
          </a:p>
          <a:p>
            <a:pPr marL="282540" lvl="2" indent="-163493">
              <a:lnSpc>
                <a:spcPct val="90000"/>
              </a:lnSpc>
            </a:pPr>
            <a:r>
              <a:rPr lang="en-US" sz="1400" b="0" i="0" dirty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400" b="0" i="0" baseline="-250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400" b="0" i="0" dirty="0">
                <a:solidFill>
                  <a:schemeClr val="tx1"/>
                </a:solidFill>
                <a:latin typeface="+mn-lt"/>
              </a:rPr>
              <a:t> = 4.5 x 10</a:t>
            </a:r>
            <a:r>
              <a:rPr lang="en-US" sz="1400" b="0" i="0" baseline="30000" dirty="0">
                <a:solidFill>
                  <a:schemeClr val="tx1"/>
                </a:solidFill>
                <a:latin typeface="+mn-lt"/>
              </a:rPr>
              <a:t>19</a:t>
            </a:r>
          </a:p>
          <a:p>
            <a:pPr lvl="1" indent="-338097">
              <a:lnSpc>
                <a:spcPct val="90000"/>
              </a:lnSpc>
              <a:buNone/>
            </a:pPr>
            <a:r>
              <a:rPr lang="en-US" sz="1400" b="0" i="0" dirty="0" err="1">
                <a:solidFill>
                  <a:schemeClr val="tx1"/>
                </a:solidFill>
                <a:latin typeface="+mn-lt"/>
              </a:rPr>
              <a:t>R</a:t>
            </a:r>
            <a:r>
              <a:rPr lang="en-US" sz="1400" b="0" i="0" baseline="-25000" dirty="0" err="1">
                <a:solidFill>
                  <a:schemeClr val="tx1"/>
                </a:solidFill>
                <a:latin typeface="+mn-lt"/>
              </a:rPr>
              <a:t>recy</a:t>
            </a:r>
            <a:r>
              <a:rPr lang="en-US" sz="1400" b="0" i="0" dirty="0">
                <a:solidFill>
                  <a:schemeClr val="tx1"/>
                </a:solidFill>
                <a:latin typeface="+mn-lt"/>
              </a:rPr>
              <a:t> = 0.95 </a:t>
            </a:r>
            <a:endParaRPr lang="en-US" sz="1400" b="0" i="0" baseline="30000" dirty="0">
              <a:solidFill>
                <a:schemeClr val="tx1"/>
              </a:solidFill>
              <a:latin typeface="+mn-lt"/>
            </a:endParaRPr>
          </a:p>
          <a:p>
            <a:pPr lvl="1" indent="-338097">
              <a:lnSpc>
                <a:spcPct val="90000"/>
              </a:lnSpc>
              <a:buNone/>
            </a:pPr>
            <a:r>
              <a:rPr kumimoji="1" lang="en-US" sz="1400" b="0" i="0" dirty="0">
                <a:solidFill>
                  <a:schemeClr val="tx1"/>
                </a:solidFill>
                <a:latin typeface="+mn-lt"/>
              </a:rPr>
              <a:t>Carbon 3 %</a:t>
            </a:r>
          </a:p>
        </p:txBody>
      </p:sp>
    </p:spTree>
    <p:extLst>
      <p:ext uri="{BB962C8B-B14F-4D97-AF65-F5344CB8AC3E}">
        <p14:creationId xmlns:p14="http://schemas.microsoft.com/office/powerpoint/2010/main" val="24206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7"/>
    </mc:Choice>
    <mc:Fallback xmlns="">
      <p:transition xmlns:p14="http://schemas.microsoft.com/office/powerpoint/2010/main" spd="slow" advTm="744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F959F-8864-DC4B-BEC6-8893F88371B5}" type="slidenum">
              <a:rPr lang="en-US"/>
              <a:pPr/>
              <a:t>32</a:t>
            </a:fld>
            <a:endParaRPr lang="en-US"/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>
                <a:solidFill>
                  <a:srgbClr val="0000FF"/>
                </a:solidFill>
              </a:rPr>
              <a:t>Temperature pedestal height increases during the ELM cycle while the density pedestal show no convincing trend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2794000" cy="4749800"/>
          </a:xfrm>
          <a:ln/>
        </p:spPr>
        <p:txBody>
          <a:bodyPr rIns="132080"/>
          <a:lstStyle/>
          <a:p>
            <a:pPr>
              <a:buFont typeface="Arial"/>
              <a:buChar char="•"/>
            </a:pPr>
            <a:r>
              <a:rPr lang="en-US" sz="2000" dirty="0"/>
              <a:t>More than a factor of two increase in pedestal temperature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Density pedestal is much less sensitive to the ELM cycle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Heat and particle evolutions appear to be decoupled 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179513"/>
            <a:ext cx="58801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6" name="Rectangle 8"/>
          <p:cNvSpPr>
            <a:spLocks/>
          </p:cNvSpPr>
          <p:nvPr/>
        </p:nvSpPr>
        <p:spPr bwMode="auto">
          <a:xfrm>
            <a:off x="6527800" y="5041900"/>
            <a:ext cx="2235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 algn="ctr"/>
            <a:r>
              <a:rPr lang="en-US">
                <a:solidFill>
                  <a:schemeClr val="tx1"/>
                </a:solidFill>
                <a:ea typeface="ＭＳ Ｐゴシック" charset="0"/>
                <a:cs typeface="Helvetica" charset="0"/>
              </a:rPr>
              <a:t>Data measured using Thomson scattering at the same spatial locations</a:t>
            </a:r>
          </a:p>
        </p:txBody>
      </p:sp>
    </p:spTree>
    <p:extLst>
      <p:ext uri="{BB962C8B-B14F-4D97-AF65-F5344CB8AC3E}">
        <p14:creationId xmlns:p14="http://schemas.microsoft.com/office/powerpoint/2010/main" val="3182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C69E6-2037-0249-95F2-6BB2B0757387}" type="slidenum">
              <a:rPr lang="en-US"/>
              <a:pPr/>
              <a:t>33</a:t>
            </a:fld>
            <a:endParaRPr lang="en-US"/>
          </a:p>
        </p:txBody>
      </p:sp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300">
                <a:solidFill>
                  <a:srgbClr val="0000FF"/>
                </a:solidFill>
              </a:rPr>
              <a:t>Pedestal width and height progressively increase during ELM cycle but the peak pressure gradient remains clamped 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3500" y="4991100"/>
            <a:ext cx="5422900" cy="1689100"/>
          </a:xfrm>
          <a:ln/>
        </p:spPr>
        <p:txBody>
          <a:bodyPr rIns="132080"/>
          <a:lstStyle/>
          <a:p>
            <a:pPr>
              <a:buSzPct val="150000"/>
            </a:pPr>
            <a:r>
              <a:rPr lang="en-US" sz="1900" dirty="0"/>
              <a:t>Pedestal height increases by a factor ≤ 3</a:t>
            </a:r>
          </a:p>
          <a:p>
            <a:pPr marL="738188" lvl="1" indent="-342900">
              <a:buFont typeface="Arial"/>
              <a:buChar char="•"/>
            </a:pPr>
            <a:r>
              <a:rPr lang="en-US" sz="1900" dirty="0"/>
              <a:t>Height scales with </a:t>
            </a:r>
            <a:r>
              <a:rPr lang="en-US" sz="1900" dirty="0" err="1"/>
              <a:t>I</a:t>
            </a:r>
            <a:r>
              <a:rPr lang="en-US" sz="1900" baseline="-6000" dirty="0" err="1"/>
              <a:t>p</a:t>
            </a:r>
            <a:r>
              <a:rPr lang="en-US" sz="1900" dirty="0"/>
              <a:t> </a:t>
            </a:r>
          </a:p>
          <a:p>
            <a:pPr>
              <a:buSzPct val="150000"/>
              <a:buFont typeface="Arial"/>
              <a:buChar char="•"/>
            </a:pPr>
            <a:r>
              <a:rPr lang="en-US" sz="1900" dirty="0"/>
              <a:t>Pedestal width increases independently of </a:t>
            </a:r>
            <a:r>
              <a:rPr lang="en-US" sz="1900" dirty="0" err="1"/>
              <a:t>I</a:t>
            </a:r>
            <a:r>
              <a:rPr lang="en-US" sz="1900" baseline="-6000" dirty="0" err="1"/>
              <a:t>p</a:t>
            </a:r>
            <a:endParaRPr lang="en-US" sz="1900" dirty="0"/>
          </a:p>
          <a:p>
            <a:pPr>
              <a:buSzPct val="150000"/>
              <a:buFont typeface="Arial"/>
              <a:buChar char="•"/>
            </a:pPr>
            <a:r>
              <a:rPr lang="en-US" sz="1900" dirty="0"/>
              <a:t>Gradient is clamped early in ELM cycle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054100"/>
            <a:ext cx="42957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/>
          </p:cNvSpPr>
          <p:nvPr/>
        </p:nvSpPr>
        <p:spPr bwMode="auto">
          <a:xfrm>
            <a:off x="3259138" y="2622550"/>
            <a:ext cx="941387" cy="1704975"/>
          </a:xfrm>
          <a:prstGeom prst="rect">
            <a:avLst/>
          </a:prstGeom>
          <a:solidFill>
            <a:srgbClr val="558E28">
              <a:alpha val="29999"/>
            </a:srgbClr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5875" cap="flat">
                <a:solidFill>
                  <a:srgbClr val="000000">
                    <a:alpha val="29999"/>
                  </a:srgb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1" name="Rectangle 9"/>
          <p:cNvSpPr>
            <a:spLocks/>
          </p:cNvSpPr>
          <p:nvPr/>
        </p:nvSpPr>
        <p:spPr bwMode="auto">
          <a:xfrm>
            <a:off x="3108325" y="3717925"/>
            <a:ext cx="124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 algn="ctr"/>
            <a:r>
              <a:rPr lang="en-US" sz="900">
                <a:solidFill>
                  <a:schemeClr val="tx1"/>
                </a:solidFill>
                <a:ea typeface="ＭＳ Ｐゴシック" charset="0"/>
                <a:cs typeface="Helvetica" charset="0"/>
              </a:rPr>
              <a:t>Pedestal height </a:t>
            </a:r>
          </a:p>
          <a:p>
            <a:pPr marL="39688" algn="ctr"/>
            <a:r>
              <a:rPr lang="en-US" sz="900">
                <a:solidFill>
                  <a:schemeClr val="tx1"/>
                </a:solidFill>
                <a:ea typeface="ＭＳ Ｐゴシック" charset="0"/>
                <a:cs typeface="Helvetica" charset="0"/>
              </a:rPr>
              <a:t>saturation/may be rollover</a:t>
            </a:r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641350" y="4044950"/>
            <a:ext cx="2324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/>
            <a:r>
              <a:rPr lang="en-US">
                <a:solidFill>
                  <a:schemeClr val="tx1"/>
                </a:solidFill>
                <a:ea typeface="ＭＳ Ｐゴシック" charset="0"/>
                <a:cs typeface="Helvetica" charset="0"/>
              </a:rPr>
              <a:t>Diallo Nucl. Fusion (2011)</a:t>
            </a:r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3175"/>
            <a:ext cx="3432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963613"/>
            <a:ext cx="357187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5" name="Rectangle 13"/>
          <p:cNvSpPr>
            <a:spLocks/>
          </p:cNvSpPr>
          <p:nvPr/>
        </p:nvSpPr>
        <p:spPr bwMode="auto">
          <a:xfrm>
            <a:off x="6019800" y="1714500"/>
            <a:ext cx="8001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6" name="Rectangle 14"/>
          <p:cNvSpPr>
            <a:spLocks/>
          </p:cNvSpPr>
          <p:nvPr/>
        </p:nvSpPr>
        <p:spPr bwMode="auto">
          <a:xfrm>
            <a:off x="6413500" y="2451100"/>
            <a:ext cx="393700" cy="8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7" name="Oval 15"/>
          <p:cNvSpPr>
            <a:spLocks/>
          </p:cNvSpPr>
          <p:nvPr/>
        </p:nvSpPr>
        <p:spPr bwMode="auto">
          <a:xfrm>
            <a:off x="5930900" y="3086100"/>
            <a:ext cx="228600" cy="241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8" name="Oval 16"/>
          <p:cNvSpPr>
            <a:spLocks/>
          </p:cNvSpPr>
          <p:nvPr/>
        </p:nvSpPr>
        <p:spPr bwMode="auto">
          <a:xfrm>
            <a:off x="5930900" y="5880100"/>
            <a:ext cx="304800" cy="266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9" name="Rectangle 17"/>
          <p:cNvSpPr>
            <a:spLocks/>
          </p:cNvSpPr>
          <p:nvPr/>
        </p:nvSpPr>
        <p:spPr bwMode="auto">
          <a:xfrm>
            <a:off x="5956300" y="3822700"/>
            <a:ext cx="28067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0" name="Rectangle 18"/>
          <p:cNvSpPr>
            <a:spLocks/>
          </p:cNvSpPr>
          <p:nvPr/>
        </p:nvSpPr>
        <p:spPr bwMode="auto">
          <a:xfrm>
            <a:off x="6007100" y="977900"/>
            <a:ext cx="28067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1" name="Rectangle 19"/>
          <p:cNvSpPr>
            <a:spLocks/>
          </p:cNvSpPr>
          <p:nvPr/>
        </p:nvSpPr>
        <p:spPr bwMode="auto">
          <a:xfrm>
            <a:off x="5930900" y="5626100"/>
            <a:ext cx="1587500" cy="457200"/>
          </a:xfrm>
          <a:prstGeom prst="rect">
            <a:avLst/>
          </a:prstGeom>
          <a:solidFill>
            <a:srgbClr val="00BAFB"/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 algn="ctr"/>
            <a:r>
              <a:rPr lang="en-US" sz="12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Maximum pressure </a:t>
            </a:r>
          </a:p>
          <a:p>
            <a:pPr marL="39688" algn="ctr"/>
            <a:r>
              <a:rPr lang="en-US" sz="12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gradient</a:t>
            </a:r>
          </a:p>
        </p:txBody>
      </p:sp>
      <p:sp>
        <p:nvSpPr>
          <p:cNvPr id="13332" name="Rectangle 20"/>
          <p:cNvSpPr>
            <a:spLocks/>
          </p:cNvSpPr>
          <p:nvPr/>
        </p:nvSpPr>
        <p:spPr bwMode="auto">
          <a:xfrm>
            <a:off x="5954713" y="2997200"/>
            <a:ext cx="1400175" cy="317500"/>
          </a:xfrm>
          <a:prstGeom prst="rect">
            <a:avLst/>
          </a:prstGeom>
          <a:solidFill>
            <a:srgbClr val="00BAFB"/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4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Pedestal width</a:t>
            </a:r>
          </a:p>
        </p:txBody>
      </p:sp>
      <p:sp>
        <p:nvSpPr>
          <p:cNvPr id="13333" name="Rectangle 21"/>
          <p:cNvSpPr>
            <a:spLocks/>
          </p:cNvSpPr>
          <p:nvPr/>
        </p:nvSpPr>
        <p:spPr bwMode="auto">
          <a:xfrm>
            <a:off x="723900" y="1054100"/>
            <a:ext cx="32004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4" name="Rectangle 22"/>
          <p:cNvSpPr>
            <a:spLocks/>
          </p:cNvSpPr>
          <p:nvPr/>
        </p:nvSpPr>
        <p:spPr bwMode="auto">
          <a:xfrm>
            <a:off x="812800" y="1219200"/>
            <a:ext cx="1487488" cy="317500"/>
          </a:xfrm>
          <a:prstGeom prst="rect">
            <a:avLst/>
          </a:prstGeom>
          <a:solidFill>
            <a:srgbClr val="00BAFB"/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4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Pedestal Height</a:t>
            </a:r>
          </a:p>
        </p:txBody>
      </p:sp>
    </p:spTree>
    <p:extLst>
      <p:ext uri="{BB962C8B-B14F-4D97-AF65-F5344CB8AC3E}">
        <p14:creationId xmlns:p14="http://schemas.microsoft.com/office/powerpoint/2010/main" val="18504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F63A8-1B1D-434C-8EBA-3C4A8B481E4B}" type="slidenum">
              <a:rPr lang="en-US"/>
              <a:pPr/>
              <a:t>34</a:t>
            </a:fld>
            <a:endParaRPr lang="en-US"/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000">
                <a:solidFill>
                  <a:srgbClr val="0000FF"/>
                </a:solidFill>
              </a:rPr>
              <a:t>Saturation of the gradient is ubiquitous across devices, but different trends in pedestal height evolution are observed</a:t>
            </a:r>
          </a:p>
        </p:txBody>
      </p:sp>
      <p:pic>
        <p:nvPicPr>
          <p:cNvPr id="14342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58850"/>
            <a:ext cx="3187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051300"/>
            <a:ext cx="29591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/>
          </p:cNvSpPr>
          <p:nvPr/>
        </p:nvSpPr>
        <p:spPr bwMode="auto">
          <a:xfrm>
            <a:off x="5789613" y="5295900"/>
            <a:ext cx="19669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000">
                <a:solidFill>
                  <a:schemeClr val="tx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Groebner Nucl. Fusion 49 (2009)</a:t>
            </a:r>
          </a:p>
        </p:txBody>
      </p:sp>
      <p:sp>
        <p:nvSpPr>
          <p:cNvPr id="14345" name="Rectangle 9"/>
          <p:cNvSpPr>
            <a:spLocks/>
          </p:cNvSpPr>
          <p:nvPr/>
        </p:nvSpPr>
        <p:spPr bwMode="auto">
          <a:xfrm>
            <a:off x="717550" y="5848350"/>
            <a:ext cx="2476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/>
            <a:r>
              <a:rPr lang="en-US" sz="900">
                <a:solidFill>
                  <a:schemeClr val="tx1"/>
                </a:solidFill>
                <a:ea typeface="ＭＳ Ｐゴシック" charset="0"/>
                <a:cs typeface="Helvetica" charset="0"/>
              </a:rPr>
              <a:t>D Dickinson et al. PPCF 53 (2011) 115010</a:t>
            </a:r>
          </a:p>
        </p:txBody>
      </p:sp>
      <p:sp>
        <p:nvSpPr>
          <p:cNvPr id="14346" name="Rectangle 10"/>
          <p:cNvSpPr>
            <a:spLocks/>
          </p:cNvSpPr>
          <p:nvPr/>
        </p:nvSpPr>
        <p:spPr bwMode="auto">
          <a:xfrm>
            <a:off x="914400" y="1041400"/>
            <a:ext cx="6937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5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MAST</a:t>
            </a:r>
          </a:p>
        </p:txBody>
      </p:sp>
      <p:sp>
        <p:nvSpPr>
          <p:cNvPr id="14347" name="Rectangle 11"/>
          <p:cNvSpPr>
            <a:spLocks/>
          </p:cNvSpPr>
          <p:nvPr/>
        </p:nvSpPr>
        <p:spPr bwMode="auto">
          <a:xfrm>
            <a:off x="5067300" y="1371600"/>
            <a:ext cx="6175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DIIID</a:t>
            </a:r>
          </a:p>
        </p:txBody>
      </p:sp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4900"/>
            <a:ext cx="44021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9" name="Rectangle 13"/>
          <p:cNvSpPr>
            <a:spLocks/>
          </p:cNvSpPr>
          <p:nvPr/>
        </p:nvSpPr>
        <p:spPr bwMode="auto">
          <a:xfrm>
            <a:off x="2349500" y="3060700"/>
            <a:ext cx="787400" cy="25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0" name="Rectangle 14"/>
          <p:cNvSpPr>
            <a:spLocks/>
          </p:cNvSpPr>
          <p:nvPr/>
        </p:nvSpPr>
        <p:spPr bwMode="auto">
          <a:xfrm>
            <a:off x="7518400" y="2781300"/>
            <a:ext cx="876300" cy="40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1" name="Rectangle 15"/>
          <p:cNvSpPr>
            <a:spLocks/>
          </p:cNvSpPr>
          <p:nvPr/>
        </p:nvSpPr>
        <p:spPr bwMode="auto">
          <a:xfrm>
            <a:off x="7759700" y="5029200"/>
            <a:ext cx="762000" cy="40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2" name="Rectangle 16"/>
          <p:cNvSpPr>
            <a:spLocks/>
          </p:cNvSpPr>
          <p:nvPr/>
        </p:nvSpPr>
        <p:spPr bwMode="auto">
          <a:xfrm>
            <a:off x="2286000" y="2997200"/>
            <a:ext cx="6699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700">
                <a:solidFill>
                  <a:schemeClr val="tx1"/>
                </a:solidFill>
                <a:ea typeface="ＭＳ Ｐゴシック" charset="0"/>
                <a:cs typeface="Helvetica" charset="0"/>
              </a:rPr>
              <a:t>of fits</a:t>
            </a:r>
          </a:p>
        </p:txBody>
      </p:sp>
    </p:spTree>
    <p:extLst>
      <p:ext uri="{BB962C8B-B14F-4D97-AF65-F5344CB8AC3E}">
        <p14:creationId xmlns:p14="http://schemas.microsoft.com/office/powerpoint/2010/main" val="24727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4B461-1153-B54C-8650-69BFDBB51E46}" type="slidenum">
              <a:rPr lang="en-US"/>
              <a:pPr/>
              <a:t>35</a:t>
            </a:fld>
            <a:endParaRPr lang="en-US"/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1700"/>
          </a:xfrm>
          <a:ln/>
        </p:spPr>
        <p:txBody>
          <a:bodyPr rIns="132080"/>
          <a:lstStyle/>
          <a:p>
            <a:r>
              <a:rPr lang="en-US">
                <a:solidFill>
                  <a:srgbClr val="0000FF"/>
                </a:solidFill>
              </a:rPr>
              <a:t>Radial correlation length evolution depends on location 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inside pedestal region 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485900"/>
            <a:ext cx="3657600" cy="4686300"/>
          </a:xfrm>
          <a:ln/>
        </p:spPr>
        <p:txBody>
          <a:bodyPr rIns="132080"/>
          <a:lstStyle/>
          <a:p>
            <a:pPr marL="382587">
              <a:buSzPct val="142000"/>
            </a:pPr>
            <a:r>
              <a:rPr lang="en-US" sz="2000" dirty="0"/>
              <a:t>Radial correlation length increases at the pedestal top</a:t>
            </a:r>
          </a:p>
          <a:p>
            <a:pPr marL="628650" lvl="1" indent="-233363">
              <a:buClr>
                <a:srgbClr val="0000FF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A factor of 2 increase during the last 50% of ELM cycle</a:t>
            </a:r>
          </a:p>
          <a:p>
            <a:pPr marL="628650" lvl="1" indent="-233363">
              <a:buClr>
                <a:srgbClr val="0000FF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Increase size of eddies</a:t>
            </a:r>
          </a:p>
          <a:p>
            <a:pPr marL="1085850" lvl="2" indent="-233363">
              <a:buSzPct val="125000"/>
              <a:buFont typeface="Zapf Dingbats" charset="0"/>
              <a:buChar char="➡"/>
            </a:pPr>
            <a:r>
              <a:rPr lang="en-US" dirty="0"/>
              <a:t>suggesting enhanced radial transport during the ELM cycle</a:t>
            </a:r>
          </a:p>
          <a:p>
            <a:pPr marL="382587">
              <a:buSzPct val="150000"/>
            </a:pPr>
            <a:r>
              <a:rPr lang="en-US" sz="1900" dirty="0"/>
              <a:t>Steep gradient correlation length is unchanged </a:t>
            </a:r>
          </a:p>
          <a:p>
            <a:pPr marL="382587">
              <a:buSzPct val="150000"/>
            </a:pPr>
            <a:endParaRPr lang="en-US" sz="1900" dirty="0"/>
          </a:p>
          <a:p>
            <a:pPr marL="382587">
              <a:buSzPct val="150000"/>
            </a:pPr>
            <a:r>
              <a:rPr lang="en-US" sz="1900" dirty="0"/>
              <a:t>Quantify the geometric effects on the measured correlation?</a:t>
            </a:r>
          </a:p>
        </p:txBody>
      </p:sp>
      <p:grpSp>
        <p:nvGrpSpPr>
          <p:cNvPr id="24593" name="Group 17"/>
          <p:cNvGrpSpPr>
            <a:grpSpLocks/>
          </p:cNvGrpSpPr>
          <p:nvPr/>
        </p:nvGrpSpPr>
        <p:grpSpPr bwMode="auto">
          <a:xfrm>
            <a:off x="3841750" y="1143000"/>
            <a:ext cx="5268913" cy="5118100"/>
            <a:chOff x="0" y="0"/>
            <a:chExt cx="3319" cy="3224"/>
          </a:xfrm>
        </p:grpSpPr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H="1">
              <a:off x="2158" y="392"/>
              <a:ext cx="5" cy="24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458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19" cy="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585" name="Rectangle 9"/>
            <p:cNvSpPr>
              <a:spLocks/>
            </p:cNvSpPr>
            <p:nvPr/>
          </p:nvSpPr>
          <p:spPr bwMode="auto">
            <a:xfrm>
              <a:off x="2103" y="384"/>
              <a:ext cx="121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4D0069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700">
                  <a:solidFill>
                    <a:srgbClr val="4D0069"/>
                  </a:solidFill>
                  <a:ea typeface="ＭＳ Ｐゴシック" charset="0"/>
                  <a:cs typeface="Helvetica" charset="0"/>
                </a:rPr>
                <a:t>Region where the </a:t>
              </a:r>
            </a:p>
            <a:p>
              <a:pPr marL="39688" algn="ctr"/>
              <a:r>
                <a:rPr lang="en-US" sz="1700">
                  <a:solidFill>
                    <a:srgbClr val="4D0069"/>
                  </a:solidFill>
                  <a:ea typeface="ＭＳ Ｐゴシック" charset="0"/>
                  <a:cs typeface="Helvetica" charset="0"/>
                </a:rPr>
                <a:t>pedestal pressure </a:t>
              </a:r>
            </a:p>
            <a:p>
              <a:pPr marL="39688" algn="ctr"/>
              <a:r>
                <a:rPr lang="en-US" sz="1700">
                  <a:solidFill>
                    <a:srgbClr val="4D0069"/>
                  </a:solidFill>
                  <a:ea typeface="ＭＳ Ｐゴシック" charset="0"/>
                  <a:cs typeface="Helvetica" charset="0"/>
                </a:rPr>
                <a:t>saturates </a:t>
              </a:r>
            </a:p>
          </p:txBody>
        </p:sp>
        <p:sp>
          <p:nvSpPr>
            <p:cNvPr id="24586" name="AutoShape 10"/>
            <p:cNvSpPr>
              <a:spLocks/>
            </p:cNvSpPr>
            <p:nvPr/>
          </p:nvSpPr>
          <p:spPr bwMode="auto">
            <a:xfrm>
              <a:off x="2187" y="928"/>
              <a:ext cx="656" cy="136"/>
            </a:xfrm>
            <a:prstGeom prst="rightArrow">
              <a:avLst>
                <a:gd name="adj1" fmla="val 32000"/>
                <a:gd name="adj2" fmla="val 258840"/>
              </a:avLst>
            </a:prstGeom>
            <a:solidFill>
              <a:srgbClr val="340047"/>
            </a:solidFill>
            <a:ln w="9525" cap="flat">
              <a:solidFill>
                <a:srgbClr val="4D00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87" name="Rectangle 11"/>
            <p:cNvSpPr>
              <a:spLocks/>
            </p:cNvSpPr>
            <p:nvPr/>
          </p:nvSpPr>
          <p:spPr bwMode="auto">
            <a:xfrm>
              <a:off x="355" y="792"/>
              <a:ext cx="112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endParaRPr lang="en-US" sz="1800" b="1">
                <a:solidFill>
                  <a:srgbClr val="FF0000"/>
                </a:solidFill>
                <a:ea typeface="ＭＳ Ｐゴシック" charset="0"/>
                <a:cs typeface="Helvetica" charset="0"/>
              </a:endParaRPr>
            </a:p>
            <a:p>
              <a:pPr marL="39688"/>
              <a:r>
                <a:rPr lang="en-US" sz="1800" b="1">
                  <a:solidFill>
                    <a:srgbClr val="FF0000"/>
                  </a:solidFill>
                  <a:ea typeface="ＭＳ Ｐゴシック" charset="0"/>
                  <a:cs typeface="Helvetica" charset="0"/>
                </a:rPr>
                <a:t>Steep gradient</a:t>
              </a:r>
            </a:p>
          </p:txBody>
        </p:sp>
        <p:sp>
          <p:nvSpPr>
            <p:cNvPr id="24588" name="Rectangle 12"/>
            <p:cNvSpPr>
              <a:spLocks/>
            </p:cNvSpPr>
            <p:nvPr/>
          </p:nvSpPr>
          <p:spPr bwMode="auto">
            <a:xfrm>
              <a:off x="339" y="752"/>
              <a:ext cx="95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b="1">
                  <a:solidFill>
                    <a:srgbClr val="000000"/>
                  </a:solidFill>
                  <a:ea typeface="ＭＳ Ｐゴシック" charset="0"/>
                  <a:cs typeface="Helvetica" charset="0"/>
                </a:rPr>
                <a:t>Pedestal top</a:t>
              </a:r>
            </a:p>
          </p:txBody>
        </p:sp>
        <p:sp>
          <p:nvSpPr>
            <p:cNvPr id="24589" name="Line 13"/>
            <p:cNvSpPr>
              <a:spLocks noChangeShapeType="1"/>
            </p:cNvSpPr>
            <p:nvPr/>
          </p:nvSpPr>
          <p:spPr bwMode="auto">
            <a:xfrm>
              <a:off x="387" y="2062"/>
              <a:ext cx="268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90" name="Rectangle 14"/>
            <p:cNvSpPr>
              <a:spLocks/>
            </p:cNvSpPr>
            <p:nvPr/>
          </p:nvSpPr>
          <p:spPr bwMode="auto">
            <a:xfrm>
              <a:off x="2235" y="1920"/>
              <a:ext cx="72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200">
                  <a:solidFill>
                    <a:schemeClr val="tx1"/>
                  </a:solidFill>
                  <a:ea typeface="ＭＳ Ｐゴシック" charset="0"/>
                  <a:cs typeface="Helvetica" charset="0"/>
                </a:rPr>
                <a:t>Pedestal width</a:t>
              </a:r>
            </a:p>
          </p:txBody>
        </p:sp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>
              <a:off x="384" y="2620"/>
              <a:ext cx="2688" cy="4"/>
            </a:xfrm>
            <a:prstGeom prst="line">
              <a:avLst/>
            </a:prstGeom>
            <a:noFill/>
            <a:ln w="15875" cap="flat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92" name="Rectangle 16"/>
            <p:cNvSpPr>
              <a:spLocks/>
            </p:cNvSpPr>
            <p:nvPr/>
          </p:nvSpPr>
          <p:spPr bwMode="auto">
            <a:xfrm>
              <a:off x="349" y="2604"/>
              <a:ext cx="126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300">
                  <a:solidFill>
                    <a:schemeClr val="tx1"/>
                  </a:solidFill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Instrument resolution</a:t>
              </a:r>
            </a:p>
          </p:txBody>
        </p:sp>
      </p:grpSp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632200"/>
            <a:ext cx="7651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95" name="Line 19"/>
          <p:cNvSpPr>
            <a:spLocks noChangeShapeType="1"/>
          </p:cNvSpPr>
          <p:nvPr/>
        </p:nvSpPr>
        <p:spPr bwMode="auto">
          <a:xfrm rot="10800000">
            <a:off x="5211763" y="3929063"/>
            <a:ext cx="471487" cy="469900"/>
          </a:xfrm>
          <a:prstGeom prst="line">
            <a:avLst/>
          </a:prstGeom>
          <a:noFill/>
          <a:ln w="15875" cap="flat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459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87800"/>
            <a:ext cx="7651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97" name="Line 21"/>
          <p:cNvSpPr>
            <a:spLocks noChangeShapeType="1"/>
          </p:cNvSpPr>
          <p:nvPr/>
        </p:nvSpPr>
        <p:spPr bwMode="auto">
          <a:xfrm rot="10800000">
            <a:off x="8356600" y="3492500"/>
            <a:ext cx="279400" cy="520700"/>
          </a:xfrm>
          <a:prstGeom prst="line">
            <a:avLst/>
          </a:prstGeom>
          <a:noFill/>
          <a:ln w="15875" cap="flat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6D39-AF47-664D-BF11-3C5F25B338CA}" type="slidenum">
              <a:rPr lang="en-US"/>
              <a:pPr/>
              <a:t>36</a:t>
            </a:fld>
            <a:endParaRPr lang="en-US"/>
          </a:p>
        </p:txBody>
      </p:sp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>
                <a:solidFill>
                  <a:srgbClr val="0000FF"/>
                </a:solidFill>
              </a:rPr>
              <a:t>In the EPED model, peeling ballooning provides a sufficient constraint for the pedestal height and KBM limits the width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816600" y="685800"/>
            <a:ext cx="3327400" cy="5727700"/>
          </a:xfrm>
          <a:ln/>
        </p:spPr>
        <p:txBody>
          <a:bodyPr rIns="132080"/>
          <a:lstStyle/>
          <a:p>
            <a:pPr>
              <a:buSzPct val="142000"/>
              <a:buFontTx/>
              <a:buBlip>
                <a:blip r:embed="rId3"/>
              </a:buBlip>
            </a:pPr>
            <a:endParaRPr lang="en-US" sz="2000" dirty="0"/>
          </a:p>
          <a:p>
            <a:pPr>
              <a:buSzPct val="142000"/>
            </a:pPr>
            <a:r>
              <a:rPr lang="en-US" sz="2000" dirty="0"/>
              <a:t>Kinetic ballooning mode (KBM) has been proposed to limit the pedestal gradient in standard aspect ratio tokamaks</a:t>
            </a:r>
          </a:p>
          <a:p>
            <a:pPr>
              <a:buSzPct val="142000"/>
              <a:buFontTx/>
              <a:buBlip>
                <a:blip r:embed="rId3"/>
              </a:buBlip>
            </a:pPr>
            <a:endParaRPr lang="en-US" sz="2000" dirty="0"/>
          </a:p>
          <a:p>
            <a:pPr>
              <a:buSzPct val="142000"/>
            </a:pPr>
            <a:r>
              <a:rPr lang="en-US" sz="2000" dirty="0"/>
              <a:t>KBM-like modes are observed in DIIID</a:t>
            </a:r>
          </a:p>
          <a:p>
            <a:pPr>
              <a:buSzPct val="142000"/>
            </a:pPr>
            <a:endParaRPr lang="en-US" sz="2000" dirty="0"/>
          </a:p>
          <a:p>
            <a:pPr>
              <a:buSzPct val="142000"/>
            </a:pPr>
            <a:r>
              <a:rPr lang="en-US" sz="2000" dirty="0"/>
              <a:t>MAST and NSTX have shown using GS2 and GYRO the existence of both </a:t>
            </a:r>
            <a:r>
              <a:rPr lang="en-US" sz="2000" dirty="0" err="1"/>
              <a:t>microtearing</a:t>
            </a:r>
            <a:r>
              <a:rPr lang="en-US" sz="2000" dirty="0"/>
              <a:t> and KBM near the pedestal top</a:t>
            </a:r>
          </a:p>
        </p:txBody>
      </p:sp>
      <p:sp>
        <p:nvSpPr>
          <p:cNvPr id="65543" name="Rectangle 7"/>
          <p:cNvSpPr>
            <a:spLocks/>
          </p:cNvSpPr>
          <p:nvPr/>
        </p:nvSpPr>
        <p:spPr bwMode="auto">
          <a:xfrm>
            <a:off x="7162800" y="2971800"/>
            <a:ext cx="17986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dirty="0">
                <a:solidFill>
                  <a:srgbClr val="000000"/>
                </a:solidFill>
                <a:ea typeface="ＭＳ Ｐゴシック" charset="0"/>
                <a:cs typeface="Helvetica" charset="0"/>
              </a:rPr>
              <a:t>Snyder </a:t>
            </a:r>
            <a:r>
              <a:rPr lang="en-US" i="1" dirty="0">
                <a:solidFill>
                  <a:srgbClr val="000000"/>
                </a:solidFill>
                <a:ea typeface="ＭＳ Ｐゴシック" charset="0"/>
                <a:cs typeface="Helvetica" charset="0"/>
              </a:rPr>
              <a:t>et al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Helvetica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Helvetica" charset="0"/>
              </a:rPr>
              <a:t>PoP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Helvetica" charset="0"/>
              </a:rPr>
              <a:t> 9 (2002)</a:t>
            </a:r>
          </a:p>
        </p:txBody>
      </p:sp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35100"/>
            <a:ext cx="588803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5" name="Rectangle 9"/>
          <p:cNvSpPr>
            <a:spLocks/>
          </p:cNvSpPr>
          <p:nvPr/>
        </p:nvSpPr>
        <p:spPr bwMode="auto">
          <a:xfrm>
            <a:off x="711200" y="4578350"/>
            <a:ext cx="1473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 algn="ctr"/>
            <a:r>
              <a:rPr lang="en-US" sz="10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Osborne, H-Mode Workshop (2011)</a:t>
            </a:r>
          </a:p>
        </p:txBody>
      </p:sp>
      <p:sp>
        <p:nvSpPr>
          <p:cNvPr id="65546" name="Rectangle 10"/>
          <p:cNvSpPr>
            <a:spLocks/>
          </p:cNvSpPr>
          <p:nvPr/>
        </p:nvSpPr>
        <p:spPr bwMode="auto">
          <a:xfrm>
            <a:off x="7810500" y="3937000"/>
            <a:ext cx="1333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/>
            <a:r>
              <a:rPr lang="en-US" dirty="0">
                <a:solidFill>
                  <a:schemeClr val="tx1"/>
                </a:solidFill>
                <a:ea typeface="ＭＳ Ｐゴシック" charset="0"/>
                <a:cs typeface="Helvetica" charset="0"/>
              </a:rPr>
              <a:t>Yan, PRL, (2011)</a:t>
            </a:r>
          </a:p>
        </p:txBody>
      </p:sp>
      <p:sp>
        <p:nvSpPr>
          <p:cNvPr id="65547" name="Rectangle 11"/>
          <p:cNvSpPr>
            <a:spLocks/>
          </p:cNvSpPr>
          <p:nvPr/>
        </p:nvSpPr>
        <p:spPr bwMode="auto">
          <a:xfrm>
            <a:off x="7315200" y="5905500"/>
            <a:ext cx="1803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/>
            <a:r>
              <a:rPr lang="en-US">
                <a:solidFill>
                  <a:schemeClr val="tx1"/>
                </a:solidFill>
                <a:ea typeface="ＭＳ Ｐゴシック" charset="0"/>
                <a:cs typeface="Helvetica" charset="0"/>
              </a:rPr>
              <a:t>Dickinson, PPCF, (2011)</a:t>
            </a:r>
          </a:p>
        </p:txBody>
      </p:sp>
      <p:sp>
        <p:nvSpPr>
          <p:cNvPr id="65548" name="Rectangle 12"/>
          <p:cNvSpPr>
            <a:spLocks/>
          </p:cNvSpPr>
          <p:nvPr/>
        </p:nvSpPr>
        <p:spPr bwMode="auto">
          <a:xfrm>
            <a:off x="6642100" y="6096000"/>
            <a:ext cx="2552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/>
            <a:r>
              <a:rPr lang="en-US">
                <a:solidFill>
                  <a:schemeClr val="tx1"/>
                </a:solidFill>
                <a:ea typeface="ＭＳ Ｐゴシック" charset="0"/>
                <a:cs typeface="Helvetica" charset="0"/>
              </a:rPr>
              <a:t>Guttenfelder, submitted PoP, (2011)</a:t>
            </a:r>
          </a:p>
        </p:txBody>
      </p:sp>
    </p:spTree>
    <p:extLst>
      <p:ext uri="{BB962C8B-B14F-4D97-AF65-F5344CB8AC3E}">
        <p14:creationId xmlns:p14="http://schemas.microsoft.com/office/powerpoint/2010/main" val="30398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21318-BBF8-6149-9651-F8E946153323}" type="slidenum">
              <a:rPr lang="en-US"/>
              <a:pPr/>
              <a:t>37</a:t>
            </a:fld>
            <a:endParaRPr lang="en-US"/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300" dirty="0">
                <a:solidFill>
                  <a:srgbClr val="0000FF"/>
                </a:solidFill>
              </a:rPr>
              <a:t>Stability diagram with and without lithium:</a:t>
            </a:r>
            <a:br>
              <a:rPr lang="en-US" sz="2300" dirty="0">
                <a:solidFill>
                  <a:srgbClr val="0000FF"/>
                </a:solidFill>
              </a:rPr>
            </a:br>
            <a:r>
              <a:rPr lang="en-US" sz="2300" dirty="0">
                <a:solidFill>
                  <a:srgbClr val="0000FF"/>
                </a:solidFill>
              </a:rPr>
              <a:t>Lithium cases are farther away from the kink/peeling boundary 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12700" y="5575301"/>
            <a:ext cx="9144000" cy="1041400"/>
          </a:xfrm>
          <a:ln/>
        </p:spPr>
        <p:txBody>
          <a:bodyPr rIns="132080"/>
          <a:lstStyle/>
          <a:p>
            <a:pPr marL="0" indent="0">
              <a:buFontTx/>
              <a:buNone/>
            </a:pPr>
            <a:r>
              <a:rPr lang="en-US" sz="1900"/>
              <a:t>Consistent with NSTX close to the kink/peeling stability boundary</a:t>
            </a:r>
          </a:p>
          <a:p>
            <a:pPr marL="0" indent="0">
              <a:buFontTx/>
              <a:buNone/>
            </a:pPr>
            <a:r>
              <a:rPr lang="en-US" sz="1900"/>
              <a:t>Lithium coatings are a useful tool for shifting peak pressure gradient inward and stabilizing kink/peeling modes.</a:t>
            </a:r>
          </a:p>
        </p:txBody>
      </p:sp>
      <p:grpSp>
        <p:nvGrpSpPr>
          <p:cNvPr id="47118" name="Group 14"/>
          <p:cNvGrpSpPr>
            <a:grpSpLocks/>
          </p:cNvGrpSpPr>
          <p:nvPr/>
        </p:nvGrpSpPr>
        <p:grpSpPr bwMode="auto">
          <a:xfrm>
            <a:off x="38100" y="1079500"/>
            <a:ext cx="6172200" cy="4457700"/>
            <a:chOff x="0" y="0"/>
            <a:chExt cx="3888" cy="2808"/>
          </a:xfrm>
        </p:grpSpPr>
        <p:grpSp>
          <p:nvGrpSpPr>
            <p:cNvPr id="47116" name="Group 12"/>
            <p:cNvGrpSpPr>
              <a:grpSpLocks/>
            </p:cNvGrpSpPr>
            <p:nvPr/>
          </p:nvGrpSpPr>
          <p:grpSpPr bwMode="auto">
            <a:xfrm>
              <a:off x="0" y="0"/>
              <a:ext cx="3888" cy="2808"/>
              <a:chOff x="0" y="0"/>
              <a:chExt cx="3888" cy="2808"/>
            </a:xfrm>
          </p:grpSpPr>
          <p:pic>
            <p:nvPicPr>
              <p:cNvPr id="4711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888" cy="2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47112" name="Rectangle 8"/>
              <p:cNvSpPr>
                <a:spLocks/>
              </p:cNvSpPr>
              <p:nvPr/>
            </p:nvSpPr>
            <p:spPr bwMode="auto">
              <a:xfrm>
                <a:off x="266" y="1186"/>
                <a:ext cx="41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40" bIns="0"/>
              <a:lstStyle/>
              <a:p>
                <a:pPr marL="39688"/>
                <a:r>
                  <a:rPr lang="en-US" sz="900">
                    <a:solidFill>
                      <a:srgbClr val="FFFFFF"/>
                    </a:solidFill>
                    <a:ea typeface="ＭＳ Ｐゴシック" charset="0"/>
                    <a:cs typeface="Helvetica" charset="0"/>
                  </a:rPr>
                  <a:t>129020</a:t>
                </a:r>
              </a:p>
            </p:txBody>
          </p:sp>
          <p:sp>
            <p:nvSpPr>
              <p:cNvPr id="47113" name="Rectangle 9"/>
              <p:cNvSpPr>
                <a:spLocks/>
              </p:cNvSpPr>
              <p:nvPr/>
            </p:nvSpPr>
            <p:spPr bwMode="auto">
              <a:xfrm>
                <a:off x="2044" y="1186"/>
                <a:ext cx="449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40" bIns="0"/>
              <a:lstStyle/>
              <a:p>
                <a:pPr marL="39688"/>
                <a:r>
                  <a:rPr lang="en-US" sz="900">
                    <a:solidFill>
                      <a:srgbClr val="FFFFFF"/>
                    </a:solidFill>
                    <a:ea typeface="ＭＳ Ｐゴシック" charset="0"/>
                    <a:cs typeface="Helvetica" charset="0"/>
                  </a:rPr>
                  <a:t>129031</a:t>
                </a:r>
              </a:p>
            </p:txBody>
          </p:sp>
          <p:sp>
            <p:nvSpPr>
              <p:cNvPr id="47114" name="Rectangle 10"/>
              <p:cNvSpPr>
                <a:spLocks/>
              </p:cNvSpPr>
              <p:nvPr/>
            </p:nvSpPr>
            <p:spPr bwMode="auto">
              <a:xfrm>
                <a:off x="273" y="2453"/>
                <a:ext cx="412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40" bIns="0"/>
              <a:lstStyle/>
              <a:p>
                <a:pPr marL="39688"/>
                <a:r>
                  <a:rPr lang="en-US" sz="900">
                    <a:solidFill>
                      <a:schemeClr val="tx1"/>
                    </a:solidFill>
                    <a:ea typeface="ＭＳ Ｐゴシック" charset="0"/>
                    <a:cs typeface="Helvetica" charset="0"/>
                  </a:rPr>
                  <a:t>129032</a:t>
                </a:r>
              </a:p>
            </p:txBody>
          </p:sp>
          <p:sp>
            <p:nvSpPr>
              <p:cNvPr id="47115" name="Rectangle 11"/>
              <p:cNvSpPr>
                <a:spLocks/>
              </p:cNvSpPr>
              <p:nvPr/>
            </p:nvSpPr>
            <p:spPr bwMode="auto">
              <a:xfrm>
                <a:off x="2052" y="2460"/>
                <a:ext cx="36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40" bIns="0"/>
              <a:lstStyle/>
              <a:p>
                <a:pPr marL="39688"/>
                <a:r>
                  <a:rPr lang="en-US" sz="900">
                    <a:solidFill>
                      <a:srgbClr val="FFFFFF"/>
                    </a:solidFill>
                    <a:ea typeface="ＭＳ Ｐゴシック" charset="0"/>
                    <a:cs typeface="Helvetica" charset="0"/>
                  </a:rPr>
                  <a:t>129038</a:t>
                </a:r>
              </a:p>
            </p:txBody>
          </p:sp>
        </p:grpSp>
        <p:sp>
          <p:nvSpPr>
            <p:cNvPr id="47117" name="Rectangle 13"/>
            <p:cNvSpPr>
              <a:spLocks/>
            </p:cNvSpPr>
            <p:nvPr/>
          </p:nvSpPr>
          <p:spPr bwMode="auto">
            <a:xfrm>
              <a:off x="1157" y="2407"/>
              <a:ext cx="95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40" bIns="0"/>
            <a:lstStyle/>
            <a:p>
              <a:pPr marL="39688"/>
              <a:r>
                <a:rPr lang="en-US" dirty="0">
                  <a:solidFill>
                    <a:schemeClr val="tx1"/>
                  </a:solidFill>
                  <a:ea typeface="ＭＳ Ｐゴシック" charset="0"/>
                  <a:cs typeface="Helvetica" charset="0"/>
                </a:rPr>
                <a:t>Boyle PPCF (2011)</a:t>
              </a:r>
            </a:p>
          </p:txBody>
        </p:sp>
      </p:grpSp>
      <p:grpSp>
        <p:nvGrpSpPr>
          <p:cNvPr id="47122" name="Group 18"/>
          <p:cNvGrpSpPr>
            <a:grpSpLocks/>
          </p:cNvGrpSpPr>
          <p:nvPr/>
        </p:nvGrpSpPr>
        <p:grpSpPr bwMode="auto">
          <a:xfrm>
            <a:off x="6426200" y="1874838"/>
            <a:ext cx="2717800" cy="2857500"/>
            <a:chOff x="0" y="0"/>
            <a:chExt cx="1712" cy="1800"/>
          </a:xfrm>
        </p:grpSpPr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47" r="61687" b="41342"/>
            <a:stretch>
              <a:fillRect/>
            </a:stretch>
          </p:blipFill>
          <p:spPr bwMode="auto">
            <a:xfrm>
              <a:off x="0" y="0"/>
              <a:ext cx="1712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0" name="AutoShape 16"/>
            <p:cNvSpPr>
              <a:spLocks/>
            </p:cNvSpPr>
            <p:nvPr/>
          </p:nvSpPr>
          <p:spPr bwMode="auto">
            <a:xfrm>
              <a:off x="472" y="995"/>
              <a:ext cx="176" cy="160"/>
            </a:xfrm>
            <a:custGeom>
              <a:avLst/>
              <a:gdLst/>
              <a:ahLst/>
              <a:cxnLst/>
              <a:rect l="0" t="0" r="r" b="b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00FF00"/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21" name="Rectangle 17"/>
            <p:cNvSpPr>
              <a:spLocks/>
            </p:cNvSpPr>
            <p:nvPr/>
          </p:nvSpPr>
          <p:spPr bwMode="auto">
            <a:xfrm>
              <a:off x="600" y="1011"/>
              <a:ext cx="30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40" bIns="0">
              <a:spAutoFit/>
            </a:bodyPr>
            <a:lstStyle/>
            <a:p>
              <a:pPr marL="39688"/>
              <a:r>
                <a:rPr lang="en-US" b="1">
                  <a:solidFill>
                    <a:schemeClr val="tx1"/>
                  </a:solidFill>
                  <a:ea typeface="ＭＳ Ｐゴシック" charset="0"/>
                  <a:cs typeface="Helvetica" charset="0"/>
                </a:rPr>
                <a:t>NSTX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59E2-181B-F24B-A4A8-021DB9B75872}" type="slidenum">
              <a:rPr lang="en-US"/>
              <a:pPr/>
              <a:t>38</a:t>
            </a:fld>
            <a:endParaRPr lang="en-US"/>
          </a:p>
        </p:txBody>
      </p:sp>
      <p:sp>
        <p:nvSpPr>
          <p:cNvPr id="59394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000">
                <a:solidFill>
                  <a:srgbClr val="0000FF"/>
                </a:solidFill>
              </a:rPr>
              <a:t>ELMy regimes transition to ELM-free regimes with the application of lithium on the divertor to access larger pedestal pressure and width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200" y="4914901"/>
            <a:ext cx="8991600" cy="1930400"/>
          </a:xfrm>
          <a:ln/>
        </p:spPr>
        <p:txBody>
          <a:bodyPr rIns="132080"/>
          <a:lstStyle/>
          <a:p>
            <a:pPr marL="342900">
              <a:buSzPct val="158000"/>
              <a:buFontTx/>
              <a:buBlip>
                <a:blip r:embed="rId3"/>
              </a:buBlip>
            </a:pPr>
            <a:r>
              <a:rPr lang="en-US" sz="2100"/>
              <a:t>ELM-free regimes exhibit a pedestal height and width larger than in ELMy cases</a:t>
            </a:r>
          </a:p>
          <a:p>
            <a:pPr marL="681038" lvl="1">
              <a:buClr>
                <a:srgbClr val="0000FF"/>
              </a:buClr>
            </a:pPr>
            <a:r>
              <a:rPr lang="en-US" sz="2100">
                <a:solidFill>
                  <a:srgbClr val="0000FF"/>
                </a:solidFill>
              </a:rPr>
              <a:t>Application of lithium clearly modifies the edge pressure </a:t>
            </a:r>
          </a:p>
          <a:p>
            <a:pPr marL="342900">
              <a:buSzPct val="158000"/>
              <a:buFontTx/>
              <a:buBlip>
                <a:blip r:embed="rId3"/>
              </a:buBlip>
            </a:pPr>
            <a:r>
              <a:rPr lang="en-US" sz="2100"/>
              <a:t>Inward shift of the peak pressure gradient </a:t>
            </a:r>
          </a:p>
        </p:txBody>
      </p:sp>
      <p:grpSp>
        <p:nvGrpSpPr>
          <p:cNvPr id="59402" name="Group 10"/>
          <p:cNvGrpSpPr>
            <a:grpSpLocks/>
          </p:cNvGrpSpPr>
          <p:nvPr/>
        </p:nvGrpSpPr>
        <p:grpSpPr bwMode="auto">
          <a:xfrm>
            <a:off x="4572001" y="1371601"/>
            <a:ext cx="4711700" cy="3216275"/>
            <a:chOff x="0" y="0"/>
            <a:chExt cx="2968" cy="2026"/>
          </a:xfrm>
        </p:grpSpPr>
        <p:sp>
          <p:nvSpPr>
            <p:cNvPr id="59400" name="Rectangle 8"/>
            <p:cNvSpPr>
              <a:spLocks/>
            </p:cNvSpPr>
            <p:nvPr/>
          </p:nvSpPr>
          <p:spPr bwMode="auto">
            <a:xfrm>
              <a:off x="631" y="0"/>
              <a:ext cx="15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40" bIns="0"/>
            <a:lstStyle/>
            <a:p>
              <a:pPr marL="39688"/>
              <a:r>
                <a:rPr lang="en-US" sz="1400" b="1">
                  <a:solidFill>
                    <a:schemeClr val="tx1"/>
                  </a:solidFill>
                  <a:ea typeface="ＭＳ Ｐゴシック" charset="0"/>
                  <a:cs typeface="Helvetica" charset="0"/>
                </a:rPr>
                <a:t>Pedestal height vs width</a:t>
              </a:r>
            </a:p>
          </p:txBody>
        </p:sp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0"/>
              <a:ext cx="2968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59410" name="Group 18"/>
          <p:cNvGrpSpPr>
            <a:grpSpLocks/>
          </p:cNvGrpSpPr>
          <p:nvPr/>
        </p:nvGrpSpPr>
        <p:grpSpPr bwMode="auto">
          <a:xfrm>
            <a:off x="114300" y="1371601"/>
            <a:ext cx="4368800" cy="3225800"/>
            <a:chOff x="0" y="0"/>
            <a:chExt cx="2752" cy="2032"/>
          </a:xfrm>
        </p:grpSpPr>
        <p:pic>
          <p:nvPicPr>
            <p:cNvPr id="5940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52" cy="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59409" name="Group 17"/>
            <p:cNvGrpSpPr>
              <a:grpSpLocks/>
            </p:cNvGrpSpPr>
            <p:nvPr/>
          </p:nvGrpSpPr>
          <p:grpSpPr bwMode="auto">
            <a:xfrm>
              <a:off x="1763" y="931"/>
              <a:ext cx="853" cy="692"/>
              <a:chOff x="0" y="0"/>
              <a:chExt cx="853" cy="692"/>
            </a:xfrm>
          </p:grpSpPr>
          <p:sp>
            <p:nvSpPr>
              <p:cNvPr id="59404" name="Line 12"/>
              <p:cNvSpPr>
                <a:spLocks noChangeShapeType="1"/>
              </p:cNvSpPr>
              <p:nvPr/>
            </p:nvSpPr>
            <p:spPr bwMode="auto">
              <a:xfrm rot="10800000">
                <a:off x="0" y="111"/>
                <a:ext cx="18" cy="581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ysDot"/>
                <a:round/>
                <a:headEnd type="none" w="med" len="med"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05" name="Line 13"/>
              <p:cNvSpPr>
                <a:spLocks noChangeShapeType="1"/>
              </p:cNvSpPr>
              <p:nvPr/>
            </p:nvSpPr>
            <p:spPr bwMode="auto">
              <a:xfrm rot="10800000">
                <a:off x="317" y="337"/>
                <a:ext cx="6" cy="35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round/>
                <a:headEnd type="none" w="med" len="med"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06" name="Rectangle 14"/>
              <p:cNvSpPr>
                <a:spLocks/>
              </p:cNvSpPr>
              <p:nvPr/>
            </p:nvSpPr>
            <p:spPr bwMode="auto">
              <a:xfrm>
                <a:off x="214" y="0"/>
                <a:ext cx="63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40" bIns="0"/>
              <a:lstStyle/>
              <a:p>
                <a:pPr marL="39688"/>
                <a:r>
                  <a:rPr lang="en-US" b="1">
                    <a:solidFill>
                      <a:schemeClr val="tx1"/>
                    </a:solidFill>
                    <a:ea typeface="ＭＳ Ｐゴシック" charset="0"/>
                    <a:cs typeface="Helvetica" charset="0"/>
                  </a:rPr>
                  <a:t>symmetry pt</a:t>
                </a:r>
              </a:p>
            </p:txBody>
          </p:sp>
          <p:sp>
            <p:nvSpPr>
              <p:cNvPr id="59407" name="Line 15"/>
              <p:cNvSpPr>
                <a:spLocks noChangeShapeType="1"/>
              </p:cNvSpPr>
              <p:nvPr/>
            </p:nvSpPr>
            <p:spPr bwMode="auto">
              <a:xfrm>
                <a:off x="57" y="128"/>
                <a:ext cx="420" cy="50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408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25" y="176"/>
                <a:ext cx="152" cy="161"/>
              </a:xfrm>
              <a:prstGeom prst="lin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91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B00565D-EC5B-C84F-9A73-844D6E187E95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39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>
                <a:latin typeface="Arial" charset="0"/>
              </a:rPr>
              <a:t>NSTX Participation in ITPA Joint Experiments and Activities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486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tabLst>
                <a:tab pos="1144588" algn="l"/>
              </a:tabLst>
            </a:pPr>
            <a:r>
              <a:rPr lang="en-US" sz="1800" b="1" dirty="0" smtClean="0">
                <a:latin typeface="Arial" charset="0"/>
                <a:cs typeface="Arial" charset="0"/>
              </a:rPr>
              <a:t>Boundary Physics</a:t>
            </a:r>
          </a:p>
          <a:p>
            <a:pPr marL="0" indent="0">
              <a:lnSpc>
                <a:spcPct val="80000"/>
              </a:lnSpc>
              <a:buNone/>
              <a:tabLst>
                <a:tab pos="1144588" algn="l"/>
              </a:tabLst>
            </a:pPr>
            <a:endParaRPr lang="en-US" sz="1800" b="1" dirty="0" smtClean="0">
              <a:latin typeface="Arial" charset="0"/>
              <a:cs typeface="Arial" charset="0"/>
            </a:endParaRP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PEP-6	Pedestal structure and ELM stability in DN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PEP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-19	Edge transport under the influence of resonant magnetic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			perturbations</a:t>
            </a:r>
            <a:endParaRPr lang="en-US" sz="1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PEP-23	Quantification of the requirements of ELM suppression by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			magnetic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perturbations from internal off mid-plane coils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PEP-25	Inter-machine comparison of ELM control by magnetic field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			perturbations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from midplane RMP coils 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PEP-26	Critical edge parameters for achieving L-H transitions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PEP-27	Critical edge parameters for achieving L-H transitions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PEP-28	Physics of H-mode access with different X-point height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PEP-31	Pedestal structure and edge relaxation mechanisms in I-mode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PEP-32	Access to and exit from H-mode with ELM mitigation at low input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		power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above PLH</a:t>
            </a:r>
          </a:p>
          <a:p>
            <a:pPr marL="514350" lvl="1" indent="-173038">
              <a:lnSpc>
                <a:spcPct val="80000"/>
              </a:lnSpc>
              <a:tabLst>
                <a:tab pos="114458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DSOL-24	Disruption heat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loads</a:t>
            </a:r>
            <a:endParaRPr lang="en-US" sz="18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6631"/>
            <a:ext cx="2739840" cy="2660369"/>
          </a:xfrm>
          <a:prstGeom prst="rect">
            <a:avLst/>
          </a:prstGeom>
        </p:spPr>
      </p:pic>
      <p:cxnSp>
        <p:nvCxnSpPr>
          <p:cNvPr id="12289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0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SOL width </a:t>
            </a:r>
            <a:r>
              <a:rPr lang="en-US" dirty="0" smtClean="0">
                <a:latin typeface="Arial" charset="0"/>
              </a:rPr>
              <a:t>studies </a:t>
            </a:r>
            <a:r>
              <a:rPr lang="en-US" dirty="0">
                <a:latin typeface="Arial" charset="0"/>
              </a:rPr>
              <a:t>in NSTX elucidate on divertor projections for NSTX-U, ST-FNSF and ITER</a:t>
            </a:r>
          </a:p>
        </p:txBody>
      </p:sp>
      <p:cxnSp>
        <p:nvCxnSpPr>
          <p:cNvPr id="12292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6096000" cy="5562600"/>
          </a:xfrm>
        </p:spPr>
        <p:txBody>
          <a:bodyPr/>
          <a:lstStyle/>
          <a:p>
            <a:pPr marL="233363" indent="-233363">
              <a:buClr>
                <a:srgbClr val="010000"/>
              </a:buClr>
              <a:defRPr/>
            </a:pPr>
            <a:r>
              <a:rPr lang="en-US" sz="1800" dirty="0" smtClean="0"/>
              <a:t>JRT 2010 on heat transport</a:t>
            </a:r>
          </a:p>
          <a:p>
            <a:pPr marL="517525" lvl="1" indent="-233363">
              <a:buClr>
                <a:srgbClr val="010000"/>
              </a:buClr>
              <a:defRPr/>
            </a:pPr>
            <a:r>
              <a:rPr lang="en-US" sz="1600" i="1" dirty="0" smtClean="0"/>
              <a:t> </a:t>
            </a:r>
            <a:r>
              <a:rPr lang="en-US" sz="1800" i="1" dirty="0" err="1" smtClean="0">
                <a:latin typeface="Symbol" charset="0"/>
              </a:rPr>
              <a:t>l</a:t>
            </a:r>
            <a:r>
              <a:rPr lang="en-US" sz="1800" i="1" baseline="-25000" dirty="0" err="1" smtClean="0">
                <a:latin typeface="Arial" charset="0"/>
              </a:rPr>
              <a:t>q</a:t>
            </a:r>
            <a:r>
              <a:rPr lang="en-US" sz="1800" i="1" baseline="30000" dirty="0" err="1" smtClean="0">
                <a:latin typeface="Arial" charset="0"/>
              </a:rPr>
              <a:t>mid</a:t>
            </a:r>
            <a:r>
              <a:rPr lang="en-US" sz="1800" i="1" dirty="0" smtClean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contracts </a:t>
            </a:r>
            <a:r>
              <a:rPr lang="en-US" sz="1600" dirty="0">
                <a:latin typeface="Arial" charset="0"/>
              </a:rPr>
              <a:t>with increasing </a:t>
            </a:r>
            <a:r>
              <a:rPr lang="en-US" sz="1600" i="1" dirty="0" err="1" smtClean="0">
                <a:latin typeface="Arial" charset="0"/>
              </a:rPr>
              <a:t>I</a:t>
            </a:r>
            <a:r>
              <a:rPr lang="en-US" sz="1600" i="1" baseline="-25000" dirty="0" err="1" smtClean="0">
                <a:latin typeface="Arial" charset="0"/>
              </a:rPr>
              <a:t>p</a:t>
            </a:r>
            <a:r>
              <a:rPr lang="en-US" sz="1600" dirty="0">
                <a:latin typeface="Arial" charset="0"/>
              </a:rPr>
              <a:t>:  </a:t>
            </a:r>
            <a:r>
              <a:rPr lang="en-US" sz="1600" i="1" dirty="0" err="1">
                <a:latin typeface="Symbol" charset="0"/>
              </a:rPr>
              <a:t>l</a:t>
            </a:r>
            <a:r>
              <a:rPr lang="en-US" sz="1600" i="1" baseline="-25000" dirty="0" err="1">
                <a:latin typeface="Arial" charset="0"/>
              </a:rPr>
              <a:t>q</a:t>
            </a:r>
            <a:r>
              <a:rPr lang="en-US" sz="1600" i="1" baseline="30000" dirty="0" err="1">
                <a:latin typeface="Arial" charset="0"/>
              </a:rPr>
              <a:t>mid</a:t>
            </a:r>
            <a:r>
              <a:rPr lang="en-US" sz="1600" dirty="0">
                <a:latin typeface="Arial" charset="0"/>
              </a:rPr>
              <a:t> ~ </a:t>
            </a:r>
            <a:r>
              <a:rPr lang="en-US" sz="1600" i="1" dirty="0">
                <a:latin typeface="Arial" charset="0"/>
              </a:rPr>
              <a:t>I</a:t>
            </a:r>
            <a:r>
              <a:rPr lang="en-US" sz="1600" i="1" baseline="-25000" dirty="0">
                <a:latin typeface="Arial" charset="0"/>
              </a:rPr>
              <a:t>p</a:t>
            </a:r>
            <a:r>
              <a:rPr lang="en-US" sz="1600" baseline="30000" dirty="0">
                <a:latin typeface="Arial" charset="0"/>
              </a:rPr>
              <a:t>-</a:t>
            </a:r>
            <a:r>
              <a:rPr lang="en-US" sz="1600" baseline="30000" dirty="0" smtClean="0">
                <a:latin typeface="Arial" charset="0"/>
              </a:rPr>
              <a:t>1.6</a:t>
            </a:r>
          </a:p>
          <a:p>
            <a:pPr marL="233363" indent="-233363">
              <a:defRPr/>
            </a:pPr>
            <a:r>
              <a:rPr lang="en-US" sz="1800" dirty="0" smtClean="0">
                <a:latin typeface="Arial" charset="0"/>
              </a:rPr>
              <a:t>Comparison with SOL models</a:t>
            </a: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Parallel transport: conductive/convective, cross-field : collisional / turbulent / drift</a:t>
            </a: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XGC0 reproduced </a:t>
            </a:r>
            <a:r>
              <a:rPr lang="en-US" sz="1800" i="1" dirty="0" err="1">
                <a:latin typeface="Arial" charset="0"/>
              </a:rPr>
              <a:t>I</a:t>
            </a:r>
            <a:r>
              <a:rPr lang="en-US" sz="1800" i="1" baseline="-25000" dirty="0" err="1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dependence 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i="1" dirty="0" err="1">
                <a:latin typeface="Symbol" charset="0"/>
              </a:rPr>
              <a:t>l</a:t>
            </a:r>
            <a:r>
              <a:rPr lang="en-US" sz="1800" i="1" baseline="-25000" dirty="0" err="1">
                <a:latin typeface="Arial" charset="0"/>
              </a:rPr>
              <a:t>q</a:t>
            </a:r>
            <a:r>
              <a:rPr lang="en-US" sz="1800" i="1" baseline="30000" dirty="0" err="1">
                <a:latin typeface="Arial" charset="0"/>
              </a:rPr>
              <a:t>mid</a:t>
            </a:r>
            <a:r>
              <a:rPr lang="en-US" sz="1800" i="1" dirty="0">
                <a:latin typeface="Arial" charset="0"/>
              </a:rPr>
              <a:t> ~ I</a:t>
            </a:r>
            <a:r>
              <a:rPr lang="en-US" sz="1800" i="1" baseline="-25000" dirty="0">
                <a:latin typeface="Arial" charset="0"/>
              </a:rPr>
              <a:t>p</a:t>
            </a:r>
            <a:r>
              <a:rPr lang="en-US" sz="1800" i="1" baseline="30000" dirty="0">
                <a:latin typeface="Arial" charset="0"/>
              </a:rPr>
              <a:t>-1.0 </a:t>
            </a:r>
            <a:endParaRPr lang="en-US" sz="1800" i="1" dirty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SOLT: </a:t>
            </a:r>
            <a:r>
              <a:rPr lang="en-US" sz="1800" i="1" dirty="0" err="1" smtClean="0">
                <a:latin typeface="Arial" charset="0"/>
              </a:rPr>
              <a:t>I</a:t>
            </a:r>
            <a:r>
              <a:rPr lang="en-US" sz="1800" i="1" baseline="-25000" dirty="0" err="1" smtClean="0">
                <a:latin typeface="Arial" charset="0"/>
              </a:rPr>
              <a:t>p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scaling is weaker than </a:t>
            </a:r>
            <a:r>
              <a:rPr lang="en-US" sz="1800" dirty="0" smtClean="0">
                <a:latin typeface="Arial" charset="0"/>
              </a:rPr>
              <a:t>observed</a:t>
            </a:r>
          </a:p>
          <a:p>
            <a:pPr marL="968375" lvl="2" indent="-277813">
              <a:defRPr/>
            </a:pPr>
            <a:r>
              <a:rPr lang="en-US" sz="1600" i="1" dirty="0" smtClean="0">
                <a:latin typeface="Arial" charset="0"/>
              </a:rPr>
              <a:t>P</a:t>
            </a:r>
            <a:r>
              <a:rPr lang="en-US" sz="1600" i="1" baseline="-25000" dirty="0" smtClean="0">
                <a:latin typeface="Arial" charset="0"/>
              </a:rPr>
              <a:t>SOL</a:t>
            </a:r>
            <a:r>
              <a:rPr lang="en-US" sz="1600" dirty="0" smtClean="0">
                <a:latin typeface="Arial" charset="0"/>
              </a:rPr>
              <a:t>, collisionality, </a:t>
            </a:r>
            <a:r>
              <a:rPr lang="en-US" sz="1600" i="1" dirty="0" smtClean="0">
                <a:latin typeface="Arial" charset="0"/>
              </a:rPr>
              <a:t>L</a:t>
            </a:r>
            <a:r>
              <a:rPr lang="en-US" sz="1600" i="1" baseline="-25000" dirty="0" smtClean="0">
                <a:latin typeface="Arial" charset="0"/>
              </a:rPr>
              <a:t>II </a:t>
            </a:r>
            <a:r>
              <a:rPr lang="en-US" sz="1600" i="1" dirty="0" smtClean="0">
                <a:latin typeface="Arial" charset="0"/>
              </a:rPr>
              <a:t>/R</a:t>
            </a:r>
            <a:r>
              <a:rPr lang="en-US" sz="1600" dirty="0" smtClean="0">
                <a:latin typeface="Arial" charset="0"/>
              </a:rPr>
              <a:t> set cross-field transport and turbulence structure that affect </a:t>
            </a:r>
            <a:r>
              <a:rPr lang="en-US" sz="1600" i="1" dirty="0" err="1">
                <a:latin typeface="Symbol" charset="0"/>
              </a:rPr>
              <a:t>l</a:t>
            </a:r>
            <a:r>
              <a:rPr lang="en-US" sz="1600" i="1" baseline="-25000" dirty="0" err="1">
                <a:latin typeface="Arial" charset="0"/>
              </a:rPr>
              <a:t>q</a:t>
            </a:r>
            <a:endParaRPr lang="en-US" sz="1600" i="1" dirty="0" smtClean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err="1" smtClean="0">
                <a:latin typeface="Arial" charset="0"/>
              </a:rPr>
              <a:t>Goldston</a:t>
            </a:r>
            <a:r>
              <a:rPr lang="en-US" sz="1800" dirty="0" smtClean="0">
                <a:latin typeface="Arial" charset="0"/>
              </a:rPr>
              <a:t> drift-based model of SOL flows</a:t>
            </a:r>
          </a:p>
          <a:p>
            <a:pPr marL="968375" lvl="2" indent="-277813">
              <a:defRPr/>
            </a:pPr>
            <a:r>
              <a:rPr lang="en-US" sz="1600" dirty="0" smtClean="0">
                <a:latin typeface="Arial" charset="0"/>
              </a:rPr>
              <a:t>Attached H-mode regimes</a:t>
            </a:r>
          </a:p>
          <a:p>
            <a:pPr marL="968375" lvl="2" indent="-277813">
              <a:defRPr/>
            </a:pPr>
            <a:r>
              <a:rPr lang="en-US" sz="1600" dirty="0" smtClean="0">
                <a:cs typeface="Arial"/>
                <a:sym typeface="Symbol"/>
              </a:rPr>
              <a:t></a:t>
            </a:r>
            <a:r>
              <a:rPr lang="en-US" sz="1600" i="1" dirty="0" smtClean="0">
                <a:cs typeface="Arial"/>
              </a:rPr>
              <a:t>B</a:t>
            </a:r>
            <a:r>
              <a:rPr lang="en-US" sz="1600" dirty="0" smtClean="0">
                <a:cs typeface="Arial"/>
              </a:rPr>
              <a:t> </a:t>
            </a:r>
            <a:r>
              <a:rPr lang="en-US" sz="1600" dirty="0">
                <a:cs typeface="Arial"/>
              </a:rPr>
              <a:t>and </a:t>
            </a:r>
            <a:r>
              <a:rPr lang="en-US" sz="1600" dirty="0" smtClean="0">
                <a:cs typeface="Arial"/>
              </a:rPr>
              <a:t>curvature </a:t>
            </a:r>
            <a:r>
              <a:rPr lang="en-US" sz="1600" dirty="0">
                <a:cs typeface="Arial"/>
              </a:rPr>
              <a:t>drift motion sets SOL </a:t>
            </a:r>
            <a:r>
              <a:rPr lang="en-US" sz="1600" dirty="0" smtClean="0">
                <a:cs typeface="Arial"/>
              </a:rPr>
              <a:t>width </a:t>
            </a:r>
            <a:r>
              <a:rPr lang="en-US" sz="1600" i="1" dirty="0" err="1">
                <a:latin typeface="Symbol" charset="0"/>
              </a:rPr>
              <a:t>l</a:t>
            </a:r>
            <a:r>
              <a:rPr lang="en-US" sz="1600" i="1" baseline="-25000" dirty="0" err="1">
                <a:latin typeface="Arial" charset="0"/>
              </a:rPr>
              <a:t>SOL</a:t>
            </a:r>
            <a:r>
              <a:rPr lang="en-US" sz="1600" dirty="0">
                <a:latin typeface="Arial" charset="0"/>
              </a:rPr>
              <a:t> ~ </a:t>
            </a:r>
            <a:r>
              <a:rPr lang="en-US" sz="1600" i="1" dirty="0">
                <a:latin typeface="Arial" charset="0"/>
              </a:rPr>
              <a:t>(2a/R)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r</a:t>
            </a:r>
            <a:r>
              <a:rPr lang="en-US" sz="1600" baseline="-25000" dirty="0" err="1" smtClean="0">
                <a:latin typeface="Arial" charset="0"/>
              </a:rPr>
              <a:t>i</a:t>
            </a:r>
            <a:r>
              <a:rPr lang="en-US" sz="1600" dirty="0" smtClean="0">
                <a:cs typeface="Arial"/>
              </a:rPr>
              <a:t>, </a:t>
            </a:r>
            <a:r>
              <a:rPr lang="en-US" sz="1600" dirty="0">
                <a:cs typeface="Arial"/>
              </a:rPr>
              <a:t>Spitzer thermal conduction sets </a:t>
            </a:r>
            <a:r>
              <a:rPr lang="en-US" sz="1600" i="1" dirty="0" err="1" smtClean="0">
                <a:cs typeface="Arial"/>
              </a:rPr>
              <a:t>T</a:t>
            </a:r>
            <a:r>
              <a:rPr lang="en-US" sz="1600" i="1" baseline="-25000" dirty="0" err="1" smtClean="0">
                <a:cs typeface="Arial"/>
              </a:rPr>
              <a:t>sep</a:t>
            </a:r>
            <a:endParaRPr lang="en-US" sz="1600" baseline="30000" dirty="0" smtClean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  <a:cs typeface="Arial"/>
              </a:rPr>
              <a:t>Exploring mechanisms setting steep pressure gradient region and connection to SOL width</a:t>
            </a:r>
            <a:endParaRPr lang="en-US" sz="1800" dirty="0" smtClean="0">
              <a:cs typeface="Arial"/>
            </a:endParaRPr>
          </a:p>
          <a:p>
            <a:pPr marL="223838" indent="-277813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Projections to NSTX-U</a:t>
            </a:r>
          </a:p>
          <a:p>
            <a:pPr marL="568325" lvl="1" indent="-284163">
              <a:buClr>
                <a:srgbClr val="010000"/>
              </a:buClr>
              <a:defRPr/>
            </a:pPr>
            <a:r>
              <a:rPr lang="en-US" sz="1600" dirty="0" smtClean="0"/>
              <a:t> </a:t>
            </a:r>
            <a:r>
              <a:rPr lang="en-US" sz="1600" i="1" dirty="0" err="1" smtClean="0">
                <a:latin typeface="Symbol" charset="0"/>
              </a:rPr>
              <a:t>l</a:t>
            </a:r>
            <a:r>
              <a:rPr lang="en-US" sz="1600" i="1" baseline="-25000" dirty="0" err="1" smtClean="0">
                <a:latin typeface="Arial" charset="0"/>
              </a:rPr>
              <a:t>q</a:t>
            </a:r>
            <a:r>
              <a:rPr lang="en-US" sz="1600" i="1" baseline="30000" dirty="0" err="1" smtClean="0">
                <a:latin typeface="Arial" charset="0"/>
              </a:rPr>
              <a:t>mid</a:t>
            </a:r>
            <a:r>
              <a:rPr lang="en-US" sz="1600" baseline="30000" dirty="0" smtClean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= 3±0.5 </a:t>
            </a:r>
            <a:r>
              <a:rPr lang="en-US" sz="1600" dirty="0" smtClean="0">
                <a:latin typeface="Arial" charset="0"/>
              </a:rPr>
              <a:t>mm</a:t>
            </a:r>
          </a:p>
          <a:p>
            <a:pPr marL="568325" lvl="1" indent="-284163">
              <a:buClr>
                <a:srgbClr val="010000"/>
              </a:buClr>
              <a:defRPr/>
            </a:pPr>
            <a:r>
              <a:rPr lang="en-US" sz="1600" dirty="0" smtClean="0">
                <a:latin typeface="Arial" charset="0"/>
              </a:rPr>
              <a:t>As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smtClean="0">
                <a:latin typeface="Arial" charset="0"/>
              </a:rPr>
              <a:t> ~ </a:t>
            </a:r>
            <a:r>
              <a:rPr lang="en-US" sz="1600" i="1" dirty="0" err="1" smtClean="0">
                <a:latin typeface="Arial" charset="0"/>
              </a:rPr>
              <a:t>I</a:t>
            </a:r>
            <a:r>
              <a:rPr lang="en-US" sz="1600" i="1" baseline="-25000" dirty="0" err="1" smtClean="0">
                <a:latin typeface="Arial" charset="0"/>
              </a:rPr>
              <a:t>p</a:t>
            </a:r>
            <a:r>
              <a:rPr lang="en-US" sz="1600" dirty="0" smtClean="0">
                <a:latin typeface="Arial" charset="0"/>
              </a:rPr>
              <a:t> and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err="1" smtClean="0">
                <a:latin typeface="Arial" charset="0"/>
              </a:rPr>
              <a:t>~</a:t>
            </a:r>
            <a:r>
              <a:rPr lang="en-US" sz="1600" i="1" dirty="0" err="1" smtClean="0">
                <a:latin typeface="Arial" charset="0"/>
              </a:rPr>
              <a:t>P</a:t>
            </a:r>
            <a:r>
              <a:rPr lang="en-US" sz="1600" i="1" baseline="-25000" dirty="0" err="1" smtClean="0">
                <a:latin typeface="Arial" charset="0"/>
              </a:rPr>
              <a:t>SOL</a:t>
            </a:r>
            <a:r>
              <a:rPr lang="en-US" sz="1600" dirty="0" smtClean="0">
                <a:latin typeface="Arial" charset="0"/>
              </a:rPr>
              <a:t>,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smtClean="0">
                <a:latin typeface="Arial" charset="0"/>
              </a:rPr>
              <a:t> ~ 20-30 MW/m</a:t>
            </a:r>
            <a:r>
              <a:rPr lang="en-US" sz="1600" baseline="30000" dirty="0" smtClean="0">
                <a:latin typeface="Arial" charset="0"/>
              </a:rPr>
              <a:t>2</a:t>
            </a:r>
            <a:endParaRPr lang="en-US" sz="1600" baseline="30000" dirty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dirty="0" smtClean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dirty="0" smtClean="0">
              <a:latin typeface="Arial" charset="0"/>
            </a:endParaRPr>
          </a:p>
          <a:p>
            <a:pPr marL="223838" indent="-277813">
              <a:buClr>
                <a:srgbClr val="010000"/>
              </a:buClr>
              <a:defRPr/>
            </a:pPr>
            <a:endParaRPr lang="en-US" sz="2200" dirty="0" smtClean="0"/>
          </a:p>
          <a:p>
            <a:pPr>
              <a:defRPr/>
            </a:pPr>
            <a:endParaRPr lang="en-US" sz="2200" dirty="0"/>
          </a:p>
          <a:p>
            <a:pPr marL="969963" lvl="2" indent="-279400">
              <a:buClr>
                <a:srgbClr val="010000"/>
              </a:buClr>
              <a:defRPr/>
            </a:pPr>
            <a:endParaRPr lang="en-US" sz="2200" dirty="0" smtClean="0">
              <a:latin typeface="Arial" charset="0"/>
            </a:endParaRPr>
          </a:p>
          <a:p>
            <a:pPr marL="169863" indent="-279400">
              <a:buClr>
                <a:srgbClr val="010000"/>
              </a:buClr>
              <a:defRPr/>
            </a:pPr>
            <a:endParaRPr lang="en-US" sz="2200" dirty="0">
              <a:latin typeface="Arial" charset="0"/>
            </a:endParaRPr>
          </a:p>
        </p:txBody>
      </p:sp>
      <p:cxnSp>
        <p:nvCxnSpPr>
          <p:cNvPr id="12294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5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B030956-3867-8E4F-AC32-0A5F2317B357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4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12297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2" name="TextBox 10"/>
          <p:cNvSpPr txBox="1">
            <a:spLocks noChangeArrowheads="1"/>
          </p:cNvSpPr>
          <p:nvPr/>
        </p:nvSpPr>
        <p:spPr bwMode="auto">
          <a:xfrm>
            <a:off x="5486400" y="62484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PAC29-14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334000" y="3886200"/>
            <a:ext cx="838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257800" y="1600200"/>
            <a:ext cx="9144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 descr="Picture 3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66015"/>
            <a:ext cx="2895600" cy="28439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8071836" y="5057285"/>
            <a:ext cx="1857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/>
              <a:t>M. </a:t>
            </a:r>
            <a:r>
              <a:rPr lang="en-US" b="0" i="0" dirty="0" err="1" smtClean="0"/>
              <a:t>Makowski</a:t>
            </a:r>
            <a:r>
              <a:rPr lang="en-US" b="0" i="0" dirty="0" smtClean="0"/>
              <a:t>, APS 2011</a:t>
            </a:r>
            <a:endParaRPr lang="en-US" dirty="0"/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5486400" y="5895975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PAC29-12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7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38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Further </a:t>
            </a:r>
            <a:r>
              <a:rPr lang="en-US" dirty="0" smtClean="0">
                <a:latin typeface="Arial" charset="0"/>
              </a:rPr>
              <a:t>studies </a:t>
            </a:r>
            <a:r>
              <a:rPr lang="en-US" dirty="0">
                <a:latin typeface="Arial" charset="0"/>
              </a:rPr>
              <a:t>of snowflake </a:t>
            </a:r>
            <a:r>
              <a:rPr lang="en-US" dirty="0" smtClean="0">
                <a:latin typeface="Arial" charset="0"/>
              </a:rPr>
              <a:t>divertor configuration contribute </a:t>
            </a:r>
            <a:r>
              <a:rPr lang="en-US" dirty="0">
                <a:latin typeface="Arial" charset="0"/>
              </a:rPr>
              <a:t>to NSTX-U divertor heat flux </a:t>
            </a:r>
            <a:r>
              <a:rPr lang="en-US" dirty="0" smtClean="0">
                <a:latin typeface="Arial" charset="0"/>
              </a:rPr>
              <a:t>control options </a:t>
            </a:r>
            <a:endParaRPr lang="en-US" dirty="0">
              <a:latin typeface="Arial" charset="0"/>
            </a:endParaRPr>
          </a:p>
        </p:txBody>
      </p:sp>
      <p:cxnSp>
        <p:nvCxnSpPr>
          <p:cNvPr id="14340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7010400" cy="5181600"/>
          </a:xfrm>
        </p:spPr>
        <p:txBody>
          <a:bodyPr/>
          <a:lstStyle/>
          <a:p>
            <a:pPr marL="230188" indent="-230188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NSTX snowflake divertor</a:t>
            </a:r>
          </a:p>
          <a:p>
            <a:pPr marL="509588" lvl="1" indent="-219075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Second divertor null maintained with existing coils for ≤10 </a:t>
            </a:r>
            <a:r>
              <a:rPr lang="en-US" sz="1800" dirty="0" err="1" smtClean="0">
                <a:latin typeface="Symbol" charset="2"/>
                <a:cs typeface="Symbol" charset="2"/>
              </a:rPr>
              <a:t>t</a:t>
            </a:r>
            <a:r>
              <a:rPr lang="en-US" sz="1800" baseline="-25000" dirty="0" err="1" smtClean="0">
                <a:latin typeface="Arial" charset="0"/>
              </a:rPr>
              <a:t>E</a:t>
            </a:r>
            <a:r>
              <a:rPr lang="en-US" sz="1800" dirty="0" smtClean="0">
                <a:latin typeface="Arial" charset="0"/>
              </a:rPr>
              <a:t> </a:t>
            </a:r>
            <a:endParaRPr lang="en-US" sz="1800" dirty="0">
              <a:latin typeface="Arial" charset="0"/>
            </a:endParaRPr>
          </a:p>
          <a:p>
            <a:pPr marL="509588" lvl="1" indent="-219075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H-mode confinement, reduced core carbon</a:t>
            </a:r>
          </a:p>
          <a:p>
            <a:pPr marL="509588" lvl="1" indent="-219075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Effective in heat flux dissipation</a:t>
            </a:r>
          </a:p>
          <a:p>
            <a:pPr marL="800100" lvl="2" indent="-230188">
              <a:buClr>
                <a:srgbClr val="010000"/>
              </a:buClr>
              <a:defRPr/>
            </a:pPr>
            <a:r>
              <a:rPr lang="en-US" sz="1600" dirty="0" smtClean="0"/>
              <a:t>Reduction from 3</a:t>
            </a:r>
            <a:r>
              <a:rPr lang="en-US" sz="1600" dirty="0"/>
              <a:t>-7 MW/m</a:t>
            </a:r>
            <a:r>
              <a:rPr lang="en-US" sz="1600" baseline="30000" dirty="0"/>
              <a:t>2 </a:t>
            </a:r>
            <a:r>
              <a:rPr lang="en-US" sz="1600" dirty="0"/>
              <a:t>to 0.5-1 MW/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  </a:t>
            </a:r>
            <a:r>
              <a:rPr lang="en-US" sz="1600" dirty="0" smtClean="0"/>
              <a:t>between ELMs</a:t>
            </a:r>
          </a:p>
          <a:p>
            <a:pPr marL="800100" lvl="2" indent="-230188">
              <a:buClr>
                <a:srgbClr val="010000"/>
              </a:buClr>
              <a:defRPr/>
            </a:pPr>
            <a:r>
              <a:rPr lang="en-US" sz="1600" dirty="0" smtClean="0"/>
              <a:t>Reduction from ~ 20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to 2-8 MW/m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at ELM peak </a:t>
            </a:r>
            <a:endParaRPr lang="en-US" sz="1800" dirty="0" smtClean="0">
              <a:latin typeface="Arial" charset="0"/>
            </a:endParaRPr>
          </a:p>
          <a:p>
            <a:pPr marL="109538" indent="-27940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New collaboration with DIII-D </a:t>
            </a:r>
          </a:p>
          <a:p>
            <a:pPr marL="514350" lvl="1" indent="-22860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Configuration control algorithm implemented in PCS</a:t>
            </a:r>
          </a:p>
          <a:p>
            <a:pPr marL="514350" lvl="1" indent="-22860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Experiment proposed at ROF 2012</a:t>
            </a:r>
          </a:p>
          <a:p>
            <a:pPr marL="801688" lvl="2" indent="-227013">
              <a:buClr>
                <a:srgbClr val="010000"/>
              </a:buClr>
              <a:defRPr/>
            </a:pPr>
            <a:r>
              <a:rPr lang="en-US" sz="1600" dirty="0">
                <a:latin typeface="Arial" charset="0"/>
              </a:rPr>
              <a:t>If control demonstrated, positive outlook for run time in FY2012</a:t>
            </a:r>
          </a:p>
          <a:p>
            <a:pPr marL="793750" lvl="2" indent="-222250">
              <a:buClr>
                <a:srgbClr val="010000"/>
              </a:buClr>
              <a:defRPr/>
            </a:pPr>
            <a:r>
              <a:rPr lang="en-US" sz="1600" dirty="0" smtClean="0">
                <a:latin typeface="Arial" charset="0"/>
              </a:rPr>
              <a:t>Excellent pedestal and divertor diagnostic capabilities to clarify outstanding questions (e.g. power balance, pedestal stability, particle control with cryo-pumping and argon seeding )</a:t>
            </a:r>
          </a:p>
          <a:p>
            <a:pPr marL="109538" indent="-27940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Modeling of NSTX snowflake experiment data</a:t>
            </a:r>
          </a:p>
          <a:p>
            <a:pPr marL="511175" lvl="1" indent="-279400">
              <a:buClr>
                <a:srgbClr val="010000"/>
              </a:buClr>
              <a:defRPr/>
            </a:pPr>
            <a:r>
              <a:rPr lang="en-US" sz="1800" dirty="0">
                <a:latin typeface="Arial" charset="0"/>
              </a:rPr>
              <a:t>Analysis of </a:t>
            </a:r>
            <a:r>
              <a:rPr lang="en-US" sz="1800" dirty="0" smtClean="0">
                <a:latin typeface="Arial" charset="0"/>
              </a:rPr>
              <a:t>pedestal stability </a:t>
            </a:r>
            <a:r>
              <a:rPr lang="en-US" sz="1800" dirty="0">
                <a:latin typeface="Arial" charset="0"/>
              </a:rPr>
              <a:t>with BOUT++</a:t>
            </a:r>
          </a:p>
          <a:p>
            <a:pPr marL="511175" lvl="1" indent="-27940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UEDGE modeling of heat transport and radiation</a:t>
            </a:r>
          </a:p>
        </p:txBody>
      </p:sp>
      <p:cxnSp>
        <p:nvCxnSpPr>
          <p:cNvPr id="14342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4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1F48115-A274-5D4C-AABC-67B9B1EF7F2F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5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14345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6" name="Picture 1" descr="Picture 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1" y="4572000"/>
            <a:ext cx="2205039" cy="193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" descr="Picture 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93776"/>
            <a:ext cx="2057400" cy="19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Rectangle 1"/>
          <p:cNvSpPr>
            <a:spLocks noChangeArrowheads="1"/>
          </p:cNvSpPr>
          <p:nvPr/>
        </p:nvSpPr>
        <p:spPr bwMode="auto">
          <a:xfrm>
            <a:off x="5867400" y="6096000"/>
            <a:ext cx="105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i="0" dirty="0">
                <a:latin typeface="Arial" charset="0"/>
              </a:rPr>
              <a:t>R(14-2)</a:t>
            </a:r>
            <a:endParaRPr lang="en-US" sz="2000" b="0" i="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6324600" y="2057400"/>
            <a:ext cx="457200" cy="762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8229600" y="5888301"/>
            <a:ext cx="1066799" cy="36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dirty="0">
                <a:latin typeface="Arial" charset="0"/>
              </a:rPr>
              <a:t>DIII-</a:t>
            </a:r>
            <a:r>
              <a:rPr lang="en-US" dirty="0" smtClean="0">
                <a:latin typeface="Arial" charset="0"/>
              </a:rPr>
              <a:t>D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latin typeface="Arial" charset="0"/>
              </a:rPr>
              <a:t>simulation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34200" y="4135701"/>
            <a:ext cx="1043852" cy="36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Arial" charset="0"/>
              </a:rPr>
              <a:t>NSTX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latin typeface="Arial" charset="0"/>
              </a:rPr>
              <a:t>experiment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711" y="1066800"/>
            <a:ext cx="2223089" cy="17907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cxnSp>
        <p:nvCxnSpPr>
          <p:cNvPr id="23" name="Straight Arrow Connector 22"/>
          <p:cNvCxnSpPr/>
          <p:nvPr/>
        </p:nvCxnSpPr>
        <p:spPr bwMode="auto">
          <a:xfrm flipV="1">
            <a:off x="6324600" y="3352800"/>
            <a:ext cx="609600" cy="381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95600"/>
            <a:ext cx="5181600" cy="3454400"/>
          </a:xfrm>
          <a:prstGeom prst="rect">
            <a:avLst/>
          </a:prstGeom>
        </p:spPr>
      </p:pic>
      <p:cxnSp>
        <p:nvCxnSpPr>
          <p:cNvPr id="16385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6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Arial" charset="0"/>
              </a:rPr>
              <a:t>Pedestal / SOL turbulence measurements </a:t>
            </a:r>
            <a:r>
              <a:rPr lang="en-US" sz="2200" dirty="0" smtClean="0">
                <a:latin typeface="Arial" charset="0"/>
              </a:rPr>
              <a:t>with </a:t>
            </a:r>
            <a:r>
              <a:rPr lang="en-US" sz="2200" dirty="0" err="1" smtClean="0">
                <a:latin typeface="Arial" charset="0"/>
              </a:rPr>
              <a:t>reflectometry</a:t>
            </a:r>
            <a:r>
              <a:rPr lang="en-US" sz="2200" dirty="0" smtClean="0">
                <a:latin typeface="Arial" charset="0"/>
              </a:rPr>
              <a:t>, BES and GPI contribute </a:t>
            </a:r>
            <a:r>
              <a:rPr lang="en-US" sz="2200" dirty="0">
                <a:latin typeface="Arial" charset="0"/>
              </a:rPr>
              <a:t>to </a:t>
            </a:r>
            <a:r>
              <a:rPr lang="en-US" sz="2200" dirty="0" smtClean="0">
                <a:latin typeface="Arial" charset="0"/>
              </a:rPr>
              <a:t>model validation and </a:t>
            </a:r>
            <a:r>
              <a:rPr lang="en-US" sz="2200" dirty="0">
                <a:latin typeface="Arial" charset="0"/>
              </a:rPr>
              <a:t>L-H transition studies</a:t>
            </a:r>
          </a:p>
        </p:txBody>
      </p:sp>
      <p:cxnSp>
        <p:nvCxnSpPr>
          <p:cNvPr id="16388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990600"/>
            <a:ext cx="6553200" cy="16002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1800" dirty="0">
                <a:latin typeface="Arial" charset="0"/>
              </a:rPr>
              <a:t>Comparison of </a:t>
            </a:r>
            <a:r>
              <a:rPr lang="en-US" sz="1800" dirty="0" smtClean="0">
                <a:latin typeface="Arial" charset="0"/>
              </a:rPr>
              <a:t>NSTX L-mode GPI turbulence </a:t>
            </a:r>
            <a:r>
              <a:rPr lang="en-US" sz="1800" dirty="0">
                <a:latin typeface="Arial" charset="0"/>
              </a:rPr>
              <a:t>data with </a:t>
            </a:r>
            <a:r>
              <a:rPr lang="en-US" sz="1800" dirty="0" smtClean="0">
                <a:latin typeface="Arial" charset="0"/>
              </a:rPr>
              <a:t>SOLT simulation </a:t>
            </a:r>
            <a:r>
              <a:rPr lang="en-US" sz="1800" smtClean="0">
                <a:latin typeface="Arial" charset="0"/>
              </a:rPr>
              <a:t>in agreement</a:t>
            </a:r>
            <a:endParaRPr lang="en-US" sz="1800" dirty="0">
              <a:latin typeface="Arial" charset="0"/>
            </a:endParaRPr>
          </a:p>
          <a:p>
            <a:pPr marL="568325" lvl="1" indent="-222250">
              <a:buClr>
                <a:srgbClr val="010000"/>
              </a:buClr>
            </a:pPr>
            <a:r>
              <a:rPr lang="en-US" sz="1800" dirty="0" smtClean="0">
                <a:latin typeface="Arial" charset="0"/>
              </a:rPr>
              <a:t>Number of blobs </a:t>
            </a:r>
            <a:r>
              <a:rPr lang="en-US" sz="1800" dirty="0" err="1" smtClean="0">
                <a:latin typeface="Arial" charset="0"/>
              </a:rPr>
              <a:t>vs</a:t>
            </a:r>
            <a:r>
              <a:rPr lang="en-US" sz="1800" dirty="0" smtClean="0">
                <a:latin typeface="Arial" charset="0"/>
              </a:rPr>
              <a:t> radius and probability distribution of blob poloidal half-width</a:t>
            </a:r>
            <a:endParaRPr lang="en-US" sz="1800" i="1" u="sng" baseline="-25000" dirty="0">
              <a:latin typeface="Arial" charset="0"/>
            </a:endParaRPr>
          </a:p>
          <a:p>
            <a:pPr eaLnBrk="1" hangingPunct="1"/>
            <a:r>
              <a:rPr lang="en-US" sz="1800" dirty="0" smtClean="0">
                <a:latin typeface="Arial" charset="0"/>
              </a:rPr>
              <a:t>Collaborating with EAST in GPI turbulence measurements</a:t>
            </a: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>
              <a:buClr>
                <a:srgbClr val="010000"/>
              </a:buClr>
            </a:pPr>
            <a:endParaRPr lang="en-US" dirty="0">
              <a:latin typeface="Arial" charset="0"/>
            </a:endParaRPr>
          </a:p>
        </p:txBody>
      </p:sp>
      <p:cxnSp>
        <p:nvCxnSpPr>
          <p:cNvPr id="16390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2CC4A34-B8CC-D64E-A48E-66AA4524C909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6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16393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6" name="Rectangle 3"/>
          <p:cNvSpPr txBox="1">
            <a:spLocks noChangeArrowheads="1"/>
          </p:cNvSpPr>
          <p:nvPr/>
        </p:nvSpPr>
        <p:spPr bwMode="auto">
          <a:xfrm>
            <a:off x="76200" y="4343400"/>
            <a:ext cx="411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10000"/>
              </a:buClr>
              <a:buFont typeface="Arial"/>
              <a:buChar char="•"/>
            </a:pPr>
            <a:r>
              <a:rPr lang="en-US" sz="1800" b="0" i="0" dirty="0" err="1">
                <a:solidFill>
                  <a:schemeClr val="tx1"/>
                </a:solidFill>
                <a:latin typeface="Arial" charset="0"/>
              </a:rPr>
              <a:t>Reflectometry</a:t>
            </a: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 data at ohmic L-H transition shows:</a:t>
            </a:r>
          </a:p>
          <a:p>
            <a:pPr lvl="1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1800" b="0" i="0" dirty="0">
                <a:solidFill>
                  <a:schemeClr val="accent2"/>
                </a:solidFill>
                <a:latin typeface="Arial" charset="0"/>
              </a:rPr>
              <a:t>Edge </a:t>
            </a:r>
            <a:r>
              <a:rPr lang="en-US" sz="1800" b="0" i="0" dirty="0" err="1">
                <a:solidFill>
                  <a:schemeClr val="accent2"/>
                </a:solidFill>
                <a:latin typeface="Arial" charset="0"/>
              </a:rPr>
              <a:t>k</a:t>
            </a:r>
            <a:r>
              <a:rPr lang="en-US" sz="1800" b="0" i="0" baseline="-25000" dirty="0" err="1">
                <a:solidFill>
                  <a:schemeClr val="accent2"/>
                </a:solidFill>
                <a:latin typeface="Arial" charset="0"/>
              </a:rPr>
              <a:t>r</a:t>
            </a:r>
            <a:r>
              <a:rPr lang="en-US" sz="1800" b="0" i="0" dirty="0">
                <a:solidFill>
                  <a:schemeClr val="accent2"/>
                </a:solidFill>
                <a:latin typeface="Arial" charset="0"/>
              </a:rPr>
              <a:t> spectra: turbulence suppression</a:t>
            </a:r>
          </a:p>
          <a:p>
            <a:pPr lvl="1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1800" b="0" i="0" dirty="0">
                <a:solidFill>
                  <a:schemeClr val="accent2"/>
                </a:solidFill>
                <a:latin typeface="Arial" charset="0"/>
              </a:rPr>
              <a:t>Correlation lengths </a:t>
            </a:r>
            <a:r>
              <a:rPr lang="en-US" sz="1800" b="0" i="0" dirty="0" smtClean="0">
                <a:solidFill>
                  <a:schemeClr val="accent2"/>
                </a:solidFill>
                <a:latin typeface="Arial" charset="0"/>
              </a:rPr>
              <a:t>decreases</a:t>
            </a:r>
          </a:p>
          <a:p>
            <a:pPr marL="285750" indent="-285750">
              <a:spcBef>
                <a:spcPct val="20000"/>
              </a:spcBef>
              <a:buClr>
                <a:srgbClr val="010000"/>
              </a:buClr>
              <a:buFont typeface="Arial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Arial" charset="0"/>
              </a:rPr>
              <a:t>Further studies – comparison with GPI and BES</a:t>
            </a:r>
            <a:endParaRPr lang="en-US" sz="1800" b="0" i="0" dirty="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rgbClr val="010000"/>
              </a:buClr>
              <a:buFontTx/>
              <a:buChar char="•"/>
            </a:pP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97" name="TextBox 10"/>
          <p:cNvSpPr txBox="1">
            <a:spLocks noChangeArrowheads="1"/>
          </p:cNvSpPr>
          <p:nvPr/>
        </p:nvSpPr>
        <p:spPr bwMode="auto">
          <a:xfrm>
            <a:off x="7010400" y="62484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PAC29-13</a:t>
            </a:r>
          </a:p>
        </p:txBody>
      </p:sp>
      <p:sp>
        <p:nvSpPr>
          <p:cNvPr id="16398" name="TextBox 10"/>
          <p:cNvSpPr txBox="1">
            <a:spLocks noChangeArrowheads="1"/>
          </p:cNvSpPr>
          <p:nvPr/>
        </p:nvSpPr>
        <p:spPr bwMode="auto">
          <a:xfrm>
            <a:off x="8077200" y="62484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PAC29-16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971800" y="4876800"/>
            <a:ext cx="838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514600" y="2057400"/>
            <a:ext cx="6096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 descr="Picture 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799"/>
            <a:ext cx="2286000" cy="3246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33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4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>
                <a:latin typeface="Arial" charset="0"/>
              </a:rPr>
              <a:t>NSTX data from JRT 2011 on pedestal structure, stability and fluctuations to aid model development and projections to NSTX-U</a:t>
            </a:r>
          </a:p>
        </p:txBody>
      </p:sp>
      <p:cxnSp>
        <p:nvCxnSpPr>
          <p:cNvPr id="18436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6248400" cy="5638800"/>
          </a:xfrm>
        </p:spPr>
        <p:txBody>
          <a:bodyPr/>
          <a:lstStyle/>
          <a:p>
            <a:pPr marL="233363" indent="-233363">
              <a:buClr>
                <a:srgbClr val="010000"/>
              </a:buClr>
              <a:defRPr/>
            </a:pPr>
            <a:r>
              <a:rPr lang="en-US" sz="1800" dirty="0">
                <a:latin typeface="Arial" charset="0"/>
              </a:rPr>
              <a:t>P</a:t>
            </a:r>
            <a:r>
              <a:rPr lang="en-US" sz="1800" dirty="0" smtClean="0">
                <a:latin typeface="Arial" charset="0"/>
              </a:rPr>
              <a:t>edestal </a:t>
            </a:r>
            <a:r>
              <a:rPr lang="en-US" sz="1800" dirty="0">
                <a:latin typeface="Arial" charset="0"/>
              </a:rPr>
              <a:t>structure and </a:t>
            </a:r>
            <a:r>
              <a:rPr lang="en-US" sz="1800" dirty="0" smtClean="0">
                <a:latin typeface="Arial" charset="0"/>
              </a:rPr>
              <a:t>stability with Type I ELMs </a:t>
            </a:r>
          </a:p>
          <a:p>
            <a:pPr marL="457200" lvl="1" indent="-223838">
              <a:buClr>
                <a:srgbClr val="010000"/>
              </a:buClr>
              <a:defRPr/>
            </a:pPr>
            <a:r>
              <a:rPr lang="en-US" sz="1800" i="1" dirty="0" err="1" smtClean="0"/>
              <a:t>P</a:t>
            </a:r>
            <a:r>
              <a:rPr lang="en-US" sz="1800" i="1" baseline="-25000" dirty="0" err="1" smtClean="0"/>
              <a:t>tot</a:t>
            </a:r>
            <a:r>
              <a:rPr lang="en-US" sz="1800" i="1" baseline="-25000" dirty="0" smtClean="0"/>
              <a:t> </a:t>
            </a:r>
            <a:r>
              <a:rPr lang="en-US" sz="1800" i="1" baseline="-25000" dirty="0" err="1"/>
              <a:t>ped</a:t>
            </a:r>
            <a:r>
              <a:rPr lang="en-US" sz="1800" i="1" baseline="-25000" dirty="0"/>
              <a:t> </a:t>
            </a:r>
            <a:r>
              <a:rPr lang="en-US" sz="1800" i="1" dirty="0" smtClean="0"/>
              <a:t>~ I</a:t>
            </a:r>
            <a:r>
              <a:rPr lang="en-US" sz="1800" i="1" baseline="-25000" dirty="0" smtClean="0"/>
              <a:t>p</a:t>
            </a:r>
            <a:r>
              <a:rPr lang="en-US" sz="1800" i="1" baseline="30000" dirty="0" smtClean="0"/>
              <a:t>2</a:t>
            </a:r>
            <a:r>
              <a:rPr lang="en-US" sz="1800" dirty="0" smtClean="0"/>
              <a:t>, increases with </a:t>
            </a:r>
            <a:r>
              <a:rPr lang="en-US" sz="1800" i="1" dirty="0" err="1" smtClean="0">
                <a:latin typeface="Symbol" charset="2"/>
                <a:cs typeface="Symbol" charset="2"/>
              </a:rPr>
              <a:t>d</a:t>
            </a:r>
            <a:r>
              <a:rPr lang="en-US" sz="1800" i="1" baseline="-25000" dirty="0" err="1" smtClean="0"/>
              <a:t>bot</a:t>
            </a:r>
            <a:r>
              <a:rPr lang="en-US" sz="1800" dirty="0" smtClean="0"/>
              <a:t>, independent of </a:t>
            </a:r>
            <a:r>
              <a:rPr lang="en-US" sz="1800" i="1" dirty="0" err="1" smtClean="0"/>
              <a:t>B</a:t>
            </a:r>
            <a:r>
              <a:rPr lang="en-US" sz="1800" i="1" baseline="-25000" dirty="0" err="1" smtClean="0"/>
              <a:t>t</a:t>
            </a:r>
            <a:endParaRPr lang="en-US" sz="1800" i="1" baseline="-25000" dirty="0" smtClean="0"/>
          </a:p>
          <a:p>
            <a:pPr marL="690563" lvl="2" indent="-233363">
              <a:buClr>
                <a:srgbClr val="010000"/>
              </a:buClr>
              <a:defRPr/>
            </a:pPr>
            <a:r>
              <a:rPr lang="en-US" sz="1600" dirty="0"/>
              <a:t>S</a:t>
            </a:r>
            <a:r>
              <a:rPr lang="en-US" sz="1600" dirty="0" smtClean="0"/>
              <a:t>aturates </a:t>
            </a:r>
            <a:r>
              <a:rPr lang="en-US" sz="1600" dirty="0"/>
              <a:t>only in the last 30% of the ELM cycle at low and intermediate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p</a:t>
            </a:r>
            <a:r>
              <a:rPr lang="en-US" sz="1600" dirty="0"/>
              <a:t>, and not at the high 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p</a:t>
            </a:r>
            <a:r>
              <a:rPr lang="en-US" sz="1600" dirty="0"/>
              <a:t> &gt; 1 MA</a:t>
            </a:r>
          </a:p>
          <a:p>
            <a:pPr marL="457200" lvl="1" indent="-223838">
              <a:buClr>
                <a:srgbClr val="010000"/>
              </a:buClr>
              <a:defRPr/>
            </a:pPr>
            <a:r>
              <a:rPr lang="en-US" sz="1600" i="1" dirty="0" smtClean="0">
                <a:cs typeface="Symbol" charset="2"/>
              </a:rPr>
              <a:t>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D</a:t>
            </a:r>
            <a:r>
              <a:rPr lang="en-US" sz="1600" i="1" dirty="0" err="1" smtClean="0"/>
              <a:t>P</a:t>
            </a:r>
            <a:r>
              <a:rPr lang="en-US" sz="1600" i="1" baseline="-25000" dirty="0" err="1" smtClean="0"/>
              <a:t>tot</a:t>
            </a:r>
            <a:r>
              <a:rPr lang="en-US" sz="1600" dirty="0" smtClean="0"/>
              <a:t> increases during the ELM cycle, independent of </a:t>
            </a:r>
            <a:r>
              <a:rPr lang="en-US" sz="1600" i="1" u="sng" dirty="0" err="1" smtClean="0"/>
              <a:t>I</a:t>
            </a:r>
            <a:r>
              <a:rPr lang="en-US" sz="1600" i="1" u="sng" baseline="-25000" dirty="0" err="1" smtClean="0"/>
              <a:t>p</a:t>
            </a:r>
            <a:endParaRPr lang="en-US" sz="1600" i="1" u="sng" baseline="-25000" dirty="0" smtClean="0"/>
          </a:p>
          <a:p>
            <a:pPr marL="457200" lvl="1" indent="-223838">
              <a:buClr>
                <a:srgbClr val="010000"/>
              </a:buClr>
              <a:defRPr/>
            </a:pPr>
            <a:r>
              <a:rPr lang="en-US" sz="1600" dirty="0"/>
              <a:t>Pressure </a:t>
            </a:r>
            <a:r>
              <a:rPr lang="en-US" sz="1600" dirty="0" smtClean="0"/>
              <a:t>gradient</a:t>
            </a:r>
            <a:r>
              <a:rPr lang="en-US" sz="1600" dirty="0"/>
              <a:t> </a:t>
            </a:r>
            <a:r>
              <a:rPr lang="en-US" sz="1600" dirty="0" smtClean="0"/>
              <a:t>is </a:t>
            </a:r>
            <a:r>
              <a:rPr lang="en-US" sz="1600" dirty="0"/>
              <a:t>clamped during most of the ELM cycle</a:t>
            </a:r>
            <a:endParaRPr lang="en-US" sz="1600" i="1" dirty="0" smtClean="0"/>
          </a:p>
          <a:p>
            <a:pPr marL="457200" lvl="1" indent="-223838">
              <a:buClr>
                <a:srgbClr val="010000"/>
              </a:buClr>
              <a:defRPr/>
            </a:pPr>
            <a:r>
              <a:rPr lang="en-US" sz="1600" dirty="0"/>
              <a:t>Characterization of </a:t>
            </a:r>
            <a:r>
              <a:rPr lang="en-US" sz="1600" dirty="0" smtClean="0"/>
              <a:t>fluctuations </a:t>
            </a:r>
            <a:r>
              <a:rPr lang="en-US" sz="1600" dirty="0"/>
              <a:t>during the inter-ELM </a:t>
            </a:r>
            <a:r>
              <a:rPr lang="en-US" sz="1600" dirty="0" smtClean="0"/>
              <a:t>phase</a:t>
            </a:r>
            <a:endParaRPr lang="en-US" sz="1600" dirty="0">
              <a:latin typeface="Arial" charset="0"/>
            </a:endParaRPr>
          </a:p>
          <a:p>
            <a:pPr marL="685800" lvl="2">
              <a:buClr>
                <a:srgbClr val="010000"/>
              </a:buClr>
              <a:defRPr/>
            </a:pPr>
            <a:r>
              <a:rPr lang="en-US" sz="1600" dirty="0" err="1" smtClean="0"/>
              <a:t>Reflectometry</a:t>
            </a:r>
            <a:r>
              <a:rPr lang="en-US" sz="1600" dirty="0" smtClean="0"/>
              <a:t>: a </a:t>
            </a:r>
            <a:r>
              <a:rPr lang="en-US" sz="1600" dirty="0"/>
              <a:t>coherent density </a:t>
            </a:r>
            <a:r>
              <a:rPr lang="en-US" sz="1600" dirty="0" smtClean="0"/>
              <a:t>fluctuation, </a:t>
            </a:r>
            <a:r>
              <a:rPr lang="el-GR" sz="1600" dirty="0" smtClean="0">
                <a:latin typeface="Symbol" charset="2"/>
                <a:cs typeface="Symbol" charset="2"/>
              </a:rPr>
              <a:t>λ</a:t>
            </a:r>
            <a:r>
              <a:rPr lang="el-GR" sz="1600" baseline="-25000" dirty="0" smtClean="0"/>
              <a:t>r</a:t>
            </a:r>
            <a:endParaRPr lang="en-US" sz="1600" dirty="0" smtClean="0"/>
          </a:p>
          <a:p>
            <a:pPr marL="685800" lvl="2">
              <a:buClr>
                <a:srgbClr val="010000"/>
              </a:buClr>
              <a:defRPr/>
            </a:pPr>
            <a:r>
              <a:rPr lang="en-US" sz="1600" dirty="0" smtClean="0"/>
              <a:t>BES: modest change in pol. correlation length, propagation </a:t>
            </a:r>
            <a:r>
              <a:rPr lang="en-US" sz="1600" dirty="0"/>
              <a:t>in ion diamagnetic direction</a:t>
            </a:r>
            <a:endParaRPr lang="en-US" sz="1600" dirty="0" smtClean="0"/>
          </a:p>
          <a:p>
            <a:pPr marL="685800" lvl="2">
              <a:buClr>
                <a:srgbClr val="010000"/>
              </a:buClr>
              <a:defRPr/>
            </a:pPr>
            <a:r>
              <a:rPr lang="en-US" sz="1600" dirty="0">
                <a:latin typeface="Arial" charset="0"/>
              </a:rPr>
              <a:t>Ion scale turbulence </a:t>
            </a:r>
            <a:r>
              <a:rPr lang="en-US" sz="1600" dirty="0"/>
              <a:t>0.2 ≤  </a:t>
            </a:r>
            <a:r>
              <a:rPr lang="en-US" sz="1600" dirty="0" err="1"/>
              <a:t>k</a:t>
            </a:r>
            <a:r>
              <a:rPr lang="en-US" sz="1600" baseline="-6000" dirty="0" err="1">
                <a:cs typeface="Apple Symbols" charset="0"/>
              </a:rPr>
              <a:t>⊥</a:t>
            </a:r>
            <a:r>
              <a:rPr lang="en-US" sz="1600" dirty="0" err="1"/>
              <a:t>ρ</a:t>
            </a:r>
            <a:r>
              <a:rPr lang="en-US" sz="1600" baseline="-6000" dirty="0" err="1"/>
              <a:t>i</a:t>
            </a:r>
            <a:r>
              <a:rPr lang="en-US" sz="1600" dirty="0"/>
              <a:t>  ≤ </a:t>
            </a:r>
            <a:r>
              <a:rPr lang="en-US" sz="1600" dirty="0" smtClean="0"/>
              <a:t>0.7 with </a:t>
            </a:r>
            <a:r>
              <a:rPr lang="el-GR" sz="1600" dirty="0">
                <a:latin typeface="Symbol" charset="2"/>
                <a:cs typeface="Symbol" charset="2"/>
              </a:rPr>
              <a:t>λ</a:t>
            </a:r>
            <a:r>
              <a:rPr lang="el-GR" sz="1600" baseline="-25000" dirty="0">
                <a:latin typeface="Symbol" charset="2"/>
                <a:cs typeface="Symbol" charset="2"/>
              </a:rPr>
              <a:t>θ</a:t>
            </a:r>
            <a:r>
              <a:rPr lang="el-GR" sz="1600" dirty="0"/>
              <a:t>&gt;</a:t>
            </a:r>
            <a:r>
              <a:rPr lang="el-GR" sz="1600" dirty="0">
                <a:latin typeface="Symbol" charset="2"/>
                <a:cs typeface="Symbol" charset="2"/>
              </a:rPr>
              <a:t>λ</a:t>
            </a:r>
            <a:r>
              <a:rPr lang="el-GR" sz="1600" baseline="-25000" dirty="0"/>
              <a:t>r</a:t>
            </a:r>
            <a:endParaRPr lang="en-US" sz="1600" baseline="-25000" dirty="0" smtClean="0">
              <a:solidFill>
                <a:srgbClr val="0000FF"/>
              </a:solidFill>
            </a:endParaRPr>
          </a:p>
          <a:p>
            <a:pPr marL="685800" lvl="2">
              <a:buClr>
                <a:srgbClr val="010000"/>
              </a:buClr>
              <a:defRPr/>
            </a:pPr>
            <a:r>
              <a:rPr lang="en-US" sz="1600" dirty="0" smtClean="0">
                <a:latin typeface="Arial" charset="0"/>
              </a:rPr>
              <a:t>ITG</a:t>
            </a:r>
            <a:r>
              <a:rPr lang="en-US" sz="1600" dirty="0">
                <a:latin typeface="Arial" charset="0"/>
              </a:rPr>
              <a:t>, ITG/TEM, </a:t>
            </a:r>
            <a:r>
              <a:rPr lang="en-US" sz="1600" dirty="0" smtClean="0">
                <a:latin typeface="Arial" charset="0"/>
              </a:rPr>
              <a:t>KBM stability modeling underway</a:t>
            </a:r>
          </a:p>
          <a:p>
            <a:pPr marL="233363" indent="-233363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Transition from </a:t>
            </a:r>
            <a:r>
              <a:rPr lang="en-US" sz="1800" dirty="0" err="1" smtClean="0">
                <a:latin typeface="Arial" charset="0"/>
              </a:rPr>
              <a:t>ELMy</a:t>
            </a:r>
            <a:r>
              <a:rPr lang="en-US" sz="1800" dirty="0" smtClean="0">
                <a:latin typeface="Arial" charset="0"/>
              </a:rPr>
              <a:t> to ELM-suppressed H-modes with lithium coatings </a:t>
            </a:r>
          </a:p>
          <a:p>
            <a:pPr marL="233363" indent="-233363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Comparison with models:  ELITE, </a:t>
            </a:r>
            <a:r>
              <a:rPr lang="en-US" sz="1800" dirty="0" err="1" smtClean="0">
                <a:latin typeface="Arial" charset="0"/>
              </a:rPr>
              <a:t>Paleoclassical</a:t>
            </a:r>
            <a:r>
              <a:rPr lang="en-US" sz="1800" dirty="0" smtClean="0">
                <a:latin typeface="Arial" charset="0"/>
              </a:rPr>
              <a:t>, XGC1</a:t>
            </a:r>
          </a:p>
          <a:p>
            <a:pPr marL="233363" indent="-233363">
              <a:buClr>
                <a:srgbClr val="010000"/>
              </a:buClr>
              <a:defRPr/>
            </a:pPr>
            <a:r>
              <a:rPr lang="en-US" sz="1600" dirty="0" smtClean="0">
                <a:latin typeface="Arial" charset="0"/>
              </a:rPr>
              <a:t>Further work</a:t>
            </a:r>
          </a:p>
          <a:p>
            <a:pPr marL="457200" lvl="1" indent="-223838">
              <a:buClr>
                <a:srgbClr val="010000"/>
              </a:buClr>
              <a:defRPr/>
            </a:pPr>
            <a:r>
              <a:rPr lang="en-US" sz="1400" dirty="0" smtClean="0">
                <a:latin typeface="Arial" charset="0"/>
              </a:rPr>
              <a:t>Collaboration </a:t>
            </a:r>
            <a:r>
              <a:rPr lang="en-US" sz="1400" dirty="0">
                <a:latin typeface="Arial" charset="0"/>
              </a:rPr>
              <a:t>with Alcator C-</a:t>
            </a:r>
            <a:r>
              <a:rPr lang="en-US" sz="1400" dirty="0" smtClean="0">
                <a:latin typeface="Arial" charset="0"/>
              </a:rPr>
              <a:t>Mod on </a:t>
            </a:r>
            <a:r>
              <a:rPr lang="en-US" sz="1400" dirty="0">
                <a:latin typeface="Arial" charset="0"/>
              </a:rPr>
              <a:t>O-mode correlation </a:t>
            </a:r>
            <a:r>
              <a:rPr lang="en-US" sz="1400" dirty="0" err="1">
                <a:latin typeface="Arial" charset="0"/>
              </a:rPr>
              <a:t>reflectometry</a:t>
            </a:r>
            <a:r>
              <a:rPr lang="en-US" sz="1400" dirty="0">
                <a:latin typeface="Arial" charset="0"/>
              </a:rPr>
              <a:t> and M3D </a:t>
            </a:r>
            <a:r>
              <a:rPr lang="en-US" sz="1400" dirty="0" smtClean="0">
                <a:latin typeface="Arial" charset="0"/>
              </a:rPr>
              <a:t>modeling</a:t>
            </a:r>
            <a:endParaRPr lang="en-US" sz="1400" dirty="0">
              <a:latin typeface="Arial" charset="0"/>
            </a:endParaRPr>
          </a:p>
          <a:p>
            <a:pPr marL="457200" lvl="1" indent="-223838">
              <a:buClr>
                <a:srgbClr val="010000"/>
              </a:buClr>
              <a:defRPr/>
            </a:pPr>
            <a:r>
              <a:rPr lang="en-US" sz="1400" dirty="0" err="1">
                <a:latin typeface="Arial" charset="0"/>
              </a:rPr>
              <a:t>M</a:t>
            </a:r>
            <a:r>
              <a:rPr lang="en-US" sz="1400" dirty="0" err="1" smtClean="0">
                <a:latin typeface="Arial" charset="0"/>
              </a:rPr>
              <a:t>icroturbulence</a:t>
            </a:r>
            <a:r>
              <a:rPr lang="en-US" sz="1400" dirty="0" smtClean="0">
                <a:latin typeface="Arial" charset="0"/>
              </a:rPr>
              <a:t> (GS2) and </a:t>
            </a:r>
            <a:r>
              <a:rPr lang="en-US" sz="1400" dirty="0" err="1" smtClean="0">
                <a:latin typeface="Arial" charset="0"/>
              </a:rPr>
              <a:t>microturbulence</a:t>
            </a:r>
            <a:r>
              <a:rPr lang="en-US" sz="1400" dirty="0" smtClean="0">
                <a:latin typeface="Arial" charset="0"/>
              </a:rPr>
              <a:t>-neoclassical (XGC1) modeling</a:t>
            </a:r>
          </a:p>
          <a:p>
            <a:pPr>
              <a:buClr>
                <a:srgbClr val="010000"/>
              </a:buClr>
              <a:defRPr/>
            </a:pPr>
            <a:endParaRPr lang="en-US" dirty="0" smtClean="0">
              <a:latin typeface="Arial" charset="0"/>
            </a:endParaRPr>
          </a:p>
          <a:p>
            <a:pPr lvl="2">
              <a:buClr>
                <a:srgbClr val="010000"/>
              </a:buClr>
              <a:defRPr/>
            </a:pPr>
            <a:endParaRPr lang="en-US" sz="1400" dirty="0">
              <a:latin typeface="Arial" charset="0"/>
            </a:endParaRPr>
          </a:p>
          <a:p>
            <a:pPr marL="225425" indent="-279400">
              <a:defRPr/>
            </a:pPr>
            <a:endParaRPr lang="en-US" dirty="0">
              <a:latin typeface="Arial" charset="0"/>
            </a:endParaRPr>
          </a:p>
          <a:p>
            <a:pPr marL="1025525" lvl="2" indent="-279400">
              <a:defRPr/>
            </a:pPr>
            <a:endParaRPr lang="en-US" dirty="0">
              <a:latin typeface="Arial" charset="0"/>
            </a:endParaRPr>
          </a:p>
          <a:p>
            <a:pPr lvl="1">
              <a:buClr>
                <a:srgbClr val="010000"/>
              </a:buClr>
              <a:defRPr/>
            </a:pPr>
            <a:endParaRPr lang="en-US" dirty="0" smtClean="0">
              <a:latin typeface="Arial" charset="0"/>
            </a:endParaRPr>
          </a:p>
          <a:p>
            <a:pPr lvl="1">
              <a:buClr>
                <a:srgbClr val="010000"/>
              </a:buClr>
              <a:defRPr/>
            </a:pPr>
            <a:endParaRPr lang="en-US" dirty="0">
              <a:latin typeface="Arial" charset="0"/>
            </a:endParaRPr>
          </a:p>
        </p:txBody>
      </p:sp>
      <p:cxnSp>
        <p:nvCxnSpPr>
          <p:cNvPr id="1843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0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7EF5155-56DC-E441-8AA7-D78B79C5FBF4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7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18441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38904"/>
            <a:ext cx="2845474" cy="24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2719388" cy="274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6019800" y="3124200"/>
            <a:ext cx="381000" cy="228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3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NSTX studies of ELM regimes and ELM control contribute to mitigation strategies for ITER and future STs</a:t>
            </a:r>
          </a:p>
        </p:txBody>
      </p:sp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6629400" cy="5334000"/>
          </a:xfrm>
        </p:spPr>
        <p:txBody>
          <a:bodyPr/>
          <a:lstStyle/>
          <a:p>
            <a:pPr marL="284163" indent="-227013">
              <a:buClr>
                <a:srgbClr val="010000"/>
              </a:buClr>
              <a:defRPr/>
            </a:pPr>
            <a:r>
              <a:rPr lang="en-US" sz="1800" dirty="0" smtClean="0"/>
              <a:t>ELM triggering with n=3 RMP</a:t>
            </a:r>
            <a:endParaRPr lang="en-US" sz="1800" dirty="0"/>
          </a:p>
          <a:p>
            <a:pPr marL="746125" lvl="1" indent="-288925">
              <a:defRPr/>
            </a:pPr>
            <a:r>
              <a:rPr lang="en-US" sz="1800" dirty="0" smtClean="0"/>
              <a:t>Weak RMP impact on pedestal transport</a:t>
            </a:r>
          </a:p>
          <a:p>
            <a:pPr lvl="1">
              <a:defRPr/>
            </a:pPr>
            <a:r>
              <a:rPr lang="en-US" sz="1800" dirty="0" smtClean="0"/>
              <a:t>Strong impact on stability</a:t>
            </a:r>
          </a:p>
          <a:p>
            <a:pPr marL="1025525" lvl="2" indent="-222250">
              <a:defRPr/>
            </a:pPr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/>
              <a:t>, </a:t>
            </a:r>
            <a:r>
              <a:rPr lang="en-US" sz="1600" dirty="0" smtClean="0"/>
              <a:t>pressure gradient increase</a:t>
            </a:r>
          </a:p>
          <a:p>
            <a:pPr marL="1025525" lvl="2" indent="-222250">
              <a:defRPr/>
            </a:pPr>
            <a:r>
              <a:rPr lang="en-US" sz="1600" dirty="0" smtClean="0"/>
              <a:t>PEST </a:t>
            </a:r>
            <a:r>
              <a:rPr lang="en-US" sz="1600" dirty="0"/>
              <a:t>shows edge unstable with n=3 </a:t>
            </a:r>
            <a:endParaRPr lang="en-US" sz="1600" dirty="0" smtClean="0"/>
          </a:p>
          <a:p>
            <a:pPr lvl="1">
              <a:defRPr/>
            </a:pPr>
            <a:r>
              <a:rPr lang="en-US" sz="1800" dirty="0" smtClean="0"/>
              <a:t>Triggered </a:t>
            </a:r>
            <a:r>
              <a:rPr lang="en-US" sz="1800" dirty="0"/>
              <a:t>ELMs are phase locked to the imposed </a:t>
            </a:r>
            <a:r>
              <a:rPr lang="en-US" sz="1800" dirty="0" smtClean="0"/>
              <a:t>3D </a:t>
            </a:r>
            <a:r>
              <a:rPr lang="en-US" sz="1800" dirty="0"/>
              <a:t>fields for n=1 and n=3 </a:t>
            </a:r>
          </a:p>
          <a:p>
            <a:pPr marL="284163" indent="-223838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Divertor heat and particle structures during ELMs, intrinsic and 3D fields</a:t>
            </a:r>
          </a:p>
          <a:p>
            <a:pPr lvl="1">
              <a:buClr>
                <a:srgbClr val="010000"/>
              </a:buClr>
              <a:defRPr/>
            </a:pPr>
            <a:r>
              <a:rPr lang="en-US" sz="1800" dirty="0"/>
              <a:t>Applied 3D fields reattach detached divertor plasma</a:t>
            </a:r>
          </a:p>
          <a:p>
            <a:pPr lvl="1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Developing model of </a:t>
            </a:r>
            <a:r>
              <a:rPr lang="en-US" sz="1800" dirty="0" err="1" smtClean="0">
                <a:latin typeface="Arial" charset="0"/>
              </a:rPr>
              <a:t>toroidally</a:t>
            </a:r>
            <a:r>
              <a:rPr lang="en-US" sz="1800" dirty="0" smtClean="0">
                <a:latin typeface="Arial" charset="0"/>
              </a:rPr>
              <a:t> non-uniform heat and particle flux structures using EMC3-EIRENE</a:t>
            </a:r>
          </a:p>
          <a:p>
            <a:pPr marL="284163" indent="-223838">
              <a:buClr>
                <a:srgbClr val="010000"/>
              </a:buClr>
              <a:defRPr/>
            </a:pPr>
            <a:r>
              <a:rPr lang="en-US" sz="1800" dirty="0"/>
              <a:t>Small transport ELM-like events from 3D field application below ELM triggering threshold (</a:t>
            </a:r>
            <a:r>
              <a:rPr lang="en-US" sz="1800" dirty="0" err="1"/>
              <a:t>w.r.t</a:t>
            </a:r>
            <a:r>
              <a:rPr lang="en-US" sz="1800" dirty="0"/>
              <a:t>. duration or amplitude)</a:t>
            </a:r>
          </a:p>
          <a:p>
            <a:pPr marL="284163" indent="-223838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Collaboration with MAST in perturbed equilibria modeling </a:t>
            </a:r>
          </a:p>
          <a:p>
            <a:pPr marL="284163" indent="-223838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Discussing collaboration with ASDEX in small ELM analysis, effects of 3D fields on detachment</a:t>
            </a:r>
          </a:p>
          <a:p>
            <a:pPr>
              <a:buClr>
                <a:srgbClr val="010000"/>
              </a:buClr>
              <a:defRPr/>
            </a:pPr>
            <a:endParaRPr lang="en-US" sz="1800" dirty="0">
              <a:latin typeface="Arial" charset="0"/>
            </a:endParaRPr>
          </a:p>
        </p:txBody>
      </p:sp>
      <p:cxnSp>
        <p:nvCxnSpPr>
          <p:cNvPr id="20487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9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D445710-A59F-BE4B-BAB2-A8D03EF992CF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8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2049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1" name="Rectangle 2"/>
          <p:cNvSpPr>
            <a:spLocks noChangeArrowheads="1"/>
          </p:cNvSpPr>
          <p:nvPr/>
        </p:nvSpPr>
        <p:spPr bwMode="auto">
          <a:xfrm>
            <a:off x="7467600" y="6019800"/>
            <a:ext cx="1287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i="0" dirty="0">
                <a:latin typeface="Arial" charset="0"/>
              </a:rPr>
              <a:t>JRT 2013</a:t>
            </a:r>
            <a:endParaRPr lang="en-US" sz="2000" b="0" i="0" dirty="0"/>
          </a:p>
        </p:txBody>
      </p:sp>
      <p:sp>
        <p:nvSpPr>
          <p:cNvPr id="20492" name="TextBox 10"/>
          <p:cNvSpPr txBox="1">
            <a:spLocks noChangeArrowheads="1"/>
          </p:cNvSpPr>
          <p:nvPr/>
        </p:nvSpPr>
        <p:spPr bwMode="auto">
          <a:xfrm>
            <a:off x="7620000" y="55626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PAC29-48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66560" y="1143000"/>
            <a:ext cx="2362200" cy="1752600"/>
            <a:chOff x="6705600" y="1827175"/>
            <a:chExt cx="2362200" cy="1752600"/>
          </a:xfrm>
        </p:grpSpPr>
        <p:pic>
          <p:nvPicPr>
            <p:cNvPr id="2" name="Picture 1" descr="Picture 9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566" y="1827175"/>
              <a:ext cx="1211234" cy="1682750"/>
            </a:xfrm>
            <a:prstGeom prst="rect">
              <a:avLst/>
            </a:prstGeom>
          </p:spPr>
        </p:pic>
        <p:pic>
          <p:nvPicPr>
            <p:cNvPr id="3" name="Picture 2" descr="Picture 8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1828800"/>
              <a:ext cx="1233142" cy="1750975"/>
            </a:xfrm>
            <a:prstGeom prst="rect">
              <a:avLst/>
            </a:prstGeom>
          </p:spPr>
        </p:pic>
      </p:grpSp>
      <p:pic>
        <p:nvPicPr>
          <p:cNvPr id="5" name="Picture 4" descr="Picture 7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53" y="2895600"/>
            <a:ext cx="2290947" cy="15240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6400800" y="4495800"/>
            <a:ext cx="609600" cy="381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529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0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 smtClean="0">
                <a:latin typeface="Arial" charset="0"/>
              </a:rPr>
              <a:t>Diagnosis </a:t>
            </a:r>
            <a:r>
              <a:rPr lang="en-US" sz="2100" dirty="0">
                <a:latin typeface="Arial" charset="0"/>
              </a:rPr>
              <a:t>and analysis of impurity sources and </a:t>
            </a:r>
            <a:r>
              <a:rPr lang="en-US" sz="2100" dirty="0" smtClean="0">
                <a:latin typeface="Arial" charset="0"/>
              </a:rPr>
              <a:t>transport aimed </a:t>
            </a:r>
            <a:r>
              <a:rPr lang="en-US" sz="2100" dirty="0">
                <a:latin typeface="Arial" charset="0"/>
              </a:rPr>
              <a:t>at </a:t>
            </a:r>
            <a:r>
              <a:rPr lang="en-US" sz="2100" dirty="0" smtClean="0"/>
              <a:t>understanding means to reduce impurity </a:t>
            </a:r>
            <a:r>
              <a:rPr lang="en-US" sz="2100" dirty="0"/>
              <a:t>accumulation </a:t>
            </a:r>
            <a:r>
              <a:rPr lang="en-US" sz="2100" dirty="0" smtClean="0"/>
              <a:t>in </a:t>
            </a:r>
            <a:r>
              <a:rPr lang="en-US" sz="2100" dirty="0"/>
              <a:t>NSTX-</a:t>
            </a:r>
            <a:r>
              <a:rPr lang="en-US" sz="2100" dirty="0" smtClean="0"/>
              <a:t>U</a:t>
            </a:r>
            <a:endParaRPr lang="en-US" sz="2100" dirty="0">
              <a:latin typeface="Arial" charset="0"/>
            </a:endParaRPr>
          </a:p>
        </p:txBody>
      </p:sp>
      <p:cxnSp>
        <p:nvCxnSpPr>
          <p:cNvPr id="22532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7086600" cy="1752600"/>
          </a:xfrm>
        </p:spPr>
        <p:txBody>
          <a:bodyPr/>
          <a:lstStyle/>
          <a:p>
            <a:pPr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Carbon accumulation in ELM-free H-mode discharges w/ lithium</a:t>
            </a:r>
          </a:p>
          <a:p>
            <a:pPr marL="568325" lvl="1" indent="-22225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Increased inward core carbon transport from NCLASS multi-species analysis </a:t>
            </a:r>
          </a:p>
          <a:p>
            <a:pPr marL="568325" lvl="1" indent="-22225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Divertor </a:t>
            </a:r>
            <a:r>
              <a:rPr lang="en-US" sz="1800" dirty="0">
                <a:latin typeface="Arial" charset="0"/>
              </a:rPr>
              <a:t>carbon influx slightly </a:t>
            </a:r>
            <a:r>
              <a:rPr lang="en-US" sz="1800" dirty="0" smtClean="0">
                <a:latin typeface="Arial" charset="0"/>
              </a:rPr>
              <a:t>decreased (from SXB analysis)</a:t>
            </a:r>
          </a:p>
          <a:p>
            <a:pPr marL="568325" lvl="1" indent="-222250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SOL parallel transport being analyzed with UEDGE</a:t>
            </a:r>
          </a:p>
        </p:txBody>
      </p:sp>
      <p:cxnSp>
        <p:nvCxnSpPr>
          <p:cNvPr id="22534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5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05A034E-A5B0-0B40-8BAE-0DEAA388DD3F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9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cxnSp>
        <p:nvCxnSpPr>
          <p:cNvPr id="22537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1" name="Rectangle 1"/>
          <p:cNvSpPr>
            <a:spLocks noChangeArrowheads="1"/>
          </p:cNvSpPr>
          <p:nvPr/>
        </p:nvSpPr>
        <p:spPr bwMode="auto">
          <a:xfrm>
            <a:off x="8001000" y="5638800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0" i="0" dirty="0">
                <a:latin typeface="Arial" charset="0"/>
              </a:rPr>
              <a:t>R(12-2)</a:t>
            </a:r>
            <a:endParaRPr lang="en-US" sz="1800" b="0" i="0" dirty="0"/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8001000" y="6019800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0" i="0" dirty="0">
                <a:latin typeface="Arial" charset="0"/>
              </a:rPr>
              <a:t>R(13-2)</a:t>
            </a:r>
            <a:endParaRPr lang="en-US" sz="1800" b="0" i="0" dirty="0"/>
          </a:p>
        </p:txBody>
      </p:sp>
      <p:sp>
        <p:nvSpPr>
          <p:cNvPr id="22543" name="TextBox 10"/>
          <p:cNvSpPr txBox="1">
            <a:spLocks noChangeArrowheads="1"/>
          </p:cNvSpPr>
          <p:nvPr/>
        </p:nvSpPr>
        <p:spPr bwMode="auto">
          <a:xfrm>
            <a:off x="7010400" y="56388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PAC29-17</a:t>
            </a:r>
          </a:p>
        </p:txBody>
      </p:sp>
      <p:sp>
        <p:nvSpPr>
          <p:cNvPr id="22544" name="TextBox 10"/>
          <p:cNvSpPr txBox="1">
            <a:spLocks noChangeArrowheads="1"/>
          </p:cNvSpPr>
          <p:nvPr/>
        </p:nvSpPr>
        <p:spPr bwMode="auto">
          <a:xfrm>
            <a:off x="7010400" y="59436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PAC29-18</a:t>
            </a:r>
          </a:p>
        </p:txBody>
      </p:sp>
      <p:sp>
        <p:nvSpPr>
          <p:cNvPr id="22545" name="TextBox 10"/>
          <p:cNvSpPr txBox="1">
            <a:spLocks noChangeArrowheads="1"/>
          </p:cNvSpPr>
          <p:nvPr/>
        </p:nvSpPr>
        <p:spPr bwMode="auto">
          <a:xfrm>
            <a:off x="7010400" y="62484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PAC29-47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800600" y="3200400"/>
            <a:ext cx="12192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Picture 1" descr="VLAD_PAC_lithiu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01" y="2743200"/>
            <a:ext cx="3028199" cy="2819400"/>
          </a:xfrm>
          <a:prstGeom prst="rect">
            <a:avLst/>
          </a:prstGeom>
        </p:spPr>
      </p:pic>
      <p:pic>
        <p:nvPicPr>
          <p:cNvPr id="8" name="Picture 7" descr="Picture 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066800"/>
            <a:ext cx="1752600" cy="1577085"/>
          </a:xfrm>
          <a:prstGeom prst="rect">
            <a:avLst/>
          </a:prstGeom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52400" y="2743200"/>
            <a:ext cx="5943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30188" indent="-230188">
              <a:buClr>
                <a:srgbClr val="010000"/>
              </a:buClr>
              <a:defRPr/>
            </a:pPr>
            <a:r>
              <a:rPr lang="en-US" sz="1800" b="0" i="0" dirty="0" err="1" smtClean="0">
                <a:latin typeface="Arial" charset="0"/>
              </a:rPr>
              <a:t>Toroidally</a:t>
            </a:r>
            <a:r>
              <a:rPr lang="en-US" sz="1800" b="0" i="0" dirty="0" smtClean="0">
                <a:latin typeface="Arial" charset="0"/>
              </a:rPr>
              <a:t> non-uniform erosion </a:t>
            </a:r>
            <a:r>
              <a:rPr lang="en-US" sz="1800" b="0" i="0" dirty="0" smtClean="0">
                <a:latin typeface="Arial" charset="0"/>
              </a:rPr>
              <a:t>fluxes </a:t>
            </a:r>
            <a:r>
              <a:rPr lang="en-US" sz="1800" b="0" i="0" dirty="0" smtClean="0">
                <a:latin typeface="Arial" charset="0"/>
              </a:rPr>
              <a:t>due to LITER deposition patterns</a:t>
            </a:r>
          </a:p>
          <a:p>
            <a:pPr marL="403225" lvl="1" indent="-234950">
              <a:buClr>
                <a:srgbClr val="010000"/>
              </a:buClr>
              <a:defRPr/>
            </a:pPr>
            <a:r>
              <a:rPr lang="en-US" sz="1800" b="0" i="0" dirty="0" smtClean="0">
                <a:latin typeface="Arial" charset="0"/>
              </a:rPr>
              <a:t>Result in mixed impurity fluxes (Li, C</a:t>
            </a:r>
            <a:r>
              <a:rPr lang="en-US" sz="1800" b="0" i="0" dirty="0" smtClean="0">
                <a:latin typeface="Arial" charset="0"/>
              </a:rPr>
              <a:t>)</a:t>
            </a:r>
          </a:p>
          <a:p>
            <a:pPr marL="403225" lvl="1" indent="-234950">
              <a:buClr>
                <a:srgbClr val="010000"/>
              </a:buClr>
              <a:defRPr/>
            </a:pPr>
            <a:endParaRPr lang="en-US" sz="1800" b="0" i="0" dirty="0" smtClean="0">
              <a:latin typeface="Arial" charset="0"/>
            </a:endParaRPr>
          </a:p>
          <a:p>
            <a:pPr marL="225425" indent="-225425">
              <a:buClr>
                <a:srgbClr val="010000"/>
              </a:buClr>
              <a:defRPr/>
            </a:pPr>
            <a:r>
              <a:rPr lang="en-US" sz="1800" b="0" i="0" dirty="0" smtClean="0">
                <a:latin typeface="Arial" charset="0"/>
              </a:rPr>
              <a:t>Assessment </a:t>
            </a:r>
            <a:r>
              <a:rPr lang="en-US" sz="1800" b="0" i="0" dirty="0" smtClean="0">
                <a:latin typeface="Arial" charset="0"/>
              </a:rPr>
              <a:t>of high Z PFC materials for NSTX-U</a:t>
            </a:r>
          </a:p>
          <a:p>
            <a:pPr marL="404813" lvl="1" indent="-236538">
              <a:buClr>
                <a:srgbClr val="010000"/>
              </a:buClr>
              <a:buFont typeface="Lucida Grande" charset="0"/>
              <a:buChar char="−"/>
              <a:tabLst>
                <a:tab pos="168275" algn="l"/>
              </a:tabLst>
              <a:defRPr/>
            </a:pPr>
            <a:r>
              <a:rPr lang="en-US" sz="1800" b="0" i="0" dirty="0" smtClean="0">
                <a:latin typeface="Arial" charset="0"/>
              </a:rPr>
              <a:t>Collaboration with Alcator C-Mod on molybdenum gross and net erosion diagnosis using intensified filtered camera</a:t>
            </a:r>
          </a:p>
          <a:p>
            <a:pPr marL="573088" lvl="2" indent="-225425">
              <a:buClr>
                <a:srgbClr val="010000"/>
              </a:buClr>
              <a:buFont typeface="Arial"/>
              <a:buChar char="•"/>
              <a:defRPr/>
            </a:pPr>
            <a:r>
              <a:rPr lang="en-US" sz="1600" b="0" i="0" dirty="0" smtClean="0">
                <a:latin typeface="Arial" charset="0"/>
              </a:rPr>
              <a:t>Collaboration with ADAS consortium on Mo I and Mo II SXB and PEC</a:t>
            </a:r>
          </a:p>
          <a:p>
            <a:pPr marL="1200150" lvl="2" indent="-342900">
              <a:buClr>
                <a:srgbClr val="010000"/>
              </a:buClr>
              <a:buFont typeface="Lucida Grande" charset="0"/>
              <a:buChar char="−"/>
              <a:defRPr/>
            </a:pPr>
            <a:endParaRPr lang="en-US" sz="1600" b="0" i="0" dirty="0" smtClean="0">
              <a:latin typeface="Arial" charset="0"/>
            </a:endParaRPr>
          </a:p>
          <a:p>
            <a:pPr>
              <a:buClr>
                <a:srgbClr val="010000"/>
              </a:buClr>
              <a:defRPr/>
            </a:pPr>
            <a:endParaRPr lang="en-US" b="0" i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74619</TotalTime>
  <Words>4125</Words>
  <Application>Microsoft Macintosh PowerPoint</Application>
  <PresentationFormat>On-screen Show (4:3)</PresentationFormat>
  <Paragraphs>674</Paragraphs>
  <Slides>39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Blank Presentation</vt:lpstr>
      <vt:lpstr>PowerPoint Presentation</vt:lpstr>
      <vt:lpstr>NSTX Boundary Physics program contributes to a critical research area for ITER/tokamaks and STs</vt:lpstr>
      <vt:lpstr>Outline</vt:lpstr>
      <vt:lpstr>SOL width studies in NSTX elucidate on divertor projections for NSTX-U, ST-FNSF and ITER</vt:lpstr>
      <vt:lpstr>Further studies of snowflake divertor configuration contribute to NSTX-U divertor heat flux control options </vt:lpstr>
      <vt:lpstr>Pedestal / SOL turbulence measurements with reflectometry, BES and GPI contribute to model validation and L-H transition studies</vt:lpstr>
      <vt:lpstr>NSTX data from JRT 2011 on pedestal structure, stability and fluctuations to aid model development and projections to NSTX-U</vt:lpstr>
      <vt:lpstr>NSTX studies of ELM regimes and ELM control contribute to mitigation strategies for ITER and future STs</vt:lpstr>
      <vt:lpstr>Diagnosis and analysis of impurity sources and transport aimed at understanding means to reduce impurity accumulation in NSTX-U</vt:lpstr>
      <vt:lpstr>Outline</vt:lpstr>
      <vt:lpstr>Boundary Research in years 1-2 of NSTX-U operation aims at comparing results to NSTX trends, extending to longer pulse </vt:lpstr>
      <vt:lpstr>Advanced diagnostic and facility capabilities of NSTX-U aim to establish Boundary Physics basis for ST-FNSF in Years 3-5</vt:lpstr>
      <vt:lpstr>Snowflake geometry and impurity-seeded radiative divertor with feedback control are the leading heat flux control candidates</vt:lpstr>
      <vt:lpstr>NSTX-U facility improvements and capabilities should provide excellent support of Boundary Research</vt:lpstr>
      <vt:lpstr>Diagnostic improvement strategy focuses on baseline support in Years 1-2, advanced capabilities in Years 3-5</vt:lpstr>
      <vt:lpstr>NSTX Boundary Physics Program Summary</vt:lpstr>
      <vt:lpstr>Backup</vt:lpstr>
      <vt:lpstr>Overview of NSTX Contributions to JRT 2013 on  Enhanced Confinement Regimes without ELMs</vt:lpstr>
      <vt:lpstr>NSTX-U scenarios with high current and power are projected to challenge passive cooling limits of graphite divertor PFCs</vt:lpstr>
      <vt:lpstr>PowerPoint Presentation</vt:lpstr>
      <vt:lpstr>Various techniques developed for reduction of heat fluxes q|| (divertor SOL) and qpeak (divertor target)</vt:lpstr>
      <vt:lpstr>Snowflake geometry and impurity-seeded radiative divertor are the leading heat flux mitigation candidates for NSTX-U</vt:lpstr>
      <vt:lpstr>Snowflake divertor geometry attractive for heat flux mitigation </vt:lpstr>
      <vt:lpstr>Boundary magnetic configuration modeling for NSTX-U</vt:lpstr>
      <vt:lpstr>Snowflake divertor transport modeling with UEDGE for NSTX-U</vt:lpstr>
      <vt:lpstr>UEDGE modeling shows radiative snowflake divertor detachment for all NSTX-U cases up to P90=11.3 MW, nd,90=7e19 m-3 </vt:lpstr>
      <vt:lpstr>Modeled DIII-D Snowflake configurations are compatible with coil limits and operation requirements  </vt:lpstr>
      <vt:lpstr>Snowflake configuration formation was followed by radiative detachment in NSTX</vt:lpstr>
      <vt:lpstr>Significant reduction of steady-state divertor heat flux observed in NSTX snowflake divertor</vt:lpstr>
      <vt:lpstr>Impulsive heat loads due to Type I ELMs are partially mitigated in NSTX snowflake divertor</vt:lpstr>
      <vt:lpstr>2D modeling shows a trend toward reduced temperature, heat and particle fluxes in NSTX snowflake divertor</vt:lpstr>
      <vt:lpstr>Temperature pedestal height increases during the ELM cycle while the density pedestal show no convincing trend</vt:lpstr>
      <vt:lpstr>Pedestal width and height progressively increase during ELM cycle but the peak pressure gradient remains clamped </vt:lpstr>
      <vt:lpstr>Saturation of the gradient is ubiquitous across devices, but different trends in pedestal height evolution are observed</vt:lpstr>
      <vt:lpstr>Radial correlation length evolution depends on location  inside pedestal region </vt:lpstr>
      <vt:lpstr>In the EPED model, peeling ballooning provides a sufficient constraint for the pedestal height and KBM limits the width</vt:lpstr>
      <vt:lpstr>Stability diagram with and without lithium: Lithium cases are farther away from the kink/peeling boundary </vt:lpstr>
      <vt:lpstr>ELMy regimes transition to ELM-free regimes with the application of lithium on the divertor to access larger pedestal pressure and width</vt:lpstr>
      <vt:lpstr>NSTX Participation in ITPA Joint Experiments and Activities</vt:lpstr>
    </vt:vector>
  </TitlesOfParts>
  <Manager/>
  <Company>Princeton Plasma Physics Laboratory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subject/>
  <dc:creator>NSTX team member</dc:creator>
  <cp:keywords/>
  <dc:description/>
  <cp:lastModifiedBy>Vlad Soukhanovskii</cp:lastModifiedBy>
  <cp:revision>12884</cp:revision>
  <cp:lastPrinted>2012-04-18T04:25:02Z</cp:lastPrinted>
  <dcterms:created xsi:type="dcterms:W3CDTF">2003-10-01T16:23:57Z</dcterms:created>
  <dcterms:modified xsi:type="dcterms:W3CDTF">2012-04-18T04:57:05Z</dcterms:modified>
  <cp:category/>
</cp:coreProperties>
</file>