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8"/>
  </p:notesMasterIdLst>
  <p:handoutMasterIdLst>
    <p:handoutMasterId r:id="rId39"/>
  </p:handoutMasterIdLst>
  <p:sldIdLst>
    <p:sldId id="1217" r:id="rId2"/>
    <p:sldId id="1343" r:id="rId3"/>
    <p:sldId id="1344" r:id="rId4"/>
    <p:sldId id="1366" r:id="rId5"/>
    <p:sldId id="1347" r:id="rId6"/>
    <p:sldId id="1380" r:id="rId7"/>
    <p:sldId id="1382" r:id="rId8"/>
    <p:sldId id="1378" r:id="rId9"/>
    <p:sldId id="1384" r:id="rId10"/>
    <p:sldId id="1367" r:id="rId11"/>
    <p:sldId id="1349" r:id="rId12"/>
    <p:sldId id="1368" r:id="rId13"/>
    <p:sldId id="1385" r:id="rId14"/>
    <p:sldId id="1342" r:id="rId15"/>
    <p:sldId id="1352" r:id="rId16"/>
    <p:sldId id="1353" r:id="rId17"/>
    <p:sldId id="1355" r:id="rId18"/>
    <p:sldId id="1386" r:id="rId19"/>
    <p:sldId id="1358" r:id="rId20"/>
    <p:sldId id="1394" r:id="rId21"/>
    <p:sldId id="1388" r:id="rId22"/>
    <p:sldId id="1341" r:id="rId23"/>
    <p:sldId id="1389" r:id="rId24"/>
    <p:sldId id="1375" r:id="rId25"/>
    <p:sldId id="1387" r:id="rId26"/>
    <p:sldId id="1376" r:id="rId27"/>
    <p:sldId id="1390" r:id="rId28"/>
    <p:sldId id="1373" r:id="rId29"/>
    <p:sldId id="1395" r:id="rId30"/>
    <p:sldId id="1396" r:id="rId31"/>
    <p:sldId id="1391" r:id="rId32"/>
    <p:sldId id="1393" r:id="rId33"/>
    <p:sldId id="1379" r:id="rId34"/>
    <p:sldId id="1374" r:id="rId35"/>
    <p:sldId id="1372" r:id="rId36"/>
    <p:sldId id="1357" r:id="rId3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66FFFF"/>
    <a:srgbClr val="FF99FF"/>
    <a:srgbClr val="FF66FF"/>
    <a:srgbClr val="FF66CC"/>
    <a:srgbClr val="00FFFF"/>
    <a:srgbClr val="FF5050"/>
    <a:srgbClr val="FF33CC"/>
    <a:srgbClr val="00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preferSingleView="1">
    <p:restoredLeft sz="13922" autoAdjust="0"/>
    <p:restoredTop sz="94360" autoAdjust="0"/>
  </p:normalViewPr>
  <p:slideViewPr>
    <p:cSldViewPr>
      <p:cViewPr>
        <p:scale>
          <a:sx n="106" d="100"/>
          <a:sy n="106" d="100"/>
        </p:scale>
        <p:origin x="-648" y="-114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72"/>
    </p:cViewPr>
  </p:sorterViewPr>
  <p:notesViewPr>
    <p:cSldViewPr>
      <p:cViewPr varScale="1">
        <p:scale>
          <a:sx n="79" d="100"/>
          <a:sy n="79" d="100"/>
        </p:scale>
        <p:origin x="-1980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t" anchorCtr="0" compatLnSpc="1">
            <a:prstTxWarp prst="textNoShape">
              <a:avLst/>
            </a:prstTxWarp>
          </a:bodyPr>
          <a:lstStyle>
            <a:lvl1pPr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46" y="2"/>
            <a:ext cx="3170254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t" anchorCtr="0" compatLnSpc="1">
            <a:prstTxWarp prst="textNoShape">
              <a:avLst/>
            </a:prstTxWarp>
          </a:bodyPr>
          <a:lstStyle>
            <a:lvl1pPr algn="r"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50"/>
            <a:ext cx="3170255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b" anchorCtr="0" compatLnSpc="1">
            <a:prstTxWarp prst="textNoShape">
              <a:avLst/>
            </a:prstTxWarp>
          </a:bodyPr>
          <a:lstStyle>
            <a:lvl1pPr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46" y="9120150"/>
            <a:ext cx="3170254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b" anchorCtr="0" compatLnSpc="1">
            <a:prstTxWarp prst="textNoShape">
              <a:avLst/>
            </a:prstTxWarp>
          </a:bodyPr>
          <a:lstStyle>
            <a:lvl1pPr algn="r"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6733A79-DCD6-49D1-9180-CC6628E65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80114" y="1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7138" y="712788"/>
            <a:ext cx="4860925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319" y="4595616"/>
            <a:ext cx="5382567" cy="427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1882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80114" y="9111882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B8654FE-87CE-4C6C-A6DC-72558FF8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150BB-80D6-4FDA-8199-05A549DCB4F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54FE-87CE-4C6C-A6DC-72558FF850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51A05-0FB3-439D-B04E-5145FD462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AE324-9CBF-4BB2-AC72-44EF0FF65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AD35D-CACF-40C4-A969-2F52C5184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17583"/>
            <a:ext cx="21336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17583"/>
            <a:ext cx="6553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E3AF-4E4B-4CA6-A7DE-01BFBA536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06D3-BFF6-4418-B4E4-B24115038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278EA-9F47-4177-AA32-B41ABB6C2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007852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818EB-1CA6-407D-8C74-3B80A1D14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AFE9E-9F50-4BC9-B109-02605228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42990-334A-4246-92B1-6F50FCD48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3D315-2D8A-4354-9284-2692622C7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59FC4-6591-4FF4-B321-AE130B2C5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07852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0758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2057400" y="6609304"/>
            <a:ext cx="502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NSTX-U</a:t>
            </a:r>
            <a:r>
              <a:rPr lang="en-US" sz="900" i="0" baseline="0" dirty="0" smtClean="0">
                <a:solidFill>
                  <a:schemeClr val="accent2"/>
                </a:solidFill>
                <a:latin typeface="Arial" charset="0"/>
              </a:rPr>
              <a:t> PAC-31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 – MS 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Research Progress 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and 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Plans</a:t>
            </a:r>
            <a:r>
              <a:rPr lang="en-US" sz="900" i="0" baseline="0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(Park/</a:t>
            </a:r>
            <a:r>
              <a:rPr lang="en-US" sz="900" i="0" baseline="0" dirty="0" smtClean="0">
                <a:solidFill>
                  <a:schemeClr val="accent2"/>
                </a:solidFill>
                <a:latin typeface="Arial" charset="0"/>
              </a:rPr>
              <a:t>Berkery/Boozer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)</a:t>
            </a: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FD643048-C6A4-41C1-B840-6D9AB1909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400800" y="6609304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April 18, 2012</a:t>
            </a: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3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4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5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6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7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8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9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0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1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2062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2063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5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6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sp>
        <p:nvSpPr>
          <p:cNvPr id="2067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6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Macroscopic Stability (MS) Research Progress and Plans</a:t>
            </a:r>
            <a:endParaRPr lang="en-US" sz="36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1524000" y="2108537"/>
            <a:ext cx="601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Jong-Kyu Park (PPPL)</a:t>
            </a:r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Arial" charset="0"/>
              </a:rPr>
              <a:t>J. W. Berkery (Columbia University)</a:t>
            </a: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Arial" charset="0"/>
              </a:rPr>
              <a:t>A. H. Boozer (Columbia University)</a:t>
            </a:r>
            <a:endParaRPr lang="en-US" sz="2000" b="0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Arial" charset="0"/>
              </a:rPr>
              <a:t>and </a:t>
            </a:r>
            <a:r>
              <a:rPr lang="en-US" sz="2000" b="0" dirty="0">
                <a:solidFill>
                  <a:schemeClr val="tx1"/>
                </a:solidFill>
                <a:latin typeface="Arial" charset="0"/>
              </a:rPr>
              <a:t>the NSTX Research Team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676400" y="3494399"/>
            <a:ext cx="5715000" cy="696601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NSTX-U PAC-31</a:t>
            </a:r>
            <a:endParaRPr lang="en-US" sz="1800" i="0" dirty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B318, PPPL</a:t>
            </a:r>
            <a:endParaRPr lang="en-US" sz="1800" i="0" dirty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April 18, 2012</a:t>
            </a:r>
            <a:endParaRPr lang="en-US" sz="1800" i="0" dirty="0">
              <a:solidFill>
                <a:srgbClr val="FF0000"/>
              </a:solidFill>
            </a:endParaRPr>
          </a:p>
        </p:txBody>
      </p:sp>
      <p:pic>
        <p:nvPicPr>
          <p:cNvPr id="42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pic>
        <p:nvPicPr>
          <p:cNvPr id="44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47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Extended RWM study indicates stabilizing effects of energetic particles will be modified in NSTX-U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Reminder: NSTX-U will have three additional tangential beam sources</a:t>
            </a:r>
            <a:endParaRPr lang="en-US" sz="2000" b="1" dirty="0" smtClean="0"/>
          </a:p>
          <a:p>
            <a:r>
              <a:rPr lang="en-US" sz="2000" dirty="0" smtClean="0"/>
              <a:t>Anisotropic slowing-down distribution function for energetic particles: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r>
              <a:rPr lang="en-US" sz="1800" dirty="0" smtClean="0"/>
              <a:t>RWM kinetic stabilization effects were tested with perpendicular vs. parallel and broad vs. narrow NB injection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82" y="1785014"/>
            <a:ext cx="8462482" cy="64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0" y="6268948"/>
            <a:ext cx="81031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*For further highlights, see backup page 25 (RWM active control) and page 26 (Tearing mode)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8" y="3797818"/>
            <a:ext cx="4572000" cy="229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31" y="3518303"/>
            <a:ext cx="3868186" cy="238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Straight Arrow Connector 33"/>
          <p:cNvCxnSpPr/>
          <p:nvPr/>
        </p:nvCxnSpPr>
        <p:spPr bwMode="auto">
          <a:xfrm>
            <a:off x="6146302" y="4098370"/>
            <a:ext cx="885602" cy="74660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764713" y="3802957"/>
            <a:ext cx="651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  <a:effectLst>
                  <a:outerShdw blurRad="50800" dist="38100" dir="2700000" sx="104000" sy="104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~NSTX</a:t>
            </a:r>
            <a:endParaRPr lang="en-US" sz="1400" b="0" i="0" dirty="0">
              <a:solidFill>
                <a:schemeClr val="tx1"/>
              </a:solidFill>
              <a:effectLst>
                <a:outerShdw blurRad="50800" dist="38100" dir="2700000" sx="104000" sy="104000" algn="tl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27348" y="5874202"/>
            <a:ext cx="19239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injection pitch </a:t>
            </a:r>
            <a:r>
              <a:rPr lang="el-GR" sz="20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χ</a:t>
            </a:r>
            <a:r>
              <a:rPr lang="en-US" sz="2000" b="0" i="0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0052" y="3939497"/>
            <a:ext cx="492443" cy="1188595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spread </a:t>
            </a:r>
            <a:r>
              <a:rPr lang="el-GR" sz="20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δχ</a:t>
            </a:r>
            <a:r>
              <a:rPr lang="en-US" sz="2000" b="0" i="0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38" name="Right Arrow 37"/>
          <p:cNvSpPr/>
          <p:nvPr/>
        </p:nvSpPr>
        <p:spPr bwMode="auto">
          <a:xfrm rot="20653142">
            <a:off x="7274025" y="4607774"/>
            <a:ext cx="729342" cy="341170"/>
          </a:xfrm>
          <a:prstGeom prst="rightArrow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20668881">
            <a:off x="7294652" y="4614530"/>
            <a:ext cx="827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NSTX-U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7058497" y="4844979"/>
            <a:ext cx="182880" cy="18288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4883847" y="3124200"/>
            <a:ext cx="4031553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 smtClean="0">
                <a:solidFill>
                  <a:srgbClr val="FF0000"/>
                </a:solidFill>
                <a:latin typeface="Helvetica" charset="0"/>
              </a:rPr>
              <a:t>MISK anisotropy + fluid + kinetics for (</a:t>
            </a:r>
            <a:r>
              <a:rPr lang="el-G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n-US" sz="1600" baseline="-25000" dirty="0" smtClean="0">
                <a:solidFill>
                  <a:srgbClr val="FF0000"/>
                </a:solidFill>
                <a:cs typeface="Times New Roman"/>
              </a:rPr>
              <a:t>W</a:t>
            </a:r>
            <a:r>
              <a:rPr lang="en-US" sz="1600" dirty="0" smtClean="0">
                <a:solidFill>
                  <a:srgbClr val="FF0000"/>
                </a:solidFill>
                <a:latin typeface="Helvetica" charset="0"/>
              </a:rPr>
              <a:t>)</a:t>
            </a:r>
            <a:endParaRPr lang="en-US" sz="1600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1256" y="3451200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latin typeface="+mn-lt"/>
              </a:rPr>
              <a:t>present NSTX</a:t>
            </a:r>
            <a:endParaRPr lang="en-US" sz="1600" i="0" dirty="0">
              <a:latin typeface="+mn-lt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1371600" y="3732348"/>
            <a:ext cx="549399" cy="255594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1962095" y="3451200"/>
            <a:ext cx="158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latin typeface="+mn-lt"/>
              </a:rPr>
              <a:t>future NSTX-U</a:t>
            </a:r>
            <a:endParaRPr lang="en-US" sz="1600" i="0" dirty="0">
              <a:latin typeface="+mn-lt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rot="5400000">
            <a:off x="2408814" y="3734718"/>
            <a:ext cx="260554" cy="255818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1539999" y="5879193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+mn-lt"/>
              </a:rPr>
              <a:t>= (v</a:t>
            </a:r>
            <a:r>
              <a:rPr lang="en-US" b="0" i="0" baseline="-25000" dirty="0" smtClean="0">
                <a:solidFill>
                  <a:schemeClr val="tx1"/>
                </a:solidFill>
                <a:latin typeface="Cambria Math"/>
                <a:ea typeface="Cambria Math"/>
              </a:rPr>
              <a:t>∥</a:t>
            </a:r>
            <a:r>
              <a:rPr lang="en-US" b="0" i="0" dirty="0" smtClean="0">
                <a:solidFill>
                  <a:schemeClr val="tx1"/>
                </a:solidFill>
                <a:latin typeface="+mn-lt"/>
              </a:rPr>
              <a:t>/v)</a:t>
            </a:r>
            <a:endParaRPr lang="en-US" b="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93587" y="5879193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+mn-lt"/>
              </a:rPr>
              <a:t>= (v</a:t>
            </a:r>
            <a:r>
              <a:rPr lang="en-US" b="0" i="0" baseline="-25000" dirty="0" smtClean="0">
                <a:solidFill>
                  <a:schemeClr val="tx1"/>
                </a:solidFill>
                <a:latin typeface="Cambria Math"/>
                <a:ea typeface="Cambria Math"/>
              </a:rPr>
              <a:t>∥</a:t>
            </a:r>
            <a:r>
              <a:rPr lang="en-US" b="0" i="0" dirty="0" smtClean="0">
                <a:solidFill>
                  <a:schemeClr val="tx1"/>
                </a:solidFill>
                <a:latin typeface="+mn-lt"/>
              </a:rPr>
              <a:t>/v)</a:t>
            </a:r>
            <a:endParaRPr lang="en-US" b="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5599" y="3924285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latin typeface="+mn-lt"/>
              </a:rPr>
              <a:t>TRANSP</a:t>
            </a:r>
            <a:endParaRPr lang="en-US" b="0" i="0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91152" y="3897993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latin typeface="+mn-lt"/>
              </a:rPr>
              <a:t>Model</a:t>
            </a:r>
            <a:endParaRPr lang="en-US" b="0" i="0" dirty="0">
              <a:latin typeface="+mn-lt"/>
            </a:endParaRPr>
          </a:p>
        </p:txBody>
      </p:sp>
      <p:sp>
        <p:nvSpPr>
          <p:cNvPr id="50" name="Oval 49"/>
          <p:cNvSpPr/>
          <p:nvPr/>
        </p:nvSpPr>
        <p:spPr bwMode="auto">
          <a:xfrm rot="20730748">
            <a:off x="6993847" y="4360116"/>
            <a:ext cx="1586232" cy="7620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Text Box 44"/>
          <p:cNvSpPr txBox="1">
            <a:spLocks noChangeArrowheads="1"/>
          </p:cNvSpPr>
          <p:nvPr/>
        </p:nvSpPr>
        <p:spPr bwMode="auto">
          <a:xfrm>
            <a:off x="273943" y="3124200"/>
            <a:ext cx="4230325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Simulated distribution function by TRANSP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60" name="TextBox 18"/>
          <p:cNvSpPr txBox="1">
            <a:spLocks noChangeArrowheads="1"/>
          </p:cNvSpPr>
          <p:nvPr/>
        </p:nvSpPr>
        <p:spPr bwMode="auto">
          <a:xfrm>
            <a:off x="4397525" y="5911326"/>
            <a:ext cx="11462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J. W. Berkery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1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R(12-1)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TextBox 10"/>
          <p:cNvSpPr txBox="1">
            <a:spLocks noChangeArrowheads="1"/>
          </p:cNvSpPr>
          <p:nvPr/>
        </p:nvSpPr>
        <p:spPr bwMode="auto">
          <a:xfrm>
            <a:off x="8228913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PAC29-20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4909074" y="3395832"/>
            <a:ext cx="3962400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NSTX </a:t>
            </a:r>
            <a:r>
              <a:rPr lang="en-US" sz="2000" dirty="0" err="1" smtClean="0">
                <a:solidFill>
                  <a:srgbClr val="000000"/>
                </a:solidFill>
              </a:rPr>
              <a:t>disruptivity</a:t>
            </a:r>
            <a:r>
              <a:rPr lang="en-US" sz="2000" dirty="0" smtClean="0">
                <a:solidFill>
                  <a:srgbClr val="000000"/>
                </a:solidFill>
              </a:rPr>
              <a:t> has been studied based on ~40000 sampled time   slices, and revealed correlations with stability indices such as q, </a:t>
            </a:r>
            <a:r>
              <a:rPr lang="el-GR" sz="2000" dirty="0" smtClean="0">
                <a:solidFill>
                  <a:srgbClr val="000000"/>
                </a:solidFill>
                <a:latin typeface="Arial"/>
                <a:cs typeface="Arial"/>
              </a:rPr>
              <a:t>β</a:t>
            </a:r>
            <a:r>
              <a:rPr lang="en-US" sz="2000" baseline="-25000" dirty="0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l-GR" sz="2000" dirty="0" smtClean="0">
                <a:solidFill>
                  <a:srgbClr val="000000"/>
                </a:solidFill>
                <a:latin typeface="Arial"/>
                <a:cs typeface="Arial"/>
              </a:rPr>
              <a:t>ω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1800" dirty="0" err="1" smtClean="0"/>
              <a:t>Disruptivity</a:t>
            </a:r>
            <a:r>
              <a:rPr lang="en-US" sz="1800" dirty="0" smtClean="0"/>
              <a:t> increases in lower q*, as expected, but decreases in highest </a:t>
            </a:r>
            <a:r>
              <a:rPr lang="el-GR" sz="1800" dirty="0" smtClean="0"/>
              <a:t>β</a:t>
            </a:r>
            <a:r>
              <a:rPr lang="en-US" sz="1800" baseline="-25000" dirty="0" smtClean="0"/>
              <a:t>N</a:t>
            </a:r>
            <a:r>
              <a:rPr lang="en-US" sz="1800" dirty="0" smtClean="0"/>
              <a:t> (Consistent with “weaker” RWM stability at “intermediate” rotation)</a:t>
            </a:r>
            <a:endParaRPr lang="en-US" sz="1800" baseline="-25000" dirty="0" smtClean="0"/>
          </a:p>
          <a:p>
            <a:pPr lvl="1"/>
            <a:r>
              <a:rPr lang="en-US" sz="1800" dirty="0" smtClean="0"/>
              <a:t>Rotation decreases </a:t>
            </a:r>
            <a:r>
              <a:rPr lang="en-US" sz="1800" dirty="0" err="1" smtClean="0"/>
              <a:t>disruptivity</a:t>
            </a:r>
            <a:r>
              <a:rPr lang="en-US" sz="1800" dirty="0" smtClean="0"/>
              <a:t>, but not strongly when </a:t>
            </a:r>
            <a:r>
              <a:rPr lang="el-GR" sz="1800" dirty="0" smtClean="0">
                <a:latin typeface="Arial"/>
                <a:cs typeface="Arial"/>
              </a:rPr>
              <a:t>ω</a:t>
            </a:r>
            <a:r>
              <a:rPr lang="en-US" sz="1800" dirty="0" smtClean="0"/>
              <a:t>&gt;2-3%</a:t>
            </a:r>
            <a:r>
              <a:rPr lang="el-GR" sz="1800" dirty="0" smtClean="0">
                <a:cs typeface="Arial"/>
              </a:rPr>
              <a:t>ω</a:t>
            </a:r>
            <a:r>
              <a:rPr lang="en-US" sz="1800" baseline="-25000" dirty="0" smtClean="0">
                <a:cs typeface="Arial"/>
              </a:rPr>
              <a:t>A</a:t>
            </a:r>
            <a:endParaRPr lang="en-US" sz="1600" dirty="0" smtClean="0"/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548" y="3106099"/>
            <a:ext cx="2902171" cy="306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NSTX database shows important correlations between </a:t>
            </a:r>
            <a:r>
              <a:rPr lang="en-US" sz="2800" dirty="0" err="1" smtClean="0"/>
              <a:t>disruptivity</a:t>
            </a:r>
            <a:r>
              <a:rPr lang="en-US" sz="2800" dirty="0" smtClean="0"/>
              <a:t> and stability variables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787136" y="2778304"/>
            <a:ext cx="2489464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 err="1" smtClean="0">
                <a:solidFill>
                  <a:srgbClr val="FF0000"/>
                </a:solidFill>
                <a:latin typeface="Helvetica" charset="0"/>
              </a:rPr>
              <a:t>Disruptivity</a:t>
            </a:r>
            <a:r>
              <a:rPr lang="en-US" sz="1600" dirty="0" smtClean="0">
                <a:solidFill>
                  <a:srgbClr val="FF0000"/>
                </a:solidFill>
                <a:latin typeface="Helvetica" charset="0"/>
              </a:rPr>
              <a:t> vs. q* and </a:t>
            </a:r>
            <a:r>
              <a:rPr lang="el-GR" sz="1600" dirty="0" smtClean="0">
                <a:solidFill>
                  <a:srgbClr val="FF0000"/>
                </a:solidFill>
                <a:latin typeface="Arial"/>
                <a:cs typeface="Arial"/>
              </a:rPr>
              <a:t>β</a:t>
            </a:r>
            <a:r>
              <a:rPr lang="en-US" sz="1600" baseline="-25000" dirty="0" smtClean="0">
                <a:solidFill>
                  <a:srgbClr val="FF0000"/>
                </a:solidFill>
                <a:latin typeface="Helvetica" charset="0"/>
              </a:rPr>
              <a:t>N</a:t>
            </a:r>
            <a:endParaRPr lang="en-US" sz="1600" baseline="-25000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3418952" y="3058274"/>
            <a:ext cx="11923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S. P. Gerhardt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5008652" y="3050927"/>
            <a:ext cx="2662588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err="1" smtClean="0">
                <a:solidFill>
                  <a:srgbClr val="FF0000"/>
                </a:solidFill>
                <a:latin typeface="Helvetica" charset="0"/>
              </a:rPr>
              <a:t>Disruptivity</a:t>
            </a: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 vs. rotation (</a:t>
            </a:r>
            <a:r>
              <a:rPr lang="en-US" sz="1600" u="sng" dirty="0" smtClean="0">
                <a:solidFill>
                  <a:srgbClr val="FF0000"/>
                </a:solidFill>
                <a:latin typeface="Helvetica" charset="0"/>
                <a:cs typeface="Arial"/>
              </a:rPr>
              <a:t>ω)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0" y="6268948"/>
            <a:ext cx="49389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*For more statistics for </a:t>
            </a:r>
            <a:r>
              <a:rPr lang="en-US" sz="1400" dirty="0" err="1" smtClean="0">
                <a:solidFill>
                  <a:srgbClr val="C00000"/>
                </a:solidFill>
              </a:rPr>
              <a:t>disruptivity</a:t>
            </a:r>
            <a:r>
              <a:rPr lang="en-US" sz="1400" dirty="0" smtClean="0">
                <a:solidFill>
                  <a:srgbClr val="C00000"/>
                </a:solidFill>
              </a:rPr>
              <a:t>, see backup page 27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772274" y="3048000"/>
            <a:ext cx="2458948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R(13-4)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7984551" y="6275295"/>
            <a:ext cx="1132554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MDC-15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7069642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PAC29-45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6157595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PAC29-21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425297" y="3449955"/>
            <a:ext cx="5410200" cy="2569845"/>
            <a:chOff x="3425297" y="3338651"/>
            <a:chExt cx="5410200" cy="2569845"/>
          </a:xfrm>
        </p:grpSpPr>
        <p:pic>
          <p:nvPicPr>
            <p:cNvPr id="6349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5297" y="3338651"/>
              <a:ext cx="5410200" cy="2569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8"/>
            <p:cNvSpPr/>
            <p:nvPr/>
          </p:nvSpPr>
          <p:spPr bwMode="auto">
            <a:xfrm>
              <a:off x="5781152" y="3561304"/>
              <a:ext cx="228600" cy="248696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8422192" y="3561304"/>
              <a:ext cx="228600" cy="248696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4876800" cy="5486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Dynamics of NSTX n=1 halo currents (Important for ITER, ITPA MDC-15)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1"/>
            <a:r>
              <a:rPr lang="en-US" sz="1800" dirty="0" smtClean="0"/>
              <a:t>Rotates 2 kHz in average during ~4ms</a:t>
            </a:r>
          </a:p>
          <a:p>
            <a:pPr lvl="1"/>
            <a:r>
              <a:rPr lang="en-US" sz="1800" dirty="0" smtClean="0"/>
              <a:t>Typically rotates 1-3 times</a:t>
            </a:r>
          </a:p>
          <a:p>
            <a:pPr lvl="1"/>
            <a:r>
              <a:rPr lang="en-US" sz="1800" dirty="0" smtClean="0"/>
              <a:t>Halo current tend start at about time of edge-q dropping beneath 2</a:t>
            </a:r>
          </a:p>
          <a:p>
            <a:pPr lvl="1"/>
            <a:r>
              <a:rPr lang="en-US" sz="1800" dirty="0" smtClean="0"/>
              <a:t>Appears that n=1 vanishes when LCFS vanishes, n=0 a few ms later as the open field line current dies away</a:t>
            </a:r>
          </a:p>
          <a:p>
            <a:pPr lvl="1"/>
            <a:endParaRPr lang="en-US" sz="18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25" name="Picture 24" descr="Screen shot 2011-09-28 at 4.52.48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0586" y="4033510"/>
            <a:ext cx="3048000" cy="2301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Halo currents propagate </a:t>
            </a:r>
            <a:r>
              <a:rPr lang="en-US" sz="2600" dirty="0" err="1" smtClean="0"/>
              <a:t>toroidally</a:t>
            </a:r>
            <a:r>
              <a:rPr lang="en-US" sz="2600" dirty="0" smtClean="0"/>
              <a:t> and depend on evolution of q at limiter flux-surface during disruption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5345512" y="1676400"/>
            <a:ext cx="3569888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Halo current rotation vs. q and LCFS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865" y="2007160"/>
            <a:ext cx="3899439" cy="39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1072123" y="3830838"/>
            <a:ext cx="3169137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Statistics for q when n=1 rotates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4120750" y="5674808"/>
            <a:ext cx="13756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S. P. Gerhardt</a:t>
            </a:r>
          </a:p>
          <a:p>
            <a:pPr algn="ctr"/>
            <a:r>
              <a:rPr lang="en-US" dirty="0" smtClean="0">
                <a:solidFill>
                  <a:srgbClr val="006600"/>
                </a:solidFill>
              </a:rPr>
              <a:t>Submitted to NF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6268948"/>
            <a:ext cx="6947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*For more about disruption studies, see back up 28-30 (including head loading) 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R(13-4)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7984551" y="6275295"/>
            <a:ext cx="1132554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MDC-15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7069642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PAC29-45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pPr lvl="0"/>
            <a:r>
              <a:rPr lang="en-US" sz="1800" dirty="0" smtClean="0"/>
              <a:t>Reduced-density </a:t>
            </a:r>
            <a:r>
              <a:rPr lang="en-US" sz="1800" dirty="0" smtClean="0"/>
              <a:t>operation </a:t>
            </a:r>
            <a:r>
              <a:rPr lang="en-US" sz="1800" dirty="0" smtClean="0"/>
              <a:t>in NSTX </a:t>
            </a:r>
            <a:r>
              <a:rPr lang="en-US" sz="1800" dirty="0" smtClean="0"/>
              <a:t>was</a:t>
            </a:r>
            <a:r>
              <a:rPr lang="en-US" sz="1800" dirty="0" smtClean="0"/>
              <a:t> </a:t>
            </a:r>
            <a:r>
              <a:rPr lang="en-US" sz="1800" dirty="0" smtClean="0"/>
              <a:t>occasionally unsuccessful by </a:t>
            </a:r>
            <a:r>
              <a:rPr lang="en-US" sz="1800" dirty="0" smtClean="0"/>
              <a:t>early    MHD </a:t>
            </a:r>
            <a:r>
              <a:rPr lang="en-US" sz="1800" dirty="0" smtClean="0"/>
              <a:t>modes, which could be induced by unfavorable q-profiles or error fields</a:t>
            </a:r>
          </a:p>
          <a:p>
            <a:pPr lvl="1"/>
            <a:r>
              <a:rPr lang="en-US" sz="1600" b="1" dirty="0" smtClean="0">
                <a:solidFill>
                  <a:srgbClr val="FF0000"/>
                </a:solidFill>
              </a:rPr>
              <a:t>Implying importance of current, heating, 3D field control</a:t>
            </a:r>
          </a:p>
          <a:p>
            <a:r>
              <a:rPr lang="en-US" sz="1800" dirty="0" smtClean="0"/>
              <a:t>MHD stability and control in reduced density and collisionality will be actively studied on developed NSTX-U scenarios, with new NBIs and potential NCC coils</a:t>
            </a:r>
          </a:p>
          <a:p>
            <a:pPr lvl="1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Access to reduced density in NSTX-U can be improved by early MHD mode control in startup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2" name="Picture 21" descr="Screen shot 2011-05-12 at 2.30.34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799" y="4569947"/>
            <a:ext cx="2183501" cy="171316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4501" y="4873245"/>
            <a:ext cx="567784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0.24s</a:t>
            </a:r>
          </a:p>
          <a:p>
            <a:r>
              <a:rPr lang="en-US" dirty="0" smtClean="0">
                <a:solidFill>
                  <a:srgbClr val="FF33CC"/>
                </a:solidFill>
              </a:rPr>
              <a:t>0.27s</a:t>
            </a:r>
          </a:p>
          <a:p>
            <a:r>
              <a:rPr lang="en-US" dirty="0" smtClean="0">
                <a:solidFill>
                  <a:srgbClr val="00FFFF"/>
                </a:solidFill>
              </a:rPr>
              <a:t>0.3s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0.32s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5" name="Picture 24" descr="Screen shot 2011-05-12 at 2.27.26 PM.png"/>
          <p:cNvPicPr>
            <a:picLocks noChangeAspect="1"/>
          </p:cNvPicPr>
          <p:nvPr/>
        </p:nvPicPr>
        <p:blipFill>
          <a:blip r:embed="rId3" cstate="print"/>
          <a:srcRect t="13178"/>
          <a:stretch>
            <a:fillRect/>
          </a:stretch>
        </p:blipFill>
        <p:spPr>
          <a:xfrm>
            <a:off x="806895" y="2764716"/>
            <a:ext cx="3276599" cy="2073098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 bwMode="auto">
          <a:xfrm rot="5400000">
            <a:off x="2446926" y="5048477"/>
            <a:ext cx="1496200" cy="44645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5400000">
            <a:off x="2356376" y="4947176"/>
            <a:ext cx="914399" cy="7619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2376103" y="4966900"/>
            <a:ext cx="1125957" cy="23936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2446922" y="4972281"/>
            <a:ext cx="1278358" cy="38100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9" name="Picture 48" descr="Screen shot 2011-03-07 at 12.16.21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7950" y="3388603"/>
            <a:ext cx="3581400" cy="2498520"/>
          </a:xfrm>
          <a:prstGeom prst="rect">
            <a:avLst/>
          </a:prstGeom>
        </p:spPr>
      </p:pic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4572000" y="3117337"/>
            <a:ext cx="4371389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Non-disruptive low density startup by beam control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6647330" y="4536140"/>
            <a:ext cx="1600200" cy="12192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200400" y="4114800"/>
            <a:ext cx="372035" cy="4572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TextBox 18"/>
          <p:cNvSpPr txBox="1">
            <a:spLocks noChangeArrowheads="1"/>
          </p:cNvSpPr>
          <p:nvPr/>
        </p:nvSpPr>
        <p:spPr bwMode="auto">
          <a:xfrm>
            <a:off x="3773992" y="5248731"/>
            <a:ext cx="11923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S. P. Gerhardt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R(14-1)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8566" y="526886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31070" y="5846778"/>
            <a:ext cx="2696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3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1070" y="5575146"/>
            <a:ext cx="2696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4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1070" y="5313378"/>
            <a:ext cx="2696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5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31070" y="5030094"/>
            <a:ext cx="2696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6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41828" y="4725294"/>
            <a:ext cx="2696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7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14632" y="6164124"/>
            <a:ext cx="232992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0.4    0.6    0.8    1.0    1.2    1.4     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07440" y="6296823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 (m)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Text Box 44"/>
          <p:cNvSpPr txBox="1">
            <a:spLocks noChangeArrowheads="1"/>
          </p:cNvSpPr>
          <p:nvPr/>
        </p:nvSpPr>
        <p:spPr bwMode="auto">
          <a:xfrm>
            <a:off x="533400" y="2526862"/>
            <a:ext cx="39624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Disruptive low density startup with early MHDs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cxnSp>
        <p:nvCxnSpPr>
          <p:cNvPr id="54" name="Straight Arrow Connector 53"/>
          <p:cNvCxnSpPr>
            <a:stCxn id="55" idx="6"/>
          </p:cNvCxnSpPr>
          <p:nvPr/>
        </p:nvCxnSpPr>
        <p:spPr bwMode="auto">
          <a:xfrm>
            <a:off x="3572435" y="4343400"/>
            <a:ext cx="3056965" cy="6858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3554505" y="4004846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Locking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59705" y="5773270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Steady rotation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Full 3D modeling for RWM control pioneered on NSTX will be important for NSTX-U, ITER, FNSF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1800" dirty="0" smtClean="0"/>
              <a:t>RWM State Space (RWMSC) controller created using full 3D eddy current      model (VALEN-3D code) has been implemented and successfully tested in NSTX, and will be used with independent coil control in NSTX-U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01374"/>
            <a:ext cx="4038600" cy="305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" name="Text Box 44"/>
          <p:cNvSpPr txBox="1">
            <a:spLocks noChangeArrowheads="1"/>
          </p:cNvSpPr>
          <p:nvPr/>
        </p:nvSpPr>
        <p:spPr bwMode="auto">
          <a:xfrm>
            <a:off x="838200" y="1926367"/>
            <a:ext cx="3114635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State space controller modeling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990600" y="2411418"/>
            <a:ext cx="2906843" cy="957518"/>
            <a:chOff x="898525" y="2575023"/>
            <a:chExt cx="3292475" cy="1149617"/>
          </a:xfrm>
        </p:grpSpPr>
        <p:pic>
          <p:nvPicPr>
            <p:cNvPr id="13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25" y="2575023"/>
              <a:ext cx="1015454" cy="1121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525" y="2608627"/>
              <a:ext cx="1006475" cy="1116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813" y="2589577"/>
              <a:ext cx="1017587" cy="112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" name="TextBox 18"/>
          <p:cNvSpPr txBox="1">
            <a:spLocks noChangeArrowheads="1"/>
          </p:cNvSpPr>
          <p:nvPr/>
        </p:nvSpPr>
        <p:spPr bwMode="auto">
          <a:xfrm>
            <a:off x="4294741" y="5960534"/>
            <a:ext cx="32490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S. A. Sabbagh, O. Katsuro-Hopkins, J. Bialek (CU)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46" name="TextBox 18"/>
          <p:cNvSpPr txBox="1">
            <a:spLocks noChangeArrowheads="1"/>
          </p:cNvSpPr>
          <p:nvPr/>
        </p:nvSpPr>
        <p:spPr bwMode="auto">
          <a:xfrm>
            <a:off x="0" y="6268948"/>
            <a:ext cx="9012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*For more about RWMSC, see backup page 31, for RWM control summary in NSTX , see backup page 32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45907" y="2134419"/>
            <a:ext cx="3196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~3000 states for 3D eddy currents in total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1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R(14-1)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352" y="3519896"/>
            <a:ext cx="3429000" cy="283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685800" y="3325818"/>
            <a:ext cx="3473708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Controller reproducing rotating n=1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55" name="Text Box 44"/>
          <p:cNvSpPr txBox="1">
            <a:spLocks noChangeArrowheads="1"/>
          </p:cNvSpPr>
          <p:nvPr/>
        </p:nvSpPr>
        <p:spPr bwMode="auto">
          <a:xfrm>
            <a:off x="4530841" y="1938868"/>
            <a:ext cx="4308359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Use of RWM state space controller for NSTX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56" name="Text Box 44"/>
          <p:cNvSpPr txBox="1">
            <a:spLocks noChangeArrowheads="1"/>
          </p:cNvSpPr>
          <p:nvPr/>
        </p:nvSpPr>
        <p:spPr bwMode="auto">
          <a:xfrm>
            <a:off x="4648200" y="2223700"/>
            <a:ext cx="4191000" cy="64633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  <a:latin typeface="Helvetica" charset="0"/>
              </a:rPr>
              <a:t>Controller with 12 states (including 10 wall + 2 plasma states) sustains discharge at high </a:t>
            </a:r>
            <a:r>
              <a:rPr lang="el-GR" sz="1400" dirty="0" smtClean="0">
                <a:solidFill>
                  <a:srgbClr val="0000FF"/>
                </a:solidFill>
                <a:latin typeface="Arial"/>
                <a:cs typeface="Arial"/>
              </a:rPr>
              <a:t>β</a:t>
            </a:r>
            <a:r>
              <a:rPr lang="en-US" sz="1400" baseline="-25000" dirty="0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=6.4</a:t>
            </a:r>
            <a:r>
              <a:rPr lang="en-US" sz="1400" dirty="0" smtClean="0">
                <a:solidFill>
                  <a:srgbClr val="0000FF"/>
                </a:solidFill>
                <a:latin typeface="Helvetica" charset="0"/>
              </a:rPr>
              <a:t> and </a:t>
            </a:r>
            <a:r>
              <a:rPr lang="el-GR" sz="1400" dirty="0" smtClean="0">
                <a:solidFill>
                  <a:srgbClr val="0000FF"/>
                </a:solidFill>
                <a:latin typeface="Arial"/>
                <a:cs typeface="Arial"/>
              </a:rPr>
              <a:t>β</a:t>
            </a:r>
            <a:r>
              <a:rPr lang="en-US" sz="1400" baseline="-25000" dirty="0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lang="en-US" sz="1400" dirty="0" err="1" smtClean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lang="en-US" sz="1400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=13</a:t>
            </a:r>
            <a:r>
              <a:rPr lang="en-US" sz="1400" dirty="0" smtClean="0">
                <a:solidFill>
                  <a:srgbClr val="0000FF"/>
                </a:solidFill>
                <a:latin typeface="Helvetica" charset="0"/>
              </a:rPr>
              <a:t>, otherwise disrupted by n=1 field</a:t>
            </a:r>
            <a:endParaRPr lang="en-US" sz="1400" dirty="0">
              <a:solidFill>
                <a:srgbClr val="0000FF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113" y="3895164"/>
            <a:ext cx="3026637" cy="24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MS group will continue strong collaborations with other devices such as KSTAR, DIII-D, and ITER team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4648200" cy="5486400"/>
          </a:xfrm>
        </p:spPr>
        <p:txBody>
          <a:bodyPr/>
          <a:lstStyle/>
          <a:p>
            <a:r>
              <a:rPr lang="en-US" sz="1600" dirty="0" smtClean="0"/>
              <a:t>KSTAR: Collaborations on 3D fields achieved n=1 ELM suppression, error field, tearing mode, NTV analysis, and supported equilibrium reconstruction</a:t>
            </a:r>
          </a:p>
          <a:p>
            <a:r>
              <a:rPr lang="en-US" sz="1600" dirty="0" smtClean="0"/>
              <a:t>DIII-D: Strong collaborations and joint experiments will be continued on RWM, NTV, error fields, and RMP suppressions</a:t>
            </a:r>
          </a:p>
          <a:p>
            <a:r>
              <a:rPr lang="en-US" sz="1600" dirty="0" smtClean="0"/>
              <a:t>ITER: Leading RWM and error field physics analysis efforts for recently requested ITER control group needs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1548" b="52466"/>
          <a:stretch>
            <a:fillRect/>
          </a:stretch>
        </p:blipFill>
        <p:spPr bwMode="auto">
          <a:xfrm>
            <a:off x="4823010" y="1377592"/>
            <a:ext cx="4159050" cy="189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30202" y="2790876"/>
            <a:ext cx="89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RMPs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5077503" y="1125379"/>
            <a:ext cx="3905685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ELM suppression by 3D fields in KSTAR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39" name="Text Box 44"/>
          <p:cNvSpPr txBox="1">
            <a:spLocks noChangeArrowheads="1"/>
          </p:cNvSpPr>
          <p:nvPr/>
        </p:nvSpPr>
        <p:spPr bwMode="auto">
          <a:xfrm>
            <a:off x="5855038" y="3661158"/>
            <a:ext cx="2491836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KSTAR operation window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6356964" y="6281471"/>
            <a:ext cx="26757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S. A. Sabbagh, Y.-S. Park (CU), IAEA2012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898086" y="3708970"/>
            <a:ext cx="3216714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Joint RWM experiments in DIII-D 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95864" y="4000569"/>
            <a:ext cx="2835714" cy="2233275"/>
            <a:chOff x="1143000" y="3733800"/>
            <a:chExt cx="2682528" cy="2921790"/>
          </a:xfrm>
        </p:grpSpPr>
        <p:pic>
          <p:nvPicPr>
            <p:cNvPr id="23" name="Picture 3" descr="150ModulationEx2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6670"/>
            <a:stretch/>
          </p:blipFill>
          <p:spPr bwMode="auto">
            <a:xfrm>
              <a:off x="1143000" y="4667838"/>
              <a:ext cx="2682528" cy="198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 descr="150ModulationEx2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79344"/>
            <a:stretch/>
          </p:blipFill>
          <p:spPr bwMode="auto">
            <a:xfrm>
              <a:off x="1143000" y="3733800"/>
              <a:ext cx="2677886" cy="94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981200" y="4267426"/>
            <a:ext cx="1707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Stability decreases by off-axis beams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TextBox 18"/>
          <p:cNvSpPr txBox="1">
            <a:spLocks noChangeArrowheads="1"/>
          </p:cNvSpPr>
          <p:nvPr/>
        </p:nvSpPr>
        <p:spPr bwMode="auto">
          <a:xfrm>
            <a:off x="0" y="6268948"/>
            <a:ext cx="4658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*For MISK calculations for ITER, see backup page 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3917252" y="5389602"/>
            <a:ext cx="13163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 M. Hanson (CU),</a:t>
            </a:r>
          </a:p>
          <a:p>
            <a:r>
              <a:rPr lang="en-US" sz="1000" dirty="0" smtClean="0">
                <a:solidFill>
                  <a:srgbClr val="006600"/>
                </a:solidFill>
              </a:rPr>
              <a:t>S. A. Sabbagh,</a:t>
            </a:r>
          </a:p>
          <a:p>
            <a:r>
              <a:rPr lang="en-US" sz="1000" dirty="0" smtClean="0">
                <a:solidFill>
                  <a:srgbClr val="006600"/>
                </a:solidFill>
              </a:rPr>
              <a:t>J. W. Berkery</a:t>
            </a:r>
            <a:endParaRPr lang="en-US" sz="1000" dirty="0">
              <a:solidFill>
                <a:srgbClr val="0066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rot="16200000" flipV="1">
            <a:off x="7337610" y="2311960"/>
            <a:ext cx="990600" cy="762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7906" y="3276600"/>
            <a:ext cx="37985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6347010" y="3447387"/>
            <a:ext cx="26212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Y. M. Jeon, J.-K. Park, Submitted to PRL</a:t>
            </a:r>
            <a:endParaRPr lang="en-US" sz="1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MS research will exploit new 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NBI and upgraded SPA capabilities during years 1-2 of NSTX-U operation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Focus in Year 1 of NSTX-U operation:</a:t>
            </a:r>
          </a:p>
          <a:p>
            <a:pPr lvl="1"/>
            <a:r>
              <a:rPr lang="en-US" sz="1800" dirty="0" smtClean="0"/>
              <a:t>Recover and explore NSTX MS control capabilities</a:t>
            </a:r>
          </a:p>
          <a:p>
            <a:pPr lvl="1"/>
            <a:r>
              <a:rPr lang="en-US" sz="1800" dirty="0" smtClean="0"/>
              <a:t>Identify n=1,2,3 error fields and optimize corrections with new SPAs</a:t>
            </a:r>
          </a:p>
          <a:p>
            <a:pPr lvl="1"/>
            <a:r>
              <a:rPr lang="en-US" sz="1800" dirty="0" smtClean="0"/>
              <a:t>Assess the </a:t>
            </a:r>
            <a:r>
              <a:rPr lang="en-US" sz="1800" dirty="0" err="1" smtClean="0"/>
              <a:t>β</a:t>
            </a:r>
            <a:r>
              <a:rPr lang="en-US" sz="1800" baseline="-25000" dirty="0" err="1" smtClean="0"/>
              <a:t>N</a:t>
            </a:r>
            <a:r>
              <a:rPr lang="en-US" sz="1800" dirty="0" smtClean="0"/>
              <a:t> or q limit with new shaping control and off-axis NBCD</a:t>
            </a:r>
          </a:p>
          <a:p>
            <a:pPr lvl="1"/>
            <a:r>
              <a:rPr lang="en-US" sz="1800" dirty="0" smtClean="0"/>
              <a:t>Recover and upgrade RWM </a:t>
            </a:r>
            <a:r>
              <a:rPr lang="en-US" sz="1800" dirty="0" err="1" smtClean="0"/>
              <a:t>B</a:t>
            </a:r>
            <a:r>
              <a:rPr lang="en-US" sz="1800" baseline="-25000" dirty="0" err="1" smtClean="0"/>
              <a:t>P</a:t>
            </a:r>
            <a:r>
              <a:rPr lang="en-US" sz="1800" dirty="0" err="1" smtClean="0"/>
              <a:t>+B</a:t>
            </a:r>
            <a:r>
              <a:rPr lang="en-US" sz="1800" baseline="-25000" dirty="0" err="1" smtClean="0"/>
              <a:t>r</a:t>
            </a:r>
            <a:r>
              <a:rPr lang="en-US" sz="1800" dirty="0" smtClean="0"/>
              <a:t> and state space control with SPAs, including n&gt;1 and multi-mode control</a:t>
            </a:r>
          </a:p>
          <a:p>
            <a:pPr lvl="1"/>
            <a:r>
              <a:rPr lang="en-US" sz="1800" dirty="0" smtClean="0"/>
              <a:t>Revisit </a:t>
            </a:r>
            <a:r>
              <a:rPr lang="en-US" sz="1800" dirty="0" err="1" smtClean="0"/>
              <a:t>disruptivity</a:t>
            </a:r>
            <a:r>
              <a:rPr lang="en-US" sz="1800" dirty="0" smtClean="0"/>
              <a:t> and study halo current dynamics and heat loads on </a:t>
            </a:r>
            <a:r>
              <a:rPr lang="en-US" sz="1800" dirty="0" err="1" smtClean="0"/>
              <a:t>divertor</a:t>
            </a:r>
            <a:endParaRPr lang="en-US" sz="1800" dirty="0" smtClean="0"/>
          </a:p>
          <a:p>
            <a:pPr lvl="1"/>
            <a:r>
              <a:rPr lang="en-US" sz="1800" dirty="0" smtClean="0"/>
              <a:t>Apply MGI mitigation and explore dependency on injection locations*</a:t>
            </a:r>
          </a:p>
          <a:p>
            <a:r>
              <a:rPr lang="en-US" sz="2000" dirty="0" smtClean="0"/>
              <a:t>Focus in Year 2 of NSTX-U operation: </a:t>
            </a:r>
          </a:p>
          <a:p>
            <a:pPr lvl="1"/>
            <a:r>
              <a:rPr lang="en-US" sz="1800" dirty="0" smtClean="0"/>
              <a:t>Explore NTV physics with new NBIs and SPAs</a:t>
            </a:r>
          </a:p>
          <a:p>
            <a:pPr lvl="1"/>
            <a:r>
              <a:rPr lang="en-US" sz="1800" dirty="0" smtClean="0"/>
              <a:t>Begin implementation of rotation control with new NBIs and SPAs</a:t>
            </a:r>
          </a:p>
          <a:p>
            <a:pPr lvl="1"/>
            <a:r>
              <a:rPr lang="en-US" sz="1800" dirty="0" smtClean="0"/>
              <a:t>Validate RWM physics in reduced </a:t>
            </a:r>
            <a:r>
              <a:rPr lang="el-GR" sz="1800" dirty="0" smtClean="0">
                <a:latin typeface="Times New Roman"/>
                <a:cs typeface="Times New Roman"/>
              </a:rPr>
              <a:t>ν</a:t>
            </a:r>
            <a:r>
              <a:rPr lang="en-US" sz="1800" dirty="0" smtClean="0"/>
              <a:t>* and varied fast ion populations</a:t>
            </a:r>
          </a:p>
          <a:p>
            <a:pPr lvl="1"/>
            <a:r>
              <a:rPr lang="en-US" sz="1800" dirty="0" smtClean="0"/>
              <a:t>Utilize off-axis NBCD to vary q-profile and applies to RWMs and tearing modes</a:t>
            </a:r>
          </a:p>
          <a:p>
            <a:pPr lvl="1"/>
            <a:r>
              <a:rPr lang="en-US" sz="1800" dirty="0" smtClean="0"/>
              <a:t>Identify disruption characteristics in various scenarios obtained by off-axis NBCD</a:t>
            </a:r>
          </a:p>
          <a:p>
            <a:pPr lvl="1"/>
            <a:r>
              <a:rPr lang="en-US" sz="1800" dirty="0" smtClean="0"/>
              <a:t>Test and optimize MGI techniques by varying positions and actuators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268948"/>
            <a:ext cx="57454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*For MGI plans and present modeling efforts, see backup page 34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Key diagnostics have been identified and are being developed or proposed to support MS research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334000" cy="5486400"/>
          </a:xfrm>
        </p:spPr>
        <p:txBody>
          <a:bodyPr/>
          <a:lstStyle/>
          <a:p>
            <a:r>
              <a:rPr lang="en-US" sz="2200" dirty="0" smtClean="0"/>
              <a:t>Key diagnostics identified for MS study:</a:t>
            </a:r>
          </a:p>
          <a:p>
            <a:pPr lvl="1"/>
            <a:r>
              <a:rPr lang="en-US" sz="1800" b="1" dirty="0" smtClean="0"/>
              <a:t>Real-Time Velocity measurement</a:t>
            </a:r>
            <a:r>
              <a:rPr lang="en-US" sz="1800" dirty="0" smtClean="0"/>
              <a:t> for successful implementation of rotation control, and disruption detection</a:t>
            </a:r>
          </a:p>
          <a:p>
            <a:pPr lvl="1"/>
            <a:r>
              <a:rPr lang="en-US" sz="1800" b="1" dirty="0" err="1" smtClean="0"/>
              <a:t>Toroidally</a:t>
            </a:r>
            <a:r>
              <a:rPr lang="en-US" sz="1800" b="1" dirty="0" smtClean="0"/>
              <a:t> displaced multi-energy SXR </a:t>
            </a:r>
            <a:r>
              <a:rPr lang="en-US" sz="1800" dirty="0" smtClean="0"/>
              <a:t>to study 3D physics including island dynamics, and RWM </a:t>
            </a:r>
            <a:r>
              <a:rPr lang="en-US" sz="1800" dirty="0" err="1" smtClean="0"/>
              <a:t>eigenfunctions</a:t>
            </a:r>
            <a:endParaRPr lang="en-US" sz="1800" dirty="0" smtClean="0"/>
          </a:p>
          <a:p>
            <a:pPr lvl="1"/>
            <a:r>
              <a:rPr lang="en-US" sz="1800" b="1" dirty="0" smtClean="0"/>
              <a:t>Core X-ray imaging spectrometer </a:t>
            </a:r>
            <a:r>
              <a:rPr lang="en-US" sz="1800" dirty="0" smtClean="0"/>
              <a:t>to study rotation effects on error field and early MHD without NBIs</a:t>
            </a:r>
          </a:p>
          <a:p>
            <a:pPr lvl="1"/>
            <a:r>
              <a:rPr lang="en-US" sz="1800" b="1" dirty="0" smtClean="0"/>
              <a:t>Internal magnetic fluctuation measurement </a:t>
            </a:r>
            <a:r>
              <a:rPr lang="en-US" sz="1800" dirty="0" smtClean="0"/>
              <a:t>for island structures in details</a:t>
            </a:r>
          </a:p>
          <a:p>
            <a:pPr lvl="1"/>
            <a:r>
              <a:rPr lang="en-US" sz="1800" b="1" dirty="0" smtClean="0"/>
              <a:t>Real time MSE and MPTS </a:t>
            </a:r>
            <a:r>
              <a:rPr lang="en-US" sz="1800" dirty="0" smtClean="0"/>
              <a:t>for fast and precise kinetic equilibrium reconstruction</a:t>
            </a:r>
          </a:p>
          <a:p>
            <a:pPr lvl="1"/>
            <a:r>
              <a:rPr lang="en-US" sz="1800" b="1" dirty="0" smtClean="0"/>
              <a:t>Magnetic sensors including B</a:t>
            </a:r>
            <a:r>
              <a:rPr lang="en-US" sz="1800" b="1" baseline="-25000" dirty="0" smtClean="0"/>
              <a:t>P</a:t>
            </a:r>
            <a:r>
              <a:rPr lang="en-US" sz="1800" b="1" dirty="0" smtClean="0"/>
              <a:t> and B</a:t>
            </a:r>
            <a:r>
              <a:rPr lang="en-US" sz="1800" b="1" baseline="-25000" dirty="0" smtClean="0"/>
              <a:t>R</a:t>
            </a:r>
            <a:r>
              <a:rPr lang="en-US" sz="1800" b="1" dirty="0" smtClean="0"/>
              <a:t> sensors </a:t>
            </a:r>
            <a:r>
              <a:rPr lang="en-US" sz="1800" dirty="0" smtClean="0"/>
              <a:t>will be refurbished and upgraded</a:t>
            </a:r>
          </a:p>
          <a:p>
            <a:pPr lvl="1"/>
            <a:endParaRPr lang="en-US" sz="1800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6280189" y="3788552"/>
            <a:ext cx="2303516" cy="18466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u="sng" dirty="0" smtClean="0">
                <a:solidFill>
                  <a:srgbClr val="FF0000"/>
                </a:solidFill>
                <a:latin typeface="Helvetica" charset="0"/>
              </a:rPr>
              <a:t>Edge islands by single ME-SXR</a:t>
            </a:r>
            <a:endParaRPr lang="en-US" sz="12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268948"/>
            <a:ext cx="58657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*For present identification for key diagnostics, see backup page 35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R(14-1)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6730" y="4026114"/>
            <a:ext cx="3245225" cy="224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707963"/>
            <a:ext cx="3200400" cy="148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2895" y="3200024"/>
            <a:ext cx="2667000" cy="30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5809130" y="1443315"/>
            <a:ext cx="3128357" cy="18466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u="sng" dirty="0" smtClean="0">
                <a:solidFill>
                  <a:srgbClr val="FF0000"/>
                </a:solidFill>
                <a:latin typeface="Helvetica" charset="0"/>
              </a:rPr>
              <a:t>Algorithm test for RTV with off-line CHERS</a:t>
            </a:r>
            <a:endParaRPr lang="en-US" sz="1200" u="sng" dirty="0">
              <a:solidFill>
                <a:srgbClr val="FF0000"/>
              </a:solidFill>
              <a:latin typeface="Helvetica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4724400" y="1600200"/>
            <a:ext cx="990600" cy="7620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800600" y="2667000"/>
            <a:ext cx="1447800" cy="11430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7620000" y="3411379"/>
            <a:ext cx="8595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M. Podesta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7620000" y="6172200"/>
            <a:ext cx="9973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K. Tritz (JHU)</a:t>
            </a:r>
            <a:endParaRPr lang="en-US" sz="1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research plans for next 3-5 years will be focused on integrated MS study in NSTX-U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Year 3 NSTX-U operation:</a:t>
            </a:r>
          </a:p>
          <a:p>
            <a:pPr lvl="1"/>
            <a:r>
              <a:rPr lang="en-US" sz="1800" dirty="0" smtClean="0"/>
              <a:t>Optimize rotation feedback control for improving RWM and TM stability</a:t>
            </a:r>
          </a:p>
          <a:p>
            <a:pPr lvl="1"/>
            <a:r>
              <a:rPr lang="en-US" sz="1800" dirty="0" smtClean="0"/>
              <a:t>Assess and optimize tradeoffs between q, rotation, β to improve stability</a:t>
            </a:r>
          </a:p>
          <a:p>
            <a:pPr lvl="1"/>
            <a:r>
              <a:rPr lang="en-US" sz="1800" dirty="0" smtClean="0"/>
              <a:t>Explore the lowest </a:t>
            </a:r>
            <a:r>
              <a:rPr lang="el-GR" sz="1800" dirty="0" smtClean="0">
                <a:latin typeface="Times New Roman"/>
                <a:cs typeface="Times New Roman"/>
              </a:rPr>
              <a:t>ν</a:t>
            </a:r>
            <a:r>
              <a:rPr lang="en-US" sz="1800" dirty="0" smtClean="0"/>
              <a:t>* regimes and optimize RWM and TM stability</a:t>
            </a:r>
          </a:p>
          <a:p>
            <a:pPr lvl="1"/>
            <a:r>
              <a:rPr lang="en-US" sz="1800" dirty="0" smtClean="0"/>
              <a:t>Explore disruption precursors and avoidance scenarios with various MHD origins</a:t>
            </a:r>
          </a:p>
          <a:p>
            <a:pPr lvl="1"/>
            <a:r>
              <a:rPr lang="en-US" sz="1800" dirty="0" smtClean="0"/>
              <a:t>Explore MGI triggering for real-time actuation for disruption mitigation</a:t>
            </a:r>
          </a:p>
          <a:p>
            <a:r>
              <a:rPr lang="en-US" sz="2000" dirty="0" smtClean="0"/>
              <a:t>Year 4 NSTX-U operation:</a:t>
            </a:r>
            <a:endParaRPr lang="en-US" sz="1600" dirty="0" smtClean="0"/>
          </a:p>
          <a:p>
            <a:pPr lvl="1"/>
            <a:r>
              <a:rPr lang="en-US" sz="1800" dirty="0" smtClean="0"/>
              <a:t>Combine rotation and β feedback control to maximize performance</a:t>
            </a:r>
          </a:p>
          <a:p>
            <a:pPr lvl="1"/>
            <a:r>
              <a:rPr lang="en-US" sz="1800" dirty="0" smtClean="0"/>
              <a:t>Provide FNSF/Pilot projection on RWM and TM stability and disruption</a:t>
            </a:r>
          </a:p>
          <a:p>
            <a:pPr lvl="1"/>
            <a:r>
              <a:rPr lang="en-US" sz="1800" dirty="0" smtClean="0"/>
              <a:t>Couple MGI triggering techniques to mitigate disruptions </a:t>
            </a:r>
          </a:p>
          <a:p>
            <a:r>
              <a:rPr lang="en-US" sz="2000" dirty="0" smtClean="0"/>
              <a:t>Year 5 NSTX-U operation:</a:t>
            </a:r>
          </a:p>
          <a:p>
            <a:pPr lvl="1"/>
            <a:r>
              <a:rPr lang="en-US" sz="1800" dirty="0" smtClean="0"/>
              <a:t>First use of NCC (if resources permitting)</a:t>
            </a:r>
          </a:p>
          <a:p>
            <a:pPr lvl="1"/>
            <a:r>
              <a:rPr lang="en-US" sz="1800" dirty="0" smtClean="0"/>
              <a:t>Integrate MS control to avoid RWM, TM, ELM instability, disruption, with disruption mitigation protection</a:t>
            </a:r>
          </a:p>
          <a:p>
            <a:pPr lvl="1"/>
            <a:r>
              <a:rPr lang="en-US" sz="1800" dirty="0" smtClean="0"/>
              <a:t>Integrate validation of models for FSNF/Pilot</a:t>
            </a:r>
          </a:p>
          <a:p>
            <a:pPr lvl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Non-</a:t>
            </a:r>
            <a:r>
              <a:rPr lang="en-US" sz="2600" dirty="0" err="1" smtClean="0"/>
              <a:t>axisymmetric</a:t>
            </a:r>
            <a:r>
              <a:rPr lang="en-US" sz="2600" dirty="0" smtClean="0"/>
              <a:t> Control Coil  (NCC) would greatly improve control capabilities on stability and 3D fields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4876800" cy="5486400"/>
          </a:xfrm>
        </p:spPr>
        <p:txBody>
          <a:bodyPr/>
          <a:lstStyle/>
          <a:p>
            <a:r>
              <a:rPr lang="en-US" sz="2000" dirty="0" smtClean="0"/>
              <a:t>Non-</a:t>
            </a:r>
            <a:r>
              <a:rPr lang="en-US" sz="2000" dirty="0" err="1" smtClean="0"/>
              <a:t>axisymmetric</a:t>
            </a:r>
            <a:r>
              <a:rPr lang="en-US" sz="2000" dirty="0" smtClean="0"/>
              <a:t> Control Coil (NCC) will play an important role in each </a:t>
            </a:r>
          </a:p>
          <a:p>
            <a:pPr lvl="1"/>
            <a:r>
              <a:rPr lang="en-US" sz="1800" dirty="0" smtClean="0"/>
              <a:t>Rotation control, and thereby RWM kinetic stabilization, error field correction, tearing mode stabilization </a:t>
            </a:r>
          </a:p>
          <a:p>
            <a:pPr lvl="1"/>
            <a:r>
              <a:rPr lang="en-US" sz="1800" dirty="0" smtClean="0"/>
              <a:t>RWM active control for significant multi-mode spectrum</a:t>
            </a:r>
          </a:p>
          <a:p>
            <a:pPr lvl="1"/>
            <a:r>
              <a:rPr lang="en-US" sz="1800" dirty="0" smtClean="0"/>
              <a:t>ELM control and stabilization</a:t>
            </a:r>
          </a:p>
          <a:p>
            <a:pPr lvl="1"/>
            <a:r>
              <a:rPr lang="en-US" sz="1800" dirty="0" smtClean="0"/>
              <a:t>Prediction for ITER 3D coil capabilities</a:t>
            </a:r>
          </a:p>
          <a:p>
            <a:r>
              <a:rPr lang="en-US" sz="2000" dirty="0" smtClean="0"/>
              <a:t>NCCs may prove essential to achieve integrated MS control</a:t>
            </a:r>
          </a:p>
          <a:p>
            <a:pPr lvl="1"/>
            <a:r>
              <a:rPr lang="en-US" sz="1800" dirty="0" smtClean="0"/>
              <a:t>Simultaneous control for rotation, RWM, error field, TM, ELM</a:t>
            </a:r>
          </a:p>
          <a:p>
            <a:r>
              <a:rPr lang="en-US" sz="2000" dirty="0" smtClean="0"/>
              <a:t>IPEC, NTV, VALEN-3D, RWMSC codes will be actively used for 3D physics studies with NCCs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32452" y="1559104"/>
            <a:ext cx="1065212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Arial" pitchFamily="34" charset="0"/>
              </a:rPr>
              <a:t>Primary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Arial" pitchFamily="34" charset="0"/>
              </a:rPr>
              <a:t>PP option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295989" y="990779"/>
            <a:ext cx="125571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accent1"/>
                </a:solidFill>
                <a:latin typeface="Arial" pitchFamily="34" charset="0"/>
              </a:rPr>
              <a:t>Secondary PP option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978489" y="2194104"/>
            <a:ext cx="89535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0000FF"/>
                </a:solidFill>
                <a:latin typeface="Arial" pitchFamily="34" charset="0"/>
              </a:rPr>
              <a:t>Existing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0000FF"/>
                </a:solidFill>
                <a:latin typeface="Arial" pitchFamily="34" charset="0"/>
              </a:rPr>
              <a:t>coils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283415" y="1098728"/>
            <a:ext cx="1773237" cy="2135969"/>
            <a:chOff x="4072" y="917"/>
            <a:chExt cx="1535" cy="1744"/>
          </a:xfrm>
        </p:grpSpPr>
        <p:pic>
          <p:nvPicPr>
            <p:cNvPr id="9" name="Picture 8" descr="plot2NSTXv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72" y="917"/>
              <a:ext cx="1535" cy="174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4177" y="1337"/>
              <a:ext cx="1026" cy="573"/>
              <a:chOff x="492" y="1582"/>
              <a:chExt cx="1940" cy="1020"/>
            </a:xfrm>
          </p:grpSpPr>
          <p:sp>
            <p:nvSpPr>
              <p:cNvPr id="40" name="Freeform 10"/>
              <p:cNvSpPr>
                <a:spLocks/>
              </p:cNvSpPr>
              <p:nvPr/>
            </p:nvSpPr>
            <p:spPr bwMode="auto">
              <a:xfrm>
                <a:off x="2082" y="2174"/>
                <a:ext cx="350" cy="396"/>
              </a:xfrm>
              <a:custGeom>
                <a:avLst/>
                <a:gdLst/>
                <a:ahLst/>
                <a:cxnLst>
                  <a:cxn ang="0">
                    <a:pos x="328" y="0"/>
                  </a:cxn>
                  <a:cxn ang="0">
                    <a:pos x="224" y="32"/>
                  </a:cxn>
                  <a:cxn ang="0">
                    <a:pos x="118" y="60"/>
                  </a:cxn>
                  <a:cxn ang="0">
                    <a:pos x="0" y="82"/>
                  </a:cxn>
                  <a:cxn ang="0">
                    <a:pos x="30" y="396"/>
                  </a:cxn>
                  <a:cxn ang="0">
                    <a:pos x="130" y="378"/>
                  </a:cxn>
                  <a:cxn ang="0">
                    <a:pos x="272" y="346"/>
                  </a:cxn>
                  <a:cxn ang="0">
                    <a:pos x="350" y="320"/>
                  </a:cxn>
                </a:cxnLst>
                <a:rect l="0" t="0" r="r" b="b"/>
                <a:pathLst>
                  <a:path w="350" h="396">
                    <a:moveTo>
                      <a:pt x="328" y="0"/>
                    </a:moveTo>
                    <a:lnTo>
                      <a:pt x="224" y="32"/>
                    </a:lnTo>
                    <a:lnTo>
                      <a:pt x="118" y="60"/>
                    </a:lnTo>
                    <a:lnTo>
                      <a:pt x="0" y="82"/>
                    </a:lnTo>
                    <a:lnTo>
                      <a:pt x="30" y="396"/>
                    </a:lnTo>
                    <a:lnTo>
                      <a:pt x="130" y="378"/>
                    </a:lnTo>
                    <a:lnTo>
                      <a:pt x="272" y="346"/>
                    </a:lnTo>
                    <a:lnTo>
                      <a:pt x="350" y="32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1"/>
              <p:cNvSpPr>
                <a:spLocks/>
              </p:cNvSpPr>
              <p:nvPr/>
            </p:nvSpPr>
            <p:spPr bwMode="auto">
              <a:xfrm>
                <a:off x="1462" y="2266"/>
                <a:ext cx="556" cy="33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66" y="14"/>
                  </a:cxn>
                  <a:cxn ang="0">
                    <a:pos x="278" y="16"/>
                  </a:cxn>
                  <a:cxn ang="0">
                    <a:pos x="392" y="14"/>
                  </a:cxn>
                  <a:cxn ang="0">
                    <a:pos x="472" y="8"/>
                  </a:cxn>
                  <a:cxn ang="0">
                    <a:pos x="528" y="0"/>
                  </a:cxn>
                  <a:cxn ang="0">
                    <a:pos x="556" y="312"/>
                  </a:cxn>
                  <a:cxn ang="0">
                    <a:pos x="550" y="322"/>
                  </a:cxn>
                  <a:cxn ang="0">
                    <a:pos x="428" y="332"/>
                  </a:cxn>
                  <a:cxn ang="0">
                    <a:pos x="274" y="336"/>
                  </a:cxn>
                  <a:cxn ang="0">
                    <a:pos x="92" y="326"/>
                  </a:cxn>
                  <a:cxn ang="0">
                    <a:pos x="0" y="318"/>
                  </a:cxn>
                  <a:cxn ang="0">
                    <a:pos x="24" y="0"/>
                  </a:cxn>
                </a:cxnLst>
                <a:rect l="0" t="0" r="r" b="b"/>
                <a:pathLst>
                  <a:path w="556" h="336">
                    <a:moveTo>
                      <a:pt x="24" y="0"/>
                    </a:moveTo>
                    <a:lnTo>
                      <a:pt x="166" y="14"/>
                    </a:lnTo>
                    <a:lnTo>
                      <a:pt x="278" y="16"/>
                    </a:lnTo>
                    <a:lnTo>
                      <a:pt x="392" y="14"/>
                    </a:lnTo>
                    <a:lnTo>
                      <a:pt x="472" y="8"/>
                    </a:lnTo>
                    <a:lnTo>
                      <a:pt x="528" y="0"/>
                    </a:lnTo>
                    <a:lnTo>
                      <a:pt x="556" y="312"/>
                    </a:lnTo>
                    <a:lnTo>
                      <a:pt x="550" y="322"/>
                    </a:lnTo>
                    <a:lnTo>
                      <a:pt x="428" y="332"/>
                    </a:lnTo>
                    <a:lnTo>
                      <a:pt x="274" y="336"/>
                    </a:lnTo>
                    <a:lnTo>
                      <a:pt x="92" y="326"/>
                    </a:lnTo>
                    <a:lnTo>
                      <a:pt x="0" y="31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2"/>
              <p:cNvSpPr>
                <a:spLocks/>
              </p:cNvSpPr>
              <p:nvPr/>
            </p:nvSpPr>
            <p:spPr bwMode="auto">
              <a:xfrm>
                <a:off x="878" y="2126"/>
                <a:ext cx="522" cy="448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180" y="44"/>
                  </a:cxn>
                  <a:cxn ang="0">
                    <a:pos x="304" y="84"/>
                  </a:cxn>
                  <a:cxn ang="0">
                    <a:pos x="404" y="108"/>
                  </a:cxn>
                  <a:cxn ang="0">
                    <a:pos x="476" y="122"/>
                  </a:cxn>
                  <a:cxn ang="0">
                    <a:pos x="522" y="130"/>
                  </a:cxn>
                  <a:cxn ang="0">
                    <a:pos x="492" y="448"/>
                  </a:cxn>
                  <a:cxn ang="0">
                    <a:pos x="376" y="424"/>
                  </a:cxn>
                  <a:cxn ang="0">
                    <a:pos x="232" y="390"/>
                  </a:cxn>
                  <a:cxn ang="0">
                    <a:pos x="108" y="350"/>
                  </a:cxn>
                  <a:cxn ang="0">
                    <a:pos x="0" y="306"/>
                  </a:cxn>
                  <a:cxn ang="0">
                    <a:pos x="78" y="0"/>
                  </a:cxn>
                </a:cxnLst>
                <a:rect l="0" t="0" r="r" b="b"/>
                <a:pathLst>
                  <a:path w="522" h="448">
                    <a:moveTo>
                      <a:pt x="78" y="0"/>
                    </a:moveTo>
                    <a:lnTo>
                      <a:pt x="180" y="44"/>
                    </a:lnTo>
                    <a:lnTo>
                      <a:pt x="304" y="84"/>
                    </a:lnTo>
                    <a:lnTo>
                      <a:pt x="404" y="108"/>
                    </a:lnTo>
                    <a:lnTo>
                      <a:pt x="476" y="122"/>
                    </a:lnTo>
                    <a:lnTo>
                      <a:pt x="522" y="130"/>
                    </a:lnTo>
                    <a:lnTo>
                      <a:pt x="492" y="448"/>
                    </a:lnTo>
                    <a:lnTo>
                      <a:pt x="376" y="424"/>
                    </a:lnTo>
                    <a:lnTo>
                      <a:pt x="232" y="390"/>
                    </a:lnTo>
                    <a:lnTo>
                      <a:pt x="108" y="350"/>
                    </a:lnTo>
                    <a:lnTo>
                      <a:pt x="0" y="306"/>
                    </a:lnTo>
                    <a:lnTo>
                      <a:pt x="78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3"/>
              <p:cNvSpPr>
                <a:spLocks/>
              </p:cNvSpPr>
              <p:nvPr/>
            </p:nvSpPr>
            <p:spPr bwMode="auto">
              <a:xfrm>
                <a:off x="552" y="1884"/>
                <a:ext cx="320" cy="496"/>
              </a:xfrm>
              <a:custGeom>
                <a:avLst/>
                <a:gdLst/>
                <a:ahLst/>
                <a:cxnLst>
                  <a:cxn ang="0">
                    <a:pos x="320" y="196"/>
                  </a:cxn>
                  <a:cxn ang="0">
                    <a:pos x="238" y="144"/>
                  </a:cxn>
                  <a:cxn ang="0">
                    <a:pos x="156" y="76"/>
                  </a:cxn>
                  <a:cxn ang="0">
                    <a:pos x="96" y="0"/>
                  </a:cxn>
                  <a:cxn ang="0">
                    <a:pos x="0" y="286"/>
                  </a:cxn>
                  <a:cxn ang="0">
                    <a:pos x="48" y="346"/>
                  </a:cxn>
                  <a:cxn ang="0">
                    <a:pos x="122" y="416"/>
                  </a:cxn>
                  <a:cxn ang="0">
                    <a:pos x="210" y="482"/>
                  </a:cxn>
                  <a:cxn ang="0">
                    <a:pos x="240" y="496"/>
                  </a:cxn>
                </a:cxnLst>
                <a:rect l="0" t="0" r="r" b="b"/>
                <a:pathLst>
                  <a:path w="320" h="496">
                    <a:moveTo>
                      <a:pt x="320" y="196"/>
                    </a:moveTo>
                    <a:lnTo>
                      <a:pt x="238" y="144"/>
                    </a:lnTo>
                    <a:lnTo>
                      <a:pt x="156" y="76"/>
                    </a:lnTo>
                    <a:lnTo>
                      <a:pt x="96" y="0"/>
                    </a:lnTo>
                    <a:lnTo>
                      <a:pt x="0" y="286"/>
                    </a:lnTo>
                    <a:lnTo>
                      <a:pt x="48" y="346"/>
                    </a:lnTo>
                    <a:lnTo>
                      <a:pt x="122" y="416"/>
                    </a:lnTo>
                    <a:lnTo>
                      <a:pt x="210" y="482"/>
                    </a:lnTo>
                    <a:lnTo>
                      <a:pt x="240" y="496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492" y="1582"/>
                <a:ext cx="132" cy="390"/>
              </a:xfrm>
              <a:custGeom>
                <a:avLst/>
                <a:gdLst/>
                <a:ahLst/>
                <a:cxnLst>
                  <a:cxn ang="0">
                    <a:pos x="0" y="390"/>
                  </a:cxn>
                  <a:cxn ang="0">
                    <a:pos x="4" y="328"/>
                  </a:cxn>
                  <a:cxn ang="0">
                    <a:pos x="132" y="0"/>
                  </a:cxn>
                  <a:cxn ang="0">
                    <a:pos x="108" y="82"/>
                  </a:cxn>
                  <a:cxn ang="0">
                    <a:pos x="104" y="126"/>
                  </a:cxn>
                  <a:cxn ang="0">
                    <a:pos x="106" y="168"/>
                  </a:cxn>
                  <a:cxn ang="0">
                    <a:pos x="118" y="216"/>
                  </a:cxn>
                  <a:cxn ang="0">
                    <a:pos x="132" y="238"/>
                  </a:cxn>
                </a:cxnLst>
                <a:rect l="0" t="0" r="r" b="b"/>
                <a:pathLst>
                  <a:path w="132" h="390">
                    <a:moveTo>
                      <a:pt x="0" y="390"/>
                    </a:moveTo>
                    <a:lnTo>
                      <a:pt x="4" y="328"/>
                    </a:lnTo>
                    <a:lnTo>
                      <a:pt x="132" y="0"/>
                    </a:lnTo>
                    <a:lnTo>
                      <a:pt x="108" y="82"/>
                    </a:lnTo>
                    <a:lnTo>
                      <a:pt x="104" y="126"/>
                    </a:lnTo>
                    <a:lnTo>
                      <a:pt x="106" y="168"/>
                    </a:lnTo>
                    <a:lnTo>
                      <a:pt x="118" y="216"/>
                    </a:lnTo>
                    <a:lnTo>
                      <a:pt x="132" y="238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4253" y="1202"/>
              <a:ext cx="932" cy="468"/>
              <a:chOff x="630" y="1340"/>
              <a:chExt cx="1754" cy="834"/>
            </a:xfrm>
          </p:grpSpPr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630" y="1340"/>
                <a:ext cx="190" cy="342"/>
              </a:xfrm>
              <a:custGeom>
                <a:avLst/>
                <a:gdLst/>
                <a:ahLst/>
                <a:cxnLst>
                  <a:cxn ang="0">
                    <a:pos x="0" y="342"/>
                  </a:cxn>
                  <a:cxn ang="0">
                    <a:pos x="14" y="250"/>
                  </a:cxn>
                  <a:cxn ang="0">
                    <a:pos x="32" y="170"/>
                  </a:cxn>
                  <a:cxn ang="0">
                    <a:pos x="188" y="0"/>
                  </a:cxn>
                  <a:cxn ang="0">
                    <a:pos x="190" y="12"/>
                  </a:cxn>
                  <a:cxn ang="0">
                    <a:pos x="174" y="58"/>
                  </a:cxn>
                  <a:cxn ang="0">
                    <a:pos x="168" y="108"/>
                  </a:cxn>
                  <a:cxn ang="0">
                    <a:pos x="174" y="138"/>
                  </a:cxn>
                  <a:cxn ang="0">
                    <a:pos x="184" y="174"/>
                  </a:cxn>
                </a:cxnLst>
                <a:rect l="0" t="0" r="r" b="b"/>
                <a:pathLst>
                  <a:path w="190" h="342">
                    <a:moveTo>
                      <a:pt x="0" y="342"/>
                    </a:moveTo>
                    <a:lnTo>
                      <a:pt x="14" y="250"/>
                    </a:lnTo>
                    <a:lnTo>
                      <a:pt x="32" y="170"/>
                    </a:lnTo>
                    <a:lnTo>
                      <a:pt x="188" y="0"/>
                    </a:lnTo>
                    <a:lnTo>
                      <a:pt x="190" y="12"/>
                    </a:lnTo>
                    <a:lnTo>
                      <a:pt x="174" y="58"/>
                    </a:lnTo>
                    <a:lnTo>
                      <a:pt x="168" y="108"/>
                    </a:lnTo>
                    <a:lnTo>
                      <a:pt x="174" y="138"/>
                    </a:lnTo>
                    <a:lnTo>
                      <a:pt x="184" y="174"/>
                    </a:lnTo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7"/>
              <p:cNvSpPr>
                <a:spLocks/>
              </p:cNvSpPr>
              <p:nvPr/>
            </p:nvSpPr>
            <p:spPr bwMode="auto">
              <a:xfrm>
                <a:off x="690" y="1578"/>
                <a:ext cx="322" cy="400"/>
              </a:xfrm>
              <a:custGeom>
                <a:avLst/>
                <a:gdLst/>
                <a:ahLst/>
                <a:cxnLst>
                  <a:cxn ang="0">
                    <a:pos x="210" y="400"/>
                  </a:cxn>
                  <a:cxn ang="0">
                    <a:pos x="106" y="334"/>
                  </a:cxn>
                  <a:cxn ang="0">
                    <a:pos x="32" y="258"/>
                  </a:cxn>
                  <a:cxn ang="0">
                    <a:pos x="0" y="216"/>
                  </a:cxn>
                  <a:cxn ang="0">
                    <a:pos x="154" y="0"/>
                  </a:cxn>
                  <a:cxn ang="0">
                    <a:pos x="192" y="58"/>
                  </a:cxn>
                  <a:cxn ang="0">
                    <a:pos x="252" y="110"/>
                  </a:cxn>
                  <a:cxn ang="0">
                    <a:pos x="306" y="150"/>
                  </a:cxn>
                  <a:cxn ang="0">
                    <a:pos x="322" y="156"/>
                  </a:cxn>
                </a:cxnLst>
                <a:rect l="0" t="0" r="r" b="b"/>
                <a:pathLst>
                  <a:path w="322" h="400">
                    <a:moveTo>
                      <a:pt x="210" y="400"/>
                    </a:moveTo>
                    <a:lnTo>
                      <a:pt x="106" y="334"/>
                    </a:lnTo>
                    <a:lnTo>
                      <a:pt x="32" y="258"/>
                    </a:lnTo>
                    <a:lnTo>
                      <a:pt x="0" y="216"/>
                    </a:lnTo>
                    <a:lnTo>
                      <a:pt x="154" y="0"/>
                    </a:lnTo>
                    <a:lnTo>
                      <a:pt x="192" y="58"/>
                    </a:lnTo>
                    <a:lnTo>
                      <a:pt x="252" y="110"/>
                    </a:lnTo>
                    <a:lnTo>
                      <a:pt x="306" y="150"/>
                    </a:lnTo>
                    <a:lnTo>
                      <a:pt x="322" y="156"/>
                    </a:lnTo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8"/>
              <p:cNvSpPr>
                <a:spLocks/>
              </p:cNvSpPr>
              <p:nvPr/>
            </p:nvSpPr>
            <p:spPr bwMode="auto">
              <a:xfrm>
                <a:off x="1000" y="1784"/>
                <a:ext cx="454" cy="364"/>
              </a:xfrm>
              <a:custGeom>
                <a:avLst/>
                <a:gdLst/>
                <a:ahLst/>
                <a:cxnLst>
                  <a:cxn ang="0">
                    <a:pos x="0" y="248"/>
                  </a:cxn>
                  <a:cxn ang="0">
                    <a:pos x="98" y="0"/>
                  </a:cxn>
                  <a:cxn ang="0">
                    <a:pos x="214" y="42"/>
                  </a:cxn>
                  <a:cxn ang="0">
                    <a:pos x="290" y="66"/>
                  </a:cxn>
                  <a:cxn ang="0">
                    <a:pos x="380" y="90"/>
                  </a:cxn>
                  <a:cxn ang="0">
                    <a:pos x="454" y="104"/>
                  </a:cxn>
                  <a:cxn ang="0">
                    <a:pos x="404" y="364"/>
                  </a:cxn>
                  <a:cxn ang="0">
                    <a:pos x="204" y="322"/>
                  </a:cxn>
                  <a:cxn ang="0">
                    <a:pos x="80" y="284"/>
                  </a:cxn>
                  <a:cxn ang="0">
                    <a:pos x="38" y="268"/>
                  </a:cxn>
                  <a:cxn ang="0">
                    <a:pos x="0" y="248"/>
                  </a:cxn>
                </a:cxnLst>
                <a:rect l="0" t="0" r="r" b="b"/>
                <a:pathLst>
                  <a:path w="454" h="364">
                    <a:moveTo>
                      <a:pt x="0" y="248"/>
                    </a:moveTo>
                    <a:lnTo>
                      <a:pt x="98" y="0"/>
                    </a:lnTo>
                    <a:lnTo>
                      <a:pt x="214" y="42"/>
                    </a:lnTo>
                    <a:lnTo>
                      <a:pt x="290" y="66"/>
                    </a:lnTo>
                    <a:lnTo>
                      <a:pt x="380" y="90"/>
                    </a:lnTo>
                    <a:lnTo>
                      <a:pt x="454" y="104"/>
                    </a:lnTo>
                    <a:lnTo>
                      <a:pt x="404" y="364"/>
                    </a:lnTo>
                    <a:lnTo>
                      <a:pt x="204" y="322"/>
                    </a:lnTo>
                    <a:lnTo>
                      <a:pt x="80" y="284"/>
                    </a:lnTo>
                    <a:lnTo>
                      <a:pt x="38" y="268"/>
                    </a:lnTo>
                    <a:lnTo>
                      <a:pt x="0" y="24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>
                <a:off x="1508" y="1896"/>
                <a:ext cx="460" cy="278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48" y="10"/>
                  </a:cxn>
                  <a:cxn ang="0">
                    <a:pos x="244" y="12"/>
                  </a:cxn>
                  <a:cxn ang="0">
                    <a:pos x="360" y="8"/>
                  </a:cxn>
                  <a:cxn ang="0">
                    <a:pos x="428" y="0"/>
                  </a:cxn>
                  <a:cxn ang="0">
                    <a:pos x="460" y="266"/>
                  </a:cxn>
                  <a:cxn ang="0">
                    <a:pos x="310" y="278"/>
                  </a:cxn>
                  <a:cxn ang="0">
                    <a:pos x="170" y="278"/>
                  </a:cxn>
                  <a:cxn ang="0">
                    <a:pos x="48" y="272"/>
                  </a:cxn>
                  <a:cxn ang="0">
                    <a:pos x="0" y="268"/>
                  </a:cxn>
                  <a:cxn ang="0">
                    <a:pos x="32" y="0"/>
                  </a:cxn>
                </a:cxnLst>
                <a:rect l="0" t="0" r="r" b="b"/>
                <a:pathLst>
                  <a:path w="460" h="278">
                    <a:moveTo>
                      <a:pt x="32" y="0"/>
                    </a:moveTo>
                    <a:lnTo>
                      <a:pt x="148" y="10"/>
                    </a:lnTo>
                    <a:lnTo>
                      <a:pt x="244" y="12"/>
                    </a:lnTo>
                    <a:lnTo>
                      <a:pt x="360" y="8"/>
                    </a:lnTo>
                    <a:lnTo>
                      <a:pt x="428" y="0"/>
                    </a:lnTo>
                    <a:lnTo>
                      <a:pt x="460" y="266"/>
                    </a:lnTo>
                    <a:lnTo>
                      <a:pt x="310" y="278"/>
                    </a:lnTo>
                    <a:lnTo>
                      <a:pt x="170" y="278"/>
                    </a:lnTo>
                    <a:lnTo>
                      <a:pt x="48" y="272"/>
                    </a:lnTo>
                    <a:lnTo>
                      <a:pt x="0" y="268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>
                <a:off x="2026" y="1826"/>
                <a:ext cx="358" cy="322"/>
              </a:xfrm>
              <a:custGeom>
                <a:avLst/>
                <a:gdLst/>
                <a:ahLst/>
                <a:cxnLst>
                  <a:cxn ang="0">
                    <a:pos x="242" y="0"/>
                  </a:cxn>
                  <a:cxn ang="0">
                    <a:pos x="162" y="26"/>
                  </a:cxn>
                  <a:cxn ang="0">
                    <a:pos x="76" y="46"/>
                  </a:cxn>
                  <a:cxn ang="0">
                    <a:pos x="0" y="58"/>
                  </a:cxn>
                  <a:cxn ang="0">
                    <a:pos x="48" y="322"/>
                  </a:cxn>
                  <a:cxn ang="0">
                    <a:pos x="162" y="300"/>
                  </a:cxn>
                  <a:cxn ang="0">
                    <a:pos x="270" y="272"/>
                  </a:cxn>
                  <a:cxn ang="0">
                    <a:pos x="358" y="244"/>
                  </a:cxn>
                </a:cxnLst>
                <a:rect l="0" t="0" r="r" b="b"/>
                <a:pathLst>
                  <a:path w="358" h="322">
                    <a:moveTo>
                      <a:pt x="242" y="0"/>
                    </a:moveTo>
                    <a:lnTo>
                      <a:pt x="162" y="26"/>
                    </a:lnTo>
                    <a:lnTo>
                      <a:pt x="76" y="46"/>
                    </a:lnTo>
                    <a:lnTo>
                      <a:pt x="0" y="58"/>
                    </a:lnTo>
                    <a:lnTo>
                      <a:pt x="48" y="322"/>
                    </a:lnTo>
                    <a:lnTo>
                      <a:pt x="162" y="300"/>
                    </a:lnTo>
                    <a:lnTo>
                      <a:pt x="270" y="272"/>
                    </a:lnTo>
                    <a:lnTo>
                      <a:pt x="358" y="244"/>
                    </a:lnTo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4207" y="2162"/>
              <a:ext cx="992" cy="374"/>
              <a:chOff x="548" y="3006"/>
              <a:chExt cx="1884" cy="658"/>
            </a:xfrm>
          </p:grpSpPr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2104" y="3342"/>
                <a:ext cx="326" cy="92"/>
              </a:xfrm>
              <a:custGeom>
                <a:avLst/>
                <a:gdLst/>
                <a:ahLst/>
                <a:cxnLst>
                  <a:cxn ang="0">
                    <a:pos x="326" y="0"/>
                  </a:cxn>
                  <a:cxn ang="0">
                    <a:pos x="204" y="36"/>
                  </a:cxn>
                  <a:cxn ang="0">
                    <a:pos x="98" y="62"/>
                  </a:cxn>
                  <a:cxn ang="0">
                    <a:pos x="4" y="76"/>
                  </a:cxn>
                  <a:cxn ang="0">
                    <a:pos x="0" y="92"/>
                  </a:cxn>
                </a:cxnLst>
                <a:rect l="0" t="0" r="r" b="b"/>
                <a:pathLst>
                  <a:path w="326" h="92">
                    <a:moveTo>
                      <a:pt x="326" y="0"/>
                    </a:moveTo>
                    <a:lnTo>
                      <a:pt x="204" y="36"/>
                    </a:lnTo>
                    <a:lnTo>
                      <a:pt x="98" y="62"/>
                    </a:lnTo>
                    <a:lnTo>
                      <a:pt x="4" y="76"/>
                    </a:lnTo>
                    <a:lnTo>
                      <a:pt x="0" y="92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2090" y="3540"/>
                <a:ext cx="342" cy="86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144" y="60"/>
                  </a:cxn>
                  <a:cxn ang="0">
                    <a:pos x="224" y="40"/>
                  </a:cxn>
                  <a:cxn ang="0">
                    <a:pos x="310" y="12"/>
                  </a:cxn>
                  <a:cxn ang="0">
                    <a:pos x="342" y="0"/>
                  </a:cxn>
                </a:cxnLst>
                <a:rect l="0" t="0" r="r" b="b"/>
                <a:pathLst>
                  <a:path w="342" h="86">
                    <a:moveTo>
                      <a:pt x="0" y="86"/>
                    </a:moveTo>
                    <a:lnTo>
                      <a:pt x="144" y="60"/>
                    </a:lnTo>
                    <a:lnTo>
                      <a:pt x="224" y="40"/>
                    </a:lnTo>
                    <a:lnTo>
                      <a:pt x="310" y="12"/>
                    </a:lnTo>
                    <a:lnTo>
                      <a:pt x="342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1462" y="3432"/>
                <a:ext cx="560" cy="2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216"/>
                  </a:cxn>
                  <a:cxn ang="0">
                    <a:pos x="206" y="228"/>
                  </a:cxn>
                  <a:cxn ang="0">
                    <a:pos x="286" y="232"/>
                  </a:cxn>
                  <a:cxn ang="0">
                    <a:pos x="406" y="224"/>
                  </a:cxn>
                  <a:cxn ang="0">
                    <a:pos x="528" y="218"/>
                  </a:cxn>
                  <a:cxn ang="0">
                    <a:pos x="560" y="0"/>
                  </a:cxn>
                  <a:cxn ang="0">
                    <a:pos x="420" y="12"/>
                  </a:cxn>
                  <a:cxn ang="0">
                    <a:pos x="274" y="18"/>
                  </a:cxn>
                  <a:cxn ang="0">
                    <a:pos x="116" y="12"/>
                  </a:cxn>
                  <a:cxn ang="0">
                    <a:pos x="0" y="0"/>
                  </a:cxn>
                </a:cxnLst>
                <a:rect l="0" t="0" r="r" b="b"/>
                <a:pathLst>
                  <a:path w="560" h="232">
                    <a:moveTo>
                      <a:pt x="0" y="0"/>
                    </a:moveTo>
                    <a:lnTo>
                      <a:pt x="22" y="216"/>
                    </a:lnTo>
                    <a:lnTo>
                      <a:pt x="206" y="228"/>
                    </a:lnTo>
                    <a:lnTo>
                      <a:pt x="286" y="232"/>
                    </a:lnTo>
                    <a:lnTo>
                      <a:pt x="406" y="224"/>
                    </a:lnTo>
                    <a:lnTo>
                      <a:pt x="528" y="218"/>
                    </a:lnTo>
                    <a:lnTo>
                      <a:pt x="560" y="0"/>
                    </a:lnTo>
                    <a:lnTo>
                      <a:pt x="420" y="12"/>
                    </a:lnTo>
                    <a:lnTo>
                      <a:pt x="274" y="18"/>
                    </a:lnTo>
                    <a:lnTo>
                      <a:pt x="116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892" y="3282"/>
                <a:ext cx="498" cy="362"/>
              </a:xfrm>
              <a:custGeom>
                <a:avLst/>
                <a:gdLst/>
                <a:ahLst/>
                <a:cxnLst>
                  <a:cxn ang="0">
                    <a:pos x="498" y="362"/>
                  </a:cxn>
                  <a:cxn ang="0">
                    <a:pos x="352" y="334"/>
                  </a:cxn>
                  <a:cxn ang="0">
                    <a:pos x="228" y="298"/>
                  </a:cxn>
                  <a:cxn ang="0">
                    <a:pos x="118" y="260"/>
                  </a:cxn>
                  <a:cxn ang="0">
                    <a:pos x="68" y="236"/>
                  </a:cxn>
                  <a:cxn ang="0">
                    <a:pos x="0" y="0"/>
                  </a:cxn>
                  <a:cxn ang="0">
                    <a:pos x="90" y="34"/>
                  </a:cxn>
                  <a:cxn ang="0">
                    <a:pos x="150" y="56"/>
                  </a:cxn>
                  <a:cxn ang="0">
                    <a:pos x="228" y="84"/>
                  </a:cxn>
                  <a:cxn ang="0">
                    <a:pos x="306" y="104"/>
                  </a:cxn>
                  <a:cxn ang="0">
                    <a:pos x="374" y="120"/>
                  </a:cxn>
                  <a:cxn ang="0">
                    <a:pos x="478" y="138"/>
                  </a:cxn>
                  <a:cxn ang="0">
                    <a:pos x="482" y="154"/>
                  </a:cxn>
                </a:cxnLst>
                <a:rect l="0" t="0" r="r" b="b"/>
                <a:pathLst>
                  <a:path w="498" h="362">
                    <a:moveTo>
                      <a:pt x="498" y="362"/>
                    </a:moveTo>
                    <a:lnTo>
                      <a:pt x="352" y="334"/>
                    </a:lnTo>
                    <a:lnTo>
                      <a:pt x="228" y="298"/>
                    </a:lnTo>
                    <a:lnTo>
                      <a:pt x="118" y="260"/>
                    </a:lnTo>
                    <a:lnTo>
                      <a:pt x="68" y="236"/>
                    </a:lnTo>
                    <a:lnTo>
                      <a:pt x="0" y="0"/>
                    </a:lnTo>
                    <a:lnTo>
                      <a:pt x="90" y="34"/>
                    </a:lnTo>
                    <a:lnTo>
                      <a:pt x="150" y="56"/>
                    </a:lnTo>
                    <a:lnTo>
                      <a:pt x="228" y="84"/>
                    </a:lnTo>
                    <a:lnTo>
                      <a:pt x="306" y="104"/>
                    </a:lnTo>
                    <a:lnTo>
                      <a:pt x="374" y="120"/>
                    </a:lnTo>
                    <a:lnTo>
                      <a:pt x="478" y="138"/>
                    </a:lnTo>
                    <a:lnTo>
                      <a:pt x="482" y="154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6"/>
              <p:cNvSpPr>
                <a:spLocks/>
              </p:cNvSpPr>
              <p:nvPr/>
            </p:nvSpPr>
            <p:spPr bwMode="auto">
              <a:xfrm>
                <a:off x="548" y="3006"/>
                <a:ext cx="276" cy="440"/>
              </a:xfrm>
              <a:custGeom>
                <a:avLst/>
                <a:gdLst/>
                <a:ahLst/>
                <a:cxnLst>
                  <a:cxn ang="0">
                    <a:pos x="276" y="440"/>
                  </a:cxn>
                  <a:cxn ang="0">
                    <a:pos x="212" y="388"/>
                  </a:cxn>
                  <a:cxn ang="0">
                    <a:pos x="144" y="318"/>
                  </a:cxn>
                  <a:cxn ang="0">
                    <a:pos x="112" y="274"/>
                  </a:cxn>
                  <a:cxn ang="0">
                    <a:pos x="96" y="254"/>
                  </a:cxn>
                  <a:cxn ang="0">
                    <a:pos x="0" y="0"/>
                  </a:cxn>
                  <a:cxn ang="0">
                    <a:pos x="72" y="96"/>
                  </a:cxn>
                  <a:cxn ang="0">
                    <a:pos x="114" y="134"/>
                  </a:cxn>
                  <a:cxn ang="0">
                    <a:pos x="156" y="166"/>
                  </a:cxn>
                  <a:cxn ang="0">
                    <a:pos x="194" y="194"/>
                  </a:cxn>
                  <a:cxn ang="0">
                    <a:pos x="252" y="230"/>
                  </a:cxn>
                  <a:cxn ang="0">
                    <a:pos x="274" y="240"/>
                  </a:cxn>
                </a:cxnLst>
                <a:rect l="0" t="0" r="r" b="b"/>
                <a:pathLst>
                  <a:path w="276" h="440">
                    <a:moveTo>
                      <a:pt x="276" y="440"/>
                    </a:moveTo>
                    <a:lnTo>
                      <a:pt x="212" y="388"/>
                    </a:lnTo>
                    <a:lnTo>
                      <a:pt x="144" y="318"/>
                    </a:lnTo>
                    <a:lnTo>
                      <a:pt x="112" y="274"/>
                    </a:lnTo>
                    <a:lnTo>
                      <a:pt x="96" y="254"/>
                    </a:lnTo>
                    <a:lnTo>
                      <a:pt x="0" y="0"/>
                    </a:lnTo>
                    <a:lnTo>
                      <a:pt x="72" y="96"/>
                    </a:lnTo>
                    <a:lnTo>
                      <a:pt x="114" y="134"/>
                    </a:lnTo>
                    <a:lnTo>
                      <a:pt x="156" y="166"/>
                    </a:lnTo>
                    <a:lnTo>
                      <a:pt x="194" y="194"/>
                    </a:lnTo>
                    <a:lnTo>
                      <a:pt x="252" y="230"/>
                    </a:lnTo>
                    <a:lnTo>
                      <a:pt x="274" y="24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"/>
            <p:cNvGrpSpPr>
              <a:grpSpLocks/>
            </p:cNvGrpSpPr>
            <p:nvPr/>
          </p:nvGrpSpPr>
          <p:grpSpPr bwMode="auto">
            <a:xfrm>
              <a:off x="4075" y="1412"/>
              <a:ext cx="1529" cy="989"/>
              <a:chOff x="296" y="1708"/>
              <a:chExt cx="2888" cy="1756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2" y="118"/>
                  </a:cxn>
                  <a:cxn ang="0">
                    <a:pos x="92" y="0"/>
                  </a:cxn>
                  <a:cxn ang="0">
                    <a:pos x="194" y="22"/>
                  </a:cxn>
                  <a:cxn ang="0">
                    <a:pos x="300" y="44"/>
                  </a:cxn>
                  <a:cxn ang="0">
                    <a:pos x="422" y="58"/>
                  </a:cxn>
                  <a:cxn ang="0">
                    <a:pos x="586" y="74"/>
                  </a:cxn>
                  <a:cxn ang="0">
                    <a:pos x="726" y="78"/>
                  </a:cxn>
                  <a:cxn ang="0">
                    <a:pos x="840" y="76"/>
                  </a:cxn>
                  <a:cxn ang="0">
                    <a:pos x="982" y="64"/>
                  </a:cxn>
                  <a:cxn ang="0">
                    <a:pos x="1088" y="56"/>
                  </a:cxn>
                  <a:cxn ang="0">
                    <a:pos x="1190" y="40"/>
                  </a:cxn>
                  <a:cxn ang="0">
                    <a:pos x="1254" y="26"/>
                  </a:cxn>
                  <a:cxn ang="0">
                    <a:pos x="1278" y="24"/>
                  </a:cxn>
                  <a:cxn ang="0">
                    <a:pos x="1278" y="210"/>
                  </a:cxn>
                  <a:cxn ang="0">
                    <a:pos x="1422" y="178"/>
                  </a:cxn>
                  <a:cxn ang="0">
                    <a:pos x="1422" y="486"/>
                  </a:cxn>
                  <a:cxn ang="0">
                    <a:pos x="1278" y="520"/>
                  </a:cxn>
                  <a:cxn ang="0">
                    <a:pos x="1278" y="706"/>
                  </a:cxn>
                  <a:cxn ang="0">
                    <a:pos x="1082" y="740"/>
                  </a:cxn>
                  <a:cxn ang="0">
                    <a:pos x="938" y="756"/>
                  </a:cxn>
                  <a:cxn ang="0">
                    <a:pos x="742" y="760"/>
                  </a:cxn>
                  <a:cxn ang="0">
                    <a:pos x="654" y="760"/>
                  </a:cxn>
                  <a:cxn ang="0">
                    <a:pos x="506" y="752"/>
                  </a:cxn>
                  <a:cxn ang="0">
                    <a:pos x="366" y="736"/>
                  </a:cxn>
                  <a:cxn ang="0">
                    <a:pos x="254" y="724"/>
                  </a:cxn>
                  <a:cxn ang="0">
                    <a:pos x="146" y="700"/>
                  </a:cxn>
                  <a:cxn ang="0">
                    <a:pos x="92" y="692"/>
                  </a:cxn>
                  <a:cxn ang="0">
                    <a:pos x="92" y="570"/>
                  </a:cxn>
                  <a:cxn ang="0">
                    <a:pos x="0" y="546"/>
                  </a:cxn>
                  <a:cxn ang="0">
                    <a:pos x="0" y="96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0" y="94"/>
                  </a:cxn>
                  <a:cxn ang="0">
                    <a:pos x="96" y="202"/>
                  </a:cxn>
                  <a:cxn ang="0">
                    <a:pos x="182" y="296"/>
                  </a:cxn>
                  <a:cxn ang="0">
                    <a:pos x="272" y="364"/>
                  </a:cxn>
                  <a:cxn ang="0">
                    <a:pos x="334" y="406"/>
                  </a:cxn>
                  <a:cxn ang="0">
                    <a:pos x="434" y="456"/>
                  </a:cxn>
                  <a:cxn ang="0">
                    <a:pos x="472" y="478"/>
                  </a:cxn>
                  <a:cxn ang="0">
                    <a:pos x="548" y="508"/>
                  </a:cxn>
                  <a:cxn ang="0">
                    <a:pos x="640" y="546"/>
                  </a:cxn>
                  <a:cxn ang="0">
                    <a:pos x="640" y="662"/>
                  </a:cxn>
                  <a:cxn ang="0">
                    <a:pos x="696" y="677"/>
                  </a:cxn>
                  <a:cxn ang="0">
                    <a:pos x="696" y="1130"/>
                  </a:cxn>
                  <a:cxn ang="0">
                    <a:pos x="638" y="1110"/>
                  </a:cxn>
                  <a:cxn ang="0">
                    <a:pos x="638" y="1228"/>
                  </a:cxn>
                  <a:cxn ang="0">
                    <a:pos x="472" y="1166"/>
                  </a:cxn>
                  <a:cxn ang="0">
                    <a:pos x="406" y="1130"/>
                  </a:cxn>
                  <a:cxn ang="0">
                    <a:pos x="288" y="1062"/>
                  </a:cxn>
                  <a:cxn ang="0">
                    <a:pos x="196" y="990"/>
                  </a:cxn>
                  <a:cxn ang="0">
                    <a:pos x="96" y="888"/>
                  </a:cxn>
                  <a:cxn ang="0">
                    <a:pos x="32" y="786"/>
                  </a:cxn>
                  <a:cxn ang="0">
                    <a:pos x="0" y="676"/>
                  </a:cxn>
                  <a:cxn ang="0">
                    <a:pos x="2" y="0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28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/>
                  <a:ahLst/>
                  <a:cxnLst>
                    <a:cxn ang="0">
                      <a:pos x="0" y="406"/>
                    </a:cxn>
                    <a:cxn ang="0">
                      <a:pos x="0" y="280"/>
                    </a:cxn>
                    <a:cxn ang="0">
                      <a:pos x="38" y="166"/>
                    </a:cxn>
                    <a:cxn ang="0">
                      <a:pos x="96" y="80"/>
                    </a:cxn>
                    <a:cxn ang="0">
                      <a:pos x="176" y="0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/>
                  <a:ahLst/>
                  <a:cxnLst>
                    <a:cxn ang="0">
                      <a:pos x="0" y="242"/>
                    </a:cxn>
                    <a:cxn ang="0">
                      <a:pos x="0" y="384"/>
                    </a:cxn>
                    <a:cxn ang="0">
                      <a:pos x="32" y="290"/>
                    </a:cxn>
                    <a:cxn ang="0">
                      <a:pos x="96" y="192"/>
                    </a:cxn>
                    <a:cxn ang="0">
                      <a:pos x="186" y="98"/>
                    </a:cxn>
                    <a:cxn ang="0">
                      <a:pos x="322" y="0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/>
                <a:ahLst/>
                <a:cxnLst>
                  <a:cxn ang="0">
                    <a:pos x="0" y="710"/>
                  </a:cxn>
                  <a:cxn ang="0">
                    <a:pos x="0" y="1022"/>
                  </a:cxn>
                  <a:cxn ang="0">
                    <a:pos x="154" y="972"/>
                  </a:cxn>
                  <a:cxn ang="0">
                    <a:pos x="154" y="1162"/>
                  </a:cxn>
                  <a:cxn ang="0">
                    <a:pos x="232" y="1130"/>
                  </a:cxn>
                  <a:cxn ang="0">
                    <a:pos x="310" y="1090"/>
                  </a:cxn>
                  <a:cxn ang="0">
                    <a:pos x="418" y="1028"/>
                  </a:cxn>
                  <a:cxn ang="0">
                    <a:pos x="508" y="964"/>
                  </a:cxn>
                  <a:cxn ang="0">
                    <a:pos x="594" y="884"/>
                  </a:cxn>
                  <a:cxn ang="0">
                    <a:pos x="652" y="812"/>
                  </a:cxn>
                  <a:cxn ang="0">
                    <a:pos x="682" y="762"/>
                  </a:cxn>
                  <a:cxn ang="0">
                    <a:pos x="714" y="676"/>
                  </a:cxn>
                  <a:cxn ang="0">
                    <a:pos x="714" y="556"/>
                  </a:cxn>
                  <a:cxn ang="0">
                    <a:pos x="730" y="490"/>
                  </a:cxn>
                  <a:cxn ang="0">
                    <a:pos x="730" y="34"/>
                  </a:cxn>
                  <a:cxn ang="0">
                    <a:pos x="714" y="112"/>
                  </a:cxn>
                  <a:cxn ang="0">
                    <a:pos x="714" y="0"/>
                  </a:cxn>
                  <a:cxn ang="0">
                    <a:pos x="662" y="120"/>
                  </a:cxn>
                  <a:cxn ang="0">
                    <a:pos x="628" y="168"/>
                  </a:cxn>
                  <a:cxn ang="0">
                    <a:pos x="572" y="228"/>
                  </a:cxn>
                  <a:cxn ang="0">
                    <a:pos x="464" y="314"/>
                  </a:cxn>
                  <a:cxn ang="0">
                    <a:pos x="400" y="358"/>
                  </a:cxn>
                  <a:cxn ang="0">
                    <a:pos x="310" y="406"/>
                  </a:cxn>
                  <a:cxn ang="0">
                    <a:pos x="192" y="460"/>
                  </a:cxn>
                  <a:cxn ang="0">
                    <a:pos x="152" y="476"/>
                  </a:cxn>
                  <a:cxn ang="0">
                    <a:pos x="152" y="664"/>
                  </a:cxn>
                  <a:cxn ang="0">
                    <a:pos x="0" y="710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26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/>
                  <a:ahLst/>
                  <a:cxnLst>
                    <a:cxn ang="0">
                      <a:pos x="58" y="150"/>
                    </a:cxn>
                    <a:cxn ang="0">
                      <a:pos x="58" y="208"/>
                    </a:cxn>
                    <a:cxn ang="0">
                      <a:pos x="48" y="132"/>
                    </a:cxn>
                    <a:cxn ang="0">
                      <a:pos x="26" y="68"/>
                    </a:cxn>
                    <a:cxn ang="0">
                      <a:pos x="10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/>
                  <a:ahLst/>
                  <a:cxnLst>
                    <a:cxn ang="0">
                      <a:pos x="56" y="350"/>
                    </a:cxn>
                    <a:cxn ang="0">
                      <a:pos x="54" y="218"/>
                    </a:cxn>
                    <a:cxn ang="0">
                      <a:pos x="54" y="188"/>
                    </a:cxn>
                    <a:cxn ang="0">
                      <a:pos x="44" y="112"/>
                    </a:cxn>
                    <a:cxn ang="0">
                      <a:pos x="14" y="3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4285" y="2340"/>
              <a:ext cx="920" cy="273"/>
              <a:chOff x="694" y="3352"/>
              <a:chExt cx="1740" cy="482"/>
            </a:xfrm>
          </p:grpSpPr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2058" y="3604"/>
                <a:ext cx="376" cy="200"/>
                <a:chOff x="2058" y="3604"/>
                <a:chExt cx="376" cy="200"/>
              </a:xfrm>
            </p:grpSpPr>
            <p:sp>
              <p:nvSpPr>
                <p:cNvPr id="19" name="Freeform 39"/>
                <p:cNvSpPr>
                  <a:spLocks/>
                </p:cNvSpPr>
                <p:nvPr/>
              </p:nvSpPr>
              <p:spPr bwMode="auto">
                <a:xfrm>
                  <a:off x="2066" y="3604"/>
                  <a:ext cx="364" cy="150"/>
                </a:xfrm>
                <a:custGeom>
                  <a:avLst/>
                  <a:gdLst/>
                  <a:ahLst/>
                  <a:cxnLst>
                    <a:cxn ang="0">
                      <a:pos x="364" y="0"/>
                    </a:cxn>
                    <a:cxn ang="0">
                      <a:pos x="280" y="30"/>
                    </a:cxn>
                    <a:cxn ang="0">
                      <a:pos x="186" y="58"/>
                    </a:cxn>
                    <a:cxn ang="0">
                      <a:pos x="100" y="78"/>
                    </a:cxn>
                    <a:cxn ang="0">
                      <a:pos x="46" y="88"/>
                    </a:cxn>
                    <a:cxn ang="0">
                      <a:pos x="12" y="96"/>
                    </a:cxn>
                    <a:cxn ang="0">
                      <a:pos x="0" y="150"/>
                    </a:cxn>
                  </a:cxnLst>
                  <a:rect l="0" t="0" r="r" b="b"/>
                  <a:pathLst>
                    <a:path w="364" h="150">
                      <a:moveTo>
                        <a:pt x="364" y="0"/>
                      </a:moveTo>
                      <a:lnTo>
                        <a:pt x="280" y="30"/>
                      </a:lnTo>
                      <a:lnTo>
                        <a:pt x="186" y="58"/>
                      </a:lnTo>
                      <a:lnTo>
                        <a:pt x="100" y="78"/>
                      </a:lnTo>
                      <a:lnTo>
                        <a:pt x="46" y="88"/>
                      </a:lnTo>
                      <a:lnTo>
                        <a:pt x="12" y="96"/>
                      </a:lnTo>
                      <a:lnTo>
                        <a:pt x="0" y="15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40"/>
                <p:cNvSpPr>
                  <a:spLocks/>
                </p:cNvSpPr>
                <p:nvPr/>
              </p:nvSpPr>
              <p:spPr bwMode="auto">
                <a:xfrm>
                  <a:off x="2058" y="3624"/>
                  <a:ext cx="376" cy="180"/>
                </a:xfrm>
                <a:custGeom>
                  <a:avLst/>
                  <a:gdLst/>
                  <a:ahLst/>
                  <a:cxnLst>
                    <a:cxn ang="0">
                      <a:pos x="0" y="180"/>
                    </a:cxn>
                    <a:cxn ang="0">
                      <a:pos x="104" y="158"/>
                    </a:cxn>
                    <a:cxn ang="0">
                      <a:pos x="184" y="134"/>
                    </a:cxn>
                    <a:cxn ang="0">
                      <a:pos x="260" y="108"/>
                    </a:cxn>
                    <a:cxn ang="0">
                      <a:pos x="314" y="84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376" h="180">
                      <a:moveTo>
                        <a:pt x="0" y="180"/>
                      </a:moveTo>
                      <a:lnTo>
                        <a:pt x="104" y="158"/>
                      </a:lnTo>
                      <a:lnTo>
                        <a:pt x="184" y="134"/>
                      </a:lnTo>
                      <a:lnTo>
                        <a:pt x="260" y="108"/>
                      </a:lnTo>
                      <a:lnTo>
                        <a:pt x="314" y="84"/>
                      </a:lnTo>
                      <a:lnTo>
                        <a:pt x="376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" name="Freeform 41"/>
              <p:cNvSpPr>
                <a:spLocks/>
              </p:cNvSpPr>
              <p:nvPr/>
            </p:nvSpPr>
            <p:spPr bwMode="auto">
              <a:xfrm>
                <a:off x="1504" y="3712"/>
                <a:ext cx="468" cy="1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12"/>
                  </a:cxn>
                  <a:cxn ang="0">
                    <a:pos x="214" y="16"/>
                  </a:cxn>
                  <a:cxn ang="0">
                    <a:pos x="274" y="14"/>
                  </a:cxn>
                  <a:cxn ang="0">
                    <a:pos x="398" y="10"/>
                  </a:cxn>
                  <a:cxn ang="0">
                    <a:pos x="468" y="2"/>
                  </a:cxn>
                  <a:cxn ang="0">
                    <a:pos x="434" y="110"/>
                  </a:cxn>
                  <a:cxn ang="0">
                    <a:pos x="346" y="118"/>
                  </a:cxn>
                  <a:cxn ang="0">
                    <a:pos x="244" y="122"/>
                  </a:cxn>
                  <a:cxn ang="0">
                    <a:pos x="134" y="120"/>
                  </a:cxn>
                  <a:cxn ang="0">
                    <a:pos x="36" y="110"/>
                  </a:cxn>
                  <a:cxn ang="0">
                    <a:pos x="0" y="0"/>
                  </a:cxn>
                </a:cxnLst>
                <a:rect l="0" t="0" r="r" b="b"/>
                <a:pathLst>
                  <a:path w="468" h="122">
                    <a:moveTo>
                      <a:pt x="0" y="0"/>
                    </a:moveTo>
                    <a:lnTo>
                      <a:pt x="128" y="12"/>
                    </a:lnTo>
                    <a:lnTo>
                      <a:pt x="214" y="16"/>
                    </a:lnTo>
                    <a:lnTo>
                      <a:pt x="274" y="14"/>
                    </a:lnTo>
                    <a:lnTo>
                      <a:pt x="398" y="10"/>
                    </a:lnTo>
                    <a:lnTo>
                      <a:pt x="468" y="2"/>
                    </a:lnTo>
                    <a:lnTo>
                      <a:pt x="434" y="110"/>
                    </a:lnTo>
                    <a:lnTo>
                      <a:pt x="346" y="118"/>
                    </a:lnTo>
                    <a:lnTo>
                      <a:pt x="244" y="122"/>
                    </a:lnTo>
                    <a:lnTo>
                      <a:pt x="134" y="120"/>
                    </a:lnTo>
                    <a:lnTo>
                      <a:pt x="36" y="1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42"/>
              <p:cNvSpPr>
                <a:spLocks/>
              </p:cNvSpPr>
              <p:nvPr/>
            </p:nvSpPr>
            <p:spPr bwMode="auto">
              <a:xfrm>
                <a:off x="1012" y="3590"/>
                <a:ext cx="406" cy="210"/>
              </a:xfrm>
              <a:custGeom>
                <a:avLst/>
                <a:gdLst/>
                <a:ahLst/>
                <a:cxnLst>
                  <a:cxn ang="0">
                    <a:pos x="384" y="108"/>
                  </a:cxn>
                  <a:cxn ang="0">
                    <a:pos x="282" y="92"/>
                  </a:cxn>
                  <a:cxn ang="0">
                    <a:pos x="168" y="60"/>
                  </a:cxn>
                  <a:cxn ang="0">
                    <a:pos x="58" y="24"/>
                  </a:cxn>
                  <a:cxn ang="0">
                    <a:pos x="0" y="0"/>
                  </a:cxn>
                  <a:cxn ang="0">
                    <a:pos x="102" y="128"/>
                  </a:cxn>
                  <a:cxn ang="0">
                    <a:pos x="156" y="146"/>
                  </a:cxn>
                  <a:cxn ang="0">
                    <a:pos x="246" y="174"/>
                  </a:cxn>
                  <a:cxn ang="0">
                    <a:pos x="346" y="200"/>
                  </a:cxn>
                  <a:cxn ang="0">
                    <a:pos x="406" y="210"/>
                  </a:cxn>
                </a:cxnLst>
                <a:rect l="0" t="0" r="r" b="b"/>
                <a:pathLst>
                  <a:path w="406" h="210">
                    <a:moveTo>
                      <a:pt x="384" y="108"/>
                    </a:moveTo>
                    <a:lnTo>
                      <a:pt x="282" y="92"/>
                    </a:lnTo>
                    <a:lnTo>
                      <a:pt x="168" y="60"/>
                    </a:lnTo>
                    <a:lnTo>
                      <a:pt x="58" y="24"/>
                    </a:lnTo>
                    <a:lnTo>
                      <a:pt x="0" y="0"/>
                    </a:lnTo>
                    <a:lnTo>
                      <a:pt x="102" y="128"/>
                    </a:lnTo>
                    <a:lnTo>
                      <a:pt x="156" y="146"/>
                    </a:lnTo>
                    <a:lnTo>
                      <a:pt x="246" y="174"/>
                    </a:lnTo>
                    <a:lnTo>
                      <a:pt x="346" y="200"/>
                    </a:lnTo>
                    <a:lnTo>
                      <a:pt x="406" y="210"/>
                    </a:lnTo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43"/>
              <p:cNvSpPr>
                <a:spLocks/>
              </p:cNvSpPr>
              <p:nvPr/>
            </p:nvSpPr>
            <p:spPr bwMode="auto">
              <a:xfrm>
                <a:off x="694" y="3352"/>
                <a:ext cx="148" cy="1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80"/>
                  </a:cxn>
                  <a:cxn ang="0">
                    <a:pos x="148" y="154"/>
                  </a:cxn>
                  <a:cxn ang="0">
                    <a:pos x="144" y="138"/>
                  </a:cxn>
                  <a:cxn ang="0">
                    <a:pos x="0" y="0"/>
                  </a:cxn>
                </a:cxnLst>
                <a:rect l="0" t="0" r="r" b="b"/>
                <a:pathLst>
                  <a:path w="148" h="154">
                    <a:moveTo>
                      <a:pt x="0" y="0"/>
                    </a:moveTo>
                    <a:lnTo>
                      <a:pt x="60" y="80"/>
                    </a:lnTo>
                    <a:lnTo>
                      <a:pt x="148" y="154"/>
                    </a:lnTo>
                    <a:lnTo>
                      <a:pt x="144" y="1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6338977" y="1328827"/>
            <a:ext cx="128587" cy="128588"/>
          </a:xfrm>
          <a:prstGeom prst="line">
            <a:avLst/>
          </a:prstGeom>
          <a:noFill/>
          <a:ln w="19050">
            <a:solidFill>
              <a:srgbClr val="33CCCC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 flipV="1">
            <a:off x="5950038" y="1863097"/>
            <a:ext cx="430213" cy="17693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5930990" y="2444840"/>
            <a:ext cx="296862" cy="15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3" cstate="print"/>
          <a:srcRect t="16112" b="8858"/>
          <a:stretch>
            <a:fillRect/>
          </a:stretch>
        </p:blipFill>
        <p:spPr bwMode="auto">
          <a:xfrm>
            <a:off x="5638800" y="3948714"/>
            <a:ext cx="3049587" cy="2286000"/>
          </a:xfrm>
          <a:prstGeom prst="rect">
            <a:avLst/>
          </a:prstGeom>
          <a:noFill/>
        </p:spPr>
      </p:pic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389687" y="4894864"/>
            <a:ext cx="517525" cy="182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77800" indent="-177800">
              <a:buFontTx/>
              <a:buNone/>
            </a:pPr>
            <a:r>
              <a:rPr lang="en-US">
                <a:solidFill>
                  <a:schemeClr val="tx1"/>
                </a:solidFill>
                <a:latin typeface="Arial" pitchFamily="34" charset="0"/>
              </a:rPr>
              <a:t>passive</a:t>
            </a:r>
            <a:endParaRPr lang="en-US" b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 rot="16200000">
            <a:off x="6957219" y="5535419"/>
            <a:ext cx="889000" cy="182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77800" indent="-177800">
              <a:buFontTx/>
              <a:buNone/>
            </a:pPr>
            <a:r>
              <a:rPr lang="en-US">
                <a:solidFill>
                  <a:srgbClr val="0000FF"/>
                </a:solidFill>
                <a:latin typeface="Arial" pitchFamily="34" charset="0"/>
              </a:rPr>
              <a:t>external coils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 rot="16205913">
            <a:off x="7644606" y="5327457"/>
            <a:ext cx="949325" cy="182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77800" indent="-177800">
              <a:buFontTx/>
              <a:buNone/>
            </a:pPr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Ideal wall limit</a:t>
            </a:r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7179420" y="6207185"/>
            <a:ext cx="179388" cy="212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77800" indent="-177800">
              <a:buFontTx/>
              <a:buNone/>
            </a:pPr>
            <a:r>
              <a:rPr lang="en-US" sz="1400" b="1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400" b="1" baseline="-25000" dirty="0" err="1">
                <a:solidFill>
                  <a:schemeClr val="tx1"/>
                </a:solidFill>
                <a:latin typeface="Arial" pitchFamily="34" charset="0"/>
              </a:rPr>
              <a:t>N</a:t>
            </a:r>
            <a:endParaRPr lang="en-US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 rot="16200000">
            <a:off x="5001419" y="4859145"/>
            <a:ext cx="1709737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77800" indent="-177800">
              <a:buFontTx/>
              <a:buNone/>
            </a:pPr>
            <a:r>
              <a:rPr lang="en-US" sz="1600">
                <a:solidFill>
                  <a:schemeClr val="tx1"/>
                </a:solidFill>
                <a:latin typeface="Arial" pitchFamily="34" charset="0"/>
              </a:rPr>
              <a:t>growth rate  </a:t>
            </a:r>
            <a:r>
              <a:rPr lang="en-US" sz="160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</a:rPr>
              <a:t>  [1/s]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415087" y="4140801"/>
            <a:ext cx="119380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77800" indent="-177800">
              <a:lnSpc>
                <a:spcPct val="70000"/>
              </a:lnSpc>
              <a:buFontTx/>
              <a:buNone/>
            </a:pPr>
            <a:r>
              <a:rPr lang="en-US">
                <a:solidFill>
                  <a:schemeClr val="tx1"/>
                </a:solidFill>
                <a:latin typeface="Arial" pitchFamily="34" charset="0"/>
              </a:rPr>
              <a:t>NCC in front of:</a:t>
            </a:r>
          </a:p>
          <a:p>
            <a:pPr marL="177800" indent="-177800">
              <a:lnSpc>
                <a:spcPct val="70000"/>
              </a:lnSpc>
              <a:buFontTx/>
              <a:buNone/>
            </a:pPr>
            <a:r>
              <a:rPr lang="en-US">
                <a:solidFill>
                  <a:schemeClr val="accent1"/>
                </a:solidFill>
                <a:latin typeface="Arial" pitchFamily="34" charset="0"/>
              </a:rPr>
              <a:t>Secondary Plates</a:t>
            </a:r>
            <a:endParaRPr lang="en-US">
              <a:solidFill>
                <a:schemeClr val="tx1"/>
              </a:solidFill>
              <a:latin typeface="Arial" pitchFamily="34" charset="0"/>
            </a:endParaRPr>
          </a:p>
          <a:p>
            <a:pPr marL="177800" indent="-177800">
              <a:lnSpc>
                <a:spcPct val="70000"/>
              </a:lnSpc>
              <a:buFontTx/>
              <a:buNone/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Primary Plates</a:t>
            </a: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7627937" y="4428139"/>
            <a:ext cx="288925" cy="176212"/>
          </a:xfrm>
          <a:prstGeom prst="line">
            <a:avLst/>
          </a:prstGeom>
          <a:noFill/>
          <a:ln w="15875">
            <a:solidFill>
              <a:srgbClr val="33CCCC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7458075" y="4555139"/>
            <a:ext cx="441325" cy="1920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2" name="Text Box 44"/>
          <p:cNvSpPr txBox="1">
            <a:spLocks noChangeArrowheads="1"/>
          </p:cNvSpPr>
          <p:nvPr/>
        </p:nvSpPr>
        <p:spPr bwMode="auto">
          <a:xfrm>
            <a:off x="6182413" y="3276600"/>
            <a:ext cx="1988493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VALEN3D prediction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24208" y="3465427"/>
            <a:ext cx="2736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Showing substantial improvement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on RWM stability by NCCs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8" name="TextBox 18"/>
          <p:cNvSpPr txBox="1">
            <a:spLocks noChangeArrowheads="1"/>
          </p:cNvSpPr>
          <p:nvPr/>
        </p:nvSpPr>
        <p:spPr bwMode="auto">
          <a:xfrm>
            <a:off x="5181600" y="5930155"/>
            <a:ext cx="8082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J. Bialek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5" name="TextBox 10"/>
          <p:cNvSpPr txBox="1">
            <a:spLocks noChangeArrowheads="1"/>
          </p:cNvSpPr>
          <p:nvPr/>
        </p:nvSpPr>
        <p:spPr bwMode="auto">
          <a:xfrm>
            <a:off x="8228913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PAC29-5e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Goal of MS research is to establish predictive capability for stability, 3D field, and disruption, in future STs and ITER</a:t>
            </a:r>
            <a:endParaRPr 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200" dirty="0" smtClean="0"/>
              <a:t>Directly aligned with </a:t>
            </a:r>
            <a:r>
              <a:rPr lang="en-US" sz="2200" dirty="0" smtClean="0">
                <a:solidFill>
                  <a:srgbClr val="FF0000"/>
                </a:solidFill>
              </a:rPr>
              <a:t>OFES</a:t>
            </a:r>
            <a:r>
              <a:rPr lang="en-US" sz="2200" dirty="0" smtClean="0"/>
              <a:t> research themes for </a:t>
            </a:r>
            <a:r>
              <a:rPr lang="en-US" sz="2200" dirty="0" smtClean="0">
                <a:solidFill>
                  <a:srgbClr val="FF0000"/>
                </a:solidFill>
              </a:rPr>
              <a:t>“Validated predictive capability” </a:t>
            </a:r>
            <a:r>
              <a:rPr lang="en-US" sz="2200" dirty="0" smtClean="0"/>
              <a:t>and </a:t>
            </a:r>
            <a:r>
              <a:rPr lang="en-US" sz="2200" dirty="0" smtClean="0">
                <a:solidFill>
                  <a:srgbClr val="FF0000"/>
                </a:solidFill>
              </a:rPr>
              <a:t>“3D magnetic fields” </a:t>
            </a:r>
            <a:r>
              <a:rPr lang="en-US" sz="2200" dirty="0" smtClean="0"/>
              <a:t>for FNSF, ITER, and next-step devices</a:t>
            </a:r>
          </a:p>
          <a:p>
            <a:endParaRPr lang="en-US" sz="2200" dirty="0" smtClean="0"/>
          </a:p>
          <a:p>
            <a:r>
              <a:rPr lang="en-US" sz="2200" dirty="0" smtClean="0"/>
              <a:t>MS TSG milestones: </a:t>
            </a:r>
          </a:p>
          <a:p>
            <a:pPr lvl="1"/>
            <a:r>
              <a:rPr lang="en-US" sz="1800" b="1" dirty="0" smtClean="0"/>
              <a:t>R(12-1): Investigate magnetic braking physics to develop toroidal rotation control at low collisionality for NSTX-U and ITER</a:t>
            </a:r>
          </a:p>
          <a:p>
            <a:pPr lvl="1"/>
            <a:r>
              <a:rPr lang="en-US" sz="1800" b="1" dirty="0" smtClean="0"/>
              <a:t>R(13-4): Identify disruption precursors and disruption mitigation &amp; avoidance techniques for NSTX-U and ITER</a:t>
            </a:r>
          </a:p>
          <a:p>
            <a:pPr lvl="1"/>
            <a:r>
              <a:rPr lang="en-US" sz="1800" b="1" dirty="0" smtClean="0"/>
              <a:t>R(14-1): Assess access to reduced density and collisionality in high-performance scenarios – with new NBIs and 3D coils (NCCs)</a:t>
            </a:r>
          </a:p>
          <a:p>
            <a:pPr lvl="1"/>
            <a:endParaRPr lang="en-US" sz="1800" b="1" dirty="0" smtClean="0"/>
          </a:p>
          <a:p>
            <a:r>
              <a:rPr lang="en-US" sz="2200" dirty="0" smtClean="0"/>
              <a:t>NSTX-U MS researchers are active in collaborations world-wide, in both theory and experiment</a:t>
            </a:r>
          </a:p>
          <a:p>
            <a:pPr lvl="1"/>
            <a:r>
              <a:rPr lang="en-US" sz="1800" dirty="0" smtClean="0"/>
              <a:t>RWM, TM, NTV, 3D field, disruption: ITPA MDC-1,2,4,7,15,17,WG7,9</a:t>
            </a:r>
          </a:p>
          <a:p>
            <a:pPr lvl="1"/>
            <a:r>
              <a:rPr lang="en-US" sz="1800" dirty="0" smtClean="0"/>
              <a:t>RWM, TM, NTV, 3D field : DIII-D, KSTAR, ITER</a:t>
            </a:r>
            <a:endParaRPr lang="en-US" sz="1800" dirty="0" smtClean="0">
              <a:solidFill>
                <a:srgbClr val="FF0000"/>
              </a:solidFill>
            </a:endParaRPr>
          </a:p>
          <a:p>
            <a:endParaRPr lang="en-US" sz="2200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NCCs can maintain edge stochastic layer over a wide range of q</a:t>
            </a:r>
            <a:r>
              <a:rPr lang="en-US" baseline="-25000" dirty="0" smtClean="0"/>
              <a:t>95</a:t>
            </a:r>
            <a:r>
              <a:rPr lang="en-US" dirty="0" smtClean="0"/>
              <a:t> by varying n=6 toroidal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TRIP3D code analysis on NCCs for various target plasmas showed:</a:t>
            </a:r>
          </a:p>
          <a:p>
            <a:pPr lvl="1"/>
            <a:r>
              <a:rPr lang="en-US" sz="1800" dirty="0" smtClean="0"/>
              <a:t>In high shaping NSTX plasmas, n=6 fields produce a wider edge stochastic layer than n=3 I-coil fields in DIII-D, over a wide range of q</a:t>
            </a:r>
            <a:r>
              <a:rPr lang="en-US" sz="1800" baseline="-25000" dirty="0" smtClean="0"/>
              <a:t>95</a:t>
            </a:r>
            <a:r>
              <a:rPr lang="en-US" sz="1800" dirty="0" smtClean="0"/>
              <a:t> (5.3&lt;q</a:t>
            </a:r>
            <a:r>
              <a:rPr lang="en-US" sz="1800" baseline="-25000" dirty="0" smtClean="0"/>
              <a:t>95</a:t>
            </a:r>
            <a:r>
              <a:rPr lang="en-US" sz="1800" dirty="0" smtClean="0"/>
              <a:t>&lt;12.8)</a:t>
            </a:r>
          </a:p>
          <a:p>
            <a:pPr lvl="1"/>
            <a:r>
              <a:rPr lang="en-US" sz="1800" dirty="0" smtClean="0"/>
              <a:t>Combined n=6 and existing n=3 field line loss fractions exceed those combined n=3 I-coil and n=1 C-coil fields in DIII-D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Next step: Plasma response and NTV calculations with NSTX-U scenarios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9235" y="3000424"/>
            <a:ext cx="3733800" cy="282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960084"/>
            <a:ext cx="2782188" cy="282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1694330" y="2691144"/>
            <a:ext cx="1862689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NCC model in TRIP3D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5257800" y="2749414"/>
            <a:ext cx="2947923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Stochastic layer by n=6 NCC fields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3590365" y="5236296"/>
            <a:ext cx="13722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T. E. Evans (GA)</a:t>
            </a:r>
            <a:endParaRPr lang="en-US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MS research progress and plans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MS research is addressing important issues to establish predictive capability for stability, 3D field effects, and disruptions, for NSTX-U, ITER, and FNSF</a:t>
            </a:r>
          </a:p>
          <a:p>
            <a:r>
              <a:rPr lang="en-US" sz="2000" dirty="0" smtClean="0"/>
              <a:t>NSTX is making vital contributions in the areas of:</a:t>
            </a:r>
          </a:p>
          <a:p>
            <a:pPr lvl="1"/>
            <a:r>
              <a:rPr lang="en-US" sz="1800" dirty="0" smtClean="0"/>
              <a:t>Physics understanding for complex rotation dependencies in RWM stabilization, error field correction, tearing modes, and NTV braking, in present NSTX and future devices</a:t>
            </a:r>
          </a:p>
          <a:p>
            <a:pPr lvl="1"/>
            <a:r>
              <a:rPr lang="en-US" sz="1800" dirty="0" smtClean="0"/>
              <a:t>Understanding </a:t>
            </a:r>
            <a:r>
              <a:rPr lang="en-US" sz="1800" dirty="0" err="1" smtClean="0"/>
              <a:t>disruptivity</a:t>
            </a:r>
            <a:r>
              <a:rPr lang="en-US" sz="1800" dirty="0" smtClean="0"/>
              <a:t> and halo current dynamics</a:t>
            </a:r>
          </a:p>
          <a:p>
            <a:pPr lvl="1"/>
            <a:r>
              <a:rPr lang="en-US" sz="1800" dirty="0" smtClean="0"/>
              <a:t>Full 3D modeling of eddy currents in RWM control</a:t>
            </a:r>
          </a:p>
          <a:p>
            <a:r>
              <a:rPr lang="en-US" sz="2000" dirty="0" smtClean="0"/>
              <a:t>MS research and integrated stability control of NSTX-U plasmas would be greatly enhanced with NCC coils </a:t>
            </a:r>
          </a:p>
          <a:p>
            <a:r>
              <a:rPr lang="en-US" sz="2000" dirty="0" smtClean="0"/>
              <a:t>Integrated MS research and control in NSTX-U will be compared and validated with upgraded analysis tools, utilizing more principle-based computations* </a:t>
            </a:r>
          </a:p>
          <a:p>
            <a:r>
              <a:rPr lang="en-US" sz="2000" dirty="0" smtClean="0"/>
              <a:t>Collaborations with other devices will play important role in developing MS predictive capability</a:t>
            </a:r>
          </a:p>
          <a:p>
            <a:endParaRPr lang="en-US" dirty="0" smtClean="0"/>
          </a:p>
          <a:p>
            <a:endParaRPr lang="en-US" sz="2200" dirty="0" smtClean="0"/>
          </a:p>
          <a:p>
            <a:endParaRPr lang="en-US" sz="1800" dirty="0" smtClean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268948"/>
            <a:ext cx="41263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*For key modeling efforts, see backup page 36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Kinetic stability calculations show reduced stability in low 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target plasma as </a:t>
            </a:r>
            <a:r>
              <a:rPr lang="el-GR" sz="2400" dirty="0" smtClean="0"/>
              <a:t>ω</a:t>
            </a:r>
            <a:r>
              <a:rPr lang="el-GR" sz="2400" baseline="-25000" dirty="0" smtClean="0"/>
              <a:t>φ</a:t>
            </a:r>
            <a:r>
              <a:rPr lang="en-US" sz="2400" dirty="0" smtClean="0"/>
              <a:t> is reduced, RWM becomes unstable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4114800" cy="5486400"/>
          </a:xfrm>
        </p:spPr>
        <p:txBody>
          <a:bodyPr/>
          <a:lstStyle/>
          <a:p>
            <a:r>
              <a:rPr lang="en-US" sz="2000" dirty="0" smtClean="0"/>
              <a:t>Stability evolves</a:t>
            </a:r>
          </a:p>
          <a:p>
            <a:pPr lvl="1"/>
            <a:r>
              <a:rPr lang="en-US" sz="1800" dirty="0" smtClean="0"/>
              <a:t>Computation shows stability at time of minimum </a:t>
            </a:r>
            <a:r>
              <a:rPr lang="en-US" sz="1800" dirty="0" err="1" smtClean="0"/>
              <a:t>l</a:t>
            </a:r>
            <a:r>
              <a:rPr lang="en-US" sz="1800" baseline="-25000" dirty="0" err="1" smtClean="0"/>
              <a:t>i</a:t>
            </a:r>
            <a:endParaRPr lang="en-US" sz="1800" baseline="-25000" dirty="0" smtClean="0"/>
          </a:p>
          <a:p>
            <a:pPr lvl="1"/>
            <a:r>
              <a:rPr lang="en-US" sz="1800" dirty="0" smtClean="0"/>
              <a:t>Region of reduced stability vs. </a:t>
            </a:r>
            <a:r>
              <a:rPr lang="el-GR" sz="1800" dirty="0" smtClean="0"/>
              <a:t>ω</a:t>
            </a:r>
            <a:r>
              <a:rPr lang="el-GR" sz="1800" baseline="-25000" dirty="0" smtClean="0"/>
              <a:t>φ</a:t>
            </a:r>
            <a:r>
              <a:rPr lang="en-US" sz="1800" dirty="0" smtClean="0"/>
              <a:t> found when RWM becomes unstable (</a:t>
            </a:r>
            <a:r>
              <a:rPr lang="en-US" sz="1800" dirty="0" err="1" smtClean="0"/>
              <a:t>l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= 0.49)</a:t>
            </a:r>
          </a:p>
          <a:p>
            <a:r>
              <a:rPr lang="en-US" sz="2000" dirty="0" smtClean="0"/>
              <a:t>Quantitative agreement between theory/experiment</a:t>
            </a:r>
          </a:p>
          <a:p>
            <a:pPr lvl="1"/>
            <a:r>
              <a:rPr lang="en-US" sz="1800" dirty="0" smtClean="0"/>
              <a:t>MISK, MARS-K, HAGIS code benchmarking </a:t>
            </a:r>
            <a:r>
              <a:rPr lang="en-US" sz="1800" dirty="0" smtClean="0">
                <a:solidFill>
                  <a:srgbClr val="0000FF"/>
                </a:solidFill>
              </a:rPr>
              <a:t>(ITPA MDC-2)</a:t>
            </a:r>
          </a:p>
          <a:p>
            <a:pPr lvl="1"/>
            <a:r>
              <a:rPr lang="en-US" sz="1800" dirty="0" smtClean="0"/>
              <a:t>MISK calculations improved</a:t>
            </a:r>
          </a:p>
          <a:p>
            <a:pPr lvl="2"/>
            <a:r>
              <a:rPr lang="en-US" sz="1600" dirty="0" smtClean="0"/>
              <a:t>(already good) agreement between theory/experiment improved (no free </a:t>
            </a:r>
            <a:r>
              <a:rPr lang="en-US" sz="1600" dirty="0" err="1" smtClean="0"/>
              <a:t>params</a:t>
            </a:r>
            <a:r>
              <a:rPr lang="en-US" sz="1600" dirty="0" smtClean="0"/>
              <a:t>.)</a:t>
            </a:r>
          </a:p>
          <a:p>
            <a:pPr lvl="2"/>
            <a:r>
              <a:rPr lang="en-US" sz="1600" u="sng" dirty="0" smtClean="0"/>
              <a:t>Conclusion</a:t>
            </a:r>
            <a:r>
              <a:rPr lang="en-US" sz="1600" dirty="0" smtClean="0"/>
              <a:t>: Best agreement with fast particle effects included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52" t="7843" r="8001" b="43831"/>
          <a:stretch/>
        </p:blipFill>
        <p:spPr>
          <a:xfrm>
            <a:off x="4257300" y="1535770"/>
            <a:ext cx="4326731" cy="3314187"/>
          </a:xfrm>
          <a:prstGeom prst="rect">
            <a:avLst/>
          </a:prstGeom>
        </p:spPr>
      </p:pic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4790700" y="1619908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pitchFamily="34" charset="0"/>
              </a:rPr>
              <a:t>140132, t = 0.704s</a:t>
            </a:r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5019300" y="3897970"/>
            <a:ext cx="104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Arial" pitchFamily="34" charset="0"/>
              </a:rPr>
              <a:t>unstable</a:t>
            </a: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6975100" y="3391465"/>
            <a:ext cx="1479892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marginal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Arial" pitchFamily="34" charset="0"/>
              </a:rPr>
              <a:t>s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tability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Arial" pitchFamily="34" charset="0"/>
              </a:rPr>
              <a:t>(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experiment)</a:t>
            </a:r>
            <a:endParaRPr lang="en-US" sz="1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flipH="1" flipV="1">
            <a:off x="6527423" y="3509981"/>
            <a:ext cx="558723" cy="73485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Oval 18"/>
          <p:cNvSpPr>
            <a:spLocks noChangeArrowheads="1"/>
          </p:cNvSpPr>
          <p:nvPr/>
        </p:nvSpPr>
        <p:spPr bwMode="auto">
          <a:xfrm>
            <a:off x="6355040" y="3284774"/>
            <a:ext cx="228600" cy="220663"/>
          </a:xfrm>
          <a:prstGeom prst="ellipse">
            <a:avLst/>
          </a:prstGeom>
          <a:noFill/>
          <a:ln w="1587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4693351" y="1194416"/>
            <a:ext cx="38037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FF0000"/>
                </a:solidFill>
              </a:rPr>
              <a:t>RWM stability vs. </a:t>
            </a:r>
            <a:r>
              <a:rPr lang="en-US" sz="1600" dirty="0" err="1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1600" baseline="-25000" dirty="0" err="1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sz="1600" dirty="0">
                <a:solidFill>
                  <a:srgbClr val="FF0000"/>
                </a:solidFill>
              </a:rPr>
              <a:t> (contours of </a:t>
            </a:r>
            <a:r>
              <a:rPr lang="en-US" sz="1600" dirty="0" err="1">
                <a:solidFill>
                  <a:srgbClr val="FF0000"/>
                </a:solidFill>
                <a:latin typeface="Symbol" pitchFamily="18" charset="2"/>
              </a:rPr>
              <a:t>gt</a:t>
            </a:r>
            <a:r>
              <a:rPr lang="en-US" sz="1600" baseline="-25000" dirty="0" err="1">
                <a:solidFill>
                  <a:srgbClr val="FF0000"/>
                </a:solidFill>
                <a:latin typeface="+mn-lt"/>
              </a:rPr>
              <a:t>w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7332287" y="2738066"/>
            <a:ext cx="430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chemeClr val="tx2"/>
                </a:solidFill>
              </a:rPr>
              <a:t>2.0</a:t>
            </a: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6113087" y="3516970"/>
            <a:ext cx="430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chemeClr val="tx2"/>
                </a:solidFill>
              </a:rPr>
              <a:t>1.0</a:t>
            </a:r>
          </a:p>
        </p:txBody>
      </p:sp>
      <p:grpSp>
        <p:nvGrpSpPr>
          <p:cNvPr id="35" name="Group 25"/>
          <p:cNvGrpSpPr>
            <a:grpSpLocks/>
          </p:cNvGrpSpPr>
          <p:nvPr/>
        </p:nvGrpSpPr>
        <p:grpSpPr bwMode="auto">
          <a:xfrm>
            <a:off x="5006433" y="3274407"/>
            <a:ext cx="892175" cy="336550"/>
            <a:chOff x="2880" y="984"/>
            <a:chExt cx="613" cy="224"/>
          </a:xfrm>
          <a:solidFill>
            <a:srgbClr val="FFFF00"/>
          </a:solidFill>
        </p:grpSpPr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2928" y="1056"/>
              <a:ext cx="410" cy="11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2880" y="984"/>
              <a:ext cx="613" cy="22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 err="1">
                  <a:solidFill>
                    <a:schemeClr val="tx2"/>
                  </a:solidFill>
                  <a:latin typeface="Symbol" pitchFamily="18" charset="2"/>
                </a:rPr>
                <a:t>w</a:t>
              </a:r>
              <a:r>
                <a:rPr lang="en-US" sz="1600" baseline="-25000" dirty="0" err="1">
                  <a:solidFill>
                    <a:schemeClr val="tx2"/>
                  </a:solidFill>
                  <a:latin typeface="Symbol" pitchFamily="18" charset="2"/>
                </a:rPr>
                <a:t>f</a:t>
              </a:r>
              <a:r>
                <a:rPr lang="en-US" sz="1600" dirty="0">
                  <a:solidFill>
                    <a:schemeClr val="tx2"/>
                  </a:solidFill>
                </a:rPr>
                <a:t>/</a:t>
              </a:r>
              <a:r>
                <a:rPr lang="en-US" sz="1600" dirty="0" err="1">
                  <a:solidFill>
                    <a:schemeClr val="tx2"/>
                  </a:solidFill>
                  <a:latin typeface="Symbol" pitchFamily="18" charset="2"/>
                </a:rPr>
                <a:t>w</a:t>
              </a:r>
              <a:r>
                <a:rPr lang="en-US" sz="1600" baseline="-25000" dirty="0" err="1">
                  <a:solidFill>
                    <a:schemeClr val="tx2"/>
                  </a:solidFill>
                  <a:latin typeface="Symbol" pitchFamily="18" charset="2"/>
                </a:rPr>
                <a:t>f</a:t>
              </a:r>
              <a:r>
                <a:rPr lang="en-US" sz="1600" baseline="30000" dirty="0" err="1">
                  <a:solidFill>
                    <a:schemeClr val="tx2"/>
                  </a:solidFill>
                </a:rPr>
                <a:t>exp</a:t>
              </a:r>
              <a:endParaRPr lang="en-US" sz="1600" baseline="30000" dirty="0">
                <a:solidFill>
                  <a:schemeClr val="tx2"/>
                </a:solidFill>
              </a:endParaRPr>
            </a:p>
          </p:txBody>
        </p:sp>
      </p:grpSp>
      <p:sp>
        <p:nvSpPr>
          <p:cNvPr id="38" name="Oval 34"/>
          <p:cNvSpPr>
            <a:spLocks noChangeArrowheads="1"/>
          </p:cNvSpPr>
          <p:nvPr/>
        </p:nvSpPr>
        <p:spPr bwMode="auto">
          <a:xfrm>
            <a:off x="6655555" y="3219758"/>
            <a:ext cx="228600" cy="220663"/>
          </a:xfrm>
          <a:prstGeom prst="ellipse">
            <a:avLst/>
          </a:prstGeom>
          <a:noFill/>
          <a:ln w="1587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 flipH="1" flipV="1">
            <a:off x="6847770" y="3431451"/>
            <a:ext cx="238375" cy="8133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4902385" y="2262752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Arial" pitchFamily="34" charset="0"/>
              </a:rPr>
              <a:t>thermal</a:t>
            </a:r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47900" y="2580159"/>
            <a:ext cx="150735" cy="17462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6067050" y="1688170"/>
            <a:ext cx="16954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Arial" pitchFamily="34" charset="0"/>
              </a:rPr>
              <a:t>w/fast particles</a:t>
            </a:r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7229100" y="1999320"/>
            <a:ext cx="57150" cy="2286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4937088" y="5177338"/>
            <a:ext cx="347924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None/>
            </a:pPr>
            <a:r>
              <a:rPr lang="en-US" sz="1000" dirty="0" smtClean="0">
                <a:solidFill>
                  <a:srgbClr val="006600"/>
                </a:solidFill>
                <a:latin typeface="Helvetica" charset="0"/>
              </a:rPr>
              <a:t>- S.A</a:t>
            </a:r>
            <a:r>
              <a:rPr lang="en-US" sz="1000" dirty="0">
                <a:solidFill>
                  <a:srgbClr val="006600"/>
                </a:solidFill>
                <a:latin typeface="Helvetica" charset="0"/>
              </a:rPr>
              <a:t>. Sabbagh, et al., IAEA FEC </a:t>
            </a:r>
            <a:r>
              <a:rPr lang="en-US" sz="1000" dirty="0" smtClean="0">
                <a:solidFill>
                  <a:srgbClr val="006600"/>
                </a:solidFill>
                <a:latin typeface="Helvetica" charset="0"/>
              </a:rPr>
              <a:t>2008, </a:t>
            </a:r>
            <a:r>
              <a:rPr lang="en-US" sz="1000" dirty="0">
                <a:solidFill>
                  <a:srgbClr val="006600"/>
                </a:solidFill>
                <a:latin typeface="Helvetica" charset="0"/>
              </a:rPr>
              <a:t>Paper </a:t>
            </a:r>
            <a:r>
              <a:rPr lang="en-US" sz="1000" dirty="0" smtClean="0">
                <a:solidFill>
                  <a:srgbClr val="006600"/>
                </a:solidFill>
                <a:latin typeface="Helvetica" charset="0"/>
              </a:rPr>
              <a:t>EX/5-1</a:t>
            </a:r>
            <a:endParaRPr lang="en-US" sz="1000" dirty="0">
              <a:solidFill>
                <a:srgbClr val="006600"/>
              </a:solidFill>
              <a:latin typeface="Helvetica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en-US" sz="1000" dirty="0" smtClean="0">
                <a:solidFill>
                  <a:srgbClr val="006600"/>
                </a:solidFill>
                <a:latin typeface="Helvetica" charset="0"/>
              </a:rPr>
              <a:t>- </a:t>
            </a:r>
            <a:r>
              <a:rPr lang="en-US" sz="1000" dirty="0">
                <a:solidFill>
                  <a:srgbClr val="006600"/>
                </a:solidFill>
                <a:latin typeface="Helvetica" charset="0"/>
              </a:rPr>
              <a:t>J.W. Berkery, et al., PRL </a:t>
            </a:r>
            <a:r>
              <a:rPr lang="en-US" sz="1000" b="1" dirty="0">
                <a:solidFill>
                  <a:srgbClr val="006600"/>
                </a:solidFill>
                <a:latin typeface="Helvetica" charset="0"/>
              </a:rPr>
              <a:t>104</a:t>
            </a:r>
            <a:r>
              <a:rPr lang="en-US" sz="1000" dirty="0">
                <a:solidFill>
                  <a:srgbClr val="006600"/>
                </a:solidFill>
                <a:latin typeface="Helvetica" charset="0"/>
              </a:rPr>
              <a:t> (2010) 035003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1000" dirty="0">
                <a:solidFill>
                  <a:srgbClr val="006600"/>
                </a:solidFill>
                <a:latin typeface="Helvetica" charset="0"/>
              </a:rPr>
              <a:t>- S.A. Sabbagh, et al., NF </a:t>
            </a:r>
            <a:r>
              <a:rPr lang="en-US" sz="1000" b="1" dirty="0">
                <a:solidFill>
                  <a:srgbClr val="006600"/>
                </a:solidFill>
                <a:latin typeface="Helvetica" charset="0"/>
              </a:rPr>
              <a:t>50</a:t>
            </a:r>
            <a:r>
              <a:rPr lang="en-US" sz="1000" dirty="0">
                <a:solidFill>
                  <a:srgbClr val="006600"/>
                </a:solidFill>
                <a:latin typeface="Helvetica" charset="0"/>
              </a:rPr>
              <a:t> (2010) 025020</a:t>
            </a:r>
          </a:p>
          <a:p>
            <a:pPr>
              <a:spcBef>
                <a:spcPct val="20000"/>
              </a:spcBef>
            </a:pPr>
            <a:r>
              <a:rPr lang="en-US" sz="1000" dirty="0" smtClean="0">
                <a:solidFill>
                  <a:srgbClr val="006600"/>
                </a:solidFill>
                <a:latin typeface="Helvetica" charset="0"/>
              </a:rPr>
              <a:t>- J.W</a:t>
            </a:r>
            <a:r>
              <a:rPr lang="en-US" sz="1000" dirty="0">
                <a:solidFill>
                  <a:srgbClr val="006600"/>
                </a:solidFill>
                <a:latin typeface="Helvetica" charset="0"/>
              </a:rPr>
              <a:t>. Berkery, et al., Phys. Plasmas </a:t>
            </a:r>
            <a:r>
              <a:rPr lang="en-US" sz="1000" b="1" dirty="0">
                <a:solidFill>
                  <a:srgbClr val="006600"/>
                </a:solidFill>
                <a:latin typeface="Helvetica" charset="0"/>
              </a:rPr>
              <a:t>17</a:t>
            </a:r>
            <a:r>
              <a:rPr lang="en-US" sz="1000" dirty="0">
                <a:solidFill>
                  <a:srgbClr val="006600"/>
                </a:solidFill>
                <a:latin typeface="Helvetica" charset="0"/>
              </a:rPr>
              <a:t>, 082504 (2010)</a:t>
            </a:r>
          </a:p>
          <a:p>
            <a:pPr>
              <a:spcBef>
                <a:spcPct val="20000"/>
              </a:spcBef>
            </a:pPr>
            <a:r>
              <a:rPr lang="en-US" sz="1000" dirty="0" smtClean="0">
                <a:solidFill>
                  <a:srgbClr val="006600"/>
                </a:solidFill>
                <a:latin typeface="Helvetica" charset="0"/>
              </a:rPr>
              <a:t>- S.A</a:t>
            </a:r>
            <a:r>
              <a:rPr lang="en-US" sz="1000" dirty="0">
                <a:solidFill>
                  <a:srgbClr val="006600"/>
                </a:solidFill>
                <a:latin typeface="Helvetica" charset="0"/>
              </a:rPr>
              <a:t>. Sabbagh, et al., IAEA FEC 2010, Paper </a:t>
            </a:r>
            <a:r>
              <a:rPr lang="en-US" sz="1000" dirty="0" smtClean="0">
                <a:solidFill>
                  <a:srgbClr val="006600"/>
                </a:solidFill>
                <a:latin typeface="Helvetica" charset="0"/>
              </a:rPr>
              <a:t>EXS/5-5</a:t>
            </a:r>
            <a:endParaRPr lang="en-US" sz="1000" dirty="0">
              <a:solidFill>
                <a:srgbClr val="006600"/>
              </a:solidFill>
              <a:latin typeface="Helvetica" charset="0"/>
            </a:endParaRPr>
          </a:p>
        </p:txBody>
      </p:sp>
      <p:sp>
        <p:nvSpPr>
          <p:cNvPr id="45" name="TextBox 5"/>
          <p:cNvSpPr txBox="1">
            <a:spLocks noChangeArrowheads="1"/>
          </p:cNvSpPr>
          <p:nvPr/>
        </p:nvSpPr>
        <p:spPr bwMode="auto">
          <a:xfrm>
            <a:off x="4648200" y="4808156"/>
            <a:ext cx="3886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6600"/>
                </a:solidFill>
                <a:latin typeface="Arial" pitchFamily="34" charset="0"/>
              </a:rPr>
              <a:t>More quantitative comparison to theory</a:t>
            </a:r>
            <a:endParaRPr lang="en-US" sz="1400" dirty="0">
              <a:solidFill>
                <a:srgbClr val="006600"/>
              </a:solidFill>
              <a:latin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4935522" y="5114733"/>
            <a:ext cx="3352800" cy="0"/>
          </a:xfrm>
          <a:prstGeom prst="line">
            <a:avLst/>
          </a:prstGeom>
          <a:noFill/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4791961" y="1524005"/>
            <a:ext cx="3581400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R(12-1)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TextBox 10"/>
          <p:cNvSpPr txBox="1">
            <a:spLocks noChangeArrowheads="1"/>
          </p:cNvSpPr>
          <p:nvPr/>
        </p:nvSpPr>
        <p:spPr bwMode="auto">
          <a:xfrm>
            <a:off x="8069511" y="6275295"/>
            <a:ext cx="1047594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MDC-2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TextBox 10"/>
          <p:cNvSpPr txBox="1">
            <a:spLocks noChangeArrowheads="1"/>
          </p:cNvSpPr>
          <p:nvPr/>
        </p:nvSpPr>
        <p:spPr bwMode="auto">
          <a:xfrm>
            <a:off x="7156281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PAC29-20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RWM stability changes not only by particle kinetic energy, but also by modified </a:t>
            </a:r>
            <a:r>
              <a:rPr lang="en-US" sz="2800" dirty="0" err="1" smtClean="0"/>
              <a:t>eigenfunctions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Kinetic </a:t>
            </a:r>
            <a:r>
              <a:rPr lang="el-GR" sz="2000" dirty="0" smtClean="0">
                <a:latin typeface="Times New Roman"/>
                <a:cs typeface="Times New Roman"/>
              </a:rPr>
              <a:t>δ</a:t>
            </a:r>
            <a:r>
              <a:rPr lang="en-US" sz="2000" dirty="0" smtClean="0"/>
              <a:t>W can be comparable to or larger in magnitude than the fluid     </a:t>
            </a:r>
            <a:r>
              <a:rPr lang="el-GR" sz="2000" dirty="0" smtClean="0">
                <a:latin typeface="Times New Roman"/>
                <a:cs typeface="Times New Roman"/>
              </a:rPr>
              <a:t>δ</a:t>
            </a:r>
            <a:r>
              <a:rPr lang="en-US" sz="2000" dirty="0" smtClean="0"/>
              <a:t>W component, implying </a:t>
            </a:r>
            <a:r>
              <a:rPr lang="en-US" sz="2000" dirty="0" err="1" smtClean="0"/>
              <a:t>eigenfunctions</a:t>
            </a:r>
            <a:r>
              <a:rPr lang="en-US" sz="2000" dirty="0" smtClean="0"/>
              <a:t> can change</a:t>
            </a:r>
            <a:endParaRPr lang="en-US" sz="1600" dirty="0" smtClean="0"/>
          </a:p>
          <a:p>
            <a:r>
              <a:rPr lang="en-US" sz="2000" dirty="0" smtClean="0"/>
              <a:t>MARS-K calculations showed self-consistent </a:t>
            </a:r>
            <a:r>
              <a:rPr lang="en-US" sz="2000" dirty="0" err="1" smtClean="0"/>
              <a:t>eigenfunctions</a:t>
            </a:r>
            <a:r>
              <a:rPr lang="en-US" sz="2000" dirty="0" smtClean="0"/>
              <a:t> can substantially differ by rotations and can even change ideal-wall limit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31" name="Text Box 44"/>
          <p:cNvSpPr txBox="1">
            <a:spLocks noChangeArrowheads="1"/>
          </p:cNvSpPr>
          <p:nvPr/>
        </p:nvSpPr>
        <p:spPr bwMode="auto">
          <a:xfrm>
            <a:off x="732199" y="2411860"/>
            <a:ext cx="3642023" cy="276999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u="sng" dirty="0" smtClean="0">
                <a:solidFill>
                  <a:srgbClr val="FF0000"/>
                </a:solidFill>
                <a:latin typeface="Helvetica" charset="0"/>
              </a:rPr>
              <a:t>Ideal wall stability in fluid plasma</a:t>
            </a:r>
            <a:endParaRPr lang="en-US" sz="1800" u="sng" dirty="0">
              <a:solidFill>
                <a:srgbClr val="FF0000"/>
              </a:solidFill>
              <a:latin typeface="Helvetica" charset="0"/>
            </a:endParaRPr>
          </a:p>
        </p:txBody>
      </p:sp>
      <p:pic>
        <p:nvPicPr>
          <p:cNvPr id="6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023" y="3376097"/>
            <a:ext cx="3702978" cy="297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074" y="3357083"/>
            <a:ext cx="3650560" cy="295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 Box 44"/>
          <p:cNvSpPr txBox="1">
            <a:spLocks noChangeArrowheads="1"/>
          </p:cNvSpPr>
          <p:nvPr/>
        </p:nvSpPr>
        <p:spPr bwMode="auto">
          <a:xfrm>
            <a:off x="4876800" y="2390828"/>
            <a:ext cx="3885679" cy="276999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u="sng" dirty="0" smtClean="0">
                <a:solidFill>
                  <a:srgbClr val="FF0000"/>
                </a:solidFill>
                <a:latin typeface="Helvetica" charset="0"/>
              </a:rPr>
              <a:t>Ideal wall stability in kinetic plasma</a:t>
            </a:r>
            <a:endParaRPr lang="en-US" sz="18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11822" y="2686648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Plasma becomes unstable along with rotation, by Kevin-Helmholtz instability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800600" y="2655116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Without bounce motions, kinetic effects stabilize plasma, as expected, but can be destabilizing by rotation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 rot="16200000" flipV="1">
            <a:off x="2012022" y="4077986"/>
            <a:ext cx="1600200" cy="14478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Text Box 71"/>
          <p:cNvSpPr txBox="1">
            <a:spLocks noChangeArrowheads="1"/>
          </p:cNvSpPr>
          <p:nvPr/>
        </p:nvSpPr>
        <p:spPr bwMode="auto">
          <a:xfrm rot="2875913">
            <a:off x="2132333" y="4488641"/>
            <a:ext cx="16081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Destabilizing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975296" y="3499208"/>
            <a:ext cx="1308100" cy="6461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i="0" dirty="0"/>
              <a:t>Shot 119621</a:t>
            </a:r>
          </a:p>
          <a:p>
            <a:pPr algn="ctr">
              <a:defRPr/>
            </a:pPr>
            <a:r>
              <a:rPr lang="en-US" sz="900" i="0" dirty="0"/>
              <a:t>t = 0.47s with</a:t>
            </a:r>
          </a:p>
          <a:p>
            <a:pPr algn="ctr">
              <a:defRPr/>
            </a:pPr>
            <a:r>
              <a:rPr lang="en-US" sz="900" i="0" dirty="0" err="1">
                <a:latin typeface="Symbol" pitchFamily="18" charset="2"/>
              </a:rPr>
              <a:t>b</a:t>
            </a:r>
            <a:r>
              <a:rPr lang="en-US" sz="900" i="0" baseline="-25000" dirty="0" err="1"/>
              <a:t>N</a:t>
            </a:r>
            <a:r>
              <a:rPr lang="en-US" sz="900" i="0" dirty="0"/>
              <a:t> scaled to 5.1 </a:t>
            </a:r>
          </a:p>
          <a:p>
            <a:pPr algn="ctr">
              <a:defRPr/>
            </a:pPr>
            <a:r>
              <a:rPr lang="en-US" sz="900" i="0" dirty="0"/>
              <a:t>(</a:t>
            </a:r>
            <a:r>
              <a:rPr lang="en-US" sz="900" i="0" dirty="0" err="1"/>
              <a:t>Expt</a:t>
            </a:r>
            <a:r>
              <a:rPr lang="en-US" sz="900" i="0" dirty="0"/>
              <a:t> </a:t>
            </a:r>
            <a:r>
              <a:rPr lang="en-US" sz="900" i="0" dirty="0" err="1">
                <a:latin typeface="Symbol" pitchFamily="18" charset="2"/>
              </a:rPr>
              <a:t>W</a:t>
            </a:r>
            <a:r>
              <a:rPr lang="en-US" sz="900" i="0" baseline="-25000" dirty="0" err="1">
                <a:latin typeface="Symbol" pitchFamily="18" charset="2"/>
              </a:rPr>
              <a:t>f</a:t>
            </a:r>
            <a:r>
              <a:rPr lang="en-US" sz="900" i="0" dirty="0"/>
              <a:t>(0) </a:t>
            </a:r>
            <a:r>
              <a:rPr lang="en-US" sz="900" i="0" dirty="0" err="1">
                <a:latin typeface="Symbol" pitchFamily="18" charset="2"/>
              </a:rPr>
              <a:t>t</a:t>
            </a:r>
            <a:r>
              <a:rPr lang="en-US" sz="900" i="0" baseline="-25000" dirty="0" err="1"/>
              <a:t>A</a:t>
            </a:r>
            <a:r>
              <a:rPr lang="en-US" sz="900" i="0" dirty="0"/>
              <a:t> </a:t>
            </a:r>
            <a:r>
              <a:rPr lang="en-US" sz="900" i="0"/>
              <a:t>~ 0.22)</a:t>
            </a:r>
            <a:endParaRPr lang="en-US" sz="900" i="0" dirty="0"/>
          </a:p>
        </p:txBody>
      </p:sp>
      <p:cxnSp>
        <p:nvCxnSpPr>
          <p:cNvPr id="82" name="Straight Arrow Connector 81"/>
          <p:cNvCxnSpPr/>
          <p:nvPr/>
        </p:nvCxnSpPr>
        <p:spPr bwMode="auto">
          <a:xfrm rot="5400000" flipH="1" flipV="1">
            <a:off x="5105400" y="5562600"/>
            <a:ext cx="533400" cy="5334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Text Box 71"/>
          <p:cNvSpPr txBox="1">
            <a:spLocks noChangeArrowheads="1"/>
          </p:cNvSpPr>
          <p:nvPr/>
        </p:nvSpPr>
        <p:spPr bwMode="auto">
          <a:xfrm>
            <a:off x="3912160" y="6039896"/>
            <a:ext cx="26484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Unstable even with ideal wall</a:t>
            </a:r>
          </a:p>
        </p:txBody>
      </p:sp>
      <p:sp>
        <p:nvSpPr>
          <p:cNvPr id="94" name="TextBox 18"/>
          <p:cNvSpPr txBox="1">
            <a:spLocks noChangeArrowheads="1"/>
          </p:cNvSpPr>
          <p:nvPr/>
        </p:nvSpPr>
        <p:spPr bwMode="auto">
          <a:xfrm>
            <a:off x="3554745" y="6280084"/>
            <a:ext cx="24336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 E. Menard, Y. Liu (CCFE), EPS2012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8069511" y="6275295"/>
            <a:ext cx="1047594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MDC-7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7156281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R(12-1)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Combined RWM B</a:t>
            </a:r>
            <a:r>
              <a:rPr lang="en-US" sz="2600" baseline="-25000" dirty="0" smtClean="0"/>
              <a:t>r</a:t>
            </a:r>
            <a:r>
              <a:rPr lang="en-US" sz="2600" dirty="0" smtClean="0"/>
              <a:t> + B</a:t>
            </a:r>
            <a:r>
              <a:rPr lang="en-US" sz="2600" baseline="-25000" dirty="0" smtClean="0"/>
              <a:t>p</a:t>
            </a:r>
            <a:r>
              <a:rPr lang="en-US" sz="2600" dirty="0" smtClean="0"/>
              <a:t> sensor feedback gain and phase scans produce significantly reduced n = 1 field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029200" y="1007852"/>
            <a:ext cx="3962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>
                <a:latin typeface="Arial" pitchFamily="34" charset="0"/>
              </a:rPr>
              <a:t>Favorable B</a:t>
            </a:r>
            <a:r>
              <a:rPr lang="en-US" sz="1800" baseline="-25000" dirty="0" smtClean="0">
                <a:latin typeface="Arial" pitchFamily="34" charset="0"/>
              </a:rPr>
              <a:t>p</a:t>
            </a:r>
            <a:r>
              <a:rPr lang="en-US" sz="1800" dirty="0" smtClean="0">
                <a:latin typeface="Arial" pitchFamily="34" charset="0"/>
              </a:rPr>
              <a:t> + B</a:t>
            </a:r>
            <a:r>
              <a:rPr lang="en-US" sz="1800" baseline="-25000" dirty="0" smtClean="0">
                <a:latin typeface="Arial" pitchFamily="34" charset="0"/>
              </a:rPr>
              <a:t>r</a:t>
            </a:r>
            <a:r>
              <a:rPr lang="en-US" sz="1800" dirty="0" smtClean="0">
                <a:latin typeface="Arial" pitchFamily="34" charset="0"/>
              </a:rPr>
              <a:t> feedback      (FB) settings found (low </a:t>
            </a:r>
            <a:r>
              <a:rPr lang="en-US" sz="1800" dirty="0" err="1" smtClean="0">
                <a:latin typeface="Arial" pitchFamily="34" charset="0"/>
              </a:rPr>
              <a:t>l</a:t>
            </a:r>
            <a:r>
              <a:rPr lang="en-US" sz="1800" baseline="-25000" dirty="0" err="1" smtClean="0">
                <a:latin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</a:rPr>
              <a:t> plasmas)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Fast RWM growth ~ 2 - 3 ms control by B</a:t>
            </a:r>
            <a:r>
              <a:rPr lang="en-US" sz="1600" baseline="-25000" dirty="0" smtClean="0"/>
              <a:t>p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B</a:t>
            </a:r>
            <a:r>
              <a:rPr lang="en-US" sz="1600" baseline="-25000" dirty="0" smtClean="0"/>
              <a:t>r</a:t>
            </a:r>
            <a:r>
              <a:rPr lang="en-US" sz="1600" dirty="0" smtClean="0"/>
              <a:t> feedback controls slower (~10 ms) n=1 field amplification, modes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Time-evolved theory simulation of </a:t>
            </a:r>
            <a:r>
              <a:rPr lang="en-US" sz="1800" dirty="0" err="1" smtClean="0"/>
              <a:t>B</a:t>
            </a:r>
            <a:r>
              <a:rPr lang="en-US" sz="1800" baseline="-25000" dirty="0" err="1" smtClean="0"/>
              <a:t>r</a:t>
            </a:r>
            <a:r>
              <a:rPr lang="en-US" sz="1800" dirty="0" err="1" smtClean="0"/>
              <a:t>+B</a:t>
            </a:r>
            <a:r>
              <a:rPr lang="en-US" sz="1800" baseline="-25000" dirty="0" err="1" smtClean="0"/>
              <a:t>p</a:t>
            </a:r>
            <a:r>
              <a:rPr lang="en-US" sz="1800" dirty="0" smtClean="0"/>
              <a:t> feedback follows experiment</a:t>
            </a:r>
          </a:p>
          <a:p>
            <a:pPr lvl="0"/>
            <a:endParaRPr lang="en-US" sz="20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4648200" y="1077558"/>
            <a:ext cx="426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1329260" y="3753825"/>
            <a:ext cx="3484563" cy="22812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19" name="Picture 2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354"/>
          <a:stretch/>
        </p:blipFill>
        <p:spPr bwMode="auto">
          <a:xfrm>
            <a:off x="125935" y="3677200"/>
            <a:ext cx="4800600" cy="161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118"/>
          <a:stretch/>
        </p:blipFill>
        <p:spPr bwMode="auto">
          <a:xfrm>
            <a:off x="125935" y="5230994"/>
            <a:ext cx="4800600" cy="136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1329260" y="3647462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457848" y="3539512"/>
            <a:ext cx="877887" cy="1825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Feedback on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1308623" y="3647463"/>
            <a:ext cx="20637" cy="2390776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362473" y="5769950"/>
            <a:ext cx="946150" cy="15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6" name="Picture 19" descr="RWM Br sensor gain scan no labels v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28" t="73659" b="4758"/>
          <a:stretch/>
        </p:blipFill>
        <p:spPr bwMode="auto">
          <a:xfrm>
            <a:off x="289661" y="2554922"/>
            <a:ext cx="4564305" cy="7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1981835" y="2379247"/>
            <a:ext cx="176304" cy="29383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315131" y="2174784"/>
            <a:ext cx="935389" cy="23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r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 Gain = 1.0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308063" y="997006"/>
            <a:ext cx="435862" cy="38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>
                <a:solidFill>
                  <a:schemeClr val="tx2"/>
                </a:solidFill>
                <a:latin typeface="Arial" pitchFamily="34" charset="0"/>
              </a:rPr>
              <a:t>140124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140122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139516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694117" y="2174784"/>
            <a:ext cx="1068841" cy="235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No B</a:t>
            </a:r>
            <a:r>
              <a:rPr lang="en-US" sz="1400" baseline="-25000">
                <a:solidFill>
                  <a:srgbClr val="0000FF"/>
                </a:solidFill>
                <a:latin typeface="Arial" pitchFamily="34" charset="0"/>
              </a:rPr>
              <a:t>r</a:t>
            </a:r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 feedback</a:t>
            </a:r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 flipH="1">
            <a:off x="3315131" y="2408631"/>
            <a:ext cx="379542" cy="47136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4235956" y="3357039"/>
            <a:ext cx="4507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tx2"/>
                </a:solidFill>
                <a:latin typeface="Arial" pitchFamily="34" charset="0"/>
              </a:rPr>
              <a:t>t (s)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391429" y="1017819"/>
            <a:ext cx="323223" cy="28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lang="en-US" sz="1800" baseline="-25000">
                <a:solidFill>
                  <a:schemeClr val="tx2"/>
                </a:solidFill>
                <a:latin typeface="Arial" pitchFamily="34" charset="0"/>
              </a:rPr>
              <a:t>N</a:t>
            </a:r>
            <a:endParaRPr lang="en-US" sz="18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448973" y="2094006"/>
            <a:ext cx="206911" cy="28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2"/>
                </a:solidFill>
                <a:latin typeface="Arial" pitchFamily="34" charset="0"/>
              </a:rPr>
              <a:t>l</a:t>
            </a:r>
            <a:r>
              <a:rPr lang="en-US" sz="1800" baseline="-25000">
                <a:solidFill>
                  <a:schemeClr val="tx2"/>
                </a:solidFill>
                <a:latin typeface="Arial" pitchFamily="34" charset="0"/>
              </a:rPr>
              <a:t>i</a:t>
            </a:r>
            <a:endParaRPr lang="en-US" sz="18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5" name="Rectangle 28"/>
          <p:cNvSpPr>
            <a:spLocks noChangeArrowheads="1"/>
          </p:cNvSpPr>
          <p:nvPr/>
        </p:nvSpPr>
        <p:spPr bwMode="auto">
          <a:xfrm>
            <a:off x="126974" y="2671532"/>
            <a:ext cx="164060" cy="5080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215125" y="952853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 dirty="0">
                <a:latin typeface="Helvetica" charset="0"/>
              </a:rPr>
              <a:t>6</a:t>
            </a: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215125" y="1169636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4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15125" y="1404708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2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215125" y="1609172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0</a:t>
            </a:r>
          </a:p>
        </p:txBody>
      </p:sp>
      <p:sp>
        <p:nvSpPr>
          <p:cNvPr id="40" name="Text Box 33"/>
          <p:cNvSpPr txBox="1">
            <a:spLocks noChangeArrowheads="1"/>
          </p:cNvSpPr>
          <p:nvPr/>
        </p:nvSpPr>
        <p:spPr bwMode="auto">
          <a:xfrm>
            <a:off x="101263" y="1726707"/>
            <a:ext cx="17633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0.8</a:t>
            </a: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101263" y="1884646"/>
            <a:ext cx="17633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0.6</a:t>
            </a:r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101263" y="2243375"/>
            <a:ext cx="17633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 dirty="0">
                <a:latin typeface="Helvetica" charset="0"/>
              </a:rPr>
              <a:t>0.2</a:t>
            </a:r>
          </a:p>
        </p:txBody>
      </p:sp>
      <p:sp>
        <p:nvSpPr>
          <p:cNvPr id="43" name="Text Box 37"/>
          <p:cNvSpPr txBox="1">
            <a:spLocks noChangeArrowheads="1"/>
          </p:cNvSpPr>
          <p:nvPr/>
        </p:nvSpPr>
        <p:spPr bwMode="auto">
          <a:xfrm>
            <a:off x="101263" y="2403762"/>
            <a:ext cx="17633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0.0</a:t>
            </a: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215125" y="2618885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6</a:t>
            </a: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215125" y="2817227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4</a:t>
            </a: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215125" y="3020466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2</a:t>
            </a: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215125" y="3218807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0</a:t>
            </a:r>
          </a:p>
        </p:txBody>
      </p:sp>
      <p:grpSp>
        <p:nvGrpSpPr>
          <p:cNvPr id="48" name="Group 48"/>
          <p:cNvGrpSpPr>
            <a:grpSpLocks/>
          </p:cNvGrpSpPr>
          <p:nvPr/>
        </p:nvGrpSpPr>
        <p:grpSpPr bwMode="auto">
          <a:xfrm>
            <a:off x="239612" y="3317193"/>
            <a:ext cx="4668373" cy="168957"/>
            <a:chOff x="224" y="3653"/>
            <a:chExt cx="3813" cy="138"/>
          </a:xfrm>
        </p:grpSpPr>
        <p:sp>
          <p:nvSpPr>
            <p:cNvPr id="49" name="Text Box 49"/>
            <p:cNvSpPr txBox="1">
              <a:spLocks noChangeArrowheads="1"/>
            </p:cNvSpPr>
            <p:nvPr/>
          </p:nvSpPr>
          <p:spPr bwMode="auto">
            <a:xfrm>
              <a:off x="224" y="3653"/>
              <a:ext cx="1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100">
                  <a:latin typeface="Helvetica" charset="0"/>
                </a:rPr>
                <a:t>0.0</a:t>
              </a:r>
            </a:p>
          </p:txBody>
        </p:sp>
        <p:sp>
          <p:nvSpPr>
            <p:cNvPr id="50" name="Text Box 50"/>
            <p:cNvSpPr txBox="1">
              <a:spLocks noChangeArrowheads="1"/>
            </p:cNvSpPr>
            <p:nvPr/>
          </p:nvSpPr>
          <p:spPr bwMode="auto">
            <a:xfrm>
              <a:off x="747" y="3653"/>
              <a:ext cx="1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100">
                  <a:latin typeface="Helvetica" charset="0"/>
                </a:rPr>
                <a:t>0.2</a:t>
              </a:r>
            </a:p>
          </p:txBody>
        </p:sp>
        <p:sp>
          <p:nvSpPr>
            <p:cNvPr id="51" name="Text Box 51"/>
            <p:cNvSpPr txBox="1">
              <a:spLocks noChangeArrowheads="1"/>
            </p:cNvSpPr>
            <p:nvPr/>
          </p:nvSpPr>
          <p:spPr bwMode="auto">
            <a:xfrm>
              <a:off x="1270" y="3653"/>
              <a:ext cx="1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100" dirty="0">
                  <a:latin typeface="Helvetica" charset="0"/>
                </a:rPr>
                <a:t>0.4</a:t>
              </a:r>
            </a:p>
          </p:txBody>
        </p:sp>
        <p:sp>
          <p:nvSpPr>
            <p:cNvPr id="52" name="Text Box 52"/>
            <p:cNvSpPr txBox="1">
              <a:spLocks noChangeArrowheads="1"/>
            </p:cNvSpPr>
            <p:nvPr/>
          </p:nvSpPr>
          <p:spPr bwMode="auto">
            <a:xfrm>
              <a:off x="1791" y="3653"/>
              <a:ext cx="1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100">
                  <a:latin typeface="Helvetica" charset="0"/>
                </a:rPr>
                <a:t>0.6</a:t>
              </a:r>
            </a:p>
          </p:txBody>
        </p:sp>
        <p:sp>
          <p:nvSpPr>
            <p:cNvPr id="53" name="Text Box 53"/>
            <p:cNvSpPr txBox="1">
              <a:spLocks noChangeArrowheads="1"/>
            </p:cNvSpPr>
            <p:nvPr/>
          </p:nvSpPr>
          <p:spPr bwMode="auto">
            <a:xfrm>
              <a:off x="2309" y="3653"/>
              <a:ext cx="1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100">
                  <a:latin typeface="Helvetica" charset="0"/>
                </a:rPr>
                <a:t>0.8</a:t>
              </a:r>
            </a:p>
          </p:txBody>
        </p:sp>
        <p:sp>
          <p:nvSpPr>
            <p:cNvPr id="54" name="Text Box 54"/>
            <p:cNvSpPr txBox="1">
              <a:spLocks noChangeArrowheads="1"/>
            </p:cNvSpPr>
            <p:nvPr/>
          </p:nvSpPr>
          <p:spPr bwMode="auto">
            <a:xfrm>
              <a:off x="2832" y="3653"/>
              <a:ext cx="1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100" dirty="0">
                  <a:latin typeface="Helvetica" charset="0"/>
                </a:rPr>
                <a:t>1.0</a:t>
              </a:r>
            </a:p>
          </p:txBody>
        </p:sp>
        <p:sp>
          <p:nvSpPr>
            <p:cNvPr id="55" name="Text Box 55"/>
            <p:cNvSpPr txBox="1">
              <a:spLocks noChangeArrowheads="1"/>
            </p:cNvSpPr>
            <p:nvPr/>
          </p:nvSpPr>
          <p:spPr bwMode="auto">
            <a:xfrm>
              <a:off x="3355" y="3653"/>
              <a:ext cx="1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100">
                  <a:latin typeface="Helvetica" charset="0"/>
                </a:rPr>
                <a:t>1.2</a:t>
              </a:r>
            </a:p>
          </p:txBody>
        </p:sp>
        <p:sp>
          <p:nvSpPr>
            <p:cNvPr id="56" name="Text Box 56"/>
            <p:cNvSpPr txBox="1">
              <a:spLocks noChangeArrowheads="1"/>
            </p:cNvSpPr>
            <p:nvPr/>
          </p:nvSpPr>
          <p:spPr bwMode="auto">
            <a:xfrm>
              <a:off x="3877" y="3653"/>
              <a:ext cx="1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100">
                  <a:latin typeface="Helvetica" charset="0"/>
                </a:rPr>
                <a:t>1.4</a:t>
              </a:r>
            </a:p>
          </p:txBody>
        </p:sp>
      </p:grpSp>
      <p:pic>
        <p:nvPicPr>
          <p:cNvPr id="57" name="Picture 19" descr="RWM Br sensor gain scan no labels v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28" t="8444" b="48252"/>
          <a:stretch/>
        </p:blipFill>
        <p:spPr bwMode="auto">
          <a:xfrm>
            <a:off x="293463" y="929489"/>
            <a:ext cx="4564305" cy="159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722813" y="3059796"/>
            <a:ext cx="1011297" cy="23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  <a:latin typeface="Arial" pitchFamily="34" charset="0"/>
              </a:rPr>
              <a:t>B</a:t>
            </a:r>
            <a:r>
              <a:rPr lang="en-US" sz="1400" baseline="-25000">
                <a:solidFill>
                  <a:schemeClr val="tx1"/>
                </a:solidFill>
                <a:latin typeface="Arial" pitchFamily="34" charset="0"/>
              </a:rPr>
              <a:t>r</a:t>
            </a:r>
            <a:r>
              <a:rPr lang="en-US" sz="1400">
                <a:solidFill>
                  <a:schemeClr val="tx1"/>
                </a:solidFill>
                <a:latin typeface="Arial" pitchFamily="34" charset="0"/>
              </a:rPr>
              <a:t> Gain = 1.50</a:t>
            </a:r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 flipH="1" flipV="1">
            <a:off x="3650141" y="3041431"/>
            <a:ext cx="210585" cy="137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24"/>
          <p:cNvSpPr txBox="1">
            <a:spLocks noChangeArrowheads="1"/>
          </p:cNvSpPr>
          <p:nvPr/>
        </p:nvSpPr>
        <p:spPr bwMode="auto">
          <a:xfrm>
            <a:off x="331417" y="2528436"/>
            <a:ext cx="10294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err="1">
                <a:solidFill>
                  <a:schemeClr val="tx2"/>
                </a:solidFill>
                <a:latin typeface="Arial" pitchFamily="34" charset="0"/>
              </a:rPr>
              <a:t>B</a:t>
            </a:r>
            <a:r>
              <a:rPr lang="en-US" sz="1600" baseline="-25000" dirty="0" err="1">
                <a:solidFill>
                  <a:schemeClr val="tx2"/>
                </a:solidFill>
                <a:latin typeface="Arial" pitchFamily="34" charset="0"/>
              </a:rPr>
              <a:t>r</a:t>
            </a:r>
            <a:r>
              <a:rPr lang="en-US" sz="1600" baseline="30000" dirty="0" err="1">
                <a:solidFill>
                  <a:schemeClr val="tx2"/>
                </a:solidFill>
                <a:latin typeface="Arial" pitchFamily="34" charset="0"/>
              </a:rPr>
              <a:t>n</a:t>
            </a:r>
            <a:r>
              <a:rPr lang="en-US" sz="1600" baseline="30000" dirty="0">
                <a:solidFill>
                  <a:schemeClr val="tx2"/>
                </a:solidFill>
                <a:latin typeface="Arial" pitchFamily="34" charset="0"/>
              </a:rPr>
              <a:t> = 1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</a:rPr>
              <a:t> (G)</a:t>
            </a:r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387736" y="1021313"/>
            <a:ext cx="323223" cy="28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lang="en-US" sz="1800" baseline="-25000">
                <a:solidFill>
                  <a:schemeClr val="tx2"/>
                </a:solidFill>
                <a:latin typeface="Arial" pitchFamily="34" charset="0"/>
              </a:rPr>
              <a:t>N</a:t>
            </a:r>
            <a:endParaRPr lang="en-US" sz="18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445280" y="2097500"/>
            <a:ext cx="206911" cy="28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2"/>
                </a:solidFill>
                <a:latin typeface="Arial" pitchFamily="34" charset="0"/>
              </a:rPr>
              <a:t>l</a:t>
            </a:r>
            <a:r>
              <a:rPr lang="en-US" sz="1800" baseline="-25000">
                <a:solidFill>
                  <a:schemeClr val="tx2"/>
                </a:solidFill>
                <a:latin typeface="Arial" pitchFamily="34" charset="0"/>
              </a:rPr>
              <a:t>i</a:t>
            </a:r>
            <a:endParaRPr lang="en-US" sz="18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3" name="Rectangle 28"/>
          <p:cNvSpPr>
            <a:spLocks noChangeArrowheads="1"/>
          </p:cNvSpPr>
          <p:nvPr/>
        </p:nvSpPr>
        <p:spPr bwMode="auto">
          <a:xfrm>
            <a:off x="123281" y="2675026"/>
            <a:ext cx="164060" cy="5080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64" name="Text Box 35"/>
          <p:cNvSpPr txBox="1">
            <a:spLocks noChangeArrowheads="1"/>
          </p:cNvSpPr>
          <p:nvPr/>
        </p:nvSpPr>
        <p:spPr bwMode="auto">
          <a:xfrm>
            <a:off x="97570" y="2073014"/>
            <a:ext cx="17633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 dirty="0">
                <a:latin typeface="Helvetica" charset="0"/>
              </a:rPr>
              <a:t>0.4</a:t>
            </a:r>
          </a:p>
        </p:txBody>
      </p:sp>
      <p:sp>
        <p:nvSpPr>
          <p:cNvPr id="65" name="Text Box 44"/>
          <p:cNvSpPr txBox="1">
            <a:spLocks noChangeArrowheads="1"/>
          </p:cNvSpPr>
          <p:nvPr/>
        </p:nvSpPr>
        <p:spPr bwMode="auto">
          <a:xfrm>
            <a:off x="211432" y="2622379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6</a:t>
            </a:r>
          </a:p>
        </p:txBody>
      </p:sp>
      <p:sp>
        <p:nvSpPr>
          <p:cNvPr id="66" name="Text Box 45"/>
          <p:cNvSpPr txBox="1">
            <a:spLocks noChangeArrowheads="1"/>
          </p:cNvSpPr>
          <p:nvPr/>
        </p:nvSpPr>
        <p:spPr bwMode="auto">
          <a:xfrm>
            <a:off x="211432" y="2820721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4</a:t>
            </a:r>
          </a:p>
        </p:txBody>
      </p:sp>
      <p:sp>
        <p:nvSpPr>
          <p:cNvPr id="67" name="Text Box 46"/>
          <p:cNvSpPr txBox="1">
            <a:spLocks noChangeArrowheads="1"/>
          </p:cNvSpPr>
          <p:nvPr/>
        </p:nvSpPr>
        <p:spPr bwMode="auto">
          <a:xfrm>
            <a:off x="211432" y="3023960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 dirty="0">
                <a:latin typeface="Helvetica" charset="0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169233" y="1558596"/>
            <a:ext cx="1324402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B</a:t>
            </a:r>
            <a:r>
              <a:rPr lang="en-US" sz="1600" baseline="-25000" dirty="0" smtClean="0">
                <a:solidFill>
                  <a:srgbClr val="00B050"/>
                </a:solidFill>
                <a:latin typeface="+mn-lt"/>
              </a:rPr>
              <a:t>r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 gain scan</a:t>
            </a:r>
            <a:endParaRPr lang="en-US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69233" y="4284063"/>
            <a:ext cx="1495922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B</a:t>
            </a:r>
            <a:r>
              <a:rPr lang="en-US" sz="1600" baseline="-25000" dirty="0" smtClean="0">
                <a:solidFill>
                  <a:srgbClr val="00B050"/>
                </a:solidFill>
                <a:latin typeface="+mn-lt"/>
              </a:rPr>
              <a:t>r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 phase scan</a:t>
            </a:r>
            <a:endParaRPr lang="en-US" sz="1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89" t="19630" r="9801" b="11624"/>
          <a:stretch>
            <a:fillRect/>
          </a:stretch>
        </p:blipFill>
        <p:spPr bwMode="auto">
          <a:xfrm>
            <a:off x="5207000" y="3416141"/>
            <a:ext cx="38862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6772896" y="6099016"/>
            <a:ext cx="116217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err="1" smtClean="0">
                <a:latin typeface="Symbol" pitchFamily="18" charset="2"/>
              </a:rPr>
              <a:t>D</a:t>
            </a:r>
            <a:r>
              <a:rPr lang="en-US" sz="1400" dirty="0" err="1" smtClean="0">
                <a:latin typeface="Helvetica" charset="0"/>
              </a:rPr>
              <a:t>t</a:t>
            </a:r>
            <a:r>
              <a:rPr lang="en-US" sz="1400" dirty="0" smtClean="0">
                <a:latin typeface="Helvetica" charset="0"/>
              </a:rPr>
              <a:t> </a:t>
            </a:r>
            <a:r>
              <a:rPr lang="en-US" sz="1400" dirty="0">
                <a:latin typeface="Helvetica" charset="0"/>
              </a:rPr>
              <a:t>(s)   (model)</a:t>
            </a: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 rot="-5400000">
            <a:off x="4320381" y="4667885"/>
            <a:ext cx="1630363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latin typeface="Helvetica" charset="0"/>
              </a:rPr>
              <a:t>Radial field n = 1 (G)</a:t>
            </a: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6016625" y="5376704"/>
            <a:ext cx="1241425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latin typeface="Helvetica" charset="0"/>
              </a:rPr>
              <a:t>180 deg FB phase</a:t>
            </a:r>
          </a:p>
        </p:txBody>
      </p:sp>
      <p:sp>
        <p:nvSpPr>
          <p:cNvPr id="74" name="Text Box 12"/>
          <p:cNvSpPr txBox="1">
            <a:spLocks noChangeArrowheads="1"/>
          </p:cNvSpPr>
          <p:nvPr/>
        </p:nvSpPr>
        <p:spPr bwMode="auto">
          <a:xfrm>
            <a:off x="6321425" y="4721066"/>
            <a:ext cx="11572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FF0000"/>
                </a:solidFill>
                <a:latin typeface="Helvetica" charset="0"/>
              </a:rPr>
              <a:t>90 deg FB phase</a:t>
            </a:r>
          </a:p>
        </p:txBody>
      </p:sp>
      <p:sp>
        <p:nvSpPr>
          <p:cNvPr id="75" name="Line 13"/>
          <p:cNvSpPr>
            <a:spLocks noChangeShapeType="1"/>
          </p:cNvSpPr>
          <p:nvPr/>
        </p:nvSpPr>
        <p:spPr bwMode="auto">
          <a:xfrm flipH="1">
            <a:off x="6510338" y="4933791"/>
            <a:ext cx="28575" cy="2444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" name="Line 14"/>
          <p:cNvSpPr>
            <a:spLocks noChangeShapeType="1"/>
          </p:cNvSpPr>
          <p:nvPr/>
        </p:nvSpPr>
        <p:spPr bwMode="auto">
          <a:xfrm>
            <a:off x="7459663" y="3990816"/>
            <a:ext cx="12700" cy="22066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" name="Text Box 16"/>
          <p:cNvSpPr txBox="1">
            <a:spLocks noChangeArrowheads="1"/>
          </p:cNvSpPr>
          <p:nvPr/>
        </p:nvSpPr>
        <p:spPr bwMode="auto">
          <a:xfrm>
            <a:off x="7083425" y="3730466"/>
            <a:ext cx="1073150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Helvetica" charset="0"/>
              </a:rPr>
              <a:t>0 deg FB phase</a:t>
            </a:r>
          </a:p>
        </p:txBody>
      </p:sp>
      <p:sp>
        <p:nvSpPr>
          <p:cNvPr id="78" name="Text Box 17"/>
          <p:cNvSpPr txBox="1">
            <a:spLocks noChangeArrowheads="1"/>
          </p:cNvSpPr>
          <p:nvPr/>
        </p:nvSpPr>
        <p:spPr bwMode="auto">
          <a:xfrm>
            <a:off x="7553325" y="5559266"/>
            <a:ext cx="12461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CC9900"/>
                </a:solidFill>
                <a:latin typeface="Helvetica" charset="0"/>
              </a:rPr>
              <a:t>Vacuum error field</a:t>
            </a:r>
          </a:p>
        </p:txBody>
      </p:sp>
      <p:sp>
        <p:nvSpPr>
          <p:cNvPr id="79" name="Text Box 18"/>
          <p:cNvSpPr txBox="1">
            <a:spLocks noChangeArrowheads="1"/>
          </p:cNvSpPr>
          <p:nvPr/>
        </p:nvSpPr>
        <p:spPr bwMode="auto">
          <a:xfrm>
            <a:off x="7558088" y="5049679"/>
            <a:ext cx="1242135" cy="406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Vacuum </a:t>
            </a:r>
            <a:r>
              <a:rPr lang="en-US" sz="1200" dirty="0" smtClean="0">
                <a:solidFill>
                  <a:srgbClr val="0000FF"/>
                </a:solidFill>
                <a:latin typeface="Helvetica" charset="0"/>
              </a:rPr>
              <a:t>error field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0000FF"/>
                </a:solidFill>
                <a:latin typeface="Helvetica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+ RFA</a:t>
            </a:r>
          </a:p>
        </p:txBody>
      </p:sp>
      <p:sp>
        <p:nvSpPr>
          <p:cNvPr id="80" name="Text Box 19"/>
          <p:cNvSpPr txBox="1">
            <a:spLocks noChangeArrowheads="1"/>
          </p:cNvSpPr>
          <p:nvPr/>
        </p:nvSpPr>
        <p:spPr bwMode="auto">
          <a:xfrm>
            <a:off x="5603696" y="3187240"/>
            <a:ext cx="318625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FF0000"/>
                </a:solidFill>
                <a:latin typeface="Helvetica" charset="0"/>
              </a:rPr>
              <a:t>Simulation of B</a:t>
            </a:r>
            <a:r>
              <a:rPr lang="en-US" sz="1400" baseline="-25000" dirty="0" smtClean="0">
                <a:solidFill>
                  <a:srgbClr val="FF0000"/>
                </a:solidFill>
                <a:latin typeface="Helvetica" charset="0"/>
              </a:rPr>
              <a:t>r</a:t>
            </a:r>
            <a:r>
              <a:rPr lang="en-US" sz="1400" dirty="0" smtClean="0">
                <a:solidFill>
                  <a:srgbClr val="FF0000"/>
                </a:solidFill>
                <a:latin typeface="Helvetica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Helvetica" charset="0"/>
              </a:rPr>
              <a:t>+ </a:t>
            </a:r>
            <a:r>
              <a:rPr lang="en-US" sz="1400" dirty="0" err="1">
                <a:solidFill>
                  <a:srgbClr val="FF0000"/>
                </a:solidFill>
                <a:latin typeface="Helvetica" charset="0"/>
              </a:rPr>
              <a:t>B</a:t>
            </a:r>
            <a:r>
              <a:rPr lang="en-US" sz="1400" baseline="-25000" dirty="0" err="1">
                <a:solidFill>
                  <a:srgbClr val="FF0000"/>
                </a:solidFill>
                <a:latin typeface="Helvetica" charset="0"/>
              </a:rPr>
              <a:t>p</a:t>
            </a:r>
            <a:r>
              <a:rPr lang="en-US" sz="1400" dirty="0">
                <a:solidFill>
                  <a:srgbClr val="FF0000"/>
                </a:solidFill>
                <a:latin typeface="Helvetica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Helvetica" charset="0"/>
              </a:rPr>
              <a:t>control (VALEN)</a:t>
            </a:r>
            <a:endParaRPr lang="en-US" sz="1400" dirty="0">
              <a:solidFill>
                <a:srgbClr val="FF0000"/>
              </a:solidFill>
              <a:latin typeface="Helvetica" charset="0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5613970" y="3439274"/>
            <a:ext cx="312420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Box 10"/>
          <p:cNvSpPr txBox="1">
            <a:spLocks noChangeArrowheads="1"/>
          </p:cNvSpPr>
          <p:nvPr/>
        </p:nvSpPr>
        <p:spPr bwMode="auto">
          <a:xfrm>
            <a:off x="8069511" y="6275295"/>
            <a:ext cx="1047594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MDC-7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R(12-1)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TextBox 18"/>
          <p:cNvSpPr txBox="1">
            <a:spLocks noChangeArrowheads="1"/>
          </p:cNvSpPr>
          <p:nvPr/>
        </p:nvSpPr>
        <p:spPr bwMode="auto">
          <a:xfrm>
            <a:off x="4961965" y="6155205"/>
            <a:ext cx="1216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S. A. Sabbagh</a:t>
            </a:r>
            <a:endParaRPr lang="en-US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Tearing stability threshold in NSTX can be explained with existing models with rotations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947987"/>
            <a:ext cx="3272568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243387"/>
            <a:ext cx="54344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3881207"/>
            <a:ext cx="4495800" cy="198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9781" y="5942673"/>
            <a:ext cx="2714625" cy="53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NSTX island rotations, which are faster than </a:t>
            </a:r>
            <a:r>
              <a:rPr lang="en-US" sz="2000" dirty="0" err="1" smtClean="0">
                <a:solidFill>
                  <a:srgbClr val="000000"/>
                </a:solidFill>
              </a:rPr>
              <a:t>ExB</a:t>
            </a:r>
            <a:r>
              <a:rPr lang="en-US" sz="2000" dirty="0" smtClean="0">
                <a:solidFill>
                  <a:srgbClr val="000000"/>
                </a:solidFill>
              </a:rPr>
              <a:t> rotations, should   provide stabilizing helical polarization currents </a:t>
            </a:r>
          </a:p>
          <a:p>
            <a:r>
              <a:rPr lang="en-US" sz="2000" dirty="0" smtClean="0"/>
              <a:t>The polarization model gives a fair fit to the marginal island data for both NSTX and DIII-D</a:t>
            </a:r>
          </a:p>
          <a:p>
            <a:pPr lvl="1"/>
            <a:r>
              <a:rPr lang="en-US" sz="1800" dirty="0" smtClean="0"/>
              <a:t>Advantageous for STs</a:t>
            </a:r>
          </a:p>
          <a:p>
            <a:pPr lvl="0"/>
            <a:endParaRPr lang="en-US" sz="20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4648200" y="1077558"/>
            <a:ext cx="426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613" y="3169578"/>
            <a:ext cx="3709987" cy="7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619874" y="2832556"/>
            <a:ext cx="3855223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TM stability vs. </a:t>
            </a:r>
            <a:r>
              <a:rPr lang="en-US" sz="1400" u="sng" dirty="0" err="1" smtClean="0">
                <a:solidFill>
                  <a:srgbClr val="FF0000"/>
                </a:solidFill>
                <a:latin typeface="Helvetica" charset="0"/>
              </a:rPr>
              <a:t>ExB</a:t>
            </a: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 and diamagnetic rotation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2670296"/>
            <a:ext cx="3100387" cy="30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5029200" y="2451556"/>
            <a:ext cx="3749424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Theory vs. experiments for marginal islands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3810000" y="6194919"/>
            <a:ext cx="20730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R. La Haye (GA), S. P. Gerhardt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8069511" y="6275295"/>
            <a:ext cx="1047594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MDC-4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R(12-1)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Further </a:t>
            </a:r>
            <a:r>
              <a:rPr lang="en-US" sz="2800" dirty="0" err="1" smtClean="0"/>
              <a:t>disruptivity</a:t>
            </a:r>
            <a:r>
              <a:rPr lang="en-US" sz="2800" dirty="0" smtClean="0"/>
              <a:t> study shows importance of q</a:t>
            </a:r>
            <a:r>
              <a:rPr lang="en-US" sz="2800" baseline="-25000" dirty="0" smtClean="0"/>
              <a:t>95</a:t>
            </a:r>
            <a:r>
              <a:rPr lang="en-US" sz="2800" dirty="0" smtClean="0"/>
              <a:t>, density, shaping control to disruption avoidance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4800600" cy="5486400"/>
          </a:xfrm>
        </p:spPr>
        <p:txBody>
          <a:bodyPr/>
          <a:lstStyle/>
          <a:p>
            <a:r>
              <a:rPr lang="en-US" sz="2000" dirty="0" smtClean="0"/>
              <a:t>Disruption analysis on NSTX database additionally shows </a:t>
            </a:r>
            <a:r>
              <a:rPr lang="en-US" sz="2000" dirty="0" err="1" smtClean="0"/>
              <a:t>disruptivity</a:t>
            </a:r>
            <a:r>
              <a:rPr lang="en-US" sz="2000" dirty="0" smtClean="0"/>
              <a:t>  </a:t>
            </a:r>
          </a:p>
          <a:p>
            <a:pPr lvl="1"/>
            <a:r>
              <a:rPr lang="en-US" sz="1800" dirty="0" smtClean="0"/>
              <a:t>(a) dramatically increases for q</a:t>
            </a:r>
            <a:r>
              <a:rPr lang="en-US" sz="1800" baseline="-25000" dirty="0" smtClean="0"/>
              <a:t>95</a:t>
            </a:r>
            <a:r>
              <a:rPr lang="en-US" sz="1800" dirty="0" smtClean="0"/>
              <a:t>&lt;7.5 (as shown by q*)</a:t>
            </a:r>
          </a:p>
          <a:p>
            <a:pPr lvl="1"/>
            <a:r>
              <a:rPr lang="en-US" sz="1800" dirty="0" smtClean="0"/>
              <a:t>(b) increases in low density with </a:t>
            </a:r>
            <a:r>
              <a:rPr lang="en-US" sz="1800" dirty="0" err="1" smtClean="0"/>
              <a:t>f</a:t>
            </a:r>
            <a:r>
              <a:rPr lang="en-US" sz="1800" baseline="-25000" dirty="0" err="1" smtClean="0"/>
              <a:t>GW</a:t>
            </a:r>
            <a:r>
              <a:rPr lang="en-US" sz="1800" dirty="0" smtClean="0"/>
              <a:t>&lt;0.3 by typically early disruption in the flat-top, and in high density with </a:t>
            </a:r>
            <a:r>
              <a:rPr lang="en-US" sz="1800" dirty="0" err="1" smtClean="0"/>
              <a:t>f</a:t>
            </a:r>
            <a:r>
              <a:rPr lang="en-US" sz="1800" baseline="-25000" dirty="0" err="1" smtClean="0"/>
              <a:t>GW</a:t>
            </a:r>
            <a:r>
              <a:rPr lang="en-US" sz="1800" dirty="0" smtClean="0"/>
              <a:t>&gt;1.1</a:t>
            </a:r>
          </a:p>
          <a:p>
            <a:pPr lvl="1"/>
            <a:r>
              <a:rPr lang="en-US" sz="1800" dirty="0" smtClean="0"/>
              <a:t>(c) Increases in low elongation and</a:t>
            </a:r>
          </a:p>
          <a:p>
            <a:pPr lvl="1"/>
            <a:r>
              <a:rPr lang="en-US" sz="1800" dirty="0" smtClean="0"/>
              <a:t>(d) increases in low shaping factor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93187" name="Picture 3" descr="Screen shot 2012-03-22 a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4182100"/>
            <a:ext cx="2176162" cy="235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5118629" y="1726640"/>
            <a:ext cx="3776675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err="1" smtClean="0">
                <a:solidFill>
                  <a:srgbClr val="FF0000"/>
                </a:solidFill>
                <a:latin typeface="Helvetica" charset="0"/>
              </a:rPr>
              <a:t>Disruptivity</a:t>
            </a: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 as a function of macro-variables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5115448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High shaping</a:t>
            </a:r>
          </a:p>
          <a:p>
            <a:pPr algn="ctr"/>
            <a:r>
              <a:rPr lang="en-US" sz="1600" dirty="0" smtClean="0"/>
              <a:t>S=37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743200" y="5115448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Low shaping</a:t>
            </a:r>
          </a:p>
          <a:p>
            <a:pPr algn="ctr"/>
            <a:r>
              <a:rPr lang="en-US" sz="1600" dirty="0" smtClean="0"/>
              <a:t>S=20</a:t>
            </a:r>
            <a:endParaRPr lang="en-US" sz="1600" dirty="0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R(13-4)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7984551" y="6275295"/>
            <a:ext cx="1132554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MDC-15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7069642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PAC29-45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6158155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PAC29-21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225" y="1995432"/>
            <a:ext cx="4143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62212" y="5867400"/>
            <a:ext cx="13756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S. P. Gerhardt</a:t>
            </a:r>
          </a:p>
          <a:p>
            <a:pPr algn="ctr"/>
            <a:r>
              <a:rPr lang="en-US" dirty="0" smtClean="0">
                <a:solidFill>
                  <a:srgbClr val="006600"/>
                </a:solidFill>
              </a:rPr>
              <a:t>Submitted to NF</a:t>
            </a:r>
            <a:endParaRPr lang="en-US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Halo currents in NSTX disruptions have low toroidal peaking, but get stronger in fast quench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Detailed study for halo currents showed Toroidal Peaking Factor        (TPF) is anti-correlated with Halo Current Fraction, but peaking is low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Halo Current Fraction becomes stronger in fast quench</a:t>
            </a:r>
            <a:endParaRPr lang="en-US" sz="20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4" name="Picture 13" descr="Fig1.pdf"/>
          <p:cNvPicPr>
            <a:picLocks noChangeAspect="1"/>
          </p:cNvPicPr>
          <p:nvPr/>
        </p:nvPicPr>
        <p:blipFill>
          <a:blip r:embed="rId2" cstate="print"/>
          <a:srcRect l="3951" t="12222" r="55556" b="38889"/>
          <a:stretch>
            <a:fillRect/>
          </a:stretch>
        </p:blipFill>
        <p:spPr>
          <a:xfrm>
            <a:off x="726140" y="2488359"/>
            <a:ext cx="1981200" cy="1848315"/>
          </a:xfrm>
          <a:prstGeom prst="rect">
            <a:avLst/>
          </a:prstGeom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540" y="4365348"/>
            <a:ext cx="3076575" cy="206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8786" y="2428248"/>
            <a:ext cx="2823944" cy="17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878540" y="2164975"/>
            <a:ext cx="2943113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Halo current detection system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367832"/>
            <a:ext cx="3128744" cy="186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5521340" y="2178152"/>
            <a:ext cx="2126864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TPF = 1+C/HCF, C~0.1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5506706" y="4124848"/>
            <a:ext cx="2313134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HCF vs. current quench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pic>
        <p:nvPicPr>
          <p:cNvPr id="30" name="Picture 29" descr="137258_DownwardInwardVDE.pdf"/>
          <p:cNvPicPr>
            <a:picLocks noChangeAspect="1"/>
          </p:cNvPicPr>
          <p:nvPr/>
        </p:nvPicPr>
        <p:blipFill>
          <a:blip r:embed="rId6" cstate="print"/>
          <a:srcRect l="16928" t="6667" r="11176" b="5556"/>
          <a:stretch>
            <a:fillRect/>
          </a:stretch>
        </p:blipFill>
        <p:spPr>
          <a:xfrm>
            <a:off x="2774914" y="2536283"/>
            <a:ext cx="1066800" cy="1685545"/>
          </a:xfrm>
          <a:prstGeom prst="rect">
            <a:avLst/>
          </a:prstGeom>
        </p:spPr>
      </p:pic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3886200" y="2209800"/>
            <a:ext cx="13756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S. P. Gerhardt</a:t>
            </a:r>
          </a:p>
          <a:p>
            <a:pPr algn="ctr"/>
            <a:r>
              <a:rPr lang="en-US" dirty="0" smtClean="0">
                <a:solidFill>
                  <a:srgbClr val="006600"/>
                </a:solidFill>
              </a:rPr>
              <a:t>Submitted to NF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R(13-4)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7984551" y="6275295"/>
            <a:ext cx="1132554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MDC-15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7069642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PAC29-45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NSTX high energy disruptions were investigated to study heat loading on </a:t>
            </a:r>
            <a:r>
              <a:rPr lang="en-US" sz="2800" dirty="0" err="1" smtClean="0"/>
              <a:t>divertor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High energy disruptions in NSTX occurred soon after loop voltage was reversed without leading RWM, TM locking, or vertical motion before TQ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USXR analysis shows that heat is lost in two steps very rapidly</a:t>
            </a:r>
          </a:p>
          <a:p>
            <a:pPr lvl="1"/>
            <a:r>
              <a:rPr lang="en-US" sz="1800" dirty="0" smtClean="0"/>
              <a:t>May provide an ideal scenario for studying disruptive heat transport through scrape off layer region</a:t>
            </a:r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lvl="0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R(13-4)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7984551" y="6275295"/>
            <a:ext cx="1132554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MDC-15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7069642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PAC29-46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70" y="2945949"/>
            <a:ext cx="5029200" cy="345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448235" y="2702860"/>
            <a:ext cx="4506042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3 of the 4 largest NSTX disruptions since 2007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905" y="6248400"/>
            <a:ext cx="2032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Loop voltage reversal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2156011" y="6113929"/>
            <a:ext cx="380999" cy="2286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2232210" y="6046695"/>
            <a:ext cx="688509" cy="37203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2239114" y="6113930"/>
            <a:ext cx="719236" cy="30628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9992" y="3070290"/>
            <a:ext cx="3692303" cy="300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457200" y="3841375"/>
            <a:ext cx="2172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</a:rPr>
              <a:t>129922  </a:t>
            </a:r>
            <a:r>
              <a:rPr lang="en-US" sz="1400" i="0" dirty="0" smtClean="0">
                <a:solidFill>
                  <a:srgbClr val="FF0000"/>
                </a:solidFill>
              </a:rPr>
              <a:t>134269</a:t>
            </a:r>
            <a:r>
              <a:rPr lang="en-US" sz="1400" i="0" dirty="0" smtClean="0">
                <a:solidFill>
                  <a:schemeClr val="tx1"/>
                </a:solidFill>
              </a:rPr>
              <a:t>  </a:t>
            </a:r>
            <a:r>
              <a:rPr lang="en-US" sz="1400" i="0" dirty="0" smtClean="0">
                <a:solidFill>
                  <a:srgbClr val="0000FF"/>
                </a:solidFill>
              </a:rPr>
              <a:t>129953</a:t>
            </a:r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5486400" y="2761130"/>
            <a:ext cx="3430426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USXR before and during disruption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4352365" y="6257674"/>
            <a:ext cx="21884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S. P. Gerhardt, A. Mclean (ORNL)</a:t>
            </a:r>
            <a:endParaRPr lang="en-US" sz="1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  <a:ln>
            <a:noFill/>
          </a:ln>
        </p:spPr>
        <p:txBody>
          <a:bodyPr/>
          <a:lstStyle/>
          <a:p>
            <a:r>
              <a:rPr lang="en-US" sz="2200" dirty="0" smtClean="0"/>
              <a:t>Research highlights and progress towards FY12 milestones</a:t>
            </a:r>
          </a:p>
          <a:p>
            <a:pPr lvl="1"/>
            <a:r>
              <a:rPr lang="en-US" dirty="0" smtClean="0"/>
              <a:t>Importance of rotation and its control for RWM and EF correction</a:t>
            </a:r>
          </a:p>
          <a:p>
            <a:pPr lvl="1"/>
            <a:r>
              <a:rPr lang="en-US" dirty="0" smtClean="0"/>
              <a:t>Improvement of understanding NTV braking and plan for study</a:t>
            </a:r>
          </a:p>
          <a:p>
            <a:pPr lvl="1"/>
            <a:r>
              <a:rPr lang="en-US" dirty="0" smtClean="0"/>
              <a:t>Study on fast particle effects on RWM in NSTX and NSTX-U </a:t>
            </a:r>
          </a:p>
          <a:p>
            <a:r>
              <a:rPr lang="en-US" sz="2200" dirty="0" smtClean="0"/>
              <a:t>Research plans and progress for FY13-14 milestones</a:t>
            </a:r>
          </a:p>
          <a:p>
            <a:pPr lvl="1"/>
            <a:r>
              <a:rPr lang="en-US" dirty="0" smtClean="0"/>
              <a:t>Study on </a:t>
            </a:r>
            <a:r>
              <a:rPr lang="en-US" dirty="0" err="1" smtClean="0"/>
              <a:t>disruptivity</a:t>
            </a:r>
            <a:r>
              <a:rPr lang="en-US" dirty="0" smtClean="0"/>
              <a:t> and halo current dynamics</a:t>
            </a:r>
          </a:p>
          <a:p>
            <a:pPr lvl="1"/>
            <a:r>
              <a:rPr lang="en-US" dirty="0" smtClean="0"/>
              <a:t>Full 3D modeling of eddy currents for active RWM control</a:t>
            </a:r>
          </a:p>
          <a:p>
            <a:r>
              <a:rPr lang="en-US" sz="2200" dirty="0" smtClean="0"/>
              <a:t>Highlights and plans for collaborations with other devices</a:t>
            </a:r>
          </a:p>
          <a:p>
            <a:r>
              <a:rPr lang="en-US" sz="2200" dirty="0" smtClean="0"/>
              <a:t>Plans during years 1-2 for NSTX-U operation</a:t>
            </a:r>
          </a:p>
          <a:p>
            <a:r>
              <a:rPr lang="en-US" sz="2200" dirty="0" smtClean="0"/>
              <a:t>Long </a:t>
            </a:r>
            <a:r>
              <a:rPr lang="en-US" sz="2200" dirty="0" smtClean="0"/>
              <a:t>term research plans in years 3-5 for NSTX-U </a:t>
            </a:r>
            <a:r>
              <a:rPr lang="en-US" sz="2200" dirty="0" smtClean="0"/>
              <a:t>operation</a:t>
            </a:r>
          </a:p>
          <a:p>
            <a:pPr lvl="1"/>
            <a:r>
              <a:rPr lang="en-US" dirty="0" smtClean="0"/>
              <a:t>Importance of </a:t>
            </a:r>
            <a:r>
              <a:rPr lang="en-US" dirty="0" err="1" smtClean="0"/>
              <a:t>Nonaxisymmetric</a:t>
            </a:r>
            <a:r>
              <a:rPr lang="en-US" dirty="0" smtClean="0"/>
              <a:t> Control Coil (NCC) for future </a:t>
            </a:r>
            <a:r>
              <a:rPr lang="en-US" dirty="0" smtClean="0"/>
              <a:t>research</a:t>
            </a:r>
            <a:endParaRPr lang="en-US" dirty="0" smtClean="0"/>
          </a:p>
          <a:p>
            <a:r>
              <a:rPr lang="en-US" sz="2200" dirty="0" smtClean="0"/>
              <a:t>Summary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5987855" y="6148706"/>
            <a:ext cx="731803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##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7494905" y="5824906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PAC29-##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6598015" y="5514201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R(12-1)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8123" y="5496674"/>
            <a:ext cx="1984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*FY12-14 milestones: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8123" y="5811748"/>
            <a:ext cx="2894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*Response to PAC29 questions: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8123" y="6126822"/>
            <a:ext cx="1368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*ITPA activity: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34457" y="5514201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R(13-4)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067926" y="5514201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R(14-1)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Fast IR camera demonstrated ability to resolve disruption heat loading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1007852"/>
            <a:ext cx="4114800" cy="2421148"/>
          </a:xfrm>
        </p:spPr>
        <p:txBody>
          <a:bodyPr/>
          <a:lstStyle/>
          <a:p>
            <a:pPr lvl="0"/>
            <a:r>
              <a:rPr lang="en-US" sz="1600" dirty="0" smtClean="0">
                <a:solidFill>
                  <a:srgbClr val="000000"/>
                </a:solidFill>
              </a:rPr>
              <a:t>2-D surface temperature shows significant turbulence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</a:rPr>
              <a:t>T, q in time shows interesting pre-collapse signature</a:t>
            </a:r>
          </a:p>
          <a:p>
            <a:pPr lvl="1"/>
            <a:r>
              <a:rPr lang="en-US" sz="1400" dirty="0" smtClean="0"/>
              <a:t>Peak q using THEODOR shows much lower value (~10) than 1-D C&amp;J</a:t>
            </a:r>
            <a:endParaRPr lang="en-US" sz="1400" dirty="0" smtClean="0">
              <a:solidFill>
                <a:schemeClr val="accent6"/>
              </a:solidFill>
            </a:endParaRPr>
          </a:p>
          <a:p>
            <a:pPr lvl="0"/>
            <a:r>
              <a:rPr lang="en-US" sz="1600" dirty="0" smtClean="0">
                <a:solidFill>
                  <a:srgbClr val="000000"/>
                </a:solidFill>
              </a:rPr>
              <a:t>Fast cooling of the surface shows that incorporation of surface layer physics is essential</a:t>
            </a:r>
            <a:endParaRPr lang="en-US" sz="1600" dirty="0" smtClean="0"/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lvl="0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R(13-4)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7984551" y="6275295"/>
            <a:ext cx="1132554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MDC-15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7069642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PAC29-46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881131" y="1012721"/>
            <a:ext cx="3063339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NSTX fast dual-band IR temperature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3156041" cy="193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21334" y="316544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0.3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4734" y="316544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0.4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8800" y="316544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0.5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0825" y="316544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0.6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6295" y="316544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0.7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9695" y="316544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0.8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4856" y="27432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210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3821" y="237655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220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3821" y="200452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230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3821" y="164145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240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4095" y="128734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250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221968" y="2060639"/>
            <a:ext cx="1233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Toroidal angle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7400" y="3308881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R [m]</a:t>
            </a: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810" y="1304365"/>
            <a:ext cx="228600" cy="192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4002745" y="991506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T [C</a:t>
            </a:r>
            <a:r>
              <a:rPr lang="en-US" i="0" baseline="30000" dirty="0" smtClean="0">
                <a:solidFill>
                  <a:schemeClr val="tx1"/>
                </a:solidFill>
              </a:rPr>
              <a:t>o</a:t>
            </a:r>
            <a:r>
              <a:rPr lang="en-US" i="0" dirty="0" smtClean="0">
                <a:solidFill>
                  <a:schemeClr val="tx1"/>
                </a:solidFill>
              </a:rPr>
              <a:t>]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17575" y="119321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1000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54454" y="305339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93775" y="211657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500</a:t>
            </a: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013" y="3774140"/>
            <a:ext cx="357864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1143000" y="3545540"/>
            <a:ext cx="2489464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err="1" smtClean="0">
                <a:solidFill>
                  <a:srgbClr val="FF0000"/>
                </a:solidFill>
                <a:latin typeface="Helvetica" charset="0"/>
              </a:rPr>
              <a:t>Divertor</a:t>
            </a: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 temperature vs. time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0733" y="57150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0.3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0733" y="5329515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0.4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0733" y="491714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0.5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0733" y="453614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0.6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0733" y="415514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0.7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0733" y="377414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0.8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9683" y="59077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300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04174" y="59077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320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98939" y="59077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340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84739" y="59077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360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52883" y="59077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380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47648" y="59077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400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29261" y="6060140"/>
            <a:ext cx="908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Time [ms]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rot="16200000">
            <a:off x="-553997" y="4785909"/>
            <a:ext cx="1433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Major Radius [m]</a:t>
            </a: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8108" y="3823445"/>
            <a:ext cx="233940" cy="211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Box 59"/>
          <p:cNvSpPr txBox="1"/>
          <p:nvPr/>
        </p:nvSpPr>
        <p:spPr>
          <a:xfrm>
            <a:off x="4105835" y="3509685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T [C</a:t>
            </a:r>
            <a:r>
              <a:rPr lang="en-US" i="0" baseline="30000" dirty="0" smtClean="0">
                <a:solidFill>
                  <a:schemeClr val="tx1"/>
                </a:solidFill>
              </a:rPr>
              <a:t>o</a:t>
            </a:r>
            <a:r>
              <a:rPr lang="en-US" i="0" dirty="0" smtClean="0">
                <a:solidFill>
                  <a:schemeClr val="tx1"/>
                </a:solidFill>
              </a:rPr>
              <a:t>]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94173" y="3702425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1000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31052" y="573293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70373" y="493597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400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70373" y="534296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200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70373" y="451821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600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70373" y="409687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800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93506" y="257377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250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93775" y="164950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750</a:t>
            </a: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6460" y="3779297"/>
            <a:ext cx="3550015" cy="218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Box 75"/>
          <p:cNvSpPr txBox="1"/>
          <p:nvPr/>
        </p:nvSpPr>
        <p:spPr>
          <a:xfrm>
            <a:off x="4661640" y="59077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300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56131" y="59077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320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050896" y="59077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340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36696" y="59077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360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22770" y="59077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380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099605" y="59077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400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147151" y="6060140"/>
            <a:ext cx="908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Time [ms]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183210" y="3474731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q [MW/m</a:t>
            </a:r>
            <a:r>
              <a:rPr lang="en-US" i="0" baseline="30000" dirty="0" smtClean="0">
                <a:solidFill>
                  <a:schemeClr val="tx1"/>
                </a:solidFill>
              </a:rPr>
              <a:t>2</a:t>
            </a:r>
            <a:r>
              <a:rPr lang="en-US" i="0" dirty="0" smtClean="0">
                <a:solidFill>
                  <a:schemeClr val="tx1"/>
                </a:solidFill>
              </a:rPr>
              <a:t>]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350620" y="5732935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-5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323725" y="421432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10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403724" y="524078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</a:t>
            </a: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4045" y="3814485"/>
            <a:ext cx="247650" cy="212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TextBox 93"/>
          <p:cNvSpPr txBox="1"/>
          <p:nvPr/>
        </p:nvSpPr>
        <p:spPr>
          <a:xfrm>
            <a:off x="8403724" y="472888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5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323725" y="370242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15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96" name="Text Box 44"/>
          <p:cNvSpPr txBox="1">
            <a:spLocks noChangeArrowheads="1"/>
          </p:cNvSpPr>
          <p:nvPr/>
        </p:nvSpPr>
        <p:spPr bwMode="auto">
          <a:xfrm>
            <a:off x="4948520" y="3545540"/>
            <a:ext cx="3254096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err="1" smtClean="0">
                <a:solidFill>
                  <a:srgbClr val="FF0000"/>
                </a:solidFill>
                <a:latin typeface="Helvetica" charset="0"/>
              </a:rPr>
              <a:t>Divertor</a:t>
            </a: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 heat flux (THEODOR) vs. time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70" name="TextBox 18"/>
          <p:cNvSpPr txBox="1">
            <a:spLocks noChangeArrowheads="1"/>
          </p:cNvSpPr>
          <p:nvPr/>
        </p:nvSpPr>
        <p:spPr bwMode="auto">
          <a:xfrm>
            <a:off x="3675530" y="6168024"/>
            <a:ext cx="1484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A. Mclean (ORNL)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065930" y="1353670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#140440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5999704" y="2342104"/>
            <a:ext cx="2692960" cy="2934048"/>
            <a:chOff x="5118928" y="2228638"/>
            <a:chExt cx="3457814" cy="3539875"/>
          </a:xfrm>
        </p:grpSpPr>
        <p:pic>
          <p:nvPicPr>
            <p:cNvPr id="9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4567" y="2259821"/>
              <a:ext cx="3432175" cy="3508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9" name="Rectangle 98"/>
            <p:cNvSpPr/>
            <p:nvPr/>
          </p:nvSpPr>
          <p:spPr bwMode="auto">
            <a:xfrm>
              <a:off x="5118928" y="2228638"/>
              <a:ext cx="341833" cy="285962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Open-loop comparisons between measurements and state space controller show importance of states and 3D model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Agreement can be greatly improved with sufficient number of states       and with 3D detail of model (such as NBI port)</a:t>
            </a:r>
          </a:p>
          <a:p>
            <a:r>
              <a:rPr lang="en-US" sz="2000" dirty="0" smtClean="0"/>
              <a:t>Extra NBI port is also included in NSTX-U prediction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1" name="Text Box 66"/>
          <p:cNvSpPr txBox="1">
            <a:spLocks noChangeArrowheads="1"/>
          </p:cNvSpPr>
          <p:nvPr/>
        </p:nvSpPr>
        <p:spPr bwMode="auto">
          <a:xfrm>
            <a:off x="414457" y="2053451"/>
            <a:ext cx="32235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Effect of Number of States Used</a:t>
            </a:r>
            <a:endParaRPr kumimoji="0" lang="en-US" sz="140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991" t="5292" r="1136" b="68230"/>
          <a:stretch/>
        </p:blipFill>
        <p:spPr bwMode="auto">
          <a:xfrm>
            <a:off x="874155" y="2792842"/>
            <a:ext cx="1918598" cy="122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4" t="5255" r="1879" b="68345"/>
          <a:stretch/>
        </p:blipFill>
        <p:spPr bwMode="auto">
          <a:xfrm>
            <a:off x="901256" y="4774437"/>
            <a:ext cx="1865313" cy="121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939623" y="2826370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180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53"/>
          <p:cNvSpPr txBox="1">
            <a:spLocks noChangeArrowheads="1"/>
          </p:cNvSpPr>
          <p:nvPr/>
        </p:nvSpPr>
        <p:spPr bwMode="auto">
          <a:xfrm>
            <a:off x="615647" y="3113199"/>
            <a:ext cx="2524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100</a:t>
            </a:r>
          </a:p>
        </p:txBody>
      </p:sp>
      <p:sp>
        <p:nvSpPr>
          <p:cNvPr id="31" name="Text Box 54"/>
          <p:cNvSpPr txBox="1">
            <a:spLocks noChangeArrowheads="1"/>
          </p:cNvSpPr>
          <p:nvPr/>
        </p:nvSpPr>
        <p:spPr bwMode="auto">
          <a:xfrm>
            <a:off x="615647" y="2734930"/>
            <a:ext cx="2524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200</a:t>
            </a:r>
          </a:p>
        </p:txBody>
      </p:sp>
      <p:sp>
        <p:nvSpPr>
          <p:cNvPr id="32" name="Text Box 56"/>
          <p:cNvSpPr txBox="1">
            <a:spLocks noChangeArrowheads="1"/>
          </p:cNvSpPr>
          <p:nvPr/>
        </p:nvSpPr>
        <p:spPr bwMode="auto">
          <a:xfrm>
            <a:off x="783922" y="3488103"/>
            <a:ext cx="841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33" name="Text Box 55"/>
          <p:cNvSpPr txBox="1">
            <a:spLocks noChangeArrowheads="1"/>
          </p:cNvSpPr>
          <p:nvPr/>
        </p:nvSpPr>
        <p:spPr bwMode="auto">
          <a:xfrm>
            <a:off x="564847" y="3863325"/>
            <a:ext cx="3032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-100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 rot="16200000">
            <a:off x="-838308" y="4355476"/>
            <a:ext cx="2329164" cy="21544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RWM Sensor Differences (G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)</a:t>
            </a:r>
          </a:p>
        </p:txBody>
      </p:sp>
      <p:pic>
        <p:nvPicPr>
          <p:cNvPr id="35" name="Picture 12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98" t="69185" r="1347" b="4260"/>
          <a:stretch/>
        </p:blipFill>
        <p:spPr bwMode="auto">
          <a:xfrm>
            <a:off x="3755465" y="2785970"/>
            <a:ext cx="1892300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3758640" y="3740125"/>
            <a:ext cx="86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137722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4530165" y="4162333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sp>
        <p:nvSpPr>
          <p:cNvPr id="38" name="Text Box 160"/>
          <p:cNvSpPr txBox="1">
            <a:spLocks noChangeArrowheads="1"/>
          </p:cNvSpPr>
          <p:nvPr/>
        </p:nvSpPr>
        <p:spPr bwMode="auto">
          <a:xfrm>
            <a:off x="3561790" y="3209833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40</a:t>
            </a:r>
          </a:p>
        </p:txBody>
      </p:sp>
      <p:sp>
        <p:nvSpPr>
          <p:cNvPr id="39" name="Text Box 161"/>
          <p:cNvSpPr txBox="1">
            <a:spLocks noChangeArrowheads="1"/>
          </p:cNvSpPr>
          <p:nvPr/>
        </p:nvSpPr>
        <p:spPr bwMode="auto">
          <a:xfrm>
            <a:off x="3645927" y="3546383"/>
            <a:ext cx="841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40" name="Text Box 165"/>
          <p:cNvSpPr txBox="1">
            <a:spLocks noChangeArrowheads="1"/>
          </p:cNvSpPr>
          <p:nvPr/>
        </p:nvSpPr>
        <p:spPr bwMode="auto">
          <a:xfrm>
            <a:off x="3561790" y="2882808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80</a:t>
            </a:r>
          </a:p>
        </p:txBody>
      </p:sp>
      <p:grpSp>
        <p:nvGrpSpPr>
          <p:cNvPr id="41" name="Group 166"/>
          <p:cNvGrpSpPr>
            <a:grpSpLocks/>
          </p:cNvGrpSpPr>
          <p:nvPr/>
        </p:nvGrpSpPr>
        <p:grpSpPr bwMode="auto">
          <a:xfrm>
            <a:off x="3607826" y="4011520"/>
            <a:ext cx="1508125" cy="182563"/>
            <a:chOff x="1546" y="2587"/>
            <a:chExt cx="950" cy="115"/>
          </a:xfrm>
        </p:grpSpPr>
        <p:sp>
          <p:nvSpPr>
            <p:cNvPr id="42" name="Text Box 167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43" name="Text Box 168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44" name="Text Box 169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</p:grpSp>
      <p:pic>
        <p:nvPicPr>
          <p:cNvPr id="45" name="Picture 2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8" t="69436" r="1433" b="4128"/>
          <a:stretch/>
        </p:blipFill>
        <p:spPr bwMode="auto">
          <a:xfrm>
            <a:off x="3750702" y="4805902"/>
            <a:ext cx="188118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 Box 176"/>
          <p:cNvSpPr txBox="1">
            <a:spLocks noChangeArrowheads="1"/>
          </p:cNvSpPr>
          <p:nvPr/>
        </p:nvSpPr>
        <p:spPr bwMode="auto">
          <a:xfrm>
            <a:off x="3741177" y="5739419"/>
            <a:ext cx="86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137722</a:t>
            </a:r>
          </a:p>
        </p:txBody>
      </p:sp>
      <p:sp>
        <p:nvSpPr>
          <p:cNvPr id="47" name="Text Box 177"/>
          <p:cNvSpPr txBox="1">
            <a:spLocks noChangeArrowheads="1"/>
          </p:cNvSpPr>
          <p:nvPr/>
        </p:nvSpPr>
        <p:spPr bwMode="auto">
          <a:xfrm>
            <a:off x="4512702" y="6177502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grpSp>
        <p:nvGrpSpPr>
          <p:cNvPr id="48" name="Group 210"/>
          <p:cNvGrpSpPr>
            <a:grpSpLocks/>
          </p:cNvGrpSpPr>
          <p:nvPr/>
        </p:nvGrpSpPr>
        <p:grpSpPr bwMode="auto">
          <a:xfrm>
            <a:off x="3590365" y="6018752"/>
            <a:ext cx="2046287" cy="182563"/>
            <a:chOff x="1546" y="2587"/>
            <a:chExt cx="1289" cy="115"/>
          </a:xfrm>
        </p:grpSpPr>
        <p:sp>
          <p:nvSpPr>
            <p:cNvPr id="49" name="Text Box 211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50" name="Text Box 212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51" name="Text Box 213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  <p:sp>
          <p:nvSpPr>
            <p:cNvPr id="52" name="Text Box 214"/>
            <p:cNvSpPr txBox="1">
              <a:spLocks noChangeArrowheads="1"/>
            </p:cNvSpPr>
            <p:nvPr/>
          </p:nvSpPr>
          <p:spPr bwMode="auto">
            <a:xfrm>
              <a:off x="2649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0.62</a:t>
              </a:r>
            </a:p>
          </p:txBody>
        </p:sp>
      </p:grp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983977" y="4804791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180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3814243" y="2879736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3830122" y="4890264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160"/>
          <p:cNvSpPr txBox="1">
            <a:spLocks noChangeArrowheads="1"/>
          </p:cNvSpPr>
          <p:nvPr/>
        </p:nvSpPr>
        <p:spPr bwMode="auto">
          <a:xfrm>
            <a:off x="3506181" y="3863551"/>
            <a:ext cx="22121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-40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57" name="Text Box 169"/>
          <p:cNvSpPr txBox="1">
            <a:spLocks noChangeArrowheads="1"/>
          </p:cNvSpPr>
          <p:nvPr/>
        </p:nvSpPr>
        <p:spPr bwMode="auto">
          <a:xfrm>
            <a:off x="5343525" y="4006382"/>
            <a:ext cx="29815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0.62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58" name="Text Box 177"/>
          <p:cNvSpPr txBox="1">
            <a:spLocks noChangeArrowheads="1"/>
          </p:cNvSpPr>
          <p:nvPr/>
        </p:nvSpPr>
        <p:spPr bwMode="auto">
          <a:xfrm>
            <a:off x="1720498" y="6161352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grpSp>
        <p:nvGrpSpPr>
          <p:cNvPr id="59" name="Group 210"/>
          <p:cNvGrpSpPr>
            <a:grpSpLocks/>
          </p:cNvGrpSpPr>
          <p:nvPr/>
        </p:nvGrpSpPr>
        <p:grpSpPr bwMode="auto">
          <a:xfrm>
            <a:off x="798161" y="6002602"/>
            <a:ext cx="2046287" cy="182563"/>
            <a:chOff x="1546" y="2587"/>
            <a:chExt cx="1289" cy="115"/>
          </a:xfrm>
        </p:grpSpPr>
        <p:sp>
          <p:nvSpPr>
            <p:cNvPr id="60" name="Text Box 211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61" name="Text Box 212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62" name="Text Box 213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  <p:sp>
          <p:nvSpPr>
            <p:cNvPr id="63" name="Text Box 214"/>
            <p:cNvSpPr txBox="1">
              <a:spLocks noChangeArrowheads="1"/>
            </p:cNvSpPr>
            <p:nvPr/>
          </p:nvSpPr>
          <p:spPr bwMode="auto">
            <a:xfrm>
              <a:off x="2649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0.62</a:t>
              </a:r>
            </a:p>
          </p:txBody>
        </p:sp>
      </p:grpSp>
      <p:sp>
        <p:nvSpPr>
          <p:cNvPr id="64" name="Text Box 177"/>
          <p:cNvSpPr txBox="1">
            <a:spLocks noChangeArrowheads="1"/>
          </p:cNvSpPr>
          <p:nvPr/>
        </p:nvSpPr>
        <p:spPr bwMode="auto">
          <a:xfrm>
            <a:off x="1710450" y="4173445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grpSp>
        <p:nvGrpSpPr>
          <p:cNvPr id="65" name="Group 210"/>
          <p:cNvGrpSpPr>
            <a:grpSpLocks/>
          </p:cNvGrpSpPr>
          <p:nvPr/>
        </p:nvGrpSpPr>
        <p:grpSpPr bwMode="auto">
          <a:xfrm>
            <a:off x="788113" y="4014695"/>
            <a:ext cx="2046287" cy="182563"/>
            <a:chOff x="1546" y="2587"/>
            <a:chExt cx="1289" cy="115"/>
          </a:xfrm>
        </p:grpSpPr>
        <p:sp>
          <p:nvSpPr>
            <p:cNvPr id="66" name="Text Box 211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67" name="Text Box 212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68" name="Text Box 213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  <p:sp>
          <p:nvSpPr>
            <p:cNvPr id="69" name="Text Box 214"/>
            <p:cNvSpPr txBox="1">
              <a:spLocks noChangeArrowheads="1"/>
            </p:cNvSpPr>
            <p:nvPr/>
          </p:nvSpPr>
          <p:spPr bwMode="auto">
            <a:xfrm>
              <a:off x="2649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0.62</a:t>
              </a:r>
            </a:p>
          </p:txBody>
        </p:sp>
      </p:grp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37256"/>
            <a:ext cx="1295400" cy="141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 Box 53"/>
          <p:cNvSpPr txBox="1">
            <a:spLocks noChangeArrowheads="1"/>
          </p:cNvSpPr>
          <p:nvPr/>
        </p:nvSpPr>
        <p:spPr bwMode="auto">
          <a:xfrm>
            <a:off x="620361" y="5119218"/>
            <a:ext cx="2524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100</a:t>
            </a:r>
          </a:p>
        </p:txBody>
      </p:sp>
      <p:sp>
        <p:nvSpPr>
          <p:cNvPr id="72" name="Text Box 54"/>
          <p:cNvSpPr txBox="1">
            <a:spLocks noChangeArrowheads="1"/>
          </p:cNvSpPr>
          <p:nvPr/>
        </p:nvSpPr>
        <p:spPr bwMode="auto">
          <a:xfrm>
            <a:off x="620361" y="4740949"/>
            <a:ext cx="2524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200</a:t>
            </a:r>
          </a:p>
        </p:txBody>
      </p:sp>
      <p:sp>
        <p:nvSpPr>
          <p:cNvPr id="73" name="Text Box 56"/>
          <p:cNvSpPr txBox="1">
            <a:spLocks noChangeArrowheads="1"/>
          </p:cNvSpPr>
          <p:nvPr/>
        </p:nvSpPr>
        <p:spPr bwMode="auto">
          <a:xfrm>
            <a:off x="788636" y="5494122"/>
            <a:ext cx="841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74" name="Text Box 55"/>
          <p:cNvSpPr txBox="1">
            <a:spLocks noChangeArrowheads="1"/>
          </p:cNvSpPr>
          <p:nvPr/>
        </p:nvSpPr>
        <p:spPr bwMode="auto">
          <a:xfrm>
            <a:off x="569561" y="5869344"/>
            <a:ext cx="3032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-100</a:t>
            </a:r>
          </a:p>
        </p:txBody>
      </p:sp>
      <p:sp>
        <p:nvSpPr>
          <p:cNvPr id="75" name="Text Box 160"/>
          <p:cNvSpPr txBox="1">
            <a:spLocks noChangeArrowheads="1"/>
          </p:cNvSpPr>
          <p:nvPr/>
        </p:nvSpPr>
        <p:spPr bwMode="auto">
          <a:xfrm>
            <a:off x="3560809" y="5218093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40</a:t>
            </a:r>
          </a:p>
        </p:txBody>
      </p:sp>
      <p:sp>
        <p:nvSpPr>
          <p:cNvPr id="76" name="Text Box 161"/>
          <p:cNvSpPr txBox="1">
            <a:spLocks noChangeArrowheads="1"/>
          </p:cNvSpPr>
          <p:nvPr/>
        </p:nvSpPr>
        <p:spPr bwMode="auto">
          <a:xfrm>
            <a:off x="3644946" y="5554643"/>
            <a:ext cx="841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77" name="Text Box 165"/>
          <p:cNvSpPr txBox="1">
            <a:spLocks noChangeArrowheads="1"/>
          </p:cNvSpPr>
          <p:nvPr/>
        </p:nvSpPr>
        <p:spPr bwMode="auto">
          <a:xfrm>
            <a:off x="3560809" y="4891068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80</a:t>
            </a:r>
          </a:p>
        </p:txBody>
      </p:sp>
      <p:sp>
        <p:nvSpPr>
          <p:cNvPr id="78" name="Text Box 160"/>
          <p:cNvSpPr txBox="1">
            <a:spLocks noChangeArrowheads="1"/>
          </p:cNvSpPr>
          <p:nvPr/>
        </p:nvSpPr>
        <p:spPr bwMode="auto">
          <a:xfrm>
            <a:off x="3505200" y="5871811"/>
            <a:ext cx="22121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-40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79" name="Text Box 5"/>
          <p:cNvSpPr txBox="1">
            <a:spLocks noChangeArrowheads="1"/>
          </p:cNvSpPr>
          <p:nvPr/>
        </p:nvSpPr>
        <p:spPr bwMode="auto">
          <a:xfrm>
            <a:off x="1217983" y="4398532"/>
            <a:ext cx="10695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kern="0" dirty="0">
                <a:solidFill>
                  <a:srgbClr val="0000FF"/>
                </a:solidFill>
              </a:rPr>
              <a:t>7</a:t>
            </a:r>
            <a:r>
              <a:rPr kumimoji="0" lang="en-US" sz="180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States</a:t>
            </a:r>
            <a:endParaRPr kumimoji="0" lang="en-US" sz="1800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80" name="Text Box 66"/>
          <p:cNvSpPr txBox="1">
            <a:spLocks noChangeArrowheads="1"/>
          </p:cNvSpPr>
          <p:nvPr/>
        </p:nvSpPr>
        <p:spPr bwMode="auto">
          <a:xfrm>
            <a:off x="3610673" y="2047315"/>
            <a:ext cx="23329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Effect of 3D</a:t>
            </a:r>
            <a:r>
              <a:rPr kumimoji="0" lang="en-US" sz="1400" u="sng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Model Used</a:t>
            </a:r>
            <a:endParaRPr kumimoji="0" lang="en-US" sz="140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81" name="Text Box 5"/>
          <p:cNvSpPr txBox="1">
            <a:spLocks noChangeArrowheads="1"/>
          </p:cNvSpPr>
          <p:nvPr/>
        </p:nvSpPr>
        <p:spPr bwMode="auto">
          <a:xfrm>
            <a:off x="4106093" y="2371276"/>
            <a:ext cx="11416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No NBI Port</a:t>
            </a:r>
            <a:endParaRPr kumimoji="0" lang="en-US" sz="1400" b="0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3901824" y="4398532"/>
            <a:ext cx="16722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None/>
              <a:defRPr/>
            </a:pPr>
            <a:r>
              <a:rPr lang="en-US" sz="1800" u="sng" kern="0" dirty="0">
                <a:solidFill>
                  <a:srgbClr val="0000FF"/>
                </a:solidFill>
              </a:rPr>
              <a:t>With NBI Port</a:t>
            </a:r>
          </a:p>
        </p:txBody>
      </p:sp>
      <p:cxnSp>
        <p:nvCxnSpPr>
          <p:cNvPr id="83" name="Straight Arrow Connector 82"/>
          <p:cNvCxnSpPr/>
          <p:nvPr/>
        </p:nvCxnSpPr>
        <p:spPr bwMode="auto">
          <a:xfrm rot="10800000">
            <a:off x="5486400" y="4596266"/>
            <a:ext cx="1371600" cy="1260114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609600" y="2351180"/>
            <a:ext cx="25377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2 States ~</a:t>
            </a:r>
            <a:r>
              <a:rPr kumimoji="0" lang="en-US" sz="1400" b="0" i="0" u="sng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Proportional Gain</a:t>
            </a:r>
            <a:endParaRPr kumimoji="0" lang="en-US" sz="1400" b="0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85" name="Text Box 5"/>
          <p:cNvSpPr txBox="1">
            <a:spLocks noChangeArrowheads="1"/>
          </p:cNvSpPr>
          <p:nvPr/>
        </p:nvSpPr>
        <p:spPr bwMode="auto">
          <a:xfrm>
            <a:off x="1725171" y="2779708"/>
            <a:ext cx="6976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RWM</a:t>
            </a:r>
            <a:endParaRPr kumimoji="0" lang="en-US" sz="1600" b="0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86" name="Straight Arrow Connector 85"/>
          <p:cNvCxnSpPr/>
          <p:nvPr/>
        </p:nvCxnSpPr>
        <p:spPr bwMode="auto">
          <a:xfrm flipH="1">
            <a:off x="1783554" y="3065370"/>
            <a:ext cx="231696" cy="14446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 Box 5"/>
          <p:cNvSpPr txBox="1">
            <a:spLocks noChangeArrowheads="1"/>
          </p:cNvSpPr>
          <p:nvPr/>
        </p:nvSpPr>
        <p:spPr bwMode="auto">
          <a:xfrm>
            <a:off x="2199752" y="3093084"/>
            <a:ext cx="127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Measurement</a:t>
            </a:r>
          </a:p>
        </p:txBody>
      </p:sp>
      <p:sp>
        <p:nvSpPr>
          <p:cNvPr id="88" name="Text Box 5"/>
          <p:cNvSpPr txBox="1">
            <a:spLocks noChangeArrowheads="1"/>
          </p:cNvSpPr>
          <p:nvPr/>
        </p:nvSpPr>
        <p:spPr bwMode="auto">
          <a:xfrm>
            <a:off x="2057400" y="4179980"/>
            <a:ext cx="18245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Controller (observer)</a:t>
            </a:r>
          </a:p>
        </p:txBody>
      </p:sp>
      <p:cxnSp>
        <p:nvCxnSpPr>
          <p:cNvPr id="89" name="Straight Arrow Connector 88"/>
          <p:cNvCxnSpPr/>
          <p:nvPr/>
        </p:nvCxnSpPr>
        <p:spPr bwMode="auto">
          <a:xfrm rot="10800000" flipV="1">
            <a:off x="2118460" y="3341780"/>
            <a:ext cx="319941" cy="62644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/>
          <p:cNvCxnSpPr/>
          <p:nvPr/>
        </p:nvCxnSpPr>
        <p:spPr bwMode="auto">
          <a:xfrm rot="16200000" flipV="1">
            <a:off x="1989042" y="3806821"/>
            <a:ext cx="612409" cy="28630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R(14-1)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Text Box 19"/>
          <p:cNvSpPr txBox="1">
            <a:spLocks noChangeArrowheads="1"/>
          </p:cNvSpPr>
          <p:nvPr/>
        </p:nvSpPr>
        <p:spPr bwMode="auto">
          <a:xfrm>
            <a:off x="6102266" y="2028463"/>
            <a:ext cx="28296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NSTX-U passive stability vs. </a:t>
            </a:r>
            <a:r>
              <a:rPr lang="el-GR" sz="1400" dirty="0" smtClean="0">
                <a:solidFill>
                  <a:srgbClr val="FF0000"/>
                </a:solidFill>
                <a:latin typeface="Arial"/>
                <a:cs typeface="Arial"/>
              </a:rPr>
              <a:t>β</a:t>
            </a:r>
            <a:r>
              <a:rPr lang="en-US" sz="1400" baseline="-25000" dirty="0" smtClean="0">
                <a:solidFill>
                  <a:srgbClr val="FF0000"/>
                </a:solidFill>
              </a:rPr>
              <a:t>N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 bwMode="auto">
          <a:xfrm>
            <a:off x="6170732" y="2297764"/>
            <a:ext cx="2638324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18"/>
          <p:cNvSpPr txBox="1">
            <a:spLocks noChangeArrowheads="1"/>
          </p:cNvSpPr>
          <p:nvPr/>
        </p:nvSpPr>
        <p:spPr bwMode="auto">
          <a:xfrm>
            <a:off x="2380130" y="6239435"/>
            <a:ext cx="16305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S. A. Sabbagh, J. Bialek</a:t>
            </a:r>
            <a:endParaRPr lang="en-US" sz="1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(R10-1) Improvements in stability control techniques significantly reduce unstable RWMs at low 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and high </a:t>
            </a:r>
            <a:r>
              <a:rPr lang="en-US" sz="2400" dirty="0" err="1" smtClean="0">
                <a:latin typeface="Symbol" charset="2"/>
              </a:rPr>
              <a:t>b</a:t>
            </a:r>
            <a:r>
              <a:rPr lang="en-US" sz="2400" baseline="-25000" dirty="0" err="1" smtClean="0"/>
              <a:t>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5638800" cy="5486400"/>
          </a:xfrm>
        </p:spPr>
        <p:txBody>
          <a:bodyPr/>
          <a:lstStyle/>
          <a:p>
            <a:r>
              <a:rPr lang="en-US" sz="1800" dirty="0" smtClean="0"/>
              <a:t>Computed n = 1 no-wall limit </a:t>
            </a:r>
            <a:r>
              <a:rPr lang="en-US" sz="1800" dirty="0" err="1" smtClean="0">
                <a:latin typeface="Arial"/>
                <a:cs typeface="Arial"/>
              </a:rPr>
              <a:t>β</a:t>
            </a:r>
            <a:r>
              <a:rPr lang="en-US" sz="1800" baseline="-25000" dirty="0" err="1" smtClean="0"/>
              <a:t>N</a:t>
            </a:r>
            <a:r>
              <a:rPr lang="en-US" sz="1800" dirty="0" smtClean="0"/>
              <a:t>/</a:t>
            </a:r>
            <a:r>
              <a:rPr lang="en-US" sz="1800" dirty="0" err="1" smtClean="0"/>
              <a:t>l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,~ 6.7 (low </a:t>
            </a:r>
            <a:r>
              <a:rPr lang="en-US" sz="1800" dirty="0" err="1" smtClean="0"/>
              <a:t>l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range 0.4 – 0.6)</a:t>
            </a:r>
          </a:p>
          <a:p>
            <a:r>
              <a:rPr lang="en-US" sz="1800" dirty="0" smtClean="0"/>
              <a:t>Synthetic equilibria variation: n = 1 no-wall unstable at all </a:t>
            </a:r>
            <a:r>
              <a:rPr lang="en-US" sz="1800" dirty="0" err="1" smtClean="0">
                <a:cs typeface="Arial"/>
              </a:rPr>
              <a:t>β</a:t>
            </a:r>
            <a:r>
              <a:rPr lang="en-US" sz="1800" baseline="-25000" dirty="0" err="1" smtClean="0"/>
              <a:t>N</a:t>
            </a:r>
            <a:r>
              <a:rPr lang="en-US" sz="1800" dirty="0" smtClean="0"/>
              <a:t> at </a:t>
            </a:r>
            <a:r>
              <a:rPr lang="en-US" sz="1800" dirty="0" err="1" smtClean="0"/>
              <a:t>l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&lt; 0.38 (current-driven kink limit)</a:t>
            </a:r>
          </a:p>
          <a:p>
            <a:pPr lvl="1"/>
            <a:r>
              <a:rPr lang="en-US" sz="1600" dirty="0" smtClean="0"/>
              <a:t>significant for NSTX-U, next-step ST operation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5137652" cy="396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Content Placeholder 2"/>
          <p:cNvSpPr>
            <a:spLocks noGrp="1"/>
          </p:cNvSpPr>
          <p:nvPr>
            <p:ph sz="half" idx="1"/>
          </p:nvPr>
        </p:nvSpPr>
        <p:spPr>
          <a:xfrm>
            <a:off x="5943600" y="1007852"/>
            <a:ext cx="3048000" cy="5486400"/>
          </a:xfrm>
        </p:spPr>
        <p:txBody>
          <a:bodyPr/>
          <a:lstStyle/>
          <a:p>
            <a:r>
              <a:rPr lang="en-US" sz="2000" dirty="0" smtClean="0"/>
              <a:t>Subset of discharges</a:t>
            </a:r>
          </a:p>
          <a:p>
            <a:pPr lvl="1"/>
            <a:r>
              <a:rPr lang="en-US" sz="1800" dirty="0" smtClean="0"/>
              <a:t>High </a:t>
            </a:r>
            <a:r>
              <a:rPr lang="en-US" sz="1800" dirty="0" err="1" smtClean="0"/>
              <a:t>I</a:t>
            </a:r>
            <a:r>
              <a:rPr lang="en-US" sz="1800" baseline="-25000" dirty="0" err="1" smtClean="0"/>
              <a:t>p</a:t>
            </a:r>
            <a:r>
              <a:rPr lang="en-US" sz="1800" dirty="0" smtClean="0"/>
              <a:t> ≥ 1.0MA, I</a:t>
            </a:r>
            <a:r>
              <a:rPr lang="en-US" sz="1800" baseline="-25000" dirty="0" smtClean="0"/>
              <a:t>NICD</a:t>
            </a:r>
            <a:r>
              <a:rPr lang="en-US" sz="1800" dirty="0" smtClean="0"/>
              <a:t>/</a:t>
            </a:r>
            <a:r>
              <a:rPr lang="en-US" sz="1800" dirty="0" err="1" smtClean="0"/>
              <a:t>I</a:t>
            </a:r>
            <a:r>
              <a:rPr lang="en-US" sz="1800" baseline="-25000" dirty="0" err="1" smtClean="0"/>
              <a:t>p</a:t>
            </a:r>
            <a:r>
              <a:rPr lang="en-US" sz="1800" dirty="0" smtClean="0"/>
              <a:t> ~ 50%</a:t>
            </a:r>
          </a:p>
          <a:p>
            <a:r>
              <a:rPr lang="en-US" sz="2000" dirty="0" smtClean="0"/>
              <a:t>2009 experiments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48% disruption probability (RWM)</a:t>
            </a:r>
          </a:p>
          <a:p>
            <a:r>
              <a:rPr lang="en-US" sz="2000" dirty="0" smtClean="0"/>
              <a:t>2010 experiments</a:t>
            </a:r>
          </a:p>
          <a:p>
            <a:pPr lvl="1"/>
            <a:r>
              <a:rPr lang="en-US" sz="1800" dirty="0" smtClean="0"/>
              <a:t>n = 1 control enhancements</a:t>
            </a:r>
          </a:p>
          <a:p>
            <a:pPr lvl="1"/>
            <a:r>
              <a:rPr lang="en-US" sz="1800" dirty="0" smtClean="0"/>
              <a:t>Significantly reduced disruption probability due to unstable RWM</a:t>
            </a:r>
          </a:p>
          <a:p>
            <a:pPr marL="1025525" lvl="2" indent="-222250"/>
            <a:r>
              <a:rPr lang="en-US" sz="1400" dirty="0" smtClean="0"/>
              <a:t>s14% of cases with </a:t>
            </a:r>
            <a:r>
              <a:rPr lang="el-GR" sz="1400" dirty="0" smtClean="0">
                <a:cs typeface="Arial"/>
              </a:rPr>
              <a:t>β</a:t>
            </a:r>
            <a:r>
              <a:rPr lang="en-US" sz="1400" baseline="-25000" dirty="0" smtClean="0"/>
              <a:t>N</a:t>
            </a:r>
            <a:r>
              <a:rPr lang="en-US" sz="1400" dirty="0" smtClean="0"/>
              <a:t>/</a:t>
            </a:r>
            <a:r>
              <a:rPr lang="en-US" sz="1400" dirty="0" err="1" smtClean="0"/>
              <a:t>l</a:t>
            </a:r>
            <a:r>
              <a:rPr lang="en-US" sz="1400" baseline="-25000" dirty="0" err="1" smtClean="0"/>
              <a:t>i</a:t>
            </a:r>
            <a:r>
              <a:rPr lang="en-US" sz="1400" dirty="0" smtClean="0"/>
              <a:t> &gt; 11</a:t>
            </a:r>
          </a:p>
          <a:p>
            <a:pPr marL="1025525" lvl="2" indent="-222250"/>
            <a:r>
              <a:rPr lang="en-US" sz="1400" dirty="0" smtClean="0"/>
              <a:t>Much higher probability of unstable RWMs at lower </a:t>
            </a:r>
            <a:r>
              <a:rPr lang="el-GR" sz="1400" dirty="0" smtClean="0">
                <a:cs typeface="Arial"/>
              </a:rPr>
              <a:t>β</a:t>
            </a:r>
            <a:r>
              <a:rPr lang="en-US" sz="1400" baseline="-25000" dirty="0" smtClean="0"/>
              <a:t>N</a:t>
            </a:r>
            <a:r>
              <a:rPr lang="en-US" sz="1400" dirty="0" smtClean="0"/>
              <a:t>, </a:t>
            </a:r>
            <a:r>
              <a:rPr lang="el-GR" sz="1400" dirty="0" smtClean="0">
                <a:cs typeface="Arial"/>
              </a:rPr>
              <a:t>β</a:t>
            </a:r>
            <a:r>
              <a:rPr lang="en-US" sz="1400" baseline="-25000" dirty="0" smtClean="0"/>
              <a:t>N</a:t>
            </a:r>
            <a:r>
              <a:rPr lang="en-US" sz="1400" dirty="0" smtClean="0"/>
              <a:t>/</a:t>
            </a:r>
            <a:r>
              <a:rPr lang="en-US" sz="1400" dirty="0" err="1" smtClean="0"/>
              <a:t>l</a:t>
            </a:r>
            <a:r>
              <a:rPr lang="en-US" sz="1400" baseline="-25000" dirty="0" err="1" smtClean="0"/>
              <a:t>i</a:t>
            </a:r>
            <a:r>
              <a:rPr lang="en-US" sz="1400" dirty="0" smtClean="0"/>
              <a:t> 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5328133" y="5751766"/>
            <a:ext cx="1216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S. A. Sabbagh</a:t>
            </a:r>
            <a:endParaRPr lang="en-US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ITER advanced scenario requires alpha particles for RWM stability across all rotation values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Improved MISK calculations again shows the importance of alpha  particles in ITER for RWM stability</a:t>
            </a:r>
            <a:endParaRPr lang="en-US" sz="1800" dirty="0" smtClean="0"/>
          </a:p>
          <a:p>
            <a:r>
              <a:rPr lang="en-US" sz="2000" dirty="0" smtClean="0"/>
              <a:t>RWM, error field, and NTV prediction for ITER and next-step devices will be continued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4572000" cy="309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038794" y="5078820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Calibri" pitchFamily="34" charset="0"/>
              </a:rPr>
              <a:t>unstable</a:t>
            </a:r>
            <a:endParaRPr lang="en-US" sz="1600" b="0" i="0" baseline="-250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15318" y="3257044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0" i="0" dirty="0" smtClean="0">
                <a:solidFill>
                  <a:schemeClr val="bg1"/>
                </a:solidFill>
                <a:latin typeface="Calibri" pitchFamily="34" charset="0"/>
              </a:rPr>
              <a:t>stable</a:t>
            </a:r>
            <a:endParaRPr lang="en-US" sz="1600" b="0" i="0" baseline="-250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211530" y="3185160"/>
            <a:ext cx="637082" cy="235000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5138373" y="3916680"/>
            <a:ext cx="3512853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907678" y="3214848"/>
            <a:ext cx="0" cy="23203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 rot="16200000">
            <a:off x="6242539" y="4871023"/>
            <a:ext cx="1096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b="0" i="0" dirty="0" smtClean="0">
                <a:solidFill>
                  <a:srgbClr val="000000"/>
                </a:solidFill>
                <a:latin typeface="Calibri" pitchFamily="34" charset="0"/>
              </a:rPr>
              <a:t>expected </a:t>
            </a:r>
            <a:r>
              <a:rPr lang="el-GR" sz="1400" b="0" i="0" dirty="0" smtClean="0">
                <a:solidFill>
                  <a:srgbClr val="000000"/>
                </a:solidFill>
                <a:latin typeface="Calibri" pitchFamily="34" charset="0"/>
              </a:rPr>
              <a:t>ω</a:t>
            </a:r>
            <a:r>
              <a:rPr lang="el-GR" sz="1400" b="0" i="0" baseline="-25000" dirty="0" smtClean="0">
                <a:solidFill>
                  <a:srgbClr val="000000"/>
                </a:solidFill>
                <a:latin typeface="Calibri" pitchFamily="34" charset="0"/>
              </a:rPr>
              <a:t>φ</a:t>
            </a:r>
            <a:endParaRPr lang="en-US" sz="1400" b="0" i="0" baseline="-25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5908" y="3646777"/>
            <a:ext cx="853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1400" b="0" i="0" dirty="0" smtClean="0">
                <a:solidFill>
                  <a:srgbClr val="000000"/>
                </a:solidFill>
                <a:latin typeface="Calibri" pitchFamily="34" charset="0"/>
              </a:rPr>
              <a:t>expected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400" b="0" i="0" dirty="0" smtClean="0">
                <a:solidFill>
                  <a:srgbClr val="000000"/>
                </a:solidFill>
                <a:latin typeface="Calibri" pitchFamily="34" charset="0"/>
              </a:rPr>
              <a:t>β</a:t>
            </a:r>
            <a:r>
              <a:rPr lang="el-GR" sz="1400" b="0" i="0" baseline="-25000" dirty="0" smtClean="0">
                <a:solidFill>
                  <a:srgbClr val="000000"/>
                </a:solidFill>
                <a:latin typeface="Calibri" pitchFamily="34" charset="0"/>
              </a:rPr>
              <a:t>α</a:t>
            </a:r>
            <a:endParaRPr lang="en-US" sz="1400" b="0" i="0" baseline="-25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5350740" y="2428507"/>
            <a:ext cx="2985882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MISK prediction for ITER RWM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02148" y="2657107"/>
            <a:ext cx="327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Revisited from MARS-K benchmark and still showing importance of alpha particles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4" name="TextBox 18"/>
          <p:cNvSpPr txBox="1">
            <a:spLocks noChangeArrowheads="1"/>
          </p:cNvSpPr>
          <p:nvPr/>
        </p:nvSpPr>
        <p:spPr bwMode="auto">
          <a:xfrm>
            <a:off x="4389456" y="6096000"/>
            <a:ext cx="23711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 W. Berkery, POP </a:t>
            </a:r>
            <a:r>
              <a:rPr lang="en-US" sz="1000" u="sng" dirty="0" smtClean="0">
                <a:solidFill>
                  <a:srgbClr val="006600"/>
                </a:solidFill>
              </a:rPr>
              <a:t>17</a:t>
            </a:r>
            <a:r>
              <a:rPr lang="en-US" sz="1000" dirty="0" smtClean="0">
                <a:solidFill>
                  <a:srgbClr val="006600"/>
                </a:solidFill>
              </a:rPr>
              <a:t> 082504 (2010)</a:t>
            </a:r>
            <a:endParaRPr lang="en-US" sz="1000" dirty="0">
              <a:solidFill>
                <a:srgbClr val="0066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2400" y="3147327"/>
            <a:ext cx="2286000" cy="3145449"/>
            <a:chOff x="0" y="2076539"/>
            <a:chExt cx="2699784" cy="351820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2578"/>
            <a:stretch/>
          </p:blipFill>
          <p:spPr bwMode="auto">
            <a:xfrm>
              <a:off x="2428301" y="2076539"/>
              <a:ext cx="271483" cy="351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2629"/>
            <a:stretch/>
          </p:blipFill>
          <p:spPr bwMode="auto">
            <a:xfrm>
              <a:off x="0" y="2076539"/>
              <a:ext cx="635343" cy="351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640" r="15566"/>
            <a:stretch/>
          </p:blipFill>
          <p:spPr bwMode="auto">
            <a:xfrm>
              <a:off x="576512" y="2076539"/>
              <a:ext cx="1894430" cy="351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 bwMode="auto">
            <a:xfrm>
              <a:off x="399143" y="5217886"/>
              <a:ext cx="177369" cy="244533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468100" y="5203371"/>
              <a:ext cx="177369" cy="244533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2332241" y="2908774"/>
            <a:ext cx="1934959" cy="361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1295400" y="2397611"/>
            <a:ext cx="2157642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ITER equilibrium WG7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9608" y="2644141"/>
            <a:ext cx="3276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baseline="-25000" dirty="0" err="1" smtClean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 = 9 MA, </a:t>
            </a:r>
            <a:r>
              <a:rPr lang="en-US" dirty="0" err="1" smtClean="0">
                <a:solidFill>
                  <a:srgbClr val="0000FF"/>
                </a:solidFill>
              </a:rPr>
              <a:t>β</a:t>
            </a:r>
            <a:r>
              <a:rPr lang="en-US" baseline="-25000" dirty="0" err="1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 = 2.9 (7% above no-wall limit)</a:t>
            </a:r>
          </a:p>
        </p:txBody>
      </p:sp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R(14-1)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8208703" y="6275295"/>
            <a:ext cx="912942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WG7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7293182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PAC29-20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research will be combined to improve disruption detection, as well as mitigations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Disruption mitigation techniques will be tested in NSTX-U, using our unique access in inboard and private flux region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Modeling for gas dynamics has been started</a:t>
            </a:r>
          </a:p>
          <a:p>
            <a:endParaRPr lang="en-US" dirty="0"/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971800"/>
            <a:ext cx="3677154" cy="268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4648200" y="2667000"/>
            <a:ext cx="4244752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UEDGE+DEGAS2 gas penetration modeling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4515896" y="5755649"/>
            <a:ext cx="19062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R. Raman (UW), D. P. </a:t>
            </a:r>
            <a:r>
              <a:rPr lang="en-US" sz="1000" dirty="0" err="1" smtClean="0">
                <a:solidFill>
                  <a:srgbClr val="006600"/>
                </a:solidFill>
              </a:rPr>
              <a:t>Stotler</a:t>
            </a:r>
            <a:endParaRPr lang="en-US" sz="1000" dirty="0">
              <a:solidFill>
                <a:srgbClr val="006600"/>
              </a:solidFill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083" y="2590800"/>
            <a:ext cx="3783917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304800" y="2268379"/>
            <a:ext cx="4360168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MGI location variation in NSTX configuration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8069511" y="6275295"/>
            <a:ext cx="1047594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MDC-1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153519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PAC29-45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Important diagnostics for MS topics were identified and will be under proposal and/or development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1024674"/>
          <a:ext cx="8839200" cy="545232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343400"/>
                <a:gridCol w="1981200"/>
                <a:gridCol w="2514600"/>
              </a:tblGrid>
              <a:tr h="306308">
                <a:tc>
                  <a:txBody>
                    <a:bodyPr/>
                    <a:lstStyle/>
                    <a:p>
                      <a:pPr marL="0" defTabSz="914400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Diagnostics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defTabSz="914400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Resolution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defTabSz="914400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Related topics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04695">
                <a:tc>
                  <a:txBody>
                    <a:bodyPr/>
                    <a:lstStyle/>
                    <a:p>
                      <a:pPr marL="91440" lvl="0" indent="0" algn="l" defTabSz="0" rtl="0" fontAlgn="ctr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Magnetic refurbishment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kHz-MHz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Whole MS area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Radial and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poloidal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magnetic sensors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3D, global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rtMSE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1-3cm, 5ms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Global, tearing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Internal magnetic fluctuation measurement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18CH, 100kHz, 5-10ms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3D, Tearing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rtMPTS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10-20CH, 11-16.7ms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Global, tearing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Toroidally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displaced ME-SXR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1-3cm, 10-100kHz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3D, global, tearing, disruption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Core X-ray Imaging Spectrometer 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&lt;1cm, &gt;5ms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3D, global, tearing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Disruption force diagnostics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Disruption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RTV (Real Time Velocity) measurements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4-6CH, &lt;5kHz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3D, global, tearing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Neutron collimator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3-4CH, 5-20ms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Global, tearing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Tangential FIDA, High density FIDA 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1cm, 5ms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Global, tearing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NPA,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ssNPA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5-10cm, 1MHz, 10keV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Global, tearing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SOLC with magnetic probes, electrodes, sensors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3D, global, tearing, disruption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Additional RWM sensors near upper and lower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divertors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3D, global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EBW measurements for magnetic field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1-3mm (rho=0.7-0.9)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3D, global, tearing, disruption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MSE-LIF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1-3cm, 5ms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3D, global, tearing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Radiation tomography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Disruption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Improved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reflectometer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system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1-10kHz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Global, ASC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Fast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thermography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, thermocouples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5-10cm, 1ms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Disruption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Visible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bremsstrahlung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imaging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1cm, 20us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Global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Error field measurements with external coils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3D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Summarized theory topics in 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1024667"/>
          <a:ext cx="8839200" cy="545233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514600"/>
                <a:gridCol w="2667000"/>
                <a:gridCol w="3657600"/>
              </a:tblGrid>
              <a:tr h="306037">
                <a:tc>
                  <a:txBody>
                    <a:bodyPr/>
                    <a:lstStyle/>
                    <a:p>
                      <a:pPr marL="0" defTabSz="914400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defTabSz="914400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Existing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efforts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defTabSz="914400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Associated physics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issues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19867">
                <a:tc>
                  <a:txBody>
                    <a:bodyPr/>
                    <a:lstStyle/>
                    <a:p>
                      <a:pPr marL="0" defTabSz="914400"/>
                      <a:r>
                        <a:rPr lang="en-US" sz="1100" b="1" i="0" dirty="0" smtClean="0">
                          <a:solidFill>
                            <a:schemeClr val="dk1"/>
                          </a:solidFill>
                        </a:rPr>
                        <a:t>More robust </a:t>
                      </a:r>
                      <a:r>
                        <a:rPr lang="en-US" sz="1100" b="1" i="0" baseline="0" dirty="0" smtClean="0">
                          <a:solidFill>
                            <a:schemeClr val="dk1"/>
                          </a:solidFill>
                        </a:rPr>
                        <a:t>equilibrium reconstruction and modeling including toroidal rotation and SOL, and stability analysis</a:t>
                      </a:r>
                      <a:endParaRPr lang="en-US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 EFITs</a:t>
                      </a:r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</a:rPr>
                        <a:t> including rotation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</a:rPr>
                        <a:t> LRDFITs including rotation</a:t>
                      </a:r>
                      <a:endParaRPr lang="en-US" sz="11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 (E,LRD)FITs + FLOW 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(E,LRD)FITs + FLOW + M3D-C1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dirty="0" smtClean="0">
                          <a:solidFill>
                            <a:srgbClr val="0000FF"/>
                          </a:solidFill>
                        </a:rPr>
                        <a:t> Stability</a:t>
                      </a: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boundary with toroidal rotation?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Stability boundary including </a:t>
                      </a:r>
                      <a:r>
                        <a:rPr lang="en-US" sz="1100" b="1" i="0" baseline="0" dirty="0" err="1" smtClean="0">
                          <a:solidFill>
                            <a:srgbClr val="0000FF"/>
                          </a:solidFill>
                        </a:rPr>
                        <a:t>separatrix</a:t>
                      </a: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Can be routinely available as GEQDSK in NSTX-U?  </a:t>
                      </a:r>
                      <a:endParaRPr lang="en-US" sz="1100" b="1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9867">
                <a:tc>
                  <a:txBody>
                    <a:bodyPr/>
                    <a:lstStyle/>
                    <a:p>
                      <a:pPr marL="0" defTabSz="914400"/>
                      <a:r>
                        <a:rPr lang="en-US" sz="1100" b="1" i="0" baseline="0" dirty="0" smtClean="0">
                          <a:solidFill>
                            <a:schemeClr val="dk1"/>
                          </a:solidFill>
                        </a:rPr>
                        <a:t>Quasi-linear 3D equilibrium modeling including islands, neoclassical, and kinetic MHD effects</a:t>
                      </a:r>
                      <a:endParaRPr lang="en-US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IPEC with tensor pressures and islands + POCA + Inner-layer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FLOW, MARS-F, MARS-K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M3D-C1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3D equilibrium with opened islands?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3D equilibrium with rotation?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dirty="0" smtClean="0">
                          <a:solidFill>
                            <a:srgbClr val="0000FF"/>
                          </a:solidFill>
                        </a:rPr>
                        <a:t> 3D</a:t>
                      </a: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equilibrium with anisotropic pressures?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Self-consistent modeling for NTV in NSTX-U?</a:t>
                      </a:r>
                      <a:endParaRPr lang="en-US" sz="1100" b="1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9867">
                <a:tc>
                  <a:txBody>
                    <a:bodyPr/>
                    <a:lstStyle/>
                    <a:p>
                      <a:pPr marL="0" defTabSz="914400"/>
                      <a:r>
                        <a:rPr lang="en-US" sz="1100" b="1" i="0" dirty="0" smtClean="0">
                          <a:solidFill>
                            <a:schemeClr val="tx1"/>
                          </a:solidFill>
                        </a:rPr>
                        <a:t>Quasi-linear</a:t>
                      </a:r>
                      <a:r>
                        <a:rPr lang="en-US" sz="1100" b="1" i="0" baseline="0" dirty="0" smtClean="0">
                          <a:solidFill>
                            <a:schemeClr val="tx1"/>
                          </a:solidFill>
                        </a:rPr>
                        <a:t> stability modeling including neoclassical and kinetic MHD effects</a:t>
                      </a:r>
                      <a:endParaRPr lang="en-US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dirty="0" smtClean="0">
                          <a:solidFill>
                            <a:srgbClr val="FF0000"/>
                          </a:solidFill>
                        </a:rPr>
                        <a:t> MISK</a:t>
                      </a: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with anisotropic pressures and fast ions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MARS-K, NOVA-K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M3D-C1</a:t>
                      </a:r>
                      <a:endParaRPr lang="en-US" sz="1100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dirty="0" smtClean="0">
                          <a:solidFill>
                            <a:srgbClr val="0000FF"/>
                          </a:solidFill>
                        </a:rPr>
                        <a:t> RWM</a:t>
                      </a: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passive stability with 2</a:t>
                      </a:r>
                      <a:r>
                        <a:rPr lang="en-US" sz="1100" b="1" i="0" baseline="30000" dirty="0" smtClean="0">
                          <a:solidFill>
                            <a:srgbClr val="0000FF"/>
                          </a:solidFill>
                        </a:rPr>
                        <a:t>nd</a:t>
                      </a: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NBIs in NSTX-U?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Effects by Self-consistent </a:t>
                      </a:r>
                      <a:r>
                        <a:rPr lang="en-US" sz="1100" b="1" i="0" baseline="0" dirty="0" err="1" smtClean="0">
                          <a:solidFill>
                            <a:srgbClr val="0000FF"/>
                          </a:solidFill>
                        </a:rPr>
                        <a:t>eigenfunction</a:t>
                      </a: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Second RWM code with full kinetic treatment?</a:t>
                      </a:r>
                      <a:endParaRPr lang="en-US" sz="1100" b="1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334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 smtClean="0">
                          <a:solidFill>
                            <a:schemeClr val="dk1"/>
                          </a:solidFill>
                        </a:rPr>
                        <a:t>Non-linear (as well as linear) 3D m</a:t>
                      </a:r>
                      <a:r>
                        <a:rPr lang="en-US" sz="1100" b="1" i="0" baseline="0" dirty="0" smtClean="0">
                          <a:solidFill>
                            <a:schemeClr val="dk1"/>
                          </a:solidFill>
                        </a:rPr>
                        <a:t>odeling for time-evolving dynamics of islands, neoclassical, full kinetic MHD effects</a:t>
                      </a:r>
                      <a:endParaRPr lang="en-US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 M3D-C1 with</a:t>
                      </a:r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</a:rPr>
                        <a:t> distribution function solver (Ramos theory or NTV theory)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XGC0</a:t>
                      </a:r>
                      <a:endParaRPr lang="en-US" sz="1100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/>
                      <a:r>
                        <a:rPr lang="en-US" sz="1100" b="1" i="0" dirty="0" smtClean="0">
                          <a:solidFill>
                            <a:srgbClr val="0000FF"/>
                          </a:solidFill>
                        </a:rPr>
                        <a:t>- Non-linear</a:t>
                      </a: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effects in 3D equilibrium and stability, including SW (q=1) and NTM?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Two fluid effects in 3D equilibrium and stability?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Full kinetic effects in 3D equilibrium and stability?</a:t>
                      </a:r>
                    </a:p>
                    <a:p>
                      <a:pPr marL="0" defTabSz="914400">
                        <a:buFontTx/>
                        <a:buNone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US" sz="1100" b="1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33414">
                <a:tc>
                  <a:txBody>
                    <a:bodyPr/>
                    <a:lstStyle/>
                    <a:p>
                      <a:pPr marL="0" defTabSz="914400"/>
                      <a:r>
                        <a:rPr lang="en-US" sz="1100" b="1" i="0" baseline="0" dirty="0" smtClean="0">
                          <a:solidFill>
                            <a:schemeClr val="tx1"/>
                          </a:solidFill>
                        </a:rPr>
                        <a:t>Gas penetration physics modeling including MGI and runaway electrons and disruption simulation</a:t>
                      </a:r>
                      <a:endParaRPr lang="en-US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DEGAS2 for gas penetration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TSC for runaway electrons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M3D for disruption simulation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Use of 3D equilibrium sequence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Gas penetration with atomic physics?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dirty="0" smtClean="0">
                          <a:solidFill>
                            <a:srgbClr val="0000FF"/>
                          </a:solidFill>
                        </a:rPr>
                        <a:t> Runaway electrons in NSTX-U?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dirty="0" smtClean="0">
                          <a:solidFill>
                            <a:srgbClr val="0000FF"/>
                          </a:solidFill>
                        </a:rPr>
                        <a:t> Coupling</a:t>
                      </a: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gas and plasma modeling?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Why mode locking cause a disruption?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What is the origin of a density limit disruption? </a:t>
                      </a:r>
                      <a:endParaRPr lang="en-US" sz="1100" b="1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9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 smtClean="0">
                          <a:solidFill>
                            <a:schemeClr val="dk1"/>
                          </a:solidFill>
                        </a:rPr>
                        <a:t>Full</a:t>
                      </a:r>
                      <a:r>
                        <a:rPr lang="en-US" sz="1100" b="1" i="0" baseline="0" dirty="0" smtClean="0">
                          <a:solidFill>
                            <a:schemeClr val="dk1"/>
                          </a:solidFill>
                        </a:rPr>
                        <a:t> 3D modeling for external structure for RWM dynamics</a:t>
                      </a:r>
                      <a:endParaRPr lang="en-US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dirty="0" smtClean="0">
                          <a:solidFill>
                            <a:srgbClr val="FF0000"/>
                          </a:solidFill>
                        </a:rPr>
                        <a:t> Multi-mode VALEN3D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dirty="0" smtClean="0">
                          <a:solidFill>
                            <a:srgbClr val="FF0000"/>
                          </a:solidFill>
                        </a:rPr>
                        <a:t> Plasma</a:t>
                      </a: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permeability with neoclassical and kinetic MHD effects</a:t>
                      </a:r>
                      <a:endParaRPr lang="en-US" sz="1100" b="1" i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VALEN3D + Plasma permeability </a:t>
                      </a:r>
                      <a:endParaRPr lang="en-US" sz="1100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dirty="0" smtClean="0">
                          <a:solidFill>
                            <a:srgbClr val="0000FF"/>
                          </a:solidFill>
                        </a:rPr>
                        <a:t> Full</a:t>
                      </a: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3D current effects on RWM?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dirty="0" smtClean="0">
                          <a:solidFill>
                            <a:srgbClr val="0000FF"/>
                          </a:solidFill>
                        </a:rPr>
                        <a:t> Effects of full</a:t>
                      </a: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3D + kinetic plasma permeability on RMW stability and control?</a:t>
                      </a:r>
                      <a:endParaRPr lang="en-US" sz="1100" b="1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8" y="2862235"/>
            <a:ext cx="1828800" cy="21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Study of RWM kinetic stabilization is unveiling complex rotation and collisionality dependence 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RWM can be stabilized by kinetic effects through rotational resonance 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Implying importance of rotation control, NTV, NCC coils</a:t>
            </a:r>
          </a:p>
          <a:p>
            <a:r>
              <a:rPr lang="en-US" sz="2000" dirty="0" smtClean="0">
                <a:cs typeface="Calibri" pitchFamily="34" charset="0"/>
              </a:rPr>
              <a:t>NSTX-tested kinetic RWM stability theory showed that reduced </a:t>
            </a:r>
            <a:r>
              <a:rPr lang="el-GR" sz="2000" dirty="0" smtClean="0">
                <a:latin typeface="Times New Roman"/>
                <a:cs typeface="Times New Roman"/>
              </a:rPr>
              <a:t>ν</a:t>
            </a:r>
            <a:r>
              <a:rPr lang="en-US" sz="2000" dirty="0" smtClean="0">
                <a:latin typeface="Times New Roman"/>
                <a:cs typeface="Times New Roman"/>
              </a:rPr>
              <a:t>*</a:t>
            </a:r>
            <a:r>
              <a:rPr lang="en-US" sz="2000" dirty="0" smtClean="0"/>
              <a:t> </a:t>
            </a:r>
            <a:r>
              <a:rPr lang="en-US" sz="2000" dirty="0" smtClean="0">
                <a:cs typeface="Calibri" pitchFamily="34" charset="0"/>
              </a:rPr>
              <a:t>can be stabilizing through kinetic resonances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5509120" y="2067448"/>
            <a:ext cx="27405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 W. Berkery et al, PRL </a:t>
            </a:r>
            <a:r>
              <a:rPr lang="en-US" sz="1000" u="sng" dirty="0" smtClean="0">
                <a:solidFill>
                  <a:srgbClr val="006600"/>
                </a:solidFill>
              </a:rPr>
              <a:t>104</a:t>
            </a:r>
            <a:r>
              <a:rPr lang="en-US" sz="1000" dirty="0" smtClean="0">
                <a:solidFill>
                  <a:srgbClr val="006600"/>
                </a:solidFill>
              </a:rPr>
              <a:t> 035003 (2010)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66" name="TextBox 18"/>
          <p:cNvSpPr txBox="1">
            <a:spLocks noChangeArrowheads="1"/>
          </p:cNvSpPr>
          <p:nvPr/>
        </p:nvSpPr>
        <p:spPr bwMode="auto">
          <a:xfrm>
            <a:off x="5507808" y="2212639"/>
            <a:ext cx="26965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 W. Berkery et al., POP </a:t>
            </a:r>
            <a:r>
              <a:rPr lang="en-US" sz="1000" u="sng" dirty="0" smtClean="0">
                <a:solidFill>
                  <a:srgbClr val="006600"/>
                </a:solidFill>
              </a:rPr>
              <a:t>17</a:t>
            </a:r>
            <a:r>
              <a:rPr lang="en-US" sz="1000" dirty="0" smtClean="0">
                <a:solidFill>
                  <a:srgbClr val="006600"/>
                </a:solidFill>
              </a:rPr>
              <a:t> 082504 (2010)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69" name="TextBox 18"/>
          <p:cNvSpPr txBox="1">
            <a:spLocks noChangeArrowheads="1"/>
          </p:cNvSpPr>
          <p:nvPr/>
        </p:nvSpPr>
        <p:spPr bwMode="auto">
          <a:xfrm>
            <a:off x="5506690" y="2515504"/>
            <a:ext cx="27329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 W. Berkery et al., PRL </a:t>
            </a:r>
            <a:r>
              <a:rPr lang="en-US" sz="1000" u="sng" dirty="0" smtClean="0">
                <a:solidFill>
                  <a:srgbClr val="006600"/>
                </a:solidFill>
              </a:rPr>
              <a:t>106</a:t>
            </a:r>
            <a:r>
              <a:rPr lang="en-US" sz="1000" dirty="0" smtClean="0">
                <a:solidFill>
                  <a:srgbClr val="006600"/>
                </a:solidFill>
              </a:rPr>
              <a:t> 075004 (2011)</a:t>
            </a:r>
            <a:endParaRPr lang="en-US" sz="1000" dirty="0">
              <a:solidFill>
                <a:srgbClr val="006600"/>
              </a:solidFill>
            </a:endParaRPr>
          </a:p>
        </p:txBody>
      </p:sp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70747"/>
            <a:ext cx="1828800" cy="21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Text Box 71"/>
          <p:cNvSpPr txBox="1">
            <a:spLocks noChangeArrowheads="1"/>
          </p:cNvSpPr>
          <p:nvPr/>
        </p:nvSpPr>
        <p:spPr bwMode="auto">
          <a:xfrm>
            <a:off x="676056" y="4102943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stable</a:t>
            </a:r>
          </a:p>
        </p:txBody>
      </p:sp>
      <p:sp>
        <p:nvSpPr>
          <p:cNvPr id="74" name="Text Box 71"/>
          <p:cNvSpPr txBox="1">
            <a:spLocks noChangeArrowheads="1"/>
          </p:cNvSpPr>
          <p:nvPr/>
        </p:nvSpPr>
        <p:spPr bwMode="auto">
          <a:xfrm>
            <a:off x="1400056" y="2920255"/>
            <a:ext cx="688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000" b="0" i="0" dirty="0" smtClean="0">
                <a:solidFill>
                  <a:srgbClr val="000000"/>
                </a:solidFill>
                <a:latin typeface="Helvetica" pitchFamily="34" charset="0"/>
              </a:rPr>
              <a:t>(140102)</a:t>
            </a:r>
          </a:p>
        </p:txBody>
      </p:sp>
      <p:sp>
        <p:nvSpPr>
          <p:cNvPr id="75" name="Rectangle 48"/>
          <p:cNvSpPr>
            <a:spLocks noChangeArrowheads="1"/>
          </p:cNvSpPr>
          <p:nvPr/>
        </p:nvSpPr>
        <p:spPr bwMode="auto">
          <a:xfrm>
            <a:off x="4084376" y="2915809"/>
            <a:ext cx="216597" cy="17360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b="0" i="0" smtClean="0"/>
          </a:p>
        </p:txBody>
      </p:sp>
      <p:sp>
        <p:nvSpPr>
          <p:cNvPr id="76" name="Text Box 71"/>
          <p:cNvSpPr txBox="1">
            <a:spLocks noChangeArrowheads="1"/>
          </p:cNvSpPr>
          <p:nvPr/>
        </p:nvSpPr>
        <p:spPr bwMode="auto">
          <a:xfrm>
            <a:off x="3200400" y="2937599"/>
            <a:ext cx="688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000" b="0" i="0" dirty="0" smtClean="0">
                <a:solidFill>
                  <a:srgbClr val="000000"/>
                </a:solidFill>
                <a:latin typeface="Helvetica" pitchFamily="34" charset="0"/>
              </a:rPr>
              <a:t>(137722)</a:t>
            </a:r>
          </a:p>
        </p:txBody>
      </p:sp>
      <p:sp>
        <p:nvSpPr>
          <p:cNvPr id="77" name="Text Box 71"/>
          <p:cNvSpPr txBox="1">
            <a:spLocks noChangeArrowheads="1"/>
          </p:cNvSpPr>
          <p:nvPr/>
        </p:nvSpPr>
        <p:spPr bwMode="auto">
          <a:xfrm>
            <a:off x="2457111" y="4119876"/>
            <a:ext cx="1133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unstable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87165" y="3408806"/>
            <a:ext cx="93866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buNone/>
            </a:pPr>
            <a:r>
              <a:rPr lang="en-US" b="0" i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arginal  </a:t>
            </a:r>
            <a:r>
              <a:rPr lang="el-GR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ω</a:t>
            </a:r>
            <a:r>
              <a:rPr lang="el-GR" b="0" i="0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φ</a:t>
            </a:r>
            <a:r>
              <a:rPr lang="en-US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profile: </a:t>
            </a:r>
            <a:r>
              <a:rPr lang="el-GR" b="0" i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ω</a:t>
            </a:r>
            <a:r>
              <a:rPr lang="el-GR" b="0" i="0" baseline="-25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φ </a:t>
            </a:r>
            <a:r>
              <a:rPr lang="en-US" b="0" i="0" baseline="30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exp</a:t>
            </a:r>
            <a:endParaRPr lang="en-US" b="0" i="0" baseline="30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578" y="3157368"/>
            <a:ext cx="400110" cy="7396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buNone/>
            </a:pPr>
            <a:r>
              <a:rPr lang="el-GR" sz="14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ω</a:t>
            </a:r>
            <a:r>
              <a:rPr lang="el-GR" sz="1400" b="0" i="0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φ</a:t>
            </a:r>
            <a:r>
              <a:rPr lang="en-US" sz="14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[kHz]</a:t>
            </a:r>
            <a:endParaRPr lang="en-US" sz="1400" b="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2403066" y="2907252"/>
            <a:ext cx="1527060" cy="1649413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45838" y="2900738"/>
            <a:ext cx="1531687" cy="1649413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333" b="6061"/>
          <a:stretch>
            <a:fillRect/>
          </a:stretch>
        </p:blipFill>
        <p:spPr bwMode="auto">
          <a:xfrm>
            <a:off x="301622" y="5100933"/>
            <a:ext cx="3657600" cy="107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3" name="Straight Connector 2"/>
          <p:cNvCxnSpPr>
            <a:cxnSpLocks noChangeShapeType="1"/>
          </p:cNvCxnSpPr>
          <p:nvPr/>
        </p:nvCxnSpPr>
        <p:spPr bwMode="auto">
          <a:xfrm flipV="1">
            <a:off x="1749422" y="5118275"/>
            <a:ext cx="0" cy="840105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67"/>
          <p:cNvCxnSpPr>
            <a:cxnSpLocks noChangeShapeType="1"/>
          </p:cNvCxnSpPr>
          <p:nvPr/>
        </p:nvCxnSpPr>
        <p:spPr bwMode="auto">
          <a:xfrm flipV="1">
            <a:off x="2892422" y="5118275"/>
            <a:ext cx="0" cy="840105"/>
          </a:xfrm>
          <a:prstGeom prst="line">
            <a:avLst/>
          </a:prstGeom>
          <a:noFill/>
          <a:ln w="158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68"/>
          <p:cNvCxnSpPr>
            <a:cxnSpLocks noChangeShapeType="1"/>
          </p:cNvCxnSpPr>
          <p:nvPr/>
        </p:nvCxnSpPr>
        <p:spPr bwMode="auto">
          <a:xfrm flipV="1">
            <a:off x="3273422" y="5118275"/>
            <a:ext cx="0" cy="840105"/>
          </a:xfrm>
          <a:prstGeom prst="line">
            <a:avLst/>
          </a:prstGeom>
          <a:noFill/>
          <a:ln w="1587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 Box 71"/>
          <p:cNvSpPr txBox="1">
            <a:spLocks noChangeArrowheads="1"/>
          </p:cNvSpPr>
          <p:nvPr/>
        </p:nvSpPr>
        <p:spPr bwMode="auto">
          <a:xfrm>
            <a:off x="977897" y="5568275"/>
            <a:ext cx="603250" cy="21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000" b="0" i="0" smtClean="0">
                <a:solidFill>
                  <a:srgbClr val="000000"/>
                </a:solidFill>
                <a:latin typeface="Helvetica" pitchFamily="34" charset="0"/>
              </a:rPr>
              <a:t>140102</a:t>
            </a:r>
          </a:p>
        </p:txBody>
      </p:sp>
      <p:sp>
        <p:nvSpPr>
          <p:cNvPr id="87" name="Rectangle 49"/>
          <p:cNvSpPr>
            <a:spLocks noChangeArrowheads="1"/>
          </p:cNvSpPr>
          <p:nvPr/>
        </p:nvSpPr>
        <p:spPr bwMode="auto">
          <a:xfrm>
            <a:off x="1715415" y="3709465"/>
            <a:ext cx="228600" cy="198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b="0" i="0" smtClean="0"/>
          </a:p>
        </p:txBody>
      </p:sp>
      <p:sp>
        <p:nvSpPr>
          <p:cNvPr id="89" name="Rectangle 51"/>
          <p:cNvSpPr>
            <a:spLocks noChangeArrowheads="1"/>
          </p:cNvSpPr>
          <p:nvPr/>
        </p:nvSpPr>
        <p:spPr bwMode="auto">
          <a:xfrm>
            <a:off x="3341685" y="5139256"/>
            <a:ext cx="228600" cy="198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b="0" i="0" smtClean="0"/>
          </a:p>
        </p:txBody>
      </p:sp>
      <p:sp>
        <p:nvSpPr>
          <p:cNvPr id="90" name="Line 76"/>
          <p:cNvSpPr>
            <a:spLocks noChangeShapeType="1"/>
          </p:cNvSpPr>
          <p:nvPr/>
        </p:nvSpPr>
        <p:spPr bwMode="auto">
          <a:xfrm>
            <a:off x="3937225" y="4408369"/>
            <a:ext cx="0" cy="66215"/>
          </a:xfrm>
          <a:prstGeom prst="line">
            <a:avLst/>
          </a:prstGeom>
          <a:noFill/>
          <a:ln w="1587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b="0" i="0" smtClean="0"/>
          </a:p>
        </p:txBody>
      </p:sp>
      <p:cxnSp>
        <p:nvCxnSpPr>
          <p:cNvPr id="91" name="Straight Arrow Connector 90"/>
          <p:cNvCxnSpPr/>
          <p:nvPr/>
        </p:nvCxnSpPr>
        <p:spPr bwMode="auto">
          <a:xfrm rot="5400000">
            <a:off x="1637903" y="4829380"/>
            <a:ext cx="532606" cy="158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Text Box 44"/>
          <p:cNvSpPr txBox="1">
            <a:spLocks noChangeArrowheads="1"/>
          </p:cNvSpPr>
          <p:nvPr/>
        </p:nvSpPr>
        <p:spPr bwMode="auto">
          <a:xfrm>
            <a:off x="1161751" y="2565785"/>
            <a:ext cx="2191049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RWM, RFA vs. rotation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71" y="3054516"/>
            <a:ext cx="4572000" cy="294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002758" y="3306849"/>
            <a:ext cx="756746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Marginal</a:t>
            </a:r>
          </a:p>
          <a:p>
            <a:pPr>
              <a:buNone/>
            </a:pPr>
            <a:r>
              <a:rPr lang="en-US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Stability</a:t>
            </a:r>
          </a:p>
        </p:txBody>
      </p:sp>
      <p:cxnSp>
        <p:nvCxnSpPr>
          <p:cNvPr id="95" name="Straight Arrow Connector 94"/>
          <p:cNvCxnSpPr>
            <a:stCxn id="94" idx="3"/>
          </p:cNvCxnSpPr>
          <p:nvPr/>
        </p:nvCxnSpPr>
        <p:spPr bwMode="auto">
          <a:xfrm>
            <a:off x="4759504" y="3556148"/>
            <a:ext cx="2519854" cy="8554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6" name="TextBox 4"/>
          <p:cNvSpPr txBox="1">
            <a:spLocks noChangeArrowheads="1"/>
          </p:cNvSpPr>
          <p:nvPr/>
        </p:nvSpPr>
        <p:spPr bwMode="auto">
          <a:xfrm rot="16200000">
            <a:off x="7060604" y="3872566"/>
            <a:ext cx="9171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unstable</a:t>
            </a:r>
            <a:endParaRPr lang="en-US" sz="16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3947525" y="4229376"/>
            <a:ext cx="1463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chemeClr val="tx1"/>
                </a:solidFill>
              </a:rPr>
              <a:t>Collisionality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53749" y="5893934"/>
            <a:ext cx="179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Plasma Rotation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4724400" y="2768384"/>
            <a:ext cx="4236224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Helvetica" charset="0"/>
              </a:rPr>
              <a:t>NSTX RWM stability (</a:t>
            </a:r>
            <a:r>
              <a:rPr lang="el-G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n-US" sz="1600" baseline="-25000" dirty="0" smtClean="0">
                <a:solidFill>
                  <a:srgbClr val="FF0000"/>
                </a:solidFill>
                <a:cs typeface="Times New Roman"/>
              </a:rPr>
              <a:t>W</a:t>
            </a:r>
            <a:r>
              <a:rPr lang="en-US" sz="1600" dirty="0" smtClean="0">
                <a:solidFill>
                  <a:srgbClr val="FF0000"/>
                </a:solidFill>
                <a:latin typeface="Helvetica" charset="0"/>
              </a:rPr>
              <a:t>) vs. </a:t>
            </a:r>
            <a:r>
              <a:rPr lang="el-GR" sz="1600" dirty="0" smtClean="0">
                <a:solidFill>
                  <a:srgbClr val="FF0000"/>
                </a:solidFill>
                <a:latin typeface="Helvetica" charset="0"/>
              </a:rPr>
              <a:t>(</a:t>
            </a:r>
            <a:r>
              <a:rPr lang="el-G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lang="el-GR" sz="1600" dirty="0" smtClean="0">
                <a:solidFill>
                  <a:srgbClr val="FF0000"/>
                </a:solidFill>
                <a:latin typeface="Helvetica" charset="0"/>
              </a:rPr>
              <a:t>, ω</a:t>
            </a:r>
            <a:r>
              <a:rPr lang="el-GR" sz="1600" baseline="-25000" dirty="0" smtClean="0">
                <a:solidFill>
                  <a:srgbClr val="FF0000"/>
                </a:solidFill>
                <a:latin typeface="Helvetica" charset="0"/>
              </a:rPr>
              <a:t>ϕ</a:t>
            </a:r>
            <a:r>
              <a:rPr lang="en-US" sz="1600" dirty="0" smtClean="0">
                <a:solidFill>
                  <a:srgbClr val="FF0000"/>
                </a:solidFill>
                <a:latin typeface="Helvetica" charset="0"/>
              </a:rPr>
              <a:t>) by MISK</a:t>
            </a:r>
            <a:endParaRPr lang="en-US" sz="1600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108" name="TextBox 18"/>
          <p:cNvSpPr txBox="1">
            <a:spLocks noChangeArrowheads="1"/>
          </p:cNvSpPr>
          <p:nvPr/>
        </p:nvSpPr>
        <p:spPr bwMode="auto">
          <a:xfrm>
            <a:off x="3962626" y="5756591"/>
            <a:ext cx="19709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 W. Berkery (Columbia. U) </a:t>
            </a:r>
          </a:p>
          <a:p>
            <a:r>
              <a:rPr lang="en-US" sz="1000" dirty="0" smtClean="0">
                <a:solidFill>
                  <a:srgbClr val="006600"/>
                </a:solidFill>
              </a:rPr>
              <a:t>S. A. Sabbagh (Columbia. U)</a:t>
            </a:r>
            <a:endParaRPr lang="en-US" sz="1000" dirty="0">
              <a:solidFill>
                <a:srgbClr val="006600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 bwMode="auto">
          <a:xfrm>
            <a:off x="4742118" y="3052152"/>
            <a:ext cx="4205556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10"/>
          <p:cNvSpPr txBox="1">
            <a:spLocks noChangeArrowheads="1"/>
          </p:cNvSpPr>
          <p:nvPr/>
        </p:nvSpPr>
        <p:spPr bwMode="auto">
          <a:xfrm>
            <a:off x="8228913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R(12-1)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38666" y="6169223"/>
            <a:ext cx="814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 (s)</a:t>
            </a:r>
            <a:endParaRPr lang="en-US" sz="14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18"/>
          <p:cNvSpPr txBox="1">
            <a:spLocks noChangeArrowheads="1"/>
          </p:cNvSpPr>
          <p:nvPr/>
        </p:nvSpPr>
        <p:spPr bwMode="auto">
          <a:xfrm>
            <a:off x="5507808" y="2364813"/>
            <a:ext cx="26500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S. A. Sabbagh et al., NF </a:t>
            </a:r>
            <a:r>
              <a:rPr lang="en-US" sz="1000" u="sng" dirty="0" smtClean="0">
                <a:solidFill>
                  <a:srgbClr val="006600"/>
                </a:solidFill>
              </a:rPr>
              <a:t>50</a:t>
            </a:r>
            <a:r>
              <a:rPr lang="en-US" sz="1000" dirty="0" smtClean="0">
                <a:solidFill>
                  <a:srgbClr val="006600"/>
                </a:solidFill>
              </a:rPr>
              <a:t> 025020 (2010)</a:t>
            </a:r>
            <a:endParaRPr lang="en-US" sz="1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IPEC applications are successfully combining error field threshold data across various tokamaks and are being used for ITER  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However, error field threshold can be substantially changed when strong braking is introduced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Implying importance of non-resonant field correction by NCC coils </a:t>
            </a:r>
          </a:p>
          <a:p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1778" y="3056677"/>
            <a:ext cx="3140466" cy="313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Error field correction requirements more demanding due to non-resonant braking of rotation 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84" y="3040786"/>
            <a:ext cx="4183989" cy="292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/>
          <p:nvPr/>
        </p:nvGrpSpPr>
        <p:grpSpPr>
          <a:xfrm>
            <a:off x="3080684" y="4686214"/>
            <a:ext cx="1130771" cy="640572"/>
            <a:chOff x="2679229" y="4703168"/>
            <a:chExt cx="1659921" cy="890404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3569" y="4728637"/>
              <a:ext cx="700069" cy="40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http://t2.gstatic.com/images?q=tbn:ANd9GcQG6JeiZ73xrkZUJiGoU6u8FNv__xUeE8VN-jwGrU0HIchJ0fBwmNB8JGkOK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0913" y="5303909"/>
              <a:ext cx="1125622" cy="289663"/>
            </a:xfrm>
            <a:prstGeom prst="rect">
              <a:avLst/>
            </a:prstGeom>
            <a:noFill/>
          </p:spPr>
        </p:pic>
        <p:pic>
          <p:nvPicPr>
            <p:cNvPr id="9" name="Picture 6" descr="http://t1.gstatic.com/images?q=tbn:ANd9GcQh6Awh6gCX_Ix6ZkkGIlmfTRg9a1Hq0MDyKeCFVSyLMEfuS7AQZb8kPv2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79229" y="5134551"/>
              <a:ext cx="425388" cy="438150"/>
            </a:xfrm>
            <a:prstGeom prst="rect">
              <a:avLst/>
            </a:prstGeom>
            <a:noFill/>
          </p:spPr>
        </p:pic>
        <p:pic>
          <p:nvPicPr>
            <p:cNvPr id="10" name="Picture 10" descr="http://www.psfc.mit.edu/~atronchi/img/logos/NSTX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41721" y="4703168"/>
              <a:ext cx="762000" cy="245701"/>
            </a:xfrm>
            <a:prstGeom prst="rect">
              <a:avLst/>
            </a:prstGeom>
            <a:noFill/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29513" y="5009157"/>
              <a:ext cx="909637" cy="22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795004" y="2772800"/>
            <a:ext cx="3707746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Resonant error field threshold scaling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4539373" y="2734235"/>
            <a:ext cx="13997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J.-K. Park, </a:t>
            </a:r>
          </a:p>
          <a:p>
            <a:r>
              <a:rPr lang="en-US" sz="1000" dirty="0" smtClean="0">
                <a:solidFill>
                  <a:srgbClr val="006600"/>
                </a:solidFill>
              </a:rPr>
              <a:t>R. J. Buttery (GA), </a:t>
            </a:r>
          </a:p>
          <a:p>
            <a:r>
              <a:rPr lang="en-US" sz="1000" dirty="0" smtClean="0">
                <a:solidFill>
                  <a:srgbClr val="006600"/>
                </a:solidFill>
              </a:rPr>
              <a:t>T. Hender (CCFE), </a:t>
            </a:r>
          </a:p>
          <a:p>
            <a:r>
              <a:rPr lang="en-US" sz="1000" dirty="0" smtClean="0">
                <a:solidFill>
                  <a:srgbClr val="006600"/>
                </a:solidFill>
              </a:rPr>
              <a:t>M. J. Schaffer (GA), </a:t>
            </a:r>
          </a:p>
          <a:p>
            <a:r>
              <a:rPr lang="en-US" sz="1000" dirty="0" smtClean="0">
                <a:solidFill>
                  <a:srgbClr val="006600"/>
                </a:solidFill>
              </a:rPr>
              <a:t>S. M. Wolfe (PSFC), </a:t>
            </a:r>
          </a:p>
          <a:p>
            <a:r>
              <a:rPr lang="en-US" sz="1000" dirty="0" smtClean="0">
                <a:solidFill>
                  <a:srgbClr val="006600"/>
                </a:solidFill>
              </a:rPr>
              <a:t>Y. M. Jeon (NFRI)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8199738" y="6275295"/>
            <a:ext cx="912942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WG9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6114" y="5864468"/>
            <a:ext cx="3860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DIII-D TBM: Locking by dB</a:t>
            </a:r>
            <a:r>
              <a:rPr lang="en-US" sz="1600" baseline="-25000" dirty="0" smtClean="0">
                <a:solidFill>
                  <a:srgbClr val="7030A0"/>
                </a:solidFill>
              </a:rPr>
              <a:t>21</a:t>
            </a:r>
            <a:r>
              <a:rPr lang="en-US" sz="1600" dirty="0" smtClean="0">
                <a:solidFill>
                  <a:srgbClr val="7030A0"/>
                </a:solidFill>
              </a:rPr>
              <a:t>/B</a:t>
            </a:r>
            <a:r>
              <a:rPr lang="en-US" sz="1600" baseline="-25000" dirty="0" smtClean="0">
                <a:solidFill>
                  <a:srgbClr val="7030A0"/>
                </a:solidFill>
              </a:rPr>
              <a:t>T0</a:t>
            </a:r>
            <a:r>
              <a:rPr lang="en-US" sz="1600" dirty="0" smtClean="0">
                <a:solidFill>
                  <a:srgbClr val="7030A0"/>
                </a:solidFill>
              </a:rPr>
              <a:t> ~10</a:t>
            </a:r>
            <a:r>
              <a:rPr lang="en-US" sz="1600" baseline="30000" dirty="0" smtClean="0">
                <a:solidFill>
                  <a:srgbClr val="7030A0"/>
                </a:solidFill>
              </a:rPr>
              <a:t>-5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endParaRPr lang="en-US" sz="1600" dirty="0">
              <a:solidFill>
                <a:srgbClr val="7030A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rot="5400000" flipH="1" flipV="1">
            <a:off x="1200514" y="5438090"/>
            <a:ext cx="533400" cy="381000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4541178" y="6142728"/>
            <a:ext cx="3486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NSTX: Locking by dB</a:t>
            </a:r>
            <a:r>
              <a:rPr lang="en-US" sz="1600" baseline="-25000" dirty="0" smtClean="0">
                <a:solidFill>
                  <a:srgbClr val="0000FF"/>
                </a:solidFill>
              </a:rPr>
              <a:t>21</a:t>
            </a:r>
            <a:r>
              <a:rPr lang="en-US" sz="1600" dirty="0" smtClean="0">
                <a:solidFill>
                  <a:srgbClr val="0000FF"/>
                </a:solidFill>
              </a:rPr>
              <a:t>/B</a:t>
            </a:r>
            <a:r>
              <a:rPr lang="en-US" sz="1600" baseline="-25000" dirty="0" smtClean="0">
                <a:solidFill>
                  <a:srgbClr val="0000FF"/>
                </a:solidFill>
              </a:rPr>
              <a:t>T0</a:t>
            </a:r>
            <a:r>
              <a:rPr lang="en-US" sz="1600" dirty="0" smtClean="0">
                <a:solidFill>
                  <a:srgbClr val="0000FF"/>
                </a:solidFill>
              </a:rPr>
              <a:t> ~10</a:t>
            </a:r>
            <a:r>
              <a:rPr lang="en-US" sz="1600" baseline="30000" dirty="0" smtClean="0">
                <a:solidFill>
                  <a:srgbClr val="0000FF"/>
                </a:solidFill>
              </a:rPr>
              <a:t>-5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flipV="1">
            <a:off x="5912778" y="5562600"/>
            <a:ext cx="762000" cy="6096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 Box 44"/>
          <p:cNvSpPr txBox="1">
            <a:spLocks noChangeArrowheads="1"/>
          </p:cNvSpPr>
          <p:nvPr/>
        </p:nvSpPr>
        <p:spPr bwMode="auto">
          <a:xfrm>
            <a:off x="5818283" y="2772800"/>
            <a:ext cx="2944717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Scaling correction for rotation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R(12-1)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6477000" y="1348306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rgbClr val="006600"/>
                </a:solidFill>
              </a:rPr>
              <a:t>J. E. Menard, J.-K. Park et al., ITER IPEC TA (2011)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2809536" y="2083705"/>
            <a:ext cx="27405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 -K. Park et al, NF </a:t>
            </a:r>
            <a:r>
              <a:rPr lang="en-US" sz="1000" u="sng" dirty="0" smtClean="0">
                <a:solidFill>
                  <a:srgbClr val="006600"/>
                </a:solidFill>
              </a:rPr>
              <a:t>52</a:t>
            </a:r>
            <a:r>
              <a:rPr lang="en-US" sz="1000" dirty="0" smtClean="0">
                <a:solidFill>
                  <a:srgbClr val="006600"/>
                </a:solidFill>
              </a:rPr>
              <a:t> 023004 (2012)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172200" y="3393896"/>
            <a:ext cx="1371600" cy="2286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Helvetica" pitchFamily="34" charset="0"/>
            </a:endParaRPr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99912" y="4572000"/>
            <a:ext cx="2051266" cy="36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Studying effects of 3D fields on plasma rotation to develop and understand NTV braking for rotation control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1800" dirty="0" smtClean="0"/>
              <a:t>NTV analysis on NSTX data shows:</a:t>
            </a:r>
          </a:p>
          <a:p>
            <a:pPr lvl="1"/>
            <a:r>
              <a:rPr lang="en-US" sz="1600" dirty="0" smtClean="0"/>
              <a:t>n=1 braking has a complex but similar dependency on rotation and collisionality to the RWM kinetic stabilization (as the dissipation plays a same role to both physics)</a:t>
            </a:r>
          </a:p>
          <a:p>
            <a:pPr lvl="1"/>
            <a:r>
              <a:rPr lang="en-US" sz="1600" dirty="0" smtClean="0"/>
              <a:t>n=3 braking is strongly dominated by </a:t>
            </a:r>
            <a:r>
              <a:rPr lang="en-US" sz="1600" dirty="0" err="1" smtClean="0"/>
              <a:t>SuperBanana</a:t>
            </a:r>
            <a:r>
              <a:rPr lang="en-US" sz="1600" dirty="0" smtClean="0"/>
              <a:t>-Plateau (SBP) and traditional 1/</a:t>
            </a:r>
            <a:r>
              <a:rPr lang="el-GR" sz="1600" dirty="0" smtClean="0">
                <a:latin typeface="Times New Roman"/>
                <a:cs typeface="Times New Roman"/>
              </a:rPr>
              <a:t>ν</a:t>
            </a:r>
            <a:r>
              <a:rPr lang="en-US" sz="1600" dirty="0" smtClean="0"/>
              <a:t> and </a:t>
            </a:r>
            <a:r>
              <a:rPr lang="el-GR" sz="1600" dirty="0" smtClean="0">
                <a:latin typeface="Times New Roman"/>
                <a:cs typeface="Times New Roman"/>
              </a:rPr>
              <a:t>ν</a:t>
            </a:r>
            <a:r>
              <a:rPr lang="en-US" sz="1600" dirty="0" smtClean="0"/>
              <a:t> dependency on collisionality (providing qualitative explanation of NSTX data)</a:t>
            </a:r>
          </a:p>
          <a:p>
            <a:r>
              <a:rPr lang="en-US" sz="1800" dirty="0" smtClean="0"/>
              <a:t>Present tools will be put to the rigorous verification and validation</a:t>
            </a: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594" y="3258438"/>
            <a:ext cx="3667874" cy="306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404077" y="2971800"/>
            <a:ext cx="4015523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Helvetica" charset="0"/>
              </a:rPr>
              <a:t>NSTX NTV n=1 braking vs. </a:t>
            </a:r>
            <a:r>
              <a:rPr lang="el-GR" sz="1400" dirty="0" smtClean="0">
                <a:solidFill>
                  <a:srgbClr val="FF0000"/>
                </a:solidFill>
                <a:latin typeface="Helvetica" charset="0"/>
              </a:rPr>
              <a:t>(</a:t>
            </a:r>
            <a:r>
              <a:rPr lang="el-GR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lang="el-GR" sz="1400" dirty="0" smtClean="0">
                <a:solidFill>
                  <a:srgbClr val="FF0000"/>
                </a:solidFill>
                <a:latin typeface="Helvetica" charset="0"/>
              </a:rPr>
              <a:t>, ω</a:t>
            </a:r>
            <a:r>
              <a:rPr lang="el-GR" sz="1400" baseline="-25000" dirty="0" smtClean="0">
                <a:solidFill>
                  <a:srgbClr val="FF0000"/>
                </a:solidFill>
                <a:latin typeface="Helvetica" charset="0"/>
              </a:rPr>
              <a:t>ϕ</a:t>
            </a:r>
            <a:r>
              <a:rPr lang="en-US" sz="1400" dirty="0" smtClean="0">
                <a:solidFill>
                  <a:srgbClr val="FF0000"/>
                </a:solidFill>
                <a:latin typeface="Helvetica" charset="0"/>
              </a:rPr>
              <a:t>) by IPEC+NTV</a:t>
            </a:r>
            <a:endParaRPr lang="en-US" sz="1400" dirty="0">
              <a:solidFill>
                <a:srgbClr val="FF0000"/>
              </a:solidFill>
              <a:latin typeface="Helvetica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81000" y="3214956"/>
            <a:ext cx="4007778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 rot="16200000">
            <a:off x="853216" y="4313203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SBP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068320" y="4321088"/>
            <a:ext cx="2343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l=1 bounce resonance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482" y="3257881"/>
            <a:ext cx="3696326" cy="306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4724548" y="2971800"/>
            <a:ext cx="4015523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Helvetica" charset="0"/>
              </a:rPr>
              <a:t>NSTX NTV n=3 braking vs. </a:t>
            </a:r>
            <a:r>
              <a:rPr lang="el-GR" sz="1400" dirty="0" smtClean="0">
                <a:solidFill>
                  <a:srgbClr val="FF0000"/>
                </a:solidFill>
                <a:latin typeface="Helvetica" charset="0"/>
              </a:rPr>
              <a:t>(</a:t>
            </a:r>
            <a:r>
              <a:rPr lang="el-GR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lang="el-GR" sz="1400" dirty="0" smtClean="0">
                <a:solidFill>
                  <a:srgbClr val="FF0000"/>
                </a:solidFill>
                <a:latin typeface="Helvetica" charset="0"/>
              </a:rPr>
              <a:t>, ω</a:t>
            </a:r>
            <a:r>
              <a:rPr lang="el-GR" sz="1400" baseline="-25000" dirty="0" smtClean="0">
                <a:solidFill>
                  <a:srgbClr val="FF0000"/>
                </a:solidFill>
                <a:latin typeface="Helvetica" charset="0"/>
              </a:rPr>
              <a:t>ϕ</a:t>
            </a:r>
            <a:r>
              <a:rPr lang="en-US" sz="1400" dirty="0" smtClean="0">
                <a:solidFill>
                  <a:srgbClr val="FF0000"/>
                </a:solidFill>
                <a:latin typeface="Helvetica" charset="0"/>
              </a:rPr>
              <a:t>) by IPEC+NTV</a:t>
            </a:r>
            <a:endParaRPr lang="en-US" sz="1400" dirty="0">
              <a:solidFill>
                <a:srgbClr val="FF0000"/>
              </a:solidFill>
              <a:latin typeface="Helvetica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4733706" y="3214956"/>
            <a:ext cx="4007778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8413066" y="952053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R(12-1)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2498190" y="4321089"/>
            <a:ext cx="2343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l&gt;1 bounce resonance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5124899" y="4572152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SBP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8228913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PAC29-20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38" idx="1"/>
          </p:cNvCxnSpPr>
          <p:nvPr/>
        </p:nvCxnSpPr>
        <p:spPr bwMode="auto">
          <a:xfrm rot="10800000" flipV="1">
            <a:off x="6284408" y="4501796"/>
            <a:ext cx="431240" cy="313359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837256" y="479506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XP1062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4044464" y="5349542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J.-K. Park, </a:t>
            </a:r>
          </a:p>
          <a:p>
            <a:r>
              <a:rPr lang="en-US" sz="1000" dirty="0" smtClean="0">
                <a:solidFill>
                  <a:srgbClr val="006600"/>
                </a:solidFill>
              </a:rPr>
              <a:t>S. A. Sabbagh 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9252" y="425161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+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08439" y="4347908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#132725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68156" y="425161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+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15648" y="4347908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#132725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7162800" y="2375954"/>
            <a:ext cx="1828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S. A. Sabbagh, IAEA 2010</a:t>
            </a:r>
            <a:endParaRPr lang="en-US" sz="1000" dirty="0">
              <a:solidFill>
                <a:srgbClr val="006600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5032" y="3281108"/>
            <a:ext cx="54425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 rot="16200000">
            <a:off x="7576196" y="4403920"/>
            <a:ext cx="2365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Torque [Nm] per RWM/EF 1kA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IPEC and NTV codes have been successfully used to</a:t>
            </a:r>
          </a:p>
          <a:p>
            <a:pPr lvl="1"/>
            <a:r>
              <a:rPr lang="en-US" sz="1800" dirty="0" smtClean="0"/>
              <a:t>Explain locking by DIII-D proxy error field experiment</a:t>
            </a:r>
          </a:p>
          <a:p>
            <a:pPr lvl="1"/>
            <a:r>
              <a:rPr lang="en-US" sz="1800" dirty="0" smtClean="0"/>
              <a:t>Verify NTV peaks observed in DIII-D low rotation</a:t>
            </a:r>
          </a:p>
          <a:p>
            <a:pPr lvl="1"/>
            <a:r>
              <a:rPr lang="en-US" sz="1800" dirty="0" smtClean="0"/>
              <a:t>Predict required NTV braking for DIII-D QH mode experiments</a:t>
            </a:r>
          </a:p>
          <a:p>
            <a:pPr lvl="1"/>
            <a:r>
              <a:rPr lang="en-US" sz="1800" dirty="0" smtClean="0"/>
              <a:t>Explain observed damping in KSTAR RMP experiments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Collaboration with other facilities important and useful for NTV model validation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690" y="3352800"/>
            <a:ext cx="3933795" cy="292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874178" y="46906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6600"/>
                </a:solidFill>
              </a:rPr>
              <a:t>Proxy error case</a:t>
            </a:r>
            <a:endParaRPr lang="en-US" sz="1600" dirty="0">
              <a:solidFill>
                <a:srgbClr val="0066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2681953" y="5420251"/>
            <a:ext cx="478542" cy="1588"/>
          </a:xfrm>
          <a:prstGeom prst="straightConnector1">
            <a:avLst/>
          </a:prstGeom>
          <a:noFill/>
          <a:ln w="7620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440934" y="2819400"/>
            <a:ext cx="4347344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NTV increase in DIII-D proxy error correction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28" name="TextBox 18"/>
          <p:cNvSpPr txBox="1">
            <a:spLocks noChangeArrowheads="1"/>
          </p:cNvSpPr>
          <p:nvPr/>
        </p:nvSpPr>
        <p:spPr bwMode="auto">
          <a:xfrm>
            <a:off x="6240726" y="1448026"/>
            <a:ext cx="24561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J.-K. Park, R. J. Buttery, J. M. Hanson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304800" y="3083104"/>
            <a:ext cx="463909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  <a:latin typeface="Helvetica" charset="0"/>
              </a:rPr>
              <a:t>Providing explanation for increased locking sensitivity</a:t>
            </a:r>
            <a:endParaRPr lang="en-US" sz="1400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5811665" y="1793696"/>
            <a:ext cx="31037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J.-K. Park, for A. J. Cole, PRL </a:t>
            </a:r>
            <a:r>
              <a:rPr lang="en-US" sz="1000" u="sng" dirty="0" smtClean="0">
                <a:solidFill>
                  <a:srgbClr val="006600"/>
                </a:solidFill>
              </a:rPr>
              <a:t>106</a:t>
            </a:r>
            <a:r>
              <a:rPr lang="en-US" sz="1000" dirty="0" smtClean="0">
                <a:solidFill>
                  <a:srgbClr val="006600"/>
                </a:solidFill>
              </a:rPr>
              <a:t> 225002 (2011)</a:t>
            </a:r>
          </a:p>
        </p:txBody>
      </p: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7180516" y="2102778"/>
            <a:ext cx="15824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J.-K. Park, K. H. Burrell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32" name="TextBox 18"/>
          <p:cNvSpPr txBox="1">
            <a:spLocks noChangeArrowheads="1"/>
          </p:cNvSpPr>
          <p:nvPr/>
        </p:nvSpPr>
        <p:spPr bwMode="auto">
          <a:xfrm>
            <a:off x="6525916" y="2438400"/>
            <a:ext cx="14750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J.-K. Park, Y. M. Jeon</a:t>
            </a:r>
            <a:endParaRPr lang="en-US" sz="1000" dirty="0">
              <a:solidFill>
                <a:srgbClr val="006600"/>
              </a:solidFill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6563" y="3266552"/>
            <a:ext cx="3370237" cy="290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44"/>
          <p:cNvSpPr txBox="1">
            <a:spLocks noChangeArrowheads="1"/>
          </p:cNvSpPr>
          <p:nvPr/>
        </p:nvSpPr>
        <p:spPr bwMode="auto">
          <a:xfrm>
            <a:off x="5597704" y="2743200"/>
            <a:ext cx="2952731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NTV Experiments vs. Theories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6075904" y="3014251"/>
            <a:ext cx="2072427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  <a:latin typeface="Helvetica" charset="0"/>
              </a:rPr>
              <a:t>Reproducing SBP peaks</a:t>
            </a:r>
            <a:endParaRPr lang="en-US" sz="1400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8413066" y="952053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R(12-1)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809543" y="4453690"/>
            <a:ext cx="10518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</a:rPr>
              <a:t>-T</a:t>
            </a:r>
            <a:r>
              <a:rPr lang="en-US" sz="1400" i="0" baseline="-25000" dirty="0" smtClean="0">
                <a:solidFill>
                  <a:schemeClr val="tx1"/>
                </a:solidFill>
              </a:rPr>
              <a:t>NTV</a:t>
            </a:r>
            <a:r>
              <a:rPr lang="en-US" sz="1400" i="0" dirty="0" smtClean="0">
                <a:solidFill>
                  <a:schemeClr val="tx1"/>
                </a:solidFill>
              </a:rPr>
              <a:t> [Nm]</a:t>
            </a:r>
            <a:endParaRPr lang="en-US" sz="1400" i="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67485" y="5953464"/>
            <a:ext cx="189667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Arial"/>
                <a:cs typeface="Arial"/>
              </a:rPr>
              <a:t>ω</a:t>
            </a:r>
            <a:r>
              <a:rPr lang="el-GR" sz="1400" i="0" baseline="-25000" dirty="0" smtClean="0">
                <a:solidFill>
                  <a:schemeClr val="tx1"/>
                </a:solidFill>
              </a:rPr>
              <a:t>φ</a:t>
            </a:r>
            <a:r>
              <a:rPr lang="en-US" sz="1400" i="0" dirty="0" smtClean="0">
                <a:solidFill>
                  <a:schemeClr val="tx1"/>
                </a:solidFill>
              </a:rPr>
              <a:t>[</a:t>
            </a:r>
            <a:r>
              <a:rPr lang="en-US" sz="1400" i="0" dirty="0" err="1" smtClean="0">
                <a:solidFill>
                  <a:schemeClr val="tx1"/>
                </a:solidFill>
              </a:rPr>
              <a:t>krad</a:t>
            </a:r>
            <a:r>
              <a:rPr lang="en-US" sz="1400" i="0" dirty="0" smtClean="0">
                <a:solidFill>
                  <a:schemeClr val="tx1"/>
                </a:solidFill>
              </a:rPr>
              <a:t>/s] + is co-</a:t>
            </a:r>
            <a:r>
              <a:rPr lang="en-US" sz="1400" i="0" dirty="0" err="1" smtClean="0">
                <a:solidFill>
                  <a:schemeClr val="tx1"/>
                </a:solidFill>
              </a:rPr>
              <a:t>I</a:t>
            </a:r>
            <a:r>
              <a:rPr lang="en-US" sz="1400" i="0" baseline="-25000" dirty="0" err="1" smtClean="0">
                <a:solidFill>
                  <a:schemeClr val="tx1"/>
                </a:solidFill>
              </a:rPr>
              <a:t>p</a:t>
            </a:r>
            <a:endParaRPr lang="en-US" sz="1400" i="0" baseline="-25000" dirty="0">
              <a:solidFill>
                <a:schemeClr val="tx1"/>
              </a:solidFill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8200707" y="6275295"/>
            <a:ext cx="912942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WG9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7287477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2779060" y="6266639"/>
            <a:ext cx="406713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J.-K. Park, R. J. Buttery (GA), J. M. Hanson (CU), W. M. Solomon</a:t>
            </a:r>
            <a:endParaRPr lang="en-US" sz="1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Fundamental relation between perturbed energy (RWM) and toroidal torque (NTV) has been theoretically proved 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Implying both physics studies can be unified and validated all together</a:t>
            </a:r>
          </a:p>
          <a:p>
            <a:endParaRPr lang="en-US" sz="2000" dirty="0" smtClean="0"/>
          </a:p>
          <a:p>
            <a:r>
              <a:rPr lang="en-US" sz="2000" dirty="0" smtClean="0"/>
              <a:t>RWM analysis tools, MISK/MARS-K/HAGIS, are under benchmark in details (ITPA MDC-2, Group leader: S. A. Sabbagh)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9917" y="3352801"/>
            <a:ext cx="3786893" cy="292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Present NTV and kinetic RWM physics analysis tools are under active benchmarking and upgrading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0" y="6268948"/>
            <a:ext cx="62199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*For improved MISK analysis through benchmark, see backup page 23 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35" y="3763944"/>
            <a:ext cx="4003117" cy="252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296048" y="3895113"/>
            <a:ext cx="2173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0" i="0" dirty="0" err="1" smtClean="0">
                <a:latin typeface="Calibri" pitchFamily="34" charset="0"/>
              </a:rPr>
              <a:t>Solov’ev</a:t>
            </a:r>
            <a:r>
              <a:rPr lang="en-US" sz="1600" b="0" i="0" dirty="0" smtClean="0">
                <a:latin typeface="Calibri" pitchFamily="34" charset="0"/>
              </a:rPr>
              <a:t> test case</a:t>
            </a:r>
          </a:p>
          <a:p>
            <a:pPr>
              <a:buNone/>
            </a:pPr>
            <a:r>
              <a:rPr lang="en-US" sz="1600" b="0" i="0" dirty="0" smtClean="0">
                <a:latin typeface="Calibri" pitchFamily="34" charset="0"/>
              </a:rPr>
              <a:t>Trapped thermal 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29654" y="5158063"/>
            <a:ext cx="106679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MARS-K</a:t>
            </a:r>
          </a:p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MISK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2199450" y="5349213"/>
            <a:ext cx="37374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2213967" y="5615263"/>
            <a:ext cx="37374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44" y="3296915"/>
            <a:ext cx="3521148" cy="52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438714" y="3096531"/>
            <a:ext cx="4209486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MISK and MARS-K benchmark for energy integral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38" name="TextBox 18"/>
          <p:cNvSpPr txBox="1">
            <a:spLocks noChangeArrowheads="1"/>
          </p:cNvSpPr>
          <p:nvPr/>
        </p:nvSpPr>
        <p:spPr bwMode="auto">
          <a:xfrm>
            <a:off x="4180056" y="6031464"/>
            <a:ext cx="9925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 W. Berkery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3240" y="6003031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+mn-lt"/>
              </a:rPr>
              <a:t>pitch angle variable</a:t>
            </a:r>
            <a:endParaRPr lang="en-US" b="0" i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0" name="Object 6"/>
          <p:cNvGraphicFramePr>
            <a:graphicFrameLocks noChangeAspect="1"/>
          </p:cNvGraphicFramePr>
          <p:nvPr/>
        </p:nvGraphicFramePr>
        <p:xfrm>
          <a:off x="3960391" y="2038917"/>
          <a:ext cx="1208926" cy="379340"/>
        </p:xfrm>
        <a:graphic>
          <a:graphicData uri="http://schemas.openxmlformats.org/presentationml/2006/ole">
            <p:oleObj spid="_x0000_s68610" name="Equation" r:id="rId6" imgW="774360" imgH="241200" progId="Equation.3">
              <p:embed/>
            </p:oleObj>
          </a:graphicData>
        </a:graphic>
      </p:graphicFrame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230961" y="2088401"/>
            <a:ext cx="22220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J.-K. Park, POP </a:t>
            </a:r>
            <a:r>
              <a:rPr lang="en-US" sz="1000" u="sng" dirty="0" smtClean="0">
                <a:solidFill>
                  <a:srgbClr val="006600"/>
                </a:solidFill>
              </a:rPr>
              <a:t>18</a:t>
            </a:r>
            <a:r>
              <a:rPr lang="en-US" sz="1000" dirty="0" smtClean="0">
                <a:solidFill>
                  <a:srgbClr val="006600"/>
                </a:solidFill>
              </a:rPr>
              <a:t>, 110702 (2011) 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8413066" y="952053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R(12-1)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8069511" y="6275295"/>
            <a:ext cx="1047594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MDC-2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7155312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4934514" y="3096531"/>
            <a:ext cx="3986669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Marginal stability prediction by improved MISK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8"/>
            <a:ext cx="9144000" cy="838200"/>
          </a:xfrm>
        </p:spPr>
        <p:txBody>
          <a:bodyPr/>
          <a:lstStyle/>
          <a:p>
            <a:r>
              <a:rPr lang="en-US" sz="2800" dirty="0" smtClean="0"/>
              <a:t>Advanced NTV and kinetic RWM computations are also being developed and benchmarked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6324600" cy="5486400"/>
          </a:xfrm>
        </p:spPr>
        <p:txBody>
          <a:bodyPr/>
          <a:lstStyle/>
          <a:p>
            <a:r>
              <a:rPr lang="en-US" sz="2000" dirty="0" smtClean="0"/>
              <a:t>NTV and kinetic RWM calculations can be improved by computing precise 3D orbits and perturbed distribution function</a:t>
            </a:r>
          </a:p>
          <a:p>
            <a:pPr lvl="1"/>
            <a:r>
              <a:rPr lang="en-US" sz="1800" dirty="0" smtClean="0"/>
              <a:t>Particle Orbit Code for Anisotropic pressures (POCA) is under development and benchmark</a:t>
            </a:r>
          </a:p>
          <a:p>
            <a:pPr lvl="1"/>
            <a:r>
              <a:rPr lang="en-US" sz="1800" dirty="0" smtClean="0"/>
              <a:t>MARS-K and M3DC-1 computations are also planned  </a:t>
            </a:r>
          </a:p>
          <a:p>
            <a:endParaRPr lang="en-US" sz="20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622" y="3147009"/>
            <a:ext cx="3775578" cy="248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1077074" y="2961752"/>
            <a:ext cx="3039037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Analytic NTV and POCA benchmark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153" y="3543695"/>
            <a:ext cx="668996" cy="968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691280" y="5763531"/>
            <a:ext cx="17491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K. Kim, Submitted to POP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1021422" y="5914442"/>
            <a:ext cx="32239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solidFill>
                  <a:srgbClr val="006600"/>
                </a:solidFill>
              </a:rPr>
              <a:t>Benchmark for the same case  on</a:t>
            </a:r>
          </a:p>
          <a:p>
            <a:pPr algn="ctr"/>
            <a:r>
              <a:rPr lang="en-US" sz="1000" dirty="0" smtClean="0">
                <a:solidFill>
                  <a:srgbClr val="006600"/>
                </a:solidFill>
              </a:rPr>
              <a:t>S. </a:t>
            </a:r>
            <a:r>
              <a:rPr lang="en-US" sz="1000" dirty="0" err="1" smtClean="0">
                <a:solidFill>
                  <a:srgbClr val="006600"/>
                </a:solidFill>
              </a:rPr>
              <a:t>Satake</a:t>
            </a:r>
            <a:r>
              <a:rPr lang="en-US" sz="1000" dirty="0" smtClean="0">
                <a:solidFill>
                  <a:srgbClr val="006600"/>
                </a:solidFill>
              </a:rPr>
              <a:t>(NIFS), J.-K. Park, PRL </a:t>
            </a:r>
            <a:r>
              <a:rPr lang="en-US" sz="1000" u="sng" dirty="0" smtClean="0">
                <a:solidFill>
                  <a:srgbClr val="006600"/>
                </a:solidFill>
              </a:rPr>
              <a:t>107</a:t>
            </a:r>
            <a:r>
              <a:rPr lang="en-US" sz="1000" dirty="0" smtClean="0">
                <a:solidFill>
                  <a:srgbClr val="006600"/>
                </a:solidFill>
              </a:rPr>
              <a:t> 055011,(2011)</a:t>
            </a:r>
            <a:endParaRPr lang="en-US" sz="1000" dirty="0">
              <a:solidFill>
                <a:srgbClr val="006600"/>
              </a:solidFill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2874" y="5620273"/>
            <a:ext cx="17335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/>
          <a:srcRect t="46334"/>
          <a:stretch>
            <a:fillRect/>
          </a:stretch>
        </p:blipFill>
        <p:spPr bwMode="auto">
          <a:xfrm>
            <a:off x="6450280" y="1524000"/>
            <a:ext cx="251197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0324" y="3611544"/>
            <a:ext cx="3519564" cy="225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4735654" y="3365956"/>
            <a:ext cx="3951146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POCA demonstration of </a:t>
            </a:r>
            <a:r>
              <a:rPr lang="en-US" sz="1400" u="sng" dirty="0" err="1" smtClean="0">
                <a:solidFill>
                  <a:srgbClr val="FF0000"/>
                </a:solidFill>
                <a:latin typeface="Helvetica" charset="0"/>
              </a:rPr>
              <a:t>superbanana</a:t>
            </a: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-plateau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43" name="TextBox 18"/>
          <p:cNvSpPr txBox="1">
            <a:spLocks noChangeArrowheads="1"/>
          </p:cNvSpPr>
          <p:nvPr/>
        </p:nvSpPr>
        <p:spPr bwMode="auto">
          <a:xfrm>
            <a:off x="7315200" y="5868750"/>
            <a:ext cx="15969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K. Kim, Sherwood 2012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6781800" y="1252904"/>
            <a:ext cx="2234586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3D orbits without collision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18730" y="5833646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d</a:t>
            </a:r>
            <a:r>
              <a:rPr lang="az-Cyrl-AZ" sz="1600" dirty="0" smtClean="0">
                <a:solidFill>
                  <a:schemeClr val="tx1"/>
                </a:solidFill>
              </a:rPr>
              <a:t>Ф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</a:rPr>
              <a:t>dT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0" y="6268948"/>
            <a:ext cx="61350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*For MARS-K with self-consistent </a:t>
            </a:r>
            <a:r>
              <a:rPr lang="en-US" sz="1400" dirty="0" err="1" smtClean="0">
                <a:solidFill>
                  <a:srgbClr val="C00000"/>
                </a:solidFill>
              </a:rPr>
              <a:t>eigenfunctions</a:t>
            </a:r>
            <a:r>
              <a:rPr lang="en-US" sz="1400" dirty="0" smtClean="0">
                <a:solidFill>
                  <a:srgbClr val="C00000"/>
                </a:solidFill>
              </a:rPr>
              <a:t>, see backup page 24 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R(12-1)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8228913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PAC29-20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129883</TotalTime>
  <Words>5113</Words>
  <Application>Microsoft Office PowerPoint</Application>
  <PresentationFormat>On-screen Show (4:3)</PresentationFormat>
  <Paragraphs>923</Paragraphs>
  <Slides>36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Blank Presentation</vt:lpstr>
      <vt:lpstr>Equation</vt:lpstr>
      <vt:lpstr>Slide 1</vt:lpstr>
      <vt:lpstr>Goal of MS research is to establish predictive capability for stability, 3D field, and disruption, in future STs and ITER</vt:lpstr>
      <vt:lpstr>Outline</vt:lpstr>
      <vt:lpstr>Study of RWM kinetic stabilization is unveiling complex rotation and collisionality dependence  </vt:lpstr>
      <vt:lpstr>Error field correction requirements more demanding due to non-resonant braking of rotation   </vt:lpstr>
      <vt:lpstr>Studying effects of 3D fields on plasma rotation to develop and understand NTV braking for rotation control</vt:lpstr>
      <vt:lpstr>Collaboration with other facilities important and useful for NTV model validation</vt:lpstr>
      <vt:lpstr>Present NTV and kinetic RWM physics analysis tools are under active benchmarking and upgrading </vt:lpstr>
      <vt:lpstr>Advanced NTV and kinetic RWM computations are also being developed and benchmarked</vt:lpstr>
      <vt:lpstr>Extended RWM study indicates stabilizing effects of energetic particles will be modified in NSTX-U</vt:lpstr>
      <vt:lpstr>NSTX database shows important correlations between disruptivity and stability variables </vt:lpstr>
      <vt:lpstr>Halo currents propagate toroidally and depend on evolution of q at limiter flux-surface during disruption</vt:lpstr>
      <vt:lpstr>Access to reduced density in NSTX-U can be improved by early MHD mode control in startup</vt:lpstr>
      <vt:lpstr>Full 3D modeling for RWM control pioneered on NSTX will be important for NSTX-U, ITER, FNSF</vt:lpstr>
      <vt:lpstr>MS group will continue strong collaborations with other devices such as KSTAR, DIII-D, and ITER team </vt:lpstr>
      <vt:lpstr>MS research will exploit new 2nd NBI and upgraded SPA capabilities during years 1-2 of NSTX-U operation</vt:lpstr>
      <vt:lpstr>Key diagnostics have been identified and are being developed or proposed to support MS research</vt:lpstr>
      <vt:lpstr>Long term research plans for next 3-5 years will be focused on integrated MS study in NSTX-U</vt:lpstr>
      <vt:lpstr>Non-axisymmetric Control Coil  (NCC) would greatly improve control capabilities on stability and 3D fields</vt:lpstr>
      <vt:lpstr>NCCs can maintain edge stochastic layer over a wide range of q95 by varying n=6 toroidal phase</vt:lpstr>
      <vt:lpstr>Summary of MS research progress and plans </vt:lpstr>
      <vt:lpstr>Back up</vt:lpstr>
      <vt:lpstr>Kinetic stability calculations show reduced stability in low li target plasma as ωφ is reduced, RWM becomes unstable</vt:lpstr>
      <vt:lpstr>RWM stability changes not only by particle kinetic energy, but also by modified eigenfunctions  </vt:lpstr>
      <vt:lpstr>Combined RWM Br + Bp sensor feedback gain and phase scans produce significantly reduced n = 1 field</vt:lpstr>
      <vt:lpstr>Tearing stability threshold in NSTX can be explained with existing models with rotations</vt:lpstr>
      <vt:lpstr>Further disruptivity study shows importance of q95, density, shaping control to disruption avoidance </vt:lpstr>
      <vt:lpstr>Halo currents in NSTX disruptions have low toroidal peaking, but get stronger in fast quench</vt:lpstr>
      <vt:lpstr>NSTX high energy disruptions were investigated to study heat loading on divertor</vt:lpstr>
      <vt:lpstr>Fast IR camera demonstrated ability to resolve disruption heat loading</vt:lpstr>
      <vt:lpstr>Open-loop comparisons between measurements and state space controller show importance of states and 3D model</vt:lpstr>
      <vt:lpstr>(R10-1) Improvements in stability control techniques significantly reduce unstable RWMs at low li and high bN</vt:lpstr>
      <vt:lpstr>ITER advanced scenario requires alpha particles for RWM stability across all rotation values</vt:lpstr>
      <vt:lpstr>MS research will be combined to improve disruption detection, as well as mitigations</vt:lpstr>
      <vt:lpstr>Important diagnostics for MS topics were identified and will be under proposal and/or development</vt:lpstr>
      <vt:lpstr>Summarized theory topics in MS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jpark</cp:lastModifiedBy>
  <cp:revision>13525</cp:revision>
  <dcterms:created xsi:type="dcterms:W3CDTF">2003-10-01T16:23:57Z</dcterms:created>
  <dcterms:modified xsi:type="dcterms:W3CDTF">2012-04-16T12:22:48Z</dcterms:modified>
</cp:coreProperties>
</file>