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12"/>
  </p:notesMasterIdLst>
  <p:handoutMasterIdLst>
    <p:handoutMasterId r:id="rId13"/>
  </p:handoutMasterIdLst>
  <p:sldIdLst>
    <p:sldId id="268" r:id="rId3"/>
    <p:sldId id="650" r:id="rId4"/>
    <p:sldId id="648" r:id="rId5"/>
    <p:sldId id="647" r:id="rId6"/>
    <p:sldId id="649" r:id="rId7"/>
    <p:sldId id="642" r:id="rId8"/>
    <p:sldId id="643" r:id="rId9"/>
    <p:sldId id="644" r:id="rId10"/>
    <p:sldId id="64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00FF"/>
    <a:srgbClr val="0080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03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537F5-6640-4006-B4CB-C4D404C03B7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5F39B-6D88-4368-9625-CE0FDCED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83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4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5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96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26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89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5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681"/>
            <a:ext cx="762000" cy="152680"/>
          </a:xfrm>
          <a:prstGeom prst="rect">
            <a:avLst/>
          </a:prstGeom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4564B1-3526-48DE-B3DE-F2535F7EF5EA}" type="slidenum">
              <a:rPr lang="en-US" sz="1200" b="1" i="1" smtClean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i="1" smtClean="0">
              <a:solidFill>
                <a:srgbClr val="1822CD"/>
              </a:solidFill>
              <a:latin typeface="Helvetica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3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2300D-2C1A-F046-9857-07DD54812A45}" type="datetime1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9FAE-573C-E74C-8F26-B554C8F6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6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24" y="6583450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6576307"/>
            <a:ext cx="54864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Polar Changes  – J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.W. </a:t>
            </a:r>
            <a:r>
              <a:rPr lang="en-US" sz="1000" b="1" baseline="0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Berkery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10400" y="6576307"/>
            <a:ext cx="1600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24, 2017 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8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1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12805" y="6580191"/>
            <a:ext cx="7726289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55</a:t>
            </a:r>
            <a:r>
              <a:rPr lang="en-US" sz="1100" b="1" baseline="30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11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APS DPP Meeting TI2.02: </a:t>
            </a:r>
            <a:r>
              <a:rPr lang="en-US" sz="1100" b="1" dirty="0" smtClean="0">
                <a:solidFill>
                  <a:srgbClr val="1822CD"/>
                </a:solidFill>
                <a:latin typeface="Calibri" panose="020F0502020204030204" pitchFamily="34" charset="0"/>
                <a:cs typeface="Arial" pitchFamily="34" charset="0"/>
              </a:rPr>
              <a:t>Measured Improvement of Global MHD Mode Stability in ST Plasmas </a:t>
            </a:r>
            <a:r>
              <a:rPr lang="en-US" sz="11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(J.W. Berkery)</a:t>
            </a:r>
            <a:endParaRPr lang="en-US" sz="11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2"/>
            <a:ext cx="539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pitchFamily="34" charset="0"/>
              </a:rPr>
              <a:t>NSTX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94445" y="6588531"/>
            <a:ext cx="949569" cy="26158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44AB052-E20D-46FE-A583-9F6DD0086CCC}" type="slidenum">
              <a:rPr lang="en-US" sz="1100" b="1" smtClean="0">
                <a:solidFill>
                  <a:srgbClr val="1822CD"/>
                </a:solidFill>
                <a:latin typeface="Calibri" pitchFamily="34" charset="0"/>
                <a:cs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b="1" dirty="0">
              <a:solidFill>
                <a:srgbClr val="1822CD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092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1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279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37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01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106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198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29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1447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Jack </a:t>
            </a:r>
            <a:r>
              <a:rPr lang="en-US" dirty="0" err="1" smtClean="0">
                <a:latin typeface="Calibri" panose="020F0502020204030204" pitchFamily="34" charset="0"/>
              </a:rPr>
              <a:t>Berkery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Columbia University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447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MS TSG Effect of Polar Changes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8382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latin typeface="Calibri" panose="020F0502020204030204" pitchFamily="34" charset="0"/>
              </a:rPr>
              <a:t>PPPL</a:t>
            </a:r>
          </a:p>
          <a:p>
            <a:pPr>
              <a:lnSpc>
                <a:spcPct val="85000"/>
              </a:lnSpc>
            </a:pPr>
            <a:r>
              <a:rPr lang="en-US" dirty="0" smtClean="0">
                <a:latin typeface="Calibri" panose="020F0502020204030204" pitchFamily="34" charset="0"/>
              </a:rPr>
              <a:t>May 24, 2017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1" y="5257803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717028"/>
            <a:ext cx="2103120" cy="31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027011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i="1" dirty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*This work </a:t>
            </a:r>
            <a:r>
              <a:rPr lang="en-US" sz="1200" i="1" dirty="0" smtClean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supported </a:t>
            </a:r>
            <a:r>
              <a:rPr lang="en-US" sz="1200" i="1" dirty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by the US DOE </a:t>
            </a:r>
            <a:r>
              <a:rPr lang="en-US" sz="1200" i="1" dirty="0" smtClean="0">
                <a:solidFill>
                  <a:srgbClr val="336699"/>
                </a:solidFill>
                <a:latin typeface="Calibri" panose="020F0502020204030204" pitchFamily="34" charset="0"/>
                <a:cs typeface="Arial" pitchFamily="34" charset="0"/>
              </a:rPr>
              <a:t>contracts DE-AC02-09CH11466 and DE-FG02-99ER54524</a:t>
            </a:r>
            <a:endParaRPr lang="en-US" altLang="en-US" sz="1200" i="1" dirty="0">
              <a:solidFill>
                <a:srgbClr val="33669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MS TSG </a:t>
            </a:r>
            <a:r>
              <a:rPr lang="en-US" sz="4800" dirty="0" smtClean="0">
                <a:latin typeface="Calibri" panose="020F0502020204030204" pitchFamily="34" charset="0"/>
              </a:rPr>
              <a:t>five year plans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Thrust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MS-1: Understand and advance passive and active feedback control to sustain macroscopic stability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RWM kinetic stability, state space control, rotation control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Thrust </a:t>
            </a:r>
            <a:r>
              <a:rPr lang="en-US" dirty="0">
                <a:latin typeface="Calibri" panose="020F0502020204030204" pitchFamily="34" charset="0"/>
              </a:rPr>
              <a:t>MS-2: Understand 3D field effects and provide the physics basis for optimizing stability through equilibrium profile control by 3D fields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Error fields, NTM, NTV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Thrust </a:t>
            </a:r>
            <a:r>
              <a:rPr lang="en-US" dirty="0">
                <a:latin typeface="Calibri" panose="020F0502020204030204" pitchFamily="34" charset="0"/>
              </a:rPr>
              <a:t>MS-3: Study and develop techniques for disruption prediction, avoidance, and mitigation, and understand disruption dynamics and in high-performance ST plasmas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DECAF </a:t>
            </a:r>
            <a:r>
              <a:rPr lang="en-US" sz="2000" smtClean="0">
                <a:latin typeface="Calibri" panose="020F0502020204030204" pitchFamily="34" charset="0"/>
              </a:rPr>
              <a:t>disruption avoidance, </a:t>
            </a:r>
            <a:r>
              <a:rPr lang="en-US" sz="2000" dirty="0" smtClean="0">
                <a:latin typeface="Calibri" panose="020F0502020204030204" pitchFamily="34" charset="0"/>
              </a:rPr>
              <a:t>Halo currents, MGI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MS TSG concerns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Many experiments in MS TSG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purposefully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make disruptions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This ability needs to be maintained, mitigated and unmitigated, up to 1T 2MA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Direct impact forces and halo current forces exerted on the tiles</a:t>
            </a:r>
          </a:p>
          <a:p>
            <a:pPr lvl="1">
              <a:lnSpc>
                <a:spcPct val="114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Strikepoints</a:t>
            </a:r>
            <a:r>
              <a:rPr lang="en-US" sz="2000" dirty="0" smtClean="0">
                <a:latin typeface="Calibri" panose="020F0502020204030204" pitchFamily="34" charset="0"/>
              </a:rPr>
              <a:t> move during disruptions – should be studied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Conversely, disruption avoidance XPs need long pulse to demonstrate stability</a:t>
            </a:r>
          </a:p>
          <a:p>
            <a:pPr>
              <a:lnSpc>
                <a:spcPct val="114000"/>
              </a:lnSpc>
            </a:pPr>
            <a:r>
              <a:rPr lang="en-US" dirty="0">
                <a:latin typeface="Calibri" panose="020F0502020204030204" pitchFamily="34" charset="0"/>
              </a:rPr>
              <a:t>3D fields utilized by the MS TSG will impact the polar region</a:t>
            </a:r>
          </a:p>
          <a:p>
            <a:pPr lvl="1"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</a:rPr>
              <a:t>By changing the heat flux pattern and field line angles</a:t>
            </a:r>
          </a:p>
          <a:p>
            <a:pPr lvl="1"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</a:rPr>
              <a:t>Rotating 3D fields for diagnostic purposes requires long pulse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Plasma shapes for continuity with tearing studies requested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smtClean="0">
                <a:latin typeface="Calibri" panose="020F0502020204030204" pitchFamily="34" charset="0"/>
              </a:rPr>
              <a:t>NSTX and DIII-D similar shapes, </a:t>
            </a:r>
            <a:r>
              <a:rPr lang="el-GR" sz="2000" dirty="0" smtClean="0">
                <a:latin typeface="Calibri" panose="020F0502020204030204" pitchFamily="34" charset="0"/>
              </a:rPr>
              <a:t>κ</a:t>
            </a:r>
            <a:r>
              <a:rPr lang="en-US" sz="2000" dirty="0" smtClean="0">
                <a:latin typeface="Calibri" panose="020F0502020204030204" pitchFamily="34" charset="0"/>
              </a:rPr>
              <a:t> up to 2.2, upper </a:t>
            </a:r>
            <a:r>
              <a:rPr lang="el-GR" sz="2000" dirty="0" smtClean="0">
                <a:latin typeface="Calibri" panose="020F0502020204030204" pitchFamily="34" charset="0"/>
              </a:rPr>
              <a:t>δ</a:t>
            </a:r>
            <a:r>
              <a:rPr lang="en-US" sz="2000" dirty="0" smtClean="0">
                <a:latin typeface="Calibri" panose="020F0502020204030204" pitchFamily="34" charset="0"/>
              </a:rPr>
              <a:t> up to 0.45, lower </a:t>
            </a:r>
            <a:r>
              <a:rPr lang="el-GR" sz="2000" dirty="0" smtClean="0">
                <a:latin typeface="Calibri" panose="020F0502020204030204" pitchFamily="34" charset="0"/>
              </a:rPr>
              <a:t>δ</a:t>
            </a:r>
            <a:r>
              <a:rPr lang="en-US" sz="2000" dirty="0" smtClean="0">
                <a:latin typeface="Calibri" panose="020F0502020204030204" pitchFamily="34" charset="0"/>
              </a:rPr>
              <a:t> up to 0.7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L-modes (~1s) and controlled shutdown (0.5s) limited on CS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Co- vs counter-</a:t>
            </a:r>
            <a:r>
              <a:rPr lang="en-US" dirty="0" err="1" smtClean="0">
                <a:latin typeface="Calibri" panose="020F0502020204030204" pitchFamily="34" charset="0"/>
              </a:rPr>
              <a:t>I</a:t>
            </a:r>
            <a:r>
              <a:rPr lang="en-US" baseline="-25000" dirty="0" err="1" smtClean="0">
                <a:latin typeface="Calibri" panose="020F0502020204030204" pitchFamily="34" charset="0"/>
              </a:rPr>
              <a:t>p</a:t>
            </a:r>
            <a:r>
              <a:rPr lang="en-US" dirty="0" smtClean="0">
                <a:latin typeface="Calibri" panose="020F0502020204030204" pitchFamily="34" charset="0"/>
              </a:rPr>
              <a:t> XPs require B</a:t>
            </a:r>
            <a:r>
              <a:rPr lang="en-US" baseline="-25000" dirty="0" smtClean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 reversal; new EP loss pattern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MS TSG concerns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Access to high beta is critical for MS TSG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Ability to operate all 6 NBI should be retained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Pulse lengths long enough for magnetic braking and to trigger NTMs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Access to low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required for stability studies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Glow discharge cleaning, </a:t>
            </a:r>
            <a:r>
              <a:rPr lang="en-US" sz="2000" dirty="0" err="1" smtClean="0">
                <a:latin typeface="Calibri" panose="020F0502020204030204" pitchFamily="34" charset="0"/>
              </a:rPr>
              <a:t>bakeout</a:t>
            </a:r>
            <a:r>
              <a:rPr lang="en-US" sz="2000" dirty="0" smtClean="0">
                <a:latin typeface="Calibri" panose="020F0502020204030204" pitchFamily="34" charset="0"/>
              </a:rPr>
              <a:t>, tile material (outgassing) important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Calibri" panose="020F0502020204030204" pitchFamily="34" charset="0"/>
              </a:rPr>
              <a:t>Massive gas injection experiments are planned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NSTX-U only machine for private flux vs. </a:t>
            </a:r>
            <a:r>
              <a:rPr lang="en-US" sz="2000" dirty="0" err="1" smtClean="0">
                <a:latin typeface="Calibri" panose="020F0502020204030204" pitchFamily="34" charset="0"/>
              </a:rPr>
              <a:t>midplane</a:t>
            </a:r>
            <a:r>
              <a:rPr lang="en-US" sz="2000" dirty="0" smtClean="0">
                <a:latin typeface="Calibri" panose="020F0502020204030204" pitchFamily="34" charset="0"/>
              </a:rPr>
              <a:t> injection study – retain holes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Injection from private flux region may help radiate/protect </a:t>
            </a:r>
            <a:r>
              <a:rPr lang="en-US" sz="2000" dirty="0" err="1" smtClean="0">
                <a:latin typeface="Calibri" panose="020F0502020204030204" pitchFamily="34" charset="0"/>
              </a:rPr>
              <a:t>divertor</a:t>
            </a:r>
            <a:r>
              <a:rPr lang="en-US" sz="2000" dirty="0" smtClean="0">
                <a:latin typeface="Calibri" panose="020F0502020204030204" pitchFamily="34" charset="0"/>
              </a:rPr>
              <a:t> tiles in VDE</a:t>
            </a:r>
            <a:endParaRPr lang="en-US" sz="2000" dirty="0">
              <a:latin typeface="Calibri" panose="020F0502020204030204" pitchFamily="34" charset="0"/>
            </a:endParaRPr>
          </a:p>
          <a:p>
            <a:pPr marL="228600" lvl="1" indent="0">
              <a:lnSpc>
                <a:spcPct val="114000"/>
              </a:lnSpc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 panose="020F0502020204030204" pitchFamily="34" charset="0"/>
              </a:rPr>
              <a:t>MS TSG concerns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4864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Necessary magnetics should not be affected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Coverage for equilibrium reconstruction, including polar region for snowflake</a:t>
            </a:r>
          </a:p>
          <a:p>
            <a:pPr lvl="1"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</a:rPr>
              <a:t>Capacity for upgraded halo current sensors should be retained</a:t>
            </a:r>
            <a:r>
              <a:rPr lang="en-US" sz="2000" dirty="0" smtClean="0">
                <a:latin typeface="Calibri" panose="020F0502020204030204" pitchFamily="34" charset="0"/>
              </a:rPr>
              <a:t>… (next slides)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Extended magnetic sensors in the </a:t>
            </a:r>
            <a:r>
              <a:rPr lang="en-US" sz="2000" dirty="0" err="1" smtClean="0">
                <a:latin typeface="Calibri" panose="020F0502020204030204" pitchFamily="34" charset="0"/>
              </a:rPr>
              <a:t>divertor</a:t>
            </a:r>
            <a:r>
              <a:rPr lang="en-US" sz="2000" dirty="0" smtClean="0">
                <a:latin typeface="Calibri" panose="020F0502020204030204" pitchFamily="34" charset="0"/>
              </a:rPr>
              <a:t> region have long been planned</a:t>
            </a:r>
          </a:p>
          <a:p>
            <a:pPr lvl="2">
              <a:lnSpc>
                <a:spcPct val="114000"/>
              </a:lnSpc>
            </a:pPr>
            <a:r>
              <a:rPr lang="en-US" sz="1600" dirty="0" smtClean="0">
                <a:latin typeface="Calibri" panose="020F0502020204030204" pitchFamily="34" charset="0"/>
              </a:rPr>
              <a:t>If ceramic </a:t>
            </a:r>
            <a:r>
              <a:rPr lang="en-US" sz="1600" dirty="0">
                <a:latin typeface="Calibri" panose="020F0502020204030204" pitchFamily="34" charset="0"/>
              </a:rPr>
              <a:t>break for CHI is removed, </a:t>
            </a:r>
            <a:r>
              <a:rPr lang="en-US" sz="1600" dirty="0" smtClean="0">
                <a:latin typeface="Calibri" panose="020F0502020204030204" pitchFamily="34" charset="0"/>
              </a:rPr>
              <a:t>could </a:t>
            </a:r>
            <a:r>
              <a:rPr lang="en-US" sz="1600" dirty="0">
                <a:latin typeface="Calibri" panose="020F0502020204030204" pitchFamily="34" charset="0"/>
              </a:rPr>
              <a:t>in principle consider another channel at even lower major </a:t>
            </a:r>
            <a:r>
              <a:rPr lang="en-US" sz="1600" dirty="0" smtClean="0">
                <a:latin typeface="Calibri" panose="020F0502020204030204" pitchFamily="34" charset="0"/>
              </a:rPr>
              <a:t>radius</a:t>
            </a:r>
          </a:p>
          <a:p>
            <a:pPr lvl="1">
              <a:lnSpc>
                <a:spcPct val="114000"/>
              </a:lnSpc>
            </a:pP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11309" y="3505200"/>
            <a:ext cx="2720409" cy="3017520"/>
            <a:chOff x="5932205" y="1295400"/>
            <a:chExt cx="2720409" cy="301752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38" r="16761" b="1743"/>
            <a:stretch/>
          </p:blipFill>
          <p:spPr bwMode="auto">
            <a:xfrm>
              <a:off x="5932205" y="1295400"/>
              <a:ext cx="2720409" cy="301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6900014" y="3073519"/>
              <a:ext cx="76200" cy="76200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433414" y="2691082"/>
              <a:ext cx="76200" cy="76200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128614" y="2895949"/>
              <a:ext cx="76200" cy="76200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854038" y="1807464"/>
              <a:ext cx="76200" cy="76200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1822CD"/>
                  </a:solidFill>
                  <a:latin typeface="Helvetic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H="1">
              <a:off x="7703424" y="1940780"/>
              <a:ext cx="109197" cy="309474"/>
            </a:xfrm>
            <a:prstGeom prst="line">
              <a:avLst/>
            </a:prstGeom>
            <a:noFill/>
            <a:ln w="38100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ext Box 64"/>
          <p:cNvSpPr txBox="1">
            <a:spLocks noChangeArrowheads="1"/>
          </p:cNvSpPr>
          <p:nvPr/>
        </p:nvSpPr>
        <p:spPr bwMode="auto">
          <a:xfrm>
            <a:off x="2153637" y="5494376"/>
            <a:ext cx="3546568" cy="27699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pitchFamily="34" charset="0"/>
              </a:rPr>
              <a:t>N</a:t>
            </a:r>
            <a:r>
              <a:rPr lang="en-US" sz="1800" dirty="0" smtClean="0">
                <a:solidFill>
                  <a:srgbClr val="FF0000"/>
                </a:solidFill>
                <a:latin typeface="Helvetica" pitchFamily="34" charset="0"/>
              </a:rPr>
              <a:t>ew sensor locations</a:t>
            </a:r>
          </a:p>
        </p:txBody>
      </p:sp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2106040" y="3940213"/>
            <a:ext cx="25263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9900FF"/>
                </a:solidFill>
                <a:latin typeface="Helvetica" pitchFamily="34" charset="0"/>
              </a:rPr>
              <a:t>Present sensor locations</a:t>
            </a:r>
            <a:endParaRPr lang="en-US" sz="1800" dirty="0">
              <a:solidFill>
                <a:srgbClr val="9900FF"/>
              </a:solidFill>
              <a:latin typeface="Helvetica" pitchFamily="34" charset="0"/>
            </a:endParaRPr>
          </a:p>
        </p:txBody>
      </p:sp>
      <p:sp>
        <p:nvSpPr>
          <p:cNvPr id="13" name="Text Box 64"/>
          <p:cNvSpPr txBox="1">
            <a:spLocks noChangeArrowheads="1"/>
          </p:cNvSpPr>
          <p:nvPr/>
        </p:nvSpPr>
        <p:spPr bwMode="auto">
          <a:xfrm>
            <a:off x="2285809" y="4228389"/>
            <a:ext cx="3414396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1822CD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smtClean="0">
                <a:solidFill>
                  <a:srgbClr val="9900FF"/>
                </a:solidFill>
                <a:latin typeface="Helvetica" pitchFamily="34" charset="0"/>
              </a:rPr>
              <a:t>R</a:t>
            </a:r>
            <a:r>
              <a:rPr lang="en-US" sz="1600" dirty="0">
                <a:solidFill>
                  <a:srgbClr val="9900FF"/>
                </a:solidFill>
                <a:latin typeface="Helvetica" pitchFamily="34" charset="0"/>
              </a:rPr>
              <a:t> 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sensors (nominally normal, </a:t>
            </a:r>
            <a:r>
              <a:rPr lang="en-US" sz="1600" dirty="0" err="1" smtClean="0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 smtClean="0">
                <a:solidFill>
                  <a:srgbClr val="9900FF"/>
                </a:solidFill>
                <a:latin typeface="Helvetica" pitchFamily="34" charset="0"/>
              </a:rPr>
              <a:t>norm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) </a:t>
            </a:r>
          </a:p>
          <a:p>
            <a:pPr>
              <a:spcBef>
                <a:spcPct val="20000"/>
              </a:spcBef>
              <a:buNone/>
            </a:pPr>
            <a:r>
              <a:rPr lang="en-US" sz="1600" dirty="0" err="1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>
                <a:solidFill>
                  <a:srgbClr val="9900FF"/>
                </a:solidFill>
                <a:latin typeface="Helvetica" pitchFamily="34" charset="0"/>
              </a:rPr>
              <a:t>p</a:t>
            </a:r>
            <a:r>
              <a:rPr lang="en-US" sz="1600" baseline="-25000" dirty="0">
                <a:solidFill>
                  <a:srgbClr val="9900FF"/>
                </a:solidFill>
                <a:latin typeface="Helvetica" pitchFamily="34" charset="0"/>
              </a:rPr>
              <a:t> </a:t>
            </a:r>
            <a:r>
              <a:rPr lang="en-US" sz="1600" dirty="0">
                <a:solidFill>
                  <a:srgbClr val="9900FF"/>
                </a:solidFill>
                <a:latin typeface="Helvetica" pitchFamily="34" charset="0"/>
              </a:rPr>
              <a:t>sensors (nominally tangential, </a:t>
            </a:r>
            <a:r>
              <a:rPr lang="en-US" sz="1600" dirty="0" err="1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>
                <a:solidFill>
                  <a:srgbClr val="9900FF"/>
                </a:solidFill>
                <a:latin typeface="Helvetica" pitchFamily="34" charset="0"/>
              </a:rPr>
              <a:t>tan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)</a:t>
            </a:r>
            <a:endParaRPr lang="en-US" sz="1600" dirty="0">
              <a:solidFill>
                <a:srgbClr val="9900FF"/>
              </a:solidFill>
              <a:latin typeface="Helvetic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658837" y="5369976"/>
            <a:ext cx="1371600" cy="24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735106" y="4103920"/>
            <a:ext cx="3174941" cy="100438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25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0" tIns="0" rIns="0" bIns="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Sketch of present NSTX-U configuration (FY16)</a:t>
            </a:r>
            <a:endParaRPr lang="en-US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68096" y="1051560"/>
            <a:ext cx="7594600" cy="5457825"/>
            <a:chOff x="768096" y="1051560"/>
            <a:chExt cx="7594600" cy="5457825"/>
          </a:xfrm>
        </p:grpSpPr>
        <p:pic>
          <p:nvPicPr>
            <p:cNvPr id="13313" name="Picture 3" descr="10E0111-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83"/>
            <a:stretch>
              <a:fillRect/>
            </a:stretch>
          </p:blipFill>
          <p:spPr bwMode="auto">
            <a:xfrm flipV="1">
              <a:off x="768096" y="1051560"/>
              <a:ext cx="7594600" cy="545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2301621" y="5158422"/>
              <a:ext cx="368300" cy="131763"/>
            </a:xfrm>
            <a:custGeom>
              <a:avLst/>
              <a:gdLst>
                <a:gd name="connsiteX0" fmla="*/ 46567 w 368300"/>
                <a:gd name="connsiteY0" fmla="*/ 110067 h 131233"/>
                <a:gd name="connsiteX1" fmla="*/ 368300 w 368300"/>
                <a:gd name="connsiteY1" fmla="*/ 131233 h 131233"/>
                <a:gd name="connsiteX2" fmla="*/ 321734 w 368300"/>
                <a:gd name="connsiteY2" fmla="*/ 25400 h 131233"/>
                <a:gd name="connsiteX3" fmla="*/ 0 w 368300"/>
                <a:gd name="connsiteY3" fmla="*/ 0 h 131233"/>
                <a:gd name="connsiteX4" fmla="*/ 46567 w 368300"/>
                <a:gd name="connsiteY4" fmla="*/ 110067 h 13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0" h="131233">
                  <a:moveTo>
                    <a:pt x="46567" y="110067"/>
                  </a:moveTo>
                  <a:lnTo>
                    <a:pt x="368300" y="131233"/>
                  </a:lnTo>
                  <a:lnTo>
                    <a:pt x="321734" y="25400"/>
                  </a:lnTo>
                  <a:lnTo>
                    <a:pt x="0" y="0"/>
                  </a:lnTo>
                  <a:lnTo>
                    <a:pt x="46567" y="110067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08033" y="3916997"/>
              <a:ext cx="258763" cy="200025"/>
            </a:xfrm>
            <a:custGeom>
              <a:avLst/>
              <a:gdLst>
                <a:gd name="connsiteX0" fmla="*/ 0 w 257628"/>
                <a:gd name="connsiteY0" fmla="*/ 47171 h 199571"/>
                <a:gd name="connsiteX1" fmla="*/ 87085 w 257628"/>
                <a:gd name="connsiteY1" fmla="*/ 0 h 199571"/>
                <a:gd name="connsiteX2" fmla="*/ 257628 w 257628"/>
                <a:gd name="connsiteY2" fmla="*/ 152400 h 199571"/>
                <a:gd name="connsiteX3" fmla="*/ 166914 w 257628"/>
                <a:gd name="connsiteY3" fmla="*/ 199571 h 199571"/>
                <a:gd name="connsiteX4" fmla="*/ 0 w 257628"/>
                <a:gd name="connsiteY4" fmla="*/ 47171 h 19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628" h="199571">
                  <a:moveTo>
                    <a:pt x="0" y="47171"/>
                  </a:moveTo>
                  <a:lnTo>
                    <a:pt x="87085" y="0"/>
                  </a:lnTo>
                  <a:lnTo>
                    <a:pt x="257628" y="152400"/>
                  </a:lnTo>
                  <a:lnTo>
                    <a:pt x="166914" y="199571"/>
                  </a:lnTo>
                  <a:lnTo>
                    <a:pt x="0" y="47171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01921" y="6239510"/>
              <a:ext cx="284162" cy="222250"/>
            </a:xfrm>
            <a:custGeom>
              <a:avLst/>
              <a:gdLst>
                <a:gd name="connsiteX0" fmla="*/ 283028 w 283028"/>
                <a:gd name="connsiteY0" fmla="*/ 203200 h 221343"/>
                <a:gd name="connsiteX1" fmla="*/ 206828 w 283028"/>
                <a:gd name="connsiteY1" fmla="*/ 0 h 221343"/>
                <a:gd name="connsiteX2" fmla="*/ 0 w 283028"/>
                <a:gd name="connsiteY2" fmla="*/ 14515 h 221343"/>
                <a:gd name="connsiteX3" fmla="*/ 43543 w 283028"/>
                <a:gd name="connsiteY3" fmla="*/ 221343 h 221343"/>
                <a:gd name="connsiteX4" fmla="*/ 283028 w 283028"/>
                <a:gd name="connsiteY4" fmla="*/ 203200 h 22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28" h="221343">
                  <a:moveTo>
                    <a:pt x="283028" y="203200"/>
                  </a:moveTo>
                  <a:lnTo>
                    <a:pt x="206828" y="0"/>
                  </a:lnTo>
                  <a:lnTo>
                    <a:pt x="0" y="14515"/>
                  </a:lnTo>
                  <a:lnTo>
                    <a:pt x="43543" y="221343"/>
                  </a:lnTo>
                  <a:lnTo>
                    <a:pt x="283028" y="20320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357683" y="5420360"/>
              <a:ext cx="381000" cy="111125"/>
            </a:xfrm>
            <a:custGeom>
              <a:avLst/>
              <a:gdLst>
                <a:gd name="connsiteX0" fmla="*/ 304800 w 381000"/>
                <a:gd name="connsiteY0" fmla="*/ 112486 h 112486"/>
                <a:gd name="connsiteX1" fmla="*/ 381000 w 381000"/>
                <a:gd name="connsiteY1" fmla="*/ 0 h 112486"/>
                <a:gd name="connsiteX2" fmla="*/ 76200 w 381000"/>
                <a:gd name="connsiteY2" fmla="*/ 7257 h 112486"/>
                <a:gd name="connsiteX3" fmla="*/ 0 w 381000"/>
                <a:gd name="connsiteY3" fmla="*/ 97972 h 112486"/>
                <a:gd name="connsiteX4" fmla="*/ 304800 w 381000"/>
                <a:gd name="connsiteY4" fmla="*/ 112486 h 11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112486">
                  <a:moveTo>
                    <a:pt x="304800" y="112486"/>
                  </a:moveTo>
                  <a:lnTo>
                    <a:pt x="381000" y="0"/>
                  </a:lnTo>
                  <a:lnTo>
                    <a:pt x="76200" y="7257"/>
                  </a:lnTo>
                  <a:lnTo>
                    <a:pt x="0" y="97972"/>
                  </a:lnTo>
                  <a:lnTo>
                    <a:pt x="304800" y="11248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60833" y="4094797"/>
              <a:ext cx="279400" cy="203200"/>
            </a:xfrm>
            <a:custGeom>
              <a:avLst/>
              <a:gdLst>
                <a:gd name="connsiteX0" fmla="*/ 192314 w 279400"/>
                <a:gd name="connsiteY0" fmla="*/ 0 h 203200"/>
                <a:gd name="connsiteX1" fmla="*/ 192314 w 279400"/>
                <a:gd name="connsiteY1" fmla="*/ 0 h 203200"/>
                <a:gd name="connsiteX2" fmla="*/ 148771 w 279400"/>
                <a:gd name="connsiteY2" fmla="*/ 25400 h 203200"/>
                <a:gd name="connsiteX3" fmla="*/ 130628 w 279400"/>
                <a:gd name="connsiteY3" fmla="*/ 39914 h 203200"/>
                <a:gd name="connsiteX4" fmla="*/ 108857 w 279400"/>
                <a:gd name="connsiteY4" fmla="*/ 50800 h 203200"/>
                <a:gd name="connsiteX5" fmla="*/ 79828 w 279400"/>
                <a:gd name="connsiteY5" fmla="*/ 65314 h 203200"/>
                <a:gd name="connsiteX6" fmla="*/ 68942 w 279400"/>
                <a:gd name="connsiteY6" fmla="*/ 72571 h 203200"/>
                <a:gd name="connsiteX7" fmla="*/ 58057 w 279400"/>
                <a:gd name="connsiteY7" fmla="*/ 83457 h 203200"/>
                <a:gd name="connsiteX8" fmla="*/ 47171 w 279400"/>
                <a:gd name="connsiteY8" fmla="*/ 87085 h 203200"/>
                <a:gd name="connsiteX9" fmla="*/ 25400 w 279400"/>
                <a:gd name="connsiteY9" fmla="*/ 108857 h 203200"/>
                <a:gd name="connsiteX10" fmla="*/ 3628 w 279400"/>
                <a:gd name="connsiteY10" fmla="*/ 127000 h 203200"/>
                <a:gd name="connsiteX11" fmla="*/ 0 w 279400"/>
                <a:gd name="connsiteY11" fmla="*/ 137885 h 203200"/>
                <a:gd name="connsiteX12" fmla="*/ 79828 w 279400"/>
                <a:gd name="connsiteY12" fmla="*/ 203200 h 203200"/>
                <a:gd name="connsiteX13" fmla="*/ 279400 w 279400"/>
                <a:gd name="connsiteY13" fmla="*/ 65314 h 203200"/>
                <a:gd name="connsiteX14" fmla="*/ 192314 w 279400"/>
                <a:gd name="connsiteY14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400" h="203200">
                  <a:moveTo>
                    <a:pt x="192314" y="0"/>
                  </a:moveTo>
                  <a:lnTo>
                    <a:pt x="192314" y="0"/>
                  </a:lnTo>
                  <a:cubicBezTo>
                    <a:pt x="177800" y="8467"/>
                    <a:pt x="162879" y="16272"/>
                    <a:pt x="148771" y="25400"/>
                  </a:cubicBezTo>
                  <a:cubicBezTo>
                    <a:pt x="142269" y="29607"/>
                    <a:pt x="137162" y="35756"/>
                    <a:pt x="130628" y="39914"/>
                  </a:cubicBezTo>
                  <a:cubicBezTo>
                    <a:pt x="123783" y="44270"/>
                    <a:pt x="115814" y="46626"/>
                    <a:pt x="108857" y="50800"/>
                  </a:cubicBezTo>
                  <a:cubicBezTo>
                    <a:pt x="82424" y="66659"/>
                    <a:pt x="106747" y="58583"/>
                    <a:pt x="79828" y="65314"/>
                  </a:cubicBezTo>
                  <a:cubicBezTo>
                    <a:pt x="76199" y="67733"/>
                    <a:pt x="72292" y="69779"/>
                    <a:pt x="68942" y="72571"/>
                  </a:cubicBezTo>
                  <a:cubicBezTo>
                    <a:pt x="65000" y="75856"/>
                    <a:pt x="62327" y="80611"/>
                    <a:pt x="58057" y="83457"/>
                  </a:cubicBezTo>
                  <a:cubicBezTo>
                    <a:pt x="54875" y="85579"/>
                    <a:pt x="50800" y="85876"/>
                    <a:pt x="47171" y="87085"/>
                  </a:cubicBezTo>
                  <a:cubicBezTo>
                    <a:pt x="39914" y="94342"/>
                    <a:pt x="33611" y="102700"/>
                    <a:pt x="25400" y="108857"/>
                  </a:cubicBezTo>
                  <a:cubicBezTo>
                    <a:pt x="8148" y="121795"/>
                    <a:pt x="15161" y="115465"/>
                    <a:pt x="3628" y="127000"/>
                  </a:cubicBezTo>
                  <a:lnTo>
                    <a:pt x="0" y="137885"/>
                  </a:lnTo>
                  <a:lnTo>
                    <a:pt x="79828" y="203200"/>
                  </a:lnTo>
                  <a:lnTo>
                    <a:pt x="279400" y="65314"/>
                  </a:lnTo>
                  <a:lnTo>
                    <a:pt x="192314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33796" y="5688647"/>
              <a:ext cx="365125" cy="173038"/>
            </a:xfrm>
            <a:custGeom>
              <a:avLst/>
              <a:gdLst>
                <a:gd name="connsiteX0" fmla="*/ 116114 w 366486"/>
                <a:gd name="connsiteY0" fmla="*/ 0 h 174172"/>
                <a:gd name="connsiteX1" fmla="*/ 116114 w 366486"/>
                <a:gd name="connsiteY1" fmla="*/ 0 h 174172"/>
                <a:gd name="connsiteX2" fmla="*/ 68943 w 366486"/>
                <a:gd name="connsiteY2" fmla="*/ 36286 h 174172"/>
                <a:gd name="connsiteX3" fmla="*/ 61686 w 366486"/>
                <a:gd name="connsiteY3" fmla="*/ 47172 h 174172"/>
                <a:gd name="connsiteX4" fmla="*/ 29029 w 366486"/>
                <a:gd name="connsiteY4" fmla="*/ 61686 h 174172"/>
                <a:gd name="connsiteX5" fmla="*/ 0 w 366486"/>
                <a:gd name="connsiteY5" fmla="*/ 76200 h 174172"/>
                <a:gd name="connsiteX6" fmla="*/ 235857 w 366486"/>
                <a:gd name="connsiteY6" fmla="*/ 174172 h 174172"/>
                <a:gd name="connsiteX7" fmla="*/ 366486 w 366486"/>
                <a:gd name="connsiteY7" fmla="*/ 83458 h 174172"/>
                <a:gd name="connsiteX8" fmla="*/ 116114 w 366486"/>
                <a:gd name="connsiteY8" fmla="*/ 0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486" h="174172">
                  <a:moveTo>
                    <a:pt x="116114" y="0"/>
                  </a:moveTo>
                  <a:lnTo>
                    <a:pt x="116114" y="0"/>
                  </a:lnTo>
                  <a:cubicBezTo>
                    <a:pt x="100169" y="11162"/>
                    <a:pt x="81738" y="20932"/>
                    <a:pt x="68943" y="36286"/>
                  </a:cubicBezTo>
                  <a:cubicBezTo>
                    <a:pt x="66151" y="39636"/>
                    <a:pt x="64770" y="44088"/>
                    <a:pt x="61686" y="47172"/>
                  </a:cubicBezTo>
                  <a:cubicBezTo>
                    <a:pt x="49648" y="59210"/>
                    <a:pt x="45793" y="52107"/>
                    <a:pt x="29029" y="61686"/>
                  </a:cubicBezTo>
                  <a:cubicBezTo>
                    <a:pt x="2579" y="76800"/>
                    <a:pt x="13380" y="76200"/>
                    <a:pt x="0" y="76200"/>
                  </a:cubicBezTo>
                  <a:lnTo>
                    <a:pt x="235857" y="174172"/>
                  </a:lnTo>
                  <a:lnTo>
                    <a:pt x="366486" y="83458"/>
                  </a:lnTo>
                  <a:lnTo>
                    <a:pt x="116114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77883" y="5514022"/>
              <a:ext cx="376238" cy="166688"/>
            </a:xfrm>
            <a:custGeom>
              <a:avLst/>
              <a:gdLst>
                <a:gd name="connsiteX0" fmla="*/ 0 w 377372"/>
                <a:gd name="connsiteY0" fmla="*/ 47171 h 166914"/>
                <a:gd name="connsiteX1" fmla="*/ 108858 w 377372"/>
                <a:gd name="connsiteY1" fmla="*/ 166914 h 166914"/>
                <a:gd name="connsiteX2" fmla="*/ 377372 w 377372"/>
                <a:gd name="connsiteY2" fmla="*/ 97971 h 166914"/>
                <a:gd name="connsiteX3" fmla="*/ 257629 w 377372"/>
                <a:gd name="connsiteY3" fmla="*/ 0 h 166914"/>
                <a:gd name="connsiteX4" fmla="*/ 0 w 377372"/>
                <a:gd name="connsiteY4" fmla="*/ 47171 h 16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372" h="166914">
                  <a:moveTo>
                    <a:pt x="0" y="47171"/>
                  </a:moveTo>
                  <a:lnTo>
                    <a:pt x="108858" y="166914"/>
                  </a:lnTo>
                  <a:lnTo>
                    <a:pt x="377372" y="97971"/>
                  </a:lnTo>
                  <a:lnTo>
                    <a:pt x="257629" y="0"/>
                  </a:lnTo>
                  <a:lnTo>
                    <a:pt x="0" y="47171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62083" y="3863022"/>
              <a:ext cx="209550" cy="195263"/>
            </a:xfrm>
            <a:custGeom>
              <a:avLst/>
              <a:gdLst>
                <a:gd name="connsiteX0" fmla="*/ 0 w 210458"/>
                <a:gd name="connsiteY0" fmla="*/ 36286 h 195943"/>
                <a:gd name="connsiteX1" fmla="*/ 116115 w 210458"/>
                <a:gd name="connsiteY1" fmla="*/ 195943 h 195943"/>
                <a:gd name="connsiteX2" fmla="*/ 210458 w 210458"/>
                <a:gd name="connsiteY2" fmla="*/ 163286 h 195943"/>
                <a:gd name="connsiteX3" fmla="*/ 90715 w 210458"/>
                <a:gd name="connsiteY3" fmla="*/ 0 h 195943"/>
                <a:gd name="connsiteX4" fmla="*/ 0 w 210458"/>
                <a:gd name="connsiteY4" fmla="*/ 36286 h 19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58" h="195943">
                  <a:moveTo>
                    <a:pt x="0" y="36286"/>
                  </a:moveTo>
                  <a:lnTo>
                    <a:pt x="116115" y="195943"/>
                  </a:lnTo>
                  <a:lnTo>
                    <a:pt x="210458" y="163286"/>
                  </a:lnTo>
                  <a:lnTo>
                    <a:pt x="90715" y="0"/>
                  </a:lnTo>
                  <a:lnTo>
                    <a:pt x="0" y="3628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17921" y="4051935"/>
              <a:ext cx="236537" cy="188912"/>
            </a:xfrm>
            <a:custGeom>
              <a:avLst/>
              <a:gdLst>
                <a:gd name="connsiteX0" fmla="*/ 0 w 235857"/>
                <a:gd name="connsiteY0" fmla="*/ 145143 h 188685"/>
                <a:gd name="connsiteX1" fmla="*/ 72571 w 235857"/>
                <a:gd name="connsiteY1" fmla="*/ 188685 h 188685"/>
                <a:gd name="connsiteX2" fmla="*/ 235857 w 235857"/>
                <a:gd name="connsiteY2" fmla="*/ 43543 h 188685"/>
                <a:gd name="connsiteX3" fmla="*/ 141514 w 235857"/>
                <a:gd name="connsiteY3" fmla="*/ 0 h 188685"/>
                <a:gd name="connsiteX4" fmla="*/ 0 w 235857"/>
                <a:gd name="connsiteY4" fmla="*/ 145143 h 18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57" h="188685">
                  <a:moveTo>
                    <a:pt x="0" y="145143"/>
                  </a:moveTo>
                  <a:lnTo>
                    <a:pt x="72571" y="188685"/>
                  </a:lnTo>
                  <a:lnTo>
                    <a:pt x="235857" y="43543"/>
                  </a:lnTo>
                  <a:lnTo>
                    <a:pt x="141514" y="0"/>
                  </a:lnTo>
                  <a:lnTo>
                    <a:pt x="0" y="14514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184396" y="3308985"/>
              <a:ext cx="103187" cy="401637"/>
            </a:xfrm>
            <a:custGeom>
              <a:avLst/>
              <a:gdLst>
                <a:gd name="connsiteX0" fmla="*/ 1955 w 103555"/>
                <a:gd name="connsiteY0" fmla="*/ 0 h 401320"/>
                <a:gd name="connsiteX1" fmla="*/ 103555 w 103555"/>
                <a:gd name="connsiteY1" fmla="*/ 60960 h 401320"/>
                <a:gd name="connsiteX2" fmla="*/ 103555 w 103555"/>
                <a:gd name="connsiteY2" fmla="*/ 401320 h 401320"/>
                <a:gd name="connsiteX3" fmla="*/ 1955 w 103555"/>
                <a:gd name="connsiteY3" fmla="*/ 345440 h 401320"/>
                <a:gd name="connsiteX4" fmla="*/ 1955 w 103555"/>
                <a:gd name="connsiteY4" fmla="*/ 0 h 40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5" h="401320">
                  <a:moveTo>
                    <a:pt x="1955" y="0"/>
                  </a:moveTo>
                  <a:lnTo>
                    <a:pt x="103555" y="60960"/>
                  </a:lnTo>
                  <a:lnTo>
                    <a:pt x="103555" y="401320"/>
                  </a:lnTo>
                  <a:lnTo>
                    <a:pt x="1955" y="345440"/>
                  </a:lnTo>
                  <a:cubicBezTo>
                    <a:pt x="262" y="237067"/>
                    <a:pt x="-1432" y="128693"/>
                    <a:pt x="195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959096" y="3350260"/>
              <a:ext cx="131762" cy="365125"/>
            </a:xfrm>
            <a:custGeom>
              <a:avLst/>
              <a:gdLst>
                <a:gd name="connsiteX0" fmla="*/ 30480 w 132080"/>
                <a:gd name="connsiteY0" fmla="*/ 35560 h 365760"/>
                <a:gd name="connsiteX1" fmla="*/ 132080 w 132080"/>
                <a:gd name="connsiteY1" fmla="*/ 0 h 365760"/>
                <a:gd name="connsiteX2" fmla="*/ 101600 w 132080"/>
                <a:gd name="connsiteY2" fmla="*/ 335280 h 365760"/>
                <a:gd name="connsiteX3" fmla="*/ 0 w 132080"/>
                <a:gd name="connsiteY3" fmla="*/ 365760 h 365760"/>
                <a:gd name="connsiteX4" fmla="*/ 30480 w 132080"/>
                <a:gd name="connsiteY4" fmla="*/ 3556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80" h="365760">
                  <a:moveTo>
                    <a:pt x="30480" y="35560"/>
                  </a:moveTo>
                  <a:lnTo>
                    <a:pt x="132080" y="0"/>
                  </a:lnTo>
                  <a:lnTo>
                    <a:pt x="101600" y="335280"/>
                  </a:lnTo>
                  <a:lnTo>
                    <a:pt x="0" y="365760"/>
                  </a:lnTo>
                  <a:lnTo>
                    <a:pt x="30480" y="3556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217733" y="1611947"/>
              <a:ext cx="127000" cy="473075"/>
            </a:xfrm>
            <a:custGeom>
              <a:avLst/>
              <a:gdLst>
                <a:gd name="connsiteX0" fmla="*/ 15240 w 127000"/>
                <a:gd name="connsiteY0" fmla="*/ 0 h 472440"/>
                <a:gd name="connsiteX1" fmla="*/ 127000 w 127000"/>
                <a:gd name="connsiteY1" fmla="*/ 25400 h 472440"/>
                <a:gd name="connsiteX2" fmla="*/ 101600 w 127000"/>
                <a:gd name="connsiteY2" fmla="*/ 472440 h 472440"/>
                <a:gd name="connsiteX3" fmla="*/ 0 w 127000"/>
                <a:gd name="connsiteY3" fmla="*/ 447040 h 472440"/>
                <a:gd name="connsiteX4" fmla="*/ 15240 w 127000"/>
                <a:gd name="connsiteY4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472440">
                  <a:moveTo>
                    <a:pt x="15240" y="0"/>
                  </a:moveTo>
                  <a:lnTo>
                    <a:pt x="127000" y="25400"/>
                  </a:lnTo>
                  <a:lnTo>
                    <a:pt x="101600" y="472440"/>
                  </a:lnTo>
                  <a:lnTo>
                    <a:pt x="0" y="4470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065458" y="1648460"/>
              <a:ext cx="122238" cy="457200"/>
            </a:xfrm>
            <a:custGeom>
              <a:avLst/>
              <a:gdLst>
                <a:gd name="connsiteX0" fmla="*/ 25400 w 121920"/>
                <a:gd name="connsiteY0" fmla="*/ 15240 h 457200"/>
                <a:gd name="connsiteX1" fmla="*/ 121920 w 121920"/>
                <a:gd name="connsiteY1" fmla="*/ 0 h 457200"/>
                <a:gd name="connsiteX2" fmla="*/ 101600 w 121920"/>
                <a:gd name="connsiteY2" fmla="*/ 447040 h 457200"/>
                <a:gd name="connsiteX3" fmla="*/ 0 w 121920"/>
                <a:gd name="connsiteY3" fmla="*/ 457200 h 457200"/>
                <a:gd name="connsiteX4" fmla="*/ 25400 w 121920"/>
                <a:gd name="connsiteY4" fmla="*/ 1524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" h="457200">
                  <a:moveTo>
                    <a:pt x="25400" y="15240"/>
                  </a:moveTo>
                  <a:lnTo>
                    <a:pt x="121920" y="0"/>
                  </a:lnTo>
                  <a:lnTo>
                    <a:pt x="101600" y="447040"/>
                  </a:lnTo>
                  <a:lnTo>
                    <a:pt x="0" y="457200"/>
                  </a:lnTo>
                  <a:lnTo>
                    <a:pt x="25400" y="1524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527296" y="1370647"/>
              <a:ext cx="55562" cy="46038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4500308" y="2307272"/>
              <a:ext cx="55563" cy="46038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4470146" y="3199447"/>
              <a:ext cx="55562" cy="46038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4460621" y="3870960"/>
              <a:ext cx="55562" cy="46037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405058" y="4621847"/>
              <a:ext cx="55563" cy="46038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4393946" y="5112385"/>
              <a:ext cx="55562" cy="46037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4189158" y="5580697"/>
              <a:ext cx="55563" cy="46038"/>
            </a:xfrm>
            <a:prstGeom prst="ellipse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3906837" y="5868987"/>
              <a:ext cx="55563" cy="4603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V="1">
              <a:off x="3754438" y="6019800"/>
              <a:ext cx="55562" cy="4603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581400" y="6172200"/>
              <a:ext cx="55562" cy="4603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 flipV="1">
              <a:off x="3429000" y="6324600"/>
              <a:ext cx="55562" cy="4603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00" y="1127760"/>
              <a:ext cx="2895600" cy="1386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91"/>
            <p:cNvSpPr txBox="1">
              <a:spLocks noChangeArrowheads="1"/>
            </p:cNvSpPr>
            <p:nvPr/>
          </p:nvSpPr>
          <p:spPr bwMode="auto">
            <a:xfrm>
              <a:off x="914400" y="1748473"/>
              <a:ext cx="22498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FF"/>
                  </a:solidFill>
                </a:rPr>
                <a:t>Multi</a:t>
              </a:r>
              <a:r>
                <a:rPr lang="en-US" sz="1800" dirty="0" smtClean="0">
                  <a:solidFill>
                    <a:srgbClr val="0000FF"/>
                  </a:solidFill>
                </a:rPr>
                <a:t>-axis </a:t>
              </a:r>
              <a:r>
                <a:rPr lang="en-US" sz="1800" dirty="0">
                  <a:solidFill>
                    <a:srgbClr val="0000FF"/>
                  </a:solidFill>
                </a:rPr>
                <a:t>B sensors</a:t>
              </a:r>
            </a:p>
          </p:txBody>
        </p:sp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914400" y="1203960"/>
              <a:ext cx="2814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FF0000"/>
                  </a:solidFill>
                </a:rPr>
                <a:t>Normal-current shunt tiles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99"/>
            <p:cNvSpPr txBox="1">
              <a:spLocks noChangeArrowheads="1"/>
            </p:cNvSpPr>
            <p:nvPr/>
          </p:nvSpPr>
          <p:spPr bwMode="auto">
            <a:xfrm>
              <a:off x="914400" y="1475006"/>
              <a:ext cx="2391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FF6600"/>
                  </a:solidFill>
                </a:rPr>
                <a:t>Single axis </a:t>
              </a:r>
              <a:r>
                <a:rPr lang="en-US" sz="1800" dirty="0">
                  <a:solidFill>
                    <a:srgbClr val="FF6600"/>
                  </a:solidFill>
                </a:rPr>
                <a:t>B </a:t>
              </a:r>
              <a:r>
                <a:rPr lang="en-US" sz="1800" dirty="0" smtClean="0">
                  <a:solidFill>
                    <a:srgbClr val="FF6600"/>
                  </a:solidFill>
                </a:rPr>
                <a:t>sensors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37" name="TextBox 91"/>
            <p:cNvSpPr txBox="1">
              <a:spLocks noChangeArrowheads="1"/>
            </p:cNvSpPr>
            <p:nvPr/>
          </p:nvSpPr>
          <p:spPr bwMode="auto">
            <a:xfrm>
              <a:off x="914400" y="2039112"/>
              <a:ext cx="26483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008000"/>
                  </a:solidFill>
                </a:rPr>
                <a:t>Dense Langmuir probes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362200" y="3965575"/>
              <a:ext cx="290512" cy="214312"/>
            </a:xfrm>
            <a:custGeom>
              <a:avLst/>
              <a:gdLst>
                <a:gd name="connsiteX0" fmla="*/ 0 w 290285"/>
                <a:gd name="connsiteY0" fmla="*/ 68943 h 214086"/>
                <a:gd name="connsiteX1" fmla="*/ 199571 w 290285"/>
                <a:gd name="connsiteY1" fmla="*/ 214086 h 214086"/>
                <a:gd name="connsiteX2" fmla="*/ 290285 w 290285"/>
                <a:gd name="connsiteY2" fmla="*/ 148771 h 214086"/>
                <a:gd name="connsiteX3" fmla="*/ 97971 w 290285"/>
                <a:gd name="connsiteY3" fmla="*/ 0 h 214086"/>
                <a:gd name="connsiteX4" fmla="*/ 0 w 290285"/>
                <a:gd name="connsiteY4" fmla="*/ 68943 h 21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85" h="214086">
                  <a:moveTo>
                    <a:pt x="0" y="68943"/>
                  </a:moveTo>
                  <a:lnTo>
                    <a:pt x="199571" y="214086"/>
                  </a:lnTo>
                  <a:lnTo>
                    <a:pt x="290285" y="148771"/>
                  </a:lnTo>
                  <a:lnTo>
                    <a:pt x="97971" y="0"/>
                  </a:lnTo>
                  <a:lnTo>
                    <a:pt x="0" y="68943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757487" y="4267200"/>
              <a:ext cx="279400" cy="203200"/>
            </a:xfrm>
            <a:custGeom>
              <a:avLst/>
              <a:gdLst>
                <a:gd name="connsiteX0" fmla="*/ 0 w 279400"/>
                <a:gd name="connsiteY0" fmla="*/ 58057 h 203200"/>
                <a:gd name="connsiteX1" fmla="*/ 214086 w 279400"/>
                <a:gd name="connsiteY1" fmla="*/ 203200 h 203200"/>
                <a:gd name="connsiteX2" fmla="*/ 279400 w 279400"/>
                <a:gd name="connsiteY2" fmla="*/ 141515 h 203200"/>
                <a:gd name="connsiteX3" fmla="*/ 79829 w 279400"/>
                <a:gd name="connsiteY3" fmla="*/ 0 h 203200"/>
                <a:gd name="connsiteX4" fmla="*/ 0 w 279400"/>
                <a:gd name="connsiteY4" fmla="*/ 58057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203200">
                  <a:moveTo>
                    <a:pt x="0" y="58057"/>
                  </a:moveTo>
                  <a:lnTo>
                    <a:pt x="214086" y="203200"/>
                  </a:lnTo>
                  <a:lnTo>
                    <a:pt x="279400" y="141515"/>
                  </a:lnTo>
                  <a:lnTo>
                    <a:pt x="79829" y="0"/>
                  </a:lnTo>
                  <a:lnTo>
                    <a:pt x="0" y="58057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557462" y="4111625"/>
              <a:ext cx="279400" cy="214312"/>
            </a:xfrm>
            <a:custGeom>
              <a:avLst/>
              <a:gdLst>
                <a:gd name="connsiteX0" fmla="*/ 0 w 279400"/>
                <a:gd name="connsiteY0" fmla="*/ 65314 h 214085"/>
                <a:gd name="connsiteX1" fmla="*/ 90714 w 279400"/>
                <a:gd name="connsiteY1" fmla="*/ 0 h 214085"/>
                <a:gd name="connsiteX2" fmla="*/ 279400 w 279400"/>
                <a:gd name="connsiteY2" fmla="*/ 163285 h 214085"/>
                <a:gd name="connsiteX3" fmla="*/ 192314 w 279400"/>
                <a:gd name="connsiteY3" fmla="*/ 214085 h 214085"/>
                <a:gd name="connsiteX4" fmla="*/ 0 w 279400"/>
                <a:gd name="connsiteY4" fmla="*/ 65314 h 21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214085">
                  <a:moveTo>
                    <a:pt x="0" y="65314"/>
                  </a:moveTo>
                  <a:lnTo>
                    <a:pt x="90714" y="0"/>
                  </a:lnTo>
                  <a:lnTo>
                    <a:pt x="279400" y="163285"/>
                  </a:lnTo>
                  <a:lnTo>
                    <a:pt x="192314" y="214085"/>
                  </a:lnTo>
                  <a:lnTo>
                    <a:pt x="0" y="65314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986087" y="4416425"/>
              <a:ext cx="268288" cy="231775"/>
            </a:xfrm>
            <a:custGeom>
              <a:avLst/>
              <a:gdLst>
                <a:gd name="connsiteX0" fmla="*/ 0 w 268514"/>
                <a:gd name="connsiteY0" fmla="*/ 58057 h 232228"/>
                <a:gd name="connsiteX1" fmla="*/ 203200 w 268514"/>
                <a:gd name="connsiteY1" fmla="*/ 188685 h 232228"/>
                <a:gd name="connsiteX2" fmla="*/ 214086 w 268514"/>
                <a:gd name="connsiteY2" fmla="*/ 232228 h 232228"/>
                <a:gd name="connsiteX3" fmla="*/ 268514 w 268514"/>
                <a:gd name="connsiteY3" fmla="*/ 177800 h 232228"/>
                <a:gd name="connsiteX4" fmla="*/ 257629 w 268514"/>
                <a:gd name="connsiteY4" fmla="*/ 130628 h 232228"/>
                <a:gd name="connsiteX5" fmla="*/ 54429 w 268514"/>
                <a:gd name="connsiteY5" fmla="*/ 0 h 232228"/>
                <a:gd name="connsiteX6" fmla="*/ 0 w 268514"/>
                <a:gd name="connsiteY6" fmla="*/ 58057 h 2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514" h="232228">
                  <a:moveTo>
                    <a:pt x="0" y="58057"/>
                  </a:moveTo>
                  <a:lnTo>
                    <a:pt x="203200" y="188685"/>
                  </a:lnTo>
                  <a:lnTo>
                    <a:pt x="214086" y="232228"/>
                  </a:lnTo>
                  <a:lnTo>
                    <a:pt x="268514" y="177800"/>
                  </a:lnTo>
                  <a:lnTo>
                    <a:pt x="257629" y="130628"/>
                  </a:lnTo>
                  <a:lnTo>
                    <a:pt x="54429" y="0"/>
                  </a:lnTo>
                  <a:lnTo>
                    <a:pt x="0" y="58057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5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/>
          </p:cNvSpPr>
          <p:nvPr/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0" tIns="0" rIns="0" bIns="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Sketch of planned enhancements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8096" y="1051560"/>
            <a:ext cx="7594600" cy="5457825"/>
            <a:chOff x="768096" y="1051560"/>
            <a:chExt cx="7594600" cy="5457825"/>
          </a:xfrm>
        </p:grpSpPr>
        <p:grpSp>
          <p:nvGrpSpPr>
            <p:cNvPr id="2" name="Group 1"/>
            <p:cNvGrpSpPr/>
            <p:nvPr/>
          </p:nvGrpSpPr>
          <p:grpSpPr>
            <a:xfrm flipV="1">
              <a:off x="768096" y="1051560"/>
              <a:ext cx="7594600" cy="5457825"/>
              <a:chOff x="762000" y="1035050"/>
              <a:chExt cx="7594600" cy="5457825"/>
            </a:xfrm>
          </p:grpSpPr>
          <p:pic>
            <p:nvPicPr>
              <p:cNvPr id="14337" name="Picture 3" descr="10E0111-1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083"/>
              <a:stretch>
                <a:fillRect/>
              </a:stretch>
            </p:blipFill>
            <p:spPr bwMode="auto">
              <a:xfrm flipV="1">
                <a:off x="762000" y="1035050"/>
                <a:ext cx="7594600" cy="5457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Freeform 4"/>
              <p:cNvSpPr/>
              <p:nvPr/>
            </p:nvSpPr>
            <p:spPr>
              <a:xfrm>
                <a:off x="2295525" y="5141912"/>
                <a:ext cx="368300" cy="131763"/>
              </a:xfrm>
              <a:custGeom>
                <a:avLst/>
                <a:gdLst>
                  <a:gd name="connsiteX0" fmla="*/ 46567 w 368300"/>
                  <a:gd name="connsiteY0" fmla="*/ 110067 h 131233"/>
                  <a:gd name="connsiteX1" fmla="*/ 368300 w 368300"/>
                  <a:gd name="connsiteY1" fmla="*/ 131233 h 131233"/>
                  <a:gd name="connsiteX2" fmla="*/ 321734 w 368300"/>
                  <a:gd name="connsiteY2" fmla="*/ 25400 h 131233"/>
                  <a:gd name="connsiteX3" fmla="*/ 0 w 368300"/>
                  <a:gd name="connsiteY3" fmla="*/ 0 h 131233"/>
                  <a:gd name="connsiteX4" fmla="*/ 46567 w 368300"/>
                  <a:gd name="connsiteY4" fmla="*/ 110067 h 13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300" h="131233">
                    <a:moveTo>
                      <a:pt x="46567" y="110067"/>
                    </a:moveTo>
                    <a:lnTo>
                      <a:pt x="368300" y="131233"/>
                    </a:lnTo>
                    <a:lnTo>
                      <a:pt x="321734" y="25400"/>
                    </a:lnTo>
                    <a:lnTo>
                      <a:pt x="0" y="0"/>
                    </a:lnTo>
                    <a:lnTo>
                      <a:pt x="46567" y="1100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801937" y="3900487"/>
                <a:ext cx="258763" cy="200025"/>
              </a:xfrm>
              <a:custGeom>
                <a:avLst/>
                <a:gdLst>
                  <a:gd name="connsiteX0" fmla="*/ 0 w 257628"/>
                  <a:gd name="connsiteY0" fmla="*/ 47171 h 199571"/>
                  <a:gd name="connsiteX1" fmla="*/ 87085 w 257628"/>
                  <a:gd name="connsiteY1" fmla="*/ 0 h 199571"/>
                  <a:gd name="connsiteX2" fmla="*/ 257628 w 257628"/>
                  <a:gd name="connsiteY2" fmla="*/ 152400 h 199571"/>
                  <a:gd name="connsiteX3" fmla="*/ 166914 w 257628"/>
                  <a:gd name="connsiteY3" fmla="*/ 199571 h 199571"/>
                  <a:gd name="connsiteX4" fmla="*/ 0 w 257628"/>
                  <a:gd name="connsiteY4" fmla="*/ 47171 h 19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28" h="199571">
                    <a:moveTo>
                      <a:pt x="0" y="47171"/>
                    </a:moveTo>
                    <a:lnTo>
                      <a:pt x="87085" y="0"/>
                    </a:lnTo>
                    <a:lnTo>
                      <a:pt x="257628" y="152400"/>
                    </a:lnTo>
                    <a:lnTo>
                      <a:pt x="166914" y="199571"/>
                    </a:lnTo>
                    <a:lnTo>
                      <a:pt x="0" y="471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695825" y="6223000"/>
                <a:ext cx="284162" cy="222250"/>
              </a:xfrm>
              <a:custGeom>
                <a:avLst/>
                <a:gdLst>
                  <a:gd name="connsiteX0" fmla="*/ 283028 w 283028"/>
                  <a:gd name="connsiteY0" fmla="*/ 203200 h 221343"/>
                  <a:gd name="connsiteX1" fmla="*/ 206828 w 283028"/>
                  <a:gd name="connsiteY1" fmla="*/ 0 h 221343"/>
                  <a:gd name="connsiteX2" fmla="*/ 0 w 283028"/>
                  <a:gd name="connsiteY2" fmla="*/ 14515 h 221343"/>
                  <a:gd name="connsiteX3" fmla="*/ 43543 w 283028"/>
                  <a:gd name="connsiteY3" fmla="*/ 221343 h 221343"/>
                  <a:gd name="connsiteX4" fmla="*/ 283028 w 283028"/>
                  <a:gd name="connsiteY4" fmla="*/ 203200 h 22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028" h="221343">
                    <a:moveTo>
                      <a:pt x="283028" y="203200"/>
                    </a:moveTo>
                    <a:lnTo>
                      <a:pt x="206828" y="0"/>
                    </a:lnTo>
                    <a:lnTo>
                      <a:pt x="0" y="14515"/>
                    </a:lnTo>
                    <a:lnTo>
                      <a:pt x="43543" y="221343"/>
                    </a:lnTo>
                    <a:lnTo>
                      <a:pt x="283028" y="2032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351587" y="5403850"/>
                <a:ext cx="381000" cy="111125"/>
              </a:xfrm>
              <a:custGeom>
                <a:avLst/>
                <a:gdLst>
                  <a:gd name="connsiteX0" fmla="*/ 304800 w 381000"/>
                  <a:gd name="connsiteY0" fmla="*/ 112486 h 112486"/>
                  <a:gd name="connsiteX1" fmla="*/ 381000 w 381000"/>
                  <a:gd name="connsiteY1" fmla="*/ 0 h 112486"/>
                  <a:gd name="connsiteX2" fmla="*/ 76200 w 381000"/>
                  <a:gd name="connsiteY2" fmla="*/ 7257 h 112486"/>
                  <a:gd name="connsiteX3" fmla="*/ 0 w 381000"/>
                  <a:gd name="connsiteY3" fmla="*/ 97972 h 112486"/>
                  <a:gd name="connsiteX4" fmla="*/ 304800 w 381000"/>
                  <a:gd name="connsiteY4" fmla="*/ 112486 h 11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0" h="112486">
                    <a:moveTo>
                      <a:pt x="304800" y="112486"/>
                    </a:moveTo>
                    <a:lnTo>
                      <a:pt x="381000" y="0"/>
                    </a:lnTo>
                    <a:lnTo>
                      <a:pt x="76200" y="7257"/>
                    </a:lnTo>
                    <a:lnTo>
                      <a:pt x="0" y="97972"/>
                    </a:lnTo>
                    <a:lnTo>
                      <a:pt x="304800" y="11248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154737" y="4078287"/>
                <a:ext cx="279400" cy="203200"/>
              </a:xfrm>
              <a:custGeom>
                <a:avLst/>
                <a:gdLst>
                  <a:gd name="connsiteX0" fmla="*/ 192314 w 279400"/>
                  <a:gd name="connsiteY0" fmla="*/ 0 h 203200"/>
                  <a:gd name="connsiteX1" fmla="*/ 192314 w 279400"/>
                  <a:gd name="connsiteY1" fmla="*/ 0 h 203200"/>
                  <a:gd name="connsiteX2" fmla="*/ 148771 w 279400"/>
                  <a:gd name="connsiteY2" fmla="*/ 25400 h 203200"/>
                  <a:gd name="connsiteX3" fmla="*/ 130628 w 279400"/>
                  <a:gd name="connsiteY3" fmla="*/ 39914 h 203200"/>
                  <a:gd name="connsiteX4" fmla="*/ 108857 w 279400"/>
                  <a:gd name="connsiteY4" fmla="*/ 50800 h 203200"/>
                  <a:gd name="connsiteX5" fmla="*/ 79828 w 279400"/>
                  <a:gd name="connsiteY5" fmla="*/ 65314 h 203200"/>
                  <a:gd name="connsiteX6" fmla="*/ 68942 w 279400"/>
                  <a:gd name="connsiteY6" fmla="*/ 72571 h 203200"/>
                  <a:gd name="connsiteX7" fmla="*/ 58057 w 279400"/>
                  <a:gd name="connsiteY7" fmla="*/ 83457 h 203200"/>
                  <a:gd name="connsiteX8" fmla="*/ 47171 w 279400"/>
                  <a:gd name="connsiteY8" fmla="*/ 87085 h 203200"/>
                  <a:gd name="connsiteX9" fmla="*/ 25400 w 279400"/>
                  <a:gd name="connsiteY9" fmla="*/ 108857 h 203200"/>
                  <a:gd name="connsiteX10" fmla="*/ 3628 w 279400"/>
                  <a:gd name="connsiteY10" fmla="*/ 127000 h 203200"/>
                  <a:gd name="connsiteX11" fmla="*/ 0 w 279400"/>
                  <a:gd name="connsiteY11" fmla="*/ 137885 h 203200"/>
                  <a:gd name="connsiteX12" fmla="*/ 79828 w 279400"/>
                  <a:gd name="connsiteY12" fmla="*/ 203200 h 203200"/>
                  <a:gd name="connsiteX13" fmla="*/ 279400 w 279400"/>
                  <a:gd name="connsiteY13" fmla="*/ 65314 h 203200"/>
                  <a:gd name="connsiteX14" fmla="*/ 192314 w 279400"/>
                  <a:gd name="connsiteY14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9400" h="203200">
                    <a:moveTo>
                      <a:pt x="192314" y="0"/>
                    </a:moveTo>
                    <a:lnTo>
                      <a:pt x="192314" y="0"/>
                    </a:lnTo>
                    <a:cubicBezTo>
                      <a:pt x="177800" y="8467"/>
                      <a:pt x="162879" y="16272"/>
                      <a:pt x="148771" y="25400"/>
                    </a:cubicBezTo>
                    <a:cubicBezTo>
                      <a:pt x="142269" y="29607"/>
                      <a:pt x="137162" y="35756"/>
                      <a:pt x="130628" y="39914"/>
                    </a:cubicBezTo>
                    <a:cubicBezTo>
                      <a:pt x="123783" y="44270"/>
                      <a:pt x="115814" y="46626"/>
                      <a:pt x="108857" y="50800"/>
                    </a:cubicBezTo>
                    <a:cubicBezTo>
                      <a:pt x="82424" y="66659"/>
                      <a:pt x="106747" y="58583"/>
                      <a:pt x="79828" y="65314"/>
                    </a:cubicBezTo>
                    <a:cubicBezTo>
                      <a:pt x="76199" y="67733"/>
                      <a:pt x="72292" y="69779"/>
                      <a:pt x="68942" y="72571"/>
                    </a:cubicBezTo>
                    <a:cubicBezTo>
                      <a:pt x="65000" y="75856"/>
                      <a:pt x="62327" y="80611"/>
                      <a:pt x="58057" y="83457"/>
                    </a:cubicBezTo>
                    <a:cubicBezTo>
                      <a:pt x="54875" y="85579"/>
                      <a:pt x="50800" y="85876"/>
                      <a:pt x="47171" y="87085"/>
                    </a:cubicBezTo>
                    <a:cubicBezTo>
                      <a:pt x="39914" y="94342"/>
                      <a:pt x="33611" y="102700"/>
                      <a:pt x="25400" y="108857"/>
                    </a:cubicBezTo>
                    <a:cubicBezTo>
                      <a:pt x="8148" y="121795"/>
                      <a:pt x="15161" y="115465"/>
                      <a:pt x="3628" y="127000"/>
                    </a:cubicBezTo>
                    <a:lnTo>
                      <a:pt x="0" y="137885"/>
                    </a:lnTo>
                    <a:lnTo>
                      <a:pt x="79828" y="203200"/>
                    </a:lnTo>
                    <a:lnTo>
                      <a:pt x="279400" y="65314"/>
                    </a:lnTo>
                    <a:lnTo>
                      <a:pt x="19231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178300" y="3292475"/>
                <a:ext cx="103187" cy="401637"/>
              </a:xfrm>
              <a:custGeom>
                <a:avLst/>
                <a:gdLst>
                  <a:gd name="connsiteX0" fmla="*/ 1955 w 103555"/>
                  <a:gd name="connsiteY0" fmla="*/ 0 h 401320"/>
                  <a:gd name="connsiteX1" fmla="*/ 103555 w 103555"/>
                  <a:gd name="connsiteY1" fmla="*/ 60960 h 401320"/>
                  <a:gd name="connsiteX2" fmla="*/ 103555 w 103555"/>
                  <a:gd name="connsiteY2" fmla="*/ 401320 h 401320"/>
                  <a:gd name="connsiteX3" fmla="*/ 1955 w 103555"/>
                  <a:gd name="connsiteY3" fmla="*/ 345440 h 401320"/>
                  <a:gd name="connsiteX4" fmla="*/ 1955 w 103555"/>
                  <a:gd name="connsiteY4" fmla="*/ 0 h 40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555" h="401320">
                    <a:moveTo>
                      <a:pt x="1955" y="0"/>
                    </a:moveTo>
                    <a:lnTo>
                      <a:pt x="103555" y="60960"/>
                    </a:lnTo>
                    <a:lnTo>
                      <a:pt x="103555" y="401320"/>
                    </a:lnTo>
                    <a:lnTo>
                      <a:pt x="1955" y="345440"/>
                    </a:lnTo>
                    <a:cubicBezTo>
                      <a:pt x="262" y="237067"/>
                      <a:pt x="-1432" y="128693"/>
                      <a:pt x="195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953000" y="3333750"/>
                <a:ext cx="131762" cy="365125"/>
              </a:xfrm>
              <a:custGeom>
                <a:avLst/>
                <a:gdLst>
                  <a:gd name="connsiteX0" fmla="*/ 30480 w 132080"/>
                  <a:gd name="connsiteY0" fmla="*/ 35560 h 365760"/>
                  <a:gd name="connsiteX1" fmla="*/ 132080 w 132080"/>
                  <a:gd name="connsiteY1" fmla="*/ 0 h 365760"/>
                  <a:gd name="connsiteX2" fmla="*/ 101600 w 132080"/>
                  <a:gd name="connsiteY2" fmla="*/ 335280 h 365760"/>
                  <a:gd name="connsiteX3" fmla="*/ 0 w 132080"/>
                  <a:gd name="connsiteY3" fmla="*/ 365760 h 365760"/>
                  <a:gd name="connsiteX4" fmla="*/ 30480 w 132080"/>
                  <a:gd name="connsiteY4" fmla="*/ 3556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80" h="365760">
                    <a:moveTo>
                      <a:pt x="30480" y="35560"/>
                    </a:moveTo>
                    <a:lnTo>
                      <a:pt x="132080" y="0"/>
                    </a:lnTo>
                    <a:lnTo>
                      <a:pt x="101600" y="335280"/>
                    </a:lnTo>
                    <a:lnTo>
                      <a:pt x="0" y="365760"/>
                    </a:lnTo>
                    <a:lnTo>
                      <a:pt x="30480" y="355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211637" y="1595437"/>
                <a:ext cx="127000" cy="473075"/>
              </a:xfrm>
              <a:custGeom>
                <a:avLst/>
                <a:gdLst>
                  <a:gd name="connsiteX0" fmla="*/ 15240 w 127000"/>
                  <a:gd name="connsiteY0" fmla="*/ 0 h 472440"/>
                  <a:gd name="connsiteX1" fmla="*/ 127000 w 127000"/>
                  <a:gd name="connsiteY1" fmla="*/ 25400 h 472440"/>
                  <a:gd name="connsiteX2" fmla="*/ 101600 w 127000"/>
                  <a:gd name="connsiteY2" fmla="*/ 472440 h 472440"/>
                  <a:gd name="connsiteX3" fmla="*/ 0 w 127000"/>
                  <a:gd name="connsiteY3" fmla="*/ 447040 h 472440"/>
                  <a:gd name="connsiteX4" fmla="*/ 15240 w 127000"/>
                  <a:gd name="connsiteY4" fmla="*/ 0 h 47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00" h="472440">
                    <a:moveTo>
                      <a:pt x="15240" y="0"/>
                    </a:moveTo>
                    <a:lnTo>
                      <a:pt x="127000" y="25400"/>
                    </a:lnTo>
                    <a:lnTo>
                      <a:pt x="101600" y="472440"/>
                    </a:lnTo>
                    <a:lnTo>
                      <a:pt x="0" y="4470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059362" y="1631950"/>
                <a:ext cx="122238" cy="457200"/>
              </a:xfrm>
              <a:custGeom>
                <a:avLst/>
                <a:gdLst>
                  <a:gd name="connsiteX0" fmla="*/ 25400 w 121920"/>
                  <a:gd name="connsiteY0" fmla="*/ 15240 h 457200"/>
                  <a:gd name="connsiteX1" fmla="*/ 121920 w 121920"/>
                  <a:gd name="connsiteY1" fmla="*/ 0 h 457200"/>
                  <a:gd name="connsiteX2" fmla="*/ 101600 w 121920"/>
                  <a:gd name="connsiteY2" fmla="*/ 447040 h 457200"/>
                  <a:gd name="connsiteX3" fmla="*/ 0 w 121920"/>
                  <a:gd name="connsiteY3" fmla="*/ 457200 h 457200"/>
                  <a:gd name="connsiteX4" fmla="*/ 25400 w 121920"/>
                  <a:gd name="connsiteY4" fmla="*/ 1524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" h="457200">
                    <a:moveTo>
                      <a:pt x="25400" y="15240"/>
                    </a:moveTo>
                    <a:lnTo>
                      <a:pt x="121920" y="0"/>
                    </a:lnTo>
                    <a:lnTo>
                      <a:pt x="101600" y="447040"/>
                    </a:lnTo>
                    <a:lnTo>
                      <a:pt x="0" y="457200"/>
                    </a:lnTo>
                    <a:lnTo>
                      <a:pt x="25400" y="152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624137" y="3748087"/>
                <a:ext cx="261938" cy="200025"/>
              </a:xfrm>
              <a:custGeom>
                <a:avLst/>
                <a:gdLst>
                  <a:gd name="connsiteX0" fmla="*/ 0 w 261257"/>
                  <a:gd name="connsiteY0" fmla="*/ 47171 h 199571"/>
                  <a:gd name="connsiteX1" fmla="*/ 177800 w 261257"/>
                  <a:gd name="connsiteY1" fmla="*/ 199571 h 199571"/>
                  <a:gd name="connsiteX2" fmla="*/ 261257 w 261257"/>
                  <a:gd name="connsiteY2" fmla="*/ 145142 h 199571"/>
                  <a:gd name="connsiteX3" fmla="*/ 108857 w 261257"/>
                  <a:gd name="connsiteY3" fmla="*/ 0 h 199571"/>
                  <a:gd name="connsiteX4" fmla="*/ 0 w 261257"/>
                  <a:gd name="connsiteY4" fmla="*/ 47171 h 19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57" h="199571">
                    <a:moveTo>
                      <a:pt x="0" y="47171"/>
                    </a:moveTo>
                    <a:lnTo>
                      <a:pt x="177800" y="199571"/>
                    </a:lnTo>
                    <a:lnTo>
                      <a:pt x="261257" y="145142"/>
                    </a:lnTo>
                    <a:lnTo>
                      <a:pt x="108857" y="0"/>
                    </a:lnTo>
                    <a:lnTo>
                      <a:pt x="0" y="471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984500" y="4052887"/>
                <a:ext cx="260350" cy="188913"/>
              </a:xfrm>
              <a:custGeom>
                <a:avLst/>
                <a:gdLst>
                  <a:gd name="connsiteX0" fmla="*/ 0 w 261257"/>
                  <a:gd name="connsiteY0" fmla="*/ 39914 h 188685"/>
                  <a:gd name="connsiteX1" fmla="*/ 192314 w 261257"/>
                  <a:gd name="connsiteY1" fmla="*/ 188685 h 188685"/>
                  <a:gd name="connsiteX2" fmla="*/ 261257 w 261257"/>
                  <a:gd name="connsiteY2" fmla="*/ 152400 h 188685"/>
                  <a:gd name="connsiteX3" fmla="*/ 79829 w 261257"/>
                  <a:gd name="connsiteY3" fmla="*/ 0 h 188685"/>
                  <a:gd name="connsiteX4" fmla="*/ 0 w 261257"/>
                  <a:gd name="connsiteY4" fmla="*/ 39914 h 18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57" h="188685">
                    <a:moveTo>
                      <a:pt x="0" y="39914"/>
                    </a:moveTo>
                    <a:lnTo>
                      <a:pt x="192314" y="188685"/>
                    </a:lnTo>
                    <a:lnTo>
                      <a:pt x="261257" y="152400"/>
                    </a:lnTo>
                    <a:lnTo>
                      <a:pt x="79829" y="0"/>
                    </a:lnTo>
                    <a:lnTo>
                      <a:pt x="0" y="399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176587" y="4205287"/>
                <a:ext cx="271463" cy="233363"/>
              </a:xfrm>
              <a:custGeom>
                <a:avLst/>
                <a:gdLst>
                  <a:gd name="connsiteX0" fmla="*/ 0 w 272143"/>
                  <a:gd name="connsiteY0" fmla="*/ 39914 h 232228"/>
                  <a:gd name="connsiteX1" fmla="*/ 188686 w 272143"/>
                  <a:gd name="connsiteY1" fmla="*/ 185057 h 232228"/>
                  <a:gd name="connsiteX2" fmla="*/ 199572 w 272143"/>
                  <a:gd name="connsiteY2" fmla="*/ 232228 h 232228"/>
                  <a:gd name="connsiteX3" fmla="*/ 272143 w 272143"/>
                  <a:gd name="connsiteY3" fmla="*/ 192314 h 232228"/>
                  <a:gd name="connsiteX4" fmla="*/ 264886 w 272143"/>
                  <a:gd name="connsiteY4" fmla="*/ 152400 h 232228"/>
                  <a:gd name="connsiteX5" fmla="*/ 79829 w 272143"/>
                  <a:gd name="connsiteY5" fmla="*/ 0 h 232228"/>
                  <a:gd name="connsiteX6" fmla="*/ 0 w 272143"/>
                  <a:gd name="connsiteY6" fmla="*/ 39914 h 23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143" h="232228">
                    <a:moveTo>
                      <a:pt x="0" y="39914"/>
                    </a:moveTo>
                    <a:lnTo>
                      <a:pt x="188686" y="185057"/>
                    </a:lnTo>
                    <a:lnTo>
                      <a:pt x="199572" y="232228"/>
                    </a:lnTo>
                    <a:lnTo>
                      <a:pt x="272143" y="192314"/>
                    </a:lnTo>
                    <a:lnTo>
                      <a:pt x="264886" y="152400"/>
                    </a:lnTo>
                    <a:lnTo>
                      <a:pt x="79829" y="0"/>
                    </a:lnTo>
                    <a:lnTo>
                      <a:pt x="0" y="399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978025" y="5083175"/>
                <a:ext cx="360362" cy="168275"/>
              </a:xfrm>
              <a:custGeom>
                <a:avLst/>
                <a:gdLst>
                  <a:gd name="connsiteX0" fmla="*/ 39914 w 359228"/>
                  <a:gd name="connsiteY0" fmla="*/ 145143 h 166914"/>
                  <a:gd name="connsiteX1" fmla="*/ 359228 w 359228"/>
                  <a:gd name="connsiteY1" fmla="*/ 166914 h 166914"/>
                  <a:gd name="connsiteX2" fmla="*/ 315686 w 359228"/>
                  <a:gd name="connsiteY2" fmla="*/ 54428 h 166914"/>
                  <a:gd name="connsiteX3" fmla="*/ 0 w 359228"/>
                  <a:gd name="connsiteY3" fmla="*/ 0 h 166914"/>
                  <a:gd name="connsiteX4" fmla="*/ 39914 w 359228"/>
                  <a:gd name="connsiteY4" fmla="*/ 145143 h 16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228" h="166914">
                    <a:moveTo>
                      <a:pt x="39914" y="145143"/>
                    </a:moveTo>
                    <a:lnTo>
                      <a:pt x="359228" y="166914"/>
                    </a:lnTo>
                    <a:lnTo>
                      <a:pt x="315686" y="54428"/>
                    </a:lnTo>
                    <a:lnTo>
                      <a:pt x="0" y="0"/>
                    </a:lnTo>
                    <a:lnTo>
                      <a:pt x="39914" y="1451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617787" y="5167312"/>
                <a:ext cx="350838" cy="112713"/>
              </a:xfrm>
              <a:custGeom>
                <a:avLst/>
                <a:gdLst>
                  <a:gd name="connsiteX0" fmla="*/ 0 w 351972"/>
                  <a:gd name="connsiteY0" fmla="*/ 0 h 112486"/>
                  <a:gd name="connsiteX1" fmla="*/ 43543 w 351972"/>
                  <a:gd name="connsiteY1" fmla="*/ 112486 h 112486"/>
                  <a:gd name="connsiteX2" fmla="*/ 351972 w 351972"/>
                  <a:gd name="connsiteY2" fmla="*/ 112486 h 112486"/>
                  <a:gd name="connsiteX3" fmla="*/ 286658 w 351972"/>
                  <a:gd name="connsiteY3" fmla="*/ 14514 h 112486"/>
                  <a:gd name="connsiteX4" fmla="*/ 0 w 351972"/>
                  <a:gd name="connsiteY4" fmla="*/ 0 h 11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972" h="112486">
                    <a:moveTo>
                      <a:pt x="0" y="0"/>
                    </a:moveTo>
                    <a:lnTo>
                      <a:pt x="43543" y="112486"/>
                    </a:lnTo>
                    <a:lnTo>
                      <a:pt x="351972" y="112486"/>
                    </a:lnTo>
                    <a:lnTo>
                      <a:pt x="286658" y="145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2911475" y="5184775"/>
                <a:ext cx="336550" cy="98425"/>
              </a:xfrm>
              <a:custGeom>
                <a:avLst/>
                <a:gdLst>
                  <a:gd name="connsiteX0" fmla="*/ 0 w 337457"/>
                  <a:gd name="connsiteY0" fmla="*/ 0 h 97971"/>
                  <a:gd name="connsiteX1" fmla="*/ 283028 w 337457"/>
                  <a:gd name="connsiteY1" fmla="*/ 14514 h 97971"/>
                  <a:gd name="connsiteX2" fmla="*/ 337457 w 337457"/>
                  <a:gd name="connsiteY2" fmla="*/ 97971 h 97971"/>
                  <a:gd name="connsiteX3" fmla="*/ 58057 w 337457"/>
                  <a:gd name="connsiteY3" fmla="*/ 90714 h 97971"/>
                  <a:gd name="connsiteX4" fmla="*/ 0 w 337457"/>
                  <a:gd name="connsiteY4" fmla="*/ 0 h 97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457" h="97971">
                    <a:moveTo>
                      <a:pt x="0" y="0"/>
                    </a:moveTo>
                    <a:lnTo>
                      <a:pt x="283028" y="14514"/>
                    </a:lnTo>
                    <a:lnTo>
                      <a:pt x="337457" y="97971"/>
                    </a:lnTo>
                    <a:lnTo>
                      <a:pt x="58057" y="90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725987" y="6437312"/>
                <a:ext cx="282575" cy="53975"/>
              </a:xfrm>
              <a:custGeom>
                <a:avLst/>
                <a:gdLst>
                  <a:gd name="connsiteX0" fmla="*/ 14515 w 283029"/>
                  <a:gd name="connsiteY0" fmla="*/ 54429 h 54429"/>
                  <a:gd name="connsiteX1" fmla="*/ 0 w 283029"/>
                  <a:gd name="connsiteY1" fmla="*/ 14514 h 54429"/>
                  <a:gd name="connsiteX2" fmla="*/ 261258 w 283029"/>
                  <a:gd name="connsiteY2" fmla="*/ 0 h 54429"/>
                  <a:gd name="connsiteX3" fmla="*/ 283029 w 283029"/>
                  <a:gd name="connsiteY3" fmla="*/ 50800 h 54429"/>
                  <a:gd name="connsiteX4" fmla="*/ 14515 w 283029"/>
                  <a:gd name="connsiteY4" fmla="*/ 54429 h 5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029" h="54429">
                    <a:moveTo>
                      <a:pt x="14515" y="54429"/>
                    </a:moveTo>
                    <a:lnTo>
                      <a:pt x="0" y="14514"/>
                    </a:lnTo>
                    <a:lnTo>
                      <a:pt x="261258" y="0"/>
                    </a:lnTo>
                    <a:lnTo>
                      <a:pt x="283029" y="50800"/>
                    </a:lnTo>
                    <a:lnTo>
                      <a:pt x="14515" y="5442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660900" y="6030912"/>
                <a:ext cx="260350" cy="195263"/>
              </a:xfrm>
              <a:custGeom>
                <a:avLst/>
                <a:gdLst>
                  <a:gd name="connsiteX0" fmla="*/ 36286 w 261257"/>
                  <a:gd name="connsiteY0" fmla="*/ 195943 h 195943"/>
                  <a:gd name="connsiteX1" fmla="*/ 261257 w 261257"/>
                  <a:gd name="connsiteY1" fmla="*/ 188686 h 195943"/>
                  <a:gd name="connsiteX2" fmla="*/ 174172 w 261257"/>
                  <a:gd name="connsiteY2" fmla="*/ 0 h 195943"/>
                  <a:gd name="connsiteX3" fmla="*/ 0 w 261257"/>
                  <a:gd name="connsiteY3" fmla="*/ 14514 h 195943"/>
                  <a:gd name="connsiteX4" fmla="*/ 36286 w 261257"/>
                  <a:gd name="connsiteY4" fmla="*/ 195943 h 19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57" h="195943">
                    <a:moveTo>
                      <a:pt x="36286" y="195943"/>
                    </a:moveTo>
                    <a:lnTo>
                      <a:pt x="261257" y="188686"/>
                    </a:lnTo>
                    <a:lnTo>
                      <a:pt x="174172" y="0"/>
                    </a:lnTo>
                    <a:lnTo>
                      <a:pt x="0" y="14514"/>
                    </a:lnTo>
                    <a:lnTo>
                      <a:pt x="36286" y="1959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641850" y="5870575"/>
                <a:ext cx="196850" cy="168275"/>
              </a:xfrm>
              <a:custGeom>
                <a:avLst/>
                <a:gdLst>
                  <a:gd name="connsiteX0" fmla="*/ 0 w 195943"/>
                  <a:gd name="connsiteY0" fmla="*/ 7257 h 166914"/>
                  <a:gd name="connsiteX1" fmla="*/ 152400 w 195943"/>
                  <a:gd name="connsiteY1" fmla="*/ 0 h 166914"/>
                  <a:gd name="connsiteX2" fmla="*/ 195943 w 195943"/>
                  <a:gd name="connsiteY2" fmla="*/ 152400 h 166914"/>
                  <a:gd name="connsiteX3" fmla="*/ 10886 w 195943"/>
                  <a:gd name="connsiteY3" fmla="*/ 166914 h 166914"/>
                  <a:gd name="connsiteX4" fmla="*/ 0 w 195943"/>
                  <a:gd name="connsiteY4" fmla="*/ 7257 h 16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3" h="166914">
                    <a:moveTo>
                      <a:pt x="0" y="7257"/>
                    </a:moveTo>
                    <a:lnTo>
                      <a:pt x="152400" y="0"/>
                    </a:lnTo>
                    <a:lnTo>
                      <a:pt x="195943" y="152400"/>
                    </a:lnTo>
                    <a:lnTo>
                      <a:pt x="10886" y="166914"/>
                    </a:lnTo>
                    <a:cubicBezTo>
                      <a:pt x="9676" y="112485"/>
                      <a:pt x="8467" y="58057"/>
                      <a:pt x="0" y="72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773737" y="5367337"/>
                <a:ext cx="349250" cy="104775"/>
              </a:xfrm>
              <a:custGeom>
                <a:avLst/>
                <a:gdLst>
                  <a:gd name="connsiteX0" fmla="*/ 43542 w 348342"/>
                  <a:gd name="connsiteY0" fmla="*/ 0 h 105229"/>
                  <a:gd name="connsiteX1" fmla="*/ 0 w 348342"/>
                  <a:gd name="connsiteY1" fmla="*/ 61686 h 105229"/>
                  <a:gd name="connsiteX2" fmla="*/ 279400 w 348342"/>
                  <a:gd name="connsiteY2" fmla="*/ 105229 h 105229"/>
                  <a:gd name="connsiteX3" fmla="*/ 348342 w 348342"/>
                  <a:gd name="connsiteY3" fmla="*/ 18143 h 105229"/>
                  <a:gd name="connsiteX4" fmla="*/ 43542 w 348342"/>
                  <a:gd name="connsiteY4" fmla="*/ 0 h 10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342" h="105229">
                    <a:moveTo>
                      <a:pt x="43542" y="0"/>
                    </a:moveTo>
                    <a:lnTo>
                      <a:pt x="0" y="61686"/>
                    </a:lnTo>
                    <a:lnTo>
                      <a:pt x="279400" y="105229"/>
                    </a:lnTo>
                    <a:lnTo>
                      <a:pt x="348342" y="18143"/>
                    </a:lnTo>
                    <a:lnTo>
                      <a:pt x="4354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6061075" y="5392737"/>
                <a:ext cx="373062" cy="101600"/>
              </a:xfrm>
              <a:custGeom>
                <a:avLst/>
                <a:gdLst>
                  <a:gd name="connsiteX0" fmla="*/ 283028 w 373743"/>
                  <a:gd name="connsiteY0" fmla="*/ 101600 h 101600"/>
                  <a:gd name="connsiteX1" fmla="*/ 373743 w 373743"/>
                  <a:gd name="connsiteY1" fmla="*/ 0 h 101600"/>
                  <a:gd name="connsiteX2" fmla="*/ 68943 w 373743"/>
                  <a:gd name="connsiteY2" fmla="*/ 0 h 101600"/>
                  <a:gd name="connsiteX3" fmla="*/ 0 w 373743"/>
                  <a:gd name="connsiteY3" fmla="*/ 76200 h 101600"/>
                  <a:gd name="connsiteX4" fmla="*/ 283028 w 373743"/>
                  <a:gd name="connsiteY4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43" h="101600">
                    <a:moveTo>
                      <a:pt x="283028" y="101600"/>
                    </a:moveTo>
                    <a:lnTo>
                      <a:pt x="373743" y="0"/>
                    </a:lnTo>
                    <a:lnTo>
                      <a:pt x="68943" y="0"/>
                    </a:lnTo>
                    <a:lnTo>
                      <a:pt x="0" y="76200"/>
                    </a:lnTo>
                    <a:lnTo>
                      <a:pt x="283028" y="1016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6670675" y="5384800"/>
                <a:ext cx="398462" cy="141287"/>
              </a:xfrm>
              <a:custGeom>
                <a:avLst/>
                <a:gdLst>
                  <a:gd name="connsiteX0" fmla="*/ 399143 w 399143"/>
                  <a:gd name="connsiteY0" fmla="*/ 0 h 141515"/>
                  <a:gd name="connsiteX1" fmla="*/ 322943 w 399143"/>
                  <a:gd name="connsiteY1" fmla="*/ 141515 h 141515"/>
                  <a:gd name="connsiteX2" fmla="*/ 0 w 399143"/>
                  <a:gd name="connsiteY2" fmla="*/ 134257 h 141515"/>
                  <a:gd name="connsiteX3" fmla="*/ 68943 w 399143"/>
                  <a:gd name="connsiteY3" fmla="*/ 10886 h 141515"/>
                  <a:gd name="connsiteX4" fmla="*/ 399143 w 399143"/>
                  <a:gd name="connsiteY4" fmla="*/ 0 h 14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143" h="141515">
                    <a:moveTo>
                      <a:pt x="399143" y="0"/>
                    </a:moveTo>
                    <a:lnTo>
                      <a:pt x="322943" y="141515"/>
                    </a:lnTo>
                    <a:lnTo>
                      <a:pt x="0" y="134257"/>
                    </a:lnTo>
                    <a:lnTo>
                      <a:pt x="68943" y="10886"/>
                    </a:lnTo>
                    <a:lnTo>
                      <a:pt x="39914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753100" y="4346575"/>
                <a:ext cx="274637" cy="236537"/>
              </a:xfrm>
              <a:custGeom>
                <a:avLst/>
                <a:gdLst>
                  <a:gd name="connsiteX0" fmla="*/ 39914 w 275772"/>
                  <a:gd name="connsiteY0" fmla="*/ 235857 h 235857"/>
                  <a:gd name="connsiteX1" fmla="*/ 39914 w 275772"/>
                  <a:gd name="connsiteY1" fmla="*/ 188686 h 235857"/>
                  <a:gd name="connsiteX2" fmla="*/ 275772 w 275772"/>
                  <a:gd name="connsiteY2" fmla="*/ 65314 h 235857"/>
                  <a:gd name="connsiteX3" fmla="*/ 203200 w 275772"/>
                  <a:gd name="connsiteY3" fmla="*/ 0 h 235857"/>
                  <a:gd name="connsiteX4" fmla="*/ 0 w 275772"/>
                  <a:gd name="connsiteY4" fmla="*/ 145143 h 235857"/>
                  <a:gd name="connsiteX5" fmla="*/ 0 w 275772"/>
                  <a:gd name="connsiteY5" fmla="*/ 177800 h 235857"/>
                  <a:gd name="connsiteX6" fmla="*/ 39914 w 275772"/>
                  <a:gd name="connsiteY6" fmla="*/ 235857 h 23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772" h="235857">
                    <a:moveTo>
                      <a:pt x="39914" y="235857"/>
                    </a:moveTo>
                    <a:lnTo>
                      <a:pt x="39914" y="188686"/>
                    </a:lnTo>
                    <a:lnTo>
                      <a:pt x="275772" y="65314"/>
                    </a:lnTo>
                    <a:lnTo>
                      <a:pt x="203200" y="0"/>
                    </a:lnTo>
                    <a:lnTo>
                      <a:pt x="0" y="145143"/>
                    </a:lnTo>
                    <a:lnTo>
                      <a:pt x="0" y="177800"/>
                    </a:lnTo>
                    <a:lnTo>
                      <a:pt x="39914" y="2358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951537" y="4219575"/>
                <a:ext cx="284163" cy="193675"/>
              </a:xfrm>
              <a:custGeom>
                <a:avLst/>
                <a:gdLst>
                  <a:gd name="connsiteX0" fmla="*/ 283028 w 283028"/>
                  <a:gd name="connsiteY0" fmla="*/ 58057 h 192314"/>
                  <a:gd name="connsiteX1" fmla="*/ 203200 w 283028"/>
                  <a:gd name="connsiteY1" fmla="*/ 0 h 192314"/>
                  <a:gd name="connsiteX2" fmla="*/ 0 w 283028"/>
                  <a:gd name="connsiteY2" fmla="*/ 134257 h 192314"/>
                  <a:gd name="connsiteX3" fmla="*/ 83457 w 283028"/>
                  <a:gd name="connsiteY3" fmla="*/ 192314 h 192314"/>
                  <a:gd name="connsiteX4" fmla="*/ 283028 w 283028"/>
                  <a:gd name="connsiteY4" fmla="*/ 58057 h 1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028" h="192314">
                    <a:moveTo>
                      <a:pt x="283028" y="58057"/>
                    </a:moveTo>
                    <a:lnTo>
                      <a:pt x="203200" y="0"/>
                    </a:lnTo>
                    <a:lnTo>
                      <a:pt x="0" y="134257"/>
                    </a:lnTo>
                    <a:lnTo>
                      <a:pt x="83457" y="192314"/>
                    </a:lnTo>
                    <a:lnTo>
                      <a:pt x="283028" y="580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346825" y="3940175"/>
                <a:ext cx="265112" cy="196850"/>
              </a:xfrm>
              <a:custGeom>
                <a:avLst/>
                <a:gdLst>
                  <a:gd name="connsiteX0" fmla="*/ 83457 w 264886"/>
                  <a:gd name="connsiteY0" fmla="*/ 195943 h 195943"/>
                  <a:gd name="connsiteX1" fmla="*/ 264886 w 264886"/>
                  <a:gd name="connsiteY1" fmla="*/ 72571 h 195943"/>
                  <a:gd name="connsiteX2" fmla="*/ 170543 w 264886"/>
                  <a:gd name="connsiteY2" fmla="*/ 0 h 195943"/>
                  <a:gd name="connsiteX3" fmla="*/ 0 w 264886"/>
                  <a:gd name="connsiteY3" fmla="*/ 145143 h 195943"/>
                  <a:gd name="connsiteX4" fmla="*/ 83457 w 264886"/>
                  <a:gd name="connsiteY4" fmla="*/ 195943 h 19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886" h="195943">
                    <a:moveTo>
                      <a:pt x="83457" y="195943"/>
                    </a:moveTo>
                    <a:lnTo>
                      <a:pt x="264886" y="72571"/>
                    </a:lnTo>
                    <a:lnTo>
                      <a:pt x="170543" y="0"/>
                    </a:lnTo>
                    <a:lnTo>
                      <a:pt x="0" y="145143"/>
                    </a:lnTo>
                    <a:lnTo>
                      <a:pt x="83457" y="1959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248025" y="4927600"/>
                <a:ext cx="741362" cy="400050"/>
              </a:xfrm>
              <a:custGeom>
                <a:avLst/>
                <a:gdLst>
                  <a:gd name="connsiteX0" fmla="*/ 101600 w 740228"/>
                  <a:gd name="connsiteY0" fmla="*/ 275772 h 399143"/>
                  <a:gd name="connsiteX1" fmla="*/ 740228 w 740228"/>
                  <a:gd name="connsiteY1" fmla="*/ 79829 h 399143"/>
                  <a:gd name="connsiteX2" fmla="*/ 682171 w 740228"/>
                  <a:gd name="connsiteY2" fmla="*/ 0 h 399143"/>
                  <a:gd name="connsiteX3" fmla="*/ 29028 w 740228"/>
                  <a:gd name="connsiteY3" fmla="*/ 141515 h 399143"/>
                  <a:gd name="connsiteX4" fmla="*/ 0 w 740228"/>
                  <a:gd name="connsiteY4" fmla="*/ 304800 h 399143"/>
                  <a:gd name="connsiteX5" fmla="*/ 65314 w 740228"/>
                  <a:gd name="connsiteY5" fmla="*/ 399143 h 399143"/>
                  <a:gd name="connsiteX6" fmla="*/ 101600 w 740228"/>
                  <a:gd name="connsiteY6" fmla="*/ 275772 h 39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0228" h="399143">
                    <a:moveTo>
                      <a:pt x="101600" y="275772"/>
                    </a:moveTo>
                    <a:lnTo>
                      <a:pt x="740228" y="79829"/>
                    </a:lnTo>
                    <a:lnTo>
                      <a:pt x="682171" y="0"/>
                    </a:lnTo>
                    <a:lnTo>
                      <a:pt x="29028" y="141515"/>
                    </a:lnTo>
                    <a:lnTo>
                      <a:pt x="0" y="304800"/>
                    </a:lnTo>
                    <a:lnTo>
                      <a:pt x="65314" y="399143"/>
                    </a:lnTo>
                    <a:lnTo>
                      <a:pt x="101600" y="27577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408362" y="4397375"/>
                <a:ext cx="482600" cy="225425"/>
              </a:xfrm>
              <a:custGeom>
                <a:avLst/>
                <a:gdLst>
                  <a:gd name="connsiteX0" fmla="*/ 0 w 482600"/>
                  <a:gd name="connsiteY0" fmla="*/ 79828 h 224971"/>
                  <a:gd name="connsiteX1" fmla="*/ 482600 w 482600"/>
                  <a:gd name="connsiteY1" fmla="*/ 224971 h 224971"/>
                  <a:gd name="connsiteX2" fmla="*/ 478971 w 482600"/>
                  <a:gd name="connsiteY2" fmla="*/ 141514 h 224971"/>
                  <a:gd name="connsiteX3" fmla="*/ 79829 w 482600"/>
                  <a:gd name="connsiteY3" fmla="*/ 0 h 224971"/>
                  <a:gd name="connsiteX4" fmla="*/ 0 w 482600"/>
                  <a:gd name="connsiteY4" fmla="*/ 79828 h 22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600" h="224971">
                    <a:moveTo>
                      <a:pt x="0" y="79828"/>
                    </a:moveTo>
                    <a:lnTo>
                      <a:pt x="482600" y="224971"/>
                    </a:lnTo>
                    <a:lnTo>
                      <a:pt x="478971" y="141514"/>
                    </a:lnTo>
                    <a:lnTo>
                      <a:pt x="79829" y="0"/>
                    </a:lnTo>
                    <a:lnTo>
                      <a:pt x="0" y="7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591050" y="5229225"/>
                <a:ext cx="222250" cy="601662"/>
              </a:xfrm>
              <a:custGeom>
                <a:avLst/>
                <a:gdLst>
                  <a:gd name="connsiteX0" fmla="*/ 50800 w 221343"/>
                  <a:gd name="connsiteY0" fmla="*/ 602343 h 602343"/>
                  <a:gd name="connsiteX1" fmla="*/ 50800 w 221343"/>
                  <a:gd name="connsiteY1" fmla="*/ 526143 h 602343"/>
                  <a:gd name="connsiteX2" fmla="*/ 0 w 221343"/>
                  <a:gd name="connsiteY2" fmla="*/ 3628 h 602343"/>
                  <a:gd name="connsiteX3" fmla="*/ 119743 w 221343"/>
                  <a:gd name="connsiteY3" fmla="*/ 0 h 602343"/>
                  <a:gd name="connsiteX4" fmla="*/ 221343 w 221343"/>
                  <a:gd name="connsiteY4" fmla="*/ 515257 h 602343"/>
                  <a:gd name="connsiteX5" fmla="*/ 217715 w 221343"/>
                  <a:gd name="connsiteY5" fmla="*/ 598714 h 602343"/>
                  <a:gd name="connsiteX6" fmla="*/ 50800 w 221343"/>
                  <a:gd name="connsiteY6" fmla="*/ 602343 h 60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343" h="602343">
                    <a:moveTo>
                      <a:pt x="50800" y="602343"/>
                    </a:moveTo>
                    <a:lnTo>
                      <a:pt x="50800" y="526143"/>
                    </a:lnTo>
                    <a:lnTo>
                      <a:pt x="0" y="3628"/>
                    </a:lnTo>
                    <a:lnTo>
                      <a:pt x="119743" y="0"/>
                    </a:lnTo>
                    <a:lnTo>
                      <a:pt x="221343" y="515257"/>
                    </a:lnTo>
                    <a:lnTo>
                      <a:pt x="217715" y="598714"/>
                    </a:lnTo>
                    <a:lnTo>
                      <a:pt x="50800" y="6023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099050" y="5000625"/>
                <a:ext cx="674687" cy="409575"/>
              </a:xfrm>
              <a:custGeom>
                <a:avLst/>
                <a:gdLst>
                  <a:gd name="connsiteX0" fmla="*/ 602343 w 674915"/>
                  <a:gd name="connsiteY0" fmla="*/ 410028 h 410028"/>
                  <a:gd name="connsiteX1" fmla="*/ 595086 w 674915"/>
                  <a:gd name="connsiteY1" fmla="*/ 359228 h 410028"/>
                  <a:gd name="connsiteX2" fmla="*/ 0 w 674915"/>
                  <a:gd name="connsiteY2" fmla="*/ 61685 h 410028"/>
                  <a:gd name="connsiteX3" fmla="*/ 61686 w 674915"/>
                  <a:gd name="connsiteY3" fmla="*/ 0 h 410028"/>
                  <a:gd name="connsiteX4" fmla="*/ 667657 w 674915"/>
                  <a:gd name="connsiteY4" fmla="*/ 261257 h 410028"/>
                  <a:gd name="connsiteX5" fmla="*/ 674915 w 674915"/>
                  <a:gd name="connsiteY5" fmla="*/ 341085 h 410028"/>
                  <a:gd name="connsiteX6" fmla="*/ 602343 w 674915"/>
                  <a:gd name="connsiteY6" fmla="*/ 410028 h 41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4915" h="410028">
                    <a:moveTo>
                      <a:pt x="602343" y="410028"/>
                    </a:moveTo>
                    <a:lnTo>
                      <a:pt x="595086" y="359228"/>
                    </a:lnTo>
                    <a:lnTo>
                      <a:pt x="0" y="61685"/>
                    </a:lnTo>
                    <a:lnTo>
                      <a:pt x="61686" y="0"/>
                    </a:lnTo>
                    <a:lnTo>
                      <a:pt x="667657" y="261257"/>
                    </a:lnTo>
                    <a:lnTo>
                      <a:pt x="674915" y="341085"/>
                    </a:lnTo>
                    <a:lnTo>
                      <a:pt x="602343" y="4100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240337" y="4510087"/>
                <a:ext cx="522288" cy="185738"/>
              </a:xfrm>
              <a:custGeom>
                <a:avLst/>
                <a:gdLst>
                  <a:gd name="connsiteX0" fmla="*/ 0 w 522514"/>
                  <a:gd name="connsiteY0" fmla="*/ 185057 h 185057"/>
                  <a:gd name="connsiteX1" fmla="*/ 522514 w 522514"/>
                  <a:gd name="connsiteY1" fmla="*/ 79828 h 185057"/>
                  <a:gd name="connsiteX2" fmla="*/ 442685 w 522514"/>
                  <a:gd name="connsiteY2" fmla="*/ 0 h 185057"/>
                  <a:gd name="connsiteX3" fmla="*/ 0 w 522514"/>
                  <a:gd name="connsiteY3" fmla="*/ 123371 h 185057"/>
                  <a:gd name="connsiteX4" fmla="*/ 0 w 522514"/>
                  <a:gd name="connsiteY4" fmla="*/ 185057 h 18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514" h="185057">
                    <a:moveTo>
                      <a:pt x="0" y="185057"/>
                    </a:moveTo>
                    <a:lnTo>
                      <a:pt x="522514" y="79828"/>
                    </a:lnTo>
                    <a:lnTo>
                      <a:pt x="442685" y="0"/>
                    </a:lnTo>
                    <a:lnTo>
                      <a:pt x="0" y="123371"/>
                    </a:lnTo>
                    <a:lnTo>
                      <a:pt x="0" y="1850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2841625" y="6027737"/>
                <a:ext cx="425450" cy="242888"/>
              </a:xfrm>
              <a:custGeom>
                <a:avLst/>
                <a:gdLst>
                  <a:gd name="connsiteX0" fmla="*/ 0 w 424543"/>
                  <a:gd name="connsiteY0" fmla="*/ 116115 h 243115"/>
                  <a:gd name="connsiteX1" fmla="*/ 214086 w 424543"/>
                  <a:gd name="connsiteY1" fmla="*/ 243115 h 243115"/>
                  <a:gd name="connsiteX2" fmla="*/ 424543 w 424543"/>
                  <a:gd name="connsiteY2" fmla="*/ 116115 h 243115"/>
                  <a:gd name="connsiteX3" fmla="*/ 221343 w 424543"/>
                  <a:gd name="connsiteY3" fmla="*/ 0 h 243115"/>
                  <a:gd name="connsiteX4" fmla="*/ 0 w 424543"/>
                  <a:gd name="connsiteY4" fmla="*/ 116115 h 24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543" h="243115">
                    <a:moveTo>
                      <a:pt x="0" y="116115"/>
                    </a:moveTo>
                    <a:lnTo>
                      <a:pt x="214086" y="243115"/>
                    </a:lnTo>
                    <a:lnTo>
                      <a:pt x="424543" y="116115"/>
                    </a:lnTo>
                    <a:lnTo>
                      <a:pt x="221343" y="0"/>
                    </a:lnTo>
                    <a:lnTo>
                      <a:pt x="0" y="1161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309937" y="5784850"/>
                <a:ext cx="377825" cy="209550"/>
              </a:xfrm>
              <a:custGeom>
                <a:avLst/>
                <a:gdLst>
                  <a:gd name="connsiteX0" fmla="*/ 377371 w 377371"/>
                  <a:gd name="connsiteY0" fmla="*/ 79829 h 210457"/>
                  <a:gd name="connsiteX1" fmla="*/ 221342 w 377371"/>
                  <a:gd name="connsiteY1" fmla="*/ 0 h 210457"/>
                  <a:gd name="connsiteX2" fmla="*/ 0 w 377371"/>
                  <a:gd name="connsiteY2" fmla="*/ 123372 h 210457"/>
                  <a:gd name="connsiteX3" fmla="*/ 177800 w 377371"/>
                  <a:gd name="connsiteY3" fmla="*/ 210457 h 210457"/>
                  <a:gd name="connsiteX4" fmla="*/ 377371 w 377371"/>
                  <a:gd name="connsiteY4" fmla="*/ 79829 h 21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371" h="210457">
                    <a:moveTo>
                      <a:pt x="377371" y="79829"/>
                    </a:moveTo>
                    <a:lnTo>
                      <a:pt x="221342" y="0"/>
                    </a:lnTo>
                    <a:lnTo>
                      <a:pt x="0" y="123372"/>
                    </a:lnTo>
                    <a:lnTo>
                      <a:pt x="177800" y="210457"/>
                    </a:lnTo>
                    <a:lnTo>
                      <a:pt x="377371" y="7982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070225" y="5900737"/>
                <a:ext cx="425450" cy="242888"/>
              </a:xfrm>
              <a:custGeom>
                <a:avLst/>
                <a:gdLst>
                  <a:gd name="connsiteX0" fmla="*/ 0 w 424543"/>
                  <a:gd name="connsiteY0" fmla="*/ 123372 h 243115"/>
                  <a:gd name="connsiteX1" fmla="*/ 192314 w 424543"/>
                  <a:gd name="connsiteY1" fmla="*/ 243115 h 243115"/>
                  <a:gd name="connsiteX2" fmla="*/ 424543 w 424543"/>
                  <a:gd name="connsiteY2" fmla="*/ 94343 h 243115"/>
                  <a:gd name="connsiteX3" fmla="*/ 239486 w 424543"/>
                  <a:gd name="connsiteY3" fmla="*/ 0 h 243115"/>
                  <a:gd name="connsiteX4" fmla="*/ 0 w 424543"/>
                  <a:gd name="connsiteY4" fmla="*/ 123372 h 24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543" h="243115">
                    <a:moveTo>
                      <a:pt x="0" y="123372"/>
                    </a:moveTo>
                    <a:lnTo>
                      <a:pt x="192314" y="243115"/>
                    </a:lnTo>
                    <a:lnTo>
                      <a:pt x="424543" y="94343"/>
                    </a:lnTo>
                    <a:lnTo>
                      <a:pt x="239486" y="0"/>
                    </a:lnTo>
                    <a:lnTo>
                      <a:pt x="0" y="12337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543300" y="5675312"/>
                <a:ext cx="311150" cy="180975"/>
              </a:xfrm>
              <a:custGeom>
                <a:avLst/>
                <a:gdLst>
                  <a:gd name="connsiteX0" fmla="*/ 0 w 312057"/>
                  <a:gd name="connsiteY0" fmla="*/ 108857 h 181429"/>
                  <a:gd name="connsiteX1" fmla="*/ 195943 w 312057"/>
                  <a:gd name="connsiteY1" fmla="*/ 0 h 181429"/>
                  <a:gd name="connsiteX2" fmla="*/ 312057 w 312057"/>
                  <a:gd name="connsiteY2" fmla="*/ 58057 h 181429"/>
                  <a:gd name="connsiteX3" fmla="*/ 141514 w 312057"/>
                  <a:gd name="connsiteY3" fmla="*/ 181429 h 181429"/>
                  <a:gd name="connsiteX4" fmla="*/ 0 w 312057"/>
                  <a:gd name="connsiteY4" fmla="*/ 108857 h 18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057" h="181429">
                    <a:moveTo>
                      <a:pt x="0" y="108857"/>
                    </a:moveTo>
                    <a:lnTo>
                      <a:pt x="195943" y="0"/>
                    </a:lnTo>
                    <a:lnTo>
                      <a:pt x="312057" y="58057"/>
                    </a:lnTo>
                    <a:lnTo>
                      <a:pt x="141514" y="181429"/>
                    </a:lnTo>
                    <a:lnTo>
                      <a:pt x="0" y="1088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3721100" y="5145087"/>
                <a:ext cx="550862" cy="541338"/>
              </a:xfrm>
              <a:custGeom>
                <a:avLst/>
                <a:gdLst>
                  <a:gd name="connsiteX0" fmla="*/ 159657 w 551543"/>
                  <a:gd name="connsiteY0" fmla="*/ 540657 h 540657"/>
                  <a:gd name="connsiteX1" fmla="*/ 166914 w 551543"/>
                  <a:gd name="connsiteY1" fmla="*/ 478971 h 540657"/>
                  <a:gd name="connsiteX2" fmla="*/ 551543 w 551543"/>
                  <a:gd name="connsiteY2" fmla="*/ 43542 h 540657"/>
                  <a:gd name="connsiteX3" fmla="*/ 457200 w 551543"/>
                  <a:gd name="connsiteY3" fmla="*/ 0 h 540657"/>
                  <a:gd name="connsiteX4" fmla="*/ 7257 w 551543"/>
                  <a:gd name="connsiteY4" fmla="*/ 388257 h 540657"/>
                  <a:gd name="connsiteX5" fmla="*/ 0 w 551543"/>
                  <a:gd name="connsiteY5" fmla="*/ 460828 h 540657"/>
                  <a:gd name="connsiteX6" fmla="*/ 159657 w 551543"/>
                  <a:gd name="connsiteY6" fmla="*/ 540657 h 540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1543" h="540657">
                    <a:moveTo>
                      <a:pt x="159657" y="540657"/>
                    </a:moveTo>
                    <a:lnTo>
                      <a:pt x="166914" y="478971"/>
                    </a:lnTo>
                    <a:lnTo>
                      <a:pt x="551543" y="43542"/>
                    </a:lnTo>
                    <a:lnTo>
                      <a:pt x="457200" y="0"/>
                    </a:lnTo>
                    <a:lnTo>
                      <a:pt x="7257" y="388257"/>
                    </a:lnTo>
                    <a:lnTo>
                      <a:pt x="0" y="460828"/>
                    </a:lnTo>
                    <a:lnTo>
                      <a:pt x="159657" y="5406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900741" y="5868035"/>
                <a:ext cx="55563" cy="460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748342" y="6020435"/>
                <a:ext cx="55562" cy="460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595942" y="6172835"/>
                <a:ext cx="55562" cy="4603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422904" y="6325235"/>
                <a:ext cx="55562" cy="4603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521200" y="1354137"/>
                <a:ext cx="55562" cy="46038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494212" y="2290762"/>
                <a:ext cx="55563" cy="46038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64050" y="3182937"/>
                <a:ext cx="55562" cy="46038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454525" y="3854450"/>
                <a:ext cx="55562" cy="46037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398962" y="4605337"/>
                <a:ext cx="55563" cy="46038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387850" y="5095875"/>
                <a:ext cx="55562" cy="46037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183062" y="5564187"/>
                <a:ext cx="55563" cy="46038"/>
              </a:xfrm>
              <a:prstGeom prst="ellipse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838200" y="5029200"/>
              <a:ext cx="2895600" cy="1386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8" name="TextBox 91"/>
            <p:cNvSpPr txBox="1">
              <a:spLocks noChangeArrowheads="1"/>
            </p:cNvSpPr>
            <p:nvPr/>
          </p:nvSpPr>
          <p:spPr bwMode="auto">
            <a:xfrm>
              <a:off x="914400" y="5649913"/>
              <a:ext cx="22498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FF"/>
                  </a:solidFill>
                </a:rPr>
                <a:t>Multi</a:t>
              </a:r>
              <a:r>
                <a:rPr lang="en-US" sz="1800" dirty="0" smtClean="0">
                  <a:solidFill>
                    <a:srgbClr val="0000FF"/>
                  </a:solidFill>
                </a:rPr>
                <a:t>-axis </a:t>
              </a:r>
              <a:r>
                <a:rPr lang="en-US" sz="1800" dirty="0">
                  <a:solidFill>
                    <a:srgbClr val="0000FF"/>
                  </a:solidFill>
                </a:rPr>
                <a:t>B sensors</a:t>
              </a:r>
            </a:p>
          </p:txBody>
        </p:sp>
        <p:sp>
          <p:nvSpPr>
            <p:cNvPr id="107" name="TextBox 20"/>
            <p:cNvSpPr txBox="1">
              <a:spLocks noChangeArrowheads="1"/>
            </p:cNvSpPr>
            <p:nvPr/>
          </p:nvSpPr>
          <p:spPr bwMode="auto">
            <a:xfrm>
              <a:off x="914400" y="5105400"/>
              <a:ext cx="2814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FF0000"/>
                  </a:solidFill>
                </a:rPr>
                <a:t>Normal-current shunt tiles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99"/>
            <p:cNvSpPr txBox="1">
              <a:spLocks noChangeArrowheads="1"/>
            </p:cNvSpPr>
            <p:nvPr/>
          </p:nvSpPr>
          <p:spPr bwMode="auto">
            <a:xfrm>
              <a:off x="914400" y="5376446"/>
              <a:ext cx="2391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FF6600"/>
                  </a:solidFill>
                </a:rPr>
                <a:t>Single </a:t>
              </a:r>
              <a:r>
                <a:rPr lang="en-US" sz="1800" dirty="0" smtClean="0">
                  <a:solidFill>
                    <a:srgbClr val="FF6600"/>
                  </a:solidFill>
                </a:rPr>
                <a:t>axis </a:t>
              </a:r>
              <a:r>
                <a:rPr lang="en-US" sz="1800" dirty="0">
                  <a:solidFill>
                    <a:srgbClr val="FF6600"/>
                  </a:solidFill>
                </a:rPr>
                <a:t>B </a:t>
              </a:r>
              <a:r>
                <a:rPr lang="en-US" sz="1800" dirty="0" smtClean="0">
                  <a:solidFill>
                    <a:srgbClr val="FF6600"/>
                  </a:solidFill>
                </a:rPr>
                <a:t>sensors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 rot="208025">
              <a:off x="2062287" y="2133600"/>
              <a:ext cx="1270000" cy="200025"/>
              <a:chOff x="2006600" y="2133600"/>
              <a:chExt cx="1270000" cy="200025"/>
            </a:xfrm>
            <a:solidFill>
              <a:srgbClr val="008000"/>
            </a:solidFill>
          </p:grpSpPr>
          <p:sp>
            <p:nvSpPr>
              <p:cNvPr id="110" name="Freeform 109"/>
              <p:cNvSpPr/>
              <p:nvPr/>
            </p:nvSpPr>
            <p:spPr>
              <a:xfrm flipV="1">
                <a:off x="2324100" y="2143125"/>
                <a:ext cx="368300" cy="131763"/>
              </a:xfrm>
              <a:custGeom>
                <a:avLst/>
                <a:gdLst>
                  <a:gd name="connsiteX0" fmla="*/ 46567 w 368300"/>
                  <a:gd name="connsiteY0" fmla="*/ 110067 h 131233"/>
                  <a:gd name="connsiteX1" fmla="*/ 368300 w 368300"/>
                  <a:gd name="connsiteY1" fmla="*/ 131233 h 131233"/>
                  <a:gd name="connsiteX2" fmla="*/ 321734 w 368300"/>
                  <a:gd name="connsiteY2" fmla="*/ 25400 h 131233"/>
                  <a:gd name="connsiteX3" fmla="*/ 0 w 368300"/>
                  <a:gd name="connsiteY3" fmla="*/ 0 h 131233"/>
                  <a:gd name="connsiteX4" fmla="*/ 46567 w 368300"/>
                  <a:gd name="connsiteY4" fmla="*/ 110067 h 13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300" h="131233">
                    <a:moveTo>
                      <a:pt x="46567" y="110067"/>
                    </a:moveTo>
                    <a:lnTo>
                      <a:pt x="368300" y="131233"/>
                    </a:lnTo>
                    <a:lnTo>
                      <a:pt x="321734" y="25400"/>
                    </a:lnTo>
                    <a:lnTo>
                      <a:pt x="0" y="0"/>
                    </a:lnTo>
                    <a:lnTo>
                      <a:pt x="46567" y="110067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 flipV="1">
                <a:off x="2006600" y="2165350"/>
                <a:ext cx="360362" cy="168275"/>
              </a:xfrm>
              <a:custGeom>
                <a:avLst/>
                <a:gdLst>
                  <a:gd name="connsiteX0" fmla="*/ 39914 w 359228"/>
                  <a:gd name="connsiteY0" fmla="*/ 145143 h 166914"/>
                  <a:gd name="connsiteX1" fmla="*/ 359228 w 359228"/>
                  <a:gd name="connsiteY1" fmla="*/ 166914 h 166914"/>
                  <a:gd name="connsiteX2" fmla="*/ 315686 w 359228"/>
                  <a:gd name="connsiteY2" fmla="*/ 54428 h 166914"/>
                  <a:gd name="connsiteX3" fmla="*/ 0 w 359228"/>
                  <a:gd name="connsiteY3" fmla="*/ 0 h 166914"/>
                  <a:gd name="connsiteX4" fmla="*/ 39914 w 359228"/>
                  <a:gd name="connsiteY4" fmla="*/ 145143 h 16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228" h="166914">
                    <a:moveTo>
                      <a:pt x="39914" y="145143"/>
                    </a:moveTo>
                    <a:lnTo>
                      <a:pt x="359228" y="166914"/>
                    </a:lnTo>
                    <a:lnTo>
                      <a:pt x="315686" y="54428"/>
                    </a:lnTo>
                    <a:lnTo>
                      <a:pt x="0" y="0"/>
                    </a:lnTo>
                    <a:lnTo>
                      <a:pt x="39914" y="145143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 flipV="1">
                <a:off x="2646362" y="2136775"/>
                <a:ext cx="350838" cy="112713"/>
              </a:xfrm>
              <a:custGeom>
                <a:avLst/>
                <a:gdLst>
                  <a:gd name="connsiteX0" fmla="*/ 0 w 351972"/>
                  <a:gd name="connsiteY0" fmla="*/ 0 h 112486"/>
                  <a:gd name="connsiteX1" fmla="*/ 43543 w 351972"/>
                  <a:gd name="connsiteY1" fmla="*/ 112486 h 112486"/>
                  <a:gd name="connsiteX2" fmla="*/ 351972 w 351972"/>
                  <a:gd name="connsiteY2" fmla="*/ 112486 h 112486"/>
                  <a:gd name="connsiteX3" fmla="*/ 286658 w 351972"/>
                  <a:gd name="connsiteY3" fmla="*/ 14514 h 112486"/>
                  <a:gd name="connsiteX4" fmla="*/ 0 w 351972"/>
                  <a:gd name="connsiteY4" fmla="*/ 0 h 11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972" h="112486">
                    <a:moveTo>
                      <a:pt x="0" y="0"/>
                    </a:moveTo>
                    <a:lnTo>
                      <a:pt x="43543" y="112486"/>
                    </a:lnTo>
                    <a:lnTo>
                      <a:pt x="351972" y="112486"/>
                    </a:lnTo>
                    <a:lnTo>
                      <a:pt x="286658" y="145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 flipV="1">
                <a:off x="2940050" y="2133600"/>
                <a:ext cx="336550" cy="98425"/>
              </a:xfrm>
              <a:custGeom>
                <a:avLst/>
                <a:gdLst>
                  <a:gd name="connsiteX0" fmla="*/ 0 w 337457"/>
                  <a:gd name="connsiteY0" fmla="*/ 0 h 97971"/>
                  <a:gd name="connsiteX1" fmla="*/ 283028 w 337457"/>
                  <a:gd name="connsiteY1" fmla="*/ 14514 h 97971"/>
                  <a:gd name="connsiteX2" fmla="*/ 337457 w 337457"/>
                  <a:gd name="connsiteY2" fmla="*/ 97971 h 97971"/>
                  <a:gd name="connsiteX3" fmla="*/ 58057 w 337457"/>
                  <a:gd name="connsiteY3" fmla="*/ 90714 h 97971"/>
                  <a:gd name="connsiteX4" fmla="*/ 0 w 337457"/>
                  <a:gd name="connsiteY4" fmla="*/ 0 h 97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457" h="97971">
                    <a:moveTo>
                      <a:pt x="0" y="0"/>
                    </a:moveTo>
                    <a:lnTo>
                      <a:pt x="283028" y="14514"/>
                    </a:lnTo>
                    <a:lnTo>
                      <a:pt x="337457" y="97971"/>
                    </a:lnTo>
                    <a:lnTo>
                      <a:pt x="58057" y="907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 rot="21360581">
              <a:off x="5825483" y="2871228"/>
              <a:ext cx="858030" cy="664632"/>
              <a:chOff x="5715000" y="2895600"/>
              <a:chExt cx="858200" cy="651874"/>
            </a:xfrm>
            <a:solidFill>
              <a:srgbClr val="008000"/>
            </a:solidFill>
          </p:grpSpPr>
          <p:sp>
            <p:nvSpPr>
              <p:cNvPr id="114" name="Freeform 113"/>
              <p:cNvSpPr/>
              <p:nvPr/>
            </p:nvSpPr>
            <p:spPr>
              <a:xfrm flipV="1">
                <a:off x="6116637" y="3197225"/>
                <a:ext cx="279400" cy="203200"/>
              </a:xfrm>
              <a:custGeom>
                <a:avLst/>
                <a:gdLst>
                  <a:gd name="connsiteX0" fmla="*/ 192314 w 279400"/>
                  <a:gd name="connsiteY0" fmla="*/ 0 h 203200"/>
                  <a:gd name="connsiteX1" fmla="*/ 192314 w 279400"/>
                  <a:gd name="connsiteY1" fmla="*/ 0 h 203200"/>
                  <a:gd name="connsiteX2" fmla="*/ 148771 w 279400"/>
                  <a:gd name="connsiteY2" fmla="*/ 25400 h 203200"/>
                  <a:gd name="connsiteX3" fmla="*/ 130628 w 279400"/>
                  <a:gd name="connsiteY3" fmla="*/ 39914 h 203200"/>
                  <a:gd name="connsiteX4" fmla="*/ 108857 w 279400"/>
                  <a:gd name="connsiteY4" fmla="*/ 50800 h 203200"/>
                  <a:gd name="connsiteX5" fmla="*/ 79828 w 279400"/>
                  <a:gd name="connsiteY5" fmla="*/ 65314 h 203200"/>
                  <a:gd name="connsiteX6" fmla="*/ 68942 w 279400"/>
                  <a:gd name="connsiteY6" fmla="*/ 72571 h 203200"/>
                  <a:gd name="connsiteX7" fmla="*/ 58057 w 279400"/>
                  <a:gd name="connsiteY7" fmla="*/ 83457 h 203200"/>
                  <a:gd name="connsiteX8" fmla="*/ 47171 w 279400"/>
                  <a:gd name="connsiteY8" fmla="*/ 87085 h 203200"/>
                  <a:gd name="connsiteX9" fmla="*/ 25400 w 279400"/>
                  <a:gd name="connsiteY9" fmla="*/ 108857 h 203200"/>
                  <a:gd name="connsiteX10" fmla="*/ 3628 w 279400"/>
                  <a:gd name="connsiteY10" fmla="*/ 127000 h 203200"/>
                  <a:gd name="connsiteX11" fmla="*/ 0 w 279400"/>
                  <a:gd name="connsiteY11" fmla="*/ 137885 h 203200"/>
                  <a:gd name="connsiteX12" fmla="*/ 79828 w 279400"/>
                  <a:gd name="connsiteY12" fmla="*/ 203200 h 203200"/>
                  <a:gd name="connsiteX13" fmla="*/ 279400 w 279400"/>
                  <a:gd name="connsiteY13" fmla="*/ 65314 h 203200"/>
                  <a:gd name="connsiteX14" fmla="*/ 192314 w 279400"/>
                  <a:gd name="connsiteY14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9400" h="203200">
                    <a:moveTo>
                      <a:pt x="192314" y="0"/>
                    </a:moveTo>
                    <a:lnTo>
                      <a:pt x="192314" y="0"/>
                    </a:lnTo>
                    <a:cubicBezTo>
                      <a:pt x="177800" y="8467"/>
                      <a:pt x="162879" y="16272"/>
                      <a:pt x="148771" y="25400"/>
                    </a:cubicBezTo>
                    <a:cubicBezTo>
                      <a:pt x="142269" y="29607"/>
                      <a:pt x="137162" y="35756"/>
                      <a:pt x="130628" y="39914"/>
                    </a:cubicBezTo>
                    <a:cubicBezTo>
                      <a:pt x="123783" y="44270"/>
                      <a:pt x="115814" y="46626"/>
                      <a:pt x="108857" y="50800"/>
                    </a:cubicBezTo>
                    <a:cubicBezTo>
                      <a:pt x="82424" y="66659"/>
                      <a:pt x="106747" y="58583"/>
                      <a:pt x="79828" y="65314"/>
                    </a:cubicBezTo>
                    <a:cubicBezTo>
                      <a:pt x="76199" y="67733"/>
                      <a:pt x="72292" y="69779"/>
                      <a:pt x="68942" y="72571"/>
                    </a:cubicBezTo>
                    <a:cubicBezTo>
                      <a:pt x="65000" y="75856"/>
                      <a:pt x="62327" y="80611"/>
                      <a:pt x="58057" y="83457"/>
                    </a:cubicBezTo>
                    <a:cubicBezTo>
                      <a:pt x="54875" y="85579"/>
                      <a:pt x="50800" y="85876"/>
                      <a:pt x="47171" y="87085"/>
                    </a:cubicBezTo>
                    <a:cubicBezTo>
                      <a:pt x="39914" y="94342"/>
                      <a:pt x="33611" y="102700"/>
                      <a:pt x="25400" y="108857"/>
                    </a:cubicBezTo>
                    <a:cubicBezTo>
                      <a:pt x="8148" y="121795"/>
                      <a:pt x="15161" y="115465"/>
                      <a:pt x="3628" y="127000"/>
                    </a:cubicBezTo>
                    <a:lnTo>
                      <a:pt x="0" y="137885"/>
                    </a:lnTo>
                    <a:lnTo>
                      <a:pt x="79828" y="203200"/>
                    </a:lnTo>
                    <a:lnTo>
                      <a:pt x="279400" y="65314"/>
                    </a:lnTo>
                    <a:lnTo>
                      <a:pt x="192314" y="0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 flipV="1">
                <a:off x="5715000" y="2895600"/>
                <a:ext cx="274637" cy="236537"/>
              </a:xfrm>
              <a:custGeom>
                <a:avLst/>
                <a:gdLst>
                  <a:gd name="connsiteX0" fmla="*/ 39914 w 275772"/>
                  <a:gd name="connsiteY0" fmla="*/ 235857 h 235857"/>
                  <a:gd name="connsiteX1" fmla="*/ 39914 w 275772"/>
                  <a:gd name="connsiteY1" fmla="*/ 188686 h 235857"/>
                  <a:gd name="connsiteX2" fmla="*/ 275772 w 275772"/>
                  <a:gd name="connsiteY2" fmla="*/ 65314 h 235857"/>
                  <a:gd name="connsiteX3" fmla="*/ 203200 w 275772"/>
                  <a:gd name="connsiteY3" fmla="*/ 0 h 235857"/>
                  <a:gd name="connsiteX4" fmla="*/ 0 w 275772"/>
                  <a:gd name="connsiteY4" fmla="*/ 145143 h 235857"/>
                  <a:gd name="connsiteX5" fmla="*/ 0 w 275772"/>
                  <a:gd name="connsiteY5" fmla="*/ 177800 h 235857"/>
                  <a:gd name="connsiteX6" fmla="*/ 39914 w 275772"/>
                  <a:gd name="connsiteY6" fmla="*/ 235857 h 23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772" h="235857">
                    <a:moveTo>
                      <a:pt x="39914" y="235857"/>
                    </a:moveTo>
                    <a:lnTo>
                      <a:pt x="39914" y="188686"/>
                    </a:lnTo>
                    <a:lnTo>
                      <a:pt x="275772" y="65314"/>
                    </a:lnTo>
                    <a:lnTo>
                      <a:pt x="203200" y="0"/>
                    </a:lnTo>
                    <a:lnTo>
                      <a:pt x="0" y="145143"/>
                    </a:lnTo>
                    <a:lnTo>
                      <a:pt x="0" y="177800"/>
                    </a:lnTo>
                    <a:lnTo>
                      <a:pt x="39914" y="235857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 flipV="1">
                <a:off x="5913437" y="3065462"/>
                <a:ext cx="284163" cy="193675"/>
              </a:xfrm>
              <a:custGeom>
                <a:avLst/>
                <a:gdLst>
                  <a:gd name="connsiteX0" fmla="*/ 283028 w 283028"/>
                  <a:gd name="connsiteY0" fmla="*/ 58057 h 192314"/>
                  <a:gd name="connsiteX1" fmla="*/ 203200 w 283028"/>
                  <a:gd name="connsiteY1" fmla="*/ 0 h 192314"/>
                  <a:gd name="connsiteX2" fmla="*/ 0 w 283028"/>
                  <a:gd name="connsiteY2" fmla="*/ 134257 h 192314"/>
                  <a:gd name="connsiteX3" fmla="*/ 83457 w 283028"/>
                  <a:gd name="connsiteY3" fmla="*/ 192314 h 192314"/>
                  <a:gd name="connsiteX4" fmla="*/ 283028 w 283028"/>
                  <a:gd name="connsiteY4" fmla="*/ 58057 h 1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028" h="192314">
                    <a:moveTo>
                      <a:pt x="283028" y="58057"/>
                    </a:moveTo>
                    <a:lnTo>
                      <a:pt x="203200" y="0"/>
                    </a:lnTo>
                    <a:lnTo>
                      <a:pt x="0" y="134257"/>
                    </a:lnTo>
                    <a:lnTo>
                      <a:pt x="83457" y="192314"/>
                    </a:lnTo>
                    <a:lnTo>
                      <a:pt x="283028" y="58057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 flipV="1">
                <a:off x="6308725" y="3341686"/>
                <a:ext cx="264475" cy="205788"/>
              </a:xfrm>
              <a:custGeom>
                <a:avLst/>
                <a:gdLst>
                  <a:gd name="connsiteX0" fmla="*/ 83457 w 264886"/>
                  <a:gd name="connsiteY0" fmla="*/ 195943 h 195943"/>
                  <a:gd name="connsiteX1" fmla="*/ 264886 w 264886"/>
                  <a:gd name="connsiteY1" fmla="*/ 72571 h 195943"/>
                  <a:gd name="connsiteX2" fmla="*/ 170543 w 264886"/>
                  <a:gd name="connsiteY2" fmla="*/ 0 h 195943"/>
                  <a:gd name="connsiteX3" fmla="*/ 0 w 264886"/>
                  <a:gd name="connsiteY3" fmla="*/ 145143 h 195943"/>
                  <a:gd name="connsiteX4" fmla="*/ 83457 w 264886"/>
                  <a:gd name="connsiteY4" fmla="*/ 195943 h 19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886" h="195943">
                    <a:moveTo>
                      <a:pt x="83457" y="195943"/>
                    </a:moveTo>
                    <a:lnTo>
                      <a:pt x="264886" y="72571"/>
                    </a:lnTo>
                    <a:lnTo>
                      <a:pt x="170543" y="0"/>
                    </a:lnTo>
                    <a:lnTo>
                      <a:pt x="0" y="145143"/>
                    </a:lnTo>
                    <a:lnTo>
                      <a:pt x="83457" y="195943"/>
                    </a:lnTo>
                    <a:close/>
                  </a:path>
                </a:pathLst>
              </a:cu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8" name="TextBox 91"/>
            <p:cNvSpPr txBox="1">
              <a:spLocks noChangeArrowheads="1"/>
            </p:cNvSpPr>
            <p:nvPr/>
          </p:nvSpPr>
          <p:spPr bwMode="auto">
            <a:xfrm>
              <a:off x="914400" y="5925312"/>
              <a:ext cx="26483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008000"/>
                  </a:solidFill>
                </a:rPr>
                <a:t>Dense Langmuir probes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600" dirty="0" smtClean="0"/>
              <a:t>Existing configuration (FY16)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572000" cy="464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572000" cy="4646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3680" y="11430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Upper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45680" y="11430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34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 smtClean="0"/>
              <a:t>Enhanced configuration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572000" cy="464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572000" cy="464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680" y="11430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Upper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45680" y="11430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7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18768</TotalTime>
  <Words>479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NSTX Upgrade</vt:lpstr>
      <vt:lpstr>Blank Presentation</vt:lpstr>
      <vt:lpstr>MS TSG Effect of Polar Changes</vt:lpstr>
      <vt:lpstr>MS TSG five year plans</vt:lpstr>
      <vt:lpstr>MS TSG concerns</vt:lpstr>
      <vt:lpstr>MS TSG concerns</vt:lpstr>
      <vt:lpstr>MS TSG concerns</vt:lpstr>
      <vt:lpstr>PowerPoint Presentation</vt:lpstr>
      <vt:lpstr>PowerPoint Presentation</vt:lpstr>
      <vt:lpstr>Existing configuration (FY16)</vt:lpstr>
      <vt:lpstr>Enhanced configuration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John (Jack) Berkery</cp:lastModifiedBy>
  <cp:revision>507</cp:revision>
  <dcterms:created xsi:type="dcterms:W3CDTF">2015-07-16T16:59:24Z</dcterms:created>
  <dcterms:modified xsi:type="dcterms:W3CDTF">2017-05-24T12:54:37Z</dcterms:modified>
</cp:coreProperties>
</file>