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1217" r:id="rId2"/>
    <p:sldId id="1386" r:id="rId3"/>
    <p:sldId id="1397" r:id="rId4"/>
    <p:sldId id="1400" r:id="rId5"/>
    <p:sldId id="1401" r:id="rId6"/>
  </p:sldIdLst>
  <p:sldSz cx="9144000" cy="6858000" type="screen4x3"/>
  <p:notesSz cx="6934200" cy="9220200"/>
  <p:defaultTextStyle>
    <a:defPPr>
      <a:defRPr lang="en-US"/>
    </a:defPPr>
    <a:lvl1pPr algn="l" rtl="0" fontAlgn="base">
      <a:spcBef>
        <a:spcPct val="0"/>
      </a:spcBef>
      <a:spcAft>
        <a:spcPct val="0"/>
      </a:spcAft>
      <a:defRPr sz="1200" b="1" i="1" kern="1200">
        <a:solidFill>
          <a:srgbClr val="1822CD"/>
        </a:solidFill>
        <a:latin typeface="Helvetica" pitchFamily="1" charset="0"/>
        <a:ea typeface="+mn-ea"/>
        <a:cs typeface="+mn-cs"/>
      </a:defRPr>
    </a:lvl1pPr>
    <a:lvl2pPr marL="457200" algn="l" rtl="0" fontAlgn="base">
      <a:spcBef>
        <a:spcPct val="0"/>
      </a:spcBef>
      <a:spcAft>
        <a:spcPct val="0"/>
      </a:spcAft>
      <a:defRPr sz="1200" b="1" i="1" kern="1200">
        <a:solidFill>
          <a:srgbClr val="1822CD"/>
        </a:solidFill>
        <a:latin typeface="Helvetica" pitchFamily="1" charset="0"/>
        <a:ea typeface="+mn-ea"/>
        <a:cs typeface="+mn-cs"/>
      </a:defRPr>
    </a:lvl2pPr>
    <a:lvl3pPr marL="914400" algn="l" rtl="0" fontAlgn="base">
      <a:spcBef>
        <a:spcPct val="0"/>
      </a:spcBef>
      <a:spcAft>
        <a:spcPct val="0"/>
      </a:spcAft>
      <a:defRPr sz="1200" b="1" i="1" kern="1200">
        <a:solidFill>
          <a:srgbClr val="1822CD"/>
        </a:solidFill>
        <a:latin typeface="Helvetica" pitchFamily="1" charset="0"/>
        <a:ea typeface="+mn-ea"/>
        <a:cs typeface="+mn-cs"/>
      </a:defRPr>
    </a:lvl3pPr>
    <a:lvl4pPr marL="1371600" algn="l" rtl="0" fontAlgn="base">
      <a:spcBef>
        <a:spcPct val="0"/>
      </a:spcBef>
      <a:spcAft>
        <a:spcPct val="0"/>
      </a:spcAft>
      <a:defRPr sz="1200" b="1" i="1" kern="1200">
        <a:solidFill>
          <a:srgbClr val="1822CD"/>
        </a:solidFill>
        <a:latin typeface="Helvetica" pitchFamily="1" charset="0"/>
        <a:ea typeface="+mn-ea"/>
        <a:cs typeface="+mn-cs"/>
      </a:defRPr>
    </a:lvl4pPr>
    <a:lvl5pPr marL="1828800" algn="l" rtl="0" fontAlgn="base">
      <a:spcBef>
        <a:spcPct val="0"/>
      </a:spcBef>
      <a:spcAft>
        <a:spcPct val="0"/>
      </a:spcAft>
      <a:defRPr sz="1200" b="1" i="1" kern="1200">
        <a:solidFill>
          <a:srgbClr val="1822CD"/>
        </a:solidFill>
        <a:latin typeface="Helvetica" pitchFamily="1" charset="0"/>
        <a:ea typeface="+mn-ea"/>
        <a:cs typeface="+mn-cs"/>
      </a:defRPr>
    </a:lvl5pPr>
    <a:lvl6pPr marL="2286000" algn="l" defTabSz="457200" rtl="0" eaLnBrk="1" latinLnBrk="0" hangingPunct="1">
      <a:defRPr sz="1200" b="1" i="1" kern="1200">
        <a:solidFill>
          <a:srgbClr val="1822CD"/>
        </a:solidFill>
        <a:latin typeface="Helvetica" pitchFamily="1" charset="0"/>
        <a:ea typeface="+mn-ea"/>
        <a:cs typeface="+mn-cs"/>
      </a:defRPr>
    </a:lvl6pPr>
    <a:lvl7pPr marL="2743200" algn="l" defTabSz="457200" rtl="0" eaLnBrk="1" latinLnBrk="0" hangingPunct="1">
      <a:defRPr sz="1200" b="1" i="1" kern="1200">
        <a:solidFill>
          <a:srgbClr val="1822CD"/>
        </a:solidFill>
        <a:latin typeface="Helvetica" pitchFamily="1" charset="0"/>
        <a:ea typeface="+mn-ea"/>
        <a:cs typeface="+mn-cs"/>
      </a:defRPr>
    </a:lvl7pPr>
    <a:lvl8pPr marL="3200400" algn="l" defTabSz="457200" rtl="0" eaLnBrk="1" latinLnBrk="0" hangingPunct="1">
      <a:defRPr sz="1200" b="1" i="1" kern="1200">
        <a:solidFill>
          <a:srgbClr val="1822CD"/>
        </a:solidFill>
        <a:latin typeface="Helvetica" pitchFamily="1" charset="0"/>
        <a:ea typeface="+mn-ea"/>
        <a:cs typeface="+mn-cs"/>
      </a:defRPr>
    </a:lvl8pPr>
    <a:lvl9pPr marL="3657600" algn="l" defTabSz="457200" rtl="0" eaLnBrk="1" latinLnBrk="0" hangingPunct="1">
      <a:defRPr sz="1200" b="1" i="1" kern="1200">
        <a:solidFill>
          <a:srgbClr val="1822CD"/>
        </a:solidFill>
        <a:latin typeface="Helvetica"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FF"/>
    <a:srgbClr val="FF0000"/>
    <a:srgbClr val="FF9933"/>
    <a:srgbClr val="FF3300"/>
    <a:srgbClr val="00CC66"/>
    <a:srgbClr val="FFCC00"/>
    <a:srgbClr val="FF33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1" autoAdjust="0"/>
    <p:restoredTop sz="94330" autoAdjust="0"/>
  </p:normalViewPr>
  <p:slideViewPr>
    <p:cSldViewPr>
      <p:cViewPr>
        <p:scale>
          <a:sx n="150" d="100"/>
          <a:sy n="150" d="100"/>
        </p:scale>
        <p:origin x="-176" y="-240"/>
      </p:cViewPr>
      <p:guideLst>
        <p:guide orient="horz" pos="4224"/>
        <p:guide pos="2880"/>
      </p:guideLst>
    </p:cSldViewPr>
  </p:slideViewPr>
  <p:outlineViewPr>
    <p:cViewPr>
      <p:scale>
        <a:sx n="33" d="100"/>
        <a:sy n="33" d="100"/>
      </p:scale>
      <p:origin x="264"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1848" y="-82"/>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2361" tIns="46181" rIns="92361" bIns="46181" numCol="1" anchor="t" anchorCtr="0" compatLnSpc="1">
            <a:prstTxWarp prst="textNoShape">
              <a:avLst/>
            </a:prstTxWarp>
          </a:bodyPr>
          <a:lstStyle>
            <a:lvl1pPr defTabSz="923925">
              <a:spcBef>
                <a:spcPct val="0"/>
              </a:spcBef>
              <a:buFontTx/>
              <a:buNone/>
              <a:defRPr b="0" i="0">
                <a:solidFill>
                  <a:schemeClr val="tx1"/>
                </a:solidFill>
                <a:latin typeface="Times New Roman" pitchFamily="1" charset="0"/>
              </a:defRPr>
            </a:lvl1pPr>
          </a:lstStyle>
          <a:p>
            <a:pPr>
              <a:defRPr/>
            </a:pPr>
            <a:endParaRPr lang="en-US"/>
          </a:p>
        </p:txBody>
      </p:sp>
      <p:sp>
        <p:nvSpPr>
          <p:cNvPr id="23555" name="Rectangle 3"/>
          <p:cNvSpPr>
            <a:spLocks noGrp="1" noChangeArrowheads="1"/>
          </p:cNvSpPr>
          <p:nvPr>
            <p:ph type="dt" sz="quarter" idx="1"/>
          </p:nvPr>
        </p:nvSpPr>
        <p:spPr bwMode="auto">
          <a:xfrm>
            <a:off x="3929063" y="0"/>
            <a:ext cx="3005137" cy="461963"/>
          </a:xfrm>
          <a:prstGeom prst="rect">
            <a:avLst/>
          </a:prstGeom>
          <a:noFill/>
          <a:ln w="9525">
            <a:noFill/>
            <a:miter lim="800000"/>
            <a:headEnd/>
            <a:tailEnd/>
          </a:ln>
          <a:effectLst/>
        </p:spPr>
        <p:txBody>
          <a:bodyPr vert="horz" wrap="square" lIns="92361" tIns="46181" rIns="92361" bIns="46181" numCol="1" anchor="t" anchorCtr="0" compatLnSpc="1">
            <a:prstTxWarp prst="textNoShape">
              <a:avLst/>
            </a:prstTxWarp>
          </a:bodyPr>
          <a:lstStyle>
            <a:lvl1pPr algn="r" defTabSz="923925">
              <a:spcBef>
                <a:spcPct val="0"/>
              </a:spcBef>
              <a:buFontTx/>
              <a:buNone/>
              <a:defRPr b="0" i="0">
                <a:solidFill>
                  <a:schemeClr val="tx1"/>
                </a:solidFill>
                <a:latin typeface="Times New Roman" pitchFamily="1" charset="0"/>
              </a:defRPr>
            </a:lvl1pPr>
          </a:lstStyle>
          <a:p>
            <a:pPr>
              <a:defRPr/>
            </a:pPr>
            <a:endParaRPr lang="en-US"/>
          </a:p>
        </p:txBody>
      </p:sp>
      <p:sp>
        <p:nvSpPr>
          <p:cNvPr id="23556" name="Rectangle 4"/>
          <p:cNvSpPr>
            <a:spLocks noGrp="1" noChangeArrowheads="1"/>
          </p:cNvSpPr>
          <p:nvPr>
            <p:ph type="ftr" sz="quarter" idx="2"/>
          </p:nvPr>
        </p:nvSpPr>
        <p:spPr bwMode="auto">
          <a:xfrm>
            <a:off x="0" y="8758238"/>
            <a:ext cx="3005138" cy="461962"/>
          </a:xfrm>
          <a:prstGeom prst="rect">
            <a:avLst/>
          </a:prstGeom>
          <a:noFill/>
          <a:ln w="9525">
            <a:noFill/>
            <a:miter lim="800000"/>
            <a:headEnd/>
            <a:tailEnd/>
          </a:ln>
          <a:effectLst/>
        </p:spPr>
        <p:txBody>
          <a:bodyPr vert="horz" wrap="square" lIns="92361" tIns="46181" rIns="92361" bIns="46181" numCol="1" anchor="b" anchorCtr="0" compatLnSpc="1">
            <a:prstTxWarp prst="textNoShape">
              <a:avLst/>
            </a:prstTxWarp>
          </a:bodyPr>
          <a:lstStyle>
            <a:lvl1pPr defTabSz="923925">
              <a:spcBef>
                <a:spcPct val="0"/>
              </a:spcBef>
              <a:buFontTx/>
              <a:buNone/>
              <a:defRPr b="0" i="0">
                <a:solidFill>
                  <a:schemeClr val="tx1"/>
                </a:solidFill>
                <a:latin typeface="Times New Roman" pitchFamily="1" charset="0"/>
              </a:defRPr>
            </a:lvl1pPr>
          </a:lstStyle>
          <a:p>
            <a:pPr>
              <a:defRPr/>
            </a:pPr>
            <a:endParaRPr lang="en-US"/>
          </a:p>
        </p:txBody>
      </p:sp>
      <p:sp>
        <p:nvSpPr>
          <p:cNvPr id="23557" name="Rectangle 5"/>
          <p:cNvSpPr>
            <a:spLocks noGrp="1" noChangeArrowheads="1"/>
          </p:cNvSpPr>
          <p:nvPr>
            <p:ph type="sldNum" sz="quarter" idx="3"/>
          </p:nvPr>
        </p:nvSpPr>
        <p:spPr bwMode="auto">
          <a:xfrm>
            <a:off x="3929063" y="8758238"/>
            <a:ext cx="3005137" cy="461962"/>
          </a:xfrm>
          <a:prstGeom prst="rect">
            <a:avLst/>
          </a:prstGeom>
          <a:noFill/>
          <a:ln w="9525">
            <a:noFill/>
            <a:miter lim="800000"/>
            <a:headEnd/>
            <a:tailEnd/>
          </a:ln>
          <a:effectLst/>
        </p:spPr>
        <p:txBody>
          <a:bodyPr vert="horz" wrap="square" lIns="92361" tIns="46181" rIns="92361" bIns="46181" numCol="1" anchor="b" anchorCtr="0" compatLnSpc="1">
            <a:prstTxWarp prst="textNoShape">
              <a:avLst/>
            </a:prstTxWarp>
          </a:bodyPr>
          <a:lstStyle>
            <a:lvl1pPr algn="r" defTabSz="923925">
              <a:defRPr b="0" i="0">
                <a:solidFill>
                  <a:schemeClr val="tx1"/>
                </a:solidFill>
                <a:latin typeface="Times New Roman" pitchFamily="1" charset="0"/>
              </a:defRPr>
            </a:lvl1pPr>
          </a:lstStyle>
          <a:p>
            <a:fld id="{667F1563-766F-B543-A2C3-2A3AA4AE5A0F}" type="slidenum">
              <a:rPr lang="en-US"/>
              <a:pPr/>
              <a:t>‹#›</a:t>
            </a:fld>
            <a:endParaRPr lang="en-US"/>
          </a:p>
        </p:txBody>
      </p:sp>
    </p:spTree>
    <p:extLst>
      <p:ext uri="{BB962C8B-B14F-4D97-AF65-F5344CB8AC3E}">
        <p14:creationId xmlns:p14="http://schemas.microsoft.com/office/powerpoint/2010/main" val="2105177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a:spcBef>
                <a:spcPct val="0"/>
              </a:spcBef>
              <a:buFontTx/>
              <a:buNone/>
              <a:defRPr b="0" i="0">
                <a:solidFill>
                  <a:schemeClr val="tx1"/>
                </a:solidFill>
                <a:latin typeface="Times New Roman" pitchFamily="1" charset="0"/>
              </a:defRPr>
            </a:lvl1pPr>
          </a:lstStyle>
          <a:p>
            <a:pPr>
              <a:defRPr/>
            </a:pPr>
            <a:endParaRPr lang="en-US"/>
          </a:p>
        </p:txBody>
      </p:sp>
      <p:sp>
        <p:nvSpPr>
          <p:cNvPr id="30723" name="Rectangle 3"/>
          <p:cNvSpPr>
            <a:spLocks noGrp="1" noChangeArrowheads="1"/>
          </p:cNvSpPr>
          <p:nvPr>
            <p:ph type="dt" idx="1"/>
          </p:nvPr>
        </p:nvSpPr>
        <p:spPr bwMode="auto">
          <a:xfrm>
            <a:off x="3962400" y="0"/>
            <a:ext cx="2971800" cy="457200"/>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algn="r">
              <a:spcBef>
                <a:spcPct val="0"/>
              </a:spcBef>
              <a:buFontTx/>
              <a:buNone/>
              <a:defRPr b="0" i="0">
                <a:solidFill>
                  <a:schemeClr val="tx1"/>
                </a:solidFill>
                <a:latin typeface="Times New Roman" pitchFamily="1"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33475" y="684213"/>
            <a:ext cx="4667250" cy="350043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15988" y="4413250"/>
            <a:ext cx="5102225" cy="4110038"/>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750300"/>
            <a:ext cx="2971800" cy="457200"/>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a:spcBef>
                <a:spcPct val="0"/>
              </a:spcBef>
              <a:buFontTx/>
              <a:buNone/>
              <a:defRPr b="0" i="0">
                <a:solidFill>
                  <a:schemeClr val="tx1"/>
                </a:solidFill>
                <a:latin typeface="Times New Roman" pitchFamily="1" charset="0"/>
              </a:defRPr>
            </a:lvl1pPr>
          </a:lstStyle>
          <a:p>
            <a:pPr>
              <a:defRPr/>
            </a:pPr>
            <a:endParaRPr lang="en-US"/>
          </a:p>
        </p:txBody>
      </p:sp>
      <p:sp>
        <p:nvSpPr>
          <p:cNvPr id="30727" name="Rectangle 7"/>
          <p:cNvSpPr>
            <a:spLocks noGrp="1" noChangeArrowheads="1"/>
          </p:cNvSpPr>
          <p:nvPr>
            <p:ph type="sldNum" sz="quarter" idx="5"/>
          </p:nvPr>
        </p:nvSpPr>
        <p:spPr bwMode="auto">
          <a:xfrm>
            <a:off x="3962400" y="8750300"/>
            <a:ext cx="2971800" cy="457200"/>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algn="r">
              <a:defRPr b="0" i="0">
                <a:solidFill>
                  <a:schemeClr val="tx1"/>
                </a:solidFill>
                <a:latin typeface="Times New Roman" pitchFamily="1" charset="0"/>
              </a:defRPr>
            </a:lvl1pPr>
          </a:lstStyle>
          <a:p>
            <a:fld id="{22FBA95C-E8AA-CE44-9D22-C32774A3A348}" type="slidenum">
              <a:rPr lang="en-US"/>
              <a:pPr/>
              <a:t>‹#›</a:t>
            </a:fld>
            <a:endParaRPr lang="en-US"/>
          </a:p>
        </p:txBody>
      </p:sp>
    </p:spTree>
    <p:extLst>
      <p:ext uri="{BB962C8B-B14F-4D97-AF65-F5344CB8AC3E}">
        <p14:creationId xmlns:p14="http://schemas.microsoft.com/office/powerpoint/2010/main" val="17953247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925701A2-0374-2642-ABDF-CE06A5E09517}" type="slidenum">
              <a:rPr lang="en-US"/>
              <a:pPr/>
              <a:t>1</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07"/>
          <p:cNvSpPr>
            <a:spLocks noGrp="1" noChangeArrowheads="1"/>
          </p:cNvSpPr>
          <p:nvPr>
            <p:ph type="sldNum" sz="quarter" idx="10"/>
          </p:nvPr>
        </p:nvSpPr>
        <p:spPr>
          <a:ln/>
        </p:spPr>
        <p:txBody>
          <a:bodyPr/>
          <a:lstStyle>
            <a:lvl1pPr>
              <a:defRPr/>
            </a:lvl1pPr>
          </a:lstStyle>
          <a:p>
            <a:fld id="{CE408D52-C15F-8946-A7F0-B354267A94D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219200"/>
            <a:ext cx="8763000" cy="49530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07"/>
          <p:cNvSpPr>
            <a:spLocks noGrp="1" noChangeArrowheads="1"/>
          </p:cNvSpPr>
          <p:nvPr>
            <p:ph type="sldNum" sz="quarter" idx="10"/>
          </p:nvPr>
        </p:nvSpPr>
        <p:spPr>
          <a:ln/>
        </p:spPr>
        <p:txBody>
          <a:bodyPr/>
          <a:lstStyle>
            <a:lvl1pPr>
              <a:defRPr/>
            </a:lvl1pPr>
          </a:lstStyle>
          <a:p>
            <a:fld id="{FA6C2214-7A35-074F-BC63-064C83D6222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172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07"/>
          <p:cNvSpPr>
            <a:spLocks noGrp="1" noChangeArrowheads="1"/>
          </p:cNvSpPr>
          <p:nvPr>
            <p:ph type="sldNum" sz="quarter" idx="10"/>
          </p:nvPr>
        </p:nvSpPr>
        <p:spPr>
          <a:ln/>
        </p:spPr>
        <p:txBody>
          <a:bodyPr/>
          <a:lstStyle>
            <a:lvl1pPr>
              <a:defRPr/>
            </a:lvl1pPr>
          </a:lstStyle>
          <a:p>
            <a:fld id="{E869DD6F-FB85-AC48-9539-4633E8BCD88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76200" y="914400"/>
            <a:ext cx="8763000" cy="4953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07"/>
          <p:cNvSpPr>
            <a:spLocks noGrp="1" noChangeArrowheads="1"/>
          </p:cNvSpPr>
          <p:nvPr>
            <p:ph type="sldNum" sz="quarter" idx="10"/>
          </p:nvPr>
        </p:nvSpPr>
        <p:spPr>
          <a:ln/>
        </p:spPr>
        <p:txBody>
          <a:bodyPr/>
          <a:lstStyle>
            <a:lvl1pPr>
              <a:defRPr/>
            </a:lvl1pPr>
          </a:lstStyle>
          <a:p>
            <a:fld id="{4C1B8CDB-C8D8-404E-8FA8-E298270B901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07"/>
          <p:cNvSpPr>
            <a:spLocks noGrp="1" noChangeArrowheads="1"/>
          </p:cNvSpPr>
          <p:nvPr>
            <p:ph type="sldNum" sz="quarter" idx="10"/>
          </p:nvPr>
        </p:nvSpPr>
        <p:spPr>
          <a:ln/>
        </p:spPr>
        <p:txBody>
          <a:bodyPr/>
          <a:lstStyle>
            <a:lvl1pPr>
              <a:defRPr/>
            </a:lvl1pPr>
          </a:lstStyle>
          <a:p>
            <a:fld id="{DD8DC8F0-431C-5043-9423-D052FA056C9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19200"/>
            <a:ext cx="43053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3053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07"/>
          <p:cNvSpPr>
            <a:spLocks noGrp="1" noChangeArrowheads="1"/>
          </p:cNvSpPr>
          <p:nvPr>
            <p:ph type="sldNum" sz="quarter" idx="10"/>
          </p:nvPr>
        </p:nvSpPr>
        <p:spPr>
          <a:ln/>
        </p:spPr>
        <p:txBody>
          <a:bodyPr/>
          <a:lstStyle>
            <a:lvl1pPr>
              <a:defRPr/>
            </a:lvl1pPr>
          </a:lstStyle>
          <a:p>
            <a:fld id="{6ED917E6-3C7B-1749-A971-8B895350E6E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7"/>
          <p:cNvSpPr>
            <a:spLocks noGrp="1" noChangeArrowheads="1"/>
          </p:cNvSpPr>
          <p:nvPr>
            <p:ph type="sldNum" sz="quarter" idx="10"/>
          </p:nvPr>
        </p:nvSpPr>
        <p:spPr>
          <a:ln/>
        </p:spPr>
        <p:txBody>
          <a:bodyPr/>
          <a:lstStyle>
            <a:lvl1pPr>
              <a:defRPr/>
            </a:lvl1pPr>
          </a:lstStyle>
          <a:p>
            <a:fld id="{F3A1D61F-F590-FB4F-8C7D-CD36254A259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07"/>
          <p:cNvSpPr>
            <a:spLocks noGrp="1" noChangeArrowheads="1"/>
          </p:cNvSpPr>
          <p:nvPr>
            <p:ph type="sldNum" sz="quarter" idx="10"/>
          </p:nvPr>
        </p:nvSpPr>
        <p:spPr>
          <a:ln/>
        </p:spPr>
        <p:txBody>
          <a:bodyPr/>
          <a:lstStyle>
            <a:lvl1pPr>
              <a:defRPr/>
            </a:lvl1pPr>
          </a:lstStyle>
          <a:p>
            <a:fld id="{06D1F0B8-9F3B-4C41-86D6-A4E5F6E6FA3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7"/>
          <p:cNvSpPr>
            <a:spLocks noGrp="1" noChangeArrowheads="1"/>
          </p:cNvSpPr>
          <p:nvPr>
            <p:ph type="sldNum" sz="quarter" idx="10"/>
          </p:nvPr>
        </p:nvSpPr>
        <p:spPr>
          <a:ln/>
        </p:spPr>
        <p:txBody>
          <a:bodyPr/>
          <a:lstStyle>
            <a:lvl1pPr>
              <a:defRPr/>
            </a:lvl1pPr>
          </a:lstStyle>
          <a:p>
            <a:fld id="{E15842E2-CE54-FD4F-9DF8-E29A0F8868C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07"/>
          <p:cNvSpPr>
            <a:spLocks noGrp="1" noChangeArrowheads="1"/>
          </p:cNvSpPr>
          <p:nvPr>
            <p:ph type="sldNum" sz="quarter" idx="10"/>
          </p:nvPr>
        </p:nvSpPr>
        <p:spPr>
          <a:ln/>
        </p:spPr>
        <p:txBody>
          <a:bodyPr/>
          <a:lstStyle>
            <a:lvl1pPr>
              <a:defRPr/>
            </a:lvl1pPr>
          </a:lstStyle>
          <a:p>
            <a:fld id="{6D2564C5-A671-4A4E-BBDF-936A0CCDA19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07"/>
          <p:cNvSpPr>
            <a:spLocks noGrp="1" noChangeArrowheads="1"/>
          </p:cNvSpPr>
          <p:nvPr>
            <p:ph type="sldNum" sz="quarter" idx="10"/>
          </p:nvPr>
        </p:nvSpPr>
        <p:spPr>
          <a:ln/>
        </p:spPr>
        <p:txBody>
          <a:bodyPr/>
          <a:lstStyle>
            <a:lvl1pPr>
              <a:defRPr/>
            </a:lvl1pPr>
          </a:lstStyle>
          <a:p>
            <a:fld id="{CC8D7359-5831-634B-A8D6-E15EEB065BC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136"/>
          <p:cNvPicPr>
            <a:picLocks noChangeAspect="1" noChangeArrowheads="1"/>
          </p:cNvPicPr>
          <p:nvPr/>
        </p:nvPicPr>
        <p:blipFill>
          <a:blip r:embed="rId13"/>
          <a:srcRect/>
          <a:stretch>
            <a:fillRect/>
          </a:stretch>
        </p:blipFill>
        <p:spPr bwMode="auto">
          <a:xfrm>
            <a:off x="0" y="0"/>
            <a:ext cx="9144000" cy="927100"/>
          </a:xfrm>
          <a:prstGeom prst="rect">
            <a:avLst/>
          </a:prstGeom>
          <a:noFill/>
          <a:ln w="15875">
            <a:noFill/>
            <a:miter lim="800000"/>
            <a:headEnd/>
            <a:tailEnd/>
          </a:ln>
        </p:spPr>
      </p:pic>
      <p:sp>
        <p:nvSpPr>
          <p:cNvPr id="3075" name="Rectangle 137"/>
          <p:cNvSpPr>
            <a:spLocks noGrp="1" noChangeArrowheads="1"/>
          </p:cNvSpPr>
          <p:nvPr>
            <p:ph type="title"/>
          </p:nvPr>
        </p:nvSpPr>
        <p:spPr bwMode="auto">
          <a:xfrm>
            <a:off x="0" y="0"/>
            <a:ext cx="9144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a:p>
        </p:txBody>
      </p:sp>
      <p:pic>
        <p:nvPicPr>
          <p:cNvPr id="3076" name="Picture 194"/>
          <p:cNvPicPr>
            <a:picLocks noChangeAspect="1" noChangeArrowheads="1"/>
          </p:cNvPicPr>
          <p:nvPr/>
        </p:nvPicPr>
        <p:blipFill>
          <a:blip r:embed="rId14"/>
          <a:srcRect/>
          <a:stretch>
            <a:fillRect/>
          </a:stretch>
        </p:blipFill>
        <p:spPr bwMode="auto">
          <a:xfrm>
            <a:off x="0" y="6578600"/>
            <a:ext cx="9144000" cy="279400"/>
          </a:xfrm>
          <a:prstGeom prst="rect">
            <a:avLst/>
          </a:prstGeom>
          <a:noFill/>
          <a:ln w="15875">
            <a:noFill/>
            <a:miter lim="800000"/>
            <a:headEnd/>
            <a:tailEnd/>
          </a:ln>
        </p:spPr>
      </p:pic>
      <p:sp>
        <p:nvSpPr>
          <p:cNvPr id="905415" name="Text Box 199"/>
          <p:cNvSpPr txBox="1">
            <a:spLocks noChangeArrowheads="1"/>
          </p:cNvSpPr>
          <p:nvPr/>
        </p:nvSpPr>
        <p:spPr bwMode="auto">
          <a:xfrm>
            <a:off x="273050" y="6635750"/>
            <a:ext cx="539750" cy="182563"/>
          </a:xfrm>
          <a:prstGeom prst="rect">
            <a:avLst/>
          </a:prstGeom>
          <a:noFill/>
          <a:ln w="15875" algn="ctr">
            <a:noFill/>
            <a:miter lim="800000"/>
            <a:headEnd/>
            <a:tailEnd/>
          </a:ln>
          <a:effectLst/>
        </p:spPr>
        <p:txBody>
          <a:bodyPr lIns="0" tIns="0" rIns="0" bIns="0">
            <a:spAutoFit/>
          </a:bodyPr>
          <a:lstStyle/>
          <a:p>
            <a:pPr>
              <a:spcBef>
                <a:spcPct val="20000"/>
              </a:spcBef>
              <a:defRPr/>
            </a:pPr>
            <a:r>
              <a:rPr lang="en-US" b="0">
                <a:solidFill>
                  <a:srgbClr val="171FC7"/>
                </a:solidFill>
                <a:effectLst>
                  <a:outerShdw blurRad="38100" dist="38100" dir="2700000" algn="tl">
                    <a:srgbClr val="C0C0C0"/>
                  </a:outerShdw>
                </a:effectLst>
              </a:rPr>
              <a:t>NSTX</a:t>
            </a:r>
          </a:p>
        </p:txBody>
      </p:sp>
      <p:sp>
        <p:nvSpPr>
          <p:cNvPr id="905422" name="Rectangle 206"/>
          <p:cNvSpPr>
            <a:spLocks noChangeArrowheads="1"/>
          </p:cNvSpPr>
          <p:nvPr/>
        </p:nvSpPr>
        <p:spPr bwMode="auto">
          <a:xfrm>
            <a:off x="2057400" y="6580188"/>
            <a:ext cx="5029200" cy="277812"/>
          </a:xfrm>
          <a:prstGeom prst="rect">
            <a:avLst/>
          </a:prstGeom>
          <a:noFill/>
          <a:ln w="9525">
            <a:noFill/>
            <a:miter lim="800000"/>
            <a:headEnd/>
            <a:tailEnd/>
          </a:ln>
          <a:effectLst/>
        </p:spPr>
        <p:txBody>
          <a:bodyPr lIns="0" tIns="0" rIns="0" bIns="0" anchor="ctr"/>
          <a:lstStyle/>
          <a:p>
            <a:pPr algn="ctr">
              <a:defRPr/>
            </a:pPr>
            <a:r>
              <a:rPr lang="en-US" sz="900" i="0" dirty="0" smtClean="0">
                <a:solidFill>
                  <a:schemeClr val="accent2"/>
                </a:solidFill>
                <a:latin typeface="Arial" charset="0"/>
              </a:rPr>
              <a:t>Raman</a:t>
            </a:r>
            <a:r>
              <a:rPr lang="en-US" sz="900" i="0" baseline="0" dirty="0" smtClean="0">
                <a:solidFill>
                  <a:schemeClr val="accent2"/>
                </a:solidFill>
                <a:latin typeface="Arial" charset="0"/>
              </a:rPr>
              <a:t> FES 6Feb2016</a:t>
            </a:r>
            <a:endParaRPr lang="en-US" sz="900" i="0" dirty="0">
              <a:solidFill>
                <a:schemeClr val="accent2"/>
              </a:solidFill>
              <a:latin typeface="Arial" charset="0"/>
            </a:endParaRPr>
          </a:p>
        </p:txBody>
      </p:sp>
      <p:sp>
        <p:nvSpPr>
          <p:cNvPr id="905423" name="Rectangle 207"/>
          <p:cNvSpPr>
            <a:spLocks noGrp="1" noChangeArrowheads="1"/>
          </p:cNvSpPr>
          <p:nvPr>
            <p:ph type="sldNum" sz="quarter" idx="4"/>
          </p:nvPr>
        </p:nvSpPr>
        <p:spPr bwMode="auto">
          <a:xfrm>
            <a:off x="8382000" y="6629400"/>
            <a:ext cx="762000" cy="152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eaLnBrk="0" hangingPunct="0">
              <a:defRPr sz="900" i="0">
                <a:solidFill>
                  <a:schemeClr val="accent2"/>
                </a:solidFill>
                <a:latin typeface="Arial" pitchFamily="1" charset="0"/>
                <a:ea typeface="ＭＳ Ｐゴシック" pitchFamily="1" charset="-128"/>
                <a:cs typeface="ＭＳ Ｐゴシック" pitchFamily="1" charset="-128"/>
              </a:defRPr>
            </a:lvl1pPr>
          </a:lstStyle>
          <a:p>
            <a:fld id="{21407C99-7E6A-D141-8FFE-4C97592FC9E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ftr="0" dt="0"/>
  <p:txStyles>
    <p:titleStyle>
      <a:lvl1pPr algn="ctr" rtl="0" eaLnBrk="0" fontAlgn="base" hangingPunct="0">
        <a:spcBef>
          <a:spcPct val="0"/>
        </a:spcBef>
        <a:spcAft>
          <a:spcPct val="0"/>
        </a:spcAft>
        <a:defRPr sz="2400" b="1">
          <a:solidFill>
            <a:schemeClr val="accent2"/>
          </a:solidFill>
          <a:latin typeface="+mj-lt"/>
          <a:ea typeface="+mj-ea"/>
          <a:cs typeface="+mj-cs"/>
        </a:defRPr>
      </a:lvl1pPr>
      <a:lvl2pPr algn="ctr" rtl="0" eaLnBrk="0" fontAlgn="base" hangingPunct="0">
        <a:spcBef>
          <a:spcPct val="0"/>
        </a:spcBef>
        <a:spcAft>
          <a:spcPct val="0"/>
        </a:spcAft>
        <a:defRPr sz="2400" b="1">
          <a:solidFill>
            <a:schemeClr val="accent2"/>
          </a:solidFill>
          <a:latin typeface="Arial" charset="0"/>
        </a:defRPr>
      </a:lvl2pPr>
      <a:lvl3pPr algn="ctr" rtl="0" eaLnBrk="0" fontAlgn="base" hangingPunct="0">
        <a:spcBef>
          <a:spcPct val="0"/>
        </a:spcBef>
        <a:spcAft>
          <a:spcPct val="0"/>
        </a:spcAft>
        <a:defRPr sz="2400" b="1">
          <a:solidFill>
            <a:schemeClr val="accent2"/>
          </a:solidFill>
          <a:latin typeface="Arial" charset="0"/>
        </a:defRPr>
      </a:lvl3pPr>
      <a:lvl4pPr algn="ctr" rtl="0" eaLnBrk="0" fontAlgn="base" hangingPunct="0">
        <a:spcBef>
          <a:spcPct val="0"/>
        </a:spcBef>
        <a:spcAft>
          <a:spcPct val="0"/>
        </a:spcAft>
        <a:defRPr sz="2400" b="1">
          <a:solidFill>
            <a:schemeClr val="accent2"/>
          </a:solidFill>
          <a:latin typeface="Arial" charset="0"/>
        </a:defRPr>
      </a:lvl4pPr>
      <a:lvl5pPr algn="ctr" rtl="0" eaLnBrk="0" fontAlgn="base" hangingPunct="0">
        <a:spcBef>
          <a:spcPct val="0"/>
        </a:spcBef>
        <a:spcAft>
          <a:spcPct val="0"/>
        </a:spcAft>
        <a:defRPr sz="2400" b="1">
          <a:solidFill>
            <a:schemeClr val="accent2"/>
          </a:solidFill>
          <a:latin typeface="Arial" charset="0"/>
        </a:defRPr>
      </a:lvl5pPr>
      <a:lvl6pPr marL="457200" algn="ctr" rtl="0" eaLnBrk="0" fontAlgn="base" hangingPunct="0">
        <a:spcBef>
          <a:spcPct val="0"/>
        </a:spcBef>
        <a:spcAft>
          <a:spcPct val="0"/>
        </a:spcAft>
        <a:defRPr sz="2400" b="1">
          <a:solidFill>
            <a:schemeClr val="accent2"/>
          </a:solidFill>
          <a:latin typeface="Arial" charset="0"/>
        </a:defRPr>
      </a:lvl6pPr>
      <a:lvl7pPr marL="914400" algn="ctr" rtl="0" eaLnBrk="0" fontAlgn="base" hangingPunct="0">
        <a:spcBef>
          <a:spcPct val="0"/>
        </a:spcBef>
        <a:spcAft>
          <a:spcPct val="0"/>
        </a:spcAft>
        <a:defRPr sz="2400" b="1">
          <a:solidFill>
            <a:schemeClr val="accent2"/>
          </a:solidFill>
          <a:latin typeface="Arial" charset="0"/>
        </a:defRPr>
      </a:lvl7pPr>
      <a:lvl8pPr marL="1371600" algn="ctr" rtl="0" eaLnBrk="0" fontAlgn="base" hangingPunct="0">
        <a:spcBef>
          <a:spcPct val="0"/>
        </a:spcBef>
        <a:spcAft>
          <a:spcPct val="0"/>
        </a:spcAft>
        <a:defRPr sz="2400" b="1">
          <a:solidFill>
            <a:schemeClr val="accent2"/>
          </a:solidFill>
          <a:latin typeface="Arial" charset="0"/>
        </a:defRPr>
      </a:lvl8pPr>
      <a:lvl9pPr marL="1828800" algn="ctr"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2"/>
          </a:solidFill>
          <a:latin typeface="+mn-lt"/>
          <a:ea typeface="ＭＳ Ｐゴシック" pitchFamily="1" charset="-128"/>
        </a:defRPr>
      </a:lvl2pPr>
      <a:lvl3pPr marL="1143000" indent="-228600" algn="l" rtl="0" eaLnBrk="0" fontAlgn="base" hangingPunct="0">
        <a:spcBef>
          <a:spcPct val="20000"/>
        </a:spcBef>
        <a:spcAft>
          <a:spcPct val="0"/>
        </a:spcAft>
        <a:buChar char="•"/>
        <a:defRPr>
          <a:solidFill>
            <a:srgbClr val="FF0000"/>
          </a:solidFill>
          <a:latin typeface="+mn-lt"/>
          <a:ea typeface="ＭＳ Ｐゴシック" pitchFamily="1" charset="-128"/>
        </a:defRPr>
      </a:lvl3pPr>
      <a:lvl4pPr marL="1600200" indent="-228600" algn="l" rtl="0" eaLnBrk="0" fontAlgn="base" hangingPunct="0">
        <a:spcBef>
          <a:spcPct val="20000"/>
        </a:spcBef>
        <a:spcAft>
          <a:spcPct val="0"/>
        </a:spcAft>
        <a:buChar char="–"/>
        <a:defRPr sz="1600">
          <a:solidFill>
            <a:srgbClr val="009999"/>
          </a:solidFill>
          <a:latin typeface="+mn-lt"/>
          <a:ea typeface="ＭＳ Ｐゴシック" pitchFamily="1" charset="-128"/>
        </a:defRPr>
      </a:lvl4pPr>
      <a:lvl5pPr marL="2057400" indent="-228600" algn="l" rtl="0" eaLnBrk="0" fontAlgn="base" hangingPunct="0">
        <a:spcBef>
          <a:spcPct val="20000"/>
        </a:spcBef>
        <a:spcAft>
          <a:spcPct val="0"/>
        </a:spcAft>
        <a:buChar char="»"/>
        <a:defRPr sz="1600">
          <a:solidFill>
            <a:schemeClr val="tx1"/>
          </a:solidFill>
          <a:latin typeface="+mn-lt"/>
          <a:ea typeface="ＭＳ Ｐゴシック" pitchFamily="1" charset="-128"/>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Line 150"/>
          <p:cNvSpPr>
            <a:spLocks noChangeShapeType="1"/>
          </p:cNvSpPr>
          <p:nvPr/>
        </p:nvSpPr>
        <p:spPr bwMode="auto">
          <a:xfrm>
            <a:off x="0" y="0"/>
            <a:ext cx="914400" cy="0"/>
          </a:xfrm>
          <a:prstGeom prst="line">
            <a:avLst/>
          </a:prstGeom>
          <a:noFill/>
          <a:ln w="0">
            <a:solidFill>
              <a:srgbClr val="FBFFFF"/>
            </a:solidFill>
            <a:round/>
            <a:headEnd/>
            <a:tailEnd/>
          </a:ln>
        </p:spPr>
        <p:txBody>
          <a:bodyPr wrap="none" lIns="0" tIns="0" rIns="0" bIns="0" anchor="ctr">
            <a:prstTxWarp prst="textNoShape">
              <a:avLst/>
            </a:prstTxWarp>
          </a:bodyPr>
          <a:lstStyle/>
          <a:p>
            <a:endParaRPr lang="en-US"/>
          </a:p>
        </p:txBody>
      </p:sp>
      <p:sp>
        <p:nvSpPr>
          <p:cNvPr id="4099" name="Line 131"/>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sp>
        <p:nvSpPr>
          <p:cNvPr id="1525762" name="Rectangle 2"/>
          <p:cNvSpPr>
            <a:spLocks noChangeArrowheads="1"/>
          </p:cNvSpPr>
          <p:nvPr/>
        </p:nvSpPr>
        <p:spPr bwMode="auto">
          <a:xfrm>
            <a:off x="152400" y="1143000"/>
            <a:ext cx="8839200" cy="1066800"/>
          </a:xfrm>
          <a:prstGeom prst="rect">
            <a:avLst/>
          </a:prstGeom>
          <a:noFill/>
          <a:ln w="9525">
            <a:noFill/>
            <a:miter lim="800000"/>
            <a:headEnd/>
            <a:tailEnd/>
          </a:ln>
          <a:effectLst/>
        </p:spPr>
        <p:txBody>
          <a:bodyPr anchor="ctr">
            <a:prstTxWarp prst="textNoShape">
              <a:avLst/>
            </a:prstTxWarp>
          </a:bodyPr>
          <a:lstStyle/>
          <a:p>
            <a:pPr algn="ctr" eaLnBrk="0" hangingPunct="0"/>
            <a:r>
              <a:rPr lang="en-US" sz="3200" i="0" dirty="0" smtClean="0"/>
              <a:t>Impact of Potential Polar Region Modifications for Solenoid Free Plasma Start-up and Ramp-up</a:t>
            </a:r>
          </a:p>
        </p:txBody>
      </p:sp>
      <p:sp>
        <p:nvSpPr>
          <p:cNvPr id="4101" name="Line 132"/>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sp>
        <p:nvSpPr>
          <p:cNvPr id="4102" name="Text Box 9"/>
          <p:cNvSpPr txBox="1">
            <a:spLocks noChangeArrowheads="1"/>
          </p:cNvSpPr>
          <p:nvPr/>
        </p:nvSpPr>
        <p:spPr bwMode="auto">
          <a:xfrm>
            <a:off x="1295400" y="2895600"/>
            <a:ext cx="6629400" cy="3200877"/>
          </a:xfrm>
          <a:prstGeom prst="rect">
            <a:avLst/>
          </a:prstGeom>
          <a:noFill/>
          <a:ln w="9525">
            <a:noFill/>
            <a:miter lim="800000"/>
            <a:headEnd/>
            <a:tailEnd/>
          </a:ln>
        </p:spPr>
        <p:txBody>
          <a:bodyPr>
            <a:prstTxWarp prst="textNoShape">
              <a:avLst/>
            </a:prstTxWarp>
            <a:spAutoFit/>
          </a:bodyPr>
          <a:lstStyle/>
          <a:p>
            <a:pPr algn="ctr"/>
            <a:r>
              <a:rPr lang="en-US" sz="1600" i="0" dirty="0">
                <a:solidFill>
                  <a:schemeClr val="tx1"/>
                </a:solidFill>
                <a:latin typeface="Arial" pitchFamily="1" charset="0"/>
                <a:ea typeface="Arial" pitchFamily="1" charset="0"/>
                <a:cs typeface="Arial" pitchFamily="1" charset="0"/>
              </a:rPr>
              <a:t>R. </a:t>
            </a:r>
            <a:r>
              <a:rPr lang="en-US" sz="1600" i="0" dirty="0" smtClean="0">
                <a:solidFill>
                  <a:schemeClr val="tx1"/>
                </a:solidFill>
                <a:latin typeface="Arial" pitchFamily="1" charset="0"/>
                <a:ea typeface="Arial" pitchFamily="1" charset="0"/>
                <a:cs typeface="Arial" pitchFamily="1" charset="0"/>
              </a:rPr>
              <a:t>Raman, </a:t>
            </a:r>
            <a:r>
              <a:rPr lang="en-US" sz="1600" i="0" dirty="0" smtClean="0">
                <a:solidFill>
                  <a:schemeClr val="tx1"/>
                </a:solidFill>
                <a:latin typeface="Arial" pitchFamily="1" charset="0"/>
                <a:ea typeface="Arial" pitchFamily="1" charset="0"/>
                <a:cs typeface="Arial" pitchFamily="1" charset="0"/>
              </a:rPr>
              <a:t>D. Mueller*, F. Ebrahimi*</a:t>
            </a:r>
          </a:p>
          <a:p>
            <a:pPr algn="ctr"/>
            <a:r>
              <a:rPr lang="en-US" sz="1600" b="0" i="0" dirty="0" smtClean="0">
                <a:solidFill>
                  <a:schemeClr val="tx1"/>
                </a:solidFill>
                <a:latin typeface="Arial" pitchFamily="1" charset="0"/>
                <a:ea typeface="Arial" pitchFamily="1" charset="0"/>
                <a:cs typeface="Arial" pitchFamily="1" charset="0"/>
              </a:rPr>
              <a:t>T.R</a:t>
            </a:r>
            <a:r>
              <a:rPr lang="en-US" sz="1600" b="0" i="0" dirty="0" smtClean="0">
                <a:solidFill>
                  <a:schemeClr val="tx1"/>
                </a:solidFill>
                <a:latin typeface="Arial" pitchFamily="1" charset="0"/>
                <a:ea typeface="Arial" pitchFamily="1" charset="0"/>
                <a:cs typeface="Arial" pitchFamily="1" charset="0"/>
              </a:rPr>
              <a:t>. Jarboe, B.A. </a:t>
            </a:r>
            <a:r>
              <a:rPr lang="en-US" sz="1600" b="0" i="0" dirty="0" smtClean="0">
                <a:solidFill>
                  <a:schemeClr val="tx1"/>
                </a:solidFill>
                <a:latin typeface="Arial" pitchFamily="1" charset="0"/>
                <a:ea typeface="Arial" pitchFamily="1" charset="0"/>
                <a:cs typeface="Arial" pitchFamily="1" charset="0"/>
              </a:rPr>
              <a:t>Nelson, </a:t>
            </a:r>
            <a:r>
              <a:rPr lang="en-US" sz="1600" b="0" i="0" dirty="0" smtClean="0">
                <a:solidFill>
                  <a:schemeClr val="tx1"/>
                </a:solidFill>
                <a:latin typeface="Arial" pitchFamily="1" charset="0"/>
                <a:ea typeface="Arial" pitchFamily="1" charset="0"/>
                <a:cs typeface="Arial" pitchFamily="1" charset="0"/>
              </a:rPr>
              <a:t>M. </a:t>
            </a:r>
            <a:r>
              <a:rPr lang="en-US" sz="1600" b="0" i="0" dirty="0" smtClean="0">
                <a:solidFill>
                  <a:schemeClr val="tx1"/>
                </a:solidFill>
                <a:latin typeface="Arial" pitchFamily="1" charset="0"/>
                <a:ea typeface="Arial" pitchFamily="1" charset="0"/>
                <a:cs typeface="Arial" pitchFamily="1" charset="0"/>
              </a:rPr>
              <a:t>Ono*</a:t>
            </a:r>
          </a:p>
          <a:p>
            <a:pPr algn="ctr"/>
            <a:endParaRPr lang="en-US" sz="1600" b="0" i="0" dirty="0">
              <a:solidFill>
                <a:schemeClr val="tx1"/>
              </a:solidFill>
              <a:latin typeface="Arial" pitchFamily="1" charset="0"/>
              <a:ea typeface="Arial" pitchFamily="1" charset="0"/>
              <a:cs typeface="Arial" pitchFamily="1" charset="0"/>
            </a:endParaRPr>
          </a:p>
          <a:p>
            <a:pPr algn="ctr"/>
            <a:r>
              <a:rPr lang="en-US" sz="1600" b="0" i="0" dirty="0">
                <a:solidFill>
                  <a:schemeClr val="tx1"/>
                </a:solidFill>
                <a:latin typeface="Arial" pitchFamily="1" charset="0"/>
                <a:ea typeface="Arial" pitchFamily="1" charset="0"/>
                <a:cs typeface="Arial" pitchFamily="1" charset="0"/>
              </a:rPr>
              <a:t>University of </a:t>
            </a:r>
            <a:r>
              <a:rPr lang="en-US" sz="1600" b="0" i="0" dirty="0" smtClean="0">
                <a:solidFill>
                  <a:schemeClr val="tx1"/>
                </a:solidFill>
                <a:latin typeface="Arial" pitchFamily="1" charset="0"/>
                <a:ea typeface="Arial" pitchFamily="1" charset="0"/>
                <a:cs typeface="Arial" pitchFamily="1" charset="0"/>
              </a:rPr>
              <a:t>Washington / NSTX-U </a:t>
            </a:r>
          </a:p>
          <a:p>
            <a:pPr algn="ctr"/>
            <a:r>
              <a:rPr lang="en-US" sz="1600" b="0" i="0" dirty="0" smtClean="0">
                <a:solidFill>
                  <a:schemeClr val="tx1"/>
                </a:solidFill>
                <a:latin typeface="Arial" pitchFamily="1" charset="0"/>
                <a:ea typeface="Arial" pitchFamily="1" charset="0"/>
                <a:cs typeface="Arial" pitchFamily="1" charset="0"/>
              </a:rPr>
              <a:t>Seattle, WA </a:t>
            </a:r>
            <a:r>
              <a:rPr lang="en-US" sz="1600" b="0" i="0" dirty="0" smtClean="0">
                <a:solidFill>
                  <a:schemeClr val="tx1"/>
                </a:solidFill>
                <a:latin typeface="Arial" pitchFamily="1" charset="0"/>
                <a:ea typeface="Arial" pitchFamily="1" charset="0"/>
                <a:cs typeface="Arial" pitchFamily="1" charset="0"/>
              </a:rPr>
              <a:t>98195</a:t>
            </a:r>
            <a:endParaRPr lang="en-US" sz="1600" b="0" i="0" dirty="0" smtClean="0">
              <a:solidFill>
                <a:schemeClr val="tx1"/>
              </a:solidFill>
              <a:latin typeface="Arial" pitchFamily="1" charset="0"/>
              <a:ea typeface="Arial" pitchFamily="1" charset="0"/>
              <a:cs typeface="Arial" pitchFamily="1" charset="0"/>
            </a:endParaRPr>
          </a:p>
          <a:p>
            <a:pPr algn="ctr"/>
            <a:r>
              <a:rPr lang="en-US" sz="1600" i="0" dirty="0" smtClean="0">
                <a:solidFill>
                  <a:schemeClr val="tx1"/>
                </a:solidFill>
                <a:latin typeface="Arial" pitchFamily="1" charset="0"/>
                <a:ea typeface="Arial" pitchFamily="1" charset="0"/>
                <a:cs typeface="Arial" pitchFamily="1" charset="0"/>
              </a:rPr>
              <a:t>*</a:t>
            </a:r>
            <a:r>
              <a:rPr lang="en-US" sz="1600" b="0" i="0" dirty="0" smtClean="0">
                <a:solidFill>
                  <a:schemeClr val="tx1"/>
                </a:solidFill>
                <a:latin typeface="Arial" pitchFamily="1" charset="0"/>
                <a:ea typeface="Arial" pitchFamily="1" charset="0"/>
                <a:cs typeface="Arial" pitchFamily="1" charset="0"/>
              </a:rPr>
              <a:t>Princeton Plasma Physics Laboratory</a:t>
            </a:r>
          </a:p>
          <a:p>
            <a:pPr algn="ctr"/>
            <a:r>
              <a:rPr lang="en-US" sz="1600" b="0" i="0" dirty="0" smtClean="0">
                <a:solidFill>
                  <a:schemeClr val="tx1"/>
                </a:solidFill>
                <a:latin typeface="Arial" pitchFamily="1" charset="0"/>
                <a:ea typeface="Arial" pitchFamily="1" charset="0"/>
                <a:cs typeface="Arial" pitchFamily="1" charset="0"/>
              </a:rPr>
              <a:t>Princeton, NJ</a:t>
            </a:r>
            <a:endParaRPr lang="en-US" sz="1600" b="0" i="0" dirty="0" smtClean="0">
              <a:solidFill>
                <a:schemeClr val="tx1"/>
              </a:solidFill>
              <a:latin typeface="Arial" pitchFamily="1" charset="0"/>
              <a:ea typeface="Arial" pitchFamily="1" charset="0"/>
              <a:cs typeface="Arial" pitchFamily="1" charset="0"/>
            </a:endParaRPr>
          </a:p>
          <a:p>
            <a:pPr algn="ctr"/>
            <a:endParaRPr lang="en-US" sz="1800" i="0" dirty="0" smtClean="0">
              <a:solidFill>
                <a:schemeClr val="tx1"/>
              </a:solidFill>
              <a:latin typeface="Arial" pitchFamily="1" charset="0"/>
              <a:ea typeface="Arial" pitchFamily="1" charset="0"/>
              <a:cs typeface="Arial" pitchFamily="1" charset="0"/>
            </a:endParaRPr>
          </a:p>
          <a:p>
            <a:pPr algn="ctr"/>
            <a:endParaRPr lang="en-US" sz="1800" i="0" dirty="0" smtClean="0">
              <a:solidFill>
                <a:schemeClr val="tx1"/>
              </a:solidFill>
              <a:latin typeface="Arial" pitchFamily="1" charset="0"/>
              <a:ea typeface="Arial" pitchFamily="1" charset="0"/>
              <a:cs typeface="Arial" pitchFamily="1" charset="0"/>
            </a:endParaRPr>
          </a:p>
          <a:p>
            <a:pPr algn="ctr"/>
            <a:endParaRPr lang="en-US" sz="1800" i="0" dirty="0" smtClean="0">
              <a:solidFill>
                <a:schemeClr val="tx1"/>
              </a:solidFill>
              <a:latin typeface="Arial" pitchFamily="1" charset="0"/>
              <a:ea typeface="Arial" pitchFamily="1" charset="0"/>
              <a:cs typeface="Arial" pitchFamily="1" charset="0"/>
            </a:endParaRPr>
          </a:p>
          <a:p>
            <a:pPr algn="ctr"/>
            <a:endParaRPr lang="en-US" sz="1800" i="0" dirty="0" smtClean="0">
              <a:solidFill>
                <a:schemeClr val="tx1"/>
              </a:solidFill>
              <a:latin typeface="Arial" pitchFamily="1" charset="0"/>
              <a:ea typeface="Arial" pitchFamily="1" charset="0"/>
              <a:cs typeface="Arial" pitchFamily="1" charset="0"/>
            </a:endParaRPr>
          </a:p>
          <a:p>
            <a:pPr algn="ctr"/>
            <a:endParaRPr lang="en-US" sz="1800" i="0" dirty="0" smtClean="0">
              <a:solidFill>
                <a:schemeClr val="tx1"/>
              </a:solidFill>
              <a:latin typeface="Arial" pitchFamily="1" charset="0"/>
              <a:ea typeface="Arial" pitchFamily="1" charset="0"/>
              <a:cs typeface="Arial" pitchFamily="1" charset="0"/>
            </a:endParaRPr>
          </a:p>
        </p:txBody>
      </p:sp>
      <p:sp>
        <p:nvSpPr>
          <p:cNvPr id="4103" name="Line 133"/>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sp>
        <p:nvSpPr>
          <p:cNvPr id="4104" name="Text Box 10"/>
          <p:cNvSpPr txBox="1">
            <a:spLocks noChangeArrowheads="1"/>
          </p:cNvSpPr>
          <p:nvPr/>
        </p:nvSpPr>
        <p:spPr bwMode="auto">
          <a:xfrm>
            <a:off x="1371600" y="6096000"/>
            <a:ext cx="6324600" cy="480131"/>
          </a:xfrm>
          <a:prstGeom prst="rect">
            <a:avLst/>
          </a:prstGeom>
          <a:noFill/>
          <a:ln w="15875" algn="ctr">
            <a:noFill/>
            <a:miter lim="800000"/>
            <a:headEnd/>
            <a:tailEnd/>
          </a:ln>
        </p:spPr>
        <p:txBody>
          <a:bodyPr lIns="0" tIns="0" rIns="0" bIns="0">
            <a:prstTxWarp prst="textNoShape">
              <a:avLst/>
            </a:prstTxWarp>
            <a:spAutoFit/>
          </a:bodyPr>
          <a:lstStyle/>
          <a:p>
            <a:pPr algn="ctr">
              <a:lnSpc>
                <a:spcPct val="70000"/>
              </a:lnSpc>
              <a:spcBef>
                <a:spcPct val="20000"/>
              </a:spcBef>
            </a:pPr>
            <a:r>
              <a:rPr lang="en-US" sz="1600" dirty="0"/>
              <a:t> </a:t>
            </a:r>
            <a:endParaRPr lang="en-US" sz="1600" dirty="0" smtClean="0"/>
          </a:p>
          <a:p>
            <a:pPr algn="ctr">
              <a:spcAft>
                <a:spcPts val="600"/>
              </a:spcAft>
            </a:pPr>
            <a:r>
              <a:rPr lang="en-US" sz="2000" b="0" i="0" dirty="0" smtClean="0">
                <a:solidFill>
                  <a:schemeClr val="accent2"/>
                </a:solidFill>
              </a:rPr>
              <a:t>NSTX-U – 24May2017</a:t>
            </a:r>
            <a:endParaRPr lang="en-US" sz="2000" b="0" i="0" dirty="0" smtClean="0">
              <a:solidFill>
                <a:schemeClr val="accent2"/>
              </a:solidFill>
              <a:latin typeface="Arial" pitchFamily="1" charset="0"/>
            </a:endParaRPr>
          </a:p>
        </p:txBody>
      </p:sp>
      <p:sp>
        <p:nvSpPr>
          <p:cNvPr id="4105" name="Line 134"/>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sp>
        <p:nvSpPr>
          <p:cNvPr id="4106" name="Line 138"/>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sp>
        <p:nvSpPr>
          <p:cNvPr id="4107" name="Line 139"/>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sp>
        <p:nvSpPr>
          <p:cNvPr id="4108" name="Line 143"/>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sp>
        <p:nvSpPr>
          <p:cNvPr id="4109" name="Line 144"/>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sp>
        <p:nvSpPr>
          <p:cNvPr id="4110" name="Line 145"/>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sp>
        <p:nvSpPr>
          <p:cNvPr id="4111" name="Line 146"/>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pic>
        <p:nvPicPr>
          <p:cNvPr id="4112" name="Picture 127"/>
          <p:cNvPicPr>
            <a:picLocks noChangeAspect="1" noChangeArrowheads="1"/>
          </p:cNvPicPr>
          <p:nvPr/>
        </p:nvPicPr>
        <p:blipFill>
          <a:blip r:embed="rId3"/>
          <a:srcRect/>
          <a:stretch>
            <a:fillRect/>
          </a:stretch>
        </p:blipFill>
        <p:spPr bwMode="auto">
          <a:xfrm>
            <a:off x="0" y="-1588"/>
            <a:ext cx="9144000" cy="839788"/>
          </a:xfrm>
          <a:prstGeom prst="rect">
            <a:avLst/>
          </a:prstGeom>
          <a:noFill/>
          <a:ln w="15875">
            <a:noFill/>
            <a:miter lim="800000"/>
            <a:headEnd/>
            <a:tailEnd/>
          </a:ln>
        </p:spPr>
      </p:pic>
      <p:sp>
        <p:nvSpPr>
          <p:cNvPr id="4113" name="Line 147"/>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sp>
        <p:nvSpPr>
          <p:cNvPr id="1525888" name="Text Box 128"/>
          <p:cNvSpPr txBox="1">
            <a:spLocks noChangeArrowheads="1"/>
          </p:cNvSpPr>
          <p:nvPr/>
        </p:nvSpPr>
        <p:spPr bwMode="auto">
          <a:xfrm>
            <a:off x="838200" y="109538"/>
            <a:ext cx="1219200" cy="549275"/>
          </a:xfrm>
          <a:prstGeom prst="rect">
            <a:avLst/>
          </a:prstGeom>
          <a:noFill/>
          <a:ln w="15875" algn="ctr">
            <a:noFill/>
            <a:miter lim="800000"/>
            <a:headEnd/>
            <a:tailEnd/>
          </a:ln>
          <a:effectLst/>
        </p:spPr>
        <p:txBody>
          <a:bodyPr wrap="none" lIns="0" tIns="0" rIns="0" bIns="0">
            <a:spAutoFit/>
          </a:bodyPr>
          <a:lstStyle/>
          <a:p>
            <a:pPr>
              <a:spcBef>
                <a:spcPct val="20000"/>
              </a:spcBef>
              <a:defRPr/>
            </a:pPr>
            <a:r>
              <a:rPr lang="en-US" sz="3600" b="0">
                <a:solidFill>
                  <a:srgbClr val="171FC7"/>
                </a:solidFill>
                <a:effectLst>
                  <a:outerShdw blurRad="38100" dist="38100" dir="2700000" algn="tl">
                    <a:srgbClr val="C0C0C0"/>
                  </a:outerShdw>
                </a:effectLst>
                <a:latin typeface="Arial" charset="0"/>
              </a:rPr>
              <a:t>NSTX</a:t>
            </a:r>
          </a:p>
        </p:txBody>
      </p:sp>
      <p:sp>
        <p:nvSpPr>
          <p:cNvPr id="4115" name="Line 148"/>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prstTxWarp prst="textNoShape">
              <a:avLst/>
            </a:prstTxWarp>
          </a:bodyPr>
          <a:lstStyle/>
          <a:p>
            <a:endParaRPr lang="en-US"/>
          </a:p>
        </p:txBody>
      </p:sp>
      <p:sp>
        <p:nvSpPr>
          <p:cNvPr id="4116" name="Rectangle 129"/>
          <p:cNvSpPr>
            <a:spLocks noChangeArrowheads="1"/>
          </p:cNvSpPr>
          <p:nvPr/>
        </p:nvSpPr>
        <p:spPr bwMode="auto">
          <a:xfrm>
            <a:off x="3651250" y="228600"/>
            <a:ext cx="1530350" cy="381000"/>
          </a:xfrm>
          <a:prstGeom prst="rect">
            <a:avLst/>
          </a:prstGeom>
          <a:noFill/>
          <a:ln w="9525">
            <a:noFill/>
            <a:miter lim="800000"/>
            <a:headEnd/>
            <a:tailEnd/>
          </a:ln>
        </p:spPr>
        <p:txBody>
          <a:bodyPr lIns="0" tIns="0" rIns="0" bIns="0" anchor="ctr">
            <a:prstTxWarp prst="textNoShape">
              <a:avLst/>
            </a:prstTxWarp>
          </a:bodyPr>
          <a:lstStyle/>
          <a:p>
            <a:pPr algn="r" eaLnBrk="0" hangingPunct="0"/>
            <a:r>
              <a:rPr lang="en-US" sz="1800">
                <a:solidFill>
                  <a:schemeClr val="accent2"/>
                </a:solidFill>
                <a:latin typeface="Arial" pitchFamily="1" charset="0"/>
              </a:rPr>
              <a:t>Supported by   </a:t>
            </a:r>
          </a:p>
        </p:txBody>
      </p:sp>
      <p:sp>
        <p:nvSpPr>
          <p:cNvPr id="4117" name="Line 149"/>
          <p:cNvSpPr>
            <a:spLocks noChangeShapeType="1"/>
          </p:cNvSpPr>
          <p:nvPr/>
        </p:nvSpPr>
        <p:spPr bwMode="auto">
          <a:xfrm>
            <a:off x="0" y="0"/>
            <a:ext cx="0" cy="457200"/>
          </a:xfrm>
          <a:prstGeom prst="line">
            <a:avLst/>
          </a:prstGeom>
          <a:noFill/>
          <a:ln w="0">
            <a:solidFill>
              <a:srgbClr val="FDFFFF"/>
            </a:solidFill>
            <a:round/>
            <a:headEnd/>
            <a:tailEnd/>
          </a:ln>
        </p:spPr>
        <p:txBody>
          <a:bodyPr wrap="none" lIns="0" tIns="0" rIns="0" bIns="0" anchor="ctr">
            <a:prstTxWarp prst="textNoShape">
              <a:avLst/>
            </a:prstTxWarp>
          </a:bodyPr>
          <a:lstStyle/>
          <a:p>
            <a:endParaRPr lang="en-US"/>
          </a:p>
        </p:txBody>
      </p:sp>
      <p:sp>
        <p:nvSpPr>
          <p:cNvPr id="4118" name="Text Box 152"/>
          <p:cNvSpPr txBox="1">
            <a:spLocks noChangeArrowheads="1"/>
          </p:cNvSpPr>
          <p:nvPr/>
        </p:nvSpPr>
        <p:spPr bwMode="auto">
          <a:xfrm>
            <a:off x="76200" y="2209800"/>
            <a:ext cx="1333500" cy="4648200"/>
          </a:xfrm>
          <a:prstGeom prst="rect">
            <a:avLst/>
          </a:prstGeom>
          <a:gradFill rotWithShape="1">
            <a:gsLst>
              <a:gs pos="0">
                <a:srgbClr val="EAEAEA">
                  <a:alpha val="50998"/>
                </a:srgbClr>
              </a:gs>
              <a:gs pos="100000">
                <a:srgbClr val="B5B5B5">
                  <a:alpha val="50998"/>
                </a:srgbClr>
              </a:gs>
            </a:gsLst>
            <a:lin ang="0" scaled="1"/>
          </a:gradFill>
          <a:ln w="12700">
            <a:solidFill>
              <a:srgbClr val="0000FF"/>
            </a:solidFill>
            <a:miter lim="800000"/>
            <a:headEnd/>
            <a:tailEnd/>
          </a:ln>
        </p:spPr>
        <p:txBody>
          <a:bodyPr lIns="91429" tIns="45714" rIns="91429" bIns="45714">
            <a:prstTxWarp prst="textNoShape">
              <a:avLst/>
            </a:prstTxWarp>
            <a:spAutoFit/>
          </a:bodyPr>
          <a:lstStyle/>
          <a:p>
            <a:pPr eaLnBrk="0" hangingPunct="0">
              <a:spcBef>
                <a:spcPct val="5000"/>
              </a:spcBef>
              <a:spcAft>
                <a:spcPct val="5000"/>
              </a:spcAft>
            </a:pPr>
            <a:r>
              <a:rPr lang="en-US" sz="900">
                <a:solidFill>
                  <a:srgbClr val="0000FF"/>
                </a:solidFill>
                <a:latin typeface="Arial" pitchFamily="1" charset="0"/>
              </a:rPr>
              <a:t>College W&amp;M</a:t>
            </a:r>
          </a:p>
          <a:p>
            <a:pPr eaLnBrk="0" hangingPunct="0">
              <a:spcBef>
                <a:spcPct val="5000"/>
              </a:spcBef>
              <a:spcAft>
                <a:spcPct val="5000"/>
              </a:spcAft>
            </a:pPr>
            <a:r>
              <a:rPr lang="en-US" sz="900">
                <a:solidFill>
                  <a:srgbClr val="0000FF"/>
                </a:solidFill>
                <a:latin typeface="Arial" pitchFamily="1" charset="0"/>
              </a:rPr>
              <a:t>Colorado Sch Mines</a:t>
            </a:r>
          </a:p>
          <a:p>
            <a:pPr eaLnBrk="0" hangingPunct="0">
              <a:spcBef>
                <a:spcPct val="5000"/>
              </a:spcBef>
              <a:spcAft>
                <a:spcPct val="5000"/>
              </a:spcAft>
            </a:pPr>
            <a:r>
              <a:rPr lang="en-US" sz="900">
                <a:solidFill>
                  <a:srgbClr val="0000FF"/>
                </a:solidFill>
                <a:latin typeface="Arial" pitchFamily="1" charset="0"/>
              </a:rPr>
              <a:t>Columbia U</a:t>
            </a:r>
          </a:p>
          <a:p>
            <a:pPr eaLnBrk="0" hangingPunct="0">
              <a:spcBef>
                <a:spcPct val="5000"/>
              </a:spcBef>
              <a:spcAft>
                <a:spcPct val="5000"/>
              </a:spcAft>
            </a:pPr>
            <a:r>
              <a:rPr lang="en-US" sz="900">
                <a:solidFill>
                  <a:srgbClr val="0000FF"/>
                </a:solidFill>
                <a:latin typeface="Arial" pitchFamily="1" charset="0"/>
              </a:rPr>
              <a:t>Comp-X</a:t>
            </a:r>
          </a:p>
          <a:p>
            <a:pPr eaLnBrk="0" hangingPunct="0">
              <a:spcBef>
                <a:spcPct val="5000"/>
              </a:spcBef>
              <a:spcAft>
                <a:spcPct val="5000"/>
              </a:spcAft>
            </a:pPr>
            <a:r>
              <a:rPr lang="en-US" sz="900">
                <a:solidFill>
                  <a:srgbClr val="0000FF"/>
                </a:solidFill>
                <a:latin typeface="Arial" pitchFamily="1" charset="0"/>
              </a:rPr>
              <a:t>General Atomics</a:t>
            </a:r>
          </a:p>
          <a:p>
            <a:pPr eaLnBrk="0" hangingPunct="0">
              <a:spcBef>
                <a:spcPct val="5000"/>
              </a:spcBef>
              <a:spcAft>
                <a:spcPct val="5000"/>
              </a:spcAft>
            </a:pPr>
            <a:r>
              <a:rPr lang="en-US" sz="900">
                <a:solidFill>
                  <a:srgbClr val="0000FF"/>
                </a:solidFill>
                <a:latin typeface="Arial" pitchFamily="1" charset="0"/>
              </a:rPr>
              <a:t>INL</a:t>
            </a:r>
          </a:p>
          <a:p>
            <a:pPr eaLnBrk="0" hangingPunct="0">
              <a:spcBef>
                <a:spcPct val="5000"/>
              </a:spcBef>
              <a:spcAft>
                <a:spcPct val="5000"/>
              </a:spcAft>
            </a:pPr>
            <a:r>
              <a:rPr lang="en-US" sz="900">
                <a:solidFill>
                  <a:srgbClr val="0000FF"/>
                </a:solidFill>
                <a:latin typeface="Arial" pitchFamily="1" charset="0"/>
              </a:rPr>
              <a:t>Johns Hopkins U</a:t>
            </a:r>
          </a:p>
          <a:p>
            <a:pPr eaLnBrk="0" hangingPunct="0">
              <a:spcBef>
                <a:spcPct val="5000"/>
              </a:spcBef>
              <a:spcAft>
                <a:spcPct val="5000"/>
              </a:spcAft>
            </a:pPr>
            <a:r>
              <a:rPr lang="en-US" sz="900">
                <a:solidFill>
                  <a:srgbClr val="0000FF"/>
                </a:solidFill>
                <a:latin typeface="Arial" pitchFamily="1" charset="0"/>
              </a:rPr>
              <a:t>LANL</a:t>
            </a:r>
          </a:p>
          <a:p>
            <a:pPr eaLnBrk="0" hangingPunct="0">
              <a:spcBef>
                <a:spcPct val="5000"/>
              </a:spcBef>
              <a:spcAft>
                <a:spcPct val="5000"/>
              </a:spcAft>
            </a:pPr>
            <a:r>
              <a:rPr lang="en-US" sz="900">
                <a:solidFill>
                  <a:srgbClr val="0000FF"/>
                </a:solidFill>
                <a:latin typeface="Arial" pitchFamily="1" charset="0"/>
              </a:rPr>
              <a:t>LLNL</a:t>
            </a:r>
          </a:p>
          <a:p>
            <a:pPr eaLnBrk="0" hangingPunct="0">
              <a:spcBef>
                <a:spcPct val="5000"/>
              </a:spcBef>
              <a:spcAft>
                <a:spcPct val="5000"/>
              </a:spcAft>
            </a:pPr>
            <a:r>
              <a:rPr lang="en-US" sz="900">
                <a:solidFill>
                  <a:srgbClr val="0000FF"/>
                </a:solidFill>
                <a:latin typeface="Arial" pitchFamily="1" charset="0"/>
              </a:rPr>
              <a:t>Lodestar</a:t>
            </a:r>
          </a:p>
          <a:p>
            <a:pPr eaLnBrk="0" hangingPunct="0">
              <a:spcBef>
                <a:spcPct val="5000"/>
              </a:spcBef>
              <a:spcAft>
                <a:spcPct val="5000"/>
              </a:spcAft>
            </a:pPr>
            <a:r>
              <a:rPr lang="en-US" sz="900">
                <a:solidFill>
                  <a:srgbClr val="0000FF"/>
                </a:solidFill>
                <a:latin typeface="Arial" pitchFamily="1" charset="0"/>
              </a:rPr>
              <a:t>MIT</a:t>
            </a:r>
          </a:p>
          <a:p>
            <a:pPr eaLnBrk="0" hangingPunct="0">
              <a:spcBef>
                <a:spcPct val="5000"/>
              </a:spcBef>
              <a:spcAft>
                <a:spcPct val="5000"/>
              </a:spcAft>
            </a:pPr>
            <a:r>
              <a:rPr lang="en-US" sz="900">
                <a:solidFill>
                  <a:srgbClr val="0000FF"/>
                </a:solidFill>
                <a:latin typeface="Arial" pitchFamily="1" charset="0"/>
              </a:rPr>
              <a:t>Nova Photonics</a:t>
            </a:r>
          </a:p>
          <a:p>
            <a:pPr eaLnBrk="0" hangingPunct="0">
              <a:spcBef>
                <a:spcPct val="5000"/>
              </a:spcBef>
              <a:spcAft>
                <a:spcPct val="5000"/>
              </a:spcAft>
            </a:pPr>
            <a:r>
              <a:rPr lang="en-US" sz="900">
                <a:solidFill>
                  <a:srgbClr val="0000FF"/>
                </a:solidFill>
                <a:latin typeface="Arial" pitchFamily="1" charset="0"/>
              </a:rPr>
              <a:t>New York U</a:t>
            </a:r>
          </a:p>
          <a:p>
            <a:pPr eaLnBrk="0" hangingPunct="0">
              <a:spcBef>
                <a:spcPct val="5000"/>
              </a:spcBef>
              <a:spcAft>
                <a:spcPct val="5000"/>
              </a:spcAft>
            </a:pPr>
            <a:r>
              <a:rPr lang="en-US" sz="900">
                <a:solidFill>
                  <a:srgbClr val="0000FF"/>
                </a:solidFill>
                <a:latin typeface="Arial" pitchFamily="1" charset="0"/>
              </a:rPr>
              <a:t>Old Dominion U</a:t>
            </a:r>
          </a:p>
          <a:p>
            <a:pPr eaLnBrk="0" hangingPunct="0">
              <a:spcBef>
                <a:spcPct val="5000"/>
              </a:spcBef>
              <a:spcAft>
                <a:spcPct val="5000"/>
              </a:spcAft>
            </a:pPr>
            <a:r>
              <a:rPr lang="en-US" sz="900">
                <a:solidFill>
                  <a:srgbClr val="0000FF"/>
                </a:solidFill>
                <a:latin typeface="Arial" pitchFamily="1" charset="0"/>
              </a:rPr>
              <a:t>ORNL</a:t>
            </a:r>
          </a:p>
          <a:p>
            <a:pPr eaLnBrk="0" hangingPunct="0">
              <a:spcBef>
                <a:spcPct val="5000"/>
              </a:spcBef>
              <a:spcAft>
                <a:spcPct val="5000"/>
              </a:spcAft>
            </a:pPr>
            <a:r>
              <a:rPr lang="en-US" sz="900">
                <a:solidFill>
                  <a:srgbClr val="0000FF"/>
                </a:solidFill>
                <a:latin typeface="Arial" pitchFamily="1" charset="0"/>
              </a:rPr>
              <a:t>PPPL</a:t>
            </a:r>
          </a:p>
          <a:p>
            <a:pPr eaLnBrk="0" hangingPunct="0">
              <a:spcBef>
                <a:spcPct val="5000"/>
              </a:spcBef>
              <a:spcAft>
                <a:spcPct val="5000"/>
              </a:spcAft>
            </a:pPr>
            <a:r>
              <a:rPr lang="en-US" sz="900">
                <a:solidFill>
                  <a:srgbClr val="0000FF"/>
                </a:solidFill>
                <a:latin typeface="Arial" pitchFamily="1" charset="0"/>
              </a:rPr>
              <a:t>PSI</a:t>
            </a:r>
          </a:p>
          <a:p>
            <a:pPr eaLnBrk="0" hangingPunct="0">
              <a:spcBef>
                <a:spcPct val="5000"/>
              </a:spcBef>
              <a:spcAft>
                <a:spcPct val="5000"/>
              </a:spcAft>
            </a:pPr>
            <a:r>
              <a:rPr lang="en-US" sz="900">
                <a:solidFill>
                  <a:srgbClr val="0000FF"/>
                </a:solidFill>
                <a:latin typeface="Arial" pitchFamily="1" charset="0"/>
              </a:rPr>
              <a:t>Princeton U</a:t>
            </a:r>
          </a:p>
          <a:p>
            <a:pPr eaLnBrk="0" hangingPunct="0">
              <a:spcBef>
                <a:spcPct val="5000"/>
              </a:spcBef>
              <a:spcAft>
                <a:spcPct val="5000"/>
              </a:spcAft>
            </a:pPr>
            <a:r>
              <a:rPr lang="en-US" sz="900">
                <a:solidFill>
                  <a:srgbClr val="0000FF"/>
                </a:solidFill>
                <a:latin typeface="Arial" pitchFamily="1" charset="0"/>
              </a:rPr>
              <a:t>Purdue U</a:t>
            </a:r>
          </a:p>
          <a:p>
            <a:pPr eaLnBrk="0" hangingPunct="0">
              <a:spcBef>
                <a:spcPct val="5000"/>
              </a:spcBef>
              <a:spcAft>
                <a:spcPct val="5000"/>
              </a:spcAft>
            </a:pPr>
            <a:r>
              <a:rPr lang="en-US" sz="900">
                <a:solidFill>
                  <a:srgbClr val="0000FF"/>
                </a:solidFill>
                <a:latin typeface="Arial" pitchFamily="1" charset="0"/>
              </a:rPr>
              <a:t>SNL</a:t>
            </a:r>
          </a:p>
          <a:p>
            <a:pPr eaLnBrk="0" hangingPunct="0">
              <a:spcBef>
                <a:spcPct val="5000"/>
              </a:spcBef>
              <a:spcAft>
                <a:spcPct val="5000"/>
              </a:spcAft>
            </a:pPr>
            <a:r>
              <a:rPr lang="en-US" sz="900">
                <a:solidFill>
                  <a:srgbClr val="0000FF"/>
                </a:solidFill>
                <a:latin typeface="Arial" pitchFamily="1" charset="0"/>
              </a:rPr>
              <a:t>Think Tank, Inc.</a:t>
            </a:r>
          </a:p>
          <a:p>
            <a:pPr eaLnBrk="0" hangingPunct="0">
              <a:spcBef>
                <a:spcPct val="5000"/>
              </a:spcBef>
              <a:spcAft>
                <a:spcPct val="5000"/>
              </a:spcAft>
            </a:pPr>
            <a:r>
              <a:rPr lang="en-US" sz="900">
                <a:solidFill>
                  <a:srgbClr val="0000FF"/>
                </a:solidFill>
                <a:latin typeface="Arial" pitchFamily="1" charset="0"/>
              </a:rPr>
              <a:t>UC Davis</a:t>
            </a:r>
          </a:p>
          <a:p>
            <a:pPr eaLnBrk="0" hangingPunct="0">
              <a:spcBef>
                <a:spcPct val="5000"/>
              </a:spcBef>
              <a:spcAft>
                <a:spcPct val="5000"/>
              </a:spcAft>
            </a:pPr>
            <a:r>
              <a:rPr lang="en-US" sz="900">
                <a:solidFill>
                  <a:srgbClr val="0000FF"/>
                </a:solidFill>
                <a:latin typeface="Arial" pitchFamily="1" charset="0"/>
              </a:rPr>
              <a:t>UC Irvine</a:t>
            </a:r>
          </a:p>
          <a:p>
            <a:pPr eaLnBrk="0" hangingPunct="0">
              <a:spcBef>
                <a:spcPct val="5000"/>
              </a:spcBef>
              <a:spcAft>
                <a:spcPct val="5000"/>
              </a:spcAft>
            </a:pPr>
            <a:r>
              <a:rPr lang="en-US" sz="900">
                <a:solidFill>
                  <a:srgbClr val="0000FF"/>
                </a:solidFill>
                <a:latin typeface="Arial" pitchFamily="1" charset="0"/>
              </a:rPr>
              <a:t>UCLA</a:t>
            </a:r>
          </a:p>
          <a:p>
            <a:pPr eaLnBrk="0" hangingPunct="0">
              <a:spcBef>
                <a:spcPct val="5000"/>
              </a:spcBef>
              <a:spcAft>
                <a:spcPct val="5000"/>
              </a:spcAft>
            </a:pPr>
            <a:r>
              <a:rPr lang="en-US" sz="900">
                <a:solidFill>
                  <a:srgbClr val="0000FF"/>
                </a:solidFill>
                <a:latin typeface="Arial" pitchFamily="1" charset="0"/>
              </a:rPr>
              <a:t>UCSD</a:t>
            </a:r>
          </a:p>
          <a:p>
            <a:pPr eaLnBrk="0" hangingPunct="0">
              <a:spcBef>
                <a:spcPct val="5000"/>
              </a:spcBef>
              <a:spcAft>
                <a:spcPct val="5000"/>
              </a:spcAft>
            </a:pPr>
            <a:r>
              <a:rPr lang="en-US" sz="900">
                <a:solidFill>
                  <a:srgbClr val="0000FF"/>
                </a:solidFill>
                <a:latin typeface="Arial" pitchFamily="1" charset="0"/>
              </a:rPr>
              <a:t>U Colorado</a:t>
            </a:r>
          </a:p>
          <a:p>
            <a:pPr eaLnBrk="0" hangingPunct="0">
              <a:spcBef>
                <a:spcPct val="5000"/>
              </a:spcBef>
              <a:spcAft>
                <a:spcPct val="5000"/>
              </a:spcAft>
            </a:pPr>
            <a:r>
              <a:rPr lang="en-US" sz="900">
                <a:solidFill>
                  <a:srgbClr val="0000FF"/>
                </a:solidFill>
                <a:latin typeface="Arial" pitchFamily="1" charset="0"/>
              </a:rPr>
              <a:t>U Maryland</a:t>
            </a:r>
          </a:p>
          <a:p>
            <a:pPr eaLnBrk="0" hangingPunct="0">
              <a:spcBef>
                <a:spcPct val="5000"/>
              </a:spcBef>
              <a:spcAft>
                <a:spcPct val="5000"/>
              </a:spcAft>
            </a:pPr>
            <a:r>
              <a:rPr lang="en-US" sz="900">
                <a:solidFill>
                  <a:srgbClr val="0000FF"/>
                </a:solidFill>
                <a:latin typeface="Arial" pitchFamily="1" charset="0"/>
              </a:rPr>
              <a:t>U Rochester</a:t>
            </a:r>
          </a:p>
          <a:p>
            <a:pPr eaLnBrk="0" hangingPunct="0">
              <a:spcBef>
                <a:spcPct val="5000"/>
              </a:spcBef>
              <a:spcAft>
                <a:spcPct val="5000"/>
              </a:spcAft>
            </a:pPr>
            <a:r>
              <a:rPr lang="en-US" sz="900">
                <a:solidFill>
                  <a:srgbClr val="0000FF"/>
                </a:solidFill>
                <a:latin typeface="Arial" pitchFamily="1" charset="0"/>
              </a:rPr>
              <a:t>U Washington</a:t>
            </a:r>
          </a:p>
          <a:p>
            <a:pPr eaLnBrk="0" hangingPunct="0">
              <a:spcBef>
                <a:spcPct val="5000"/>
              </a:spcBef>
              <a:spcAft>
                <a:spcPct val="5000"/>
              </a:spcAft>
            </a:pPr>
            <a:r>
              <a:rPr lang="en-US" sz="900">
                <a:solidFill>
                  <a:srgbClr val="0000FF"/>
                </a:solidFill>
                <a:latin typeface="Arial" pitchFamily="1" charset="0"/>
              </a:rPr>
              <a:t>U Wisconsin</a:t>
            </a:r>
            <a:endParaRPr lang="en-US" sz="900">
              <a:solidFill>
                <a:srgbClr val="FF0000"/>
              </a:solidFill>
              <a:latin typeface="Arial" pitchFamily="1" charset="0"/>
            </a:endParaRPr>
          </a:p>
        </p:txBody>
      </p:sp>
      <p:sp>
        <p:nvSpPr>
          <p:cNvPr id="4119" name="Text Box 153"/>
          <p:cNvSpPr txBox="1">
            <a:spLocks noChangeArrowheads="1"/>
          </p:cNvSpPr>
          <p:nvPr/>
        </p:nvSpPr>
        <p:spPr bwMode="auto">
          <a:xfrm>
            <a:off x="7772400" y="2254250"/>
            <a:ext cx="1284288" cy="4527550"/>
          </a:xfrm>
          <a:prstGeom prst="rect">
            <a:avLst/>
          </a:prstGeom>
          <a:gradFill rotWithShape="1">
            <a:gsLst>
              <a:gs pos="0">
                <a:srgbClr val="B3B3B3">
                  <a:alpha val="50998"/>
                </a:srgbClr>
              </a:gs>
              <a:gs pos="100000">
                <a:srgbClr val="EAEAEA">
                  <a:alpha val="50998"/>
                </a:srgbClr>
              </a:gs>
            </a:gsLst>
            <a:lin ang="0" scaled="1"/>
          </a:gradFill>
          <a:ln w="12700">
            <a:solidFill>
              <a:srgbClr val="FF0000"/>
            </a:solidFill>
            <a:miter lim="800000"/>
            <a:headEnd/>
            <a:tailEnd/>
          </a:ln>
        </p:spPr>
        <p:txBody>
          <a:bodyPr lIns="91429" tIns="45714" rIns="91429" bIns="45714" anchor="b">
            <a:prstTxWarp prst="textNoShape">
              <a:avLst/>
            </a:prstTxWarp>
            <a:spAutoFit/>
          </a:bodyPr>
          <a:lstStyle/>
          <a:p>
            <a:pPr algn="r" eaLnBrk="0" hangingPunct="0">
              <a:spcBef>
                <a:spcPct val="8000"/>
              </a:spcBef>
              <a:spcAft>
                <a:spcPct val="8000"/>
              </a:spcAft>
            </a:pPr>
            <a:r>
              <a:rPr lang="en-US" sz="900">
                <a:solidFill>
                  <a:srgbClr val="FF0000"/>
                </a:solidFill>
                <a:latin typeface="Arial" pitchFamily="1" charset="0"/>
              </a:rPr>
              <a:t>Culham Sci Ctr</a:t>
            </a:r>
          </a:p>
          <a:p>
            <a:pPr algn="r" eaLnBrk="0" hangingPunct="0">
              <a:spcBef>
                <a:spcPct val="8000"/>
              </a:spcBef>
              <a:spcAft>
                <a:spcPct val="8000"/>
              </a:spcAft>
            </a:pPr>
            <a:r>
              <a:rPr lang="en-US" sz="900">
                <a:solidFill>
                  <a:srgbClr val="FF0000"/>
                </a:solidFill>
                <a:latin typeface="Arial" pitchFamily="1" charset="0"/>
              </a:rPr>
              <a:t>U St. Andrews</a:t>
            </a:r>
          </a:p>
          <a:p>
            <a:pPr algn="r" eaLnBrk="0" hangingPunct="0">
              <a:spcBef>
                <a:spcPct val="8000"/>
              </a:spcBef>
              <a:spcAft>
                <a:spcPct val="8000"/>
              </a:spcAft>
            </a:pPr>
            <a:r>
              <a:rPr lang="en-US" sz="900">
                <a:solidFill>
                  <a:srgbClr val="FF0000"/>
                </a:solidFill>
                <a:latin typeface="Arial" pitchFamily="1" charset="0"/>
              </a:rPr>
              <a:t>York U</a:t>
            </a:r>
          </a:p>
          <a:p>
            <a:pPr algn="r" eaLnBrk="0" hangingPunct="0">
              <a:spcBef>
                <a:spcPct val="8000"/>
              </a:spcBef>
              <a:spcAft>
                <a:spcPct val="8000"/>
              </a:spcAft>
            </a:pPr>
            <a:r>
              <a:rPr lang="en-US" sz="900">
                <a:solidFill>
                  <a:srgbClr val="FF0000"/>
                </a:solidFill>
                <a:latin typeface="Arial" pitchFamily="1" charset="0"/>
              </a:rPr>
              <a:t>Chubu U</a:t>
            </a:r>
          </a:p>
          <a:p>
            <a:pPr algn="r" eaLnBrk="0" hangingPunct="0">
              <a:spcBef>
                <a:spcPct val="8000"/>
              </a:spcBef>
              <a:spcAft>
                <a:spcPct val="8000"/>
              </a:spcAft>
            </a:pPr>
            <a:r>
              <a:rPr lang="en-US" sz="900">
                <a:solidFill>
                  <a:srgbClr val="FF0000"/>
                </a:solidFill>
                <a:latin typeface="Arial" pitchFamily="1" charset="0"/>
              </a:rPr>
              <a:t>Fukui U</a:t>
            </a:r>
          </a:p>
          <a:p>
            <a:pPr algn="r" eaLnBrk="0" hangingPunct="0">
              <a:spcBef>
                <a:spcPct val="8000"/>
              </a:spcBef>
              <a:spcAft>
                <a:spcPct val="8000"/>
              </a:spcAft>
            </a:pPr>
            <a:r>
              <a:rPr lang="en-US" sz="900">
                <a:solidFill>
                  <a:srgbClr val="FF0000"/>
                </a:solidFill>
                <a:latin typeface="Arial" pitchFamily="1" charset="0"/>
              </a:rPr>
              <a:t>Hiroshima U</a:t>
            </a:r>
          </a:p>
          <a:p>
            <a:pPr algn="r" eaLnBrk="0" hangingPunct="0">
              <a:spcBef>
                <a:spcPct val="8000"/>
              </a:spcBef>
              <a:spcAft>
                <a:spcPct val="8000"/>
              </a:spcAft>
            </a:pPr>
            <a:r>
              <a:rPr lang="en-US" sz="900">
                <a:solidFill>
                  <a:srgbClr val="FF0000"/>
                </a:solidFill>
                <a:latin typeface="Arial" pitchFamily="1" charset="0"/>
              </a:rPr>
              <a:t>Hyogo U</a:t>
            </a:r>
          </a:p>
          <a:p>
            <a:pPr algn="r" eaLnBrk="0" hangingPunct="0">
              <a:spcBef>
                <a:spcPct val="8000"/>
              </a:spcBef>
              <a:spcAft>
                <a:spcPct val="8000"/>
              </a:spcAft>
            </a:pPr>
            <a:r>
              <a:rPr lang="en-US" sz="900">
                <a:solidFill>
                  <a:srgbClr val="FF0000"/>
                </a:solidFill>
                <a:latin typeface="Arial" pitchFamily="1" charset="0"/>
              </a:rPr>
              <a:t>Kyoto U</a:t>
            </a:r>
          </a:p>
          <a:p>
            <a:pPr algn="r" eaLnBrk="0" hangingPunct="0">
              <a:spcBef>
                <a:spcPct val="8000"/>
              </a:spcBef>
              <a:spcAft>
                <a:spcPct val="8000"/>
              </a:spcAft>
            </a:pPr>
            <a:r>
              <a:rPr lang="en-US" sz="900">
                <a:solidFill>
                  <a:srgbClr val="FF0000"/>
                </a:solidFill>
                <a:latin typeface="Arial" pitchFamily="1" charset="0"/>
              </a:rPr>
              <a:t>Kyushu U</a:t>
            </a:r>
          </a:p>
          <a:p>
            <a:pPr algn="r" eaLnBrk="0" hangingPunct="0">
              <a:spcBef>
                <a:spcPct val="8000"/>
              </a:spcBef>
              <a:spcAft>
                <a:spcPct val="8000"/>
              </a:spcAft>
            </a:pPr>
            <a:r>
              <a:rPr lang="en-US" sz="900">
                <a:solidFill>
                  <a:srgbClr val="FF0000"/>
                </a:solidFill>
                <a:latin typeface="Arial" pitchFamily="1" charset="0"/>
              </a:rPr>
              <a:t>Kyushu Tokai U</a:t>
            </a:r>
          </a:p>
          <a:p>
            <a:pPr algn="r" eaLnBrk="0" hangingPunct="0">
              <a:spcBef>
                <a:spcPct val="8000"/>
              </a:spcBef>
              <a:spcAft>
                <a:spcPct val="8000"/>
              </a:spcAft>
            </a:pPr>
            <a:r>
              <a:rPr lang="en-US" sz="900">
                <a:solidFill>
                  <a:srgbClr val="FF0000"/>
                </a:solidFill>
                <a:latin typeface="Arial" pitchFamily="1" charset="0"/>
              </a:rPr>
              <a:t>NIFS</a:t>
            </a:r>
          </a:p>
          <a:p>
            <a:pPr algn="r" eaLnBrk="0" hangingPunct="0">
              <a:spcBef>
                <a:spcPct val="8000"/>
              </a:spcBef>
              <a:spcAft>
                <a:spcPct val="8000"/>
              </a:spcAft>
            </a:pPr>
            <a:r>
              <a:rPr lang="en-US" sz="900">
                <a:solidFill>
                  <a:srgbClr val="FF0000"/>
                </a:solidFill>
                <a:latin typeface="Arial" pitchFamily="1" charset="0"/>
              </a:rPr>
              <a:t>Niigata U</a:t>
            </a:r>
          </a:p>
          <a:p>
            <a:pPr algn="r" eaLnBrk="0" hangingPunct="0">
              <a:spcBef>
                <a:spcPct val="8000"/>
              </a:spcBef>
              <a:spcAft>
                <a:spcPct val="8000"/>
              </a:spcAft>
            </a:pPr>
            <a:r>
              <a:rPr lang="en-US" sz="900">
                <a:solidFill>
                  <a:srgbClr val="FF0000"/>
                </a:solidFill>
                <a:latin typeface="Arial" pitchFamily="1" charset="0"/>
              </a:rPr>
              <a:t>U Tokyo</a:t>
            </a:r>
          </a:p>
          <a:p>
            <a:pPr algn="r" eaLnBrk="0" hangingPunct="0">
              <a:spcBef>
                <a:spcPct val="8000"/>
              </a:spcBef>
              <a:spcAft>
                <a:spcPct val="8000"/>
              </a:spcAft>
            </a:pPr>
            <a:r>
              <a:rPr lang="en-US" sz="900">
                <a:solidFill>
                  <a:srgbClr val="FF0000"/>
                </a:solidFill>
                <a:latin typeface="Arial" pitchFamily="1" charset="0"/>
              </a:rPr>
              <a:t>JAEA</a:t>
            </a:r>
          </a:p>
          <a:p>
            <a:pPr algn="r" eaLnBrk="0" hangingPunct="0">
              <a:spcBef>
                <a:spcPct val="8000"/>
              </a:spcBef>
              <a:spcAft>
                <a:spcPct val="8000"/>
              </a:spcAft>
            </a:pPr>
            <a:r>
              <a:rPr lang="en-US" sz="900">
                <a:solidFill>
                  <a:srgbClr val="FF0000"/>
                </a:solidFill>
                <a:latin typeface="Arial" pitchFamily="1" charset="0"/>
              </a:rPr>
              <a:t>Hebrew U</a:t>
            </a:r>
          </a:p>
          <a:p>
            <a:pPr algn="r" eaLnBrk="0" hangingPunct="0">
              <a:spcBef>
                <a:spcPct val="8000"/>
              </a:spcBef>
              <a:spcAft>
                <a:spcPct val="8000"/>
              </a:spcAft>
            </a:pPr>
            <a:r>
              <a:rPr lang="en-US" sz="900">
                <a:solidFill>
                  <a:srgbClr val="FF0000"/>
                </a:solidFill>
                <a:latin typeface="Arial" pitchFamily="1" charset="0"/>
              </a:rPr>
              <a:t>Ioffe Inst</a:t>
            </a:r>
          </a:p>
          <a:p>
            <a:pPr algn="r" eaLnBrk="0" hangingPunct="0">
              <a:spcBef>
                <a:spcPct val="8000"/>
              </a:spcBef>
              <a:spcAft>
                <a:spcPct val="8000"/>
              </a:spcAft>
            </a:pPr>
            <a:r>
              <a:rPr lang="en-US" sz="900">
                <a:solidFill>
                  <a:srgbClr val="FF0000"/>
                </a:solidFill>
                <a:latin typeface="Arial" pitchFamily="1" charset="0"/>
              </a:rPr>
              <a:t>RRC Kurchatov Inst</a:t>
            </a:r>
          </a:p>
          <a:p>
            <a:pPr algn="r" eaLnBrk="0" hangingPunct="0">
              <a:spcBef>
                <a:spcPct val="8000"/>
              </a:spcBef>
              <a:spcAft>
                <a:spcPct val="8000"/>
              </a:spcAft>
            </a:pPr>
            <a:r>
              <a:rPr lang="en-US" sz="900">
                <a:solidFill>
                  <a:srgbClr val="FF0000"/>
                </a:solidFill>
                <a:latin typeface="Arial" pitchFamily="1" charset="0"/>
              </a:rPr>
              <a:t>TRINITI</a:t>
            </a:r>
          </a:p>
          <a:p>
            <a:pPr algn="r" eaLnBrk="0" hangingPunct="0">
              <a:spcBef>
                <a:spcPct val="8000"/>
              </a:spcBef>
              <a:spcAft>
                <a:spcPct val="8000"/>
              </a:spcAft>
            </a:pPr>
            <a:r>
              <a:rPr lang="en-US" sz="900">
                <a:solidFill>
                  <a:srgbClr val="FF0000"/>
                </a:solidFill>
                <a:latin typeface="Arial" pitchFamily="1" charset="0"/>
              </a:rPr>
              <a:t>KBSI</a:t>
            </a:r>
          </a:p>
          <a:p>
            <a:pPr algn="r" eaLnBrk="0" hangingPunct="0">
              <a:spcBef>
                <a:spcPct val="8000"/>
              </a:spcBef>
              <a:spcAft>
                <a:spcPct val="8000"/>
              </a:spcAft>
            </a:pPr>
            <a:r>
              <a:rPr lang="en-US" sz="900">
                <a:solidFill>
                  <a:srgbClr val="FF0000"/>
                </a:solidFill>
                <a:latin typeface="Arial" pitchFamily="1" charset="0"/>
              </a:rPr>
              <a:t>KAIST</a:t>
            </a:r>
          </a:p>
          <a:p>
            <a:pPr algn="r" eaLnBrk="0" hangingPunct="0">
              <a:spcBef>
                <a:spcPct val="8000"/>
              </a:spcBef>
              <a:spcAft>
                <a:spcPct val="8000"/>
              </a:spcAft>
            </a:pPr>
            <a:r>
              <a:rPr lang="en-US" sz="900">
                <a:solidFill>
                  <a:srgbClr val="FF0000"/>
                </a:solidFill>
                <a:latin typeface="Arial" pitchFamily="1" charset="0"/>
              </a:rPr>
              <a:t>POSTECH</a:t>
            </a:r>
          </a:p>
          <a:p>
            <a:pPr algn="r" eaLnBrk="0" hangingPunct="0">
              <a:spcBef>
                <a:spcPct val="8000"/>
              </a:spcBef>
              <a:spcAft>
                <a:spcPct val="8000"/>
              </a:spcAft>
            </a:pPr>
            <a:r>
              <a:rPr lang="en-US" sz="900">
                <a:solidFill>
                  <a:srgbClr val="FF0000"/>
                </a:solidFill>
                <a:latin typeface="Arial" pitchFamily="1" charset="0"/>
              </a:rPr>
              <a:t>ASIPP</a:t>
            </a:r>
          </a:p>
          <a:p>
            <a:pPr algn="r" eaLnBrk="0" hangingPunct="0">
              <a:spcBef>
                <a:spcPct val="8000"/>
              </a:spcBef>
              <a:spcAft>
                <a:spcPct val="8000"/>
              </a:spcAft>
            </a:pPr>
            <a:r>
              <a:rPr lang="en-US" sz="900">
                <a:solidFill>
                  <a:srgbClr val="FF0000"/>
                </a:solidFill>
                <a:latin typeface="Arial" pitchFamily="1" charset="0"/>
              </a:rPr>
              <a:t>ENEA, Frascati</a:t>
            </a:r>
          </a:p>
          <a:p>
            <a:pPr algn="r" eaLnBrk="0" hangingPunct="0">
              <a:spcBef>
                <a:spcPct val="8000"/>
              </a:spcBef>
              <a:spcAft>
                <a:spcPct val="8000"/>
              </a:spcAft>
            </a:pPr>
            <a:r>
              <a:rPr lang="en-US" sz="900">
                <a:solidFill>
                  <a:srgbClr val="FF0000"/>
                </a:solidFill>
                <a:latin typeface="Arial" pitchFamily="1" charset="0"/>
              </a:rPr>
              <a:t>CEA, Cadarache</a:t>
            </a:r>
          </a:p>
          <a:p>
            <a:pPr algn="r" eaLnBrk="0" hangingPunct="0">
              <a:spcBef>
                <a:spcPct val="8000"/>
              </a:spcBef>
              <a:spcAft>
                <a:spcPct val="8000"/>
              </a:spcAft>
            </a:pPr>
            <a:r>
              <a:rPr lang="en-US" sz="900">
                <a:solidFill>
                  <a:srgbClr val="FF0000"/>
                </a:solidFill>
                <a:latin typeface="Arial" pitchFamily="1" charset="0"/>
              </a:rPr>
              <a:t>IPP, J</a:t>
            </a:r>
            <a:r>
              <a:rPr lang="en-US" sz="900">
                <a:solidFill>
                  <a:srgbClr val="FF0000"/>
                </a:solidFill>
                <a:latin typeface="Arial" pitchFamily="1" charset="0"/>
                <a:ea typeface="Arial" pitchFamily="1" charset="0"/>
                <a:cs typeface="Arial" pitchFamily="1" charset="0"/>
              </a:rPr>
              <a:t>ü</a:t>
            </a:r>
            <a:r>
              <a:rPr lang="en-US" sz="900">
                <a:solidFill>
                  <a:srgbClr val="FF0000"/>
                </a:solidFill>
                <a:latin typeface="Arial" pitchFamily="1" charset="0"/>
              </a:rPr>
              <a:t>lich</a:t>
            </a:r>
          </a:p>
          <a:p>
            <a:pPr algn="r" eaLnBrk="0" hangingPunct="0">
              <a:spcBef>
                <a:spcPct val="8000"/>
              </a:spcBef>
              <a:spcAft>
                <a:spcPct val="8000"/>
              </a:spcAft>
            </a:pPr>
            <a:r>
              <a:rPr lang="en-US" sz="900">
                <a:solidFill>
                  <a:srgbClr val="FF0000"/>
                </a:solidFill>
                <a:latin typeface="Arial" pitchFamily="1" charset="0"/>
              </a:rPr>
              <a:t>IPP, Garching</a:t>
            </a:r>
          </a:p>
          <a:p>
            <a:pPr algn="r" eaLnBrk="0" hangingPunct="0">
              <a:spcBef>
                <a:spcPct val="8000"/>
              </a:spcBef>
              <a:spcAft>
                <a:spcPct val="8000"/>
              </a:spcAft>
            </a:pPr>
            <a:r>
              <a:rPr lang="en-US" sz="900">
                <a:solidFill>
                  <a:srgbClr val="FF0000"/>
                </a:solidFill>
                <a:latin typeface="Arial" pitchFamily="1" charset="0"/>
              </a:rPr>
              <a:t>ASCR, Czech Rep</a:t>
            </a:r>
          </a:p>
          <a:p>
            <a:pPr algn="r" eaLnBrk="0" hangingPunct="0">
              <a:spcBef>
                <a:spcPct val="8000"/>
              </a:spcBef>
              <a:spcAft>
                <a:spcPct val="8000"/>
              </a:spcAft>
            </a:pPr>
            <a:r>
              <a:rPr lang="en-US" sz="900">
                <a:solidFill>
                  <a:srgbClr val="FF0000"/>
                </a:solidFill>
                <a:latin typeface="Arial" pitchFamily="1" charset="0"/>
              </a:rPr>
              <a:t>U Quebec</a:t>
            </a:r>
          </a:p>
        </p:txBody>
      </p:sp>
      <p:sp>
        <p:nvSpPr>
          <p:cNvPr id="26" name="Slide Number Placeholder 25"/>
          <p:cNvSpPr>
            <a:spLocks noGrp="1"/>
          </p:cNvSpPr>
          <p:nvPr>
            <p:ph type="sldNum" sz="quarter" idx="10"/>
          </p:nvPr>
        </p:nvSpPr>
        <p:spPr/>
        <p:txBody>
          <a:bodyPr/>
          <a:lstStyle/>
          <a:p>
            <a:fld id="{983EE8B3-41BB-194F-A18D-B4F4E7C5A794}" type="slidenum">
              <a:rPr lang="en-US"/>
              <a:pPr/>
              <a:t>1</a:t>
            </a:fld>
            <a:endParaRPr lang="en-US"/>
          </a:p>
        </p:txBody>
      </p:sp>
      <p:sp>
        <p:nvSpPr>
          <p:cNvPr id="4121" name="TextBox 24"/>
          <p:cNvSpPr txBox="1">
            <a:spLocks noChangeArrowheads="1"/>
          </p:cNvSpPr>
          <p:nvPr/>
        </p:nvSpPr>
        <p:spPr bwMode="auto">
          <a:xfrm>
            <a:off x="1600200" y="5181600"/>
            <a:ext cx="6019800" cy="744538"/>
          </a:xfrm>
          <a:prstGeom prst="rect">
            <a:avLst/>
          </a:prstGeom>
          <a:noFill/>
          <a:ln w="9525">
            <a:noFill/>
            <a:miter lim="800000"/>
            <a:headEnd/>
            <a:tailEnd/>
          </a:ln>
        </p:spPr>
        <p:txBody>
          <a:bodyPr>
            <a:prstTxWarp prst="textNoShape">
              <a:avLst/>
            </a:prstTxWarp>
            <a:spAutoFit/>
          </a:bodyPr>
          <a:lstStyle/>
          <a:p>
            <a:pPr algn="ctr">
              <a:spcBef>
                <a:spcPct val="20000"/>
              </a:spcBef>
            </a:pPr>
            <a:r>
              <a:rPr lang="en-US" sz="1400" i="0" dirty="0"/>
              <a:t>This work is supported by US DOE contract numbers FG03-96ER5436, DE-FG02-99ER54519 and DE-AC02-09CH11466</a:t>
            </a:r>
          </a:p>
          <a:p>
            <a:pPr>
              <a:spcBef>
                <a:spcPct val="20000"/>
              </a:spcBef>
              <a:buFontTx/>
              <a:buChar cha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257175" y="0"/>
            <a:ext cx="9725025" cy="914400"/>
          </a:xfrm>
        </p:spPr>
        <p:txBody>
          <a:bodyPr/>
          <a:lstStyle/>
          <a:p>
            <a:r>
              <a:rPr lang="en-US" dirty="0">
                <a:latin typeface="Arial" charset="0"/>
                <a:ea typeface="ＭＳ Ｐゴシック" charset="0"/>
                <a:cs typeface="ＭＳ Ｐゴシック" charset="0"/>
              </a:rPr>
              <a:t>NSTX-U Aims to Develop and </a:t>
            </a:r>
            <a:r>
              <a:rPr lang="en-US" dirty="0" smtClean="0">
                <a:latin typeface="Arial" charset="0"/>
                <a:ea typeface="ＭＳ Ｐゴシック" charset="0"/>
                <a:cs typeface="ＭＳ Ｐゴシック" charset="0"/>
              </a:rPr>
              <a:t>Understand </a:t>
            </a:r>
            <a:r>
              <a:rPr lang="en-US" dirty="0">
                <a:latin typeface="Arial" charset="0"/>
                <a:ea typeface="ＭＳ Ｐゴシック" charset="0"/>
                <a:cs typeface="ＭＳ Ｐゴシック" charset="0"/>
              </a:rPr>
              <a:t>N</a:t>
            </a:r>
            <a:r>
              <a:rPr lang="en-US" dirty="0" smtClean="0">
                <a:latin typeface="Arial" charset="0"/>
                <a:ea typeface="ＭＳ Ｐゴシック" charset="0"/>
                <a:cs typeface="ＭＳ Ｐゴシック" charset="0"/>
              </a:rPr>
              <a:t>on</a:t>
            </a:r>
            <a:r>
              <a:rPr lang="en-US" dirty="0">
                <a:latin typeface="Arial" charset="0"/>
                <a:ea typeface="ＭＳ Ｐゴシック" charset="0"/>
                <a:cs typeface="ＭＳ Ｐゴシック" charset="0"/>
              </a:rPr>
              <a:t>-inductive </a:t>
            </a:r>
            <a:br>
              <a:rPr lang="en-US" dirty="0">
                <a:latin typeface="Arial" charset="0"/>
                <a:ea typeface="ＭＳ Ｐゴシック" charset="0"/>
                <a:cs typeface="ＭＳ Ｐゴシック" charset="0"/>
              </a:rPr>
            </a:br>
            <a:r>
              <a:rPr lang="en-US" dirty="0" smtClean="0">
                <a:latin typeface="Arial" charset="0"/>
                <a:ea typeface="ＭＳ Ｐゴシック" charset="0"/>
                <a:cs typeface="ＭＳ Ｐゴシック" charset="0"/>
              </a:rPr>
              <a:t>Start</a:t>
            </a:r>
            <a:r>
              <a:rPr lang="en-US" dirty="0">
                <a:latin typeface="Arial" charset="0"/>
                <a:ea typeface="ＭＳ Ｐゴシック" charset="0"/>
                <a:cs typeface="ＭＳ Ｐゴシック" charset="0"/>
              </a:rPr>
              <a:t>-up</a:t>
            </a:r>
            <a:r>
              <a:rPr lang="en-US" dirty="0" smtClean="0">
                <a:latin typeface="Arial" charset="0"/>
                <a:ea typeface="ＭＳ Ｐゴシック" charset="0"/>
                <a:cs typeface="ＭＳ Ｐゴシック" charset="0"/>
              </a:rPr>
              <a:t>/Ramp</a:t>
            </a:r>
            <a:r>
              <a:rPr lang="en-US" dirty="0">
                <a:latin typeface="Arial" charset="0"/>
                <a:ea typeface="ＭＳ Ｐゴシック" charset="0"/>
                <a:cs typeface="ＭＳ Ｐゴシック" charset="0"/>
              </a:rPr>
              <a:t>-up to </a:t>
            </a:r>
            <a:r>
              <a:rPr lang="en-US" dirty="0" smtClean="0">
                <a:latin typeface="Arial" charset="0"/>
                <a:ea typeface="ＭＳ Ｐゴシック" charset="0"/>
                <a:cs typeface="ＭＳ Ｐゴシック" charset="0"/>
              </a:rPr>
              <a:t>Project </a:t>
            </a:r>
            <a:r>
              <a:rPr lang="en-US" dirty="0">
                <a:latin typeface="Arial" charset="0"/>
                <a:ea typeface="ＭＳ Ｐゴシック" charset="0"/>
                <a:cs typeface="ＭＳ Ｐゴシック" charset="0"/>
              </a:rPr>
              <a:t>to ST-FNSF </a:t>
            </a:r>
            <a:r>
              <a:rPr lang="en-US" dirty="0" smtClean="0">
                <a:latin typeface="Arial" charset="0"/>
                <a:ea typeface="ＭＳ Ｐゴシック" charset="0"/>
                <a:cs typeface="ＭＳ Ｐゴシック" charset="0"/>
              </a:rPr>
              <a:t>Operation</a:t>
            </a:r>
            <a:endParaRPr lang="en-US" dirty="0">
              <a:latin typeface="Arial" charset="0"/>
              <a:ea typeface="ＭＳ Ｐゴシック" charset="0"/>
              <a:cs typeface="ＭＳ Ｐゴシック" charset="0"/>
            </a:endParaRPr>
          </a:p>
        </p:txBody>
      </p:sp>
      <p:sp>
        <p:nvSpPr>
          <p:cNvPr id="3" name="Content Placeholder 2"/>
          <p:cNvSpPr>
            <a:spLocks noGrp="1"/>
          </p:cNvSpPr>
          <p:nvPr>
            <p:ph idx="1"/>
          </p:nvPr>
        </p:nvSpPr>
        <p:spPr>
          <a:xfrm>
            <a:off x="16933" y="914400"/>
            <a:ext cx="4402667" cy="5011738"/>
          </a:xfrm>
        </p:spPr>
        <p:txBody>
          <a:bodyPr/>
          <a:lstStyle/>
          <a:p>
            <a:pPr>
              <a:defRPr/>
            </a:pPr>
            <a:r>
              <a:rPr lang="en-US" sz="2200" dirty="0" smtClean="0">
                <a:solidFill>
                  <a:schemeClr val="accent2"/>
                </a:solidFill>
              </a:rPr>
              <a:t>Non inductive current ramp-up</a:t>
            </a:r>
            <a:r>
              <a:rPr lang="en-US" sz="2200" dirty="0" smtClean="0"/>
              <a:t> </a:t>
            </a:r>
            <a:r>
              <a:rPr lang="en-US" sz="2200" dirty="0" smtClean="0">
                <a:solidFill>
                  <a:schemeClr val="accent2"/>
                </a:solidFill>
              </a:rPr>
              <a:t>/ </a:t>
            </a:r>
            <a:r>
              <a:rPr lang="en-US" sz="2200" dirty="0" smtClean="0">
                <a:solidFill>
                  <a:srgbClr val="FF0000"/>
                </a:solidFill>
              </a:rPr>
              <a:t>sustainment </a:t>
            </a:r>
            <a:r>
              <a:rPr lang="en-US" sz="2200" dirty="0" smtClean="0">
                <a:solidFill>
                  <a:schemeClr val="accent2"/>
                </a:solidFill>
              </a:rPr>
              <a:t>demonstration needs 400-</a:t>
            </a:r>
            <a:r>
              <a:rPr lang="en-US" sz="2200" dirty="0" smtClean="0">
                <a:solidFill>
                  <a:srgbClr val="FF0000"/>
                </a:solidFill>
              </a:rPr>
              <a:t>600</a:t>
            </a:r>
            <a:r>
              <a:rPr lang="en-US" sz="2200" dirty="0" smtClean="0">
                <a:solidFill>
                  <a:schemeClr val="accent2"/>
                </a:solidFill>
              </a:rPr>
              <a:t>kA of closed flux current on NSTX-U</a:t>
            </a:r>
          </a:p>
          <a:p>
            <a:pPr lvl="1">
              <a:defRPr/>
            </a:pPr>
            <a:r>
              <a:rPr lang="en-US" dirty="0" smtClean="0"/>
              <a:t>Requires high injector flux</a:t>
            </a:r>
          </a:p>
          <a:p>
            <a:pPr>
              <a:defRPr/>
            </a:pPr>
            <a:r>
              <a:rPr lang="en-US" sz="2200" dirty="0" smtClean="0"/>
              <a:t>Need to heat CHI plasma to over 400eV, preferably to 1keV using ECH</a:t>
            </a:r>
          </a:p>
          <a:p>
            <a:pPr lvl="1">
              <a:defRPr/>
            </a:pPr>
            <a:r>
              <a:rPr lang="en-US" dirty="0" smtClean="0"/>
              <a:t>1keV to reduce reliance on HHFW &amp; use NBI directly on CHI target</a:t>
            </a:r>
          </a:p>
          <a:p>
            <a:pPr>
              <a:defRPr/>
            </a:pPr>
            <a:r>
              <a:rPr lang="en-US" sz="2200" dirty="0" smtClean="0"/>
              <a:t>Eventually CHI will use metal electrodes</a:t>
            </a:r>
          </a:p>
          <a:p>
            <a:pPr lvl="1">
              <a:defRPr/>
            </a:pPr>
            <a:r>
              <a:rPr lang="en-US" dirty="0" smtClean="0"/>
              <a:t>CHI </a:t>
            </a:r>
            <a:r>
              <a:rPr lang="en-US" dirty="0" err="1" smtClean="0"/>
              <a:t>T</a:t>
            </a:r>
            <a:r>
              <a:rPr lang="en-US" baseline="-25000" dirty="0" err="1" smtClean="0"/>
              <a:t>e</a:t>
            </a:r>
            <a:r>
              <a:rPr lang="en-US" dirty="0" smtClean="0"/>
              <a:t> should increase with reduced low-Z impurities</a:t>
            </a:r>
          </a:p>
          <a:p>
            <a:pPr marL="457200" lvl="1" indent="0">
              <a:buFontTx/>
              <a:buNone/>
              <a:defRPr/>
            </a:pPr>
            <a:endParaRPr lang="en-US" sz="1800" dirty="0" smtClean="0"/>
          </a:p>
        </p:txBody>
      </p:sp>
      <p:sp>
        <p:nvSpPr>
          <p:cNvPr id="50179" name="TextBox 8"/>
          <p:cNvSpPr txBox="1">
            <a:spLocks noChangeArrowheads="1"/>
          </p:cNvSpPr>
          <p:nvPr/>
        </p:nvSpPr>
        <p:spPr bwMode="auto">
          <a:xfrm>
            <a:off x="5562600" y="987425"/>
            <a:ext cx="2690813"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b="1" i="1">
                <a:solidFill>
                  <a:srgbClr val="1822CD"/>
                </a:solidFill>
                <a:latin typeface="Helvetica" charset="0"/>
                <a:ea typeface="ＭＳ Ｐゴシック" charset="0"/>
                <a:cs typeface="ＭＳ Ｐゴシック" charset="0"/>
              </a:defRPr>
            </a:lvl1pPr>
            <a:lvl2pPr marL="742950" indent="-285750" eaLnBrk="0" hangingPunct="0">
              <a:defRPr sz="1200" b="1" i="1">
                <a:solidFill>
                  <a:srgbClr val="1822CD"/>
                </a:solidFill>
                <a:latin typeface="Helvetica" charset="0"/>
                <a:ea typeface="ＭＳ Ｐゴシック" charset="0"/>
              </a:defRPr>
            </a:lvl2pPr>
            <a:lvl3pPr marL="1143000" indent="-228600" eaLnBrk="0" hangingPunct="0">
              <a:defRPr sz="1200" b="1" i="1">
                <a:solidFill>
                  <a:srgbClr val="1822CD"/>
                </a:solidFill>
                <a:latin typeface="Helvetica" charset="0"/>
                <a:ea typeface="ＭＳ Ｐゴシック" charset="0"/>
              </a:defRPr>
            </a:lvl3pPr>
            <a:lvl4pPr marL="1600200" indent="-228600" eaLnBrk="0" hangingPunct="0">
              <a:defRPr sz="1200" b="1" i="1">
                <a:solidFill>
                  <a:srgbClr val="1822CD"/>
                </a:solidFill>
                <a:latin typeface="Helvetica" charset="0"/>
                <a:ea typeface="ＭＳ Ｐゴシック" charset="0"/>
              </a:defRPr>
            </a:lvl4pPr>
            <a:lvl5pPr marL="2057400" indent="-228600" eaLnBrk="0" hangingPunct="0">
              <a:defRPr sz="1200" b="1" i="1">
                <a:solidFill>
                  <a:srgbClr val="1822CD"/>
                </a:solidFill>
                <a:latin typeface="Helvetica" charset="0"/>
                <a:ea typeface="ＭＳ Ｐゴシック" charset="0"/>
              </a:defRPr>
            </a:lvl5pPr>
            <a:lvl6pPr marL="2514600" indent="-228600" eaLnBrk="0" fontAlgn="base" hangingPunct="0">
              <a:spcBef>
                <a:spcPct val="0"/>
              </a:spcBef>
              <a:spcAft>
                <a:spcPct val="0"/>
              </a:spcAft>
              <a:defRPr sz="1200" b="1" i="1">
                <a:solidFill>
                  <a:srgbClr val="1822CD"/>
                </a:solidFill>
                <a:latin typeface="Helvetica" charset="0"/>
                <a:ea typeface="ＭＳ Ｐゴシック" charset="0"/>
              </a:defRPr>
            </a:lvl6pPr>
            <a:lvl7pPr marL="2971800" indent="-228600" eaLnBrk="0" fontAlgn="base" hangingPunct="0">
              <a:spcBef>
                <a:spcPct val="0"/>
              </a:spcBef>
              <a:spcAft>
                <a:spcPct val="0"/>
              </a:spcAft>
              <a:defRPr sz="1200" b="1" i="1">
                <a:solidFill>
                  <a:srgbClr val="1822CD"/>
                </a:solidFill>
                <a:latin typeface="Helvetica" charset="0"/>
                <a:ea typeface="ＭＳ Ｐゴシック" charset="0"/>
              </a:defRPr>
            </a:lvl7pPr>
            <a:lvl8pPr marL="3429000" indent="-228600" eaLnBrk="0" fontAlgn="base" hangingPunct="0">
              <a:spcBef>
                <a:spcPct val="0"/>
              </a:spcBef>
              <a:spcAft>
                <a:spcPct val="0"/>
              </a:spcAft>
              <a:defRPr sz="1200" b="1" i="1">
                <a:solidFill>
                  <a:srgbClr val="1822CD"/>
                </a:solidFill>
                <a:latin typeface="Helvetica" charset="0"/>
                <a:ea typeface="ＭＳ Ｐゴシック" charset="0"/>
              </a:defRPr>
            </a:lvl8pPr>
            <a:lvl9pPr marL="3886200" indent="-228600" eaLnBrk="0" fontAlgn="base" hangingPunct="0">
              <a:spcBef>
                <a:spcPct val="0"/>
              </a:spcBef>
              <a:spcAft>
                <a:spcPct val="0"/>
              </a:spcAft>
              <a:defRPr sz="1200" b="1" i="1">
                <a:solidFill>
                  <a:srgbClr val="1822CD"/>
                </a:solidFill>
                <a:latin typeface="Helvetica" charset="0"/>
                <a:ea typeface="ＭＳ Ｐゴシック" charset="0"/>
              </a:defRPr>
            </a:lvl9pPr>
          </a:lstStyle>
          <a:p>
            <a:pPr eaLnBrk="1" hangingPunct="1"/>
            <a:r>
              <a:rPr lang="en-US" sz="2000" i="0">
                <a:solidFill>
                  <a:schemeClr val="tx1"/>
                </a:solidFill>
                <a:cs typeface="Arial" charset="0"/>
              </a:rPr>
              <a:t>NSTX-U Start-up &amp; </a:t>
            </a:r>
          </a:p>
          <a:p>
            <a:pPr eaLnBrk="1" hangingPunct="1"/>
            <a:r>
              <a:rPr lang="en-US" sz="2000" i="0">
                <a:solidFill>
                  <a:schemeClr val="tx1"/>
                </a:solidFill>
                <a:cs typeface="Arial" charset="0"/>
              </a:rPr>
              <a:t>Ramp-up strategy</a:t>
            </a:r>
          </a:p>
        </p:txBody>
      </p:sp>
      <p:pic>
        <p:nvPicPr>
          <p:cNvPr id="50180"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37050" y="1828800"/>
            <a:ext cx="48069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415462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Uniqueness of NSTX-U Capability </a:t>
            </a:r>
            <a:endParaRPr lang="en-US" dirty="0"/>
          </a:p>
        </p:txBody>
      </p:sp>
      <p:sp>
        <p:nvSpPr>
          <p:cNvPr id="3" name="Content Placeholder 2"/>
          <p:cNvSpPr>
            <a:spLocks noGrp="1"/>
          </p:cNvSpPr>
          <p:nvPr>
            <p:ph idx="1"/>
          </p:nvPr>
        </p:nvSpPr>
        <p:spPr>
          <a:xfrm>
            <a:off x="0" y="1219200"/>
            <a:ext cx="9067800" cy="4953000"/>
          </a:xfrm>
        </p:spPr>
        <p:txBody>
          <a:bodyPr/>
          <a:lstStyle/>
          <a:p>
            <a:r>
              <a:rPr lang="en-US" sz="2000" dirty="0"/>
              <a:t>While many fusion experiments are studying non-inductive current drive and current ramp-up, NSTX-U is the only machine in the world that has a program, and hardware capabilities, capable of demonstrating full solenoid-free plasma start-up and current ramp-up to the needed sustainment </a:t>
            </a:r>
            <a:r>
              <a:rPr lang="en-US" sz="2000" dirty="0" smtClean="0"/>
              <a:t>levels.</a:t>
            </a:r>
            <a:endParaRPr lang="en-US" sz="1200" dirty="0" smtClean="0"/>
          </a:p>
          <a:p>
            <a:pPr lvl="1"/>
            <a:r>
              <a:rPr lang="en-US" sz="1800" dirty="0" smtClean="0"/>
              <a:t>This is due to well understood scaling for current generation.</a:t>
            </a:r>
          </a:p>
          <a:p>
            <a:pPr lvl="1"/>
            <a:r>
              <a:rPr lang="en-US" sz="1800" dirty="0" smtClean="0"/>
              <a:t>This </a:t>
            </a:r>
            <a:r>
              <a:rPr lang="en-US" sz="1800" dirty="0"/>
              <a:t>experimental demonstration would fundamentally alter future tokamak/ST designs, and would represent a major and unique NSTX-U contribution to world fusion energy development. </a:t>
            </a:r>
          </a:p>
          <a:p>
            <a:r>
              <a:rPr lang="en-US" sz="2000" dirty="0"/>
              <a:t>This unique capability on NSTX-U was developed over more than a decade and half of important progress with </a:t>
            </a:r>
            <a:r>
              <a:rPr lang="en-US" sz="2000" i="1" dirty="0"/>
              <a:t>transient</a:t>
            </a:r>
            <a:r>
              <a:rPr lang="en-US" sz="2000" dirty="0"/>
              <a:t> coaxial helicity injection (CHI). </a:t>
            </a:r>
          </a:p>
          <a:p>
            <a:r>
              <a:rPr lang="en-US" sz="2000" dirty="0"/>
              <a:t>Compared to other methods for solenoid-free-plasma start-up, many of which are presently being studied in existing experiments, transient CHI is the only method for which the scaling is well understood. </a:t>
            </a:r>
            <a:endParaRPr lang="en-US" sz="2000" dirty="0" smtClean="0"/>
          </a:p>
          <a:p>
            <a:pPr lvl="1"/>
            <a:r>
              <a:rPr lang="en-US" sz="1800" dirty="0" smtClean="0"/>
              <a:t>The </a:t>
            </a:r>
            <a:r>
              <a:rPr lang="en-US" sz="1800" dirty="0"/>
              <a:t>scaling is simple. The current generated is proportional to the injected flux. The conversion factor from open flux to closed flux is quite large in NSTX, about 70%. NIMROD simulations also now support this. </a:t>
            </a:r>
          </a:p>
          <a:p>
            <a:endParaRPr lang="en-US" dirty="0"/>
          </a:p>
        </p:txBody>
      </p:sp>
      <p:sp>
        <p:nvSpPr>
          <p:cNvPr id="4" name="Slide Number Placeholder 3"/>
          <p:cNvSpPr>
            <a:spLocks noGrp="1"/>
          </p:cNvSpPr>
          <p:nvPr>
            <p:ph type="sldNum" sz="quarter" idx="10"/>
          </p:nvPr>
        </p:nvSpPr>
        <p:spPr/>
        <p:txBody>
          <a:bodyPr/>
          <a:lstStyle/>
          <a:p>
            <a:fld id="{4C1B8CDB-C8D8-404E-8FA8-E298270B901E}" type="slidenum">
              <a:rPr lang="en-US" smtClean="0"/>
              <a:pPr/>
              <a:t>3</a:t>
            </a:fld>
            <a:endParaRPr lang="en-US"/>
          </a:p>
        </p:txBody>
      </p:sp>
    </p:spTree>
    <p:extLst>
      <p:ext uri="{BB962C8B-B14F-4D97-AF65-F5344CB8AC3E}">
        <p14:creationId xmlns:p14="http://schemas.microsoft.com/office/powerpoint/2010/main" val="1820519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NSTX-U’s Tremendous Capability for SFPS Mission</a:t>
            </a:r>
            <a:endParaRPr lang="en-US" dirty="0"/>
          </a:p>
        </p:txBody>
      </p:sp>
      <p:sp>
        <p:nvSpPr>
          <p:cNvPr id="3" name="Content Placeholder 2"/>
          <p:cNvSpPr>
            <a:spLocks noGrp="1"/>
          </p:cNvSpPr>
          <p:nvPr>
            <p:ph idx="1"/>
          </p:nvPr>
        </p:nvSpPr>
        <p:spPr>
          <a:xfrm>
            <a:off x="-76200" y="914400"/>
            <a:ext cx="9220200" cy="4953000"/>
          </a:xfrm>
        </p:spPr>
        <p:txBody>
          <a:bodyPr/>
          <a:lstStyle/>
          <a:p>
            <a:pPr lvl="0"/>
            <a:r>
              <a:rPr lang="en-US" sz="1800" b="1" dirty="0"/>
              <a:t>High Injector Flux </a:t>
            </a:r>
            <a:r>
              <a:rPr lang="en-US" sz="1800" b="1" dirty="0" smtClean="0"/>
              <a:t>Capability (Over 300 </a:t>
            </a:r>
            <a:r>
              <a:rPr lang="en-US" sz="1800" b="1" dirty="0" err="1" smtClean="0"/>
              <a:t>mWb</a:t>
            </a:r>
            <a:r>
              <a:rPr lang="en-US" sz="1800" b="1" dirty="0" smtClean="0"/>
              <a:t>)</a:t>
            </a:r>
            <a:endParaRPr lang="en-US" sz="1800" dirty="0" smtClean="0"/>
          </a:p>
          <a:p>
            <a:pPr lvl="1"/>
            <a:r>
              <a:rPr lang="en-US" sz="1600" dirty="0" smtClean="0"/>
              <a:t>Start-up currents approaching 1MA can be studied</a:t>
            </a:r>
          </a:p>
          <a:p>
            <a:pPr lvl="1"/>
            <a:r>
              <a:rPr lang="en-US" sz="1600" dirty="0" smtClean="0"/>
              <a:t>Near-term benefit is that it would ease the requirements on current ramp-up</a:t>
            </a:r>
          </a:p>
          <a:p>
            <a:pPr lvl="1"/>
            <a:r>
              <a:rPr lang="en-US" sz="1600" dirty="0" smtClean="0"/>
              <a:t>For the longer term, it would inform us about new ST designs in which a large fraction of the start-up current (all </a:t>
            </a:r>
            <a:r>
              <a:rPr lang="en-US" sz="1600" smtClean="0"/>
              <a:t>of it ?) could </a:t>
            </a:r>
            <a:r>
              <a:rPr lang="en-US" sz="1600" dirty="0" smtClean="0"/>
              <a:t>be generated by transient CHI.</a:t>
            </a:r>
          </a:p>
          <a:p>
            <a:pPr lvl="0"/>
            <a:r>
              <a:rPr lang="en-US" sz="1800" b="1" dirty="0" smtClean="0"/>
              <a:t>High </a:t>
            </a:r>
            <a:r>
              <a:rPr lang="en-US" sz="1800" b="1" dirty="0"/>
              <a:t>Toroidal </a:t>
            </a:r>
            <a:r>
              <a:rPr lang="en-US" sz="1800" b="1" dirty="0" smtClean="0"/>
              <a:t>Field (1T)</a:t>
            </a:r>
            <a:r>
              <a:rPr lang="en-US" sz="1800" dirty="0" smtClean="0"/>
              <a:t> </a:t>
            </a:r>
          </a:p>
          <a:p>
            <a:pPr lvl="1"/>
            <a:r>
              <a:rPr lang="en-US" sz="1600" dirty="0" smtClean="0"/>
              <a:t>Needed for injecting more flux</a:t>
            </a:r>
          </a:p>
          <a:p>
            <a:pPr lvl="0"/>
            <a:r>
              <a:rPr lang="en-US" sz="1800" b="1" dirty="0" smtClean="0"/>
              <a:t>Flexible </a:t>
            </a:r>
            <a:r>
              <a:rPr lang="en-US" sz="1800" b="1" dirty="0"/>
              <a:t>Current </a:t>
            </a:r>
            <a:r>
              <a:rPr lang="en-US" sz="1800" b="1" dirty="0" smtClean="0"/>
              <a:t>Drive</a:t>
            </a:r>
            <a:r>
              <a:rPr lang="en-US" sz="1800" dirty="0" smtClean="0"/>
              <a:t> </a:t>
            </a:r>
          </a:p>
          <a:p>
            <a:pPr lvl="1"/>
            <a:r>
              <a:rPr lang="en-US" sz="1600" dirty="0" smtClean="0"/>
              <a:t>The </a:t>
            </a:r>
            <a:r>
              <a:rPr lang="en-US" sz="1600" dirty="0"/>
              <a:t>second more tangential neutral beam system is projected to be capable of current sustainment, and provide the current overdrive for the ramp-up scenario.</a:t>
            </a:r>
          </a:p>
          <a:p>
            <a:pPr lvl="0"/>
            <a:r>
              <a:rPr lang="en-US" sz="1800" b="1" dirty="0"/>
              <a:t>Capability for </a:t>
            </a:r>
            <a:r>
              <a:rPr lang="en-US" sz="1800" b="1" dirty="0" smtClean="0"/>
              <a:t>ECH</a:t>
            </a:r>
            <a:r>
              <a:rPr lang="en-US" sz="1800" dirty="0" smtClean="0"/>
              <a:t> </a:t>
            </a:r>
          </a:p>
          <a:p>
            <a:pPr lvl="1"/>
            <a:r>
              <a:rPr lang="en-US" sz="1600" dirty="0" smtClean="0"/>
              <a:t>NSTX</a:t>
            </a:r>
            <a:r>
              <a:rPr lang="en-US" sz="1600" dirty="0"/>
              <a:t>-U at this time does not have an ECH system, but this is an external system that can be easily added since providing this capability does not require internal vessel modifications.</a:t>
            </a:r>
          </a:p>
          <a:p>
            <a:pPr lvl="0"/>
            <a:r>
              <a:rPr lang="en-US" sz="1800" b="1" dirty="0"/>
              <a:t>Strong Coupling to MHD </a:t>
            </a:r>
            <a:r>
              <a:rPr lang="en-US" sz="1800" b="1" dirty="0" smtClean="0"/>
              <a:t>Theory </a:t>
            </a:r>
          </a:p>
          <a:p>
            <a:pPr lvl="1"/>
            <a:r>
              <a:rPr lang="en-US" sz="1600" dirty="0" smtClean="0"/>
              <a:t>NSTX</a:t>
            </a:r>
            <a:r>
              <a:rPr lang="en-US" sz="1600" dirty="0"/>
              <a:t>-U plasmas, through improved diagnosis of the reconnection region, will provide access to new parameter regimes not possible on any basic reconnection studies experiment, because these experiments do not produce plasmas with the confinement and heating parameters possible on NSTX-U. </a:t>
            </a:r>
            <a:endParaRPr lang="en-US" sz="1600" dirty="0" smtClean="0"/>
          </a:p>
          <a:p>
            <a:pPr lvl="1"/>
            <a:r>
              <a:rPr lang="en-US" sz="1600" dirty="0" smtClean="0"/>
              <a:t>It </a:t>
            </a:r>
            <a:r>
              <a:rPr lang="en-US" sz="1600" dirty="0"/>
              <a:t>is only through experimental measurements that these important simulations, that are also of considerable interest to basic reconnection studies, can be validated.</a:t>
            </a:r>
          </a:p>
          <a:p>
            <a:endParaRPr lang="en-US" dirty="0"/>
          </a:p>
        </p:txBody>
      </p:sp>
      <p:sp>
        <p:nvSpPr>
          <p:cNvPr id="4" name="Slide Number Placeholder 3"/>
          <p:cNvSpPr>
            <a:spLocks noGrp="1"/>
          </p:cNvSpPr>
          <p:nvPr>
            <p:ph type="sldNum" sz="quarter" idx="10"/>
          </p:nvPr>
        </p:nvSpPr>
        <p:spPr/>
        <p:txBody>
          <a:bodyPr/>
          <a:lstStyle/>
          <a:p>
            <a:fld id="{4C1B8CDB-C8D8-404E-8FA8-E298270B901E}" type="slidenum">
              <a:rPr lang="en-US" smtClean="0"/>
              <a:pPr/>
              <a:t>4</a:t>
            </a:fld>
            <a:endParaRPr lang="en-US"/>
          </a:p>
        </p:txBody>
      </p:sp>
    </p:spTree>
    <p:extLst>
      <p:ext uri="{BB962C8B-B14F-4D97-AF65-F5344CB8AC3E}">
        <p14:creationId xmlns:p14="http://schemas.microsoft.com/office/powerpoint/2010/main" val="2830036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 Research on NSTX-U Would Help Establish Feasibility of New High-Field ST Without Central Solenoid</a:t>
            </a:r>
            <a:endParaRPr lang="en-US" dirty="0"/>
          </a:p>
        </p:txBody>
      </p:sp>
      <p:sp>
        <p:nvSpPr>
          <p:cNvPr id="3" name="Content Placeholder 2"/>
          <p:cNvSpPr>
            <a:spLocks noGrp="1"/>
          </p:cNvSpPr>
          <p:nvPr>
            <p:ph idx="1"/>
          </p:nvPr>
        </p:nvSpPr>
        <p:spPr>
          <a:xfrm>
            <a:off x="228600" y="1219200"/>
            <a:ext cx="8763000" cy="4953000"/>
          </a:xfrm>
        </p:spPr>
        <p:txBody>
          <a:bodyPr/>
          <a:lstStyle/>
          <a:p>
            <a:r>
              <a:rPr lang="en-US" dirty="0" smtClean="0"/>
              <a:t>On NSTX</a:t>
            </a:r>
            <a:r>
              <a:rPr lang="en-US" dirty="0"/>
              <a:t>-U, we have a wealth of proven capabilities to conduct game-changing research that would reduce the cost and simplify the tokamak/ST systems and help fusion power be economically competitive</a:t>
            </a:r>
            <a:r>
              <a:rPr lang="en-US" dirty="0" smtClean="0"/>
              <a:t>.</a:t>
            </a:r>
          </a:p>
          <a:p>
            <a:r>
              <a:rPr lang="en-US" dirty="0" smtClean="0"/>
              <a:t>CHI research would contribute to new ST designs that can benefit from high TF (using new developments in super conducting technology) to generate a very large fraction of current (all of the current?) needed for sustained operation. </a:t>
            </a:r>
          </a:p>
          <a:p>
            <a:r>
              <a:rPr lang="en-US" dirty="0"/>
              <a:t>C</a:t>
            </a:r>
            <a:r>
              <a:rPr lang="en-US" dirty="0" smtClean="0"/>
              <a:t>ontributes </a:t>
            </a:r>
            <a:r>
              <a:rPr lang="en-US" dirty="0"/>
              <a:t>to the basic work on </a:t>
            </a:r>
            <a:r>
              <a:rPr lang="en-US" dirty="0" smtClean="0"/>
              <a:t>magnetic reconnection</a:t>
            </a:r>
            <a:r>
              <a:rPr lang="en-US" dirty="0"/>
              <a:t>. This basic physics research aspect requires an </a:t>
            </a:r>
            <a:r>
              <a:rPr lang="en-US" dirty="0" smtClean="0"/>
              <a:t>experimental </a:t>
            </a:r>
            <a:r>
              <a:rPr lang="en-US" dirty="0"/>
              <a:t>system for model validation, as evidenced by </a:t>
            </a:r>
            <a:r>
              <a:rPr lang="en-US" dirty="0" smtClean="0"/>
              <a:t>the construction </a:t>
            </a:r>
            <a:r>
              <a:rPr lang="en-US" dirty="0"/>
              <a:t>of new experiments solely to study </a:t>
            </a:r>
            <a:r>
              <a:rPr lang="en-US" dirty="0" smtClean="0"/>
              <a:t>magnetic reconnection </a:t>
            </a:r>
            <a:r>
              <a:rPr lang="en-US" dirty="0"/>
              <a:t>physics</a:t>
            </a:r>
            <a:endParaRPr lang="en-US" dirty="0" smtClean="0"/>
          </a:p>
          <a:p>
            <a:pPr marL="0" indent="0">
              <a:buNone/>
            </a:pPr>
            <a:r>
              <a:rPr lang="en-US" dirty="0" smtClean="0"/>
              <a:t>	</a:t>
            </a:r>
            <a:endParaRPr lang="en-US" sz="2000" dirty="0"/>
          </a:p>
          <a:p>
            <a:endParaRPr lang="en-US" dirty="0"/>
          </a:p>
        </p:txBody>
      </p:sp>
      <p:sp>
        <p:nvSpPr>
          <p:cNvPr id="4" name="Slide Number Placeholder 3"/>
          <p:cNvSpPr>
            <a:spLocks noGrp="1"/>
          </p:cNvSpPr>
          <p:nvPr>
            <p:ph type="sldNum" sz="quarter" idx="10"/>
          </p:nvPr>
        </p:nvSpPr>
        <p:spPr/>
        <p:txBody>
          <a:bodyPr/>
          <a:lstStyle/>
          <a:p>
            <a:fld id="{4C1B8CDB-C8D8-404E-8FA8-E298270B901E}" type="slidenum">
              <a:rPr lang="en-US" smtClean="0"/>
              <a:pPr/>
              <a:t>5</a:t>
            </a:fld>
            <a:endParaRPr lang="en-US"/>
          </a:p>
        </p:txBody>
      </p:sp>
    </p:spTree>
    <p:extLst>
      <p:ext uri="{BB962C8B-B14F-4D97-AF65-F5344CB8AC3E}">
        <p14:creationId xmlns:p14="http://schemas.microsoft.com/office/powerpoint/2010/main" val="2280269353"/>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triangl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1200" b="1" i="1" u="none" strike="noStrike" cap="none" normalizeH="0" baseline="0" smtClean="0">
            <a:ln>
              <a:noFill/>
            </a:ln>
            <a:solidFill>
              <a:srgbClr val="1822CD"/>
            </a:solidFill>
            <a:effectLst/>
            <a:latin typeface="Helvetica" pitchFamily="1" charset="0"/>
          </a:defRPr>
        </a:defPPr>
      </a:lstStyle>
    </a:spDef>
    <a:ln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triangl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1200" b="1" i="1" u="none" strike="noStrike" cap="none" normalizeH="0" baseline="0" smtClean="0">
            <a:ln>
              <a:noFill/>
            </a:ln>
            <a:solidFill>
              <a:srgbClr val="1822CD"/>
            </a:solidFill>
            <a:effectLst/>
            <a:latin typeface="Helvetica" pitchFamily="1"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73585</TotalTime>
  <Words>894</Words>
  <Application>Microsoft Macintosh PowerPoint</Application>
  <PresentationFormat>On-screen Show (4:3)</PresentationFormat>
  <Paragraphs>114</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 Presentation</vt:lpstr>
      <vt:lpstr>PowerPoint Presentation</vt:lpstr>
      <vt:lpstr>NSTX-U Aims to Develop and Understand Non-inductive  Start-up/Ramp-up to Project to ST-FNSF Operation</vt:lpstr>
      <vt:lpstr>Uniqueness of NSTX-U Capability </vt:lpstr>
      <vt:lpstr>NSTX-U’s Tremendous Capability for SFPS Mission</vt:lpstr>
      <vt:lpstr>CHI Research on NSTX-U Would Help Establish Feasibility of New High-Field ST Without Central Solenoid</vt:lpstr>
    </vt:vector>
  </TitlesOfParts>
  <Company>Princeton Plasma Physics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of MA and Vphi Example of asymmetry</dc:title>
  <dc:creator>Jonathan Menard</dc:creator>
  <cp:lastModifiedBy>Roger Raman</cp:lastModifiedBy>
  <cp:revision>12665</cp:revision>
  <dcterms:created xsi:type="dcterms:W3CDTF">2012-03-21T00:23:55Z</dcterms:created>
  <dcterms:modified xsi:type="dcterms:W3CDTF">2017-05-24T00:44:52Z</dcterms:modified>
</cp:coreProperties>
</file>