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4" r:id="rId3"/>
    <p:sldId id="275" r:id="rId4"/>
    <p:sldId id="272" r:id="rId5"/>
    <p:sldId id="273" r:id="rId6"/>
    <p:sldId id="278" r:id="rId7"/>
    <p:sldId id="276" r:id="rId8"/>
    <p:sldId id="277" r:id="rId9"/>
    <p:sldId id="271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5" autoAdjust="0"/>
  </p:normalViewPr>
  <p:slideViewPr>
    <p:cSldViewPr showGuides="1">
      <p:cViewPr varScale="1">
        <p:scale>
          <a:sx n="115" d="100"/>
          <a:sy n="115" d="100"/>
        </p:scale>
        <p:origin x="-112" y="-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V. A. Soukhanovskii, NSTX-U Meeting, 24 May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V. A. Soukhanovskii and J.-W. Ahn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Impact of polar region design changes on DivSOL TSG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NSTX-U Meeting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Princeton, NJ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23 May 2017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3888" lvl="1" indent="-342900"/>
            <a:r>
              <a:rPr lang="en-US" b="1" dirty="0"/>
              <a:t>BP-1: Assess and control pedestal structure, edge transport and stability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Pedestal structure, transport and turbulence studies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ELM characterization and control</a:t>
            </a:r>
            <a:endParaRPr lang="en-US" b="1" dirty="0"/>
          </a:p>
          <a:p>
            <a:pPr marL="280988" lvl="2" indent="0">
              <a:buNone/>
            </a:pPr>
            <a:endParaRPr lang="en-US" sz="2400" dirty="0"/>
          </a:p>
          <a:p>
            <a:pPr marL="623888" lvl="1" indent="-342900"/>
            <a:r>
              <a:rPr lang="en-US" b="1" dirty="0"/>
              <a:t>BP-2: Assess and control divertor heat and particle fluxes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SOL transport and turbulence, impurity transport</a:t>
            </a:r>
          </a:p>
          <a:p>
            <a:pPr marL="968375" lvl="2" indent="-344488"/>
            <a:r>
              <a:rPr lang="en-US" dirty="0">
                <a:latin typeface="Arial" charset="0"/>
              </a:rPr>
              <a:t>Divertor heat flux mitigation with impurity seeding and divertor geometry</a:t>
            </a:r>
          </a:p>
          <a:p>
            <a:pPr marL="623888" lvl="2" indent="-342900"/>
            <a:endParaRPr lang="en-US" dirty="0">
              <a:latin typeface="Arial" charset="0"/>
            </a:endParaRPr>
          </a:p>
          <a:p>
            <a:pPr marL="623888" lvl="1" indent="-342900">
              <a:lnSpc>
                <a:spcPct val="95000"/>
              </a:lnSpc>
            </a:pPr>
            <a:r>
              <a:rPr lang="en-US" b="1" dirty="0"/>
              <a:t>BP-3: Establish and compare long-pulse particle control methods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Validate cryo-pump physics design, assess density control and recycling</a:t>
            </a:r>
          </a:p>
          <a:p>
            <a:pPr marL="968375" lvl="2" indent="-344488">
              <a:lnSpc>
                <a:spcPct val="95000"/>
              </a:lnSpc>
            </a:pPr>
            <a:r>
              <a:rPr lang="en-US" dirty="0"/>
              <a:t>Compare cryo to lithium coatings for particle (collisionality) control</a:t>
            </a:r>
            <a:endParaRPr lang="en-US" sz="1600" dirty="0">
              <a:latin typeface="Arial" charset="0"/>
            </a:endParaRPr>
          </a:p>
          <a:p>
            <a:pPr lvl="2"/>
            <a:endParaRPr lang="en-US" sz="1600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" y="2562225"/>
            <a:ext cx="549244" cy="533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Five Year Plan defined three Boundary research thrusts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50"/>
            <a:ext cx="386126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1" y="3962400"/>
            <a:ext cx="38612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Plan for SOL and divertor </a:t>
            </a:r>
            <a:r>
              <a:rPr lang="en-US" sz="2400" b="1" dirty="0" smtClean="0"/>
              <a:t>research from Five Year Plan </a:t>
            </a:r>
            <a:endParaRPr lang="en-US" sz="24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7410450" cy="4038600"/>
          </a:xfrm>
        </p:spPr>
        <p:txBody>
          <a:bodyPr/>
          <a:lstStyle/>
          <a:p>
            <a:r>
              <a:rPr lang="en-US" sz="1350" dirty="0"/>
              <a:t>Year 1 of 5 Year Plan</a:t>
            </a:r>
          </a:p>
          <a:p>
            <a:pPr lvl="1"/>
            <a:r>
              <a:rPr lang="en-US" sz="1200" dirty="0"/>
              <a:t>Continue analysis of SOL width database and comparison with models</a:t>
            </a:r>
          </a:p>
          <a:p>
            <a:pPr lvl="1"/>
            <a:r>
              <a:rPr lang="en-US" sz="1200" dirty="0"/>
              <a:t>Collaboration with DIII-D on snowflake and radiative divertor </a:t>
            </a:r>
            <a:r>
              <a:rPr lang="en-US" sz="1200" dirty="0" smtClean="0"/>
              <a:t>experiments</a:t>
            </a:r>
          </a:p>
          <a:p>
            <a:pPr lvl="1"/>
            <a:endParaRPr lang="en-US" sz="1200" dirty="0"/>
          </a:p>
          <a:p>
            <a:pPr lvl="0"/>
            <a:r>
              <a:rPr lang="en-US" sz="1350" dirty="0"/>
              <a:t>Years 2-3 of 5 Year Plan</a:t>
            </a:r>
          </a:p>
          <a:p>
            <a:pPr lvl="1">
              <a:buClr>
                <a:srgbClr val="010000"/>
              </a:buClr>
              <a:defRPr/>
            </a:pPr>
            <a:r>
              <a:rPr lang="en-US" sz="1200" dirty="0"/>
              <a:t>Establish SOL width and divertor database vs. engineering and physics parameters </a:t>
            </a:r>
          </a:p>
          <a:p>
            <a:pPr lvl="1"/>
            <a:r>
              <a:rPr lang="en-US" sz="1200" dirty="0"/>
              <a:t>Re-establish edge turbulence measurements (GPI, BES, cameras, probes)</a:t>
            </a:r>
          </a:p>
          <a:p>
            <a:pPr lvl="1"/>
            <a:r>
              <a:rPr lang="en-US" sz="1200" dirty="0"/>
              <a:t>Initial radiative divertor experiments with D</a:t>
            </a:r>
            <a:r>
              <a:rPr lang="en-US" sz="1200" baseline="-25000" dirty="0"/>
              <a:t>2</a:t>
            </a:r>
            <a:r>
              <a:rPr lang="en-US" sz="1200" dirty="0"/>
              <a:t>, CD</a:t>
            </a:r>
            <a:r>
              <a:rPr lang="en-US" sz="1200" baseline="-25000" dirty="0"/>
              <a:t>4</a:t>
            </a:r>
            <a:r>
              <a:rPr lang="en-US" sz="1200" dirty="0"/>
              <a:t> and </a:t>
            </a:r>
            <a:r>
              <a:rPr lang="en-US" sz="1200" dirty="0" err="1"/>
              <a:t>Ar</a:t>
            </a:r>
            <a:r>
              <a:rPr lang="en-US" sz="1200" dirty="0"/>
              <a:t> seeding and lithium</a:t>
            </a:r>
          </a:p>
          <a:p>
            <a:pPr lvl="1"/>
            <a:r>
              <a:rPr lang="en-US" sz="1200" dirty="0"/>
              <a:t>Develop snowflake divertor magnetic control and assess pedestal stability, divertor power balance, turbulence, 3D fields as functions of engineering parameters</a:t>
            </a:r>
          </a:p>
          <a:p>
            <a:pPr lvl="1"/>
            <a:r>
              <a:rPr lang="en-US" sz="1200" dirty="0"/>
              <a:t>Comparison with multi-fluid and gyro-kinetic models </a:t>
            </a:r>
            <a:endParaRPr lang="en-US" sz="1200" dirty="0" smtClean="0"/>
          </a:p>
          <a:p>
            <a:pPr lvl="1"/>
            <a:endParaRPr lang="en-US" sz="1200" dirty="0"/>
          </a:p>
          <a:p>
            <a:pPr lvl="0"/>
            <a:r>
              <a:rPr lang="en-US" sz="1350" dirty="0"/>
              <a:t>Years 4-5 of 5 Year Plan</a:t>
            </a:r>
          </a:p>
          <a:p>
            <a:pPr lvl="1"/>
            <a:r>
              <a:rPr lang="en-US" sz="1200" dirty="0"/>
              <a:t>Compare SOL width data with theoretical models and in the presence of 3D perturbations of various types, e.g. RMP coils, HHFW heating, NBI injection</a:t>
            </a:r>
          </a:p>
          <a:p>
            <a:pPr lvl="1"/>
            <a:r>
              <a:rPr lang="en-US" sz="1200" dirty="0"/>
              <a:t>Combine snowflake configurations with pedestal control scenarios and tools, </a:t>
            </a:r>
            <a:r>
              <a:rPr lang="en-US" sz="1200" dirty="0" err="1"/>
              <a:t>cryo</a:t>
            </a:r>
            <a:endParaRPr lang="en-US" sz="1200" dirty="0"/>
          </a:p>
          <a:p>
            <a:pPr lvl="1"/>
            <a:r>
              <a:rPr lang="en-US" sz="1200" dirty="0"/>
              <a:t>Implement radiative divertor control, demonstrate long-pulse H-mode scenario </a:t>
            </a:r>
          </a:p>
          <a:p>
            <a:pPr lvl="1"/>
            <a:r>
              <a:rPr lang="en-US" sz="1200" dirty="0"/>
              <a:t>Develop experiment-based model projections for ST-FNSF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98934" y="1809750"/>
            <a:ext cx="457200" cy="1447800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762342">
            <a:off x="7869272" y="1979513"/>
            <a:ext cx="13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Let’s focus</a:t>
            </a:r>
          </a:p>
          <a:p>
            <a:r>
              <a:rPr lang="en-US" b="1" dirty="0" smtClean="0"/>
              <a:t> on this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286250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rgbClr val="010000"/>
              </a:buClr>
              <a:buFont typeface="Wingdings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SOL transport and turbulence (SOL width, </a:t>
            </a:r>
            <a:r>
              <a:rPr lang="en-US" sz="2000" b="1" dirty="0">
                <a:solidFill>
                  <a:schemeClr val="tx1"/>
                </a:solidFill>
              </a:rPr>
              <a:t>Edge/SOL </a:t>
            </a:r>
            <a:r>
              <a:rPr lang="en-US" sz="2000" b="1" dirty="0" smtClean="0">
                <a:solidFill>
                  <a:schemeClr val="tx1"/>
                </a:solidFill>
              </a:rPr>
              <a:t>turbulence, divertor </a:t>
            </a:r>
            <a:r>
              <a:rPr lang="en-US" sz="2000" b="1" dirty="0">
                <a:solidFill>
                  <a:schemeClr val="tx1"/>
                </a:solidFill>
              </a:rPr>
              <a:t>database vs. engineering and physics </a:t>
            </a:r>
            <a:r>
              <a:rPr lang="en-US" sz="2000" b="1" dirty="0" smtClean="0">
                <a:solidFill>
                  <a:schemeClr val="tx1"/>
                </a:solidFill>
              </a:rPr>
              <a:t>parameters,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≤6 MW, flattop 1-2 s, highly shaped, B</a:t>
            </a:r>
            <a:r>
              <a:rPr lang="en-US" sz="1600" baseline="-25000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can be lower than 1 T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Main priority 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600" baseline="-25000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, B2Li, DN vs LSN shape, pitch angle considerations, </a:t>
            </a:r>
            <a:r>
              <a:rPr lang="en-US" sz="1600" dirty="0" err="1" smtClean="0">
                <a:solidFill>
                  <a:schemeClr val="tx1"/>
                </a:solidFill>
              </a:rPr>
              <a:t>drsep</a:t>
            </a:r>
            <a:r>
              <a:rPr lang="en-US" sz="1600" dirty="0" smtClean="0">
                <a:solidFill>
                  <a:schemeClr val="tx1"/>
                </a:solidFill>
              </a:rPr>
              <a:t> control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Impact of 3D fields on </a:t>
            </a:r>
            <a:r>
              <a:rPr lang="en-US" sz="2000" b="1" dirty="0" smtClean="0">
                <a:solidFill>
                  <a:schemeClr val="tx1"/>
                </a:solidFill>
              </a:rPr>
              <a:t>divertor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≤</a:t>
            </a:r>
            <a:r>
              <a:rPr lang="en-US" sz="1600" dirty="0" smtClean="0">
                <a:solidFill>
                  <a:schemeClr val="tx1"/>
                </a:solidFill>
              </a:rPr>
              <a:t>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≤6 </a:t>
            </a:r>
            <a:r>
              <a:rPr lang="en-US" sz="1600" dirty="0">
                <a:solidFill>
                  <a:schemeClr val="tx1"/>
                </a:solidFill>
              </a:rPr>
              <a:t>MW, flattop 1-2 s, highly </a:t>
            </a:r>
            <a:r>
              <a:rPr lang="en-US" sz="1600" dirty="0" smtClean="0">
                <a:solidFill>
                  <a:schemeClr val="tx1"/>
                </a:solidFill>
              </a:rPr>
              <a:t>shaped, </a:t>
            </a:r>
            <a:r>
              <a:rPr lang="en-US" sz="1600" dirty="0">
                <a:solidFill>
                  <a:schemeClr val="tx1"/>
                </a:solidFill>
              </a:rPr>
              <a:t>n=3 RMP,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dependence on collisionality, residual n=1 field, snowflake divertor compatibility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Boron to Lithium transition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~1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≤4-6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Radiative </a:t>
            </a:r>
            <a:r>
              <a:rPr lang="en-US" sz="2000" b="1" dirty="0">
                <a:solidFill>
                  <a:schemeClr val="tx1"/>
                </a:solidFill>
              </a:rPr>
              <a:t>divertor experiments with D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CD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, N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</a:rPr>
              <a:t>, Ar </a:t>
            </a:r>
            <a:r>
              <a:rPr lang="en-US" sz="2000" b="1" dirty="0">
                <a:solidFill>
                  <a:schemeClr val="tx1"/>
                </a:solidFill>
              </a:rPr>
              <a:t>seeding </a:t>
            </a:r>
            <a:r>
              <a:rPr lang="en-US" sz="2000" b="1" dirty="0" smtClean="0">
                <a:solidFill>
                  <a:schemeClr val="tx1"/>
                </a:solidFill>
              </a:rPr>
              <a:t>and/or lithium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MA,P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MW, flattop 1-2 s, highly shaped</a:t>
            </a:r>
            <a:r>
              <a:rPr lang="en-US" sz="1600" dirty="0">
                <a:solidFill>
                  <a:schemeClr val="tx1"/>
                </a:solidFill>
              </a:rPr>
              <a:t>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DN/LSN shape control, divertor gas system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Advanced divertor configurations (cusp/X, high flux expansion, long leg, </a:t>
            </a:r>
            <a:r>
              <a:rPr lang="en-US" sz="2000" b="1" dirty="0" err="1" smtClean="0">
                <a:solidFill>
                  <a:schemeClr val="tx1"/>
                </a:solidFill>
              </a:rPr>
              <a:t>etc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1-2 </a:t>
            </a:r>
            <a:r>
              <a:rPr lang="en-US" sz="1600" dirty="0" smtClean="0">
                <a:solidFill>
                  <a:schemeClr val="tx1"/>
                </a:solidFill>
              </a:rPr>
              <a:t>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</a:t>
            </a:r>
            <a:r>
              <a:rPr lang="en-US" sz="1600" dirty="0" smtClean="0">
                <a:solidFill>
                  <a:schemeClr val="tx1"/>
                </a:solidFill>
              </a:rPr>
              <a:t>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Issues: equilibria and control with new divertor coils, tile fish-scaling impact on field angles and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Snowflake </a:t>
            </a:r>
            <a:r>
              <a:rPr lang="en-US" sz="2000" b="1" dirty="0">
                <a:solidFill>
                  <a:schemeClr val="tx1"/>
                </a:solidFill>
              </a:rPr>
              <a:t>divertor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1-2 MA, P</a:t>
            </a:r>
            <a:r>
              <a:rPr lang="en-US" sz="1600" baseline="-25000" dirty="0" smtClean="0">
                <a:solidFill>
                  <a:schemeClr val="tx1"/>
                </a:solidFill>
              </a:rPr>
              <a:t>NBI</a:t>
            </a:r>
            <a:r>
              <a:rPr lang="en-US" sz="1600" dirty="0" smtClean="0">
                <a:solidFill>
                  <a:schemeClr val="tx1"/>
                </a:solidFill>
              </a:rPr>
              <a:t>≤4-10 </a:t>
            </a:r>
            <a:r>
              <a:rPr lang="en-US" sz="1600" dirty="0">
                <a:solidFill>
                  <a:schemeClr val="tx1"/>
                </a:solidFill>
              </a:rPr>
              <a:t>MW, flattop 1-2 s, highly shaped, B</a:t>
            </a:r>
            <a:r>
              <a:rPr lang="en-US" sz="1600" baseline="-250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 can be lower than 1 T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Issues</a:t>
            </a:r>
            <a:r>
              <a:rPr lang="en-US" sz="1600" dirty="0">
                <a:solidFill>
                  <a:schemeClr val="tx1"/>
                </a:solidFill>
              </a:rPr>
              <a:t>: equilibria and control with new divertor coils, tile fish-scaling impact on field angles and </a:t>
            </a:r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NSTX-U engineering and plasma </a:t>
            </a:r>
            <a:r>
              <a:rPr lang="en-US" sz="2400" b="1" dirty="0"/>
              <a:t>parameters for </a:t>
            </a:r>
            <a:r>
              <a:rPr lang="en-US" sz="2400" b="1" dirty="0" smtClean="0"/>
              <a:t>main </a:t>
            </a:r>
            <a:r>
              <a:rPr lang="en-US" sz="2400" b="1" dirty="0"/>
              <a:t>DivSOL research </a:t>
            </a:r>
            <a:r>
              <a:rPr lang="en-US" sz="2400" b="1" dirty="0" smtClean="0"/>
              <a:t>areas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0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Impact on critical SOL and divertor diagnostics 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93864"/>
              </p:ext>
            </p:extLst>
          </p:nvPr>
        </p:nvGraphicFramePr>
        <p:xfrm>
          <a:off x="152400" y="819151"/>
          <a:ext cx="8686800" cy="407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029200"/>
              </a:tblGrid>
              <a:tr h="3819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Measurements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Nature</a:t>
                      </a:r>
                      <a:r>
                        <a:rPr lang="en-US" sz="1200" baseline="0" dirty="0" smtClean="0"/>
                        <a:t> of impact</a:t>
                      </a:r>
                      <a:endParaRPr lang="en-US" sz="1200" dirty="0"/>
                    </a:p>
                  </a:txBody>
                  <a:tcPr/>
                </a:tc>
              </a:tr>
              <a:tr h="6327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Magnetics (equilibria reconstructions, sensor locations and proximity to plasma)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sensor design and new locations</a:t>
                      </a:r>
                      <a:endParaRPr lang="en-US" sz="1200" dirty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Midplane kinetic profiles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impact</a:t>
                      </a:r>
                      <a:endParaRPr lang="en-US" sz="1200" dirty="0"/>
                    </a:p>
                  </a:txBody>
                  <a:tcPr/>
                </a:tc>
              </a:tr>
              <a:tr h="2711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GPI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impact</a:t>
                      </a:r>
                      <a:endParaRPr lang="en-US" sz="1200" dirty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Heat flux measurements (IR cameras, thermocouples, Langmuir probes)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fish-scaling. Spatial resolution for IR cameras. </a:t>
                      </a:r>
                      <a:endParaRPr lang="en-US" sz="1200" dirty="0" smtClean="0"/>
                    </a:p>
                  </a:txBody>
                  <a:tcPr/>
                </a:tc>
              </a:tr>
              <a:tr h="381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Radiated power (bolometers, radiometers)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impact on sightlines?</a:t>
                      </a:r>
                      <a:endParaRPr lang="en-US" sz="1200" dirty="0"/>
                    </a:p>
                  </a:txBody>
                  <a:tcPr/>
                </a:tc>
              </a:tr>
              <a:tr h="632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Particle flux and recycling (probes, 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fish-scaling. Spatial resolution for spectrometers and cameras.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Langmuir probe locations and measurements due to shadowing.</a:t>
                      </a:r>
                      <a:endParaRPr lang="en-US" sz="1200" dirty="0" smtClean="0"/>
                    </a:p>
                  </a:txBody>
                  <a:tcPr/>
                </a:tc>
              </a:tr>
              <a:tr h="451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Impurity flux measurements (spectroscopy)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Surface</a:t>
                      </a:r>
                      <a:r>
                        <a:rPr lang="en-US" sz="1200" baseline="0" dirty="0" smtClean="0"/>
                        <a:t> macro-non-uniformity and shadowing due to tile fish-scaling. Spatial resolution for spectrometers and cameras.</a:t>
                      </a:r>
                      <a:endParaRPr lang="en-US" sz="1200" dirty="0"/>
                    </a:p>
                  </a:txBody>
                  <a:tcPr/>
                </a:tc>
              </a:tr>
              <a:tr h="381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Neutral pressure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CHI gap closure</a:t>
                      </a:r>
                      <a:r>
                        <a:rPr lang="en-US" sz="1200" baseline="0" dirty="0" smtClean="0"/>
                        <a:t> may affect conductance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2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Clr>
                <a:srgbClr val="010000"/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SOL/</a:t>
            </a:r>
            <a:r>
              <a:rPr lang="en-US" sz="2400" dirty="0" err="1" smtClean="0">
                <a:solidFill>
                  <a:srgbClr val="000000"/>
                </a:solidFill>
              </a:rPr>
              <a:t>divertor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diagnostics are significantly affected by proposed polar region design changes 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900" dirty="0" smtClean="0"/>
              <a:t> Surface non-uniformity and shadowing due to fish scaling: IR, TC, LP, and spectrometers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900" dirty="0"/>
              <a:t> </a:t>
            </a:r>
            <a:r>
              <a:rPr lang="en-US" sz="1900" dirty="0" smtClean="0"/>
              <a:t>Spatial resolution: IR, spectrometers, visible cameras</a:t>
            </a:r>
          </a:p>
          <a:p>
            <a:pPr lvl="2">
              <a:buClr>
                <a:srgbClr val="010000"/>
              </a:buClr>
              <a:buFont typeface="Wingdings" charset="2"/>
              <a:buChar char="Ø"/>
              <a:defRPr/>
            </a:pPr>
            <a:r>
              <a:rPr lang="en-US" sz="1900" dirty="0"/>
              <a:t> </a:t>
            </a:r>
            <a:r>
              <a:rPr lang="en-US" sz="1900" dirty="0" smtClean="0"/>
              <a:t>CHI gap: neutral pressure</a:t>
            </a:r>
          </a:p>
          <a:p>
            <a:endParaRPr lang="en-US" sz="2400" dirty="0" smtClean="0"/>
          </a:p>
          <a:p>
            <a:r>
              <a:rPr lang="en-US" sz="2400" dirty="0" smtClean="0"/>
              <a:t>Some unique research directions (e.g., advanced divertors) may be significantly affected and/or not even possible</a:t>
            </a:r>
          </a:p>
          <a:p>
            <a:endParaRPr lang="en-US" sz="2400" dirty="0" smtClean="0"/>
          </a:p>
          <a:p>
            <a:r>
              <a:rPr lang="en-US" sz="2400" dirty="0" smtClean="0"/>
              <a:t>Some “mainstream” research directions not significantly affected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DivSOL TSG research program is impacted</a:t>
            </a:r>
          </a:p>
        </p:txBody>
      </p:sp>
    </p:spTree>
    <p:extLst>
      <p:ext uri="{BB962C8B-B14F-4D97-AF65-F5344CB8AC3E}">
        <p14:creationId xmlns:p14="http://schemas.microsoft.com/office/powerpoint/2010/main" val="45321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4876800" cy="4057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</a:t>
            </a:r>
            <a:r>
              <a:rPr lang="en-US" sz="2400" dirty="0"/>
              <a:t>of </a:t>
            </a:r>
            <a:r>
              <a:rPr lang="en-US" sz="2400" dirty="0" smtClean="0"/>
              <a:t>divertor </a:t>
            </a:r>
            <a:r>
              <a:rPr lang="en-US" sz="2400" dirty="0"/>
              <a:t>coil </a:t>
            </a:r>
            <a:r>
              <a:rPr lang="en-US" sz="2400" dirty="0" smtClean="0"/>
              <a:t>set	</a:t>
            </a:r>
          </a:p>
          <a:p>
            <a:r>
              <a:rPr lang="en-US" sz="2400" dirty="0" smtClean="0"/>
              <a:t>Impact of PFC fish-scaling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Snowflake divertor configuration</a:t>
            </a:r>
            <a:endParaRPr lang="en-US" sz="2400" dirty="0"/>
          </a:p>
        </p:txBody>
      </p:sp>
      <p:pic>
        <p:nvPicPr>
          <p:cNvPr id="5" name="Picture 4" descr="nstxu-sfde-mono-12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5642"/>
            <a:ext cx="3961130" cy="30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ofe15-nstxu-sfd-al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7558"/>
            <a:ext cx="2530634" cy="3974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1357" y="4171950"/>
            <a:ext cx="1401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With PF1B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2634" y="4452526"/>
            <a:ext cx="1952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Without PF1B    </a:t>
            </a:r>
          </a:p>
        </p:txBody>
      </p:sp>
    </p:spTree>
    <p:extLst>
      <p:ext uri="{BB962C8B-B14F-4D97-AF65-F5344CB8AC3E}">
        <p14:creationId xmlns:p14="http://schemas.microsoft.com/office/powerpoint/2010/main" val="72494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662027"/>
              </p:ext>
            </p:extLst>
          </p:nvPr>
        </p:nvGraphicFramePr>
        <p:xfrm>
          <a:off x="304800" y="751551"/>
          <a:ext cx="8458199" cy="4140869"/>
        </p:xfrm>
        <a:graphic>
          <a:graphicData uri="http://schemas.openxmlformats.org/drawingml/2006/table">
            <a:tbl>
              <a:tblPr/>
              <a:tblGrid>
                <a:gridCol w="1110869"/>
                <a:gridCol w="5398437"/>
                <a:gridCol w="1948893"/>
              </a:tblGrid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1557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Interaction of applied 3D fields with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1514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Plasma Turbulence and SOL Width Scaling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1538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Radiative divertor experiments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Relationship between lambda_q, S and Connection Length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900">
                          <a:effectLst/>
                          <a:latin typeface="+mn-lt"/>
                        </a:rPr>
                        <a:t>1539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Clarifying Snowflake divertor configuration physics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1558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Toroidal divertor flux deposition asymmetries due to localized gas injection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Lore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Obtain 2D divertor density image using lithium emission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Schmitz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1559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Assessment of 3D field effects on the properties of the snowflake divertor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Canal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1569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Testing divertor performance metrics for X-divertors on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>
                          <a:effectLst/>
                          <a:latin typeface="+mn-lt"/>
                        </a:rPr>
                        <a:t>1580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Effect of Lithium on SOL Power Balance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216953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Detachment comparison study for Snowflake, X-divertor, Standard Divertor and long/short divertor leg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Eldon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Compare alternative advanced divertor configurations: X-divertor, Snowflake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 parameter under 3D perturbations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dirty="0">
                          <a:effectLst/>
                          <a:latin typeface="+mn-lt"/>
                        </a:rPr>
                        <a:t>Transport and radiation in the high flux expansion divertor configuration with cusp-like fields.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Parallel Correlation of SOL Turbulence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Zweben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Role of plasma response in the formation of lobe structures by 3D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Performance optimization of divertor detachment 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Ahn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Distinguishing between 3d magnetic field structures and transport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Canik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Investigation of ELM heat flux footprints with the variation of ELM regime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gan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Relaxation of the interchange instability and effect on SOL width with Li wall conditioning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Gray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Relation between the midplane SOL pressure width and the divertor heat flux width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Hager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SOL Width Scaling: Goldston's Heuristic Drift Model vs Critical Pressure Gradient Model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Kolemen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Divertor conditions and detachment characteristics in plasmas with 3-D fields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Loarte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Studies of low- and high-Z dust transport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Smirnov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62714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Boundary diagnostic-optimized configuration (BDOC) for model comparisons.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Initial NSTX-U edge characterization.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>
                          <a:effectLst/>
                          <a:latin typeface="+mn-lt"/>
                        </a:rPr>
                        <a:t>Soukhanovskii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108476">
                <a:tc>
                  <a:txBody>
                    <a:bodyPr/>
                    <a:lstStyle/>
                    <a:p>
                      <a:pPr rtl="0" fontAlgn="b"/>
                      <a:endParaRPr lang="en-US" sz="900">
                        <a:effectLst/>
                        <a:latin typeface="+mn-lt"/>
                      </a:endParaRPr>
                    </a:p>
                  </a:txBody>
                  <a:tcPr marL="8051" marR="8051" marT="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>
                          <a:effectLst/>
                          <a:latin typeface="+mn-lt"/>
                        </a:rPr>
                        <a:t>ENDD Midplane Neutral Density Profiles in NSTX-U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dirty="0">
                          <a:effectLst/>
                          <a:latin typeface="+mn-lt"/>
                        </a:rPr>
                        <a:t>Stotler</a:t>
                      </a:r>
                    </a:p>
                  </a:txBody>
                  <a:tcPr marL="8051" marR="8051" marT="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Experiments proposed in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188651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1212</Words>
  <Application>Microsoft Macintosh PowerPoint</Application>
  <PresentationFormat>On-screen Show (16:9)</PresentationFormat>
  <Paragraphs>153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NSTX Upgrade</vt:lpstr>
      <vt:lpstr>Impact of polar region design changes on DivSOL TSG research</vt:lpstr>
      <vt:lpstr>NSTX-U Five Year Plan defined three Boundary research thrusts</vt:lpstr>
      <vt:lpstr>Plan for SOL and divertor research from Five Year Plan </vt:lpstr>
      <vt:lpstr>NSTX-U engineering and plasma parameters for main DivSOL research areas</vt:lpstr>
      <vt:lpstr>Impact on critical SOL and divertor diagnostics </vt:lpstr>
      <vt:lpstr>DivSOL TSG research program is impacted</vt:lpstr>
      <vt:lpstr>Backup</vt:lpstr>
      <vt:lpstr>Snowflake divertor configuration</vt:lpstr>
      <vt:lpstr>Experiments proposed in 2015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Joon-Wook Ahn</cp:lastModifiedBy>
  <cp:revision>181</cp:revision>
  <dcterms:created xsi:type="dcterms:W3CDTF">2015-07-16T16:59:24Z</dcterms:created>
  <dcterms:modified xsi:type="dcterms:W3CDTF">2017-05-24T10:42:01Z</dcterms:modified>
</cp:coreProperties>
</file>