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335" r:id="rId3"/>
    <p:sldId id="324" r:id="rId4"/>
    <p:sldId id="329" r:id="rId5"/>
    <p:sldId id="290" r:id="rId6"/>
    <p:sldId id="293" r:id="rId7"/>
    <p:sldId id="342" r:id="rId8"/>
    <p:sldId id="300" r:id="rId9"/>
    <p:sldId id="340" r:id="rId10"/>
    <p:sldId id="338" r:id="rId11"/>
    <p:sldId id="325" r:id="rId12"/>
    <p:sldId id="301" r:id="rId13"/>
    <p:sldId id="330" r:id="rId14"/>
    <p:sldId id="331" r:id="rId15"/>
    <p:sldId id="291" r:id="rId16"/>
    <p:sldId id="302" r:id="rId17"/>
    <p:sldId id="294" r:id="rId18"/>
    <p:sldId id="316" r:id="rId19"/>
    <p:sldId id="295" r:id="rId20"/>
    <p:sldId id="292" r:id="rId21"/>
    <p:sldId id="333" r:id="rId22"/>
    <p:sldId id="296" r:id="rId23"/>
    <p:sldId id="297" r:id="rId24"/>
    <p:sldId id="308" r:id="rId25"/>
    <p:sldId id="299" r:id="rId26"/>
    <p:sldId id="306" r:id="rId27"/>
    <p:sldId id="311" r:id="rId28"/>
    <p:sldId id="312" r:id="rId29"/>
    <p:sldId id="334" r:id="rId30"/>
    <p:sldId id="313" r:id="rId31"/>
    <p:sldId id="318" r:id="rId32"/>
    <p:sldId id="320" r:id="rId33"/>
    <p:sldId id="327" r:id="rId34"/>
    <p:sldId id="332" r:id="rId35"/>
    <p:sldId id="319" r:id="rId36"/>
    <p:sldId id="314" r:id="rId37"/>
    <p:sldId id="323" r:id="rId38"/>
    <p:sldId id="341" r:id="rId39"/>
    <p:sldId id="321" r:id="rId40"/>
    <p:sldId id="33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4080"/>
    <a:srgbClr val="506F92"/>
    <a:srgbClr val="008040"/>
    <a:srgbClr val="333333"/>
    <a:srgbClr val="E6E6E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 snapToGrid="0">
      <p:cViewPr>
        <p:scale>
          <a:sx n="100" d="100"/>
          <a:sy n="100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EBC948C-FE88-4DD8-BA67-36D58A6B0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2FA3C-26B7-49CE-ADC2-7BFEB2ECBB7E}" type="slidenum">
              <a:rPr lang="en-US"/>
              <a:pPr/>
              <a:t>1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AE7DE-44BC-4F9C-9666-2154236F7D19}" type="slidenum">
              <a:rPr lang="en-US"/>
              <a:pPr/>
              <a:t>12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E27DC-6D66-4924-AEB8-DF4BF139461A}" type="slidenum">
              <a:rPr lang="en-US"/>
              <a:pPr/>
              <a:t>15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4716E-4963-4AEB-BF84-6DDA40517343}" type="slidenum">
              <a:rPr lang="en-US"/>
              <a:pPr/>
              <a:t>16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D0FF0-3B86-41BE-AD03-16771DE4237D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8A57B-F219-40C5-8293-AA71CACB78FB}" type="slidenum">
              <a:rPr lang="en-US"/>
              <a:pPr/>
              <a:t>18</a:t>
            </a:fld>
            <a:endParaRPr 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F09F9-D29D-4E1C-B560-928DBF907AAF}" type="slidenum">
              <a:rPr lang="en-US"/>
              <a:pPr/>
              <a:t>19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56111-11ED-410F-913A-39D580F0080A}" type="slidenum">
              <a:rPr lang="en-US"/>
              <a:pPr/>
              <a:t>20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2E89D-23C3-45EB-BCFA-60238A53CD27}" type="slidenum">
              <a:rPr lang="en-US"/>
              <a:pPr/>
              <a:t>21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9ED9F-B348-404F-A3B3-4180A0782234}" type="slidenum">
              <a:rPr lang="en-US"/>
              <a:pPr/>
              <a:t>22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CCCDB-45EF-4899-B8D5-B6FC27FB21B3}" type="slidenum">
              <a:rPr lang="en-US"/>
              <a:pPr/>
              <a:t>23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1718C-AEE9-4BF6-834E-774EBFA01F6A}" type="slidenum">
              <a:rPr lang="en-US"/>
              <a:pPr/>
              <a:t>3</a:t>
            </a:fld>
            <a:endParaRPr 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F89DC-2792-43A6-9012-07DD38DE11CD}" type="slidenum">
              <a:rPr lang="en-US"/>
              <a:pPr/>
              <a:t>24</a:t>
            </a:fld>
            <a:endParaRPr 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35FE0-E0CA-42B7-8020-DE5C1AA07F2F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D3281-20FD-4A98-9E99-22960263491C}" type="slidenum">
              <a:rPr lang="en-US"/>
              <a:pPr/>
              <a:t>26</a:t>
            </a:fld>
            <a:endParaRPr 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2E083-223B-4358-9BCB-4D8B6C43375E}" type="slidenum">
              <a:rPr lang="en-US"/>
              <a:pPr/>
              <a:t>27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435CC-964F-4B07-9A18-AD681A92C3B2}" type="slidenum">
              <a:rPr lang="en-US"/>
              <a:pPr/>
              <a:t>28</a:t>
            </a:fld>
            <a:endParaRPr lang="en-US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5CC96-1FA4-41B7-B436-5D313D5B5A23}" type="slidenum">
              <a:rPr lang="en-US"/>
              <a:pPr/>
              <a:t>30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E0007-EACE-494A-B41F-B8F987F95156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7C289-64FC-41E5-BA32-B47F97783DA0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99C4D-88AE-4554-B749-37FE6CE0D68E}" type="slidenum">
              <a:rPr lang="en-US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9730E-09DF-4BA7-9958-C792B9EBB3DE}" type="slidenum">
              <a:rPr lang="en-US"/>
              <a:pPr/>
              <a:t>8</a:t>
            </a:fld>
            <a:endParaRPr 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4EDED-E7CD-40F0-8F8E-ED86A774674C}" type="slidenum">
              <a:rPr lang="en-US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CD6AA-B2F9-4EE6-839A-C1C4D0EE9AC3}" type="slidenum">
              <a:rPr lang="en-US"/>
              <a:pPr/>
              <a:t>10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F2713-7ACA-478F-B03A-F006F356F01D}" type="slidenum">
              <a:rPr lang="en-US"/>
              <a:pPr/>
              <a:t>11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228600" y="388938"/>
            <a:ext cx="8651875" cy="327025"/>
            <a:chOff x="144" y="589"/>
            <a:chExt cx="5450" cy="206"/>
          </a:xfrm>
        </p:grpSpPr>
        <p:grpSp>
          <p:nvGrpSpPr>
            <p:cNvPr id="5" name="Group 13"/>
            <p:cNvGrpSpPr>
              <a:grpSpLocks/>
            </p:cNvGrpSpPr>
            <p:nvPr userDrawn="1"/>
          </p:nvGrpSpPr>
          <p:grpSpPr bwMode="auto">
            <a:xfrm>
              <a:off x="144" y="681"/>
              <a:ext cx="4784" cy="32"/>
              <a:chOff x="144" y="728"/>
              <a:chExt cx="5472" cy="24"/>
            </a:xfrm>
          </p:grpSpPr>
          <p:sp>
            <p:nvSpPr>
              <p:cNvPr id="7" name="Line 14"/>
              <p:cNvSpPr>
                <a:spLocks noChangeShapeType="1"/>
              </p:cNvSpPr>
              <p:nvPr userDrawn="1"/>
            </p:nvSpPr>
            <p:spPr bwMode="auto">
              <a:xfrm>
                <a:off x="144" y="728"/>
                <a:ext cx="5472" cy="0"/>
              </a:xfrm>
              <a:prstGeom prst="line">
                <a:avLst/>
              </a:prstGeom>
              <a:noFill/>
              <a:ln w="1905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Line 15"/>
              <p:cNvSpPr>
                <a:spLocks noChangeShapeType="1"/>
              </p:cNvSpPr>
              <p:nvPr userDrawn="1"/>
            </p:nvSpPr>
            <p:spPr bwMode="auto">
              <a:xfrm>
                <a:off x="144" y="752"/>
                <a:ext cx="54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6" name="Picture 16" descr="PPPL_logo_notex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94" y="589"/>
              <a:ext cx="60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1614488"/>
            <a:ext cx="7772400" cy="5794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8900" y="3314700"/>
            <a:ext cx="6400800" cy="17526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ICTP-1 / 1210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00B56-3461-435F-A494-4D970E6FB16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80988"/>
            <a:ext cx="2286000" cy="3103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80988"/>
            <a:ext cx="6705600" cy="3103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ICTP-1 / 1210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DB7EA-CF99-4544-9E1C-D5D97D4F45B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ICTP-1 / 1210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247E-999C-4553-8F06-BD859D43E4F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ICTP-1 / 1210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4D9E4-FD0A-49F8-B0C2-E6E892854F0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193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193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ICTP-1 / 1210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4C235-B990-4D26-9B35-A068142B448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ICTP-1 / 1210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CD5A2-9871-46F6-9039-5332B1BCCF6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ICTP-1 / 1210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03BDB-4EA4-4B49-8143-C74F0A21BBE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ICTP-1 / 1210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8C60-B06A-46DE-9349-1780095C16F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ICTP-1 / 1210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0B2E-221A-40E9-BB23-8E02D1045A8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ICTP-1 / 1210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7A729-79B4-4665-A995-91EFDC8DE62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09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" tIns="18288" rIns="18288" bIns="1828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700" y="6662738"/>
            <a:ext cx="15033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" tIns="0" rIns="18288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i="1" smtClean="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r>
              <a:rPr lang="en-US"/>
              <a:t>MGB / ICTP-1 / 1210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37338"/>
            <a:ext cx="228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i="1" smtClean="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fld id="{6AA9B1C4-7824-451D-A1A3-8673D021833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grpSp>
        <p:nvGrpSpPr>
          <p:cNvPr id="3078" name="Group 19"/>
          <p:cNvGrpSpPr>
            <a:grpSpLocks/>
          </p:cNvGrpSpPr>
          <p:nvPr userDrawn="1"/>
        </p:nvGrpSpPr>
        <p:grpSpPr bwMode="auto">
          <a:xfrm>
            <a:off x="165100" y="1079500"/>
            <a:ext cx="8763000" cy="50800"/>
            <a:chOff x="48" y="872"/>
            <a:chExt cx="5520" cy="32"/>
          </a:xfrm>
        </p:grpSpPr>
        <p:sp>
          <p:nvSpPr>
            <p:cNvPr id="1041" name="Line 17"/>
            <p:cNvSpPr>
              <a:spLocks noChangeShapeType="1"/>
            </p:cNvSpPr>
            <p:nvPr userDrawn="1"/>
          </p:nvSpPr>
          <p:spPr bwMode="auto">
            <a:xfrm>
              <a:off x="48" y="872"/>
              <a:ext cx="5520" cy="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auto">
            <a:xfrm>
              <a:off x="48" y="904"/>
              <a:ext cx="55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  <a:ea typeface="+mn-ea"/>
        </a:defRPr>
      </a:lvl2pPr>
      <a:lvl3pPr marL="863600" indent="-1778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8000"/>
          </a:solidFill>
          <a:latin typeface="+mn-lt"/>
          <a:ea typeface="+mn-ea"/>
        </a:defRPr>
      </a:lvl3pPr>
      <a:lvl4pPr marL="1257300" indent="-2794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0080"/>
          </a:solidFill>
          <a:latin typeface="+mn-lt"/>
          <a:ea typeface="+mn-ea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  <a:ea typeface="+mn-ea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jpeg"/><Relationship Id="rId11" Type="http://schemas.openxmlformats.org/officeDocument/2006/relationships/image" Target="../media/image48.jpe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Nara garden path 0809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14000" contrast="-50000"/>
          </a:blip>
          <a:srcRect l="18202" t="11798" b="5899"/>
          <a:stretch>
            <a:fillRect/>
          </a:stretch>
        </p:blipFill>
        <p:spPr bwMode="auto">
          <a:xfrm>
            <a:off x="3175" y="0"/>
            <a:ext cx="91408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400" y="1092200"/>
            <a:ext cx="8547100" cy="10668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800080"/>
                </a:solidFill>
              </a:rPr>
              <a:t>Magnetic Confinement Fusion Research: </a:t>
            </a:r>
            <a:br>
              <a:rPr lang="en-US" u="sng" smtClean="0">
                <a:solidFill>
                  <a:srgbClr val="800080"/>
                </a:solidFill>
              </a:rPr>
            </a:br>
            <a:r>
              <a:rPr lang="en-US" u="sng" smtClean="0">
                <a:solidFill>
                  <a:srgbClr val="800080"/>
                </a:solidFill>
              </a:rPr>
              <a:t>History and Fundamentals</a:t>
            </a:r>
            <a:endParaRPr lang="en-US" sz="3600" b="0" smtClean="0">
              <a:solidFill>
                <a:srgbClr val="80008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2400300"/>
            <a:ext cx="8572500" cy="3798888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DA"/>
                </a:solidFill>
              </a:rPr>
              <a:t>Michael Bell</a:t>
            </a:r>
          </a:p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00DA"/>
                </a:solidFill>
              </a:rPr>
              <a:t>former Head of NSTX Experimental Research Operations</a:t>
            </a:r>
          </a:p>
          <a:p>
            <a:pPr eaLnBrk="1" hangingPunct="1"/>
            <a:r>
              <a:rPr lang="en-US" b="1" smtClean="0">
                <a:solidFill>
                  <a:srgbClr val="0000DA"/>
                </a:solidFill>
              </a:rPr>
              <a:t>Princeton Plasma Physics Laboratory</a:t>
            </a:r>
          </a:p>
          <a:p>
            <a:pPr eaLnBrk="1" hangingPunct="1"/>
            <a:r>
              <a:rPr lang="en-US" b="1" smtClean="0">
                <a:solidFill>
                  <a:srgbClr val="0000DA"/>
                </a:solidFill>
              </a:rPr>
              <a:t>Princeton University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 smtClean="0">
                <a:solidFill>
                  <a:srgbClr val="004080"/>
                </a:solidFill>
              </a:rPr>
              <a:t>presented to the</a:t>
            </a:r>
            <a:endParaRPr lang="en-US" sz="2000" b="1" smtClean="0">
              <a:solidFill>
                <a:srgbClr val="00408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b="1" smtClean="0">
                <a:solidFill>
                  <a:srgbClr val="004080"/>
                </a:solidFill>
              </a:rPr>
              <a:t>Joint ICTP-IAEA College on Plasma Physics</a:t>
            </a:r>
          </a:p>
          <a:p>
            <a:pPr eaLnBrk="1" hangingPunct="1">
              <a:lnSpc>
                <a:spcPct val="110000"/>
              </a:lnSpc>
            </a:pPr>
            <a:r>
              <a:rPr lang="en-US" b="1" smtClean="0">
                <a:solidFill>
                  <a:srgbClr val="004080"/>
                </a:solidFill>
              </a:rPr>
              <a:t>International Center for Theoretical Physics, Trieste</a:t>
            </a:r>
          </a:p>
          <a:p>
            <a:pPr eaLnBrk="1" hangingPunct="1">
              <a:lnSpc>
                <a:spcPct val="120000"/>
              </a:lnSpc>
            </a:pPr>
            <a:r>
              <a:rPr lang="en-US" b="1" smtClean="0">
                <a:solidFill>
                  <a:srgbClr val="004080"/>
                </a:solidFill>
              </a:rPr>
              <a:t>October 2012</a:t>
            </a:r>
            <a:endParaRPr lang="en-US" b="1" smtClean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F182415-8FD5-40AD-ABD9-CA5F46898CC2}" type="slidenum">
              <a:rPr lang="en-US"/>
              <a:pPr/>
              <a:t>10</a:t>
            </a:fld>
            <a:r>
              <a:rPr lang="en-US"/>
              <a:t> 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Need to Obtain Fusion Fuels not </a:t>
            </a:r>
            <a:br>
              <a:rPr lang="en-US" sz="2800" smtClean="0"/>
            </a:br>
            <a:r>
              <a:rPr lang="en-US" sz="2800" smtClean="0"/>
              <a:t>Naturally Occurring on Earth</a:t>
            </a:r>
            <a:endParaRPr lang="en-US" sz="1600" smtClean="0"/>
          </a:p>
        </p:txBody>
      </p:sp>
      <p:grpSp>
        <p:nvGrpSpPr>
          <p:cNvPr id="14341" name="Group 23"/>
          <p:cNvGrpSpPr>
            <a:grpSpLocks/>
          </p:cNvGrpSpPr>
          <p:nvPr/>
        </p:nvGrpSpPr>
        <p:grpSpPr bwMode="auto">
          <a:xfrm>
            <a:off x="922338" y="5076825"/>
            <a:ext cx="7364412" cy="469900"/>
            <a:chOff x="565" y="2798"/>
            <a:chExt cx="4639" cy="296"/>
          </a:xfrm>
        </p:grpSpPr>
        <p:sp>
          <p:nvSpPr>
            <p:cNvPr id="14349" name="Rectangle 15"/>
            <p:cNvSpPr>
              <a:spLocks noChangeArrowheads="1"/>
            </p:cNvSpPr>
            <p:nvPr/>
          </p:nvSpPr>
          <p:spPr bwMode="auto">
            <a:xfrm>
              <a:off x="2477" y="2798"/>
              <a:ext cx="27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" pitchFamily="34" charset="0"/>
                </a:rPr>
                <a:t>2 </a:t>
              </a:r>
              <a:r>
                <a:rPr lang="en-US" b="1" baseline="30000">
                  <a:latin typeface="Arial" pitchFamily="34" charset="0"/>
                </a:rPr>
                <a:t>4</a:t>
              </a:r>
              <a:r>
                <a:rPr lang="en-US" b="1">
                  <a:latin typeface="Arial" pitchFamily="34" charset="0"/>
                </a:rPr>
                <a:t>He</a:t>
              </a:r>
              <a:r>
                <a:rPr lang="en-US" b="1" baseline="30000">
                  <a:latin typeface="Arial" pitchFamily="34" charset="0"/>
                </a:rPr>
                <a:t>++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 </a:t>
              </a:r>
              <a:r>
                <a:rPr lang="en-US" b="1">
                  <a:solidFill>
                    <a:srgbClr val="FF0080"/>
                  </a:solidFill>
                  <a:latin typeface="Arial" pitchFamily="34" charset="0"/>
                </a:rPr>
                <a:t>+ 22.4MeV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350" name="Rectangle 16"/>
            <p:cNvSpPr>
              <a:spLocks noChangeArrowheads="1"/>
            </p:cNvSpPr>
            <p:nvPr/>
          </p:nvSpPr>
          <p:spPr bwMode="auto">
            <a:xfrm>
              <a:off x="565" y="2806"/>
              <a:ext cx="11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2</a:t>
              </a:r>
              <a:r>
                <a:rPr lang="en-US" b="1">
                  <a:latin typeface="Arial" pitchFamily="34" charset="0"/>
                </a:rPr>
                <a:t>D</a:t>
              </a:r>
              <a:r>
                <a:rPr lang="en-US" b="1" baseline="30000">
                  <a:latin typeface="Arial" pitchFamily="34" charset="0"/>
                </a:rPr>
                <a:t>+</a:t>
              </a:r>
              <a:r>
                <a:rPr lang="en-US" b="1">
                  <a:latin typeface="Arial" pitchFamily="34" charset="0"/>
                </a:rPr>
                <a:t>  +  </a:t>
              </a:r>
              <a:r>
                <a:rPr lang="en-US" b="1" baseline="30000">
                  <a:latin typeface="Arial" pitchFamily="34" charset="0"/>
                </a:rPr>
                <a:t>6</a:t>
              </a:r>
              <a:r>
                <a:rPr lang="en-US" b="1">
                  <a:latin typeface="Arial" pitchFamily="34" charset="0"/>
                </a:rPr>
                <a:t>Li</a:t>
              </a:r>
              <a:r>
                <a:rPr lang="en-US" b="1" baseline="30000">
                  <a:latin typeface="Arial" pitchFamily="34" charset="0"/>
                </a:rPr>
                <a:t>3+</a:t>
              </a:r>
              <a:endParaRPr lang="en-US" b="1">
                <a:latin typeface="Arial" pitchFamily="34" charset="0"/>
              </a:endParaRPr>
            </a:p>
          </p:txBody>
        </p:sp>
        <p:sp>
          <p:nvSpPr>
            <p:cNvPr id="14351" name="Line 17"/>
            <p:cNvSpPr>
              <a:spLocks noChangeShapeType="1"/>
            </p:cNvSpPr>
            <p:nvPr/>
          </p:nvSpPr>
          <p:spPr bwMode="auto">
            <a:xfrm>
              <a:off x="1847" y="2950"/>
              <a:ext cx="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2" name="Group 25"/>
          <p:cNvGrpSpPr>
            <a:grpSpLocks/>
          </p:cNvGrpSpPr>
          <p:nvPr/>
        </p:nvGrpSpPr>
        <p:grpSpPr bwMode="auto">
          <a:xfrm>
            <a:off x="896938" y="3390900"/>
            <a:ext cx="7548562" cy="458788"/>
            <a:chOff x="565" y="2184"/>
            <a:chExt cx="4755" cy="289"/>
          </a:xfrm>
        </p:grpSpPr>
        <p:sp>
          <p:nvSpPr>
            <p:cNvPr id="14346" name="Rectangle 8"/>
            <p:cNvSpPr>
              <a:spLocks noChangeArrowheads="1"/>
            </p:cNvSpPr>
            <p:nvPr/>
          </p:nvSpPr>
          <p:spPr bwMode="auto">
            <a:xfrm>
              <a:off x="565" y="2185"/>
              <a:ext cx="10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pitchFamily="34" charset="0"/>
                </a:rPr>
                <a:t>n</a:t>
              </a:r>
              <a:r>
                <a:rPr lang="en-US" b="1" baseline="30000">
                  <a:latin typeface="Arial" pitchFamily="34" charset="0"/>
                </a:rPr>
                <a:t>0</a:t>
              </a:r>
              <a:r>
                <a:rPr lang="en-US" b="1">
                  <a:latin typeface="Arial" pitchFamily="34" charset="0"/>
                </a:rPr>
                <a:t>  +  </a:t>
              </a:r>
              <a:r>
                <a:rPr lang="en-US" b="1" baseline="30000">
                  <a:latin typeface="Arial" pitchFamily="34" charset="0"/>
                </a:rPr>
                <a:t>6</a:t>
              </a:r>
              <a:r>
                <a:rPr lang="en-US" b="1">
                  <a:latin typeface="Arial" pitchFamily="34" charset="0"/>
                </a:rPr>
                <a:t>Li</a:t>
              </a:r>
              <a:r>
                <a:rPr lang="en-US" b="1" baseline="30000">
                  <a:latin typeface="Arial" pitchFamily="34" charset="0"/>
                </a:rPr>
                <a:t>3+</a:t>
              </a:r>
              <a:endParaRPr lang="en-US" b="1">
                <a:latin typeface="Arial" pitchFamily="34" charset="0"/>
              </a:endParaRPr>
            </a:p>
          </p:txBody>
        </p:sp>
        <p:sp>
          <p:nvSpPr>
            <p:cNvPr id="14347" name="Rectangle 14"/>
            <p:cNvSpPr>
              <a:spLocks noChangeArrowheads="1"/>
            </p:cNvSpPr>
            <p:nvPr/>
          </p:nvSpPr>
          <p:spPr bwMode="auto">
            <a:xfrm>
              <a:off x="2477" y="2184"/>
              <a:ext cx="28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4</a:t>
              </a:r>
              <a:r>
                <a:rPr lang="en-US" b="1">
                  <a:latin typeface="Arial" pitchFamily="34" charset="0"/>
                </a:rPr>
                <a:t>He</a:t>
              </a:r>
              <a:r>
                <a:rPr lang="en-US" b="1" baseline="30000">
                  <a:latin typeface="Arial" pitchFamily="34" charset="0"/>
                </a:rPr>
                <a:t>++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(2.1MeV)</a:t>
              </a:r>
              <a:r>
                <a:rPr lang="en-US">
                  <a:latin typeface="Arial" pitchFamily="34" charset="0"/>
                </a:rPr>
                <a:t> + </a:t>
              </a:r>
              <a:r>
                <a:rPr lang="en-US" b="1" baseline="30000">
                  <a:latin typeface="Arial" pitchFamily="34" charset="0"/>
                </a:rPr>
                <a:t>3</a:t>
              </a:r>
              <a:r>
                <a:rPr lang="en-US" b="1">
                  <a:latin typeface="Arial" pitchFamily="34" charset="0"/>
                </a:rPr>
                <a:t>T</a:t>
              </a:r>
              <a:r>
                <a:rPr lang="en-US" b="1" baseline="30000">
                  <a:latin typeface="Arial" pitchFamily="34" charset="0"/>
                </a:rPr>
                <a:t>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(2.7MeV)</a:t>
              </a:r>
            </a:p>
          </p:txBody>
        </p:sp>
        <p:sp>
          <p:nvSpPr>
            <p:cNvPr id="14348" name="Line 18"/>
            <p:cNvSpPr>
              <a:spLocks noChangeShapeType="1"/>
            </p:cNvSpPr>
            <p:nvPr/>
          </p:nvSpPr>
          <p:spPr bwMode="auto">
            <a:xfrm>
              <a:off x="1831" y="2329"/>
              <a:ext cx="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3" name="Rectangle 21"/>
          <p:cNvSpPr>
            <a:spLocks noChangeArrowheads="1"/>
          </p:cNvSpPr>
          <p:nvPr/>
        </p:nvSpPr>
        <p:spPr bwMode="auto">
          <a:xfrm>
            <a:off x="215900" y="1257300"/>
            <a:ext cx="85217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>
                <a:latin typeface="Arial" pitchFamily="34" charset="0"/>
              </a:rPr>
              <a:t>Deuterium occurs naturally and can be extracted from water</a:t>
            </a:r>
          </a:p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>
                <a:latin typeface="Arial" pitchFamily="34" charset="0"/>
              </a:rPr>
              <a:t>Tritium is unstable (radioactive half-life 12.7yr) - no natural source</a:t>
            </a:r>
          </a:p>
          <a:p>
            <a:pPr marL="571500" lvl="1" indent="-228600" eaLnBrk="1" hangingPunct="1">
              <a:spcBef>
                <a:spcPct val="15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Obtained from n+D reactions in heavy-water fission reactors</a:t>
            </a:r>
          </a:p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>
                <a:latin typeface="Arial" pitchFamily="34" charset="0"/>
              </a:rPr>
              <a:t> </a:t>
            </a:r>
            <a:r>
              <a:rPr lang="en-US" sz="2000" baseline="30000">
                <a:latin typeface="Arial" pitchFamily="34" charset="0"/>
              </a:rPr>
              <a:t>3</a:t>
            </a:r>
            <a:r>
              <a:rPr lang="en-US" sz="2000">
                <a:latin typeface="Arial" pitchFamily="34" charset="0"/>
              </a:rPr>
              <a:t>He is produced by radioactive (</a:t>
            </a:r>
            <a:r>
              <a:rPr lang="en-US" sz="2000">
                <a:latin typeface="Arial" pitchFamily="34" charset="0"/>
                <a:sym typeface="Symbol" pitchFamily="18" charset="2"/>
              </a:rPr>
              <a:t></a:t>
            </a:r>
            <a:r>
              <a:rPr lang="en-US" sz="2000">
                <a:latin typeface="Arial" pitchFamily="34" charset="0"/>
              </a:rPr>
              <a:t>) decay of tritium</a:t>
            </a:r>
          </a:p>
          <a:p>
            <a:pPr marL="571500" lvl="1" indent="-228600" eaLnBrk="1" hangingPunct="1">
              <a:spcBef>
                <a:spcPct val="15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It has also been suggested that it could be mined from lunar rocks</a:t>
            </a:r>
          </a:p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>
                <a:latin typeface="Arial" pitchFamily="34" charset="0"/>
              </a:rPr>
              <a:t>For DT fusion reactors, need to “breed” tritium by another fusion reaction</a:t>
            </a:r>
          </a:p>
        </p:txBody>
      </p:sp>
      <p:sp>
        <p:nvSpPr>
          <p:cNvPr id="14344" name="Rectangle 22"/>
          <p:cNvSpPr>
            <a:spLocks noChangeArrowheads="1"/>
          </p:cNvSpPr>
          <p:nvPr/>
        </p:nvSpPr>
        <p:spPr bwMode="auto">
          <a:xfrm>
            <a:off x="215900" y="3937000"/>
            <a:ext cx="8737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pitchFamily="34" charset="0"/>
              </a:rPr>
              <a:t>This uses the energetic neutron from DT fusion to recreate the T consumed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 baseline="30000">
                <a:latin typeface="Arial" pitchFamily="34" charset="0"/>
              </a:rPr>
              <a:t>6</a:t>
            </a:r>
            <a:r>
              <a:rPr lang="en-US" sz="2000">
                <a:latin typeface="Arial" pitchFamily="34" charset="0"/>
              </a:rPr>
              <a:t>Li</a:t>
            </a:r>
            <a:r>
              <a:rPr lang="en-US" sz="2000" baseline="30000">
                <a:latin typeface="Arial" pitchFamily="34" charset="0"/>
              </a:rPr>
              <a:t>3+</a:t>
            </a:r>
            <a:r>
              <a:rPr lang="en-US" sz="2000">
                <a:latin typeface="Arial" pitchFamily="34" charset="0"/>
              </a:rPr>
              <a:t> occurs as 6% of natural lithium which is fairly abundant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pitchFamily="34" charset="0"/>
              </a:rPr>
              <a:t>The overall fusion reaction cycle is therefore </a:t>
            </a:r>
          </a:p>
        </p:txBody>
      </p:sp>
      <p:sp>
        <p:nvSpPr>
          <p:cNvPr id="14345" name="Rectangle 24"/>
          <p:cNvSpPr>
            <a:spLocks noChangeArrowheads="1"/>
          </p:cNvSpPr>
          <p:nvPr/>
        </p:nvSpPr>
        <p:spPr bwMode="auto">
          <a:xfrm>
            <a:off x="215900" y="5638800"/>
            <a:ext cx="8737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pitchFamily="34" charset="0"/>
              </a:rPr>
              <a:t>The n</a:t>
            </a:r>
            <a:r>
              <a:rPr lang="en-US" sz="2000" baseline="30000">
                <a:latin typeface="Arial" pitchFamily="34" charset="0"/>
              </a:rPr>
              <a:t>0</a:t>
            </a:r>
            <a:r>
              <a:rPr lang="en-US" sz="2000">
                <a:latin typeface="Arial" pitchFamily="34" charset="0"/>
              </a:rPr>
              <a:t>+</a:t>
            </a:r>
            <a:r>
              <a:rPr lang="en-US" sz="2000" baseline="30000">
                <a:latin typeface="Arial" pitchFamily="34" charset="0"/>
              </a:rPr>
              <a:t>6</a:t>
            </a:r>
            <a:r>
              <a:rPr lang="en-US" sz="2000">
                <a:latin typeface="Arial" pitchFamily="34" charset="0"/>
              </a:rPr>
              <a:t>Li reaction would occur in a solid or liquid “blanket” containing lithium surrounding the hot DT fusion reaction region 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pitchFamily="34" charset="0"/>
              </a:rPr>
              <a:t>Most of the energy from DT fusion will be captured as </a:t>
            </a:r>
            <a:r>
              <a:rPr lang="en-US" sz="2000" b="1">
                <a:latin typeface="Arial" pitchFamily="34" charset="0"/>
              </a:rPr>
              <a:t>heat</a:t>
            </a:r>
            <a:r>
              <a:rPr lang="en-US" sz="2000">
                <a:latin typeface="Arial" pitchFamily="34" charset="0"/>
              </a:rPr>
              <a:t> in the blanket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663825-BEEB-478C-BEBE-23A7E34A923F}" type="slidenum">
              <a:rPr lang="en-US"/>
              <a:pPr/>
              <a:t>11</a:t>
            </a:fld>
            <a:r>
              <a:rPr lang="en-US"/>
              <a:t> 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20650" y="1350963"/>
            <a:ext cx="8921750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Worldwide, long term availability of low cost fuel (D, Li)</a:t>
            </a:r>
          </a:p>
          <a:p>
            <a:pPr marL="635000" lvl="1" indent="-292100">
              <a:spcBef>
                <a:spcPct val="25000"/>
              </a:spcBef>
              <a:buClr>
                <a:schemeClr val="accent2"/>
              </a:buClr>
              <a:buFontTx/>
              <a:buChar char="–"/>
            </a:pPr>
            <a:r>
              <a:rPr lang="en-US" sz="2000">
                <a:solidFill>
                  <a:srgbClr val="008000"/>
                </a:solidFill>
                <a:latin typeface="Arial" pitchFamily="34" charset="0"/>
              </a:rPr>
              <a:t>Reduces geopolitical instability due to competition for energy resources</a:t>
            </a:r>
          </a:p>
          <a:p>
            <a:pPr marL="228600" indent="-228600"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No CO</a:t>
            </a:r>
            <a:r>
              <a:rPr lang="en-US" sz="2200" baseline="-2500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 production</a:t>
            </a:r>
          </a:p>
          <a:p>
            <a:pPr marL="635000" lvl="1" indent="-292100">
              <a:spcBef>
                <a:spcPct val="25000"/>
              </a:spcBef>
              <a:buClr>
                <a:schemeClr val="accent2"/>
              </a:buClr>
              <a:buFontTx/>
              <a:buChar char="–"/>
            </a:pPr>
            <a:r>
              <a:rPr lang="en-US" sz="2000">
                <a:solidFill>
                  <a:srgbClr val="008000"/>
                </a:solidFill>
                <a:latin typeface="Arial" pitchFamily="34" charset="0"/>
              </a:rPr>
              <a:t>Reduced pollution and global climate change</a:t>
            </a:r>
          </a:p>
          <a:p>
            <a:pPr marL="228600" indent="-228600"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No possibility of runaway reaction or meltdown</a:t>
            </a:r>
          </a:p>
          <a:p>
            <a:pPr marL="635000" lvl="1" indent="-292100">
              <a:spcBef>
                <a:spcPct val="25000"/>
              </a:spcBef>
              <a:buClr>
                <a:schemeClr val="accent2"/>
              </a:buClr>
              <a:buFontTx/>
              <a:buChar char="–"/>
            </a:pPr>
            <a:r>
              <a:rPr lang="en-US" sz="2000">
                <a:solidFill>
                  <a:srgbClr val="008000"/>
                </a:solidFill>
                <a:latin typeface="Arial" pitchFamily="34" charset="0"/>
              </a:rPr>
              <a:t>No after-heat from fission product decay</a:t>
            </a:r>
          </a:p>
          <a:p>
            <a:pPr marL="228600" indent="-228600"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Relatively short-lived radioactive waste</a:t>
            </a:r>
          </a:p>
          <a:p>
            <a:pPr marL="635000" lvl="1" indent="-292100">
              <a:spcBef>
                <a:spcPct val="25000"/>
              </a:spcBef>
              <a:buClr>
                <a:schemeClr val="accent2"/>
              </a:buClr>
              <a:buFontTx/>
              <a:buChar char="–"/>
            </a:pPr>
            <a:r>
              <a:rPr lang="en-US" sz="2000">
                <a:solidFill>
                  <a:srgbClr val="008000"/>
                </a:solidFill>
                <a:latin typeface="Arial" pitchFamily="34" charset="0"/>
              </a:rPr>
              <a:t>Reduced need for long-term storage but tritium management an issue</a:t>
            </a:r>
          </a:p>
          <a:p>
            <a:pPr marL="228600" indent="-228600"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Lower risk of nuclear proliferation</a:t>
            </a:r>
          </a:p>
          <a:p>
            <a:pPr marL="635000" lvl="1" indent="-292100">
              <a:spcBef>
                <a:spcPct val="25000"/>
              </a:spcBef>
              <a:buClr>
                <a:schemeClr val="accent2"/>
              </a:buClr>
              <a:buFontTx/>
              <a:buChar char="–"/>
            </a:pPr>
            <a:r>
              <a:rPr lang="en-US" sz="2000">
                <a:solidFill>
                  <a:srgbClr val="008000"/>
                </a:solidFill>
                <a:latin typeface="Arial" pitchFamily="34" charset="0"/>
              </a:rPr>
              <a:t>All nations can have the full fusion fuel cycle with minimal oversight</a:t>
            </a:r>
          </a:p>
          <a:p>
            <a:pPr marL="228600" indent="-228600"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rgbClr val="0000FF"/>
                </a:solidFill>
                <a:latin typeface="Arial" pitchFamily="34" charset="0"/>
              </a:rPr>
              <a:t>Steady power source that can be located near markets</a:t>
            </a:r>
          </a:p>
          <a:p>
            <a:pPr marL="635000" lvl="1" indent="-292100">
              <a:spcBef>
                <a:spcPct val="25000"/>
              </a:spcBef>
              <a:buClr>
                <a:schemeClr val="accent2"/>
              </a:buClr>
              <a:buFontTx/>
              <a:buChar char="–"/>
            </a:pPr>
            <a:r>
              <a:rPr lang="en-US" sz="2000">
                <a:solidFill>
                  <a:srgbClr val="008000"/>
                </a:solidFill>
                <a:latin typeface="Arial" pitchFamily="34" charset="0"/>
              </a:rPr>
              <a:t>No need for energy storage or large land use</a:t>
            </a:r>
          </a:p>
          <a:p>
            <a:pPr marL="228600" indent="-228600"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en-US" sz="2200" i="1">
                <a:solidFill>
                  <a:srgbClr val="0000FF"/>
                </a:solidFill>
                <a:latin typeface="Arial" pitchFamily="34" charset="0"/>
              </a:rPr>
              <a:t>Can we make it cost-competitive with future coal, fission?</a:t>
            </a:r>
            <a:endParaRPr lang="en-US" sz="22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85725" y="76200"/>
            <a:ext cx="8969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8040"/>
                </a:solidFill>
                <a:latin typeface="Arial" pitchFamily="34" charset="0"/>
              </a:rPr>
              <a:t>DT Fusion Could Be An </a:t>
            </a:r>
          </a:p>
          <a:p>
            <a:pPr algn="ctr"/>
            <a:r>
              <a:rPr lang="en-US" sz="2800" b="1">
                <a:solidFill>
                  <a:srgbClr val="008040"/>
                </a:solidFill>
                <a:latin typeface="Arial" pitchFamily="34" charset="0"/>
              </a:rPr>
              <a:t>Abundant, Safe and Reliable Energy Source</a:t>
            </a:r>
            <a:endParaRPr lang="en-US" sz="28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1CA44E-860D-4AE8-8B6E-544CF9A06C51}" type="slidenum">
              <a:rPr lang="en-US"/>
              <a:pPr/>
              <a:t>12</a:t>
            </a:fld>
            <a:r>
              <a:rPr lang="en-US"/>
              <a:t> </a:t>
            </a:r>
          </a:p>
        </p:txBody>
      </p:sp>
      <p:sp>
        <p:nvSpPr>
          <p:cNvPr id="16388" name="Line 2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74613"/>
            <a:ext cx="8229600" cy="94615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DT Fusion is Energy Intensive </a:t>
            </a:r>
            <a:r>
              <a:rPr lang="en-US" sz="2800" i="1" smtClean="0"/>
              <a:t>but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US" sz="2800" smtClean="0"/>
              <a:t>Fusion Reaction Cross-Sections are Small</a:t>
            </a:r>
          </a:p>
        </p:txBody>
      </p:sp>
      <p:pic>
        <p:nvPicPr>
          <p:cNvPr id="1639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0" y="1181100"/>
            <a:ext cx="33178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316413" y="5545138"/>
            <a:ext cx="48180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18288" bIns="18288">
            <a:spAutoFit/>
          </a:bodyPr>
          <a:lstStyle/>
          <a:p>
            <a:pPr marL="177800" indent="-177800" eaLnBrk="1" hangingPunct="1">
              <a:spcBef>
                <a:spcPct val="25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Coulomb (electrostatic elastic) collisions 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between nuclei are much more probable 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than fusion</a:t>
            </a:r>
          </a:p>
        </p:txBody>
      </p:sp>
      <p:pic>
        <p:nvPicPr>
          <p:cNvPr id="16393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1460500"/>
            <a:ext cx="3986213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F46225-C15D-4F3F-99EB-52C2A591B3B1}" type="slidenum">
              <a:rPr lang="en-US"/>
              <a:pPr/>
              <a:t>13</a:t>
            </a:fld>
            <a:r>
              <a:rPr lang="en-US"/>
              <a:t> 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Production by DT Fusion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4600"/>
            <a:ext cx="8610600" cy="5319713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smtClean="0"/>
              <a:t>Although fusion reactions can be produced by accelerating D or T ions into a solid target, it is not possible to achieve energy gain this way</a:t>
            </a:r>
            <a:endParaRPr lang="en-US" sz="1800" smtClean="0"/>
          </a:p>
          <a:p>
            <a:pPr lvl="1" eaLnBrk="1" hangingPunct="1">
              <a:spcBef>
                <a:spcPct val="30000"/>
              </a:spcBef>
            </a:pPr>
            <a:r>
              <a:rPr lang="en-US" sz="1800" smtClean="0"/>
              <a:t>Coulomb collisions slow most of the ions before they can fuse with a nucleus 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At energies required for DT fusion (&gt;10keV), collisions strip nuclei of bound electrons and they become ions: fuel becomes a </a:t>
            </a:r>
            <a:r>
              <a:rPr lang="en-US" sz="2000" b="1" i="1" smtClean="0">
                <a:solidFill>
                  <a:srgbClr val="FF0000"/>
                </a:solidFill>
              </a:rPr>
              <a:t>plasma</a:t>
            </a:r>
            <a:endParaRPr lang="en-US" sz="1800" smtClean="0"/>
          </a:p>
          <a:p>
            <a:pPr lvl="1" eaLnBrk="1" hangingPunct="1">
              <a:spcBef>
                <a:spcPct val="30000"/>
              </a:spcBef>
            </a:pPr>
            <a:r>
              <a:rPr lang="en-US" sz="1800" smtClean="0"/>
              <a:t>Electrons must remain for charge neutrality but play no role in fusion reactions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800" smtClean="0"/>
              <a:t>The light electrons (m</a:t>
            </a:r>
            <a:r>
              <a:rPr lang="en-US" sz="1800" baseline="-25000" smtClean="0"/>
              <a:t>e</a:t>
            </a:r>
            <a:r>
              <a:rPr lang="en-US" sz="1800" smtClean="0"/>
              <a:t>:m</a:t>
            </a:r>
            <a:r>
              <a:rPr lang="en-US" sz="1800" baseline="-25000" smtClean="0"/>
              <a:t>p</a:t>
            </a:r>
            <a:r>
              <a:rPr lang="en-US" sz="1800" smtClean="0"/>
              <a:t> = 1:1836) profoundly affect plasma properties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Consider a thermalized plasma with local D, T particle densities n</a:t>
            </a:r>
            <a:r>
              <a:rPr lang="en-US" sz="2000" baseline="-25000" smtClean="0"/>
              <a:t>D</a:t>
            </a:r>
            <a:r>
              <a:rPr lang="en-US" sz="2000" smtClean="0"/>
              <a:t>, n</a:t>
            </a:r>
            <a:r>
              <a:rPr lang="en-US" sz="2000" baseline="-25000" smtClean="0"/>
              <a:t>T</a:t>
            </a:r>
            <a:r>
              <a:rPr lang="en-US" sz="2000" smtClean="0"/>
              <a:t>. The fusion power production from a volume V is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P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</a:rPr>
              <a:t>DT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= E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</a:rPr>
              <a:t>DT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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</a:rPr>
              <a:t>D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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DT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v</a:t>
            </a:r>
            <a:r>
              <a:rPr lang="en-US" sz="2000" smtClean="0">
                <a:latin typeface="Arial" pitchFamily="34" charset="0"/>
              </a:rPr>
              <a:t>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dV</a:t>
            </a:r>
            <a:endParaRPr lang="en-US" sz="2000" smtClean="0"/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000" smtClean="0"/>
              <a:t>	where E</a:t>
            </a:r>
            <a:r>
              <a:rPr lang="en-US" sz="2000" baseline="-25000" smtClean="0"/>
              <a:t>DT</a:t>
            </a:r>
            <a:r>
              <a:rPr lang="en-US" sz="2000" smtClean="0"/>
              <a:t> = 17.6MeV = 2.8 </a:t>
            </a:r>
            <a:r>
              <a:rPr lang="en-US" sz="2000" smtClean="0">
                <a:sym typeface="Symbol" pitchFamily="18" charset="2"/>
              </a:rPr>
              <a:t></a:t>
            </a:r>
            <a:r>
              <a:rPr lang="en-US" sz="2000" smtClean="0"/>
              <a:t> 10</a:t>
            </a:r>
            <a:r>
              <a:rPr lang="en-US" sz="2000" baseline="30000" smtClean="0"/>
              <a:t>-12</a:t>
            </a:r>
            <a:r>
              <a:rPr lang="en-US" sz="2000" smtClean="0"/>
              <a:t>J and </a:t>
            </a:r>
            <a:r>
              <a:rPr lang="en-US" sz="2000" smtClean="0">
                <a:latin typeface="Arial" pitchFamily="34" charset="0"/>
                <a:sym typeface="Symbol" pitchFamily="18" charset="2"/>
              </a:rPr>
              <a:t></a:t>
            </a:r>
            <a:r>
              <a:rPr lang="en-US" sz="2000" baseline="-25000" smtClean="0">
                <a:latin typeface="Arial" pitchFamily="34" charset="0"/>
                <a:sym typeface="Symbol" pitchFamily="18" charset="2"/>
              </a:rPr>
              <a:t>DT</a:t>
            </a:r>
            <a:r>
              <a:rPr lang="en-US" sz="2000" smtClean="0">
                <a:latin typeface="Arial" pitchFamily="34" charset="0"/>
              </a:rPr>
              <a:t>v</a:t>
            </a:r>
            <a:r>
              <a:rPr lang="en-US" sz="2000" smtClean="0"/>
              <a:t> is the reaction </a:t>
            </a:r>
            <a:r>
              <a:rPr lang="en-US" sz="2000" i="1" smtClean="0"/>
              <a:t>rate coefficient</a:t>
            </a:r>
            <a:r>
              <a:rPr lang="en-US" sz="2000" smtClean="0"/>
              <a:t> calculated by integrating the fusion cross-section over the Maxwellian distribution of particle velocities </a:t>
            </a:r>
            <a:r>
              <a:rPr lang="en-US" sz="2000" smtClean="0">
                <a:sym typeface="Symbol" pitchFamily="18" charset="2"/>
              </a:rPr>
              <a:t></a:t>
            </a:r>
            <a:r>
              <a:rPr lang="en-US" sz="2000" baseline="-25000" smtClean="0">
                <a:sym typeface="Symbol" pitchFamily="18" charset="2"/>
              </a:rPr>
              <a:t>M</a:t>
            </a:r>
            <a:r>
              <a:rPr lang="en-US" sz="2000" smtClean="0"/>
              <a:t>(v) 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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DT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v = 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</a:t>
            </a:r>
            <a:r>
              <a:rPr lang="en-US" sz="12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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DT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(E)</a:t>
            </a:r>
            <a:r>
              <a:rPr lang="en-US" sz="120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v</a:t>
            </a:r>
            <a:r>
              <a:rPr lang="en-US" sz="120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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(v)</a:t>
            </a:r>
            <a:r>
              <a:rPr lang="en-US" sz="120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dv</a:t>
            </a:r>
            <a:endParaRPr lang="en-US" sz="20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For T</a:t>
            </a:r>
            <a:r>
              <a:rPr lang="en-US" sz="2000" baseline="-25000" smtClean="0"/>
              <a:t>DT</a:t>
            </a:r>
            <a:r>
              <a:rPr lang="en-US" sz="2000" smtClean="0"/>
              <a:t> = 10keV ≈ 10</a:t>
            </a:r>
            <a:r>
              <a:rPr lang="en-US" sz="2000" baseline="30000" smtClean="0"/>
              <a:t>8</a:t>
            </a:r>
            <a:r>
              <a:rPr lang="en-US" sz="2000" smtClean="0"/>
              <a:t>K, n</a:t>
            </a:r>
            <a:r>
              <a:rPr lang="en-US" sz="2000" baseline="-25000" smtClean="0"/>
              <a:t>D </a:t>
            </a:r>
            <a:r>
              <a:rPr lang="en-US" sz="2000" smtClean="0"/>
              <a:t> = n</a:t>
            </a:r>
            <a:r>
              <a:rPr lang="en-US" sz="2000" baseline="-25000" smtClean="0"/>
              <a:t>T</a:t>
            </a:r>
            <a:r>
              <a:rPr lang="en-US" sz="2000" smtClean="0"/>
              <a:t> = 5 </a:t>
            </a:r>
            <a:r>
              <a:rPr lang="en-US" sz="2000" smtClean="0">
                <a:sym typeface="Symbol" pitchFamily="18" charset="2"/>
              </a:rPr>
              <a:t></a:t>
            </a:r>
            <a:r>
              <a:rPr lang="en-US" sz="2000" smtClean="0"/>
              <a:t> 10</a:t>
            </a:r>
            <a:r>
              <a:rPr lang="en-US" sz="2000" baseline="30000" smtClean="0"/>
              <a:t>19</a:t>
            </a:r>
            <a:r>
              <a:rPr lang="en-US" sz="2000" smtClean="0"/>
              <a:t>m</a:t>
            </a:r>
            <a:r>
              <a:rPr lang="en-US" sz="2000" baseline="30000" smtClean="0"/>
              <a:t>-3</a:t>
            </a:r>
            <a:r>
              <a:rPr lang="en-US" sz="2000" smtClean="0"/>
              <a:t>, P/V ≈ 0.8MWm</a:t>
            </a:r>
            <a:r>
              <a:rPr lang="en-US" sz="2000" baseline="30000" smtClean="0"/>
              <a:t>-3</a:t>
            </a:r>
          </a:p>
        </p:txBody>
      </p:sp>
      <p:sp>
        <p:nvSpPr>
          <p:cNvPr id="17414" name="Line 4"/>
          <p:cNvSpPr>
            <a:spLocks noChangeShapeType="1"/>
          </p:cNvSpPr>
          <p:nvPr/>
        </p:nvSpPr>
        <p:spPr bwMode="auto">
          <a:xfrm>
            <a:off x="5143500" y="4470400"/>
            <a:ext cx="508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>
            <a:off x="3276600" y="5867400"/>
            <a:ext cx="508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>
            <a:off x="5219700" y="487680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FFB883-C2F4-43D1-A3AD-A54EF935EEF7}" type="slidenum">
              <a:rPr lang="en-US"/>
              <a:pPr/>
              <a:t>14</a:t>
            </a:fld>
            <a:r>
              <a:rPr lang="en-US"/>
              <a:t> 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Lawson Criterion</a:t>
            </a:r>
            <a:r>
              <a:rPr lang="en-US" smtClean="0">
                <a:solidFill>
                  <a:srgbClr val="008040"/>
                </a:solidFill>
              </a:rPr>
              <a:t>*</a:t>
            </a:r>
            <a:r>
              <a:rPr lang="en-US" smtClean="0"/>
              <a:t> for DT Fusion Energy Gain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44600"/>
            <a:ext cx="8763000" cy="530225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1800" smtClean="0"/>
              <a:t>A hot plasma needs energy input to balance losses by radiation, thermal diffusion</a:t>
            </a:r>
          </a:p>
          <a:p>
            <a:pPr eaLnBrk="1" hangingPunct="1">
              <a:spcBef>
                <a:spcPct val="40000"/>
              </a:spcBef>
            </a:pPr>
            <a:r>
              <a:rPr lang="en-US" sz="1800" smtClean="0"/>
              <a:t>We define an </a:t>
            </a:r>
            <a:r>
              <a:rPr lang="en-US" sz="1800" b="1" smtClean="0">
                <a:solidFill>
                  <a:srgbClr val="FF0000"/>
                </a:solidFill>
              </a:rPr>
              <a:t>energy confinement time </a:t>
            </a:r>
            <a:r>
              <a:rPr lang="en-US" sz="1800" b="1" smtClean="0">
                <a:solidFill>
                  <a:srgbClr val="FF0000"/>
                </a:solidFill>
                <a:sym typeface="Symbol" pitchFamily="18" charset="2"/>
              </a:rPr>
              <a:t></a:t>
            </a:r>
            <a:r>
              <a:rPr lang="en-US" sz="1800" b="1" baseline="-25000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sz="1800" b="1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1800" smtClean="0">
                <a:sym typeface="Symbol" pitchFamily="18" charset="2"/>
              </a:rPr>
              <a:t>as the plasma thermal energy divided by its rate of heat loss, so for a volume V of locally equilibrated (T</a:t>
            </a:r>
            <a:r>
              <a:rPr lang="en-US" sz="1800" baseline="-25000" smtClean="0">
                <a:sym typeface="Symbol" pitchFamily="18" charset="2"/>
              </a:rPr>
              <a:t>e</a:t>
            </a:r>
            <a:r>
              <a:rPr lang="en-US" sz="1800" smtClean="0">
                <a:sym typeface="Symbol" pitchFamily="18" charset="2"/>
              </a:rPr>
              <a:t> = T</a:t>
            </a:r>
            <a:r>
              <a:rPr lang="en-US" sz="1800" baseline="-25000" smtClean="0">
                <a:sym typeface="Symbol" pitchFamily="18" charset="2"/>
              </a:rPr>
              <a:t>i</a:t>
            </a:r>
            <a:r>
              <a:rPr lang="en-US" sz="1800" smtClean="0">
                <a:sym typeface="Symbol" pitchFamily="18" charset="2"/>
              </a:rPr>
              <a:t>) plasma</a:t>
            </a: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P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</a:rPr>
              <a:t>loss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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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V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nTdV /</a:t>
            </a:r>
            <a:r>
              <a:rPr lang="en-US" sz="2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E</a:t>
            </a:r>
            <a:endParaRPr lang="en-US" sz="20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1800" smtClean="0">
                <a:latin typeface="Arial" pitchFamily="34" charset="0"/>
              </a:rPr>
              <a:t>For plasma around the optimum DT fusion temperature (~15keV) with n</a:t>
            </a:r>
            <a:r>
              <a:rPr lang="en-US" sz="1800" baseline="-25000" smtClean="0">
                <a:latin typeface="Arial" pitchFamily="34" charset="0"/>
              </a:rPr>
              <a:t>D</a:t>
            </a:r>
            <a:r>
              <a:rPr lang="en-US" sz="1800" smtClean="0">
                <a:latin typeface="Arial" pitchFamily="34" charset="0"/>
              </a:rPr>
              <a:t> = n</a:t>
            </a:r>
            <a:r>
              <a:rPr lang="en-US" sz="1800" baseline="-25000" smtClean="0">
                <a:latin typeface="Arial" pitchFamily="34" charset="0"/>
              </a:rPr>
              <a:t>T</a:t>
            </a:r>
            <a:endParaRPr lang="en-US" sz="1800" smtClean="0">
              <a:latin typeface="Arial" pitchFamily="34" charset="0"/>
            </a:endParaRP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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DT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v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~ T</a:t>
            </a:r>
            <a:r>
              <a:rPr lang="en-US" sz="2000" baseline="30000" smtClean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  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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  P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</a:rPr>
              <a:t>DT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 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2000" baseline="30000" smtClean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US" sz="2000" baseline="30000" smtClean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dV</a:t>
            </a:r>
            <a:endParaRPr lang="en-US" sz="1800" smtClean="0"/>
          </a:p>
          <a:p>
            <a:pPr eaLnBrk="1" hangingPunct="1">
              <a:spcBef>
                <a:spcPct val="40000"/>
              </a:spcBef>
            </a:pPr>
            <a:r>
              <a:rPr lang="en-US" sz="1800" smtClean="0"/>
              <a:t>Ratio of fusion power to heating power to maintain steady state (P</a:t>
            </a:r>
            <a:r>
              <a:rPr lang="en-US" sz="1800" baseline="-25000" smtClean="0"/>
              <a:t>heat</a:t>
            </a:r>
            <a:r>
              <a:rPr lang="en-US" sz="1800" smtClean="0"/>
              <a:t> = P</a:t>
            </a:r>
            <a:r>
              <a:rPr lang="en-US" sz="1800" baseline="-25000" smtClean="0"/>
              <a:t>loss</a:t>
            </a:r>
            <a:r>
              <a:rPr lang="en-US" sz="1800" smtClean="0"/>
              <a:t>)</a:t>
            </a: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Q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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P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</a:rPr>
              <a:t>DT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/P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</a:rPr>
              <a:t>heat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 (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V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2000" baseline="30000" smtClean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US" sz="2000" baseline="30000" smtClean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dV/V) / [(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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V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nTdV/V)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/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] = (&lt;n</a:t>
            </a:r>
            <a:r>
              <a:rPr lang="en-US" sz="2000" baseline="30000" smtClean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sz="2000" baseline="30000" smtClean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&gt;/&lt;nT&gt;)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E</a:t>
            </a:r>
          </a:p>
          <a:p>
            <a:pPr eaLnBrk="1" hangingPunct="1">
              <a:spcBef>
                <a:spcPct val="40000"/>
              </a:spcBef>
            </a:pPr>
            <a:r>
              <a:rPr lang="en-US" sz="1800" smtClean="0"/>
              <a:t>In terms of measurable quantities and for P</a:t>
            </a:r>
            <a:r>
              <a:rPr lang="en-US" sz="1800" baseline="-25000" smtClean="0"/>
              <a:t>DT</a:t>
            </a:r>
            <a:r>
              <a:rPr lang="en-US" sz="1800" smtClean="0"/>
              <a:t> &lt;&lt; P</a:t>
            </a:r>
            <a:r>
              <a:rPr lang="en-US" sz="1800" baseline="-25000" smtClean="0"/>
              <a:t>loss</a:t>
            </a:r>
            <a:r>
              <a:rPr lang="en-US" sz="1800" smtClean="0"/>
              <a:t>, this is often approximated as</a:t>
            </a: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Q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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</a:rPr>
              <a:t>e,max</a:t>
            </a:r>
            <a:r>
              <a:rPr lang="en-US" sz="2000" smtClean="0">
                <a:solidFill>
                  <a:srgbClr val="0000FF"/>
                </a:solidFill>
              </a:rPr>
              <a:t>·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</a:rPr>
              <a:t>i,max</a:t>
            </a:r>
            <a:r>
              <a:rPr lang="en-US" sz="2000" smtClean="0">
                <a:solidFill>
                  <a:srgbClr val="0000FF"/>
                </a:solidFill>
              </a:rPr>
              <a:t>·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E</a:t>
            </a:r>
            <a:endParaRPr lang="en-US" sz="1800" smtClean="0"/>
          </a:p>
          <a:p>
            <a:pPr eaLnBrk="1" hangingPunct="1">
              <a:spcBef>
                <a:spcPct val="40000"/>
              </a:spcBef>
            </a:pPr>
            <a:r>
              <a:rPr lang="en-US" sz="1800" smtClean="0"/>
              <a:t>Energetic (14.1MeV) neutron from DT fusion escapes from plasma but charged 3.5MeV alpha particle can be trapped and heat plasma by Coulomb collisions </a:t>
            </a:r>
          </a:p>
          <a:p>
            <a:pPr eaLnBrk="1" hangingPunct="1">
              <a:spcBef>
                <a:spcPct val="40000"/>
              </a:spcBef>
            </a:pPr>
            <a:r>
              <a:rPr lang="en-US" sz="1800" smtClean="0"/>
              <a:t>Fusion </a:t>
            </a:r>
            <a:r>
              <a:rPr lang="en-US" sz="1800" b="1" smtClean="0">
                <a:solidFill>
                  <a:srgbClr val="FF0000"/>
                </a:solidFill>
              </a:rPr>
              <a:t>ignition</a:t>
            </a:r>
            <a:r>
              <a:rPr lang="en-US" sz="1800" smtClean="0"/>
              <a:t> occurs when alpha heating balances plasma losses. This requires</a:t>
            </a: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sz="2000" b="1" smtClean="0">
                <a:solidFill>
                  <a:srgbClr val="FF00FF"/>
                </a:solidFill>
                <a:latin typeface="Arial" pitchFamily="34" charset="0"/>
              </a:rPr>
              <a:t>n</a:t>
            </a:r>
            <a:r>
              <a:rPr lang="en-US" sz="2000" b="1" baseline="-25000" smtClean="0">
                <a:solidFill>
                  <a:srgbClr val="FF00FF"/>
                </a:solidFill>
                <a:latin typeface="Arial" pitchFamily="34" charset="0"/>
              </a:rPr>
              <a:t>e</a:t>
            </a:r>
            <a:r>
              <a:rPr lang="en-US" sz="2000" b="1" smtClean="0">
                <a:solidFill>
                  <a:srgbClr val="FF00FF"/>
                </a:solidFill>
              </a:rPr>
              <a:t>·</a:t>
            </a:r>
            <a:r>
              <a:rPr lang="en-US" sz="2000" b="1" smtClean="0">
                <a:solidFill>
                  <a:srgbClr val="FF00FF"/>
                </a:solidFill>
                <a:latin typeface="Arial" pitchFamily="34" charset="0"/>
              </a:rPr>
              <a:t>T</a:t>
            </a:r>
            <a:r>
              <a:rPr lang="en-US" sz="2000" b="1" baseline="-25000" smtClean="0">
                <a:solidFill>
                  <a:srgbClr val="FF00FF"/>
                </a:solidFill>
                <a:latin typeface="Arial" pitchFamily="34" charset="0"/>
              </a:rPr>
              <a:t>i</a:t>
            </a:r>
            <a:r>
              <a:rPr lang="en-US" sz="2000" b="1" smtClean="0">
                <a:solidFill>
                  <a:srgbClr val="FF00FF"/>
                </a:solidFill>
              </a:rPr>
              <a:t>·</a:t>
            </a:r>
            <a:r>
              <a:rPr lang="en-US" sz="2000" b="1" smtClean="0">
                <a:solidFill>
                  <a:srgbClr val="FF00FF"/>
                </a:solidFill>
                <a:latin typeface="Arial" pitchFamily="34" charset="0"/>
              </a:rPr>
              <a:t> </a:t>
            </a:r>
            <a:r>
              <a:rPr lang="en-US" sz="2000" b="1" smtClean="0">
                <a:solidFill>
                  <a:srgbClr val="FF00FF"/>
                </a:solidFill>
                <a:latin typeface="Arial" pitchFamily="34" charset="0"/>
                <a:sym typeface="Symbol" pitchFamily="18" charset="2"/>
              </a:rPr>
              <a:t></a:t>
            </a:r>
            <a:r>
              <a:rPr lang="en-US" sz="2000" b="1" baseline="-25000" smtClean="0">
                <a:solidFill>
                  <a:srgbClr val="FF00FF"/>
                </a:solidFill>
                <a:latin typeface="Arial" pitchFamily="34" charset="0"/>
              </a:rPr>
              <a:t>E</a:t>
            </a:r>
            <a:r>
              <a:rPr lang="en-US" sz="2000" b="1" smtClean="0">
                <a:solidFill>
                  <a:srgbClr val="FF00FF"/>
                </a:solidFill>
                <a:latin typeface="Arial" pitchFamily="34" charset="0"/>
              </a:rPr>
              <a:t>  = 6 </a:t>
            </a:r>
            <a:r>
              <a:rPr lang="en-US" sz="2000" b="1" smtClean="0">
                <a:solidFill>
                  <a:srgbClr val="FF00FF"/>
                </a:solidFill>
                <a:latin typeface="Symbol" pitchFamily="18" charset="2"/>
                <a:sym typeface="Symbol" pitchFamily="18" charset="2"/>
              </a:rPr>
              <a:t></a:t>
            </a:r>
            <a:r>
              <a:rPr lang="en-US" sz="2000" b="1" smtClean="0">
                <a:solidFill>
                  <a:srgbClr val="FF00FF"/>
                </a:solidFill>
                <a:latin typeface="Arial" pitchFamily="34" charset="0"/>
              </a:rPr>
              <a:t> 10</a:t>
            </a:r>
            <a:r>
              <a:rPr lang="en-US" sz="2000" b="1" baseline="30000" smtClean="0">
                <a:solidFill>
                  <a:srgbClr val="FF00FF"/>
                </a:solidFill>
                <a:latin typeface="Arial" pitchFamily="34" charset="0"/>
              </a:rPr>
              <a:t>21</a:t>
            </a:r>
            <a:r>
              <a:rPr lang="en-US" sz="2000" b="1" smtClean="0">
                <a:solidFill>
                  <a:srgbClr val="FF00FF"/>
                </a:solidFill>
                <a:latin typeface="Arial" pitchFamily="34" charset="0"/>
              </a:rPr>
              <a:t> m</a:t>
            </a:r>
            <a:r>
              <a:rPr lang="en-US" sz="2000" b="1" baseline="30000" smtClean="0">
                <a:solidFill>
                  <a:srgbClr val="FF00FF"/>
                </a:solidFill>
                <a:latin typeface="Arial" pitchFamily="34" charset="0"/>
              </a:rPr>
              <a:t>-3 </a:t>
            </a:r>
            <a:r>
              <a:rPr lang="en-US" sz="2000" b="1" smtClean="0">
                <a:solidFill>
                  <a:srgbClr val="FF00FF"/>
                </a:solidFill>
              </a:rPr>
              <a:t>·</a:t>
            </a:r>
            <a:r>
              <a:rPr lang="en-US" sz="2000" b="1" smtClean="0">
                <a:solidFill>
                  <a:srgbClr val="FF00FF"/>
                </a:solidFill>
                <a:latin typeface="Arial" pitchFamily="34" charset="0"/>
              </a:rPr>
              <a:t>keV</a:t>
            </a:r>
            <a:r>
              <a:rPr lang="en-US" sz="2000" b="1" smtClean="0">
                <a:solidFill>
                  <a:srgbClr val="FF00FF"/>
                </a:solidFill>
              </a:rPr>
              <a:t>·</a:t>
            </a:r>
            <a:r>
              <a:rPr lang="en-US" sz="2000" b="1" smtClean="0">
                <a:solidFill>
                  <a:srgbClr val="FF00FF"/>
                </a:solidFill>
                <a:latin typeface="Arial" pitchFamily="34" charset="0"/>
              </a:rPr>
              <a:t>s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i="1" smtClean="0">
                <a:solidFill>
                  <a:srgbClr val="0000FF"/>
                </a:solidFill>
                <a:latin typeface="Arial" pitchFamily="34" charset="0"/>
              </a:rPr>
              <a:t>(with the same approximation)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5073650" y="6607175"/>
            <a:ext cx="3735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1" hangingPunct="1"/>
            <a:r>
              <a:rPr lang="en-US" sz="1400">
                <a:solidFill>
                  <a:srgbClr val="008000"/>
                </a:solidFill>
              </a:rPr>
              <a:t>* J.D. Lawson, Proc. Phys. Soc. B, </a:t>
            </a:r>
            <a:r>
              <a:rPr lang="en-US" sz="1400" b="1">
                <a:solidFill>
                  <a:srgbClr val="008000"/>
                </a:solidFill>
              </a:rPr>
              <a:t>70</a:t>
            </a:r>
            <a:r>
              <a:rPr lang="en-US" sz="1400">
                <a:solidFill>
                  <a:srgbClr val="008000"/>
                </a:solidFill>
              </a:rPr>
              <a:t> (1957) 6 </a:t>
            </a:r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>
            <a:off x="2908300" y="3149600"/>
            <a:ext cx="508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168F8E-EFE9-4910-8584-96AA229E08CE}" type="slidenum">
              <a:rPr lang="en-US"/>
              <a:pPr/>
              <a:t>15</a:t>
            </a:fld>
            <a:r>
              <a:rPr lang="en-US"/>
              <a:t>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 l="3636" t="14127" r="3636" b="4709"/>
          <a:stretch>
            <a:fillRect/>
          </a:stretch>
        </p:blipFill>
        <p:spPr bwMode="auto">
          <a:xfrm>
            <a:off x="598488" y="1295400"/>
            <a:ext cx="784383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4163"/>
            <a:ext cx="9144000" cy="549275"/>
          </a:xfrm>
          <a:noFill/>
        </p:spPr>
        <p:txBody>
          <a:bodyPr/>
          <a:lstStyle/>
          <a:p>
            <a:pPr eaLnBrk="1" hangingPunct="1"/>
            <a:r>
              <a:rPr lang="en-US" sz="3000" smtClean="0"/>
              <a:t>Elements of a Fusion Power Plant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33D7C6-DFDE-4CF3-B906-4E7FD7A3F809}" type="slidenum">
              <a:rPr lang="en-US"/>
              <a:pPr/>
              <a:t>16</a:t>
            </a:fld>
            <a:r>
              <a:rPr lang="en-US"/>
              <a:t> </a:t>
            </a:r>
          </a:p>
        </p:txBody>
      </p:sp>
      <p:pic>
        <p:nvPicPr>
          <p:cNvPr id="2048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1841500"/>
            <a:ext cx="35290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550" y="1600200"/>
            <a:ext cx="2641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7313"/>
            <a:ext cx="7772400" cy="94615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Helvetica-Bold" charset="0"/>
              </a:rPr>
              <a:t>Many Fusion Concepts Have Been Tried, </a:t>
            </a:r>
            <a:r>
              <a:rPr lang="en-US" sz="2800" i="1" smtClean="0">
                <a:latin typeface="Helvetica-Bold" charset="0"/>
              </a:rPr>
              <a:t>but</a:t>
            </a:r>
            <a:r>
              <a:rPr lang="en-US" sz="2800" smtClean="0">
                <a:latin typeface="Helvetica-Bold" charset="0"/>
              </a:rPr>
              <a:t> Essentially Only Two Now Remain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444500" y="12065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DA"/>
                </a:solidFill>
              </a:rPr>
              <a:t>Spherical Implosion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4178300" y="1219200"/>
            <a:ext cx="473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DA"/>
                </a:solidFill>
              </a:rPr>
              <a:t>Toroidal Magnetic Confinement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355600" y="3619500"/>
            <a:ext cx="41275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177800" indent="-177800">
              <a:spcBef>
                <a:spcPct val="15000"/>
              </a:spcBef>
              <a:buFontTx/>
              <a:buChar char="•"/>
            </a:pPr>
            <a:r>
              <a:rPr lang="en-US" sz="2000"/>
              <a:t>Drive transient implosion of tiny fuel pellet (&lt;mm) with</a:t>
            </a:r>
          </a:p>
          <a:p>
            <a:pPr marL="520700" lvl="1" indent="-228600">
              <a:spcBef>
                <a:spcPct val="15000"/>
              </a:spcBef>
              <a:buFontTx/>
              <a:buChar char="–"/>
            </a:pPr>
            <a:r>
              <a:rPr lang="en-US" sz="1800">
                <a:solidFill>
                  <a:srgbClr val="0000DA"/>
                </a:solidFill>
              </a:rPr>
              <a:t>Lasers</a:t>
            </a:r>
          </a:p>
          <a:p>
            <a:pPr marL="520700" lvl="1" indent="-228600">
              <a:spcBef>
                <a:spcPct val="15000"/>
              </a:spcBef>
              <a:buFontTx/>
              <a:buChar char="–"/>
            </a:pPr>
            <a:r>
              <a:rPr lang="en-US" sz="1800">
                <a:solidFill>
                  <a:srgbClr val="0000DA"/>
                </a:solidFill>
              </a:rPr>
              <a:t>Particle beams</a:t>
            </a:r>
          </a:p>
          <a:p>
            <a:pPr marL="520700" lvl="1" indent="-228600">
              <a:spcBef>
                <a:spcPct val="15000"/>
              </a:spcBef>
              <a:buFontTx/>
              <a:buChar char="–"/>
            </a:pPr>
            <a:r>
              <a:rPr lang="en-US" sz="1800">
                <a:solidFill>
                  <a:srgbClr val="0000DA"/>
                </a:solidFill>
              </a:rPr>
              <a:t>Collapsing bubbles?</a:t>
            </a:r>
          </a:p>
          <a:p>
            <a:pPr marL="177800" indent="-177800">
              <a:spcBef>
                <a:spcPct val="15000"/>
              </a:spcBef>
              <a:buFontTx/>
              <a:buChar char="•"/>
            </a:pPr>
            <a:r>
              <a:rPr lang="en-US" sz="2000"/>
              <a:t>Very high density: 100 x solid</a:t>
            </a:r>
          </a:p>
          <a:p>
            <a:pPr marL="177800" indent="-177800">
              <a:spcBef>
                <a:spcPct val="15000"/>
              </a:spcBef>
              <a:buFontTx/>
              <a:buChar char="•"/>
            </a:pPr>
            <a:r>
              <a:rPr lang="en-US" sz="2000"/>
              <a:t>“Inertial” confinement:</a:t>
            </a:r>
            <a:r>
              <a:rPr lang="en-US" sz="2000" b="1">
                <a:solidFill>
                  <a:srgbClr val="FF00FF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“</a:t>
            </a:r>
            <a:r>
              <a:rPr lang="en-US" sz="2000" b="1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</a:t>
            </a:r>
            <a:r>
              <a:rPr lang="en-US" sz="2000" b="1" baseline="-2500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2000" b="1">
                <a:solidFill>
                  <a:srgbClr val="FF0000"/>
                </a:solidFill>
              </a:rPr>
              <a:t>”</a:t>
            </a:r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 &lt; 1ns</a:t>
            </a:r>
            <a:endParaRPr lang="en-US" sz="2000"/>
          </a:p>
          <a:p>
            <a:pPr marL="177800" indent="-177800">
              <a:spcBef>
                <a:spcPct val="15000"/>
              </a:spcBef>
              <a:buFontTx/>
              <a:buChar char="•"/>
            </a:pPr>
            <a:r>
              <a:rPr lang="en-US" sz="2000"/>
              <a:t>Stability of implosion critical</a:t>
            </a:r>
          </a:p>
        </p:txBody>
      </p:sp>
      <p:pic>
        <p:nvPicPr>
          <p:cNvPr id="20490" name="Picture 15"/>
          <p:cNvPicPr>
            <a:picLocks noChangeAspect="1" noChangeArrowheads="1"/>
          </p:cNvPicPr>
          <p:nvPr/>
        </p:nvPicPr>
        <p:blipFill>
          <a:blip r:embed="rId5" cstate="print"/>
          <a:srcRect t="4433"/>
          <a:stretch>
            <a:fillRect/>
          </a:stretch>
        </p:blipFill>
        <p:spPr bwMode="auto">
          <a:xfrm>
            <a:off x="5300663" y="2320925"/>
            <a:ext cx="29162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1270000" y="6311900"/>
            <a:ext cx="6791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en-US" sz="2000">
                <a:solidFill>
                  <a:srgbClr val="0000DA"/>
                </a:solidFill>
              </a:rPr>
              <a:t>Also hybrid approach: </a:t>
            </a:r>
            <a:r>
              <a:rPr lang="en-US" sz="2000" b="1">
                <a:solidFill>
                  <a:srgbClr val="0000DA"/>
                </a:solidFill>
              </a:rPr>
              <a:t>magnetically insulated implosion</a:t>
            </a:r>
            <a:endParaRPr lang="en-US" sz="2000">
              <a:solidFill>
                <a:srgbClr val="0000DA"/>
              </a:solidFill>
            </a:endParaRP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4775200" y="3619500"/>
            <a:ext cx="39370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/>
              <a:t>Charged particles spiral around magnetic field (</a:t>
            </a:r>
            <a:r>
              <a:rPr lang="en-US" sz="2000" b="1"/>
              <a:t>F</a:t>
            </a:r>
            <a:r>
              <a:rPr lang="en-US" sz="2000"/>
              <a:t> = </a:t>
            </a:r>
            <a:r>
              <a:rPr lang="en-US" sz="2000" i="1"/>
              <a:t>q</a:t>
            </a:r>
            <a:r>
              <a:rPr lang="en-US" sz="2000" b="1"/>
              <a:t>v </a:t>
            </a:r>
            <a:r>
              <a:rPr lang="en-US" sz="2000" b="1">
                <a:sym typeface="Symbol" pitchFamily="18" charset="2"/>
              </a:rPr>
              <a:t></a:t>
            </a:r>
            <a:r>
              <a:rPr lang="en-US" sz="2000" b="1"/>
              <a:t> B)</a:t>
            </a:r>
            <a:endParaRPr lang="en-US" sz="2000"/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/>
              <a:t>Make field lines close on them-selves to eliminate end losses</a:t>
            </a:r>
          </a:p>
          <a:p>
            <a:pPr marL="520700" lvl="1" indent="-22860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00DA"/>
                </a:solidFill>
              </a:rPr>
              <a:t>Ions travel many km before undergoing a fusion reaction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/>
              <a:t>Low density: 10</a:t>
            </a:r>
            <a:r>
              <a:rPr lang="en-US" sz="2000" baseline="30000"/>
              <a:t>-9</a:t>
            </a:r>
            <a:r>
              <a:rPr lang="en-US" sz="2000"/>
              <a:t> x solid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/>
              <a:t>Good confinement:</a:t>
            </a:r>
            <a:r>
              <a:rPr lang="en-US" sz="2000" b="1">
                <a:solidFill>
                  <a:srgbClr val="FF00FF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</a:t>
            </a:r>
            <a:r>
              <a:rPr lang="en-US" sz="2000" b="1" baseline="-2500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 &gt; 1s</a:t>
            </a:r>
            <a:endParaRPr lang="en-US" sz="1800">
              <a:solidFill>
                <a:srgbClr val="0000D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A8BF0E6-6279-42E0-AD4A-D6152CBE2B4A}" type="slidenum">
              <a:rPr lang="en-US"/>
              <a:pPr/>
              <a:t>17</a:t>
            </a:fld>
            <a:r>
              <a:rPr lang="en-US"/>
              <a:t> 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0513"/>
            <a:ext cx="9144000" cy="519112"/>
          </a:xfrm>
        </p:spPr>
        <p:txBody>
          <a:bodyPr/>
          <a:lstStyle/>
          <a:p>
            <a:pPr eaLnBrk="1" hangingPunct="1"/>
            <a:r>
              <a:rPr lang="en-US" sz="2800" smtClean="0"/>
              <a:t>Inertial Confinement Fusion (1940s-early 50s)</a:t>
            </a:r>
            <a:endParaRPr lang="en-US" smtClean="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42900" y="1314450"/>
            <a:ext cx="85852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00100" indent="-800100" eaLnBrk="1" hangingPunct="1">
              <a:spcBef>
                <a:spcPct val="45000"/>
              </a:spcBef>
            </a:pPr>
            <a:r>
              <a:rPr lang="en-US" sz="2000" b="1">
                <a:solidFill>
                  <a:schemeClr val="accent2"/>
                </a:solidFill>
              </a:rPr>
              <a:t>1940s</a:t>
            </a:r>
            <a:r>
              <a:rPr lang="en-US" sz="2000">
                <a:solidFill>
                  <a:schemeClr val="accent2"/>
                </a:solidFill>
              </a:rPr>
              <a:t>	First ideas on using fusion reactions to boost fission bombs</a:t>
            </a:r>
          </a:p>
          <a:p>
            <a:pPr marL="800100" indent="-800100" eaLnBrk="1" hangingPunct="1">
              <a:spcBef>
                <a:spcPct val="45000"/>
              </a:spcBef>
            </a:pPr>
            <a:r>
              <a:rPr lang="en-US" sz="2000" b="1">
                <a:solidFill>
                  <a:schemeClr val="accent2"/>
                </a:solidFill>
              </a:rPr>
              <a:t>1950</a:t>
            </a:r>
            <a:r>
              <a:rPr lang="en-US" sz="2000">
                <a:solidFill>
                  <a:schemeClr val="accent2"/>
                </a:solidFill>
              </a:rPr>
              <a:t>	Edward Teller given approval to develop fusion bomb “Super”</a:t>
            </a:r>
          </a:p>
          <a:p>
            <a:pPr marL="1257300" lvl="1" indent="-228600" eaLnBrk="1" hangingPunct="1">
              <a:spcBef>
                <a:spcPct val="45000"/>
              </a:spcBef>
            </a:pPr>
            <a:r>
              <a:rPr lang="en-US" sz="2000">
                <a:solidFill>
                  <a:schemeClr val="accent2"/>
                </a:solidFill>
              </a:rPr>
              <a:t>– Two stage concept (Ulam-Teller), second driven by radiation</a:t>
            </a:r>
          </a:p>
          <a:p>
            <a:pPr marL="800100" indent="-800100" eaLnBrk="1" hangingPunct="1">
              <a:spcBef>
                <a:spcPct val="45000"/>
              </a:spcBef>
            </a:pPr>
            <a:r>
              <a:rPr lang="en-US" sz="2000" b="1">
                <a:solidFill>
                  <a:schemeClr val="accent2"/>
                </a:solidFill>
              </a:rPr>
              <a:t>	</a:t>
            </a:r>
            <a:r>
              <a:rPr lang="en-US" sz="2000">
                <a:solidFill>
                  <a:schemeClr val="accent2"/>
                </a:solidFill>
              </a:rPr>
              <a:t>A Soviet Army sergeant Oleg Lavrentiev (d. Feb 2011), proposed fusion-bomb concept to Beria (Deputy Premier), and gridded electrostatic confinement for fusion energy production  </a:t>
            </a:r>
          </a:p>
          <a:p>
            <a:pPr marL="1257300" lvl="1" indent="-228600" eaLnBrk="1" hangingPunct="1">
              <a:spcBef>
                <a:spcPct val="45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Idea sent to Andrei Sakharov and Igor Tamm, who conceive </a:t>
            </a:r>
            <a:r>
              <a:rPr lang="en-US" sz="2000" b="1">
                <a:solidFill>
                  <a:schemeClr val="accent2"/>
                </a:solidFill>
              </a:rPr>
              <a:t>tokamak</a:t>
            </a:r>
            <a:r>
              <a:rPr lang="en-US" sz="2000">
                <a:solidFill>
                  <a:schemeClr val="accent2"/>
                </a:solidFill>
              </a:rPr>
              <a:t> concept for purely magnetic confinement</a:t>
            </a:r>
          </a:p>
          <a:p>
            <a:pPr marL="800100" indent="-800100" eaLnBrk="1" hangingPunct="1">
              <a:spcBef>
                <a:spcPct val="45000"/>
              </a:spcBef>
            </a:pPr>
            <a:r>
              <a:rPr lang="en-US" sz="2000" b="1">
                <a:solidFill>
                  <a:schemeClr val="accent2"/>
                </a:solidFill>
              </a:rPr>
              <a:t>1951</a:t>
            </a:r>
            <a:r>
              <a:rPr lang="en-US" sz="2000">
                <a:solidFill>
                  <a:schemeClr val="accent2"/>
                </a:solidFill>
              </a:rPr>
              <a:t>	Greenhouse-Cylinder - radiation compression of 1cm D-T pellet  </a:t>
            </a:r>
          </a:p>
          <a:p>
            <a:pPr marL="800100" indent="-800100" eaLnBrk="1" hangingPunct="1">
              <a:spcBef>
                <a:spcPct val="45000"/>
              </a:spcBef>
            </a:pPr>
            <a:r>
              <a:rPr lang="en-US" sz="2000" b="1">
                <a:solidFill>
                  <a:schemeClr val="accent2"/>
                </a:solidFill>
              </a:rPr>
              <a:t>1952</a:t>
            </a:r>
            <a:r>
              <a:rPr lang="en-US" sz="2000">
                <a:solidFill>
                  <a:schemeClr val="accent2"/>
                </a:solidFill>
              </a:rPr>
              <a:t>	First US H-bomb, Ivy-Mike (liquid D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), exploded</a:t>
            </a:r>
          </a:p>
          <a:p>
            <a:pPr marL="800100" indent="-800100" eaLnBrk="1" hangingPunct="1">
              <a:spcBef>
                <a:spcPct val="45000"/>
              </a:spcBef>
            </a:pPr>
            <a:r>
              <a:rPr lang="en-US" sz="2000" b="1">
                <a:solidFill>
                  <a:schemeClr val="accent2"/>
                </a:solidFill>
              </a:rPr>
              <a:t>1954</a:t>
            </a:r>
            <a:r>
              <a:rPr lang="en-US" sz="2000">
                <a:solidFill>
                  <a:schemeClr val="accent2"/>
                </a:solidFill>
              </a:rPr>
              <a:t>	Castle-Bravo (solid-LiD) exploded at Bikini Atoll: </a:t>
            </a:r>
            <a:r>
              <a:rPr lang="en-US" sz="2000" b="1">
                <a:solidFill>
                  <a:schemeClr val="accent2"/>
                </a:solidFill>
              </a:rPr>
              <a:t>15MT yield</a:t>
            </a:r>
            <a:endParaRPr lang="en-US" sz="2200" b="1">
              <a:solidFill>
                <a:schemeClr val="accent2"/>
              </a:solidFill>
            </a:endParaRPr>
          </a:p>
          <a:p>
            <a:pPr marL="800100" indent="-800100" eaLnBrk="1" hangingPunct="1">
              <a:spcBef>
                <a:spcPct val="25000"/>
              </a:spcBef>
            </a:pPr>
            <a:r>
              <a:rPr lang="en-US" sz="1600">
                <a:solidFill>
                  <a:srgbClr val="008000"/>
                </a:solidFill>
              </a:rPr>
              <a:t>References - </a:t>
            </a:r>
          </a:p>
          <a:p>
            <a:pPr marL="800100" indent="-800100" eaLnBrk="1" hangingPunct="1">
              <a:spcBef>
                <a:spcPct val="25000"/>
              </a:spcBef>
            </a:pPr>
            <a:r>
              <a:rPr lang="en-US" sz="1600">
                <a:solidFill>
                  <a:srgbClr val="008000"/>
                </a:solidFill>
              </a:rPr>
              <a:t>	“Dark Sun” by Richard Rhodes, 1995</a:t>
            </a:r>
            <a:endParaRPr lang="en-US" sz="2000">
              <a:solidFill>
                <a:srgbClr val="008000"/>
              </a:solidFill>
            </a:endParaRPr>
          </a:p>
          <a:p>
            <a:pPr marL="800100" indent="-800100" eaLnBrk="1" hangingPunct="1">
              <a:spcBef>
                <a:spcPct val="25000"/>
              </a:spcBef>
            </a:pPr>
            <a:r>
              <a:rPr lang="en-US" sz="1600">
                <a:solidFill>
                  <a:srgbClr val="008000"/>
                </a:solidFill>
              </a:rPr>
              <a:t>	“History of Soviet Fusion”, V.D. Shafranov, Physics-Uspekhi </a:t>
            </a:r>
            <a:r>
              <a:rPr lang="en-US" sz="1600" b="1">
                <a:solidFill>
                  <a:srgbClr val="008000"/>
                </a:solidFill>
              </a:rPr>
              <a:t>44</a:t>
            </a:r>
            <a:r>
              <a:rPr lang="en-US" sz="1600">
                <a:solidFill>
                  <a:srgbClr val="008000"/>
                </a:solidFill>
              </a:rPr>
              <a:t>(8) 835-865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1C137A-08F1-439D-AA28-19D943655DA5}" type="slidenum">
              <a:rPr lang="en-US"/>
              <a:pPr/>
              <a:t>18</a:t>
            </a:fld>
            <a:r>
              <a:rPr lang="en-US"/>
              <a:t> 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Inertial Confinement Works but Has Not Yet Been Achieved on a Manageable Scale for a Power Source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91000"/>
            <a:ext cx="8382000" cy="2352675"/>
          </a:xfrm>
        </p:spPr>
        <p:txBody>
          <a:bodyPr/>
          <a:lstStyle/>
          <a:p>
            <a:pPr eaLnBrk="1" hangingPunct="1"/>
            <a:r>
              <a:rPr lang="en-US" sz="2000" smtClean="0"/>
              <a:t>Compression of small D-T pellets to fusion ignition now being studied at the National Ignition Facility (Lawrence Livermore Natl. Lab.)</a:t>
            </a:r>
          </a:p>
          <a:p>
            <a:pPr lvl="1" eaLnBrk="1" hangingPunct="1"/>
            <a:r>
              <a:rPr lang="en-US" sz="2000" smtClean="0"/>
              <a:t>Using “indirect drive” by x-rays generated in a tiny (mm) cavity by intense frequency-tripled Nd-glass laser radiation (192 beams)</a:t>
            </a:r>
          </a:p>
          <a:p>
            <a:pPr lvl="1" eaLnBrk="1" hangingPunct="1"/>
            <a:r>
              <a:rPr lang="en-US" sz="2000" smtClean="0"/>
              <a:t>Laser inefficiency makes it difficult to achieve Q = 1 by this route</a:t>
            </a:r>
          </a:p>
          <a:p>
            <a:pPr eaLnBrk="1" hangingPunct="1"/>
            <a:r>
              <a:rPr lang="en-US" sz="2000" smtClean="0"/>
              <a:t>“Direct drive” implosions also being investigated using lasers, particle beams or x-rays produced by exploding wires</a:t>
            </a:r>
          </a:p>
        </p:txBody>
      </p:sp>
      <p:pic>
        <p:nvPicPr>
          <p:cNvPr id="22534" name="Picture 5" descr="Ivy_Mike_Sausage_de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1644650"/>
            <a:ext cx="31210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238125" y="1174750"/>
            <a:ext cx="32019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8000"/>
                </a:solidFill>
              </a:rPr>
              <a:t>1952 Ivy-Mike “sausage” (~80 tons)</a:t>
            </a:r>
          </a:p>
          <a:p>
            <a:r>
              <a:rPr lang="en-US" sz="1600">
                <a:solidFill>
                  <a:srgbClr val="008000"/>
                </a:solidFill>
                <a:sym typeface="Symbol" pitchFamily="18" charset="2"/>
              </a:rPr>
              <a:t></a:t>
            </a:r>
            <a:r>
              <a:rPr lang="en-US" sz="1600">
                <a:solidFill>
                  <a:srgbClr val="008000"/>
                </a:solidFill>
              </a:rPr>
              <a:t> 10.7MT  = 1.42GW.yr energy </a:t>
            </a:r>
          </a:p>
        </p:txBody>
      </p:sp>
      <p:pic>
        <p:nvPicPr>
          <p:cNvPr id="22536" name="Picture 8" descr="W80_nuclear_warhead"/>
          <p:cNvPicPr>
            <a:picLocks noChangeAspect="1" noChangeArrowheads="1"/>
          </p:cNvPicPr>
          <p:nvPr/>
        </p:nvPicPr>
        <p:blipFill>
          <a:blip r:embed="rId4" cstate="print"/>
          <a:srcRect l="13499"/>
          <a:stretch>
            <a:fillRect/>
          </a:stretch>
        </p:blipFill>
        <p:spPr bwMode="auto">
          <a:xfrm>
            <a:off x="3543300" y="1679575"/>
            <a:ext cx="238601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675063" y="1365250"/>
            <a:ext cx="2044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8000"/>
                </a:solidFill>
              </a:rPr>
              <a:t>W-80 nuclear warhead</a:t>
            </a:r>
          </a:p>
        </p:txBody>
      </p:sp>
      <p:pic>
        <p:nvPicPr>
          <p:cNvPr id="22538" name="Picture 10" descr="NIF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4088" y="1677988"/>
            <a:ext cx="13985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NIF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6163" y="1674813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NIF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7325" y="2768600"/>
            <a:ext cx="16637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405563" y="1377950"/>
            <a:ext cx="2122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8000"/>
                </a:solidFill>
              </a:rPr>
              <a:t>NIF “hohlraum” capsule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6743700" y="2159000"/>
            <a:ext cx="609600" cy="11684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827BB4-D26D-4451-9BD5-11EE69B88631}" type="slidenum">
              <a:rPr lang="en-US"/>
              <a:pPr/>
              <a:t>19</a:t>
            </a:fld>
            <a:r>
              <a:rPr lang="en-US"/>
              <a:t> 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925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Early Years of Magnetic Confinement 	</a:t>
            </a:r>
            <a:br>
              <a:rPr lang="en-US" sz="3000" smtClean="0"/>
            </a:br>
            <a:r>
              <a:rPr lang="en-US" sz="3000" smtClean="0"/>
              <a:t>Fusion Research</a:t>
            </a:r>
            <a:endParaRPr lang="en-US" smtClean="0"/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952500" y="1828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193675" y="1308100"/>
            <a:ext cx="879475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indent="-800100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sz="2000" b="1">
                <a:solidFill>
                  <a:srgbClr val="004080"/>
                </a:solidFill>
              </a:rPr>
              <a:t>1940s</a:t>
            </a:r>
            <a:r>
              <a:rPr lang="en-US" sz="2000">
                <a:solidFill>
                  <a:srgbClr val="004080"/>
                </a:solidFill>
              </a:rPr>
              <a:t>	Concept of using a magnetic field to confine a hot plasma for fusion</a:t>
            </a:r>
          </a:p>
          <a:p>
            <a:pPr marL="800100" indent="-800100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sz="2000" b="1">
                <a:solidFill>
                  <a:srgbClr val="004080"/>
                </a:solidFill>
              </a:rPr>
              <a:t>1947</a:t>
            </a:r>
            <a:r>
              <a:rPr lang="en-US" sz="2000">
                <a:solidFill>
                  <a:srgbClr val="004080"/>
                </a:solidFill>
              </a:rPr>
              <a:t>	G.P. Thomson and P.C. Thonemann began classified  investigations of toroidal “pinch” RF discharge, eventually leading to ZETA, a large pinch at UKAEA Harwell, England in 1956</a:t>
            </a:r>
          </a:p>
          <a:p>
            <a:pPr marL="800100" indent="-800100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sz="2000" b="1">
                <a:solidFill>
                  <a:srgbClr val="004080"/>
                </a:solidFill>
              </a:rPr>
              <a:t>1949</a:t>
            </a:r>
            <a:r>
              <a:rPr lang="en-US" sz="2000">
                <a:solidFill>
                  <a:srgbClr val="004080"/>
                </a:solidFill>
              </a:rPr>
              <a:t>	R. Richter in Argentina, backed by President Peron, claimed to have achieved controlled fusion</a:t>
            </a:r>
          </a:p>
          <a:p>
            <a:pPr marL="1143000" lvl="1" indent="-228600" eaLnBrk="1" hangingPunct="1">
              <a:lnSpc>
                <a:spcPct val="105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4080"/>
                </a:solidFill>
              </a:rPr>
              <a:t>turned out to be bogus, but news piques interest of astrophysics professor Lyman Spitzer at Princeton</a:t>
            </a:r>
          </a:p>
          <a:p>
            <a:pPr marL="800100" indent="-800100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sz="2000" b="1">
                <a:solidFill>
                  <a:srgbClr val="004080"/>
                </a:solidFill>
              </a:rPr>
              <a:t>1950</a:t>
            </a:r>
            <a:r>
              <a:rPr lang="en-US" sz="2000">
                <a:solidFill>
                  <a:srgbClr val="004080"/>
                </a:solidFill>
              </a:rPr>
              <a:t>	Spitzer conceived “stellarator” (while on a ski lift) and proposes experiments to US Atomic Energy Commission ($50K!)</a:t>
            </a:r>
          </a:p>
          <a:p>
            <a:pPr marL="1143000" lvl="1" indent="-228600" eaLnBrk="1" hangingPunct="1">
              <a:lnSpc>
                <a:spcPct val="105000"/>
              </a:lnSpc>
              <a:spcBef>
                <a:spcPct val="35000"/>
              </a:spcBef>
              <a:buFontTx/>
              <a:buChar char="–"/>
            </a:pPr>
            <a:r>
              <a:rPr lang="en-US" sz="2000">
                <a:solidFill>
                  <a:srgbClr val="FF0000"/>
                </a:solidFill>
              </a:rPr>
              <a:t>“Project Matterhorn”</a:t>
            </a:r>
            <a:r>
              <a:rPr lang="en-US" sz="2000">
                <a:solidFill>
                  <a:srgbClr val="004080"/>
                </a:solidFill>
              </a:rPr>
              <a:t> initiated at Princeton</a:t>
            </a:r>
            <a:endParaRPr lang="en-US" sz="2000">
              <a:solidFill>
                <a:srgbClr val="FF0000"/>
              </a:solidFill>
            </a:endParaRPr>
          </a:p>
          <a:p>
            <a:pPr marL="800100" indent="-800100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sz="2000" b="1">
                <a:solidFill>
                  <a:srgbClr val="004080"/>
                </a:solidFill>
              </a:rPr>
              <a:t>1950s</a:t>
            </a:r>
            <a:r>
              <a:rPr lang="en-US" sz="2000">
                <a:solidFill>
                  <a:srgbClr val="004080"/>
                </a:solidFill>
              </a:rPr>
              <a:t>	Classified US </a:t>
            </a:r>
            <a:r>
              <a:rPr lang="en-US" sz="2000">
                <a:solidFill>
                  <a:srgbClr val="FF0000"/>
                </a:solidFill>
              </a:rPr>
              <a:t>Project Sherwood</a:t>
            </a:r>
            <a:r>
              <a:rPr lang="en-US" sz="2000">
                <a:solidFill>
                  <a:srgbClr val="004080"/>
                </a:solidFill>
              </a:rPr>
              <a:t> on controlled thermonuclear fusion</a:t>
            </a:r>
          </a:p>
          <a:p>
            <a:pPr marL="800100" indent="-800100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sz="2000" b="1">
                <a:solidFill>
                  <a:srgbClr val="004080"/>
                </a:solidFill>
              </a:rPr>
              <a:t>1958</a:t>
            </a:r>
            <a:r>
              <a:rPr lang="en-US" sz="2000">
                <a:solidFill>
                  <a:srgbClr val="004080"/>
                </a:solidFill>
              </a:rPr>
              <a:t>	Magnetic fusion research declassified.  US and others unveil results at 2nd UN Atoms for Peace Conference in Geneva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4B9C3F-891D-4EE0-8A44-A97B4C700CCC}" type="slidenum">
              <a:rPr lang="en-US"/>
              <a:pPr/>
              <a:t>2</a:t>
            </a:fld>
            <a:r>
              <a:rPr lang="en-US"/>
              <a:t> 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9700"/>
            <a:ext cx="8382000" cy="47847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Nuclear fusion as a fundamental source of energy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Fusion reactions for energy production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Conditions for fusion and the Lawson criterion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Inertial and magnetic confinement approaches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Magnetic confinement systems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Emergence of the tokamak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Plasma heating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The large tokamaks and the start of ITER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Current research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A9FB22-E5E8-4C1B-967B-3F52F5E05AD1}" type="slidenum">
              <a:rPr lang="en-US"/>
              <a:pPr/>
              <a:t>20</a:t>
            </a:fld>
            <a:r>
              <a:rPr lang="en-US"/>
              <a:t> 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988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Requirements for Magnetic Confinement DT Fusion Energy Development Were Understood Very Early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952500" y="1828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79400" y="1282700"/>
            <a:ext cx="8620125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 eaLnBrk="1" hangingPunct="1">
              <a:lnSpc>
                <a:spcPct val="150000"/>
              </a:lnSpc>
              <a:spcBef>
                <a:spcPct val="70000"/>
              </a:spcBef>
              <a:buFontTx/>
              <a:buChar char="•"/>
              <a:tabLst>
                <a:tab pos="800100" algn="l"/>
              </a:tabLst>
            </a:pPr>
            <a:r>
              <a:rPr lang="en-US" sz="2000"/>
              <a:t>Plasma conditions for self-sustaining fusion defined by Lawson criterion</a:t>
            </a:r>
            <a:r>
              <a:rPr lang="en-US" sz="2000">
                <a:solidFill>
                  <a:srgbClr val="004080"/>
                </a:solidFill>
              </a:rPr>
              <a:t/>
            </a:r>
            <a:br>
              <a:rPr lang="en-US" sz="2000">
                <a:solidFill>
                  <a:srgbClr val="004080"/>
                </a:solidFill>
              </a:rPr>
            </a:br>
            <a:r>
              <a:rPr lang="en-US" sz="2000">
                <a:solidFill>
                  <a:srgbClr val="004080"/>
                </a:solidFill>
              </a:rPr>
              <a:t> 	</a:t>
            </a:r>
            <a:r>
              <a:rPr lang="en-US" sz="2000" b="1">
                <a:solidFill>
                  <a:srgbClr val="FF0000"/>
                </a:solidFill>
              </a:rPr>
              <a:t>T</a:t>
            </a:r>
            <a:r>
              <a:rPr lang="en-US" sz="2000" b="1" baseline="-25000">
                <a:solidFill>
                  <a:srgbClr val="FF0000"/>
                </a:solidFill>
              </a:rPr>
              <a:t>i</a:t>
            </a:r>
            <a:r>
              <a:rPr lang="en-US" sz="2000" b="1">
                <a:solidFill>
                  <a:srgbClr val="FF0000"/>
                </a:solidFill>
              </a:rPr>
              <a:t> ~ 10 – 20 keV, n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2000" b="1" baseline="-25000">
                <a:solidFill>
                  <a:srgbClr val="FF0000"/>
                </a:solidFill>
              </a:rPr>
              <a:t>E</a:t>
            </a:r>
            <a:r>
              <a:rPr lang="en-US" sz="2000" b="1">
                <a:solidFill>
                  <a:srgbClr val="FF0000"/>
                </a:solidFill>
              </a:rPr>
              <a:t> ≈ (6 – 3) 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</a:t>
            </a:r>
            <a:r>
              <a:rPr lang="en-US" sz="2000" b="1">
                <a:solidFill>
                  <a:srgbClr val="FF0000"/>
                </a:solidFill>
              </a:rPr>
              <a:t> 10</a:t>
            </a:r>
            <a:r>
              <a:rPr lang="en-US" sz="2000" b="1" baseline="30000">
                <a:solidFill>
                  <a:srgbClr val="FF0000"/>
                </a:solidFill>
              </a:rPr>
              <a:t>20</a:t>
            </a:r>
            <a:r>
              <a:rPr lang="en-US" sz="2000" b="1">
                <a:solidFill>
                  <a:srgbClr val="FF0000"/>
                </a:solidFill>
              </a:rPr>
              <a:t>m</a:t>
            </a:r>
            <a:r>
              <a:rPr lang="en-US" sz="2000" b="1" baseline="30000">
                <a:solidFill>
                  <a:srgbClr val="FF0000"/>
                </a:solidFill>
              </a:rPr>
              <a:t>-3</a:t>
            </a:r>
            <a:r>
              <a:rPr lang="en-US" sz="2000" b="1">
                <a:solidFill>
                  <a:srgbClr val="FF0000"/>
                </a:solidFill>
              </a:rPr>
              <a:t>·s</a:t>
            </a:r>
            <a:endParaRPr lang="en-US" sz="2000">
              <a:solidFill>
                <a:srgbClr val="004080"/>
              </a:solidFill>
            </a:endParaRPr>
          </a:p>
          <a:p>
            <a:pPr marL="236538" indent="-236538" eaLnBrk="1" hangingPunct="1">
              <a:spcBef>
                <a:spcPct val="70000"/>
              </a:spcBef>
              <a:buFontTx/>
              <a:buChar char="•"/>
              <a:tabLst>
                <a:tab pos="800100" algn="l"/>
              </a:tabLst>
            </a:pPr>
            <a:r>
              <a:rPr lang="en-US" sz="2000"/>
              <a:t>Fusion power density ~ 5 MWm</a:t>
            </a:r>
            <a:r>
              <a:rPr lang="en-US" sz="2000" baseline="30000"/>
              <a:t>-3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</a:t>
            </a:r>
            <a:r>
              <a:rPr lang="en-US" sz="2000"/>
              <a:t> plasma pressure ~ 10 atm</a:t>
            </a:r>
            <a:endParaRPr lang="en-US" sz="2000">
              <a:solidFill>
                <a:srgbClr val="004080"/>
              </a:solidFill>
            </a:endParaRPr>
          </a:p>
          <a:p>
            <a:pPr marL="693738" lvl="1" indent="-342900" eaLnBrk="1" hangingPunct="1">
              <a:spcBef>
                <a:spcPct val="70000"/>
              </a:spcBef>
              <a:buFontTx/>
              <a:buChar char="–"/>
              <a:tabLst>
                <a:tab pos="800100" algn="l"/>
              </a:tabLst>
            </a:pPr>
            <a:r>
              <a:rPr lang="en-US" sz="2000">
                <a:solidFill>
                  <a:srgbClr val="004080"/>
                </a:solidFill>
              </a:rPr>
              <a:t>Need to maximize </a:t>
            </a:r>
            <a:r>
              <a:rPr lang="en-US" sz="2000" b="1">
                <a:solidFill>
                  <a:srgbClr val="004080"/>
                </a:solidFill>
                <a:latin typeface="Symbol" pitchFamily="18" charset="2"/>
              </a:rPr>
              <a:t>b</a:t>
            </a:r>
            <a:r>
              <a:rPr lang="en-US" sz="2000" b="1">
                <a:solidFill>
                  <a:srgbClr val="004080"/>
                </a:solidFill>
              </a:rPr>
              <a:t> = 2</a:t>
            </a:r>
            <a:r>
              <a:rPr lang="en-US" sz="2000" b="1">
                <a:solidFill>
                  <a:srgbClr val="004080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sz="2000" b="1" baseline="-25000">
                <a:solidFill>
                  <a:srgbClr val="004080"/>
                </a:solidFill>
              </a:rPr>
              <a:t>0</a:t>
            </a:r>
            <a:r>
              <a:rPr lang="en-US" sz="2000" b="1">
                <a:solidFill>
                  <a:srgbClr val="004080"/>
                </a:solidFill>
                <a:latin typeface="Symbol" pitchFamily="18" charset="2"/>
                <a:sym typeface="Symbol" pitchFamily="18" charset="2"/>
              </a:rPr>
              <a:t></a:t>
            </a:r>
            <a:r>
              <a:rPr lang="en-US" sz="2000" b="1">
                <a:solidFill>
                  <a:srgbClr val="004080"/>
                </a:solidFill>
              </a:rPr>
              <a:t>p</a:t>
            </a:r>
            <a:r>
              <a:rPr lang="en-US" sz="2000" b="1">
                <a:solidFill>
                  <a:srgbClr val="004080"/>
                </a:solidFill>
                <a:latin typeface="Symbol" pitchFamily="18" charset="2"/>
                <a:sym typeface="Symbol" pitchFamily="18" charset="2"/>
              </a:rPr>
              <a:t></a:t>
            </a:r>
            <a:r>
              <a:rPr lang="en-US" sz="2000" b="1">
                <a:solidFill>
                  <a:srgbClr val="004080"/>
                </a:solidFill>
              </a:rPr>
              <a:t>/ B</a:t>
            </a:r>
            <a:r>
              <a:rPr lang="en-US" sz="2000" b="1" baseline="-25000">
                <a:solidFill>
                  <a:srgbClr val="004080"/>
                </a:solidFill>
              </a:rPr>
              <a:t>max</a:t>
            </a:r>
            <a:r>
              <a:rPr lang="en-US" sz="2000" b="1" baseline="30000">
                <a:solidFill>
                  <a:srgbClr val="004080"/>
                </a:solidFill>
              </a:rPr>
              <a:t>2</a:t>
            </a:r>
            <a:endParaRPr lang="en-US" sz="2000" b="1">
              <a:solidFill>
                <a:srgbClr val="004080"/>
              </a:solidFill>
            </a:endParaRPr>
          </a:p>
          <a:p>
            <a:pPr marL="236538" indent="-236538" eaLnBrk="1" hangingPunct="1">
              <a:spcBef>
                <a:spcPct val="70000"/>
              </a:spcBef>
              <a:buFontTx/>
              <a:buChar char="•"/>
              <a:tabLst>
                <a:tab pos="800100" algn="l"/>
              </a:tabLst>
            </a:pPr>
            <a:r>
              <a:rPr lang="en-US" sz="2000"/>
              <a:t>Control  interaction of plasma with surrounding material wall</a:t>
            </a:r>
            <a:endParaRPr lang="en-US" sz="2000">
              <a:solidFill>
                <a:srgbClr val="004080"/>
              </a:solidFill>
            </a:endParaRPr>
          </a:p>
          <a:p>
            <a:pPr marL="693738" lvl="1" indent="-342900" eaLnBrk="1" hangingPunct="1">
              <a:spcBef>
                <a:spcPct val="70000"/>
              </a:spcBef>
              <a:buFontTx/>
              <a:buChar char="–"/>
              <a:tabLst>
                <a:tab pos="800100" algn="l"/>
              </a:tabLst>
            </a:pPr>
            <a:r>
              <a:rPr lang="en-US" sz="2000">
                <a:solidFill>
                  <a:srgbClr val="004080"/>
                </a:solidFill>
              </a:rPr>
              <a:t>~ 2 MWm</a:t>
            </a:r>
            <a:r>
              <a:rPr lang="en-US" sz="2000" baseline="30000">
                <a:solidFill>
                  <a:srgbClr val="004080"/>
                </a:solidFill>
              </a:rPr>
              <a:t>-2</a:t>
            </a:r>
            <a:r>
              <a:rPr lang="en-US" sz="2000">
                <a:solidFill>
                  <a:srgbClr val="004080"/>
                </a:solidFill>
              </a:rPr>
              <a:t> thermal load on wall</a:t>
            </a:r>
          </a:p>
          <a:p>
            <a:pPr marL="693738" lvl="1" indent="-342900" eaLnBrk="1" hangingPunct="1">
              <a:spcBef>
                <a:spcPct val="70000"/>
              </a:spcBef>
              <a:buFontTx/>
              <a:buChar char="–"/>
              <a:tabLst>
                <a:tab pos="800100" algn="l"/>
              </a:tabLst>
            </a:pPr>
            <a:r>
              <a:rPr lang="en-US" sz="2000">
                <a:solidFill>
                  <a:srgbClr val="004080"/>
                </a:solidFill>
              </a:rPr>
              <a:t>Prevent impurities from diluting fuel and radiating energy</a:t>
            </a:r>
            <a:endParaRPr lang="en-US" sz="1800">
              <a:solidFill>
                <a:srgbClr val="004080"/>
              </a:solidFill>
            </a:endParaRPr>
          </a:p>
          <a:p>
            <a:pPr marL="236538" indent="-236538" eaLnBrk="1" hangingPunct="1">
              <a:spcBef>
                <a:spcPct val="70000"/>
              </a:spcBef>
              <a:buFontTx/>
              <a:buChar char="•"/>
              <a:tabLst>
                <a:tab pos="800100" algn="l"/>
              </a:tabLst>
            </a:pPr>
            <a:r>
              <a:rPr lang="en-US" sz="2000"/>
              <a:t>Neutron wall loading ~ 4 MWm</a:t>
            </a:r>
            <a:r>
              <a:rPr lang="en-US" sz="2000" baseline="30000"/>
              <a:t>-2</a:t>
            </a:r>
            <a:r>
              <a:rPr lang="en-US" sz="2000"/>
              <a:t> for economic feasibility</a:t>
            </a:r>
          </a:p>
          <a:p>
            <a:pPr marL="236538" indent="-236538" eaLnBrk="1" hangingPunct="1">
              <a:spcBef>
                <a:spcPct val="70000"/>
              </a:spcBef>
              <a:buFontTx/>
              <a:buChar char="•"/>
              <a:tabLst>
                <a:tab pos="800100" algn="l"/>
              </a:tabLst>
            </a:pPr>
            <a:r>
              <a:rPr lang="en-US" sz="2000"/>
              <a:t>Self-sufficient tritium breeding to complete the fuel cycle</a:t>
            </a:r>
          </a:p>
          <a:p>
            <a:pPr marL="236538" indent="-236538" eaLnBrk="1" hangingPunct="1">
              <a:spcBef>
                <a:spcPct val="70000"/>
              </a:spcBef>
              <a:buFontTx/>
              <a:buChar char="•"/>
              <a:tabLst>
                <a:tab pos="800100" algn="l"/>
              </a:tabLst>
            </a:pPr>
            <a:r>
              <a:rPr lang="en-US" sz="2000"/>
              <a:t>High-duty cycle, essentially steady-state </a:t>
            </a:r>
            <a:endParaRPr lang="en-US" sz="2000">
              <a:solidFill>
                <a:srgbClr val="004080"/>
              </a:solidFill>
            </a:endParaRPr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>
            <a:off x="304800" y="1524000"/>
            <a:ext cx="845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39E350-6095-4034-BA41-0352A59D98EA}" type="slidenum">
              <a:rPr lang="en-US"/>
              <a:pPr/>
              <a:t>21</a:t>
            </a:fld>
            <a:r>
              <a:rPr lang="en-US"/>
              <a:t> </a:t>
            </a:r>
          </a:p>
        </p:txBody>
      </p:sp>
      <p:sp>
        <p:nvSpPr>
          <p:cNvPr id="2560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9563"/>
            <a:ext cx="9144000" cy="549275"/>
          </a:xfrm>
        </p:spPr>
        <p:txBody>
          <a:bodyPr/>
          <a:lstStyle/>
          <a:p>
            <a:pPr eaLnBrk="1" hangingPunct="1"/>
            <a:r>
              <a:rPr lang="en-US" sz="3000" smtClean="0"/>
              <a:t>Digression: Magnetic Mirror Confinement</a:t>
            </a:r>
            <a:endParaRPr lang="en-US" sz="2800" smtClean="0"/>
          </a:p>
        </p:txBody>
      </p:sp>
      <p:sp>
        <p:nvSpPr>
          <p:cNvPr id="25605" name="Text Box 1027"/>
          <p:cNvSpPr txBox="1">
            <a:spLocks noChangeArrowheads="1"/>
          </p:cNvSpPr>
          <p:nvPr/>
        </p:nvSpPr>
        <p:spPr bwMode="auto">
          <a:xfrm>
            <a:off x="952500" y="1828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25606" name="Line 1029"/>
          <p:cNvSpPr>
            <a:spLocks noChangeShapeType="1"/>
          </p:cNvSpPr>
          <p:nvPr/>
        </p:nvSpPr>
        <p:spPr bwMode="auto">
          <a:xfrm>
            <a:off x="304800" y="1524000"/>
            <a:ext cx="845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7" name="Picture 1030" descr="5794563833_c096c06cc2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8" y="4203700"/>
            <a:ext cx="3121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031"/>
          <p:cNvSpPr>
            <a:spLocks noChangeArrowheads="1"/>
          </p:cNvSpPr>
          <p:nvPr/>
        </p:nvSpPr>
        <p:spPr bwMode="auto">
          <a:xfrm>
            <a:off x="3184525" y="6583363"/>
            <a:ext cx="5605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008040"/>
                </a:solidFill>
                <a:latin typeface="Arial" pitchFamily="34" charset="0"/>
              </a:rPr>
              <a:t>http://www.flickr.com/photos/llnl/5794563833/sizes/l/in/set-72157626754270259/</a:t>
            </a:r>
          </a:p>
        </p:txBody>
      </p:sp>
      <p:sp>
        <p:nvSpPr>
          <p:cNvPr id="25609" name="Rectangle 1032"/>
          <p:cNvSpPr>
            <a:spLocks noGrp="1" noChangeArrowheads="1"/>
          </p:cNvSpPr>
          <p:nvPr>
            <p:ph type="body" idx="1"/>
          </p:nvPr>
        </p:nvSpPr>
        <p:spPr>
          <a:xfrm>
            <a:off x="215900" y="1257300"/>
            <a:ext cx="5727700" cy="5276850"/>
          </a:xfrm>
        </p:spPr>
        <p:txBody>
          <a:bodyPr/>
          <a:lstStyle/>
          <a:p>
            <a:pPr eaLnBrk="1" hangingPunct="1"/>
            <a:r>
              <a:rPr lang="en-US" sz="2000" smtClean="0"/>
              <a:t>Create regions of higher magnetic field surrounding a central region with lower field</a:t>
            </a:r>
          </a:p>
          <a:p>
            <a:pPr eaLnBrk="1" hangingPunct="1"/>
            <a:r>
              <a:rPr lang="en-US" sz="2000" smtClean="0"/>
              <a:t>Conservation of magnetic moment </a:t>
            </a:r>
            <a:r>
              <a:rPr lang="en-US" sz="2000" i="1" smtClean="0">
                <a:sym typeface="Symbol" pitchFamily="18" charset="2"/>
              </a:rPr>
              <a:t></a:t>
            </a:r>
            <a:r>
              <a:rPr lang="en-US" sz="2000" i="1" smtClean="0"/>
              <a:t> = mv</a:t>
            </a:r>
            <a:r>
              <a:rPr lang="en-US" sz="2000" i="1" baseline="-25000" smtClean="0">
                <a:sym typeface="Symbol" pitchFamily="18" charset="2"/>
              </a:rPr>
              <a:t></a:t>
            </a:r>
            <a:r>
              <a:rPr lang="en-US" sz="2000" i="1" baseline="30000" smtClean="0">
                <a:sym typeface="Symbol" pitchFamily="18" charset="2"/>
              </a:rPr>
              <a:t>2</a:t>
            </a:r>
            <a:r>
              <a:rPr lang="en-US" sz="2000" i="1" smtClean="0">
                <a:sym typeface="Symbol" pitchFamily="18" charset="2"/>
              </a:rPr>
              <a:t>/2B</a:t>
            </a:r>
            <a:r>
              <a:rPr lang="en-US" sz="2000" smtClean="0"/>
              <a:t> of gyrating charged particles causes them to be reflected from higher field “mirrors” at ends</a:t>
            </a:r>
          </a:p>
          <a:p>
            <a:pPr eaLnBrk="1" hangingPunct="1"/>
            <a:r>
              <a:rPr lang="en-US" sz="2000" smtClean="0"/>
              <a:t>However, there is a region in the distribution function of particles, the “loss cone”, that can escape through the mirrors and be lost</a:t>
            </a:r>
          </a:p>
          <a:p>
            <a:pPr lvl="1" eaLnBrk="1" hangingPunct="1"/>
            <a:r>
              <a:rPr lang="en-US" sz="2000" smtClean="0"/>
              <a:t>Many schemes to minimize these losses were devised and tried </a:t>
            </a:r>
            <a:r>
              <a:rPr lang="en-US" sz="2000" i="1" smtClean="0"/>
              <a:t>but</a:t>
            </a:r>
            <a:endParaRPr lang="en-US" sz="2000" smtClean="0"/>
          </a:p>
          <a:p>
            <a:pPr lvl="1" eaLnBrk="1" hangingPunct="1"/>
            <a:r>
              <a:rPr lang="en-US" sz="2000" smtClean="0"/>
              <a:t>Plasma instabilities tend to scatter particles into the “loss cone”</a:t>
            </a:r>
          </a:p>
          <a:p>
            <a:pPr eaLnBrk="1" hangingPunct="1"/>
            <a:r>
              <a:rPr lang="en-US" sz="2000" smtClean="0"/>
              <a:t>Mirror confinement fusion reached its zenith in 1986 with construction of MFTF-B at Lawrence Livermore National Laboratory</a:t>
            </a:r>
          </a:p>
          <a:p>
            <a:pPr lvl="1" eaLnBrk="1" hangingPunct="1"/>
            <a:r>
              <a:rPr lang="en-US" sz="2000" smtClean="0"/>
              <a:t>Device was mothballed after completion</a:t>
            </a:r>
          </a:p>
        </p:txBody>
      </p:sp>
      <p:pic>
        <p:nvPicPr>
          <p:cNvPr id="25610" name="Picture 1033" descr="mirrorm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788" y="1154113"/>
            <a:ext cx="207962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1" name="Group 1053"/>
          <p:cNvGrpSpPr>
            <a:grpSpLocks/>
          </p:cNvGrpSpPr>
          <p:nvPr/>
        </p:nvGrpSpPr>
        <p:grpSpPr bwMode="auto">
          <a:xfrm>
            <a:off x="6284913" y="2773363"/>
            <a:ext cx="2481262" cy="1393825"/>
            <a:chOff x="3959" y="1747"/>
            <a:chExt cx="1563" cy="878"/>
          </a:xfrm>
        </p:grpSpPr>
        <p:sp>
          <p:nvSpPr>
            <p:cNvPr id="25612" name="Line 1036"/>
            <p:cNvSpPr>
              <a:spLocks noChangeShapeType="1"/>
            </p:cNvSpPr>
            <p:nvPr/>
          </p:nvSpPr>
          <p:spPr bwMode="auto">
            <a:xfrm>
              <a:off x="4679" y="1898"/>
              <a:ext cx="0" cy="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3" name="Group 1037"/>
            <p:cNvGrpSpPr>
              <a:grpSpLocks/>
            </p:cNvGrpSpPr>
            <p:nvPr/>
          </p:nvGrpSpPr>
          <p:grpSpPr bwMode="auto">
            <a:xfrm>
              <a:off x="4679" y="2215"/>
              <a:ext cx="720" cy="345"/>
              <a:chOff x="2615" y="1392"/>
              <a:chExt cx="720" cy="288"/>
            </a:xfrm>
          </p:grpSpPr>
          <p:sp>
            <p:nvSpPr>
              <p:cNvPr id="25627" name="Freeform 1038"/>
              <p:cNvSpPr>
                <a:spLocks/>
              </p:cNvSpPr>
              <p:nvPr/>
            </p:nvSpPr>
            <p:spPr bwMode="auto">
              <a:xfrm>
                <a:off x="2615" y="1392"/>
                <a:ext cx="720" cy="288"/>
              </a:xfrm>
              <a:custGeom>
                <a:avLst/>
                <a:gdLst>
                  <a:gd name="T0" fmla="*/ 0 w 720"/>
                  <a:gd name="T1" fmla="*/ 288 h 288"/>
                  <a:gd name="T2" fmla="*/ 720 w 720"/>
                  <a:gd name="T3" fmla="*/ 0 h 288"/>
                  <a:gd name="T4" fmla="*/ 720 w 720"/>
                  <a:gd name="T5" fmla="*/ 288 h 288"/>
                  <a:gd name="T6" fmla="*/ 0 w 720"/>
                  <a:gd name="T7" fmla="*/ 288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288"/>
                  <a:gd name="T14" fmla="*/ 720 w 720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288">
                    <a:moveTo>
                      <a:pt x="0" y="288"/>
                    </a:moveTo>
                    <a:lnTo>
                      <a:pt x="720" y="0"/>
                    </a:lnTo>
                    <a:lnTo>
                      <a:pt x="720" y="288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8" name="Line 1039"/>
              <p:cNvSpPr>
                <a:spLocks noChangeShapeType="1"/>
              </p:cNvSpPr>
              <p:nvPr/>
            </p:nvSpPr>
            <p:spPr bwMode="auto">
              <a:xfrm flipV="1">
                <a:off x="2615" y="139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4" name="Group 1040"/>
            <p:cNvGrpSpPr>
              <a:grpSpLocks/>
            </p:cNvGrpSpPr>
            <p:nvPr/>
          </p:nvGrpSpPr>
          <p:grpSpPr bwMode="auto">
            <a:xfrm flipH="1">
              <a:off x="3959" y="2215"/>
              <a:ext cx="720" cy="345"/>
              <a:chOff x="2615" y="1392"/>
              <a:chExt cx="720" cy="288"/>
            </a:xfrm>
          </p:grpSpPr>
          <p:sp>
            <p:nvSpPr>
              <p:cNvPr id="25625" name="Freeform 1041"/>
              <p:cNvSpPr>
                <a:spLocks/>
              </p:cNvSpPr>
              <p:nvPr/>
            </p:nvSpPr>
            <p:spPr bwMode="auto">
              <a:xfrm>
                <a:off x="2615" y="1392"/>
                <a:ext cx="720" cy="288"/>
              </a:xfrm>
              <a:custGeom>
                <a:avLst/>
                <a:gdLst>
                  <a:gd name="T0" fmla="*/ 0 w 720"/>
                  <a:gd name="T1" fmla="*/ 288 h 288"/>
                  <a:gd name="T2" fmla="*/ 720 w 720"/>
                  <a:gd name="T3" fmla="*/ 0 h 288"/>
                  <a:gd name="T4" fmla="*/ 720 w 720"/>
                  <a:gd name="T5" fmla="*/ 288 h 288"/>
                  <a:gd name="T6" fmla="*/ 0 w 720"/>
                  <a:gd name="T7" fmla="*/ 288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288"/>
                  <a:gd name="T14" fmla="*/ 720 w 720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288">
                    <a:moveTo>
                      <a:pt x="0" y="288"/>
                    </a:moveTo>
                    <a:lnTo>
                      <a:pt x="720" y="0"/>
                    </a:lnTo>
                    <a:lnTo>
                      <a:pt x="720" y="288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Line 1042"/>
              <p:cNvSpPr>
                <a:spLocks noChangeShapeType="1"/>
              </p:cNvSpPr>
              <p:nvPr/>
            </p:nvSpPr>
            <p:spPr bwMode="auto">
              <a:xfrm flipV="1">
                <a:off x="2615" y="139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5" name="Freeform 1043"/>
            <p:cNvSpPr>
              <a:spLocks/>
            </p:cNvSpPr>
            <p:nvPr/>
          </p:nvSpPr>
          <p:spPr bwMode="auto">
            <a:xfrm>
              <a:off x="4680" y="1999"/>
              <a:ext cx="400" cy="161"/>
            </a:xfrm>
            <a:custGeom>
              <a:avLst/>
              <a:gdLst>
                <a:gd name="T0" fmla="*/ 0 w 400"/>
                <a:gd name="T1" fmla="*/ 1 h 161"/>
                <a:gd name="T2" fmla="*/ 38 w 400"/>
                <a:gd name="T3" fmla="*/ 1 h 161"/>
                <a:gd name="T4" fmla="*/ 90 w 400"/>
                <a:gd name="T5" fmla="*/ 5 h 161"/>
                <a:gd name="T6" fmla="*/ 144 w 400"/>
                <a:gd name="T7" fmla="*/ 17 h 161"/>
                <a:gd name="T8" fmla="*/ 186 w 400"/>
                <a:gd name="T9" fmla="*/ 29 h 161"/>
                <a:gd name="T10" fmla="*/ 228 w 400"/>
                <a:gd name="T11" fmla="*/ 45 h 161"/>
                <a:gd name="T12" fmla="*/ 274 w 400"/>
                <a:gd name="T13" fmla="*/ 69 h 161"/>
                <a:gd name="T14" fmla="*/ 306 w 400"/>
                <a:gd name="T15" fmla="*/ 89 h 161"/>
                <a:gd name="T16" fmla="*/ 346 w 400"/>
                <a:gd name="T17" fmla="*/ 113 h 161"/>
                <a:gd name="T18" fmla="*/ 374 w 400"/>
                <a:gd name="T19" fmla="*/ 137 h 161"/>
                <a:gd name="T20" fmla="*/ 400 w 400"/>
                <a:gd name="T21" fmla="*/ 161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1"/>
                <a:gd name="T35" fmla="*/ 400 w 400"/>
                <a:gd name="T36" fmla="*/ 161 h 1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1">
                  <a:moveTo>
                    <a:pt x="0" y="1"/>
                  </a:moveTo>
                  <a:cubicBezTo>
                    <a:pt x="6" y="1"/>
                    <a:pt x="23" y="0"/>
                    <a:pt x="38" y="1"/>
                  </a:cubicBezTo>
                  <a:cubicBezTo>
                    <a:pt x="53" y="2"/>
                    <a:pt x="72" y="2"/>
                    <a:pt x="90" y="5"/>
                  </a:cubicBezTo>
                  <a:cubicBezTo>
                    <a:pt x="108" y="8"/>
                    <a:pt x="128" y="13"/>
                    <a:pt x="144" y="17"/>
                  </a:cubicBezTo>
                  <a:cubicBezTo>
                    <a:pt x="160" y="21"/>
                    <a:pt x="172" y="24"/>
                    <a:pt x="186" y="29"/>
                  </a:cubicBezTo>
                  <a:cubicBezTo>
                    <a:pt x="200" y="34"/>
                    <a:pt x="213" y="38"/>
                    <a:pt x="228" y="45"/>
                  </a:cubicBezTo>
                  <a:cubicBezTo>
                    <a:pt x="243" y="52"/>
                    <a:pt x="261" y="62"/>
                    <a:pt x="274" y="69"/>
                  </a:cubicBezTo>
                  <a:cubicBezTo>
                    <a:pt x="287" y="76"/>
                    <a:pt x="294" y="82"/>
                    <a:pt x="306" y="89"/>
                  </a:cubicBezTo>
                  <a:cubicBezTo>
                    <a:pt x="318" y="96"/>
                    <a:pt x="335" y="105"/>
                    <a:pt x="346" y="113"/>
                  </a:cubicBezTo>
                  <a:cubicBezTo>
                    <a:pt x="357" y="121"/>
                    <a:pt x="365" y="129"/>
                    <a:pt x="374" y="137"/>
                  </a:cubicBezTo>
                  <a:cubicBezTo>
                    <a:pt x="383" y="145"/>
                    <a:pt x="395" y="156"/>
                    <a:pt x="400" y="161"/>
                  </a:cubicBezTo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Line 1044"/>
            <p:cNvSpPr>
              <a:spLocks noChangeShapeType="1"/>
            </p:cNvSpPr>
            <p:nvPr/>
          </p:nvSpPr>
          <p:spPr bwMode="auto">
            <a:xfrm rot="16200000" flipH="1">
              <a:off x="4679" y="18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1045"/>
            <p:cNvSpPr>
              <a:spLocks noChangeArrowheads="1"/>
            </p:cNvSpPr>
            <p:nvPr/>
          </p:nvSpPr>
          <p:spPr bwMode="auto">
            <a:xfrm rot="-683501">
              <a:off x="4940" y="2402"/>
              <a:ext cx="4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latin typeface="Arial" pitchFamily="34" charset="0"/>
                </a:rPr>
                <a:t>Loss cone</a:t>
              </a:r>
            </a:p>
          </p:txBody>
        </p:sp>
        <p:sp>
          <p:nvSpPr>
            <p:cNvPr id="25618" name="Rectangle 1046"/>
            <p:cNvSpPr>
              <a:spLocks noChangeArrowheads="1"/>
            </p:cNvSpPr>
            <p:nvPr/>
          </p:nvSpPr>
          <p:spPr bwMode="auto">
            <a:xfrm>
              <a:off x="5420" y="2491"/>
              <a:ext cx="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v</a:t>
              </a:r>
              <a:r>
                <a:rPr lang="en-US" sz="1400" baseline="-25000">
                  <a:latin typeface="Arial" pitchFamily="34" charset="0"/>
                </a:rPr>
                <a:t>||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25619" name="Rectangle 1047"/>
            <p:cNvSpPr>
              <a:spLocks noChangeArrowheads="1"/>
            </p:cNvSpPr>
            <p:nvPr/>
          </p:nvSpPr>
          <p:spPr bwMode="auto">
            <a:xfrm>
              <a:off x="4624" y="1747"/>
              <a:ext cx="1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v</a:t>
              </a:r>
              <a:r>
                <a:rPr lang="en-US" sz="1400" baseline="-25000">
                  <a:latin typeface="Arial" pitchFamily="34" charset="0"/>
                  <a:sym typeface="Symbol" pitchFamily="18" charset="2"/>
                </a:rPr>
                <a:t>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25620" name="Rectangle 1048"/>
            <p:cNvSpPr>
              <a:spLocks noChangeArrowheads="1"/>
            </p:cNvSpPr>
            <p:nvPr/>
          </p:nvSpPr>
          <p:spPr bwMode="auto">
            <a:xfrm>
              <a:off x="4820" y="1754"/>
              <a:ext cx="702" cy="236"/>
            </a:xfrm>
            <a:prstGeom prst="rect">
              <a:avLst/>
            </a:prstGeom>
            <a:noFill/>
            <a:ln w="9525">
              <a:solidFill>
                <a:srgbClr val="008040"/>
              </a:solidFill>
              <a:miter lim="800000"/>
              <a:headEnd/>
              <a:tailEnd/>
            </a:ln>
          </p:spPr>
          <p:txBody>
            <a:bodyPr wrap="none" lIns="27432" tIns="0" rIns="27432" bIns="0">
              <a:spAutoFit/>
            </a:bodyPr>
            <a:lstStyle/>
            <a:p>
              <a:pPr algn="ctr"/>
              <a:r>
                <a:rPr lang="en-US" sz="1200">
                  <a:solidFill>
                    <a:srgbClr val="008040"/>
                  </a:solidFill>
                  <a:latin typeface="Arial" pitchFamily="34" charset="0"/>
                </a:rPr>
                <a:t>Trajectory of</a:t>
              </a:r>
              <a:br>
                <a:rPr lang="en-US" sz="1200">
                  <a:solidFill>
                    <a:srgbClr val="008040"/>
                  </a:solidFill>
                  <a:latin typeface="Arial" pitchFamily="34" charset="0"/>
                </a:rPr>
              </a:br>
              <a:r>
                <a:rPr lang="en-US" sz="1200">
                  <a:solidFill>
                    <a:srgbClr val="008040"/>
                  </a:solidFill>
                  <a:latin typeface="Arial" pitchFamily="34" charset="0"/>
                </a:rPr>
                <a:t>trapped particle</a:t>
              </a:r>
            </a:p>
          </p:txBody>
        </p:sp>
        <p:sp>
          <p:nvSpPr>
            <p:cNvPr id="25621" name="Line 1049"/>
            <p:cNvSpPr>
              <a:spLocks noChangeShapeType="1"/>
            </p:cNvSpPr>
            <p:nvPr/>
          </p:nvSpPr>
          <p:spPr bwMode="auto">
            <a:xfrm flipH="1">
              <a:off x="5028" y="1992"/>
              <a:ext cx="112" cy="112"/>
            </a:xfrm>
            <a:prstGeom prst="line">
              <a:avLst/>
            </a:prstGeom>
            <a:noFill/>
            <a:ln w="9525">
              <a:solidFill>
                <a:srgbClr val="008040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050"/>
            <p:cNvSpPr>
              <a:spLocks noChangeArrowheads="1"/>
            </p:cNvSpPr>
            <p:nvPr/>
          </p:nvSpPr>
          <p:spPr bwMode="auto">
            <a:xfrm>
              <a:off x="4025" y="1986"/>
              <a:ext cx="467" cy="236"/>
            </a:xfrm>
            <a:prstGeom prst="rect">
              <a:avLst/>
            </a:prstGeom>
            <a:noFill/>
            <a:ln w="9525">
              <a:solidFill>
                <a:srgbClr val="008040"/>
              </a:solidFill>
              <a:miter lim="800000"/>
              <a:headEnd/>
              <a:tailEnd/>
            </a:ln>
          </p:spPr>
          <p:txBody>
            <a:bodyPr wrap="none" lIns="27432" tIns="0" rIns="27432" bIns="0">
              <a:spAutoFit/>
            </a:bodyPr>
            <a:lstStyle/>
            <a:p>
              <a:pPr algn="ctr"/>
              <a:r>
                <a:rPr lang="en-US" sz="1200">
                  <a:solidFill>
                    <a:srgbClr val="008040"/>
                  </a:solidFill>
                  <a:latin typeface="Arial" pitchFamily="34" charset="0"/>
                </a:rPr>
                <a:t>Reflection</a:t>
              </a:r>
            </a:p>
            <a:p>
              <a:pPr algn="ctr"/>
              <a:r>
                <a:rPr lang="en-US" sz="1200">
                  <a:solidFill>
                    <a:srgbClr val="008040"/>
                  </a:solidFill>
                  <a:latin typeface="Arial" pitchFamily="34" charset="0"/>
                </a:rPr>
                <a:t>point</a:t>
              </a:r>
            </a:p>
          </p:txBody>
        </p:sp>
        <p:sp>
          <p:nvSpPr>
            <p:cNvPr id="25623" name="Line 1051"/>
            <p:cNvSpPr>
              <a:spLocks noChangeShapeType="1"/>
            </p:cNvSpPr>
            <p:nvPr/>
          </p:nvSpPr>
          <p:spPr bwMode="auto">
            <a:xfrm flipV="1">
              <a:off x="4488" y="1988"/>
              <a:ext cx="172" cy="116"/>
            </a:xfrm>
            <a:prstGeom prst="line">
              <a:avLst/>
            </a:prstGeom>
            <a:noFill/>
            <a:ln w="9525">
              <a:solidFill>
                <a:srgbClr val="008040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1052"/>
            <p:cNvSpPr>
              <a:spLocks noChangeArrowheads="1"/>
            </p:cNvSpPr>
            <p:nvPr/>
          </p:nvSpPr>
          <p:spPr bwMode="auto">
            <a:xfrm rot="513244">
              <a:off x="3980" y="2394"/>
              <a:ext cx="4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latin typeface="Arial" pitchFamily="34" charset="0"/>
                </a:rPr>
                <a:t>Loss cone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E76773-51E0-4587-A3C0-1B5C071A5F24}" type="slidenum">
              <a:rPr lang="en-US"/>
              <a:pPr/>
              <a:t>22</a:t>
            </a:fld>
            <a:r>
              <a:rPr lang="en-US"/>
              <a:t> 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65100" y="2286000"/>
            <a:ext cx="51943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0700" lvl="1" indent="-228600" eaLnBrk="1" hangingPunct="1">
              <a:spcBef>
                <a:spcPct val="40000"/>
              </a:spcBef>
            </a:pPr>
            <a:r>
              <a:rPr lang="en-US" sz="2200">
                <a:solidFill>
                  <a:srgbClr val="0100EC"/>
                </a:solidFill>
              </a:rPr>
              <a:t>–	Curvature and gradient in </a:t>
            </a:r>
            <a:r>
              <a:rPr lang="en-US" sz="2200" b="1">
                <a:solidFill>
                  <a:srgbClr val="0100EC"/>
                </a:solidFill>
              </a:rPr>
              <a:t>B</a:t>
            </a:r>
            <a:r>
              <a:rPr lang="en-US" sz="2200">
                <a:solidFill>
                  <a:srgbClr val="0100EC"/>
                </a:solidFill>
              </a:rPr>
              <a:t> cause single particles to drift vertically</a:t>
            </a:r>
          </a:p>
          <a:p>
            <a:pPr marL="520700" lvl="1" indent="-228600" eaLnBrk="1" hangingPunct="1">
              <a:spcBef>
                <a:spcPct val="40000"/>
              </a:spcBef>
              <a:buFontTx/>
              <a:buChar char="–"/>
            </a:pPr>
            <a:r>
              <a:rPr lang="en-US" sz="2200">
                <a:solidFill>
                  <a:srgbClr val="0100EC"/>
                </a:solidFill>
              </a:rPr>
              <a:t>Charge separation at the edges produces a downward </a:t>
            </a:r>
            <a:r>
              <a:rPr lang="en-US" sz="2200" b="1">
                <a:solidFill>
                  <a:srgbClr val="0100EC"/>
                </a:solidFill>
              </a:rPr>
              <a:t>E</a:t>
            </a:r>
            <a:r>
              <a:rPr lang="en-US" sz="2200">
                <a:solidFill>
                  <a:srgbClr val="0100EC"/>
                </a:solidFill>
              </a:rPr>
              <a:t> field that drives outward drift of plasma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038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Toroidal Magnetic Confinement Schemes - </a:t>
            </a:r>
            <a:br>
              <a:rPr lang="en-US" sz="2800" smtClean="0"/>
            </a:br>
            <a:r>
              <a:rPr lang="en-US" sz="2800" smtClean="0"/>
              <a:t>“Closed” Traps</a:t>
            </a:r>
            <a:endParaRPr lang="en-US" sz="2600" smtClean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600" y="1366838"/>
            <a:ext cx="5643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eaLnBrk="1" hangingPunct="1">
              <a:buFontTx/>
              <a:buChar char="•"/>
            </a:pPr>
            <a:r>
              <a:rPr lang="en-US" sz="2200">
                <a:solidFill>
                  <a:srgbClr val="333333"/>
                </a:solidFill>
              </a:rPr>
              <a:t>Particles spiral around straight field lines </a:t>
            </a:r>
            <a:r>
              <a:rPr lang="en-US" sz="2200" i="1">
                <a:solidFill>
                  <a:srgbClr val="333333"/>
                </a:solidFill>
              </a:rPr>
              <a:t>but in a torus</a:t>
            </a:r>
          </a:p>
        </p:txBody>
      </p:sp>
      <p:grpSp>
        <p:nvGrpSpPr>
          <p:cNvPr id="26631" name="Group 28"/>
          <p:cNvGrpSpPr>
            <a:grpSpLocks noChangeAspect="1"/>
          </p:cNvGrpSpPr>
          <p:nvPr/>
        </p:nvGrpSpPr>
        <p:grpSpPr bwMode="auto">
          <a:xfrm>
            <a:off x="5803900" y="1498600"/>
            <a:ext cx="3049588" cy="1524000"/>
            <a:chOff x="3360" y="1006"/>
            <a:chExt cx="2309" cy="1154"/>
          </a:xfrm>
        </p:grpSpPr>
        <p:pic>
          <p:nvPicPr>
            <p:cNvPr id="26671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1006"/>
              <a:ext cx="2119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72" name="Text Box 30"/>
            <p:cNvSpPr txBox="1">
              <a:spLocks noChangeAspect="1" noChangeArrowheads="1"/>
            </p:cNvSpPr>
            <p:nvPr/>
          </p:nvSpPr>
          <p:spPr bwMode="auto">
            <a:xfrm>
              <a:off x="5376" y="1171"/>
              <a:ext cx="29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>
                  <a:solidFill>
                    <a:srgbClr val="008F00"/>
                  </a:solidFill>
                </a:rPr>
                <a:t>B</a:t>
              </a:r>
            </a:p>
          </p:txBody>
        </p:sp>
        <p:sp>
          <p:nvSpPr>
            <p:cNvPr id="26673" name="Freeform 31"/>
            <p:cNvSpPr>
              <a:spLocks noChangeAspect="1"/>
            </p:cNvSpPr>
            <p:nvPr/>
          </p:nvSpPr>
          <p:spPr bwMode="auto">
            <a:xfrm>
              <a:off x="4992" y="1200"/>
              <a:ext cx="480" cy="864"/>
            </a:xfrm>
            <a:custGeom>
              <a:avLst/>
              <a:gdLst>
                <a:gd name="T0" fmla="*/ 0 w 448"/>
                <a:gd name="T1" fmla="*/ 624 h 624"/>
                <a:gd name="T2" fmla="*/ 336 w 448"/>
                <a:gd name="T3" fmla="*/ 480 h 624"/>
                <a:gd name="T4" fmla="*/ 432 w 448"/>
                <a:gd name="T5" fmla="*/ 192 h 624"/>
                <a:gd name="T6" fmla="*/ 240 w 448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624"/>
                <a:gd name="T14" fmla="*/ 448 w 448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624">
                  <a:moveTo>
                    <a:pt x="0" y="624"/>
                  </a:moveTo>
                  <a:cubicBezTo>
                    <a:pt x="132" y="588"/>
                    <a:pt x="264" y="552"/>
                    <a:pt x="336" y="480"/>
                  </a:cubicBezTo>
                  <a:cubicBezTo>
                    <a:pt x="408" y="408"/>
                    <a:pt x="448" y="272"/>
                    <a:pt x="432" y="192"/>
                  </a:cubicBezTo>
                  <a:cubicBezTo>
                    <a:pt x="416" y="112"/>
                    <a:pt x="328" y="56"/>
                    <a:pt x="240" y="0"/>
                  </a:cubicBezTo>
                </a:path>
              </a:pathLst>
            </a:custGeom>
            <a:noFill/>
            <a:ln w="22225" cap="flat" cmpd="sng">
              <a:solidFill>
                <a:srgbClr val="008000"/>
              </a:solidFill>
              <a:prstDash val="solid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2" name="Group 52"/>
          <p:cNvGrpSpPr>
            <a:grpSpLocks noChangeAspect="1"/>
          </p:cNvGrpSpPr>
          <p:nvPr/>
        </p:nvGrpSpPr>
        <p:grpSpPr bwMode="auto">
          <a:xfrm>
            <a:off x="5689600" y="3071813"/>
            <a:ext cx="3208338" cy="1379537"/>
            <a:chOff x="3168" y="1987"/>
            <a:chExt cx="2442" cy="1050"/>
          </a:xfrm>
        </p:grpSpPr>
        <p:grpSp>
          <p:nvGrpSpPr>
            <p:cNvPr id="26634" name="Group 7"/>
            <p:cNvGrpSpPr>
              <a:grpSpLocks noChangeAspect="1"/>
            </p:cNvGrpSpPr>
            <p:nvPr/>
          </p:nvGrpSpPr>
          <p:grpSpPr bwMode="auto">
            <a:xfrm>
              <a:off x="4992" y="2256"/>
              <a:ext cx="160" cy="440"/>
              <a:chOff x="4992" y="2256"/>
              <a:chExt cx="160" cy="440"/>
            </a:xfrm>
          </p:grpSpPr>
          <p:pic>
            <p:nvPicPr>
              <p:cNvPr id="2666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68000" contrast="100000"/>
              </a:blip>
              <a:srcRect/>
              <a:stretch>
                <a:fillRect/>
              </a:stretch>
            </p:blipFill>
            <p:spPr bwMode="auto">
              <a:xfrm rot="5400000">
                <a:off x="4876" y="2420"/>
                <a:ext cx="392" cy="1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70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5136" y="225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35" name="Text Box 12"/>
            <p:cNvSpPr txBox="1">
              <a:spLocks noChangeAspect="1" noChangeArrowheads="1"/>
            </p:cNvSpPr>
            <p:nvPr/>
          </p:nvSpPr>
          <p:spPr bwMode="auto">
            <a:xfrm>
              <a:off x="4856" y="1987"/>
              <a:ext cx="47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>
                  <a:solidFill>
                    <a:schemeClr val="tx2"/>
                  </a:solidFill>
                </a:rPr>
                <a:t>+ +</a:t>
              </a:r>
            </a:p>
          </p:txBody>
        </p:sp>
        <p:sp>
          <p:nvSpPr>
            <p:cNvPr id="26636" name="Text Box 13"/>
            <p:cNvSpPr txBox="1">
              <a:spLocks noChangeAspect="1" noChangeArrowheads="1"/>
            </p:cNvSpPr>
            <p:nvPr/>
          </p:nvSpPr>
          <p:spPr bwMode="auto">
            <a:xfrm>
              <a:off x="4936" y="2610"/>
              <a:ext cx="35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>
                  <a:solidFill>
                    <a:schemeClr val="tx2"/>
                  </a:solidFill>
                </a:rPr>
                <a:t>- -</a:t>
              </a:r>
            </a:p>
          </p:txBody>
        </p:sp>
        <p:sp>
          <p:nvSpPr>
            <p:cNvPr id="26637" name="Text Box 14"/>
            <p:cNvSpPr txBox="1">
              <a:spLocks noChangeAspect="1" noChangeArrowheads="1"/>
            </p:cNvSpPr>
            <p:nvPr/>
          </p:nvSpPr>
          <p:spPr bwMode="auto">
            <a:xfrm>
              <a:off x="3454" y="1987"/>
              <a:ext cx="47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>
                  <a:solidFill>
                    <a:schemeClr val="tx2"/>
                  </a:solidFill>
                </a:rPr>
                <a:t>+ +</a:t>
              </a:r>
            </a:p>
          </p:txBody>
        </p:sp>
        <p:sp>
          <p:nvSpPr>
            <p:cNvPr id="26638" name="Text Box 15"/>
            <p:cNvSpPr txBox="1">
              <a:spLocks noChangeAspect="1" noChangeArrowheads="1"/>
            </p:cNvSpPr>
            <p:nvPr/>
          </p:nvSpPr>
          <p:spPr bwMode="auto">
            <a:xfrm>
              <a:off x="3512" y="2610"/>
              <a:ext cx="35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>
                  <a:solidFill>
                    <a:schemeClr val="tx2"/>
                  </a:solidFill>
                </a:rPr>
                <a:t>- -</a:t>
              </a:r>
            </a:p>
          </p:txBody>
        </p:sp>
        <p:grpSp>
          <p:nvGrpSpPr>
            <p:cNvPr id="26639" name="Group 16"/>
            <p:cNvGrpSpPr>
              <a:grpSpLocks noChangeAspect="1"/>
            </p:cNvGrpSpPr>
            <p:nvPr/>
          </p:nvGrpSpPr>
          <p:grpSpPr bwMode="auto">
            <a:xfrm>
              <a:off x="3456" y="2256"/>
              <a:ext cx="1872" cy="480"/>
              <a:chOff x="3456" y="2256"/>
              <a:chExt cx="1872" cy="480"/>
            </a:xfrm>
          </p:grpSpPr>
          <p:sp>
            <p:nvSpPr>
              <p:cNvPr id="26665" name="Oval 17"/>
              <p:cNvSpPr>
                <a:spLocks noChangeAspect="1" noChangeArrowheads="1"/>
              </p:cNvSpPr>
              <p:nvPr/>
            </p:nvSpPr>
            <p:spPr bwMode="auto">
              <a:xfrm>
                <a:off x="4848" y="2256"/>
                <a:ext cx="480" cy="4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6" name="Oval 18"/>
              <p:cNvSpPr>
                <a:spLocks noChangeAspect="1" noChangeArrowheads="1"/>
              </p:cNvSpPr>
              <p:nvPr/>
            </p:nvSpPr>
            <p:spPr bwMode="auto">
              <a:xfrm>
                <a:off x="3456" y="2256"/>
                <a:ext cx="480" cy="4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7" name="Line 19"/>
              <p:cNvSpPr>
                <a:spLocks noChangeAspect="1" noChangeShapeType="1"/>
              </p:cNvSpPr>
              <p:nvPr/>
            </p:nvSpPr>
            <p:spPr bwMode="auto">
              <a:xfrm>
                <a:off x="3640" y="2256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8" name="Line 20"/>
              <p:cNvSpPr>
                <a:spLocks noChangeAspect="1" noChangeShapeType="1"/>
              </p:cNvSpPr>
              <p:nvPr/>
            </p:nvSpPr>
            <p:spPr bwMode="auto">
              <a:xfrm>
                <a:off x="3648" y="2736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40" name="Text Box 22"/>
            <p:cNvSpPr txBox="1">
              <a:spLocks noChangeAspect="1" noChangeArrowheads="1"/>
            </p:cNvSpPr>
            <p:nvPr/>
          </p:nvSpPr>
          <p:spPr bwMode="auto">
            <a:xfrm>
              <a:off x="3819" y="2735"/>
              <a:ext cx="1285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2000" b="1" i="1">
                  <a:solidFill>
                    <a:schemeClr val="tx2"/>
                  </a:solidFill>
                </a:rPr>
                <a:t>v</a:t>
              </a:r>
              <a:r>
                <a:rPr lang="en-US" sz="2000" baseline="-25000">
                  <a:solidFill>
                    <a:schemeClr val="tx2"/>
                  </a:solidFill>
                </a:rPr>
                <a:t>D</a:t>
              </a:r>
              <a:r>
                <a:rPr lang="en-US" sz="2000">
                  <a:solidFill>
                    <a:schemeClr val="tx2"/>
                  </a:solidFill>
                </a:rPr>
                <a:t> = </a:t>
              </a:r>
              <a:r>
                <a:rPr lang="en-US" sz="2000" b="1" i="1">
                  <a:solidFill>
                    <a:schemeClr val="tx2"/>
                  </a:solidFill>
                </a:rPr>
                <a:t>E</a:t>
              </a:r>
              <a:r>
                <a:rPr lang="en-US" sz="2000">
                  <a:solidFill>
                    <a:schemeClr val="tx2"/>
                  </a:solidFill>
                </a:rPr>
                <a:t> x </a:t>
              </a:r>
              <a:r>
                <a:rPr lang="en-US" sz="2000" b="1" i="1">
                  <a:solidFill>
                    <a:schemeClr val="tx2"/>
                  </a:solidFill>
                </a:rPr>
                <a:t>B</a:t>
              </a:r>
              <a:r>
                <a:rPr lang="en-US" sz="2000">
                  <a:solidFill>
                    <a:schemeClr val="tx2"/>
                  </a:solidFill>
                </a:rPr>
                <a:t>/B</a:t>
              </a:r>
              <a:r>
                <a:rPr lang="en-US" sz="2000" baseline="30000">
                  <a:solidFill>
                    <a:schemeClr val="tx2"/>
                  </a:solidFill>
                </a:rPr>
                <a:t>2</a:t>
              </a:r>
            </a:p>
          </p:txBody>
        </p:sp>
        <p:grpSp>
          <p:nvGrpSpPr>
            <p:cNvPr id="26641" name="Group 23"/>
            <p:cNvGrpSpPr>
              <a:grpSpLocks noChangeAspect="1"/>
            </p:cNvGrpSpPr>
            <p:nvPr/>
          </p:nvGrpSpPr>
          <p:grpSpPr bwMode="auto">
            <a:xfrm>
              <a:off x="3168" y="2418"/>
              <a:ext cx="2430" cy="323"/>
              <a:chOff x="3168" y="2418"/>
              <a:chExt cx="2430" cy="323"/>
            </a:xfrm>
          </p:grpSpPr>
          <p:sp>
            <p:nvSpPr>
              <p:cNvPr id="26661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5260" y="2418"/>
                <a:ext cx="338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1" i="1">
                    <a:solidFill>
                      <a:schemeClr val="tx2"/>
                    </a:solidFill>
                  </a:rPr>
                  <a:t>v</a:t>
                </a:r>
                <a:r>
                  <a:rPr lang="en-US" sz="2000" baseline="-25000">
                    <a:solidFill>
                      <a:schemeClr val="tx2"/>
                    </a:solidFill>
                  </a:rPr>
                  <a:t>D</a:t>
                </a:r>
              </a:p>
            </p:txBody>
          </p:sp>
          <p:sp>
            <p:nvSpPr>
              <p:cNvPr id="26662" name="Line 25"/>
              <p:cNvSpPr>
                <a:spLocks noChangeAspect="1" noChangeShapeType="1"/>
              </p:cNvSpPr>
              <p:nvPr/>
            </p:nvSpPr>
            <p:spPr bwMode="auto">
              <a:xfrm>
                <a:off x="5184" y="249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3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6" y="2439"/>
                <a:ext cx="338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1" i="1">
                    <a:solidFill>
                      <a:schemeClr val="tx2"/>
                    </a:solidFill>
                  </a:rPr>
                  <a:t>v</a:t>
                </a:r>
                <a:r>
                  <a:rPr lang="en-US" sz="2000" baseline="-25000">
                    <a:solidFill>
                      <a:schemeClr val="tx2"/>
                    </a:solidFill>
                  </a:rPr>
                  <a:t>D</a:t>
                </a:r>
              </a:p>
            </p:txBody>
          </p:sp>
          <p:sp>
            <p:nvSpPr>
              <p:cNvPr id="26664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3168" y="249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2" name="Group 32"/>
            <p:cNvGrpSpPr>
              <a:grpSpLocks noChangeAspect="1"/>
            </p:cNvGrpSpPr>
            <p:nvPr/>
          </p:nvGrpSpPr>
          <p:grpSpPr bwMode="auto">
            <a:xfrm>
              <a:off x="5322" y="2131"/>
              <a:ext cx="257" cy="348"/>
              <a:chOff x="304" y="75"/>
              <a:chExt cx="257" cy="348"/>
            </a:xfrm>
          </p:grpSpPr>
          <p:sp>
            <p:nvSpPr>
              <p:cNvPr id="26659" name="Oval 33"/>
              <p:cNvSpPr>
                <a:spLocks noChangeAspect="1" noChangeArrowheads="1"/>
              </p:cNvSpPr>
              <p:nvPr/>
            </p:nvSpPr>
            <p:spPr bwMode="auto">
              <a:xfrm>
                <a:off x="360" y="192"/>
                <a:ext cx="144" cy="144"/>
              </a:xfrm>
              <a:prstGeom prst="ellipse">
                <a:avLst/>
              </a:prstGeom>
              <a:noFill/>
              <a:ln w="25400">
                <a:solidFill>
                  <a:srgbClr val="0081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660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304" y="75"/>
                <a:ext cx="257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>
                    <a:solidFill>
                      <a:srgbClr val="008100"/>
                    </a:solidFill>
                  </a:rPr>
                  <a:t>x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643" name="Text Box 35"/>
            <p:cNvSpPr txBox="1">
              <a:spLocks noChangeAspect="1" noChangeArrowheads="1"/>
            </p:cNvSpPr>
            <p:nvPr/>
          </p:nvSpPr>
          <p:spPr bwMode="auto">
            <a:xfrm>
              <a:off x="5302" y="1987"/>
              <a:ext cx="30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 i="1">
                  <a:solidFill>
                    <a:srgbClr val="008100"/>
                  </a:solidFill>
                </a:rPr>
                <a:t>B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644" name="Oval 36"/>
            <p:cNvSpPr>
              <a:spLocks noChangeAspect="1" noChangeArrowheads="1"/>
            </p:cNvSpPr>
            <p:nvPr/>
          </p:nvSpPr>
          <p:spPr bwMode="auto">
            <a:xfrm>
              <a:off x="3314" y="2248"/>
              <a:ext cx="144" cy="144"/>
            </a:xfrm>
            <a:prstGeom prst="ellipse">
              <a:avLst/>
            </a:prstGeom>
            <a:noFill/>
            <a:ln w="25400">
              <a:solidFill>
                <a:srgbClr val="00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645" name="Text Box 37"/>
            <p:cNvSpPr txBox="1">
              <a:spLocks noChangeAspect="1" noChangeArrowheads="1"/>
            </p:cNvSpPr>
            <p:nvPr/>
          </p:nvSpPr>
          <p:spPr bwMode="auto">
            <a:xfrm>
              <a:off x="3273" y="2041"/>
              <a:ext cx="22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>
                  <a:solidFill>
                    <a:srgbClr val="008100"/>
                  </a:solidFill>
                </a:rPr>
                <a:t>.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646" name="Text Box 38"/>
            <p:cNvSpPr txBox="1">
              <a:spLocks noChangeAspect="1" noChangeArrowheads="1"/>
            </p:cNvSpPr>
            <p:nvPr/>
          </p:nvSpPr>
          <p:spPr bwMode="auto">
            <a:xfrm>
              <a:off x="3238" y="1987"/>
              <a:ext cx="30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 i="1">
                  <a:solidFill>
                    <a:srgbClr val="008100"/>
                  </a:solidFill>
                </a:rPr>
                <a:t>B</a:t>
              </a:r>
              <a:endParaRPr lang="en-US">
                <a:solidFill>
                  <a:schemeClr val="tx2"/>
                </a:solidFill>
              </a:endParaRPr>
            </a:p>
          </p:txBody>
        </p:sp>
        <p:grpSp>
          <p:nvGrpSpPr>
            <p:cNvPr id="26647" name="Group 39"/>
            <p:cNvGrpSpPr>
              <a:grpSpLocks noChangeAspect="1"/>
            </p:cNvGrpSpPr>
            <p:nvPr/>
          </p:nvGrpSpPr>
          <p:grpSpPr bwMode="auto">
            <a:xfrm>
              <a:off x="3468" y="2503"/>
              <a:ext cx="1800" cy="318"/>
              <a:chOff x="3468" y="2503"/>
              <a:chExt cx="1800" cy="318"/>
            </a:xfrm>
          </p:grpSpPr>
          <p:grpSp>
            <p:nvGrpSpPr>
              <p:cNvPr id="26653" name="Group 40"/>
              <p:cNvGrpSpPr>
                <a:grpSpLocks noChangeAspect="1"/>
              </p:cNvGrpSpPr>
              <p:nvPr/>
            </p:nvGrpSpPr>
            <p:grpSpPr bwMode="auto">
              <a:xfrm>
                <a:off x="4850" y="2519"/>
                <a:ext cx="418" cy="302"/>
                <a:chOff x="4850" y="2519"/>
                <a:chExt cx="418" cy="302"/>
              </a:xfrm>
            </p:grpSpPr>
            <p:sp>
              <p:nvSpPr>
                <p:cNvPr id="26657" name="Line 4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96" y="254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8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2519"/>
                  <a:ext cx="418" cy="3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/>
                  <a:r>
                    <a:rPr lang="en-US" sz="2000" b="1" i="1">
                      <a:solidFill>
                        <a:schemeClr val="tx2"/>
                      </a:solidFill>
                      <a:latin typeface="Symbol" pitchFamily="18" charset="2"/>
                      <a:sym typeface="Symbol" pitchFamily="18" charset="2"/>
                    </a:rPr>
                    <a:t></a:t>
                  </a:r>
                  <a:r>
                    <a:rPr lang="en-US" sz="2000" b="1" i="1">
                      <a:solidFill>
                        <a:schemeClr val="tx2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26654" name="Group 43"/>
              <p:cNvGrpSpPr>
                <a:grpSpLocks noChangeAspect="1"/>
              </p:cNvGrpSpPr>
              <p:nvPr/>
            </p:nvGrpSpPr>
            <p:grpSpPr bwMode="auto">
              <a:xfrm>
                <a:off x="3468" y="2503"/>
                <a:ext cx="418" cy="302"/>
                <a:chOff x="2988" y="2893"/>
                <a:chExt cx="418" cy="302"/>
              </a:xfrm>
            </p:grpSpPr>
            <p:sp>
              <p:nvSpPr>
                <p:cNvPr id="26655" name="Line 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72" y="291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988" y="2893"/>
                  <a:ext cx="418" cy="3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/>
                  <a:r>
                    <a:rPr lang="en-US" sz="2000" b="1" i="1">
                      <a:solidFill>
                        <a:schemeClr val="tx2"/>
                      </a:solidFill>
                      <a:latin typeface="Symbol" pitchFamily="18" charset="2"/>
                      <a:sym typeface="Symbol" pitchFamily="18" charset="2"/>
                    </a:rPr>
                    <a:t></a:t>
                  </a:r>
                  <a:r>
                    <a:rPr lang="en-US" sz="2000" b="1" i="1">
                      <a:solidFill>
                        <a:schemeClr val="tx2"/>
                      </a:solidFill>
                    </a:rPr>
                    <a:t>B</a:t>
                  </a:r>
                </a:p>
              </p:txBody>
            </p:sp>
          </p:grpSp>
        </p:grpSp>
        <p:grpSp>
          <p:nvGrpSpPr>
            <p:cNvPr id="26648" name="Group 46"/>
            <p:cNvGrpSpPr>
              <a:grpSpLocks noChangeAspect="1"/>
            </p:cNvGrpSpPr>
            <p:nvPr/>
          </p:nvGrpSpPr>
          <p:grpSpPr bwMode="auto">
            <a:xfrm>
              <a:off x="3674" y="2272"/>
              <a:ext cx="1126" cy="448"/>
              <a:chOff x="3674" y="2272"/>
              <a:chExt cx="1126" cy="448"/>
            </a:xfrm>
          </p:grpSpPr>
          <p:sp>
            <p:nvSpPr>
              <p:cNvPr id="26649" name="Line 47"/>
              <p:cNvSpPr>
                <a:spLocks noChangeAspect="1" noChangeShapeType="1"/>
              </p:cNvSpPr>
              <p:nvPr/>
            </p:nvSpPr>
            <p:spPr bwMode="auto">
              <a:xfrm>
                <a:off x="4800" y="2288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4525" y="2346"/>
                <a:ext cx="269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i="1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651" name="Line 49"/>
              <p:cNvSpPr>
                <a:spLocks noChangeAspect="1" noChangeShapeType="1"/>
              </p:cNvSpPr>
              <p:nvPr/>
            </p:nvSpPr>
            <p:spPr bwMode="auto">
              <a:xfrm>
                <a:off x="3696" y="2272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674" y="2343"/>
                <a:ext cx="270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i="1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292100" y="4500563"/>
            <a:ext cx="84629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200"/>
              <a:t>Introduce </a:t>
            </a:r>
            <a:r>
              <a:rPr lang="en-US" sz="2200" i="1"/>
              <a:t>rotational transform</a:t>
            </a:r>
            <a:r>
              <a:rPr lang="en-US" sz="2200"/>
              <a:t> (helical twist) to field lines so drifts are compensated over several transits</a:t>
            </a:r>
          </a:p>
          <a:p>
            <a:pPr marL="635000" lvl="1" indent="-292100" eaLnBrk="1" hangingPunct="1">
              <a:spcBef>
                <a:spcPct val="30000"/>
              </a:spcBef>
              <a:buFontTx/>
              <a:buChar char="–"/>
            </a:pPr>
            <a:r>
              <a:rPr lang="en-US" sz="2200">
                <a:solidFill>
                  <a:srgbClr val="0100EC"/>
                </a:solidFill>
              </a:rPr>
              <a:t>external windings, geometrical modification </a:t>
            </a:r>
            <a:r>
              <a:rPr lang="en-US" sz="2200">
                <a:solidFill>
                  <a:srgbClr val="0100EC"/>
                </a:solidFill>
                <a:sym typeface="Symbol" pitchFamily="18" charset="2"/>
              </a:rPr>
              <a:t></a:t>
            </a:r>
            <a:r>
              <a:rPr lang="en-US" sz="2200">
                <a:solidFill>
                  <a:srgbClr val="0100EC"/>
                </a:solidFill>
              </a:rPr>
              <a:t> </a:t>
            </a:r>
            <a:r>
              <a:rPr lang="en-US" sz="2200" b="1" i="1">
                <a:solidFill>
                  <a:srgbClr val="0100EC"/>
                </a:solidFill>
              </a:rPr>
              <a:t>stellarators</a:t>
            </a:r>
            <a:endParaRPr lang="en-US" sz="2200">
              <a:solidFill>
                <a:srgbClr val="0100EC"/>
              </a:solidFill>
            </a:endParaRPr>
          </a:p>
          <a:p>
            <a:pPr marL="635000" lvl="1" indent="-292100" eaLnBrk="1" hangingPunct="1">
              <a:spcBef>
                <a:spcPct val="30000"/>
              </a:spcBef>
              <a:buFontTx/>
              <a:buChar char="–"/>
            </a:pPr>
            <a:r>
              <a:rPr lang="en-US" sz="2200">
                <a:solidFill>
                  <a:srgbClr val="0100EC"/>
                </a:solidFill>
              </a:rPr>
              <a:t>toroidal current in the plasma itself </a:t>
            </a:r>
            <a:r>
              <a:rPr lang="en-US" sz="2200">
                <a:solidFill>
                  <a:srgbClr val="0100EC"/>
                </a:solidFill>
                <a:sym typeface="Symbol" pitchFamily="18" charset="2"/>
              </a:rPr>
              <a:t></a:t>
            </a:r>
            <a:r>
              <a:rPr lang="en-US" sz="2200">
                <a:solidFill>
                  <a:srgbClr val="0100EC"/>
                </a:solidFill>
              </a:rPr>
              <a:t> </a:t>
            </a:r>
            <a:r>
              <a:rPr lang="en-US" sz="2200" b="1" i="1">
                <a:solidFill>
                  <a:srgbClr val="0100EC"/>
                </a:solidFill>
              </a:rPr>
              <a:t>tokamaks</a:t>
            </a:r>
          </a:p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200"/>
              <a:t>Toroidal symmetry improves particle orbits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F79FC1-3389-444F-A4A5-A2120272A79E}" type="slidenum">
              <a:rPr lang="en-US"/>
              <a:pPr/>
              <a:t>23</a:t>
            </a:fld>
            <a:r>
              <a:rPr lang="en-US"/>
              <a:t> 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9144000" cy="946150"/>
          </a:xfrm>
          <a:noFill/>
        </p:spPr>
        <p:txBody>
          <a:bodyPr anchor="b"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In </a:t>
            </a:r>
            <a:r>
              <a:rPr lang="en-US" sz="2800" i="1" smtClean="0">
                <a:solidFill>
                  <a:schemeClr val="accent2"/>
                </a:solidFill>
              </a:rPr>
              <a:t>Stellarators</a:t>
            </a:r>
            <a:r>
              <a:rPr lang="en-US" sz="2800" smtClean="0">
                <a:solidFill>
                  <a:schemeClr val="accent2"/>
                </a:solidFill>
              </a:rPr>
              <a:t> Rotational Transform Is Created by Twisting the Axis or External Coils (or Both)</a:t>
            </a:r>
            <a:endParaRPr lang="en-US" sz="2600" smtClean="0">
              <a:solidFill>
                <a:srgbClr val="0100EC"/>
              </a:solidFill>
            </a:endParaRPr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>
            <a:off x="304800" y="1524000"/>
            <a:ext cx="845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5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2006600"/>
            <a:ext cx="31718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46"/>
          <p:cNvSpPr>
            <a:spLocks noChangeArrowheads="1"/>
          </p:cNvSpPr>
          <p:nvPr/>
        </p:nvSpPr>
        <p:spPr bwMode="auto">
          <a:xfrm>
            <a:off x="657225" y="1247775"/>
            <a:ext cx="328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00FF"/>
                </a:solidFill>
              </a:rPr>
              <a:t>Twisted axis stellarator</a:t>
            </a:r>
          </a:p>
        </p:txBody>
      </p:sp>
      <p:sp>
        <p:nvSpPr>
          <p:cNvPr id="27656" name="Rectangle 47"/>
          <p:cNvSpPr>
            <a:spLocks noChangeArrowheads="1"/>
          </p:cNvSpPr>
          <p:nvPr/>
        </p:nvSpPr>
        <p:spPr bwMode="auto">
          <a:xfrm>
            <a:off x="5233988" y="1222375"/>
            <a:ext cx="335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solidFill>
                  <a:srgbClr val="008000"/>
                </a:solidFill>
              </a:rPr>
              <a:t>Twisted coil stellarators</a:t>
            </a:r>
          </a:p>
        </p:txBody>
      </p:sp>
      <p:sp>
        <p:nvSpPr>
          <p:cNvPr id="27657" name="Text Box 54"/>
          <p:cNvSpPr txBox="1">
            <a:spLocks noChangeArrowheads="1"/>
          </p:cNvSpPr>
          <p:nvPr/>
        </p:nvSpPr>
        <p:spPr bwMode="auto">
          <a:xfrm>
            <a:off x="203200" y="3517900"/>
            <a:ext cx="483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40000"/>
              </a:spcBef>
              <a:buFontTx/>
              <a:buChar char="•"/>
            </a:pPr>
            <a:r>
              <a:rPr lang="en-US" sz="2200">
                <a:solidFill>
                  <a:srgbClr val="0000FF"/>
                </a:solidFill>
              </a:rPr>
              <a:t>Early stellarators had small plasma relative to magnetic field volume</a:t>
            </a:r>
            <a:endParaRPr lang="en-US" sz="2200">
              <a:solidFill>
                <a:srgbClr val="008000"/>
              </a:solidFill>
            </a:endParaRPr>
          </a:p>
        </p:txBody>
      </p:sp>
      <p:sp>
        <p:nvSpPr>
          <p:cNvPr id="27658" name="Text Box 55"/>
          <p:cNvSpPr txBox="1">
            <a:spLocks noChangeArrowheads="1"/>
          </p:cNvSpPr>
          <p:nvPr/>
        </p:nvSpPr>
        <p:spPr bwMode="auto">
          <a:xfrm>
            <a:off x="203200" y="4318000"/>
            <a:ext cx="5016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40000"/>
              </a:spcBef>
              <a:buFontTx/>
              <a:buChar char="•"/>
            </a:pPr>
            <a:r>
              <a:rPr lang="en-US" sz="2200">
                <a:solidFill>
                  <a:srgbClr val="008000"/>
                </a:solidFill>
              </a:rPr>
              <a:t>Modern designs avoid this through extensive numerical modelling and optimization of coil configuration</a:t>
            </a:r>
          </a:p>
          <a:p>
            <a:pPr marL="571500" lvl="1" indent="-228600" eaLnBrk="1" hangingPunct="1">
              <a:spcBef>
                <a:spcPct val="40000"/>
              </a:spcBef>
              <a:buFontTx/>
              <a:buChar char="–"/>
            </a:pPr>
            <a:r>
              <a:rPr lang="en-US" sz="2000">
                <a:solidFill>
                  <a:srgbClr val="008000"/>
                </a:solidFill>
              </a:rPr>
              <a:t>Large </a:t>
            </a:r>
            <a:r>
              <a:rPr lang="en-US" sz="2000" b="1">
                <a:solidFill>
                  <a:srgbClr val="008000"/>
                </a:solidFill>
              </a:rPr>
              <a:t>superconducting</a:t>
            </a:r>
            <a:r>
              <a:rPr lang="en-US" sz="2000">
                <a:solidFill>
                  <a:srgbClr val="008000"/>
                </a:solidFill>
              </a:rPr>
              <a:t> stellarators in Japan (LHD - operating) and Germany (W-7X - under construction)</a:t>
            </a:r>
          </a:p>
        </p:txBody>
      </p:sp>
      <p:pic>
        <p:nvPicPr>
          <p:cNvPr id="27659" name="Picture 56" descr="stellm6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37" r="13567" b="24025"/>
          <a:stretch>
            <a:fillRect/>
          </a:stretch>
        </p:blipFill>
        <p:spPr bwMode="auto">
          <a:xfrm>
            <a:off x="5294313" y="3873500"/>
            <a:ext cx="3602037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Rectangle 57"/>
          <p:cNvSpPr>
            <a:spLocks noChangeArrowheads="1"/>
          </p:cNvSpPr>
          <p:nvPr/>
        </p:nvSpPr>
        <p:spPr bwMode="auto">
          <a:xfrm>
            <a:off x="6753225" y="5873750"/>
            <a:ext cx="196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u="sng">
                <a:solidFill>
                  <a:srgbClr val="0000FF"/>
                </a:solidFill>
                <a:latin typeface="Arial" pitchFamily="34" charset="0"/>
              </a:rPr>
              <a:t>Wendelstein 7X</a:t>
            </a:r>
          </a:p>
        </p:txBody>
      </p:sp>
      <p:pic>
        <p:nvPicPr>
          <p:cNvPr id="27661" name="Picture 58" descr="LHD interi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2250" y="1739900"/>
            <a:ext cx="32639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Rectangle 59"/>
          <p:cNvSpPr>
            <a:spLocks noChangeArrowheads="1"/>
          </p:cNvSpPr>
          <p:nvPr/>
        </p:nvSpPr>
        <p:spPr bwMode="auto">
          <a:xfrm>
            <a:off x="5329238" y="1758950"/>
            <a:ext cx="581025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36576" tIns="18288" rIns="36576" bIns="18288">
            <a:spAutoFit/>
          </a:bodyPr>
          <a:lstStyle/>
          <a:p>
            <a:pPr algn="ctr"/>
            <a:r>
              <a:rPr lang="en-US" sz="2000" u="sng">
                <a:solidFill>
                  <a:srgbClr val="0000FF"/>
                </a:solidFill>
                <a:latin typeface="Arial" pitchFamily="34" charset="0"/>
              </a:rPr>
              <a:t>LHD</a:t>
            </a:r>
            <a:endParaRPr lang="en-US" sz="200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9632DC5-AF16-4DF9-AFAE-9A328CDDC88E}" type="slidenum">
              <a:rPr lang="en-US"/>
              <a:pPr/>
              <a:t>24</a:t>
            </a:fld>
            <a:r>
              <a:rPr lang="en-US"/>
              <a:t> 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7338"/>
            <a:ext cx="9144000" cy="519112"/>
          </a:xfrm>
        </p:spPr>
        <p:txBody>
          <a:bodyPr/>
          <a:lstStyle/>
          <a:p>
            <a:pPr eaLnBrk="1" hangingPunct="1"/>
            <a:r>
              <a:rPr lang="en-US" sz="2800" smtClean="0"/>
              <a:t>Stellarators in Early 1960s - The Depths of Despair</a:t>
            </a:r>
            <a:endParaRPr lang="en-US" sz="1600" smtClean="0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517525" y="121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solidFill>
                <a:schemeClr val="tx2"/>
              </a:solidFill>
            </a:endParaRP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241300" y="1219200"/>
            <a:ext cx="8763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000">
                <a:solidFill>
                  <a:schemeClr val="tx2"/>
                </a:solidFill>
              </a:rPr>
              <a:t>Stellarator experiments in the late ’50s were plagued with instabilities </a:t>
            </a:r>
          </a:p>
          <a:p>
            <a:pPr marL="571500" lvl="1" indent="-228600" eaLnBrk="1" hangingPunct="1">
              <a:spcBef>
                <a:spcPct val="30000"/>
              </a:spcBef>
              <a:buFontTx/>
              <a:buChar char="–"/>
            </a:pPr>
            <a:r>
              <a:rPr lang="en-US" sz="2000">
                <a:solidFill>
                  <a:srgbClr val="0000FF"/>
                </a:solidFill>
              </a:rPr>
              <a:t>Confinement limited by fluctuations leading to “Bohm diffusion”</a:t>
            </a:r>
          </a:p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Model C Stellarator</a:t>
            </a:r>
            <a:r>
              <a:rPr lang="en-US" sz="2000">
                <a:solidFill>
                  <a:schemeClr val="tx2"/>
                </a:solidFill>
              </a:rPr>
              <a:t> at Princeton was large to reduce deleterious effects of impurities and wall neutrals, </a:t>
            </a:r>
            <a:r>
              <a:rPr lang="en-US" sz="2000" i="1">
                <a:solidFill>
                  <a:schemeClr val="tx2"/>
                </a:solidFill>
              </a:rPr>
              <a:t>but </a:t>
            </a:r>
            <a:endParaRPr lang="en-US" sz="2000">
              <a:solidFill>
                <a:schemeClr val="tx2"/>
              </a:solidFill>
            </a:endParaRPr>
          </a:p>
          <a:p>
            <a:pPr marL="571500" lvl="1" indent="-228600" eaLnBrk="1" hangingPunct="1">
              <a:spcBef>
                <a:spcPct val="30000"/>
              </a:spcBef>
              <a:buFontTx/>
              <a:buChar char="–"/>
            </a:pPr>
            <a:r>
              <a:rPr lang="en-US" sz="2000">
                <a:solidFill>
                  <a:srgbClr val="0000FF"/>
                </a:solidFill>
              </a:rPr>
              <a:t>Results 1961-66 again showed Bohm diffusion</a:t>
            </a:r>
            <a:r>
              <a:rPr lang="en-US" sz="2200">
                <a:solidFill>
                  <a:srgbClr val="0000FF"/>
                </a:solidFill>
              </a:rPr>
              <a:t> </a:t>
            </a:r>
            <a:r>
              <a:rPr lang="en-US" sz="2200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en-US" sz="2200">
                <a:solidFill>
                  <a:srgbClr val="0000FF"/>
                </a:solidFill>
              </a:rPr>
              <a:t> poor confinement</a:t>
            </a: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02000"/>
            <a:ext cx="3209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157538"/>
            <a:ext cx="51054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Line 8"/>
          <p:cNvSpPr>
            <a:spLocks noChangeShapeType="1"/>
          </p:cNvSpPr>
          <p:nvPr/>
        </p:nvSpPr>
        <p:spPr bwMode="auto">
          <a:xfrm flipV="1">
            <a:off x="4343400" y="3429000"/>
            <a:ext cx="3352800" cy="1905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4741863" y="347345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Bohm flux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5867400" y="3657600"/>
            <a:ext cx="609600" cy="381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Text Box 11"/>
          <p:cNvSpPr txBox="1">
            <a:spLocks noChangeArrowheads="1"/>
          </p:cNvSpPr>
          <p:nvPr/>
        </p:nvSpPr>
        <p:spPr bwMode="auto">
          <a:xfrm>
            <a:off x="5143500" y="6162675"/>
            <a:ext cx="326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400" i="1">
                <a:solidFill>
                  <a:srgbClr val="008000"/>
                </a:solidFill>
              </a:rPr>
              <a:t>K.M. Young, Phys Fluids </a:t>
            </a:r>
            <a:r>
              <a:rPr lang="en-US" sz="1400" b="1" i="1">
                <a:solidFill>
                  <a:srgbClr val="008000"/>
                </a:solidFill>
              </a:rPr>
              <a:t>10</a:t>
            </a:r>
            <a:r>
              <a:rPr lang="en-US" sz="1400" i="1">
                <a:solidFill>
                  <a:srgbClr val="008000"/>
                </a:solidFill>
              </a:rPr>
              <a:t>, 213 1967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2F292D-8097-408A-994E-7979093E8539}" type="slidenum">
              <a:rPr lang="en-US"/>
              <a:pPr/>
              <a:t>25</a:t>
            </a:fld>
            <a:r>
              <a:rPr lang="en-US"/>
              <a:t> 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701675" y="1228725"/>
            <a:ext cx="7766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buFontTx/>
              <a:buChar char="•"/>
            </a:pPr>
            <a:r>
              <a:rPr lang="en-US" sz="2000">
                <a:solidFill>
                  <a:srgbClr val="7B05F2"/>
                </a:solidFill>
              </a:rPr>
              <a:t>Toroidal plasma current adds a </a:t>
            </a:r>
            <a:r>
              <a:rPr lang="en-US" sz="2000" i="1">
                <a:solidFill>
                  <a:srgbClr val="7B05F2"/>
                </a:solidFill>
              </a:rPr>
              <a:t>poloidal </a:t>
            </a:r>
            <a:r>
              <a:rPr lang="en-US" sz="2000">
                <a:solidFill>
                  <a:srgbClr val="7B05F2"/>
                </a:solidFill>
              </a:rPr>
              <a:t>magnetic field to the externally applied toroidal field causing field lines to spiral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144000" cy="549275"/>
          </a:xfrm>
        </p:spPr>
        <p:txBody>
          <a:bodyPr/>
          <a:lstStyle/>
          <a:p>
            <a:pPr eaLnBrk="1" hangingPunct="1"/>
            <a:r>
              <a:rPr lang="en-US" sz="3000" smtClean="0"/>
              <a:t>Toroidal Confinement - The Tokamak Approach </a:t>
            </a:r>
            <a:endParaRPr lang="en-US" smtClean="0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304800" y="1524000"/>
            <a:ext cx="845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905000" y="1905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1879600"/>
            <a:ext cx="5181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244475" y="3692525"/>
            <a:ext cx="874395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40000"/>
              </a:spcBef>
              <a:buFontTx/>
              <a:buChar char="•"/>
            </a:pPr>
            <a:r>
              <a:rPr lang="en-US" sz="2000">
                <a:solidFill>
                  <a:srgbClr val="0000DA"/>
                </a:solidFill>
              </a:rPr>
              <a:t>Field lines form nested </a:t>
            </a:r>
            <a:r>
              <a:rPr lang="en-US" sz="2000" b="1" i="1">
                <a:solidFill>
                  <a:srgbClr val="0000DA"/>
                </a:solidFill>
              </a:rPr>
              <a:t>flux surfaces</a:t>
            </a:r>
            <a:r>
              <a:rPr lang="en-US" sz="2000">
                <a:solidFill>
                  <a:srgbClr val="0000DA"/>
                </a:solidFill>
              </a:rPr>
              <a:t> surrounding a </a:t>
            </a:r>
            <a:r>
              <a:rPr lang="en-US" sz="2000" b="1" i="1">
                <a:solidFill>
                  <a:srgbClr val="0000DA"/>
                </a:solidFill>
              </a:rPr>
              <a:t>magnetic axis</a:t>
            </a:r>
            <a:endParaRPr lang="en-US" sz="2000">
              <a:solidFill>
                <a:srgbClr val="0000DA"/>
              </a:solidFill>
            </a:endParaRPr>
          </a:p>
          <a:p>
            <a:pPr marL="228600" indent="-228600" eaLnBrk="1" hangingPunct="1">
              <a:spcBef>
                <a:spcPct val="40000"/>
              </a:spcBef>
              <a:buFontTx/>
              <a:buChar char="•"/>
            </a:pPr>
            <a:r>
              <a:rPr lang="en-US" sz="2000">
                <a:solidFill>
                  <a:srgbClr val="0000DA"/>
                </a:solidFill>
              </a:rPr>
              <a:t>Collisions cause plasma to </a:t>
            </a:r>
            <a:r>
              <a:rPr lang="en-US" sz="2000" b="1" i="1">
                <a:solidFill>
                  <a:srgbClr val="0000DA"/>
                </a:solidFill>
              </a:rPr>
              <a:t>diffuse</a:t>
            </a:r>
            <a:r>
              <a:rPr lang="en-US" sz="2000">
                <a:solidFill>
                  <a:srgbClr val="0000DA"/>
                </a:solidFill>
              </a:rPr>
              <a:t> outward from one surface to the next</a:t>
            </a:r>
          </a:p>
          <a:p>
            <a:pPr marL="228600" indent="-228600" eaLnBrk="1" hangingPunct="1">
              <a:spcBef>
                <a:spcPct val="40000"/>
              </a:spcBef>
              <a:buFontTx/>
              <a:buChar char="•"/>
            </a:pPr>
            <a:r>
              <a:rPr lang="en-US" sz="2000">
                <a:solidFill>
                  <a:srgbClr val="0000DA"/>
                </a:solidFill>
              </a:rPr>
              <a:t>Variation of the toroidal field from outside to inside (B</a:t>
            </a:r>
            <a:r>
              <a:rPr lang="en-US" sz="2000" baseline="-25000">
                <a:solidFill>
                  <a:srgbClr val="0000DA"/>
                </a:solidFill>
              </a:rPr>
              <a:t>T</a:t>
            </a:r>
            <a:r>
              <a:rPr lang="en-US" sz="2000">
                <a:solidFill>
                  <a:srgbClr val="0000DA"/>
                </a:solidFill>
              </a:rPr>
              <a:t> </a:t>
            </a:r>
            <a:r>
              <a:rPr lang="en-US" sz="2000">
                <a:solidFill>
                  <a:srgbClr val="0000DA"/>
                </a:solidFill>
                <a:sym typeface="Symbol" pitchFamily="18" charset="2"/>
              </a:rPr>
              <a:t></a:t>
            </a:r>
            <a:r>
              <a:rPr lang="en-US" sz="2000">
                <a:solidFill>
                  <a:srgbClr val="0000DA"/>
                </a:solidFill>
              </a:rPr>
              <a:t> 1/R) </a:t>
            </a:r>
            <a:r>
              <a:rPr lang="en-US" sz="2000" b="1" i="1">
                <a:solidFill>
                  <a:srgbClr val="0000DA"/>
                </a:solidFill>
              </a:rPr>
              <a:t>traps</a:t>
            </a:r>
            <a:r>
              <a:rPr lang="en-US" sz="2000">
                <a:solidFill>
                  <a:srgbClr val="0000DA"/>
                </a:solidFill>
              </a:rPr>
              <a:t> some particles in local magnetic mirrors</a:t>
            </a:r>
          </a:p>
          <a:p>
            <a:pPr marL="520700" lvl="1" indent="-177800" eaLnBrk="1" hangingPunct="1">
              <a:spcBef>
                <a:spcPct val="40000"/>
              </a:spcBef>
              <a:buFontTx/>
              <a:buChar char="•"/>
            </a:pPr>
            <a:r>
              <a:rPr lang="en-US" sz="2000" b="1" i="1">
                <a:solidFill>
                  <a:srgbClr val="0000DA"/>
                </a:solidFill>
              </a:rPr>
              <a:t>Trapped particles</a:t>
            </a:r>
            <a:r>
              <a:rPr lang="en-US" sz="2000">
                <a:solidFill>
                  <a:srgbClr val="0000DA"/>
                </a:solidFill>
              </a:rPr>
              <a:t> have larger orbit excursions, adding to diffusion</a:t>
            </a:r>
            <a:endParaRPr lang="en-US" sz="2000" i="1">
              <a:solidFill>
                <a:srgbClr val="0000DA"/>
              </a:solidFill>
            </a:endParaRPr>
          </a:p>
          <a:p>
            <a:pPr marL="228600" indent="-228600" eaLnBrk="1" hangingPunct="1">
              <a:spcBef>
                <a:spcPct val="40000"/>
              </a:spcBef>
              <a:buFontTx/>
              <a:buChar char="•"/>
            </a:pPr>
            <a:r>
              <a:rPr lang="en-US" sz="2000">
                <a:solidFill>
                  <a:srgbClr val="0000DA"/>
                </a:solidFill>
              </a:rPr>
              <a:t>A challenge is to drive toroidal plasma current continuously and efficiently</a:t>
            </a:r>
          </a:p>
          <a:p>
            <a:pPr marL="520700" lvl="1" indent="-177800" eaLnBrk="1" hangingPunct="1">
              <a:spcBef>
                <a:spcPct val="40000"/>
              </a:spcBef>
              <a:buFontTx/>
              <a:buChar char="•"/>
            </a:pPr>
            <a:r>
              <a:rPr lang="en-US" sz="2000">
                <a:solidFill>
                  <a:srgbClr val="0000DA"/>
                </a:solidFill>
              </a:rPr>
              <a:t>Trapped particles plus a </a:t>
            </a:r>
            <a:r>
              <a:rPr lang="en-US" sz="2000" i="1">
                <a:solidFill>
                  <a:srgbClr val="0000DA"/>
                </a:solidFill>
              </a:rPr>
              <a:t>pressure gradient</a:t>
            </a:r>
            <a:r>
              <a:rPr lang="en-US" sz="2000">
                <a:solidFill>
                  <a:srgbClr val="0000DA"/>
                </a:solidFill>
              </a:rPr>
              <a:t> drive </a:t>
            </a:r>
            <a:r>
              <a:rPr lang="en-US" sz="2000" b="1" i="1">
                <a:solidFill>
                  <a:srgbClr val="0000DA"/>
                </a:solidFill>
              </a:rPr>
              <a:t>“bootstrap”</a:t>
            </a:r>
            <a:r>
              <a:rPr lang="en-US" sz="2000">
                <a:solidFill>
                  <a:srgbClr val="0000DA"/>
                </a:solidFill>
              </a:rPr>
              <a:t> current</a:t>
            </a:r>
          </a:p>
        </p:txBody>
      </p:sp>
      <p:pic>
        <p:nvPicPr>
          <p:cNvPr id="2970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2127250"/>
            <a:ext cx="15081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89BA9C1-D2E6-4BF4-A61F-B082C50967C9}" type="slidenum">
              <a:rPr lang="en-US"/>
              <a:pPr/>
              <a:t>26</a:t>
            </a:fld>
            <a:r>
              <a:rPr lang="en-US"/>
              <a:t> 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 cstate="print"/>
          <a:srcRect b="13937"/>
          <a:stretch>
            <a:fillRect/>
          </a:stretch>
        </p:blipFill>
        <p:spPr bwMode="auto">
          <a:xfrm>
            <a:off x="5283200" y="2108200"/>
            <a:ext cx="33909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8613"/>
            <a:ext cx="9144000" cy="519112"/>
          </a:xfrm>
        </p:spPr>
        <p:txBody>
          <a:bodyPr/>
          <a:lstStyle/>
          <a:p>
            <a:pPr eaLnBrk="1" hangingPunct="1"/>
            <a:r>
              <a:rPr lang="en-US" sz="2800" smtClean="0"/>
              <a:t>The First Tokamak Reactor Design ~ 1955</a:t>
            </a:r>
            <a:endParaRPr lang="en-US" smtClean="0"/>
          </a:p>
        </p:txBody>
      </p:sp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266700" y="1320800"/>
            <a:ext cx="69818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6538" indent="-236538" eaLnBrk="1" hangingPunct="1">
              <a:lnSpc>
                <a:spcPct val="110000"/>
              </a:lnSpc>
              <a:spcBef>
                <a:spcPct val="30000"/>
              </a:spcBef>
              <a:buFontTx/>
              <a:buChar char="•"/>
            </a:pPr>
            <a:r>
              <a:rPr lang="en-US" sz="2200">
                <a:solidFill>
                  <a:srgbClr val="0000DA"/>
                </a:solidFill>
              </a:rPr>
              <a:t>I. Tamm (1951) and A. Sakharov (1952)</a:t>
            </a:r>
          </a:p>
          <a:p>
            <a:pPr marL="571500" lvl="1" indent="-220663" eaLnBrk="1" hangingPunct="1">
              <a:lnSpc>
                <a:spcPct val="110000"/>
              </a:lnSpc>
              <a:spcBef>
                <a:spcPct val="30000"/>
              </a:spcBef>
              <a:buFontTx/>
              <a:buChar char="–"/>
            </a:pPr>
            <a:r>
              <a:rPr lang="en-US" sz="2000">
                <a:solidFill>
                  <a:srgbClr val="008000"/>
                </a:solidFill>
              </a:rPr>
              <a:t>Objective: D-D reactor producing T or </a:t>
            </a:r>
            <a:r>
              <a:rPr lang="en-US" sz="2000" baseline="30000">
                <a:solidFill>
                  <a:srgbClr val="008000"/>
                </a:solidFill>
              </a:rPr>
              <a:t>233</a:t>
            </a:r>
            <a:r>
              <a:rPr lang="en-US" sz="2000">
                <a:solidFill>
                  <a:srgbClr val="008000"/>
                </a:solidFill>
              </a:rPr>
              <a:t>U for weapons</a:t>
            </a:r>
          </a:p>
          <a:p>
            <a:pPr marL="571500" lvl="1" indent="-220663" eaLnBrk="1" hangingPunct="1">
              <a:lnSpc>
                <a:spcPct val="110000"/>
              </a:lnSpc>
              <a:spcBef>
                <a:spcPct val="30000"/>
              </a:spcBef>
              <a:buFontTx/>
              <a:buChar char="–"/>
            </a:pPr>
            <a:r>
              <a:rPr lang="en-US" sz="2000">
                <a:solidFill>
                  <a:srgbClr val="008000"/>
                </a:solidFill>
              </a:rPr>
              <a:t>R</a:t>
            </a:r>
            <a:r>
              <a:rPr lang="en-US" sz="2000" baseline="-25000">
                <a:solidFill>
                  <a:srgbClr val="008000"/>
                </a:solidFill>
              </a:rPr>
              <a:t>0</a:t>
            </a:r>
            <a:r>
              <a:rPr lang="en-US" sz="2000">
                <a:solidFill>
                  <a:srgbClr val="008000"/>
                </a:solidFill>
              </a:rPr>
              <a:t> = 12m, a</a:t>
            </a:r>
            <a:r>
              <a:rPr lang="en-US" sz="2000" baseline="-25000">
                <a:solidFill>
                  <a:srgbClr val="008000"/>
                </a:solidFill>
              </a:rPr>
              <a:t>p</a:t>
            </a:r>
            <a:r>
              <a:rPr lang="en-US" sz="2000">
                <a:solidFill>
                  <a:srgbClr val="008000"/>
                </a:solidFill>
              </a:rPr>
              <a:t> = 2 m</a:t>
            </a:r>
          </a:p>
          <a:p>
            <a:pPr marL="571500" lvl="1" indent="-220663" eaLnBrk="1" hangingPunct="1">
              <a:lnSpc>
                <a:spcPct val="110000"/>
              </a:lnSpc>
              <a:spcBef>
                <a:spcPct val="30000"/>
              </a:spcBef>
              <a:buFontTx/>
              <a:buChar char="–"/>
            </a:pPr>
            <a:r>
              <a:rPr lang="en-US" sz="2000">
                <a:solidFill>
                  <a:srgbClr val="008000"/>
                </a:solidFill>
              </a:rPr>
              <a:t>water-cooled copper coils B = 5 T</a:t>
            </a:r>
          </a:p>
          <a:p>
            <a:pPr marL="571500" lvl="1" indent="-220663" eaLnBrk="1" hangingPunct="1">
              <a:lnSpc>
                <a:spcPct val="110000"/>
              </a:lnSpc>
              <a:spcBef>
                <a:spcPct val="30000"/>
              </a:spcBef>
              <a:buFontTx/>
              <a:buChar char="–"/>
            </a:pPr>
            <a:r>
              <a:rPr lang="en-US" sz="2000">
                <a:solidFill>
                  <a:srgbClr val="008000"/>
                </a:solidFill>
              </a:rPr>
              <a:t>P</a:t>
            </a:r>
            <a:r>
              <a:rPr lang="en-US" sz="2000" baseline="-25000">
                <a:solidFill>
                  <a:srgbClr val="008000"/>
                </a:solidFill>
              </a:rPr>
              <a:t>fusion</a:t>
            </a:r>
            <a:r>
              <a:rPr lang="en-US" sz="2000">
                <a:solidFill>
                  <a:srgbClr val="008000"/>
                </a:solidFill>
              </a:rPr>
              <a:t> = 880 MW </a:t>
            </a:r>
            <a:br>
              <a:rPr lang="en-US" sz="2000">
                <a:solidFill>
                  <a:srgbClr val="008000"/>
                </a:solidFill>
              </a:rPr>
            </a:br>
            <a:r>
              <a:rPr lang="en-US" sz="2000">
                <a:solidFill>
                  <a:srgbClr val="008000"/>
                </a:solidFill>
              </a:rPr>
              <a:t>(assuming “classical” heat losses)</a:t>
            </a:r>
            <a:endParaRPr lang="en-US" sz="2000">
              <a:solidFill>
                <a:srgbClr val="0000DA"/>
              </a:solidFill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790700" y="6553200"/>
            <a:ext cx="682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400" i="1">
                <a:solidFill>
                  <a:srgbClr val="008000"/>
                </a:solidFill>
              </a:rPr>
              <a:t>Ref: V.D. Shafranov, “History of Soviet Fusion” Physics-Uspekhi </a:t>
            </a:r>
            <a:r>
              <a:rPr lang="en-US" sz="1400" b="1" i="1">
                <a:solidFill>
                  <a:srgbClr val="008000"/>
                </a:solidFill>
              </a:rPr>
              <a:t>4</a:t>
            </a:r>
            <a:r>
              <a:rPr lang="en-US" sz="1400" i="1">
                <a:solidFill>
                  <a:srgbClr val="008000"/>
                </a:solidFill>
              </a:rPr>
              <a:t> 835-865 (2001)</a:t>
            </a:r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266700" y="3962400"/>
            <a:ext cx="86582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6538" indent="-236538" eaLnBrk="1" hangingPunct="1">
              <a:spcBef>
                <a:spcPct val="30000"/>
              </a:spcBef>
              <a:buFontTx/>
              <a:buChar char="•"/>
            </a:pPr>
            <a:r>
              <a:rPr lang="en-US" sz="2200">
                <a:solidFill>
                  <a:srgbClr val="0000DA"/>
                </a:solidFill>
              </a:rPr>
              <a:t>First openly discussed at Geneva 1958 after declassification</a:t>
            </a:r>
          </a:p>
          <a:p>
            <a:pPr marL="236538" indent="-236538" eaLnBrk="1" hangingPunct="1">
              <a:spcBef>
                <a:spcPct val="30000"/>
              </a:spcBef>
              <a:buFontTx/>
              <a:buChar char="•"/>
            </a:pPr>
            <a:r>
              <a:rPr lang="en-US" sz="2200">
                <a:solidFill>
                  <a:srgbClr val="0000DA"/>
                </a:solidFill>
              </a:rPr>
              <a:t>There was skepticism and resistance in the west</a:t>
            </a:r>
          </a:p>
          <a:p>
            <a:pPr marL="571500" lvl="1" indent="-220663" eaLnBrk="1" hangingPunct="1">
              <a:spcBef>
                <a:spcPct val="30000"/>
              </a:spcBef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Concern that the plasma current was a source of instability</a:t>
            </a:r>
          </a:p>
          <a:p>
            <a:pPr marL="571500" lvl="1" indent="-220663" eaLnBrk="1" hangingPunct="1">
              <a:spcBef>
                <a:spcPct val="30000"/>
              </a:spcBef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Maintaining the toroidal current - stellarators were steady-state</a:t>
            </a:r>
          </a:p>
          <a:p>
            <a:pPr marL="236538" indent="-236538" eaLnBrk="1" hangingPunct="1">
              <a:spcBef>
                <a:spcPct val="30000"/>
              </a:spcBef>
              <a:buFont typeface="Times" pitchFamily="32" charset="0"/>
              <a:buChar char="•"/>
            </a:pPr>
            <a:r>
              <a:rPr lang="en-US" sz="2200">
                <a:solidFill>
                  <a:srgbClr val="008000"/>
                </a:solidFill>
              </a:rPr>
              <a:t>Group at Australian National University investigated a tokamak-like device - “slow toroidal </a:t>
            </a:r>
            <a:r>
              <a:rPr lang="en-US" sz="2200">
                <a:solidFill>
                  <a:srgbClr val="008000"/>
                </a:solidFill>
                <a:sym typeface="Symbol" pitchFamily="18" charset="2"/>
              </a:rPr>
              <a:t></a:t>
            </a:r>
            <a:r>
              <a:rPr lang="en-US" sz="2200">
                <a:solidFill>
                  <a:srgbClr val="008000"/>
                </a:solidFill>
              </a:rPr>
              <a:t>-Z pinch” or “Liley torus” in the mid-late 60s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3E7E47-BF44-436F-B76D-1BAC78584F71}" type="slidenum">
              <a:rPr lang="en-US"/>
              <a:pPr/>
              <a:t>27</a:t>
            </a:fld>
            <a:r>
              <a:rPr lang="en-US"/>
              <a:t> 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0350"/>
            <a:ext cx="8305800" cy="549275"/>
          </a:xfrm>
        </p:spPr>
        <p:txBody>
          <a:bodyPr/>
          <a:lstStyle/>
          <a:p>
            <a:pPr eaLnBrk="1" hangingPunct="1"/>
            <a:r>
              <a:rPr lang="en-US" sz="3000" smtClean="0"/>
              <a:t>The Late 1960s - The Tokamak Emerges</a:t>
            </a:r>
            <a:endParaRPr lang="en-US" sz="1600" smtClean="0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517525" y="121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solidFill>
                <a:schemeClr val="tx2"/>
              </a:solidFill>
            </a:endParaRP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304800" y="13208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 eaLnBrk="1" hangingPunct="1">
              <a:spcBef>
                <a:spcPct val="20000"/>
              </a:spcBef>
              <a:buFont typeface="Times" pitchFamily="32" charset="0"/>
              <a:buChar char="•"/>
            </a:pPr>
            <a:r>
              <a:rPr lang="en-US" sz="2000"/>
              <a:t>Led by L.A. Artsimovich, tokamaks at Kurchatov Institute, Moscow, progressed through a sequence to </a:t>
            </a:r>
            <a:r>
              <a:rPr lang="en-US" sz="2000" b="1"/>
              <a:t>T-3</a:t>
            </a:r>
            <a:r>
              <a:rPr lang="en-US" sz="2000">
                <a:solidFill>
                  <a:srgbClr val="0000DA"/>
                </a:solidFill>
              </a:rPr>
              <a:t> </a:t>
            </a:r>
          </a:p>
          <a:p>
            <a:pPr marL="5207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00DA"/>
                </a:solidFill>
              </a:rPr>
              <a:t>R = 1.0 m, a = 0.20m, B = 4T, I</a:t>
            </a:r>
            <a:r>
              <a:rPr lang="en-US" sz="2000" baseline="-25000">
                <a:solidFill>
                  <a:srgbClr val="0000DA"/>
                </a:solidFill>
              </a:rPr>
              <a:t>p</a:t>
            </a:r>
            <a:r>
              <a:rPr lang="en-US" sz="2000">
                <a:solidFill>
                  <a:srgbClr val="0000DA"/>
                </a:solidFill>
              </a:rPr>
              <a:t> &lt; 200 kA</a:t>
            </a:r>
          </a:p>
          <a:p>
            <a:pPr marL="177800" indent="-177800" eaLnBrk="1" hangingPunct="1">
              <a:spcBef>
                <a:spcPct val="20000"/>
              </a:spcBef>
              <a:buFont typeface="Times" pitchFamily="32" charset="0"/>
              <a:buChar char="•"/>
            </a:pPr>
            <a:r>
              <a:rPr lang="en-US" sz="2000"/>
              <a:t>Results at 1968 IAEA Conference in Novosibirsk: </a:t>
            </a:r>
            <a:br>
              <a:rPr lang="en-US" sz="2000"/>
            </a:br>
            <a:r>
              <a:rPr lang="en-US" sz="2000" b="1">
                <a:solidFill>
                  <a:srgbClr val="FF0000"/>
                </a:solidFill>
              </a:rPr>
              <a:t>T</a:t>
            </a:r>
            <a:r>
              <a:rPr lang="en-US" sz="2000" b="1" baseline="-25000">
                <a:solidFill>
                  <a:srgbClr val="FF0000"/>
                </a:solidFill>
              </a:rPr>
              <a:t>e</a:t>
            </a:r>
            <a:r>
              <a:rPr lang="en-US" sz="2000" b="1">
                <a:solidFill>
                  <a:srgbClr val="FF0000"/>
                </a:solidFill>
              </a:rPr>
              <a:t> ≈ 1 keV </a:t>
            </a:r>
            <a:r>
              <a:rPr lang="en-US" sz="2000">
                <a:solidFill>
                  <a:srgbClr val="FF0000"/>
                </a:solidFill>
              </a:rPr>
              <a:t>and 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2000" b="1" baseline="-25000">
                <a:solidFill>
                  <a:srgbClr val="FF0000"/>
                </a:solidFill>
              </a:rPr>
              <a:t>E</a:t>
            </a:r>
            <a:r>
              <a:rPr lang="en-US" sz="2000" b="1">
                <a:solidFill>
                  <a:srgbClr val="FF0000"/>
                </a:solidFill>
              </a:rPr>
              <a:t>/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2000" b="1" baseline="-25000">
                <a:solidFill>
                  <a:srgbClr val="FF0000"/>
                </a:solidFill>
              </a:rPr>
              <a:t>Bohm</a:t>
            </a:r>
            <a:r>
              <a:rPr lang="en-US" sz="2000" b="1">
                <a:solidFill>
                  <a:srgbClr val="FF0000"/>
                </a:solidFill>
              </a:rPr>
              <a:t> ≈ 50</a:t>
            </a:r>
            <a:r>
              <a:rPr lang="en-US" sz="2000"/>
              <a:t> </a:t>
            </a:r>
            <a:r>
              <a:rPr lang="en-US" sz="2000">
                <a:solidFill>
                  <a:srgbClr val="800080"/>
                </a:solidFill>
              </a:rPr>
              <a:t>– met with skepticism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04800" y="3154363"/>
            <a:ext cx="54737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77800" indent="-177800"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Team from UK (D. Robinson, N. Peacock) </a:t>
            </a:r>
            <a:br>
              <a:rPr lang="en-US" sz="2000"/>
            </a:br>
            <a:r>
              <a:rPr lang="en-US" sz="2000"/>
              <a:t>took a Thomson Scattering system to T-3</a:t>
            </a:r>
          </a:p>
          <a:p>
            <a:pPr marL="177800" indent="-177800"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Confirmatory results were obtained and presented at Dubna meeting in 1969</a:t>
            </a:r>
          </a:p>
          <a:p>
            <a:pPr marL="177800" indent="-177800"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Within 6 months, Model C stellarator at </a:t>
            </a:r>
            <a:br>
              <a:rPr lang="en-US" sz="2000"/>
            </a:br>
            <a:r>
              <a:rPr lang="en-US" sz="2000"/>
              <a:t>PPPL was converted to the </a:t>
            </a:r>
            <a:br>
              <a:rPr lang="en-US" sz="2000"/>
            </a:br>
            <a:r>
              <a:rPr lang="en-US" sz="2000" b="1"/>
              <a:t>Symmetric Tokamak (ST)</a:t>
            </a:r>
            <a:endParaRPr lang="en-US" sz="2000"/>
          </a:p>
          <a:p>
            <a:pPr marL="177800" indent="-177800"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Led to an explosion in tokamak research worldwide, culminating in </a:t>
            </a:r>
            <a:r>
              <a:rPr lang="en-US" sz="2000" b="1"/>
              <a:t>TFTR</a:t>
            </a:r>
            <a:r>
              <a:rPr lang="en-US" sz="2000"/>
              <a:t> (US), </a:t>
            </a:r>
            <a:r>
              <a:rPr lang="en-US" sz="2000" b="1"/>
              <a:t>JET</a:t>
            </a:r>
            <a:r>
              <a:rPr lang="en-US" sz="2000"/>
              <a:t> (EU), </a:t>
            </a:r>
            <a:r>
              <a:rPr lang="en-US" sz="2000" b="1"/>
              <a:t>JT-60</a:t>
            </a:r>
            <a:r>
              <a:rPr lang="en-US" sz="2000"/>
              <a:t> (Japan), now </a:t>
            </a:r>
            <a:r>
              <a:rPr lang="en-US" sz="2000" b="1"/>
              <a:t>ITER</a:t>
            </a:r>
            <a:r>
              <a:rPr lang="en-US" sz="2000"/>
              <a:t> (international)</a:t>
            </a:r>
            <a:endParaRPr lang="en-US" sz="2000">
              <a:solidFill>
                <a:srgbClr val="0000DA"/>
              </a:solidFill>
            </a:endParaRPr>
          </a:p>
        </p:txBody>
      </p:sp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325" y="1365250"/>
            <a:ext cx="17557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3365500"/>
            <a:ext cx="34734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4149725" y="6535738"/>
            <a:ext cx="475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8040"/>
                </a:solidFill>
              </a:rPr>
              <a:t>N.J. Peacock, D.C. Robinson </a:t>
            </a:r>
            <a:r>
              <a:rPr lang="en-US" sz="1400">
                <a:solidFill>
                  <a:srgbClr val="008040"/>
                </a:solidFill>
              </a:rPr>
              <a:t>et al</a:t>
            </a:r>
            <a:r>
              <a:rPr lang="en-US" sz="1400" i="1">
                <a:solidFill>
                  <a:srgbClr val="008040"/>
                </a:solidFill>
              </a:rPr>
              <a:t>. Nature </a:t>
            </a:r>
            <a:r>
              <a:rPr lang="en-US" sz="1400" b="1" i="1">
                <a:solidFill>
                  <a:srgbClr val="008040"/>
                </a:solidFill>
              </a:rPr>
              <a:t>224</a:t>
            </a:r>
            <a:r>
              <a:rPr lang="en-US" sz="1400" i="1">
                <a:solidFill>
                  <a:srgbClr val="008040"/>
                </a:solidFill>
              </a:rPr>
              <a:t> (1969) 488</a:t>
            </a:r>
            <a:endParaRPr lang="en-US" sz="1400">
              <a:solidFill>
                <a:srgbClr val="008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D585C6-4B46-4C43-9AFE-F7A35EB86006}" type="slidenum">
              <a:rPr lang="en-US"/>
              <a:pPr/>
              <a:t>28</a:t>
            </a:fld>
            <a:r>
              <a:rPr lang="en-US"/>
              <a:t> 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2738"/>
            <a:ext cx="9144000" cy="519112"/>
          </a:xfrm>
        </p:spPr>
        <p:txBody>
          <a:bodyPr/>
          <a:lstStyle/>
          <a:p>
            <a:pPr eaLnBrk="1" hangingPunct="1"/>
            <a:r>
              <a:rPr lang="en-US" sz="2800" smtClean="0"/>
              <a:t>1973 Oil Embargo - Energy R&amp;D Explodes in US</a:t>
            </a:r>
            <a:endParaRPr lang="en-US" smtClean="0"/>
          </a:p>
        </p:txBody>
      </p:sp>
      <p:grpSp>
        <p:nvGrpSpPr>
          <p:cNvPr id="32773" name="Group 4"/>
          <p:cNvGrpSpPr>
            <a:grpSpLocks noChangeAspect="1"/>
          </p:cNvGrpSpPr>
          <p:nvPr/>
        </p:nvGrpSpPr>
        <p:grpSpPr bwMode="auto">
          <a:xfrm>
            <a:off x="433388" y="1298575"/>
            <a:ext cx="8074025" cy="5330825"/>
            <a:chOff x="73" y="648"/>
            <a:chExt cx="5710" cy="3772"/>
          </a:xfrm>
        </p:grpSpPr>
        <p:sp>
          <p:nvSpPr>
            <p:cNvPr id="32774" name="Rectangle 5"/>
            <p:cNvSpPr>
              <a:spLocks noChangeAspect="1" noChangeArrowheads="1"/>
            </p:cNvSpPr>
            <p:nvPr/>
          </p:nvSpPr>
          <p:spPr bwMode="auto">
            <a:xfrm>
              <a:off x="422" y="3610"/>
              <a:ext cx="5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75" name="Rectangle 6"/>
            <p:cNvSpPr>
              <a:spLocks noChangeAspect="1" noChangeArrowheads="1"/>
            </p:cNvSpPr>
            <p:nvPr/>
          </p:nvSpPr>
          <p:spPr bwMode="auto">
            <a:xfrm>
              <a:off x="368" y="3314"/>
              <a:ext cx="10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50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76" name="Rectangle 7"/>
            <p:cNvSpPr>
              <a:spLocks noChangeAspect="1" noChangeArrowheads="1"/>
            </p:cNvSpPr>
            <p:nvPr/>
          </p:nvSpPr>
          <p:spPr bwMode="auto">
            <a:xfrm>
              <a:off x="314" y="3017"/>
              <a:ext cx="16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77" name="Rectangle 8"/>
            <p:cNvSpPr>
              <a:spLocks noChangeAspect="1" noChangeArrowheads="1"/>
            </p:cNvSpPr>
            <p:nvPr/>
          </p:nvSpPr>
          <p:spPr bwMode="auto">
            <a:xfrm>
              <a:off x="314" y="2720"/>
              <a:ext cx="16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150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78" name="Rectangle 9"/>
            <p:cNvSpPr>
              <a:spLocks noChangeAspect="1" noChangeArrowheads="1"/>
            </p:cNvSpPr>
            <p:nvPr/>
          </p:nvSpPr>
          <p:spPr bwMode="auto">
            <a:xfrm>
              <a:off x="314" y="2425"/>
              <a:ext cx="16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200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79" name="Rectangle 10"/>
            <p:cNvSpPr>
              <a:spLocks noChangeAspect="1" noChangeArrowheads="1"/>
            </p:cNvSpPr>
            <p:nvPr/>
          </p:nvSpPr>
          <p:spPr bwMode="auto">
            <a:xfrm>
              <a:off x="314" y="2128"/>
              <a:ext cx="16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250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80" name="Rectangle 11"/>
            <p:cNvSpPr>
              <a:spLocks noChangeAspect="1" noChangeArrowheads="1"/>
            </p:cNvSpPr>
            <p:nvPr/>
          </p:nvSpPr>
          <p:spPr bwMode="auto">
            <a:xfrm>
              <a:off x="314" y="1832"/>
              <a:ext cx="16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300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81" name="Rectangle 12"/>
            <p:cNvSpPr>
              <a:spLocks noChangeAspect="1" noChangeArrowheads="1"/>
            </p:cNvSpPr>
            <p:nvPr/>
          </p:nvSpPr>
          <p:spPr bwMode="auto">
            <a:xfrm>
              <a:off x="151" y="1240"/>
              <a:ext cx="22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400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82" name="Rectangle 13"/>
            <p:cNvSpPr>
              <a:spLocks noChangeAspect="1" noChangeArrowheads="1"/>
            </p:cNvSpPr>
            <p:nvPr/>
          </p:nvSpPr>
          <p:spPr bwMode="auto">
            <a:xfrm>
              <a:off x="1798" y="3712"/>
              <a:ext cx="10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78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83" name="Rectangle 14"/>
            <p:cNvSpPr>
              <a:spLocks noChangeAspect="1" noChangeArrowheads="1"/>
            </p:cNvSpPr>
            <p:nvPr/>
          </p:nvSpPr>
          <p:spPr bwMode="auto">
            <a:xfrm>
              <a:off x="2330" y="3712"/>
              <a:ext cx="10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82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84" name="Rectangle 15"/>
            <p:cNvSpPr>
              <a:spLocks noChangeAspect="1" noChangeArrowheads="1"/>
            </p:cNvSpPr>
            <p:nvPr/>
          </p:nvSpPr>
          <p:spPr bwMode="auto">
            <a:xfrm>
              <a:off x="3135" y="3712"/>
              <a:ext cx="10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88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85" name="Rectangle 16"/>
            <p:cNvSpPr>
              <a:spLocks noChangeAspect="1" noChangeArrowheads="1"/>
            </p:cNvSpPr>
            <p:nvPr/>
          </p:nvSpPr>
          <p:spPr bwMode="auto">
            <a:xfrm>
              <a:off x="3665" y="3712"/>
              <a:ext cx="10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92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86" name="Rectangle 17"/>
            <p:cNvSpPr>
              <a:spLocks noChangeAspect="1" noChangeArrowheads="1"/>
            </p:cNvSpPr>
            <p:nvPr/>
          </p:nvSpPr>
          <p:spPr bwMode="auto">
            <a:xfrm>
              <a:off x="4466" y="3712"/>
              <a:ext cx="10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98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87" name="Rectangle 18"/>
            <p:cNvSpPr>
              <a:spLocks noChangeAspect="1" noChangeArrowheads="1"/>
            </p:cNvSpPr>
            <p:nvPr/>
          </p:nvSpPr>
          <p:spPr bwMode="auto">
            <a:xfrm>
              <a:off x="4732" y="3712"/>
              <a:ext cx="10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00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88" name="Rectangle 19"/>
            <p:cNvSpPr>
              <a:spLocks noChangeAspect="1" noChangeArrowheads="1"/>
            </p:cNvSpPr>
            <p:nvPr/>
          </p:nvSpPr>
          <p:spPr bwMode="auto">
            <a:xfrm>
              <a:off x="2683" y="3840"/>
              <a:ext cx="29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Years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89" name="Rectangle 20"/>
            <p:cNvSpPr>
              <a:spLocks noChangeAspect="1" noChangeArrowheads="1"/>
            </p:cNvSpPr>
            <p:nvPr/>
          </p:nvSpPr>
          <p:spPr bwMode="auto">
            <a:xfrm>
              <a:off x="2598" y="3712"/>
              <a:ext cx="10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84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90" name="Rectangle 21"/>
            <p:cNvSpPr>
              <a:spLocks noChangeAspect="1" noChangeArrowheads="1"/>
            </p:cNvSpPr>
            <p:nvPr/>
          </p:nvSpPr>
          <p:spPr bwMode="auto">
            <a:xfrm>
              <a:off x="3933" y="3712"/>
              <a:ext cx="10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94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91" name="Rectangle 22"/>
            <p:cNvSpPr>
              <a:spLocks noChangeAspect="1" noChangeArrowheads="1"/>
            </p:cNvSpPr>
            <p:nvPr/>
          </p:nvSpPr>
          <p:spPr bwMode="auto">
            <a:xfrm>
              <a:off x="5000" y="3712"/>
              <a:ext cx="10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02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92" name="Rectangle 23"/>
            <p:cNvSpPr>
              <a:spLocks noChangeAspect="1" noChangeArrowheads="1"/>
            </p:cNvSpPr>
            <p:nvPr/>
          </p:nvSpPr>
          <p:spPr bwMode="auto">
            <a:xfrm>
              <a:off x="1268" y="3712"/>
              <a:ext cx="10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74</a:t>
              </a:r>
            </a:p>
          </p:txBody>
        </p:sp>
        <p:sp>
          <p:nvSpPr>
            <p:cNvPr id="32793" name="Rectangle 24"/>
            <p:cNvSpPr>
              <a:spLocks noChangeAspect="1" noChangeArrowheads="1"/>
            </p:cNvSpPr>
            <p:nvPr/>
          </p:nvSpPr>
          <p:spPr bwMode="auto">
            <a:xfrm>
              <a:off x="728" y="3712"/>
              <a:ext cx="10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70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94" name="Rectangle 25"/>
            <p:cNvSpPr>
              <a:spLocks noChangeAspect="1" noChangeArrowheads="1"/>
            </p:cNvSpPr>
            <p:nvPr/>
          </p:nvSpPr>
          <p:spPr bwMode="auto">
            <a:xfrm>
              <a:off x="995" y="3712"/>
              <a:ext cx="10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72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95" name="Rectangle 26"/>
            <p:cNvSpPr>
              <a:spLocks noChangeAspect="1" noChangeArrowheads="1"/>
            </p:cNvSpPr>
            <p:nvPr/>
          </p:nvSpPr>
          <p:spPr bwMode="auto">
            <a:xfrm>
              <a:off x="314" y="1537"/>
              <a:ext cx="16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350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96" name="Rectangle 27"/>
            <p:cNvSpPr>
              <a:spLocks noChangeAspect="1" noChangeArrowheads="1"/>
            </p:cNvSpPr>
            <p:nvPr/>
          </p:nvSpPr>
          <p:spPr bwMode="auto">
            <a:xfrm>
              <a:off x="314" y="945"/>
              <a:ext cx="16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450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97" name="Rectangle 28"/>
            <p:cNvSpPr>
              <a:spLocks noChangeAspect="1" noChangeArrowheads="1"/>
            </p:cNvSpPr>
            <p:nvPr/>
          </p:nvSpPr>
          <p:spPr bwMode="auto">
            <a:xfrm rot="-5400000">
              <a:off x="-403" y="1893"/>
              <a:ext cx="110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$ in Millions (Actual)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798" name="Rectangle 29"/>
            <p:cNvSpPr>
              <a:spLocks noChangeAspect="1" noChangeArrowheads="1"/>
            </p:cNvSpPr>
            <p:nvPr/>
          </p:nvSpPr>
          <p:spPr bwMode="auto">
            <a:xfrm>
              <a:off x="5267" y="3712"/>
              <a:ext cx="10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04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799" name="Rectangle 30"/>
            <p:cNvSpPr>
              <a:spLocks noChangeAspect="1" noChangeArrowheads="1"/>
            </p:cNvSpPr>
            <p:nvPr/>
          </p:nvSpPr>
          <p:spPr bwMode="auto">
            <a:xfrm>
              <a:off x="314" y="648"/>
              <a:ext cx="16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500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800" name="Rectangle 31"/>
            <p:cNvSpPr>
              <a:spLocks noChangeAspect="1" noChangeArrowheads="1"/>
            </p:cNvSpPr>
            <p:nvPr/>
          </p:nvSpPr>
          <p:spPr bwMode="auto">
            <a:xfrm>
              <a:off x="4201" y="3712"/>
              <a:ext cx="10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96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801" name="Rectangle 32"/>
            <p:cNvSpPr>
              <a:spLocks noChangeAspect="1" noChangeArrowheads="1"/>
            </p:cNvSpPr>
            <p:nvPr/>
          </p:nvSpPr>
          <p:spPr bwMode="auto">
            <a:xfrm>
              <a:off x="1531" y="3712"/>
              <a:ext cx="10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76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802" name="Rectangle 33"/>
            <p:cNvSpPr>
              <a:spLocks noChangeAspect="1" noChangeArrowheads="1"/>
            </p:cNvSpPr>
            <p:nvPr/>
          </p:nvSpPr>
          <p:spPr bwMode="auto">
            <a:xfrm>
              <a:off x="3400" y="3712"/>
              <a:ext cx="10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90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803" name="Rectangle 34"/>
            <p:cNvSpPr>
              <a:spLocks noChangeAspect="1" noChangeArrowheads="1"/>
            </p:cNvSpPr>
            <p:nvPr/>
          </p:nvSpPr>
          <p:spPr bwMode="auto">
            <a:xfrm>
              <a:off x="2064" y="3712"/>
              <a:ext cx="10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80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804" name="Rectangle 35"/>
            <p:cNvSpPr>
              <a:spLocks noChangeAspect="1" noChangeArrowheads="1"/>
            </p:cNvSpPr>
            <p:nvPr/>
          </p:nvSpPr>
          <p:spPr bwMode="auto">
            <a:xfrm>
              <a:off x="462" y="3712"/>
              <a:ext cx="10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68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805" name="Rectangle 36"/>
            <p:cNvSpPr>
              <a:spLocks noChangeAspect="1" noChangeArrowheads="1"/>
            </p:cNvSpPr>
            <p:nvPr/>
          </p:nvSpPr>
          <p:spPr bwMode="auto">
            <a:xfrm>
              <a:off x="2864" y="3712"/>
              <a:ext cx="10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86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2806" name="Rectangle 37"/>
            <p:cNvSpPr>
              <a:spLocks noChangeAspect="1" noChangeArrowheads="1"/>
            </p:cNvSpPr>
            <p:nvPr/>
          </p:nvSpPr>
          <p:spPr bwMode="auto">
            <a:xfrm>
              <a:off x="1104" y="1488"/>
              <a:ext cx="8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</a:rPr>
                <a:t>Fusion Budget</a:t>
              </a:r>
              <a:endParaRPr lang="en-US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2807" name="Rectangle 38"/>
            <p:cNvSpPr>
              <a:spLocks noChangeAspect="1" noChangeArrowheads="1"/>
            </p:cNvSpPr>
            <p:nvPr/>
          </p:nvSpPr>
          <p:spPr bwMode="auto">
            <a:xfrm>
              <a:off x="2017" y="2257"/>
              <a:ext cx="6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9900"/>
                  </a:solidFill>
                  <a:latin typeface="Times New Roman" pitchFamily="18" charset="0"/>
                </a:rPr>
                <a:t>Crude Oil*</a:t>
              </a:r>
              <a:endParaRPr lang="en-US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32808" name="Line 39"/>
            <p:cNvSpPr>
              <a:spLocks noChangeAspect="1" noChangeShapeType="1"/>
            </p:cNvSpPr>
            <p:nvPr/>
          </p:nvSpPr>
          <p:spPr bwMode="auto">
            <a:xfrm>
              <a:off x="431" y="707"/>
              <a:ext cx="49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Rectangle 40"/>
            <p:cNvSpPr>
              <a:spLocks noChangeAspect="1" noChangeArrowheads="1"/>
            </p:cNvSpPr>
            <p:nvPr/>
          </p:nvSpPr>
          <p:spPr bwMode="auto">
            <a:xfrm>
              <a:off x="431" y="707"/>
              <a:ext cx="4928" cy="2901"/>
            </a:xfrm>
            <a:prstGeom prst="rect">
              <a:avLst/>
            </a:prstGeom>
            <a:no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41"/>
            <p:cNvSpPr>
              <a:spLocks noChangeAspect="1" noChangeShapeType="1"/>
            </p:cNvSpPr>
            <p:nvPr/>
          </p:nvSpPr>
          <p:spPr bwMode="auto">
            <a:xfrm>
              <a:off x="431" y="707"/>
              <a:ext cx="2" cy="29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42"/>
            <p:cNvSpPr>
              <a:spLocks noChangeAspect="1" noChangeShapeType="1"/>
            </p:cNvSpPr>
            <p:nvPr/>
          </p:nvSpPr>
          <p:spPr bwMode="auto">
            <a:xfrm>
              <a:off x="401" y="360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43"/>
            <p:cNvSpPr>
              <a:spLocks noChangeAspect="1" noChangeShapeType="1"/>
            </p:cNvSpPr>
            <p:nvPr/>
          </p:nvSpPr>
          <p:spPr bwMode="auto">
            <a:xfrm>
              <a:off x="401" y="331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44"/>
            <p:cNvSpPr>
              <a:spLocks noChangeAspect="1" noChangeShapeType="1"/>
            </p:cNvSpPr>
            <p:nvPr/>
          </p:nvSpPr>
          <p:spPr bwMode="auto">
            <a:xfrm>
              <a:off x="401" y="3028"/>
              <a:ext cx="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45"/>
            <p:cNvSpPr>
              <a:spLocks noChangeAspect="1" noChangeShapeType="1"/>
            </p:cNvSpPr>
            <p:nvPr/>
          </p:nvSpPr>
          <p:spPr bwMode="auto">
            <a:xfrm>
              <a:off x="401" y="273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46"/>
            <p:cNvSpPr>
              <a:spLocks noChangeAspect="1" noChangeShapeType="1"/>
            </p:cNvSpPr>
            <p:nvPr/>
          </p:nvSpPr>
          <p:spPr bwMode="auto">
            <a:xfrm>
              <a:off x="401" y="244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47"/>
            <p:cNvSpPr>
              <a:spLocks noChangeAspect="1" noChangeShapeType="1"/>
            </p:cNvSpPr>
            <p:nvPr/>
          </p:nvSpPr>
          <p:spPr bwMode="auto">
            <a:xfrm>
              <a:off x="401" y="215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48"/>
            <p:cNvSpPr>
              <a:spLocks noChangeAspect="1" noChangeShapeType="1"/>
            </p:cNvSpPr>
            <p:nvPr/>
          </p:nvSpPr>
          <p:spPr bwMode="auto">
            <a:xfrm>
              <a:off x="401" y="186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49"/>
            <p:cNvSpPr>
              <a:spLocks noChangeAspect="1" noChangeShapeType="1"/>
            </p:cNvSpPr>
            <p:nvPr/>
          </p:nvSpPr>
          <p:spPr bwMode="auto">
            <a:xfrm>
              <a:off x="401" y="157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50"/>
            <p:cNvSpPr>
              <a:spLocks noChangeAspect="1" noChangeShapeType="1"/>
            </p:cNvSpPr>
            <p:nvPr/>
          </p:nvSpPr>
          <p:spPr bwMode="auto">
            <a:xfrm>
              <a:off x="401" y="128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Line 51"/>
            <p:cNvSpPr>
              <a:spLocks noChangeAspect="1" noChangeShapeType="1"/>
            </p:cNvSpPr>
            <p:nvPr/>
          </p:nvSpPr>
          <p:spPr bwMode="auto">
            <a:xfrm>
              <a:off x="401" y="99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52"/>
            <p:cNvSpPr>
              <a:spLocks noChangeAspect="1" noChangeShapeType="1"/>
            </p:cNvSpPr>
            <p:nvPr/>
          </p:nvSpPr>
          <p:spPr bwMode="auto">
            <a:xfrm>
              <a:off x="401" y="707"/>
              <a:ext cx="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53"/>
            <p:cNvSpPr>
              <a:spLocks noChangeAspect="1" noChangeShapeType="1"/>
            </p:cNvSpPr>
            <p:nvPr/>
          </p:nvSpPr>
          <p:spPr bwMode="auto">
            <a:xfrm>
              <a:off x="431" y="3608"/>
              <a:ext cx="49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54"/>
            <p:cNvSpPr>
              <a:spLocks noChangeAspect="1" noChangeShapeType="1"/>
            </p:cNvSpPr>
            <p:nvPr/>
          </p:nvSpPr>
          <p:spPr bwMode="auto">
            <a:xfrm flipV="1">
              <a:off x="431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Line 55"/>
            <p:cNvSpPr>
              <a:spLocks noChangeAspect="1" noChangeShapeType="1"/>
            </p:cNvSpPr>
            <p:nvPr/>
          </p:nvSpPr>
          <p:spPr bwMode="auto">
            <a:xfrm flipV="1">
              <a:off x="566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56"/>
            <p:cNvSpPr>
              <a:spLocks noChangeAspect="1" noChangeShapeType="1"/>
            </p:cNvSpPr>
            <p:nvPr/>
          </p:nvSpPr>
          <p:spPr bwMode="auto">
            <a:xfrm flipV="1">
              <a:off x="701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57"/>
            <p:cNvSpPr>
              <a:spLocks noChangeAspect="1" noChangeShapeType="1"/>
            </p:cNvSpPr>
            <p:nvPr/>
          </p:nvSpPr>
          <p:spPr bwMode="auto">
            <a:xfrm flipV="1">
              <a:off x="829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58"/>
            <p:cNvSpPr>
              <a:spLocks noChangeAspect="1" noChangeShapeType="1"/>
            </p:cNvSpPr>
            <p:nvPr/>
          </p:nvSpPr>
          <p:spPr bwMode="auto">
            <a:xfrm flipV="1">
              <a:off x="964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59"/>
            <p:cNvSpPr>
              <a:spLocks noChangeAspect="1" noChangeShapeType="1"/>
            </p:cNvSpPr>
            <p:nvPr/>
          </p:nvSpPr>
          <p:spPr bwMode="auto">
            <a:xfrm flipV="1">
              <a:off x="1099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Line 60"/>
            <p:cNvSpPr>
              <a:spLocks noChangeAspect="1" noChangeShapeType="1"/>
            </p:cNvSpPr>
            <p:nvPr/>
          </p:nvSpPr>
          <p:spPr bwMode="auto">
            <a:xfrm flipV="1">
              <a:off x="1233" y="3608"/>
              <a:ext cx="3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Line 61"/>
            <p:cNvSpPr>
              <a:spLocks noChangeAspect="1" noChangeShapeType="1"/>
            </p:cNvSpPr>
            <p:nvPr/>
          </p:nvSpPr>
          <p:spPr bwMode="auto">
            <a:xfrm flipV="1">
              <a:off x="1359" y="3608"/>
              <a:ext cx="3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62"/>
            <p:cNvSpPr>
              <a:spLocks noChangeAspect="1" noChangeShapeType="1"/>
            </p:cNvSpPr>
            <p:nvPr/>
          </p:nvSpPr>
          <p:spPr bwMode="auto">
            <a:xfrm flipV="1">
              <a:off x="1494" y="3608"/>
              <a:ext cx="3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63"/>
            <p:cNvSpPr>
              <a:spLocks noChangeAspect="1" noChangeShapeType="1"/>
            </p:cNvSpPr>
            <p:nvPr/>
          </p:nvSpPr>
          <p:spPr bwMode="auto">
            <a:xfrm flipV="1">
              <a:off x="1629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Line 64"/>
            <p:cNvSpPr>
              <a:spLocks noChangeAspect="1" noChangeShapeType="1"/>
            </p:cNvSpPr>
            <p:nvPr/>
          </p:nvSpPr>
          <p:spPr bwMode="auto">
            <a:xfrm flipV="1">
              <a:off x="1764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Line 65"/>
            <p:cNvSpPr>
              <a:spLocks noChangeAspect="1" noChangeShapeType="1"/>
            </p:cNvSpPr>
            <p:nvPr/>
          </p:nvSpPr>
          <p:spPr bwMode="auto">
            <a:xfrm flipV="1">
              <a:off x="1899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Line 66"/>
            <p:cNvSpPr>
              <a:spLocks noChangeAspect="1" noChangeShapeType="1"/>
            </p:cNvSpPr>
            <p:nvPr/>
          </p:nvSpPr>
          <p:spPr bwMode="auto">
            <a:xfrm flipV="1">
              <a:off x="2027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Line 67"/>
            <p:cNvSpPr>
              <a:spLocks noChangeAspect="1" noChangeShapeType="1"/>
            </p:cNvSpPr>
            <p:nvPr/>
          </p:nvSpPr>
          <p:spPr bwMode="auto">
            <a:xfrm flipV="1">
              <a:off x="2162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Line 68"/>
            <p:cNvSpPr>
              <a:spLocks noChangeAspect="1" noChangeShapeType="1"/>
            </p:cNvSpPr>
            <p:nvPr/>
          </p:nvSpPr>
          <p:spPr bwMode="auto">
            <a:xfrm flipV="1">
              <a:off x="2297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69"/>
            <p:cNvSpPr>
              <a:spLocks noChangeAspect="1" noChangeShapeType="1"/>
            </p:cNvSpPr>
            <p:nvPr/>
          </p:nvSpPr>
          <p:spPr bwMode="auto">
            <a:xfrm flipV="1">
              <a:off x="2430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70"/>
            <p:cNvSpPr>
              <a:spLocks noChangeAspect="1" noChangeShapeType="1"/>
            </p:cNvSpPr>
            <p:nvPr/>
          </p:nvSpPr>
          <p:spPr bwMode="auto">
            <a:xfrm flipV="1">
              <a:off x="2565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Line 71"/>
            <p:cNvSpPr>
              <a:spLocks noChangeAspect="1" noChangeShapeType="1"/>
            </p:cNvSpPr>
            <p:nvPr/>
          </p:nvSpPr>
          <p:spPr bwMode="auto">
            <a:xfrm flipV="1">
              <a:off x="2693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Line 72"/>
            <p:cNvSpPr>
              <a:spLocks noChangeAspect="1" noChangeShapeType="1"/>
            </p:cNvSpPr>
            <p:nvPr/>
          </p:nvSpPr>
          <p:spPr bwMode="auto">
            <a:xfrm flipV="1">
              <a:off x="2828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Line 73"/>
            <p:cNvSpPr>
              <a:spLocks noChangeAspect="1" noChangeShapeType="1"/>
            </p:cNvSpPr>
            <p:nvPr/>
          </p:nvSpPr>
          <p:spPr bwMode="auto">
            <a:xfrm flipV="1">
              <a:off x="2963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Line 74"/>
            <p:cNvSpPr>
              <a:spLocks noChangeAspect="1" noChangeShapeType="1"/>
            </p:cNvSpPr>
            <p:nvPr/>
          </p:nvSpPr>
          <p:spPr bwMode="auto">
            <a:xfrm flipV="1">
              <a:off x="3097" y="3608"/>
              <a:ext cx="3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75"/>
            <p:cNvSpPr>
              <a:spLocks noChangeAspect="1" noChangeShapeType="1"/>
            </p:cNvSpPr>
            <p:nvPr/>
          </p:nvSpPr>
          <p:spPr bwMode="auto">
            <a:xfrm flipV="1">
              <a:off x="3226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76"/>
            <p:cNvSpPr>
              <a:spLocks noChangeAspect="1" noChangeShapeType="1"/>
            </p:cNvSpPr>
            <p:nvPr/>
          </p:nvSpPr>
          <p:spPr bwMode="auto">
            <a:xfrm flipV="1">
              <a:off x="3358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77"/>
            <p:cNvSpPr>
              <a:spLocks noChangeAspect="1" noChangeShapeType="1"/>
            </p:cNvSpPr>
            <p:nvPr/>
          </p:nvSpPr>
          <p:spPr bwMode="auto">
            <a:xfrm flipV="1">
              <a:off x="3493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78"/>
            <p:cNvSpPr>
              <a:spLocks noChangeAspect="1" noChangeShapeType="1"/>
            </p:cNvSpPr>
            <p:nvPr/>
          </p:nvSpPr>
          <p:spPr bwMode="auto">
            <a:xfrm flipV="1">
              <a:off x="3628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79"/>
            <p:cNvSpPr>
              <a:spLocks noChangeAspect="1" noChangeShapeType="1"/>
            </p:cNvSpPr>
            <p:nvPr/>
          </p:nvSpPr>
          <p:spPr bwMode="auto">
            <a:xfrm flipV="1">
              <a:off x="3763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Line 80"/>
            <p:cNvSpPr>
              <a:spLocks noChangeAspect="1" noChangeShapeType="1"/>
            </p:cNvSpPr>
            <p:nvPr/>
          </p:nvSpPr>
          <p:spPr bwMode="auto">
            <a:xfrm flipV="1">
              <a:off x="3891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Line 81"/>
            <p:cNvSpPr>
              <a:spLocks noChangeAspect="1" noChangeShapeType="1"/>
            </p:cNvSpPr>
            <p:nvPr/>
          </p:nvSpPr>
          <p:spPr bwMode="auto">
            <a:xfrm flipV="1">
              <a:off x="4026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Line 82"/>
            <p:cNvSpPr>
              <a:spLocks noChangeAspect="1" noChangeShapeType="1"/>
            </p:cNvSpPr>
            <p:nvPr/>
          </p:nvSpPr>
          <p:spPr bwMode="auto">
            <a:xfrm flipV="1">
              <a:off x="4161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Line 83"/>
            <p:cNvSpPr>
              <a:spLocks noChangeAspect="1" noChangeShapeType="1"/>
            </p:cNvSpPr>
            <p:nvPr/>
          </p:nvSpPr>
          <p:spPr bwMode="auto">
            <a:xfrm flipV="1">
              <a:off x="4296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Line 84"/>
            <p:cNvSpPr>
              <a:spLocks noChangeAspect="1" noChangeShapeType="1"/>
            </p:cNvSpPr>
            <p:nvPr/>
          </p:nvSpPr>
          <p:spPr bwMode="auto">
            <a:xfrm flipV="1">
              <a:off x="4431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Line 85"/>
            <p:cNvSpPr>
              <a:spLocks noChangeAspect="1" noChangeShapeType="1"/>
            </p:cNvSpPr>
            <p:nvPr/>
          </p:nvSpPr>
          <p:spPr bwMode="auto">
            <a:xfrm flipV="1">
              <a:off x="4557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Line 86"/>
            <p:cNvSpPr>
              <a:spLocks noChangeAspect="1" noChangeShapeType="1"/>
            </p:cNvSpPr>
            <p:nvPr/>
          </p:nvSpPr>
          <p:spPr bwMode="auto">
            <a:xfrm flipV="1">
              <a:off x="4692" y="360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Line 87"/>
            <p:cNvSpPr>
              <a:spLocks noChangeAspect="1" noChangeShapeType="1"/>
            </p:cNvSpPr>
            <p:nvPr/>
          </p:nvSpPr>
          <p:spPr bwMode="auto">
            <a:xfrm flipV="1">
              <a:off x="4826" y="3608"/>
              <a:ext cx="3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Line 88"/>
            <p:cNvSpPr>
              <a:spLocks noChangeAspect="1" noChangeShapeType="1"/>
            </p:cNvSpPr>
            <p:nvPr/>
          </p:nvSpPr>
          <p:spPr bwMode="auto">
            <a:xfrm flipV="1">
              <a:off x="4961" y="3608"/>
              <a:ext cx="3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Line 89"/>
            <p:cNvSpPr>
              <a:spLocks noChangeAspect="1" noChangeShapeType="1"/>
            </p:cNvSpPr>
            <p:nvPr/>
          </p:nvSpPr>
          <p:spPr bwMode="auto">
            <a:xfrm flipV="1">
              <a:off x="5089" y="3608"/>
              <a:ext cx="3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Line 90"/>
            <p:cNvSpPr>
              <a:spLocks noChangeAspect="1" noChangeShapeType="1"/>
            </p:cNvSpPr>
            <p:nvPr/>
          </p:nvSpPr>
          <p:spPr bwMode="auto">
            <a:xfrm flipV="1">
              <a:off x="5224" y="3608"/>
              <a:ext cx="3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Line 91"/>
            <p:cNvSpPr>
              <a:spLocks noChangeAspect="1" noChangeShapeType="1"/>
            </p:cNvSpPr>
            <p:nvPr/>
          </p:nvSpPr>
          <p:spPr bwMode="auto">
            <a:xfrm flipV="1">
              <a:off x="5359" y="3584"/>
              <a:ext cx="3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Freeform 92"/>
            <p:cNvSpPr>
              <a:spLocks noChangeAspect="1"/>
            </p:cNvSpPr>
            <p:nvPr/>
          </p:nvSpPr>
          <p:spPr bwMode="auto">
            <a:xfrm>
              <a:off x="499" y="891"/>
              <a:ext cx="4792" cy="2561"/>
            </a:xfrm>
            <a:custGeom>
              <a:avLst/>
              <a:gdLst>
                <a:gd name="T0" fmla="*/ 0 w 640"/>
                <a:gd name="T1" fmla="*/ 628 h 628"/>
                <a:gd name="T2" fmla="*/ 18 w 640"/>
                <a:gd name="T3" fmla="*/ 624 h 628"/>
                <a:gd name="T4" fmla="*/ 35 w 640"/>
                <a:gd name="T5" fmla="*/ 617 h 628"/>
                <a:gd name="T6" fmla="*/ 53 w 640"/>
                <a:gd name="T7" fmla="*/ 620 h 628"/>
                <a:gd name="T8" fmla="*/ 71 w 640"/>
                <a:gd name="T9" fmla="*/ 619 h 628"/>
                <a:gd name="T10" fmla="*/ 89 w 640"/>
                <a:gd name="T11" fmla="*/ 610 h 628"/>
                <a:gd name="T12" fmla="*/ 107 w 640"/>
                <a:gd name="T13" fmla="*/ 584 h 628"/>
                <a:gd name="T14" fmla="*/ 124 w 640"/>
                <a:gd name="T15" fmla="*/ 498 h 628"/>
                <a:gd name="T16" fmla="*/ 142 w 640"/>
                <a:gd name="T17" fmla="*/ 355 h 628"/>
                <a:gd name="T18" fmla="*/ 160 w 640"/>
                <a:gd name="T19" fmla="*/ 216 h 628"/>
                <a:gd name="T20" fmla="*/ 178 w 640"/>
                <a:gd name="T21" fmla="*/ 193 h 628"/>
                <a:gd name="T22" fmla="*/ 196 w 640"/>
                <a:gd name="T23" fmla="*/ 161 h 628"/>
                <a:gd name="T24" fmla="*/ 213 w 640"/>
                <a:gd name="T25" fmla="*/ 166 h 628"/>
                <a:gd name="T26" fmla="*/ 231 w 640"/>
                <a:gd name="T27" fmla="*/ 106 h 628"/>
                <a:gd name="T28" fmla="*/ 249 w 640"/>
                <a:gd name="T29" fmla="*/ 24 h 628"/>
                <a:gd name="T30" fmla="*/ 267 w 640"/>
                <a:gd name="T31" fmla="*/ 10 h 628"/>
                <a:gd name="T32" fmla="*/ 284 w 640"/>
                <a:gd name="T33" fmla="*/ 0 h 628"/>
                <a:gd name="T34" fmla="*/ 302 w 640"/>
                <a:gd name="T35" fmla="*/ 55 h 628"/>
                <a:gd name="T36" fmla="*/ 320 w 640"/>
                <a:gd name="T37" fmla="*/ 152 h 628"/>
                <a:gd name="T38" fmla="*/ 338 w 640"/>
                <a:gd name="T39" fmla="*/ 180 h 628"/>
                <a:gd name="T40" fmla="*/ 356 w 640"/>
                <a:gd name="T41" fmla="*/ 195 h 628"/>
                <a:gd name="T42" fmla="*/ 373 w 640"/>
                <a:gd name="T43" fmla="*/ 176 h 628"/>
                <a:gd name="T44" fmla="*/ 391 w 640"/>
                <a:gd name="T45" fmla="*/ 216 h 628"/>
                <a:gd name="T46" fmla="*/ 409 w 640"/>
                <a:gd name="T47" fmla="*/ 262 h 628"/>
                <a:gd name="T48" fmla="*/ 427 w 640"/>
                <a:gd name="T49" fmla="*/ 194 h 628"/>
                <a:gd name="T50" fmla="*/ 444 w 640"/>
                <a:gd name="T51" fmla="*/ 201 h 628"/>
                <a:gd name="T52" fmla="*/ 462 w 640"/>
                <a:gd name="T53" fmla="*/ 208 h 628"/>
                <a:gd name="T54" fmla="*/ 480 w 640"/>
                <a:gd name="T55" fmla="*/ 168 h 628"/>
                <a:gd name="T56" fmla="*/ 498 w 640"/>
                <a:gd name="T57" fmla="*/ 326 h 628"/>
                <a:gd name="T58" fmla="*/ 516 w 640"/>
                <a:gd name="T59" fmla="*/ 346 h 628"/>
                <a:gd name="T60" fmla="*/ 533 w 640"/>
                <a:gd name="T61" fmla="*/ 348 h 628"/>
                <a:gd name="T62" fmla="*/ 551 w 640"/>
                <a:gd name="T63" fmla="*/ 359 h 628"/>
                <a:gd name="T64" fmla="*/ 569 w 640"/>
                <a:gd name="T65" fmla="*/ 327 h 628"/>
                <a:gd name="T66" fmla="*/ 587 w 640"/>
                <a:gd name="T67" fmla="*/ 322 h 628"/>
                <a:gd name="T68" fmla="*/ 605 w 640"/>
                <a:gd name="T69" fmla="*/ 323 h 628"/>
                <a:gd name="T70" fmla="*/ 622 w 640"/>
                <a:gd name="T71" fmla="*/ 324 h 628"/>
                <a:gd name="T72" fmla="*/ 640 w 640"/>
                <a:gd name="T73" fmla="*/ 302 h 6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0"/>
                <a:gd name="T112" fmla="*/ 0 h 628"/>
                <a:gd name="T113" fmla="*/ 640 w 640"/>
                <a:gd name="T114" fmla="*/ 628 h 6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0" h="628">
                  <a:moveTo>
                    <a:pt x="0" y="628"/>
                  </a:moveTo>
                  <a:lnTo>
                    <a:pt x="18" y="624"/>
                  </a:lnTo>
                  <a:lnTo>
                    <a:pt x="35" y="617"/>
                  </a:lnTo>
                  <a:lnTo>
                    <a:pt x="53" y="620"/>
                  </a:lnTo>
                  <a:lnTo>
                    <a:pt x="71" y="619"/>
                  </a:lnTo>
                  <a:lnTo>
                    <a:pt x="89" y="610"/>
                  </a:lnTo>
                  <a:lnTo>
                    <a:pt x="107" y="584"/>
                  </a:lnTo>
                  <a:lnTo>
                    <a:pt x="124" y="498"/>
                  </a:lnTo>
                  <a:lnTo>
                    <a:pt x="142" y="355"/>
                  </a:lnTo>
                  <a:lnTo>
                    <a:pt x="160" y="216"/>
                  </a:lnTo>
                  <a:lnTo>
                    <a:pt x="178" y="193"/>
                  </a:lnTo>
                  <a:lnTo>
                    <a:pt x="196" y="161"/>
                  </a:lnTo>
                  <a:lnTo>
                    <a:pt x="213" y="166"/>
                  </a:lnTo>
                  <a:lnTo>
                    <a:pt x="231" y="106"/>
                  </a:lnTo>
                  <a:lnTo>
                    <a:pt x="249" y="24"/>
                  </a:lnTo>
                  <a:lnTo>
                    <a:pt x="267" y="10"/>
                  </a:lnTo>
                  <a:lnTo>
                    <a:pt x="284" y="0"/>
                  </a:lnTo>
                  <a:lnTo>
                    <a:pt x="302" y="55"/>
                  </a:lnTo>
                  <a:lnTo>
                    <a:pt x="320" y="152"/>
                  </a:lnTo>
                  <a:lnTo>
                    <a:pt x="338" y="180"/>
                  </a:lnTo>
                  <a:lnTo>
                    <a:pt x="356" y="195"/>
                  </a:lnTo>
                  <a:lnTo>
                    <a:pt x="373" y="176"/>
                  </a:lnTo>
                  <a:lnTo>
                    <a:pt x="391" y="216"/>
                  </a:lnTo>
                  <a:lnTo>
                    <a:pt x="409" y="262"/>
                  </a:lnTo>
                  <a:lnTo>
                    <a:pt x="427" y="194"/>
                  </a:lnTo>
                  <a:lnTo>
                    <a:pt x="444" y="201"/>
                  </a:lnTo>
                  <a:lnTo>
                    <a:pt x="462" y="208"/>
                  </a:lnTo>
                  <a:lnTo>
                    <a:pt x="480" y="168"/>
                  </a:lnTo>
                  <a:lnTo>
                    <a:pt x="498" y="326"/>
                  </a:lnTo>
                  <a:lnTo>
                    <a:pt x="516" y="346"/>
                  </a:lnTo>
                  <a:lnTo>
                    <a:pt x="533" y="348"/>
                  </a:lnTo>
                  <a:lnTo>
                    <a:pt x="551" y="359"/>
                  </a:lnTo>
                  <a:lnTo>
                    <a:pt x="569" y="327"/>
                  </a:lnTo>
                  <a:lnTo>
                    <a:pt x="587" y="322"/>
                  </a:lnTo>
                  <a:lnTo>
                    <a:pt x="605" y="323"/>
                  </a:lnTo>
                  <a:lnTo>
                    <a:pt x="622" y="324"/>
                  </a:lnTo>
                  <a:lnTo>
                    <a:pt x="640" y="302"/>
                  </a:lnTo>
                </a:path>
              </a:pathLst>
            </a:cu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Freeform 93"/>
            <p:cNvSpPr>
              <a:spLocks noChangeAspect="1"/>
            </p:cNvSpPr>
            <p:nvPr/>
          </p:nvSpPr>
          <p:spPr bwMode="auto">
            <a:xfrm>
              <a:off x="470" y="3436"/>
              <a:ext cx="59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Freeform 94"/>
            <p:cNvSpPr>
              <a:spLocks noChangeAspect="1"/>
            </p:cNvSpPr>
            <p:nvPr/>
          </p:nvSpPr>
          <p:spPr bwMode="auto">
            <a:xfrm>
              <a:off x="605" y="3420"/>
              <a:ext cx="59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Freeform 95"/>
            <p:cNvSpPr>
              <a:spLocks noChangeAspect="1"/>
            </p:cNvSpPr>
            <p:nvPr/>
          </p:nvSpPr>
          <p:spPr bwMode="auto">
            <a:xfrm>
              <a:off x="730" y="3391"/>
              <a:ext cx="60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Freeform 96"/>
            <p:cNvSpPr>
              <a:spLocks noChangeAspect="1"/>
            </p:cNvSpPr>
            <p:nvPr/>
          </p:nvSpPr>
          <p:spPr bwMode="auto">
            <a:xfrm>
              <a:off x="865" y="3403"/>
              <a:ext cx="60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Freeform 97"/>
            <p:cNvSpPr>
              <a:spLocks noChangeAspect="1"/>
            </p:cNvSpPr>
            <p:nvPr/>
          </p:nvSpPr>
          <p:spPr bwMode="auto">
            <a:xfrm>
              <a:off x="1000" y="3400"/>
              <a:ext cx="60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Freeform 98"/>
            <p:cNvSpPr>
              <a:spLocks noChangeAspect="1"/>
            </p:cNvSpPr>
            <p:nvPr/>
          </p:nvSpPr>
          <p:spPr bwMode="auto">
            <a:xfrm>
              <a:off x="1135" y="3362"/>
              <a:ext cx="60" cy="34"/>
            </a:xfrm>
            <a:custGeom>
              <a:avLst/>
              <a:gdLst>
                <a:gd name="T0" fmla="*/ 13 w 26"/>
                <a:gd name="T1" fmla="*/ 0 h 27"/>
                <a:gd name="T2" fmla="*/ 26 w 26"/>
                <a:gd name="T3" fmla="*/ 13 h 27"/>
                <a:gd name="T4" fmla="*/ 13 w 26"/>
                <a:gd name="T5" fmla="*/ 27 h 27"/>
                <a:gd name="T6" fmla="*/ 0 w 26"/>
                <a:gd name="T7" fmla="*/ 13 h 27"/>
                <a:gd name="T8" fmla="*/ 13 w 2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13" y="0"/>
                  </a:moveTo>
                  <a:lnTo>
                    <a:pt x="26" y="13"/>
                  </a:lnTo>
                  <a:lnTo>
                    <a:pt x="13" y="27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Freeform 99"/>
            <p:cNvSpPr>
              <a:spLocks noChangeAspect="1"/>
            </p:cNvSpPr>
            <p:nvPr/>
          </p:nvSpPr>
          <p:spPr bwMode="auto">
            <a:xfrm>
              <a:off x="1270" y="3256"/>
              <a:ext cx="60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Freeform 100"/>
            <p:cNvSpPr>
              <a:spLocks noChangeAspect="1"/>
            </p:cNvSpPr>
            <p:nvPr/>
          </p:nvSpPr>
          <p:spPr bwMode="auto">
            <a:xfrm>
              <a:off x="1398" y="2906"/>
              <a:ext cx="60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Freeform 101"/>
            <p:cNvSpPr>
              <a:spLocks noChangeAspect="1"/>
            </p:cNvSpPr>
            <p:nvPr/>
          </p:nvSpPr>
          <p:spPr bwMode="auto">
            <a:xfrm>
              <a:off x="1533" y="2323"/>
              <a:ext cx="60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Freeform 102"/>
            <p:cNvSpPr>
              <a:spLocks noChangeAspect="1"/>
            </p:cNvSpPr>
            <p:nvPr/>
          </p:nvSpPr>
          <p:spPr bwMode="auto">
            <a:xfrm>
              <a:off x="1666" y="1755"/>
              <a:ext cx="61" cy="34"/>
            </a:xfrm>
            <a:custGeom>
              <a:avLst/>
              <a:gdLst>
                <a:gd name="T0" fmla="*/ 14 w 27"/>
                <a:gd name="T1" fmla="*/ 0 h 27"/>
                <a:gd name="T2" fmla="*/ 27 w 27"/>
                <a:gd name="T3" fmla="*/ 14 h 27"/>
                <a:gd name="T4" fmla="*/ 14 w 27"/>
                <a:gd name="T5" fmla="*/ 27 h 27"/>
                <a:gd name="T6" fmla="*/ 0 w 27"/>
                <a:gd name="T7" fmla="*/ 14 h 27"/>
                <a:gd name="T8" fmla="*/ 14 w 27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14" y="0"/>
                  </a:moveTo>
                  <a:lnTo>
                    <a:pt x="27" y="14"/>
                  </a:lnTo>
                  <a:lnTo>
                    <a:pt x="14" y="27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Freeform 103"/>
            <p:cNvSpPr>
              <a:spLocks noChangeAspect="1"/>
            </p:cNvSpPr>
            <p:nvPr/>
          </p:nvSpPr>
          <p:spPr bwMode="auto">
            <a:xfrm>
              <a:off x="1801" y="1662"/>
              <a:ext cx="61" cy="32"/>
            </a:xfrm>
            <a:custGeom>
              <a:avLst/>
              <a:gdLst>
                <a:gd name="T0" fmla="*/ 13 w 27"/>
                <a:gd name="T1" fmla="*/ 0 h 26"/>
                <a:gd name="T2" fmla="*/ 27 w 27"/>
                <a:gd name="T3" fmla="*/ 13 h 26"/>
                <a:gd name="T4" fmla="*/ 13 w 27"/>
                <a:gd name="T5" fmla="*/ 26 h 26"/>
                <a:gd name="T6" fmla="*/ 0 w 27"/>
                <a:gd name="T7" fmla="*/ 13 h 26"/>
                <a:gd name="T8" fmla="*/ 13 w 2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13" y="0"/>
                  </a:moveTo>
                  <a:lnTo>
                    <a:pt x="27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Freeform 104"/>
            <p:cNvSpPr>
              <a:spLocks noChangeAspect="1"/>
            </p:cNvSpPr>
            <p:nvPr/>
          </p:nvSpPr>
          <p:spPr bwMode="auto">
            <a:xfrm>
              <a:off x="1936" y="1531"/>
              <a:ext cx="61" cy="34"/>
            </a:xfrm>
            <a:custGeom>
              <a:avLst/>
              <a:gdLst>
                <a:gd name="T0" fmla="*/ 13 w 27"/>
                <a:gd name="T1" fmla="*/ 0 h 27"/>
                <a:gd name="T2" fmla="*/ 27 w 27"/>
                <a:gd name="T3" fmla="*/ 14 h 27"/>
                <a:gd name="T4" fmla="*/ 13 w 27"/>
                <a:gd name="T5" fmla="*/ 27 h 27"/>
                <a:gd name="T6" fmla="*/ 0 w 27"/>
                <a:gd name="T7" fmla="*/ 14 h 27"/>
                <a:gd name="T8" fmla="*/ 13 w 27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13" y="0"/>
                  </a:moveTo>
                  <a:lnTo>
                    <a:pt x="27" y="14"/>
                  </a:lnTo>
                  <a:lnTo>
                    <a:pt x="13" y="27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Freeform 105"/>
            <p:cNvSpPr>
              <a:spLocks noChangeAspect="1"/>
            </p:cNvSpPr>
            <p:nvPr/>
          </p:nvSpPr>
          <p:spPr bwMode="auto">
            <a:xfrm>
              <a:off x="2064" y="1552"/>
              <a:ext cx="59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Freeform 106"/>
            <p:cNvSpPr>
              <a:spLocks noChangeAspect="1"/>
            </p:cNvSpPr>
            <p:nvPr/>
          </p:nvSpPr>
          <p:spPr bwMode="auto">
            <a:xfrm>
              <a:off x="2199" y="1307"/>
              <a:ext cx="59" cy="33"/>
            </a:xfrm>
            <a:custGeom>
              <a:avLst/>
              <a:gdLst>
                <a:gd name="T0" fmla="*/ 13 w 26"/>
                <a:gd name="T1" fmla="*/ 0 h 27"/>
                <a:gd name="T2" fmla="*/ 26 w 26"/>
                <a:gd name="T3" fmla="*/ 13 h 27"/>
                <a:gd name="T4" fmla="*/ 13 w 26"/>
                <a:gd name="T5" fmla="*/ 27 h 27"/>
                <a:gd name="T6" fmla="*/ 0 w 26"/>
                <a:gd name="T7" fmla="*/ 13 h 27"/>
                <a:gd name="T8" fmla="*/ 13 w 2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13" y="0"/>
                  </a:moveTo>
                  <a:lnTo>
                    <a:pt x="26" y="13"/>
                  </a:lnTo>
                  <a:lnTo>
                    <a:pt x="13" y="27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Freeform 107"/>
            <p:cNvSpPr>
              <a:spLocks noChangeAspect="1"/>
            </p:cNvSpPr>
            <p:nvPr/>
          </p:nvSpPr>
          <p:spPr bwMode="auto">
            <a:xfrm>
              <a:off x="2334" y="973"/>
              <a:ext cx="59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Freeform 108"/>
            <p:cNvSpPr>
              <a:spLocks noChangeAspect="1"/>
            </p:cNvSpPr>
            <p:nvPr/>
          </p:nvSpPr>
          <p:spPr bwMode="auto">
            <a:xfrm>
              <a:off x="2469" y="915"/>
              <a:ext cx="59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Freeform 109"/>
            <p:cNvSpPr>
              <a:spLocks noChangeAspect="1"/>
            </p:cNvSpPr>
            <p:nvPr/>
          </p:nvSpPr>
          <p:spPr bwMode="auto">
            <a:xfrm>
              <a:off x="2594" y="874"/>
              <a:ext cx="62" cy="34"/>
            </a:xfrm>
            <a:custGeom>
              <a:avLst/>
              <a:gdLst>
                <a:gd name="T0" fmla="*/ 14 w 27"/>
                <a:gd name="T1" fmla="*/ 0 h 27"/>
                <a:gd name="T2" fmla="*/ 27 w 27"/>
                <a:gd name="T3" fmla="*/ 13 h 27"/>
                <a:gd name="T4" fmla="*/ 14 w 27"/>
                <a:gd name="T5" fmla="*/ 27 h 27"/>
                <a:gd name="T6" fmla="*/ 0 w 27"/>
                <a:gd name="T7" fmla="*/ 13 h 27"/>
                <a:gd name="T8" fmla="*/ 14 w 27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14" y="0"/>
                  </a:moveTo>
                  <a:lnTo>
                    <a:pt x="27" y="13"/>
                  </a:lnTo>
                  <a:lnTo>
                    <a:pt x="14" y="27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Freeform 110"/>
            <p:cNvSpPr>
              <a:spLocks noChangeAspect="1"/>
            </p:cNvSpPr>
            <p:nvPr/>
          </p:nvSpPr>
          <p:spPr bwMode="auto">
            <a:xfrm>
              <a:off x="2729" y="1099"/>
              <a:ext cx="62" cy="33"/>
            </a:xfrm>
            <a:custGeom>
              <a:avLst/>
              <a:gdLst>
                <a:gd name="T0" fmla="*/ 14 w 27"/>
                <a:gd name="T1" fmla="*/ 0 h 27"/>
                <a:gd name="T2" fmla="*/ 27 w 27"/>
                <a:gd name="T3" fmla="*/ 14 h 27"/>
                <a:gd name="T4" fmla="*/ 14 w 27"/>
                <a:gd name="T5" fmla="*/ 27 h 27"/>
                <a:gd name="T6" fmla="*/ 0 w 27"/>
                <a:gd name="T7" fmla="*/ 14 h 27"/>
                <a:gd name="T8" fmla="*/ 14 w 27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14" y="0"/>
                  </a:moveTo>
                  <a:lnTo>
                    <a:pt x="27" y="14"/>
                  </a:lnTo>
                  <a:lnTo>
                    <a:pt x="14" y="27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Freeform 111"/>
            <p:cNvSpPr>
              <a:spLocks noChangeAspect="1"/>
            </p:cNvSpPr>
            <p:nvPr/>
          </p:nvSpPr>
          <p:spPr bwMode="auto">
            <a:xfrm>
              <a:off x="2864" y="1495"/>
              <a:ext cx="62" cy="32"/>
            </a:xfrm>
            <a:custGeom>
              <a:avLst/>
              <a:gdLst>
                <a:gd name="T0" fmla="*/ 13 w 27"/>
                <a:gd name="T1" fmla="*/ 0 h 26"/>
                <a:gd name="T2" fmla="*/ 27 w 27"/>
                <a:gd name="T3" fmla="*/ 13 h 26"/>
                <a:gd name="T4" fmla="*/ 13 w 27"/>
                <a:gd name="T5" fmla="*/ 26 h 26"/>
                <a:gd name="T6" fmla="*/ 0 w 27"/>
                <a:gd name="T7" fmla="*/ 13 h 26"/>
                <a:gd name="T8" fmla="*/ 13 w 2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13" y="0"/>
                  </a:moveTo>
                  <a:lnTo>
                    <a:pt x="27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Freeform 112"/>
            <p:cNvSpPr>
              <a:spLocks noChangeAspect="1"/>
            </p:cNvSpPr>
            <p:nvPr/>
          </p:nvSpPr>
          <p:spPr bwMode="auto">
            <a:xfrm>
              <a:off x="2999" y="1609"/>
              <a:ext cx="60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Freeform 113"/>
            <p:cNvSpPr>
              <a:spLocks noChangeAspect="1"/>
            </p:cNvSpPr>
            <p:nvPr/>
          </p:nvSpPr>
          <p:spPr bwMode="auto">
            <a:xfrm>
              <a:off x="3134" y="1670"/>
              <a:ext cx="60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Freeform 114"/>
            <p:cNvSpPr>
              <a:spLocks noChangeAspect="1"/>
            </p:cNvSpPr>
            <p:nvPr/>
          </p:nvSpPr>
          <p:spPr bwMode="auto">
            <a:xfrm>
              <a:off x="3262" y="1593"/>
              <a:ext cx="60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Freeform 115"/>
            <p:cNvSpPr>
              <a:spLocks noChangeAspect="1"/>
            </p:cNvSpPr>
            <p:nvPr/>
          </p:nvSpPr>
          <p:spPr bwMode="auto">
            <a:xfrm>
              <a:off x="3397" y="1755"/>
              <a:ext cx="60" cy="34"/>
            </a:xfrm>
            <a:custGeom>
              <a:avLst/>
              <a:gdLst>
                <a:gd name="T0" fmla="*/ 13 w 26"/>
                <a:gd name="T1" fmla="*/ 0 h 27"/>
                <a:gd name="T2" fmla="*/ 26 w 26"/>
                <a:gd name="T3" fmla="*/ 14 h 27"/>
                <a:gd name="T4" fmla="*/ 13 w 26"/>
                <a:gd name="T5" fmla="*/ 27 h 27"/>
                <a:gd name="T6" fmla="*/ 0 w 26"/>
                <a:gd name="T7" fmla="*/ 14 h 27"/>
                <a:gd name="T8" fmla="*/ 13 w 2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13" y="0"/>
                  </a:moveTo>
                  <a:lnTo>
                    <a:pt x="26" y="14"/>
                  </a:lnTo>
                  <a:lnTo>
                    <a:pt x="13" y="27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116"/>
            <p:cNvSpPr>
              <a:spLocks noChangeAspect="1"/>
            </p:cNvSpPr>
            <p:nvPr/>
          </p:nvSpPr>
          <p:spPr bwMode="auto">
            <a:xfrm>
              <a:off x="3532" y="1943"/>
              <a:ext cx="59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Freeform 117"/>
            <p:cNvSpPr>
              <a:spLocks noChangeAspect="1"/>
            </p:cNvSpPr>
            <p:nvPr/>
          </p:nvSpPr>
          <p:spPr bwMode="auto">
            <a:xfrm>
              <a:off x="3667" y="1665"/>
              <a:ext cx="59" cy="34"/>
            </a:xfrm>
            <a:custGeom>
              <a:avLst/>
              <a:gdLst>
                <a:gd name="T0" fmla="*/ 13 w 26"/>
                <a:gd name="T1" fmla="*/ 0 h 27"/>
                <a:gd name="T2" fmla="*/ 26 w 26"/>
                <a:gd name="T3" fmla="*/ 14 h 27"/>
                <a:gd name="T4" fmla="*/ 13 w 26"/>
                <a:gd name="T5" fmla="*/ 27 h 27"/>
                <a:gd name="T6" fmla="*/ 0 w 26"/>
                <a:gd name="T7" fmla="*/ 14 h 27"/>
                <a:gd name="T8" fmla="*/ 13 w 2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13" y="0"/>
                  </a:moveTo>
                  <a:lnTo>
                    <a:pt x="26" y="14"/>
                  </a:lnTo>
                  <a:lnTo>
                    <a:pt x="13" y="27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Freeform 118"/>
            <p:cNvSpPr>
              <a:spLocks noChangeAspect="1"/>
            </p:cNvSpPr>
            <p:nvPr/>
          </p:nvSpPr>
          <p:spPr bwMode="auto">
            <a:xfrm>
              <a:off x="3793" y="1694"/>
              <a:ext cx="61" cy="34"/>
            </a:xfrm>
            <a:custGeom>
              <a:avLst/>
              <a:gdLst>
                <a:gd name="T0" fmla="*/ 13 w 27"/>
                <a:gd name="T1" fmla="*/ 0 h 27"/>
                <a:gd name="T2" fmla="*/ 27 w 27"/>
                <a:gd name="T3" fmla="*/ 13 h 27"/>
                <a:gd name="T4" fmla="*/ 13 w 27"/>
                <a:gd name="T5" fmla="*/ 27 h 27"/>
                <a:gd name="T6" fmla="*/ 0 w 27"/>
                <a:gd name="T7" fmla="*/ 13 h 27"/>
                <a:gd name="T8" fmla="*/ 13 w 27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13" y="0"/>
                  </a:moveTo>
                  <a:lnTo>
                    <a:pt x="27" y="13"/>
                  </a:lnTo>
                  <a:lnTo>
                    <a:pt x="13" y="27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Freeform 119"/>
            <p:cNvSpPr>
              <a:spLocks noChangeAspect="1"/>
            </p:cNvSpPr>
            <p:nvPr/>
          </p:nvSpPr>
          <p:spPr bwMode="auto">
            <a:xfrm>
              <a:off x="3928" y="1723"/>
              <a:ext cx="59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Freeform 120"/>
            <p:cNvSpPr>
              <a:spLocks noChangeAspect="1"/>
            </p:cNvSpPr>
            <p:nvPr/>
          </p:nvSpPr>
          <p:spPr bwMode="auto">
            <a:xfrm>
              <a:off x="4063" y="1560"/>
              <a:ext cx="59" cy="33"/>
            </a:xfrm>
            <a:custGeom>
              <a:avLst/>
              <a:gdLst>
                <a:gd name="T0" fmla="*/ 13 w 26"/>
                <a:gd name="T1" fmla="*/ 0 h 27"/>
                <a:gd name="T2" fmla="*/ 26 w 26"/>
                <a:gd name="T3" fmla="*/ 13 h 27"/>
                <a:gd name="T4" fmla="*/ 13 w 26"/>
                <a:gd name="T5" fmla="*/ 27 h 27"/>
                <a:gd name="T6" fmla="*/ 0 w 26"/>
                <a:gd name="T7" fmla="*/ 13 h 27"/>
                <a:gd name="T8" fmla="*/ 13 w 2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13" y="0"/>
                  </a:moveTo>
                  <a:lnTo>
                    <a:pt x="26" y="13"/>
                  </a:lnTo>
                  <a:lnTo>
                    <a:pt x="13" y="27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Freeform 121"/>
            <p:cNvSpPr>
              <a:spLocks noChangeAspect="1"/>
            </p:cNvSpPr>
            <p:nvPr/>
          </p:nvSpPr>
          <p:spPr bwMode="auto">
            <a:xfrm>
              <a:off x="4198" y="2205"/>
              <a:ext cx="59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Freeform 122"/>
            <p:cNvSpPr>
              <a:spLocks noChangeAspect="1"/>
            </p:cNvSpPr>
            <p:nvPr/>
          </p:nvSpPr>
          <p:spPr bwMode="auto">
            <a:xfrm>
              <a:off x="4332" y="2286"/>
              <a:ext cx="60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Freeform 123"/>
            <p:cNvSpPr>
              <a:spLocks noChangeAspect="1"/>
            </p:cNvSpPr>
            <p:nvPr/>
          </p:nvSpPr>
          <p:spPr bwMode="auto">
            <a:xfrm>
              <a:off x="4461" y="2295"/>
              <a:ext cx="59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Freeform 124"/>
            <p:cNvSpPr>
              <a:spLocks noChangeAspect="1"/>
            </p:cNvSpPr>
            <p:nvPr/>
          </p:nvSpPr>
          <p:spPr bwMode="auto">
            <a:xfrm>
              <a:off x="4595" y="2339"/>
              <a:ext cx="60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Freeform 125"/>
            <p:cNvSpPr>
              <a:spLocks noChangeAspect="1"/>
            </p:cNvSpPr>
            <p:nvPr/>
          </p:nvSpPr>
          <p:spPr bwMode="auto">
            <a:xfrm>
              <a:off x="4730" y="2209"/>
              <a:ext cx="60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Freeform 126"/>
            <p:cNvSpPr>
              <a:spLocks noChangeAspect="1"/>
            </p:cNvSpPr>
            <p:nvPr/>
          </p:nvSpPr>
          <p:spPr bwMode="auto">
            <a:xfrm>
              <a:off x="4865" y="2187"/>
              <a:ext cx="60" cy="34"/>
            </a:xfrm>
            <a:custGeom>
              <a:avLst/>
              <a:gdLst>
                <a:gd name="T0" fmla="*/ 13 w 26"/>
                <a:gd name="T1" fmla="*/ 0 h 27"/>
                <a:gd name="T2" fmla="*/ 26 w 26"/>
                <a:gd name="T3" fmla="*/ 14 h 27"/>
                <a:gd name="T4" fmla="*/ 13 w 26"/>
                <a:gd name="T5" fmla="*/ 27 h 27"/>
                <a:gd name="T6" fmla="*/ 0 w 26"/>
                <a:gd name="T7" fmla="*/ 14 h 27"/>
                <a:gd name="T8" fmla="*/ 13 w 2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13" y="0"/>
                  </a:moveTo>
                  <a:lnTo>
                    <a:pt x="26" y="14"/>
                  </a:lnTo>
                  <a:lnTo>
                    <a:pt x="13" y="27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Freeform 127"/>
            <p:cNvSpPr>
              <a:spLocks noChangeAspect="1"/>
            </p:cNvSpPr>
            <p:nvPr/>
          </p:nvSpPr>
          <p:spPr bwMode="auto">
            <a:xfrm>
              <a:off x="5000" y="2192"/>
              <a:ext cx="60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Freeform 128"/>
            <p:cNvSpPr>
              <a:spLocks noChangeAspect="1"/>
            </p:cNvSpPr>
            <p:nvPr/>
          </p:nvSpPr>
          <p:spPr bwMode="auto">
            <a:xfrm>
              <a:off x="5126" y="2196"/>
              <a:ext cx="60" cy="33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Freeform 129"/>
            <p:cNvSpPr>
              <a:spLocks noChangeAspect="1"/>
            </p:cNvSpPr>
            <p:nvPr/>
          </p:nvSpPr>
          <p:spPr bwMode="auto">
            <a:xfrm>
              <a:off x="5261" y="2107"/>
              <a:ext cx="59" cy="32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Line 130"/>
            <p:cNvSpPr>
              <a:spLocks noChangeAspect="1" noChangeShapeType="1"/>
            </p:cNvSpPr>
            <p:nvPr/>
          </p:nvSpPr>
          <p:spPr bwMode="auto">
            <a:xfrm>
              <a:off x="5359" y="683"/>
              <a:ext cx="3" cy="29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Line 131"/>
            <p:cNvSpPr>
              <a:spLocks noChangeAspect="1" noChangeShapeType="1"/>
            </p:cNvSpPr>
            <p:nvPr/>
          </p:nvSpPr>
          <p:spPr bwMode="auto">
            <a:xfrm>
              <a:off x="5330" y="3608"/>
              <a:ext cx="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Line 132"/>
            <p:cNvSpPr>
              <a:spLocks noChangeAspect="1" noChangeShapeType="1"/>
            </p:cNvSpPr>
            <p:nvPr/>
          </p:nvSpPr>
          <p:spPr bwMode="auto">
            <a:xfrm>
              <a:off x="5330" y="3244"/>
              <a:ext cx="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Line 133"/>
            <p:cNvSpPr>
              <a:spLocks noChangeAspect="1" noChangeShapeType="1"/>
            </p:cNvSpPr>
            <p:nvPr/>
          </p:nvSpPr>
          <p:spPr bwMode="auto">
            <a:xfrm>
              <a:off x="5330" y="2881"/>
              <a:ext cx="5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Line 134"/>
            <p:cNvSpPr>
              <a:spLocks noChangeAspect="1" noChangeShapeType="1"/>
            </p:cNvSpPr>
            <p:nvPr/>
          </p:nvSpPr>
          <p:spPr bwMode="auto">
            <a:xfrm>
              <a:off x="5330" y="2519"/>
              <a:ext cx="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Line 135"/>
            <p:cNvSpPr>
              <a:spLocks noChangeAspect="1" noChangeShapeType="1"/>
            </p:cNvSpPr>
            <p:nvPr/>
          </p:nvSpPr>
          <p:spPr bwMode="auto">
            <a:xfrm>
              <a:off x="5330" y="2160"/>
              <a:ext cx="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Line 136"/>
            <p:cNvSpPr>
              <a:spLocks noChangeAspect="1" noChangeShapeType="1"/>
            </p:cNvSpPr>
            <p:nvPr/>
          </p:nvSpPr>
          <p:spPr bwMode="auto">
            <a:xfrm>
              <a:off x="5330" y="1796"/>
              <a:ext cx="5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Line 137"/>
            <p:cNvSpPr>
              <a:spLocks noChangeAspect="1" noChangeShapeType="1"/>
            </p:cNvSpPr>
            <p:nvPr/>
          </p:nvSpPr>
          <p:spPr bwMode="auto">
            <a:xfrm>
              <a:off x="5330" y="1434"/>
              <a:ext cx="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Line 138"/>
            <p:cNvSpPr>
              <a:spLocks noChangeAspect="1" noChangeShapeType="1"/>
            </p:cNvSpPr>
            <p:nvPr/>
          </p:nvSpPr>
          <p:spPr bwMode="auto">
            <a:xfrm>
              <a:off x="5330" y="1071"/>
              <a:ext cx="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Line 139"/>
            <p:cNvSpPr>
              <a:spLocks noChangeAspect="1" noChangeShapeType="1"/>
            </p:cNvSpPr>
            <p:nvPr/>
          </p:nvSpPr>
          <p:spPr bwMode="auto">
            <a:xfrm>
              <a:off x="5330" y="707"/>
              <a:ext cx="5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Freeform 140"/>
            <p:cNvSpPr>
              <a:spLocks noChangeAspect="1"/>
            </p:cNvSpPr>
            <p:nvPr/>
          </p:nvSpPr>
          <p:spPr bwMode="auto">
            <a:xfrm>
              <a:off x="499" y="919"/>
              <a:ext cx="4792" cy="2484"/>
            </a:xfrm>
            <a:custGeom>
              <a:avLst/>
              <a:gdLst>
                <a:gd name="T0" fmla="*/ 0 w 640"/>
                <a:gd name="T1" fmla="*/ 607 h 609"/>
                <a:gd name="T2" fmla="*/ 18 w 640"/>
                <a:gd name="T3" fmla="*/ 609 h 609"/>
                <a:gd name="T4" fmla="*/ 35 w 640"/>
                <a:gd name="T5" fmla="*/ 606 h 609"/>
                <a:gd name="T6" fmla="*/ 53 w 640"/>
                <a:gd name="T7" fmla="*/ 603 h 609"/>
                <a:gd name="T8" fmla="*/ 71 w 640"/>
                <a:gd name="T9" fmla="*/ 602 h 609"/>
                <a:gd name="T10" fmla="*/ 89 w 640"/>
                <a:gd name="T11" fmla="*/ 586 h 609"/>
                <a:gd name="T12" fmla="*/ 107 w 640"/>
                <a:gd name="T13" fmla="*/ 436 h 609"/>
                <a:gd name="T14" fmla="*/ 124 w 640"/>
                <a:gd name="T15" fmla="*/ 411 h 609"/>
                <a:gd name="T16" fmla="*/ 142 w 640"/>
                <a:gd name="T17" fmla="*/ 419 h 609"/>
                <a:gd name="T18" fmla="*/ 160 w 640"/>
                <a:gd name="T19" fmla="*/ 401 h 609"/>
                <a:gd name="T20" fmla="*/ 178 w 640"/>
                <a:gd name="T21" fmla="*/ 400 h 609"/>
                <a:gd name="T22" fmla="*/ 196 w 640"/>
                <a:gd name="T23" fmla="*/ 274 h 609"/>
                <a:gd name="T24" fmla="*/ 213 w 640"/>
                <a:gd name="T25" fmla="*/ 57 h 609"/>
                <a:gd name="T26" fmla="*/ 231 w 640"/>
                <a:gd name="T27" fmla="*/ 0 h 609"/>
                <a:gd name="T28" fmla="*/ 249 w 640"/>
                <a:gd name="T29" fmla="*/ 63 h 609"/>
                <a:gd name="T30" fmla="*/ 267 w 640"/>
                <a:gd name="T31" fmla="*/ 138 h 609"/>
                <a:gd name="T32" fmla="*/ 284 w 640"/>
                <a:gd name="T33" fmla="*/ 146 h 609"/>
                <a:gd name="T34" fmla="*/ 302 w 640"/>
                <a:gd name="T35" fmla="*/ 179 h 609"/>
                <a:gd name="T36" fmla="*/ 320 w 640"/>
                <a:gd name="T37" fmla="*/ 410 h 609"/>
                <a:gd name="T38" fmla="*/ 338 w 640"/>
                <a:gd name="T39" fmla="*/ 334 h 609"/>
                <a:gd name="T40" fmla="*/ 356 w 640"/>
                <a:gd name="T41" fmla="*/ 400 h 609"/>
                <a:gd name="T42" fmla="*/ 373 w 640"/>
                <a:gd name="T43" fmla="*/ 338 h 609"/>
                <a:gd name="T44" fmla="*/ 391 w 640"/>
                <a:gd name="T45" fmla="*/ 272 h 609"/>
                <a:gd name="T46" fmla="*/ 409 w 640"/>
                <a:gd name="T47" fmla="*/ 327 h 609"/>
                <a:gd name="T48" fmla="*/ 427 w 640"/>
                <a:gd name="T49" fmla="*/ 335 h 609"/>
                <a:gd name="T50" fmla="*/ 444 w 640"/>
                <a:gd name="T51" fmla="*/ 372 h 609"/>
                <a:gd name="T52" fmla="*/ 462 w 640"/>
                <a:gd name="T53" fmla="*/ 383 h 609"/>
                <a:gd name="T54" fmla="*/ 480 w 640"/>
                <a:gd name="T55" fmla="*/ 354 h 609"/>
                <a:gd name="T56" fmla="*/ 498 w 640"/>
                <a:gd name="T57" fmla="*/ 292 h 609"/>
                <a:gd name="T58" fmla="*/ 516 w 640"/>
                <a:gd name="T59" fmla="*/ 330 h 609"/>
                <a:gd name="T60" fmla="*/ 533 w 640"/>
                <a:gd name="T61" fmla="*/ 445 h 609"/>
                <a:gd name="T62" fmla="*/ 551 w 640"/>
                <a:gd name="T63" fmla="*/ 352 h 609"/>
                <a:gd name="T64" fmla="*/ 569 w 640"/>
                <a:gd name="T65" fmla="*/ 167 h 609"/>
                <a:gd name="T66" fmla="*/ 587 w 640"/>
                <a:gd name="T67" fmla="*/ 268 h 609"/>
                <a:gd name="T68" fmla="*/ 605 w 640"/>
                <a:gd name="T69" fmla="*/ 238 h 609"/>
                <a:gd name="T70" fmla="*/ 622 w 640"/>
                <a:gd name="T71" fmla="*/ 273 h 609"/>
                <a:gd name="T72" fmla="*/ 640 w 640"/>
                <a:gd name="T73" fmla="*/ 11 h 6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0"/>
                <a:gd name="T112" fmla="*/ 0 h 609"/>
                <a:gd name="T113" fmla="*/ 640 w 640"/>
                <a:gd name="T114" fmla="*/ 609 h 6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0" h="609">
                  <a:moveTo>
                    <a:pt x="0" y="607"/>
                  </a:moveTo>
                  <a:lnTo>
                    <a:pt x="18" y="609"/>
                  </a:lnTo>
                  <a:lnTo>
                    <a:pt x="35" y="606"/>
                  </a:lnTo>
                  <a:lnTo>
                    <a:pt x="53" y="603"/>
                  </a:lnTo>
                  <a:lnTo>
                    <a:pt x="71" y="602"/>
                  </a:lnTo>
                  <a:lnTo>
                    <a:pt x="89" y="586"/>
                  </a:lnTo>
                  <a:lnTo>
                    <a:pt x="107" y="436"/>
                  </a:lnTo>
                  <a:lnTo>
                    <a:pt x="124" y="411"/>
                  </a:lnTo>
                  <a:lnTo>
                    <a:pt x="142" y="419"/>
                  </a:lnTo>
                  <a:lnTo>
                    <a:pt x="160" y="401"/>
                  </a:lnTo>
                  <a:lnTo>
                    <a:pt x="178" y="400"/>
                  </a:lnTo>
                  <a:lnTo>
                    <a:pt x="196" y="274"/>
                  </a:lnTo>
                  <a:lnTo>
                    <a:pt x="213" y="57"/>
                  </a:lnTo>
                  <a:lnTo>
                    <a:pt x="231" y="0"/>
                  </a:lnTo>
                  <a:lnTo>
                    <a:pt x="249" y="63"/>
                  </a:lnTo>
                  <a:lnTo>
                    <a:pt x="267" y="138"/>
                  </a:lnTo>
                  <a:lnTo>
                    <a:pt x="284" y="146"/>
                  </a:lnTo>
                  <a:lnTo>
                    <a:pt x="302" y="179"/>
                  </a:lnTo>
                  <a:lnTo>
                    <a:pt x="320" y="410"/>
                  </a:lnTo>
                  <a:lnTo>
                    <a:pt x="338" y="334"/>
                  </a:lnTo>
                  <a:lnTo>
                    <a:pt x="356" y="400"/>
                  </a:lnTo>
                  <a:lnTo>
                    <a:pt x="373" y="338"/>
                  </a:lnTo>
                  <a:lnTo>
                    <a:pt x="391" y="272"/>
                  </a:lnTo>
                  <a:lnTo>
                    <a:pt x="409" y="327"/>
                  </a:lnTo>
                  <a:lnTo>
                    <a:pt x="427" y="335"/>
                  </a:lnTo>
                  <a:lnTo>
                    <a:pt x="444" y="372"/>
                  </a:lnTo>
                  <a:lnTo>
                    <a:pt x="462" y="383"/>
                  </a:lnTo>
                  <a:lnTo>
                    <a:pt x="480" y="354"/>
                  </a:lnTo>
                  <a:lnTo>
                    <a:pt x="498" y="292"/>
                  </a:lnTo>
                  <a:lnTo>
                    <a:pt x="516" y="330"/>
                  </a:lnTo>
                  <a:lnTo>
                    <a:pt x="533" y="445"/>
                  </a:lnTo>
                  <a:lnTo>
                    <a:pt x="551" y="352"/>
                  </a:lnTo>
                  <a:lnTo>
                    <a:pt x="569" y="167"/>
                  </a:lnTo>
                  <a:lnTo>
                    <a:pt x="587" y="268"/>
                  </a:lnTo>
                  <a:lnTo>
                    <a:pt x="605" y="238"/>
                  </a:lnTo>
                  <a:lnTo>
                    <a:pt x="622" y="273"/>
                  </a:lnTo>
                  <a:lnTo>
                    <a:pt x="640" y="11"/>
                  </a:lnTo>
                </a:path>
              </a:pathLst>
            </a:custGeom>
            <a:noFill/>
            <a:ln w="4763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Rectangle 141"/>
            <p:cNvSpPr>
              <a:spLocks noChangeAspect="1" noChangeArrowheads="1"/>
            </p:cNvSpPr>
            <p:nvPr/>
          </p:nvSpPr>
          <p:spPr bwMode="auto">
            <a:xfrm>
              <a:off x="470" y="3379"/>
              <a:ext cx="50" cy="28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Rectangle 142"/>
            <p:cNvSpPr>
              <a:spLocks noChangeAspect="1" noChangeArrowheads="1"/>
            </p:cNvSpPr>
            <p:nvPr/>
          </p:nvSpPr>
          <p:spPr bwMode="auto">
            <a:xfrm>
              <a:off x="605" y="3387"/>
              <a:ext cx="50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Rectangle 143"/>
            <p:cNvSpPr>
              <a:spLocks noChangeAspect="1" noChangeArrowheads="1"/>
            </p:cNvSpPr>
            <p:nvPr/>
          </p:nvSpPr>
          <p:spPr bwMode="auto">
            <a:xfrm>
              <a:off x="730" y="3375"/>
              <a:ext cx="53" cy="28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Rectangle 144"/>
            <p:cNvSpPr>
              <a:spLocks noChangeAspect="1" noChangeArrowheads="1"/>
            </p:cNvSpPr>
            <p:nvPr/>
          </p:nvSpPr>
          <p:spPr bwMode="auto">
            <a:xfrm>
              <a:off x="865" y="3362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Rectangle 145"/>
            <p:cNvSpPr>
              <a:spLocks noChangeAspect="1" noChangeArrowheads="1"/>
            </p:cNvSpPr>
            <p:nvPr/>
          </p:nvSpPr>
          <p:spPr bwMode="auto">
            <a:xfrm>
              <a:off x="1000" y="3359"/>
              <a:ext cx="53" cy="28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Rectangle 146"/>
            <p:cNvSpPr>
              <a:spLocks noChangeAspect="1" noChangeArrowheads="1"/>
            </p:cNvSpPr>
            <p:nvPr/>
          </p:nvSpPr>
          <p:spPr bwMode="auto">
            <a:xfrm>
              <a:off x="1135" y="3294"/>
              <a:ext cx="53" cy="28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Rectangle 147"/>
            <p:cNvSpPr>
              <a:spLocks noChangeAspect="1" noChangeArrowheads="1"/>
            </p:cNvSpPr>
            <p:nvPr/>
          </p:nvSpPr>
          <p:spPr bwMode="auto">
            <a:xfrm>
              <a:off x="1270" y="2682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Rectangle 148"/>
            <p:cNvSpPr>
              <a:spLocks noChangeAspect="1" noChangeArrowheads="1"/>
            </p:cNvSpPr>
            <p:nvPr/>
          </p:nvSpPr>
          <p:spPr bwMode="auto">
            <a:xfrm>
              <a:off x="1398" y="2580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Rectangle 149"/>
            <p:cNvSpPr>
              <a:spLocks noChangeAspect="1" noChangeArrowheads="1"/>
            </p:cNvSpPr>
            <p:nvPr/>
          </p:nvSpPr>
          <p:spPr bwMode="auto">
            <a:xfrm>
              <a:off x="1533" y="2612"/>
              <a:ext cx="50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Rectangle 150"/>
            <p:cNvSpPr>
              <a:spLocks noChangeAspect="1" noChangeArrowheads="1"/>
            </p:cNvSpPr>
            <p:nvPr/>
          </p:nvSpPr>
          <p:spPr bwMode="auto">
            <a:xfrm>
              <a:off x="1666" y="2539"/>
              <a:ext cx="52" cy="28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Rectangle 151"/>
            <p:cNvSpPr>
              <a:spLocks noChangeAspect="1" noChangeArrowheads="1"/>
            </p:cNvSpPr>
            <p:nvPr/>
          </p:nvSpPr>
          <p:spPr bwMode="auto">
            <a:xfrm>
              <a:off x="1801" y="2535"/>
              <a:ext cx="52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Rectangle 152"/>
            <p:cNvSpPr>
              <a:spLocks noChangeAspect="1" noChangeArrowheads="1"/>
            </p:cNvSpPr>
            <p:nvPr/>
          </p:nvSpPr>
          <p:spPr bwMode="auto">
            <a:xfrm>
              <a:off x="1936" y="2021"/>
              <a:ext cx="52" cy="28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Rectangle 153"/>
            <p:cNvSpPr>
              <a:spLocks noChangeAspect="1" noChangeArrowheads="1"/>
            </p:cNvSpPr>
            <p:nvPr/>
          </p:nvSpPr>
          <p:spPr bwMode="auto">
            <a:xfrm>
              <a:off x="2064" y="1136"/>
              <a:ext cx="52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Rectangle 154"/>
            <p:cNvSpPr>
              <a:spLocks noChangeAspect="1" noChangeArrowheads="1"/>
            </p:cNvSpPr>
            <p:nvPr/>
          </p:nvSpPr>
          <p:spPr bwMode="auto">
            <a:xfrm>
              <a:off x="2199" y="903"/>
              <a:ext cx="52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Rectangle 155"/>
            <p:cNvSpPr>
              <a:spLocks noChangeAspect="1" noChangeArrowheads="1"/>
            </p:cNvSpPr>
            <p:nvPr/>
          </p:nvSpPr>
          <p:spPr bwMode="auto">
            <a:xfrm>
              <a:off x="2334" y="1161"/>
              <a:ext cx="52" cy="27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Rectangle 156"/>
            <p:cNvSpPr>
              <a:spLocks noChangeAspect="1" noChangeArrowheads="1"/>
            </p:cNvSpPr>
            <p:nvPr/>
          </p:nvSpPr>
          <p:spPr bwMode="auto">
            <a:xfrm>
              <a:off x="2469" y="1466"/>
              <a:ext cx="52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Rectangle 157"/>
            <p:cNvSpPr>
              <a:spLocks noChangeAspect="1" noChangeArrowheads="1"/>
            </p:cNvSpPr>
            <p:nvPr/>
          </p:nvSpPr>
          <p:spPr bwMode="auto">
            <a:xfrm>
              <a:off x="2594" y="1499"/>
              <a:ext cx="53" cy="28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Rectangle 158"/>
            <p:cNvSpPr>
              <a:spLocks noChangeAspect="1" noChangeArrowheads="1"/>
            </p:cNvSpPr>
            <p:nvPr/>
          </p:nvSpPr>
          <p:spPr bwMode="auto">
            <a:xfrm>
              <a:off x="2729" y="1633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Rectangle 159"/>
            <p:cNvSpPr>
              <a:spLocks noChangeAspect="1" noChangeArrowheads="1"/>
            </p:cNvSpPr>
            <p:nvPr/>
          </p:nvSpPr>
          <p:spPr bwMode="auto">
            <a:xfrm>
              <a:off x="2864" y="2575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Rectangle 160"/>
            <p:cNvSpPr>
              <a:spLocks noChangeAspect="1" noChangeArrowheads="1"/>
            </p:cNvSpPr>
            <p:nvPr/>
          </p:nvSpPr>
          <p:spPr bwMode="auto">
            <a:xfrm>
              <a:off x="2999" y="2266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Rectangle 161"/>
            <p:cNvSpPr>
              <a:spLocks noChangeAspect="1" noChangeArrowheads="1"/>
            </p:cNvSpPr>
            <p:nvPr/>
          </p:nvSpPr>
          <p:spPr bwMode="auto">
            <a:xfrm>
              <a:off x="3134" y="2535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Rectangle 162"/>
            <p:cNvSpPr>
              <a:spLocks noChangeAspect="1" noChangeArrowheads="1"/>
            </p:cNvSpPr>
            <p:nvPr/>
          </p:nvSpPr>
          <p:spPr bwMode="auto">
            <a:xfrm>
              <a:off x="3262" y="2282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2" name="Rectangle 163"/>
            <p:cNvSpPr>
              <a:spLocks noChangeAspect="1" noChangeArrowheads="1"/>
            </p:cNvSpPr>
            <p:nvPr/>
          </p:nvSpPr>
          <p:spPr bwMode="auto">
            <a:xfrm>
              <a:off x="3397" y="2013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3" name="Rectangle 164"/>
            <p:cNvSpPr>
              <a:spLocks noChangeAspect="1" noChangeArrowheads="1"/>
            </p:cNvSpPr>
            <p:nvPr/>
          </p:nvSpPr>
          <p:spPr bwMode="auto">
            <a:xfrm>
              <a:off x="3532" y="2237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4" name="Rectangle 165"/>
            <p:cNvSpPr>
              <a:spLocks noChangeAspect="1" noChangeArrowheads="1"/>
            </p:cNvSpPr>
            <p:nvPr/>
          </p:nvSpPr>
          <p:spPr bwMode="auto">
            <a:xfrm>
              <a:off x="3667" y="2270"/>
              <a:ext cx="53" cy="28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5" name="Rectangle 166"/>
            <p:cNvSpPr>
              <a:spLocks noChangeAspect="1" noChangeArrowheads="1"/>
            </p:cNvSpPr>
            <p:nvPr/>
          </p:nvSpPr>
          <p:spPr bwMode="auto">
            <a:xfrm>
              <a:off x="3793" y="2420"/>
              <a:ext cx="52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6" name="Rectangle 167"/>
            <p:cNvSpPr>
              <a:spLocks noChangeAspect="1" noChangeArrowheads="1"/>
            </p:cNvSpPr>
            <p:nvPr/>
          </p:nvSpPr>
          <p:spPr bwMode="auto">
            <a:xfrm>
              <a:off x="3928" y="2465"/>
              <a:ext cx="52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7" name="Rectangle 168"/>
            <p:cNvSpPr>
              <a:spLocks noChangeAspect="1" noChangeArrowheads="1"/>
            </p:cNvSpPr>
            <p:nvPr/>
          </p:nvSpPr>
          <p:spPr bwMode="auto">
            <a:xfrm>
              <a:off x="4063" y="2347"/>
              <a:ext cx="52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8" name="Rectangle 169"/>
            <p:cNvSpPr>
              <a:spLocks noChangeAspect="1" noChangeArrowheads="1"/>
            </p:cNvSpPr>
            <p:nvPr/>
          </p:nvSpPr>
          <p:spPr bwMode="auto">
            <a:xfrm>
              <a:off x="4198" y="2094"/>
              <a:ext cx="52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9" name="Rectangle 170"/>
            <p:cNvSpPr>
              <a:spLocks noChangeAspect="1" noChangeArrowheads="1"/>
            </p:cNvSpPr>
            <p:nvPr/>
          </p:nvSpPr>
          <p:spPr bwMode="auto">
            <a:xfrm>
              <a:off x="4332" y="2250"/>
              <a:ext cx="53" cy="28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Rectangle 171"/>
            <p:cNvSpPr>
              <a:spLocks noChangeAspect="1" noChangeArrowheads="1"/>
            </p:cNvSpPr>
            <p:nvPr/>
          </p:nvSpPr>
          <p:spPr bwMode="auto">
            <a:xfrm>
              <a:off x="4461" y="2718"/>
              <a:ext cx="52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1" name="Rectangle 172"/>
            <p:cNvSpPr>
              <a:spLocks noChangeAspect="1" noChangeArrowheads="1"/>
            </p:cNvSpPr>
            <p:nvPr/>
          </p:nvSpPr>
          <p:spPr bwMode="auto">
            <a:xfrm>
              <a:off x="4595" y="2339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2" name="Rectangle 173"/>
            <p:cNvSpPr>
              <a:spLocks noChangeAspect="1" noChangeArrowheads="1"/>
            </p:cNvSpPr>
            <p:nvPr/>
          </p:nvSpPr>
          <p:spPr bwMode="auto">
            <a:xfrm>
              <a:off x="4730" y="1584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3" name="Rectangle 174"/>
            <p:cNvSpPr>
              <a:spLocks noChangeAspect="1" noChangeArrowheads="1"/>
            </p:cNvSpPr>
            <p:nvPr/>
          </p:nvSpPr>
          <p:spPr bwMode="auto">
            <a:xfrm>
              <a:off x="4865" y="1997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Rectangle 175"/>
            <p:cNvSpPr>
              <a:spLocks noChangeAspect="1" noChangeArrowheads="1"/>
            </p:cNvSpPr>
            <p:nvPr/>
          </p:nvSpPr>
          <p:spPr bwMode="auto">
            <a:xfrm>
              <a:off x="5000" y="1874"/>
              <a:ext cx="51" cy="28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5" name="Rectangle 176"/>
            <p:cNvSpPr>
              <a:spLocks noChangeAspect="1" noChangeArrowheads="1"/>
            </p:cNvSpPr>
            <p:nvPr/>
          </p:nvSpPr>
          <p:spPr bwMode="auto">
            <a:xfrm>
              <a:off x="5126" y="2017"/>
              <a:ext cx="53" cy="28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6" name="Rectangle 177"/>
            <p:cNvSpPr>
              <a:spLocks noChangeAspect="1" noChangeArrowheads="1"/>
            </p:cNvSpPr>
            <p:nvPr/>
          </p:nvSpPr>
          <p:spPr bwMode="auto">
            <a:xfrm>
              <a:off x="5261" y="948"/>
              <a:ext cx="53" cy="29"/>
            </a:xfrm>
            <a:prstGeom prst="rect">
              <a:avLst/>
            </a:prstGeom>
            <a:solidFill>
              <a:srgbClr val="339966"/>
            </a:solidFill>
            <a:ln w="476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7" name="Rectangle 178"/>
            <p:cNvSpPr>
              <a:spLocks noChangeAspect="1" noChangeArrowheads="1"/>
            </p:cNvSpPr>
            <p:nvPr/>
          </p:nvSpPr>
          <p:spPr bwMode="auto">
            <a:xfrm>
              <a:off x="5433" y="3552"/>
              <a:ext cx="5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4800">
                <a:latin typeface="Times New Roman" pitchFamily="18" charset="0"/>
              </a:endParaRPr>
            </a:p>
          </p:txBody>
        </p:sp>
        <p:sp>
          <p:nvSpPr>
            <p:cNvPr id="32948" name="Rectangle 179"/>
            <p:cNvSpPr>
              <a:spLocks noChangeAspect="1" noChangeArrowheads="1"/>
            </p:cNvSpPr>
            <p:nvPr/>
          </p:nvSpPr>
          <p:spPr bwMode="auto">
            <a:xfrm>
              <a:off x="5433" y="3188"/>
              <a:ext cx="5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sz="4800">
                <a:latin typeface="Times New Roman" pitchFamily="18" charset="0"/>
              </a:endParaRPr>
            </a:p>
          </p:txBody>
        </p:sp>
        <p:sp>
          <p:nvSpPr>
            <p:cNvPr id="32949" name="Rectangle 180"/>
            <p:cNvSpPr>
              <a:spLocks noChangeAspect="1" noChangeArrowheads="1"/>
            </p:cNvSpPr>
            <p:nvPr/>
          </p:nvSpPr>
          <p:spPr bwMode="auto">
            <a:xfrm>
              <a:off x="5433" y="2825"/>
              <a:ext cx="10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endParaRPr lang="en-US" sz="4800">
                <a:latin typeface="Times New Roman" pitchFamily="18" charset="0"/>
              </a:endParaRPr>
            </a:p>
          </p:txBody>
        </p:sp>
        <p:sp>
          <p:nvSpPr>
            <p:cNvPr id="32950" name="Rectangle 181"/>
            <p:cNvSpPr>
              <a:spLocks noChangeAspect="1" noChangeArrowheads="1"/>
            </p:cNvSpPr>
            <p:nvPr/>
          </p:nvSpPr>
          <p:spPr bwMode="auto">
            <a:xfrm>
              <a:off x="5433" y="2461"/>
              <a:ext cx="10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15</a:t>
              </a:r>
              <a:endParaRPr lang="en-US" sz="4800">
                <a:latin typeface="Times New Roman" pitchFamily="18" charset="0"/>
              </a:endParaRPr>
            </a:p>
          </p:txBody>
        </p:sp>
        <p:sp>
          <p:nvSpPr>
            <p:cNvPr id="32951" name="Rectangle 182"/>
            <p:cNvSpPr>
              <a:spLocks noChangeAspect="1" noChangeArrowheads="1"/>
            </p:cNvSpPr>
            <p:nvPr/>
          </p:nvSpPr>
          <p:spPr bwMode="auto">
            <a:xfrm>
              <a:off x="5433" y="2102"/>
              <a:ext cx="10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lang="en-US" sz="4800">
                <a:latin typeface="Times New Roman" pitchFamily="18" charset="0"/>
              </a:endParaRPr>
            </a:p>
          </p:txBody>
        </p:sp>
        <p:sp>
          <p:nvSpPr>
            <p:cNvPr id="32952" name="Rectangle 183"/>
            <p:cNvSpPr>
              <a:spLocks noChangeAspect="1" noChangeArrowheads="1"/>
            </p:cNvSpPr>
            <p:nvPr/>
          </p:nvSpPr>
          <p:spPr bwMode="auto">
            <a:xfrm>
              <a:off x="5433" y="1740"/>
              <a:ext cx="10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25</a:t>
              </a:r>
              <a:endParaRPr lang="en-US" sz="4800">
                <a:latin typeface="Times New Roman" pitchFamily="18" charset="0"/>
              </a:endParaRPr>
            </a:p>
          </p:txBody>
        </p:sp>
        <p:sp>
          <p:nvSpPr>
            <p:cNvPr id="32953" name="Rectangle 184"/>
            <p:cNvSpPr>
              <a:spLocks noChangeAspect="1" noChangeArrowheads="1"/>
            </p:cNvSpPr>
            <p:nvPr/>
          </p:nvSpPr>
          <p:spPr bwMode="auto">
            <a:xfrm>
              <a:off x="5433" y="1377"/>
              <a:ext cx="10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30</a:t>
              </a:r>
              <a:endParaRPr lang="en-US" sz="4800">
                <a:latin typeface="Times New Roman" pitchFamily="18" charset="0"/>
              </a:endParaRPr>
            </a:p>
          </p:txBody>
        </p:sp>
        <p:sp>
          <p:nvSpPr>
            <p:cNvPr id="32954" name="Rectangle 185"/>
            <p:cNvSpPr>
              <a:spLocks noChangeAspect="1" noChangeArrowheads="1"/>
            </p:cNvSpPr>
            <p:nvPr/>
          </p:nvSpPr>
          <p:spPr bwMode="auto">
            <a:xfrm>
              <a:off x="5433" y="1014"/>
              <a:ext cx="10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35</a:t>
              </a:r>
              <a:endParaRPr lang="en-US" sz="4800">
                <a:latin typeface="Times New Roman" pitchFamily="18" charset="0"/>
              </a:endParaRPr>
            </a:p>
          </p:txBody>
        </p:sp>
        <p:sp>
          <p:nvSpPr>
            <p:cNvPr id="32955" name="Rectangle 186"/>
            <p:cNvSpPr>
              <a:spLocks noChangeAspect="1" noChangeArrowheads="1"/>
            </p:cNvSpPr>
            <p:nvPr/>
          </p:nvSpPr>
          <p:spPr bwMode="auto">
            <a:xfrm>
              <a:off x="5433" y="651"/>
              <a:ext cx="10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40</a:t>
              </a:r>
              <a:endParaRPr lang="en-US" sz="4800">
                <a:latin typeface="Times New Roman" pitchFamily="18" charset="0"/>
              </a:endParaRPr>
            </a:p>
          </p:txBody>
        </p:sp>
        <p:sp>
          <p:nvSpPr>
            <p:cNvPr id="32956" name="Rectangle 187"/>
            <p:cNvSpPr>
              <a:spLocks noChangeAspect="1" noChangeArrowheads="1"/>
            </p:cNvSpPr>
            <p:nvPr/>
          </p:nvSpPr>
          <p:spPr bwMode="auto">
            <a:xfrm rot="-5400000">
              <a:off x="5155" y="1891"/>
              <a:ext cx="103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" pitchFamily="32" charset="0"/>
                </a:rPr>
                <a:t>Dollars per Barrel</a:t>
              </a:r>
            </a:p>
          </p:txBody>
        </p:sp>
        <p:sp>
          <p:nvSpPr>
            <p:cNvPr id="32957" name="Rectangle 188"/>
            <p:cNvSpPr>
              <a:spLocks noChangeAspect="1" noChangeArrowheads="1"/>
            </p:cNvSpPr>
            <p:nvPr/>
          </p:nvSpPr>
          <p:spPr bwMode="auto">
            <a:xfrm>
              <a:off x="576" y="4032"/>
              <a:ext cx="489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*In Actual $’s from Energy Information Administration/Annual Energy Review 2004 Table 9.1, Crude Oil Price Summary, Refiners Acquisition Costs, Imported, Nominal.  Web Site: </a:t>
              </a:r>
              <a:r>
                <a:rPr lang="en-US" sz="1200" u="sng">
                  <a:solidFill>
                    <a:srgbClr val="0000FF"/>
                  </a:solidFill>
                  <a:latin typeface="Times New Roman" pitchFamily="18" charset="0"/>
                </a:rPr>
                <a:t>eia.doe.gov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.  Year 2004 is estimated based on 9 months record</a:t>
              </a:r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en-US" sz="18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9A7700-EBE7-4037-AE6C-8BD852FD51D7}" type="slidenum">
              <a:rPr lang="en-US"/>
              <a:pPr/>
              <a:t>29</a:t>
            </a:fld>
            <a:r>
              <a:rPr lang="en-US"/>
              <a:t> </a:t>
            </a: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6826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3000" b="1">
                <a:solidFill>
                  <a:srgbClr val="004080"/>
                </a:solidFill>
              </a:rPr>
              <a:t>In 1970s, a Succession of Tokamaks </a:t>
            </a:r>
            <a:br>
              <a:rPr lang="en-US" sz="3000" b="1">
                <a:solidFill>
                  <a:srgbClr val="004080"/>
                </a:solidFill>
              </a:rPr>
            </a:br>
            <a:r>
              <a:rPr lang="en-US" sz="3000" b="1">
                <a:solidFill>
                  <a:srgbClr val="004080"/>
                </a:solidFill>
              </a:rPr>
              <a:t>Investigated Plasma Heating Schemes</a:t>
            </a:r>
            <a:endParaRPr lang="en-US" sz="3200" b="1">
              <a:solidFill>
                <a:srgbClr val="004080"/>
              </a:solidFill>
            </a:endParaRP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81000" y="1308100"/>
            <a:ext cx="83820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First tokamaks were “Ohmically” heated by toroidal current induced in plasma to produce confinement: local heating </a:t>
            </a:r>
            <a:r>
              <a:rPr lang="en-US" sz="2000">
                <a:sym typeface="Symbol" pitchFamily="18" charset="2"/>
              </a:rPr>
              <a:t></a:t>
            </a:r>
            <a:r>
              <a:rPr lang="en-US" sz="2000"/>
              <a:t>J</a:t>
            </a:r>
            <a:r>
              <a:rPr lang="en-US" sz="2000" baseline="30000"/>
              <a:t>2</a:t>
            </a:r>
            <a:endParaRPr lang="en-US" sz="2000"/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Plasma resistivity </a:t>
            </a:r>
            <a:r>
              <a:rPr lang="en-US" sz="2000">
                <a:sym typeface="Symbol" pitchFamily="18" charset="2"/>
              </a:rPr>
              <a:t> </a:t>
            </a:r>
            <a:r>
              <a:rPr lang="en-US" sz="2000"/>
              <a:t> T</a:t>
            </a:r>
            <a:r>
              <a:rPr lang="en-US" sz="2000" baseline="-25000"/>
              <a:t>e</a:t>
            </a:r>
            <a:r>
              <a:rPr lang="en-US" sz="2000" baseline="30000"/>
              <a:t>-3/2</a:t>
            </a:r>
            <a:r>
              <a:rPr lang="en-US" sz="2000"/>
              <a:t> decreases with electron temperature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Maximum T</a:t>
            </a:r>
            <a:r>
              <a:rPr lang="en-US" sz="2000" baseline="-25000">
                <a:solidFill>
                  <a:schemeClr val="accent2"/>
                </a:solidFill>
              </a:rPr>
              <a:t>e</a:t>
            </a:r>
            <a:r>
              <a:rPr lang="en-US" sz="2000">
                <a:solidFill>
                  <a:schemeClr val="accent2"/>
                </a:solidFill>
              </a:rPr>
              <a:t> ~ few keV and T</a:t>
            </a:r>
            <a:r>
              <a:rPr lang="en-US" sz="2000" baseline="-25000">
                <a:solidFill>
                  <a:schemeClr val="accent2"/>
                </a:solidFill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 &lt; 1keV since ions heated by electrons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New methods of “auxiliary heating” to supplement Ohmic heating were needed to produce fusion temperatures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Compressional heating by varying B: </a:t>
            </a:r>
            <a:r>
              <a:rPr lang="en-US" sz="2000" i="1">
                <a:solidFill>
                  <a:schemeClr val="accent2"/>
                </a:solidFill>
              </a:rPr>
              <a:t>successful but transient</a:t>
            </a:r>
            <a:endParaRPr lang="en-US" sz="2000">
              <a:solidFill>
                <a:schemeClr val="accent2"/>
              </a:solidFill>
            </a:endParaRP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Increasing plasma resistivity by exciting plasma turbulence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Injecting </a:t>
            </a:r>
            <a:r>
              <a:rPr lang="en-US" sz="2000" b="1">
                <a:solidFill>
                  <a:schemeClr val="accent2"/>
                </a:solidFill>
              </a:rPr>
              <a:t>beams of energetic neutral atoms (NBI)</a:t>
            </a:r>
            <a:r>
              <a:rPr lang="en-US" sz="2000">
                <a:solidFill>
                  <a:schemeClr val="accent2"/>
                </a:solidFill>
              </a:rPr>
              <a:t> which ionize, become trapped and transfer their energy to the plasma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Injecting powerful </a:t>
            </a:r>
            <a:r>
              <a:rPr lang="en-US" sz="2000" b="1">
                <a:solidFill>
                  <a:schemeClr val="accent2"/>
                </a:solidFill>
              </a:rPr>
              <a:t>RF electromagnetic waves</a:t>
            </a:r>
            <a:r>
              <a:rPr lang="en-US" sz="2000">
                <a:solidFill>
                  <a:schemeClr val="accent2"/>
                </a:solidFill>
              </a:rPr>
              <a:t> to excite plasma waves which can deposit their energy in electrons or ions</a:t>
            </a:r>
          </a:p>
          <a:p>
            <a:pPr marL="863600" lvl="2" indent="-1778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8000"/>
                </a:solidFill>
              </a:rPr>
              <a:t>Ion cyclotron resonance (</a:t>
            </a:r>
            <a:r>
              <a:rPr lang="en-US" sz="2000" b="1">
                <a:solidFill>
                  <a:srgbClr val="008000"/>
                </a:solidFill>
              </a:rPr>
              <a:t>ICRH</a:t>
            </a:r>
            <a:r>
              <a:rPr lang="en-US" sz="2000">
                <a:solidFill>
                  <a:srgbClr val="008000"/>
                </a:solidFill>
              </a:rPr>
              <a:t>): 10 – 100 MHz</a:t>
            </a:r>
          </a:p>
          <a:p>
            <a:pPr marL="863600" lvl="2" indent="-1778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8000"/>
                </a:solidFill>
              </a:rPr>
              <a:t>Electron cyclotron resonance (</a:t>
            </a:r>
            <a:r>
              <a:rPr lang="en-US" sz="2000" b="1">
                <a:solidFill>
                  <a:srgbClr val="008000"/>
                </a:solidFill>
              </a:rPr>
              <a:t>ECRH</a:t>
            </a:r>
            <a:r>
              <a:rPr lang="en-US" sz="2000">
                <a:solidFill>
                  <a:srgbClr val="008000"/>
                </a:solidFill>
              </a:rPr>
              <a:t>): 20 – 150 GHz</a:t>
            </a:r>
          </a:p>
          <a:p>
            <a:pPr marL="863600" lvl="2" indent="-1778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8000"/>
                </a:solidFill>
              </a:rPr>
              <a:t>Lower hybrid resonance (</a:t>
            </a:r>
            <a:r>
              <a:rPr lang="en-US" sz="2000" b="1">
                <a:solidFill>
                  <a:srgbClr val="008000"/>
                </a:solidFill>
              </a:rPr>
              <a:t>LHH</a:t>
            </a:r>
            <a:r>
              <a:rPr lang="en-US" sz="2000">
                <a:solidFill>
                  <a:srgbClr val="008000"/>
                </a:solidFill>
              </a:rPr>
              <a:t>): 2 – 5 GHz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81A6B4-AC5E-40EE-A9AD-8C2DA9B54E61}" type="slidenum">
              <a:rPr lang="en-US"/>
              <a:pPr/>
              <a:t>3</a:t>
            </a:fld>
            <a:r>
              <a:rPr lang="en-US"/>
              <a:t> 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Fusion Energy Has Powered Our Planet and Economy </a:t>
            </a:r>
            <a:r>
              <a:rPr lang="en-US" i="1" smtClean="0"/>
              <a:t>and Continues to Do So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333500"/>
            <a:ext cx="8534400" cy="50101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200" smtClean="0"/>
              <a:t>Since the formation of the solar system, the sun has showered us with energy from fusion reactions in its core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Energy comes predominantly from proton-proton fusion occurring in the hot (~15 million K), dense ( ~150 g.cm</a:t>
            </a:r>
            <a:r>
              <a:rPr lang="en-US" sz="1800" baseline="30000" smtClean="0"/>
              <a:t>-3</a:t>
            </a:r>
            <a:r>
              <a:rPr lang="en-US" sz="1800" smtClean="0"/>
              <a:t>) core (&lt;1/4 solar radius)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Energy slowly (~10</a:t>
            </a:r>
            <a:r>
              <a:rPr lang="en-US" sz="1800" baseline="30000" smtClean="0"/>
              <a:t>7</a:t>
            </a:r>
            <a:r>
              <a:rPr lang="en-US" sz="1800" smtClean="0"/>
              <a:t> years) radiates, diffuses and convects to the solar surface where it radiates into space approximating a “black body at ~6000K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smtClean="0"/>
              <a:t>Photosynthesis produces biofuels (wood, peat) and laid down the deposits of carbon-based fossil fuels (coal, oil, gas)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smtClean="0"/>
              <a:t>Solar energy drives the wind and waterfalls which historically provided mechanical power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smtClean="0"/>
              <a:t>Developments in solar photovoltaic cells (and other technologies) are beginning to provide a significant source of electricity, </a:t>
            </a:r>
            <a:r>
              <a:rPr lang="en-US" sz="2200" i="1" smtClean="0"/>
              <a:t>but</a:t>
            </a:r>
            <a:endParaRPr lang="en-US" sz="2200" smtClean="0"/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Energy storage and transmission are needed for solar electricity to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BD7E96-A906-44DE-8DD0-C38D0C0811BE}" type="slidenum">
              <a:rPr lang="en-US"/>
              <a:pPr/>
              <a:t>30</a:t>
            </a:fld>
            <a:r>
              <a:rPr lang="en-US"/>
              <a:t> 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488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The Success of Neutral Beam Injection (NBI) Heating Led to the TFTR Era at PPPL</a:t>
            </a:r>
            <a:endParaRPr lang="en-US" smtClean="0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88900" y="1231900"/>
            <a:ext cx="89789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 eaLnBrk="1" hangingPunct="1">
              <a:spcBef>
                <a:spcPct val="40000"/>
              </a:spcBef>
              <a:buFont typeface="Times" pitchFamily="32" charset="0"/>
              <a:buNone/>
              <a:tabLst>
                <a:tab pos="1371600" algn="l"/>
              </a:tabLst>
            </a:pPr>
            <a:r>
              <a:rPr lang="en-US" sz="2000">
                <a:solidFill>
                  <a:schemeClr val="tx2"/>
                </a:solidFill>
              </a:rPr>
              <a:t>July 1973	US DOE proposes a superconducting D-T ignition device 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– Not yet well defined but it would have represented a huge step</a:t>
            </a:r>
          </a:p>
          <a:p>
            <a:pPr marL="1143000" indent="-1143000" eaLnBrk="1" hangingPunct="1">
              <a:spcBef>
                <a:spcPct val="40000"/>
              </a:spcBef>
              <a:buFont typeface="Times" pitchFamily="32" charset="0"/>
              <a:buNone/>
              <a:tabLst>
                <a:tab pos="1371600" algn="l"/>
              </a:tabLst>
            </a:pPr>
            <a:r>
              <a:rPr lang="en-US" sz="2000">
                <a:solidFill>
                  <a:schemeClr val="tx2"/>
                </a:solidFill>
              </a:rPr>
              <a:t>Dec 1973  PPPL suggests smaller “Two-Component Torus” with intense NBI then being developed for the Princeton Large Torus (PLT)</a:t>
            </a:r>
          </a:p>
          <a:p>
            <a:pPr marL="1143000" indent="-1143000" eaLnBrk="1" hangingPunct="1">
              <a:spcBef>
                <a:spcPct val="40000"/>
              </a:spcBef>
              <a:buFont typeface="Times" pitchFamily="32" charset="0"/>
              <a:buNone/>
              <a:tabLst>
                <a:tab pos="1371600" algn="l"/>
              </a:tabLst>
            </a:pPr>
            <a:r>
              <a:rPr lang="en-US" sz="2000">
                <a:solidFill>
                  <a:schemeClr val="tx2"/>
                </a:solidFill>
              </a:rPr>
              <a:t>	 –	 Harold Furth:</a:t>
            </a:r>
            <a:r>
              <a:rPr lang="en-US" sz="2000" i="1">
                <a:solidFill>
                  <a:schemeClr val="tx2"/>
                </a:solidFill>
              </a:rPr>
              <a:t>“If what you want is fusion neutrons ...”</a:t>
            </a:r>
            <a:endParaRPr lang="en-US" sz="2000">
              <a:solidFill>
                <a:schemeClr val="tx2"/>
              </a:solidFill>
            </a:endParaRPr>
          </a:p>
          <a:p>
            <a:pPr marL="1143000" indent="-1143000" eaLnBrk="1" hangingPunct="1">
              <a:spcBef>
                <a:spcPct val="40000"/>
              </a:spcBef>
              <a:buFont typeface="Times" pitchFamily="32" charset="0"/>
              <a:buNone/>
              <a:tabLst>
                <a:tab pos="1371600" algn="l"/>
              </a:tabLst>
            </a:pPr>
            <a:r>
              <a:rPr lang="en-US" sz="2000">
                <a:solidFill>
                  <a:schemeClr val="tx2"/>
                </a:solidFill>
              </a:rPr>
              <a:t>July 1974	DOE selects PPPL approach – goal: significant D-T fusion power</a:t>
            </a:r>
          </a:p>
          <a:p>
            <a:pPr marL="1143000" indent="-1143000" eaLnBrk="1" hangingPunct="1">
              <a:spcBef>
                <a:spcPct val="40000"/>
              </a:spcBef>
              <a:buFont typeface="Times" pitchFamily="32" charset="0"/>
              <a:buNone/>
              <a:tabLst>
                <a:tab pos="1371600" algn="l"/>
              </a:tabLst>
            </a:pPr>
            <a:r>
              <a:rPr lang="en-US" sz="2000">
                <a:solidFill>
                  <a:schemeClr val="tx2"/>
                </a:solidFill>
              </a:rPr>
              <a:t>Dec 1975	</a:t>
            </a:r>
            <a:r>
              <a:rPr lang="en-US" sz="2000" b="1">
                <a:solidFill>
                  <a:srgbClr val="0000DA"/>
                </a:solidFill>
              </a:rPr>
              <a:t>PLT</a:t>
            </a:r>
            <a:r>
              <a:rPr lang="en-US" sz="2000">
                <a:solidFill>
                  <a:schemeClr val="tx2"/>
                </a:solidFill>
              </a:rPr>
              <a:t> starts operation – similar design with NBI, but smaller</a:t>
            </a:r>
          </a:p>
          <a:p>
            <a:pPr marL="1143000" indent="-1143000" eaLnBrk="1" hangingPunct="1">
              <a:spcBef>
                <a:spcPct val="40000"/>
              </a:spcBef>
              <a:buFont typeface="Times" pitchFamily="32" charset="0"/>
              <a:buNone/>
              <a:tabLst>
                <a:tab pos="1371600" algn="l"/>
              </a:tabLst>
            </a:pPr>
            <a:r>
              <a:rPr lang="en-US" sz="2000">
                <a:solidFill>
                  <a:schemeClr val="tx2"/>
                </a:solidFill>
              </a:rPr>
              <a:t>Mar 1976	</a:t>
            </a:r>
            <a:r>
              <a:rPr lang="en-US" sz="2000" b="1">
                <a:solidFill>
                  <a:srgbClr val="0000DA"/>
                </a:solidFill>
              </a:rPr>
              <a:t>TFTR</a:t>
            </a:r>
            <a:r>
              <a:rPr lang="en-US" sz="2000">
                <a:solidFill>
                  <a:schemeClr val="tx2"/>
                </a:solidFill>
              </a:rPr>
              <a:t> construction starts</a:t>
            </a:r>
          </a:p>
          <a:p>
            <a:pPr marL="1143000" indent="-1143000" eaLnBrk="1" hangingPunct="1">
              <a:spcBef>
                <a:spcPct val="40000"/>
              </a:spcBef>
              <a:buFont typeface="Times" pitchFamily="32" charset="0"/>
              <a:buNone/>
              <a:tabLst>
                <a:tab pos="1371600" algn="l"/>
              </a:tabLst>
            </a:pPr>
            <a:r>
              <a:rPr lang="en-US" sz="2000">
                <a:solidFill>
                  <a:schemeClr val="tx2"/>
                </a:solidFill>
              </a:rPr>
              <a:t>Aug 1978	PLT T</a:t>
            </a:r>
            <a:r>
              <a:rPr lang="en-US" sz="2000" baseline="-25000">
                <a:solidFill>
                  <a:schemeClr val="tx2"/>
                </a:solidFill>
              </a:rPr>
              <a:t>i</a:t>
            </a:r>
            <a:r>
              <a:rPr lang="en-US" sz="2000">
                <a:solidFill>
                  <a:schemeClr val="tx2"/>
                </a:solidFill>
              </a:rPr>
              <a:t> = 5.5 keV </a:t>
            </a:r>
          </a:p>
          <a:p>
            <a:pPr marL="1143000" indent="-1143000" eaLnBrk="1" hangingPunct="1">
              <a:spcBef>
                <a:spcPct val="40000"/>
              </a:spcBef>
              <a:buFont typeface="Times" pitchFamily="32" charset="0"/>
              <a:buNone/>
              <a:tabLst>
                <a:tab pos="1371600" algn="l"/>
              </a:tabLst>
            </a:pPr>
            <a:r>
              <a:rPr lang="en-US" sz="2000">
                <a:solidFill>
                  <a:schemeClr val="tx2"/>
                </a:solidFill>
              </a:rPr>
              <a:t>	– Success of NBI heating</a:t>
            </a:r>
          </a:p>
          <a:p>
            <a:pPr marL="1143000" indent="-1143000" eaLnBrk="1" hangingPunct="1">
              <a:spcBef>
                <a:spcPct val="40000"/>
              </a:spcBef>
              <a:buFont typeface="Times" pitchFamily="32" charset="0"/>
              <a:buNone/>
              <a:tabLst>
                <a:tab pos="1371600" algn="l"/>
              </a:tabLst>
            </a:pPr>
            <a:r>
              <a:rPr lang="en-US" sz="2000">
                <a:solidFill>
                  <a:schemeClr val="tx2"/>
                </a:solidFill>
              </a:rPr>
              <a:t>	–	Allays fears of instabilities at high T</a:t>
            </a:r>
            <a:r>
              <a:rPr lang="en-US" sz="2000" baseline="-25000">
                <a:solidFill>
                  <a:schemeClr val="tx2"/>
                </a:solidFill>
              </a:rPr>
              <a:t>i</a:t>
            </a:r>
            <a:endParaRPr lang="en-US" sz="2000">
              <a:solidFill>
                <a:schemeClr val="tx2"/>
              </a:solidFill>
            </a:endParaRPr>
          </a:p>
          <a:p>
            <a:pPr marL="1143000" indent="-1143000" eaLnBrk="1" hangingPunct="1">
              <a:spcBef>
                <a:spcPct val="40000"/>
              </a:spcBef>
              <a:buFont typeface="Times" pitchFamily="32" charset="0"/>
              <a:buNone/>
              <a:tabLst>
                <a:tab pos="1371600" algn="l"/>
              </a:tabLst>
            </a:pPr>
            <a:r>
              <a:rPr lang="en-US" sz="2000">
                <a:solidFill>
                  <a:schemeClr val="tx2"/>
                </a:solidFill>
              </a:rPr>
              <a:t>Dec 1982	</a:t>
            </a:r>
            <a:r>
              <a:rPr lang="en-US" sz="2000" b="1">
                <a:solidFill>
                  <a:srgbClr val="0000FF"/>
                </a:solidFill>
              </a:rPr>
              <a:t>First TFTR plasma –  ~50 kA</a:t>
            </a:r>
          </a:p>
          <a:p>
            <a:pPr marL="1143000" indent="-1143000" eaLnBrk="1" hangingPunct="1">
              <a:spcBef>
                <a:spcPct val="25000"/>
              </a:spcBef>
              <a:buFont typeface="Times" pitchFamily="32" charset="0"/>
              <a:buNone/>
              <a:tabLst>
                <a:tab pos="1371600" algn="l"/>
              </a:tabLst>
            </a:pPr>
            <a:r>
              <a:rPr lang="en-US" sz="2000" b="1">
                <a:solidFill>
                  <a:srgbClr val="0000FF"/>
                </a:solidFill>
              </a:rPr>
              <a:t>	</a:t>
            </a:r>
            <a:r>
              <a:rPr lang="en-US" sz="2000" b="1">
                <a:solidFill>
                  <a:srgbClr val="FF00FF"/>
                </a:solidFill>
              </a:rPr>
              <a:t>ASDEX-U </a:t>
            </a:r>
            <a:r>
              <a:rPr lang="en-US" sz="2000">
                <a:solidFill>
                  <a:srgbClr val="FF00FF"/>
                </a:solidFill>
              </a:rPr>
              <a:t>(Germany) discovers </a:t>
            </a:r>
            <a:r>
              <a:rPr lang="en-US" sz="2000" b="1">
                <a:solidFill>
                  <a:srgbClr val="FF00FF"/>
                </a:solidFill>
              </a:rPr>
              <a:t>H-mode</a:t>
            </a:r>
            <a:r>
              <a:rPr lang="en-US" sz="2000">
                <a:solidFill>
                  <a:srgbClr val="FF00FF"/>
                </a:solidFill>
              </a:rPr>
              <a:t/>
            </a:r>
            <a:br>
              <a:rPr lang="en-US" sz="2000">
                <a:solidFill>
                  <a:srgbClr val="FF00FF"/>
                </a:solidFill>
              </a:rPr>
            </a:br>
            <a:r>
              <a:rPr lang="en-US" sz="2000">
                <a:solidFill>
                  <a:srgbClr val="FF00FF"/>
                </a:solidFill>
              </a:rPr>
              <a:t>in NBI-heated tokamak with a magnetic divertor</a:t>
            </a:r>
            <a:endParaRPr lang="en-US" sz="2000" b="1">
              <a:solidFill>
                <a:srgbClr val="0000FF"/>
              </a:solidFill>
            </a:endParaRPr>
          </a:p>
        </p:txBody>
      </p:sp>
      <p:pic>
        <p:nvPicPr>
          <p:cNvPr id="34822" name="Picture 9" descr="TFTR 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50" y="4022725"/>
            <a:ext cx="3098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BEBD30-DA67-4D50-9C77-211BF58E4FEF}" type="slidenum">
              <a:rPr lang="en-US"/>
              <a:pPr/>
              <a:t>31</a:t>
            </a:fld>
            <a:r>
              <a:rPr lang="en-US"/>
              <a:t> 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588"/>
            <a:ext cx="9144000" cy="885825"/>
          </a:xfrm>
        </p:spPr>
        <p:txBody>
          <a:bodyPr/>
          <a:lstStyle/>
          <a:p>
            <a:pPr eaLnBrk="1" hangingPunct="1"/>
            <a:r>
              <a:rPr lang="en-US" sz="2600" smtClean="0"/>
              <a:t>Competition Between TFTR, JET (EU) &amp; JT-60U (Japan), Propelled Fusion Research Forward for Over a Decade </a:t>
            </a:r>
          </a:p>
        </p:txBody>
      </p:sp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1323975"/>
            <a:ext cx="19018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63500" y="1295400"/>
            <a:ext cx="71882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36576">
            <a:spAutoFit/>
          </a:bodyPr>
          <a:lstStyle/>
          <a:p>
            <a:pPr marL="685800" indent="-685800" eaLnBrk="1" hangingPunct="1">
              <a:spcBef>
                <a:spcPct val="40000"/>
              </a:spcBef>
              <a:buFont typeface="Times" pitchFamily="32" charset="0"/>
              <a:buNone/>
            </a:pPr>
            <a:r>
              <a:rPr lang="en-US" sz="1800">
                <a:solidFill>
                  <a:srgbClr val="008040"/>
                </a:solidFill>
              </a:rPr>
              <a:t>1986	TFTR “Supershots” – Confinement </a:t>
            </a:r>
            <a:r>
              <a:rPr lang="en-US" sz="1800">
                <a:solidFill>
                  <a:srgbClr val="008040"/>
                </a:solidFill>
                <a:sym typeface="Symbol" pitchFamily="18" charset="2"/>
              </a:rPr>
              <a:t></a:t>
            </a:r>
            <a:r>
              <a:rPr lang="en-US" sz="1800">
                <a:solidFill>
                  <a:srgbClr val="008040"/>
                </a:solidFill>
              </a:rPr>
              <a:t> 2–3, record T</a:t>
            </a:r>
            <a:r>
              <a:rPr lang="en-US" sz="1800" baseline="-25000">
                <a:solidFill>
                  <a:srgbClr val="008040"/>
                </a:solidFill>
              </a:rPr>
              <a:t>i</a:t>
            </a:r>
            <a:r>
              <a:rPr lang="en-US" sz="1800">
                <a:solidFill>
                  <a:srgbClr val="008040"/>
                </a:solidFill>
              </a:rPr>
              <a:t>, P</a:t>
            </a:r>
            <a:r>
              <a:rPr lang="en-US" sz="1800" baseline="-25000">
                <a:solidFill>
                  <a:srgbClr val="008040"/>
                </a:solidFill>
              </a:rPr>
              <a:t>DD</a:t>
            </a:r>
            <a:endParaRPr lang="en-US" sz="1800">
              <a:solidFill>
                <a:srgbClr val="008040"/>
              </a:solidFill>
            </a:endParaRPr>
          </a:p>
          <a:p>
            <a:pPr marL="685800" indent="-685800" eaLnBrk="1" hangingPunct="1">
              <a:spcBef>
                <a:spcPct val="40000"/>
              </a:spcBef>
              <a:buFont typeface="Times" pitchFamily="32" charset="0"/>
              <a:buNone/>
            </a:pPr>
            <a:r>
              <a:rPr lang="en-US" sz="1800">
                <a:solidFill>
                  <a:srgbClr val="008040"/>
                </a:solidFill>
              </a:rPr>
              <a:t>1988	TFTR confirms the “bootstrap” current in supershots</a:t>
            </a:r>
          </a:p>
          <a:p>
            <a:pPr marL="685800" indent="-685800" eaLnBrk="1" hangingPunct="1">
              <a:spcBef>
                <a:spcPct val="40000"/>
              </a:spcBef>
              <a:buFont typeface="Times" pitchFamily="32" charset="0"/>
              <a:buNone/>
            </a:pPr>
            <a:r>
              <a:rPr lang="en-US" sz="1800">
                <a:solidFill>
                  <a:srgbClr val="008040"/>
                </a:solidFill>
              </a:rPr>
              <a:t>1990	TFTR evidence that Ion Temperature Gradient (ITG) modes determine transport: T</a:t>
            </a:r>
            <a:r>
              <a:rPr lang="en-US" sz="1800" baseline="-25000">
                <a:solidFill>
                  <a:srgbClr val="008040"/>
                </a:solidFill>
              </a:rPr>
              <a:t>i</a:t>
            </a:r>
            <a:r>
              <a:rPr lang="en-US" sz="1800">
                <a:solidFill>
                  <a:srgbClr val="008040"/>
                </a:solidFill>
              </a:rPr>
              <a:t>(0) </a:t>
            </a:r>
            <a:r>
              <a:rPr lang="en-US" sz="1800">
                <a:solidFill>
                  <a:srgbClr val="008040"/>
                </a:solidFill>
                <a:sym typeface="Symbol" pitchFamily="18" charset="2"/>
              </a:rPr>
              <a:t> </a:t>
            </a:r>
            <a:r>
              <a:rPr lang="en-US" sz="1800">
                <a:solidFill>
                  <a:srgbClr val="008040"/>
                </a:solidFill>
              </a:rPr>
              <a:t>T</a:t>
            </a:r>
            <a:r>
              <a:rPr lang="en-US" sz="1800" baseline="-25000">
                <a:solidFill>
                  <a:srgbClr val="008040"/>
                </a:solidFill>
              </a:rPr>
              <a:t>i</a:t>
            </a:r>
            <a:r>
              <a:rPr lang="en-US" sz="1800">
                <a:solidFill>
                  <a:srgbClr val="008040"/>
                </a:solidFill>
              </a:rPr>
              <a:t>(a) – marginal stability</a:t>
            </a:r>
          </a:p>
          <a:p>
            <a:pPr marL="685800" indent="-685800" eaLnBrk="1" hangingPunct="1">
              <a:spcBef>
                <a:spcPct val="40000"/>
              </a:spcBef>
              <a:buFont typeface="Arial" pitchFamily="34" charset="0"/>
              <a:buAutoNum type="arabicPlain" startAt="1995"/>
            </a:pPr>
            <a:r>
              <a:rPr lang="en-US" sz="1800">
                <a:solidFill>
                  <a:srgbClr val="008040"/>
                </a:solidFill>
              </a:rPr>
              <a:t>TFTR </a:t>
            </a:r>
            <a:r>
              <a:rPr lang="en-US" sz="1800">
                <a:solidFill>
                  <a:schemeClr val="accent2"/>
                </a:solidFill>
              </a:rPr>
              <a:t>&amp; DIII-D</a:t>
            </a:r>
            <a:r>
              <a:rPr lang="en-US" sz="1800">
                <a:solidFill>
                  <a:srgbClr val="008040"/>
                </a:solidFill>
              </a:rPr>
              <a:t> discover benefits of negative magnetic shear </a:t>
            </a:r>
            <a:br>
              <a:rPr lang="en-US" sz="1800">
                <a:solidFill>
                  <a:srgbClr val="008040"/>
                </a:solidFill>
              </a:rPr>
            </a:br>
            <a:r>
              <a:rPr lang="en-US" sz="1800">
                <a:solidFill>
                  <a:srgbClr val="008040"/>
                </a:solidFill>
                <a:sym typeface="Symbol" pitchFamily="18" charset="2"/>
              </a:rPr>
              <a:t></a:t>
            </a:r>
            <a:r>
              <a:rPr lang="en-US" sz="1800">
                <a:solidFill>
                  <a:srgbClr val="008040"/>
                </a:solidFill>
              </a:rPr>
              <a:t> internal transport barriers; role of sheared plasma flow in suppressing ITG mode</a:t>
            </a:r>
          </a:p>
          <a:p>
            <a:pPr marL="685800" indent="-685800" eaLnBrk="1" hangingPunct="1">
              <a:spcBef>
                <a:spcPct val="40000"/>
              </a:spcBef>
              <a:buFont typeface="Arial" pitchFamily="34" charset="0"/>
              <a:buAutoNum type="arabicPlain" startAt="1988"/>
            </a:pPr>
            <a:r>
              <a:rPr lang="en-US" sz="1800">
                <a:solidFill>
                  <a:srgbClr val="0000FF"/>
                </a:solidFill>
              </a:rPr>
              <a:t>JET achieves high fusion performance hot-ion H-mode in 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shaped divertor plasmas</a:t>
            </a:r>
          </a:p>
          <a:p>
            <a:pPr marL="685800" indent="-685800" eaLnBrk="1" hangingPunct="1">
              <a:spcBef>
                <a:spcPct val="40000"/>
              </a:spcBef>
              <a:buFont typeface="Arial" pitchFamily="34" charset="0"/>
              <a:buNone/>
            </a:pPr>
            <a:r>
              <a:rPr lang="en-US" sz="1800">
                <a:solidFill>
                  <a:srgbClr val="0000FF"/>
                </a:solidFill>
              </a:rPr>
              <a:t>1990s JET utilizes beryllium plasma facing components, 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investigates several divertor configurations and RF heating</a:t>
            </a:r>
          </a:p>
          <a:p>
            <a:pPr marL="685800" indent="-685800" eaLnBrk="1" hangingPunct="1">
              <a:spcBef>
                <a:spcPct val="40000"/>
              </a:spcBef>
              <a:buFont typeface="Arial" pitchFamily="34" charset="0"/>
              <a:buNone/>
            </a:pPr>
            <a:r>
              <a:rPr lang="en-US" sz="1800">
                <a:solidFill>
                  <a:schemeClr val="accent2"/>
                </a:solidFill>
              </a:rPr>
              <a:t>1996	JT-60U installs high-energy (0.4MeV) negative-ion neutral beam system</a:t>
            </a:r>
          </a:p>
          <a:p>
            <a:pPr marL="685800" indent="-685800" eaLnBrk="1" hangingPunct="1">
              <a:spcBef>
                <a:spcPct val="40000"/>
              </a:spcBef>
              <a:buFont typeface="Arial" pitchFamily="34" charset="0"/>
              <a:buAutoNum type="arabicPlain" startAt="1999"/>
            </a:pPr>
            <a:r>
              <a:rPr lang="en-US" sz="1800">
                <a:solidFill>
                  <a:schemeClr val="accent2"/>
                </a:solidFill>
              </a:rPr>
              <a:t>JT-60U sustains negative shear for 2.6 s in a quasi-steady state by fully non-inductive current drive (bootstrap current ~75% plus NINBI-CD)</a:t>
            </a:r>
            <a:endParaRPr lang="en-US" sz="1800">
              <a:solidFill>
                <a:srgbClr val="008040"/>
              </a:solidFill>
            </a:endParaRPr>
          </a:p>
        </p:txBody>
      </p:sp>
      <p:pic>
        <p:nvPicPr>
          <p:cNvPr id="358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550" y="4073525"/>
            <a:ext cx="22034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68909A-4C0D-4A91-8908-9DF94D876F0D}" type="slidenum">
              <a:rPr lang="en-US"/>
              <a:pPr/>
              <a:t>32</a:t>
            </a:fld>
            <a:r>
              <a:rPr lang="en-US"/>
              <a:t> 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First DT Experiments in JET and TFTR Yielded a Wealth of Physics </a:t>
            </a:r>
            <a:endParaRPr lang="en-US" smtClean="0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88900" y="1219200"/>
            <a:ext cx="89789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8700" indent="-1028700" eaLnBrk="1" hangingPunct="1">
              <a:spcBef>
                <a:spcPct val="30000"/>
              </a:spcBef>
              <a:buFont typeface="Times" pitchFamily="32" charset="0"/>
              <a:buNone/>
            </a:pPr>
            <a:r>
              <a:rPr lang="en-US" sz="2000">
                <a:solidFill>
                  <a:srgbClr val="0000FF"/>
                </a:solidFill>
              </a:rPr>
              <a:t>1991	JET “Preliminary Tritium Experiment” producing P</a:t>
            </a:r>
            <a:r>
              <a:rPr lang="en-US" sz="2000" baseline="-25000">
                <a:solidFill>
                  <a:srgbClr val="0000FF"/>
                </a:solidFill>
              </a:rPr>
              <a:t>DT</a:t>
            </a:r>
            <a:r>
              <a:rPr lang="en-US" sz="2000">
                <a:solidFill>
                  <a:srgbClr val="0000FF"/>
                </a:solidFill>
              </a:rPr>
              <a:t> &gt; 1MW</a:t>
            </a:r>
          </a:p>
          <a:p>
            <a:pPr marL="1028700" indent="-1028700" eaLnBrk="1" hangingPunct="1">
              <a:spcBef>
                <a:spcPct val="30000"/>
              </a:spcBef>
              <a:buFont typeface="Times" pitchFamily="32" charset="0"/>
              <a:buNone/>
            </a:pPr>
            <a:r>
              <a:rPr lang="en-US" sz="2000">
                <a:solidFill>
                  <a:srgbClr val="008040"/>
                </a:solidFill>
              </a:rPr>
              <a:t>1993	TFTR D-T experiments begin – leading to P</a:t>
            </a:r>
            <a:r>
              <a:rPr lang="en-US" sz="2000" baseline="-25000">
                <a:solidFill>
                  <a:srgbClr val="008040"/>
                </a:solidFill>
              </a:rPr>
              <a:t>DT</a:t>
            </a:r>
            <a:r>
              <a:rPr lang="en-US" sz="2000">
                <a:solidFill>
                  <a:srgbClr val="008040"/>
                </a:solidFill>
              </a:rPr>
              <a:t> = 10.7MW, favorable isotope scaling, alpha-particle heating, alpha-driven instabilities, RF heating; tritium and helium “ash” transport, tritium retention in walls</a:t>
            </a:r>
          </a:p>
          <a:p>
            <a:pPr marL="1028700" indent="-1028700" eaLnBrk="1" hangingPunct="1">
              <a:spcBef>
                <a:spcPct val="30000"/>
              </a:spcBef>
              <a:buFont typeface="Arial" pitchFamily="34" charset="0"/>
              <a:buAutoNum type="arabicPlain" startAt="1997"/>
            </a:pPr>
            <a:r>
              <a:rPr lang="en-US" sz="2000">
                <a:solidFill>
                  <a:srgbClr val="008040"/>
                </a:solidFill>
              </a:rPr>
              <a:t>TFTR shut down after &gt;60000 plasma shots, &gt;1000 with D-T fuel</a:t>
            </a:r>
          </a:p>
          <a:p>
            <a:pPr marL="1028700" indent="-1028700" eaLnBrk="1" hangingPunct="1">
              <a:spcBef>
                <a:spcPct val="30000"/>
              </a:spcBef>
              <a:buFont typeface="Arial" pitchFamily="34" charset="0"/>
              <a:buAutoNum type="arabicPlain" startAt="1997"/>
            </a:pPr>
            <a:r>
              <a:rPr lang="en-US" sz="2000">
                <a:solidFill>
                  <a:srgbClr val="0000FF"/>
                </a:solidFill>
              </a:rPr>
              <a:t>JET resumes DT experiments – leading to P</a:t>
            </a:r>
            <a:r>
              <a:rPr lang="en-US" sz="2000" baseline="-25000">
                <a:solidFill>
                  <a:srgbClr val="0000FF"/>
                </a:solidFill>
              </a:rPr>
              <a:t>DT</a:t>
            </a:r>
            <a:r>
              <a:rPr lang="en-US" sz="2000">
                <a:solidFill>
                  <a:srgbClr val="0000FF"/>
                </a:solidFill>
              </a:rPr>
              <a:t> = 16MW, alpha-particle heating; H-mode and “hybrid” mode in DT; different isotope scaling</a:t>
            </a:r>
          </a:p>
        </p:txBody>
      </p:sp>
      <p:grpSp>
        <p:nvGrpSpPr>
          <p:cNvPr id="36870" name="Group 222"/>
          <p:cNvGrpSpPr>
            <a:grpSpLocks/>
          </p:cNvGrpSpPr>
          <p:nvPr/>
        </p:nvGrpSpPr>
        <p:grpSpPr bwMode="auto">
          <a:xfrm>
            <a:off x="2416175" y="3836988"/>
            <a:ext cx="4029075" cy="2474912"/>
            <a:chOff x="1530" y="1698"/>
            <a:chExt cx="2538" cy="1559"/>
          </a:xfrm>
        </p:grpSpPr>
        <p:grpSp>
          <p:nvGrpSpPr>
            <p:cNvPr id="36872" name="Group 23"/>
            <p:cNvGrpSpPr>
              <a:grpSpLocks/>
            </p:cNvGrpSpPr>
            <p:nvPr/>
          </p:nvGrpSpPr>
          <p:grpSpPr bwMode="auto">
            <a:xfrm>
              <a:off x="1845" y="1698"/>
              <a:ext cx="2203" cy="1296"/>
              <a:chOff x="1346" y="1128"/>
              <a:chExt cx="2203" cy="1985"/>
            </a:xfrm>
          </p:grpSpPr>
          <p:sp>
            <p:nvSpPr>
              <p:cNvPr id="36930" name="Rectangle 12"/>
              <p:cNvSpPr>
                <a:spLocks noChangeArrowheads="1"/>
              </p:cNvSpPr>
              <p:nvPr/>
            </p:nvSpPr>
            <p:spPr bwMode="auto">
              <a:xfrm>
                <a:off x="1346" y="1128"/>
                <a:ext cx="2203" cy="198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31" name="Group 18"/>
              <p:cNvGrpSpPr>
                <a:grpSpLocks/>
              </p:cNvGrpSpPr>
              <p:nvPr/>
            </p:nvGrpSpPr>
            <p:grpSpPr bwMode="auto">
              <a:xfrm>
                <a:off x="1714" y="3059"/>
                <a:ext cx="1458" cy="42"/>
                <a:chOff x="1714" y="3059"/>
                <a:chExt cx="1458" cy="42"/>
              </a:xfrm>
            </p:grpSpPr>
            <p:sp>
              <p:nvSpPr>
                <p:cNvPr id="3693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714" y="3059"/>
                  <a:ext cx="1" cy="4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076" y="3059"/>
                  <a:ext cx="1" cy="4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441" y="3059"/>
                  <a:ext cx="1" cy="4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09" y="3059"/>
                  <a:ext cx="1" cy="4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4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171" y="3059"/>
                  <a:ext cx="1" cy="4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932" name="Group 22"/>
              <p:cNvGrpSpPr>
                <a:grpSpLocks/>
              </p:cNvGrpSpPr>
              <p:nvPr/>
            </p:nvGrpSpPr>
            <p:grpSpPr bwMode="auto">
              <a:xfrm>
                <a:off x="1346" y="1374"/>
                <a:ext cx="46" cy="1152"/>
                <a:chOff x="1346" y="1374"/>
                <a:chExt cx="46" cy="1152"/>
              </a:xfrm>
            </p:grpSpPr>
            <p:sp>
              <p:nvSpPr>
                <p:cNvPr id="36933" name="Line 19"/>
                <p:cNvSpPr>
                  <a:spLocks noChangeShapeType="1"/>
                </p:cNvSpPr>
                <p:nvPr/>
              </p:nvSpPr>
              <p:spPr bwMode="auto">
                <a:xfrm>
                  <a:off x="1346" y="2525"/>
                  <a:ext cx="4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4" name="Line 20"/>
                <p:cNvSpPr>
                  <a:spLocks noChangeShapeType="1"/>
                </p:cNvSpPr>
                <p:nvPr/>
              </p:nvSpPr>
              <p:spPr bwMode="auto">
                <a:xfrm>
                  <a:off x="1346" y="1946"/>
                  <a:ext cx="4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5" name="Line 21"/>
                <p:cNvSpPr>
                  <a:spLocks noChangeShapeType="1"/>
                </p:cNvSpPr>
                <p:nvPr/>
              </p:nvSpPr>
              <p:spPr bwMode="auto">
                <a:xfrm>
                  <a:off x="1346" y="1374"/>
                  <a:ext cx="4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6873" name="Freeform 24"/>
            <p:cNvSpPr>
              <a:spLocks/>
            </p:cNvSpPr>
            <p:nvPr/>
          </p:nvSpPr>
          <p:spPr bwMode="auto">
            <a:xfrm>
              <a:off x="1845" y="2602"/>
              <a:ext cx="2169" cy="378"/>
            </a:xfrm>
            <a:custGeom>
              <a:avLst/>
              <a:gdLst>
                <a:gd name="T0" fmla="*/ 30 w 2169"/>
                <a:gd name="T1" fmla="*/ 404 h 578"/>
                <a:gd name="T2" fmla="*/ 64 w 2169"/>
                <a:gd name="T3" fmla="*/ 348 h 578"/>
                <a:gd name="T4" fmla="*/ 104 w 2169"/>
                <a:gd name="T5" fmla="*/ 306 h 578"/>
                <a:gd name="T6" fmla="*/ 138 w 2169"/>
                <a:gd name="T7" fmla="*/ 256 h 578"/>
                <a:gd name="T8" fmla="*/ 202 w 2169"/>
                <a:gd name="T9" fmla="*/ 224 h 578"/>
                <a:gd name="T10" fmla="*/ 242 w 2169"/>
                <a:gd name="T11" fmla="*/ 170 h 578"/>
                <a:gd name="T12" fmla="*/ 306 w 2169"/>
                <a:gd name="T13" fmla="*/ 174 h 578"/>
                <a:gd name="T14" fmla="*/ 358 w 2169"/>
                <a:gd name="T15" fmla="*/ 180 h 578"/>
                <a:gd name="T16" fmla="*/ 386 w 2169"/>
                <a:gd name="T17" fmla="*/ 180 h 578"/>
                <a:gd name="T18" fmla="*/ 408 w 2169"/>
                <a:gd name="T19" fmla="*/ 152 h 578"/>
                <a:gd name="T20" fmla="*/ 450 w 2169"/>
                <a:gd name="T21" fmla="*/ 174 h 578"/>
                <a:gd name="T22" fmla="*/ 496 w 2169"/>
                <a:gd name="T23" fmla="*/ 148 h 578"/>
                <a:gd name="T24" fmla="*/ 542 w 2169"/>
                <a:gd name="T25" fmla="*/ 98 h 578"/>
                <a:gd name="T26" fmla="*/ 570 w 2169"/>
                <a:gd name="T27" fmla="*/ 114 h 578"/>
                <a:gd name="T28" fmla="*/ 598 w 2169"/>
                <a:gd name="T29" fmla="*/ 148 h 578"/>
                <a:gd name="T30" fmla="*/ 628 w 2169"/>
                <a:gd name="T31" fmla="*/ 130 h 578"/>
                <a:gd name="T32" fmla="*/ 684 w 2169"/>
                <a:gd name="T33" fmla="*/ 142 h 578"/>
                <a:gd name="T34" fmla="*/ 736 w 2169"/>
                <a:gd name="T35" fmla="*/ 126 h 578"/>
                <a:gd name="T36" fmla="*/ 794 w 2169"/>
                <a:gd name="T37" fmla="*/ 98 h 578"/>
                <a:gd name="T38" fmla="*/ 828 w 2169"/>
                <a:gd name="T39" fmla="*/ 126 h 578"/>
                <a:gd name="T40" fmla="*/ 874 w 2169"/>
                <a:gd name="T41" fmla="*/ 104 h 578"/>
                <a:gd name="T42" fmla="*/ 926 w 2169"/>
                <a:gd name="T43" fmla="*/ 110 h 578"/>
                <a:gd name="T44" fmla="*/ 978 w 2169"/>
                <a:gd name="T45" fmla="*/ 98 h 578"/>
                <a:gd name="T46" fmla="*/ 1013 w 2169"/>
                <a:gd name="T47" fmla="*/ 82 h 578"/>
                <a:gd name="T48" fmla="*/ 1053 w 2169"/>
                <a:gd name="T49" fmla="*/ 114 h 578"/>
                <a:gd name="T50" fmla="*/ 1117 w 2169"/>
                <a:gd name="T51" fmla="*/ 126 h 578"/>
                <a:gd name="T52" fmla="*/ 1175 w 2169"/>
                <a:gd name="T53" fmla="*/ 120 h 578"/>
                <a:gd name="T54" fmla="*/ 1227 w 2169"/>
                <a:gd name="T55" fmla="*/ 104 h 578"/>
                <a:gd name="T56" fmla="*/ 1279 w 2169"/>
                <a:gd name="T57" fmla="*/ 126 h 578"/>
                <a:gd name="T58" fmla="*/ 1329 w 2169"/>
                <a:gd name="T59" fmla="*/ 88 h 578"/>
                <a:gd name="T60" fmla="*/ 1387 w 2169"/>
                <a:gd name="T61" fmla="*/ 82 h 578"/>
                <a:gd name="T62" fmla="*/ 1427 w 2169"/>
                <a:gd name="T63" fmla="*/ 76 h 578"/>
                <a:gd name="T64" fmla="*/ 1457 w 2169"/>
                <a:gd name="T65" fmla="*/ 104 h 578"/>
                <a:gd name="T66" fmla="*/ 1503 w 2169"/>
                <a:gd name="T67" fmla="*/ 72 h 578"/>
                <a:gd name="T68" fmla="*/ 1549 w 2169"/>
                <a:gd name="T69" fmla="*/ 66 h 578"/>
                <a:gd name="T70" fmla="*/ 1589 w 2169"/>
                <a:gd name="T71" fmla="*/ 76 h 578"/>
                <a:gd name="T72" fmla="*/ 1605 w 2169"/>
                <a:gd name="T73" fmla="*/ 22 h 578"/>
                <a:gd name="T74" fmla="*/ 1629 w 2169"/>
                <a:gd name="T75" fmla="*/ 0 h 578"/>
                <a:gd name="T76" fmla="*/ 1663 w 2169"/>
                <a:gd name="T77" fmla="*/ 38 h 578"/>
                <a:gd name="T78" fmla="*/ 1697 w 2169"/>
                <a:gd name="T79" fmla="*/ 76 h 578"/>
                <a:gd name="T80" fmla="*/ 1749 w 2169"/>
                <a:gd name="T81" fmla="*/ 82 h 578"/>
                <a:gd name="T82" fmla="*/ 1813 w 2169"/>
                <a:gd name="T83" fmla="*/ 76 h 578"/>
                <a:gd name="T84" fmla="*/ 1835 w 2169"/>
                <a:gd name="T85" fmla="*/ 120 h 578"/>
                <a:gd name="T86" fmla="*/ 1859 w 2169"/>
                <a:gd name="T87" fmla="*/ 180 h 578"/>
                <a:gd name="T88" fmla="*/ 1893 w 2169"/>
                <a:gd name="T89" fmla="*/ 234 h 578"/>
                <a:gd name="T90" fmla="*/ 1927 w 2169"/>
                <a:gd name="T91" fmla="*/ 294 h 578"/>
                <a:gd name="T92" fmla="*/ 1951 w 2169"/>
                <a:gd name="T93" fmla="*/ 354 h 578"/>
                <a:gd name="T94" fmla="*/ 1997 w 2169"/>
                <a:gd name="T95" fmla="*/ 398 h 578"/>
                <a:gd name="T96" fmla="*/ 2019 w 2169"/>
                <a:gd name="T97" fmla="*/ 464 h 578"/>
                <a:gd name="T98" fmla="*/ 2049 w 2169"/>
                <a:gd name="T99" fmla="*/ 518 h 578"/>
                <a:gd name="T100" fmla="*/ 2089 w 2169"/>
                <a:gd name="T101" fmla="*/ 562 h 578"/>
                <a:gd name="T102" fmla="*/ 2157 w 2169"/>
                <a:gd name="T103" fmla="*/ 578 h 578"/>
                <a:gd name="T104" fmla="*/ 2157 w 2169"/>
                <a:gd name="T105" fmla="*/ 578 h 578"/>
                <a:gd name="T106" fmla="*/ 0 w 2169"/>
                <a:gd name="T107" fmla="*/ 436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69"/>
                <a:gd name="T163" fmla="*/ 0 h 578"/>
                <a:gd name="T164" fmla="*/ 2169 w 2169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69" h="578">
                  <a:moveTo>
                    <a:pt x="0" y="436"/>
                  </a:moveTo>
                  <a:lnTo>
                    <a:pt x="12" y="426"/>
                  </a:lnTo>
                  <a:lnTo>
                    <a:pt x="24" y="414"/>
                  </a:lnTo>
                  <a:lnTo>
                    <a:pt x="30" y="404"/>
                  </a:lnTo>
                  <a:lnTo>
                    <a:pt x="40" y="392"/>
                  </a:lnTo>
                  <a:lnTo>
                    <a:pt x="46" y="376"/>
                  </a:lnTo>
                  <a:lnTo>
                    <a:pt x="52" y="366"/>
                  </a:lnTo>
                  <a:lnTo>
                    <a:pt x="64" y="348"/>
                  </a:lnTo>
                  <a:lnTo>
                    <a:pt x="70" y="338"/>
                  </a:lnTo>
                  <a:lnTo>
                    <a:pt x="82" y="322"/>
                  </a:lnTo>
                  <a:lnTo>
                    <a:pt x="92" y="316"/>
                  </a:lnTo>
                  <a:lnTo>
                    <a:pt x="104" y="306"/>
                  </a:lnTo>
                  <a:lnTo>
                    <a:pt x="116" y="294"/>
                  </a:lnTo>
                  <a:lnTo>
                    <a:pt x="122" y="278"/>
                  </a:lnTo>
                  <a:lnTo>
                    <a:pt x="132" y="268"/>
                  </a:lnTo>
                  <a:lnTo>
                    <a:pt x="138" y="256"/>
                  </a:lnTo>
                  <a:lnTo>
                    <a:pt x="156" y="246"/>
                  </a:lnTo>
                  <a:lnTo>
                    <a:pt x="174" y="234"/>
                  </a:lnTo>
                  <a:lnTo>
                    <a:pt x="190" y="230"/>
                  </a:lnTo>
                  <a:lnTo>
                    <a:pt x="202" y="224"/>
                  </a:lnTo>
                  <a:lnTo>
                    <a:pt x="214" y="212"/>
                  </a:lnTo>
                  <a:lnTo>
                    <a:pt x="220" y="196"/>
                  </a:lnTo>
                  <a:lnTo>
                    <a:pt x="230" y="180"/>
                  </a:lnTo>
                  <a:lnTo>
                    <a:pt x="242" y="170"/>
                  </a:lnTo>
                  <a:lnTo>
                    <a:pt x="260" y="170"/>
                  </a:lnTo>
                  <a:lnTo>
                    <a:pt x="270" y="174"/>
                  </a:lnTo>
                  <a:lnTo>
                    <a:pt x="288" y="174"/>
                  </a:lnTo>
                  <a:lnTo>
                    <a:pt x="306" y="174"/>
                  </a:lnTo>
                  <a:lnTo>
                    <a:pt x="316" y="174"/>
                  </a:lnTo>
                  <a:lnTo>
                    <a:pt x="328" y="174"/>
                  </a:lnTo>
                  <a:lnTo>
                    <a:pt x="346" y="174"/>
                  </a:lnTo>
                  <a:lnTo>
                    <a:pt x="358" y="180"/>
                  </a:lnTo>
                  <a:lnTo>
                    <a:pt x="368" y="186"/>
                  </a:lnTo>
                  <a:lnTo>
                    <a:pt x="374" y="186"/>
                  </a:lnTo>
                  <a:lnTo>
                    <a:pt x="380" y="186"/>
                  </a:lnTo>
                  <a:lnTo>
                    <a:pt x="386" y="180"/>
                  </a:lnTo>
                  <a:lnTo>
                    <a:pt x="392" y="174"/>
                  </a:lnTo>
                  <a:lnTo>
                    <a:pt x="398" y="164"/>
                  </a:lnTo>
                  <a:lnTo>
                    <a:pt x="404" y="158"/>
                  </a:lnTo>
                  <a:lnTo>
                    <a:pt x="408" y="152"/>
                  </a:lnTo>
                  <a:lnTo>
                    <a:pt x="420" y="158"/>
                  </a:lnTo>
                  <a:lnTo>
                    <a:pt x="432" y="164"/>
                  </a:lnTo>
                  <a:lnTo>
                    <a:pt x="444" y="170"/>
                  </a:lnTo>
                  <a:lnTo>
                    <a:pt x="450" y="174"/>
                  </a:lnTo>
                  <a:lnTo>
                    <a:pt x="454" y="174"/>
                  </a:lnTo>
                  <a:lnTo>
                    <a:pt x="466" y="170"/>
                  </a:lnTo>
                  <a:lnTo>
                    <a:pt x="478" y="164"/>
                  </a:lnTo>
                  <a:lnTo>
                    <a:pt x="496" y="148"/>
                  </a:lnTo>
                  <a:lnTo>
                    <a:pt x="512" y="136"/>
                  </a:lnTo>
                  <a:lnTo>
                    <a:pt x="524" y="126"/>
                  </a:lnTo>
                  <a:lnTo>
                    <a:pt x="536" y="110"/>
                  </a:lnTo>
                  <a:lnTo>
                    <a:pt x="542" y="98"/>
                  </a:lnTo>
                  <a:lnTo>
                    <a:pt x="546" y="98"/>
                  </a:lnTo>
                  <a:lnTo>
                    <a:pt x="552" y="98"/>
                  </a:lnTo>
                  <a:lnTo>
                    <a:pt x="558" y="104"/>
                  </a:lnTo>
                  <a:lnTo>
                    <a:pt x="570" y="114"/>
                  </a:lnTo>
                  <a:lnTo>
                    <a:pt x="582" y="126"/>
                  </a:lnTo>
                  <a:lnTo>
                    <a:pt x="588" y="130"/>
                  </a:lnTo>
                  <a:lnTo>
                    <a:pt x="592" y="148"/>
                  </a:lnTo>
                  <a:lnTo>
                    <a:pt x="598" y="148"/>
                  </a:lnTo>
                  <a:lnTo>
                    <a:pt x="598" y="152"/>
                  </a:lnTo>
                  <a:lnTo>
                    <a:pt x="604" y="148"/>
                  </a:lnTo>
                  <a:lnTo>
                    <a:pt x="616" y="142"/>
                  </a:lnTo>
                  <a:lnTo>
                    <a:pt x="628" y="130"/>
                  </a:lnTo>
                  <a:lnTo>
                    <a:pt x="644" y="126"/>
                  </a:lnTo>
                  <a:lnTo>
                    <a:pt x="656" y="130"/>
                  </a:lnTo>
                  <a:lnTo>
                    <a:pt x="668" y="136"/>
                  </a:lnTo>
                  <a:lnTo>
                    <a:pt x="684" y="142"/>
                  </a:lnTo>
                  <a:lnTo>
                    <a:pt x="696" y="136"/>
                  </a:lnTo>
                  <a:lnTo>
                    <a:pt x="708" y="126"/>
                  </a:lnTo>
                  <a:lnTo>
                    <a:pt x="726" y="126"/>
                  </a:lnTo>
                  <a:lnTo>
                    <a:pt x="736" y="126"/>
                  </a:lnTo>
                  <a:lnTo>
                    <a:pt x="754" y="120"/>
                  </a:lnTo>
                  <a:lnTo>
                    <a:pt x="766" y="110"/>
                  </a:lnTo>
                  <a:lnTo>
                    <a:pt x="782" y="104"/>
                  </a:lnTo>
                  <a:lnTo>
                    <a:pt x="794" y="98"/>
                  </a:lnTo>
                  <a:lnTo>
                    <a:pt x="806" y="104"/>
                  </a:lnTo>
                  <a:lnTo>
                    <a:pt x="812" y="110"/>
                  </a:lnTo>
                  <a:lnTo>
                    <a:pt x="818" y="120"/>
                  </a:lnTo>
                  <a:lnTo>
                    <a:pt x="828" y="126"/>
                  </a:lnTo>
                  <a:lnTo>
                    <a:pt x="834" y="120"/>
                  </a:lnTo>
                  <a:lnTo>
                    <a:pt x="846" y="110"/>
                  </a:lnTo>
                  <a:lnTo>
                    <a:pt x="858" y="110"/>
                  </a:lnTo>
                  <a:lnTo>
                    <a:pt x="874" y="104"/>
                  </a:lnTo>
                  <a:lnTo>
                    <a:pt x="886" y="110"/>
                  </a:lnTo>
                  <a:lnTo>
                    <a:pt x="898" y="114"/>
                  </a:lnTo>
                  <a:lnTo>
                    <a:pt x="914" y="114"/>
                  </a:lnTo>
                  <a:lnTo>
                    <a:pt x="926" y="110"/>
                  </a:lnTo>
                  <a:lnTo>
                    <a:pt x="938" y="104"/>
                  </a:lnTo>
                  <a:lnTo>
                    <a:pt x="950" y="98"/>
                  </a:lnTo>
                  <a:lnTo>
                    <a:pt x="966" y="98"/>
                  </a:lnTo>
                  <a:lnTo>
                    <a:pt x="978" y="98"/>
                  </a:lnTo>
                  <a:lnTo>
                    <a:pt x="996" y="92"/>
                  </a:lnTo>
                  <a:lnTo>
                    <a:pt x="1002" y="88"/>
                  </a:lnTo>
                  <a:lnTo>
                    <a:pt x="1007" y="82"/>
                  </a:lnTo>
                  <a:lnTo>
                    <a:pt x="1013" y="82"/>
                  </a:lnTo>
                  <a:lnTo>
                    <a:pt x="1019" y="88"/>
                  </a:lnTo>
                  <a:lnTo>
                    <a:pt x="1031" y="92"/>
                  </a:lnTo>
                  <a:lnTo>
                    <a:pt x="1043" y="110"/>
                  </a:lnTo>
                  <a:lnTo>
                    <a:pt x="1053" y="114"/>
                  </a:lnTo>
                  <a:lnTo>
                    <a:pt x="1071" y="120"/>
                  </a:lnTo>
                  <a:lnTo>
                    <a:pt x="1089" y="120"/>
                  </a:lnTo>
                  <a:lnTo>
                    <a:pt x="1105" y="126"/>
                  </a:lnTo>
                  <a:lnTo>
                    <a:pt x="1117" y="126"/>
                  </a:lnTo>
                  <a:lnTo>
                    <a:pt x="1135" y="120"/>
                  </a:lnTo>
                  <a:lnTo>
                    <a:pt x="1145" y="114"/>
                  </a:lnTo>
                  <a:lnTo>
                    <a:pt x="1163" y="120"/>
                  </a:lnTo>
                  <a:lnTo>
                    <a:pt x="1175" y="120"/>
                  </a:lnTo>
                  <a:lnTo>
                    <a:pt x="1187" y="114"/>
                  </a:lnTo>
                  <a:lnTo>
                    <a:pt x="1197" y="110"/>
                  </a:lnTo>
                  <a:lnTo>
                    <a:pt x="1215" y="104"/>
                  </a:lnTo>
                  <a:lnTo>
                    <a:pt x="1227" y="104"/>
                  </a:lnTo>
                  <a:lnTo>
                    <a:pt x="1237" y="110"/>
                  </a:lnTo>
                  <a:lnTo>
                    <a:pt x="1249" y="114"/>
                  </a:lnTo>
                  <a:lnTo>
                    <a:pt x="1267" y="120"/>
                  </a:lnTo>
                  <a:lnTo>
                    <a:pt x="1279" y="126"/>
                  </a:lnTo>
                  <a:lnTo>
                    <a:pt x="1295" y="120"/>
                  </a:lnTo>
                  <a:lnTo>
                    <a:pt x="1307" y="110"/>
                  </a:lnTo>
                  <a:lnTo>
                    <a:pt x="1319" y="98"/>
                  </a:lnTo>
                  <a:lnTo>
                    <a:pt x="1329" y="88"/>
                  </a:lnTo>
                  <a:lnTo>
                    <a:pt x="1347" y="82"/>
                  </a:lnTo>
                  <a:lnTo>
                    <a:pt x="1365" y="82"/>
                  </a:lnTo>
                  <a:lnTo>
                    <a:pt x="1375" y="82"/>
                  </a:lnTo>
                  <a:lnTo>
                    <a:pt x="1387" y="82"/>
                  </a:lnTo>
                  <a:lnTo>
                    <a:pt x="1405" y="72"/>
                  </a:lnTo>
                  <a:lnTo>
                    <a:pt x="1411" y="72"/>
                  </a:lnTo>
                  <a:lnTo>
                    <a:pt x="1421" y="72"/>
                  </a:lnTo>
                  <a:lnTo>
                    <a:pt x="1427" y="76"/>
                  </a:lnTo>
                  <a:lnTo>
                    <a:pt x="1433" y="88"/>
                  </a:lnTo>
                  <a:lnTo>
                    <a:pt x="1445" y="98"/>
                  </a:lnTo>
                  <a:lnTo>
                    <a:pt x="1451" y="104"/>
                  </a:lnTo>
                  <a:lnTo>
                    <a:pt x="1457" y="104"/>
                  </a:lnTo>
                  <a:lnTo>
                    <a:pt x="1463" y="98"/>
                  </a:lnTo>
                  <a:lnTo>
                    <a:pt x="1473" y="88"/>
                  </a:lnTo>
                  <a:lnTo>
                    <a:pt x="1485" y="82"/>
                  </a:lnTo>
                  <a:lnTo>
                    <a:pt x="1503" y="72"/>
                  </a:lnTo>
                  <a:lnTo>
                    <a:pt x="1519" y="60"/>
                  </a:lnTo>
                  <a:lnTo>
                    <a:pt x="1525" y="60"/>
                  </a:lnTo>
                  <a:lnTo>
                    <a:pt x="1537" y="60"/>
                  </a:lnTo>
                  <a:lnTo>
                    <a:pt x="1549" y="66"/>
                  </a:lnTo>
                  <a:lnTo>
                    <a:pt x="1559" y="72"/>
                  </a:lnTo>
                  <a:lnTo>
                    <a:pt x="1571" y="76"/>
                  </a:lnTo>
                  <a:lnTo>
                    <a:pt x="1583" y="76"/>
                  </a:lnTo>
                  <a:lnTo>
                    <a:pt x="1589" y="76"/>
                  </a:lnTo>
                  <a:lnTo>
                    <a:pt x="1589" y="72"/>
                  </a:lnTo>
                  <a:lnTo>
                    <a:pt x="1595" y="54"/>
                  </a:lnTo>
                  <a:lnTo>
                    <a:pt x="1601" y="38"/>
                  </a:lnTo>
                  <a:lnTo>
                    <a:pt x="1605" y="22"/>
                  </a:lnTo>
                  <a:lnTo>
                    <a:pt x="1617" y="6"/>
                  </a:lnTo>
                  <a:lnTo>
                    <a:pt x="1617" y="0"/>
                  </a:lnTo>
                  <a:lnTo>
                    <a:pt x="1623" y="0"/>
                  </a:lnTo>
                  <a:lnTo>
                    <a:pt x="1629" y="0"/>
                  </a:lnTo>
                  <a:lnTo>
                    <a:pt x="1635" y="0"/>
                  </a:lnTo>
                  <a:lnTo>
                    <a:pt x="1647" y="12"/>
                  </a:lnTo>
                  <a:lnTo>
                    <a:pt x="1657" y="22"/>
                  </a:lnTo>
                  <a:lnTo>
                    <a:pt x="1663" y="38"/>
                  </a:lnTo>
                  <a:lnTo>
                    <a:pt x="1675" y="54"/>
                  </a:lnTo>
                  <a:lnTo>
                    <a:pt x="1681" y="66"/>
                  </a:lnTo>
                  <a:lnTo>
                    <a:pt x="1687" y="76"/>
                  </a:lnTo>
                  <a:lnTo>
                    <a:pt x="1697" y="76"/>
                  </a:lnTo>
                  <a:lnTo>
                    <a:pt x="1715" y="82"/>
                  </a:lnTo>
                  <a:lnTo>
                    <a:pt x="1727" y="82"/>
                  </a:lnTo>
                  <a:lnTo>
                    <a:pt x="1739" y="82"/>
                  </a:lnTo>
                  <a:lnTo>
                    <a:pt x="1749" y="82"/>
                  </a:lnTo>
                  <a:lnTo>
                    <a:pt x="1767" y="82"/>
                  </a:lnTo>
                  <a:lnTo>
                    <a:pt x="1785" y="82"/>
                  </a:lnTo>
                  <a:lnTo>
                    <a:pt x="1795" y="76"/>
                  </a:lnTo>
                  <a:lnTo>
                    <a:pt x="1813" y="76"/>
                  </a:lnTo>
                  <a:lnTo>
                    <a:pt x="1825" y="82"/>
                  </a:lnTo>
                  <a:lnTo>
                    <a:pt x="1831" y="92"/>
                  </a:lnTo>
                  <a:lnTo>
                    <a:pt x="1835" y="110"/>
                  </a:lnTo>
                  <a:lnTo>
                    <a:pt x="1835" y="120"/>
                  </a:lnTo>
                  <a:lnTo>
                    <a:pt x="1841" y="136"/>
                  </a:lnTo>
                  <a:lnTo>
                    <a:pt x="1847" y="152"/>
                  </a:lnTo>
                  <a:lnTo>
                    <a:pt x="1853" y="164"/>
                  </a:lnTo>
                  <a:lnTo>
                    <a:pt x="1859" y="180"/>
                  </a:lnTo>
                  <a:lnTo>
                    <a:pt x="1865" y="196"/>
                  </a:lnTo>
                  <a:lnTo>
                    <a:pt x="1877" y="208"/>
                  </a:lnTo>
                  <a:lnTo>
                    <a:pt x="1881" y="224"/>
                  </a:lnTo>
                  <a:lnTo>
                    <a:pt x="1893" y="234"/>
                  </a:lnTo>
                  <a:lnTo>
                    <a:pt x="1905" y="246"/>
                  </a:lnTo>
                  <a:lnTo>
                    <a:pt x="1917" y="262"/>
                  </a:lnTo>
                  <a:lnTo>
                    <a:pt x="1923" y="278"/>
                  </a:lnTo>
                  <a:lnTo>
                    <a:pt x="1927" y="294"/>
                  </a:lnTo>
                  <a:lnTo>
                    <a:pt x="1933" y="310"/>
                  </a:lnTo>
                  <a:lnTo>
                    <a:pt x="1939" y="328"/>
                  </a:lnTo>
                  <a:lnTo>
                    <a:pt x="1945" y="344"/>
                  </a:lnTo>
                  <a:lnTo>
                    <a:pt x="1951" y="354"/>
                  </a:lnTo>
                  <a:lnTo>
                    <a:pt x="1963" y="370"/>
                  </a:lnTo>
                  <a:lnTo>
                    <a:pt x="1973" y="382"/>
                  </a:lnTo>
                  <a:lnTo>
                    <a:pt x="1985" y="392"/>
                  </a:lnTo>
                  <a:lnTo>
                    <a:pt x="1997" y="398"/>
                  </a:lnTo>
                  <a:lnTo>
                    <a:pt x="2009" y="414"/>
                  </a:lnTo>
                  <a:lnTo>
                    <a:pt x="2015" y="430"/>
                  </a:lnTo>
                  <a:lnTo>
                    <a:pt x="2019" y="448"/>
                  </a:lnTo>
                  <a:lnTo>
                    <a:pt x="2019" y="464"/>
                  </a:lnTo>
                  <a:lnTo>
                    <a:pt x="2025" y="480"/>
                  </a:lnTo>
                  <a:lnTo>
                    <a:pt x="2031" y="490"/>
                  </a:lnTo>
                  <a:lnTo>
                    <a:pt x="2043" y="508"/>
                  </a:lnTo>
                  <a:lnTo>
                    <a:pt x="2049" y="518"/>
                  </a:lnTo>
                  <a:lnTo>
                    <a:pt x="2061" y="534"/>
                  </a:lnTo>
                  <a:lnTo>
                    <a:pt x="2071" y="546"/>
                  </a:lnTo>
                  <a:lnTo>
                    <a:pt x="2083" y="556"/>
                  </a:lnTo>
                  <a:lnTo>
                    <a:pt x="2089" y="562"/>
                  </a:lnTo>
                  <a:lnTo>
                    <a:pt x="2107" y="566"/>
                  </a:lnTo>
                  <a:lnTo>
                    <a:pt x="2123" y="572"/>
                  </a:lnTo>
                  <a:lnTo>
                    <a:pt x="2147" y="578"/>
                  </a:lnTo>
                  <a:lnTo>
                    <a:pt x="2157" y="578"/>
                  </a:lnTo>
                  <a:lnTo>
                    <a:pt x="2163" y="578"/>
                  </a:lnTo>
                  <a:lnTo>
                    <a:pt x="2169" y="578"/>
                  </a:lnTo>
                  <a:lnTo>
                    <a:pt x="2163" y="578"/>
                  </a:lnTo>
                  <a:lnTo>
                    <a:pt x="2157" y="578"/>
                  </a:lnTo>
                  <a:lnTo>
                    <a:pt x="2153" y="578"/>
                  </a:lnTo>
                  <a:lnTo>
                    <a:pt x="2141" y="578"/>
                  </a:lnTo>
                  <a:lnTo>
                    <a:pt x="2123" y="572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25"/>
            <p:cNvSpPr>
              <a:spLocks/>
            </p:cNvSpPr>
            <p:nvPr/>
          </p:nvSpPr>
          <p:spPr bwMode="auto">
            <a:xfrm>
              <a:off x="1845" y="2598"/>
              <a:ext cx="2199" cy="388"/>
            </a:xfrm>
            <a:custGeom>
              <a:avLst/>
              <a:gdLst>
                <a:gd name="T0" fmla="*/ 12 w 2199"/>
                <a:gd name="T1" fmla="*/ 432 h 594"/>
                <a:gd name="T2" fmla="*/ 46 w 2199"/>
                <a:gd name="T3" fmla="*/ 388 h 594"/>
                <a:gd name="T4" fmla="*/ 82 w 2199"/>
                <a:gd name="T5" fmla="*/ 328 h 594"/>
                <a:gd name="T6" fmla="*/ 128 w 2199"/>
                <a:gd name="T7" fmla="*/ 290 h 594"/>
                <a:gd name="T8" fmla="*/ 174 w 2199"/>
                <a:gd name="T9" fmla="*/ 240 h 594"/>
                <a:gd name="T10" fmla="*/ 220 w 2199"/>
                <a:gd name="T11" fmla="*/ 202 h 594"/>
                <a:gd name="T12" fmla="*/ 270 w 2199"/>
                <a:gd name="T13" fmla="*/ 180 h 594"/>
                <a:gd name="T14" fmla="*/ 334 w 2199"/>
                <a:gd name="T15" fmla="*/ 180 h 594"/>
                <a:gd name="T16" fmla="*/ 380 w 2199"/>
                <a:gd name="T17" fmla="*/ 202 h 594"/>
                <a:gd name="T18" fmla="*/ 432 w 2199"/>
                <a:gd name="T19" fmla="*/ 170 h 594"/>
                <a:gd name="T20" fmla="*/ 500 w 2199"/>
                <a:gd name="T21" fmla="*/ 154 h 594"/>
                <a:gd name="T22" fmla="*/ 552 w 2199"/>
                <a:gd name="T23" fmla="*/ 94 h 594"/>
                <a:gd name="T24" fmla="*/ 588 w 2199"/>
                <a:gd name="T25" fmla="*/ 136 h 594"/>
                <a:gd name="T26" fmla="*/ 634 w 2199"/>
                <a:gd name="T27" fmla="*/ 132 h 594"/>
                <a:gd name="T28" fmla="*/ 684 w 2199"/>
                <a:gd name="T29" fmla="*/ 154 h 594"/>
                <a:gd name="T30" fmla="*/ 742 w 2199"/>
                <a:gd name="T31" fmla="*/ 132 h 594"/>
                <a:gd name="T32" fmla="*/ 794 w 2199"/>
                <a:gd name="T33" fmla="*/ 98 h 594"/>
                <a:gd name="T34" fmla="*/ 828 w 2199"/>
                <a:gd name="T35" fmla="*/ 136 h 594"/>
                <a:gd name="T36" fmla="*/ 874 w 2199"/>
                <a:gd name="T37" fmla="*/ 110 h 594"/>
                <a:gd name="T38" fmla="*/ 926 w 2199"/>
                <a:gd name="T39" fmla="*/ 120 h 594"/>
                <a:gd name="T40" fmla="*/ 978 w 2199"/>
                <a:gd name="T41" fmla="*/ 110 h 594"/>
                <a:gd name="T42" fmla="*/ 1007 w 2199"/>
                <a:gd name="T43" fmla="*/ 88 h 594"/>
                <a:gd name="T44" fmla="*/ 1053 w 2199"/>
                <a:gd name="T45" fmla="*/ 126 h 594"/>
                <a:gd name="T46" fmla="*/ 1123 w 2199"/>
                <a:gd name="T47" fmla="*/ 132 h 594"/>
                <a:gd name="T48" fmla="*/ 1175 w 2199"/>
                <a:gd name="T49" fmla="*/ 126 h 594"/>
                <a:gd name="T50" fmla="*/ 1227 w 2199"/>
                <a:gd name="T51" fmla="*/ 110 h 594"/>
                <a:gd name="T52" fmla="*/ 1283 w 2199"/>
                <a:gd name="T53" fmla="*/ 136 h 594"/>
                <a:gd name="T54" fmla="*/ 1329 w 2199"/>
                <a:gd name="T55" fmla="*/ 94 h 594"/>
                <a:gd name="T56" fmla="*/ 1387 w 2199"/>
                <a:gd name="T57" fmla="*/ 88 h 594"/>
                <a:gd name="T58" fmla="*/ 1451 w 2199"/>
                <a:gd name="T59" fmla="*/ 116 h 594"/>
                <a:gd name="T60" fmla="*/ 1503 w 2199"/>
                <a:gd name="T61" fmla="*/ 78 h 594"/>
                <a:gd name="T62" fmla="*/ 1589 w 2199"/>
                <a:gd name="T63" fmla="*/ 94 h 594"/>
                <a:gd name="T64" fmla="*/ 1605 w 2199"/>
                <a:gd name="T65" fmla="*/ 28 h 594"/>
                <a:gd name="T66" fmla="*/ 1647 w 2199"/>
                <a:gd name="T67" fmla="*/ 18 h 594"/>
                <a:gd name="T68" fmla="*/ 1681 w 2199"/>
                <a:gd name="T69" fmla="*/ 78 h 594"/>
                <a:gd name="T70" fmla="*/ 1733 w 2199"/>
                <a:gd name="T71" fmla="*/ 94 h 594"/>
                <a:gd name="T72" fmla="*/ 1785 w 2199"/>
                <a:gd name="T73" fmla="*/ 88 h 594"/>
                <a:gd name="T74" fmla="*/ 1831 w 2199"/>
                <a:gd name="T75" fmla="*/ 98 h 594"/>
                <a:gd name="T76" fmla="*/ 1847 w 2199"/>
                <a:gd name="T77" fmla="*/ 158 h 594"/>
                <a:gd name="T78" fmla="*/ 1877 w 2199"/>
                <a:gd name="T79" fmla="*/ 218 h 594"/>
                <a:gd name="T80" fmla="*/ 1917 w 2199"/>
                <a:gd name="T81" fmla="*/ 268 h 594"/>
                <a:gd name="T82" fmla="*/ 1939 w 2199"/>
                <a:gd name="T83" fmla="*/ 334 h 594"/>
                <a:gd name="T84" fmla="*/ 1973 w 2199"/>
                <a:gd name="T85" fmla="*/ 388 h 594"/>
                <a:gd name="T86" fmla="*/ 2019 w 2199"/>
                <a:gd name="T87" fmla="*/ 436 h 594"/>
                <a:gd name="T88" fmla="*/ 2031 w 2199"/>
                <a:gd name="T89" fmla="*/ 502 h 594"/>
                <a:gd name="T90" fmla="*/ 2071 w 2199"/>
                <a:gd name="T91" fmla="*/ 552 h 594"/>
                <a:gd name="T92" fmla="*/ 2199 w 2199"/>
                <a:gd name="T93" fmla="*/ 594 h 5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99"/>
                <a:gd name="T142" fmla="*/ 0 h 594"/>
                <a:gd name="T143" fmla="*/ 2199 w 2199"/>
                <a:gd name="T144" fmla="*/ 594 h 5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99" h="594">
                  <a:moveTo>
                    <a:pt x="0" y="442"/>
                  </a:moveTo>
                  <a:lnTo>
                    <a:pt x="12" y="432"/>
                  </a:lnTo>
                  <a:lnTo>
                    <a:pt x="30" y="410"/>
                  </a:lnTo>
                  <a:lnTo>
                    <a:pt x="46" y="388"/>
                  </a:lnTo>
                  <a:lnTo>
                    <a:pt x="64" y="354"/>
                  </a:lnTo>
                  <a:lnTo>
                    <a:pt x="82" y="328"/>
                  </a:lnTo>
                  <a:lnTo>
                    <a:pt x="104" y="312"/>
                  </a:lnTo>
                  <a:lnTo>
                    <a:pt x="128" y="290"/>
                  </a:lnTo>
                  <a:lnTo>
                    <a:pt x="138" y="262"/>
                  </a:lnTo>
                  <a:lnTo>
                    <a:pt x="174" y="240"/>
                  </a:lnTo>
                  <a:lnTo>
                    <a:pt x="208" y="230"/>
                  </a:lnTo>
                  <a:lnTo>
                    <a:pt x="220" y="202"/>
                  </a:lnTo>
                  <a:lnTo>
                    <a:pt x="242" y="176"/>
                  </a:lnTo>
                  <a:lnTo>
                    <a:pt x="270" y="180"/>
                  </a:lnTo>
                  <a:lnTo>
                    <a:pt x="306" y="180"/>
                  </a:lnTo>
                  <a:lnTo>
                    <a:pt x="334" y="180"/>
                  </a:lnTo>
                  <a:lnTo>
                    <a:pt x="358" y="186"/>
                  </a:lnTo>
                  <a:lnTo>
                    <a:pt x="380" y="202"/>
                  </a:lnTo>
                  <a:lnTo>
                    <a:pt x="404" y="158"/>
                  </a:lnTo>
                  <a:lnTo>
                    <a:pt x="432" y="170"/>
                  </a:lnTo>
                  <a:lnTo>
                    <a:pt x="454" y="186"/>
                  </a:lnTo>
                  <a:lnTo>
                    <a:pt x="500" y="154"/>
                  </a:lnTo>
                  <a:lnTo>
                    <a:pt x="524" y="136"/>
                  </a:lnTo>
                  <a:lnTo>
                    <a:pt x="552" y="94"/>
                  </a:lnTo>
                  <a:lnTo>
                    <a:pt x="570" y="120"/>
                  </a:lnTo>
                  <a:lnTo>
                    <a:pt x="588" y="136"/>
                  </a:lnTo>
                  <a:lnTo>
                    <a:pt x="598" y="164"/>
                  </a:lnTo>
                  <a:lnTo>
                    <a:pt x="634" y="132"/>
                  </a:lnTo>
                  <a:lnTo>
                    <a:pt x="656" y="136"/>
                  </a:lnTo>
                  <a:lnTo>
                    <a:pt x="684" y="154"/>
                  </a:lnTo>
                  <a:lnTo>
                    <a:pt x="708" y="132"/>
                  </a:lnTo>
                  <a:lnTo>
                    <a:pt x="742" y="132"/>
                  </a:lnTo>
                  <a:lnTo>
                    <a:pt x="766" y="116"/>
                  </a:lnTo>
                  <a:lnTo>
                    <a:pt x="794" y="98"/>
                  </a:lnTo>
                  <a:lnTo>
                    <a:pt x="812" y="116"/>
                  </a:lnTo>
                  <a:lnTo>
                    <a:pt x="828" y="136"/>
                  </a:lnTo>
                  <a:lnTo>
                    <a:pt x="846" y="116"/>
                  </a:lnTo>
                  <a:lnTo>
                    <a:pt x="874" y="110"/>
                  </a:lnTo>
                  <a:lnTo>
                    <a:pt x="898" y="120"/>
                  </a:lnTo>
                  <a:lnTo>
                    <a:pt x="926" y="120"/>
                  </a:lnTo>
                  <a:lnTo>
                    <a:pt x="950" y="98"/>
                  </a:lnTo>
                  <a:lnTo>
                    <a:pt x="978" y="110"/>
                  </a:lnTo>
                  <a:lnTo>
                    <a:pt x="1007" y="94"/>
                  </a:lnTo>
                  <a:lnTo>
                    <a:pt x="1007" y="88"/>
                  </a:lnTo>
                  <a:lnTo>
                    <a:pt x="1031" y="98"/>
                  </a:lnTo>
                  <a:lnTo>
                    <a:pt x="1053" y="126"/>
                  </a:lnTo>
                  <a:lnTo>
                    <a:pt x="1089" y="126"/>
                  </a:lnTo>
                  <a:lnTo>
                    <a:pt x="1123" y="132"/>
                  </a:lnTo>
                  <a:lnTo>
                    <a:pt x="1145" y="120"/>
                  </a:lnTo>
                  <a:lnTo>
                    <a:pt x="1175" y="126"/>
                  </a:lnTo>
                  <a:lnTo>
                    <a:pt x="1197" y="116"/>
                  </a:lnTo>
                  <a:lnTo>
                    <a:pt x="1227" y="110"/>
                  </a:lnTo>
                  <a:lnTo>
                    <a:pt x="1249" y="120"/>
                  </a:lnTo>
                  <a:lnTo>
                    <a:pt x="1283" y="136"/>
                  </a:lnTo>
                  <a:lnTo>
                    <a:pt x="1307" y="120"/>
                  </a:lnTo>
                  <a:lnTo>
                    <a:pt x="1329" y="94"/>
                  </a:lnTo>
                  <a:lnTo>
                    <a:pt x="1365" y="88"/>
                  </a:lnTo>
                  <a:lnTo>
                    <a:pt x="1387" y="88"/>
                  </a:lnTo>
                  <a:lnTo>
                    <a:pt x="1421" y="72"/>
                  </a:lnTo>
                  <a:lnTo>
                    <a:pt x="1451" y="116"/>
                  </a:lnTo>
                  <a:lnTo>
                    <a:pt x="1473" y="98"/>
                  </a:lnTo>
                  <a:lnTo>
                    <a:pt x="1503" y="78"/>
                  </a:lnTo>
                  <a:lnTo>
                    <a:pt x="1537" y="60"/>
                  </a:lnTo>
                  <a:lnTo>
                    <a:pt x="1589" y="94"/>
                  </a:lnTo>
                  <a:lnTo>
                    <a:pt x="1595" y="60"/>
                  </a:lnTo>
                  <a:lnTo>
                    <a:pt x="1605" y="28"/>
                  </a:lnTo>
                  <a:lnTo>
                    <a:pt x="1623" y="0"/>
                  </a:lnTo>
                  <a:lnTo>
                    <a:pt x="1647" y="18"/>
                  </a:lnTo>
                  <a:lnTo>
                    <a:pt x="1669" y="44"/>
                  </a:lnTo>
                  <a:lnTo>
                    <a:pt x="1681" y="78"/>
                  </a:lnTo>
                  <a:lnTo>
                    <a:pt x="1697" y="82"/>
                  </a:lnTo>
                  <a:lnTo>
                    <a:pt x="1733" y="94"/>
                  </a:lnTo>
                  <a:lnTo>
                    <a:pt x="1749" y="88"/>
                  </a:lnTo>
                  <a:lnTo>
                    <a:pt x="1785" y="88"/>
                  </a:lnTo>
                  <a:lnTo>
                    <a:pt x="1813" y="82"/>
                  </a:lnTo>
                  <a:lnTo>
                    <a:pt x="1831" y="98"/>
                  </a:lnTo>
                  <a:lnTo>
                    <a:pt x="1835" y="132"/>
                  </a:lnTo>
                  <a:lnTo>
                    <a:pt x="1847" y="158"/>
                  </a:lnTo>
                  <a:lnTo>
                    <a:pt x="1859" y="186"/>
                  </a:lnTo>
                  <a:lnTo>
                    <a:pt x="1877" y="218"/>
                  </a:lnTo>
                  <a:lnTo>
                    <a:pt x="1893" y="240"/>
                  </a:lnTo>
                  <a:lnTo>
                    <a:pt x="1917" y="268"/>
                  </a:lnTo>
                  <a:lnTo>
                    <a:pt x="1927" y="300"/>
                  </a:lnTo>
                  <a:lnTo>
                    <a:pt x="1939" y="334"/>
                  </a:lnTo>
                  <a:lnTo>
                    <a:pt x="1951" y="366"/>
                  </a:lnTo>
                  <a:lnTo>
                    <a:pt x="1973" y="388"/>
                  </a:lnTo>
                  <a:lnTo>
                    <a:pt x="1997" y="404"/>
                  </a:lnTo>
                  <a:lnTo>
                    <a:pt x="2019" y="436"/>
                  </a:lnTo>
                  <a:lnTo>
                    <a:pt x="2019" y="470"/>
                  </a:lnTo>
                  <a:lnTo>
                    <a:pt x="2031" y="502"/>
                  </a:lnTo>
                  <a:lnTo>
                    <a:pt x="2055" y="530"/>
                  </a:lnTo>
                  <a:lnTo>
                    <a:pt x="2071" y="552"/>
                  </a:lnTo>
                  <a:lnTo>
                    <a:pt x="2095" y="572"/>
                  </a:lnTo>
                  <a:lnTo>
                    <a:pt x="2199" y="594"/>
                  </a:lnTo>
                  <a:lnTo>
                    <a:pt x="2123" y="578"/>
                  </a:lnTo>
                </a:path>
              </a:pathLst>
            </a:custGeom>
            <a:noFill/>
            <a:ln w="19050">
              <a:solidFill>
                <a:srgbClr val="FF00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28"/>
            <p:cNvSpPr>
              <a:spLocks/>
            </p:cNvSpPr>
            <p:nvPr/>
          </p:nvSpPr>
          <p:spPr bwMode="auto">
            <a:xfrm>
              <a:off x="2211" y="2182"/>
              <a:ext cx="306" cy="808"/>
            </a:xfrm>
            <a:custGeom>
              <a:avLst/>
              <a:gdLst>
                <a:gd name="T0" fmla="*/ 24 w 306"/>
                <a:gd name="T1" fmla="*/ 1209 h 1237"/>
                <a:gd name="T2" fmla="*/ 46 w 306"/>
                <a:gd name="T3" fmla="*/ 1177 h 1237"/>
                <a:gd name="T4" fmla="*/ 46 w 306"/>
                <a:gd name="T5" fmla="*/ 1123 h 1237"/>
                <a:gd name="T6" fmla="*/ 52 w 306"/>
                <a:gd name="T7" fmla="*/ 1073 h 1237"/>
                <a:gd name="T8" fmla="*/ 58 w 306"/>
                <a:gd name="T9" fmla="*/ 1019 h 1237"/>
                <a:gd name="T10" fmla="*/ 64 w 306"/>
                <a:gd name="T11" fmla="*/ 971 h 1237"/>
                <a:gd name="T12" fmla="*/ 64 w 306"/>
                <a:gd name="T13" fmla="*/ 921 h 1237"/>
                <a:gd name="T14" fmla="*/ 64 w 306"/>
                <a:gd name="T15" fmla="*/ 867 h 1237"/>
                <a:gd name="T16" fmla="*/ 70 w 306"/>
                <a:gd name="T17" fmla="*/ 813 h 1237"/>
                <a:gd name="T18" fmla="*/ 70 w 306"/>
                <a:gd name="T19" fmla="*/ 747 h 1237"/>
                <a:gd name="T20" fmla="*/ 70 w 306"/>
                <a:gd name="T21" fmla="*/ 681 h 1237"/>
                <a:gd name="T22" fmla="*/ 70 w 306"/>
                <a:gd name="T23" fmla="*/ 649 h 1237"/>
                <a:gd name="T24" fmla="*/ 76 w 306"/>
                <a:gd name="T25" fmla="*/ 589 h 1237"/>
                <a:gd name="T26" fmla="*/ 82 w 306"/>
                <a:gd name="T27" fmla="*/ 539 h 1237"/>
                <a:gd name="T28" fmla="*/ 82 w 306"/>
                <a:gd name="T29" fmla="*/ 507 h 1237"/>
                <a:gd name="T30" fmla="*/ 86 w 306"/>
                <a:gd name="T31" fmla="*/ 485 h 1237"/>
                <a:gd name="T32" fmla="*/ 86 w 306"/>
                <a:gd name="T33" fmla="*/ 397 h 1237"/>
                <a:gd name="T34" fmla="*/ 86 w 306"/>
                <a:gd name="T35" fmla="*/ 364 h 1237"/>
                <a:gd name="T36" fmla="*/ 92 w 306"/>
                <a:gd name="T37" fmla="*/ 332 h 1237"/>
                <a:gd name="T38" fmla="*/ 92 w 306"/>
                <a:gd name="T39" fmla="*/ 282 h 1237"/>
                <a:gd name="T40" fmla="*/ 98 w 306"/>
                <a:gd name="T41" fmla="*/ 228 h 1237"/>
                <a:gd name="T42" fmla="*/ 104 w 306"/>
                <a:gd name="T43" fmla="*/ 178 h 1237"/>
                <a:gd name="T44" fmla="*/ 110 w 306"/>
                <a:gd name="T45" fmla="*/ 136 h 1237"/>
                <a:gd name="T46" fmla="*/ 116 w 306"/>
                <a:gd name="T47" fmla="*/ 92 h 1237"/>
                <a:gd name="T48" fmla="*/ 122 w 306"/>
                <a:gd name="T49" fmla="*/ 60 h 1237"/>
                <a:gd name="T50" fmla="*/ 132 w 306"/>
                <a:gd name="T51" fmla="*/ 20 h 1237"/>
                <a:gd name="T52" fmla="*/ 156 w 306"/>
                <a:gd name="T53" fmla="*/ 0 h 1237"/>
                <a:gd name="T54" fmla="*/ 168 w 306"/>
                <a:gd name="T55" fmla="*/ 20 h 1237"/>
                <a:gd name="T56" fmla="*/ 184 w 306"/>
                <a:gd name="T57" fmla="*/ 64 h 1237"/>
                <a:gd name="T58" fmla="*/ 190 w 306"/>
                <a:gd name="T59" fmla="*/ 114 h 1237"/>
                <a:gd name="T60" fmla="*/ 190 w 306"/>
                <a:gd name="T61" fmla="*/ 162 h 1237"/>
                <a:gd name="T62" fmla="*/ 190 w 306"/>
                <a:gd name="T63" fmla="*/ 206 h 1237"/>
                <a:gd name="T64" fmla="*/ 196 w 306"/>
                <a:gd name="T65" fmla="*/ 260 h 1237"/>
                <a:gd name="T66" fmla="*/ 202 w 306"/>
                <a:gd name="T67" fmla="*/ 310 h 1237"/>
                <a:gd name="T68" fmla="*/ 208 w 306"/>
                <a:gd name="T69" fmla="*/ 358 h 1237"/>
                <a:gd name="T70" fmla="*/ 214 w 306"/>
                <a:gd name="T71" fmla="*/ 415 h 1237"/>
                <a:gd name="T72" fmla="*/ 220 w 306"/>
                <a:gd name="T73" fmla="*/ 469 h 1237"/>
                <a:gd name="T74" fmla="*/ 224 w 306"/>
                <a:gd name="T75" fmla="*/ 551 h 1237"/>
                <a:gd name="T76" fmla="*/ 230 w 306"/>
                <a:gd name="T77" fmla="*/ 621 h 1237"/>
                <a:gd name="T78" fmla="*/ 230 w 306"/>
                <a:gd name="T79" fmla="*/ 671 h 1237"/>
                <a:gd name="T80" fmla="*/ 236 w 306"/>
                <a:gd name="T81" fmla="*/ 709 h 1237"/>
                <a:gd name="T82" fmla="*/ 236 w 306"/>
                <a:gd name="T83" fmla="*/ 757 h 1237"/>
                <a:gd name="T84" fmla="*/ 236 w 306"/>
                <a:gd name="T85" fmla="*/ 807 h 1237"/>
                <a:gd name="T86" fmla="*/ 236 w 306"/>
                <a:gd name="T87" fmla="*/ 855 h 1237"/>
                <a:gd name="T88" fmla="*/ 242 w 306"/>
                <a:gd name="T89" fmla="*/ 911 h 1237"/>
                <a:gd name="T90" fmla="*/ 248 w 306"/>
                <a:gd name="T91" fmla="*/ 959 h 1237"/>
                <a:gd name="T92" fmla="*/ 248 w 306"/>
                <a:gd name="T93" fmla="*/ 1013 h 1237"/>
                <a:gd name="T94" fmla="*/ 254 w 306"/>
                <a:gd name="T95" fmla="*/ 1069 h 1237"/>
                <a:gd name="T96" fmla="*/ 260 w 306"/>
                <a:gd name="T97" fmla="*/ 1123 h 1237"/>
                <a:gd name="T98" fmla="*/ 282 w 306"/>
                <a:gd name="T99" fmla="*/ 1167 h 1237"/>
                <a:gd name="T100" fmla="*/ 300 w 306"/>
                <a:gd name="T101" fmla="*/ 1215 h 1237"/>
                <a:gd name="T102" fmla="*/ 306 w 306"/>
                <a:gd name="T103" fmla="*/ 1237 h 12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"/>
                <a:gd name="T157" fmla="*/ 0 h 1237"/>
                <a:gd name="T158" fmla="*/ 306 w 306"/>
                <a:gd name="T159" fmla="*/ 1237 h 12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" h="1237">
                  <a:moveTo>
                    <a:pt x="0" y="1227"/>
                  </a:moveTo>
                  <a:lnTo>
                    <a:pt x="12" y="1221"/>
                  </a:lnTo>
                  <a:lnTo>
                    <a:pt x="24" y="1209"/>
                  </a:lnTo>
                  <a:lnTo>
                    <a:pt x="36" y="1199"/>
                  </a:lnTo>
                  <a:lnTo>
                    <a:pt x="46" y="1189"/>
                  </a:lnTo>
                  <a:lnTo>
                    <a:pt x="46" y="1177"/>
                  </a:lnTo>
                  <a:lnTo>
                    <a:pt x="46" y="1161"/>
                  </a:lnTo>
                  <a:lnTo>
                    <a:pt x="46" y="1145"/>
                  </a:lnTo>
                  <a:lnTo>
                    <a:pt x="46" y="1123"/>
                  </a:lnTo>
                  <a:lnTo>
                    <a:pt x="46" y="1107"/>
                  </a:lnTo>
                  <a:lnTo>
                    <a:pt x="52" y="1091"/>
                  </a:lnTo>
                  <a:lnTo>
                    <a:pt x="52" y="1073"/>
                  </a:lnTo>
                  <a:lnTo>
                    <a:pt x="52" y="1057"/>
                  </a:lnTo>
                  <a:lnTo>
                    <a:pt x="58" y="1041"/>
                  </a:lnTo>
                  <a:lnTo>
                    <a:pt x="58" y="1019"/>
                  </a:lnTo>
                  <a:lnTo>
                    <a:pt x="58" y="1003"/>
                  </a:lnTo>
                  <a:lnTo>
                    <a:pt x="64" y="987"/>
                  </a:lnTo>
                  <a:lnTo>
                    <a:pt x="64" y="971"/>
                  </a:lnTo>
                  <a:lnTo>
                    <a:pt x="64" y="953"/>
                  </a:lnTo>
                  <a:lnTo>
                    <a:pt x="64" y="937"/>
                  </a:lnTo>
                  <a:lnTo>
                    <a:pt x="64" y="921"/>
                  </a:lnTo>
                  <a:lnTo>
                    <a:pt x="64" y="905"/>
                  </a:lnTo>
                  <a:lnTo>
                    <a:pt x="64" y="883"/>
                  </a:lnTo>
                  <a:lnTo>
                    <a:pt x="64" y="867"/>
                  </a:lnTo>
                  <a:lnTo>
                    <a:pt x="70" y="851"/>
                  </a:lnTo>
                  <a:lnTo>
                    <a:pt x="70" y="829"/>
                  </a:lnTo>
                  <a:lnTo>
                    <a:pt x="70" y="813"/>
                  </a:lnTo>
                  <a:lnTo>
                    <a:pt x="70" y="795"/>
                  </a:lnTo>
                  <a:lnTo>
                    <a:pt x="70" y="773"/>
                  </a:lnTo>
                  <a:lnTo>
                    <a:pt x="70" y="747"/>
                  </a:lnTo>
                  <a:lnTo>
                    <a:pt x="70" y="715"/>
                  </a:lnTo>
                  <a:lnTo>
                    <a:pt x="70" y="693"/>
                  </a:lnTo>
                  <a:lnTo>
                    <a:pt x="70" y="681"/>
                  </a:lnTo>
                  <a:lnTo>
                    <a:pt x="70" y="671"/>
                  </a:lnTo>
                  <a:lnTo>
                    <a:pt x="70" y="659"/>
                  </a:lnTo>
                  <a:lnTo>
                    <a:pt x="70" y="649"/>
                  </a:lnTo>
                  <a:lnTo>
                    <a:pt x="76" y="633"/>
                  </a:lnTo>
                  <a:lnTo>
                    <a:pt x="76" y="605"/>
                  </a:lnTo>
                  <a:lnTo>
                    <a:pt x="76" y="589"/>
                  </a:lnTo>
                  <a:lnTo>
                    <a:pt x="76" y="573"/>
                  </a:lnTo>
                  <a:lnTo>
                    <a:pt x="76" y="557"/>
                  </a:lnTo>
                  <a:lnTo>
                    <a:pt x="82" y="539"/>
                  </a:lnTo>
                  <a:lnTo>
                    <a:pt x="82" y="523"/>
                  </a:lnTo>
                  <a:lnTo>
                    <a:pt x="82" y="513"/>
                  </a:lnTo>
                  <a:lnTo>
                    <a:pt x="82" y="507"/>
                  </a:lnTo>
                  <a:lnTo>
                    <a:pt x="82" y="501"/>
                  </a:lnTo>
                  <a:lnTo>
                    <a:pt x="82" y="497"/>
                  </a:lnTo>
                  <a:lnTo>
                    <a:pt x="86" y="485"/>
                  </a:lnTo>
                  <a:lnTo>
                    <a:pt x="86" y="469"/>
                  </a:lnTo>
                  <a:lnTo>
                    <a:pt x="86" y="437"/>
                  </a:lnTo>
                  <a:lnTo>
                    <a:pt x="86" y="397"/>
                  </a:lnTo>
                  <a:lnTo>
                    <a:pt x="86" y="381"/>
                  </a:lnTo>
                  <a:lnTo>
                    <a:pt x="86" y="371"/>
                  </a:lnTo>
                  <a:lnTo>
                    <a:pt x="86" y="364"/>
                  </a:lnTo>
                  <a:lnTo>
                    <a:pt x="86" y="358"/>
                  </a:lnTo>
                  <a:lnTo>
                    <a:pt x="92" y="348"/>
                  </a:lnTo>
                  <a:lnTo>
                    <a:pt x="92" y="332"/>
                  </a:lnTo>
                  <a:lnTo>
                    <a:pt x="92" y="316"/>
                  </a:lnTo>
                  <a:lnTo>
                    <a:pt x="92" y="298"/>
                  </a:lnTo>
                  <a:lnTo>
                    <a:pt x="92" y="282"/>
                  </a:lnTo>
                  <a:lnTo>
                    <a:pt x="92" y="266"/>
                  </a:lnTo>
                  <a:lnTo>
                    <a:pt x="98" y="250"/>
                  </a:lnTo>
                  <a:lnTo>
                    <a:pt x="98" y="228"/>
                  </a:lnTo>
                  <a:lnTo>
                    <a:pt x="98" y="212"/>
                  </a:lnTo>
                  <a:lnTo>
                    <a:pt x="104" y="196"/>
                  </a:lnTo>
                  <a:lnTo>
                    <a:pt x="104" y="178"/>
                  </a:lnTo>
                  <a:lnTo>
                    <a:pt x="104" y="162"/>
                  </a:lnTo>
                  <a:lnTo>
                    <a:pt x="110" y="152"/>
                  </a:lnTo>
                  <a:lnTo>
                    <a:pt x="110" y="136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16" y="92"/>
                  </a:lnTo>
                  <a:lnTo>
                    <a:pt x="122" y="76"/>
                  </a:lnTo>
                  <a:lnTo>
                    <a:pt x="122" y="70"/>
                  </a:lnTo>
                  <a:lnTo>
                    <a:pt x="122" y="60"/>
                  </a:lnTo>
                  <a:lnTo>
                    <a:pt x="122" y="48"/>
                  </a:lnTo>
                  <a:lnTo>
                    <a:pt x="128" y="38"/>
                  </a:lnTo>
                  <a:lnTo>
                    <a:pt x="132" y="20"/>
                  </a:lnTo>
                  <a:lnTo>
                    <a:pt x="138" y="1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2" y="4"/>
                  </a:lnTo>
                  <a:lnTo>
                    <a:pt x="168" y="20"/>
                  </a:lnTo>
                  <a:lnTo>
                    <a:pt x="174" y="38"/>
                  </a:lnTo>
                  <a:lnTo>
                    <a:pt x="178" y="48"/>
                  </a:lnTo>
                  <a:lnTo>
                    <a:pt x="184" y="64"/>
                  </a:lnTo>
                  <a:lnTo>
                    <a:pt x="184" y="80"/>
                  </a:lnTo>
                  <a:lnTo>
                    <a:pt x="190" y="98"/>
                  </a:lnTo>
                  <a:lnTo>
                    <a:pt x="190" y="114"/>
                  </a:lnTo>
                  <a:lnTo>
                    <a:pt x="190" y="130"/>
                  </a:lnTo>
                  <a:lnTo>
                    <a:pt x="190" y="146"/>
                  </a:lnTo>
                  <a:lnTo>
                    <a:pt x="190" y="162"/>
                  </a:lnTo>
                  <a:lnTo>
                    <a:pt x="190" y="178"/>
                  </a:lnTo>
                  <a:lnTo>
                    <a:pt x="190" y="190"/>
                  </a:lnTo>
                  <a:lnTo>
                    <a:pt x="190" y="206"/>
                  </a:lnTo>
                  <a:lnTo>
                    <a:pt x="196" y="222"/>
                  </a:lnTo>
                  <a:lnTo>
                    <a:pt x="196" y="238"/>
                  </a:lnTo>
                  <a:lnTo>
                    <a:pt x="196" y="260"/>
                  </a:lnTo>
                  <a:lnTo>
                    <a:pt x="202" y="278"/>
                  </a:lnTo>
                  <a:lnTo>
                    <a:pt x="202" y="294"/>
                  </a:lnTo>
                  <a:lnTo>
                    <a:pt x="202" y="310"/>
                  </a:lnTo>
                  <a:lnTo>
                    <a:pt x="208" y="326"/>
                  </a:lnTo>
                  <a:lnTo>
                    <a:pt x="208" y="342"/>
                  </a:lnTo>
                  <a:lnTo>
                    <a:pt x="208" y="358"/>
                  </a:lnTo>
                  <a:lnTo>
                    <a:pt x="208" y="377"/>
                  </a:lnTo>
                  <a:lnTo>
                    <a:pt x="214" y="397"/>
                  </a:lnTo>
                  <a:lnTo>
                    <a:pt x="214" y="415"/>
                  </a:lnTo>
                  <a:lnTo>
                    <a:pt x="214" y="431"/>
                  </a:lnTo>
                  <a:lnTo>
                    <a:pt x="214" y="447"/>
                  </a:lnTo>
                  <a:lnTo>
                    <a:pt x="220" y="469"/>
                  </a:lnTo>
                  <a:lnTo>
                    <a:pt x="220" y="491"/>
                  </a:lnTo>
                  <a:lnTo>
                    <a:pt x="220" y="517"/>
                  </a:lnTo>
                  <a:lnTo>
                    <a:pt x="224" y="551"/>
                  </a:lnTo>
                  <a:lnTo>
                    <a:pt x="224" y="577"/>
                  </a:lnTo>
                  <a:lnTo>
                    <a:pt x="224" y="599"/>
                  </a:lnTo>
                  <a:lnTo>
                    <a:pt x="230" y="621"/>
                  </a:lnTo>
                  <a:lnTo>
                    <a:pt x="230" y="637"/>
                  </a:lnTo>
                  <a:lnTo>
                    <a:pt x="230" y="655"/>
                  </a:lnTo>
                  <a:lnTo>
                    <a:pt x="230" y="671"/>
                  </a:lnTo>
                  <a:lnTo>
                    <a:pt x="230" y="681"/>
                  </a:lnTo>
                  <a:lnTo>
                    <a:pt x="236" y="693"/>
                  </a:lnTo>
                  <a:lnTo>
                    <a:pt x="236" y="709"/>
                  </a:lnTo>
                  <a:lnTo>
                    <a:pt x="236" y="725"/>
                  </a:lnTo>
                  <a:lnTo>
                    <a:pt x="236" y="741"/>
                  </a:lnTo>
                  <a:lnTo>
                    <a:pt x="236" y="757"/>
                  </a:lnTo>
                  <a:lnTo>
                    <a:pt x="236" y="773"/>
                  </a:lnTo>
                  <a:lnTo>
                    <a:pt x="236" y="791"/>
                  </a:lnTo>
                  <a:lnTo>
                    <a:pt x="236" y="807"/>
                  </a:lnTo>
                  <a:lnTo>
                    <a:pt x="236" y="823"/>
                  </a:lnTo>
                  <a:lnTo>
                    <a:pt x="236" y="839"/>
                  </a:lnTo>
                  <a:lnTo>
                    <a:pt x="236" y="855"/>
                  </a:lnTo>
                  <a:lnTo>
                    <a:pt x="242" y="877"/>
                  </a:lnTo>
                  <a:lnTo>
                    <a:pt x="242" y="893"/>
                  </a:lnTo>
                  <a:lnTo>
                    <a:pt x="242" y="911"/>
                  </a:lnTo>
                  <a:lnTo>
                    <a:pt x="242" y="927"/>
                  </a:lnTo>
                  <a:lnTo>
                    <a:pt x="248" y="943"/>
                  </a:lnTo>
                  <a:lnTo>
                    <a:pt x="248" y="959"/>
                  </a:lnTo>
                  <a:lnTo>
                    <a:pt x="248" y="981"/>
                  </a:lnTo>
                  <a:lnTo>
                    <a:pt x="248" y="997"/>
                  </a:lnTo>
                  <a:lnTo>
                    <a:pt x="248" y="1013"/>
                  </a:lnTo>
                  <a:lnTo>
                    <a:pt x="248" y="1031"/>
                  </a:lnTo>
                  <a:lnTo>
                    <a:pt x="254" y="1051"/>
                  </a:lnTo>
                  <a:lnTo>
                    <a:pt x="254" y="1069"/>
                  </a:lnTo>
                  <a:lnTo>
                    <a:pt x="254" y="1085"/>
                  </a:lnTo>
                  <a:lnTo>
                    <a:pt x="260" y="1101"/>
                  </a:lnTo>
                  <a:lnTo>
                    <a:pt x="260" y="1123"/>
                  </a:lnTo>
                  <a:lnTo>
                    <a:pt x="266" y="1133"/>
                  </a:lnTo>
                  <a:lnTo>
                    <a:pt x="270" y="1151"/>
                  </a:lnTo>
                  <a:lnTo>
                    <a:pt x="282" y="1167"/>
                  </a:lnTo>
                  <a:lnTo>
                    <a:pt x="294" y="1183"/>
                  </a:lnTo>
                  <a:lnTo>
                    <a:pt x="300" y="1199"/>
                  </a:lnTo>
                  <a:lnTo>
                    <a:pt x="300" y="1215"/>
                  </a:lnTo>
                  <a:lnTo>
                    <a:pt x="300" y="1227"/>
                  </a:lnTo>
                  <a:lnTo>
                    <a:pt x="306" y="1231"/>
                  </a:lnTo>
                  <a:lnTo>
                    <a:pt x="306" y="1237"/>
                  </a:lnTo>
                </a:path>
              </a:pathLst>
            </a:custGeom>
            <a:noFill/>
            <a:ln w="1905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29"/>
            <p:cNvSpPr>
              <a:spLocks/>
            </p:cNvSpPr>
            <p:nvPr/>
          </p:nvSpPr>
          <p:spPr bwMode="auto">
            <a:xfrm>
              <a:off x="1851" y="2869"/>
              <a:ext cx="828" cy="115"/>
            </a:xfrm>
            <a:custGeom>
              <a:avLst/>
              <a:gdLst>
                <a:gd name="T0" fmla="*/ 0 w 828"/>
                <a:gd name="T1" fmla="*/ 164 h 176"/>
                <a:gd name="T2" fmla="*/ 0 w 828"/>
                <a:gd name="T3" fmla="*/ 164 h 176"/>
                <a:gd name="T4" fmla="*/ 34 w 828"/>
                <a:gd name="T5" fmla="*/ 158 h 176"/>
                <a:gd name="T6" fmla="*/ 58 w 828"/>
                <a:gd name="T7" fmla="*/ 148 h 176"/>
                <a:gd name="T8" fmla="*/ 86 w 828"/>
                <a:gd name="T9" fmla="*/ 138 h 176"/>
                <a:gd name="T10" fmla="*/ 122 w 828"/>
                <a:gd name="T11" fmla="*/ 120 h 176"/>
                <a:gd name="T12" fmla="*/ 144 w 828"/>
                <a:gd name="T13" fmla="*/ 132 h 176"/>
                <a:gd name="T14" fmla="*/ 178 w 828"/>
                <a:gd name="T15" fmla="*/ 120 h 176"/>
                <a:gd name="T16" fmla="*/ 214 w 828"/>
                <a:gd name="T17" fmla="*/ 110 h 176"/>
                <a:gd name="T18" fmla="*/ 236 w 828"/>
                <a:gd name="T19" fmla="*/ 94 h 176"/>
                <a:gd name="T20" fmla="*/ 270 w 828"/>
                <a:gd name="T21" fmla="*/ 82 h 176"/>
                <a:gd name="T22" fmla="*/ 294 w 828"/>
                <a:gd name="T23" fmla="*/ 56 h 176"/>
                <a:gd name="T24" fmla="*/ 316 w 828"/>
                <a:gd name="T25" fmla="*/ 44 h 176"/>
                <a:gd name="T26" fmla="*/ 352 w 828"/>
                <a:gd name="T27" fmla="*/ 34 h 176"/>
                <a:gd name="T28" fmla="*/ 386 w 828"/>
                <a:gd name="T29" fmla="*/ 18 h 176"/>
                <a:gd name="T30" fmla="*/ 420 w 828"/>
                <a:gd name="T31" fmla="*/ 12 h 176"/>
                <a:gd name="T32" fmla="*/ 448 w 828"/>
                <a:gd name="T33" fmla="*/ 0 h 176"/>
                <a:gd name="T34" fmla="*/ 478 w 828"/>
                <a:gd name="T35" fmla="*/ 6 h 176"/>
                <a:gd name="T36" fmla="*/ 490 w 828"/>
                <a:gd name="T37" fmla="*/ 28 h 176"/>
                <a:gd name="T38" fmla="*/ 512 w 828"/>
                <a:gd name="T39" fmla="*/ 40 h 176"/>
                <a:gd name="T40" fmla="*/ 536 w 828"/>
                <a:gd name="T41" fmla="*/ 56 h 176"/>
                <a:gd name="T42" fmla="*/ 558 w 828"/>
                <a:gd name="T43" fmla="*/ 72 h 176"/>
                <a:gd name="T44" fmla="*/ 582 w 828"/>
                <a:gd name="T45" fmla="*/ 88 h 176"/>
                <a:gd name="T46" fmla="*/ 616 w 828"/>
                <a:gd name="T47" fmla="*/ 104 h 176"/>
                <a:gd name="T48" fmla="*/ 644 w 828"/>
                <a:gd name="T49" fmla="*/ 116 h 176"/>
                <a:gd name="T50" fmla="*/ 678 w 828"/>
                <a:gd name="T51" fmla="*/ 116 h 176"/>
                <a:gd name="T52" fmla="*/ 714 w 828"/>
                <a:gd name="T53" fmla="*/ 120 h 176"/>
                <a:gd name="T54" fmla="*/ 748 w 828"/>
                <a:gd name="T55" fmla="*/ 132 h 176"/>
                <a:gd name="T56" fmla="*/ 766 w 828"/>
                <a:gd name="T57" fmla="*/ 148 h 176"/>
                <a:gd name="T58" fmla="*/ 794 w 828"/>
                <a:gd name="T59" fmla="*/ 164 h 176"/>
                <a:gd name="T60" fmla="*/ 822 w 828"/>
                <a:gd name="T61" fmla="*/ 176 h 176"/>
                <a:gd name="T62" fmla="*/ 828 w 828"/>
                <a:gd name="T63" fmla="*/ 176 h 176"/>
                <a:gd name="T64" fmla="*/ 828 w 828"/>
                <a:gd name="T65" fmla="*/ 176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"/>
                <a:gd name="T100" fmla="*/ 0 h 176"/>
                <a:gd name="T101" fmla="*/ 828 w 828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" h="176">
                  <a:moveTo>
                    <a:pt x="0" y="164"/>
                  </a:moveTo>
                  <a:lnTo>
                    <a:pt x="0" y="164"/>
                  </a:lnTo>
                  <a:lnTo>
                    <a:pt x="34" y="158"/>
                  </a:lnTo>
                  <a:lnTo>
                    <a:pt x="58" y="148"/>
                  </a:lnTo>
                  <a:lnTo>
                    <a:pt x="86" y="138"/>
                  </a:lnTo>
                  <a:lnTo>
                    <a:pt x="122" y="120"/>
                  </a:lnTo>
                  <a:lnTo>
                    <a:pt x="144" y="132"/>
                  </a:lnTo>
                  <a:lnTo>
                    <a:pt x="178" y="120"/>
                  </a:lnTo>
                  <a:lnTo>
                    <a:pt x="214" y="110"/>
                  </a:lnTo>
                  <a:lnTo>
                    <a:pt x="236" y="94"/>
                  </a:lnTo>
                  <a:lnTo>
                    <a:pt x="270" y="82"/>
                  </a:lnTo>
                  <a:lnTo>
                    <a:pt x="294" y="56"/>
                  </a:lnTo>
                  <a:lnTo>
                    <a:pt x="316" y="44"/>
                  </a:lnTo>
                  <a:lnTo>
                    <a:pt x="352" y="34"/>
                  </a:lnTo>
                  <a:lnTo>
                    <a:pt x="386" y="18"/>
                  </a:lnTo>
                  <a:lnTo>
                    <a:pt x="420" y="12"/>
                  </a:lnTo>
                  <a:lnTo>
                    <a:pt x="448" y="0"/>
                  </a:lnTo>
                  <a:lnTo>
                    <a:pt x="478" y="6"/>
                  </a:lnTo>
                  <a:lnTo>
                    <a:pt x="490" y="28"/>
                  </a:lnTo>
                  <a:lnTo>
                    <a:pt x="512" y="40"/>
                  </a:lnTo>
                  <a:lnTo>
                    <a:pt x="536" y="56"/>
                  </a:lnTo>
                  <a:lnTo>
                    <a:pt x="558" y="72"/>
                  </a:lnTo>
                  <a:lnTo>
                    <a:pt x="582" y="88"/>
                  </a:lnTo>
                  <a:lnTo>
                    <a:pt x="616" y="104"/>
                  </a:lnTo>
                  <a:lnTo>
                    <a:pt x="644" y="116"/>
                  </a:lnTo>
                  <a:lnTo>
                    <a:pt x="678" y="116"/>
                  </a:lnTo>
                  <a:lnTo>
                    <a:pt x="714" y="120"/>
                  </a:lnTo>
                  <a:lnTo>
                    <a:pt x="748" y="132"/>
                  </a:lnTo>
                  <a:lnTo>
                    <a:pt x="766" y="148"/>
                  </a:lnTo>
                  <a:lnTo>
                    <a:pt x="794" y="164"/>
                  </a:lnTo>
                  <a:lnTo>
                    <a:pt x="822" y="176"/>
                  </a:lnTo>
                  <a:lnTo>
                    <a:pt x="828" y="176"/>
                  </a:lnTo>
                </a:path>
              </a:pathLst>
            </a:custGeom>
            <a:noFill/>
            <a:ln w="19050">
              <a:solidFill>
                <a:srgbClr val="0000E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32"/>
            <p:cNvSpPr>
              <a:spLocks/>
            </p:cNvSpPr>
            <p:nvPr/>
          </p:nvSpPr>
          <p:spPr bwMode="auto">
            <a:xfrm>
              <a:off x="2565" y="1787"/>
              <a:ext cx="955" cy="1199"/>
            </a:xfrm>
            <a:custGeom>
              <a:avLst/>
              <a:gdLst>
                <a:gd name="T0" fmla="*/ 22 w 955"/>
                <a:gd name="T1" fmla="*/ 1821 h 1837"/>
                <a:gd name="T2" fmla="*/ 50 w 955"/>
                <a:gd name="T3" fmla="*/ 1777 h 1837"/>
                <a:gd name="T4" fmla="*/ 74 w 955"/>
                <a:gd name="T5" fmla="*/ 1717 h 1837"/>
                <a:gd name="T6" fmla="*/ 108 w 955"/>
                <a:gd name="T7" fmla="*/ 1637 h 1837"/>
                <a:gd name="T8" fmla="*/ 132 w 955"/>
                <a:gd name="T9" fmla="*/ 1577 h 1837"/>
                <a:gd name="T10" fmla="*/ 154 w 955"/>
                <a:gd name="T11" fmla="*/ 1499 h 1837"/>
                <a:gd name="T12" fmla="*/ 166 w 955"/>
                <a:gd name="T13" fmla="*/ 1429 h 1837"/>
                <a:gd name="T14" fmla="*/ 188 w 955"/>
                <a:gd name="T15" fmla="*/ 1369 h 1837"/>
                <a:gd name="T16" fmla="*/ 200 w 955"/>
                <a:gd name="T17" fmla="*/ 1299 h 1837"/>
                <a:gd name="T18" fmla="*/ 212 w 955"/>
                <a:gd name="T19" fmla="*/ 1233 h 1837"/>
                <a:gd name="T20" fmla="*/ 230 w 955"/>
                <a:gd name="T21" fmla="*/ 1151 h 1837"/>
                <a:gd name="T22" fmla="*/ 240 w 955"/>
                <a:gd name="T23" fmla="*/ 1097 h 1837"/>
                <a:gd name="T24" fmla="*/ 258 w 955"/>
                <a:gd name="T25" fmla="*/ 1037 h 1837"/>
                <a:gd name="T26" fmla="*/ 270 w 955"/>
                <a:gd name="T27" fmla="*/ 964 h 1837"/>
                <a:gd name="T28" fmla="*/ 286 w 955"/>
                <a:gd name="T29" fmla="*/ 900 h 1837"/>
                <a:gd name="T30" fmla="*/ 298 w 955"/>
                <a:gd name="T31" fmla="*/ 828 h 1837"/>
                <a:gd name="T32" fmla="*/ 310 w 955"/>
                <a:gd name="T33" fmla="*/ 764 h 1837"/>
                <a:gd name="T34" fmla="*/ 322 w 955"/>
                <a:gd name="T35" fmla="*/ 726 h 1837"/>
                <a:gd name="T36" fmla="*/ 327 w 955"/>
                <a:gd name="T37" fmla="*/ 666 h 1837"/>
                <a:gd name="T38" fmla="*/ 345 w 955"/>
                <a:gd name="T39" fmla="*/ 578 h 1837"/>
                <a:gd name="T40" fmla="*/ 363 w 955"/>
                <a:gd name="T41" fmla="*/ 512 h 1837"/>
                <a:gd name="T42" fmla="*/ 379 w 955"/>
                <a:gd name="T43" fmla="*/ 430 h 1837"/>
                <a:gd name="T44" fmla="*/ 391 w 955"/>
                <a:gd name="T45" fmla="*/ 366 h 1837"/>
                <a:gd name="T46" fmla="*/ 403 w 955"/>
                <a:gd name="T47" fmla="*/ 310 h 1837"/>
                <a:gd name="T48" fmla="*/ 425 w 955"/>
                <a:gd name="T49" fmla="*/ 212 h 1837"/>
                <a:gd name="T50" fmla="*/ 449 w 955"/>
                <a:gd name="T51" fmla="*/ 142 h 1837"/>
                <a:gd name="T52" fmla="*/ 477 w 955"/>
                <a:gd name="T53" fmla="*/ 72 h 1837"/>
                <a:gd name="T54" fmla="*/ 501 w 955"/>
                <a:gd name="T55" fmla="*/ 16 h 1837"/>
                <a:gd name="T56" fmla="*/ 523 w 955"/>
                <a:gd name="T57" fmla="*/ 12 h 1837"/>
                <a:gd name="T58" fmla="*/ 529 w 955"/>
                <a:gd name="T59" fmla="*/ 110 h 1837"/>
                <a:gd name="T60" fmla="*/ 529 w 955"/>
                <a:gd name="T61" fmla="*/ 142 h 1837"/>
                <a:gd name="T62" fmla="*/ 535 w 955"/>
                <a:gd name="T63" fmla="*/ 208 h 1837"/>
                <a:gd name="T64" fmla="*/ 541 w 955"/>
                <a:gd name="T65" fmla="*/ 290 h 1837"/>
                <a:gd name="T66" fmla="*/ 541 w 955"/>
                <a:gd name="T67" fmla="*/ 350 h 1837"/>
                <a:gd name="T68" fmla="*/ 541 w 955"/>
                <a:gd name="T69" fmla="*/ 430 h 1837"/>
                <a:gd name="T70" fmla="*/ 547 w 955"/>
                <a:gd name="T71" fmla="*/ 490 h 1837"/>
                <a:gd name="T72" fmla="*/ 553 w 955"/>
                <a:gd name="T73" fmla="*/ 578 h 1837"/>
                <a:gd name="T74" fmla="*/ 553 w 955"/>
                <a:gd name="T75" fmla="*/ 632 h 1837"/>
                <a:gd name="T76" fmla="*/ 557 w 955"/>
                <a:gd name="T77" fmla="*/ 692 h 1837"/>
                <a:gd name="T78" fmla="*/ 557 w 955"/>
                <a:gd name="T79" fmla="*/ 768 h 1837"/>
                <a:gd name="T80" fmla="*/ 557 w 955"/>
                <a:gd name="T81" fmla="*/ 844 h 1837"/>
                <a:gd name="T82" fmla="*/ 557 w 955"/>
                <a:gd name="T83" fmla="*/ 916 h 1837"/>
                <a:gd name="T84" fmla="*/ 563 w 955"/>
                <a:gd name="T85" fmla="*/ 993 h 1837"/>
                <a:gd name="T86" fmla="*/ 569 w 955"/>
                <a:gd name="T87" fmla="*/ 1053 h 1837"/>
                <a:gd name="T88" fmla="*/ 575 w 955"/>
                <a:gd name="T89" fmla="*/ 1119 h 1837"/>
                <a:gd name="T90" fmla="*/ 581 w 955"/>
                <a:gd name="T91" fmla="*/ 1211 h 1837"/>
                <a:gd name="T92" fmla="*/ 587 w 955"/>
                <a:gd name="T93" fmla="*/ 1287 h 1837"/>
                <a:gd name="T94" fmla="*/ 593 w 955"/>
                <a:gd name="T95" fmla="*/ 1331 h 1837"/>
                <a:gd name="T96" fmla="*/ 599 w 955"/>
                <a:gd name="T97" fmla="*/ 1401 h 1837"/>
                <a:gd name="T98" fmla="*/ 609 w 955"/>
                <a:gd name="T99" fmla="*/ 1473 h 1837"/>
                <a:gd name="T100" fmla="*/ 627 w 955"/>
                <a:gd name="T101" fmla="*/ 1543 h 1837"/>
                <a:gd name="T102" fmla="*/ 655 w 955"/>
                <a:gd name="T103" fmla="*/ 1609 h 1837"/>
                <a:gd name="T104" fmla="*/ 695 w 955"/>
                <a:gd name="T105" fmla="*/ 1679 h 1837"/>
                <a:gd name="T106" fmla="*/ 719 w 955"/>
                <a:gd name="T107" fmla="*/ 1739 h 1837"/>
                <a:gd name="T108" fmla="*/ 783 w 955"/>
                <a:gd name="T109" fmla="*/ 1777 h 1837"/>
                <a:gd name="T110" fmla="*/ 851 w 955"/>
                <a:gd name="T111" fmla="*/ 1805 h 1837"/>
                <a:gd name="T112" fmla="*/ 921 w 955"/>
                <a:gd name="T113" fmla="*/ 1811 h 18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5"/>
                <a:gd name="T172" fmla="*/ 0 h 1837"/>
                <a:gd name="T173" fmla="*/ 955 w 955"/>
                <a:gd name="T174" fmla="*/ 1837 h 18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5" h="1837">
                  <a:moveTo>
                    <a:pt x="0" y="1837"/>
                  </a:moveTo>
                  <a:lnTo>
                    <a:pt x="10" y="1837"/>
                  </a:lnTo>
                  <a:lnTo>
                    <a:pt x="16" y="1833"/>
                  </a:lnTo>
                  <a:lnTo>
                    <a:pt x="22" y="1821"/>
                  </a:lnTo>
                  <a:lnTo>
                    <a:pt x="28" y="1815"/>
                  </a:lnTo>
                  <a:lnTo>
                    <a:pt x="34" y="1805"/>
                  </a:lnTo>
                  <a:lnTo>
                    <a:pt x="46" y="1789"/>
                  </a:lnTo>
                  <a:lnTo>
                    <a:pt x="50" y="1777"/>
                  </a:lnTo>
                  <a:lnTo>
                    <a:pt x="56" y="1761"/>
                  </a:lnTo>
                  <a:lnTo>
                    <a:pt x="62" y="1745"/>
                  </a:lnTo>
                  <a:lnTo>
                    <a:pt x="68" y="1735"/>
                  </a:lnTo>
                  <a:lnTo>
                    <a:pt x="74" y="1717"/>
                  </a:lnTo>
                  <a:lnTo>
                    <a:pt x="86" y="1701"/>
                  </a:lnTo>
                  <a:lnTo>
                    <a:pt x="92" y="1679"/>
                  </a:lnTo>
                  <a:lnTo>
                    <a:pt x="102" y="1657"/>
                  </a:lnTo>
                  <a:lnTo>
                    <a:pt x="108" y="1637"/>
                  </a:lnTo>
                  <a:lnTo>
                    <a:pt x="114" y="1619"/>
                  </a:lnTo>
                  <a:lnTo>
                    <a:pt x="120" y="1609"/>
                  </a:lnTo>
                  <a:lnTo>
                    <a:pt x="126" y="1593"/>
                  </a:lnTo>
                  <a:lnTo>
                    <a:pt x="132" y="1577"/>
                  </a:lnTo>
                  <a:lnTo>
                    <a:pt x="138" y="1555"/>
                  </a:lnTo>
                  <a:lnTo>
                    <a:pt x="142" y="1539"/>
                  </a:lnTo>
                  <a:lnTo>
                    <a:pt x="148" y="1521"/>
                  </a:lnTo>
                  <a:lnTo>
                    <a:pt x="154" y="1499"/>
                  </a:lnTo>
                  <a:lnTo>
                    <a:pt x="160" y="1479"/>
                  </a:lnTo>
                  <a:lnTo>
                    <a:pt x="160" y="1457"/>
                  </a:lnTo>
                  <a:lnTo>
                    <a:pt x="166" y="1439"/>
                  </a:lnTo>
                  <a:lnTo>
                    <a:pt x="166" y="1429"/>
                  </a:lnTo>
                  <a:lnTo>
                    <a:pt x="172" y="1419"/>
                  </a:lnTo>
                  <a:lnTo>
                    <a:pt x="178" y="1407"/>
                  </a:lnTo>
                  <a:lnTo>
                    <a:pt x="184" y="1385"/>
                  </a:lnTo>
                  <a:lnTo>
                    <a:pt x="188" y="1369"/>
                  </a:lnTo>
                  <a:lnTo>
                    <a:pt x="188" y="1347"/>
                  </a:lnTo>
                  <a:lnTo>
                    <a:pt x="194" y="1331"/>
                  </a:lnTo>
                  <a:lnTo>
                    <a:pt x="200" y="1315"/>
                  </a:lnTo>
                  <a:lnTo>
                    <a:pt x="200" y="1299"/>
                  </a:lnTo>
                  <a:lnTo>
                    <a:pt x="206" y="1281"/>
                  </a:lnTo>
                  <a:lnTo>
                    <a:pt x="206" y="1265"/>
                  </a:lnTo>
                  <a:lnTo>
                    <a:pt x="212" y="1249"/>
                  </a:lnTo>
                  <a:lnTo>
                    <a:pt x="212" y="1233"/>
                  </a:lnTo>
                  <a:lnTo>
                    <a:pt x="218" y="1211"/>
                  </a:lnTo>
                  <a:lnTo>
                    <a:pt x="224" y="1183"/>
                  </a:lnTo>
                  <a:lnTo>
                    <a:pt x="224" y="1167"/>
                  </a:lnTo>
                  <a:lnTo>
                    <a:pt x="230" y="1151"/>
                  </a:lnTo>
                  <a:lnTo>
                    <a:pt x="230" y="1141"/>
                  </a:lnTo>
                  <a:lnTo>
                    <a:pt x="234" y="1129"/>
                  </a:lnTo>
                  <a:lnTo>
                    <a:pt x="234" y="1113"/>
                  </a:lnTo>
                  <a:lnTo>
                    <a:pt x="240" y="1097"/>
                  </a:lnTo>
                  <a:lnTo>
                    <a:pt x="240" y="1081"/>
                  </a:lnTo>
                  <a:lnTo>
                    <a:pt x="246" y="1069"/>
                  </a:lnTo>
                  <a:lnTo>
                    <a:pt x="252" y="1053"/>
                  </a:lnTo>
                  <a:lnTo>
                    <a:pt x="258" y="1037"/>
                  </a:lnTo>
                  <a:lnTo>
                    <a:pt x="258" y="1021"/>
                  </a:lnTo>
                  <a:lnTo>
                    <a:pt x="264" y="999"/>
                  </a:lnTo>
                  <a:lnTo>
                    <a:pt x="270" y="983"/>
                  </a:lnTo>
                  <a:lnTo>
                    <a:pt x="270" y="964"/>
                  </a:lnTo>
                  <a:lnTo>
                    <a:pt x="276" y="948"/>
                  </a:lnTo>
                  <a:lnTo>
                    <a:pt x="276" y="932"/>
                  </a:lnTo>
                  <a:lnTo>
                    <a:pt x="280" y="916"/>
                  </a:lnTo>
                  <a:lnTo>
                    <a:pt x="286" y="900"/>
                  </a:lnTo>
                  <a:lnTo>
                    <a:pt x="286" y="884"/>
                  </a:lnTo>
                  <a:lnTo>
                    <a:pt x="292" y="866"/>
                  </a:lnTo>
                  <a:lnTo>
                    <a:pt x="292" y="844"/>
                  </a:lnTo>
                  <a:lnTo>
                    <a:pt x="298" y="828"/>
                  </a:lnTo>
                  <a:lnTo>
                    <a:pt x="304" y="806"/>
                  </a:lnTo>
                  <a:lnTo>
                    <a:pt x="304" y="790"/>
                  </a:lnTo>
                  <a:lnTo>
                    <a:pt x="310" y="774"/>
                  </a:lnTo>
                  <a:lnTo>
                    <a:pt x="310" y="764"/>
                  </a:lnTo>
                  <a:lnTo>
                    <a:pt x="316" y="752"/>
                  </a:lnTo>
                  <a:lnTo>
                    <a:pt x="316" y="746"/>
                  </a:lnTo>
                  <a:lnTo>
                    <a:pt x="316" y="736"/>
                  </a:lnTo>
                  <a:lnTo>
                    <a:pt x="322" y="726"/>
                  </a:lnTo>
                  <a:lnTo>
                    <a:pt x="322" y="708"/>
                  </a:lnTo>
                  <a:lnTo>
                    <a:pt x="322" y="698"/>
                  </a:lnTo>
                  <a:lnTo>
                    <a:pt x="327" y="682"/>
                  </a:lnTo>
                  <a:lnTo>
                    <a:pt x="327" y="666"/>
                  </a:lnTo>
                  <a:lnTo>
                    <a:pt x="333" y="648"/>
                  </a:lnTo>
                  <a:lnTo>
                    <a:pt x="339" y="632"/>
                  </a:lnTo>
                  <a:lnTo>
                    <a:pt x="339" y="606"/>
                  </a:lnTo>
                  <a:lnTo>
                    <a:pt x="345" y="578"/>
                  </a:lnTo>
                  <a:lnTo>
                    <a:pt x="351" y="568"/>
                  </a:lnTo>
                  <a:lnTo>
                    <a:pt x="351" y="550"/>
                  </a:lnTo>
                  <a:lnTo>
                    <a:pt x="357" y="534"/>
                  </a:lnTo>
                  <a:lnTo>
                    <a:pt x="363" y="512"/>
                  </a:lnTo>
                  <a:lnTo>
                    <a:pt x="363" y="496"/>
                  </a:lnTo>
                  <a:lnTo>
                    <a:pt x="369" y="474"/>
                  </a:lnTo>
                  <a:lnTo>
                    <a:pt x="373" y="452"/>
                  </a:lnTo>
                  <a:lnTo>
                    <a:pt x="379" y="430"/>
                  </a:lnTo>
                  <a:lnTo>
                    <a:pt x="385" y="404"/>
                  </a:lnTo>
                  <a:lnTo>
                    <a:pt x="391" y="382"/>
                  </a:lnTo>
                  <a:lnTo>
                    <a:pt x="391" y="376"/>
                  </a:lnTo>
                  <a:lnTo>
                    <a:pt x="391" y="366"/>
                  </a:lnTo>
                  <a:lnTo>
                    <a:pt x="391" y="354"/>
                  </a:lnTo>
                  <a:lnTo>
                    <a:pt x="397" y="338"/>
                  </a:lnTo>
                  <a:lnTo>
                    <a:pt x="397" y="328"/>
                  </a:lnTo>
                  <a:lnTo>
                    <a:pt x="403" y="310"/>
                  </a:lnTo>
                  <a:lnTo>
                    <a:pt x="409" y="284"/>
                  </a:lnTo>
                  <a:lnTo>
                    <a:pt x="415" y="256"/>
                  </a:lnTo>
                  <a:lnTo>
                    <a:pt x="419" y="234"/>
                  </a:lnTo>
                  <a:lnTo>
                    <a:pt x="425" y="212"/>
                  </a:lnTo>
                  <a:lnTo>
                    <a:pt x="431" y="196"/>
                  </a:lnTo>
                  <a:lnTo>
                    <a:pt x="437" y="180"/>
                  </a:lnTo>
                  <a:lnTo>
                    <a:pt x="443" y="158"/>
                  </a:lnTo>
                  <a:lnTo>
                    <a:pt x="449" y="142"/>
                  </a:lnTo>
                  <a:lnTo>
                    <a:pt x="461" y="132"/>
                  </a:lnTo>
                  <a:lnTo>
                    <a:pt x="465" y="114"/>
                  </a:lnTo>
                  <a:lnTo>
                    <a:pt x="471" y="92"/>
                  </a:lnTo>
                  <a:lnTo>
                    <a:pt x="477" y="72"/>
                  </a:lnTo>
                  <a:lnTo>
                    <a:pt x="477" y="54"/>
                  </a:lnTo>
                  <a:lnTo>
                    <a:pt x="483" y="44"/>
                  </a:lnTo>
                  <a:lnTo>
                    <a:pt x="489" y="32"/>
                  </a:lnTo>
                  <a:lnTo>
                    <a:pt x="501" y="16"/>
                  </a:lnTo>
                  <a:lnTo>
                    <a:pt x="511" y="6"/>
                  </a:lnTo>
                  <a:lnTo>
                    <a:pt x="517" y="0"/>
                  </a:lnTo>
                  <a:lnTo>
                    <a:pt x="523" y="6"/>
                  </a:lnTo>
                  <a:lnTo>
                    <a:pt x="523" y="12"/>
                  </a:lnTo>
                  <a:lnTo>
                    <a:pt x="523" y="38"/>
                  </a:lnTo>
                  <a:lnTo>
                    <a:pt x="529" y="60"/>
                  </a:lnTo>
                  <a:lnTo>
                    <a:pt x="529" y="82"/>
                  </a:lnTo>
                  <a:lnTo>
                    <a:pt x="529" y="110"/>
                  </a:lnTo>
                  <a:lnTo>
                    <a:pt x="529" y="120"/>
                  </a:lnTo>
                  <a:lnTo>
                    <a:pt x="529" y="132"/>
                  </a:lnTo>
                  <a:lnTo>
                    <a:pt x="529" y="136"/>
                  </a:lnTo>
                  <a:lnTo>
                    <a:pt x="529" y="142"/>
                  </a:lnTo>
                  <a:lnTo>
                    <a:pt x="535" y="158"/>
                  </a:lnTo>
                  <a:lnTo>
                    <a:pt x="535" y="174"/>
                  </a:lnTo>
                  <a:lnTo>
                    <a:pt x="535" y="190"/>
                  </a:lnTo>
                  <a:lnTo>
                    <a:pt x="535" y="208"/>
                  </a:lnTo>
                  <a:lnTo>
                    <a:pt x="535" y="224"/>
                  </a:lnTo>
                  <a:lnTo>
                    <a:pt x="535" y="240"/>
                  </a:lnTo>
                  <a:lnTo>
                    <a:pt x="541" y="262"/>
                  </a:lnTo>
                  <a:lnTo>
                    <a:pt x="541" y="290"/>
                  </a:lnTo>
                  <a:lnTo>
                    <a:pt x="541" y="310"/>
                  </a:lnTo>
                  <a:lnTo>
                    <a:pt x="541" y="332"/>
                  </a:lnTo>
                  <a:lnTo>
                    <a:pt x="541" y="344"/>
                  </a:lnTo>
                  <a:lnTo>
                    <a:pt x="541" y="350"/>
                  </a:lnTo>
                  <a:lnTo>
                    <a:pt x="541" y="366"/>
                  </a:lnTo>
                  <a:lnTo>
                    <a:pt x="541" y="382"/>
                  </a:lnTo>
                  <a:lnTo>
                    <a:pt x="541" y="404"/>
                  </a:lnTo>
                  <a:lnTo>
                    <a:pt x="541" y="430"/>
                  </a:lnTo>
                  <a:lnTo>
                    <a:pt x="547" y="448"/>
                  </a:lnTo>
                  <a:lnTo>
                    <a:pt x="547" y="464"/>
                  </a:lnTo>
                  <a:lnTo>
                    <a:pt x="547" y="474"/>
                  </a:lnTo>
                  <a:lnTo>
                    <a:pt x="547" y="490"/>
                  </a:lnTo>
                  <a:lnTo>
                    <a:pt x="547" y="502"/>
                  </a:lnTo>
                  <a:lnTo>
                    <a:pt x="547" y="524"/>
                  </a:lnTo>
                  <a:lnTo>
                    <a:pt x="547" y="550"/>
                  </a:lnTo>
                  <a:lnTo>
                    <a:pt x="553" y="578"/>
                  </a:lnTo>
                  <a:lnTo>
                    <a:pt x="553" y="600"/>
                  </a:lnTo>
                  <a:lnTo>
                    <a:pt x="553" y="610"/>
                  </a:lnTo>
                  <a:lnTo>
                    <a:pt x="553" y="622"/>
                  </a:lnTo>
                  <a:lnTo>
                    <a:pt x="553" y="632"/>
                  </a:lnTo>
                  <a:lnTo>
                    <a:pt x="553" y="648"/>
                  </a:lnTo>
                  <a:lnTo>
                    <a:pt x="553" y="670"/>
                  </a:lnTo>
                  <a:lnTo>
                    <a:pt x="557" y="682"/>
                  </a:lnTo>
                  <a:lnTo>
                    <a:pt x="557" y="692"/>
                  </a:lnTo>
                  <a:lnTo>
                    <a:pt x="557" y="714"/>
                  </a:lnTo>
                  <a:lnTo>
                    <a:pt x="557" y="736"/>
                  </a:lnTo>
                  <a:lnTo>
                    <a:pt x="557" y="752"/>
                  </a:lnTo>
                  <a:lnTo>
                    <a:pt x="557" y="768"/>
                  </a:lnTo>
                  <a:lnTo>
                    <a:pt x="557" y="790"/>
                  </a:lnTo>
                  <a:lnTo>
                    <a:pt x="557" y="812"/>
                  </a:lnTo>
                  <a:lnTo>
                    <a:pt x="557" y="828"/>
                  </a:lnTo>
                  <a:lnTo>
                    <a:pt x="557" y="844"/>
                  </a:lnTo>
                  <a:lnTo>
                    <a:pt x="557" y="862"/>
                  </a:lnTo>
                  <a:lnTo>
                    <a:pt x="557" y="878"/>
                  </a:lnTo>
                  <a:lnTo>
                    <a:pt x="557" y="900"/>
                  </a:lnTo>
                  <a:lnTo>
                    <a:pt x="557" y="916"/>
                  </a:lnTo>
                  <a:lnTo>
                    <a:pt x="563" y="932"/>
                  </a:lnTo>
                  <a:lnTo>
                    <a:pt x="563" y="954"/>
                  </a:lnTo>
                  <a:lnTo>
                    <a:pt x="563" y="977"/>
                  </a:lnTo>
                  <a:lnTo>
                    <a:pt x="563" y="993"/>
                  </a:lnTo>
                  <a:lnTo>
                    <a:pt x="563" y="1009"/>
                  </a:lnTo>
                  <a:lnTo>
                    <a:pt x="563" y="1021"/>
                  </a:lnTo>
                  <a:lnTo>
                    <a:pt x="563" y="1037"/>
                  </a:lnTo>
                  <a:lnTo>
                    <a:pt x="569" y="1053"/>
                  </a:lnTo>
                  <a:lnTo>
                    <a:pt x="569" y="1075"/>
                  </a:lnTo>
                  <a:lnTo>
                    <a:pt x="569" y="1091"/>
                  </a:lnTo>
                  <a:lnTo>
                    <a:pt x="575" y="1107"/>
                  </a:lnTo>
                  <a:lnTo>
                    <a:pt x="575" y="1119"/>
                  </a:lnTo>
                  <a:lnTo>
                    <a:pt x="575" y="1129"/>
                  </a:lnTo>
                  <a:lnTo>
                    <a:pt x="575" y="1151"/>
                  </a:lnTo>
                  <a:lnTo>
                    <a:pt x="581" y="1179"/>
                  </a:lnTo>
                  <a:lnTo>
                    <a:pt x="581" y="1211"/>
                  </a:lnTo>
                  <a:lnTo>
                    <a:pt x="581" y="1233"/>
                  </a:lnTo>
                  <a:lnTo>
                    <a:pt x="587" y="1255"/>
                  </a:lnTo>
                  <a:lnTo>
                    <a:pt x="587" y="1271"/>
                  </a:lnTo>
                  <a:lnTo>
                    <a:pt x="587" y="1287"/>
                  </a:lnTo>
                  <a:lnTo>
                    <a:pt x="587" y="1293"/>
                  </a:lnTo>
                  <a:lnTo>
                    <a:pt x="587" y="1303"/>
                  </a:lnTo>
                  <a:lnTo>
                    <a:pt x="593" y="1315"/>
                  </a:lnTo>
                  <a:lnTo>
                    <a:pt x="593" y="1331"/>
                  </a:lnTo>
                  <a:lnTo>
                    <a:pt x="593" y="1353"/>
                  </a:lnTo>
                  <a:lnTo>
                    <a:pt x="593" y="1369"/>
                  </a:lnTo>
                  <a:lnTo>
                    <a:pt x="593" y="1385"/>
                  </a:lnTo>
                  <a:lnTo>
                    <a:pt x="599" y="1401"/>
                  </a:lnTo>
                  <a:lnTo>
                    <a:pt x="599" y="1423"/>
                  </a:lnTo>
                  <a:lnTo>
                    <a:pt x="603" y="1439"/>
                  </a:lnTo>
                  <a:lnTo>
                    <a:pt x="609" y="1457"/>
                  </a:lnTo>
                  <a:lnTo>
                    <a:pt x="609" y="1473"/>
                  </a:lnTo>
                  <a:lnTo>
                    <a:pt x="615" y="1489"/>
                  </a:lnTo>
                  <a:lnTo>
                    <a:pt x="615" y="1505"/>
                  </a:lnTo>
                  <a:lnTo>
                    <a:pt x="621" y="1527"/>
                  </a:lnTo>
                  <a:lnTo>
                    <a:pt x="627" y="1543"/>
                  </a:lnTo>
                  <a:lnTo>
                    <a:pt x="633" y="1559"/>
                  </a:lnTo>
                  <a:lnTo>
                    <a:pt x="639" y="1577"/>
                  </a:lnTo>
                  <a:lnTo>
                    <a:pt x="645" y="1593"/>
                  </a:lnTo>
                  <a:lnTo>
                    <a:pt x="655" y="1609"/>
                  </a:lnTo>
                  <a:lnTo>
                    <a:pt x="667" y="1625"/>
                  </a:lnTo>
                  <a:lnTo>
                    <a:pt x="685" y="1641"/>
                  </a:lnTo>
                  <a:lnTo>
                    <a:pt x="691" y="1657"/>
                  </a:lnTo>
                  <a:lnTo>
                    <a:pt x="695" y="1679"/>
                  </a:lnTo>
                  <a:lnTo>
                    <a:pt x="695" y="1697"/>
                  </a:lnTo>
                  <a:lnTo>
                    <a:pt x="701" y="1713"/>
                  </a:lnTo>
                  <a:lnTo>
                    <a:pt x="707" y="1729"/>
                  </a:lnTo>
                  <a:lnTo>
                    <a:pt x="719" y="1739"/>
                  </a:lnTo>
                  <a:lnTo>
                    <a:pt x="737" y="1745"/>
                  </a:lnTo>
                  <a:lnTo>
                    <a:pt x="753" y="1757"/>
                  </a:lnTo>
                  <a:lnTo>
                    <a:pt x="765" y="1767"/>
                  </a:lnTo>
                  <a:lnTo>
                    <a:pt x="783" y="1777"/>
                  </a:lnTo>
                  <a:lnTo>
                    <a:pt x="799" y="1789"/>
                  </a:lnTo>
                  <a:lnTo>
                    <a:pt x="817" y="1799"/>
                  </a:lnTo>
                  <a:lnTo>
                    <a:pt x="833" y="1805"/>
                  </a:lnTo>
                  <a:lnTo>
                    <a:pt x="851" y="1805"/>
                  </a:lnTo>
                  <a:lnTo>
                    <a:pt x="869" y="1811"/>
                  </a:lnTo>
                  <a:lnTo>
                    <a:pt x="885" y="1811"/>
                  </a:lnTo>
                  <a:lnTo>
                    <a:pt x="903" y="1811"/>
                  </a:lnTo>
                  <a:lnTo>
                    <a:pt x="921" y="1811"/>
                  </a:lnTo>
                  <a:lnTo>
                    <a:pt x="937" y="1821"/>
                  </a:lnTo>
                  <a:lnTo>
                    <a:pt x="949" y="1827"/>
                  </a:lnTo>
                  <a:lnTo>
                    <a:pt x="955" y="1833"/>
                  </a:lnTo>
                </a:path>
              </a:pathLst>
            </a:custGeom>
            <a:noFill/>
            <a:ln w="19050">
              <a:solidFill>
                <a:srgbClr val="EE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Rectangle 33"/>
            <p:cNvSpPr>
              <a:spLocks noChangeArrowheads="1"/>
            </p:cNvSpPr>
            <p:nvPr/>
          </p:nvSpPr>
          <p:spPr bwMode="auto">
            <a:xfrm>
              <a:off x="2177" y="301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79" name="Rectangle 34"/>
            <p:cNvSpPr>
              <a:spLocks noChangeArrowheads="1"/>
            </p:cNvSpPr>
            <p:nvPr/>
          </p:nvSpPr>
          <p:spPr bwMode="auto">
            <a:xfrm>
              <a:off x="2539" y="301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80" name="Rectangle 35"/>
            <p:cNvSpPr>
              <a:spLocks noChangeArrowheads="1"/>
            </p:cNvSpPr>
            <p:nvPr/>
          </p:nvSpPr>
          <p:spPr bwMode="auto">
            <a:xfrm>
              <a:off x="2908" y="301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81" name="Rectangle 36"/>
            <p:cNvSpPr>
              <a:spLocks noChangeArrowheads="1"/>
            </p:cNvSpPr>
            <p:nvPr/>
          </p:nvSpPr>
          <p:spPr bwMode="auto">
            <a:xfrm>
              <a:off x="1825" y="301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82" name="Rectangle 37"/>
            <p:cNvSpPr>
              <a:spLocks noChangeArrowheads="1"/>
            </p:cNvSpPr>
            <p:nvPr/>
          </p:nvSpPr>
          <p:spPr bwMode="auto">
            <a:xfrm>
              <a:off x="3276" y="301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83" name="Rectangle 38"/>
            <p:cNvSpPr>
              <a:spLocks noChangeArrowheads="1"/>
            </p:cNvSpPr>
            <p:nvPr/>
          </p:nvSpPr>
          <p:spPr bwMode="auto">
            <a:xfrm>
              <a:off x="3638" y="301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84" name="Rectangle 39"/>
            <p:cNvSpPr>
              <a:spLocks noChangeArrowheads="1"/>
            </p:cNvSpPr>
            <p:nvPr/>
          </p:nvSpPr>
          <p:spPr bwMode="auto">
            <a:xfrm>
              <a:off x="4006" y="301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85" name="Rectangle 40"/>
            <p:cNvSpPr>
              <a:spLocks noChangeArrowheads="1"/>
            </p:cNvSpPr>
            <p:nvPr/>
          </p:nvSpPr>
          <p:spPr bwMode="auto">
            <a:xfrm>
              <a:off x="1731" y="293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86" name="Rectangle 41"/>
            <p:cNvSpPr>
              <a:spLocks noChangeArrowheads="1"/>
            </p:cNvSpPr>
            <p:nvPr/>
          </p:nvSpPr>
          <p:spPr bwMode="auto">
            <a:xfrm>
              <a:off x="1731" y="255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87" name="Rectangle 42"/>
            <p:cNvSpPr>
              <a:spLocks noChangeArrowheads="1"/>
            </p:cNvSpPr>
            <p:nvPr/>
          </p:nvSpPr>
          <p:spPr bwMode="auto">
            <a:xfrm>
              <a:off x="1679" y="2187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88" name="Rectangle 43"/>
            <p:cNvSpPr>
              <a:spLocks noChangeArrowheads="1"/>
            </p:cNvSpPr>
            <p:nvPr/>
          </p:nvSpPr>
          <p:spPr bwMode="auto">
            <a:xfrm>
              <a:off x="1679" y="1799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89" name="Rectangle 45"/>
            <p:cNvSpPr>
              <a:spLocks noChangeArrowheads="1"/>
            </p:cNvSpPr>
            <p:nvPr/>
          </p:nvSpPr>
          <p:spPr bwMode="auto">
            <a:xfrm>
              <a:off x="3126" y="1763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" pitchFamily="34" charset="0"/>
                </a:rPr>
                <a:t>JET (1997)</a:t>
              </a:r>
            </a:p>
          </p:txBody>
        </p:sp>
        <p:sp>
          <p:nvSpPr>
            <p:cNvPr id="36890" name="Rectangle 46"/>
            <p:cNvSpPr>
              <a:spLocks noChangeArrowheads="1"/>
            </p:cNvSpPr>
            <p:nvPr/>
          </p:nvSpPr>
          <p:spPr bwMode="auto">
            <a:xfrm>
              <a:off x="1956" y="2007"/>
              <a:ext cx="6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8040"/>
                  </a:solidFill>
                  <a:latin typeface="Arial" pitchFamily="34" charset="0"/>
                </a:rPr>
                <a:t>TFTR (1994)</a:t>
              </a:r>
            </a:p>
          </p:txBody>
        </p:sp>
        <p:sp>
          <p:nvSpPr>
            <p:cNvPr id="36891" name="Rectangle 47"/>
            <p:cNvSpPr>
              <a:spLocks noChangeArrowheads="1"/>
            </p:cNvSpPr>
            <p:nvPr/>
          </p:nvSpPr>
          <p:spPr bwMode="auto">
            <a:xfrm>
              <a:off x="1898" y="2641"/>
              <a:ext cx="32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  <a:latin typeface="Arial" pitchFamily="34" charset="0"/>
                </a:rPr>
                <a:t> JET</a:t>
              </a:r>
            </a:p>
            <a:p>
              <a:pPr algn="ctr"/>
              <a:r>
                <a:rPr lang="en-US" sz="1400" b="1">
                  <a:solidFill>
                    <a:srgbClr val="0000FF"/>
                  </a:solidFill>
                  <a:latin typeface="Arial" pitchFamily="34" charset="0"/>
                </a:rPr>
                <a:t>(1991)</a:t>
              </a:r>
            </a:p>
          </p:txBody>
        </p:sp>
        <p:sp>
          <p:nvSpPr>
            <p:cNvPr id="36892" name="Rectangle 49"/>
            <p:cNvSpPr>
              <a:spLocks noChangeArrowheads="1"/>
            </p:cNvSpPr>
            <p:nvPr/>
          </p:nvSpPr>
          <p:spPr bwMode="auto">
            <a:xfrm>
              <a:off x="3285" y="2433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FF"/>
                  </a:solidFill>
                  <a:latin typeface="Arial" pitchFamily="34" charset="0"/>
                </a:rPr>
                <a:t>JET (1997)</a:t>
              </a:r>
            </a:p>
          </p:txBody>
        </p:sp>
        <p:sp>
          <p:nvSpPr>
            <p:cNvPr id="36893" name="Rectangle 50"/>
            <p:cNvSpPr>
              <a:spLocks noChangeArrowheads="1"/>
            </p:cNvSpPr>
            <p:nvPr/>
          </p:nvSpPr>
          <p:spPr bwMode="auto">
            <a:xfrm rot="-5400000">
              <a:off x="1108" y="2275"/>
              <a:ext cx="97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Fusion power (MW)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36894" name="Rectangle 51"/>
            <p:cNvSpPr>
              <a:spLocks noChangeArrowheads="1"/>
            </p:cNvSpPr>
            <p:nvPr/>
          </p:nvSpPr>
          <p:spPr bwMode="auto">
            <a:xfrm>
              <a:off x="2763" y="3123"/>
              <a:ext cx="4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Time (s)</a:t>
              </a:r>
              <a:endParaRPr lang="en-US" sz="1400">
                <a:latin typeface="Arial" pitchFamily="34" charset="0"/>
              </a:endParaRPr>
            </a:p>
          </p:txBody>
        </p:sp>
        <p:grpSp>
          <p:nvGrpSpPr>
            <p:cNvPr id="36895" name="Group 184"/>
            <p:cNvGrpSpPr>
              <a:grpSpLocks/>
            </p:cNvGrpSpPr>
            <p:nvPr/>
          </p:nvGrpSpPr>
          <p:grpSpPr bwMode="auto">
            <a:xfrm>
              <a:off x="2207" y="2660"/>
              <a:ext cx="821" cy="337"/>
              <a:chOff x="576" y="2497"/>
              <a:chExt cx="1685" cy="485"/>
            </a:xfrm>
          </p:grpSpPr>
          <p:sp>
            <p:nvSpPr>
              <p:cNvPr id="36896" name="Freeform 185"/>
              <p:cNvSpPr>
                <a:spLocks/>
              </p:cNvSpPr>
              <p:nvPr/>
            </p:nvSpPr>
            <p:spPr bwMode="auto">
              <a:xfrm>
                <a:off x="580" y="2910"/>
                <a:ext cx="80" cy="72"/>
              </a:xfrm>
              <a:custGeom>
                <a:avLst/>
                <a:gdLst>
                  <a:gd name="T0" fmla="*/ 0 w 80"/>
                  <a:gd name="T1" fmla="*/ 72 h 72"/>
                  <a:gd name="T2" fmla="*/ 0 w 80"/>
                  <a:gd name="T3" fmla="*/ 72 h 72"/>
                  <a:gd name="T4" fmla="*/ 8 w 80"/>
                  <a:gd name="T5" fmla="*/ 68 h 72"/>
                  <a:gd name="T6" fmla="*/ 8 w 80"/>
                  <a:gd name="T7" fmla="*/ 68 h 72"/>
                  <a:gd name="T8" fmla="*/ 16 w 80"/>
                  <a:gd name="T9" fmla="*/ 68 h 72"/>
                  <a:gd name="T10" fmla="*/ 16 w 80"/>
                  <a:gd name="T11" fmla="*/ 68 h 72"/>
                  <a:gd name="T12" fmla="*/ 24 w 80"/>
                  <a:gd name="T13" fmla="*/ 64 h 72"/>
                  <a:gd name="T14" fmla="*/ 24 w 80"/>
                  <a:gd name="T15" fmla="*/ 64 h 72"/>
                  <a:gd name="T16" fmla="*/ 32 w 80"/>
                  <a:gd name="T17" fmla="*/ 56 h 72"/>
                  <a:gd name="T18" fmla="*/ 32 w 80"/>
                  <a:gd name="T19" fmla="*/ 56 h 72"/>
                  <a:gd name="T20" fmla="*/ 40 w 80"/>
                  <a:gd name="T21" fmla="*/ 48 h 72"/>
                  <a:gd name="T22" fmla="*/ 40 w 80"/>
                  <a:gd name="T23" fmla="*/ 48 h 72"/>
                  <a:gd name="T24" fmla="*/ 48 w 80"/>
                  <a:gd name="T25" fmla="*/ 40 h 72"/>
                  <a:gd name="T26" fmla="*/ 48 w 80"/>
                  <a:gd name="T27" fmla="*/ 40 h 72"/>
                  <a:gd name="T28" fmla="*/ 52 w 80"/>
                  <a:gd name="T29" fmla="*/ 32 h 72"/>
                  <a:gd name="T30" fmla="*/ 52 w 80"/>
                  <a:gd name="T31" fmla="*/ 32 h 72"/>
                  <a:gd name="T32" fmla="*/ 60 w 80"/>
                  <a:gd name="T33" fmla="*/ 20 h 72"/>
                  <a:gd name="T34" fmla="*/ 60 w 80"/>
                  <a:gd name="T35" fmla="*/ 20 h 72"/>
                  <a:gd name="T36" fmla="*/ 68 w 80"/>
                  <a:gd name="T37" fmla="*/ 12 h 72"/>
                  <a:gd name="T38" fmla="*/ 68 w 80"/>
                  <a:gd name="T39" fmla="*/ 12 h 72"/>
                  <a:gd name="T40" fmla="*/ 76 w 80"/>
                  <a:gd name="T41" fmla="*/ 0 h 72"/>
                  <a:gd name="T42" fmla="*/ 76 w 80"/>
                  <a:gd name="T43" fmla="*/ 0 h 72"/>
                  <a:gd name="T44" fmla="*/ 80 w 80"/>
                  <a:gd name="T45" fmla="*/ 0 h 72"/>
                  <a:gd name="T46" fmla="*/ 80 w 80"/>
                  <a:gd name="T47" fmla="*/ 0 h 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"/>
                  <a:gd name="T73" fmla="*/ 0 h 72"/>
                  <a:gd name="T74" fmla="*/ 80 w 80"/>
                  <a:gd name="T75" fmla="*/ 72 h 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" h="72">
                    <a:moveTo>
                      <a:pt x="0" y="72"/>
                    </a:moveTo>
                    <a:lnTo>
                      <a:pt x="0" y="72"/>
                    </a:lnTo>
                    <a:lnTo>
                      <a:pt x="8" y="68"/>
                    </a:lnTo>
                    <a:lnTo>
                      <a:pt x="16" y="68"/>
                    </a:lnTo>
                    <a:lnTo>
                      <a:pt x="24" y="64"/>
                    </a:lnTo>
                    <a:lnTo>
                      <a:pt x="32" y="56"/>
                    </a:lnTo>
                    <a:lnTo>
                      <a:pt x="40" y="48"/>
                    </a:lnTo>
                    <a:lnTo>
                      <a:pt x="48" y="40"/>
                    </a:lnTo>
                    <a:lnTo>
                      <a:pt x="52" y="32"/>
                    </a:lnTo>
                    <a:lnTo>
                      <a:pt x="60" y="20"/>
                    </a:lnTo>
                    <a:lnTo>
                      <a:pt x="68" y="12"/>
                    </a:lnTo>
                    <a:lnTo>
                      <a:pt x="76" y="0"/>
                    </a:lnTo>
                    <a:lnTo>
                      <a:pt x="80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7" name="Freeform 186"/>
              <p:cNvSpPr>
                <a:spLocks/>
              </p:cNvSpPr>
              <p:nvPr/>
            </p:nvSpPr>
            <p:spPr bwMode="auto">
              <a:xfrm>
                <a:off x="576" y="2906"/>
                <a:ext cx="80" cy="72"/>
              </a:xfrm>
              <a:custGeom>
                <a:avLst/>
                <a:gdLst>
                  <a:gd name="T0" fmla="*/ 0 w 80"/>
                  <a:gd name="T1" fmla="*/ 72 h 72"/>
                  <a:gd name="T2" fmla="*/ 8 w 80"/>
                  <a:gd name="T3" fmla="*/ 68 h 72"/>
                  <a:gd name="T4" fmla="*/ 16 w 80"/>
                  <a:gd name="T5" fmla="*/ 68 h 72"/>
                  <a:gd name="T6" fmla="*/ 24 w 80"/>
                  <a:gd name="T7" fmla="*/ 64 h 72"/>
                  <a:gd name="T8" fmla="*/ 32 w 80"/>
                  <a:gd name="T9" fmla="*/ 56 h 72"/>
                  <a:gd name="T10" fmla="*/ 40 w 80"/>
                  <a:gd name="T11" fmla="*/ 48 h 72"/>
                  <a:gd name="T12" fmla="*/ 48 w 80"/>
                  <a:gd name="T13" fmla="*/ 40 h 72"/>
                  <a:gd name="T14" fmla="*/ 52 w 80"/>
                  <a:gd name="T15" fmla="*/ 32 h 72"/>
                  <a:gd name="T16" fmla="*/ 60 w 80"/>
                  <a:gd name="T17" fmla="*/ 20 h 72"/>
                  <a:gd name="T18" fmla="*/ 68 w 80"/>
                  <a:gd name="T19" fmla="*/ 12 h 72"/>
                  <a:gd name="T20" fmla="*/ 76 w 80"/>
                  <a:gd name="T21" fmla="*/ 0 h 72"/>
                  <a:gd name="T22" fmla="*/ 80 w 80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0"/>
                  <a:gd name="T37" fmla="*/ 0 h 72"/>
                  <a:gd name="T38" fmla="*/ 80 w 80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0" h="72">
                    <a:moveTo>
                      <a:pt x="0" y="72"/>
                    </a:moveTo>
                    <a:lnTo>
                      <a:pt x="8" y="68"/>
                    </a:lnTo>
                    <a:lnTo>
                      <a:pt x="16" y="68"/>
                    </a:lnTo>
                    <a:lnTo>
                      <a:pt x="24" y="64"/>
                    </a:lnTo>
                    <a:lnTo>
                      <a:pt x="32" y="56"/>
                    </a:lnTo>
                    <a:lnTo>
                      <a:pt x="40" y="48"/>
                    </a:lnTo>
                    <a:lnTo>
                      <a:pt x="48" y="40"/>
                    </a:lnTo>
                    <a:lnTo>
                      <a:pt x="52" y="32"/>
                    </a:lnTo>
                    <a:lnTo>
                      <a:pt x="60" y="20"/>
                    </a:lnTo>
                    <a:lnTo>
                      <a:pt x="68" y="12"/>
                    </a:lnTo>
                    <a:lnTo>
                      <a:pt x="76" y="0"/>
                    </a:lnTo>
                    <a:lnTo>
                      <a:pt x="80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8" name="Freeform 187"/>
              <p:cNvSpPr>
                <a:spLocks/>
              </p:cNvSpPr>
              <p:nvPr/>
            </p:nvSpPr>
            <p:spPr bwMode="auto">
              <a:xfrm>
                <a:off x="668" y="2794"/>
                <a:ext cx="52" cy="96"/>
              </a:xfrm>
              <a:custGeom>
                <a:avLst/>
                <a:gdLst>
                  <a:gd name="T0" fmla="*/ 0 w 52"/>
                  <a:gd name="T1" fmla="*/ 96 h 96"/>
                  <a:gd name="T2" fmla="*/ 0 w 52"/>
                  <a:gd name="T3" fmla="*/ 96 h 96"/>
                  <a:gd name="T4" fmla="*/ 4 w 52"/>
                  <a:gd name="T5" fmla="*/ 92 h 96"/>
                  <a:gd name="T6" fmla="*/ 4 w 52"/>
                  <a:gd name="T7" fmla="*/ 92 h 96"/>
                  <a:gd name="T8" fmla="*/ 12 w 52"/>
                  <a:gd name="T9" fmla="*/ 80 h 96"/>
                  <a:gd name="T10" fmla="*/ 12 w 52"/>
                  <a:gd name="T11" fmla="*/ 80 h 96"/>
                  <a:gd name="T12" fmla="*/ 20 w 52"/>
                  <a:gd name="T13" fmla="*/ 64 h 96"/>
                  <a:gd name="T14" fmla="*/ 20 w 52"/>
                  <a:gd name="T15" fmla="*/ 64 h 96"/>
                  <a:gd name="T16" fmla="*/ 24 w 52"/>
                  <a:gd name="T17" fmla="*/ 52 h 96"/>
                  <a:gd name="T18" fmla="*/ 24 w 52"/>
                  <a:gd name="T19" fmla="*/ 52 h 96"/>
                  <a:gd name="T20" fmla="*/ 36 w 52"/>
                  <a:gd name="T21" fmla="*/ 36 h 96"/>
                  <a:gd name="T22" fmla="*/ 36 w 52"/>
                  <a:gd name="T23" fmla="*/ 36 h 96"/>
                  <a:gd name="T24" fmla="*/ 40 w 52"/>
                  <a:gd name="T25" fmla="*/ 20 h 96"/>
                  <a:gd name="T26" fmla="*/ 40 w 52"/>
                  <a:gd name="T27" fmla="*/ 20 h 96"/>
                  <a:gd name="T28" fmla="*/ 48 w 52"/>
                  <a:gd name="T29" fmla="*/ 4 h 96"/>
                  <a:gd name="T30" fmla="*/ 48 w 52"/>
                  <a:gd name="T31" fmla="*/ 4 h 96"/>
                  <a:gd name="T32" fmla="*/ 52 w 52"/>
                  <a:gd name="T33" fmla="*/ 0 h 96"/>
                  <a:gd name="T34" fmla="*/ 52 w 52"/>
                  <a:gd name="T35" fmla="*/ 0 h 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96"/>
                  <a:gd name="T56" fmla="*/ 52 w 52"/>
                  <a:gd name="T57" fmla="*/ 96 h 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96">
                    <a:moveTo>
                      <a:pt x="0" y="96"/>
                    </a:moveTo>
                    <a:lnTo>
                      <a:pt x="0" y="96"/>
                    </a:lnTo>
                    <a:lnTo>
                      <a:pt x="4" y="92"/>
                    </a:lnTo>
                    <a:lnTo>
                      <a:pt x="12" y="80"/>
                    </a:lnTo>
                    <a:lnTo>
                      <a:pt x="20" y="64"/>
                    </a:lnTo>
                    <a:lnTo>
                      <a:pt x="24" y="52"/>
                    </a:lnTo>
                    <a:lnTo>
                      <a:pt x="36" y="36"/>
                    </a:lnTo>
                    <a:lnTo>
                      <a:pt x="40" y="20"/>
                    </a:lnTo>
                    <a:lnTo>
                      <a:pt x="48" y="4"/>
                    </a:lnTo>
                    <a:lnTo>
                      <a:pt x="52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9" name="Freeform 188"/>
              <p:cNvSpPr>
                <a:spLocks/>
              </p:cNvSpPr>
              <p:nvPr/>
            </p:nvSpPr>
            <p:spPr bwMode="auto">
              <a:xfrm>
                <a:off x="664" y="2790"/>
                <a:ext cx="52" cy="96"/>
              </a:xfrm>
              <a:custGeom>
                <a:avLst/>
                <a:gdLst>
                  <a:gd name="T0" fmla="*/ 0 w 52"/>
                  <a:gd name="T1" fmla="*/ 96 h 96"/>
                  <a:gd name="T2" fmla="*/ 4 w 52"/>
                  <a:gd name="T3" fmla="*/ 92 h 96"/>
                  <a:gd name="T4" fmla="*/ 12 w 52"/>
                  <a:gd name="T5" fmla="*/ 80 h 96"/>
                  <a:gd name="T6" fmla="*/ 20 w 52"/>
                  <a:gd name="T7" fmla="*/ 64 h 96"/>
                  <a:gd name="T8" fmla="*/ 24 w 52"/>
                  <a:gd name="T9" fmla="*/ 52 h 96"/>
                  <a:gd name="T10" fmla="*/ 36 w 52"/>
                  <a:gd name="T11" fmla="*/ 36 h 96"/>
                  <a:gd name="T12" fmla="*/ 40 w 52"/>
                  <a:gd name="T13" fmla="*/ 20 h 96"/>
                  <a:gd name="T14" fmla="*/ 48 w 52"/>
                  <a:gd name="T15" fmla="*/ 4 h 96"/>
                  <a:gd name="T16" fmla="*/ 52 w 52"/>
                  <a:gd name="T17" fmla="*/ 0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96"/>
                  <a:gd name="T29" fmla="*/ 52 w 52"/>
                  <a:gd name="T30" fmla="*/ 96 h 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96">
                    <a:moveTo>
                      <a:pt x="0" y="96"/>
                    </a:moveTo>
                    <a:lnTo>
                      <a:pt x="4" y="92"/>
                    </a:lnTo>
                    <a:lnTo>
                      <a:pt x="12" y="80"/>
                    </a:lnTo>
                    <a:lnTo>
                      <a:pt x="20" y="64"/>
                    </a:lnTo>
                    <a:lnTo>
                      <a:pt x="24" y="52"/>
                    </a:lnTo>
                    <a:lnTo>
                      <a:pt x="36" y="36"/>
                    </a:lnTo>
                    <a:lnTo>
                      <a:pt x="40" y="20"/>
                    </a:lnTo>
                    <a:lnTo>
                      <a:pt x="48" y="4"/>
                    </a:lnTo>
                    <a:lnTo>
                      <a:pt x="52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0" name="Freeform 189"/>
              <p:cNvSpPr>
                <a:spLocks/>
              </p:cNvSpPr>
              <p:nvPr/>
            </p:nvSpPr>
            <p:spPr bwMode="auto">
              <a:xfrm>
                <a:off x="728" y="2678"/>
                <a:ext cx="44" cy="96"/>
              </a:xfrm>
              <a:custGeom>
                <a:avLst/>
                <a:gdLst>
                  <a:gd name="T0" fmla="*/ 0 w 44"/>
                  <a:gd name="T1" fmla="*/ 96 h 96"/>
                  <a:gd name="T2" fmla="*/ 0 w 44"/>
                  <a:gd name="T3" fmla="*/ 96 h 96"/>
                  <a:gd name="T4" fmla="*/ 4 w 44"/>
                  <a:gd name="T5" fmla="*/ 84 h 96"/>
                  <a:gd name="T6" fmla="*/ 4 w 44"/>
                  <a:gd name="T7" fmla="*/ 84 h 96"/>
                  <a:gd name="T8" fmla="*/ 12 w 44"/>
                  <a:gd name="T9" fmla="*/ 72 h 96"/>
                  <a:gd name="T10" fmla="*/ 12 w 44"/>
                  <a:gd name="T11" fmla="*/ 72 h 96"/>
                  <a:gd name="T12" fmla="*/ 20 w 44"/>
                  <a:gd name="T13" fmla="*/ 52 h 96"/>
                  <a:gd name="T14" fmla="*/ 20 w 44"/>
                  <a:gd name="T15" fmla="*/ 52 h 96"/>
                  <a:gd name="T16" fmla="*/ 28 w 44"/>
                  <a:gd name="T17" fmla="*/ 36 h 96"/>
                  <a:gd name="T18" fmla="*/ 28 w 44"/>
                  <a:gd name="T19" fmla="*/ 36 h 96"/>
                  <a:gd name="T20" fmla="*/ 36 w 44"/>
                  <a:gd name="T21" fmla="*/ 20 h 96"/>
                  <a:gd name="T22" fmla="*/ 36 w 44"/>
                  <a:gd name="T23" fmla="*/ 20 h 96"/>
                  <a:gd name="T24" fmla="*/ 44 w 44"/>
                  <a:gd name="T25" fmla="*/ 4 h 96"/>
                  <a:gd name="T26" fmla="*/ 44 w 44"/>
                  <a:gd name="T27" fmla="*/ 4 h 96"/>
                  <a:gd name="T28" fmla="*/ 44 w 44"/>
                  <a:gd name="T29" fmla="*/ 0 h 96"/>
                  <a:gd name="T30" fmla="*/ 44 w 44"/>
                  <a:gd name="T31" fmla="*/ 0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96"/>
                  <a:gd name="T50" fmla="*/ 44 w 44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96">
                    <a:moveTo>
                      <a:pt x="0" y="96"/>
                    </a:moveTo>
                    <a:lnTo>
                      <a:pt x="0" y="96"/>
                    </a:lnTo>
                    <a:lnTo>
                      <a:pt x="4" y="84"/>
                    </a:lnTo>
                    <a:lnTo>
                      <a:pt x="12" y="72"/>
                    </a:lnTo>
                    <a:lnTo>
                      <a:pt x="20" y="52"/>
                    </a:lnTo>
                    <a:lnTo>
                      <a:pt x="28" y="36"/>
                    </a:lnTo>
                    <a:lnTo>
                      <a:pt x="36" y="20"/>
                    </a:lnTo>
                    <a:lnTo>
                      <a:pt x="44" y="4"/>
                    </a:lnTo>
                    <a:lnTo>
                      <a:pt x="44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1" name="Freeform 190"/>
              <p:cNvSpPr>
                <a:spLocks/>
              </p:cNvSpPr>
              <p:nvPr/>
            </p:nvSpPr>
            <p:spPr bwMode="auto">
              <a:xfrm>
                <a:off x="724" y="2674"/>
                <a:ext cx="44" cy="96"/>
              </a:xfrm>
              <a:custGeom>
                <a:avLst/>
                <a:gdLst>
                  <a:gd name="T0" fmla="*/ 0 w 44"/>
                  <a:gd name="T1" fmla="*/ 96 h 96"/>
                  <a:gd name="T2" fmla="*/ 4 w 44"/>
                  <a:gd name="T3" fmla="*/ 84 h 96"/>
                  <a:gd name="T4" fmla="*/ 12 w 44"/>
                  <a:gd name="T5" fmla="*/ 72 h 96"/>
                  <a:gd name="T6" fmla="*/ 20 w 44"/>
                  <a:gd name="T7" fmla="*/ 52 h 96"/>
                  <a:gd name="T8" fmla="*/ 28 w 44"/>
                  <a:gd name="T9" fmla="*/ 36 h 96"/>
                  <a:gd name="T10" fmla="*/ 36 w 44"/>
                  <a:gd name="T11" fmla="*/ 20 h 96"/>
                  <a:gd name="T12" fmla="*/ 44 w 44"/>
                  <a:gd name="T13" fmla="*/ 4 h 96"/>
                  <a:gd name="T14" fmla="*/ 44 w 44"/>
                  <a:gd name="T15" fmla="*/ 0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96"/>
                  <a:gd name="T26" fmla="*/ 44 w 44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96">
                    <a:moveTo>
                      <a:pt x="0" y="96"/>
                    </a:moveTo>
                    <a:lnTo>
                      <a:pt x="4" y="84"/>
                    </a:lnTo>
                    <a:lnTo>
                      <a:pt x="12" y="72"/>
                    </a:lnTo>
                    <a:lnTo>
                      <a:pt x="20" y="52"/>
                    </a:lnTo>
                    <a:lnTo>
                      <a:pt x="28" y="36"/>
                    </a:lnTo>
                    <a:lnTo>
                      <a:pt x="36" y="20"/>
                    </a:lnTo>
                    <a:lnTo>
                      <a:pt x="44" y="4"/>
                    </a:lnTo>
                    <a:lnTo>
                      <a:pt x="44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2" name="Freeform 191"/>
              <p:cNvSpPr>
                <a:spLocks/>
              </p:cNvSpPr>
              <p:nvPr/>
            </p:nvSpPr>
            <p:spPr bwMode="auto">
              <a:xfrm>
                <a:off x="784" y="2573"/>
                <a:ext cx="61" cy="89"/>
              </a:xfrm>
              <a:custGeom>
                <a:avLst/>
                <a:gdLst>
                  <a:gd name="T0" fmla="*/ 0 w 61"/>
                  <a:gd name="T1" fmla="*/ 89 h 89"/>
                  <a:gd name="T2" fmla="*/ 0 w 61"/>
                  <a:gd name="T3" fmla="*/ 89 h 89"/>
                  <a:gd name="T4" fmla="*/ 0 w 61"/>
                  <a:gd name="T5" fmla="*/ 81 h 89"/>
                  <a:gd name="T6" fmla="*/ 0 w 61"/>
                  <a:gd name="T7" fmla="*/ 81 h 89"/>
                  <a:gd name="T8" fmla="*/ 12 w 61"/>
                  <a:gd name="T9" fmla="*/ 64 h 89"/>
                  <a:gd name="T10" fmla="*/ 12 w 61"/>
                  <a:gd name="T11" fmla="*/ 64 h 89"/>
                  <a:gd name="T12" fmla="*/ 16 w 61"/>
                  <a:gd name="T13" fmla="*/ 56 h 89"/>
                  <a:gd name="T14" fmla="*/ 16 w 61"/>
                  <a:gd name="T15" fmla="*/ 56 h 89"/>
                  <a:gd name="T16" fmla="*/ 24 w 61"/>
                  <a:gd name="T17" fmla="*/ 44 h 89"/>
                  <a:gd name="T18" fmla="*/ 24 w 61"/>
                  <a:gd name="T19" fmla="*/ 44 h 89"/>
                  <a:gd name="T20" fmla="*/ 33 w 61"/>
                  <a:gd name="T21" fmla="*/ 32 h 89"/>
                  <a:gd name="T22" fmla="*/ 33 w 61"/>
                  <a:gd name="T23" fmla="*/ 32 h 89"/>
                  <a:gd name="T24" fmla="*/ 37 w 61"/>
                  <a:gd name="T25" fmla="*/ 24 h 89"/>
                  <a:gd name="T26" fmla="*/ 37 w 61"/>
                  <a:gd name="T27" fmla="*/ 24 h 89"/>
                  <a:gd name="T28" fmla="*/ 49 w 61"/>
                  <a:gd name="T29" fmla="*/ 12 h 89"/>
                  <a:gd name="T30" fmla="*/ 49 w 61"/>
                  <a:gd name="T31" fmla="*/ 12 h 89"/>
                  <a:gd name="T32" fmla="*/ 53 w 61"/>
                  <a:gd name="T33" fmla="*/ 4 h 89"/>
                  <a:gd name="T34" fmla="*/ 53 w 61"/>
                  <a:gd name="T35" fmla="*/ 4 h 89"/>
                  <a:gd name="T36" fmla="*/ 61 w 61"/>
                  <a:gd name="T37" fmla="*/ 0 h 89"/>
                  <a:gd name="T38" fmla="*/ 61 w 61"/>
                  <a:gd name="T39" fmla="*/ 0 h 8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89"/>
                  <a:gd name="T62" fmla="*/ 61 w 61"/>
                  <a:gd name="T63" fmla="*/ 89 h 8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89">
                    <a:moveTo>
                      <a:pt x="0" y="89"/>
                    </a:moveTo>
                    <a:lnTo>
                      <a:pt x="0" y="89"/>
                    </a:lnTo>
                    <a:lnTo>
                      <a:pt x="0" y="81"/>
                    </a:lnTo>
                    <a:lnTo>
                      <a:pt x="12" y="64"/>
                    </a:lnTo>
                    <a:lnTo>
                      <a:pt x="16" y="56"/>
                    </a:lnTo>
                    <a:lnTo>
                      <a:pt x="24" y="44"/>
                    </a:lnTo>
                    <a:lnTo>
                      <a:pt x="33" y="32"/>
                    </a:lnTo>
                    <a:lnTo>
                      <a:pt x="37" y="24"/>
                    </a:lnTo>
                    <a:lnTo>
                      <a:pt x="49" y="12"/>
                    </a:lnTo>
                    <a:lnTo>
                      <a:pt x="53" y="4"/>
                    </a:lnTo>
                    <a:lnTo>
                      <a:pt x="61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3" name="Freeform 192"/>
              <p:cNvSpPr>
                <a:spLocks/>
              </p:cNvSpPr>
              <p:nvPr/>
            </p:nvSpPr>
            <p:spPr bwMode="auto">
              <a:xfrm>
                <a:off x="780" y="2569"/>
                <a:ext cx="61" cy="89"/>
              </a:xfrm>
              <a:custGeom>
                <a:avLst/>
                <a:gdLst>
                  <a:gd name="T0" fmla="*/ 0 w 61"/>
                  <a:gd name="T1" fmla="*/ 89 h 89"/>
                  <a:gd name="T2" fmla="*/ 0 w 61"/>
                  <a:gd name="T3" fmla="*/ 81 h 89"/>
                  <a:gd name="T4" fmla="*/ 12 w 61"/>
                  <a:gd name="T5" fmla="*/ 64 h 89"/>
                  <a:gd name="T6" fmla="*/ 16 w 61"/>
                  <a:gd name="T7" fmla="*/ 56 h 89"/>
                  <a:gd name="T8" fmla="*/ 24 w 61"/>
                  <a:gd name="T9" fmla="*/ 44 h 89"/>
                  <a:gd name="T10" fmla="*/ 33 w 61"/>
                  <a:gd name="T11" fmla="*/ 32 h 89"/>
                  <a:gd name="T12" fmla="*/ 37 w 61"/>
                  <a:gd name="T13" fmla="*/ 24 h 89"/>
                  <a:gd name="T14" fmla="*/ 49 w 61"/>
                  <a:gd name="T15" fmla="*/ 12 h 89"/>
                  <a:gd name="T16" fmla="*/ 53 w 61"/>
                  <a:gd name="T17" fmla="*/ 4 h 89"/>
                  <a:gd name="T18" fmla="*/ 61 w 61"/>
                  <a:gd name="T19" fmla="*/ 0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89"/>
                  <a:gd name="T32" fmla="*/ 61 w 61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89">
                    <a:moveTo>
                      <a:pt x="0" y="89"/>
                    </a:moveTo>
                    <a:lnTo>
                      <a:pt x="0" y="81"/>
                    </a:lnTo>
                    <a:lnTo>
                      <a:pt x="12" y="64"/>
                    </a:lnTo>
                    <a:lnTo>
                      <a:pt x="16" y="56"/>
                    </a:lnTo>
                    <a:lnTo>
                      <a:pt x="24" y="44"/>
                    </a:lnTo>
                    <a:lnTo>
                      <a:pt x="33" y="32"/>
                    </a:lnTo>
                    <a:lnTo>
                      <a:pt x="37" y="24"/>
                    </a:lnTo>
                    <a:lnTo>
                      <a:pt x="49" y="12"/>
                    </a:lnTo>
                    <a:lnTo>
                      <a:pt x="53" y="4"/>
                    </a:lnTo>
                    <a:lnTo>
                      <a:pt x="61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4" name="Freeform 193"/>
              <p:cNvSpPr>
                <a:spLocks/>
              </p:cNvSpPr>
              <p:nvPr/>
            </p:nvSpPr>
            <p:spPr bwMode="auto">
              <a:xfrm>
                <a:off x="857" y="2501"/>
                <a:ext cx="92" cy="56"/>
              </a:xfrm>
              <a:custGeom>
                <a:avLst/>
                <a:gdLst>
                  <a:gd name="T0" fmla="*/ 0 w 92"/>
                  <a:gd name="T1" fmla="*/ 56 h 56"/>
                  <a:gd name="T2" fmla="*/ 0 w 92"/>
                  <a:gd name="T3" fmla="*/ 56 h 56"/>
                  <a:gd name="T4" fmla="*/ 4 w 92"/>
                  <a:gd name="T5" fmla="*/ 52 h 56"/>
                  <a:gd name="T6" fmla="*/ 4 w 92"/>
                  <a:gd name="T7" fmla="*/ 52 h 56"/>
                  <a:gd name="T8" fmla="*/ 12 w 92"/>
                  <a:gd name="T9" fmla="*/ 44 h 56"/>
                  <a:gd name="T10" fmla="*/ 12 w 92"/>
                  <a:gd name="T11" fmla="*/ 44 h 56"/>
                  <a:gd name="T12" fmla="*/ 20 w 92"/>
                  <a:gd name="T13" fmla="*/ 32 h 56"/>
                  <a:gd name="T14" fmla="*/ 20 w 92"/>
                  <a:gd name="T15" fmla="*/ 32 h 56"/>
                  <a:gd name="T16" fmla="*/ 28 w 92"/>
                  <a:gd name="T17" fmla="*/ 28 h 56"/>
                  <a:gd name="T18" fmla="*/ 28 w 92"/>
                  <a:gd name="T19" fmla="*/ 28 h 56"/>
                  <a:gd name="T20" fmla="*/ 36 w 92"/>
                  <a:gd name="T21" fmla="*/ 20 h 56"/>
                  <a:gd name="T22" fmla="*/ 36 w 92"/>
                  <a:gd name="T23" fmla="*/ 20 h 56"/>
                  <a:gd name="T24" fmla="*/ 44 w 92"/>
                  <a:gd name="T25" fmla="*/ 12 h 56"/>
                  <a:gd name="T26" fmla="*/ 44 w 92"/>
                  <a:gd name="T27" fmla="*/ 12 h 56"/>
                  <a:gd name="T28" fmla="*/ 52 w 92"/>
                  <a:gd name="T29" fmla="*/ 8 h 56"/>
                  <a:gd name="T30" fmla="*/ 52 w 92"/>
                  <a:gd name="T31" fmla="*/ 8 h 56"/>
                  <a:gd name="T32" fmla="*/ 56 w 92"/>
                  <a:gd name="T33" fmla="*/ 8 h 56"/>
                  <a:gd name="T34" fmla="*/ 56 w 92"/>
                  <a:gd name="T35" fmla="*/ 8 h 56"/>
                  <a:gd name="T36" fmla="*/ 68 w 92"/>
                  <a:gd name="T37" fmla="*/ 4 h 56"/>
                  <a:gd name="T38" fmla="*/ 68 w 92"/>
                  <a:gd name="T39" fmla="*/ 4 h 56"/>
                  <a:gd name="T40" fmla="*/ 72 w 92"/>
                  <a:gd name="T41" fmla="*/ 4 h 56"/>
                  <a:gd name="T42" fmla="*/ 72 w 92"/>
                  <a:gd name="T43" fmla="*/ 4 h 56"/>
                  <a:gd name="T44" fmla="*/ 80 w 92"/>
                  <a:gd name="T45" fmla="*/ 0 h 56"/>
                  <a:gd name="T46" fmla="*/ 80 w 92"/>
                  <a:gd name="T47" fmla="*/ 0 h 56"/>
                  <a:gd name="T48" fmla="*/ 88 w 92"/>
                  <a:gd name="T49" fmla="*/ 0 h 56"/>
                  <a:gd name="T50" fmla="*/ 88 w 92"/>
                  <a:gd name="T51" fmla="*/ 0 h 56"/>
                  <a:gd name="T52" fmla="*/ 92 w 92"/>
                  <a:gd name="T53" fmla="*/ 4 h 56"/>
                  <a:gd name="T54" fmla="*/ 92 w 92"/>
                  <a:gd name="T55" fmla="*/ 4 h 5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2"/>
                  <a:gd name="T85" fmla="*/ 0 h 56"/>
                  <a:gd name="T86" fmla="*/ 92 w 92"/>
                  <a:gd name="T87" fmla="*/ 56 h 5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2" h="56">
                    <a:moveTo>
                      <a:pt x="0" y="56"/>
                    </a:moveTo>
                    <a:lnTo>
                      <a:pt x="0" y="56"/>
                    </a:lnTo>
                    <a:lnTo>
                      <a:pt x="4" y="52"/>
                    </a:lnTo>
                    <a:lnTo>
                      <a:pt x="12" y="44"/>
                    </a:lnTo>
                    <a:lnTo>
                      <a:pt x="20" y="32"/>
                    </a:lnTo>
                    <a:lnTo>
                      <a:pt x="28" y="28"/>
                    </a:lnTo>
                    <a:lnTo>
                      <a:pt x="36" y="20"/>
                    </a:lnTo>
                    <a:lnTo>
                      <a:pt x="44" y="12"/>
                    </a:lnTo>
                    <a:lnTo>
                      <a:pt x="52" y="8"/>
                    </a:lnTo>
                    <a:lnTo>
                      <a:pt x="56" y="8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2" y="4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Freeform 194"/>
              <p:cNvSpPr>
                <a:spLocks/>
              </p:cNvSpPr>
              <p:nvPr/>
            </p:nvSpPr>
            <p:spPr bwMode="auto">
              <a:xfrm>
                <a:off x="853" y="2497"/>
                <a:ext cx="92" cy="56"/>
              </a:xfrm>
              <a:custGeom>
                <a:avLst/>
                <a:gdLst>
                  <a:gd name="T0" fmla="*/ 0 w 92"/>
                  <a:gd name="T1" fmla="*/ 56 h 56"/>
                  <a:gd name="T2" fmla="*/ 4 w 92"/>
                  <a:gd name="T3" fmla="*/ 52 h 56"/>
                  <a:gd name="T4" fmla="*/ 12 w 92"/>
                  <a:gd name="T5" fmla="*/ 44 h 56"/>
                  <a:gd name="T6" fmla="*/ 20 w 92"/>
                  <a:gd name="T7" fmla="*/ 32 h 56"/>
                  <a:gd name="T8" fmla="*/ 28 w 92"/>
                  <a:gd name="T9" fmla="*/ 28 h 56"/>
                  <a:gd name="T10" fmla="*/ 36 w 92"/>
                  <a:gd name="T11" fmla="*/ 20 h 56"/>
                  <a:gd name="T12" fmla="*/ 44 w 92"/>
                  <a:gd name="T13" fmla="*/ 12 h 56"/>
                  <a:gd name="T14" fmla="*/ 52 w 92"/>
                  <a:gd name="T15" fmla="*/ 8 h 56"/>
                  <a:gd name="T16" fmla="*/ 56 w 92"/>
                  <a:gd name="T17" fmla="*/ 8 h 56"/>
                  <a:gd name="T18" fmla="*/ 68 w 92"/>
                  <a:gd name="T19" fmla="*/ 4 h 56"/>
                  <a:gd name="T20" fmla="*/ 72 w 92"/>
                  <a:gd name="T21" fmla="*/ 4 h 56"/>
                  <a:gd name="T22" fmla="*/ 80 w 92"/>
                  <a:gd name="T23" fmla="*/ 0 h 56"/>
                  <a:gd name="T24" fmla="*/ 88 w 92"/>
                  <a:gd name="T25" fmla="*/ 0 h 56"/>
                  <a:gd name="T26" fmla="*/ 92 w 92"/>
                  <a:gd name="T27" fmla="*/ 4 h 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2"/>
                  <a:gd name="T43" fmla="*/ 0 h 56"/>
                  <a:gd name="T44" fmla="*/ 92 w 92"/>
                  <a:gd name="T45" fmla="*/ 56 h 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2" h="56">
                    <a:moveTo>
                      <a:pt x="0" y="56"/>
                    </a:moveTo>
                    <a:lnTo>
                      <a:pt x="4" y="52"/>
                    </a:lnTo>
                    <a:lnTo>
                      <a:pt x="12" y="44"/>
                    </a:lnTo>
                    <a:lnTo>
                      <a:pt x="20" y="32"/>
                    </a:lnTo>
                    <a:lnTo>
                      <a:pt x="28" y="28"/>
                    </a:lnTo>
                    <a:lnTo>
                      <a:pt x="36" y="20"/>
                    </a:lnTo>
                    <a:lnTo>
                      <a:pt x="44" y="12"/>
                    </a:lnTo>
                    <a:lnTo>
                      <a:pt x="52" y="8"/>
                    </a:lnTo>
                    <a:lnTo>
                      <a:pt x="56" y="8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2" y="4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6" name="Freeform 195"/>
              <p:cNvSpPr>
                <a:spLocks/>
              </p:cNvSpPr>
              <p:nvPr/>
            </p:nvSpPr>
            <p:spPr bwMode="auto">
              <a:xfrm>
                <a:off x="965" y="2505"/>
                <a:ext cx="108" cy="28"/>
              </a:xfrm>
              <a:custGeom>
                <a:avLst/>
                <a:gdLst>
                  <a:gd name="T0" fmla="*/ 0 w 108"/>
                  <a:gd name="T1" fmla="*/ 0 h 28"/>
                  <a:gd name="T2" fmla="*/ 0 w 108"/>
                  <a:gd name="T3" fmla="*/ 0 h 28"/>
                  <a:gd name="T4" fmla="*/ 4 w 108"/>
                  <a:gd name="T5" fmla="*/ 0 h 28"/>
                  <a:gd name="T6" fmla="*/ 4 w 108"/>
                  <a:gd name="T7" fmla="*/ 0 h 28"/>
                  <a:gd name="T8" fmla="*/ 12 w 108"/>
                  <a:gd name="T9" fmla="*/ 4 h 28"/>
                  <a:gd name="T10" fmla="*/ 12 w 108"/>
                  <a:gd name="T11" fmla="*/ 4 h 28"/>
                  <a:gd name="T12" fmla="*/ 16 w 108"/>
                  <a:gd name="T13" fmla="*/ 4 h 28"/>
                  <a:gd name="T14" fmla="*/ 16 w 108"/>
                  <a:gd name="T15" fmla="*/ 4 h 28"/>
                  <a:gd name="T16" fmla="*/ 24 w 108"/>
                  <a:gd name="T17" fmla="*/ 8 h 28"/>
                  <a:gd name="T18" fmla="*/ 24 w 108"/>
                  <a:gd name="T19" fmla="*/ 8 h 28"/>
                  <a:gd name="T20" fmla="*/ 32 w 108"/>
                  <a:gd name="T21" fmla="*/ 8 h 28"/>
                  <a:gd name="T22" fmla="*/ 32 w 108"/>
                  <a:gd name="T23" fmla="*/ 8 h 28"/>
                  <a:gd name="T24" fmla="*/ 40 w 108"/>
                  <a:gd name="T25" fmla="*/ 12 h 28"/>
                  <a:gd name="T26" fmla="*/ 40 w 108"/>
                  <a:gd name="T27" fmla="*/ 12 h 28"/>
                  <a:gd name="T28" fmla="*/ 48 w 108"/>
                  <a:gd name="T29" fmla="*/ 16 h 28"/>
                  <a:gd name="T30" fmla="*/ 48 w 108"/>
                  <a:gd name="T31" fmla="*/ 16 h 28"/>
                  <a:gd name="T32" fmla="*/ 56 w 108"/>
                  <a:gd name="T33" fmla="*/ 16 h 28"/>
                  <a:gd name="T34" fmla="*/ 56 w 108"/>
                  <a:gd name="T35" fmla="*/ 16 h 28"/>
                  <a:gd name="T36" fmla="*/ 64 w 108"/>
                  <a:gd name="T37" fmla="*/ 20 h 28"/>
                  <a:gd name="T38" fmla="*/ 64 w 108"/>
                  <a:gd name="T39" fmla="*/ 20 h 28"/>
                  <a:gd name="T40" fmla="*/ 72 w 108"/>
                  <a:gd name="T41" fmla="*/ 24 h 28"/>
                  <a:gd name="T42" fmla="*/ 72 w 108"/>
                  <a:gd name="T43" fmla="*/ 24 h 28"/>
                  <a:gd name="T44" fmla="*/ 80 w 108"/>
                  <a:gd name="T45" fmla="*/ 24 h 28"/>
                  <a:gd name="T46" fmla="*/ 80 w 108"/>
                  <a:gd name="T47" fmla="*/ 24 h 28"/>
                  <a:gd name="T48" fmla="*/ 88 w 108"/>
                  <a:gd name="T49" fmla="*/ 28 h 28"/>
                  <a:gd name="T50" fmla="*/ 88 w 108"/>
                  <a:gd name="T51" fmla="*/ 28 h 28"/>
                  <a:gd name="T52" fmla="*/ 92 w 108"/>
                  <a:gd name="T53" fmla="*/ 28 h 28"/>
                  <a:gd name="T54" fmla="*/ 92 w 108"/>
                  <a:gd name="T55" fmla="*/ 28 h 28"/>
                  <a:gd name="T56" fmla="*/ 104 w 108"/>
                  <a:gd name="T57" fmla="*/ 28 h 28"/>
                  <a:gd name="T58" fmla="*/ 104 w 108"/>
                  <a:gd name="T59" fmla="*/ 28 h 28"/>
                  <a:gd name="T60" fmla="*/ 108 w 108"/>
                  <a:gd name="T61" fmla="*/ 28 h 28"/>
                  <a:gd name="T62" fmla="*/ 108 w 108"/>
                  <a:gd name="T63" fmla="*/ 28 h 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"/>
                  <a:gd name="T98" fmla="*/ 108 w 108"/>
                  <a:gd name="T99" fmla="*/ 28 h 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12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64" y="20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88" y="28"/>
                    </a:lnTo>
                    <a:lnTo>
                      <a:pt x="92" y="28"/>
                    </a:lnTo>
                    <a:lnTo>
                      <a:pt x="104" y="28"/>
                    </a:lnTo>
                    <a:lnTo>
                      <a:pt x="108" y="28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7" name="Freeform 196"/>
              <p:cNvSpPr>
                <a:spLocks/>
              </p:cNvSpPr>
              <p:nvPr/>
            </p:nvSpPr>
            <p:spPr bwMode="auto">
              <a:xfrm>
                <a:off x="961" y="2501"/>
                <a:ext cx="108" cy="28"/>
              </a:xfrm>
              <a:custGeom>
                <a:avLst/>
                <a:gdLst>
                  <a:gd name="T0" fmla="*/ 0 w 108"/>
                  <a:gd name="T1" fmla="*/ 0 h 28"/>
                  <a:gd name="T2" fmla="*/ 4 w 108"/>
                  <a:gd name="T3" fmla="*/ 0 h 28"/>
                  <a:gd name="T4" fmla="*/ 12 w 108"/>
                  <a:gd name="T5" fmla="*/ 4 h 28"/>
                  <a:gd name="T6" fmla="*/ 16 w 108"/>
                  <a:gd name="T7" fmla="*/ 4 h 28"/>
                  <a:gd name="T8" fmla="*/ 24 w 108"/>
                  <a:gd name="T9" fmla="*/ 8 h 28"/>
                  <a:gd name="T10" fmla="*/ 32 w 108"/>
                  <a:gd name="T11" fmla="*/ 8 h 28"/>
                  <a:gd name="T12" fmla="*/ 40 w 108"/>
                  <a:gd name="T13" fmla="*/ 12 h 28"/>
                  <a:gd name="T14" fmla="*/ 48 w 108"/>
                  <a:gd name="T15" fmla="*/ 16 h 28"/>
                  <a:gd name="T16" fmla="*/ 56 w 108"/>
                  <a:gd name="T17" fmla="*/ 16 h 28"/>
                  <a:gd name="T18" fmla="*/ 64 w 108"/>
                  <a:gd name="T19" fmla="*/ 20 h 28"/>
                  <a:gd name="T20" fmla="*/ 72 w 108"/>
                  <a:gd name="T21" fmla="*/ 24 h 28"/>
                  <a:gd name="T22" fmla="*/ 80 w 108"/>
                  <a:gd name="T23" fmla="*/ 24 h 28"/>
                  <a:gd name="T24" fmla="*/ 88 w 108"/>
                  <a:gd name="T25" fmla="*/ 28 h 28"/>
                  <a:gd name="T26" fmla="*/ 92 w 108"/>
                  <a:gd name="T27" fmla="*/ 28 h 28"/>
                  <a:gd name="T28" fmla="*/ 104 w 108"/>
                  <a:gd name="T29" fmla="*/ 28 h 28"/>
                  <a:gd name="T30" fmla="*/ 108 w 108"/>
                  <a:gd name="T31" fmla="*/ 28 h 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8"/>
                  <a:gd name="T49" fmla="*/ 0 h 28"/>
                  <a:gd name="T50" fmla="*/ 108 w 108"/>
                  <a:gd name="T51" fmla="*/ 28 h 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8" h="28">
                    <a:moveTo>
                      <a:pt x="0" y="0"/>
                    </a:moveTo>
                    <a:lnTo>
                      <a:pt x="4" y="0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12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64" y="20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88" y="28"/>
                    </a:lnTo>
                    <a:lnTo>
                      <a:pt x="92" y="28"/>
                    </a:lnTo>
                    <a:lnTo>
                      <a:pt x="104" y="28"/>
                    </a:lnTo>
                    <a:lnTo>
                      <a:pt x="108" y="28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8" name="Freeform 197"/>
              <p:cNvSpPr>
                <a:spLocks/>
              </p:cNvSpPr>
              <p:nvPr/>
            </p:nvSpPr>
            <p:spPr bwMode="auto">
              <a:xfrm>
                <a:off x="1093" y="2533"/>
                <a:ext cx="105" cy="32"/>
              </a:xfrm>
              <a:custGeom>
                <a:avLst/>
                <a:gdLst>
                  <a:gd name="T0" fmla="*/ 0 w 105"/>
                  <a:gd name="T1" fmla="*/ 0 h 32"/>
                  <a:gd name="T2" fmla="*/ 0 w 105"/>
                  <a:gd name="T3" fmla="*/ 0 h 32"/>
                  <a:gd name="T4" fmla="*/ 12 w 105"/>
                  <a:gd name="T5" fmla="*/ 0 h 32"/>
                  <a:gd name="T6" fmla="*/ 12 w 105"/>
                  <a:gd name="T7" fmla="*/ 0 h 32"/>
                  <a:gd name="T8" fmla="*/ 20 w 105"/>
                  <a:gd name="T9" fmla="*/ 4 h 32"/>
                  <a:gd name="T10" fmla="*/ 20 w 105"/>
                  <a:gd name="T11" fmla="*/ 4 h 32"/>
                  <a:gd name="T12" fmla="*/ 28 w 105"/>
                  <a:gd name="T13" fmla="*/ 4 h 32"/>
                  <a:gd name="T14" fmla="*/ 28 w 105"/>
                  <a:gd name="T15" fmla="*/ 4 h 32"/>
                  <a:gd name="T16" fmla="*/ 36 w 105"/>
                  <a:gd name="T17" fmla="*/ 8 h 32"/>
                  <a:gd name="T18" fmla="*/ 36 w 105"/>
                  <a:gd name="T19" fmla="*/ 8 h 32"/>
                  <a:gd name="T20" fmla="*/ 40 w 105"/>
                  <a:gd name="T21" fmla="*/ 8 h 32"/>
                  <a:gd name="T22" fmla="*/ 40 w 105"/>
                  <a:gd name="T23" fmla="*/ 8 h 32"/>
                  <a:gd name="T24" fmla="*/ 53 w 105"/>
                  <a:gd name="T25" fmla="*/ 12 h 32"/>
                  <a:gd name="T26" fmla="*/ 53 w 105"/>
                  <a:gd name="T27" fmla="*/ 12 h 32"/>
                  <a:gd name="T28" fmla="*/ 57 w 105"/>
                  <a:gd name="T29" fmla="*/ 12 h 32"/>
                  <a:gd name="T30" fmla="*/ 57 w 105"/>
                  <a:gd name="T31" fmla="*/ 12 h 32"/>
                  <a:gd name="T32" fmla="*/ 65 w 105"/>
                  <a:gd name="T33" fmla="*/ 20 h 32"/>
                  <a:gd name="T34" fmla="*/ 65 w 105"/>
                  <a:gd name="T35" fmla="*/ 20 h 32"/>
                  <a:gd name="T36" fmla="*/ 73 w 105"/>
                  <a:gd name="T37" fmla="*/ 24 h 32"/>
                  <a:gd name="T38" fmla="*/ 73 w 105"/>
                  <a:gd name="T39" fmla="*/ 24 h 32"/>
                  <a:gd name="T40" fmla="*/ 81 w 105"/>
                  <a:gd name="T41" fmla="*/ 24 h 32"/>
                  <a:gd name="T42" fmla="*/ 81 w 105"/>
                  <a:gd name="T43" fmla="*/ 24 h 32"/>
                  <a:gd name="T44" fmla="*/ 89 w 105"/>
                  <a:gd name="T45" fmla="*/ 24 h 32"/>
                  <a:gd name="T46" fmla="*/ 89 w 105"/>
                  <a:gd name="T47" fmla="*/ 24 h 32"/>
                  <a:gd name="T48" fmla="*/ 93 w 105"/>
                  <a:gd name="T49" fmla="*/ 28 h 32"/>
                  <a:gd name="T50" fmla="*/ 93 w 105"/>
                  <a:gd name="T51" fmla="*/ 28 h 32"/>
                  <a:gd name="T52" fmla="*/ 105 w 105"/>
                  <a:gd name="T53" fmla="*/ 32 h 32"/>
                  <a:gd name="T54" fmla="*/ 105 w 105"/>
                  <a:gd name="T55" fmla="*/ 32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5"/>
                  <a:gd name="T85" fmla="*/ 0 h 32"/>
                  <a:gd name="T86" fmla="*/ 105 w 105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5" h="3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53" y="12"/>
                    </a:lnTo>
                    <a:lnTo>
                      <a:pt x="57" y="12"/>
                    </a:lnTo>
                    <a:lnTo>
                      <a:pt x="65" y="20"/>
                    </a:lnTo>
                    <a:lnTo>
                      <a:pt x="73" y="24"/>
                    </a:lnTo>
                    <a:lnTo>
                      <a:pt x="81" y="24"/>
                    </a:lnTo>
                    <a:lnTo>
                      <a:pt x="89" y="24"/>
                    </a:lnTo>
                    <a:lnTo>
                      <a:pt x="93" y="28"/>
                    </a:lnTo>
                    <a:lnTo>
                      <a:pt x="105" y="32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9" name="Freeform 198"/>
              <p:cNvSpPr>
                <a:spLocks/>
              </p:cNvSpPr>
              <p:nvPr/>
            </p:nvSpPr>
            <p:spPr bwMode="auto">
              <a:xfrm>
                <a:off x="1089" y="2529"/>
                <a:ext cx="105" cy="32"/>
              </a:xfrm>
              <a:custGeom>
                <a:avLst/>
                <a:gdLst>
                  <a:gd name="T0" fmla="*/ 0 w 105"/>
                  <a:gd name="T1" fmla="*/ 0 h 32"/>
                  <a:gd name="T2" fmla="*/ 12 w 105"/>
                  <a:gd name="T3" fmla="*/ 0 h 32"/>
                  <a:gd name="T4" fmla="*/ 20 w 105"/>
                  <a:gd name="T5" fmla="*/ 4 h 32"/>
                  <a:gd name="T6" fmla="*/ 28 w 105"/>
                  <a:gd name="T7" fmla="*/ 4 h 32"/>
                  <a:gd name="T8" fmla="*/ 36 w 105"/>
                  <a:gd name="T9" fmla="*/ 8 h 32"/>
                  <a:gd name="T10" fmla="*/ 40 w 105"/>
                  <a:gd name="T11" fmla="*/ 8 h 32"/>
                  <a:gd name="T12" fmla="*/ 53 w 105"/>
                  <a:gd name="T13" fmla="*/ 12 h 32"/>
                  <a:gd name="T14" fmla="*/ 57 w 105"/>
                  <a:gd name="T15" fmla="*/ 12 h 32"/>
                  <a:gd name="T16" fmla="*/ 65 w 105"/>
                  <a:gd name="T17" fmla="*/ 20 h 32"/>
                  <a:gd name="T18" fmla="*/ 73 w 105"/>
                  <a:gd name="T19" fmla="*/ 24 h 32"/>
                  <a:gd name="T20" fmla="*/ 81 w 105"/>
                  <a:gd name="T21" fmla="*/ 24 h 32"/>
                  <a:gd name="T22" fmla="*/ 89 w 105"/>
                  <a:gd name="T23" fmla="*/ 24 h 32"/>
                  <a:gd name="T24" fmla="*/ 93 w 105"/>
                  <a:gd name="T25" fmla="*/ 28 h 32"/>
                  <a:gd name="T26" fmla="*/ 105 w 105"/>
                  <a:gd name="T27" fmla="*/ 32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32"/>
                  <a:gd name="T44" fmla="*/ 105 w 105"/>
                  <a:gd name="T45" fmla="*/ 32 h 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32">
                    <a:moveTo>
                      <a:pt x="0" y="0"/>
                    </a:moveTo>
                    <a:lnTo>
                      <a:pt x="12" y="0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53" y="12"/>
                    </a:lnTo>
                    <a:lnTo>
                      <a:pt x="57" y="12"/>
                    </a:lnTo>
                    <a:lnTo>
                      <a:pt x="65" y="20"/>
                    </a:lnTo>
                    <a:lnTo>
                      <a:pt x="73" y="24"/>
                    </a:lnTo>
                    <a:lnTo>
                      <a:pt x="81" y="24"/>
                    </a:lnTo>
                    <a:lnTo>
                      <a:pt x="89" y="24"/>
                    </a:lnTo>
                    <a:lnTo>
                      <a:pt x="93" y="28"/>
                    </a:lnTo>
                    <a:lnTo>
                      <a:pt x="105" y="32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0" name="Freeform 199"/>
              <p:cNvSpPr>
                <a:spLocks/>
              </p:cNvSpPr>
              <p:nvPr/>
            </p:nvSpPr>
            <p:spPr bwMode="auto">
              <a:xfrm>
                <a:off x="1214" y="2573"/>
                <a:ext cx="108" cy="20"/>
              </a:xfrm>
              <a:custGeom>
                <a:avLst/>
                <a:gdLst>
                  <a:gd name="T0" fmla="*/ 0 w 108"/>
                  <a:gd name="T1" fmla="*/ 0 h 20"/>
                  <a:gd name="T2" fmla="*/ 0 w 108"/>
                  <a:gd name="T3" fmla="*/ 0 h 20"/>
                  <a:gd name="T4" fmla="*/ 4 w 108"/>
                  <a:gd name="T5" fmla="*/ 4 h 20"/>
                  <a:gd name="T6" fmla="*/ 4 w 108"/>
                  <a:gd name="T7" fmla="*/ 4 h 20"/>
                  <a:gd name="T8" fmla="*/ 12 w 108"/>
                  <a:gd name="T9" fmla="*/ 4 h 20"/>
                  <a:gd name="T10" fmla="*/ 12 w 108"/>
                  <a:gd name="T11" fmla="*/ 4 h 20"/>
                  <a:gd name="T12" fmla="*/ 20 w 108"/>
                  <a:gd name="T13" fmla="*/ 8 h 20"/>
                  <a:gd name="T14" fmla="*/ 20 w 108"/>
                  <a:gd name="T15" fmla="*/ 8 h 20"/>
                  <a:gd name="T16" fmla="*/ 28 w 108"/>
                  <a:gd name="T17" fmla="*/ 8 h 20"/>
                  <a:gd name="T18" fmla="*/ 28 w 108"/>
                  <a:gd name="T19" fmla="*/ 8 h 20"/>
                  <a:gd name="T20" fmla="*/ 36 w 108"/>
                  <a:gd name="T21" fmla="*/ 8 h 20"/>
                  <a:gd name="T22" fmla="*/ 36 w 108"/>
                  <a:gd name="T23" fmla="*/ 8 h 20"/>
                  <a:gd name="T24" fmla="*/ 44 w 108"/>
                  <a:gd name="T25" fmla="*/ 12 h 20"/>
                  <a:gd name="T26" fmla="*/ 44 w 108"/>
                  <a:gd name="T27" fmla="*/ 12 h 20"/>
                  <a:gd name="T28" fmla="*/ 48 w 108"/>
                  <a:gd name="T29" fmla="*/ 12 h 20"/>
                  <a:gd name="T30" fmla="*/ 48 w 108"/>
                  <a:gd name="T31" fmla="*/ 12 h 20"/>
                  <a:gd name="T32" fmla="*/ 60 w 108"/>
                  <a:gd name="T33" fmla="*/ 12 h 20"/>
                  <a:gd name="T34" fmla="*/ 60 w 108"/>
                  <a:gd name="T35" fmla="*/ 12 h 20"/>
                  <a:gd name="T36" fmla="*/ 96 w 108"/>
                  <a:gd name="T37" fmla="*/ 12 h 20"/>
                  <a:gd name="T38" fmla="*/ 96 w 108"/>
                  <a:gd name="T39" fmla="*/ 12 h 20"/>
                  <a:gd name="T40" fmla="*/ 104 w 108"/>
                  <a:gd name="T41" fmla="*/ 16 h 20"/>
                  <a:gd name="T42" fmla="*/ 104 w 108"/>
                  <a:gd name="T43" fmla="*/ 16 h 20"/>
                  <a:gd name="T44" fmla="*/ 108 w 108"/>
                  <a:gd name="T45" fmla="*/ 20 h 20"/>
                  <a:gd name="T46" fmla="*/ 108 w 108"/>
                  <a:gd name="T47" fmla="*/ 20 h 2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20"/>
                  <a:gd name="T74" fmla="*/ 108 w 108"/>
                  <a:gd name="T75" fmla="*/ 20 h 2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2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2" y="4"/>
                    </a:lnTo>
                    <a:lnTo>
                      <a:pt x="20" y="8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60" y="12"/>
                    </a:lnTo>
                    <a:lnTo>
                      <a:pt x="96" y="12"/>
                    </a:lnTo>
                    <a:lnTo>
                      <a:pt x="104" y="16"/>
                    </a:lnTo>
                    <a:lnTo>
                      <a:pt x="108" y="2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1" name="Freeform 200"/>
              <p:cNvSpPr>
                <a:spLocks/>
              </p:cNvSpPr>
              <p:nvPr/>
            </p:nvSpPr>
            <p:spPr bwMode="auto">
              <a:xfrm>
                <a:off x="1210" y="2569"/>
                <a:ext cx="108" cy="20"/>
              </a:xfrm>
              <a:custGeom>
                <a:avLst/>
                <a:gdLst>
                  <a:gd name="T0" fmla="*/ 0 w 108"/>
                  <a:gd name="T1" fmla="*/ 0 h 20"/>
                  <a:gd name="T2" fmla="*/ 4 w 108"/>
                  <a:gd name="T3" fmla="*/ 4 h 20"/>
                  <a:gd name="T4" fmla="*/ 12 w 108"/>
                  <a:gd name="T5" fmla="*/ 4 h 20"/>
                  <a:gd name="T6" fmla="*/ 20 w 108"/>
                  <a:gd name="T7" fmla="*/ 8 h 20"/>
                  <a:gd name="T8" fmla="*/ 28 w 108"/>
                  <a:gd name="T9" fmla="*/ 8 h 20"/>
                  <a:gd name="T10" fmla="*/ 36 w 108"/>
                  <a:gd name="T11" fmla="*/ 8 h 20"/>
                  <a:gd name="T12" fmla="*/ 44 w 108"/>
                  <a:gd name="T13" fmla="*/ 12 h 20"/>
                  <a:gd name="T14" fmla="*/ 48 w 108"/>
                  <a:gd name="T15" fmla="*/ 12 h 20"/>
                  <a:gd name="T16" fmla="*/ 60 w 108"/>
                  <a:gd name="T17" fmla="*/ 12 h 20"/>
                  <a:gd name="T18" fmla="*/ 96 w 108"/>
                  <a:gd name="T19" fmla="*/ 12 h 20"/>
                  <a:gd name="T20" fmla="*/ 104 w 108"/>
                  <a:gd name="T21" fmla="*/ 16 h 20"/>
                  <a:gd name="T22" fmla="*/ 108 w 108"/>
                  <a:gd name="T23" fmla="*/ 2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8"/>
                  <a:gd name="T37" fmla="*/ 0 h 20"/>
                  <a:gd name="T38" fmla="*/ 108 w 108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8" h="20">
                    <a:moveTo>
                      <a:pt x="0" y="0"/>
                    </a:moveTo>
                    <a:lnTo>
                      <a:pt x="4" y="4"/>
                    </a:lnTo>
                    <a:lnTo>
                      <a:pt x="12" y="4"/>
                    </a:lnTo>
                    <a:lnTo>
                      <a:pt x="20" y="8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60" y="12"/>
                    </a:lnTo>
                    <a:lnTo>
                      <a:pt x="96" y="12"/>
                    </a:lnTo>
                    <a:lnTo>
                      <a:pt x="104" y="16"/>
                    </a:lnTo>
                    <a:lnTo>
                      <a:pt x="108" y="2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2" name="Freeform 201"/>
              <p:cNvSpPr>
                <a:spLocks/>
              </p:cNvSpPr>
              <p:nvPr/>
            </p:nvSpPr>
            <p:spPr bwMode="auto">
              <a:xfrm>
                <a:off x="1342" y="2593"/>
                <a:ext cx="108" cy="12"/>
              </a:xfrm>
              <a:custGeom>
                <a:avLst/>
                <a:gdLst>
                  <a:gd name="T0" fmla="*/ 0 w 108"/>
                  <a:gd name="T1" fmla="*/ 4 h 12"/>
                  <a:gd name="T2" fmla="*/ 0 w 108"/>
                  <a:gd name="T3" fmla="*/ 4 h 12"/>
                  <a:gd name="T4" fmla="*/ 28 w 108"/>
                  <a:gd name="T5" fmla="*/ 4 h 12"/>
                  <a:gd name="T6" fmla="*/ 28 w 108"/>
                  <a:gd name="T7" fmla="*/ 4 h 12"/>
                  <a:gd name="T8" fmla="*/ 36 w 108"/>
                  <a:gd name="T9" fmla="*/ 4 h 12"/>
                  <a:gd name="T10" fmla="*/ 36 w 108"/>
                  <a:gd name="T11" fmla="*/ 4 h 12"/>
                  <a:gd name="T12" fmla="*/ 44 w 108"/>
                  <a:gd name="T13" fmla="*/ 4 h 12"/>
                  <a:gd name="T14" fmla="*/ 44 w 108"/>
                  <a:gd name="T15" fmla="*/ 4 h 12"/>
                  <a:gd name="T16" fmla="*/ 52 w 108"/>
                  <a:gd name="T17" fmla="*/ 0 h 12"/>
                  <a:gd name="T18" fmla="*/ 52 w 108"/>
                  <a:gd name="T19" fmla="*/ 0 h 12"/>
                  <a:gd name="T20" fmla="*/ 60 w 108"/>
                  <a:gd name="T21" fmla="*/ 0 h 12"/>
                  <a:gd name="T22" fmla="*/ 60 w 108"/>
                  <a:gd name="T23" fmla="*/ 0 h 12"/>
                  <a:gd name="T24" fmla="*/ 64 w 108"/>
                  <a:gd name="T25" fmla="*/ 4 h 12"/>
                  <a:gd name="T26" fmla="*/ 64 w 108"/>
                  <a:gd name="T27" fmla="*/ 4 h 12"/>
                  <a:gd name="T28" fmla="*/ 80 w 108"/>
                  <a:gd name="T29" fmla="*/ 4 h 12"/>
                  <a:gd name="T30" fmla="*/ 80 w 108"/>
                  <a:gd name="T31" fmla="*/ 4 h 12"/>
                  <a:gd name="T32" fmla="*/ 88 w 108"/>
                  <a:gd name="T33" fmla="*/ 4 h 12"/>
                  <a:gd name="T34" fmla="*/ 88 w 108"/>
                  <a:gd name="T35" fmla="*/ 4 h 12"/>
                  <a:gd name="T36" fmla="*/ 96 w 108"/>
                  <a:gd name="T37" fmla="*/ 8 h 12"/>
                  <a:gd name="T38" fmla="*/ 96 w 108"/>
                  <a:gd name="T39" fmla="*/ 8 h 12"/>
                  <a:gd name="T40" fmla="*/ 104 w 108"/>
                  <a:gd name="T41" fmla="*/ 8 h 12"/>
                  <a:gd name="T42" fmla="*/ 104 w 108"/>
                  <a:gd name="T43" fmla="*/ 8 h 12"/>
                  <a:gd name="T44" fmla="*/ 108 w 108"/>
                  <a:gd name="T45" fmla="*/ 12 h 12"/>
                  <a:gd name="T46" fmla="*/ 108 w 108"/>
                  <a:gd name="T47" fmla="*/ 12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12"/>
                  <a:gd name="T74" fmla="*/ 108 w 108"/>
                  <a:gd name="T75" fmla="*/ 12 h 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12">
                    <a:moveTo>
                      <a:pt x="0" y="4"/>
                    </a:moveTo>
                    <a:lnTo>
                      <a:pt x="0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80" y="4"/>
                    </a:lnTo>
                    <a:lnTo>
                      <a:pt x="88" y="4"/>
                    </a:lnTo>
                    <a:lnTo>
                      <a:pt x="96" y="8"/>
                    </a:lnTo>
                    <a:lnTo>
                      <a:pt x="104" y="8"/>
                    </a:lnTo>
                    <a:lnTo>
                      <a:pt x="108" y="12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3" name="Freeform 202"/>
              <p:cNvSpPr>
                <a:spLocks/>
              </p:cNvSpPr>
              <p:nvPr/>
            </p:nvSpPr>
            <p:spPr bwMode="auto">
              <a:xfrm>
                <a:off x="1338" y="2589"/>
                <a:ext cx="108" cy="12"/>
              </a:xfrm>
              <a:custGeom>
                <a:avLst/>
                <a:gdLst>
                  <a:gd name="T0" fmla="*/ 0 w 108"/>
                  <a:gd name="T1" fmla="*/ 4 h 12"/>
                  <a:gd name="T2" fmla="*/ 28 w 108"/>
                  <a:gd name="T3" fmla="*/ 4 h 12"/>
                  <a:gd name="T4" fmla="*/ 36 w 108"/>
                  <a:gd name="T5" fmla="*/ 4 h 12"/>
                  <a:gd name="T6" fmla="*/ 44 w 108"/>
                  <a:gd name="T7" fmla="*/ 4 h 12"/>
                  <a:gd name="T8" fmla="*/ 52 w 108"/>
                  <a:gd name="T9" fmla="*/ 0 h 12"/>
                  <a:gd name="T10" fmla="*/ 60 w 108"/>
                  <a:gd name="T11" fmla="*/ 0 h 12"/>
                  <a:gd name="T12" fmla="*/ 64 w 108"/>
                  <a:gd name="T13" fmla="*/ 4 h 12"/>
                  <a:gd name="T14" fmla="*/ 80 w 108"/>
                  <a:gd name="T15" fmla="*/ 4 h 12"/>
                  <a:gd name="T16" fmla="*/ 88 w 108"/>
                  <a:gd name="T17" fmla="*/ 4 h 12"/>
                  <a:gd name="T18" fmla="*/ 96 w 108"/>
                  <a:gd name="T19" fmla="*/ 8 h 12"/>
                  <a:gd name="T20" fmla="*/ 104 w 108"/>
                  <a:gd name="T21" fmla="*/ 8 h 12"/>
                  <a:gd name="T22" fmla="*/ 108 w 108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8"/>
                  <a:gd name="T37" fmla="*/ 0 h 12"/>
                  <a:gd name="T38" fmla="*/ 108 w 108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8" h="12">
                    <a:moveTo>
                      <a:pt x="0" y="4"/>
                    </a:moveTo>
                    <a:lnTo>
                      <a:pt x="28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80" y="4"/>
                    </a:lnTo>
                    <a:lnTo>
                      <a:pt x="88" y="4"/>
                    </a:lnTo>
                    <a:lnTo>
                      <a:pt x="96" y="8"/>
                    </a:lnTo>
                    <a:lnTo>
                      <a:pt x="104" y="8"/>
                    </a:lnTo>
                    <a:lnTo>
                      <a:pt x="108" y="12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4" name="Freeform 203"/>
              <p:cNvSpPr>
                <a:spLocks/>
              </p:cNvSpPr>
              <p:nvPr/>
            </p:nvSpPr>
            <p:spPr bwMode="auto">
              <a:xfrm>
                <a:off x="1467" y="2613"/>
                <a:ext cx="108" cy="12"/>
              </a:xfrm>
              <a:custGeom>
                <a:avLst/>
                <a:gdLst>
                  <a:gd name="T0" fmla="*/ 0 w 108"/>
                  <a:gd name="T1" fmla="*/ 0 h 12"/>
                  <a:gd name="T2" fmla="*/ 0 w 108"/>
                  <a:gd name="T3" fmla="*/ 0 h 12"/>
                  <a:gd name="T4" fmla="*/ 4 w 108"/>
                  <a:gd name="T5" fmla="*/ 0 h 12"/>
                  <a:gd name="T6" fmla="*/ 4 w 108"/>
                  <a:gd name="T7" fmla="*/ 0 h 12"/>
                  <a:gd name="T8" fmla="*/ 12 w 108"/>
                  <a:gd name="T9" fmla="*/ 4 h 12"/>
                  <a:gd name="T10" fmla="*/ 12 w 108"/>
                  <a:gd name="T11" fmla="*/ 4 h 12"/>
                  <a:gd name="T12" fmla="*/ 16 w 108"/>
                  <a:gd name="T13" fmla="*/ 8 h 12"/>
                  <a:gd name="T14" fmla="*/ 16 w 108"/>
                  <a:gd name="T15" fmla="*/ 8 h 12"/>
                  <a:gd name="T16" fmla="*/ 28 w 108"/>
                  <a:gd name="T17" fmla="*/ 12 h 12"/>
                  <a:gd name="T18" fmla="*/ 28 w 108"/>
                  <a:gd name="T19" fmla="*/ 12 h 12"/>
                  <a:gd name="T20" fmla="*/ 32 w 108"/>
                  <a:gd name="T21" fmla="*/ 12 h 12"/>
                  <a:gd name="T22" fmla="*/ 32 w 108"/>
                  <a:gd name="T23" fmla="*/ 12 h 12"/>
                  <a:gd name="T24" fmla="*/ 56 w 108"/>
                  <a:gd name="T25" fmla="*/ 12 h 12"/>
                  <a:gd name="T26" fmla="*/ 56 w 108"/>
                  <a:gd name="T27" fmla="*/ 12 h 12"/>
                  <a:gd name="T28" fmla="*/ 64 w 108"/>
                  <a:gd name="T29" fmla="*/ 12 h 12"/>
                  <a:gd name="T30" fmla="*/ 64 w 108"/>
                  <a:gd name="T31" fmla="*/ 12 h 12"/>
                  <a:gd name="T32" fmla="*/ 72 w 108"/>
                  <a:gd name="T33" fmla="*/ 8 h 12"/>
                  <a:gd name="T34" fmla="*/ 72 w 108"/>
                  <a:gd name="T35" fmla="*/ 8 h 12"/>
                  <a:gd name="T36" fmla="*/ 80 w 108"/>
                  <a:gd name="T37" fmla="*/ 8 h 12"/>
                  <a:gd name="T38" fmla="*/ 80 w 108"/>
                  <a:gd name="T39" fmla="*/ 8 h 12"/>
                  <a:gd name="T40" fmla="*/ 84 w 108"/>
                  <a:gd name="T41" fmla="*/ 4 h 12"/>
                  <a:gd name="T42" fmla="*/ 84 w 108"/>
                  <a:gd name="T43" fmla="*/ 4 h 12"/>
                  <a:gd name="T44" fmla="*/ 92 w 108"/>
                  <a:gd name="T45" fmla="*/ 4 h 12"/>
                  <a:gd name="T46" fmla="*/ 92 w 108"/>
                  <a:gd name="T47" fmla="*/ 4 h 12"/>
                  <a:gd name="T48" fmla="*/ 100 w 108"/>
                  <a:gd name="T49" fmla="*/ 0 h 12"/>
                  <a:gd name="T50" fmla="*/ 100 w 108"/>
                  <a:gd name="T51" fmla="*/ 0 h 12"/>
                  <a:gd name="T52" fmla="*/ 108 w 108"/>
                  <a:gd name="T53" fmla="*/ 0 h 12"/>
                  <a:gd name="T54" fmla="*/ 108 w 108"/>
                  <a:gd name="T55" fmla="*/ 0 h 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12"/>
                  <a:gd name="T86" fmla="*/ 108 w 108"/>
                  <a:gd name="T87" fmla="*/ 12 h 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1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2" y="4"/>
                    </a:lnTo>
                    <a:lnTo>
                      <a:pt x="16" y="8"/>
                    </a:lnTo>
                    <a:lnTo>
                      <a:pt x="28" y="12"/>
                    </a:lnTo>
                    <a:lnTo>
                      <a:pt x="32" y="12"/>
                    </a:lnTo>
                    <a:lnTo>
                      <a:pt x="56" y="12"/>
                    </a:lnTo>
                    <a:lnTo>
                      <a:pt x="64" y="12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84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8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5" name="Freeform 204"/>
              <p:cNvSpPr>
                <a:spLocks/>
              </p:cNvSpPr>
              <p:nvPr/>
            </p:nvSpPr>
            <p:spPr bwMode="auto">
              <a:xfrm>
                <a:off x="1463" y="2609"/>
                <a:ext cx="108" cy="12"/>
              </a:xfrm>
              <a:custGeom>
                <a:avLst/>
                <a:gdLst>
                  <a:gd name="T0" fmla="*/ 0 w 108"/>
                  <a:gd name="T1" fmla="*/ 0 h 12"/>
                  <a:gd name="T2" fmla="*/ 4 w 108"/>
                  <a:gd name="T3" fmla="*/ 0 h 12"/>
                  <a:gd name="T4" fmla="*/ 12 w 108"/>
                  <a:gd name="T5" fmla="*/ 4 h 12"/>
                  <a:gd name="T6" fmla="*/ 16 w 108"/>
                  <a:gd name="T7" fmla="*/ 8 h 12"/>
                  <a:gd name="T8" fmla="*/ 28 w 108"/>
                  <a:gd name="T9" fmla="*/ 12 h 12"/>
                  <a:gd name="T10" fmla="*/ 32 w 108"/>
                  <a:gd name="T11" fmla="*/ 12 h 12"/>
                  <a:gd name="T12" fmla="*/ 56 w 108"/>
                  <a:gd name="T13" fmla="*/ 12 h 12"/>
                  <a:gd name="T14" fmla="*/ 64 w 108"/>
                  <a:gd name="T15" fmla="*/ 12 h 12"/>
                  <a:gd name="T16" fmla="*/ 72 w 108"/>
                  <a:gd name="T17" fmla="*/ 8 h 12"/>
                  <a:gd name="T18" fmla="*/ 80 w 108"/>
                  <a:gd name="T19" fmla="*/ 8 h 12"/>
                  <a:gd name="T20" fmla="*/ 84 w 108"/>
                  <a:gd name="T21" fmla="*/ 4 h 12"/>
                  <a:gd name="T22" fmla="*/ 92 w 108"/>
                  <a:gd name="T23" fmla="*/ 4 h 12"/>
                  <a:gd name="T24" fmla="*/ 100 w 108"/>
                  <a:gd name="T25" fmla="*/ 0 h 12"/>
                  <a:gd name="T26" fmla="*/ 108 w 108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8"/>
                  <a:gd name="T43" fmla="*/ 0 h 12"/>
                  <a:gd name="T44" fmla="*/ 108 w 108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8" h="12">
                    <a:moveTo>
                      <a:pt x="0" y="0"/>
                    </a:moveTo>
                    <a:lnTo>
                      <a:pt x="4" y="0"/>
                    </a:lnTo>
                    <a:lnTo>
                      <a:pt x="12" y="4"/>
                    </a:lnTo>
                    <a:lnTo>
                      <a:pt x="16" y="8"/>
                    </a:lnTo>
                    <a:lnTo>
                      <a:pt x="28" y="12"/>
                    </a:lnTo>
                    <a:lnTo>
                      <a:pt x="32" y="12"/>
                    </a:lnTo>
                    <a:lnTo>
                      <a:pt x="56" y="12"/>
                    </a:lnTo>
                    <a:lnTo>
                      <a:pt x="64" y="12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84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8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6" name="Freeform 205"/>
              <p:cNvSpPr>
                <a:spLocks/>
              </p:cNvSpPr>
              <p:nvPr/>
            </p:nvSpPr>
            <p:spPr bwMode="auto">
              <a:xfrm>
                <a:off x="1595" y="2617"/>
                <a:ext cx="104" cy="20"/>
              </a:xfrm>
              <a:custGeom>
                <a:avLst/>
                <a:gdLst>
                  <a:gd name="T0" fmla="*/ 0 w 104"/>
                  <a:gd name="T1" fmla="*/ 0 h 20"/>
                  <a:gd name="T2" fmla="*/ 0 w 104"/>
                  <a:gd name="T3" fmla="*/ 0 h 20"/>
                  <a:gd name="T4" fmla="*/ 4 w 104"/>
                  <a:gd name="T5" fmla="*/ 0 h 20"/>
                  <a:gd name="T6" fmla="*/ 4 w 104"/>
                  <a:gd name="T7" fmla="*/ 0 h 20"/>
                  <a:gd name="T8" fmla="*/ 16 w 104"/>
                  <a:gd name="T9" fmla="*/ 0 h 20"/>
                  <a:gd name="T10" fmla="*/ 16 w 104"/>
                  <a:gd name="T11" fmla="*/ 0 h 20"/>
                  <a:gd name="T12" fmla="*/ 28 w 104"/>
                  <a:gd name="T13" fmla="*/ 4 h 20"/>
                  <a:gd name="T14" fmla="*/ 28 w 104"/>
                  <a:gd name="T15" fmla="*/ 4 h 20"/>
                  <a:gd name="T16" fmla="*/ 32 w 104"/>
                  <a:gd name="T17" fmla="*/ 8 h 20"/>
                  <a:gd name="T18" fmla="*/ 32 w 104"/>
                  <a:gd name="T19" fmla="*/ 8 h 20"/>
                  <a:gd name="T20" fmla="*/ 40 w 104"/>
                  <a:gd name="T21" fmla="*/ 12 h 20"/>
                  <a:gd name="T22" fmla="*/ 40 w 104"/>
                  <a:gd name="T23" fmla="*/ 12 h 20"/>
                  <a:gd name="T24" fmla="*/ 48 w 104"/>
                  <a:gd name="T25" fmla="*/ 16 h 20"/>
                  <a:gd name="T26" fmla="*/ 48 w 104"/>
                  <a:gd name="T27" fmla="*/ 16 h 20"/>
                  <a:gd name="T28" fmla="*/ 56 w 104"/>
                  <a:gd name="T29" fmla="*/ 16 h 20"/>
                  <a:gd name="T30" fmla="*/ 56 w 104"/>
                  <a:gd name="T31" fmla="*/ 16 h 20"/>
                  <a:gd name="T32" fmla="*/ 64 w 104"/>
                  <a:gd name="T33" fmla="*/ 20 h 20"/>
                  <a:gd name="T34" fmla="*/ 64 w 104"/>
                  <a:gd name="T35" fmla="*/ 20 h 20"/>
                  <a:gd name="T36" fmla="*/ 80 w 104"/>
                  <a:gd name="T37" fmla="*/ 20 h 20"/>
                  <a:gd name="T38" fmla="*/ 80 w 104"/>
                  <a:gd name="T39" fmla="*/ 20 h 20"/>
                  <a:gd name="T40" fmla="*/ 84 w 104"/>
                  <a:gd name="T41" fmla="*/ 16 h 20"/>
                  <a:gd name="T42" fmla="*/ 84 w 104"/>
                  <a:gd name="T43" fmla="*/ 16 h 20"/>
                  <a:gd name="T44" fmla="*/ 96 w 104"/>
                  <a:gd name="T45" fmla="*/ 16 h 20"/>
                  <a:gd name="T46" fmla="*/ 96 w 104"/>
                  <a:gd name="T47" fmla="*/ 16 h 20"/>
                  <a:gd name="T48" fmla="*/ 100 w 104"/>
                  <a:gd name="T49" fmla="*/ 12 h 20"/>
                  <a:gd name="T50" fmla="*/ 100 w 104"/>
                  <a:gd name="T51" fmla="*/ 12 h 20"/>
                  <a:gd name="T52" fmla="*/ 104 w 104"/>
                  <a:gd name="T53" fmla="*/ 12 h 20"/>
                  <a:gd name="T54" fmla="*/ 104 w 104"/>
                  <a:gd name="T55" fmla="*/ 12 h 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"/>
                  <a:gd name="T85" fmla="*/ 0 h 20"/>
                  <a:gd name="T86" fmla="*/ 104 w 104"/>
                  <a:gd name="T87" fmla="*/ 20 h 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" h="20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40" y="12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64" y="20"/>
                    </a:lnTo>
                    <a:lnTo>
                      <a:pt x="80" y="20"/>
                    </a:lnTo>
                    <a:lnTo>
                      <a:pt x="84" y="16"/>
                    </a:lnTo>
                    <a:lnTo>
                      <a:pt x="96" y="16"/>
                    </a:lnTo>
                    <a:lnTo>
                      <a:pt x="100" y="12"/>
                    </a:lnTo>
                    <a:lnTo>
                      <a:pt x="104" y="12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7" name="Freeform 206"/>
              <p:cNvSpPr>
                <a:spLocks/>
              </p:cNvSpPr>
              <p:nvPr/>
            </p:nvSpPr>
            <p:spPr bwMode="auto">
              <a:xfrm>
                <a:off x="1591" y="2613"/>
                <a:ext cx="104" cy="20"/>
              </a:xfrm>
              <a:custGeom>
                <a:avLst/>
                <a:gdLst>
                  <a:gd name="T0" fmla="*/ 0 w 104"/>
                  <a:gd name="T1" fmla="*/ 0 h 20"/>
                  <a:gd name="T2" fmla="*/ 4 w 104"/>
                  <a:gd name="T3" fmla="*/ 0 h 20"/>
                  <a:gd name="T4" fmla="*/ 16 w 104"/>
                  <a:gd name="T5" fmla="*/ 0 h 20"/>
                  <a:gd name="T6" fmla="*/ 28 w 104"/>
                  <a:gd name="T7" fmla="*/ 4 h 20"/>
                  <a:gd name="T8" fmla="*/ 32 w 104"/>
                  <a:gd name="T9" fmla="*/ 8 h 20"/>
                  <a:gd name="T10" fmla="*/ 40 w 104"/>
                  <a:gd name="T11" fmla="*/ 12 h 20"/>
                  <a:gd name="T12" fmla="*/ 48 w 104"/>
                  <a:gd name="T13" fmla="*/ 16 h 20"/>
                  <a:gd name="T14" fmla="*/ 56 w 104"/>
                  <a:gd name="T15" fmla="*/ 16 h 20"/>
                  <a:gd name="T16" fmla="*/ 64 w 104"/>
                  <a:gd name="T17" fmla="*/ 20 h 20"/>
                  <a:gd name="T18" fmla="*/ 80 w 104"/>
                  <a:gd name="T19" fmla="*/ 20 h 20"/>
                  <a:gd name="T20" fmla="*/ 84 w 104"/>
                  <a:gd name="T21" fmla="*/ 16 h 20"/>
                  <a:gd name="T22" fmla="*/ 96 w 104"/>
                  <a:gd name="T23" fmla="*/ 16 h 20"/>
                  <a:gd name="T24" fmla="*/ 100 w 104"/>
                  <a:gd name="T25" fmla="*/ 12 h 20"/>
                  <a:gd name="T26" fmla="*/ 104 w 104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4"/>
                  <a:gd name="T43" fmla="*/ 0 h 20"/>
                  <a:gd name="T44" fmla="*/ 104 w 104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4" h="20">
                    <a:moveTo>
                      <a:pt x="0" y="0"/>
                    </a:moveTo>
                    <a:lnTo>
                      <a:pt x="4" y="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40" y="12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64" y="20"/>
                    </a:lnTo>
                    <a:lnTo>
                      <a:pt x="80" y="20"/>
                    </a:lnTo>
                    <a:lnTo>
                      <a:pt x="84" y="16"/>
                    </a:lnTo>
                    <a:lnTo>
                      <a:pt x="96" y="16"/>
                    </a:lnTo>
                    <a:lnTo>
                      <a:pt x="100" y="12"/>
                    </a:lnTo>
                    <a:lnTo>
                      <a:pt x="104" y="12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8" name="Freeform 207"/>
              <p:cNvSpPr>
                <a:spLocks/>
              </p:cNvSpPr>
              <p:nvPr/>
            </p:nvSpPr>
            <p:spPr bwMode="auto">
              <a:xfrm>
                <a:off x="1719" y="2609"/>
                <a:ext cx="109" cy="16"/>
              </a:xfrm>
              <a:custGeom>
                <a:avLst/>
                <a:gdLst>
                  <a:gd name="T0" fmla="*/ 0 w 109"/>
                  <a:gd name="T1" fmla="*/ 16 h 16"/>
                  <a:gd name="T2" fmla="*/ 0 w 109"/>
                  <a:gd name="T3" fmla="*/ 16 h 16"/>
                  <a:gd name="T4" fmla="*/ 8 w 109"/>
                  <a:gd name="T5" fmla="*/ 12 h 16"/>
                  <a:gd name="T6" fmla="*/ 8 w 109"/>
                  <a:gd name="T7" fmla="*/ 12 h 16"/>
                  <a:gd name="T8" fmla="*/ 16 w 109"/>
                  <a:gd name="T9" fmla="*/ 8 h 16"/>
                  <a:gd name="T10" fmla="*/ 16 w 109"/>
                  <a:gd name="T11" fmla="*/ 8 h 16"/>
                  <a:gd name="T12" fmla="*/ 24 w 109"/>
                  <a:gd name="T13" fmla="*/ 8 h 16"/>
                  <a:gd name="T14" fmla="*/ 24 w 109"/>
                  <a:gd name="T15" fmla="*/ 8 h 16"/>
                  <a:gd name="T16" fmla="*/ 32 w 109"/>
                  <a:gd name="T17" fmla="*/ 8 h 16"/>
                  <a:gd name="T18" fmla="*/ 32 w 109"/>
                  <a:gd name="T19" fmla="*/ 8 h 16"/>
                  <a:gd name="T20" fmla="*/ 36 w 109"/>
                  <a:gd name="T21" fmla="*/ 4 h 16"/>
                  <a:gd name="T22" fmla="*/ 36 w 109"/>
                  <a:gd name="T23" fmla="*/ 4 h 16"/>
                  <a:gd name="T24" fmla="*/ 85 w 109"/>
                  <a:gd name="T25" fmla="*/ 4 h 16"/>
                  <a:gd name="T26" fmla="*/ 85 w 109"/>
                  <a:gd name="T27" fmla="*/ 4 h 16"/>
                  <a:gd name="T28" fmla="*/ 93 w 109"/>
                  <a:gd name="T29" fmla="*/ 4 h 16"/>
                  <a:gd name="T30" fmla="*/ 93 w 109"/>
                  <a:gd name="T31" fmla="*/ 4 h 16"/>
                  <a:gd name="T32" fmla="*/ 101 w 109"/>
                  <a:gd name="T33" fmla="*/ 0 h 16"/>
                  <a:gd name="T34" fmla="*/ 101 w 109"/>
                  <a:gd name="T35" fmla="*/ 0 h 16"/>
                  <a:gd name="T36" fmla="*/ 109 w 109"/>
                  <a:gd name="T37" fmla="*/ 0 h 16"/>
                  <a:gd name="T38" fmla="*/ 109 w 109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"/>
                  <a:gd name="T61" fmla="*/ 0 h 16"/>
                  <a:gd name="T62" fmla="*/ 109 w 109"/>
                  <a:gd name="T63" fmla="*/ 16 h 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" h="16">
                    <a:moveTo>
                      <a:pt x="0" y="16"/>
                    </a:move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85" y="4"/>
                    </a:lnTo>
                    <a:lnTo>
                      <a:pt x="93" y="4"/>
                    </a:lnTo>
                    <a:lnTo>
                      <a:pt x="101" y="0"/>
                    </a:lnTo>
                    <a:lnTo>
                      <a:pt x="109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9" name="Freeform 208"/>
              <p:cNvSpPr>
                <a:spLocks/>
              </p:cNvSpPr>
              <p:nvPr/>
            </p:nvSpPr>
            <p:spPr bwMode="auto">
              <a:xfrm>
                <a:off x="1715" y="2605"/>
                <a:ext cx="109" cy="16"/>
              </a:xfrm>
              <a:custGeom>
                <a:avLst/>
                <a:gdLst>
                  <a:gd name="T0" fmla="*/ 0 w 109"/>
                  <a:gd name="T1" fmla="*/ 16 h 16"/>
                  <a:gd name="T2" fmla="*/ 0 w 109"/>
                  <a:gd name="T3" fmla="*/ 16 h 16"/>
                  <a:gd name="T4" fmla="*/ 8 w 109"/>
                  <a:gd name="T5" fmla="*/ 12 h 16"/>
                  <a:gd name="T6" fmla="*/ 16 w 109"/>
                  <a:gd name="T7" fmla="*/ 8 h 16"/>
                  <a:gd name="T8" fmla="*/ 24 w 109"/>
                  <a:gd name="T9" fmla="*/ 8 h 16"/>
                  <a:gd name="T10" fmla="*/ 32 w 109"/>
                  <a:gd name="T11" fmla="*/ 8 h 16"/>
                  <a:gd name="T12" fmla="*/ 36 w 109"/>
                  <a:gd name="T13" fmla="*/ 4 h 16"/>
                  <a:gd name="T14" fmla="*/ 85 w 109"/>
                  <a:gd name="T15" fmla="*/ 4 h 16"/>
                  <a:gd name="T16" fmla="*/ 93 w 109"/>
                  <a:gd name="T17" fmla="*/ 4 h 16"/>
                  <a:gd name="T18" fmla="*/ 101 w 109"/>
                  <a:gd name="T19" fmla="*/ 0 h 16"/>
                  <a:gd name="T20" fmla="*/ 109 w 109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16"/>
                  <a:gd name="T35" fmla="*/ 109 w 109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16">
                    <a:moveTo>
                      <a:pt x="0" y="16"/>
                    </a:move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85" y="4"/>
                    </a:lnTo>
                    <a:lnTo>
                      <a:pt x="93" y="4"/>
                    </a:lnTo>
                    <a:lnTo>
                      <a:pt x="101" y="0"/>
                    </a:lnTo>
                    <a:lnTo>
                      <a:pt x="109" y="0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0" name="Freeform 209"/>
              <p:cNvSpPr>
                <a:spLocks/>
              </p:cNvSpPr>
              <p:nvPr/>
            </p:nvSpPr>
            <p:spPr bwMode="auto">
              <a:xfrm>
                <a:off x="1848" y="2605"/>
                <a:ext cx="104" cy="24"/>
              </a:xfrm>
              <a:custGeom>
                <a:avLst/>
                <a:gdLst>
                  <a:gd name="T0" fmla="*/ 0 w 104"/>
                  <a:gd name="T1" fmla="*/ 0 h 24"/>
                  <a:gd name="T2" fmla="*/ 0 w 104"/>
                  <a:gd name="T3" fmla="*/ 0 h 24"/>
                  <a:gd name="T4" fmla="*/ 8 w 104"/>
                  <a:gd name="T5" fmla="*/ 0 h 24"/>
                  <a:gd name="T6" fmla="*/ 8 w 104"/>
                  <a:gd name="T7" fmla="*/ 0 h 24"/>
                  <a:gd name="T8" fmla="*/ 16 w 104"/>
                  <a:gd name="T9" fmla="*/ 4 h 24"/>
                  <a:gd name="T10" fmla="*/ 16 w 104"/>
                  <a:gd name="T11" fmla="*/ 4 h 24"/>
                  <a:gd name="T12" fmla="*/ 24 w 104"/>
                  <a:gd name="T13" fmla="*/ 4 h 24"/>
                  <a:gd name="T14" fmla="*/ 24 w 104"/>
                  <a:gd name="T15" fmla="*/ 4 h 24"/>
                  <a:gd name="T16" fmla="*/ 32 w 104"/>
                  <a:gd name="T17" fmla="*/ 8 h 24"/>
                  <a:gd name="T18" fmla="*/ 32 w 104"/>
                  <a:gd name="T19" fmla="*/ 8 h 24"/>
                  <a:gd name="T20" fmla="*/ 36 w 104"/>
                  <a:gd name="T21" fmla="*/ 8 h 24"/>
                  <a:gd name="T22" fmla="*/ 36 w 104"/>
                  <a:gd name="T23" fmla="*/ 8 h 24"/>
                  <a:gd name="T24" fmla="*/ 48 w 104"/>
                  <a:gd name="T25" fmla="*/ 12 h 24"/>
                  <a:gd name="T26" fmla="*/ 48 w 104"/>
                  <a:gd name="T27" fmla="*/ 12 h 24"/>
                  <a:gd name="T28" fmla="*/ 52 w 104"/>
                  <a:gd name="T29" fmla="*/ 16 h 24"/>
                  <a:gd name="T30" fmla="*/ 52 w 104"/>
                  <a:gd name="T31" fmla="*/ 16 h 24"/>
                  <a:gd name="T32" fmla="*/ 60 w 104"/>
                  <a:gd name="T33" fmla="*/ 20 h 24"/>
                  <a:gd name="T34" fmla="*/ 60 w 104"/>
                  <a:gd name="T35" fmla="*/ 20 h 24"/>
                  <a:gd name="T36" fmla="*/ 68 w 104"/>
                  <a:gd name="T37" fmla="*/ 20 h 24"/>
                  <a:gd name="T38" fmla="*/ 68 w 104"/>
                  <a:gd name="T39" fmla="*/ 20 h 24"/>
                  <a:gd name="T40" fmla="*/ 76 w 104"/>
                  <a:gd name="T41" fmla="*/ 24 h 24"/>
                  <a:gd name="T42" fmla="*/ 76 w 104"/>
                  <a:gd name="T43" fmla="*/ 24 h 24"/>
                  <a:gd name="T44" fmla="*/ 84 w 104"/>
                  <a:gd name="T45" fmla="*/ 24 h 24"/>
                  <a:gd name="T46" fmla="*/ 84 w 104"/>
                  <a:gd name="T47" fmla="*/ 24 h 24"/>
                  <a:gd name="T48" fmla="*/ 92 w 104"/>
                  <a:gd name="T49" fmla="*/ 24 h 24"/>
                  <a:gd name="T50" fmla="*/ 92 w 104"/>
                  <a:gd name="T51" fmla="*/ 24 h 24"/>
                  <a:gd name="T52" fmla="*/ 100 w 104"/>
                  <a:gd name="T53" fmla="*/ 24 h 24"/>
                  <a:gd name="T54" fmla="*/ 100 w 104"/>
                  <a:gd name="T55" fmla="*/ 24 h 24"/>
                  <a:gd name="T56" fmla="*/ 104 w 104"/>
                  <a:gd name="T57" fmla="*/ 24 h 24"/>
                  <a:gd name="T58" fmla="*/ 104 w 104"/>
                  <a:gd name="T59" fmla="*/ 24 h 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4"/>
                  <a:gd name="T91" fmla="*/ 0 h 24"/>
                  <a:gd name="T92" fmla="*/ 104 w 104"/>
                  <a:gd name="T93" fmla="*/ 24 h 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4" h="24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4" y="4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48" y="12"/>
                    </a:lnTo>
                    <a:lnTo>
                      <a:pt x="52" y="16"/>
                    </a:lnTo>
                    <a:lnTo>
                      <a:pt x="60" y="20"/>
                    </a:lnTo>
                    <a:lnTo>
                      <a:pt x="68" y="20"/>
                    </a:lnTo>
                    <a:lnTo>
                      <a:pt x="76" y="24"/>
                    </a:lnTo>
                    <a:lnTo>
                      <a:pt x="84" y="24"/>
                    </a:lnTo>
                    <a:lnTo>
                      <a:pt x="92" y="24"/>
                    </a:lnTo>
                    <a:lnTo>
                      <a:pt x="100" y="24"/>
                    </a:lnTo>
                    <a:lnTo>
                      <a:pt x="104" y="24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1" name="Freeform 210"/>
              <p:cNvSpPr>
                <a:spLocks/>
              </p:cNvSpPr>
              <p:nvPr/>
            </p:nvSpPr>
            <p:spPr bwMode="auto">
              <a:xfrm>
                <a:off x="1844" y="2601"/>
                <a:ext cx="104" cy="24"/>
              </a:xfrm>
              <a:custGeom>
                <a:avLst/>
                <a:gdLst>
                  <a:gd name="T0" fmla="*/ 0 w 104"/>
                  <a:gd name="T1" fmla="*/ 0 h 24"/>
                  <a:gd name="T2" fmla="*/ 8 w 104"/>
                  <a:gd name="T3" fmla="*/ 0 h 24"/>
                  <a:gd name="T4" fmla="*/ 16 w 104"/>
                  <a:gd name="T5" fmla="*/ 4 h 24"/>
                  <a:gd name="T6" fmla="*/ 24 w 104"/>
                  <a:gd name="T7" fmla="*/ 4 h 24"/>
                  <a:gd name="T8" fmla="*/ 32 w 104"/>
                  <a:gd name="T9" fmla="*/ 8 h 24"/>
                  <a:gd name="T10" fmla="*/ 36 w 104"/>
                  <a:gd name="T11" fmla="*/ 8 h 24"/>
                  <a:gd name="T12" fmla="*/ 48 w 104"/>
                  <a:gd name="T13" fmla="*/ 12 h 24"/>
                  <a:gd name="T14" fmla="*/ 52 w 104"/>
                  <a:gd name="T15" fmla="*/ 16 h 24"/>
                  <a:gd name="T16" fmla="*/ 60 w 104"/>
                  <a:gd name="T17" fmla="*/ 20 h 24"/>
                  <a:gd name="T18" fmla="*/ 68 w 104"/>
                  <a:gd name="T19" fmla="*/ 20 h 24"/>
                  <a:gd name="T20" fmla="*/ 76 w 104"/>
                  <a:gd name="T21" fmla="*/ 24 h 24"/>
                  <a:gd name="T22" fmla="*/ 84 w 104"/>
                  <a:gd name="T23" fmla="*/ 24 h 24"/>
                  <a:gd name="T24" fmla="*/ 92 w 104"/>
                  <a:gd name="T25" fmla="*/ 24 h 24"/>
                  <a:gd name="T26" fmla="*/ 100 w 104"/>
                  <a:gd name="T27" fmla="*/ 24 h 24"/>
                  <a:gd name="T28" fmla="*/ 104 w 104"/>
                  <a:gd name="T29" fmla="*/ 24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4"/>
                  <a:gd name="T46" fmla="*/ 0 h 24"/>
                  <a:gd name="T47" fmla="*/ 104 w 104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4" h="24">
                    <a:moveTo>
                      <a:pt x="0" y="0"/>
                    </a:moveTo>
                    <a:lnTo>
                      <a:pt x="8" y="0"/>
                    </a:lnTo>
                    <a:lnTo>
                      <a:pt x="16" y="4"/>
                    </a:lnTo>
                    <a:lnTo>
                      <a:pt x="24" y="4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48" y="12"/>
                    </a:lnTo>
                    <a:lnTo>
                      <a:pt x="52" y="16"/>
                    </a:lnTo>
                    <a:lnTo>
                      <a:pt x="60" y="20"/>
                    </a:lnTo>
                    <a:lnTo>
                      <a:pt x="68" y="20"/>
                    </a:lnTo>
                    <a:lnTo>
                      <a:pt x="76" y="24"/>
                    </a:lnTo>
                    <a:lnTo>
                      <a:pt x="84" y="24"/>
                    </a:lnTo>
                    <a:lnTo>
                      <a:pt x="92" y="24"/>
                    </a:lnTo>
                    <a:lnTo>
                      <a:pt x="100" y="24"/>
                    </a:lnTo>
                    <a:lnTo>
                      <a:pt x="104" y="24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2" name="Freeform 211"/>
              <p:cNvSpPr>
                <a:spLocks/>
              </p:cNvSpPr>
              <p:nvPr/>
            </p:nvSpPr>
            <p:spPr bwMode="auto">
              <a:xfrm>
                <a:off x="1976" y="2629"/>
                <a:ext cx="108" cy="12"/>
              </a:xfrm>
              <a:custGeom>
                <a:avLst/>
                <a:gdLst>
                  <a:gd name="T0" fmla="*/ 0 w 108"/>
                  <a:gd name="T1" fmla="*/ 0 h 12"/>
                  <a:gd name="T2" fmla="*/ 0 w 108"/>
                  <a:gd name="T3" fmla="*/ 0 h 12"/>
                  <a:gd name="T4" fmla="*/ 32 w 108"/>
                  <a:gd name="T5" fmla="*/ 0 h 12"/>
                  <a:gd name="T6" fmla="*/ 32 w 108"/>
                  <a:gd name="T7" fmla="*/ 0 h 12"/>
                  <a:gd name="T8" fmla="*/ 40 w 108"/>
                  <a:gd name="T9" fmla="*/ 4 h 12"/>
                  <a:gd name="T10" fmla="*/ 40 w 108"/>
                  <a:gd name="T11" fmla="*/ 4 h 12"/>
                  <a:gd name="T12" fmla="*/ 48 w 108"/>
                  <a:gd name="T13" fmla="*/ 4 h 12"/>
                  <a:gd name="T14" fmla="*/ 48 w 108"/>
                  <a:gd name="T15" fmla="*/ 4 h 12"/>
                  <a:gd name="T16" fmla="*/ 52 w 108"/>
                  <a:gd name="T17" fmla="*/ 4 h 12"/>
                  <a:gd name="T18" fmla="*/ 52 w 108"/>
                  <a:gd name="T19" fmla="*/ 4 h 12"/>
                  <a:gd name="T20" fmla="*/ 64 w 108"/>
                  <a:gd name="T21" fmla="*/ 8 h 12"/>
                  <a:gd name="T22" fmla="*/ 64 w 108"/>
                  <a:gd name="T23" fmla="*/ 8 h 12"/>
                  <a:gd name="T24" fmla="*/ 68 w 108"/>
                  <a:gd name="T25" fmla="*/ 8 h 12"/>
                  <a:gd name="T26" fmla="*/ 68 w 108"/>
                  <a:gd name="T27" fmla="*/ 8 h 12"/>
                  <a:gd name="T28" fmla="*/ 76 w 108"/>
                  <a:gd name="T29" fmla="*/ 12 h 12"/>
                  <a:gd name="T30" fmla="*/ 76 w 108"/>
                  <a:gd name="T31" fmla="*/ 12 h 12"/>
                  <a:gd name="T32" fmla="*/ 84 w 108"/>
                  <a:gd name="T33" fmla="*/ 12 h 12"/>
                  <a:gd name="T34" fmla="*/ 84 w 108"/>
                  <a:gd name="T35" fmla="*/ 12 h 12"/>
                  <a:gd name="T36" fmla="*/ 108 w 108"/>
                  <a:gd name="T37" fmla="*/ 12 h 12"/>
                  <a:gd name="T38" fmla="*/ 108 w 108"/>
                  <a:gd name="T39" fmla="*/ 12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8"/>
                  <a:gd name="T61" fmla="*/ 0 h 12"/>
                  <a:gd name="T62" fmla="*/ 108 w 108"/>
                  <a:gd name="T63" fmla="*/ 12 h 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8" h="12">
                    <a:moveTo>
                      <a:pt x="0" y="0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64" y="8"/>
                    </a:lnTo>
                    <a:lnTo>
                      <a:pt x="68" y="8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108" y="12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3" name="Freeform 212"/>
              <p:cNvSpPr>
                <a:spLocks/>
              </p:cNvSpPr>
              <p:nvPr/>
            </p:nvSpPr>
            <p:spPr bwMode="auto">
              <a:xfrm>
                <a:off x="1972" y="2625"/>
                <a:ext cx="108" cy="12"/>
              </a:xfrm>
              <a:custGeom>
                <a:avLst/>
                <a:gdLst>
                  <a:gd name="T0" fmla="*/ 0 w 108"/>
                  <a:gd name="T1" fmla="*/ 0 h 12"/>
                  <a:gd name="T2" fmla="*/ 32 w 108"/>
                  <a:gd name="T3" fmla="*/ 0 h 12"/>
                  <a:gd name="T4" fmla="*/ 40 w 108"/>
                  <a:gd name="T5" fmla="*/ 4 h 12"/>
                  <a:gd name="T6" fmla="*/ 48 w 108"/>
                  <a:gd name="T7" fmla="*/ 4 h 12"/>
                  <a:gd name="T8" fmla="*/ 52 w 108"/>
                  <a:gd name="T9" fmla="*/ 4 h 12"/>
                  <a:gd name="T10" fmla="*/ 64 w 108"/>
                  <a:gd name="T11" fmla="*/ 8 h 12"/>
                  <a:gd name="T12" fmla="*/ 68 w 108"/>
                  <a:gd name="T13" fmla="*/ 8 h 12"/>
                  <a:gd name="T14" fmla="*/ 76 w 108"/>
                  <a:gd name="T15" fmla="*/ 12 h 12"/>
                  <a:gd name="T16" fmla="*/ 84 w 108"/>
                  <a:gd name="T17" fmla="*/ 12 h 12"/>
                  <a:gd name="T18" fmla="*/ 108 w 108"/>
                  <a:gd name="T19" fmla="*/ 12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12"/>
                  <a:gd name="T32" fmla="*/ 108 w 108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12">
                    <a:moveTo>
                      <a:pt x="0" y="0"/>
                    </a:moveTo>
                    <a:lnTo>
                      <a:pt x="32" y="0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64" y="8"/>
                    </a:lnTo>
                    <a:lnTo>
                      <a:pt x="68" y="8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108" y="12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4" name="Freeform 213"/>
              <p:cNvSpPr>
                <a:spLocks/>
              </p:cNvSpPr>
              <p:nvPr/>
            </p:nvSpPr>
            <p:spPr bwMode="auto">
              <a:xfrm>
                <a:off x="2100" y="2654"/>
                <a:ext cx="37" cy="96"/>
              </a:xfrm>
              <a:custGeom>
                <a:avLst/>
                <a:gdLst>
                  <a:gd name="T0" fmla="*/ 0 w 37"/>
                  <a:gd name="T1" fmla="*/ 0 h 96"/>
                  <a:gd name="T2" fmla="*/ 0 w 37"/>
                  <a:gd name="T3" fmla="*/ 0 h 96"/>
                  <a:gd name="T4" fmla="*/ 9 w 37"/>
                  <a:gd name="T5" fmla="*/ 8 h 96"/>
                  <a:gd name="T6" fmla="*/ 9 w 37"/>
                  <a:gd name="T7" fmla="*/ 8 h 96"/>
                  <a:gd name="T8" fmla="*/ 17 w 37"/>
                  <a:gd name="T9" fmla="*/ 20 h 96"/>
                  <a:gd name="T10" fmla="*/ 17 w 37"/>
                  <a:gd name="T11" fmla="*/ 20 h 96"/>
                  <a:gd name="T12" fmla="*/ 21 w 37"/>
                  <a:gd name="T13" fmla="*/ 44 h 96"/>
                  <a:gd name="T14" fmla="*/ 21 w 37"/>
                  <a:gd name="T15" fmla="*/ 44 h 96"/>
                  <a:gd name="T16" fmla="*/ 33 w 37"/>
                  <a:gd name="T17" fmla="*/ 72 h 96"/>
                  <a:gd name="T18" fmla="*/ 33 w 37"/>
                  <a:gd name="T19" fmla="*/ 72 h 96"/>
                  <a:gd name="T20" fmla="*/ 37 w 37"/>
                  <a:gd name="T21" fmla="*/ 96 h 96"/>
                  <a:gd name="T22" fmla="*/ 37 w 37"/>
                  <a:gd name="T23" fmla="*/ 96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96"/>
                  <a:gd name="T38" fmla="*/ 37 w 37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96">
                    <a:moveTo>
                      <a:pt x="0" y="0"/>
                    </a:moveTo>
                    <a:lnTo>
                      <a:pt x="0" y="0"/>
                    </a:lnTo>
                    <a:lnTo>
                      <a:pt x="9" y="8"/>
                    </a:lnTo>
                    <a:lnTo>
                      <a:pt x="17" y="20"/>
                    </a:lnTo>
                    <a:lnTo>
                      <a:pt x="21" y="44"/>
                    </a:lnTo>
                    <a:lnTo>
                      <a:pt x="33" y="72"/>
                    </a:lnTo>
                    <a:lnTo>
                      <a:pt x="37" y="96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5" name="Freeform 214"/>
              <p:cNvSpPr>
                <a:spLocks/>
              </p:cNvSpPr>
              <p:nvPr/>
            </p:nvSpPr>
            <p:spPr bwMode="auto">
              <a:xfrm>
                <a:off x="2096" y="2650"/>
                <a:ext cx="37" cy="96"/>
              </a:xfrm>
              <a:custGeom>
                <a:avLst/>
                <a:gdLst>
                  <a:gd name="T0" fmla="*/ 0 w 37"/>
                  <a:gd name="T1" fmla="*/ 0 h 96"/>
                  <a:gd name="T2" fmla="*/ 8 w 37"/>
                  <a:gd name="T3" fmla="*/ 8 h 96"/>
                  <a:gd name="T4" fmla="*/ 17 w 37"/>
                  <a:gd name="T5" fmla="*/ 20 h 96"/>
                  <a:gd name="T6" fmla="*/ 21 w 37"/>
                  <a:gd name="T7" fmla="*/ 44 h 96"/>
                  <a:gd name="T8" fmla="*/ 33 w 37"/>
                  <a:gd name="T9" fmla="*/ 72 h 96"/>
                  <a:gd name="T10" fmla="*/ 37 w 37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96"/>
                  <a:gd name="T20" fmla="*/ 37 w 37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96">
                    <a:moveTo>
                      <a:pt x="0" y="0"/>
                    </a:moveTo>
                    <a:lnTo>
                      <a:pt x="8" y="8"/>
                    </a:lnTo>
                    <a:lnTo>
                      <a:pt x="17" y="20"/>
                    </a:lnTo>
                    <a:lnTo>
                      <a:pt x="21" y="44"/>
                    </a:lnTo>
                    <a:lnTo>
                      <a:pt x="33" y="72"/>
                    </a:lnTo>
                    <a:lnTo>
                      <a:pt x="37" y="96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6" name="Freeform 215"/>
              <p:cNvSpPr>
                <a:spLocks/>
              </p:cNvSpPr>
              <p:nvPr/>
            </p:nvSpPr>
            <p:spPr bwMode="auto">
              <a:xfrm>
                <a:off x="2145" y="2770"/>
                <a:ext cx="36" cy="104"/>
              </a:xfrm>
              <a:custGeom>
                <a:avLst/>
                <a:gdLst>
                  <a:gd name="T0" fmla="*/ 0 w 36"/>
                  <a:gd name="T1" fmla="*/ 0 h 104"/>
                  <a:gd name="T2" fmla="*/ 0 w 36"/>
                  <a:gd name="T3" fmla="*/ 0 h 104"/>
                  <a:gd name="T4" fmla="*/ 0 w 36"/>
                  <a:gd name="T5" fmla="*/ 12 h 104"/>
                  <a:gd name="T6" fmla="*/ 0 w 36"/>
                  <a:gd name="T7" fmla="*/ 12 h 104"/>
                  <a:gd name="T8" fmla="*/ 8 w 36"/>
                  <a:gd name="T9" fmla="*/ 40 h 104"/>
                  <a:gd name="T10" fmla="*/ 8 w 36"/>
                  <a:gd name="T11" fmla="*/ 40 h 104"/>
                  <a:gd name="T12" fmla="*/ 16 w 36"/>
                  <a:gd name="T13" fmla="*/ 64 h 104"/>
                  <a:gd name="T14" fmla="*/ 16 w 36"/>
                  <a:gd name="T15" fmla="*/ 64 h 104"/>
                  <a:gd name="T16" fmla="*/ 24 w 36"/>
                  <a:gd name="T17" fmla="*/ 84 h 104"/>
                  <a:gd name="T18" fmla="*/ 24 w 36"/>
                  <a:gd name="T19" fmla="*/ 84 h 104"/>
                  <a:gd name="T20" fmla="*/ 32 w 36"/>
                  <a:gd name="T21" fmla="*/ 100 h 104"/>
                  <a:gd name="T22" fmla="*/ 32 w 36"/>
                  <a:gd name="T23" fmla="*/ 100 h 104"/>
                  <a:gd name="T24" fmla="*/ 36 w 36"/>
                  <a:gd name="T25" fmla="*/ 104 h 104"/>
                  <a:gd name="T26" fmla="*/ 36 w 36"/>
                  <a:gd name="T27" fmla="*/ 104 h 1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104"/>
                  <a:gd name="T44" fmla="*/ 36 w 36"/>
                  <a:gd name="T45" fmla="*/ 104 h 1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10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40"/>
                    </a:lnTo>
                    <a:lnTo>
                      <a:pt x="16" y="64"/>
                    </a:lnTo>
                    <a:lnTo>
                      <a:pt x="24" y="84"/>
                    </a:lnTo>
                    <a:lnTo>
                      <a:pt x="32" y="100"/>
                    </a:lnTo>
                    <a:lnTo>
                      <a:pt x="36" y="104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7" name="Freeform 216"/>
              <p:cNvSpPr>
                <a:spLocks/>
              </p:cNvSpPr>
              <p:nvPr/>
            </p:nvSpPr>
            <p:spPr bwMode="auto">
              <a:xfrm>
                <a:off x="2141" y="2766"/>
                <a:ext cx="36" cy="104"/>
              </a:xfrm>
              <a:custGeom>
                <a:avLst/>
                <a:gdLst>
                  <a:gd name="T0" fmla="*/ 0 w 36"/>
                  <a:gd name="T1" fmla="*/ 0 h 104"/>
                  <a:gd name="T2" fmla="*/ 0 w 36"/>
                  <a:gd name="T3" fmla="*/ 12 h 104"/>
                  <a:gd name="T4" fmla="*/ 8 w 36"/>
                  <a:gd name="T5" fmla="*/ 40 h 104"/>
                  <a:gd name="T6" fmla="*/ 16 w 36"/>
                  <a:gd name="T7" fmla="*/ 64 h 104"/>
                  <a:gd name="T8" fmla="*/ 24 w 36"/>
                  <a:gd name="T9" fmla="*/ 84 h 104"/>
                  <a:gd name="T10" fmla="*/ 32 w 36"/>
                  <a:gd name="T11" fmla="*/ 100 h 104"/>
                  <a:gd name="T12" fmla="*/ 36 w 36"/>
                  <a:gd name="T13" fmla="*/ 104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104"/>
                  <a:gd name="T23" fmla="*/ 36 w 36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104">
                    <a:moveTo>
                      <a:pt x="0" y="0"/>
                    </a:moveTo>
                    <a:lnTo>
                      <a:pt x="0" y="12"/>
                    </a:lnTo>
                    <a:lnTo>
                      <a:pt x="8" y="40"/>
                    </a:lnTo>
                    <a:lnTo>
                      <a:pt x="16" y="64"/>
                    </a:lnTo>
                    <a:lnTo>
                      <a:pt x="24" y="84"/>
                    </a:lnTo>
                    <a:lnTo>
                      <a:pt x="32" y="100"/>
                    </a:lnTo>
                    <a:lnTo>
                      <a:pt x="36" y="104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8" name="Freeform 217"/>
              <p:cNvSpPr>
                <a:spLocks/>
              </p:cNvSpPr>
              <p:nvPr/>
            </p:nvSpPr>
            <p:spPr bwMode="auto">
              <a:xfrm>
                <a:off x="2189" y="2894"/>
                <a:ext cx="72" cy="68"/>
              </a:xfrm>
              <a:custGeom>
                <a:avLst/>
                <a:gdLst>
                  <a:gd name="T0" fmla="*/ 0 w 72"/>
                  <a:gd name="T1" fmla="*/ 0 h 68"/>
                  <a:gd name="T2" fmla="*/ 0 w 72"/>
                  <a:gd name="T3" fmla="*/ 0 h 68"/>
                  <a:gd name="T4" fmla="*/ 4 w 72"/>
                  <a:gd name="T5" fmla="*/ 4 h 68"/>
                  <a:gd name="T6" fmla="*/ 4 w 72"/>
                  <a:gd name="T7" fmla="*/ 4 h 68"/>
                  <a:gd name="T8" fmla="*/ 8 w 72"/>
                  <a:gd name="T9" fmla="*/ 16 h 68"/>
                  <a:gd name="T10" fmla="*/ 8 w 72"/>
                  <a:gd name="T11" fmla="*/ 16 h 68"/>
                  <a:gd name="T12" fmla="*/ 16 w 72"/>
                  <a:gd name="T13" fmla="*/ 28 h 68"/>
                  <a:gd name="T14" fmla="*/ 16 w 72"/>
                  <a:gd name="T15" fmla="*/ 28 h 68"/>
                  <a:gd name="T16" fmla="*/ 24 w 72"/>
                  <a:gd name="T17" fmla="*/ 32 h 68"/>
                  <a:gd name="T18" fmla="*/ 24 w 72"/>
                  <a:gd name="T19" fmla="*/ 32 h 68"/>
                  <a:gd name="T20" fmla="*/ 32 w 72"/>
                  <a:gd name="T21" fmla="*/ 44 h 68"/>
                  <a:gd name="T22" fmla="*/ 32 w 72"/>
                  <a:gd name="T23" fmla="*/ 44 h 68"/>
                  <a:gd name="T24" fmla="*/ 40 w 72"/>
                  <a:gd name="T25" fmla="*/ 48 h 68"/>
                  <a:gd name="T26" fmla="*/ 40 w 72"/>
                  <a:gd name="T27" fmla="*/ 48 h 68"/>
                  <a:gd name="T28" fmla="*/ 48 w 72"/>
                  <a:gd name="T29" fmla="*/ 56 h 68"/>
                  <a:gd name="T30" fmla="*/ 48 w 72"/>
                  <a:gd name="T31" fmla="*/ 56 h 68"/>
                  <a:gd name="T32" fmla="*/ 56 w 72"/>
                  <a:gd name="T33" fmla="*/ 60 h 68"/>
                  <a:gd name="T34" fmla="*/ 56 w 72"/>
                  <a:gd name="T35" fmla="*/ 60 h 68"/>
                  <a:gd name="T36" fmla="*/ 64 w 72"/>
                  <a:gd name="T37" fmla="*/ 64 h 68"/>
                  <a:gd name="T38" fmla="*/ 64 w 72"/>
                  <a:gd name="T39" fmla="*/ 64 h 68"/>
                  <a:gd name="T40" fmla="*/ 72 w 72"/>
                  <a:gd name="T41" fmla="*/ 68 h 68"/>
                  <a:gd name="T42" fmla="*/ 72 w 72"/>
                  <a:gd name="T43" fmla="*/ 68 h 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68"/>
                  <a:gd name="T68" fmla="*/ 72 w 72"/>
                  <a:gd name="T69" fmla="*/ 68 h 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68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16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2" y="44"/>
                    </a:lnTo>
                    <a:lnTo>
                      <a:pt x="40" y="48"/>
                    </a:lnTo>
                    <a:lnTo>
                      <a:pt x="48" y="56"/>
                    </a:lnTo>
                    <a:lnTo>
                      <a:pt x="56" y="60"/>
                    </a:lnTo>
                    <a:lnTo>
                      <a:pt x="64" y="64"/>
                    </a:lnTo>
                    <a:lnTo>
                      <a:pt x="72" y="68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9" name="Freeform 218"/>
              <p:cNvSpPr>
                <a:spLocks/>
              </p:cNvSpPr>
              <p:nvPr/>
            </p:nvSpPr>
            <p:spPr bwMode="auto">
              <a:xfrm>
                <a:off x="2185" y="2890"/>
                <a:ext cx="72" cy="68"/>
              </a:xfrm>
              <a:custGeom>
                <a:avLst/>
                <a:gdLst>
                  <a:gd name="T0" fmla="*/ 0 w 72"/>
                  <a:gd name="T1" fmla="*/ 0 h 68"/>
                  <a:gd name="T2" fmla="*/ 4 w 72"/>
                  <a:gd name="T3" fmla="*/ 4 h 68"/>
                  <a:gd name="T4" fmla="*/ 8 w 72"/>
                  <a:gd name="T5" fmla="*/ 16 h 68"/>
                  <a:gd name="T6" fmla="*/ 16 w 72"/>
                  <a:gd name="T7" fmla="*/ 28 h 68"/>
                  <a:gd name="T8" fmla="*/ 24 w 72"/>
                  <a:gd name="T9" fmla="*/ 32 h 68"/>
                  <a:gd name="T10" fmla="*/ 32 w 72"/>
                  <a:gd name="T11" fmla="*/ 44 h 68"/>
                  <a:gd name="T12" fmla="*/ 40 w 72"/>
                  <a:gd name="T13" fmla="*/ 48 h 68"/>
                  <a:gd name="T14" fmla="*/ 48 w 72"/>
                  <a:gd name="T15" fmla="*/ 56 h 68"/>
                  <a:gd name="T16" fmla="*/ 56 w 72"/>
                  <a:gd name="T17" fmla="*/ 60 h 68"/>
                  <a:gd name="T18" fmla="*/ 64 w 72"/>
                  <a:gd name="T19" fmla="*/ 64 h 68"/>
                  <a:gd name="T20" fmla="*/ 72 w 72"/>
                  <a:gd name="T21" fmla="*/ 68 h 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68"/>
                  <a:gd name="T35" fmla="*/ 72 w 72"/>
                  <a:gd name="T36" fmla="*/ 68 h 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68">
                    <a:moveTo>
                      <a:pt x="0" y="0"/>
                    </a:moveTo>
                    <a:lnTo>
                      <a:pt x="4" y="4"/>
                    </a:lnTo>
                    <a:lnTo>
                      <a:pt x="8" y="16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2" y="44"/>
                    </a:lnTo>
                    <a:lnTo>
                      <a:pt x="40" y="48"/>
                    </a:lnTo>
                    <a:lnTo>
                      <a:pt x="48" y="56"/>
                    </a:lnTo>
                    <a:lnTo>
                      <a:pt x="56" y="60"/>
                    </a:lnTo>
                    <a:lnTo>
                      <a:pt x="64" y="64"/>
                    </a:lnTo>
                    <a:lnTo>
                      <a:pt x="72" y="68"/>
                    </a:lnTo>
                  </a:path>
                </a:pathLst>
              </a:custGeom>
              <a:noFill/>
              <a:ln w="1905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871" name="Text Box 223"/>
          <p:cNvSpPr txBox="1">
            <a:spLocks noChangeArrowheads="1"/>
          </p:cNvSpPr>
          <p:nvPr/>
        </p:nvSpPr>
        <p:spPr bwMode="auto">
          <a:xfrm>
            <a:off x="76200" y="6261100"/>
            <a:ext cx="897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8700" indent="-1028700" eaLnBrk="1" hangingPunct="1">
              <a:spcBef>
                <a:spcPct val="30000"/>
              </a:spcBef>
              <a:buFont typeface="Arial" pitchFamily="34" charset="0"/>
              <a:buNone/>
            </a:pPr>
            <a:r>
              <a:rPr lang="en-US" sz="2000" i="1">
                <a:solidFill>
                  <a:srgbClr val="0000FF"/>
                </a:solidFill>
              </a:rPr>
              <a:t>2015	JET plans to resume DT operation with its “ITER-like Wall”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D342CE-DBC5-48F6-AC58-F6AFEEDB0BEA}" type="slidenum">
              <a:rPr lang="en-US"/>
              <a:pPr/>
              <a:t>33</a:t>
            </a:fld>
            <a:r>
              <a:rPr lang="en-US"/>
              <a:t> 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From 1970 through 1997, Progress in Fusion Energy Output Even Outpaced Computer Speed</a:t>
            </a:r>
            <a:endParaRPr lang="en-US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241300" y="5572125"/>
            <a:ext cx="86995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200"/>
              <a:t>Progress in performance followed major investments in 1980s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200"/>
              <a:t>In mid-90s, budgets for fusion research decreased and have remained almost static so progress has slowed</a:t>
            </a:r>
          </a:p>
        </p:txBody>
      </p: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862013" y="1503363"/>
            <a:ext cx="7224712" cy="3941762"/>
            <a:chOff x="543" y="1195"/>
            <a:chExt cx="4551" cy="2483"/>
          </a:xfrm>
        </p:grpSpPr>
        <p:graphicFrame>
          <p:nvGraphicFramePr>
            <p:cNvPr id="1026" name="Object 0"/>
            <p:cNvGraphicFramePr>
              <a:graphicFrameLocks noChangeAspect="1"/>
            </p:cNvGraphicFramePr>
            <p:nvPr/>
          </p:nvGraphicFramePr>
          <p:xfrm>
            <a:off x="1075" y="1223"/>
            <a:ext cx="3801" cy="2269"/>
          </p:xfrm>
          <a:graphic>
            <a:graphicData uri="http://schemas.openxmlformats.org/presentationml/2006/ole">
              <p:oleObj spid="_x0000_s1026" name="Document" r:id="rId3" imgW="6056376" imgH="2761488" progId="Word.Document.8">
                <p:embed/>
              </p:oleObj>
            </a:graphicData>
          </a:graphic>
        </p:graphicFrame>
        <p:sp>
          <p:nvSpPr>
            <p:cNvPr id="1037" name="Text Box 5"/>
            <p:cNvSpPr txBox="1">
              <a:spLocks noChangeArrowheads="1"/>
            </p:cNvSpPr>
            <p:nvPr/>
          </p:nvSpPr>
          <p:spPr bwMode="auto">
            <a:xfrm>
              <a:off x="4854" y="2748"/>
              <a:ext cx="1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8000"/>
                  </a:solidFill>
                </a:rPr>
                <a:t>10</a:t>
              </a:r>
              <a:r>
                <a:rPr lang="en-US" sz="1600" b="1" baseline="30000">
                  <a:solidFill>
                    <a:srgbClr val="008000"/>
                  </a:solidFill>
                </a:rPr>
                <a:t>8</a:t>
              </a:r>
              <a:endParaRPr lang="en-US" sz="1600" b="1">
                <a:solidFill>
                  <a:srgbClr val="008000"/>
                </a:solidFill>
              </a:endParaRPr>
            </a:p>
          </p:txBody>
        </p:sp>
        <p:sp>
          <p:nvSpPr>
            <p:cNvPr id="1038" name="Text Box 6"/>
            <p:cNvSpPr txBox="1">
              <a:spLocks noChangeArrowheads="1"/>
            </p:cNvSpPr>
            <p:nvPr/>
          </p:nvSpPr>
          <p:spPr bwMode="auto">
            <a:xfrm>
              <a:off x="4854" y="3058"/>
              <a:ext cx="1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8000"/>
                  </a:solidFill>
                </a:rPr>
                <a:t>10</a:t>
              </a:r>
              <a:r>
                <a:rPr lang="en-US" sz="1600" b="1" baseline="30000">
                  <a:solidFill>
                    <a:srgbClr val="008000"/>
                  </a:solidFill>
                </a:rPr>
                <a:t>6</a:t>
              </a:r>
              <a:endParaRPr lang="en-US" sz="1600" b="1">
                <a:solidFill>
                  <a:srgbClr val="008000"/>
                </a:solidFill>
              </a:endParaRPr>
            </a:p>
          </p:txBody>
        </p:sp>
        <p:sp>
          <p:nvSpPr>
            <p:cNvPr id="1039" name="Text Box 7"/>
            <p:cNvSpPr txBox="1">
              <a:spLocks noChangeArrowheads="1"/>
            </p:cNvSpPr>
            <p:nvPr/>
          </p:nvSpPr>
          <p:spPr bwMode="auto">
            <a:xfrm>
              <a:off x="4854" y="3369"/>
              <a:ext cx="1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8000"/>
                  </a:solidFill>
                </a:rPr>
                <a:t>10</a:t>
              </a:r>
              <a:r>
                <a:rPr lang="en-US" sz="1600" b="1" baseline="30000">
                  <a:solidFill>
                    <a:srgbClr val="008000"/>
                  </a:solidFill>
                </a:rPr>
                <a:t>4</a:t>
              </a:r>
              <a:endParaRPr lang="en-US" sz="1600" b="1">
                <a:solidFill>
                  <a:srgbClr val="008000"/>
                </a:solidFill>
              </a:endParaRPr>
            </a:p>
          </p:txBody>
        </p:sp>
        <p:sp>
          <p:nvSpPr>
            <p:cNvPr id="1040" name="Text Box 14"/>
            <p:cNvSpPr txBox="1">
              <a:spLocks noChangeArrowheads="1"/>
            </p:cNvSpPr>
            <p:nvPr/>
          </p:nvSpPr>
          <p:spPr bwMode="auto">
            <a:xfrm>
              <a:off x="4854" y="2452"/>
              <a:ext cx="2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8000"/>
                  </a:solidFill>
                </a:rPr>
                <a:t>10</a:t>
              </a:r>
              <a:r>
                <a:rPr lang="en-US" sz="1600" b="1" baseline="30000">
                  <a:solidFill>
                    <a:srgbClr val="008000"/>
                  </a:solidFill>
                </a:rPr>
                <a:t>10</a:t>
              </a:r>
              <a:endParaRPr lang="en-US" sz="1600" b="1">
                <a:solidFill>
                  <a:srgbClr val="008000"/>
                </a:solidFill>
              </a:endParaRPr>
            </a:p>
          </p:txBody>
        </p:sp>
        <p:sp>
          <p:nvSpPr>
            <p:cNvPr id="1041" name="Text Box 8"/>
            <p:cNvSpPr txBox="1">
              <a:spLocks noChangeArrowheads="1"/>
            </p:cNvSpPr>
            <p:nvPr/>
          </p:nvSpPr>
          <p:spPr bwMode="auto">
            <a:xfrm>
              <a:off x="886" y="2136"/>
              <a:ext cx="1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3B389D"/>
                  </a:solidFill>
                </a:rPr>
                <a:t>10</a:t>
              </a:r>
              <a:r>
                <a:rPr lang="en-US" sz="1600" b="1" baseline="30000">
                  <a:solidFill>
                    <a:srgbClr val="3B389D"/>
                  </a:solidFill>
                </a:rPr>
                <a:t>2</a:t>
              </a:r>
              <a:endParaRPr lang="en-US" sz="1600" b="1">
                <a:solidFill>
                  <a:srgbClr val="3B389D"/>
                </a:solidFill>
              </a:endParaRPr>
            </a:p>
          </p:txBody>
        </p:sp>
        <p:sp>
          <p:nvSpPr>
            <p:cNvPr id="1042" name="Text Box 9"/>
            <p:cNvSpPr txBox="1">
              <a:spLocks noChangeArrowheads="1"/>
            </p:cNvSpPr>
            <p:nvPr/>
          </p:nvSpPr>
          <p:spPr bwMode="auto">
            <a:xfrm>
              <a:off x="886" y="2447"/>
              <a:ext cx="1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3B389D"/>
                  </a:solidFill>
                </a:rPr>
                <a:t>10</a:t>
              </a:r>
              <a:r>
                <a:rPr lang="en-US" sz="1600" b="1" baseline="30000">
                  <a:solidFill>
                    <a:srgbClr val="3B389D"/>
                  </a:solidFill>
                </a:rPr>
                <a:t>0</a:t>
              </a:r>
              <a:endParaRPr lang="en-US" sz="1600" b="1">
                <a:solidFill>
                  <a:srgbClr val="3B389D"/>
                </a:solidFill>
              </a:endParaRPr>
            </a:p>
          </p:txBody>
        </p:sp>
        <p:sp>
          <p:nvSpPr>
            <p:cNvPr id="1043" name="Text Box 10"/>
            <p:cNvSpPr txBox="1">
              <a:spLocks noChangeArrowheads="1"/>
            </p:cNvSpPr>
            <p:nvPr/>
          </p:nvSpPr>
          <p:spPr bwMode="auto">
            <a:xfrm>
              <a:off x="886" y="2758"/>
              <a:ext cx="2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3B389D"/>
                  </a:solidFill>
                </a:rPr>
                <a:t>10</a:t>
              </a:r>
              <a:r>
                <a:rPr lang="en-US" sz="1600" b="1" baseline="30000">
                  <a:solidFill>
                    <a:srgbClr val="3B389D"/>
                  </a:solidFill>
                </a:rPr>
                <a:t>-2</a:t>
              </a:r>
              <a:endParaRPr lang="en-US" sz="1600" b="1">
                <a:solidFill>
                  <a:srgbClr val="3B389D"/>
                </a:solidFill>
              </a:endParaRPr>
            </a:p>
          </p:txBody>
        </p:sp>
        <p:sp>
          <p:nvSpPr>
            <p:cNvPr id="1044" name="Text Box 11"/>
            <p:cNvSpPr txBox="1">
              <a:spLocks noChangeArrowheads="1"/>
            </p:cNvSpPr>
            <p:nvPr/>
          </p:nvSpPr>
          <p:spPr bwMode="auto">
            <a:xfrm>
              <a:off x="886" y="3069"/>
              <a:ext cx="2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3B389D"/>
                  </a:solidFill>
                </a:rPr>
                <a:t>10</a:t>
              </a:r>
              <a:r>
                <a:rPr lang="en-US" sz="1600" b="1" baseline="30000">
                  <a:solidFill>
                    <a:srgbClr val="3B389D"/>
                  </a:solidFill>
                </a:rPr>
                <a:t>-4</a:t>
              </a:r>
              <a:endParaRPr lang="en-US" sz="1600" b="1">
                <a:solidFill>
                  <a:srgbClr val="3B389D"/>
                </a:solidFill>
              </a:endParaRPr>
            </a:p>
          </p:txBody>
        </p:sp>
        <p:sp>
          <p:nvSpPr>
            <p:cNvPr id="1045" name="Text Box 12"/>
            <p:cNvSpPr txBox="1">
              <a:spLocks noChangeArrowheads="1"/>
            </p:cNvSpPr>
            <p:nvPr/>
          </p:nvSpPr>
          <p:spPr bwMode="auto">
            <a:xfrm>
              <a:off x="886" y="3380"/>
              <a:ext cx="2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3B389D"/>
                  </a:solidFill>
                </a:rPr>
                <a:t>10</a:t>
              </a:r>
              <a:r>
                <a:rPr lang="en-US" sz="1600" b="1" baseline="30000">
                  <a:solidFill>
                    <a:srgbClr val="3B389D"/>
                  </a:solidFill>
                </a:rPr>
                <a:t>-6</a:t>
              </a:r>
              <a:endParaRPr lang="en-US" sz="1600" b="1">
                <a:solidFill>
                  <a:srgbClr val="3B389D"/>
                </a:solidFill>
              </a:endParaRPr>
            </a:p>
          </p:txBody>
        </p:sp>
        <p:sp>
          <p:nvSpPr>
            <p:cNvPr id="1046" name="Text Box 15"/>
            <p:cNvSpPr txBox="1">
              <a:spLocks noChangeArrowheads="1"/>
            </p:cNvSpPr>
            <p:nvPr/>
          </p:nvSpPr>
          <p:spPr bwMode="auto">
            <a:xfrm>
              <a:off x="886" y="1204"/>
              <a:ext cx="1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3B389D"/>
                  </a:solidFill>
                </a:rPr>
                <a:t>10</a:t>
              </a:r>
              <a:r>
                <a:rPr lang="en-US" sz="1600" b="1" baseline="30000">
                  <a:solidFill>
                    <a:srgbClr val="3B389D"/>
                  </a:solidFill>
                </a:rPr>
                <a:t>8</a:t>
              </a:r>
              <a:endParaRPr lang="en-US" sz="1600" b="1">
                <a:solidFill>
                  <a:srgbClr val="3B389D"/>
                </a:solidFill>
              </a:endParaRPr>
            </a:p>
          </p:txBody>
        </p:sp>
        <p:sp>
          <p:nvSpPr>
            <p:cNvPr id="1047" name="Text Box 16"/>
            <p:cNvSpPr txBox="1">
              <a:spLocks noChangeArrowheads="1"/>
            </p:cNvSpPr>
            <p:nvPr/>
          </p:nvSpPr>
          <p:spPr bwMode="auto">
            <a:xfrm>
              <a:off x="886" y="1514"/>
              <a:ext cx="1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3B389D"/>
                  </a:solidFill>
                </a:rPr>
                <a:t>10</a:t>
              </a:r>
              <a:r>
                <a:rPr lang="en-US" sz="1600" b="1" baseline="30000">
                  <a:solidFill>
                    <a:srgbClr val="3B389D"/>
                  </a:solidFill>
                </a:rPr>
                <a:t>6</a:t>
              </a:r>
              <a:endParaRPr lang="en-US" sz="1600" b="1">
                <a:solidFill>
                  <a:srgbClr val="3B389D"/>
                </a:solidFill>
              </a:endParaRPr>
            </a:p>
          </p:txBody>
        </p:sp>
        <p:sp>
          <p:nvSpPr>
            <p:cNvPr id="1048" name="Text Box 17"/>
            <p:cNvSpPr txBox="1">
              <a:spLocks noChangeArrowheads="1"/>
            </p:cNvSpPr>
            <p:nvPr/>
          </p:nvSpPr>
          <p:spPr bwMode="auto">
            <a:xfrm>
              <a:off x="886" y="1825"/>
              <a:ext cx="1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3B389D"/>
                  </a:solidFill>
                </a:rPr>
                <a:t>10</a:t>
              </a:r>
              <a:r>
                <a:rPr lang="en-US" sz="1600" b="1" baseline="30000">
                  <a:solidFill>
                    <a:srgbClr val="3B389D"/>
                  </a:solidFill>
                </a:rPr>
                <a:t>4</a:t>
              </a:r>
              <a:endParaRPr lang="en-US" sz="1600" b="1">
                <a:solidFill>
                  <a:srgbClr val="3B389D"/>
                </a:solidFill>
              </a:endParaRPr>
            </a:p>
          </p:txBody>
        </p:sp>
        <p:sp>
          <p:nvSpPr>
            <p:cNvPr id="1049" name="Text Box 20"/>
            <p:cNvSpPr txBox="1">
              <a:spLocks noChangeArrowheads="1"/>
            </p:cNvSpPr>
            <p:nvPr/>
          </p:nvSpPr>
          <p:spPr bwMode="auto">
            <a:xfrm rot="-5400000">
              <a:off x="-426" y="2164"/>
              <a:ext cx="21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B389D"/>
                  </a:solidFill>
                </a:rPr>
                <a:t>Fusion Energy (per pulse) (J)</a:t>
              </a:r>
            </a:p>
          </p:txBody>
        </p:sp>
        <p:sp>
          <p:nvSpPr>
            <p:cNvPr id="1050" name="Text Box 21"/>
            <p:cNvSpPr txBox="1">
              <a:spLocks noChangeArrowheads="1"/>
            </p:cNvSpPr>
            <p:nvPr/>
          </p:nvSpPr>
          <p:spPr bwMode="auto">
            <a:xfrm>
              <a:off x="2222" y="3524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1980</a:t>
              </a:r>
            </a:p>
          </p:txBody>
        </p:sp>
        <p:sp>
          <p:nvSpPr>
            <p:cNvPr id="1051" name="Text Box 22"/>
            <p:cNvSpPr txBox="1">
              <a:spLocks noChangeArrowheads="1"/>
            </p:cNvSpPr>
            <p:nvPr/>
          </p:nvSpPr>
          <p:spPr bwMode="auto">
            <a:xfrm>
              <a:off x="3438" y="3524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1990</a:t>
              </a:r>
            </a:p>
          </p:txBody>
        </p:sp>
        <p:sp>
          <p:nvSpPr>
            <p:cNvPr id="1052" name="Text Box 23"/>
            <p:cNvSpPr txBox="1">
              <a:spLocks noChangeArrowheads="1"/>
            </p:cNvSpPr>
            <p:nvPr/>
          </p:nvSpPr>
          <p:spPr bwMode="auto">
            <a:xfrm>
              <a:off x="4654" y="3524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2000</a:t>
              </a:r>
            </a:p>
          </p:txBody>
        </p:sp>
        <p:sp>
          <p:nvSpPr>
            <p:cNvPr id="1053" name="Text Box 24"/>
            <p:cNvSpPr txBox="1">
              <a:spLocks noChangeArrowheads="1"/>
            </p:cNvSpPr>
            <p:nvPr/>
          </p:nvSpPr>
          <p:spPr bwMode="auto">
            <a:xfrm>
              <a:off x="1006" y="3524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1970</a:t>
              </a:r>
            </a:p>
          </p:txBody>
        </p:sp>
      </p:grpSp>
      <p:sp>
        <p:nvSpPr>
          <p:cNvPr id="1032" name="Text Box 26"/>
          <p:cNvSpPr txBox="1">
            <a:spLocks noChangeArrowheads="1"/>
          </p:cNvSpPr>
          <p:nvPr/>
        </p:nvSpPr>
        <p:spPr bwMode="auto">
          <a:xfrm>
            <a:off x="6107113" y="1293813"/>
            <a:ext cx="649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7B05F2"/>
                </a:solidFill>
              </a:rPr>
              <a:t>TFTR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33" name="Text Box 27"/>
          <p:cNvSpPr txBox="1">
            <a:spLocks noChangeArrowheads="1"/>
          </p:cNvSpPr>
          <p:nvPr/>
        </p:nvSpPr>
        <p:spPr bwMode="auto">
          <a:xfrm>
            <a:off x="6848475" y="1293813"/>
            <a:ext cx="98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7B05F2"/>
                </a:solidFill>
              </a:rPr>
              <a:t>JET(EU)</a:t>
            </a:r>
            <a:endParaRPr lang="en-US" sz="2000" b="1"/>
          </a:p>
        </p:txBody>
      </p:sp>
      <p:sp>
        <p:nvSpPr>
          <p:cNvPr id="1034" name="Text Box 28"/>
          <p:cNvSpPr txBox="1">
            <a:spLocks noChangeArrowheads="1"/>
          </p:cNvSpPr>
          <p:nvPr/>
        </p:nvSpPr>
        <p:spPr bwMode="auto">
          <a:xfrm>
            <a:off x="6670675" y="2055813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DT</a:t>
            </a:r>
          </a:p>
        </p:txBody>
      </p:sp>
      <p:sp>
        <p:nvSpPr>
          <p:cNvPr id="1035" name="Line 29"/>
          <p:cNvSpPr>
            <a:spLocks noChangeShapeType="1"/>
          </p:cNvSpPr>
          <p:nvPr/>
        </p:nvSpPr>
        <p:spPr bwMode="auto">
          <a:xfrm flipH="1" flipV="1">
            <a:off x="6527800" y="1955800"/>
            <a:ext cx="190500" cy="114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30"/>
          <p:cNvSpPr>
            <a:spLocks noChangeShapeType="1"/>
          </p:cNvSpPr>
          <p:nvPr/>
        </p:nvSpPr>
        <p:spPr bwMode="auto">
          <a:xfrm flipV="1">
            <a:off x="6921500" y="1879600"/>
            <a:ext cx="114300" cy="165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28E07B-D6B7-45D4-80C1-3DACE188A508}" type="slidenum">
              <a:rPr lang="en-US"/>
              <a:pPr/>
              <a:t>34</a:t>
            </a:fld>
            <a:r>
              <a:rPr lang="en-US"/>
              <a:t> 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After ~60 years, MFE Has Progressed </a:t>
            </a:r>
            <a:br>
              <a:rPr lang="en-US" sz="3000" smtClean="0"/>
            </a:br>
            <a:r>
              <a:rPr lang="en-US" sz="3000" smtClean="0"/>
              <a:t>~10% of Way to DT Fusion Ignition</a:t>
            </a:r>
            <a:endParaRPr lang="en-US" sz="3100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1900" y="1333500"/>
            <a:ext cx="3898900" cy="4783138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200" smtClean="0"/>
              <a:t>“Lawson diagram” shows steady progress in tokamaks on two “fronts”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Achieved T</a:t>
            </a:r>
            <a:r>
              <a:rPr lang="en-US" sz="2000" baseline="-25000" smtClean="0"/>
              <a:t>i</a:t>
            </a:r>
            <a:r>
              <a:rPr lang="en-US" sz="2000" smtClean="0"/>
              <a:t> required, </a:t>
            </a:r>
            <a:br>
              <a:rPr lang="en-US" sz="2000" smtClean="0"/>
            </a:br>
            <a:r>
              <a:rPr lang="en-US" sz="2000" smtClean="0"/>
              <a:t>but need 10 </a:t>
            </a:r>
            <a:r>
              <a:rPr lang="en-US" sz="2000" smtClean="0">
                <a:sym typeface="Symbol" pitchFamily="18" charset="2"/>
              </a:rPr>
              <a:t></a:t>
            </a:r>
            <a:r>
              <a:rPr lang="en-US" sz="2000" smtClean="0"/>
              <a:t> n</a:t>
            </a:r>
            <a:r>
              <a:rPr lang="en-US" sz="2000" smtClean="0">
                <a:sym typeface="Symbol" pitchFamily="18" charset="2"/>
              </a:rPr>
              <a:t></a:t>
            </a:r>
            <a:r>
              <a:rPr lang="en-US" sz="2000" baseline="-25000" smtClean="0"/>
              <a:t>E</a:t>
            </a:r>
            <a:endParaRPr lang="en-US" sz="2000" smtClean="0"/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Achieved n</a:t>
            </a:r>
            <a:r>
              <a:rPr lang="en-US" sz="2000" smtClean="0">
                <a:sym typeface="Symbol" pitchFamily="18" charset="2"/>
              </a:rPr>
              <a:t></a:t>
            </a:r>
            <a:r>
              <a:rPr lang="en-US" sz="2000" baseline="-25000" smtClean="0"/>
              <a:t>E</a:t>
            </a:r>
            <a:r>
              <a:rPr lang="en-US" sz="2000" smtClean="0"/>
              <a:t> ≈ 1/2 required, but need 10 </a:t>
            </a:r>
            <a:r>
              <a:rPr lang="en-US" sz="2000" smtClean="0">
                <a:sym typeface="Symbol" pitchFamily="18" charset="2"/>
              </a:rPr>
              <a:t></a:t>
            </a:r>
            <a:r>
              <a:rPr lang="en-US" sz="2000" smtClean="0"/>
              <a:t> T</a:t>
            </a:r>
            <a:r>
              <a:rPr lang="en-US" sz="2000" baseline="-25000" smtClean="0"/>
              <a:t>i</a:t>
            </a:r>
            <a:endParaRPr lang="en-US" smtClean="0"/>
          </a:p>
          <a:p>
            <a:pPr eaLnBrk="1" hangingPunct="1">
              <a:spcBef>
                <a:spcPct val="40000"/>
              </a:spcBef>
            </a:pPr>
            <a:r>
              <a:rPr lang="en-US" sz="2200" smtClean="0"/>
              <a:t>Requirements depend on plasma profiles, impurities, synchrotron radiation, </a:t>
            </a:r>
            <a:r>
              <a:rPr lang="en-US" sz="2200" i="1" smtClean="0"/>
              <a:t>etc.</a:t>
            </a:r>
            <a:endParaRPr lang="en-US" sz="2200" smtClean="0"/>
          </a:p>
          <a:p>
            <a:pPr eaLnBrk="1" hangingPunct="1">
              <a:spcBef>
                <a:spcPct val="40000"/>
              </a:spcBef>
            </a:pPr>
            <a:r>
              <a:rPr lang="en-US" sz="2200" smtClean="0"/>
              <a:t>Curves similar for ICF but modified by bremsstrahlung absorption</a:t>
            </a:r>
          </a:p>
        </p:txBody>
      </p:sp>
      <p:grpSp>
        <p:nvGrpSpPr>
          <p:cNvPr id="37894" name="Group 7"/>
          <p:cNvGrpSpPr>
            <a:grpSpLocks/>
          </p:cNvGrpSpPr>
          <p:nvPr/>
        </p:nvGrpSpPr>
        <p:grpSpPr bwMode="auto">
          <a:xfrm>
            <a:off x="215900" y="1136650"/>
            <a:ext cx="4919663" cy="5657850"/>
            <a:chOff x="136" y="716"/>
            <a:chExt cx="3099" cy="3564"/>
          </a:xfrm>
        </p:grpSpPr>
        <p:pic>
          <p:nvPicPr>
            <p:cNvPr id="37896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59" t="10915" r="7059" b="12733"/>
            <a:stretch>
              <a:fillRect/>
            </a:stretch>
          </p:blipFill>
          <p:spPr bwMode="auto">
            <a:xfrm>
              <a:off x="136" y="716"/>
              <a:ext cx="3099" cy="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7" name="Oval 5"/>
            <p:cNvSpPr>
              <a:spLocks noChangeArrowheads="1"/>
            </p:cNvSpPr>
            <p:nvPr/>
          </p:nvSpPr>
          <p:spPr bwMode="auto">
            <a:xfrm>
              <a:off x="1488" y="2552"/>
              <a:ext cx="56" cy="56"/>
            </a:xfrm>
            <a:prstGeom prst="ellipse">
              <a:avLst/>
            </a:prstGeom>
            <a:solidFill>
              <a:srgbClr val="59C589"/>
            </a:solidFill>
            <a:ln w="9525">
              <a:solidFill>
                <a:srgbClr val="59C5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Rectangle 6"/>
            <p:cNvSpPr>
              <a:spLocks noChangeArrowheads="1"/>
            </p:cNvSpPr>
            <p:nvPr/>
          </p:nvSpPr>
          <p:spPr bwMode="auto">
            <a:xfrm>
              <a:off x="1566" y="2544"/>
              <a:ext cx="19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8040"/>
                  </a:solidFill>
                  <a:latin typeface="Arial" pitchFamily="34" charset="0"/>
                </a:rPr>
                <a:t>NSTX</a:t>
              </a:r>
            </a:p>
          </p:txBody>
        </p:sp>
      </p:grp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5534025" y="6610350"/>
            <a:ext cx="2378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US" sz="1400" i="1">
                <a:solidFill>
                  <a:srgbClr val="008040"/>
                </a:solidFill>
              </a:rPr>
              <a:t>Data compiled by D. Meade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A87FC3-2F49-4187-95F1-17A24DAAC3BA}" type="slidenum">
              <a:rPr lang="en-US"/>
              <a:pPr/>
              <a:t>35</a:t>
            </a:fld>
            <a:r>
              <a:rPr lang="en-US"/>
              <a:t> 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Since 2000, Magnetic Confinement Research </a:t>
            </a:r>
            <a:br>
              <a:rPr lang="en-US" sz="3000" smtClean="0"/>
            </a:br>
            <a:r>
              <a:rPr lang="en-US" sz="3000" smtClean="0"/>
              <a:t>Has Pursued Two Tracks</a:t>
            </a:r>
            <a:endParaRPr lang="en-US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95400"/>
            <a:ext cx="8763000" cy="52451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tabLst>
                <a:tab pos="1828800" algn="l"/>
              </a:tabLst>
            </a:pPr>
            <a:r>
              <a:rPr lang="en-US" sz="2200" b="1" smtClean="0"/>
              <a:t>ITER:</a:t>
            </a:r>
            <a:r>
              <a:rPr lang="en-US" sz="2200" smtClean="0"/>
              <a:t> tokamak to produce and study ignited (Q ≥ 10) DT plasmas</a:t>
            </a:r>
          </a:p>
          <a:p>
            <a:pPr lvl="1" eaLnBrk="1" hangingPunct="1">
              <a:spcBef>
                <a:spcPct val="30000"/>
              </a:spcBef>
              <a:tabLst>
                <a:tab pos="1828800" algn="l"/>
              </a:tabLst>
            </a:pPr>
            <a:r>
              <a:rPr lang="en-US" sz="2000" smtClean="0"/>
              <a:t>Originated in 1985 (Gorbachev-Reagan summit)</a:t>
            </a:r>
          </a:p>
          <a:p>
            <a:pPr lvl="1" eaLnBrk="1" hangingPunct="1">
              <a:spcBef>
                <a:spcPct val="30000"/>
              </a:spcBef>
              <a:tabLst>
                <a:tab pos="1828800" algn="l"/>
              </a:tabLst>
            </a:pPr>
            <a:r>
              <a:rPr lang="en-US" sz="2000" smtClean="0"/>
              <a:t>Large superconducting tokamak: R = 6.2m, I</a:t>
            </a:r>
            <a:r>
              <a:rPr lang="en-US" sz="2000" baseline="-25000" smtClean="0"/>
              <a:t>p</a:t>
            </a:r>
            <a:r>
              <a:rPr lang="en-US" sz="2000" smtClean="0"/>
              <a:t> = 15MA</a:t>
            </a:r>
          </a:p>
          <a:p>
            <a:pPr lvl="1" eaLnBrk="1" hangingPunct="1">
              <a:spcBef>
                <a:spcPct val="30000"/>
              </a:spcBef>
              <a:tabLst>
                <a:tab pos="1828800" algn="l"/>
              </a:tabLst>
            </a:pPr>
            <a:r>
              <a:rPr lang="en-US" sz="2000" smtClean="0"/>
              <a:t>Implementing agreement signed November 2006 between </a:t>
            </a:r>
            <a:br>
              <a:rPr lang="en-US" sz="2000" smtClean="0"/>
            </a:br>
            <a:r>
              <a:rPr lang="en-US" sz="2000" b="1" smtClean="0"/>
              <a:t>EU, Japan, Russia, USA, Korea, China, India</a:t>
            </a:r>
            <a:endParaRPr lang="en-US" sz="2000" smtClean="0"/>
          </a:p>
          <a:p>
            <a:pPr lvl="2" eaLnBrk="1" hangingPunct="1">
              <a:spcBef>
                <a:spcPct val="30000"/>
              </a:spcBef>
              <a:tabLst>
                <a:tab pos="1828800" algn="l"/>
              </a:tabLst>
            </a:pPr>
            <a:r>
              <a:rPr lang="en-US" sz="1800" smtClean="0"/>
              <a:t>US had pulled out in 1999 but rejoined in 2003</a:t>
            </a:r>
          </a:p>
          <a:p>
            <a:pPr lvl="2" eaLnBrk="1" hangingPunct="1">
              <a:spcBef>
                <a:spcPct val="30000"/>
              </a:spcBef>
              <a:tabLst>
                <a:tab pos="1828800" algn="l"/>
              </a:tabLst>
            </a:pPr>
            <a:r>
              <a:rPr lang="en-US" sz="1800" smtClean="0"/>
              <a:t>Ageement delayed by competition between EU and Japan for host site</a:t>
            </a:r>
          </a:p>
          <a:p>
            <a:pPr lvl="1" eaLnBrk="1" hangingPunct="1">
              <a:spcBef>
                <a:spcPct val="30000"/>
              </a:spcBef>
              <a:tabLst>
                <a:tab pos="1828800" algn="l"/>
              </a:tabLst>
            </a:pPr>
            <a:r>
              <a:rPr lang="en-US" sz="2000" smtClean="0"/>
              <a:t>Being built in Cadarache, France: cost estimated at</a:t>
            </a:r>
            <a:r>
              <a:rPr lang="en-US" altLang="ja-JP" sz="2000" smtClean="0"/>
              <a:t> ~20B</a:t>
            </a:r>
            <a:r>
              <a:rPr lang="en-US" sz="2000" smtClean="0"/>
              <a:t> </a:t>
            </a:r>
            <a:r>
              <a:rPr lang="en-US" altLang="ja-JP" sz="2000" smtClean="0"/>
              <a:t>Euro</a:t>
            </a:r>
          </a:p>
          <a:p>
            <a:pPr lvl="1" eaLnBrk="1" hangingPunct="1">
              <a:spcBef>
                <a:spcPct val="30000"/>
              </a:spcBef>
              <a:tabLst>
                <a:tab pos="1828800" algn="l"/>
              </a:tabLst>
            </a:pPr>
            <a:r>
              <a:rPr lang="en-US" altLang="ja-JP" sz="2000" b="1" smtClean="0"/>
              <a:t>First plasma operation in 2020, D-T operation in 2027</a:t>
            </a:r>
            <a:endParaRPr lang="en-US" altLang="ja-JP" sz="2000" smtClean="0"/>
          </a:p>
          <a:p>
            <a:pPr eaLnBrk="1" hangingPunct="1">
              <a:spcBef>
                <a:spcPct val="30000"/>
              </a:spcBef>
              <a:tabLst>
                <a:tab pos="1828800" algn="l"/>
              </a:tabLst>
            </a:pPr>
            <a:r>
              <a:rPr lang="en-US" sz="2200" b="1" smtClean="0">
                <a:solidFill>
                  <a:srgbClr val="008000"/>
                </a:solidFill>
              </a:rPr>
              <a:t>Innovation: </a:t>
            </a:r>
            <a:r>
              <a:rPr lang="en-US" sz="2200" smtClean="0">
                <a:solidFill>
                  <a:srgbClr val="008000"/>
                </a:solidFill>
              </a:rPr>
              <a:t>use existing devices or new confinement concepts to </a:t>
            </a:r>
            <a:br>
              <a:rPr lang="en-US" sz="2200" smtClean="0">
                <a:solidFill>
                  <a:srgbClr val="008000"/>
                </a:solidFill>
              </a:rPr>
            </a:br>
            <a:r>
              <a:rPr lang="en-US" sz="2200" smtClean="0">
                <a:solidFill>
                  <a:srgbClr val="008000"/>
                </a:solidFill>
              </a:rPr>
              <a:t>	improve the prospects for magnetic fusion</a:t>
            </a:r>
            <a:endParaRPr lang="en-US" sz="2200" b="1" smtClean="0">
              <a:solidFill>
                <a:srgbClr val="008000"/>
              </a:solidFill>
            </a:endParaRPr>
          </a:p>
          <a:p>
            <a:pPr lvl="1" eaLnBrk="1" hangingPunct="1">
              <a:spcBef>
                <a:spcPct val="30000"/>
              </a:spcBef>
              <a:tabLst>
                <a:tab pos="1828800" algn="l"/>
              </a:tabLst>
            </a:pPr>
            <a:r>
              <a:rPr lang="en-US" sz="2000" smtClean="0">
                <a:solidFill>
                  <a:srgbClr val="3B389D"/>
                </a:solidFill>
              </a:rPr>
              <a:t>New devices include advanced stellarator at IPP Greifswald, Germany</a:t>
            </a:r>
          </a:p>
          <a:p>
            <a:pPr lvl="1" eaLnBrk="1" hangingPunct="1">
              <a:spcBef>
                <a:spcPct val="30000"/>
              </a:spcBef>
              <a:tabLst>
                <a:tab pos="1828800" algn="l"/>
              </a:tabLst>
            </a:pPr>
            <a:r>
              <a:rPr lang="en-US" sz="2000" smtClean="0">
                <a:solidFill>
                  <a:srgbClr val="3B389D"/>
                </a:solidFill>
              </a:rPr>
              <a:t>Research may also benefit ITER by improving its design margins, relaxing its requirements and broadening its operating regime</a:t>
            </a:r>
            <a:endParaRPr lang="en-US" sz="200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8F3963-2AC6-4A38-ABF9-2BDB3615C62A}" type="slidenum">
              <a:rPr lang="en-US"/>
              <a:pPr/>
              <a:t>36</a:t>
            </a:fld>
            <a:r>
              <a:rPr lang="en-US"/>
              <a:t> 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988" y="1827213"/>
            <a:ext cx="35845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-4763"/>
            <a:ext cx="9144000" cy="1006476"/>
          </a:xfrm>
        </p:spPr>
        <p:txBody>
          <a:bodyPr/>
          <a:lstStyle/>
          <a:p>
            <a:pPr eaLnBrk="1" hangingPunct="1"/>
            <a:r>
              <a:rPr lang="en-US" sz="3000" smtClean="0"/>
              <a:t>ITER will Demonstrate the Scientific and </a:t>
            </a:r>
            <a:br>
              <a:rPr lang="en-US" sz="3000" smtClean="0"/>
            </a:br>
            <a:r>
              <a:rPr lang="en-US" sz="3000" smtClean="0"/>
              <a:t>Technological Feasibility of Fusion Power</a:t>
            </a:r>
            <a:endParaRPr lang="en-US" sz="2800" smtClean="0"/>
          </a:p>
        </p:txBody>
      </p:sp>
      <p:sp>
        <p:nvSpPr>
          <p:cNvPr id="3994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7800" y="1295400"/>
            <a:ext cx="5270500" cy="4713288"/>
          </a:xfrm>
        </p:spPr>
        <p:txBody>
          <a:bodyPr/>
          <a:lstStyle/>
          <a:p>
            <a:pPr eaLnBrk="1" hangingPunct="1"/>
            <a:r>
              <a:rPr lang="en-US" sz="2200" smtClean="0"/>
              <a:t>ITER is a dramatic step towards self- sustained fusion reactions </a:t>
            </a:r>
          </a:p>
          <a:p>
            <a:pPr lvl="1" eaLnBrk="1" hangingPunct="1"/>
            <a:r>
              <a:rPr lang="en-US" sz="2000" b="1" smtClean="0">
                <a:solidFill>
                  <a:srgbClr val="FF0000"/>
                </a:solidFill>
              </a:rPr>
              <a:t>500 MW(th) for &gt;400 s with gain Q &gt;10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200" smtClean="0"/>
              <a:t>	</a:t>
            </a:r>
            <a:r>
              <a:rPr lang="en-US" sz="2200" i="1" smtClean="0"/>
              <a:t>but ...</a:t>
            </a:r>
            <a:endParaRPr lang="en-US" sz="2200" smtClean="0"/>
          </a:p>
          <a:p>
            <a:pPr eaLnBrk="1" hangingPunct="1"/>
            <a:r>
              <a:rPr lang="en-US" sz="2200" smtClean="0"/>
              <a:t>ITER is not a self-sufficient power-producing plant</a:t>
            </a:r>
          </a:p>
          <a:p>
            <a:pPr eaLnBrk="1" hangingPunct="1"/>
            <a:r>
              <a:rPr lang="en-US" sz="2200" smtClean="0"/>
              <a:t>New science and technology are needed for a demonstration power plant</a:t>
            </a:r>
          </a:p>
          <a:p>
            <a:pPr lvl="1" eaLnBrk="1" hangingPunct="1"/>
            <a:r>
              <a:rPr lang="en-US" sz="2000" smtClean="0"/>
              <a:t>2500 MW(th) with gain &gt;25, in a </a:t>
            </a:r>
            <a:br>
              <a:rPr lang="en-US" sz="2000" smtClean="0"/>
            </a:br>
            <a:r>
              <a:rPr lang="en-US" sz="2000" smtClean="0"/>
              <a:t>device with similar size and field</a:t>
            </a:r>
          </a:p>
          <a:p>
            <a:pPr lvl="1" eaLnBrk="1" hangingPunct="1"/>
            <a:r>
              <a:rPr lang="en-US" sz="2000" smtClean="0"/>
              <a:t>Higher power density		</a:t>
            </a:r>
          </a:p>
          <a:p>
            <a:pPr lvl="1" eaLnBrk="1" hangingPunct="1"/>
            <a:r>
              <a:rPr lang="en-US" sz="2000" smtClean="0"/>
              <a:t>Efficient continuous operation</a:t>
            </a:r>
          </a:p>
          <a:p>
            <a:pPr lvl="1" eaLnBrk="1" hangingPunct="1"/>
            <a:r>
              <a:rPr lang="en-US" sz="2000" smtClean="0"/>
              <a:t>Tritium self-sufficiency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88900" y="6045200"/>
            <a:ext cx="89233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/>
              <a:t>Extensive research programs will be needed to address these issues</a:t>
            </a:r>
            <a:endParaRPr lang="en-US"/>
          </a:p>
        </p:txBody>
      </p:sp>
      <p:grpSp>
        <p:nvGrpSpPr>
          <p:cNvPr id="39944" name="Group 16"/>
          <p:cNvGrpSpPr>
            <a:grpSpLocks/>
          </p:cNvGrpSpPr>
          <p:nvPr/>
        </p:nvGrpSpPr>
        <p:grpSpPr bwMode="auto">
          <a:xfrm>
            <a:off x="5715000" y="5575300"/>
            <a:ext cx="2870200" cy="127000"/>
            <a:chOff x="3632" y="3512"/>
            <a:chExt cx="1808" cy="80"/>
          </a:xfrm>
        </p:grpSpPr>
        <p:sp>
          <p:nvSpPr>
            <p:cNvPr id="39946" name="Line 11"/>
            <p:cNvSpPr>
              <a:spLocks noChangeShapeType="1"/>
            </p:cNvSpPr>
            <p:nvPr/>
          </p:nvSpPr>
          <p:spPr bwMode="auto">
            <a:xfrm>
              <a:off x="3632" y="3592"/>
              <a:ext cx="18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Line 12"/>
            <p:cNvSpPr>
              <a:spLocks noChangeShapeType="1"/>
            </p:cNvSpPr>
            <p:nvPr/>
          </p:nvSpPr>
          <p:spPr bwMode="auto">
            <a:xfrm>
              <a:off x="3632" y="3512"/>
              <a:ext cx="0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Line 13"/>
            <p:cNvSpPr>
              <a:spLocks noChangeShapeType="1"/>
            </p:cNvSpPr>
            <p:nvPr/>
          </p:nvSpPr>
          <p:spPr bwMode="auto">
            <a:xfrm>
              <a:off x="4234" y="3512"/>
              <a:ext cx="0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Line 14"/>
            <p:cNvSpPr>
              <a:spLocks noChangeShapeType="1"/>
            </p:cNvSpPr>
            <p:nvPr/>
          </p:nvSpPr>
          <p:spPr bwMode="auto">
            <a:xfrm>
              <a:off x="4837" y="3512"/>
              <a:ext cx="0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Line 15"/>
            <p:cNvSpPr>
              <a:spLocks noChangeShapeType="1"/>
            </p:cNvSpPr>
            <p:nvPr/>
          </p:nvSpPr>
          <p:spPr bwMode="auto">
            <a:xfrm>
              <a:off x="5440" y="3512"/>
              <a:ext cx="0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5" name="Rectangle 17"/>
          <p:cNvSpPr>
            <a:spLocks noChangeArrowheads="1"/>
          </p:cNvSpPr>
          <p:nvPr/>
        </p:nvSpPr>
        <p:spPr bwMode="auto">
          <a:xfrm>
            <a:off x="8610600" y="5338763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pitchFamily="34" charset="0"/>
              </a:rPr>
              <a:t>30m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33288A-4C07-4811-82B0-F71C06313C20}" type="slidenum">
              <a:rPr lang="en-US"/>
              <a:pPr/>
              <a:t>37</a:t>
            </a:fld>
            <a:r>
              <a:rPr lang="en-US"/>
              <a:t> 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TFTR, JET and JT-60U Achieved Many of the Plasma Parameters Expected to be Produced in ITER</a:t>
            </a:r>
            <a:endParaRPr lang="en-US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333500"/>
            <a:ext cx="7823200" cy="5013325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Tx/>
              <a:buNone/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mtClean="0"/>
              <a:t>		</a:t>
            </a:r>
            <a:r>
              <a:rPr lang="en-US" b="1" u="sng" smtClean="0">
                <a:solidFill>
                  <a:srgbClr val="FF0000"/>
                </a:solidFill>
              </a:rPr>
              <a:t>TFTR</a:t>
            </a:r>
            <a:r>
              <a:rPr lang="en-US" b="1" u="sng" smtClean="0"/>
              <a:t>	</a:t>
            </a:r>
            <a:r>
              <a:rPr lang="en-US" b="1" u="sng" smtClean="0">
                <a:solidFill>
                  <a:srgbClr val="7B05F2"/>
                </a:solidFill>
              </a:rPr>
              <a:t>ITER</a:t>
            </a:r>
            <a:endParaRPr lang="en-US" smtClean="0"/>
          </a:p>
          <a:p>
            <a:pPr eaLnBrk="1" hangingPunct="1">
              <a:spcBef>
                <a:spcPct val="25000"/>
              </a:spcBef>
              <a:buFontTx/>
              <a:buNone/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z="2200" smtClean="0"/>
              <a:t>	Central pressure </a:t>
            </a:r>
            <a:r>
              <a:rPr lang="en-US" sz="2200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sz="2200" smtClean="0"/>
              <a:t>(0) %		</a:t>
            </a:r>
            <a:r>
              <a:rPr lang="en-US" sz="2200" smtClean="0">
                <a:solidFill>
                  <a:srgbClr val="FF0000"/>
                </a:solidFill>
              </a:rPr>
              <a:t>6	</a:t>
            </a:r>
            <a:r>
              <a:rPr lang="en-US" sz="2200" smtClean="0"/>
              <a:t>	</a:t>
            </a:r>
            <a:r>
              <a:rPr lang="en-US" sz="2200" smtClean="0">
                <a:solidFill>
                  <a:srgbClr val="7B05F2"/>
                </a:solidFill>
              </a:rPr>
              <a:t>6</a:t>
            </a:r>
            <a:endParaRPr lang="en-US" sz="2200" smtClean="0"/>
          </a:p>
          <a:p>
            <a:pPr eaLnBrk="1" hangingPunct="1">
              <a:spcBef>
                <a:spcPct val="25000"/>
              </a:spcBef>
              <a:buFontTx/>
              <a:buNone/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z="2200" smtClean="0"/>
              <a:t>	Collision frequency </a:t>
            </a:r>
            <a:r>
              <a:rPr lang="en-US" sz="2200" smtClean="0">
                <a:latin typeface="Symbol" pitchFamily="18" charset="2"/>
                <a:sym typeface="Symbol" pitchFamily="18" charset="2"/>
              </a:rPr>
              <a:t></a:t>
            </a:r>
            <a:r>
              <a:rPr lang="en-US" sz="2200" baseline="-25000" smtClean="0"/>
              <a:t>e</a:t>
            </a:r>
            <a:r>
              <a:rPr lang="en-US" sz="2200" smtClean="0"/>
              <a:t>* (10</a:t>
            </a:r>
            <a:r>
              <a:rPr lang="en-US" sz="2200" baseline="30000" smtClean="0"/>
              <a:t>-2</a:t>
            </a:r>
            <a:r>
              <a:rPr lang="en-US" sz="2200" smtClean="0"/>
              <a:t>)		</a:t>
            </a:r>
            <a:r>
              <a:rPr lang="en-US" sz="2200" smtClean="0">
                <a:solidFill>
                  <a:srgbClr val="FF0000"/>
                </a:solidFill>
              </a:rPr>
              <a:t>1</a:t>
            </a:r>
            <a:r>
              <a:rPr lang="en-US" sz="2200" smtClean="0"/>
              <a:t>		</a:t>
            </a:r>
            <a:r>
              <a:rPr lang="en-US" sz="2200" smtClean="0">
                <a:solidFill>
                  <a:srgbClr val="7B05F2"/>
                </a:solidFill>
              </a:rPr>
              <a:t>0.8</a:t>
            </a:r>
            <a:endParaRPr lang="en-US" sz="2200" smtClean="0"/>
          </a:p>
          <a:p>
            <a:pPr eaLnBrk="1" hangingPunct="1">
              <a:spcBef>
                <a:spcPct val="25000"/>
              </a:spcBef>
              <a:buFontTx/>
              <a:buNone/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z="2200" smtClean="0"/>
              <a:t>	Electron density (10</a:t>
            </a:r>
            <a:r>
              <a:rPr lang="en-US" sz="2200" baseline="30000" smtClean="0"/>
              <a:t>20</a:t>
            </a:r>
            <a:r>
              <a:rPr lang="en-US" sz="2200" smtClean="0"/>
              <a:t> m</a:t>
            </a:r>
            <a:r>
              <a:rPr lang="en-US" sz="2200" baseline="30000" smtClean="0"/>
              <a:t>-3</a:t>
            </a:r>
            <a:r>
              <a:rPr lang="en-US" sz="2200" smtClean="0"/>
              <a:t>)		</a:t>
            </a:r>
            <a:r>
              <a:rPr lang="en-US" sz="2200" smtClean="0">
                <a:solidFill>
                  <a:srgbClr val="FF0000"/>
                </a:solidFill>
              </a:rPr>
              <a:t>1.0	</a:t>
            </a:r>
            <a:r>
              <a:rPr lang="en-US" sz="2200" smtClean="0"/>
              <a:t>	</a:t>
            </a:r>
            <a:r>
              <a:rPr lang="en-US" sz="2200" smtClean="0">
                <a:solidFill>
                  <a:srgbClr val="7B05F2"/>
                </a:solidFill>
              </a:rPr>
              <a:t>1.1</a:t>
            </a:r>
            <a:endParaRPr lang="en-US" sz="2200" smtClean="0"/>
          </a:p>
          <a:p>
            <a:pPr eaLnBrk="1" hangingPunct="1">
              <a:spcBef>
                <a:spcPct val="25000"/>
              </a:spcBef>
              <a:buFontTx/>
              <a:buNone/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z="2200" smtClean="0"/>
              <a:t>	T</a:t>
            </a:r>
            <a:r>
              <a:rPr lang="en-US" sz="2200" baseline="-25000" smtClean="0"/>
              <a:t>i</a:t>
            </a:r>
            <a:r>
              <a:rPr lang="en-US" sz="2200" smtClean="0"/>
              <a:t> (keV)/T</a:t>
            </a:r>
            <a:r>
              <a:rPr lang="en-US" sz="2200" baseline="-25000" smtClean="0"/>
              <a:t>e</a:t>
            </a:r>
            <a:r>
              <a:rPr lang="en-US" sz="2200" smtClean="0"/>
              <a:t> (keV) 		</a:t>
            </a:r>
            <a:r>
              <a:rPr lang="en-US" sz="2200" smtClean="0">
                <a:solidFill>
                  <a:srgbClr val="FF0000"/>
                </a:solidFill>
              </a:rPr>
              <a:t>36/13</a:t>
            </a:r>
            <a:r>
              <a:rPr lang="en-US" sz="2200" smtClean="0"/>
              <a:t> 		</a:t>
            </a:r>
            <a:r>
              <a:rPr lang="en-US" sz="2200" smtClean="0">
                <a:solidFill>
                  <a:srgbClr val="7B05F2"/>
                </a:solidFill>
              </a:rPr>
              <a:t>18/20</a:t>
            </a:r>
            <a:endParaRPr lang="en-US" sz="2200" smtClean="0"/>
          </a:p>
          <a:p>
            <a:pPr eaLnBrk="1" hangingPunct="1">
              <a:spcBef>
                <a:spcPct val="25000"/>
              </a:spcBef>
              <a:buFontTx/>
              <a:buNone/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z="2200" smtClean="0"/>
              <a:t>	Fuel mixture D/T 		</a:t>
            </a:r>
            <a:r>
              <a:rPr lang="en-US" sz="2200" smtClean="0">
                <a:solidFill>
                  <a:srgbClr val="FF0000"/>
                </a:solidFill>
              </a:rPr>
              <a:t>1	</a:t>
            </a:r>
            <a:r>
              <a:rPr lang="en-US" sz="2200" smtClean="0"/>
              <a:t>	</a:t>
            </a:r>
            <a:r>
              <a:rPr lang="en-US" sz="2200" smtClean="0">
                <a:solidFill>
                  <a:srgbClr val="7B05F2"/>
                </a:solidFill>
              </a:rPr>
              <a:t>1</a:t>
            </a:r>
            <a:endParaRPr lang="en-US" sz="2200" smtClean="0"/>
          </a:p>
          <a:p>
            <a:pPr eaLnBrk="1" hangingPunct="1">
              <a:spcBef>
                <a:spcPct val="25000"/>
              </a:spcBef>
              <a:buFontTx/>
              <a:buNone/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z="2200" smtClean="0"/>
              <a:t>	Toroidal field B</a:t>
            </a:r>
            <a:r>
              <a:rPr lang="en-US" sz="2200" baseline="-25000" smtClean="0"/>
              <a:t>T</a:t>
            </a:r>
            <a:r>
              <a:rPr lang="en-US" sz="2200" smtClean="0"/>
              <a:t> (T)		</a:t>
            </a:r>
            <a:r>
              <a:rPr lang="en-US" sz="2200" smtClean="0">
                <a:solidFill>
                  <a:srgbClr val="FF0000"/>
                </a:solidFill>
              </a:rPr>
              <a:t>5.6</a:t>
            </a:r>
            <a:r>
              <a:rPr lang="en-US" sz="2200" smtClean="0"/>
              <a:t>		</a:t>
            </a:r>
            <a:r>
              <a:rPr lang="en-US" sz="2200" smtClean="0">
                <a:solidFill>
                  <a:srgbClr val="7B05F2"/>
                </a:solidFill>
              </a:rPr>
              <a:t>5.3</a:t>
            </a:r>
            <a:endParaRPr lang="en-US" sz="2200" smtClean="0"/>
          </a:p>
          <a:p>
            <a:pPr eaLnBrk="1" hangingPunct="1">
              <a:spcBef>
                <a:spcPct val="25000"/>
              </a:spcBef>
              <a:buFontTx/>
              <a:buNone/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z="2200" smtClean="0"/>
              <a:t>	Fusion Power Density (MWm</a:t>
            </a:r>
            <a:r>
              <a:rPr lang="en-US" sz="2200" baseline="30000" smtClean="0"/>
              <a:t>-3</a:t>
            </a:r>
            <a:r>
              <a:rPr lang="en-US" sz="2200" smtClean="0"/>
              <a:t>)		</a:t>
            </a:r>
            <a:r>
              <a:rPr lang="en-US" sz="2200" smtClean="0">
                <a:solidFill>
                  <a:srgbClr val="FF0000"/>
                </a:solidFill>
              </a:rPr>
              <a:t>2.8	</a:t>
            </a:r>
            <a:r>
              <a:rPr lang="en-US" sz="2200" smtClean="0"/>
              <a:t>	</a:t>
            </a:r>
            <a:r>
              <a:rPr lang="en-US" sz="2200" smtClean="0">
                <a:solidFill>
                  <a:srgbClr val="7B05F2"/>
                </a:solidFill>
              </a:rPr>
              <a:t>1</a:t>
            </a:r>
            <a:endParaRPr lang="en-US" smtClean="0"/>
          </a:p>
          <a:p>
            <a:pPr eaLnBrk="1" hangingPunct="1">
              <a:spcBef>
                <a:spcPct val="25000"/>
              </a:spcBef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z="2200" b="1" smtClean="0">
                <a:solidFill>
                  <a:srgbClr val="0100EC"/>
                </a:solidFill>
              </a:rPr>
              <a:t>Confinement was the outstanding issue </a:t>
            </a:r>
            <a:r>
              <a:rPr lang="en-US" sz="2200" b="1" i="1" smtClean="0">
                <a:solidFill>
                  <a:srgbClr val="0100EC"/>
                </a:solidFill>
              </a:rPr>
              <a:t>and remains so</a:t>
            </a:r>
            <a:endParaRPr lang="en-US" sz="2200" smtClean="0">
              <a:solidFill>
                <a:srgbClr val="0100EC"/>
              </a:solidFill>
            </a:endParaRPr>
          </a:p>
          <a:p>
            <a:pPr eaLnBrk="1" hangingPunct="1">
              <a:spcBef>
                <a:spcPct val="25000"/>
              </a:spcBef>
              <a:buFontTx/>
              <a:buNone/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z="2200" smtClean="0">
                <a:solidFill>
                  <a:srgbClr val="0100EC"/>
                </a:solidFill>
              </a:rPr>
              <a:t>	Confinement time (s)</a:t>
            </a:r>
            <a:r>
              <a:rPr lang="en-US" sz="2200" smtClean="0">
                <a:solidFill>
                  <a:srgbClr val="FF0000"/>
                </a:solidFill>
              </a:rPr>
              <a:t>		0.2		 </a:t>
            </a:r>
            <a:r>
              <a:rPr lang="en-US" sz="2200" smtClean="0">
                <a:solidFill>
                  <a:srgbClr val="7B05F2"/>
                </a:solidFill>
              </a:rPr>
              <a:t>2.5</a:t>
            </a:r>
          </a:p>
          <a:p>
            <a:pPr eaLnBrk="1" hangingPunct="1">
              <a:spcBef>
                <a:spcPct val="25000"/>
              </a:spcBef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z="2200" b="1" smtClean="0">
                <a:solidFill>
                  <a:srgbClr val="008000"/>
                </a:solidFill>
              </a:rPr>
              <a:t>Most reliable solution: </a:t>
            </a:r>
            <a:r>
              <a:rPr lang="en-US" sz="2200" b="1" i="1" smtClean="0">
                <a:solidFill>
                  <a:srgbClr val="008000"/>
                </a:solidFill>
              </a:rPr>
              <a:t>bigger device with higher current</a:t>
            </a:r>
          </a:p>
          <a:p>
            <a:pPr eaLnBrk="1" hangingPunct="1">
              <a:spcBef>
                <a:spcPct val="25000"/>
              </a:spcBef>
              <a:buFontTx/>
              <a:buNone/>
              <a:tabLst>
                <a:tab pos="4800600" algn="l"/>
                <a:tab pos="5143500" algn="ctr"/>
                <a:tab pos="6286500" algn="l"/>
                <a:tab pos="6629400" algn="ctr"/>
              </a:tabLst>
            </a:pPr>
            <a:r>
              <a:rPr lang="en-US" sz="2200" smtClean="0"/>
              <a:t>	</a:t>
            </a:r>
            <a:r>
              <a:rPr lang="en-US" sz="2200" smtClean="0">
                <a:solidFill>
                  <a:srgbClr val="008000"/>
                </a:solidFill>
              </a:rPr>
              <a:t>Normalized gyro-radius </a:t>
            </a:r>
            <a:r>
              <a:rPr lang="en-US" sz="2200" smtClean="0">
                <a:solidFill>
                  <a:srgbClr val="008000"/>
                </a:solidFill>
                <a:latin typeface="Symbol" pitchFamily="18" charset="2"/>
                <a:sym typeface="Symbol" pitchFamily="18" charset="2"/>
              </a:rPr>
              <a:t></a:t>
            </a:r>
            <a:r>
              <a:rPr lang="en-US" sz="2200" baseline="-25000" smtClean="0">
                <a:solidFill>
                  <a:srgbClr val="008000"/>
                </a:solidFill>
              </a:rPr>
              <a:t>i</a:t>
            </a:r>
            <a:r>
              <a:rPr lang="en-US" sz="2200" smtClean="0">
                <a:solidFill>
                  <a:srgbClr val="008000"/>
                </a:solidFill>
              </a:rPr>
              <a:t>/a (10</a:t>
            </a:r>
            <a:r>
              <a:rPr lang="en-US" sz="2200" baseline="30000" smtClean="0">
                <a:solidFill>
                  <a:srgbClr val="008000"/>
                </a:solidFill>
              </a:rPr>
              <a:t>-3</a:t>
            </a:r>
            <a:r>
              <a:rPr lang="en-US" sz="2200" smtClean="0">
                <a:solidFill>
                  <a:srgbClr val="008000"/>
                </a:solidFill>
              </a:rPr>
              <a:t>)</a:t>
            </a:r>
            <a:r>
              <a:rPr lang="en-US" sz="2200" smtClean="0"/>
              <a:t>		</a:t>
            </a:r>
            <a:r>
              <a:rPr lang="en-US" sz="2200" smtClean="0">
                <a:solidFill>
                  <a:srgbClr val="FF0000"/>
                </a:solidFill>
              </a:rPr>
              <a:t>6.5</a:t>
            </a:r>
            <a:r>
              <a:rPr lang="en-US" sz="2200" smtClean="0"/>
              <a:t>		</a:t>
            </a:r>
            <a:r>
              <a:rPr lang="en-US" sz="2200" smtClean="0">
                <a:solidFill>
                  <a:srgbClr val="7B05F2"/>
                </a:solidFill>
              </a:rPr>
              <a:t>2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5318125" y="6570663"/>
            <a:ext cx="3360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400" i="1">
                <a:solidFill>
                  <a:srgbClr val="7B05F2"/>
                </a:solidFill>
                <a:latin typeface="Arial" pitchFamily="34" charset="0"/>
              </a:rPr>
              <a:t>Ref: http://www.iter.org/a/index_use_5.htm</a:t>
            </a:r>
            <a:endParaRPr lang="en-US" sz="1400">
              <a:solidFill>
                <a:srgbClr val="7B05F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D9F90D-F9D8-4354-BFB7-AC70DAE23788}" type="slidenum">
              <a:rPr lang="en-US"/>
              <a:pPr/>
              <a:t>38</a:t>
            </a:fld>
            <a:r>
              <a:rPr lang="en-US"/>
              <a:t> 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ITER is a Huge Construction Project Involving Many Technical and Management Challenges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193800"/>
            <a:ext cx="8382000" cy="1303338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2000" smtClean="0"/>
              <a:t>The ITER parties contribute specified equipment and systems which must fit and function together</a:t>
            </a:r>
          </a:p>
          <a:p>
            <a:pPr eaLnBrk="1" hangingPunct="1">
              <a:spcBef>
                <a:spcPct val="15000"/>
              </a:spcBef>
            </a:pPr>
            <a:r>
              <a:rPr lang="en-US" sz="2000" smtClean="0"/>
              <a:t>Most visible progress is at the ITER site but many construction tasks are now underway</a:t>
            </a:r>
          </a:p>
        </p:txBody>
      </p:sp>
      <p:grpSp>
        <p:nvGrpSpPr>
          <p:cNvPr id="41990" name="Group 9"/>
          <p:cNvGrpSpPr>
            <a:grpSpLocks/>
          </p:cNvGrpSpPr>
          <p:nvPr/>
        </p:nvGrpSpPr>
        <p:grpSpPr bwMode="auto">
          <a:xfrm>
            <a:off x="1004888" y="2830513"/>
            <a:ext cx="2797175" cy="3770312"/>
            <a:chOff x="465" y="1791"/>
            <a:chExt cx="1762" cy="2375"/>
          </a:xfrm>
        </p:grpSpPr>
        <p:pic>
          <p:nvPicPr>
            <p:cNvPr id="41999" name="Picture 4" descr="Pit excavation 1103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" y="1791"/>
              <a:ext cx="1722" cy="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0" name="Picture 5" descr="Tokamak support 1207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" y="3016"/>
              <a:ext cx="1762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5370513" y="2830513"/>
            <a:ext cx="2733675" cy="3770312"/>
            <a:chOff x="3215" y="1791"/>
            <a:chExt cx="1722" cy="2375"/>
          </a:xfrm>
        </p:grpSpPr>
        <p:pic>
          <p:nvPicPr>
            <p:cNvPr id="41997" name="Picture 6" descr="PF Coil Winding exterior 1205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5" y="1791"/>
              <a:ext cx="1722" cy="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8" name="Picture 7" descr="PF Coil Winding Interior 1112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5" y="3013"/>
              <a:ext cx="1722" cy="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92" name="Rectangle 11"/>
          <p:cNvSpPr>
            <a:spLocks noChangeArrowheads="1"/>
          </p:cNvSpPr>
          <p:nvPr/>
        </p:nvSpPr>
        <p:spPr bwMode="auto">
          <a:xfrm>
            <a:off x="530225" y="2447925"/>
            <a:ext cx="3830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sng">
                <a:solidFill>
                  <a:srgbClr val="0000FF"/>
                </a:solidFill>
              </a:rPr>
              <a:t>Tokamak seismic pit and foundation</a:t>
            </a:r>
          </a:p>
        </p:txBody>
      </p:sp>
      <p:sp>
        <p:nvSpPr>
          <p:cNvPr id="41993" name="Rectangle 12"/>
          <p:cNvSpPr>
            <a:spLocks noChangeArrowheads="1"/>
          </p:cNvSpPr>
          <p:nvPr/>
        </p:nvSpPr>
        <p:spPr bwMode="auto">
          <a:xfrm>
            <a:off x="4784725" y="2486025"/>
            <a:ext cx="3576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sng">
                <a:solidFill>
                  <a:srgbClr val="0000FF"/>
                </a:solidFill>
              </a:rPr>
              <a:t>Poloidal field coil winding building</a:t>
            </a:r>
          </a:p>
        </p:txBody>
      </p:sp>
      <p:sp>
        <p:nvSpPr>
          <p:cNvPr id="41994" name="Rectangle 13"/>
          <p:cNvSpPr>
            <a:spLocks noChangeArrowheads="1"/>
          </p:cNvSpPr>
          <p:nvPr/>
        </p:nvSpPr>
        <p:spPr bwMode="auto">
          <a:xfrm>
            <a:off x="5876925" y="6619875"/>
            <a:ext cx="2532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r"/>
            <a:r>
              <a:rPr lang="en-US" sz="1400" i="1">
                <a:solidFill>
                  <a:srgbClr val="008040"/>
                </a:solidFill>
                <a:latin typeface="Arial" pitchFamily="34" charset="0"/>
              </a:rPr>
              <a:t>http://www.iter.org/construction</a:t>
            </a:r>
          </a:p>
        </p:txBody>
      </p:sp>
      <p:sp>
        <p:nvSpPr>
          <p:cNvPr id="41995" name="Rectangle 14"/>
          <p:cNvSpPr>
            <a:spLocks noChangeArrowheads="1"/>
          </p:cNvSpPr>
          <p:nvPr/>
        </p:nvSpPr>
        <p:spPr bwMode="auto">
          <a:xfrm>
            <a:off x="6143625" y="6257925"/>
            <a:ext cx="1139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576" tIns="0" rIns="36576" bIns="0">
            <a:spAutoFit/>
          </a:bodyPr>
          <a:lstStyle/>
          <a:p>
            <a:r>
              <a:rPr lang="en-US" sz="1800"/>
              <a:t>250m long</a:t>
            </a:r>
          </a:p>
        </p:txBody>
      </p:sp>
      <p:sp>
        <p:nvSpPr>
          <p:cNvPr id="41996" name="Rectangle 15"/>
          <p:cNvSpPr>
            <a:spLocks noChangeArrowheads="1"/>
          </p:cNvSpPr>
          <p:nvPr/>
        </p:nvSpPr>
        <p:spPr bwMode="auto">
          <a:xfrm>
            <a:off x="1114425" y="2854325"/>
            <a:ext cx="2611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576" tIns="0" rIns="36576" bIns="0">
            <a:spAutoFit/>
          </a:bodyPr>
          <a:lstStyle/>
          <a:p>
            <a:r>
              <a:rPr lang="en-US" sz="1800"/>
              <a:t>90m </a:t>
            </a:r>
            <a:r>
              <a:rPr lang="en-US" sz="1800">
                <a:sym typeface="Symbol" pitchFamily="18" charset="2"/>
              </a:rPr>
              <a:t></a:t>
            </a:r>
            <a:r>
              <a:rPr lang="en-US" sz="1800"/>
              <a:t> 130m </a:t>
            </a:r>
            <a:r>
              <a:rPr lang="en-US" sz="1800">
                <a:sym typeface="Symbol" pitchFamily="18" charset="2"/>
              </a:rPr>
              <a:t></a:t>
            </a:r>
            <a:r>
              <a:rPr lang="en-US" sz="1800"/>
              <a:t> 17m deep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47B059-6E9D-4B4D-8669-E26EEF21CFCB}" type="slidenum">
              <a:rPr lang="en-US"/>
              <a:pPr/>
              <a:t>39</a:t>
            </a:fld>
            <a:r>
              <a:rPr lang="en-US"/>
              <a:t> </a:t>
            </a:r>
          </a:p>
        </p:txBody>
      </p:sp>
      <p:pic>
        <p:nvPicPr>
          <p:cNvPr id="2053" name="Picture 29" descr="jt60sacut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100" y="4889500"/>
            <a:ext cx="2449513" cy="1919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Experiments Around the World Are Investigating and Attempting to Optimize the Magnetic Configuration</a:t>
            </a:r>
            <a:endParaRPr lang="en-US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9700" y="1171575"/>
            <a:ext cx="30067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00E08"/>
          <p:cNvPicPr>
            <a:picLocks noChangeAspect="1" noChangeArrowheads="1"/>
          </p:cNvPicPr>
          <p:nvPr/>
        </p:nvPicPr>
        <p:blipFill>
          <a:blip r:embed="rId5" cstate="print"/>
          <a:srcRect r="7745"/>
          <a:stretch>
            <a:fillRect/>
          </a:stretch>
        </p:blipFill>
        <p:spPr bwMode="auto">
          <a:xfrm>
            <a:off x="668338" y="3119438"/>
            <a:ext cx="187642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 l="33022" t="5505" r="42928" b="67758"/>
          <a:stretch>
            <a:fillRect/>
          </a:stretch>
        </p:blipFill>
        <p:spPr bwMode="auto">
          <a:xfrm>
            <a:off x="6015038" y="1179513"/>
            <a:ext cx="180975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/>
          <p:cNvPicPr>
            <a:picLocks noChangeAspect="1" noChangeArrowheads="1"/>
          </p:cNvPicPr>
          <p:nvPr/>
        </p:nvPicPr>
        <p:blipFill>
          <a:blip r:embed="rId7" cstate="print"/>
          <a:srcRect l="999" r="999"/>
          <a:stretch>
            <a:fillRect/>
          </a:stretch>
        </p:blipFill>
        <p:spPr bwMode="auto">
          <a:xfrm>
            <a:off x="5730875" y="4838700"/>
            <a:ext cx="26844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2605088" y="3144838"/>
            <a:ext cx="3328987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2643188" y="3213100"/>
          <a:ext cx="3270250" cy="1425575"/>
        </p:xfrm>
        <a:graphic>
          <a:graphicData uri="http://schemas.openxmlformats.org/presentationml/2006/ole">
            <p:oleObj spid="_x0000_s2050" name="Microsoft ClipArt Gallery" r:id="rId8" imgW="5384800" imgH="2374900" progId="MS_ClipArt_Gallery">
              <p:embed/>
            </p:oleObj>
          </a:graphicData>
        </a:graphic>
      </p:graphicFrame>
      <p:pic>
        <p:nvPicPr>
          <p:cNvPr id="2060" name="Picture 15"/>
          <p:cNvPicPr>
            <a:picLocks noChangeAspect="1" noChangeArrowheads="1"/>
          </p:cNvPicPr>
          <p:nvPr/>
        </p:nvPicPr>
        <p:blipFill>
          <a:blip r:embed="rId9" cstate="print"/>
          <a:srcRect l="49213" b="9700"/>
          <a:stretch>
            <a:fillRect/>
          </a:stretch>
        </p:blipFill>
        <p:spPr bwMode="auto">
          <a:xfrm>
            <a:off x="1058863" y="4870450"/>
            <a:ext cx="14859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515938" y="4924425"/>
            <a:ext cx="1017587" cy="4397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i="1">
                <a:latin typeface="Times" pitchFamily="32" charset="0"/>
              </a:rPr>
              <a:t>DIII-D</a:t>
            </a:r>
            <a:r>
              <a:rPr lang="en-US" sz="1000">
                <a:latin typeface="Times" pitchFamily="32" charset="0"/>
              </a:rPr>
              <a:t>, Tokamak</a:t>
            </a:r>
          </a:p>
          <a:p>
            <a:pPr algn="ctr"/>
            <a:r>
              <a:rPr lang="en-US" sz="1000">
                <a:latin typeface="Times" pitchFamily="32" charset="0"/>
              </a:rPr>
              <a:t>General Atomics</a:t>
            </a:r>
            <a:endParaRPr lang="en-US" sz="1200">
              <a:latin typeface="Times" pitchFamily="32" charset="0"/>
            </a:endParaRPr>
          </a:p>
        </p:txBody>
      </p: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134938" y="3132138"/>
            <a:ext cx="1414462" cy="4857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i="1">
                <a:latin typeface="Times" pitchFamily="32" charset="0"/>
              </a:rPr>
              <a:t>National Spherical </a:t>
            </a:r>
            <a:br>
              <a:rPr lang="en-US" sz="1000" i="1">
                <a:latin typeface="Times" pitchFamily="32" charset="0"/>
              </a:rPr>
            </a:br>
            <a:r>
              <a:rPr lang="en-US" sz="1000" i="1">
                <a:latin typeface="Times" pitchFamily="32" charset="0"/>
              </a:rPr>
              <a:t>Torus Experiment</a:t>
            </a:r>
            <a:endParaRPr lang="en-US" sz="1000">
              <a:latin typeface="Times" pitchFamily="32" charset="0"/>
            </a:endParaRPr>
          </a:p>
          <a:p>
            <a:pPr algn="ctr"/>
            <a:r>
              <a:rPr lang="en-US" sz="1000">
                <a:latin typeface="Times" pitchFamily="32" charset="0"/>
              </a:rPr>
              <a:t>PPPL (also MAST – EU)</a:t>
            </a:r>
            <a:endParaRPr lang="en-US" sz="1200">
              <a:latin typeface="Times" pitchFamily="32" charset="0"/>
            </a:endParaRPr>
          </a:p>
        </p:txBody>
      </p:sp>
      <p:sp>
        <p:nvSpPr>
          <p:cNvPr id="2063" name="Rectangle 18"/>
          <p:cNvSpPr>
            <a:spLocks noChangeArrowheads="1"/>
          </p:cNvSpPr>
          <p:nvPr/>
        </p:nvSpPr>
        <p:spPr bwMode="auto">
          <a:xfrm>
            <a:off x="7799388" y="4922838"/>
            <a:ext cx="927100" cy="4968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i="1">
                <a:latin typeface="Times" pitchFamily="32" charset="0"/>
              </a:rPr>
              <a:t>LHD</a:t>
            </a:r>
            <a:r>
              <a:rPr lang="en-US" sz="1000">
                <a:latin typeface="Times" pitchFamily="32" charset="0"/>
              </a:rPr>
              <a:t>,  Large </a:t>
            </a:r>
          </a:p>
          <a:p>
            <a:pPr algn="ctr"/>
            <a:r>
              <a:rPr lang="en-US" sz="1000">
                <a:latin typeface="Times" pitchFamily="32" charset="0"/>
              </a:rPr>
              <a:t>Superconducting</a:t>
            </a:r>
          </a:p>
          <a:p>
            <a:pPr algn="ctr"/>
            <a:r>
              <a:rPr lang="en-US" sz="1000">
                <a:latin typeface="Times" pitchFamily="32" charset="0"/>
              </a:rPr>
              <a:t>Stellarator – JA</a:t>
            </a:r>
            <a:endParaRPr lang="en-US" sz="1200">
              <a:latin typeface="Times" pitchFamily="32" charset="0"/>
            </a:endParaRPr>
          </a:p>
        </p:txBody>
      </p:sp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7345363" y="1268413"/>
            <a:ext cx="912812" cy="5286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i="1">
                <a:latin typeface="Times" pitchFamily="32" charset="0"/>
              </a:rPr>
              <a:t>W7-X</a:t>
            </a:r>
            <a:r>
              <a:rPr lang="en-US" sz="1000">
                <a:latin typeface="Times" pitchFamily="32" charset="0"/>
              </a:rPr>
              <a:t>,  Large </a:t>
            </a:r>
          </a:p>
          <a:p>
            <a:pPr algn="ctr"/>
            <a:r>
              <a:rPr lang="en-US" sz="1000">
                <a:latin typeface="Times" pitchFamily="32" charset="0"/>
              </a:rPr>
              <a:t>Superconducting</a:t>
            </a:r>
          </a:p>
          <a:p>
            <a:pPr algn="ctr"/>
            <a:r>
              <a:rPr lang="en-US" sz="1000">
                <a:latin typeface="Times" pitchFamily="32" charset="0"/>
              </a:rPr>
              <a:t>Stellarator – EU</a:t>
            </a:r>
            <a:endParaRPr lang="en-US" sz="1200">
              <a:latin typeface="Times" pitchFamily="32" charset="0"/>
            </a:endParaRPr>
          </a:p>
        </p:txBody>
      </p:sp>
      <p:sp>
        <p:nvSpPr>
          <p:cNvPr id="2065" name="Rectangle 20"/>
          <p:cNvSpPr>
            <a:spLocks noChangeArrowheads="1"/>
          </p:cNvSpPr>
          <p:nvPr/>
        </p:nvSpPr>
        <p:spPr bwMode="auto">
          <a:xfrm>
            <a:off x="2744788" y="4716463"/>
            <a:ext cx="1200150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576" tIns="0" rIns="36576" bIns="0" anchor="ctr">
            <a:spAutoFit/>
          </a:bodyPr>
          <a:lstStyle/>
          <a:p>
            <a:pPr algn="ctr"/>
            <a:r>
              <a:rPr lang="en-US" sz="1000" i="1">
                <a:latin typeface="Times" pitchFamily="32" charset="0"/>
              </a:rPr>
              <a:t>JT-60SA</a:t>
            </a:r>
            <a:r>
              <a:rPr lang="en-US" sz="1000">
                <a:latin typeface="Times" pitchFamily="32" charset="0"/>
              </a:rPr>
              <a:t>,  Large</a:t>
            </a:r>
            <a:br>
              <a:rPr lang="en-US" sz="1000">
                <a:latin typeface="Times" pitchFamily="32" charset="0"/>
              </a:rPr>
            </a:br>
            <a:r>
              <a:rPr lang="en-US" sz="1000">
                <a:latin typeface="Times" pitchFamily="32" charset="0"/>
              </a:rPr>
              <a:t>Superconducting</a:t>
            </a:r>
            <a:br>
              <a:rPr lang="en-US" sz="1000">
                <a:latin typeface="Times" pitchFamily="32" charset="0"/>
              </a:rPr>
            </a:br>
            <a:r>
              <a:rPr lang="en-US" sz="1000">
                <a:latin typeface="Times" pitchFamily="32" charset="0"/>
              </a:rPr>
              <a:t>Tokamak – JA (2019)</a:t>
            </a:r>
            <a:endParaRPr lang="en-US" sz="1200">
              <a:latin typeface="Times" pitchFamily="32" charset="0"/>
            </a:endParaRPr>
          </a:p>
        </p:txBody>
      </p:sp>
      <p:sp>
        <p:nvSpPr>
          <p:cNvPr id="2066" name="Rectangle 21"/>
          <p:cNvSpPr>
            <a:spLocks noChangeArrowheads="1"/>
          </p:cNvSpPr>
          <p:nvPr/>
        </p:nvSpPr>
        <p:spPr bwMode="auto">
          <a:xfrm>
            <a:off x="4924425" y="1162050"/>
            <a:ext cx="928688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i="1">
                <a:latin typeface="Times" pitchFamily="32" charset="0"/>
              </a:rPr>
              <a:t>JET</a:t>
            </a:r>
            <a:r>
              <a:rPr lang="en-US" sz="1000">
                <a:latin typeface="Times" pitchFamily="32" charset="0"/>
              </a:rPr>
              <a:t>,  Large</a:t>
            </a:r>
            <a:br>
              <a:rPr lang="en-US" sz="1000">
                <a:latin typeface="Times" pitchFamily="32" charset="0"/>
              </a:rPr>
            </a:br>
            <a:r>
              <a:rPr lang="en-US" sz="1000">
                <a:latin typeface="Times" pitchFamily="32" charset="0"/>
              </a:rPr>
              <a:t>Tokamak – EU</a:t>
            </a:r>
            <a:endParaRPr lang="en-US" sz="1200">
              <a:latin typeface="Times" pitchFamily="32" charset="0"/>
            </a:endParaRPr>
          </a:p>
        </p:txBody>
      </p:sp>
      <p:pic>
        <p:nvPicPr>
          <p:cNvPr id="2067" name="Picture 22" descr="P00005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9838" y="1163638"/>
            <a:ext cx="12954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Rectangle 23"/>
          <p:cNvSpPr>
            <a:spLocks noChangeArrowheads="1"/>
          </p:cNvSpPr>
          <p:nvPr/>
        </p:nvSpPr>
        <p:spPr bwMode="auto">
          <a:xfrm>
            <a:off x="993775" y="1189038"/>
            <a:ext cx="598488" cy="5175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i="1">
                <a:latin typeface="Times" pitchFamily="32" charset="0"/>
              </a:rPr>
              <a:t>C-Mod</a:t>
            </a:r>
            <a:r>
              <a:rPr lang="en-US" sz="1000">
                <a:latin typeface="Times" pitchFamily="32" charset="0"/>
              </a:rPr>
              <a:t>,</a:t>
            </a:r>
            <a:br>
              <a:rPr lang="en-US" sz="1000">
                <a:latin typeface="Times" pitchFamily="32" charset="0"/>
              </a:rPr>
            </a:br>
            <a:r>
              <a:rPr lang="en-US" sz="1000">
                <a:latin typeface="Times" pitchFamily="32" charset="0"/>
              </a:rPr>
              <a:t>Tokamak</a:t>
            </a:r>
          </a:p>
          <a:p>
            <a:pPr algn="ctr"/>
            <a:r>
              <a:rPr lang="en-US" sz="1000">
                <a:latin typeface="Times" pitchFamily="32" charset="0"/>
              </a:rPr>
              <a:t>MIT</a:t>
            </a:r>
            <a:endParaRPr lang="en-US" sz="1200">
              <a:latin typeface="Times" pitchFamily="32" charset="0"/>
            </a:endParaRPr>
          </a:p>
        </p:txBody>
      </p:sp>
      <p:sp>
        <p:nvSpPr>
          <p:cNvPr id="2069" name="Rectangle 26"/>
          <p:cNvSpPr>
            <a:spLocks noChangeArrowheads="1"/>
          </p:cNvSpPr>
          <p:nvPr/>
        </p:nvSpPr>
        <p:spPr bwMode="auto">
          <a:xfrm>
            <a:off x="3429000" y="257175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000"/>
          </a:p>
        </p:txBody>
      </p:sp>
      <p:pic>
        <p:nvPicPr>
          <p:cNvPr id="2070" name="Picture 27"/>
          <p:cNvPicPr>
            <a:picLocks noChangeAspect="1" noChangeArrowheads="1"/>
          </p:cNvPicPr>
          <p:nvPr/>
        </p:nvPicPr>
        <p:blipFill>
          <a:blip r:embed="rId11" cstate="print"/>
          <a:srcRect b="12000"/>
          <a:stretch>
            <a:fillRect/>
          </a:stretch>
        </p:blipFill>
        <p:spPr bwMode="auto">
          <a:xfrm>
            <a:off x="5986463" y="3216275"/>
            <a:ext cx="26050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Rectangle 28"/>
          <p:cNvSpPr>
            <a:spLocks noChangeArrowheads="1"/>
          </p:cNvSpPr>
          <p:nvPr/>
        </p:nvSpPr>
        <p:spPr bwMode="auto">
          <a:xfrm>
            <a:off x="7416800" y="3252788"/>
            <a:ext cx="1531938" cy="4905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" pitchFamily="32" charset="0"/>
              </a:rPr>
              <a:t> EAST, SST-1, </a:t>
            </a:r>
            <a:r>
              <a:rPr lang="en-US" sz="1000" i="1">
                <a:latin typeface="Times" pitchFamily="32" charset="0"/>
              </a:rPr>
              <a:t>KSTAR</a:t>
            </a:r>
            <a:r>
              <a:rPr lang="en-US" sz="1000">
                <a:latin typeface="Times" pitchFamily="32" charset="0"/>
              </a:rPr>
              <a:t> </a:t>
            </a:r>
          </a:p>
          <a:p>
            <a:pPr algn="ctr"/>
            <a:r>
              <a:rPr lang="en-US" sz="1000">
                <a:latin typeface="Times" pitchFamily="32" charset="0"/>
              </a:rPr>
              <a:t>Superconducting Tokamaks,</a:t>
            </a:r>
          </a:p>
          <a:p>
            <a:pPr algn="ctr"/>
            <a:r>
              <a:rPr lang="en-US" sz="1000">
                <a:latin typeface="Times" pitchFamily="32" charset="0"/>
              </a:rPr>
              <a:t>– China, India,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9E7964-39D8-4948-901B-306AC227C44C}" type="slidenum">
              <a:rPr lang="en-US"/>
              <a:pPr/>
              <a:t>4</a:t>
            </a:fld>
            <a:r>
              <a:rPr lang="en-US"/>
              <a:t> 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About 70 Years Ago, the Possibility of Tapping Nuclear Energy on Earth Was Discovered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295400"/>
            <a:ext cx="8534400" cy="5275263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smtClean="0"/>
              <a:t>By a combination of </a:t>
            </a:r>
            <a:r>
              <a:rPr lang="en-US" sz="2000" i="1" smtClean="0">
                <a:solidFill>
                  <a:srgbClr val="0000FF"/>
                </a:solidFill>
              </a:rPr>
              <a:t>good luck and great skill</a:t>
            </a:r>
            <a:r>
              <a:rPr lang="en-US" sz="2000" smtClean="0"/>
              <a:t> an entirely new source of energy, fission of heavy nuclei, was developed</a:t>
            </a:r>
            <a:endParaRPr lang="en-US" sz="1800" smtClean="0"/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Fission uses the “fossil fuel” of rare unstable (radioactive) nuclei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800" smtClean="0"/>
              <a:t>Created by different fusion processes under extreme conditions in prehistoric supernovae as stars depleted their proton fuel</a:t>
            </a:r>
            <a:endParaRPr lang="en-US" sz="2000" smtClean="0"/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Fission power plants now provide a significant fraction of the electrical power in many countries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800" smtClean="0"/>
              <a:t>70% in France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800" smtClean="0"/>
              <a:t>Reliable “base-load” power without green-house gas emissions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However, nuclear fission energy does have problems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800" smtClean="0"/>
              <a:t>Long-lived, biologically hazardous radioactive waste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800" smtClean="0"/>
              <a:t>Creates possibilities for nuclear weapons proliferation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800" smtClean="0"/>
              <a:t>After-heat from decay of unstable fission products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800" smtClean="0"/>
              <a:t>Engineering management: Three-Mile Island, Chernobyl, Fukushima</a:t>
            </a:r>
          </a:p>
          <a:p>
            <a:pPr lvl="1" eaLnBrk="1" hangingPunct="1">
              <a:spcBef>
                <a:spcPct val="30000"/>
              </a:spcBef>
              <a:buFont typeface="Symbol" pitchFamily="18" charset="2"/>
              <a:buChar char=""/>
            </a:pPr>
            <a:r>
              <a:rPr lang="en-US" sz="1800" smtClean="0"/>
              <a:t>  Public mistrust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2ADB91-1A76-4435-A9AF-D4C3BF015B78}" type="slidenum">
              <a:rPr lang="en-US"/>
              <a:pPr/>
              <a:t>40</a:t>
            </a:fld>
            <a:r>
              <a:rPr lang="en-US"/>
              <a:t> 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chemeClr val="accent2"/>
                </a:solidFill>
              </a:rPr>
              <a:t>Magnetic Confinement Fusion Research</a:t>
            </a:r>
            <a:br>
              <a:rPr lang="en-US" sz="3000" smtClean="0">
                <a:solidFill>
                  <a:schemeClr val="accent2"/>
                </a:solidFill>
              </a:rPr>
            </a:br>
            <a:r>
              <a:rPr lang="en-US" sz="3000" smtClean="0">
                <a:solidFill>
                  <a:schemeClr val="accent2"/>
                </a:solidFill>
              </a:rPr>
              <a:t> is Now at a Crossroads</a:t>
            </a:r>
            <a:endParaRPr lang="en-US" sz="3000" smtClean="0">
              <a:solidFill>
                <a:srgbClr val="0000DA"/>
              </a:solidFill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95400"/>
            <a:ext cx="8763000" cy="52641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000" b="1" smtClean="0">
                <a:solidFill>
                  <a:srgbClr val="0000DA"/>
                </a:solidFill>
              </a:rPr>
              <a:t>We must demonstrate that ignited DT plasmas can be produced and controlled in ITER</a:t>
            </a:r>
            <a:endParaRPr lang="en-US" sz="2000" smtClean="0">
              <a:solidFill>
                <a:srgbClr val="0000DA"/>
              </a:solidFill>
            </a:endParaRP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000" smtClean="0">
                <a:solidFill>
                  <a:schemeClr val="tx1"/>
                </a:solidFill>
              </a:rPr>
              <a:t>After 60 years of research, this is the crucial step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000" smtClean="0">
                <a:solidFill>
                  <a:schemeClr val="tx1"/>
                </a:solidFill>
              </a:rPr>
              <a:t>ITER requires an unprecedented level international cooperation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000" smtClean="0">
                <a:solidFill>
                  <a:schemeClr val="tx1"/>
                </a:solidFill>
              </a:rPr>
              <a:t>Information from the existing tokamak program is needed to make critical choices remaining on aspects of its design and operation</a:t>
            </a:r>
            <a:endParaRPr lang="en-US" sz="2000" smtClean="0">
              <a:solidFill>
                <a:srgbClr val="FF0080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000" b="1" smtClean="0">
                <a:solidFill>
                  <a:srgbClr val="0000DA"/>
                </a:solidFill>
              </a:rPr>
              <a:t>At the same time, we should look beyond ITER to a fusion power plant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000" smtClean="0">
                <a:solidFill>
                  <a:schemeClr val="tx1"/>
                </a:solidFill>
              </a:rPr>
              <a:t>Electricity from a tokamak based on the ITER design would not currently be competitive with other sources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000" smtClean="0">
                <a:solidFill>
                  <a:schemeClr val="tx1"/>
                </a:solidFill>
              </a:rPr>
              <a:t>Are there configurations that can achieve the needed confinement in steady-state?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000" smtClean="0">
                <a:solidFill>
                  <a:schemeClr val="tx1"/>
                </a:solidFill>
              </a:rPr>
              <a:t>Smaller unit size is a great advantage for introducing new technology</a:t>
            </a:r>
            <a:endParaRPr lang="en-US" sz="200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000" b="1" i="1" smtClean="0">
                <a:solidFill>
                  <a:srgbClr val="FF0000"/>
                </a:solidFill>
              </a:rPr>
              <a:t>Finding the optimum balance between these efforts will determine whether magnetic fusion energy can succeed in meeting its potential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23F4A1-8CDE-49A4-91C0-45ACFBD8C7C9}" type="slidenum">
              <a:rPr lang="en-US"/>
              <a:pPr/>
              <a:t>5</a:t>
            </a:fld>
            <a:r>
              <a:rPr lang="en-US"/>
              <a:t> 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 t="7031" b="9140"/>
          <a:stretch>
            <a:fillRect/>
          </a:stretch>
        </p:blipFill>
        <p:spPr bwMode="auto">
          <a:xfrm>
            <a:off x="0" y="0"/>
            <a:ext cx="9144000" cy="766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419100" y="654050"/>
            <a:ext cx="825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If Fusion Energy Powers the Sun,</a:t>
            </a:r>
            <a:endParaRPr lang="en-US" sz="4000">
              <a:latin typeface="Times" pitchFamily="32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98513" y="6003925"/>
            <a:ext cx="7551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can we make it work on earth?</a:t>
            </a:r>
            <a:endParaRPr lang="en-US">
              <a:latin typeface="Times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FF2C4B-6838-493C-A38B-85E7E41B97C6}" type="slidenum">
              <a:rPr lang="en-US"/>
              <a:pPr/>
              <a:t>6</a:t>
            </a:fld>
            <a:r>
              <a:rPr lang="en-US"/>
              <a:t> 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1150"/>
            <a:ext cx="9144000" cy="519113"/>
          </a:xfrm>
        </p:spPr>
        <p:txBody>
          <a:bodyPr/>
          <a:lstStyle/>
          <a:p>
            <a:pPr eaLnBrk="1" hangingPunct="1"/>
            <a:r>
              <a:rPr lang="en-US" sz="2800" smtClean="0"/>
              <a:t>The Beginnings of Fusion Energy Research</a:t>
            </a:r>
            <a:endParaRPr lang="en-US" smtClean="0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952500" y="1828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304800" y="1524000"/>
            <a:ext cx="845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384300"/>
            <a:ext cx="8839200" cy="4732338"/>
          </a:xfrm>
          <a:noFill/>
        </p:spPr>
        <p:txBody>
          <a:bodyPr/>
          <a:lstStyle/>
          <a:p>
            <a:pPr marL="749300" indent="-749300" eaLnBrk="1" hangingPunct="1">
              <a:spcBef>
                <a:spcPct val="50000"/>
              </a:spcBef>
              <a:buFontTx/>
              <a:buNone/>
            </a:pPr>
            <a:r>
              <a:rPr lang="en-US" sz="2000" b="1" smtClean="0"/>
              <a:t>1928</a:t>
            </a:r>
            <a:r>
              <a:rPr lang="en-US" sz="2000" smtClean="0"/>
              <a:t>	Concept of fusion reactions providing energy radiated by stars proposed [R. Atkinson &amp; F.G. Houtermans, Physik, </a:t>
            </a:r>
            <a:r>
              <a:rPr lang="en-US" sz="2000" b="1" smtClean="0"/>
              <a:t>54</a:t>
            </a:r>
            <a:r>
              <a:rPr lang="en-US" sz="2000" smtClean="0"/>
              <a:t> (1929)]</a:t>
            </a:r>
          </a:p>
          <a:p>
            <a:pPr marL="1206500" lvl="1" indent="-342900" eaLnBrk="1" hangingPunct="1">
              <a:spcBef>
                <a:spcPct val="50000"/>
              </a:spcBef>
            </a:pPr>
            <a:r>
              <a:rPr lang="en-US" sz="2000" smtClean="0"/>
              <a:t>Physicist James Jeans is skeptical that fusion can occur in stars; </a:t>
            </a:r>
            <a:br>
              <a:rPr lang="en-US" sz="2000" smtClean="0"/>
            </a:br>
            <a:r>
              <a:rPr lang="en-US" sz="2000" smtClean="0"/>
              <a:t>Arthur Eddington retorts: </a:t>
            </a:r>
            <a:r>
              <a:rPr lang="en-US" sz="2000" i="1" smtClean="0">
                <a:solidFill>
                  <a:srgbClr val="FF0000"/>
                </a:solidFill>
              </a:rPr>
              <a:t>“I suggest he find a hotter place”</a:t>
            </a:r>
            <a:endParaRPr lang="en-US" sz="2000" smtClean="0"/>
          </a:p>
          <a:p>
            <a:pPr marL="749300" indent="-749300" eaLnBrk="1" hangingPunct="1">
              <a:spcBef>
                <a:spcPct val="50000"/>
              </a:spcBef>
              <a:buFontTx/>
              <a:buNone/>
            </a:pPr>
            <a:r>
              <a:rPr lang="en-US" sz="2000" b="1" smtClean="0"/>
              <a:t>1932</a:t>
            </a:r>
            <a:r>
              <a:rPr lang="en-US" sz="2000" smtClean="0"/>
              <a:t>	Fusion reactions discovered in laboratory by Mark Oliphant </a:t>
            </a:r>
          </a:p>
          <a:p>
            <a:pPr marL="1206500" lvl="1" indent="-342900" eaLnBrk="1" hangingPunct="1">
              <a:spcBef>
                <a:spcPct val="50000"/>
              </a:spcBef>
            </a:pPr>
            <a:r>
              <a:rPr lang="en-US" sz="2000" smtClean="0"/>
              <a:t>Using deuteron beam from an electrostatic accelerator</a:t>
            </a:r>
          </a:p>
          <a:p>
            <a:pPr marL="749300" indent="-749300" eaLnBrk="1" hangingPunct="1">
              <a:spcBef>
                <a:spcPct val="50000"/>
              </a:spcBef>
              <a:buFontTx/>
              <a:buNone/>
            </a:pPr>
            <a:r>
              <a:rPr lang="en-US" sz="2000" b="1" smtClean="0"/>
              <a:t>1935</a:t>
            </a:r>
            <a:r>
              <a:rPr lang="en-US" sz="2000" smtClean="0"/>
              <a:t>	Basic understanding of fusion reactions - tunneling through Coulomb barrier (electrostatic repulsion) - G. Gamov </a:t>
            </a:r>
            <a:r>
              <a:rPr lang="en-US" sz="2000" i="1" smtClean="0"/>
              <a:t>et al.</a:t>
            </a:r>
          </a:p>
          <a:p>
            <a:pPr marL="1206500" lvl="1" indent="-342900"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FF0000"/>
                </a:solidFill>
              </a:rPr>
              <a:t>Nuclei must collide with kinetic energy 10 – 100 keV</a:t>
            </a:r>
          </a:p>
          <a:p>
            <a:pPr marL="749300" indent="-749300" eaLnBrk="1" hangingPunct="1">
              <a:spcBef>
                <a:spcPct val="50000"/>
              </a:spcBef>
              <a:buFontTx/>
              <a:buNone/>
            </a:pPr>
            <a:r>
              <a:rPr lang="en-US" sz="2000" b="1" smtClean="0"/>
              <a:t>1939</a:t>
            </a:r>
            <a:r>
              <a:rPr lang="en-US" sz="2000" smtClean="0"/>
              <a:t>	H. Bethe develops fusion power cycle for the stars</a:t>
            </a:r>
            <a:endParaRPr lang="en-US" sz="2200" smtClean="0"/>
          </a:p>
          <a:p>
            <a:pPr marL="1206500" lvl="1" indent="-342900" eaLnBrk="1" hangingPunct="1">
              <a:spcBef>
                <a:spcPct val="50000"/>
              </a:spcBef>
            </a:pPr>
            <a:r>
              <a:rPr lang="en-US" sz="2000" smtClean="0"/>
              <a:t>Nobel prize 1967 </a:t>
            </a:r>
            <a:r>
              <a:rPr lang="en-US" sz="1800" smtClean="0">
                <a:solidFill>
                  <a:srgbClr val="635B60"/>
                </a:solidFill>
                <a:latin typeface="Arial" pitchFamily="34" charset="0"/>
              </a:rPr>
              <a:t>"for his contributions to the theory of nuclear reactions, especially his discoveries concerning the energy production in stars"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81FE2F-4009-4E76-8FDF-34BE4A44D975}" type="slidenum">
              <a:rPr lang="en-US"/>
              <a:pPr/>
              <a:t>7</a:t>
            </a:fld>
            <a:r>
              <a:rPr lang="en-US"/>
              <a:t> 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Ernest Rutherford Demonstrates Fusion </a:t>
            </a:r>
            <a:br>
              <a:rPr lang="en-US" smtClean="0"/>
            </a:br>
            <a:r>
              <a:rPr lang="en-US" smtClean="0"/>
              <a:t>in a Public Lecture in 1934</a:t>
            </a:r>
          </a:p>
        </p:txBody>
      </p:sp>
      <p:pic>
        <p:nvPicPr>
          <p:cNvPr id="11269" name="Picture 4" descr="Demonstration avec lége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1160463"/>
            <a:ext cx="6115050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6019800"/>
            <a:ext cx="8788400" cy="6477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Times" pitchFamily="32" charset="0"/>
              <a:buChar char="•"/>
            </a:pPr>
            <a:r>
              <a:rPr lang="en-US" sz="2000" smtClean="0"/>
              <a:t>Rutherford felt possibility of generating power using beam - solid target fusion was </a:t>
            </a:r>
            <a:r>
              <a:rPr lang="en-US" sz="2000" i="1" smtClean="0">
                <a:solidFill>
                  <a:srgbClr val="FF0000"/>
                </a:solidFill>
              </a:rPr>
              <a:t>“moonshine.”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265B10-7997-4E91-A35B-182947367491}" type="slidenum">
              <a:rPr lang="en-US"/>
              <a:pPr/>
              <a:t>8</a:t>
            </a:fld>
            <a:r>
              <a:rPr lang="en-US"/>
              <a:t> </a:t>
            </a:r>
          </a:p>
        </p:txBody>
      </p:sp>
      <p:sp>
        <p:nvSpPr>
          <p:cNvPr id="1229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Fusion Reactions of Interest for </a:t>
            </a:r>
            <a:br>
              <a:rPr lang="en-US" sz="2800" smtClean="0"/>
            </a:br>
            <a:r>
              <a:rPr lang="en-US" sz="2800" smtClean="0"/>
              <a:t>Terrestrial Fusion Power</a:t>
            </a:r>
            <a:endParaRPr lang="en-US" sz="1600" smtClean="0"/>
          </a:p>
        </p:txBody>
      </p:sp>
      <p:sp>
        <p:nvSpPr>
          <p:cNvPr id="12293" name="Rectangle 39"/>
          <p:cNvSpPr>
            <a:spLocks noChangeArrowheads="1"/>
          </p:cNvSpPr>
          <p:nvPr/>
        </p:nvSpPr>
        <p:spPr bwMode="auto">
          <a:xfrm>
            <a:off x="949325" y="5295900"/>
            <a:ext cx="7204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sz="2200"/>
          </a:p>
        </p:txBody>
      </p:sp>
      <p:sp>
        <p:nvSpPr>
          <p:cNvPr id="12294" name="Text Box 40"/>
          <p:cNvSpPr txBox="1">
            <a:spLocks noChangeArrowheads="1"/>
          </p:cNvSpPr>
          <p:nvPr/>
        </p:nvSpPr>
        <p:spPr bwMode="auto">
          <a:xfrm>
            <a:off x="355600" y="5054600"/>
            <a:ext cx="815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20000"/>
              </a:spcBef>
              <a:buFont typeface="Times" pitchFamily="32" charset="0"/>
              <a:buChar char="•"/>
            </a:pPr>
            <a:r>
              <a:rPr lang="en-US" sz="2200">
                <a:latin typeface="Arial" pitchFamily="34" charset="0"/>
              </a:rPr>
              <a:t>“Fuel” nuclei (</a:t>
            </a:r>
            <a:r>
              <a:rPr lang="en-US" sz="2200" baseline="30000">
                <a:latin typeface="Arial" pitchFamily="34" charset="0"/>
              </a:rPr>
              <a:t>2</a:t>
            </a:r>
            <a:r>
              <a:rPr lang="en-US" sz="2200">
                <a:latin typeface="Arial" pitchFamily="34" charset="0"/>
              </a:rPr>
              <a:t>D</a:t>
            </a:r>
            <a:r>
              <a:rPr lang="en-US" sz="2200" baseline="30000">
                <a:latin typeface="Arial" pitchFamily="34" charset="0"/>
              </a:rPr>
              <a:t>+</a:t>
            </a:r>
            <a:r>
              <a:rPr lang="en-US" sz="2200">
                <a:latin typeface="Arial" pitchFamily="34" charset="0"/>
              </a:rPr>
              <a:t>, </a:t>
            </a:r>
            <a:r>
              <a:rPr lang="en-US" sz="2200" baseline="30000">
                <a:latin typeface="Arial" pitchFamily="34" charset="0"/>
              </a:rPr>
              <a:t>3</a:t>
            </a:r>
            <a:r>
              <a:rPr lang="en-US" sz="2200">
                <a:latin typeface="Arial" pitchFamily="34" charset="0"/>
              </a:rPr>
              <a:t>T</a:t>
            </a:r>
            <a:r>
              <a:rPr lang="en-US" sz="2200" baseline="30000">
                <a:latin typeface="Arial" pitchFamily="34" charset="0"/>
              </a:rPr>
              <a:t>+</a:t>
            </a:r>
            <a:r>
              <a:rPr lang="en-US" sz="2200">
                <a:latin typeface="Arial" pitchFamily="34" charset="0"/>
              </a:rPr>
              <a:t>, </a:t>
            </a:r>
            <a:r>
              <a:rPr lang="en-US" sz="2200" baseline="30000">
                <a:latin typeface="Arial" pitchFamily="34" charset="0"/>
              </a:rPr>
              <a:t>3</a:t>
            </a:r>
            <a:r>
              <a:rPr lang="en-US" sz="2200">
                <a:latin typeface="Arial" pitchFamily="34" charset="0"/>
              </a:rPr>
              <a:t>He</a:t>
            </a:r>
            <a:r>
              <a:rPr lang="en-US" sz="2200" baseline="30000">
                <a:latin typeface="Arial" pitchFamily="34" charset="0"/>
              </a:rPr>
              <a:t>++</a:t>
            </a:r>
            <a:r>
              <a:rPr lang="en-US" sz="2200">
                <a:latin typeface="Arial" pitchFamily="34" charset="0"/>
              </a:rPr>
              <a:t>) must collide with energy &gt;10keV</a:t>
            </a:r>
          </a:p>
        </p:txBody>
      </p:sp>
      <p:grpSp>
        <p:nvGrpSpPr>
          <p:cNvPr id="12295" name="Group 47"/>
          <p:cNvGrpSpPr>
            <a:grpSpLocks/>
          </p:cNvGrpSpPr>
          <p:nvPr/>
        </p:nvGrpSpPr>
        <p:grpSpPr bwMode="auto">
          <a:xfrm>
            <a:off x="896938" y="4340225"/>
            <a:ext cx="7364412" cy="469900"/>
            <a:chOff x="565" y="2974"/>
            <a:chExt cx="4639" cy="296"/>
          </a:xfrm>
        </p:grpSpPr>
        <p:sp>
          <p:nvSpPr>
            <p:cNvPr id="12311" name="Rectangle 29"/>
            <p:cNvSpPr>
              <a:spLocks noChangeArrowheads="1"/>
            </p:cNvSpPr>
            <p:nvPr/>
          </p:nvSpPr>
          <p:spPr bwMode="auto">
            <a:xfrm>
              <a:off x="2477" y="2974"/>
              <a:ext cx="27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4</a:t>
              </a:r>
              <a:r>
                <a:rPr lang="en-US" b="1">
                  <a:latin typeface="Arial" pitchFamily="34" charset="0"/>
                </a:rPr>
                <a:t>He</a:t>
              </a:r>
              <a:r>
                <a:rPr lang="en-US" b="1" baseline="30000">
                  <a:latin typeface="Arial" pitchFamily="34" charset="0"/>
                </a:rPr>
                <a:t>++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(3.6MeV)</a:t>
              </a:r>
              <a:r>
                <a:rPr lang="en-US">
                  <a:latin typeface="Arial" pitchFamily="34" charset="0"/>
                </a:rPr>
                <a:t> +  </a:t>
              </a:r>
              <a:r>
                <a:rPr lang="en-US" b="1">
                  <a:latin typeface="Arial" pitchFamily="34" charset="0"/>
                </a:rPr>
                <a:t>p</a:t>
              </a:r>
              <a:r>
                <a:rPr lang="en-US" b="1" baseline="30000">
                  <a:latin typeface="Arial" pitchFamily="34" charset="0"/>
                </a:rPr>
                <a:t>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(15MeV)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12" name="Rectangle 30"/>
            <p:cNvSpPr>
              <a:spLocks noChangeArrowheads="1"/>
            </p:cNvSpPr>
            <p:nvPr/>
          </p:nvSpPr>
          <p:spPr bwMode="auto">
            <a:xfrm>
              <a:off x="565" y="2982"/>
              <a:ext cx="1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2</a:t>
              </a:r>
              <a:r>
                <a:rPr lang="en-US" b="1">
                  <a:latin typeface="Arial" pitchFamily="34" charset="0"/>
                </a:rPr>
                <a:t>D</a:t>
              </a:r>
              <a:r>
                <a:rPr lang="en-US" b="1" baseline="30000">
                  <a:latin typeface="Arial" pitchFamily="34" charset="0"/>
                </a:rPr>
                <a:t>+</a:t>
              </a:r>
              <a:r>
                <a:rPr lang="en-US" b="1">
                  <a:latin typeface="Arial" pitchFamily="34" charset="0"/>
                </a:rPr>
                <a:t>  +  </a:t>
              </a:r>
              <a:r>
                <a:rPr lang="en-US" b="1" baseline="30000">
                  <a:latin typeface="Arial" pitchFamily="34" charset="0"/>
                </a:rPr>
                <a:t>3</a:t>
              </a:r>
              <a:r>
                <a:rPr lang="en-US" b="1">
                  <a:latin typeface="Arial" pitchFamily="34" charset="0"/>
                </a:rPr>
                <a:t>He</a:t>
              </a:r>
              <a:r>
                <a:rPr lang="en-US" b="1" baseline="30000">
                  <a:latin typeface="Arial" pitchFamily="34" charset="0"/>
                </a:rPr>
                <a:t>++</a:t>
              </a:r>
              <a:endParaRPr lang="en-US" b="1">
                <a:latin typeface="Arial" pitchFamily="34" charset="0"/>
              </a:endParaRPr>
            </a:p>
          </p:txBody>
        </p:sp>
        <p:sp>
          <p:nvSpPr>
            <p:cNvPr id="12313" name="Line 31"/>
            <p:cNvSpPr>
              <a:spLocks noChangeShapeType="1"/>
            </p:cNvSpPr>
            <p:nvPr/>
          </p:nvSpPr>
          <p:spPr bwMode="auto">
            <a:xfrm>
              <a:off x="1847" y="3126"/>
              <a:ext cx="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6" name="Group 46"/>
          <p:cNvGrpSpPr>
            <a:grpSpLocks/>
          </p:cNvGrpSpPr>
          <p:nvPr/>
        </p:nvGrpSpPr>
        <p:grpSpPr bwMode="auto">
          <a:xfrm>
            <a:off x="896938" y="3581400"/>
            <a:ext cx="7358062" cy="458788"/>
            <a:chOff x="565" y="2360"/>
            <a:chExt cx="4635" cy="289"/>
          </a:xfrm>
        </p:grpSpPr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565" y="2361"/>
              <a:ext cx="9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2</a:t>
              </a:r>
              <a:r>
                <a:rPr lang="en-US" b="1">
                  <a:latin typeface="Arial" pitchFamily="34" charset="0"/>
                </a:rPr>
                <a:t>D</a:t>
              </a:r>
              <a:r>
                <a:rPr lang="en-US" b="1" baseline="30000">
                  <a:latin typeface="Arial" pitchFamily="34" charset="0"/>
                </a:rPr>
                <a:t>+</a:t>
              </a:r>
              <a:r>
                <a:rPr lang="en-US" b="1">
                  <a:latin typeface="Arial" pitchFamily="34" charset="0"/>
                </a:rPr>
                <a:t>  +  </a:t>
              </a:r>
              <a:r>
                <a:rPr lang="en-US" b="1" baseline="30000">
                  <a:latin typeface="Arial" pitchFamily="34" charset="0"/>
                </a:rPr>
                <a:t>3</a:t>
              </a:r>
              <a:r>
                <a:rPr lang="en-US" b="1">
                  <a:latin typeface="Arial" pitchFamily="34" charset="0"/>
                </a:rPr>
                <a:t>T</a:t>
              </a:r>
              <a:r>
                <a:rPr lang="en-US" b="1" baseline="30000">
                  <a:latin typeface="Arial" pitchFamily="34" charset="0"/>
                </a:rPr>
                <a:t>+</a:t>
              </a:r>
              <a:endParaRPr lang="en-US" b="1">
                <a:latin typeface="Arial" pitchFamily="34" charset="0"/>
              </a:endParaRPr>
            </a:p>
          </p:txBody>
        </p:sp>
        <p:sp>
          <p:nvSpPr>
            <p:cNvPr id="12309" name="Rectangle 28"/>
            <p:cNvSpPr>
              <a:spLocks noChangeArrowheads="1"/>
            </p:cNvSpPr>
            <p:nvPr/>
          </p:nvSpPr>
          <p:spPr bwMode="auto">
            <a:xfrm>
              <a:off x="2477" y="2360"/>
              <a:ext cx="27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4</a:t>
              </a:r>
              <a:r>
                <a:rPr lang="en-US" b="1">
                  <a:latin typeface="Arial" pitchFamily="34" charset="0"/>
                </a:rPr>
                <a:t>He</a:t>
              </a:r>
              <a:r>
                <a:rPr lang="en-US" b="1" baseline="30000">
                  <a:latin typeface="Arial" pitchFamily="34" charset="0"/>
                </a:rPr>
                <a:t>++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(3.5MeV)</a:t>
              </a:r>
              <a:r>
                <a:rPr lang="en-US">
                  <a:latin typeface="Arial" pitchFamily="34" charset="0"/>
                </a:rPr>
                <a:t> +  </a:t>
              </a:r>
              <a:r>
                <a:rPr lang="en-US" b="1">
                  <a:latin typeface="Arial" pitchFamily="34" charset="0"/>
                </a:rPr>
                <a:t>n</a:t>
              </a:r>
              <a:r>
                <a:rPr lang="en-US" b="1" baseline="30000">
                  <a:latin typeface="Arial" pitchFamily="34" charset="0"/>
                </a:rPr>
                <a:t>0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(14MeV)</a:t>
              </a:r>
            </a:p>
          </p:txBody>
        </p:sp>
        <p:sp>
          <p:nvSpPr>
            <p:cNvPr id="12310" name="Line 32"/>
            <p:cNvSpPr>
              <a:spLocks noChangeShapeType="1"/>
            </p:cNvSpPr>
            <p:nvPr/>
          </p:nvSpPr>
          <p:spPr bwMode="auto">
            <a:xfrm>
              <a:off x="1831" y="2505"/>
              <a:ext cx="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7" name="Group 53"/>
          <p:cNvGrpSpPr>
            <a:grpSpLocks/>
          </p:cNvGrpSpPr>
          <p:nvPr/>
        </p:nvGrpSpPr>
        <p:grpSpPr bwMode="auto">
          <a:xfrm>
            <a:off x="896938" y="2143125"/>
            <a:ext cx="7469187" cy="1438275"/>
            <a:chOff x="565" y="1350"/>
            <a:chExt cx="4705" cy="906"/>
          </a:xfrm>
        </p:grpSpPr>
        <p:sp>
          <p:nvSpPr>
            <p:cNvPr id="12299" name="Rectangle 3"/>
            <p:cNvSpPr>
              <a:spLocks noChangeArrowheads="1"/>
            </p:cNvSpPr>
            <p:nvPr/>
          </p:nvSpPr>
          <p:spPr bwMode="auto">
            <a:xfrm>
              <a:off x="831" y="1440"/>
              <a:ext cx="96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19"/>
            <p:cNvSpPr>
              <a:spLocks noChangeArrowheads="1"/>
            </p:cNvSpPr>
            <p:nvPr/>
          </p:nvSpPr>
          <p:spPr bwMode="auto">
            <a:xfrm>
              <a:off x="565" y="1554"/>
              <a:ext cx="10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2</a:t>
              </a:r>
              <a:r>
                <a:rPr lang="en-US" b="1">
                  <a:latin typeface="Arial" pitchFamily="34" charset="0"/>
                </a:rPr>
                <a:t>D</a:t>
              </a:r>
              <a:r>
                <a:rPr lang="en-US" b="1" baseline="30000">
                  <a:latin typeface="Arial" pitchFamily="34" charset="0"/>
                </a:rPr>
                <a:t>+</a:t>
              </a:r>
              <a:r>
                <a:rPr lang="en-US" b="1">
                  <a:latin typeface="Arial" pitchFamily="34" charset="0"/>
                </a:rPr>
                <a:t>  +  </a:t>
              </a:r>
              <a:r>
                <a:rPr lang="en-US" b="1" baseline="30000">
                  <a:latin typeface="Arial" pitchFamily="34" charset="0"/>
                </a:rPr>
                <a:t>2</a:t>
              </a:r>
              <a:r>
                <a:rPr lang="en-US" b="1">
                  <a:latin typeface="Arial" pitchFamily="34" charset="0"/>
                </a:rPr>
                <a:t>D</a:t>
              </a:r>
              <a:r>
                <a:rPr lang="en-US" b="1" baseline="30000">
                  <a:latin typeface="Arial" pitchFamily="34" charset="0"/>
                </a:rPr>
                <a:t>+</a:t>
              </a:r>
              <a:endParaRPr lang="en-US" b="1">
                <a:latin typeface="Arial" pitchFamily="34" charset="0"/>
              </a:endParaRPr>
            </a:p>
          </p:txBody>
        </p:sp>
        <p:sp>
          <p:nvSpPr>
            <p:cNvPr id="12301" name="Rectangle 21"/>
            <p:cNvSpPr>
              <a:spLocks noChangeArrowheads="1"/>
            </p:cNvSpPr>
            <p:nvPr/>
          </p:nvSpPr>
          <p:spPr bwMode="auto">
            <a:xfrm>
              <a:off x="2477" y="1350"/>
              <a:ext cx="21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" pitchFamily="34" charset="0"/>
                </a:rPr>
                <a:t>T</a:t>
              </a:r>
              <a:r>
                <a:rPr lang="en-US" b="1" baseline="30000">
                  <a:latin typeface="Arial" pitchFamily="34" charset="0"/>
                </a:rPr>
                <a:t>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(1MeV)</a:t>
              </a:r>
              <a:r>
                <a:rPr lang="en-US">
                  <a:latin typeface="Arial" pitchFamily="34" charset="0"/>
                </a:rPr>
                <a:t> +  </a:t>
              </a:r>
              <a:r>
                <a:rPr lang="en-US" b="1">
                  <a:latin typeface="Arial" pitchFamily="34" charset="0"/>
                </a:rPr>
                <a:t>p</a:t>
              </a:r>
              <a:r>
                <a:rPr lang="en-US" b="1" baseline="30000">
                  <a:latin typeface="Arial" pitchFamily="34" charset="0"/>
                </a:rPr>
                <a:t>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(3MeV)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02" name="Rectangle 22"/>
            <p:cNvSpPr>
              <a:spLocks noChangeArrowheads="1"/>
            </p:cNvSpPr>
            <p:nvPr/>
          </p:nvSpPr>
          <p:spPr bwMode="auto">
            <a:xfrm>
              <a:off x="2477" y="1792"/>
              <a:ext cx="27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3</a:t>
              </a:r>
              <a:r>
                <a:rPr lang="en-US" b="1">
                  <a:latin typeface="Arial" pitchFamily="34" charset="0"/>
                </a:rPr>
                <a:t>He</a:t>
              </a:r>
              <a:r>
                <a:rPr lang="en-US" b="1" baseline="30000">
                  <a:latin typeface="Arial" pitchFamily="34" charset="0"/>
                </a:rPr>
                <a:t>++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(0.8MeV)</a:t>
              </a:r>
              <a:r>
                <a:rPr lang="en-US">
                  <a:latin typeface="Arial" pitchFamily="34" charset="0"/>
                </a:rPr>
                <a:t> +  </a:t>
              </a:r>
              <a:r>
                <a:rPr lang="en-US" b="1">
                  <a:latin typeface="Arial" pitchFamily="34" charset="0"/>
                </a:rPr>
                <a:t>n</a:t>
              </a:r>
              <a:r>
                <a:rPr lang="en-US" b="1" baseline="30000">
                  <a:latin typeface="Arial" pitchFamily="34" charset="0"/>
                </a:rPr>
                <a:t>0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(2.5MeV)</a:t>
              </a:r>
              <a:endParaRPr lang="en-US">
                <a:latin typeface="Arial" pitchFamily="34" charset="0"/>
              </a:endParaRPr>
            </a:p>
          </p:txBody>
        </p:sp>
        <p:grpSp>
          <p:nvGrpSpPr>
            <p:cNvPr id="12303" name="Group 52"/>
            <p:cNvGrpSpPr>
              <a:grpSpLocks/>
            </p:cNvGrpSpPr>
            <p:nvPr/>
          </p:nvGrpSpPr>
          <p:grpSpPr bwMode="auto">
            <a:xfrm>
              <a:off x="1762" y="1559"/>
              <a:ext cx="511" cy="275"/>
              <a:chOff x="1762" y="1559"/>
              <a:chExt cx="511" cy="275"/>
            </a:xfrm>
          </p:grpSpPr>
          <p:sp>
            <p:nvSpPr>
              <p:cNvPr id="12306" name="Line 26"/>
              <p:cNvSpPr>
                <a:spLocks noChangeShapeType="1"/>
              </p:cNvSpPr>
              <p:nvPr/>
            </p:nvSpPr>
            <p:spPr bwMode="auto">
              <a:xfrm rot="1957154" flipV="1">
                <a:off x="1762" y="1769"/>
                <a:ext cx="503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Line 27"/>
              <p:cNvSpPr>
                <a:spLocks noChangeShapeType="1"/>
              </p:cNvSpPr>
              <p:nvPr/>
            </p:nvSpPr>
            <p:spPr bwMode="auto">
              <a:xfrm rot="-1800608">
                <a:off x="1764" y="1559"/>
                <a:ext cx="509" cy="7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4" name="Rectangle 41"/>
            <p:cNvSpPr>
              <a:spLocks noChangeArrowheads="1"/>
            </p:cNvSpPr>
            <p:nvPr/>
          </p:nvSpPr>
          <p:spPr bwMode="auto">
            <a:xfrm rot="-1382193">
              <a:off x="1830" y="1444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50%</a:t>
              </a:r>
            </a:p>
          </p:txBody>
        </p:sp>
        <p:sp>
          <p:nvSpPr>
            <p:cNvPr id="12305" name="Rectangle 42"/>
            <p:cNvSpPr>
              <a:spLocks noChangeArrowheads="1"/>
            </p:cNvSpPr>
            <p:nvPr/>
          </p:nvSpPr>
          <p:spPr bwMode="auto">
            <a:xfrm rot="1385068">
              <a:off x="1830" y="1804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50%</a:t>
              </a:r>
            </a:p>
          </p:txBody>
        </p:sp>
      </p:grpSp>
      <p:sp>
        <p:nvSpPr>
          <p:cNvPr id="12298" name="Text Box 44"/>
          <p:cNvSpPr txBox="1">
            <a:spLocks noChangeArrowheads="1"/>
          </p:cNvSpPr>
          <p:nvPr/>
        </p:nvSpPr>
        <p:spPr bwMode="auto">
          <a:xfrm>
            <a:off x="355600" y="1333500"/>
            <a:ext cx="86280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>
              <a:spcBef>
                <a:spcPct val="20000"/>
              </a:spcBef>
              <a:buFont typeface="Times" pitchFamily="32" charset="0"/>
              <a:buChar char="•"/>
            </a:pPr>
            <a:r>
              <a:rPr lang="en-US" sz="2200"/>
              <a:t>Proton-proton fusion is much too improbable for energy production</a:t>
            </a:r>
          </a:p>
          <a:p>
            <a:pPr marL="228600" indent="-228600">
              <a:spcBef>
                <a:spcPct val="20000"/>
              </a:spcBef>
              <a:buFont typeface="Times" pitchFamily="32" charset="0"/>
              <a:buChar char="•"/>
            </a:pPr>
            <a:r>
              <a:rPr lang="en-US" sz="2200"/>
              <a:t>Use reactions involving the strong nuclear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ICTP-1 / 1210 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5C8C59-0AC0-4442-B108-D4257B68BB31}" type="slidenum">
              <a:rPr lang="en-US"/>
              <a:pPr/>
              <a:t>9</a:t>
            </a:fld>
            <a:r>
              <a:rPr lang="en-US"/>
              <a:t> 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Fusion Reactions of Interest for </a:t>
            </a:r>
            <a:br>
              <a:rPr lang="en-US" sz="2800" smtClean="0"/>
            </a:br>
            <a:r>
              <a:rPr lang="en-US" sz="2800" smtClean="0"/>
              <a:t>Terrestrial Fusion Power</a:t>
            </a:r>
            <a:endParaRPr lang="en-US" sz="1600" smtClean="0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949325" y="5295900"/>
            <a:ext cx="7204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sz="2200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55600" y="5054600"/>
            <a:ext cx="815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20000"/>
              </a:spcBef>
              <a:buFont typeface="Times" pitchFamily="32" charset="0"/>
              <a:buChar char="•"/>
            </a:pPr>
            <a:r>
              <a:rPr lang="en-US" sz="2200">
                <a:latin typeface="Arial" pitchFamily="34" charset="0"/>
              </a:rPr>
              <a:t>“Fuel” nuclei (</a:t>
            </a:r>
            <a:r>
              <a:rPr lang="en-US" sz="2200" baseline="30000">
                <a:latin typeface="Arial" pitchFamily="34" charset="0"/>
              </a:rPr>
              <a:t>2</a:t>
            </a:r>
            <a:r>
              <a:rPr lang="en-US" sz="2200">
                <a:latin typeface="Arial" pitchFamily="34" charset="0"/>
              </a:rPr>
              <a:t>D</a:t>
            </a:r>
            <a:r>
              <a:rPr lang="en-US" sz="2200" baseline="30000">
                <a:latin typeface="Arial" pitchFamily="34" charset="0"/>
              </a:rPr>
              <a:t>+</a:t>
            </a:r>
            <a:r>
              <a:rPr lang="en-US" sz="2200">
                <a:latin typeface="Arial" pitchFamily="34" charset="0"/>
              </a:rPr>
              <a:t>, </a:t>
            </a:r>
            <a:r>
              <a:rPr lang="en-US" sz="2200" baseline="30000">
                <a:latin typeface="Arial" pitchFamily="34" charset="0"/>
              </a:rPr>
              <a:t>3</a:t>
            </a:r>
            <a:r>
              <a:rPr lang="en-US" sz="2200">
                <a:latin typeface="Arial" pitchFamily="34" charset="0"/>
              </a:rPr>
              <a:t>T</a:t>
            </a:r>
            <a:r>
              <a:rPr lang="en-US" sz="2200" baseline="30000">
                <a:latin typeface="Arial" pitchFamily="34" charset="0"/>
              </a:rPr>
              <a:t>+</a:t>
            </a:r>
            <a:r>
              <a:rPr lang="en-US" sz="2200">
                <a:latin typeface="Arial" pitchFamily="34" charset="0"/>
              </a:rPr>
              <a:t>, </a:t>
            </a:r>
            <a:r>
              <a:rPr lang="en-US" sz="2200" baseline="30000">
                <a:latin typeface="Arial" pitchFamily="34" charset="0"/>
              </a:rPr>
              <a:t>3</a:t>
            </a:r>
            <a:r>
              <a:rPr lang="en-US" sz="2200">
                <a:latin typeface="Arial" pitchFamily="34" charset="0"/>
              </a:rPr>
              <a:t>He</a:t>
            </a:r>
            <a:r>
              <a:rPr lang="en-US" sz="2200" baseline="30000">
                <a:latin typeface="Arial" pitchFamily="34" charset="0"/>
              </a:rPr>
              <a:t>++</a:t>
            </a:r>
            <a:r>
              <a:rPr lang="en-US" sz="2200">
                <a:latin typeface="Arial" pitchFamily="34" charset="0"/>
              </a:rPr>
              <a:t>) must collide with energy &gt;10keV</a:t>
            </a:r>
          </a:p>
        </p:txBody>
      </p:sp>
      <p:grpSp>
        <p:nvGrpSpPr>
          <p:cNvPr id="13319" name="Group 5"/>
          <p:cNvGrpSpPr>
            <a:grpSpLocks/>
          </p:cNvGrpSpPr>
          <p:nvPr/>
        </p:nvGrpSpPr>
        <p:grpSpPr bwMode="auto">
          <a:xfrm>
            <a:off x="896938" y="4340225"/>
            <a:ext cx="7364412" cy="469900"/>
            <a:chOff x="565" y="2974"/>
            <a:chExt cx="4639" cy="296"/>
          </a:xfrm>
        </p:grpSpPr>
        <p:sp>
          <p:nvSpPr>
            <p:cNvPr id="13337" name="Rectangle 6"/>
            <p:cNvSpPr>
              <a:spLocks noChangeArrowheads="1"/>
            </p:cNvSpPr>
            <p:nvPr/>
          </p:nvSpPr>
          <p:spPr bwMode="auto">
            <a:xfrm>
              <a:off x="2477" y="2974"/>
              <a:ext cx="27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4</a:t>
              </a:r>
              <a:r>
                <a:rPr lang="en-US" b="1">
                  <a:latin typeface="Arial" pitchFamily="34" charset="0"/>
                </a:rPr>
                <a:t>He</a:t>
              </a:r>
              <a:r>
                <a:rPr lang="en-US" b="1" baseline="30000">
                  <a:latin typeface="Arial" pitchFamily="34" charset="0"/>
                </a:rPr>
                <a:t>++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(3.6MeV)</a:t>
              </a:r>
              <a:r>
                <a:rPr lang="en-US">
                  <a:latin typeface="Arial" pitchFamily="34" charset="0"/>
                </a:rPr>
                <a:t> +  </a:t>
              </a:r>
              <a:r>
                <a:rPr lang="en-US" b="1">
                  <a:latin typeface="Arial" pitchFamily="34" charset="0"/>
                </a:rPr>
                <a:t>p</a:t>
              </a:r>
              <a:r>
                <a:rPr lang="en-US" b="1" baseline="30000">
                  <a:latin typeface="Arial" pitchFamily="34" charset="0"/>
                </a:rPr>
                <a:t>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(15MeV)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338" name="Rectangle 7"/>
            <p:cNvSpPr>
              <a:spLocks noChangeArrowheads="1"/>
            </p:cNvSpPr>
            <p:nvPr/>
          </p:nvSpPr>
          <p:spPr bwMode="auto">
            <a:xfrm>
              <a:off x="565" y="2982"/>
              <a:ext cx="1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2</a:t>
              </a:r>
              <a:r>
                <a:rPr lang="en-US" b="1">
                  <a:latin typeface="Arial" pitchFamily="34" charset="0"/>
                </a:rPr>
                <a:t>D</a:t>
              </a:r>
              <a:r>
                <a:rPr lang="en-US" b="1" baseline="30000">
                  <a:latin typeface="Arial" pitchFamily="34" charset="0"/>
                </a:rPr>
                <a:t>+</a:t>
              </a:r>
              <a:r>
                <a:rPr lang="en-US" b="1">
                  <a:latin typeface="Arial" pitchFamily="34" charset="0"/>
                </a:rPr>
                <a:t>  +  </a:t>
              </a:r>
              <a:r>
                <a:rPr lang="en-US" b="1" baseline="30000">
                  <a:latin typeface="Arial" pitchFamily="34" charset="0"/>
                </a:rPr>
                <a:t>3</a:t>
              </a:r>
              <a:r>
                <a:rPr lang="en-US" b="1">
                  <a:latin typeface="Arial" pitchFamily="34" charset="0"/>
                </a:rPr>
                <a:t>He</a:t>
              </a:r>
              <a:r>
                <a:rPr lang="en-US" b="1" baseline="30000">
                  <a:latin typeface="Arial" pitchFamily="34" charset="0"/>
                </a:rPr>
                <a:t>++</a:t>
              </a:r>
              <a:endParaRPr lang="en-US" b="1">
                <a:latin typeface="Arial" pitchFamily="34" charset="0"/>
              </a:endParaRPr>
            </a:p>
          </p:txBody>
        </p:sp>
        <p:sp>
          <p:nvSpPr>
            <p:cNvPr id="13339" name="Line 8"/>
            <p:cNvSpPr>
              <a:spLocks noChangeShapeType="1"/>
            </p:cNvSpPr>
            <p:nvPr/>
          </p:nvSpPr>
          <p:spPr bwMode="auto">
            <a:xfrm>
              <a:off x="1847" y="3126"/>
              <a:ext cx="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0" name="Group 9"/>
          <p:cNvGrpSpPr>
            <a:grpSpLocks/>
          </p:cNvGrpSpPr>
          <p:nvPr/>
        </p:nvGrpSpPr>
        <p:grpSpPr bwMode="auto">
          <a:xfrm>
            <a:off x="896938" y="3581400"/>
            <a:ext cx="7358062" cy="458788"/>
            <a:chOff x="565" y="2360"/>
            <a:chExt cx="4635" cy="289"/>
          </a:xfrm>
        </p:grpSpPr>
        <p:sp>
          <p:nvSpPr>
            <p:cNvPr id="13334" name="Rectangle 10"/>
            <p:cNvSpPr>
              <a:spLocks noChangeArrowheads="1"/>
            </p:cNvSpPr>
            <p:nvPr/>
          </p:nvSpPr>
          <p:spPr bwMode="auto">
            <a:xfrm>
              <a:off x="565" y="2361"/>
              <a:ext cx="9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2</a:t>
              </a:r>
              <a:r>
                <a:rPr lang="en-US" b="1">
                  <a:latin typeface="Arial" pitchFamily="34" charset="0"/>
                </a:rPr>
                <a:t>D</a:t>
              </a:r>
              <a:r>
                <a:rPr lang="en-US" b="1" baseline="30000">
                  <a:latin typeface="Arial" pitchFamily="34" charset="0"/>
                </a:rPr>
                <a:t>+</a:t>
              </a:r>
              <a:r>
                <a:rPr lang="en-US" b="1">
                  <a:latin typeface="Arial" pitchFamily="34" charset="0"/>
                </a:rPr>
                <a:t>  +  </a:t>
              </a:r>
              <a:r>
                <a:rPr lang="en-US" b="1" baseline="30000">
                  <a:latin typeface="Arial" pitchFamily="34" charset="0"/>
                </a:rPr>
                <a:t>3</a:t>
              </a:r>
              <a:r>
                <a:rPr lang="en-US" b="1">
                  <a:latin typeface="Arial" pitchFamily="34" charset="0"/>
                </a:rPr>
                <a:t>T</a:t>
              </a:r>
              <a:r>
                <a:rPr lang="en-US" b="1" baseline="30000">
                  <a:latin typeface="Arial" pitchFamily="34" charset="0"/>
                </a:rPr>
                <a:t>+</a:t>
              </a:r>
              <a:endParaRPr lang="en-US" b="1">
                <a:latin typeface="Arial" pitchFamily="34" charset="0"/>
              </a:endParaRPr>
            </a:p>
          </p:txBody>
        </p:sp>
        <p:sp>
          <p:nvSpPr>
            <p:cNvPr id="13335" name="Rectangle 11"/>
            <p:cNvSpPr>
              <a:spLocks noChangeArrowheads="1"/>
            </p:cNvSpPr>
            <p:nvPr/>
          </p:nvSpPr>
          <p:spPr bwMode="auto">
            <a:xfrm>
              <a:off x="2477" y="2360"/>
              <a:ext cx="27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baseline="30000">
                  <a:latin typeface="Arial" pitchFamily="34" charset="0"/>
                </a:rPr>
                <a:t>4</a:t>
              </a:r>
              <a:r>
                <a:rPr lang="en-US" b="1">
                  <a:latin typeface="Arial" pitchFamily="34" charset="0"/>
                </a:rPr>
                <a:t>He</a:t>
              </a:r>
              <a:r>
                <a:rPr lang="en-US" b="1" baseline="30000">
                  <a:latin typeface="Arial" pitchFamily="34" charset="0"/>
                </a:rPr>
                <a:t>++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(3.5MeV)</a:t>
              </a:r>
              <a:r>
                <a:rPr lang="en-US">
                  <a:latin typeface="Arial" pitchFamily="34" charset="0"/>
                </a:rPr>
                <a:t> +  </a:t>
              </a:r>
              <a:r>
                <a:rPr lang="en-US" b="1">
                  <a:latin typeface="Arial" pitchFamily="34" charset="0"/>
                </a:rPr>
                <a:t>n</a:t>
              </a:r>
              <a:r>
                <a:rPr lang="en-US" b="1" baseline="30000">
                  <a:latin typeface="Arial" pitchFamily="34" charset="0"/>
                </a:rPr>
                <a:t>0</a:t>
              </a:r>
              <a:r>
                <a:rPr lang="en-US"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80"/>
                  </a:solidFill>
                  <a:latin typeface="Arial" pitchFamily="34" charset="0"/>
                </a:rPr>
                <a:t>(14MeV)</a:t>
              </a:r>
            </a:p>
          </p:txBody>
        </p:sp>
        <p:sp>
          <p:nvSpPr>
            <p:cNvPr id="13336" name="Line 12"/>
            <p:cNvSpPr>
              <a:spLocks noChangeShapeType="1"/>
            </p:cNvSpPr>
            <p:nvPr/>
          </p:nvSpPr>
          <p:spPr bwMode="auto">
            <a:xfrm>
              <a:off x="1831" y="2505"/>
              <a:ext cx="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1319213" y="2286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896938" y="2466975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baseline="30000">
                <a:latin typeface="Arial" pitchFamily="34" charset="0"/>
              </a:rPr>
              <a:t>2</a:t>
            </a:r>
            <a:r>
              <a:rPr lang="en-US" b="1">
                <a:latin typeface="Arial" pitchFamily="34" charset="0"/>
              </a:rPr>
              <a:t>D</a:t>
            </a:r>
            <a:r>
              <a:rPr lang="en-US" b="1" baseline="30000">
                <a:latin typeface="Arial" pitchFamily="34" charset="0"/>
              </a:rPr>
              <a:t>+</a:t>
            </a:r>
            <a:r>
              <a:rPr lang="en-US" b="1">
                <a:latin typeface="Arial" pitchFamily="34" charset="0"/>
              </a:rPr>
              <a:t>  +  </a:t>
            </a:r>
            <a:r>
              <a:rPr lang="en-US" b="1" baseline="30000">
                <a:latin typeface="Arial" pitchFamily="34" charset="0"/>
              </a:rPr>
              <a:t>2</a:t>
            </a:r>
            <a:r>
              <a:rPr lang="en-US" b="1">
                <a:latin typeface="Arial" pitchFamily="34" charset="0"/>
              </a:rPr>
              <a:t>D</a:t>
            </a:r>
            <a:r>
              <a:rPr lang="en-US" b="1" baseline="30000">
                <a:latin typeface="Arial" pitchFamily="34" charset="0"/>
              </a:rPr>
              <a:t>+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3932238" y="2143125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pitchFamily="34" charset="0"/>
              </a:rPr>
              <a:t>T</a:t>
            </a:r>
            <a:r>
              <a:rPr lang="en-US" b="1" baseline="30000">
                <a:latin typeface="Arial" pitchFamily="34" charset="0"/>
              </a:rPr>
              <a:t>+</a:t>
            </a:r>
            <a:r>
              <a:rPr lang="en-US">
                <a:latin typeface="Arial" pitchFamily="34" charset="0"/>
              </a:rPr>
              <a:t> </a:t>
            </a:r>
            <a:r>
              <a:rPr lang="en-US">
                <a:solidFill>
                  <a:srgbClr val="FF0080"/>
                </a:solidFill>
                <a:latin typeface="Arial" pitchFamily="34" charset="0"/>
              </a:rPr>
              <a:t>(1MeV)</a:t>
            </a:r>
            <a:r>
              <a:rPr lang="en-US">
                <a:latin typeface="Arial" pitchFamily="34" charset="0"/>
              </a:rPr>
              <a:t> +  </a:t>
            </a:r>
            <a:r>
              <a:rPr lang="en-US" b="1">
                <a:latin typeface="Arial" pitchFamily="34" charset="0"/>
              </a:rPr>
              <a:t>p</a:t>
            </a:r>
            <a:r>
              <a:rPr lang="en-US" b="1" baseline="30000">
                <a:latin typeface="Arial" pitchFamily="34" charset="0"/>
              </a:rPr>
              <a:t>+</a:t>
            </a:r>
            <a:r>
              <a:rPr lang="en-US">
                <a:latin typeface="Arial" pitchFamily="34" charset="0"/>
              </a:rPr>
              <a:t> </a:t>
            </a:r>
            <a:r>
              <a:rPr lang="en-US">
                <a:solidFill>
                  <a:srgbClr val="FF0080"/>
                </a:solidFill>
                <a:latin typeface="Arial" pitchFamily="34" charset="0"/>
              </a:rPr>
              <a:t>(3MeV)</a:t>
            </a:r>
            <a:endParaRPr lang="en-US">
              <a:latin typeface="Arial" pitchFamily="34" charset="0"/>
            </a:endParaRPr>
          </a:p>
        </p:txBody>
      </p:sp>
      <p:sp>
        <p:nvSpPr>
          <p:cNvPr id="13324" name="Rectangle 16"/>
          <p:cNvSpPr>
            <a:spLocks noChangeArrowheads="1"/>
          </p:cNvSpPr>
          <p:nvPr/>
        </p:nvSpPr>
        <p:spPr bwMode="auto">
          <a:xfrm>
            <a:off x="3932238" y="2844800"/>
            <a:ext cx="443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baseline="30000">
                <a:latin typeface="Arial" pitchFamily="34" charset="0"/>
              </a:rPr>
              <a:t>3</a:t>
            </a:r>
            <a:r>
              <a:rPr lang="en-US" b="1">
                <a:latin typeface="Arial" pitchFamily="34" charset="0"/>
              </a:rPr>
              <a:t>He</a:t>
            </a:r>
            <a:r>
              <a:rPr lang="en-US" b="1" baseline="30000">
                <a:latin typeface="Arial" pitchFamily="34" charset="0"/>
              </a:rPr>
              <a:t>++</a:t>
            </a:r>
            <a:r>
              <a:rPr lang="en-US">
                <a:latin typeface="Arial" pitchFamily="34" charset="0"/>
              </a:rPr>
              <a:t> </a:t>
            </a:r>
            <a:r>
              <a:rPr lang="en-US">
                <a:solidFill>
                  <a:srgbClr val="FF0080"/>
                </a:solidFill>
                <a:latin typeface="Arial" pitchFamily="34" charset="0"/>
              </a:rPr>
              <a:t>(0.8MeV)</a:t>
            </a:r>
            <a:r>
              <a:rPr lang="en-US">
                <a:latin typeface="Arial" pitchFamily="34" charset="0"/>
              </a:rPr>
              <a:t> +  </a:t>
            </a:r>
            <a:r>
              <a:rPr lang="en-US" b="1">
                <a:latin typeface="Arial" pitchFamily="34" charset="0"/>
              </a:rPr>
              <a:t>n</a:t>
            </a:r>
            <a:r>
              <a:rPr lang="en-US" b="1" baseline="30000">
                <a:latin typeface="Arial" pitchFamily="34" charset="0"/>
              </a:rPr>
              <a:t>0</a:t>
            </a:r>
            <a:r>
              <a:rPr lang="en-US">
                <a:latin typeface="Arial" pitchFamily="34" charset="0"/>
              </a:rPr>
              <a:t> </a:t>
            </a:r>
            <a:r>
              <a:rPr lang="en-US">
                <a:solidFill>
                  <a:srgbClr val="FF0080"/>
                </a:solidFill>
                <a:latin typeface="Arial" pitchFamily="34" charset="0"/>
              </a:rPr>
              <a:t>(2.5MeV)</a:t>
            </a:r>
            <a:endParaRPr lang="en-US">
              <a:latin typeface="Arial" pitchFamily="34" charset="0"/>
            </a:endParaRPr>
          </a:p>
        </p:txBody>
      </p:sp>
      <p:sp>
        <p:nvSpPr>
          <p:cNvPr id="13325" name="Line 17"/>
          <p:cNvSpPr>
            <a:spLocks noChangeShapeType="1"/>
          </p:cNvSpPr>
          <p:nvPr/>
        </p:nvSpPr>
        <p:spPr bwMode="auto">
          <a:xfrm rot="1957154" flipV="1">
            <a:off x="2797175" y="2808288"/>
            <a:ext cx="798513" cy="103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8"/>
          <p:cNvSpPr>
            <a:spLocks noChangeShapeType="1"/>
          </p:cNvSpPr>
          <p:nvPr/>
        </p:nvSpPr>
        <p:spPr bwMode="auto">
          <a:xfrm rot="-1800608">
            <a:off x="2800350" y="2474913"/>
            <a:ext cx="808038" cy="122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Rectangle 19"/>
          <p:cNvSpPr>
            <a:spLocks noChangeArrowheads="1"/>
          </p:cNvSpPr>
          <p:nvPr/>
        </p:nvSpPr>
        <p:spPr bwMode="auto">
          <a:xfrm rot="-1382193">
            <a:off x="2905125" y="229235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50%</a:t>
            </a:r>
          </a:p>
        </p:txBody>
      </p:sp>
      <p:sp>
        <p:nvSpPr>
          <p:cNvPr id="13328" name="Rectangle 20"/>
          <p:cNvSpPr>
            <a:spLocks noChangeArrowheads="1"/>
          </p:cNvSpPr>
          <p:nvPr/>
        </p:nvSpPr>
        <p:spPr bwMode="auto">
          <a:xfrm rot="1385068">
            <a:off x="2905125" y="286385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50%</a:t>
            </a: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355600" y="1333500"/>
            <a:ext cx="86280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>
              <a:spcBef>
                <a:spcPct val="20000"/>
              </a:spcBef>
              <a:buFont typeface="Times" pitchFamily="32" charset="0"/>
              <a:buChar char="•"/>
            </a:pPr>
            <a:r>
              <a:rPr lang="en-US" sz="2200"/>
              <a:t>Proton-proton fusion is much too improbable for energy production</a:t>
            </a:r>
          </a:p>
          <a:p>
            <a:pPr marL="228600" indent="-228600">
              <a:spcBef>
                <a:spcPct val="20000"/>
              </a:spcBef>
              <a:buFont typeface="Times" pitchFamily="32" charset="0"/>
              <a:buChar char="•"/>
            </a:pPr>
            <a:r>
              <a:rPr lang="en-US" sz="2200"/>
              <a:t>Use reactions involving the strong nuclear force</a:t>
            </a:r>
          </a:p>
        </p:txBody>
      </p:sp>
      <p:sp>
        <p:nvSpPr>
          <p:cNvPr id="13330" name="Rectangle 22"/>
          <p:cNvSpPr>
            <a:spLocks noChangeArrowheads="1"/>
          </p:cNvSpPr>
          <p:nvPr/>
        </p:nvSpPr>
        <p:spPr bwMode="auto">
          <a:xfrm>
            <a:off x="787400" y="3543300"/>
            <a:ext cx="7556500" cy="584200"/>
          </a:xfrm>
          <a:prstGeom prst="rect">
            <a:avLst/>
          </a:prstGeom>
          <a:noFill/>
          <a:ln w="19050">
            <a:solidFill>
              <a:srgbClr val="00804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Rectangle 23"/>
          <p:cNvSpPr>
            <a:spLocks noChangeArrowheads="1"/>
          </p:cNvSpPr>
          <p:nvPr/>
        </p:nvSpPr>
        <p:spPr bwMode="auto">
          <a:xfrm>
            <a:off x="774700" y="2159000"/>
            <a:ext cx="7556500" cy="1193800"/>
          </a:xfrm>
          <a:prstGeom prst="rect">
            <a:avLst/>
          </a:prstGeom>
          <a:solidFill>
            <a:schemeClr val="bg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4"/>
          <p:cNvSpPr>
            <a:spLocks noChangeArrowheads="1"/>
          </p:cNvSpPr>
          <p:nvPr/>
        </p:nvSpPr>
        <p:spPr bwMode="auto">
          <a:xfrm>
            <a:off x="787400" y="4267200"/>
            <a:ext cx="7556500" cy="596900"/>
          </a:xfrm>
          <a:prstGeom prst="rect">
            <a:avLst/>
          </a:prstGeom>
          <a:solidFill>
            <a:schemeClr val="bg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5"/>
          <p:cNvSpPr txBox="1">
            <a:spLocks noChangeArrowheads="1"/>
          </p:cNvSpPr>
          <p:nvPr/>
        </p:nvSpPr>
        <p:spPr bwMode="auto">
          <a:xfrm>
            <a:off x="355600" y="5486400"/>
            <a:ext cx="81534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20000"/>
              </a:spcBef>
              <a:buFont typeface="Times" pitchFamily="32" charset="0"/>
              <a:buChar char="•"/>
            </a:pPr>
            <a:r>
              <a:rPr lang="en-US" sz="2200">
                <a:solidFill>
                  <a:srgbClr val="008040"/>
                </a:solidFill>
                <a:latin typeface="Arial" pitchFamily="34" charset="0"/>
              </a:rPr>
              <a:t>D-T reaction has the highest cross-section</a:t>
            </a:r>
          </a:p>
          <a:p>
            <a:pPr marL="228600" indent="-228600">
              <a:spcBef>
                <a:spcPct val="20000"/>
              </a:spcBef>
              <a:buFont typeface="Times" pitchFamily="32" charset="0"/>
              <a:buChar char="•"/>
            </a:pPr>
            <a:r>
              <a:rPr lang="en-US" sz="2200">
                <a:solidFill>
                  <a:srgbClr val="008040"/>
                </a:solidFill>
                <a:latin typeface="Arial" pitchFamily="34" charset="0"/>
              </a:rPr>
              <a:t>“Fusion products” (He, n) are very energetic</a:t>
            </a:r>
          </a:p>
          <a:p>
            <a:pPr marL="685800" lvl="1" indent="-342900">
              <a:spcBef>
                <a:spcPct val="20000"/>
              </a:spcBef>
              <a:buFont typeface="Times" pitchFamily="32" charset="0"/>
              <a:buChar char="–"/>
            </a:pPr>
            <a:r>
              <a:rPr lang="en-US" sz="2000">
                <a:solidFill>
                  <a:srgbClr val="008040"/>
                </a:solidFill>
                <a:latin typeface="Arial" pitchFamily="34" charset="0"/>
              </a:rPr>
              <a:t>Energy “payoff” is large</a:t>
            </a:r>
            <a:endParaRPr lang="en-US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2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2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MGB:Applications:Microsoft Office 2004:Templates:Presentations:Designs:Blank Presentation</Template>
  <TotalTime>16954</TotalTime>
  <Words>3279</Words>
  <Application>Microsoft Office PowerPoint</Application>
  <PresentationFormat>On-screen Show (4:3)</PresentationFormat>
  <Paragraphs>592</Paragraphs>
  <Slides>40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Helvetica</vt:lpstr>
      <vt:lpstr>ＭＳ Ｐゴシック</vt:lpstr>
      <vt:lpstr>Arial</vt:lpstr>
      <vt:lpstr>Symbol</vt:lpstr>
      <vt:lpstr>Times</vt:lpstr>
      <vt:lpstr>Helvetica-Bold</vt:lpstr>
      <vt:lpstr>Times New Roman</vt:lpstr>
      <vt:lpstr>Blank Presentation</vt:lpstr>
      <vt:lpstr>Microsoft Word Document</vt:lpstr>
      <vt:lpstr>Microsoft ClipArt Gallery</vt:lpstr>
      <vt:lpstr>Magnetic Confinement Fusion Research:  History and Fundamentals</vt:lpstr>
      <vt:lpstr>Topics</vt:lpstr>
      <vt:lpstr>Fusion Energy Has Powered Our Planet and Economy and Continues to Do So</vt:lpstr>
      <vt:lpstr>About 70 Years Ago, the Possibility of Tapping Nuclear Energy on Earth Was Discovered</vt:lpstr>
      <vt:lpstr>Slide 5</vt:lpstr>
      <vt:lpstr>The Beginnings of Fusion Energy Research</vt:lpstr>
      <vt:lpstr>Ernest Rutherford Demonstrates Fusion  in a Public Lecture in 1934</vt:lpstr>
      <vt:lpstr>Fusion Reactions of Interest for  Terrestrial Fusion Power</vt:lpstr>
      <vt:lpstr>Fusion Reactions of Interest for  Terrestrial Fusion Power</vt:lpstr>
      <vt:lpstr>Need to Obtain Fusion Fuels not  Naturally Occurring on Earth</vt:lpstr>
      <vt:lpstr>Slide 11</vt:lpstr>
      <vt:lpstr>DT Fusion is Energy Intensive but  Fusion Reaction Cross-Sections are Small</vt:lpstr>
      <vt:lpstr>Energy Production by DT Fusion</vt:lpstr>
      <vt:lpstr>Lawson Criterion* for DT Fusion Energy Gain</vt:lpstr>
      <vt:lpstr>Elements of a Fusion Power Plant</vt:lpstr>
      <vt:lpstr>Many Fusion Concepts Have Been Tried, but Essentially Only Two Now Remain</vt:lpstr>
      <vt:lpstr>Inertial Confinement Fusion (1940s-early 50s)</vt:lpstr>
      <vt:lpstr>Inertial Confinement Works but Has Not Yet Been Achieved on a Manageable Scale for a Power Source</vt:lpstr>
      <vt:lpstr>Early Years of Magnetic Confinement   Fusion Research</vt:lpstr>
      <vt:lpstr>Requirements for Magnetic Confinement DT Fusion Energy Development Were Understood Very Early</vt:lpstr>
      <vt:lpstr>Digression: Magnetic Mirror Confinement</vt:lpstr>
      <vt:lpstr>Toroidal Magnetic Confinement Schemes -  “Closed” Traps</vt:lpstr>
      <vt:lpstr>In Stellarators Rotational Transform Is Created by Twisting the Axis or External Coils (or Both)</vt:lpstr>
      <vt:lpstr>Stellarators in Early 1960s - The Depths of Despair</vt:lpstr>
      <vt:lpstr>Toroidal Confinement - The Tokamak Approach </vt:lpstr>
      <vt:lpstr>The First Tokamak Reactor Design ~ 1955</vt:lpstr>
      <vt:lpstr>The Late 1960s - The Tokamak Emerges</vt:lpstr>
      <vt:lpstr>1973 Oil Embargo - Energy R&amp;D Explodes in US</vt:lpstr>
      <vt:lpstr>Slide 29</vt:lpstr>
      <vt:lpstr>The Success of Neutral Beam Injection (NBI) Heating Led to the TFTR Era at PPPL</vt:lpstr>
      <vt:lpstr>Competition Between TFTR, JET (EU) &amp; JT-60U (Japan), Propelled Fusion Research Forward for Over a Decade </vt:lpstr>
      <vt:lpstr>First DT Experiments in JET and TFTR Yielded a Wealth of Physics </vt:lpstr>
      <vt:lpstr>From 1970 through 1997, Progress in Fusion Energy Output Even Outpaced Computer Speed</vt:lpstr>
      <vt:lpstr>After ~60 years, MFE Has Progressed  ~10% of Way to DT Fusion Ignition</vt:lpstr>
      <vt:lpstr>Since 2000, Magnetic Confinement Research  Has Pursued Two Tracks</vt:lpstr>
      <vt:lpstr>ITER will Demonstrate the Scientific and  Technological Feasibility of Fusion Power</vt:lpstr>
      <vt:lpstr>TFTR, JET and JT-60U Achieved Many of the Plasma Parameters Expected to be Produced in ITER</vt:lpstr>
      <vt:lpstr>ITER is a Huge Construction Project Involving Many Technical and Management Challenges</vt:lpstr>
      <vt:lpstr>Experiments Around the World Are Investigating and Attempting to Optimize the Magnetic Configuration</vt:lpstr>
      <vt:lpstr>Magnetic Confinement Fusion Research  is Now at a Crossroads</vt:lpstr>
    </vt:vector>
  </TitlesOfParts>
  <Company>PPPL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Confinement Fusion  at the Crossroads - Again</dc:title>
  <dc:creator>Michael Bell</dc:creator>
  <cp:lastModifiedBy>Michael Bell</cp:lastModifiedBy>
  <cp:revision>118</cp:revision>
  <cp:lastPrinted>2012-09-27T02:32:18Z</cp:lastPrinted>
  <dcterms:created xsi:type="dcterms:W3CDTF">2007-03-01T16:43:43Z</dcterms:created>
  <dcterms:modified xsi:type="dcterms:W3CDTF">2012-09-28T20:25:06Z</dcterms:modified>
</cp:coreProperties>
</file>