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68" r:id="rId4"/>
    <p:sldId id="271" r:id="rId5"/>
    <p:sldId id="272" r:id="rId6"/>
    <p:sldId id="258" r:id="rId7"/>
    <p:sldId id="270" r:id="rId8"/>
    <p:sldId id="281" r:id="rId9"/>
    <p:sldId id="269" r:id="rId10"/>
    <p:sldId id="260" r:id="rId11"/>
    <p:sldId id="273" r:id="rId12"/>
    <p:sldId id="279" r:id="rId13"/>
    <p:sldId id="263" r:id="rId14"/>
    <p:sldId id="261" r:id="rId15"/>
    <p:sldId id="262" r:id="rId16"/>
    <p:sldId id="264" r:id="rId17"/>
    <p:sldId id="265" r:id="rId18"/>
    <p:sldId id="266" r:id="rId19"/>
    <p:sldId id="280" r:id="rId20"/>
    <p:sldId id="274" r:id="rId21"/>
    <p:sldId id="275" r:id="rId22"/>
    <p:sldId id="276" r:id="rId23"/>
    <p:sldId id="26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AA0101"/>
    <a:srgbClr val="FFC042"/>
    <a:srgbClr val="CC9933"/>
    <a:srgbClr val="A85300"/>
    <a:srgbClr val="FFAE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4341" autoAdjust="0"/>
    <p:restoredTop sz="72208" autoAdjust="0"/>
  </p:normalViewPr>
  <p:slideViewPr>
    <p:cSldViewPr snapToObjects="1">
      <p:cViewPr varScale="1">
        <p:scale>
          <a:sx n="124" d="100"/>
          <a:sy n="124" d="100"/>
        </p:scale>
        <p:origin x="-3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6DF6C-2512-8040-8E0E-716BB7016E83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9F92A-5BB4-064A-9ED9-C422FCF837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60DAA-576F-BF45-8772-52C887834437}" type="datetimeFigureOut">
              <a:rPr lang="en-US" smtClean="0"/>
              <a:pPr/>
              <a:t>4/20/12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6154D-40DA-B545-AA1F-29C0AE1D6C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d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">
                <a:schemeClr val="bg2">
                  <a:lumMod val="90000"/>
                </a:schemeClr>
              </a:gs>
            </a:gsLst>
            <a:lin ang="33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54777"/>
            <a:ext cx="7772400" cy="584776"/>
          </a:xfrm>
        </p:spPr>
        <p:txBody>
          <a:bodyPr>
            <a:spAutoFit/>
          </a:bodyPr>
          <a:lstStyle>
            <a:lvl1pPr>
              <a:defRPr sz="3200" baseline="0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09890"/>
            <a:ext cx="6400800" cy="400110"/>
          </a:xfrm>
        </p:spPr>
        <p:txBody>
          <a:bodyPr>
            <a:sp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2B7B-A50F-0746-BEA6-7A73A8293DF4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Wlogo_fl_4c_WhiteLetters_header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48987"/>
            <a:ext cx="3086101" cy="762000"/>
          </a:xfrm>
          <a:prstGeom prst="rect">
            <a:avLst/>
          </a:prstGeom>
        </p:spPr>
      </p:pic>
      <p:pic>
        <p:nvPicPr>
          <p:cNvPr id="9" name="Picture 8" descr="NSTX-U_log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75286" y="116025"/>
            <a:ext cx="2427818" cy="6238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49BD1-4A44-D447-AB10-568034B903A4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EB89-B56B-DB42-A040-7205F22B2EAC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6C8CC-35B9-E249-81AB-2DF341E5CE5E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21BA-B6D6-664F-8CD5-A037624ED633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CD039-E1A8-A74F-A14F-21DC921C7148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192D0-3427-574D-B773-C416D14529AD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0E199-7509-D346-B859-3B31679E3C01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CFD6-1E69-0B44-9F7A-07EDC888DE4B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CD73-4A87-3943-9A8E-9B5AF13569B0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C8AF4-E364-3C40-AE36-46A22954F380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df"/><Relationship Id="rId14" Type="http://schemas.openxmlformats.org/officeDocument/2006/relationships/image" Target="../media/image21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822960"/>
          </a:xfrm>
          <a:prstGeom prst="rect">
            <a:avLst/>
          </a:prstGeom>
          <a:gradFill>
            <a:gsLst>
              <a:gs pos="0">
                <a:srgbClr val="800000"/>
              </a:gs>
              <a:gs pos="58000">
                <a:srgbClr val="D8002E"/>
              </a:gs>
            </a:gsLst>
            <a:lin ang="396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483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0" y="6537960"/>
            <a:ext cx="9144000" cy="32004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lumMod val="90000"/>
                </a:schemeClr>
              </a:gs>
            </a:gsLst>
            <a:lin ang="33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838200"/>
            <a:ext cx="9144000" cy="1587"/>
          </a:xfrm>
          <a:prstGeom prst="line">
            <a:avLst/>
          </a:prstGeom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11" descr="UWlogo_fl_4c_RedLetters_footer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1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31750" y="6470650"/>
            <a:ext cx="1536700" cy="3683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4000" cy="822960"/>
          </a:xfrm>
          <a:prstGeom prst="rect">
            <a:avLst/>
          </a:prstGeom>
          <a:gradFill>
            <a:gsLst>
              <a:gs pos="0">
                <a:srgbClr val="800000"/>
              </a:gs>
              <a:gs pos="58000">
                <a:srgbClr val="D8002E"/>
              </a:gs>
            </a:gsLst>
            <a:lin ang="396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48387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7"/>
          </a:xfrm>
          <a:prstGeom prst="line">
            <a:avLst/>
          </a:prstGeom>
          <a:ln w="254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1499"/>
          </a:xfrm>
          <a:prstGeom prst="rect">
            <a:avLst/>
          </a:prstGeom>
          <a:effectLst>
            <a:outerShdw blurRad="25400" dist="254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6152"/>
            <a:ext cx="2133600" cy="261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0000"/>
                </a:solidFill>
              </a:defRPr>
            </a:lvl1pPr>
          </a:lstStyle>
          <a:p>
            <a:fld id="{E7BD5585-E17B-7642-9535-5BB3FAADF183}" type="datetime1">
              <a:rPr lang="en-US" smtClean="0"/>
              <a:pPr/>
              <a:t>4/20/12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0" y="6576152"/>
            <a:ext cx="4076796" cy="261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r>
              <a:rPr lang="en-US" smtClean="0"/>
              <a:t>D. Smith, UW Plasma Physics Seminar, 4/23/12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576152"/>
            <a:ext cx="542948" cy="261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5008B0FA-F148-0947-A7FE-07BC357FB6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NSTX-U_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828800" y="6560172"/>
            <a:ext cx="1031914" cy="265176"/>
          </a:xfrm>
          <a:prstGeom prst="rect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8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8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8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8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d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d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df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35.pdf"/><Relationship Id="rId5" Type="http://schemas.openxmlformats.org/officeDocument/2006/relationships/image" Target="../media/image3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df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df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d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13.pdf"/><Relationship Id="rId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249977"/>
            <a:ext cx="8839200" cy="1015663"/>
          </a:xfrm>
          <a:effectLst>
            <a:outerShdw blurRad="25400" dist="127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r>
              <a:rPr lang="en-US" sz="3000" dirty="0" smtClean="0">
                <a:solidFill>
                  <a:srgbClr val="AA0101"/>
                </a:solidFill>
              </a:rPr>
              <a:t>Parametric dependencies of low-</a:t>
            </a:r>
            <a:r>
              <a:rPr lang="en-US" sz="3000" dirty="0" err="1" smtClean="0">
                <a:solidFill>
                  <a:srgbClr val="AA0101"/>
                </a:solidFill>
              </a:rPr>
              <a:t>k</a:t>
            </a:r>
            <a:r>
              <a:rPr lang="en-US" sz="3000" dirty="0" smtClean="0">
                <a:solidFill>
                  <a:srgbClr val="AA0101"/>
                </a:solidFill>
              </a:rPr>
              <a:t> pedestal turbulence in NSTX H-mode plasmas</a:t>
            </a:r>
            <a:endParaRPr lang="en-US" sz="3000" dirty="0">
              <a:solidFill>
                <a:srgbClr val="AA010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667000"/>
            <a:ext cx="8839200" cy="2356543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 smtClean="0"/>
              <a:t>David R. Smith</a:t>
            </a:r>
            <a:r>
              <a:rPr lang="en-US" sz="2400" baseline="30000" dirty="0" smtClean="0"/>
              <a:t>1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 smtClean="0"/>
              <a:t>with R. Fonck</a:t>
            </a:r>
            <a:r>
              <a:rPr lang="en-US" baseline="30000" dirty="0" smtClean="0"/>
              <a:t>1</a:t>
            </a:r>
            <a:r>
              <a:rPr lang="en-US" dirty="0" smtClean="0"/>
              <a:t>, G. McKee</a:t>
            </a:r>
            <a:r>
              <a:rPr lang="en-US" baseline="30000" dirty="0" smtClean="0"/>
              <a:t>1</a:t>
            </a:r>
            <a:r>
              <a:rPr lang="en-US" dirty="0" smtClean="0"/>
              <a:t>, D. Thompson</a:t>
            </a:r>
            <a:r>
              <a:rPr lang="en-US" baseline="30000" dirty="0" smtClean="0"/>
              <a:t>1</a:t>
            </a:r>
            <a:r>
              <a:rPr lang="en-US" dirty="0" smtClean="0"/>
              <a:t>, I. Uzun-Kaymak</a:t>
            </a:r>
            <a:r>
              <a:rPr lang="en-US" baseline="30000" dirty="0" smtClean="0"/>
              <a:t>1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A. Diallo</a:t>
            </a:r>
            <a:r>
              <a:rPr lang="en-US" baseline="30000" dirty="0" smtClean="0"/>
              <a:t>2</a:t>
            </a:r>
            <a:r>
              <a:rPr lang="en-US" dirty="0" smtClean="0"/>
              <a:t>, and B. Stratton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800" baseline="30000" dirty="0" smtClean="0"/>
              <a:t>1</a:t>
            </a:r>
            <a:r>
              <a:rPr lang="en-US" sz="1800" dirty="0" smtClean="0"/>
              <a:t>University of Wisconsin-Madison</a:t>
            </a:r>
            <a:br>
              <a:rPr lang="en-US" sz="1800" dirty="0" smtClean="0"/>
            </a:br>
            <a:r>
              <a:rPr lang="en-US" sz="1800" baseline="30000" dirty="0" smtClean="0"/>
              <a:t>2</a:t>
            </a:r>
            <a:r>
              <a:rPr lang="en-US" sz="1800" dirty="0" smtClean="0"/>
              <a:t>Princeton Plasma Physics Lab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344746" y="5656546"/>
            <a:ext cx="2454518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spcBef>
                <a:spcPts val="0"/>
              </a:spcBef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ＭＳ Ｐゴシック" pitchFamily="-80" charset="-128"/>
                <a:cs typeface="ＭＳ Ｐゴシック" pitchFamily="-80" charset="-128"/>
              </a:rPr>
              <a:t>Plasma Physics Seminar</a:t>
            </a:r>
          </a:p>
          <a:p>
            <a:pPr marL="0" marR="0" lvl="0" indent="0" algn="ctr" defTabSz="457200" rtl="0" eaLnBrk="0" fontAlgn="base" latinLnBrk="0" hangingPunct="0">
              <a:spcBef>
                <a:spcPts val="0"/>
              </a:spcBef>
              <a:buClrTx/>
              <a:buSzTx/>
              <a:buFont typeface="Arial" pitchFamily="1" charset="0"/>
              <a:buNone/>
              <a:tabLst/>
              <a:defRPr/>
            </a:pPr>
            <a:r>
              <a:rPr lang="en-US" sz="1600" dirty="0" smtClean="0">
                <a:solidFill>
                  <a:srgbClr val="800000"/>
                </a:solidFill>
                <a:latin typeface="+mn-lt"/>
                <a:ea typeface="ＭＳ Ｐゴシック" pitchFamily="-80" charset="-128"/>
                <a:cs typeface="ＭＳ Ｐゴシック" pitchFamily="-80" charset="-128"/>
              </a:rPr>
              <a:t>UW-Madison</a:t>
            </a:r>
            <a:endParaRPr kumimoji="0" lang="en-US" sz="1600" b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ＭＳ Ｐゴシック" pitchFamily="-80" charset="-128"/>
              <a:cs typeface="ＭＳ Ｐゴシック" pitchFamily="-80" charset="-128"/>
            </a:endParaRPr>
          </a:p>
          <a:p>
            <a:pPr marL="0" marR="0" lvl="0" indent="0" algn="ctr" defTabSz="457200" rtl="0" eaLnBrk="0" fontAlgn="base" latinLnBrk="0" hangingPunct="0">
              <a:spcBef>
                <a:spcPts val="0"/>
              </a:spcBef>
              <a:buClrTx/>
              <a:buSzTx/>
              <a:buFont typeface="Arial" pitchFamily="1" charset="0"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ＭＳ Ｐゴシック" pitchFamily="-80" charset="-128"/>
                <a:cs typeface="ＭＳ Ｐゴシック" pitchFamily="-80" charset="-128"/>
              </a:rPr>
              <a:t>April 23, 2012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ＭＳ Ｐゴシック" pitchFamily="-80" charset="-128"/>
              <a:cs typeface="ＭＳ Ｐゴシック" pitchFamily="-8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100" dirty="0" smtClean="0"/>
              <a:t>BES measurements provide poloidal </a:t>
            </a:r>
            <a:r>
              <a:rPr lang="en-US" sz="2100" dirty="0" smtClean="0"/>
              <a:t>correlation lengths (</a:t>
            </a:r>
            <a:r>
              <a:rPr lang="en-US" sz="2100" dirty="0" err="1" smtClean="0"/>
              <a:t>L</a:t>
            </a:r>
            <a:r>
              <a:rPr lang="en-US" sz="2100" baseline="-25000" dirty="0" err="1" smtClean="0"/>
              <a:t>c</a:t>
            </a:r>
            <a:r>
              <a:rPr lang="en-US" sz="2100" dirty="0" smtClean="0"/>
              <a:t>), poloidal </a:t>
            </a:r>
            <a:r>
              <a:rPr lang="en-US" sz="2100" dirty="0" err="1" smtClean="0"/>
              <a:t>wavenumbers</a:t>
            </a:r>
            <a:r>
              <a:rPr lang="en-US" sz="2100" dirty="0" smtClean="0"/>
              <a:t> (</a:t>
            </a:r>
            <a:r>
              <a:rPr lang="en-US" sz="2100" dirty="0" err="1" smtClean="0"/>
              <a:t>k</a:t>
            </a:r>
            <a:r>
              <a:rPr lang="en-US" sz="21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100" dirty="0" smtClean="0"/>
              <a:t>), and decorrelation times (</a:t>
            </a:r>
            <a:r>
              <a:rPr lang="en-US" sz="2100" dirty="0" smtClean="0">
                <a:latin typeface="Symbol" charset="2"/>
                <a:cs typeface="Symbol" charset="2"/>
              </a:rPr>
              <a:t>t</a:t>
            </a:r>
            <a:r>
              <a:rPr lang="en-US" sz="2100" baseline="-25000" dirty="0" smtClean="0"/>
              <a:t>d</a:t>
            </a:r>
            <a:r>
              <a:rPr lang="en-US" sz="2100" dirty="0" smtClean="0"/>
              <a:t>)</a:t>
            </a:r>
            <a:r>
              <a:rPr lang="en-US" sz="2100" dirty="0" smtClean="0"/>
              <a:t> in the pedestal</a:t>
            </a:r>
            <a:endParaRPr lang="en-US" sz="2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3468101" y="5257800"/>
            <a:ext cx="514249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wrap="square">
            <a:spAutoFit/>
          </a:bodyPr>
          <a:lstStyle/>
          <a:p>
            <a:pPr marL="233363" marR="0" lvl="0" indent="-233363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80" charset="-128"/>
                <a:cs typeface="ＭＳ Ｐゴシック" pitchFamily="-80" charset="-128"/>
              </a:rPr>
              <a:t>Filtered data shows eddy propagation</a:t>
            </a:r>
          </a:p>
          <a:p>
            <a:pPr marL="233363" marR="0" lvl="0" indent="-233363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80" charset="-128"/>
                <a:cs typeface="ＭＳ Ｐゴシック" pitchFamily="-80" charset="-128"/>
              </a:rPr>
              <a:t>Turbulence quantities calculated from time-lag cross-correlations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 pitchFamily="-80" charset="-128"/>
              <a:cs typeface="ＭＳ Ｐゴシック" pitchFamily="-80" charset="-128"/>
            </a:endParaRPr>
          </a:p>
        </p:txBody>
      </p:sp>
      <p:pic>
        <p:nvPicPr>
          <p:cNvPr id="6" name="Picture 5" descr="BES-R140-layo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1926" y="2693946"/>
            <a:ext cx="3376175" cy="378364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pic>
        <p:nvPicPr>
          <p:cNvPr id="11" name="Picture 10" descr="CalcEx-fig-wide-v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" y="933749"/>
            <a:ext cx="858012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Decrease in fluctuations at LH transition</a:t>
            </a:r>
            <a:br>
              <a:rPr lang="en-US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observed from edge to core regions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74763" y="6096000"/>
            <a:ext cx="6551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 i="0">
                <a:solidFill>
                  <a:schemeClr val="tx1"/>
                </a:solidFill>
                <a:latin typeface="Arial" pitchFamily="1" charset="0"/>
                <a:ea typeface="Arial" pitchFamily="1" charset="0"/>
                <a:cs typeface="Arial" pitchFamily="1" charset="0"/>
              </a:rPr>
              <a:t>Similar increase in fluctuations observed at HL back-transitions</a:t>
            </a:r>
          </a:p>
        </p:txBody>
      </p:sp>
      <p:pic>
        <p:nvPicPr>
          <p:cNvPr id="7" name="Picture 6" descr="138690_LH_fi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1098550"/>
            <a:ext cx="90582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BES</a:t>
            </a:r>
            <a:r>
              <a:rPr lang="en-US" dirty="0" smtClean="0"/>
              <a:t> shows complex turbulence activity in pedestal</a:t>
            </a:r>
            <a:br>
              <a:rPr lang="en-US" dirty="0" smtClean="0"/>
            </a:br>
            <a:r>
              <a:rPr lang="en-US" dirty="0" smtClean="0"/>
              <a:t>during </a:t>
            </a:r>
            <a:r>
              <a:rPr lang="en-US" dirty="0" smtClean="0"/>
              <a:t>quiescent H-mode</a:t>
            </a:r>
            <a:r>
              <a:rPr lang="en-US" dirty="0" smtClean="0"/>
              <a:t> periods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corr-calc-example-v3.png"/>
          <p:cNvPicPr>
            <a:picLocks noChangeAspect="1"/>
          </p:cNvPicPr>
          <p:nvPr/>
        </p:nvPicPr>
        <p:blipFill>
          <a:blip r:embed="rId2"/>
          <a:srcRect b="19524"/>
          <a:stretch>
            <a:fillRect/>
          </a:stretch>
        </p:blipFill>
        <p:spPr>
          <a:xfrm>
            <a:off x="1219200" y="1140512"/>
            <a:ext cx="7092950" cy="53364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Questions about pedestal turbulence</a:t>
            </a:r>
            <a:br>
              <a:rPr lang="en-US" dirty="0" smtClean="0"/>
            </a:br>
            <a:r>
              <a:rPr lang="en-US" dirty="0" smtClean="0"/>
              <a:t>to ask and answer with BES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4419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are typical </a:t>
            </a:r>
            <a:r>
              <a:rPr lang="en-US" sz="2400" dirty="0" err="1" smtClean="0"/>
              <a:t>L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, </a:t>
            </a:r>
            <a:r>
              <a:rPr lang="en-US" sz="2400" dirty="0" err="1" smtClean="0"/>
              <a:t>k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/>
              <a:t>, and </a:t>
            </a:r>
            <a:r>
              <a:rPr lang="en-US" sz="2400" dirty="0" smtClean="0">
                <a:latin typeface="Symbol" charset="2"/>
                <a:cs typeface="Symbol" charset="2"/>
              </a:rPr>
              <a:t>t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values in the H-mode pedestal during ELM-free, MHD quiescent periods?</a:t>
            </a:r>
            <a:endParaRPr lang="en-US" sz="2400" baseline="-25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How do </a:t>
            </a:r>
            <a:r>
              <a:rPr lang="en-US" sz="2400" dirty="0" err="1" smtClean="0"/>
              <a:t>L</a:t>
            </a:r>
            <a:r>
              <a:rPr lang="en-US" sz="2400" baseline="-25000" dirty="0" err="1" smtClean="0"/>
              <a:t>c</a:t>
            </a:r>
            <a:r>
              <a:rPr lang="en-US" sz="2400" dirty="0" smtClean="0"/>
              <a:t>, </a:t>
            </a:r>
            <a:r>
              <a:rPr lang="en-US" sz="2400" dirty="0" err="1" smtClean="0"/>
              <a:t>k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400" dirty="0" smtClean="0"/>
              <a:t>, and </a:t>
            </a:r>
            <a:r>
              <a:rPr lang="en-US" sz="2400" dirty="0" smtClean="0">
                <a:latin typeface="Symbol" charset="2"/>
                <a:cs typeface="Symbol" charset="2"/>
              </a:rPr>
              <a:t>t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change with plasma parameters?</a:t>
            </a:r>
          </a:p>
          <a:p>
            <a:pPr lvl="1"/>
            <a:r>
              <a:rPr lang="en-US" sz="2200" dirty="0" smtClean="0"/>
              <a:t>∇n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, ∇T</a:t>
            </a:r>
            <a:r>
              <a:rPr lang="en-US" sz="2200" baseline="-25000" dirty="0" smtClean="0"/>
              <a:t>i</a:t>
            </a:r>
            <a:r>
              <a:rPr lang="en-US" sz="2200" dirty="0" smtClean="0"/>
              <a:t>, </a:t>
            </a:r>
            <a:r>
              <a:rPr lang="en-US" sz="2200" dirty="0" err="1" smtClean="0"/>
              <a:t>q/ŝ</a:t>
            </a:r>
            <a:r>
              <a:rPr lang="en-US" sz="2200" dirty="0" smtClean="0"/>
              <a:t>, </a:t>
            </a:r>
            <a:r>
              <a:rPr lang="en-US" sz="2200" dirty="0" smtClean="0">
                <a:latin typeface="Symbol" charset="2"/>
                <a:cs typeface="Symbol" charset="2"/>
              </a:rPr>
              <a:t>n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, </a:t>
            </a:r>
            <a:r>
              <a:rPr lang="en-US" sz="2200" dirty="0" smtClean="0">
                <a:latin typeface="Symbol" charset="2"/>
                <a:cs typeface="Symbol" charset="2"/>
              </a:rPr>
              <a:t>b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, </a:t>
            </a:r>
            <a:r>
              <a:rPr lang="en-US" sz="2200" dirty="0" err="1" smtClean="0"/>
              <a:t>n</a:t>
            </a:r>
            <a:r>
              <a:rPr lang="en-US" sz="2200" baseline="-25000" dirty="0" err="1" smtClean="0"/>
              <a:t>ped</a:t>
            </a:r>
            <a:r>
              <a:rPr lang="en-US" sz="2200" dirty="0" smtClean="0"/>
              <a:t>, etc.</a:t>
            </a:r>
          </a:p>
          <a:p>
            <a:endParaRPr lang="en-US" sz="2400" dirty="0" smtClean="0"/>
          </a:p>
          <a:p>
            <a:r>
              <a:rPr lang="en-US" sz="2400" dirty="0" smtClean="0"/>
              <a:t>Can we connect observations to edge turbulence simulations?</a:t>
            </a:r>
          </a:p>
          <a:p>
            <a:pPr lvl="1"/>
            <a:r>
              <a:rPr lang="en-US" sz="2200" dirty="0" smtClean="0"/>
              <a:t>XGC1 or BOUT++?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200" dirty="0" smtClean="0"/>
              <a:t>Pedestal turbulence measurements and plasma parameters from ELM-free, MHD quiescent H-modes were gathered in a database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3886"/>
            <a:ext cx="3982572" cy="540147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 smtClean="0"/>
              <a:t>Database details</a:t>
            </a:r>
          </a:p>
          <a:p>
            <a:pPr marL="223838" indent="-223838">
              <a:spcBef>
                <a:spcPts val="0"/>
              </a:spcBef>
              <a:spcAft>
                <a:spcPts val="200"/>
              </a:spcAft>
            </a:pPr>
            <a:r>
              <a:rPr lang="en-US" sz="2000" dirty="0" smtClean="0"/>
              <a:t>129 entries from 29 discharges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smtClean="0"/>
              <a:t>B</a:t>
            </a:r>
            <a:r>
              <a:rPr lang="en-US" sz="1800" baseline="-25000" dirty="0" smtClean="0"/>
              <a:t>T0</a:t>
            </a:r>
            <a:r>
              <a:rPr lang="en-US" sz="1800" dirty="0" smtClean="0"/>
              <a:t> = 4.5 </a:t>
            </a:r>
            <a:r>
              <a:rPr lang="en-US" sz="1800" dirty="0" err="1" smtClean="0"/>
              <a:t>kG</a:t>
            </a:r>
            <a:endParaRPr lang="en-US" sz="1800" dirty="0" smtClean="0"/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err="1" smtClean="0"/>
              <a:t>I</a:t>
            </a:r>
            <a:r>
              <a:rPr lang="en-US" sz="1800" baseline="-25000" dirty="0" err="1" smtClean="0"/>
              <a:t>p</a:t>
            </a:r>
            <a:r>
              <a:rPr lang="en-US" sz="1800" dirty="0" smtClean="0"/>
              <a:t> = 700-900 kA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smtClean="0"/>
              <a:t>15-45 ms averaging</a:t>
            </a:r>
          </a:p>
          <a:p>
            <a:pPr marL="223838" indent="-223838">
              <a:spcBef>
                <a:spcPts val="0"/>
              </a:spcBef>
              <a:spcAft>
                <a:spcPts val="200"/>
              </a:spcAft>
            </a:pPr>
            <a:endParaRPr lang="en-US" sz="2200" baseline="30000" dirty="0" smtClean="0"/>
          </a:p>
          <a:p>
            <a:pPr marL="223838" indent="-223838">
              <a:spcBef>
                <a:spcPts val="0"/>
              </a:spcBef>
              <a:spcAft>
                <a:spcPts val="200"/>
              </a:spcAft>
            </a:pPr>
            <a:r>
              <a:rPr lang="en-US" sz="2000" dirty="0" smtClean="0"/>
              <a:t>Turbulence parameters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err="1" smtClean="0"/>
              <a:t>L</a:t>
            </a:r>
            <a:r>
              <a:rPr lang="en-US" sz="1800" baseline="-25000" dirty="0" err="1" smtClean="0"/>
              <a:t>c</a:t>
            </a:r>
            <a:r>
              <a:rPr lang="en-US" sz="1800" dirty="0" err="1" smtClean="0"/>
              <a:t>/</a:t>
            </a:r>
            <a:r>
              <a:rPr lang="en-US" sz="1800" dirty="0" err="1" smtClean="0">
                <a:latin typeface="Symbol" charset="2"/>
                <a:cs typeface="Symbol" charset="2"/>
              </a:rPr>
              <a:t>r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 ~ 12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err="1" smtClean="0"/>
              <a:t>k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1800" dirty="0" err="1" smtClean="0">
                <a:latin typeface="Symbol" charset="2"/>
                <a:cs typeface="Symbol" charset="2"/>
              </a:rPr>
              <a:t>r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 ~ 0.2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smtClean="0">
                <a:latin typeface="Symbol" charset="2"/>
                <a:cs typeface="Symbol" charset="2"/>
              </a:rPr>
              <a:t>t</a:t>
            </a:r>
            <a:r>
              <a:rPr lang="en-US" sz="1800" baseline="-25000" dirty="0" smtClean="0"/>
              <a:t>d</a:t>
            </a:r>
            <a:r>
              <a:rPr lang="en-US" sz="1800" dirty="0" smtClean="0"/>
              <a:t>/(a/</a:t>
            </a:r>
            <a:r>
              <a:rPr lang="en-US" sz="1800" dirty="0" err="1" smtClean="0"/>
              <a:t>c</a:t>
            </a:r>
            <a:r>
              <a:rPr lang="en-US" sz="1800" baseline="-25000" dirty="0" err="1" smtClean="0"/>
              <a:t>s</a:t>
            </a:r>
            <a:r>
              <a:rPr lang="en-US" sz="1800" dirty="0" smtClean="0"/>
              <a:t>) ~ 5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800" dirty="0" err="1" smtClean="0">
                <a:latin typeface="Symbol" charset="2"/>
                <a:cs typeface="Symbol" charset="2"/>
              </a:rPr>
              <a:t>t</a:t>
            </a:r>
            <a:r>
              <a:rPr lang="en-US" sz="1800" baseline="-25000" dirty="0" err="1" smtClean="0"/>
              <a:t>d</a:t>
            </a:r>
            <a:r>
              <a:rPr lang="en-US" sz="1800" dirty="0" err="1" smtClean="0">
                <a:latin typeface="Symbol" charset="2"/>
                <a:cs typeface="Symbol" charset="2"/>
              </a:rPr>
              <a:t>w</a:t>
            </a:r>
            <a:r>
              <a:rPr lang="en-US" sz="1800" dirty="0" smtClean="0"/>
              <a:t>*</a:t>
            </a:r>
            <a:r>
              <a:rPr lang="en-US" sz="1800" baseline="-25000" dirty="0" smtClean="0"/>
              <a:t>pi</a:t>
            </a:r>
            <a:r>
              <a:rPr lang="en-US" sz="1800" dirty="0" smtClean="0"/>
              <a:t> ~ 0.15</a:t>
            </a:r>
          </a:p>
          <a:p>
            <a:pPr marL="223838" indent="-223838">
              <a:spcBef>
                <a:spcPts val="0"/>
              </a:spcBef>
              <a:spcAft>
                <a:spcPts val="200"/>
              </a:spcAft>
            </a:pPr>
            <a:endParaRPr lang="en-US" sz="2000" dirty="0" smtClean="0"/>
          </a:p>
          <a:p>
            <a:pPr marL="223838" indent="-223838">
              <a:spcBef>
                <a:spcPts val="0"/>
              </a:spcBef>
              <a:spcAft>
                <a:spcPts val="200"/>
              </a:spcAft>
            </a:pPr>
            <a:r>
              <a:rPr lang="en-US" sz="2000" dirty="0" smtClean="0"/>
              <a:t>Plasma parameters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generally 50%-300% variation</a:t>
            </a:r>
          </a:p>
          <a:p>
            <a:pPr marL="623888" lvl="1" indent="-223838">
              <a:spcBef>
                <a:spcPts val="0"/>
              </a:spcBef>
              <a:spcAft>
                <a:spcPts val="200"/>
              </a:spcAft>
            </a:pPr>
            <a:r>
              <a:rPr lang="en-US" sz="1800" dirty="0" smtClean="0"/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∇n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T</a:t>
            </a:r>
            <a:r>
              <a:rPr lang="en-US" sz="1800" baseline="-25000" dirty="0"/>
              <a:t>e</a:t>
            </a:r>
            <a:r>
              <a:rPr lang="en-US" sz="1800" dirty="0" smtClean="0"/>
              <a:t>, ∇T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Ti, ∇T</a:t>
            </a:r>
            <a:r>
              <a:rPr lang="en-US" sz="1800" baseline="-25000" dirty="0" smtClean="0"/>
              <a:t>i</a:t>
            </a:r>
            <a:r>
              <a:rPr lang="en-US" sz="1800" dirty="0" smtClean="0"/>
              <a:t>, </a:t>
            </a:r>
            <a:r>
              <a:rPr lang="en-US" sz="1800" dirty="0" err="1"/>
              <a:t>v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, ∇</a:t>
            </a:r>
            <a:r>
              <a:rPr lang="en-US" sz="1800" dirty="0" err="1" smtClean="0"/>
              <a:t>v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, </a:t>
            </a:r>
            <a:r>
              <a:rPr lang="en-US" sz="1800" dirty="0" err="1" smtClean="0"/>
              <a:t>q</a:t>
            </a:r>
            <a:r>
              <a:rPr lang="en-US" sz="1800" dirty="0" smtClean="0"/>
              <a:t>, </a:t>
            </a:r>
            <a:r>
              <a:rPr lang="en-US" sz="1800" dirty="0" err="1" smtClean="0"/>
              <a:t>ŝ</a:t>
            </a:r>
            <a:r>
              <a:rPr lang="en-US" sz="1800" dirty="0" smtClean="0"/>
              <a:t>,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</a:t>
            </a:r>
            <a:r>
              <a:rPr lang="en-US" sz="1800" dirty="0" err="1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, </a:t>
            </a:r>
            <a:r>
              <a:rPr lang="en-US" sz="1800" dirty="0" err="1" smtClean="0">
                <a:latin typeface="Symbol" charset="2"/>
                <a:cs typeface="Symbol" charset="2"/>
              </a:rPr>
              <a:t>b</a:t>
            </a:r>
            <a:r>
              <a:rPr lang="en-US" sz="1800" dirty="0" smtClean="0"/>
              <a:t>, </a:t>
            </a:r>
            <a:r>
              <a:rPr lang="en-US" sz="1800" dirty="0" smtClean="0">
                <a:latin typeface="Symbol" charset="2"/>
                <a:cs typeface="Symbol" charset="2"/>
              </a:rPr>
              <a:t>b</a:t>
            </a:r>
            <a:r>
              <a:rPr lang="en-US" sz="1800" baseline="-25000" dirty="0" smtClean="0">
                <a:cs typeface="Symbol" charset="2"/>
              </a:rPr>
              <a:t>e</a:t>
            </a:r>
            <a:r>
              <a:rPr lang="en-US" sz="1800" dirty="0" smtClean="0"/>
              <a:t>,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ped</a:t>
            </a:r>
            <a:r>
              <a:rPr lang="en-US" sz="1800" dirty="0" smtClean="0"/>
              <a:t>, </a:t>
            </a:r>
            <a:r>
              <a:rPr lang="en-US" sz="1800" dirty="0" err="1" smtClean="0">
                <a:latin typeface="Symbol" charset="2"/>
                <a:cs typeface="Symbol" charset="2"/>
              </a:rPr>
              <a:t>D</a:t>
            </a:r>
            <a:r>
              <a:rPr lang="en-US" sz="1800" dirty="0" err="1"/>
              <a:t>R</a:t>
            </a:r>
            <a:r>
              <a:rPr lang="en-US" sz="1800" baseline="-25000" dirty="0" err="1" smtClean="0"/>
              <a:t>ped</a:t>
            </a:r>
            <a:r>
              <a:rPr lang="en-US" sz="1800" dirty="0" smtClean="0"/>
              <a:t>, </a:t>
            </a:r>
            <a:r>
              <a:rPr lang="en-US" sz="1800" dirty="0" err="1" smtClean="0">
                <a:latin typeface="Symbol" charset="2"/>
                <a:cs typeface="Symbol" charset="2"/>
              </a:rPr>
              <a:t>d</a:t>
            </a:r>
            <a:r>
              <a:rPr lang="en-US" sz="1800" baseline="-25000" dirty="0" err="1" smtClean="0"/>
              <a:t>r</a:t>
            </a:r>
            <a:r>
              <a:rPr lang="en-US" sz="1800" baseline="30000" dirty="0" err="1" smtClean="0"/>
              <a:t>sep</a:t>
            </a:r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9" descr="DBintro-v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77096" y="1143000"/>
            <a:ext cx="4514504" cy="521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45"/>
            <a:ext cx="9144000" cy="800219"/>
          </a:xfrm>
        </p:spPr>
        <p:txBody>
          <a:bodyPr>
            <a:spAutoFit/>
          </a:bodyPr>
          <a:lstStyle/>
          <a:p>
            <a:r>
              <a:rPr lang="en-US" sz="2300" dirty="0" smtClean="0"/>
              <a:t>A search algorithm identified linear regression </a:t>
            </a:r>
            <a:r>
              <a:rPr lang="en-US" sz="2300" dirty="0" smtClean="0"/>
              <a:t>models that show </a:t>
            </a:r>
            <a:r>
              <a:rPr lang="en-US" sz="2300" b="1" dirty="0" smtClean="0"/>
              <a:t>similar </a:t>
            </a:r>
            <a:r>
              <a:rPr lang="en-US" sz="2300" b="1" dirty="0" err="1" smtClean="0"/>
              <a:t>scalings</a:t>
            </a:r>
            <a:r>
              <a:rPr lang="en-US" sz="2300" b="1" dirty="0" smtClean="0"/>
              <a:t> </a:t>
            </a:r>
            <a:r>
              <a:rPr lang="en-US" sz="2300" dirty="0" smtClean="0"/>
              <a:t>despite different parameter compositions</a:t>
            </a:r>
            <a:endParaRPr lang="en-US" sz="2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253" y="2556896"/>
            <a:ext cx="4343401" cy="3904635"/>
          </a:xfrm>
        </p:spPr>
        <p:txBody>
          <a:bodyPr>
            <a:noAutofit/>
          </a:bodyPr>
          <a:lstStyle/>
          <a:p>
            <a:pPr marL="223838" indent="-223838">
              <a:spcAft>
                <a:spcPts val="1200"/>
              </a:spcAft>
            </a:pPr>
            <a:r>
              <a:rPr lang="en-US" sz="2000" dirty="0" smtClean="0"/>
              <a:t>Search algorithm minimizes regression model’s squared sum of errors (SSE) by adding or removing </a:t>
            </a:r>
            <a:r>
              <a:rPr lang="en-US" sz="2000" dirty="0" err="1" smtClean="0"/>
              <a:t>x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 in model</a:t>
            </a:r>
            <a:endParaRPr lang="en-US" sz="2000" baseline="-25000" dirty="0" smtClean="0"/>
          </a:p>
          <a:p>
            <a:pPr marL="223838" indent="-223838">
              <a:spcAft>
                <a:spcPts val="1200"/>
              </a:spcAft>
            </a:pPr>
            <a:r>
              <a:rPr lang="en-US" sz="2000" b="1" dirty="0" smtClean="0"/>
              <a:t>Many SSE local minima exist </a:t>
            </a:r>
            <a:r>
              <a:rPr lang="en-US" sz="2000" dirty="0" smtClean="0"/>
              <a:t>in high dimensional</a:t>
            </a:r>
            <a:r>
              <a:rPr lang="en-US" sz="2000" b="1" dirty="0" smtClean="0"/>
              <a:t> </a:t>
            </a:r>
            <a:r>
              <a:rPr lang="en-US" sz="2000" dirty="0" err="1" smtClean="0"/>
              <a:t>x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 space</a:t>
            </a:r>
          </a:p>
          <a:p>
            <a:pPr marL="223838" indent="-223838"/>
            <a:r>
              <a:rPr lang="en-US" sz="2000" dirty="0" smtClean="0"/>
              <a:t>Objective: find </a:t>
            </a:r>
            <a:r>
              <a:rPr lang="en-US" sz="2000" b="1" dirty="0" smtClean="0"/>
              <a:t>many </a:t>
            </a:r>
            <a:r>
              <a:rPr lang="en-US" sz="2000" dirty="0" smtClean="0"/>
              <a:t>models and screen for statistical quality</a:t>
            </a:r>
          </a:p>
          <a:p>
            <a:pPr marL="460375" lvl="1" indent="-234950"/>
            <a:r>
              <a:rPr lang="en-US" sz="1600" dirty="0" smtClean="0"/>
              <a:t>Statistical significance (</a:t>
            </a:r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/>
              <a:t>k</a:t>
            </a:r>
            <a:r>
              <a:rPr lang="en-US" sz="1600" dirty="0" smtClean="0"/>
              <a:t> </a:t>
            </a:r>
            <a:r>
              <a:rPr lang="en-US" sz="1600" dirty="0" err="1" smtClean="0"/>
              <a:t>t</a:t>
            </a:r>
            <a:r>
              <a:rPr lang="en-US" sz="1600" dirty="0" smtClean="0"/>
              <a:t>-statistics)</a:t>
            </a:r>
          </a:p>
          <a:p>
            <a:pPr marL="460375" lvl="1" indent="-234950"/>
            <a:r>
              <a:rPr lang="en-US" sz="1600" dirty="0" err="1" smtClean="0"/>
              <a:t>Multicollinearity</a:t>
            </a:r>
            <a:r>
              <a:rPr lang="en-US" sz="1600" dirty="0" smtClean="0"/>
              <a:t> (variance inflation factor)</a:t>
            </a:r>
          </a:p>
          <a:p>
            <a:pPr marL="460375" lvl="1" indent="-234950"/>
            <a:r>
              <a:rPr lang="en-US" sz="1600" dirty="0"/>
              <a:t>E</a:t>
            </a:r>
            <a:r>
              <a:rPr lang="en-US" sz="1600" dirty="0" smtClean="0"/>
              <a:t>rror normality (</a:t>
            </a:r>
            <a:r>
              <a:rPr lang="en-US" sz="1600" dirty="0" err="1" smtClean="0"/>
              <a:t>Studentized</a:t>
            </a:r>
            <a:r>
              <a:rPr lang="en-US" sz="1600" dirty="0" smtClean="0"/>
              <a:t> residuals)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289322" y="1036323"/>
            <a:ext cx="4565356" cy="1377361"/>
            <a:chOff x="2133600" y="1071971"/>
            <a:chExt cx="4565356" cy="1377361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2776506" y="1071971"/>
            <a:ext cx="2682522" cy="843079"/>
          </p:xfrm>
          <a:graphic>
            <a:graphicData uri="http://schemas.openxmlformats.org/presentationml/2006/ole">
              <p:oleObj spid="_x0000_s23554" name="Equation" r:id="rId3" imgW="1333500" imgH="419100" progId="Equation.3">
                <p:embed/>
              </p:oleObj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5476546" y="1440506"/>
              <a:ext cx="1222410" cy="58477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b="0" i="0" dirty="0" smtClean="0">
                  <a:solidFill>
                    <a:schemeClr val="tx1"/>
                  </a:solidFill>
                </a:rPr>
                <a:t>plasma</a:t>
              </a:r>
            </a:p>
            <a:p>
              <a:pPr algn="ctr"/>
              <a:r>
                <a:rPr lang="en-US" sz="1600" b="0" i="0" dirty="0" smtClean="0">
                  <a:solidFill>
                    <a:schemeClr val="tx1"/>
                  </a:solidFill>
                </a:rPr>
                <a:t>parameters</a:t>
              </a:r>
              <a:endParaRPr lang="en-US" sz="1600" b="0" i="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rot="10800000">
              <a:off x="4847310" y="1375610"/>
              <a:ext cx="844392" cy="253318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171668" y="1864556"/>
              <a:ext cx="1104790" cy="58477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b="0" i="0" dirty="0" smtClean="0">
                  <a:solidFill>
                    <a:schemeClr val="tx1"/>
                  </a:solidFill>
                </a:rPr>
                <a:t>scaling</a:t>
              </a:r>
            </a:p>
            <a:p>
              <a:pPr algn="ctr"/>
              <a:r>
                <a:rPr lang="en-US" sz="1600" b="0" i="0" dirty="0" smtClean="0">
                  <a:solidFill>
                    <a:schemeClr val="tx1"/>
                  </a:solidFill>
                </a:rPr>
                <a:t>coefficient</a:t>
              </a:r>
              <a:endParaRPr lang="en-US" sz="1600" b="0" i="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4200340" y="1714585"/>
              <a:ext cx="353414" cy="161242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2133600" y="1841796"/>
              <a:ext cx="1222410" cy="58477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t</a:t>
              </a:r>
              <a:r>
                <a:rPr lang="en-US" sz="1600" b="0" i="0" dirty="0" smtClean="0">
                  <a:solidFill>
                    <a:schemeClr val="tx1"/>
                  </a:solidFill>
                </a:rPr>
                <a:t>urbulence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p</a:t>
              </a:r>
              <a:r>
                <a:rPr lang="en-US" sz="1600" b="0" i="0" dirty="0" smtClean="0">
                  <a:solidFill>
                    <a:schemeClr val="tx1"/>
                  </a:solidFill>
                </a:rPr>
                <a:t>arameters</a:t>
              </a:r>
              <a:endParaRPr lang="en-US" sz="1600" b="0" i="0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rot="5400000" flipH="1" flipV="1">
              <a:off x="2347012" y="1486135"/>
              <a:ext cx="512451" cy="345381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4" name="Picture 13" descr="table-regress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48200" y="3833285"/>
            <a:ext cx="4368800" cy="2247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042592" y="2752584"/>
            <a:ext cx="3580017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Linear regression models exhibit </a:t>
            </a:r>
            <a:r>
              <a:rPr lang="en-US" b="1" dirty="0" smtClean="0"/>
              <a:t>similar </a:t>
            </a:r>
            <a:r>
              <a:rPr lang="en-US" b="1" dirty="0" err="1" smtClean="0"/>
              <a:t>scalings</a:t>
            </a:r>
            <a:r>
              <a:rPr lang="en-US" b="1" dirty="0" smtClean="0"/>
              <a:t> </a:t>
            </a:r>
            <a:r>
              <a:rPr lang="en-US" dirty="0" smtClean="0"/>
              <a:t>despite different parameter compositions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 smtClean="0"/>
              <a:t>L</a:t>
            </a:r>
            <a:r>
              <a:rPr lang="en-US" b="1" baseline="-25000" dirty="0" err="1" smtClean="0"/>
              <a:t>c</a:t>
            </a:r>
            <a:r>
              <a:rPr lang="en-US" b="1" dirty="0" smtClean="0"/>
              <a:t> increases </a:t>
            </a:r>
            <a:r>
              <a:rPr lang="en-US" dirty="0" smtClean="0"/>
              <a:t>at higher ∇n</a:t>
            </a:r>
            <a:r>
              <a:rPr lang="en-US" baseline="-25000" dirty="0" smtClean="0"/>
              <a:t>e</a:t>
            </a:r>
            <a:r>
              <a:rPr lang="en-US" dirty="0" smtClean="0"/>
              <a:t>, 1/L</a:t>
            </a:r>
            <a:r>
              <a:rPr lang="en-US" baseline="-25000" dirty="0" smtClean="0"/>
              <a:t>Te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, and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ped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b="1" dirty="0" smtClean="0"/>
              <a:t>decreases </a:t>
            </a:r>
            <a:r>
              <a:rPr lang="en-US" dirty="0" smtClean="0"/>
              <a:t>at higher T</a:t>
            </a:r>
            <a:r>
              <a:rPr lang="en-US" baseline="-25000" dirty="0" smtClean="0"/>
              <a:t>i</a:t>
            </a:r>
            <a:r>
              <a:rPr lang="en-US" dirty="0" smtClean="0"/>
              <a:t>, ∇T</a:t>
            </a:r>
            <a:r>
              <a:rPr lang="en-US" baseline="-25000" dirty="0" smtClean="0"/>
              <a:t>i</a:t>
            </a:r>
            <a:r>
              <a:rPr lang="en-US" dirty="0" smtClean="0"/>
              <a:t>, and ∇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172844"/>
            <a:ext cx="7620001" cy="2202561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2469" y="1619071"/>
            <a:ext cx="2173341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Consistent </a:t>
            </a:r>
            <a:r>
              <a:rPr lang="en-US" dirty="0" err="1" smtClean="0"/>
              <a:t>scalings</a:t>
            </a:r>
            <a:endParaRPr lang="en-US" dirty="0" smtClean="0"/>
          </a:p>
          <a:p>
            <a:pPr algn="ctr"/>
            <a:r>
              <a:rPr lang="en-US" dirty="0" smtClean="0"/>
              <a:t>emerge from</a:t>
            </a:r>
            <a:br>
              <a:rPr lang="en-US" dirty="0" smtClean="0"/>
            </a:br>
            <a:r>
              <a:rPr lang="en-US" dirty="0" smtClean="0"/>
              <a:t>different regression</a:t>
            </a:r>
            <a:br>
              <a:rPr lang="en-US" dirty="0" smtClean="0"/>
            </a:br>
            <a:r>
              <a:rPr lang="en-US" dirty="0" smtClean="0"/>
              <a:t>models</a:t>
            </a:r>
            <a:endParaRPr lang="en-US" dirty="0"/>
          </a:p>
        </p:txBody>
      </p:sp>
      <p:pic>
        <p:nvPicPr>
          <p:cNvPr id="13" name="Picture 12" descr="CL-fig-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280743" y="1317558"/>
            <a:ext cx="4875609" cy="1981200"/>
          </a:xfrm>
          <a:prstGeom prst="rect">
            <a:avLst/>
          </a:prstGeom>
        </p:spPr>
      </p:pic>
      <p:pic>
        <p:nvPicPr>
          <p:cNvPr id="16" name="Picture 15" descr="CL-fig-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40828" y="3608421"/>
            <a:ext cx="7262345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k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</a:t>
            </a:r>
            <a:r>
              <a:rPr lang="en-US" dirty="0" err="1" smtClean="0"/>
              <a:t>scalings</a:t>
            </a:r>
            <a:r>
              <a:rPr lang="en-US" dirty="0" smtClean="0"/>
              <a:t> consistent with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c</a:t>
            </a:r>
            <a:r>
              <a:rPr lang="en-US" dirty="0" smtClean="0"/>
              <a:t> </a:t>
            </a:r>
            <a:r>
              <a:rPr lang="en-US" dirty="0" err="1" smtClean="0"/>
              <a:t>scalings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-25000" dirty="0" smtClean="0"/>
              <a:t>d</a:t>
            </a:r>
            <a:r>
              <a:rPr lang="en-US" dirty="0" smtClean="0"/>
              <a:t> </a:t>
            </a:r>
            <a:r>
              <a:rPr lang="en-US" dirty="0" err="1" smtClean="0"/>
              <a:t>scalings</a:t>
            </a:r>
            <a:r>
              <a:rPr lang="en-US" dirty="0" smtClean="0"/>
              <a:t> provide additional insight 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4" name="Picture 13" descr="WN-fig-v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7365" y="1143000"/>
            <a:ext cx="7315200" cy="2287621"/>
          </a:xfrm>
          <a:prstGeom prst="rect">
            <a:avLst/>
          </a:prstGeom>
        </p:spPr>
      </p:pic>
      <p:pic>
        <p:nvPicPr>
          <p:cNvPr id="15" name="Picture 14" descr="DT-fig-v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600200" y="3810000"/>
            <a:ext cx="7315200" cy="254216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1499"/>
          </a:xfrm>
        </p:spPr>
        <p:txBody>
          <a:bodyPr>
            <a:noAutofit/>
          </a:bodyPr>
          <a:lstStyle/>
          <a:p>
            <a:r>
              <a:rPr lang="en-US" dirty="0" err="1" smtClean="0"/>
              <a:t>Scalings</a:t>
            </a:r>
            <a:r>
              <a:rPr lang="en-US" dirty="0" smtClean="0"/>
              <a:t> point to a variety of turbulence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00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Parametric </a:t>
            </a:r>
            <a:r>
              <a:rPr lang="en-US" sz="2200" dirty="0" err="1" smtClean="0"/>
              <a:t>scalings</a:t>
            </a:r>
            <a:r>
              <a:rPr lang="en-US" sz="2200" dirty="0" smtClean="0"/>
              <a:t> point to enhanced turbulence structures (larger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c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charset="2"/>
                <a:cs typeface="Symbol" charset="2"/>
              </a:rPr>
              <a:t>t</a:t>
            </a:r>
            <a:r>
              <a:rPr lang="en-US" sz="2200" baseline="-25000" dirty="0" smtClean="0"/>
              <a:t>d</a:t>
            </a:r>
            <a:r>
              <a:rPr lang="en-US" sz="2200" dirty="0" smtClean="0"/>
              <a:t>) at higher ∇n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 and 1/L</a:t>
            </a:r>
            <a:r>
              <a:rPr lang="en-US" sz="2200" baseline="-25000" dirty="0" smtClean="0"/>
              <a:t>Te</a:t>
            </a:r>
            <a:endParaRPr lang="en-US" sz="2200" dirty="0" smtClean="0"/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sz="2200" dirty="0" smtClean="0"/>
              <a:t>Possibly </a:t>
            </a:r>
            <a:r>
              <a:rPr lang="en-US" sz="2200" b="1" dirty="0" smtClean="0"/>
              <a:t>TEM </a:t>
            </a:r>
            <a:r>
              <a:rPr lang="en-US" sz="2200" dirty="0" smtClean="0"/>
              <a:t>turbulence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∇</a:t>
            </a:r>
            <a:r>
              <a:rPr lang="en-US" sz="2200" dirty="0" err="1" smtClean="0"/>
              <a:t>v</a:t>
            </a:r>
            <a:r>
              <a:rPr lang="en-US" sz="2200" baseline="-25000" dirty="0" err="1" smtClean="0"/>
              <a:t>t</a:t>
            </a:r>
            <a:r>
              <a:rPr lang="en-US" sz="2200" dirty="0" smtClean="0"/>
              <a:t> </a:t>
            </a:r>
            <a:r>
              <a:rPr lang="en-US" sz="2200" dirty="0" err="1" smtClean="0"/>
              <a:t>scalings</a:t>
            </a:r>
            <a:r>
              <a:rPr lang="en-US" sz="2200" dirty="0" smtClean="0"/>
              <a:t> for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c</a:t>
            </a:r>
            <a:r>
              <a:rPr lang="en-US" sz="2200" dirty="0" smtClean="0"/>
              <a:t> and </a:t>
            </a:r>
            <a:r>
              <a:rPr lang="en-US" sz="2200" dirty="0" err="1" smtClean="0"/>
              <a:t>k</a:t>
            </a:r>
            <a:r>
              <a:rPr lang="en-US" sz="22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200" dirty="0" smtClean="0"/>
              <a:t> point to turbulence suppression</a:t>
            </a:r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sz="2200" dirty="0" smtClean="0"/>
              <a:t>Equilibrium E×B flow shear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>
                <a:latin typeface="Symbol" charset="2"/>
                <a:cs typeface="Symbol" charset="2"/>
              </a:rPr>
              <a:t>n</a:t>
            </a:r>
            <a:r>
              <a:rPr lang="en-US" sz="2200" baseline="-25000" dirty="0" smtClean="0"/>
              <a:t>e</a:t>
            </a:r>
            <a:r>
              <a:rPr lang="en-US" sz="2200" dirty="0" smtClean="0"/>
              <a:t> and </a:t>
            </a:r>
            <a:r>
              <a:rPr lang="en-US" sz="2200" dirty="0" err="1" smtClean="0">
                <a:latin typeface="Symbol" charset="2"/>
                <a:cs typeface="Symbol" charset="2"/>
              </a:rPr>
              <a:t>n</a:t>
            </a:r>
            <a:r>
              <a:rPr lang="en-US" sz="2200" baseline="-250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scalings</a:t>
            </a:r>
            <a:r>
              <a:rPr lang="en-US" sz="2200" dirty="0" smtClean="0"/>
              <a:t> for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c</a:t>
            </a:r>
            <a:r>
              <a:rPr lang="en-US" sz="2200" dirty="0" smtClean="0"/>
              <a:t> and </a:t>
            </a:r>
            <a:r>
              <a:rPr lang="en-US" sz="2200" dirty="0" err="1" smtClean="0"/>
              <a:t>k</a:t>
            </a:r>
            <a:r>
              <a:rPr lang="en-US" sz="22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200" dirty="0" smtClean="0"/>
              <a:t> are consistent with </a:t>
            </a:r>
            <a:r>
              <a:rPr lang="en-US" sz="2200" b="1" dirty="0" smtClean="0"/>
              <a:t>zonal flows</a:t>
            </a:r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sz="2200" dirty="0" smtClean="0">
                <a:latin typeface="Symbol" charset="2"/>
                <a:cs typeface="Symbol" charset="2"/>
              </a:rPr>
              <a:t>t</a:t>
            </a:r>
            <a:r>
              <a:rPr lang="en-US" sz="2200" baseline="-25000" dirty="0" smtClean="0"/>
              <a:t>d</a:t>
            </a:r>
            <a:r>
              <a:rPr lang="en-US" sz="2200" dirty="0" smtClean="0"/>
              <a:t> decreases with </a:t>
            </a:r>
            <a:r>
              <a:rPr lang="en-US" sz="2200" dirty="0" smtClean="0">
                <a:latin typeface="Symbol" charset="2"/>
                <a:cs typeface="Symbol" charset="2"/>
              </a:rPr>
              <a:t>n</a:t>
            </a:r>
            <a:r>
              <a:rPr lang="en-US" sz="2200" baseline="-25000" dirty="0" smtClean="0"/>
              <a:t>e</a:t>
            </a:r>
            <a:endParaRPr lang="en-US" sz="22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b="1" dirty="0" smtClean="0"/>
              <a:t>Pedestal height </a:t>
            </a:r>
            <a:r>
              <a:rPr lang="en-US" sz="2200" dirty="0" smtClean="0"/>
              <a:t>(</a:t>
            </a:r>
            <a:r>
              <a:rPr lang="en-US" sz="2200" dirty="0" err="1" smtClean="0"/>
              <a:t>n</a:t>
            </a:r>
            <a:r>
              <a:rPr lang="en-US" sz="2200" baseline="-25000" dirty="0" err="1" smtClean="0"/>
              <a:t>ped</a:t>
            </a:r>
            <a:r>
              <a:rPr lang="en-US" sz="2200" dirty="0" smtClean="0"/>
              <a:t>) increases at larger </a:t>
            </a:r>
            <a:r>
              <a:rPr lang="en-US" sz="2200" dirty="0" err="1" smtClean="0"/>
              <a:t>L</a:t>
            </a:r>
            <a:r>
              <a:rPr lang="en-US" sz="2200" baseline="-25000" dirty="0" err="1" smtClean="0"/>
              <a:t>c</a:t>
            </a:r>
            <a:r>
              <a:rPr lang="en-US" sz="2200" dirty="0" smtClean="0"/>
              <a:t> and </a:t>
            </a:r>
            <a:r>
              <a:rPr lang="en-US" sz="2200" dirty="0" smtClean="0">
                <a:latin typeface="Symbol" charset="2"/>
                <a:cs typeface="Symbol" charset="2"/>
              </a:rPr>
              <a:t>t</a:t>
            </a:r>
            <a:r>
              <a:rPr lang="en-US" sz="2200" baseline="-25000" dirty="0" smtClean="0"/>
              <a:t>d</a:t>
            </a:r>
            <a:endParaRPr lang="en-US" sz="2200" dirty="0" smtClean="0"/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sz="2200" dirty="0" smtClean="0"/>
              <a:t>Consistent with larger structures and wider pedestals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Poloidal correlation lengths during inter-ELM cycle</a:t>
            </a:r>
            <a:br>
              <a:rPr lang="en-US" dirty="0" smtClean="0"/>
            </a:br>
            <a:r>
              <a:rPr lang="en-US" dirty="0" smtClean="0"/>
              <a:t>are consistent with XGC1 simulation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7457" y="869950"/>
            <a:ext cx="4319588" cy="4356100"/>
            <a:chOff x="228600" y="1238250"/>
            <a:chExt cx="4319588" cy="4356100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600" y="1238250"/>
              <a:ext cx="4319588" cy="4356100"/>
            </a:xfrm>
            <a:prstGeom prst="rect">
              <a:avLst/>
            </a:prstGeom>
            <a:noFill/>
            <a:ln w="15875" cap="flat">
              <a:noFill/>
              <a:round/>
              <a:headEnd/>
              <a:tailEnd/>
            </a:ln>
          </p:spPr>
        </p:pic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4400" y="4267200"/>
              <a:ext cx="3492500" cy="736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 cap="flat">
              <a:solidFill>
                <a:schemeClr val="tx1"/>
              </a:solidFill>
              <a:round/>
              <a:headEnd/>
              <a:tailEnd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4747150" y="1066800"/>
            <a:ext cx="4244449" cy="4343400"/>
            <a:chOff x="4747150" y="2133600"/>
            <a:chExt cx="4244449" cy="4343400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47150" y="2133600"/>
              <a:ext cx="4244449" cy="4343400"/>
            </a:xfrm>
            <a:prstGeom prst="rect">
              <a:avLst/>
            </a:prstGeom>
            <a:noFill/>
            <a:ln w="15875" cap="flat">
              <a:noFill/>
              <a:round/>
              <a:headEnd/>
              <a:tailEnd/>
            </a:ln>
          </p:spPr>
        </p:pic>
        <p:sp>
          <p:nvSpPr>
            <p:cNvPr id="9" name="Line 7"/>
            <p:cNvSpPr>
              <a:spLocks noChangeShapeType="1"/>
            </p:cNvSpPr>
            <p:nvPr/>
          </p:nvSpPr>
          <p:spPr bwMode="auto">
            <a:xfrm rot="10800000">
              <a:off x="5867400" y="3657600"/>
              <a:ext cx="900246" cy="77470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rot="10800000">
              <a:off x="6586538" y="2819398"/>
              <a:ext cx="181108" cy="685801"/>
            </a:xfrm>
            <a:prstGeom prst="line">
              <a:avLst/>
            </a:prstGeom>
            <a:noFill/>
            <a:ln w="15875" cap="flat">
              <a:solidFill>
                <a:srgbClr val="0000FF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/>
            </p:cNvSpPr>
            <p:nvPr/>
          </p:nvSpPr>
          <p:spPr bwMode="auto">
            <a:xfrm>
              <a:off x="5715000" y="3276600"/>
              <a:ext cx="871538" cy="3810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40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800" b="1">
                  <a:solidFill>
                    <a:schemeClr val="tx1"/>
                  </a:solidFill>
                  <a:ea typeface="Helvetica" pitchFamily="1" charset="0"/>
                  <a:cs typeface="Helvetica" pitchFamily="1" charset="0"/>
                </a:rPr>
                <a:t>~ 4 cm</a:t>
              </a:r>
            </a:p>
          </p:txBody>
        </p:sp>
        <p:sp>
          <p:nvSpPr>
            <p:cNvPr id="13" name="Rectangle 11"/>
            <p:cNvSpPr>
              <a:spLocks/>
            </p:cNvSpPr>
            <p:nvPr/>
          </p:nvSpPr>
          <p:spPr bwMode="auto">
            <a:xfrm>
              <a:off x="5867400" y="2542401"/>
              <a:ext cx="900246" cy="27699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40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800" b="1" dirty="0">
                  <a:solidFill>
                    <a:srgbClr val="0000FF"/>
                  </a:solidFill>
                  <a:ea typeface="Helvetica" pitchFamily="1" charset="0"/>
                  <a:cs typeface="Helvetica" pitchFamily="1" charset="0"/>
                </a:rPr>
                <a:t>~ 10 cm</a:t>
              </a:r>
            </a:p>
          </p:txBody>
        </p:sp>
      </p:grp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/>
          <a:srcRect l="54778"/>
          <a:stretch>
            <a:fillRect/>
          </a:stretch>
        </p:blipFill>
        <p:spPr bwMode="auto">
          <a:xfrm>
            <a:off x="7604503" y="3733800"/>
            <a:ext cx="1387095" cy="2842352"/>
          </a:xfrm>
          <a:prstGeom prst="rect">
            <a:avLst/>
          </a:prstGeom>
          <a:noFill/>
          <a:ln w="15875" cap="flat">
            <a:noFill/>
            <a:round/>
            <a:headEnd/>
            <a:tailEnd/>
          </a:ln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3213968" y="5060433"/>
            <a:ext cx="2043832" cy="1499616"/>
            <a:chOff x="1248086" y="990600"/>
            <a:chExt cx="2180914" cy="1600200"/>
          </a:xfrm>
        </p:grpSpPr>
        <p:sp>
          <p:nvSpPr>
            <p:cNvPr id="25" name="TextBox 24"/>
            <p:cNvSpPr txBox="1"/>
            <p:nvPr/>
          </p:nvSpPr>
          <p:spPr>
            <a:xfrm>
              <a:off x="1259609" y="990600"/>
              <a:ext cx="2169391" cy="1600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endParaRPr lang="en-US" dirty="0"/>
            </a:p>
          </p:txBody>
        </p:sp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48086" y="990600"/>
              <a:ext cx="2055927" cy="1600200"/>
            </a:xfrm>
            <a:prstGeom prst="rect">
              <a:avLst/>
            </a:prstGeom>
            <a:noFill/>
            <a:ln w="15875" cap="flat">
              <a:noFill/>
              <a:round/>
              <a:headEnd/>
              <a:tailEnd/>
            </a:ln>
          </p:spPr>
        </p:pic>
        <p:sp>
          <p:nvSpPr>
            <p:cNvPr id="22" name="Rectangle 10"/>
            <p:cNvSpPr>
              <a:spLocks/>
            </p:cNvSpPr>
            <p:nvPr/>
          </p:nvSpPr>
          <p:spPr bwMode="auto">
            <a:xfrm>
              <a:off x="2147167" y="1196811"/>
              <a:ext cx="263951" cy="1171280"/>
            </a:xfrm>
            <a:prstGeom prst="rect">
              <a:avLst/>
            </a:prstGeom>
            <a:solidFill>
              <a:srgbClr val="BBE0E3"/>
            </a:solidFill>
            <a:ln w="15875" cap="flat">
              <a:noFill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Rectangle 13"/>
            <p:cNvSpPr>
              <a:spLocks/>
            </p:cNvSpPr>
            <p:nvPr/>
          </p:nvSpPr>
          <p:spPr bwMode="auto">
            <a:xfrm rot="16200000">
              <a:off x="1701235" y="1579668"/>
              <a:ext cx="1124883" cy="33855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40640" bIns="0">
              <a:prstTxWarp prst="textNoShape">
                <a:avLst/>
              </a:prstTxWarp>
              <a:spAutoFit/>
            </a:bodyPr>
            <a:lstStyle/>
            <a:p>
              <a:pPr marL="39688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822CD"/>
                  </a:solidFill>
                  <a:effectLst/>
                  <a:uLnTx/>
                  <a:uFillTx/>
                  <a:ea typeface="Helvetica" pitchFamily="1" charset="0"/>
                  <a:cs typeface="Helvetica" pitchFamily="1" charset="0"/>
                </a:rPr>
                <a:t>Sampled BES region 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84964" y="5638800"/>
            <a:ext cx="183836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Radial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c</a:t>
            </a:r>
            <a:r>
              <a:rPr lang="en-US" sz="1600" dirty="0" smtClean="0"/>
              <a:t> analysis is in progress</a:t>
            </a:r>
            <a:br>
              <a:rPr lang="en-US" sz="1600" dirty="0" smtClean="0"/>
            </a:br>
            <a:r>
              <a:rPr lang="en-US" sz="1600" dirty="0" smtClean="0"/>
              <a:t>(BES &amp; refl.)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tivation-profile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19600" y="4318635"/>
            <a:ext cx="2667000" cy="2120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What are the characteristics and parametric </a:t>
            </a:r>
            <a:r>
              <a:rPr lang="en-US" b="1" dirty="0" smtClean="0"/>
              <a:t>dependencies of </a:t>
            </a:r>
            <a:r>
              <a:rPr lang="en-US" b="1" dirty="0" smtClean="0">
                <a:solidFill>
                  <a:srgbClr val="EEECE1"/>
                </a:solidFill>
              </a:rPr>
              <a:t>pedestal turbulence </a:t>
            </a:r>
            <a:r>
              <a:rPr lang="en-US" b="1" dirty="0" smtClean="0"/>
              <a:t>in NSTX?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70598"/>
            <a:ext cx="8686799" cy="3077536"/>
          </a:xfrm>
        </p:spPr>
        <p:txBody>
          <a:bodyPr>
            <a:noAutofit/>
          </a:bodyPr>
          <a:lstStyle/>
          <a:p>
            <a:pPr marL="290513" indent="-290513"/>
            <a:r>
              <a:rPr lang="en-US" sz="2000" dirty="0" smtClean="0"/>
              <a:t>ITER and next-step devices need accurate models of pedestal dynamics</a:t>
            </a:r>
          </a:p>
          <a:p>
            <a:pPr marL="569913" lvl="1" indent="-279400"/>
            <a:r>
              <a:rPr lang="en-US" sz="1800" dirty="0" smtClean="0"/>
              <a:t>Global confinement predictions</a:t>
            </a:r>
          </a:p>
          <a:p>
            <a:pPr marL="569913" lvl="1" indent="-279400"/>
            <a:r>
              <a:rPr lang="en-US" sz="1800" dirty="0" smtClean="0"/>
              <a:t>Diverter heat flux and first-wall lifetime predictions</a:t>
            </a:r>
          </a:p>
          <a:p>
            <a:pPr marL="569913" lvl="1" indent="-279400"/>
            <a:r>
              <a:rPr lang="en-US" sz="1800" dirty="0" smtClean="0"/>
              <a:t>ST edge parameters are among the most challenging regimes for</a:t>
            </a:r>
            <a:r>
              <a:rPr lang="en-US" sz="1800" dirty="0" smtClean="0"/>
              <a:t> turbulence simulations (steep gradients, </a:t>
            </a:r>
            <a:r>
              <a:rPr lang="en-US" sz="1800" dirty="0" smtClean="0"/>
              <a:t>high </a:t>
            </a:r>
            <a:r>
              <a:rPr lang="en-US" sz="1800" dirty="0" err="1" smtClean="0">
                <a:latin typeface="Symbol" charset="2"/>
                <a:cs typeface="Symbol" charset="2"/>
              </a:rPr>
              <a:t>b</a:t>
            </a:r>
            <a:r>
              <a:rPr lang="en-US" sz="1800" dirty="0" smtClean="0"/>
              <a:t>, large </a:t>
            </a:r>
            <a:r>
              <a:rPr lang="en-US" sz="1800" dirty="0" err="1" smtClean="0">
                <a:latin typeface="Symbol" charset="2"/>
                <a:cs typeface="Symbol" charset="2"/>
              </a:rPr>
              <a:t>r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i</a:t>
            </a:r>
            <a:r>
              <a:rPr lang="en-US" sz="1800" dirty="0" smtClean="0"/>
              <a:t>/a, strong shaping)</a:t>
            </a:r>
            <a:endParaRPr lang="en-US" sz="1800" dirty="0" smtClean="0"/>
          </a:p>
          <a:p>
            <a:pPr marL="290513" indent="-290513"/>
            <a:r>
              <a:rPr lang="en-US" sz="2000" dirty="0" smtClean="0"/>
              <a:t>Here</a:t>
            </a:r>
            <a:r>
              <a:rPr lang="en-US" sz="2000" dirty="0" smtClean="0"/>
              <a:t>, we measure </a:t>
            </a:r>
            <a:r>
              <a:rPr lang="en-US" sz="2000" b="1" dirty="0" smtClean="0"/>
              <a:t>pedestal turbulence </a:t>
            </a:r>
            <a:r>
              <a:rPr lang="en-US" sz="2000" dirty="0" smtClean="0"/>
              <a:t>parameters in NSTX H-mode plasmas during </a:t>
            </a:r>
            <a:r>
              <a:rPr lang="en-US" sz="2000" b="1" dirty="0" smtClean="0"/>
              <a:t>ELM-free, MHD quiescent </a:t>
            </a:r>
            <a:r>
              <a:rPr lang="en-US" sz="2000" dirty="0" smtClean="0"/>
              <a:t>periods</a:t>
            </a:r>
          </a:p>
          <a:p>
            <a:pPr marL="569913" lvl="1" indent="-279400"/>
            <a:r>
              <a:rPr lang="en-US" sz="1800" dirty="0" smtClean="0"/>
              <a:t>Poloidal correlation length, wavenumber, and decorrelation time</a:t>
            </a:r>
          </a:p>
          <a:p>
            <a:pPr marL="569913" lvl="1" indent="-279400"/>
            <a:r>
              <a:rPr lang="en-US" sz="1800" dirty="0" smtClean="0"/>
              <a:t>Identify parametric dependencies (∇n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, ∇T</a:t>
            </a:r>
            <a:r>
              <a:rPr lang="en-US" sz="1800" baseline="-25000" dirty="0" smtClean="0"/>
              <a:t>i</a:t>
            </a:r>
            <a:r>
              <a:rPr lang="en-US" sz="1800" dirty="0" smtClean="0"/>
              <a:t>, etc)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42482" y="4250070"/>
            <a:ext cx="167291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NSTX: BES</a:t>
            </a:r>
          </a:p>
          <a:p>
            <a:pPr algn="ctr"/>
            <a:r>
              <a:rPr lang="en-US" sz="1600" dirty="0" smtClean="0"/>
              <a:t>measurements</a:t>
            </a:r>
          </a:p>
          <a:p>
            <a:pPr algn="ctr"/>
            <a:r>
              <a:rPr lang="en-US" sz="1600" dirty="0" smtClean="0"/>
              <a:t> from multiple</a:t>
            </a:r>
            <a:br>
              <a:rPr lang="en-US" sz="1600" dirty="0" smtClean="0"/>
            </a:br>
            <a:r>
              <a:rPr lang="en-US" sz="1600" dirty="0" smtClean="0"/>
              <a:t>discharges in steep gradient region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10800000" flipV="1">
            <a:off x="6553200" y="4419599"/>
            <a:ext cx="914402" cy="601403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1" name="Picture 10" descr="intro-ped-confine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4111870"/>
            <a:ext cx="2514600" cy="23651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4382315"/>
            <a:ext cx="1439316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C-Mod: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stored energy increases with pedestal height</a:t>
            </a:r>
            <a:endParaRPr lang="en-US" sz="1600" dirty="0" smtClean="0"/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447800" y="4602287"/>
            <a:ext cx="1441358" cy="41871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1049785" y="6225421"/>
            <a:ext cx="1718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Hughes, PoP, 2002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Post-ELM harmonic features at 50-100 kHz</a:t>
            </a:r>
            <a:br>
              <a:rPr lang="en-US" dirty="0" smtClean="0"/>
            </a:br>
            <a:r>
              <a:rPr lang="en-US" dirty="0" smtClean="0"/>
              <a:t>are localized at the top of the pedestal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HarmonicOscil_fig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974725"/>
            <a:ext cx="8556625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728788" y="6242788"/>
            <a:ext cx="7426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Harmonic features are either absent from or weakly present in magnetic spectra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TAE and GAE mode structures have been observed</a:t>
            </a:r>
            <a:br>
              <a:rPr lang="en-US" dirty="0" smtClean="0"/>
            </a:br>
            <a:r>
              <a:rPr lang="en-US" dirty="0" smtClean="0"/>
              <a:t>in extended radial regions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967413" y="1087438"/>
            <a:ext cx="1439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GAE mode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463675" y="1087438"/>
            <a:ext cx="1304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TAE burst</a:t>
            </a:r>
          </a:p>
        </p:txBody>
      </p:sp>
      <p:pic>
        <p:nvPicPr>
          <p:cNvPr id="8" name="Picture 5" descr="TAE_GAE_v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652588"/>
            <a:ext cx="89789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Directions for f</a:t>
            </a:r>
            <a:r>
              <a:rPr lang="en-US" dirty="0" smtClean="0"/>
              <a:t>uture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620000" cy="4191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Quantify fluctuation amplitudes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Quantify radial correlation length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Study pre- and post-LH transition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Measure flow fluctuations and flow shear</a:t>
            </a:r>
          </a:p>
          <a:p>
            <a:pPr lvl="1">
              <a:spcAft>
                <a:spcPts val="600"/>
              </a:spcAft>
            </a:pPr>
            <a:r>
              <a:rPr lang="en-US" sz="2200" dirty="0" smtClean="0"/>
              <a:t>Study flow fluctuations and shear across LH transition</a:t>
            </a:r>
            <a:endParaRPr lang="en-US" sz="22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Identify post-ELM harmonic oscillations</a:t>
            </a:r>
          </a:p>
          <a:p>
            <a:pPr lvl="1">
              <a:spcAft>
                <a:spcPts val="600"/>
              </a:spcAft>
            </a:pPr>
            <a:r>
              <a:rPr lang="en-US" sz="2200" dirty="0" smtClean="0"/>
              <a:t>Captured by peeling-ballooning model?</a:t>
            </a:r>
          </a:p>
          <a:p>
            <a:pPr lvl="1">
              <a:spcAft>
                <a:spcPts val="600"/>
              </a:spcAft>
            </a:pPr>
            <a:r>
              <a:rPr lang="en-US" sz="2200" dirty="0" smtClean="0"/>
              <a:t>Connect to DIII-D observations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Summary:</a:t>
            </a:r>
            <a:r>
              <a:rPr lang="en-US" sz="2000" dirty="0" smtClean="0"/>
              <a:t> We measured pedestal </a:t>
            </a:r>
            <a:r>
              <a:rPr lang="en-US" sz="2000" dirty="0" smtClean="0"/>
              <a:t>turbulence quantities and identified parametric dependencies in ELM-free, MHD quiescent H-mode plasmas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7898"/>
            <a:ext cx="8229600" cy="5486400"/>
          </a:xfrm>
        </p:spPr>
        <p:txBody>
          <a:bodyPr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ST edge parameters are among the most challenging regimes for simulations</a:t>
            </a:r>
          </a:p>
          <a:p>
            <a:pPr marL="231775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The BES system on NSTX can measure poloidal correlation length, wavenumber, and decorrelation time of pedestal turbulence</a:t>
            </a:r>
          </a:p>
          <a:p>
            <a:pPr marL="231775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Regression models identify parametric </a:t>
            </a:r>
            <a:r>
              <a:rPr lang="en-US" sz="2000" dirty="0" err="1" smtClean="0"/>
              <a:t>scalings</a:t>
            </a:r>
            <a:r>
              <a:rPr lang="en-US" sz="2000" dirty="0" smtClean="0"/>
              <a:t> that point to a variety of turbulence mechanisms</a:t>
            </a:r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Enhanced turbulence structures at higher ∇n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and 1/L</a:t>
            </a:r>
            <a:r>
              <a:rPr lang="en-US" sz="2000" baseline="-25000" dirty="0" smtClean="0"/>
              <a:t>Te</a:t>
            </a:r>
            <a:endParaRPr lang="en-US" sz="2000" dirty="0" smtClean="0"/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∇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</a:t>
            </a:r>
            <a:r>
              <a:rPr lang="en-US" sz="2000" dirty="0" err="1" smtClean="0"/>
              <a:t>scalings</a:t>
            </a:r>
            <a:r>
              <a:rPr lang="en-US" sz="2000" dirty="0" smtClean="0"/>
              <a:t> point to E×B turbulence suppression</a:t>
            </a:r>
            <a:endParaRPr lang="en-US" sz="2000" b="1" dirty="0" smtClean="0"/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err="1" smtClean="0"/>
              <a:t>Collisionality</a:t>
            </a:r>
            <a:r>
              <a:rPr lang="en-US" sz="2000" dirty="0" smtClean="0"/>
              <a:t> </a:t>
            </a:r>
            <a:r>
              <a:rPr lang="en-US" sz="2000" dirty="0" err="1" smtClean="0"/>
              <a:t>scalings</a:t>
            </a:r>
            <a:r>
              <a:rPr lang="en-US" sz="2000" dirty="0" smtClean="0"/>
              <a:t> for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and </a:t>
            </a:r>
            <a:r>
              <a:rPr lang="en-US" sz="2000" dirty="0" err="1" smtClean="0"/>
              <a:t>k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sz="2000" dirty="0" smtClean="0"/>
              <a:t> are consistent with zonal flows</a:t>
            </a:r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Pedestal height increases at longer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and </a:t>
            </a:r>
            <a:r>
              <a:rPr lang="en-US" sz="2000" dirty="0" smtClean="0">
                <a:latin typeface="Symbol" charset="2"/>
                <a:cs typeface="Symbol" charset="2"/>
              </a:rPr>
              <a:t>t</a:t>
            </a:r>
            <a:r>
              <a:rPr lang="en-US" sz="2000" baseline="-25000" dirty="0" smtClean="0"/>
              <a:t>d</a:t>
            </a:r>
            <a:endParaRPr lang="en-US" sz="2000" dirty="0" smtClean="0"/>
          </a:p>
          <a:p>
            <a:pPr marL="231775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Other observations</a:t>
            </a:r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Initial experiment/theory comparison for inter-ELM measurements</a:t>
            </a:r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Reduced turbulence at LH transition</a:t>
            </a:r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Post-ELM harmonic oscillations</a:t>
            </a:r>
          </a:p>
          <a:p>
            <a:pPr marL="631825" lvl="1" indent="-231775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/>
              <a:t>T</a:t>
            </a:r>
            <a:r>
              <a:rPr lang="en-US" sz="2000" dirty="0" smtClean="0"/>
              <a:t>AE and GAE mode structure</a:t>
            </a: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410200" cy="4953000"/>
          </a:xfrm>
        </p:spPr>
        <p:txBody>
          <a:bodyPr>
            <a:normAutofit/>
          </a:bodyPr>
          <a:lstStyle/>
          <a:p>
            <a:pPr marL="227013" indent="-227013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Beam emission spectroscopy (BES)</a:t>
            </a:r>
            <a:br>
              <a:rPr lang="en-US" sz="2200" dirty="0" smtClean="0"/>
            </a:br>
            <a:r>
              <a:rPr lang="en-US" sz="2200" dirty="0" smtClean="0"/>
              <a:t>diagnostic overview</a:t>
            </a:r>
          </a:p>
          <a:p>
            <a:pPr marL="227013" indent="-227013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Pedestal turbulence measurements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LH transition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ELM-free, MHD quiescent </a:t>
            </a:r>
            <a:r>
              <a:rPr lang="en-US" sz="2000" dirty="0" smtClean="0"/>
              <a:t>periods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Parametric </a:t>
            </a:r>
            <a:r>
              <a:rPr lang="en-US" sz="2000" dirty="0" err="1" smtClean="0"/>
              <a:t>scalings</a:t>
            </a:r>
            <a:endParaRPr lang="en-US" sz="2000" dirty="0" smtClean="0"/>
          </a:p>
          <a:p>
            <a:pPr marL="227013" indent="-227013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Correlation </a:t>
            </a:r>
            <a:r>
              <a:rPr lang="en-US" sz="2200" dirty="0" smtClean="0"/>
              <a:t>length </a:t>
            </a:r>
            <a:r>
              <a:rPr lang="en-US" sz="2200" dirty="0" smtClean="0"/>
              <a:t>during the ELM cycle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Initial theory/experiment comparison</a:t>
            </a:r>
          </a:p>
          <a:p>
            <a:pPr marL="227013" indent="-227013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Other BES observations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Post-ELM harmonic features</a:t>
            </a:r>
          </a:p>
          <a:p>
            <a:pPr marL="511175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TAE and GAE mode structures</a:t>
            </a:r>
            <a:endParaRPr lang="en-US" sz="2200" dirty="0" smtClean="0"/>
          </a:p>
          <a:p>
            <a:pPr marL="227013" indent="-227013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Future work and summary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outline-motivation.png"/>
          <p:cNvPicPr>
            <a:picLocks noChangeAspect="1"/>
          </p:cNvPicPr>
          <p:nvPr/>
        </p:nvPicPr>
        <p:blipFill>
          <a:blip r:embed="rId2"/>
          <a:srcRect b="10718"/>
          <a:stretch>
            <a:fillRect/>
          </a:stretch>
        </p:blipFill>
        <p:spPr>
          <a:xfrm>
            <a:off x="5943600" y="975360"/>
            <a:ext cx="2680800" cy="557784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4648200" y="2971800"/>
            <a:ext cx="3238596" cy="914400"/>
          </a:xfrm>
          <a:prstGeom prst="straightConnector1">
            <a:avLst/>
          </a:prstGeom>
          <a:noFill/>
          <a:ln w="15875">
            <a:solidFill>
              <a:schemeClr val="accent2">
                <a:lumMod val="75000"/>
              </a:schemeClr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Beam emission spectroscopy (BES) is a diagnostic 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technique for 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measuring ion gyroscale (</a:t>
            </a:r>
            <a:r>
              <a:rPr lang="en-US" sz="2400" dirty="0" err="1" smtClean="0">
                <a:ea typeface="ＭＳ Ｐゴシック" pitchFamily="1" charset="-128"/>
                <a:cs typeface="ＭＳ Ｐゴシック" pitchFamily="1" charset="-128"/>
              </a:rPr>
              <a:t>kρ</a:t>
            </a:r>
            <a:r>
              <a:rPr lang="en-US" sz="2400" baseline="-25000" dirty="0" err="1" smtClean="0">
                <a:ea typeface="ＭＳ Ｐゴシック" pitchFamily="1" charset="-128"/>
                <a:cs typeface="ＭＳ Ｐゴシック" pitchFamily="1" charset="-128"/>
              </a:rPr>
              <a:t>i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2400" dirty="0" smtClean="0">
                <a:ea typeface="ＭＳ Ｐゴシック" pitchFamily="1" charset="-128"/>
                <a:cs typeface="ＭＳ Ｐゴシック" pitchFamily="1" charset="-128"/>
              </a:rPr>
              <a:t>&lt; 1) density fluctuations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5029200" cy="3352800"/>
          </a:xfrm>
        </p:spPr>
        <p:txBody>
          <a:bodyPr>
            <a:normAutofit/>
          </a:bodyPr>
          <a:lstStyle/>
          <a:p>
            <a:pPr marL="233363" indent="-233363">
              <a:spcBef>
                <a:spcPct val="0"/>
              </a:spcBef>
            </a:pPr>
            <a:r>
              <a:rPr lang="en-US" sz="2000" dirty="0" smtClean="0">
                <a:ea typeface="ＭＳ Ｐゴシック" pitchFamily="1" charset="-128"/>
                <a:cs typeface="ＭＳ Ｐゴシック" pitchFamily="1" charset="-128"/>
              </a:rPr>
              <a:t>Measured &amp; derived quantities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Fluctuation amplitudes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b="1" dirty="0" smtClean="0"/>
              <a:t>Frequency spectra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Radial and </a:t>
            </a:r>
            <a:r>
              <a:rPr lang="en-US" sz="1800" b="1" dirty="0" smtClean="0"/>
              <a:t>poloidal correlation lengths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b="1" dirty="0" smtClean="0"/>
              <a:t>Decorrelation times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Poloidal flow, flow fluctuations,</a:t>
            </a:r>
            <a:br>
              <a:rPr lang="en-US" sz="1800" dirty="0" smtClean="0"/>
            </a:br>
            <a:r>
              <a:rPr lang="en-US" sz="1800" dirty="0" smtClean="0"/>
              <a:t>flow shear, and 2D flow fields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2D fluctuation imaging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3-wave </a:t>
            </a:r>
            <a:r>
              <a:rPr lang="en-US" sz="1800" dirty="0" err="1" smtClean="0"/>
              <a:t>bispectral</a:t>
            </a:r>
            <a:r>
              <a:rPr lang="en-US" sz="1800" dirty="0" smtClean="0"/>
              <a:t> analysis</a:t>
            </a:r>
          </a:p>
          <a:p>
            <a:pPr marL="571500" lvl="1" indent="-290513">
              <a:spcBef>
                <a:spcPct val="0"/>
              </a:spcBef>
            </a:pPr>
            <a:r>
              <a:rPr lang="en-US" sz="1800" dirty="0" smtClean="0"/>
              <a:t>Particle flux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6" name="Straight Arrow Connector 7"/>
          <p:cNvCxnSpPr>
            <a:cxnSpLocks noChangeShapeType="1"/>
          </p:cNvCxnSpPr>
          <p:nvPr/>
        </p:nvCxnSpPr>
        <p:spPr bwMode="auto">
          <a:xfrm flipV="1">
            <a:off x="4419600" y="1600200"/>
            <a:ext cx="838200" cy="2286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7" name="Picture 8" descr="Intro_BES_correla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1300" y="1100138"/>
            <a:ext cx="329882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Intro_BES_2D_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505200"/>
            <a:ext cx="31464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pectrum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906838"/>
            <a:ext cx="3392488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>
            <a:off x="3238500" y="3124200"/>
            <a:ext cx="2705100" cy="6096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" name="Straight Connector 18"/>
          <p:cNvCxnSpPr>
            <a:cxnSpLocks noChangeShapeType="1"/>
          </p:cNvCxnSpPr>
          <p:nvPr/>
        </p:nvCxnSpPr>
        <p:spPr bwMode="auto">
          <a:xfrm rot="10800000">
            <a:off x="377826" y="1676400"/>
            <a:ext cx="422274" cy="15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" name="Straight Connector 19"/>
          <p:cNvCxnSpPr>
            <a:cxnSpLocks noChangeShapeType="1"/>
          </p:cNvCxnSpPr>
          <p:nvPr/>
        </p:nvCxnSpPr>
        <p:spPr bwMode="auto">
          <a:xfrm rot="5400000">
            <a:off x="-802479" y="2856709"/>
            <a:ext cx="2363788" cy="3171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3" name="Straight Arrow Connector 24"/>
          <p:cNvCxnSpPr>
            <a:cxnSpLocks noChangeShapeType="1"/>
          </p:cNvCxnSpPr>
          <p:nvPr/>
        </p:nvCxnSpPr>
        <p:spPr bwMode="auto">
          <a:xfrm rot="16200000" flipH="1">
            <a:off x="342900" y="4076700"/>
            <a:ext cx="304800" cy="2286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276894" y="5986250"/>
            <a:ext cx="150554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Figures courtesy of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DIII-D BES group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BES measures Doppler-shifted </a:t>
            </a:r>
            <a:r>
              <a:rPr lang="en-US" dirty="0" err="1" smtClean="0">
                <a:ea typeface="ＭＳ Ｐゴシック" pitchFamily="1" charset="-128"/>
                <a:cs typeface="ＭＳ Ｐゴシック" pitchFamily="1" charset="-128"/>
              </a:rPr>
              <a:t>D</a:t>
            </a:r>
            <a:r>
              <a:rPr lang="en-US" baseline="-25000" dirty="0" err="1" smtClean="0">
                <a:latin typeface="Symbol" pitchFamily="1" charset="2"/>
                <a:ea typeface="Symbol" pitchFamily="1" charset="2"/>
                <a:cs typeface="Symbol" pitchFamily="1" charset="2"/>
              </a:rPr>
              <a:t>a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emission (</a:t>
            </a:r>
            <a:r>
              <a:rPr lang="en-US" dirty="0" smtClean="0">
                <a:latin typeface="Symbol" charset="2"/>
                <a:ea typeface="ＭＳ Ｐゴシック" pitchFamily="1" charset="-128"/>
                <a:cs typeface="Symbol" charset="2"/>
              </a:rPr>
              <a:t>l</a:t>
            </a:r>
            <a:r>
              <a:rPr lang="en-US" baseline="-25000" dirty="0" smtClean="0">
                <a:ea typeface="ＭＳ Ｐゴシック" pitchFamily="1" charset="-128"/>
                <a:cs typeface="ＭＳ Ｐゴシック" pitchFamily="1" charset="-128"/>
              </a:rPr>
              <a:t>0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=656 nm)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dirty="0" smtClean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from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neutral beam </a:t>
            </a:r>
            <a:r>
              <a:rPr lang="en-US" dirty="0" smtClean="0">
                <a:ea typeface="ＭＳ Ｐゴシック" pitchFamily="1" charset="-128"/>
                <a:cs typeface="ＭＳ Ｐゴシック" pitchFamily="1" charset="-128"/>
              </a:rPr>
              <a:t>particles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17" descr="Intro_NB_emiss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1213" y="1106180"/>
            <a:ext cx="428625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5"/>
          <p:cNvGrpSpPr>
            <a:grpSpLocks noChangeAspect="1"/>
          </p:cNvGrpSpPr>
          <p:nvPr/>
        </p:nvGrpSpPr>
        <p:grpSpPr bwMode="auto">
          <a:xfrm>
            <a:off x="304800" y="1371600"/>
            <a:ext cx="3852520" cy="1554478"/>
            <a:chOff x="160980" y="1292227"/>
            <a:chExt cx="3418719" cy="1379546"/>
          </a:xfrm>
        </p:grpSpPr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533245" y="1292227"/>
            <a:ext cx="3014720" cy="682329"/>
          </p:xfrm>
          <a:graphic>
            <a:graphicData uri="http://schemas.openxmlformats.org/presentationml/2006/ole">
              <p:oleObj spid="_x0000_s33794" name="Equation" r:id="rId4" imgW="1790700" imgH="406400" progId="Equation.3">
                <p:embed/>
              </p:oleObj>
            </a:graphicData>
          </a:graphic>
        </p:graphicFrame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160980" y="2148848"/>
              <a:ext cx="1232604" cy="52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0" i="0" dirty="0">
                  <a:solidFill>
                    <a:schemeClr val="tx1"/>
                  </a:solidFill>
                </a:rPr>
                <a:t>neutral beam</a:t>
              </a:r>
              <a:br>
                <a:rPr lang="en-US" sz="1400" b="0" i="0" dirty="0">
                  <a:solidFill>
                    <a:schemeClr val="tx1"/>
                  </a:solidFill>
                </a:rPr>
              </a:br>
              <a:r>
                <a:rPr lang="en-US" sz="1400" b="0" i="0" dirty="0" err="1">
                  <a:solidFill>
                    <a:schemeClr val="tx1"/>
                  </a:solidFill>
                </a:rPr>
                <a:t>D</a:t>
              </a:r>
              <a:r>
                <a:rPr lang="en-US" sz="1400" b="0" i="0" baseline="-25000" dirty="0" err="1">
                  <a:solidFill>
                    <a:schemeClr val="tx1"/>
                  </a:solidFill>
                  <a:latin typeface="Symbol" pitchFamily="28" charset="2"/>
                  <a:ea typeface="Symbol" pitchFamily="28" charset="2"/>
                  <a:cs typeface="Symbol" pitchFamily="28" charset="2"/>
                </a:rPr>
                <a:t>a</a:t>
              </a:r>
              <a:r>
                <a:rPr lang="en-US" sz="1400" b="0" i="0" dirty="0">
                  <a:solidFill>
                    <a:schemeClr val="tx1"/>
                  </a:solidFill>
                  <a:latin typeface="Symbol" pitchFamily="28" charset="2"/>
                  <a:ea typeface="Symbol" pitchFamily="28" charset="2"/>
                  <a:cs typeface="Symbol" pitchFamily="28" charset="2"/>
                </a:rPr>
                <a:t> </a:t>
              </a:r>
              <a:r>
                <a:rPr lang="en-US" sz="1400" b="0" i="0" dirty="0">
                  <a:solidFill>
                    <a:schemeClr val="tx1"/>
                  </a:solidFill>
                </a:rPr>
                <a:t>emission</a:t>
              </a: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513375" y="2148780"/>
              <a:ext cx="1002590" cy="522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0" i="0" dirty="0" smtClean="0">
                  <a:solidFill>
                    <a:schemeClr val="tx1"/>
                  </a:solidFill>
                </a:rPr>
                <a:t>density</a:t>
              </a:r>
              <a:endParaRPr lang="en-US" sz="1400" b="0" i="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b="0" i="0" dirty="0">
                  <a:solidFill>
                    <a:schemeClr val="tx1"/>
                  </a:solidFill>
                </a:rPr>
                <a:t>fluctuation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728616" y="1977729"/>
              <a:ext cx="851083" cy="338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 i="0" dirty="0">
                  <a:solidFill>
                    <a:schemeClr val="tx1"/>
                  </a:solidFill>
                </a:rPr>
                <a:t>C ≈ 1/2</a:t>
              </a:r>
            </a:p>
          </p:txBody>
        </p:sp>
        <p:cxnSp>
          <p:nvCxnSpPr>
            <p:cNvPr id="13" name="Straight Arrow Connector 12"/>
            <p:cNvCxnSpPr>
              <a:cxnSpLocks noChangeShapeType="1"/>
            </p:cNvCxnSpPr>
            <p:nvPr/>
          </p:nvCxnSpPr>
          <p:spPr bwMode="auto">
            <a:xfrm rot="10800000">
              <a:off x="1980311" y="1749230"/>
              <a:ext cx="761615" cy="380836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 rot="16200000" flipV="1">
              <a:off x="1505005" y="1983183"/>
              <a:ext cx="328442" cy="165201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316890" y="1989873"/>
              <a:ext cx="304668" cy="128047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16" name="Picture 15" descr="Intro_BES_layo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21780" y="4038599"/>
            <a:ext cx="8100441" cy="23316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NSTX BES system includes 56 sightlines in radial and poloidal arrays spanning core to SOL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29" name="Content Placeholder 17"/>
          <p:cNvSpPr txBox="1">
            <a:spLocks/>
          </p:cNvSpPr>
          <p:nvPr/>
        </p:nvSpPr>
        <p:spPr bwMode="auto">
          <a:xfrm>
            <a:off x="638872" y="934680"/>
            <a:ext cx="7866256" cy="140038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32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detection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channels;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expansion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planned for NSTX-U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 MHz sampling with digital anti-alias filter</a:t>
            </a:r>
          </a:p>
          <a:p>
            <a:pPr marL="169863" lvl="0" indent="-169863" defTabSz="914400" eaLnBrk="0" fontAlgn="base" hangingPunct="0">
              <a:spcAft>
                <a:spcPts val="200"/>
              </a:spcAft>
              <a:buFontTx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2-3 cm image size 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and sensitive to </a:t>
            </a:r>
            <a:r>
              <a:rPr lang="en-US" sz="2000" kern="0" dirty="0" err="1" smtClean="0">
                <a:ea typeface="ＭＳ Ｐゴシック" charset="-128"/>
                <a:cs typeface="ＭＳ Ｐゴシック" charset="-128"/>
              </a:rPr>
              <a:t>ñ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 with </a:t>
            </a:r>
            <a:r>
              <a:rPr lang="en-US" sz="2000" kern="0" dirty="0" err="1" smtClean="0">
                <a:ea typeface="ＭＳ Ｐゴシック" charset="-128"/>
                <a:cs typeface="ＭＳ Ｐゴシック" charset="-128"/>
              </a:rPr>
              <a:t>k</a:t>
            </a:r>
            <a:r>
              <a:rPr lang="en-US" sz="2000" kern="0" baseline="-25000" dirty="0" err="1" smtClean="0">
                <a:ea typeface="ＭＳ Ｐゴシック" charset="-128"/>
                <a:cs typeface="ＭＳ Ｐゴシック" charset="-128"/>
              </a:rPr>
              <a:t>┴</a:t>
            </a:r>
            <a:r>
              <a:rPr lang="en-US" sz="2000" kern="0" dirty="0" err="1" smtClean="0">
                <a:latin typeface="Symbol" charset="2"/>
                <a:ea typeface="ＭＳ Ｐゴシック" charset="-128"/>
                <a:cs typeface="Symbol" charset="2"/>
              </a:rPr>
              <a:t>r</a:t>
            </a:r>
            <a:r>
              <a:rPr lang="en-US" sz="2000" kern="0" baseline="-25000" dirty="0" err="1" smtClean="0">
                <a:ea typeface="ＭＳ Ｐゴシック" charset="-128"/>
                <a:cs typeface="ＭＳ Ｐゴシック" charset="-128"/>
              </a:rPr>
              <a:t>i</a:t>
            </a:r>
            <a:r>
              <a:rPr lang="en-US" sz="2000" kern="0" dirty="0" smtClean="0">
                <a:ea typeface="ＭＳ Ｐゴシック" charset="-128"/>
                <a:cs typeface="ＭＳ Ｐゴシック" charset="-128"/>
              </a:rPr>
              <a:t> ≤ 1.5 </a:t>
            </a:r>
          </a:p>
          <a:p>
            <a:pPr marL="169863" marR="0" lvl="0" indent="-1698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Field-aligned optics with high throughput 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etendue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= 2.3 mm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-ster)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1" name="Picture 15" descr="Overhead_Layout.png"/>
          <p:cNvPicPr>
            <a:picLocks noChangeAspect="1"/>
          </p:cNvPicPr>
          <p:nvPr/>
        </p:nvPicPr>
        <p:blipFill>
          <a:blip r:embed="rId2"/>
          <a:srcRect b="20206"/>
          <a:stretch>
            <a:fillRect/>
          </a:stretch>
        </p:blipFill>
        <p:spPr bwMode="auto">
          <a:xfrm>
            <a:off x="802000" y="2485719"/>
            <a:ext cx="2971800" cy="3953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2" name="Picture 41" descr="R130R140_ImageSpots.png"/>
          <p:cNvPicPr>
            <a:picLocks noChangeAspect="1"/>
          </p:cNvPicPr>
          <p:nvPr/>
        </p:nvPicPr>
        <p:blipFill>
          <a:blip r:embed="rId3"/>
          <a:srcRect b="24389"/>
          <a:stretch>
            <a:fillRect/>
          </a:stretch>
        </p:blipFill>
        <p:spPr>
          <a:xfrm>
            <a:off x="4554321" y="2514600"/>
            <a:ext cx="3781479" cy="39310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spread functions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R140_PSF_images-v2.png"/>
          <p:cNvPicPr>
            <a:picLocks noChangeAspect="1"/>
          </p:cNvPicPr>
          <p:nvPr/>
        </p:nvPicPr>
        <p:blipFill>
          <a:blip r:embed="rId2"/>
          <a:srcRect l="7626" r="4317"/>
          <a:stretch>
            <a:fillRect/>
          </a:stretch>
        </p:blipFill>
        <p:spPr>
          <a:xfrm>
            <a:off x="304800" y="1676400"/>
            <a:ext cx="7857165" cy="486811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01636" y="990808"/>
          <a:ext cx="8071248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8580"/>
                <a:gridCol w="741680"/>
                <a:gridCol w="1065244"/>
                <a:gridCol w="1202910"/>
                <a:gridCol w="1329910"/>
                <a:gridCol w="1661798"/>
                <a:gridCol w="731126"/>
              </a:tblGrid>
              <a:tr h="18573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Model</a:t>
                      </a:r>
                      <a:endParaRPr lang="en-US" sz="10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Ideal fiber</a:t>
                      </a:r>
                      <a:endParaRPr lang="en-US" sz="10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Focusing</a:t>
                      </a:r>
                      <a:r>
                        <a:rPr lang="en-US" sz="1000" baseline="0" dirty="0" smtClean="0"/>
                        <a:t> optics</a:t>
                      </a:r>
                      <a:endParaRPr lang="en-US" sz="10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Optical+NB</a:t>
                      </a:r>
                      <a:r>
                        <a:rPr lang="en-US" sz="1000" dirty="0" smtClean="0"/>
                        <a:t> decay</a:t>
                      </a:r>
                      <a:endParaRPr lang="en-US" sz="10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Optical+NB</a:t>
                      </a:r>
                      <a:r>
                        <a:rPr lang="en-US" sz="1000" dirty="0" smtClean="0"/>
                        <a:t> intensity</a:t>
                      </a:r>
                      <a:endParaRPr lang="en-US" sz="10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/>
                        <a:t>Optical+fieldline</a:t>
                      </a:r>
                      <a:r>
                        <a:rPr lang="en-US" sz="1000" dirty="0" smtClean="0"/>
                        <a:t> excursion</a:t>
                      </a:r>
                      <a:endParaRPr lang="en-US" sz="10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All effects</a:t>
                      </a:r>
                      <a:endParaRPr lang="en-US" sz="10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7383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 1/e</a:t>
                      </a:r>
                      <a:r>
                        <a:rPr lang="en-US" sz="1000" baseline="30000" dirty="0" smtClean="0"/>
                        <a:t>2</a:t>
                      </a:r>
                      <a:r>
                        <a:rPr lang="en-US" sz="1000" dirty="0" smtClean="0"/>
                        <a:t> width (cm)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3.2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4.0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4.4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3.2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4.4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4.4</a:t>
                      </a:r>
                      <a:endParaRPr lang="en-US" sz="1000" dirty="0"/>
                    </a:p>
                  </a:txBody>
                  <a:tcPr anchor="ctr"/>
                </a:tc>
              </a:tr>
              <a:tr h="17383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Y displacement (cm)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0.5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0.0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-0.5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0.3</a:t>
                      </a:r>
                      <a:endParaRPr lang="en-US" sz="1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9548" y="2057400"/>
            <a:ext cx="1447800" cy="646331"/>
          </a:xfrm>
          <a:prstGeom prst="rect">
            <a:avLst/>
          </a:prstGeom>
          <a:solidFill>
            <a:srgbClr val="F8DEA8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i="0" dirty="0" smtClean="0">
                <a:solidFill>
                  <a:schemeClr val="tx1"/>
                </a:solidFill>
              </a:rPr>
              <a:t>X (au) image int.</a:t>
            </a:r>
          </a:p>
          <a:p>
            <a:r>
              <a:rPr lang="en-US" sz="1200" b="0" i="0" dirty="0" smtClean="0">
                <a:solidFill>
                  <a:schemeClr val="tx1"/>
                </a:solidFill>
              </a:rPr>
              <a:t>Y (cm) ~ radial</a:t>
            </a:r>
          </a:p>
          <a:p>
            <a:r>
              <a:rPr lang="en-US" sz="1200" b="0" i="0" dirty="0" smtClean="0">
                <a:solidFill>
                  <a:schemeClr val="tx1"/>
                </a:solidFill>
              </a:rPr>
              <a:t>Z (cm) ~ </a:t>
            </a:r>
            <a:r>
              <a:rPr lang="en-US" sz="1200" b="0" i="0" dirty="0" err="1" smtClean="0">
                <a:solidFill>
                  <a:schemeClr val="tx1"/>
                </a:solidFill>
              </a:rPr>
              <a:t>binormal</a:t>
            </a:r>
            <a:endParaRPr lang="en-US" sz="1200" b="0" i="0" dirty="0">
              <a:solidFill>
                <a:schemeClr val="tx1"/>
              </a:solidFill>
            </a:endParaRPr>
          </a:p>
        </p:txBody>
      </p:sp>
      <p:pic>
        <p:nvPicPr>
          <p:cNvPr id="9" name="Picture 8" descr="PSF-spot.png"/>
          <p:cNvPicPr>
            <a:picLocks noChangeAspect="1"/>
          </p:cNvPicPr>
          <p:nvPr/>
        </p:nvPicPr>
        <p:blipFill>
          <a:blip r:embed="rId3"/>
          <a:srcRect l="25976" t="21650" r="3904" b="45239"/>
          <a:stretch>
            <a:fillRect/>
          </a:stretch>
        </p:blipFill>
        <p:spPr>
          <a:xfrm>
            <a:off x="7391400" y="4191000"/>
            <a:ext cx="1676400" cy="10896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 BES system commissioned in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66800"/>
            <a:ext cx="3810000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2" y="1066799"/>
            <a:ext cx="3413237" cy="256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0" descr="100_2328.JPG"/>
          <p:cNvPicPr>
            <a:picLocks noChangeAspect="1"/>
          </p:cNvPicPr>
          <p:nvPr/>
        </p:nvPicPr>
        <p:blipFill>
          <a:blip r:embed="rId4"/>
          <a:srcRect l="12236" t="5074" r="16878" b="13765"/>
          <a:stretch>
            <a:fillRect/>
          </a:stretch>
        </p:blipFill>
        <p:spPr bwMode="auto">
          <a:xfrm rot="16200000">
            <a:off x="1149226" y="3435227"/>
            <a:ext cx="2349745" cy="3581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840480"/>
            <a:ext cx="3413760" cy="256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BES measurements show </a:t>
            </a:r>
            <a:r>
              <a:rPr lang="en-US" sz="2800" dirty="0" err="1" smtClean="0"/>
              <a:t>radially</a:t>
            </a:r>
            <a:r>
              <a:rPr lang="en-US" sz="2800" dirty="0" smtClean="0"/>
              <a:t>-localized response</a:t>
            </a:r>
            <a:br>
              <a:rPr lang="en-US" sz="2800" dirty="0" smtClean="0"/>
            </a:br>
            <a:r>
              <a:rPr lang="en-US" sz="2800" dirty="0" smtClean="0"/>
              <a:t>to NB emission and high signal-to-noise ratio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Smith, UW Plasma Physics Seminar, 4/23/12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B0FA-F148-0947-A7FE-07BC357FB66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BES-Rad-layout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1653540"/>
            <a:ext cx="3124200" cy="4061460"/>
          </a:xfrm>
          <a:prstGeom prst="rect">
            <a:avLst/>
          </a:prstGeom>
        </p:spPr>
      </p:pic>
      <p:pic>
        <p:nvPicPr>
          <p:cNvPr id="9" name="Picture 8" descr="Ex-BES-S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729" y="1219200"/>
            <a:ext cx="5599619" cy="4953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2110</TotalTime>
  <Words>1603</Words>
  <Application>Microsoft Macintosh PowerPoint</Application>
  <PresentationFormat>On-screen Show (4:3)</PresentationFormat>
  <Paragraphs>215</Paragraphs>
  <Slides>23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Parametric dependencies of low-k pedestal turbulence in NSTX H-mode plasmas</vt:lpstr>
      <vt:lpstr>What are the characteristics and parametric dependencies of pedestal turbulence in NSTX?</vt:lpstr>
      <vt:lpstr>Outline</vt:lpstr>
      <vt:lpstr>Beam emission spectroscopy (BES) is a diagnostic technique for measuring ion gyroscale (kρi &lt; 1) density fluctuations</vt:lpstr>
      <vt:lpstr>BES measures Doppler-shifted Da emission (l0=656 nm) from neutral beam particles</vt:lpstr>
      <vt:lpstr>NSTX BES system includes 56 sightlines in radial and poloidal arrays spanning core to SOL</vt:lpstr>
      <vt:lpstr>Point spread functions</vt:lpstr>
      <vt:lpstr>NSTX BES system commissioned in 2010</vt:lpstr>
      <vt:lpstr>BES measurements show radially-localized response to NB emission and high signal-to-noise ratio</vt:lpstr>
      <vt:lpstr>BES measurements provide poloidal correlation lengths (Lc), poloidal wavenumbers (kq), and decorrelation times (td) in the pedestal</vt:lpstr>
      <vt:lpstr>Decrease in fluctuations at LH transition observed from edge to core regions</vt:lpstr>
      <vt:lpstr>BES shows complex turbulence activity in pedestal during quiescent H-mode periods</vt:lpstr>
      <vt:lpstr>Questions about pedestal turbulence to ask and answer with BES measurements</vt:lpstr>
      <vt:lpstr>Pedestal turbulence measurements and plasma parameters from ELM-free, MHD quiescent H-modes were gathered in a database</vt:lpstr>
      <vt:lpstr>A search algorithm identified linear regression models that show similar scalings despite different parameter compositions</vt:lpstr>
      <vt:lpstr>Lc increases at higher ∇ne, 1/LTe, n, and nped; decreases at higher Ti, ∇Ti, and ∇vt</vt:lpstr>
      <vt:lpstr>kq scalings consistent with Lc scalings; td scalings provide additional insight </vt:lpstr>
      <vt:lpstr>Scalings point to a variety of turbulence mechanisms</vt:lpstr>
      <vt:lpstr>Poloidal correlation lengths during inter-ELM cycle are consistent with XGC1 simulation</vt:lpstr>
      <vt:lpstr>Post-ELM harmonic features at 50-100 kHz are localized at the top of the pedestal</vt:lpstr>
      <vt:lpstr>TAE and GAE mode structures have been observed in extended radial regions</vt:lpstr>
      <vt:lpstr>Directions for future work</vt:lpstr>
      <vt:lpstr>Summary: We measured pedestal turbulence quantities and identified parametric dependencies in ELM-free, MHD quiescent H-mode plasmas</vt:lpstr>
    </vt:vector>
  </TitlesOfParts>
  <Company>Princeton Plasma Physics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Smith</dc:creator>
  <cp:lastModifiedBy>David Smith</cp:lastModifiedBy>
  <cp:revision>83</cp:revision>
  <cp:lastPrinted>2012-04-20T19:35:58Z</cp:lastPrinted>
  <dcterms:created xsi:type="dcterms:W3CDTF">2012-04-20T11:46:29Z</dcterms:created>
  <dcterms:modified xsi:type="dcterms:W3CDTF">2012-04-20T19:49:13Z</dcterms:modified>
</cp:coreProperties>
</file>