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8" r:id="rId2"/>
    <p:sldId id="271" r:id="rId3"/>
    <p:sldId id="434" r:id="rId4"/>
    <p:sldId id="369" r:id="rId5"/>
    <p:sldId id="416" r:id="rId6"/>
    <p:sldId id="294" r:id="rId7"/>
    <p:sldId id="402" r:id="rId8"/>
    <p:sldId id="364" r:id="rId9"/>
    <p:sldId id="295" r:id="rId10"/>
    <p:sldId id="430" r:id="rId11"/>
    <p:sldId id="433" r:id="rId12"/>
    <p:sldId id="431" r:id="rId13"/>
    <p:sldId id="418" r:id="rId14"/>
    <p:sldId id="405" r:id="rId15"/>
    <p:sldId id="400" r:id="rId16"/>
    <p:sldId id="419" r:id="rId17"/>
    <p:sldId id="361" r:id="rId18"/>
    <p:sldId id="420" r:id="rId19"/>
    <p:sldId id="304" r:id="rId20"/>
    <p:sldId id="305" r:id="rId21"/>
    <p:sldId id="426" r:id="rId22"/>
    <p:sldId id="424" r:id="rId23"/>
    <p:sldId id="423" r:id="rId24"/>
    <p:sldId id="425" r:id="rId25"/>
    <p:sldId id="421" r:id="rId26"/>
    <p:sldId id="415" r:id="rId27"/>
    <p:sldId id="411" r:id="rId28"/>
    <p:sldId id="412" r:id="rId29"/>
    <p:sldId id="308" r:id="rId30"/>
    <p:sldId id="413" r:id="rId31"/>
    <p:sldId id="414" r:id="rId32"/>
    <p:sldId id="297" r:id="rId33"/>
    <p:sldId id="298" r:id="rId34"/>
    <p:sldId id="422" r:id="rId35"/>
    <p:sldId id="355" r:id="rId36"/>
    <p:sldId id="356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008080"/>
    <a:srgbClr val="FFFFCC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30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42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791743-D2B1-415B-B2B0-9AAE42256849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216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12EACA-6CC7-4CC4-86F7-9AC9FF739E7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30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E0279-E0E3-437D-939A-F08929B7282D}" type="slidenum">
              <a:rPr lang="en-US"/>
              <a:pPr/>
              <a:t>32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606" indent="-270234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0932" indent="-216186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305" indent="-216186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5677" indent="-216186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051" indent="-21618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0423" indent="-21618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2796" indent="-21618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168" indent="-21618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95ACCDEF-DBC8-7641-A0D2-A635EC2F664F}" type="slidenum">
              <a:rPr lang="en-US" b="0" i="0">
                <a:solidFill>
                  <a:schemeClr val="tx1"/>
                </a:solidFill>
                <a:latin typeface="Arial" charset="0"/>
              </a:rPr>
              <a:pPr eaLnBrk="1" hangingPunct="1"/>
              <a:t>36</a:t>
            </a:fld>
            <a:endParaRPr lang="en-US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9450"/>
            <a:ext cx="4625975" cy="3470275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03" indent="-27027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082" indent="-216216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515" indent="-216216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5947" indent="-216216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381" indent="-21621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0813" indent="-21621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246" indent="-21621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678" indent="-21621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D468FC11-57F2-9442-B199-8E6ED14239F6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7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77863"/>
            <a:ext cx="4629150" cy="3471862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6F611-ECB8-4400-8FF2-4EB9AEF9629D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677863"/>
            <a:ext cx="4629150" cy="3471862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27501" indent="-279808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19232" indent="-223846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566925" indent="-223846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14617" indent="-223846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462309" indent="-223846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10004" indent="-223846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357696" indent="-223846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05388" indent="-223846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1B92D4C7-DAAD-4440-843E-118502782B85}" type="slidenum">
              <a:rPr lang="en-US" altLang="en-US" b="0" i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9</a:t>
            </a:fld>
            <a:endParaRPr lang="en-US" altLang="en-US" b="0" i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042932-1CAB-4A70-8A20-A13A54933528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77863"/>
            <a:ext cx="4629150" cy="3471862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6013" y="679450"/>
            <a:ext cx="4625975" cy="3470275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F612EE-08A7-4B82-B993-E15F1FDBB37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6013" y="679450"/>
            <a:ext cx="4625975" cy="3470275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F612EE-08A7-4B82-B993-E15F1FDBB37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12EACA-6CC7-4CC4-86F7-9AC9FF739E7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78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12EACA-6CC7-4CC4-86F7-9AC9FF739E7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42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94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FB9AE8-1515-48C2-9D70-1664FFD40581}" type="datetime1">
              <a:rPr lang="en-US" altLang="en-US"/>
              <a:pPr/>
              <a:t>10/26/2015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77025"/>
            <a:ext cx="2133600" cy="149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FEE05D9-62B6-4E95-839D-5D3281CACC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56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828800" y="6576297"/>
            <a:ext cx="54864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 of Washington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Seminar – </a:t>
            </a: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Progress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Kinetic RWM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stability</a:t>
            </a: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J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.W. </a:t>
            </a:r>
            <a:r>
              <a:rPr lang="en-US" sz="1000" b="1" baseline="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Berkery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</a:t>
            </a:r>
            <a:endParaRPr lang="en-US" sz="10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7315200" y="6576297"/>
            <a:ext cx="12954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26, 2015 </a:t>
            </a:r>
            <a:endParaRPr lang="en-US" sz="10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64" r:id="rId4"/>
    <p:sldLayoutId id="2147483665" r:id="rId5"/>
    <p:sldLayoutId id="2147483666" r:id="rId6"/>
    <p:sldLayoutId id="2147483668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3.xml"/><Relationship Id="rId7" Type="http://schemas.openxmlformats.org/officeDocument/2006/relationships/image" Target="../media/image4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48.jpe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tags" Target="../tags/tag8.xml"/><Relationship Id="rId21" Type="http://schemas.openxmlformats.org/officeDocument/2006/relationships/image" Target="../media/image45.png"/><Relationship Id="rId7" Type="http://schemas.openxmlformats.org/officeDocument/2006/relationships/tags" Target="../tags/tag12.xml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tags" Target="../tags/tag7.xml"/><Relationship Id="rId16" Type="http://schemas.openxmlformats.org/officeDocument/2006/relationships/image" Target="../media/image55.png"/><Relationship Id="rId20" Type="http://schemas.openxmlformats.org/officeDocument/2006/relationships/image" Target="../media/image48.jpe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notesSlide" Target="../notesSlides/notesSlide10.xml"/><Relationship Id="rId5" Type="http://schemas.openxmlformats.org/officeDocument/2006/relationships/tags" Target="../tags/tag10.xml"/><Relationship Id="rId15" Type="http://schemas.openxmlformats.org/officeDocument/2006/relationships/image" Target="../media/image54.png"/><Relationship Id="rId10" Type="http://schemas.openxmlformats.org/officeDocument/2006/relationships/slideLayout" Target="../slideLayouts/slideLayout3.xml"/><Relationship Id="rId19" Type="http://schemas.openxmlformats.org/officeDocument/2006/relationships/image" Target="../media/image58.pn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33400" y="2590800"/>
            <a:ext cx="8077200" cy="1066800"/>
          </a:xfrm>
        </p:spPr>
        <p:txBody>
          <a:bodyPr/>
          <a:lstStyle/>
          <a:p>
            <a:r>
              <a:rPr lang="en-US" dirty="0" smtClean="0"/>
              <a:t>Jack </a:t>
            </a:r>
            <a:r>
              <a:rPr lang="en-US" dirty="0" err="1" smtClean="0"/>
              <a:t>Berkery</a:t>
            </a:r>
            <a:r>
              <a:rPr lang="en-US" dirty="0" smtClean="0"/>
              <a:t>, Columbia University</a:t>
            </a:r>
          </a:p>
          <a:p>
            <a:r>
              <a:rPr lang="en-US" dirty="0" smtClean="0"/>
              <a:t>and the NSTX-U team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2954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Progress and </a:t>
            </a:r>
            <a:r>
              <a:rPr lang="en-US" dirty="0" smtClean="0"/>
              <a:t>Plans </a:t>
            </a:r>
            <a:r>
              <a:rPr lang="en-US" dirty="0"/>
              <a:t>for NSTX Upgrade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Kinetic Resistive Wall Mode Stability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en-US" dirty="0" smtClean="0"/>
              <a:t>University of Washington,</a:t>
            </a:r>
          </a:p>
          <a:p>
            <a:pPr>
              <a:lnSpc>
                <a:spcPct val="85000"/>
              </a:lnSpc>
            </a:pPr>
            <a:r>
              <a:rPr lang="en-US" dirty="0" smtClean="0"/>
              <a:t>Seattle, WA</a:t>
            </a:r>
          </a:p>
          <a:p>
            <a:pPr>
              <a:lnSpc>
                <a:spcPct val="85000"/>
              </a:lnSpc>
            </a:pPr>
            <a:r>
              <a:rPr lang="en-US" dirty="0" smtClean="0"/>
              <a:t>October 26, 2015</a:t>
            </a:r>
            <a:endParaRPr lang="en-US" dirty="0"/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5025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2103120" cy="31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07617" y="1182805"/>
            <a:ext cx="2832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Center stack installed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-1" y="7605"/>
            <a:ext cx="9144000" cy="91441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defTabSz="914311">
              <a:lnSpc>
                <a:spcPct val="80000"/>
              </a:lnSpc>
              <a:spcAft>
                <a:spcPts val="300"/>
              </a:spcAft>
              <a:buNone/>
            </a:pPr>
            <a:r>
              <a:rPr lang="en-US" altLang="en-US" sz="3600" i="0" dirty="0">
                <a:solidFill>
                  <a:srgbClr val="336699"/>
                </a:solidFill>
                <a:cs typeface="Arial" charset="0"/>
              </a:rPr>
              <a:t>NSTX Upgrade </a:t>
            </a:r>
            <a:r>
              <a:rPr lang="en-US" altLang="en-US" sz="3600" i="0" dirty="0" smtClean="0">
                <a:solidFill>
                  <a:srgbClr val="336699"/>
                </a:solidFill>
                <a:cs typeface="Arial" charset="0"/>
              </a:rPr>
              <a:t>project </a:t>
            </a:r>
            <a:r>
              <a:rPr lang="en-US" altLang="en-US" sz="3600" dirty="0">
                <a:solidFill>
                  <a:srgbClr val="336699"/>
                </a:solidFill>
                <a:cs typeface="Arial" charset="0"/>
              </a:rPr>
              <a:t>r</a:t>
            </a:r>
            <a:r>
              <a:rPr lang="en-US" altLang="en-US" sz="3600" i="0" dirty="0" smtClean="0">
                <a:solidFill>
                  <a:srgbClr val="336699"/>
                </a:solidFill>
                <a:cs typeface="Arial" charset="0"/>
              </a:rPr>
              <a:t>ecently </a:t>
            </a:r>
            <a:r>
              <a:rPr lang="en-US" altLang="en-US" sz="3600" dirty="0">
                <a:solidFill>
                  <a:srgbClr val="336699"/>
                </a:solidFill>
                <a:cs typeface="Arial" charset="0"/>
              </a:rPr>
              <a:t>c</a:t>
            </a:r>
            <a:r>
              <a:rPr lang="en-US" altLang="en-US" sz="3600" i="0" dirty="0" smtClean="0">
                <a:solidFill>
                  <a:srgbClr val="336699"/>
                </a:solidFill>
                <a:cs typeface="Arial" charset="0"/>
              </a:rPr>
              <a:t>ompleted</a:t>
            </a:r>
          </a:p>
          <a:p>
            <a:pPr algn="ctr" defTabSz="914311" eaLnBrk="1" hangingPunct="1">
              <a:lnSpc>
                <a:spcPct val="80000"/>
              </a:lnSpc>
              <a:spcAft>
                <a:spcPts val="300"/>
              </a:spcAft>
              <a:buNone/>
            </a:pPr>
            <a:r>
              <a:rPr lang="en-US" altLang="en-US" sz="2400" i="0" dirty="0" smtClean="0">
                <a:solidFill>
                  <a:srgbClr val="C00000"/>
                </a:solidFill>
                <a:cs typeface="Arial" charset="0"/>
              </a:rPr>
              <a:t>On cost and schedule, first test plasma ~100kA  (Aug. 10, 2015)</a:t>
            </a:r>
            <a:endParaRPr lang="en-US" altLang="en-US" sz="2400" i="0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725534"/>
            <a:ext cx="2162062" cy="378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5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6778614" y="1387897"/>
            <a:ext cx="2306522" cy="348343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311">
              <a:spcBef>
                <a:spcPct val="20000"/>
              </a:spcBef>
              <a:buFontTx/>
              <a:buChar char="•"/>
            </a:pPr>
            <a:endParaRPr lang="en-US" sz="1200" b="1" i="1">
              <a:solidFill>
                <a:srgbClr val="1822CD"/>
              </a:solidFill>
              <a:latin typeface="Helvetica" charset="0"/>
            </a:endParaRPr>
          </a:p>
        </p:txBody>
      </p:sp>
      <p:pic>
        <p:nvPicPr>
          <p:cNvPr id="14" name="Picture 13" descr="NSTXU_CD4_camera_image_20108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1"/>
          <a:stretch/>
        </p:blipFill>
        <p:spPr>
          <a:xfrm>
            <a:off x="49348" y="1759205"/>
            <a:ext cx="4122130" cy="3561339"/>
          </a:xfrm>
          <a:prstGeom prst="rect">
            <a:avLst/>
          </a:prstGeom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-1" y="7605"/>
            <a:ext cx="9144000" cy="91441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defTabSz="914311">
              <a:lnSpc>
                <a:spcPct val="80000"/>
              </a:lnSpc>
              <a:spcAft>
                <a:spcPts val="300"/>
              </a:spcAft>
              <a:buNone/>
            </a:pPr>
            <a:r>
              <a:rPr lang="en-US" altLang="en-US" sz="3600" i="0" dirty="0">
                <a:solidFill>
                  <a:srgbClr val="336699"/>
                </a:solidFill>
                <a:cs typeface="Arial" charset="0"/>
              </a:rPr>
              <a:t>NSTX Upgrade </a:t>
            </a:r>
            <a:r>
              <a:rPr lang="en-US" altLang="en-US" sz="3600" i="0" dirty="0" smtClean="0">
                <a:solidFill>
                  <a:srgbClr val="336699"/>
                </a:solidFill>
                <a:cs typeface="Arial" charset="0"/>
              </a:rPr>
              <a:t>project </a:t>
            </a:r>
            <a:r>
              <a:rPr lang="en-US" altLang="en-US" sz="3600" dirty="0">
                <a:solidFill>
                  <a:srgbClr val="336699"/>
                </a:solidFill>
                <a:cs typeface="Arial" charset="0"/>
              </a:rPr>
              <a:t>r</a:t>
            </a:r>
            <a:r>
              <a:rPr lang="en-US" altLang="en-US" sz="3600" i="0" dirty="0" smtClean="0">
                <a:solidFill>
                  <a:srgbClr val="336699"/>
                </a:solidFill>
                <a:cs typeface="Arial" charset="0"/>
              </a:rPr>
              <a:t>ecently </a:t>
            </a:r>
            <a:r>
              <a:rPr lang="en-US" altLang="en-US" sz="3600" dirty="0">
                <a:solidFill>
                  <a:srgbClr val="336699"/>
                </a:solidFill>
                <a:cs typeface="Arial" charset="0"/>
              </a:rPr>
              <a:t>c</a:t>
            </a:r>
            <a:r>
              <a:rPr lang="en-US" altLang="en-US" sz="3600" i="0" dirty="0" smtClean="0">
                <a:solidFill>
                  <a:srgbClr val="336699"/>
                </a:solidFill>
                <a:cs typeface="Arial" charset="0"/>
              </a:rPr>
              <a:t>ompleted</a:t>
            </a:r>
          </a:p>
          <a:p>
            <a:pPr algn="ctr" defTabSz="914311" eaLnBrk="1" hangingPunct="1">
              <a:lnSpc>
                <a:spcPct val="80000"/>
              </a:lnSpc>
              <a:spcAft>
                <a:spcPts val="300"/>
              </a:spcAft>
              <a:buNone/>
            </a:pPr>
            <a:r>
              <a:rPr lang="en-US" altLang="en-US" sz="2400" i="0" dirty="0" smtClean="0">
                <a:solidFill>
                  <a:srgbClr val="C00000"/>
                </a:solidFill>
                <a:cs typeface="Arial" charset="0"/>
              </a:rPr>
              <a:t>On cost and schedule, first test plasma ~100kA  (Aug. 10, 2015)</a:t>
            </a:r>
            <a:endParaRPr lang="en-US" altLang="en-US" sz="2400" i="0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8600" y="1035051"/>
            <a:ext cx="2218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First test plasma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(</a:t>
            </a:r>
            <a:r>
              <a:rPr lang="en-US" sz="1600" b="1" dirty="0" err="1">
                <a:solidFill>
                  <a:srgbClr val="FF0000"/>
                </a:solidFill>
              </a:rPr>
              <a:t>O</a:t>
            </a:r>
            <a:r>
              <a:rPr lang="en-US" sz="1600" b="1" dirty="0" err="1" smtClean="0">
                <a:solidFill>
                  <a:srgbClr val="FF0000"/>
                </a:solidFill>
              </a:rPr>
              <a:t>hmic</a:t>
            </a:r>
            <a:r>
              <a:rPr lang="en-US" sz="1600" b="1" dirty="0" smtClean="0">
                <a:solidFill>
                  <a:srgbClr val="FF0000"/>
                </a:solidFill>
              </a:rPr>
              <a:t> heating only)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6778614" y="1387897"/>
            <a:ext cx="2306522" cy="348343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311">
              <a:spcBef>
                <a:spcPct val="20000"/>
              </a:spcBef>
              <a:buFontTx/>
              <a:buChar char="•"/>
            </a:pPr>
            <a:endParaRPr lang="en-US" sz="1200" b="1" i="1">
              <a:solidFill>
                <a:srgbClr val="1822CD"/>
              </a:solidFill>
              <a:latin typeface="Helvetica" charset="0"/>
            </a:endParaRPr>
          </a:p>
        </p:txBody>
      </p:sp>
      <p:pic>
        <p:nvPicPr>
          <p:cNvPr id="14" name="Picture 13" descr="NSTXU_CD4_camera_image_20108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1"/>
          <a:stretch/>
        </p:blipFill>
        <p:spPr>
          <a:xfrm>
            <a:off x="49348" y="1759205"/>
            <a:ext cx="4122130" cy="3561339"/>
          </a:xfrm>
          <a:prstGeom prst="rect">
            <a:avLst/>
          </a:prstGeom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-1" y="7605"/>
            <a:ext cx="9144000" cy="91441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defTabSz="914311">
              <a:lnSpc>
                <a:spcPct val="80000"/>
              </a:lnSpc>
              <a:spcAft>
                <a:spcPts val="300"/>
              </a:spcAft>
              <a:buNone/>
            </a:pPr>
            <a:r>
              <a:rPr lang="en-US" altLang="en-US" sz="3600" i="0" dirty="0">
                <a:solidFill>
                  <a:srgbClr val="336699"/>
                </a:solidFill>
                <a:cs typeface="Arial" charset="0"/>
              </a:rPr>
              <a:t>NSTX Upgrade </a:t>
            </a:r>
            <a:r>
              <a:rPr lang="en-US" altLang="en-US" sz="3600" i="0" dirty="0" smtClean="0">
                <a:solidFill>
                  <a:srgbClr val="336699"/>
                </a:solidFill>
                <a:cs typeface="Arial" charset="0"/>
              </a:rPr>
              <a:t>project </a:t>
            </a:r>
            <a:r>
              <a:rPr lang="en-US" altLang="en-US" sz="3600" dirty="0">
                <a:solidFill>
                  <a:srgbClr val="336699"/>
                </a:solidFill>
                <a:cs typeface="Arial" charset="0"/>
              </a:rPr>
              <a:t>r</a:t>
            </a:r>
            <a:r>
              <a:rPr lang="en-US" altLang="en-US" sz="3600" i="0" dirty="0" smtClean="0">
                <a:solidFill>
                  <a:srgbClr val="336699"/>
                </a:solidFill>
                <a:cs typeface="Arial" charset="0"/>
              </a:rPr>
              <a:t>ecently </a:t>
            </a:r>
            <a:r>
              <a:rPr lang="en-US" altLang="en-US" sz="3600" dirty="0">
                <a:solidFill>
                  <a:srgbClr val="336699"/>
                </a:solidFill>
                <a:cs typeface="Arial" charset="0"/>
              </a:rPr>
              <a:t>c</a:t>
            </a:r>
            <a:r>
              <a:rPr lang="en-US" altLang="en-US" sz="3600" i="0" dirty="0" smtClean="0">
                <a:solidFill>
                  <a:srgbClr val="336699"/>
                </a:solidFill>
                <a:cs typeface="Arial" charset="0"/>
              </a:rPr>
              <a:t>ompleted</a:t>
            </a:r>
          </a:p>
          <a:p>
            <a:pPr algn="ctr" defTabSz="914311" eaLnBrk="1" hangingPunct="1">
              <a:lnSpc>
                <a:spcPct val="80000"/>
              </a:lnSpc>
              <a:spcAft>
                <a:spcPts val="300"/>
              </a:spcAft>
              <a:buNone/>
            </a:pPr>
            <a:r>
              <a:rPr lang="en-US" altLang="en-US" sz="2400" i="0" dirty="0" smtClean="0">
                <a:solidFill>
                  <a:srgbClr val="C00000"/>
                </a:solidFill>
                <a:cs typeface="Arial" charset="0"/>
              </a:rPr>
              <a:t>On cost and schedule, first test plasma ~100kA  (Aug. 10, 2015)</a:t>
            </a:r>
            <a:endParaRPr lang="en-US" altLang="en-US" sz="2400" i="0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12" name="Picture 11" descr="NSTXU_CD4_EFIT01_20108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3" t="4269" r="4282" b="8174"/>
          <a:stretch/>
        </p:blipFill>
        <p:spPr>
          <a:xfrm>
            <a:off x="2592061" y="1209123"/>
            <a:ext cx="1654988" cy="4481317"/>
          </a:xfrm>
          <a:prstGeom prst="rect">
            <a:avLst/>
          </a:prstGeom>
        </p:spPr>
      </p:pic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4576556" y="1066800"/>
            <a:ext cx="4572000" cy="3238321"/>
            <a:chOff x="152400" y="1359102"/>
            <a:chExt cx="5181600" cy="3670097"/>
          </a:xfrm>
        </p:grpSpPr>
        <p:pic>
          <p:nvPicPr>
            <p:cNvPr id="21" name="Picture 22" descr="CD4PlasmaCurrent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61"/>
            <a:stretch/>
          </p:blipFill>
          <p:spPr bwMode="auto">
            <a:xfrm>
              <a:off x="152400" y="1359102"/>
              <a:ext cx="5181600" cy="3670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3"/>
            <p:cNvSpPr txBox="1">
              <a:spLocks noChangeArrowheads="1"/>
            </p:cNvSpPr>
            <p:nvPr/>
          </p:nvSpPr>
          <p:spPr bwMode="auto">
            <a:xfrm>
              <a:off x="914400" y="1828800"/>
              <a:ext cx="827088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600" i="0">
                  <a:solidFill>
                    <a:srgbClr val="000000"/>
                  </a:solidFill>
                </a:rPr>
                <a:t>EFIT I</a:t>
              </a:r>
              <a:r>
                <a:rPr lang="en-US" altLang="en-US" sz="1600" i="0" baseline="-25000">
                  <a:solidFill>
                    <a:srgbClr val="000000"/>
                  </a:solidFill>
                </a:rPr>
                <a:t>p</a:t>
              </a:r>
              <a:endParaRPr lang="en-US" altLang="en-US" sz="1600" b="0" i="0" baseline="-25000">
                <a:solidFill>
                  <a:srgbClr val="000000"/>
                </a:solidFill>
              </a:endParaRPr>
            </a:p>
            <a:p>
              <a:pPr eaLnBrk="1" hangingPunct="1"/>
              <a:endParaRPr lang="en-US" altLang="en-US" sz="1600" i="0">
                <a:solidFill>
                  <a:srgbClr val="000000"/>
                </a:solidFill>
              </a:endParaRPr>
            </a:p>
          </p:txBody>
        </p:sp>
        <p:sp>
          <p:nvSpPr>
            <p:cNvPr id="23" name="Oval 24"/>
            <p:cNvSpPr>
              <a:spLocks noChangeArrowheads="1"/>
            </p:cNvSpPr>
            <p:nvPr/>
          </p:nvSpPr>
          <p:spPr bwMode="auto">
            <a:xfrm>
              <a:off x="2209800" y="2209800"/>
              <a:ext cx="152400" cy="152400"/>
            </a:xfrm>
            <a:prstGeom prst="ellipse">
              <a:avLst/>
            </a:prstGeom>
            <a:solidFill>
              <a:schemeClr val="tx1"/>
            </a:solidFill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Tx/>
                <a:buChar char="•"/>
              </a:pPr>
              <a:endParaRPr lang="en-US" altLang="en-US"/>
            </a:p>
          </p:txBody>
        </p:sp>
        <p:sp>
          <p:nvSpPr>
            <p:cNvPr id="24" name="Oval 25"/>
            <p:cNvSpPr>
              <a:spLocks noChangeArrowheads="1"/>
            </p:cNvSpPr>
            <p:nvPr/>
          </p:nvSpPr>
          <p:spPr bwMode="auto">
            <a:xfrm>
              <a:off x="2971800" y="1600200"/>
              <a:ext cx="152400" cy="152400"/>
            </a:xfrm>
            <a:prstGeom prst="ellipse">
              <a:avLst/>
            </a:prstGeom>
            <a:solidFill>
              <a:schemeClr val="tx1"/>
            </a:solidFill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Tx/>
                <a:buChar char="•"/>
              </a:pPr>
              <a:endParaRPr lang="en-US" altLang="en-US"/>
            </a:p>
          </p:txBody>
        </p:sp>
        <p:sp>
          <p:nvSpPr>
            <p:cNvPr id="25" name="Oval 26"/>
            <p:cNvSpPr>
              <a:spLocks noChangeArrowheads="1"/>
            </p:cNvSpPr>
            <p:nvPr/>
          </p:nvSpPr>
          <p:spPr bwMode="auto">
            <a:xfrm>
              <a:off x="2362200" y="2133600"/>
              <a:ext cx="152400" cy="152400"/>
            </a:xfrm>
            <a:prstGeom prst="ellipse">
              <a:avLst/>
            </a:prstGeom>
            <a:solidFill>
              <a:srgbClr val="CBD211"/>
            </a:solidFill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Tx/>
                <a:buChar char="•"/>
              </a:pPr>
              <a:endParaRPr lang="en-US" altLang="en-US"/>
            </a:p>
          </p:txBody>
        </p:sp>
        <p:sp>
          <p:nvSpPr>
            <p:cNvPr id="26" name="Oval 27"/>
            <p:cNvSpPr>
              <a:spLocks noChangeArrowheads="1"/>
            </p:cNvSpPr>
            <p:nvPr/>
          </p:nvSpPr>
          <p:spPr bwMode="auto">
            <a:xfrm>
              <a:off x="2514600" y="2057400"/>
              <a:ext cx="152400" cy="152400"/>
            </a:xfrm>
            <a:prstGeom prst="ellipse">
              <a:avLst/>
            </a:prstGeom>
            <a:solidFill>
              <a:srgbClr val="CBD211"/>
            </a:solidFill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Tx/>
                <a:buChar char="•"/>
              </a:pPr>
              <a:endParaRPr lang="en-US" altLang="en-US"/>
            </a:p>
          </p:txBody>
        </p:sp>
        <p:sp>
          <p:nvSpPr>
            <p:cNvPr id="27" name="Oval 28"/>
            <p:cNvSpPr>
              <a:spLocks noChangeArrowheads="1"/>
            </p:cNvSpPr>
            <p:nvPr/>
          </p:nvSpPr>
          <p:spPr bwMode="auto">
            <a:xfrm>
              <a:off x="2667000" y="1905000"/>
              <a:ext cx="152400" cy="152400"/>
            </a:xfrm>
            <a:prstGeom prst="ellipse">
              <a:avLst/>
            </a:prstGeom>
            <a:solidFill>
              <a:srgbClr val="CBD211"/>
            </a:solidFill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Tx/>
                <a:buChar char="•"/>
              </a:pPr>
              <a:endParaRPr lang="en-US" altLang="en-US"/>
            </a:p>
          </p:txBody>
        </p:sp>
        <p:sp>
          <p:nvSpPr>
            <p:cNvPr id="28" name="Oval 29"/>
            <p:cNvSpPr>
              <a:spLocks noChangeArrowheads="1"/>
            </p:cNvSpPr>
            <p:nvPr/>
          </p:nvSpPr>
          <p:spPr bwMode="auto">
            <a:xfrm>
              <a:off x="2514600" y="2286000"/>
              <a:ext cx="152400" cy="152400"/>
            </a:xfrm>
            <a:prstGeom prst="ellipse">
              <a:avLst/>
            </a:prstGeom>
            <a:solidFill>
              <a:srgbClr val="9B00A5"/>
            </a:solidFill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Tx/>
                <a:buChar char="•"/>
              </a:pPr>
              <a:endParaRPr lang="en-US" altLang="en-US"/>
            </a:p>
          </p:txBody>
        </p:sp>
      </p:grp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547420" y="4193976"/>
            <a:ext cx="4495801" cy="191482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400" dirty="0"/>
              <a:t>NSTX-U EFIT Model created and used for </a:t>
            </a:r>
            <a:r>
              <a:rPr lang="en-US" sz="2400" dirty="0" smtClean="0"/>
              <a:t>first test shots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C</a:t>
            </a:r>
            <a:r>
              <a:rPr lang="en-US" sz="2000" dirty="0" smtClean="0"/>
              <a:t>hallenging at </a:t>
            </a:r>
            <a:r>
              <a:rPr lang="en-US" sz="2000" dirty="0" err="1" smtClean="0"/>
              <a:t>I</a:t>
            </a:r>
            <a:r>
              <a:rPr lang="en-US" sz="2000" baseline="-25000" dirty="0" err="1" smtClean="0"/>
              <a:t>p</a:t>
            </a:r>
            <a:r>
              <a:rPr lang="en-US" sz="2000" dirty="0" smtClean="0"/>
              <a:t>/</a:t>
            </a:r>
            <a:r>
              <a:rPr lang="en-US" sz="2000" dirty="0" err="1" smtClean="0"/>
              <a:t>I</a:t>
            </a:r>
            <a:r>
              <a:rPr lang="en-US" sz="2000" baseline="-25000" dirty="0" err="1" smtClean="0"/>
              <a:t>wall</a:t>
            </a:r>
            <a:r>
              <a:rPr lang="en-US" sz="2000" dirty="0" smtClean="0"/>
              <a:t> ~ ¼, but successful (good magnetics)</a:t>
            </a:r>
          </a:p>
          <a:p>
            <a:pPr lvl="1">
              <a:spcBef>
                <a:spcPts val="600"/>
              </a:spcBef>
            </a:pPr>
            <a:endParaRPr lang="en-US" sz="2000" dirty="0" smtClean="0"/>
          </a:p>
          <a:p>
            <a:pPr lvl="1">
              <a:spcBef>
                <a:spcPts val="600"/>
              </a:spcBef>
            </a:pPr>
            <a:endParaRPr lang="en-US" sz="2000" dirty="0" smtClean="0"/>
          </a:p>
          <a:p>
            <a:pPr>
              <a:spcBef>
                <a:spcPts val="600"/>
              </a:spcBef>
            </a:pPr>
            <a:endParaRPr lang="en-US" sz="2400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228600" y="1035051"/>
            <a:ext cx="2218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First test plasma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(</a:t>
            </a:r>
            <a:r>
              <a:rPr lang="en-US" sz="1600" b="1" dirty="0" err="1">
                <a:solidFill>
                  <a:srgbClr val="FF0000"/>
                </a:solidFill>
              </a:rPr>
              <a:t>O</a:t>
            </a:r>
            <a:r>
              <a:rPr lang="en-US" sz="1600" b="1" dirty="0" err="1" smtClean="0">
                <a:solidFill>
                  <a:srgbClr val="FF0000"/>
                </a:solidFill>
              </a:rPr>
              <a:t>hmic</a:t>
            </a:r>
            <a:r>
              <a:rPr lang="en-US" sz="1600" b="1" dirty="0" smtClean="0">
                <a:solidFill>
                  <a:srgbClr val="FF0000"/>
                </a:solidFill>
              </a:rPr>
              <a:t> heating only)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200" y="5939135"/>
            <a:ext cx="8991600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Arial Narrow" panose="020B0606020202030204" pitchFamily="34" charset="0"/>
              </a:rPr>
              <a:t>Physics research </a:t>
            </a:r>
            <a:r>
              <a:rPr lang="en-US" sz="26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operations to </a:t>
            </a:r>
            <a:r>
              <a:rPr lang="en-US" sz="2600" dirty="0">
                <a:solidFill>
                  <a:srgbClr val="FF0000"/>
                </a:solidFill>
                <a:latin typeface="Arial Narrow" panose="020B0606020202030204" pitchFamily="34" charset="0"/>
              </a:rPr>
              <a:t>begin in </a:t>
            </a:r>
            <a:r>
              <a:rPr lang="en-US" sz="26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December </a:t>
            </a:r>
            <a:r>
              <a:rPr lang="en-US" sz="2600" dirty="0">
                <a:solidFill>
                  <a:srgbClr val="FF0000"/>
                </a:solidFill>
                <a:latin typeface="Arial Narrow" panose="020B0606020202030204" pitchFamily="34" charset="0"/>
              </a:rPr>
              <a:t>2015</a:t>
            </a:r>
            <a:endParaRPr lang="en-US" sz="26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44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6867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verview and Motivation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Mission and Status</a:t>
            </a:r>
          </a:p>
          <a:p>
            <a:pPr>
              <a:lnSpc>
                <a:spcPct val="114000"/>
              </a:lnSpc>
            </a:pPr>
            <a:r>
              <a:rPr lang="en-US" b="1" dirty="0" smtClean="0"/>
              <a:t>NSTX/NSTX-U Research Highlights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 and Turbulence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Power Exhaust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Start-up</a:t>
            </a:r>
          </a:p>
          <a:p>
            <a:pPr lvl="1">
              <a:lnSpc>
                <a:spcPct val="114000"/>
              </a:lnSpc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Scenarios, Control, and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Stability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Modifications to Ideal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tability by Kinetic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E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ffects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60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219200"/>
            <a:ext cx="54864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Lithium coatings on carbon tiles reduced gas source from wall</a:t>
            </a:r>
          </a:p>
          <a:p>
            <a:pPr lvl="1"/>
            <a:r>
              <a:rPr lang="en-US" dirty="0" smtClean="0"/>
              <a:t>Lead to a larger H-mode pedestal, larger core temperature</a:t>
            </a:r>
          </a:p>
          <a:p>
            <a:pPr lvl="1"/>
            <a:r>
              <a:rPr lang="en-US" dirty="0" smtClean="0"/>
              <a:t>Confinement continued to improve with reduced collisionality</a:t>
            </a:r>
          </a:p>
          <a:p>
            <a:pPr marL="457200" lvl="2" indent="0">
              <a:buNone/>
            </a:pPr>
            <a:endParaRPr lang="en-US" dirty="0"/>
          </a:p>
          <a:p>
            <a:r>
              <a:rPr lang="en-US" dirty="0" smtClean="0"/>
              <a:t>Longer discharges will address first wall solutions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ew diagnostics and campaigns with different wall materials will advance studies of plasma-wall interaction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 collisionality operation achieved on NSTX using lithium wall coatings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0436"/>
          <a:stretch/>
        </p:blipFill>
        <p:spPr>
          <a:xfrm>
            <a:off x="5778058" y="3505200"/>
            <a:ext cx="3196859" cy="31242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628514" y="914400"/>
            <a:ext cx="3286886" cy="2636519"/>
            <a:chOff x="5628514" y="914400"/>
            <a:chExt cx="3286886" cy="26365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r="49331" b="16054"/>
            <a:stretch/>
          </p:blipFill>
          <p:spPr>
            <a:xfrm>
              <a:off x="5628514" y="914400"/>
              <a:ext cx="3268131" cy="262263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400800" y="3505200"/>
              <a:ext cx="25146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097199" y="6252677"/>
            <a:ext cx="1905000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/>
              <a:t>R. Maingi, PRL 2011</a:t>
            </a:r>
          </a:p>
        </p:txBody>
      </p:sp>
    </p:spTree>
    <p:extLst>
      <p:ext uri="{BB962C8B-B14F-4D97-AF65-F5344CB8AC3E}">
        <p14:creationId xmlns:p14="http://schemas.microsoft.com/office/powerpoint/2010/main" val="282368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46940" y="1371600"/>
            <a:ext cx="4572000" cy="4411759"/>
            <a:chOff x="6244165" y="1143000"/>
            <a:chExt cx="3073400" cy="2965681"/>
          </a:xfrm>
        </p:grpSpPr>
        <p:pic>
          <p:nvPicPr>
            <p:cNvPr id="14351" name="Picture 4" descr="untitl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24600" y="1201039"/>
              <a:ext cx="2649538" cy="2378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Text Box 6"/>
            <p:cNvSpPr txBox="1">
              <a:spLocks noChangeArrowheads="1"/>
            </p:cNvSpPr>
            <p:nvPr/>
          </p:nvSpPr>
          <p:spPr bwMode="auto">
            <a:xfrm>
              <a:off x="6244165" y="3562481"/>
              <a:ext cx="3073400" cy="546200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Normalized </a:t>
              </a:r>
              <a:r>
                <a:rPr lang="en-US" sz="2400" i="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electron </a:t>
              </a:r>
              <a:r>
                <a:rPr lang="en-US" sz="2400" i="0" dirty="0" err="1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collisionality</a:t>
              </a:r>
              <a:r>
                <a:rPr lang="en-US" sz="2400" i="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 </a:t>
              </a:r>
            </a:p>
            <a:p>
              <a:pPr algn="ctr">
                <a:spcBef>
                  <a:spcPct val="20000"/>
                </a:spcBef>
                <a:defRPr/>
              </a:pPr>
              <a:r>
                <a:rPr lang="en-US" sz="2000" i="0" dirty="0" smtClean="0">
                  <a:solidFill>
                    <a:schemeClr val="tx1"/>
                  </a:solidFill>
                  <a:latin typeface="Symbol" pitchFamily="18" charset="2"/>
                  <a:cs typeface="Arial" charset="0"/>
                </a:rPr>
                <a:t>n</a:t>
              </a:r>
              <a:r>
                <a:rPr lang="en-US" sz="2000" i="0" baseline="-25000" dirty="0" smtClean="0">
                  <a:solidFill>
                    <a:schemeClr val="tx1"/>
                  </a:solidFill>
                  <a:cs typeface="Arial" charset="0"/>
                </a:rPr>
                <a:t>e</a:t>
              </a:r>
              <a:r>
                <a:rPr lang="en-US" sz="2000" i="0" dirty="0">
                  <a:solidFill>
                    <a:schemeClr val="tx1"/>
                  </a:solidFill>
                  <a:cs typeface="Arial" charset="0"/>
                </a:rPr>
                <a:t>* </a:t>
              </a:r>
              <a:r>
                <a:rPr lang="en-US" sz="2000" i="0" dirty="0">
                  <a:solidFill>
                    <a:schemeClr val="tx1"/>
                  </a:solidFill>
                  <a:cs typeface="Arial" charset="0"/>
                  <a:sym typeface="Symbol" pitchFamily="18" charset="2"/>
                </a:rPr>
                <a:t> </a:t>
              </a:r>
              <a:r>
                <a:rPr lang="en-US" sz="24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n</a:t>
              </a:r>
              <a:r>
                <a:rPr lang="en-US" sz="24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e </a:t>
              </a:r>
              <a:r>
                <a:rPr lang="en-US" sz="24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/</a:t>
              </a:r>
              <a:r>
                <a:rPr lang="en-US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 </a:t>
              </a:r>
              <a:r>
                <a:rPr lang="en-US" sz="24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T</a:t>
              </a:r>
              <a:r>
                <a:rPr lang="en-US" sz="24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e</a:t>
              </a:r>
              <a:r>
                <a:rPr lang="en-US" sz="2400" i="0" baseline="30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2</a:t>
              </a:r>
              <a:endParaRPr lang="en-US" sz="2000" i="0" baseline="3000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endParaRPr>
            </a:p>
          </p:txBody>
        </p:sp>
        <p:sp>
          <p:nvSpPr>
            <p:cNvPr id="14353" name="Text Box 11"/>
            <p:cNvSpPr txBox="1">
              <a:spLocks noChangeArrowheads="1"/>
            </p:cNvSpPr>
            <p:nvPr/>
          </p:nvSpPr>
          <p:spPr bwMode="auto">
            <a:xfrm>
              <a:off x="6772486" y="2283558"/>
              <a:ext cx="647545" cy="359073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i="0">
                  <a:solidFill>
                    <a:schemeClr val="tx1"/>
                  </a:solidFill>
                </a:rPr>
                <a:t>ITER-like scaling</a:t>
              </a:r>
            </a:p>
          </p:txBody>
        </p:sp>
        <p:sp>
          <p:nvSpPr>
            <p:cNvPr id="14354" name="Text Box 12"/>
            <p:cNvSpPr txBox="1">
              <a:spLocks noChangeArrowheads="1"/>
            </p:cNvSpPr>
            <p:nvPr/>
          </p:nvSpPr>
          <p:spPr bwMode="auto">
            <a:xfrm>
              <a:off x="6772485" y="1143000"/>
              <a:ext cx="771022" cy="389850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i="0">
                  <a:solidFill>
                    <a:srgbClr val="FF0000"/>
                  </a:solidFill>
                </a:rPr>
                <a:t>ST-FNSF </a:t>
              </a:r>
            </a:p>
            <a:p>
              <a:pPr algn="ctr">
                <a:spcBef>
                  <a:spcPct val="20000"/>
                </a:spcBef>
              </a:pPr>
              <a:endParaRPr lang="en-US" sz="1800" i="0">
                <a:solidFill>
                  <a:srgbClr val="FF0000"/>
                </a:solidFill>
              </a:endParaRPr>
            </a:p>
          </p:txBody>
        </p:sp>
        <p:sp>
          <p:nvSpPr>
            <p:cNvPr id="14355" name="Arc 13"/>
            <p:cNvSpPr>
              <a:spLocks/>
            </p:cNvSpPr>
            <p:nvPr/>
          </p:nvSpPr>
          <p:spPr bwMode="auto">
            <a:xfrm rot="549913" flipH="1">
              <a:off x="6727967" y="2287608"/>
              <a:ext cx="1442136" cy="711330"/>
            </a:xfrm>
            <a:custGeom>
              <a:avLst/>
              <a:gdLst>
                <a:gd name="T0" fmla="*/ 0 w 20035"/>
                <a:gd name="T1" fmla="*/ 2147483647 h 21600"/>
                <a:gd name="T2" fmla="*/ 2147483647 w 20035"/>
                <a:gd name="T3" fmla="*/ 2147483647 h 21600"/>
                <a:gd name="T4" fmla="*/ 2147483647 w 2003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0035"/>
                <a:gd name="T10" fmla="*/ 0 h 21600"/>
                <a:gd name="T11" fmla="*/ 20035 w 200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35" h="21600" fill="none" extrusionOk="0">
                  <a:moveTo>
                    <a:pt x="-1" y="6029"/>
                  </a:moveTo>
                  <a:cubicBezTo>
                    <a:pt x="4023" y="2160"/>
                    <a:pt x="9388" y="-1"/>
                    <a:pt x="14971" y="0"/>
                  </a:cubicBezTo>
                  <a:cubicBezTo>
                    <a:pt x="16676" y="0"/>
                    <a:pt x="18376" y="202"/>
                    <a:pt x="20034" y="602"/>
                  </a:cubicBezTo>
                </a:path>
                <a:path w="20035" h="21600" stroke="0" extrusionOk="0">
                  <a:moveTo>
                    <a:pt x="-1" y="6029"/>
                  </a:moveTo>
                  <a:cubicBezTo>
                    <a:pt x="4023" y="2160"/>
                    <a:pt x="9388" y="-1"/>
                    <a:pt x="14971" y="0"/>
                  </a:cubicBezTo>
                  <a:cubicBezTo>
                    <a:pt x="16676" y="0"/>
                    <a:pt x="18376" y="202"/>
                    <a:pt x="20034" y="602"/>
                  </a:cubicBezTo>
                  <a:lnTo>
                    <a:pt x="14971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/>
            <a:lstStyle/>
            <a:p>
              <a:endParaRPr lang="en-US" sz="2000" i="0"/>
            </a:p>
          </p:txBody>
        </p:sp>
        <p:sp>
          <p:nvSpPr>
            <p:cNvPr id="14356" name="Line 14"/>
            <p:cNvSpPr>
              <a:spLocks noChangeShapeType="1"/>
            </p:cNvSpPr>
            <p:nvPr/>
          </p:nvSpPr>
          <p:spPr bwMode="auto">
            <a:xfrm>
              <a:off x="7549539" y="1894823"/>
              <a:ext cx="0" cy="5183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14357" name="Line 15"/>
            <p:cNvSpPr>
              <a:spLocks noChangeShapeType="1"/>
            </p:cNvSpPr>
            <p:nvPr/>
          </p:nvSpPr>
          <p:spPr bwMode="auto">
            <a:xfrm>
              <a:off x="8197084" y="1894823"/>
              <a:ext cx="0" cy="6478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14358" name="Line 16"/>
            <p:cNvSpPr>
              <a:spLocks noChangeShapeType="1"/>
            </p:cNvSpPr>
            <p:nvPr/>
          </p:nvSpPr>
          <p:spPr bwMode="auto">
            <a:xfrm>
              <a:off x="7161013" y="1700456"/>
              <a:ext cx="0" cy="5183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14359" name="Text Box 17"/>
            <p:cNvSpPr txBox="1">
              <a:spLocks noChangeArrowheads="1"/>
            </p:cNvSpPr>
            <p:nvPr/>
          </p:nvSpPr>
          <p:spPr bwMode="auto">
            <a:xfrm>
              <a:off x="7111098" y="1865128"/>
              <a:ext cx="104729" cy="205185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400" i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4360" name="Text Box 18"/>
            <p:cNvSpPr txBox="1">
              <a:spLocks noChangeArrowheads="1"/>
            </p:cNvSpPr>
            <p:nvPr/>
          </p:nvSpPr>
          <p:spPr bwMode="auto">
            <a:xfrm>
              <a:off x="7873311" y="1397000"/>
              <a:ext cx="971319" cy="121401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square" lIns="0" tIns="4572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400" i="0" dirty="0">
                  <a:solidFill>
                    <a:schemeClr val="tx1"/>
                  </a:solidFill>
                  <a:sym typeface="Math1"/>
                </a:rPr>
                <a:t> </a:t>
              </a:r>
              <a:r>
                <a:rPr lang="en-US" sz="1400" i="0" dirty="0">
                  <a:solidFill>
                    <a:schemeClr val="tx1"/>
                  </a:solidFill>
                </a:rPr>
                <a:t>constant q, </a:t>
              </a:r>
              <a:r>
                <a:rPr lang="en-US" sz="1400" i="0" dirty="0">
                  <a:solidFill>
                    <a:schemeClr val="tx1"/>
                  </a:solidFill>
                  <a:latin typeface="Symbol" pitchFamily="18" charset="2"/>
                </a:rPr>
                <a:t>b</a:t>
              </a:r>
              <a:r>
                <a:rPr lang="en-US" sz="1400" i="0" dirty="0">
                  <a:solidFill>
                    <a:schemeClr val="tx1"/>
                  </a:solidFill>
                  <a:latin typeface="Arial" pitchFamily="34" charset="0"/>
                </a:rPr>
                <a:t>, </a:t>
              </a:r>
              <a:r>
                <a:rPr lang="en-US" sz="1400" i="0" dirty="0" smtClean="0">
                  <a:solidFill>
                    <a:schemeClr val="tx1"/>
                  </a:solidFill>
                  <a:latin typeface="Symbol" pitchFamily="18" charset="2"/>
                </a:rPr>
                <a:t>r*</a:t>
              </a:r>
              <a:endParaRPr lang="en-US" sz="1400" i="0" dirty="0">
                <a:solidFill>
                  <a:schemeClr val="tx1"/>
                </a:solidFill>
                <a:latin typeface="Symbol" pitchFamily="18" charset="2"/>
              </a:endParaRPr>
            </a:p>
          </p:txBody>
        </p:sp>
        <p:sp>
          <p:nvSpPr>
            <p:cNvPr id="14361" name="Text Box 19"/>
            <p:cNvSpPr txBox="1">
              <a:spLocks noChangeArrowheads="1"/>
            </p:cNvSpPr>
            <p:nvPr/>
          </p:nvSpPr>
          <p:spPr bwMode="auto">
            <a:xfrm>
              <a:off x="7480976" y="1640758"/>
              <a:ext cx="775467" cy="359073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i="0" dirty="0">
                  <a:solidFill>
                    <a:srgbClr val="FF0000"/>
                  </a:solidFill>
                </a:rPr>
                <a:t>NSTX Upgrade</a:t>
              </a:r>
            </a:p>
          </p:txBody>
        </p:sp>
        <p:sp>
          <p:nvSpPr>
            <p:cNvPr id="14362" name="Line 20"/>
            <p:cNvSpPr>
              <a:spLocks noChangeShapeType="1"/>
            </p:cNvSpPr>
            <p:nvPr/>
          </p:nvSpPr>
          <p:spPr bwMode="auto">
            <a:xfrm flipH="1" flipV="1">
              <a:off x="6857872" y="1376510"/>
              <a:ext cx="1359844" cy="123099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14363" name="Line 21"/>
            <p:cNvSpPr>
              <a:spLocks noChangeShapeType="1"/>
            </p:cNvSpPr>
            <p:nvPr/>
          </p:nvSpPr>
          <p:spPr bwMode="auto">
            <a:xfrm>
              <a:off x="7549539" y="2172876"/>
              <a:ext cx="64754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54" name="Text Box 19"/>
            <p:cNvSpPr txBox="1">
              <a:spLocks noChangeArrowheads="1"/>
            </p:cNvSpPr>
            <p:nvPr/>
          </p:nvSpPr>
          <p:spPr bwMode="auto">
            <a:xfrm>
              <a:off x="8305800" y="2133600"/>
              <a:ext cx="546867" cy="205184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i="0" dirty="0" smtClean="0">
                  <a:solidFill>
                    <a:srgbClr val="FF0000"/>
                  </a:solidFill>
                </a:rPr>
                <a:t>NSTX</a:t>
              </a:r>
              <a:endParaRPr lang="en-US" sz="1800" i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6200" y="5939135"/>
            <a:ext cx="8991600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Favorable confinement results could lead to more compact ST reactors</a:t>
            </a:r>
            <a:endParaRPr lang="en-US" sz="26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Major motivation for NSTX Upgrade:  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if confinement trend continues, or is like conventional 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82000" y="6644030"/>
            <a:ext cx="762000" cy="152400"/>
          </a:xfrm>
          <a:prstGeom prst="rect">
            <a:avLst/>
          </a:prstGeom>
        </p:spPr>
        <p:txBody>
          <a:bodyPr anchor="ctr"/>
          <a:lstStyle/>
          <a:p>
            <a:pPr algn="r">
              <a:buNone/>
            </a:pPr>
            <a:fld id="{EA156BE8-D398-41ED-875F-D18C1F4DBF58}" type="slidenum">
              <a:rPr lang="en-US" sz="1000" i="0" smtClean="0"/>
              <a:pPr algn="r">
                <a:buNone/>
              </a:pPr>
              <a:t>15</a:t>
            </a:fld>
            <a:endParaRPr lang="en-US" sz="1000" i="0" dirty="0"/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981926" y="1615396"/>
            <a:ext cx="4114800" cy="3676847"/>
            <a:chOff x="533401" y="1527339"/>
            <a:chExt cx="5410798" cy="4834908"/>
          </a:xfrm>
        </p:grpSpPr>
        <p:grpSp>
          <p:nvGrpSpPr>
            <p:cNvPr id="22" name="Group 21"/>
            <p:cNvGrpSpPr/>
            <p:nvPr/>
          </p:nvGrpSpPr>
          <p:grpSpPr>
            <a:xfrm>
              <a:off x="533401" y="1527339"/>
              <a:ext cx="5410798" cy="4834908"/>
              <a:chOff x="6180090" y="2479839"/>
              <a:chExt cx="2924080" cy="2612860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21270" y="2479839"/>
                <a:ext cx="2882900" cy="248835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54900" y="4784142"/>
                <a:ext cx="876300" cy="308557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80090" y="2997200"/>
                <a:ext cx="362465" cy="1219200"/>
              </a:xfrm>
              <a:prstGeom prst="rect">
                <a:avLst/>
              </a:prstGeom>
            </p:spPr>
          </p:pic>
        </p:grpSp>
        <p:sp>
          <p:nvSpPr>
            <p:cNvPr id="23" name="Rounded Rectangle 22"/>
            <p:cNvSpPr/>
            <p:nvPr/>
          </p:nvSpPr>
          <p:spPr bwMode="auto">
            <a:xfrm>
              <a:off x="3276600" y="2514600"/>
              <a:ext cx="1092200" cy="939800"/>
            </a:xfrm>
            <a:prstGeom prst="roundRect">
              <a:avLst/>
            </a:prstGeom>
            <a:solidFill>
              <a:srgbClr val="FF0000">
                <a:alpha val="25000"/>
              </a:srgb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48908" y="2180820"/>
              <a:ext cx="1319978" cy="400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600" i="0" dirty="0" smtClean="0">
                  <a:solidFill>
                    <a:schemeClr val="tx1"/>
                  </a:solidFill>
                </a:rPr>
                <a:t>NSTX-U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8790" y="3404120"/>
              <a:ext cx="785778" cy="364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NSTX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6935417" y="5349933"/>
            <a:ext cx="2161309" cy="5476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buNone/>
            </a:pPr>
            <a:r>
              <a:rPr lang="en-US" sz="12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0" i="0" dirty="0" err="1">
                <a:latin typeface="Arial" panose="020B0604020202020204" pitchFamily="34" charset="0"/>
                <a:cs typeface="Arial" panose="020B0604020202020204" pitchFamily="34" charset="0"/>
              </a:rPr>
              <a:t>Guttenfelder</a:t>
            </a:r>
            <a:r>
              <a:rPr lang="en-US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0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2013, </a:t>
            </a:r>
            <a:r>
              <a:rPr lang="en-US" sz="1200" b="0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PoP</a:t>
            </a:r>
            <a:r>
              <a:rPr lang="en-US" sz="12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 2012, PRL 2011</a:t>
            </a:r>
            <a:endParaRPr lang="en-US" sz="12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43"/>
          <p:cNvSpPr>
            <a:spLocks noChangeArrowheads="1"/>
          </p:cNvSpPr>
          <p:nvPr/>
        </p:nvSpPr>
        <p:spPr bwMode="auto">
          <a:xfrm>
            <a:off x="4953852" y="990600"/>
            <a:ext cx="4494948" cy="718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i="0" dirty="0" smtClean="0"/>
              <a:t> Micro-tearing-driven transport may explain ST </a:t>
            </a:r>
            <a:r>
              <a:rPr lang="en-US" i="0" dirty="0" err="1" smtClean="0">
                <a:latin typeface="Symbol" panose="05050102010706020507" pitchFamily="18" charset="2"/>
              </a:rPr>
              <a:t>t</a:t>
            </a:r>
            <a:r>
              <a:rPr lang="en-US" i="0" baseline="-25000" dirty="0" err="1" smtClean="0"/>
              <a:t>E</a:t>
            </a:r>
            <a:r>
              <a:rPr lang="en-US" i="0" dirty="0" smtClean="0"/>
              <a:t> </a:t>
            </a:r>
            <a:r>
              <a:rPr lang="en-US" i="0" dirty="0" err="1" smtClean="0"/>
              <a:t>collisionality</a:t>
            </a:r>
            <a:r>
              <a:rPr lang="en-US" i="0" dirty="0" smtClean="0"/>
              <a:t> scaling </a:t>
            </a:r>
            <a:endParaRPr lang="en-US" sz="1200" i="0" dirty="0">
              <a:latin typeface="Helvetica Neue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11163" y="2086330"/>
            <a:ext cx="615553" cy="212824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2800" dirty="0" smtClean="0"/>
              <a:t>Confinement</a:t>
            </a:r>
            <a:endParaRPr lang="en-US" sz="2800" dirty="0"/>
          </a:p>
        </p:txBody>
      </p:sp>
      <p:sp>
        <p:nvSpPr>
          <p:cNvPr id="32" name="Rectangle 31"/>
          <p:cNvSpPr/>
          <p:nvPr/>
        </p:nvSpPr>
        <p:spPr>
          <a:xfrm>
            <a:off x="3458663" y="5506360"/>
            <a:ext cx="1523263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/>
              <a:t>S. Kaye, NF 2013</a:t>
            </a:r>
          </a:p>
        </p:txBody>
      </p:sp>
    </p:spTree>
    <p:extLst>
      <p:ext uri="{BB962C8B-B14F-4D97-AF65-F5344CB8AC3E}">
        <p14:creationId xmlns:p14="http://schemas.microsoft.com/office/powerpoint/2010/main" val="21563439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6867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verview and Motivation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Mission and Status</a:t>
            </a:r>
          </a:p>
          <a:p>
            <a:pPr>
              <a:lnSpc>
                <a:spcPct val="114000"/>
              </a:lnSpc>
            </a:pPr>
            <a:r>
              <a:rPr lang="en-US" b="1" dirty="0" smtClean="0"/>
              <a:t>NSTX/NSTX-U Research Highlights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Turbulence</a:t>
            </a:r>
          </a:p>
          <a:p>
            <a:pPr lvl="1">
              <a:lnSpc>
                <a:spcPct val="114000"/>
              </a:lnSpc>
            </a:pPr>
            <a:r>
              <a:rPr lang="en-US" b="1" dirty="0" smtClean="0"/>
              <a:t>Power Exhaust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Start-up</a:t>
            </a:r>
          </a:p>
          <a:p>
            <a:pPr lvl="1">
              <a:lnSpc>
                <a:spcPct val="114000"/>
              </a:lnSpc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Scenarios, Control, and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Stability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Modifications to Ideal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tability by Kinetic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E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ffects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60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 smtClean="0"/>
              <a:t>NSTX-U will test ability of radiation and advanced </a:t>
            </a:r>
            <a:r>
              <a:rPr lang="en-US" sz="3200" dirty="0" err="1" smtClean="0"/>
              <a:t>divertors</a:t>
            </a:r>
            <a:r>
              <a:rPr lang="en-US" sz="3200" dirty="0" smtClean="0"/>
              <a:t> to mitigate very high heat-fluxes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0252"/>
            <a:ext cx="9144000" cy="897148"/>
          </a:xfrm>
        </p:spPr>
        <p:txBody>
          <a:bodyPr>
            <a:normAutofit fontScale="85000" lnSpcReduction="10000"/>
          </a:bodyPr>
          <a:lstStyle/>
          <a:p>
            <a:pPr lvl="0">
              <a:lnSpc>
                <a:spcPct val="95000"/>
              </a:lnSpc>
            </a:pPr>
            <a:r>
              <a:rPr lang="en-US" dirty="0" smtClean="0">
                <a:ea typeface="ＭＳ Ｐゴシック" pitchFamily="34" charset="-128"/>
              </a:rPr>
              <a:t>NSTX: reduced heat flux 2-4×via radiation (partial detachment)</a:t>
            </a:r>
          </a:p>
          <a:p>
            <a:pPr>
              <a:lnSpc>
                <a:spcPct val="95000"/>
              </a:lnSpc>
            </a:pPr>
            <a:r>
              <a:rPr lang="en-US" dirty="0" smtClean="0"/>
              <a:t>Additional null-point in </a:t>
            </a:r>
            <a:r>
              <a:rPr lang="en-US" dirty="0" err="1" smtClean="0"/>
              <a:t>divertor</a:t>
            </a:r>
            <a:r>
              <a:rPr lang="en-US" dirty="0" smtClean="0"/>
              <a:t> expands field, reduces heat flux</a:t>
            </a:r>
          </a:p>
          <a:p>
            <a:pPr>
              <a:lnSpc>
                <a:spcPct val="95000"/>
              </a:lnSpc>
            </a:pPr>
            <a:endParaRPr lang="en-US" dirty="0"/>
          </a:p>
        </p:txBody>
      </p:sp>
      <p:grpSp>
        <p:nvGrpSpPr>
          <p:cNvPr id="5" name="Group 22"/>
          <p:cNvGrpSpPr>
            <a:grpSpLocks noChangeAspect="1"/>
          </p:cNvGrpSpPr>
          <p:nvPr/>
        </p:nvGrpSpPr>
        <p:grpSpPr>
          <a:xfrm>
            <a:off x="228600" y="2255009"/>
            <a:ext cx="4442460" cy="2316991"/>
            <a:chOff x="4800600" y="3868358"/>
            <a:chExt cx="4188973" cy="218478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27838" y="3919538"/>
              <a:ext cx="1887537" cy="203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30"/>
            <p:cNvSpPr>
              <a:spLocks noChangeArrowheads="1"/>
            </p:cNvSpPr>
            <p:nvPr/>
          </p:nvSpPr>
          <p:spPr bwMode="auto">
            <a:xfrm>
              <a:off x="6840538" y="3919538"/>
              <a:ext cx="133350" cy="2057400"/>
            </a:xfrm>
            <a:prstGeom prst="rect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 sz="1050"/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6934200" y="3871200"/>
              <a:ext cx="2055373" cy="35115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n-US" sz="1600" i="0" dirty="0" smtClean="0">
                  <a:solidFill>
                    <a:srgbClr val="000000"/>
                  </a:solidFill>
                  <a:latin typeface="Arial Narrow" pitchFamily="34" charset="0"/>
                  <a:cs typeface="Arial" charset="0"/>
                </a:rPr>
                <a:t>Snowflake/X </a:t>
              </a:r>
              <a:r>
                <a:rPr lang="en-US" sz="1600" i="0" dirty="0" err="1">
                  <a:solidFill>
                    <a:srgbClr val="000000"/>
                  </a:solidFill>
                  <a:latin typeface="Arial Narrow" pitchFamily="34" charset="0"/>
                  <a:cs typeface="Arial" charset="0"/>
                </a:rPr>
                <a:t>Divertor</a:t>
              </a:r>
              <a:endParaRPr lang="en-US" sz="1600" i="0" dirty="0">
                <a:solidFill>
                  <a:srgbClr val="000000"/>
                </a:solidFill>
                <a:latin typeface="Arial Narrow" pitchFamily="34" charset="0"/>
                <a:cs typeface="Arial" charset="0"/>
              </a:endParaRPr>
            </a:p>
          </p:txBody>
        </p:sp>
        <p:grpSp>
          <p:nvGrpSpPr>
            <p:cNvPr id="9" name="Group 33"/>
            <p:cNvGrpSpPr>
              <a:grpSpLocks/>
            </p:cNvGrpSpPr>
            <p:nvPr/>
          </p:nvGrpSpPr>
          <p:grpSpPr bwMode="auto">
            <a:xfrm>
              <a:off x="4800600" y="3868358"/>
              <a:ext cx="2057400" cy="2108580"/>
              <a:chOff x="1295400" y="933267"/>
              <a:chExt cx="2226365" cy="2343333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95400" y="990600"/>
                <a:ext cx="2226365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Rectangle 29"/>
              <p:cNvSpPr>
                <a:spLocks noChangeArrowheads="1"/>
              </p:cNvSpPr>
              <p:nvPr/>
            </p:nvSpPr>
            <p:spPr bwMode="auto">
              <a:xfrm>
                <a:off x="1316736" y="990600"/>
                <a:ext cx="152400" cy="2286000"/>
              </a:xfrm>
              <a:prstGeom prst="rect">
                <a:avLst/>
              </a:prstGeom>
              <a:solidFill>
                <a:schemeClr val="bg1"/>
              </a:solidFill>
              <a:ln w="0" algn="ctr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 sz="105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460316" y="933267"/>
                <a:ext cx="2057864" cy="39657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anchor="ctr">
                <a:spAutoFit/>
              </a:bodyPr>
              <a:lstStyle/>
              <a:p>
                <a:pPr algn="ctr">
                  <a:defRPr/>
                </a:pPr>
                <a:r>
                  <a:rPr lang="en-US" sz="1600" i="0" dirty="0">
                    <a:solidFill>
                      <a:srgbClr val="000000"/>
                    </a:solidFill>
                    <a:latin typeface="Arial Narrow" pitchFamily="34" charset="0"/>
                    <a:cs typeface="Arial" charset="0"/>
                  </a:rPr>
                  <a:t>Standard </a:t>
                </a:r>
                <a:r>
                  <a:rPr lang="en-US" sz="1600" i="0" dirty="0" err="1">
                    <a:solidFill>
                      <a:srgbClr val="000000"/>
                    </a:solidFill>
                    <a:latin typeface="Arial Narrow" pitchFamily="34" charset="0"/>
                    <a:cs typeface="Arial" charset="0"/>
                  </a:rPr>
                  <a:t>Divertor</a:t>
                </a:r>
                <a:endParaRPr lang="en-US" sz="1600" i="0" dirty="0">
                  <a:solidFill>
                    <a:srgbClr val="000000"/>
                  </a:solidFill>
                  <a:latin typeface="Arial Narrow" pitchFamily="34" charset="0"/>
                  <a:cs typeface="Arial" charset="0"/>
                </a:endParaRPr>
              </a:p>
            </p:txBody>
          </p:sp>
        </p:grpSp>
        <p:sp>
          <p:nvSpPr>
            <p:cNvPr id="10" name="Rectangle 39"/>
            <p:cNvSpPr>
              <a:spLocks noChangeArrowheads="1"/>
            </p:cNvSpPr>
            <p:nvPr/>
          </p:nvSpPr>
          <p:spPr bwMode="auto">
            <a:xfrm>
              <a:off x="4953000" y="5443538"/>
              <a:ext cx="3886200" cy="609600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100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038600"/>
            <a:ext cx="393181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2"/>
          <p:cNvGrpSpPr>
            <a:grpSpLocks/>
          </p:cNvGrpSpPr>
          <p:nvPr/>
        </p:nvGrpSpPr>
        <p:grpSpPr bwMode="auto">
          <a:xfrm>
            <a:off x="5562601" y="2935069"/>
            <a:ext cx="2772003" cy="2209800"/>
            <a:chOff x="4800600" y="1066800"/>
            <a:chExt cx="3048000" cy="2478010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00600" y="1066800"/>
              <a:ext cx="2895600" cy="2478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30"/>
            <p:cNvSpPr>
              <a:spLocks noChangeArrowheads="1"/>
            </p:cNvSpPr>
            <p:nvPr/>
          </p:nvSpPr>
          <p:spPr bwMode="auto">
            <a:xfrm>
              <a:off x="7010400" y="2971800"/>
              <a:ext cx="838200" cy="533400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572001" y="5373469"/>
            <a:ext cx="457199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800" b="1" i="0" dirty="0" smtClean="0">
                <a:solidFill>
                  <a:schemeClr val="tx1"/>
                </a:solidFill>
              </a:rPr>
              <a:t>NSTX-U has </a:t>
            </a:r>
            <a:r>
              <a:rPr lang="en-US" sz="1800" b="1" i="0" dirty="0" smtClean="0">
                <a:solidFill>
                  <a:srgbClr val="339966"/>
                </a:solidFill>
              </a:rPr>
              <a:t>additional coils </a:t>
            </a:r>
            <a:r>
              <a:rPr lang="en-US" sz="1800" b="1" i="0" dirty="0" smtClean="0">
                <a:solidFill>
                  <a:schemeClr val="tx1"/>
                </a:solidFill>
              </a:rPr>
              <a:t>for up-down symmetric snowflake, improved control</a:t>
            </a:r>
            <a:endParaRPr lang="en-US" sz="1800" b="1" i="0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6400801" y="5144869"/>
            <a:ext cx="0" cy="304800"/>
          </a:xfrm>
          <a:prstGeom prst="line">
            <a:avLst/>
          </a:prstGeom>
          <a:noFill/>
          <a:ln w="38100" cap="flat" cmpd="sng" algn="ctr">
            <a:solidFill>
              <a:srgbClr val="339966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029201" y="2325469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FF0000"/>
                </a:solidFill>
              </a:rPr>
              <a:t>NSTX-U peak heat fluxes will be up to 4-8</a:t>
            </a:r>
            <a:r>
              <a:rPr lang="en-US" sz="1800" b="1" i="0" dirty="0" smtClean="0">
                <a:solidFill>
                  <a:srgbClr val="FF0000"/>
                </a:solidFill>
                <a:latin typeface="MS PGothic"/>
              </a:rPr>
              <a:t>×</a:t>
            </a:r>
            <a:r>
              <a:rPr lang="en-US" sz="1800" b="1" i="0" dirty="0" smtClean="0">
                <a:solidFill>
                  <a:srgbClr val="FF0000"/>
                </a:solidFill>
              </a:rPr>
              <a:t> higher than in NSTX</a:t>
            </a:r>
            <a:endParaRPr lang="en-US" sz="1800" b="1" i="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18767" y="6248400"/>
            <a:ext cx="2443833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/>
              <a:t>V. </a:t>
            </a:r>
            <a:r>
              <a:rPr lang="en-US" sz="1200" i="1" dirty="0" err="1" smtClean="0"/>
              <a:t>Soukhanovskii</a:t>
            </a:r>
            <a:r>
              <a:rPr lang="en-US" sz="1200" i="1" dirty="0" smtClean="0"/>
              <a:t>, JNM, 2013 </a:t>
            </a:r>
          </a:p>
        </p:txBody>
      </p:sp>
    </p:spTree>
    <p:extLst>
      <p:ext uri="{BB962C8B-B14F-4D97-AF65-F5344CB8AC3E}">
        <p14:creationId xmlns:p14="http://schemas.microsoft.com/office/powerpoint/2010/main" val="306417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6867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verview and Motivation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Mission and Status</a:t>
            </a:r>
          </a:p>
          <a:p>
            <a:pPr>
              <a:lnSpc>
                <a:spcPct val="114000"/>
              </a:lnSpc>
            </a:pPr>
            <a:r>
              <a:rPr lang="en-US" b="1" dirty="0" smtClean="0"/>
              <a:t>NSTX/NSTX-U Research Highlights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Turbulence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Power Exhaust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Plasma Start-up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Scenarios, Control, and Stability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Modifications to Ideal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tability by Kinetic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E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ffects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60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299" y="1685926"/>
            <a:ext cx="2751685" cy="377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0" y="977900"/>
            <a:ext cx="3276600" cy="65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2000" i="0" dirty="0" smtClean="0">
                <a:solidFill>
                  <a:srgbClr val="000000"/>
                </a:solidFill>
              </a:rPr>
              <a:t>Compact ST</a:t>
            </a:r>
            <a:r>
              <a:rPr lang="en-US" sz="2000" i="0" dirty="0">
                <a:solidFill>
                  <a:srgbClr val="000000"/>
                </a:solidFill>
              </a:rPr>
              <a:t>-FNSF has no/small central solenoid</a:t>
            </a:r>
          </a:p>
        </p:txBody>
      </p:sp>
      <p:sp>
        <p:nvSpPr>
          <p:cNvPr id="9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31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I</a:t>
            </a:r>
            <a:r>
              <a:rPr lang="en-US" sz="2800" i="0" baseline="-25000" dirty="0" smtClean="0">
                <a:solidFill>
                  <a:srgbClr val="336699"/>
                </a:solidFill>
                <a:ea typeface="ＭＳ Ｐゴシック" pitchFamily="34" charset="-128"/>
              </a:rPr>
              <a:t>P</a:t>
            </a: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 Start-up/Ramp-up Critical Issue for ST-FNSF/Demo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73400" y="1054100"/>
            <a:ext cx="5956300" cy="3468299"/>
            <a:chOff x="3073400" y="1752600"/>
            <a:chExt cx="5956300" cy="3468299"/>
          </a:xfrm>
        </p:grpSpPr>
        <p:sp>
          <p:nvSpPr>
            <p:cNvPr id="37" name="Content Placeholder 2"/>
            <p:cNvSpPr txBox="1">
              <a:spLocks/>
            </p:cNvSpPr>
            <p:nvPr/>
          </p:nvSpPr>
          <p:spPr bwMode="auto">
            <a:xfrm>
              <a:off x="3669302" y="1752600"/>
              <a:ext cx="4716207" cy="4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29" tIns="45714" rIns="91429" bIns="45714" numCol="1" anchor="t" anchorCtr="0" compatLnSpc="1">
              <a:prstTxWarp prst="textNoShape">
                <a:avLst/>
              </a:prstTxWarp>
            </a:bodyPr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  <a:defRPr/>
              </a:pPr>
              <a:r>
                <a:rPr lang="en-US" altLang="ja-JP" sz="2200" b="1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ST</a:t>
              </a:r>
              <a:r>
                <a:rPr lang="en-US" altLang="ja-JP" sz="2200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-</a:t>
              </a:r>
              <a:r>
                <a:rPr lang="en-US" sz="2200" b="1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FNSF </a:t>
              </a:r>
              <a:r>
                <a:rPr lang="en-US" sz="2200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Scenarios</a:t>
              </a:r>
              <a:endParaRPr lang="en-US" sz="2200" b="1" i="0" kern="0" noProof="0" dirty="0" smtClean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V="1">
              <a:off x="3902872" y="2522886"/>
              <a:ext cx="0" cy="259663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46"/>
            <p:cNvSpPr txBox="1">
              <a:spLocks noChangeArrowheads="1"/>
            </p:cNvSpPr>
            <p:nvPr/>
          </p:nvSpPr>
          <p:spPr bwMode="auto">
            <a:xfrm>
              <a:off x="3073400" y="2333666"/>
              <a:ext cx="816141" cy="334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buNone/>
              </a:pPr>
              <a:r>
                <a:rPr lang="en-US" sz="1600" i="0" dirty="0" smtClean="0">
                  <a:solidFill>
                    <a:schemeClr val="tx1"/>
                  </a:solidFill>
                </a:rPr>
                <a:t>I</a:t>
              </a:r>
              <a:r>
                <a:rPr lang="en-US" sz="1600" i="0" baseline="-25000" dirty="0" smtClean="0">
                  <a:solidFill>
                    <a:schemeClr val="tx1"/>
                  </a:solidFill>
                </a:rPr>
                <a:t>P </a:t>
              </a:r>
              <a:r>
                <a:rPr lang="en-US" sz="1600" i="0" dirty="0" smtClean="0">
                  <a:solidFill>
                    <a:schemeClr val="tx1"/>
                  </a:solidFill>
                </a:rPr>
                <a:t>[MA</a:t>
              </a:r>
              <a:r>
                <a:rPr lang="en-US" sz="1600" i="0" dirty="0">
                  <a:solidFill>
                    <a:schemeClr val="tx1"/>
                  </a:solidFill>
                </a:rPr>
                <a:t>]</a:t>
              </a:r>
              <a:endParaRPr lang="en-US" sz="1600" i="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flipV="1">
              <a:off x="8533447" y="2587496"/>
              <a:ext cx="0" cy="253202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"/>
            <p:cNvCxnSpPr/>
            <p:nvPr/>
          </p:nvCxnSpPr>
          <p:spPr bwMode="auto">
            <a:xfrm flipV="1">
              <a:off x="3902872" y="5113778"/>
              <a:ext cx="5126828" cy="574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5824553" y="3853508"/>
              <a:ext cx="2609642" cy="1218080"/>
              <a:chOff x="4386517" y="4177732"/>
              <a:chExt cx="2642997" cy="1233648"/>
            </a:xfrm>
          </p:grpSpPr>
          <p:sp>
            <p:nvSpPr>
              <p:cNvPr id="26" name="Rectangle 25"/>
              <p:cNvSpPr/>
              <p:nvPr/>
            </p:nvSpPr>
            <p:spPr bwMode="auto">
              <a:xfrm>
                <a:off x="4386517" y="4177732"/>
                <a:ext cx="2642997" cy="1233648"/>
              </a:xfrm>
              <a:prstGeom prst="rect">
                <a:avLst/>
              </a:prstGeom>
              <a:solidFill>
                <a:srgbClr val="D0DEF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105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419153" y="4191000"/>
                <a:ext cx="594640" cy="276999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/>
              <a:p>
                <a:pPr algn="ctr">
                  <a:buNone/>
                </a:pPr>
                <a:r>
                  <a:rPr lang="en-US" b="1" i="0" dirty="0" smtClean="0">
                    <a:solidFill>
                      <a:srgbClr val="0000FF"/>
                    </a:solidFill>
                  </a:rPr>
                  <a:t>NBI</a:t>
                </a:r>
                <a:endParaRPr lang="en-US" b="1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942604" y="3001367"/>
              <a:ext cx="4535348" cy="2055720"/>
              <a:chOff x="4646626" y="1676400"/>
              <a:chExt cx="3412081" cy="1389220"/>
            </a:xfrm>
          </p:grpSpPr>
          <p:cxnSp>
            <p:nvCxnSpPr>
              <p:cNvPr id="29" name="Straight Connector 28"/>
              <p:cNvCxnSpPr/>
              <p:nvPr/>
            </p:nvCxnSpPr>
            <p:spPr bwMode="auto">
              <a:xfrm flipV="1">
                <a:off x="4646626" y="2362200"/>
                <a:ext cx="898896" cy="70342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16"/>
              <p:cNvCxnSpPr/>
              <p:nvPr/>
            </p:nvCxnSpPr>
            <p:spPr bwMode="auto">
              <a:xfrm flipV="1">
                <a:off x="5545522" y="2111462"/>
                <a:ext cx="398078" cy="25073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auto">
              <a:xfrm flipV="1">
                <a:off x="7485145" y="1676400"/>
                <a:ext cx="573562" cy="2976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auto">
              <a:xfrm flipV="1">
                <a:off x="6781800" y="1705689"/>
                <a:ext cx="361690" cy="4691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auto">
              <a:xfrm flipV="1">
                <a:off x="7143490" y="1679376"/>
                <a:ext cx="341655" cy="2631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auto">
              <a:xfrm flipV="1">
                <a:off x="6208230" y="1817002"/>
                <a:ext cx="344970" cy="14206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auto">
              <a:xfrm flipV="1">
                <a:off x="6553200" y="1753438"/>
                <a:ext cx="228600" cy="635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16"/>
              <p:cNvCxnSpPr/>
              <p:nvPr/>
            </p:nvCxnSpPr>
            <p:spPr bwMode="auto">
              <a:xfrm flipV="1">
                <a:off x="5930950" y="1959064"/>
                <a:ext cx="277280" cy="158356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47"/>
            <p:cNvSpPr txBox="1">
              <a:spLocks noChangeArrowheads="1"/>
            </p:cNvSpPr>
            <p:nvPr/>
          </p:nvSpPr>
          <p:spPr bwMode="auto">
            <a:xfrm>
              <a:off x="7512461" y="4977785"/>
              <a:ext cx="606398" cy="24311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buNone/>
              </a:pPr>
              <a:r>
                <a:rPr lang="en-US" sz="1600" i="0" dirty="0" smtClean="0">
                  <a:solidFill>
                    <a:schemeClr val="tx1"/>
                  </a:solidFill>
                </a:rPr>
                <a:t>Time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5401965" y="4329782"/>
              <a:ext cx="959372" cy="741806"/>
              <a:chOff x="3958528" y="4660094"/>
              <a:chExt cx="971634" cy="751287"/>
            </a:xfrm>
            <a:solidFill>
              <a:srgbClr val="D0DEFC"/>
            </a:solidFill>
          </p:grpSpPr>
          <p:sp>
            <p:nvSpPr>
              <p:cNvPr id="42" name="Rectangle 41"/>
              <p:cNvSpPr/>
              <p:nvPr/>
            </p:nvSpPr>
            <p:spPr bwMode="auto">
              <a:xfrm>
                <a:off x="3958528" y="4660094"/>
                <a:ext cx="971634" cy="751287"/>
              </a:xfrm>
              <a:prstGeom prst="rect">
                <a:avLst/>
              </a:prstGeom>
              <a:solidFill>
                <a:srgbClr val="CCFFC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105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974072" y="4740986"/>
                <a:ext cx="927884" cy="161583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spAutoFit/>
              </a:bodyPr>
              <a:lstStyle/>
              <a:p>
                <a:pPr algn="ctr">
                  <a:lnSpc>
                    <a:spcPct val="70000"/>
                  </a:lnSpc>
                  <a:buNone/>
                </a:pPr>
                <a:r>
                  <a:rPr lang="en-US" sz="1400" i="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HHFW</a:t>
                </a:r>
                <a:endParaRPr lang="en-US" sz="1400" b="1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 bwMode="auto">
            <a:xfrm>
              <a:off x="3911604" y="4720999"/>
              <a:ext cx="1930396" cy="349423"/>
            </a:xfrm>
            <a:prstGeom prst="rect">
              <a:avLst/>
            </a:prstGeom>
            <a:solidFill>
              <a:srgbClr val="FFCCC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05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974714" y="4766410"/>
              <a:ext cx="1200749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buNone/>
              </a:pPr>
              <a:r>
                <a:rPr lang="en-US" sz="1500" b="1" i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EC/EBW, HI,  PF</a:t>
              </a:r>
              <a:endParaRPr lang="en-US" sz="1500" b="1" i="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54344" y="4122435"/>
              <a:ext cx="1701800" cy="607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60"/>
                </a:lnSpc>
                <a:buNone/>
              </a:pPr>
              <a:r>
                <a:rPr lang="en-US" sz="1800" i="0" dirty="0" smtClean="0">
                  <a:solidFill>
                    <a:srgbClr val="FF0000"/>
                  </a:solidFill>
                  <a:ea typeface="ＭＳ Ｐゴシック" pitchFamily="34" charset="-128"/>
                </a:rPr>
                <a:t>Solenoid-free</a:t>
              </a:r>
            </a:p>
            <a:p>
              <a:pPr>
                <a:lnSpc>
                  <a:spcPts val="1760"/>
                </a:lnSpc>
                <a:buNone/>
              </a:pPr>
              <a:r>
                <a:rPr lang="en-US" sz="1800" i="0" dirty="0" smtClean="0">
                  <a:solidFill>
                    <a:srgbClr val="FF0000"/>
                  </a:solidFill>
                  <a:ea typeface="ＭＳ Ｐゴシック" pitchFamily="34" charset="-128"/>
                </a:rPr>
                <a:t>Start</a:t>
              </a:r>
              <a:r>
                <a:rPr lang="en-US" sz="1800" i="0" dirty="0">
                  <a:solidFill>
                    <a:srgbClr val="FF0000"/>
                  </a:solidFill>
                  <a:ea typeface="ＭＳ Ｐゴシック" pitchFamily="34" charset="-128"/>
                </a:rPr>
                <a:t>-up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6134100" y="2096701"/>
              <a:ext cx="2730500" cy="1003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760"/>
                </a:lnSpc>
                <a:buNone/>
              </a:pPr>
              <a:r>
                <a:rPr lang="en-US" sz="1800" i="0" dirty="0">
                  <a:solidFill>
                    <a:srgbClr val="0816FF"/>
                  </a:solidFill>
                  <a:ea typeface="ＭＳ Ｐゴシック" pitchFamily="34" charset="-128"/>
                </a:rPr>
                <a:t>high </a:t>
              </a:r>
              <a:r>
                <a:rPr lang="en-US" sz="1800" i="0" dirty="0" err="1" smtClean="0">
                  <a:solidFill>
                    <a:srgbClr val="0816FF"/>
                  </a:solidFill>
                  <a:latin typeface="Symbol" charset="2"/>
                  <a:ea typeface="ＭＳ Ｐゴシック" pitchFamily="34" charset="-128"/>
                  <a:cs typeface="Symbol" charset="2"/>
                </a:rPr>
                <a:t>b</a:t>
              </a:r>
              <a:r>
                <a:rPr lang="en-US" sz="1800" i="0" baseline="-25000" dirty="0" err="1" smtClean="0">
                  <a:solidFill>
                    <a:srgbClr val="0816FF"/>
                  </a:solidFill>
                  <a:latin typeface="Helvetica Neue"/>
                  <a:ea typeface="ＭＳ Ｐゴシック" pitchFamily="34" charset="-128"/>
                  <a:cs typeface="Helvetica Neue"/>
                </a:rPr>
                <a:t>T</a:t>
              </a:r>
              <a:r>
                <a:rPr lang="en-US" sz="1800" i="0" dirty="0" smtClean="0">
                  <a:solidFill>
                    <a:srgbClr val="0816FF"/>
                  </a:solidFill>
                  <a:latin typeface="Symbol" charset="2"/>
                  <a:ea typeface="ＭＳ Ｐゴシック" pitchFamily="34" charset="-128"/>
                  <a:cs typeface="Symbol" charset="2"/>
                </a:rPr>
                <a:t>, </a:t>
              </a:r>
              <a:r>
                <a:rPr lang="en-US" sz="1800" i="0" dirty="0" err="1" smtClean="0">
                  <a:solidFill>
                    <a:srgbClr val="0816FF"/>
                  </a:solidFill>
                  <a:latin typeface="Symbol" charset="2"/>
                  <a:ea typeface="ＭＳ Ｐゴシック" pitchFamily="34" charset="-128"/>
                  <a:cs typeface="Symbol" charset="2"/>
                </a:rPr>
                <a:t>b</a:t>
              </a:r>
              <a:r>
                <a:rPr lang="en-US" sz="1800" i="0" baseline="-25000" dirty="0" err="1" smtClean="0">
                  <a:solidFill>
                    <a:srgbClr val="0816FF"/>
                  </a:solidFill>
                  <a:latin typeface="Helvetica Neue"/>
                  <a:ea typeface="ＭＳ Ｐゴシック" pitchFamily="34" charset="-128"/>
                  <a:cs typeface="Helvetica Neue"/>
                </a:rPr>
                <a:t>N</a:t>
              </a:r>
              <a:r>
                <a:rPr lang="en-US" sz="1800" i="0" dirty="0" smtClean="0">
                  <a:solidFill>
                    <a:srgbClr val="0816FF"/>
                  </a:solidFill>
                  <a:latin typeface="Symbol" charset="2"/>
                  <a:ea typeface="ＭＳ Ｐゴシック" pitchFamily="34" charset="-128"/>
                  <a:cs typeface="Symbol" charset="2"/>
                </a:rPr>
                <a:t>, k</a:t>
              </a:r>
              <a:r>
                <a:rPr lang="en-US" sz="1800" i="0" dirty="0" smtClean="0">
                  <a:solidFill>
                    <a:srgbClr val="0816FF"/>
                  </a:solidFill>
                  <a:ea typeface="ＭＳ Ｐゴシック" pitchFamily="34" charset="-128"/>
                </a:rPr>
                <a:t>, disruption avoidance, </a:t>
              </a:r>
              <a:r>
                <a:rPr lang="en-US" sz="1800" i="0" dirty="0">
                  <a:solidFill>
                    <a:srgbClr val="0816FF"/>
                  </a:solidFill>
                  <a:ea typeface="ＭＳ Ｐゴシック" pitchFamily="34" charset="-128"/>
                </a:rPr>
                <a:t>high H, </a:t>
              </a:r>
              <a:r>
                <a:rPr lang="en-US" sz="1800" i="0" dirty="0" smtClean="0">
                  <a:solidFill>
                    <a:srgbClr val="0816FF"/>
                  </a:solidFill>
                  <a:ea typeface="ＭＳ Ｐゴシック" pitchFamily="34" charset="-128"/>
                </a:rPr>
                <a:t>heat flux mitigation</a:t>
              </a:r>
              <a:endParaRPr lang="en-US" sz="1800" dirty="0">
                <a:solidFill>
                  <a:srgbClr val="0816FF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31413" y="2973001"/>
              <a:ext cx="1739187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760"/>
                </a:lnSpc>
                <a:buNone/>
              </a:pPr>
              <a:r>
                <a:rPr lang="en-US" i="0" dirty="0" smtClean="0">
                  <a:solidFill>
                    <a:srgbClr val="008000"/>
                  </a:solidFill>
                  <a:ea typeface="ＭＳ Ｐゴシック" pitchFamily="34" charset="-128"/>
                </a:rPr>
                <a:t>Current ramp</a:t>
              </a:r>
              <a:r>
                <a:rPr lang="en-US" i="0" dirty="0">
                  <a:solidFill>
                    <a:srgbClr val="008000"/>
                  </a:solidFill>
                  <a:ea typeface="ＭＳ Ｐゴシック" pitchFamily="34" charset="-128"/>
                </a:rPr>
                <a:t>-up and </a:t>
              </a:r>
              <a:r>
                <a:rPr lang="en-US" i="0" dirty="0" smtClean="0">
                  <a:solidFill>
                    <a:srgbClr val="008000"/>
                  </a:solidFill>
                  <a:ea typeface="ＭＳ Ｐゴシック" pitchFamily="34" charset="-128"/>
                </a:rPr>
                <a:t>profile </a:t>
              </a:r>
              <a:r>
                <a:rPr lang="en-US" i="0" dirty="0">
                  <a:solidFill>
                    <a:srgbClr val="008000"/>
                  </a:solidFill>
                  <a:ea typeface="ＭＳ Ｐゴシック" pitchFamily="34" charset="-128"/>
                </a:rPr>
                <a:t>control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416300" y="5001161"/>
            <a:ext cx="54483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0"/>
              </a:spcAft>
              <a:buNone/>
            </a:pPr>
            <a:r>
              <a:rPr lang="en-US" sz="2000" i="0" dirty="0" smtClean="0">
                <a:solidFill>
                  <a:srgbClr val="000000"/>
                </a:solidFill>
              </a:rPr>
              <a:t>•</a:t>
            </a:r>
            <a:r>
              <a:rPr lang="en-US" sz="2000" i="0" dirty="0" smtClean="0">
                <a:solidFill>
                  <a:srgbClr val="FF0000"/>
                </a:solidFill>
              </a:rPr>
              <a:t> </a:t>
            </a:r>
            <a:r>
              <a:rPr lang="en-US" sz="2000" i="0" dirty="0" smtClean="0">
                <a:solidFill>
                  <a:srgbClr val="000000"/>
                </a:solidFill>
              </a:rPr>
              <a:t>Two novel techniques for solenoid-free </a:t>
            </a:r>
            <a:r>
              <a:rPr lang="en-US" sz="2000" i="0" dirty="0">
                <a:solidFill>
                  <a:srgbClr val="000000"/>
                </a:solidFill>
              </a:rPr>
              <a:t>s</a:t>
            </a:r>
            <a:r>
              <a:rPr lang="en-US" sz="2000" i="0" dirty="0" smtClean="0">
                <a:solidFill>
                  <a:srgbClr val="000000"/>
                </a:solidFill>
              </a:rPr>
              <a:t>tart-up and ramp-up will be investigated</a:t>
            </a:r>
          </a:p>
          <a:p>
            <a:pPr marL="515938" lvl="1" indent="-176213">
              <a:spcAft>
                <a:spcPts val="0"/>
              </a:spcAft>
              <a:buFontTx/>
              <a:buChar char="-"/>
            </a:pPr>
            <a:r>
              <a:rPr lang="en-US" sz="2000" i="0" dirty="0" smtClean="0">
                <a:solidFill>
                  <a:srgbClr val="FF0000"/>
                </a:solidFill>
              </a:rPr>
              <a:t>RF:  ECH/EBW</a:t>
            </a:r>
            <a:r>
              <a:rPr lang="en-US" sz="2000" i="0" dirty="0" smtClean="0"/>
              <a:t> </a:t>
            </a:r>
            <a:r>
              <a:rPr lang="en-US" sz="2000" i="0" dirty="0" smtClean="0">
                <a:solidFill>
                  <a:srgbClr val="FF0000"/>
                </a:solidFill>
              </a:rPr>
              <a:t>and HHFW</a:t>
            </a:r>
          </a:p>
          <a:p>
            <a:pPr marL="515938" lvl="1" indent="-176213">
              <a:spcAft>
                <a:spcPts val="0"/>
              </a:spcAft>
              <a:buFontTx/>
              <a:buChar char="-"/>
            </a:pPr>
            <a:r>
              <a:rPr lang="en-US" sz="2000" i="0" dirty="0" smtClean="0">
                <a:solidFill>
                  <a:srgbClr val="FF0000"/>
                </a:solidFill>
              </a:rPr>
              <a:t>Helicity Injection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7500" y="5506174"/>
            <a:ext cx="2730500" cy="8775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20"/>
              </a:lnSpc>
              <a:spcAft>
                <a:spcPts val="0"/>
              </a:spcAft>
              <a:buNone/>
            </a:pPr>
            <a:r>
              <a:rPr lang="en-US" sz="1800" i="0" dirty="0" smtClean="0">
                <a:solidFill>
                  <a:srgbClr val="000000"/>
                </a:solidFill>
              </a:rPr>
              <a:t>~ 1-2 MA of solenoid-free start-up current needed for FNSF</a:t>
            </a:r>
            <a:endParaRPr lang="en-US" sz="1400" i="0" dirty="0"/>
          </a:p>
        </p:txBody>
      </p:sp>
    </p:spTree>
    <p:extLst>
      <p:ext uri="{BB962C8B-B14F-4D97-AF65-F5344CB8AC3E}">
        <p14:creationId xmlns:p14="http://schemas.microsoft.com/office/powerpoint/2010/main" val="7732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6867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/>
              <a:t>O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verview and Motivation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NSTX-U Mission and Status</a:t>
            </a:r>
          </a:p>
          <a:p>
            <a:pPr>
              <a:lnSpc>
                <a:spcPct val="114000"/>
              </a:lnSpc>
            </a:pPr>
            <a:r>
              <a:rPr lang="en-US" b="1" dirty="0" smtClean="0"/>
              <a:t>NSTX/NSTX-U Research Highlights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 and Turbulence</a:t>
            </a:r>
          </a:p>
          <a:p>
            <a:pPr lvl="1">
              <a:lnSpc>
                <a:spcPct val="114000"/>
              </a:lnSpc>
            </a:pPr>
            <a:r>
              <a:rPr lang="en-US" b="1" dirty="0" smtClean="0"/>
              <a:t>Power Exhaust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Plasma Start-up</a:t>
            </a:r>
          </a:p>
          <a:p>
            <a:pPr lvl="1">
              <a:lnSpc>
                <a:spcPct val="114000"/>
              </a:lnSpc>
            </a:pPr>
            <a:r>
              <a:rPr lang="en-US" b="1" dirty="0"/>
              <a:t>Scenarios, Control, and Stability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Modifications to Ideal </a:t>
            </a:r>
            <a:r>
              <a:rPr lang="en-US" b="1" dirty="0"/>
              <a:t>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tability by Kinetic </a:t>
            </a:r>
            <a:r>
              <a:rPr lang="en-US" b="1" dirty="0"/>
              <a:t>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ffects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12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3"/>
          <p:cNvSpPr>
            <a:spLocks noChangeArrowheads="1"/>
          </p:cNvSpPr>
          <p:nvPr/>
        </p:nvSpPr>
        <p:spPr bwMode="auto">
          <a:xfrm>
            <a:off x="0" y="76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Helicity Injection </a:t>
            </a:r>
            <a:r>
              <a:rPr lang="en-US" sz="2800" dirty="0" smtClean="0">
                <a:solidFill>
                  <a:srgbClr val="336699"/>
                </a:solidFill>
              </a:rPr>
              <a:t>is</a:t>
            </a: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 </a:t>
            </a:r>
            <a:r>
              <a:rPr lang="en-US" sz="2800" dirty="0">
                <a:solidFill>
                  <a:srgbClr val="336699"/>
                </a:solidFill>
              </a:rPr>
              <a:t>e</a:t>
            </a: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fficient </a:t>
            </a:r>
            <a:r>
              <a:rPr lang="en-US" sz="2800" dirty="0">
                <a:solidFill>
                  <a:srgbClr val="336699"/>
                </a:solidFill>
              </a:rPr>
              <a:t>m</a:t>
            </a: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ethod for current </a:t>
            </a:r>
            <a:r>
              <a:rPr lang="en-US" sz="2800" dirty="0">
                <a:solidFill>
                  <a:srgbClr val="336699"/>
                </a:solidFill>
              </a:rPr>
              <a:t>i</a:t>
            </a: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nitiation</a:t>
            </a:r>
          </a:p>
          <a:p>
            <a:pPr algn="ctr" eaLnBrk="0" hangingPunct="0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 smtClean="0">
                <a:solidFill>
                  <a:srgbClr val="C00000"/>
                </a:solidFill>
                <a:latin typeface="Helvetica Neue" charset="0"/>
                <a:ea typeface="ＭＳ Ｐゴシック" pitchFamily="34" charset="-128"/>
              </a:rPr>
              <a:t>Coaxial Helicity Injection (CHI) </a:t>
            </a:r>
            <a:r>
              <a:rPr lang="en-US" sz="2400" dirty="0">
                <a:solidFill>
                  <a:srgbClr val="C00000"/>
                </a:solidFill>
                <a:latin typeface="Helvetica Neue" charset="0"/>
              </a:rPr>
              <a:t>c</a:t>
            </a:r>
            <a:r>
              <a:rPr lang="en-US" sz="2400" i="0" dirty="0" smtClean="0">
                <a:solidFill>
                  <a:srgbClr val="C00000"/>
                </a:solidFill>
                <a:latin typeface="Helvetica Neue" charset="0"/>
                <a:ea typeface="ＭＳ Ｐゴシック" pitchFamily="34" charset="-128"/>
              </a:rPr>
              <a:t>oncepts </a:t>
            </a:r>
            <a:r>
              <a:rPr lang="en-US" sz="2400" dirty="0" smtClean="0">
                <a:solidFill>
                  <a:srgbClr val="C00000"/>
                </a:solidFill>
                <a:latin typeface="Helvetica Neue" charset="0"/>
              </a:rPr>
              <a:t>b</a:t>
            </a:r>
            <a:r>
              <a:rPr lang="en-US" sz="2400" i="0" dirty="0" smtClean="0">
                <a:solidFill>
                  <a:srgbClr val="C00000"/>
                </a:solidFill>
                <a:latin typeface="Helvetica Neue" charset="0"/>
                <a:ea typeface="ＭＳ Ｐゴシック" pitchFamily="34" charset="-128"/>
              </a:rPr>
              <a:t>eing developed</a:t>
            </a:r>
            <a:endParaRPr lang="en-US" sz="1600" i="0" dirty="0">
              <a:solidFill>
                <a:srgbClr val="C00000"/>
              </a:solidFill>
              <a:latin typeface="Helvetica Neue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943100" y="2066286"/>
            <a:ext cx="143933" cy="15240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037164" y="4470833"/>
            <a:ext cx="186267" cy="17780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010833" y="2218680"/>
            <a:ext cx="194734" cy="194733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8" name="Text Box 1"/>
          <p:cNvSpPr txBox="1">
            <a:spLocks noChangeArrowheads="1"/>
          </p:cNvSpPr>
          <p:nvPr/>
        </p:nvSpPr>
        <p:spPr bwMode="auto">
          <a:xfrm>
            <a:off x="1" y="957764"/>
            <a:ext cx="3746500" cy="70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buNone/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CHI developed on HIT</a:t>
            </a:r>
            <a:r>
              <a:rPr lang="en-US" sz="2000" dirty="0"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,</a:t>
            </a:r>
            <a:r>
              <a:rPr kumimoji="0" lang="en-US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 HIT-II</a:t>
            </a:r>
          </a:p>
          <a:p>
            <a:pPr algn="ctr" defTabSz="914400">
              <a:buNone/>
            </a:pPr>
            <a:r>
              <a:rPr lang="en-US" sz="2000" dirty="0" smtClean="0"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T</a:t>
            </a:r>
            <a:r>
              <a:rPr kumimoji="0" lang="en-US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ransferred to NSTX / NSTX-U</a:t>
            </a:r>
            <a:endParaRPr kumimoji="0" lang="en-US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ÇlÇr ñæí©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413000" y="2282180"/>
            <a:ext cx="228600" cy="203200"/>
          </a:xfrm>
          <a:prstGeom prst="rect">
            <a:avLst/>
          </a:prstGeom>
          <a:solidFill>
            <a:srgbClr val="EEF9F4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041400" y="4479280"/>
            <a:ext cx="228600" cy="203200"/>
          </a:xfrm>
          <a:prstGeom prst="rect">
            <a:avLst/>
          </a:prstGeom>
          <a:solidFill>
            <a:srgbClr val="EEF9F4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30" name="Text Box 1"/>
          <p:cNvSpPr txBox="1">
            <a:spLocks noChangeArrowheads="1"/>
          </p:cNvSpPr>
          <p:nvPr/>
        </p:nvSpPr>
        <p:spPr bwMode="auto">
          <a:xfrm>
            <a:off x="4393864" y="945064"/>
            <a:ext cx="4512623" cy="49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buNone/>
            </a:pP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Discharge 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evolution of 160 kA closed flux current produced by CHI alone in </a:t>
            </a: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NSTX</a:t>
            </a:r>
            <a:endParaRPr lang="en-US" sz="18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921" y="1616275"/>
            <a:ext cx="3308454" cy="2409625"/>
          </a:xfrm>
          <a:prstGeom prst="rect">
            <a:avLst/>
          </a:prstGeom>
        </p:spPr>
      </p:pic>
      <p:sp>
        <p:nvSpPr>
          <p:cNvPr id="41" name="Text Box 1"/>
          <p:cNvSpPr txBox="1">
            <a:spLocks noChangeArrowheads="1"/>
          </p:cNvSpPr>
          <p:nvPr/>
        </p:nvSpPr>
        <p:spPr bwMode="auto">
          <a:xfrm>
            <a:off x="44451" y="5943600"/>
            <a:ext cx="2084656" cy="2483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xtLst/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buNone/>
            </a:pP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. Raman et al., </a:t>
            </a: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PRL 2006</a:t>
            </a:r>
            <a:endParaRPr lang="en-US" sz="12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45" y="1752600"/>
            <a:ext cx="3575755" cy="4085580"/>
          </a:xfrm>
          <a:prstGeom prst="rect">
            <a:avLst/>
          </a:prstGeom>
        </p:spPr>
      </p:pic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67" y="6267653"/>
            <a:ext cx="3657600" cy="24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25900"/>
            <a:ext cx="4038600" cy="251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5943600" y="5421422"/>
            <a:ext cx="274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i="0" dirty="0" smtClean="0">
                <a:solidFill>
                  <a:schemeClr val="tx2"/>
                </a:solidFill>
                <a:latin typeface="+mn-lt"/>
              </a:rPr>
              <a:t>Standard NSTX inductive start-up, requires 50% more inductive flux than CHI started discharge</a:t>
            </a:r>
            <a:endParaRPr lang="en-US" altLang="en-US" i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1" name="Text Box 1"/>
          <p:cNvSpPr txBox="1">
            <a:spLocks noChangeArrowheads="1"/>
          </p:cNvSpPr>
          <p:nvPr/>
        </p:nvSpPr>
        <p:spPr bwMode="auto">
          <a:xfrm>
            <a:off x="2205567" y="5936792"/>
            <a:ext cx="2084656" cy="2483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xtLst/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buNone/>
            </a:pP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. Raman et al., </a:t>
            </a: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POP 2011</a:t>
            </a:r>
            <a:endParaRPr lang="en-US" sz="12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04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6867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verview and Motivation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Mission and Status</a:t>
            </a:r>
          </a:p>
          <a:p>
            <a:pPr>
              <a:lnSpc>
                <a:spcPct val="114000"/>
              </a:lnSpc>
            </a:pPr>
            <a:r>
              <a:rPr lang="en-US" b="1" dirty="0" smtClean="0"/>
              <a:t>NSTX/NSTX-U Research Highlights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Turbulence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Power Exhaust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Start-up</a:t>
            </a:r>
          </a:p>
          <a:p>
            <a:pPr lvl="1">
              <a:lnSpc>
                <a:spcPct val="114000"/>
              </a:lnSpc>
            </a:pPr>
            <a:r>
              <a:rPr lang="en-US" b="1" dirty="0" smtClean="0"/>
              <a:t>Scenarios, Control, and Stability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Modifications to Ideal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tability by Kinetic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E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ffects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70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200" dirty="0" smtClean="0"/>
              <a:t>NSTX achieved 70% “transformer-less” current drive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3100" dirty="0" smtClean="0">
                <a:solidFill>
                  <a:srgbClr val="C00000"/>
                </a:solidFill>
              </a:rPr>
              <a:t>Will NSTX-U achieve 100% as predicted by simulations?</a:t>
            </a:r>
            <a:endParaRPr lang="en-US" sz="2700" dirty="0">
              <a:solidFill>
                <a:srgbClr val="C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200" y="5917721"/>
            <a:ext cx="8991600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Steady-state operation required for ST, </a:t>
            </a:r>
            <a:r>
              <a:rPr lang="en-US" sz="2600" i="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tokamak</a:t>
            </a:r>
            <a:r>
              <a:rPr lang="en-US" sz="26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or </a:t>
            </a:r>
            <a:r>
              <a:rPr lang="en-US" sz="2600" i="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stellarator</a:t>
            </a:r>
            <a:r>
              <a:rPr lang="en-US" sz="26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FNSF</a:t>
            </a:r>
            <a:endParaRPr lang="en-US" sz="26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61161" y="1135559"/>
            <a:ext cx="7068439" cy="4579036"/>
            <a:chOff x="1161161" y="1135559"/>
            <a:chExt cx="7068439" cy="4579036"/>
          </a:xfrm>
        </p:grpSpPr>
        <p:pic>
          <p:nvPicPr>
            <p:cNvPr id="16" name="Picture 15" descr="HighNI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8411" y="1143000"/>
              <a:ext cx="5524500" cy="437608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  <a:effectLst/>
          </p:spPr>
        </p:pic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1777893" y="1135559"/>
              <a:ext cx="5606374" cy="7694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81994" tIns="365760" rIns="81994" bIns="91440">
              <a:spAutoFit/>
            </a:bodyPr>
            <a:lstStyle/>
            <a:p>
              <a:pPr algn="ctr"/>
              <a:r>
                <a:rPr lang="en-US" sz="2000" i="0" dirty="0" smtClean="0">
                  <a:solidFill>
                    <a:srgbClr val="000000"/>
                  </a:solidFill>
                </a:rPr>
                <a:t>TRANSP Contours </a:t>
              </a:r>
              <a:r>
                <a:rPr lang="en-US" sz="2000" i="0" dirty="0">
                  <a:solidFill>
                    <a:srgbClr val="000000"/>
                  </a:solidFill>
                </a:rPr>
                <a:t>of Non-Inductive Fraction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113661" y="1885890"/>
              <a:ext cx="381000" cy="352425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+mn-lt"/>
              </a:endParaRPr>
            </a:p>
          </p:txBody>
        </p:sp>
        <p:sp>
          <p:nvSpPr>
            <p:cNvPr id="47" name="TextBox 19"/>
            <p:cNvSpPr txBox="1">
              <a:spLocks noChangeArrowheads="1"/>
            </p:cNvSpPr>
            <p:nvPr/>
          </p:nvSpPr>
          <p:spPr bwMode="auto">
            <a:xfrm>
              <a:off x="1447801" y="5310531"/>
              <a:ext cx="6781799" cy="4000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54" tIns="45678" rIns="91354" bIns="45678">
              <a:spAutoFit/>
            </a:bodyPr>
            <a:lstStyle/>
            <a:p>
              <a:pPr algn="ctr"/>
              <a:r>
                <a:rPr lang="en-US" sz="2000" b="1" i="0" dirty="0" smtClean="0">
                  <a:solidFill>
                    <a:srgbClr val="FF0000"/>
                  </a:solidFill>
                </a:rPr>
                <a:t>I</a:t>
              </a:r>
              <a:r>
                <a:rPr lang="en-US" sz="2000" b="1" i="0" baseline="-25000" dirty="0" smtClean="0">
                  <a:solidFill>
                    <a:srgbClr val="FF0000"/>
                  </a:solidFill>
                </a:rPr>
                <a:t>P</a:t>
              </a:r>
              <a:r>
                <a:rPr lang="en-US" sz="2000" b="1" i="0" dirty="0" smtClean="0">
                  <a:solidFill>
                    <a:srgbClr val="FF0000"/>
                  </a:solidFill>
                </a:rPr>
                <a:t>=1 </a:t>
              </a:r>
              <a:r>
                <a:rPr lang="en-US" sz="2000" b="1" i="0" dirty="0">
                  <a:solidFill>
                    <a:srgbClr val="FF0000"/>
                  </a:solidFill>
                </a:rPr>
                <a:t>MA, </a:t>
              </a:r>
              <a:r>
                <a:rPr lang="en-US" sz="2000" b="1" i="0" dirty="0" smtClean="0">
                  <a:solidFill>
                    <a:srgbClr val="FF0000"/>
                  </a:solidFill>
                </a:rPr>
                <a:t>B</a:t>
              </a:r>
              <a:r>
                <a:rPr lang="en-US" sz="2000" b="1" i="0" baseline="-25000" dirty="0" smtClean="0">
                  <a:solidFill>
                    <a:srgbClr val="FF0000"/>
                  </a:solidFill>
                </a:rPr>
                <a:t>T</a:t>
              </a:r>
              <a:r>
                <a:rPr lang="en-US" sz="2000" b="1" i="0" dirty="0" smtClean="0">
                  <a:solidFill>
                    <a:srgbClr val="FF0000"/>
                  </a:solidFill>
                </a:rPr>
                <a:t>=1.0 T, P</a:t>
              </a:r>
              <a:r>
                <a:rPr lang="en-US" sz="2000" b="1" i="0" baseline="-25000" dirty="0" smtClean="0">
                  <a:solidFill>
                    <a:srgbClr val="FF0000"/>
                  </a:solidFill>
                </a:rPr>
                <a:t>NBI</a:t>
              </a:r>
              <a:r>
                <a:rPr lang="en-US" sz="2000" b="1" i="0" dirty="0" smtClean="0">
                  <a:solidFill>
                    <a:srgbClr val="FF0000"/>
                  </a:solidFill>
                </a:rPr>
                <a:t>=12.6 </a:t>
              </a:r>
              <a:r>
                <a:rPr lang="en-US" sz="2000" b="1" i="0" dirty="0">
                  <a:solidFill>
                    <a:srgbClr val="FF0000"/>
                  </a:solidFill>
                </a:rPr>
                <a:t>MW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61161" y="1882777"/>
              <a:ext cx="1333500" cy="38318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en-US" sz="2800" i="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800" i="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2800" i="0" dirty="0" smtClean="0">
                  <a:solidFill>
                    <a:srgbClr val="000000"/>
                  </a:solidFill>
                  <a:latin typeface="Arial Narrow" pitchFamily="34" charset="0"/>
                </a:rPr>
                <a:t>H</a:t>
              </a:r>
              <a:r>
                <a:rPr lang="en-US" sz="2800" i="0" baseline="-25000" dirty="0" smtClean="0">
                  <a:solidFill>
                    <a:srgbClr val="000000"/>
                  </a:solidFill>
                  <a:latin typeface="Arial Narrow" pitchFamily="34" charset="0"/>
                </a:rPr>
                <a:t>98y2</a:t>
              </a:r>
            </a:p>
            <a:p>
              <a:pPr algn="ctr">
                <a:lnSpc>
                  <a:spcPct val="90000"/>
                </a:lnSpc>
              </a:pPr>
              <a:endParaRPr lang="en-US" sz="1800" i="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600" i="0" dirty="0" smtClean="0">
                  <a:solidFill>
                    <a:srgbClr val="000000"/>
                  </a:solidFill>
                  <a:latin typeface="Arial Narrow" pitchFamily="34" charset="0"/>
                </a:rPr>
                <a:t>ITER H-mode confinement scaling multiplier</a:t>
              </a:r>
            </a:p>
            <a:p>
              <a:pPr algn="ctr">
                <a:lnSpc>
                  <a:spcPct val="90000"/>
                </a:lnSpc>
              </a:pPr>
              <a:endParaRPr lang="en-US" i="0" dirty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i="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4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400" i="0" baseline="-25000" dirty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4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4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4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7366243" y="5437596"/>
            <a:ext cx="1651862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200" i="1" dirty="0" smtClean="0"/>
              <a:t>S. Gerhardt, NF 2012</a:t>
            </a:r>
          </a:p>
        </p:txBody>
      </p:sp>
    </p:spTree>
    <p:extLst>
      <p:ext uri="{BB962C8B-B14F-4D97-AF65-F5344CB8AC3E}">
        <p14:creationId xmlns:p14="http://schemas.microsoft.com/office/powerpoint/2010/main" val="422040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627676" y="3875160"/>
            <a:ext cx="4146440" cy="2482571"/>
            <a:chOff x="4435793" y="1141785"/>
            <a:chExt cx="4146440" cy="2482571"/>
          </a:xfrm>
        </p:grpSpPr>
        <p:sp>
          <p:nvSpPr>
            <p:cNvPr id="29" name="TextBox 28"/>
            <p:cNvSpPr txBox="1"/>
            <p:nvPr/>
          </p:nvSpPr>
          <p:spPr>
            <a:xfrm rot="16200000">
              <a:off x="7256389" y="2159852"/>
              <a:ext cx="23439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b="0" i="0" dirty="0" smtClean="0">
                  <a:solidFill>
                    <a:srgbClr val="0000FF"/>
                  </a:solidFill>
                </a:rPr>
                <a:t>NTV torque density (N/m</a:t>
              </a:r>
              <a:r>
                <a:rPr lang="en-US" sz="1400" b="0" i="0" baseline="30000" dirty="0" smtClean="0">
                  <a:solidFill>
                    <a:srgbClr val="0000FF"/>
                  </a:solidFill>
                </a:rPr>
                <a:t>2</a:t>
              </a:r>
              <a:r>
                <a:rPr lang="en-US" sz="1400" b="0" i="0" dirty="0" smtClean="0">
                  <a:solidFill>
                    <a:srgbClr val="0000FF"/>
                  </a:solidFill>
                </a:rPr>
                <a:t>)</a:t>
              </a:r>
              <a:endParaRPr lang="en-US" sz="1400" b="0" i="0" dirty="0">
                <a:solidFill>
                  <a:srgbClr val="0000FF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435793" y="1185324"/>
              <a:ext cx="3790552" cy="2439032"/>
              <a:chOff x="4435793" y="1185324"/>
              <a:chExt cx="3790552" cy="2439032"/>
            </a:xfrm>
          </p:grpSpPr>
          <p:pic>
            <p:nvPicPr>
              <p:cNvPr id="31" name="Picture 310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70"/>
              <a:stretch/>
            </p:blipFill>
            <p:spPr bwMode="auto">
              <a:xfrm>
                <a:off x="4964372" y="1262118"/>
                <a:ext cx="3261973" cy="2093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TextBox 31"/>
              <p:cNvSpPr txBox="1"/>
              <p:nvPr/>
            </p:nvSpPr>
            <p:spPr>
              <a:xfrm rot="16200000">
                <a:off x="3561195" y="2265369"/>
                <a:ext cx="20569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b="0" i="0" dirty="0" smtClean="0">
                    <a:solidFill>
                      <a:srgbClr val="FF0000"/>
                    </a:solidFill>
                  </a:rPr>
                  <a:t>Plasma rotation (rad/s)</a:t>
                </a:r>
                <a:endParaRPr lang="en-US" sz="1400" b="0" i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915915" y="3316579"/>
                <a:ext cx="16401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b="0" i="0" dirty="0" smtClean="0">
                    <a:solidFill>
                      <a:schemeClr val="tx1"/>
                    </a:solidFill>
                  </a:rPr>
                  <a:t>Radial coordinate</a:t>
                </a:r>
                <a:endParaRPr lang="en-US" sz="1400" b="0" i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Text Box 19"/>
              <p:cNvSpPr txBox="1">
                <a:spLocks noChangeArrowheads="1"/>
              </p:cNvSpPr>
              <p:nvPr/>
            </p:nvSpPr>
            <p:spPr bwMode="auto">
              <a:xfrm>
                <a:off x="7153379" y="1968150"/>
                <a:ext cx="849889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0"/>
                  </a:spcBef>
                  <a:buNone/>
                </a:pPr>
                <a:r>
                  <a:rPr lang="en-US" sz="1800" b="0" i="0" dirty="0" smtClean="0">
                    <a:solidFill>
                      <a:srgbClr val="9900FF"/>
                    </a:solidFill>
                  </a:rPr>
                  <a:t>NTV</a:t>
                </a:r>
              </a:p>
              <a:p>
                <a:pPr algn="ctr">
                  <a:spcBef>
                    <a:spcPts val="0"/>
                  </a:spcBef>
                  <a:buNone/>
                </a:pPr>
                <a:r>
                  <a:rPr lang="en-US" sz="1800" b="0" i="0" dirty="0" smtClean="0">
                    <a:solidFill>
                      <a:srgbClr val="9900FF"/>
                    </a:solidFill>
                  </a:rPr>
                  <a:t>region</a:t>
                </a:r>
              </a:p>
            </p:txBody>
          </p:sp>
          <p:cxnSp>
            <p:nvCxnSpPr>
              <p:cNvPr id="35" name="Straight Arrow Connector 34"/>
              <p:cNvCxnSpPr>
                <a:stCxn id="34" idx="2"/>
              </p:cNvCxnSpPr>
              <p:nvPr/>
            </p:nvCxnSpPr>
            <p:spPr bwMode="auto">
              <a:xfrm flipH="1">
                <a:off x="7233146" y="2614481"/>
                <a:ext cx="345178" cy="172181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6600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6" name="TextBox 35"/>
              <p:cNvSpPr txBox="1"/>
              <p:nvPr/>
            </p:nvSpPr>
            <p:spPr>
              <a:xfrm>
                <a:off x="4738058" y="309514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i="0" dirty="0" smtClean="0">
                    <a:solidFill>
                      <a:srgbClr val="FF0000"/>
                    </a:solidFill>
                  </a:rPr>
                  <a:t>0</a:t>
                </a:r>
                <a:endParaRPr lang="en-US" sz="1400" i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738058" y="245803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i="0" dirty="0" smtClean="0">
                    <a:solidFill>
                      <a:srgbClr val="FF0000"/>
                    </a:solidFill>
                  </a:rPr>
                  <a:t>2</a:t>
                </a:r>
                <a:endParaRPr lang="en-US" sz="1400" i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738058" y="1812628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i="0" dirty="0" smtClean="0">
                    <a:solidFill>
                      <a:srgbClr val="FF0000"/>
                    </a:solidFill>
                  </a:rPr>
                  <a:t>4</a:t>
                </a:r>
                <a:endParaRPr lang="en-US" sz="1400" i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738058" y="1185324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i="0" dirty="0" smtClean="0">
                    <a:solidFill>
                      <a:srgbClr val="FF0000"/>
                    </a:solidFill>
                  </a:rPr>
                  <a:t>6</a:t>
                </a:r>
                <a:endParaRPr lang="en-US" sz="1400" i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435793" y="1195858"/>
                <a:ext cx="4507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i="0" dirty="0" smtClean="0">
                    <a:solidFill>
                      <a:srgbClr val="FF0000"/>
                    </a:solidFill>
                  </a:rPr>
                  <a:t>10</a:t>
                </a:r>
                <a:r>
                  <a:rPr lang="en-US" sz="1400" i="0" baseline="30000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  <p:sp>
            <p:nvSpPr>
              <p:cNvPr id="41" name="Text Box 19"/>
              <p:cNvSpPr txBox="1">
                <a:spLocks noChangeArrowheads="1"/>
              </p:cNvSpPr>
              <p:nvPr/>
            </p:nvSpPr>
            <p:spPr bwMode="auto">
              <a:xfrm>
                <a:off x="4976845" y="2754888"/>
                <a:ext cx="141481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rPr lang="en-US" sz="1800" b="0" i="0" dirty="0">
                    <a:solidFill>
                      <a:srgbClr val="00B050"/>
                    </a:solidFill>
                  </a:rPr>
                  <a:t>d</a:t>
                </a:r>
                <a:r>
                  <a:rPr lang="en-US" sz="1800" b="0" i="0" dirty="0" smtClean="0">
                    <a:solidFill>
                      <a:srgbClr val="00B050"/>
                    </a:solidFill>
                  </a:rPr>
                  <a:t>esired </a:t>
                </a:r>
                <a:r>
                  <a:rPr lang="en-US" sz="1800" b="0" i="0" dirty="0" err="1" smtClean="0">
                    <a:solidFill>
                      <a:srgbClr val="00B050"/>
                    </a:solidFill>
                    <a:latin typeface="Symbol" panose="05050102010706020507" pitchFamily="18" charset="2"/>
                  </a:rPr>
                  <a:t>w</a:t>
                </a:r>
                <a:r>
                  <a:rPr lang="en-US" sz="1800" b="0" i="0" baseline="-25000" dirty="0" err="1" smtClean="0">
                    <a:solidFill>
                      <a:srgbClr val="00B050"/>
                    </a:solidFill>
                    <a:latin typeface="Symbol" panose="05050102010706020507" pitchFamily="18" charset="2"/>
                  </a:rPr>
                  <a:t>f</a:t>
                </a:r>
                <a:endParaRPr lang="en-US" sz="1800" b="0" i="0" baseline="-25000" dirty="0" smtClean="0">
                  <a:solidFill>
                    <a:srgbClr val="00B050"/>
                  </a:solidFill>
                  <a:latin typeface="Symbol" panose="05050102010706020507" pitchFamily="18" charset="2"/>
                </a:endParaRPr>
              </a:p>
            </p:txBody>
          </p:sp>
          <p:cxnSp>
            <p:nvCxnSpPr>
              <p:cNvPr id="42" name="Straight Arrow Connector 41"/>
              <p:cNvCxnSpPr/>
              <p:nvPr/>
            </p:nvCxnSpPr>
            <p:spPr bwMode="auto">
              <a:xfrm flipV="1">
                <a:off x="5523851" y="2485194"/>
                <a:ext cx="108641" cy="320555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3" name="TextBox 42"/>
              <p:cNvSpPr txBox="1"/>
              <p:nvPr/>
            </p:nvSpPr>
            <p:spPr>
              <a:xfrm>
                <a:off x="5454668" y="1325484"/>
                <a:ext cx="355648" cy="338550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>
                  <a:buNone/>
                </a:pPr>
                <a:r>
                  <a:rPr lang="en-US" sz="1600" b="0" i="0" dirty="0" smtClean="0">
                    <a:solidFill>
                      <a:srgbClr val="FF0000"/>
                    </a:solidFill>
                  </a:rPr>
                  <a:t>t</a:t>
                </a:r>
                <a:r>
                  <a:rPr lang="en-US" sz="1600" b="0" i="0" baseline="-25000" dirty="0" smtClean="0">
                    <a:solidFill>
                      <a:srgbClr val="FF0000"/>
                    </a:solidFill>
                  </a:rPr>
                  <a:t>1</a:t>
                </a:r>
                <a:endParaRPr lang="en-US" sz="1600" b="0" i="0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293470" y="1617425"/>
                <a:ext cx="355648" cy="338550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>
                  <a:buNone/>
                </a:pPr>
                <a:r>
                  <a:rPr lang="en-US" sz="1600" b="0" i="0" dirty="0" smtClean="0">
                    <a:solidFill>
                      <a:srgbClr val="FF0000"/>
                    </a:solidFill>
                  </a:rPr>
                  <a:t>t</a:t>
                </a:r>
                <a:r>
                  <a:rPr lang="en-US" sz="1600" b="0" i="0" baseline="-25000" dirty="0">
                    <a:solidFill>
                      <a:srgbClr val="FF0000"/>
                    </a:solidFill>
                  </a:rPr>
                  <a:t>2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183333" y="2023309"/>
                <a:ext cx="355648" cy="338550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>
                  <a:buNone/>
                </a:pPr>
                <a:r>
                  <a:rPr lang="en-US" sz="1600" b="0" i="0" dirty="0" smtClean="0">
                    <a:solidFill>
                      <a:srgbClr val="FF0000"/>
                    </a:solidFill>
                  </a:rPr>
                  <a:t>t</a:t>
                </a:r>
                <a:r>
                  <a:rPr lang="en-US" sz="1600" b="0" i="0" baseline="-250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</p:grpSp>
      </p:grpSp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NSTX-U developing a range of profile control actuators for physics studies, scenario optimization</a:t>
            </a:r>
          </a:p>
        </p:txBody>
      </p:sp>
      <p:pic>
        <p:nvPicPr>
          <p:cNvPr id="33806" name="Picture 3" descr="Fig29.pdf"/>
          <p:cNvPicPr>
            <a:picLocks noChangeAspect="1"/>
          </p:cNvPicPr>
          <p:nvPr/>
        </p:nvPicPr>
        <p:blipFill>
          <a:blip r:embed="rId3" cstate="print"/>
          <a:srcRect l="54314" t="33333" r="3987" b="34445"/>
          <a:stretch>
            <a:fillRect/>
          </a:stretch>
        </p:blipFill>
        <p:spPr bwMode="auto">
          <a:xfrm>
            <a:off x="825500" y="1698625"/>
            <a:ext cx="249396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Picture 4" descr="Fig8.pdf"/>
          <p:cNvPicPr>
            <a:picLocks noChangeAspect="1"/>
          </p:cNvPicPr>
          <p:nvPr/>
        </p:nvPicPr>
        <p:blipFill>
          <a:blip r:embed="rId4" cstate="print"/>
          <a:srcRect l="15491" t="3333" r="47124" b="76334"/>
          <a:stretch>
            <a:fillRect/>
          </a:stretch>
        </p:blipFill>
        <p:spPr bwMode="auto">
          <a:xfrm>
            <a:off x="685800" y="4370388"/>
            <a:ext cx="25987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8" name="TextBox 11"/>
          <p:cNvSpPr txBox="1">
            <a:spLocks noChangeArrowheads="1"/>
          </p:cNvSpPr>
          <p:nvPr/>
        </p:nvSpPr>
        <p:spPr bwMode="auto">
          <a:xfrm>
            <a:off x="1033463" y="4187825"/>
            <a:ext cx="2260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1400" i="0" dirty="0">
                <a:solidFill>
                  <a:srgbClr val="000000"/>
                </a:solidFill>
              </a:rPr>
              <a:t>Variations in Outer Gap</a:t>
            </a:r>
          </a:p>
        </p:txBody>
      </p:sp>
      <p:sp>
        <p:nvSpPr>
          <p:cNvPr id="33809" name="TextBox 12"/>
          <p:cNvSpPr txBox="1">
            <a:spLocks noChangeArrowheads="1"/>
          </p:cNvSpPr>
          <p:nvPr/>
        </p:nvSpPr>
        <p:spPr bwMode="auto">
          <a:xfrm>
            <a:off x="228600" y="1285875"/>
            <a:ext cx="373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6" tIns="45688" rIns="91376" bIns="45688">
            <a:spAutoFit/>
          </a:bodyPr>
          <a:lstStyle/>
          <a:p>
            <a:pPr algn="ctr"/>
            <a:r>
              <a:rPr lang="en-US" sz="1400" i="0" dirty="0">
                <a:solidFill>
                  <a:srgbClr val="000000"/>
                </a:solidFill>
              </a:rPr>
              <a:t>Variations in Beam Sources </a:t>
            </a:r>
          </a:p>
          <a:p>
            <a:pPr algn="ctr"/>
            <a:r>
              <a:rPr lang="en-US" sz="1400" i="0" dirty="0">
                <a:solidFill>
                  <a:srgbClr val="000000"/>
                </a:solidFill>
              </a:rPr>
              <a:t>800 kA Partial Inductive, 87% &lt; </a:t>
            </a:r>
            <a:r>
              <a:rPr lang="en-US" sz="1400" i="0" dirty="0" err="1">
                <a:solidFill>
                  <a:srgbClr val="000000"/>
                </a:solidFill>
              </a:rPr>
              <a:t>f</a:t>
            </a:r>
            <a:r>
              <a:rPr lang="en-US" sz="1400" i="0" baseline="-25000" dirty="0" err="1">
                <a:solidFill>
                  <a:srgbClr val="000000"/>
                </a:solidFill>
              </a:rPr>
              <a:t>NI</a:t>
            </a:r>
            <a:r>
              <a:rPr lang="en-US" sz="1400" i="0" dirty="0">
                <a:solidFill>
                  <a:srgbClr val="000000"/>
                </a:solidFill>
              </a:rPr>
              <a:t> &lt; 100% </a:t>
            </a:r>
          </a:p>
        </p:txBody>
      </p:sp>
      <p:sp>
        <p:nvSpPr>
          <p:cNvPr id="33810" name="TextBox 13"/>
          <p:cNvSpPr txBox="1">
            <a:spLocks noChangeArrowheads="1"/>
          </p:cNvSpPr>
          <p:nvPr/>
        </p:nvSpPr>
        <p:spPr bwMode="auto">
          <a:xfrm>
            <a:off x="952569" y="6122988"/>
            <a:ext cx="1943031" cy="27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1200" i="0">
                <a:solidFill>
                  <a:schemeClr val="tx1"/>
                </a:solidFill>
              </a:rPr>
              <a:t>27    22    17    12    7     2</a:t>
            </a:r>
          </a:p>
        </p:txBody>
      </p:sp>
      <p:sp>
        <p:nvSpPr>
          <p:cNvPr id="33811" name="TextBox 14"/>
          <p:cNvSpPr txBox="1">
            <a:spLocks noChangeArrowheads="1"/>
          </p:cNvSpPr>
          <p:nvPr/>
        </p:nvSpPr>
        <p:spPr bwMode="auto">
          <a:xfrm>
            <a:off x="1627256" y="6275388"/>
            <a:ext cx="902682" cy="27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1200" i="0" dirty="0">
                <a:solidFill>
                  <a:srgbClr val="000000"/>
                </a:solidFill>
              </a:rPr>
              <a:t>Outer Gap</a:t>
            </a:r>
          </a:p>
        </p:txBody>
      </p:sp>
      <p:sp>
        <p:nvSpPr>
          <p:cNvPr id="33812" name="Rectangle 17"/>
          <p:cNvSpPr>
            <a:spLocks noChangeArrowheads="1"/>
          </p:cNvSpPr>
          <p:nvPr/>
        </p:nvSpPr>
        <p:spPr bwMode="auto">
          <a:xfrm>
            <a:off x="1309688" y="1958975"/>
            <a:ext cx="1247775" cy="684213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 defTabSz="911225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33813" name="TextBox 16"/>
          <p:cNvSpPr txBox="1">
            <a:spLocks noChangeArrowheads="1"/>
          </p:cNvSpPr>
          <p:nvPr/>
        </p:nvSpPr>
        <p:spPr bwMode="auto">
          <a:xfrm>
            <a:off x="1241425" y="1860550"/>
            <a:ext cx="13716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6" tIns="45688" rIns="91376" bIns="45688">
            <a:spAutoFit/>
          </a:bodyPr>
          <a:lstStyle/>
          <a:p>
            <a:r>
              <a:rPr lang="en-US" sz="1000" i="0" dirty="0">
                <a:solidFill>
                  <a:schemeClr val="tx1"/>
                </a:solidFill>
              </a:rPr>
              <a:t>800 kA and 1 T</a:t>
            </a:r>
          </a:p>
          <a:p>
            <a:r>
              <a:rPr lang="en-US" sz="1000" i="0" dirty="0">
                <a:solidFill>
                  <a:srgbClr val="FF0000"/>
                </a:solidFill>
              </a:rPr>
              <a:t>[50,60,70,130] cm</a:t>
            </a:r>
          </a:p>
          <a:p>
            <a:r>
              <a:rPr lang="en-US" sz="1000" i="0" dirty="0"/>
              <a:t>[50,60,120,130] cm</a:t>
            </a:r>
          </a:p>
          <a:p>
            <a:r>
              <a:rPr lang="en-US" sz="1000" i="0" dirty="0">
                <a:solidFill>
                  <a:schemeClr val="tx1"/>
                </a:solidFill>
              </a:rPr>
              <a:t>[60,70,110,120] cm</a:t>
            </a:r>
          </a:p>
          <a:p>
            <a:r>
              <a:rPr lang="en-US" sz="1000" i="0" dirty="0">
                <a:solidFill>
                  <a:srgbClr val="008000"/>
                </a:solidFill>
              </a:rPr>
              <a:t>[70,110,120,130] cm</a:t>
            </a:r>
          </a:p>
        </p:txBody>
      </p:sp>
      <p:sp>
        <p:nvSpPr>
          <p:cNvPr id="33814" name="TextBox 10"/>
          <p:cNvSpPr txBox="1">
            <a:spLocks noChangeArrowheads="1"/>
          </p:cNvSpPr>
          <p:nvPr/>
        </p:nvSpPr>
        <p:spPr bwMode="auto">
          <a:xfrm>
            <a:off x="893763" y="914400"/>
            <a:ext cx="2484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2000" i="0">
                <a:solidFill>
                  <a:srgbClr val="FF0000"/>
                </a:solidFill>
              </a:rPr>
              <a:t>q-Profile Actuators</a:t>
            </a:r>
          </a:p>
        </p:txBody>
      </p:sp>
      <p:cxnSp>
        <p:nvCxnSpPr>
          <p:cNvPr id="33815" name="Straight Connector 33"/>
          <p:cNvCxnSpPr>
            <a:cxnSpLocks noChangeShapeType="1"/>
          </p:cNvCxnSpPr>
          <p:nvPr/>
        </p:nvCxnSpPr>
        <p:spPr bwMode="auto">
          <a:xfrm>
            <a:off x="3871672" y="1114425"/>
            <a:ext cx="0" cy="53324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3" name="Group 2"/>
          <p:cNvGrpSpPr/>
          <p:nvPr/>
        </p:nvGrpSpPr>
        <p:grpSpPr>
          <a:xfrm>
            <a:off x="4824029" y="926421"/>
            <a:ext cx="4014124" cy="2798080"/>
            <a:chOff x="2792" y="926421"/>
            <a:chExt cx="4014124" cy="2798080"/>
          </a:xfrm>
        </p:grpSpPr>
        <p:sp>
          <p:nvSpPr>
            <p:cNvPr id="33795" name="Text Box 17"/>
            <p:cNvSpPr txBox="1">
              <a:spLocks noChangeArrowheads="1"/>
            </p:cNvSpPr>
            <p:nvPr/>
          </p:nvSpPr>
          <p:spPr bwMode="auto">
            <a:xfrm>
              <a:off x="2722563" y="1589897"/>
              <a:ext cx="1088707" cy="86177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i="0" dirty="0">
                  <a:solidFill>
                    <a:srgbClr val="000000"/>
                  </a:solidFill>
                </a:rPr>
                <a:t>Torque Profiles From 6 Different NB Sources</a:t>
              </a:r>
            </a:p>
          </p:txBody>
        </p:sp>
        <p:sp>
          <p:nvSpPr>
            <p:cNvPr id="33796" name="Text Box 18"/>
            <p:cNvSpPr txBox="1">
              <a:spLocks noChangeArrowheads="1"/>
            </p:cNvSpPr>
            <p:nvPr/>
          </p:nvSpPr>
          <p:spPr bwMode="auto">
            <a:xfrm>
              <a:off x="787400" y="2589213"/>
              <a:ext cx="768350" cy="3968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174625" indent="-174625">
                <a:lnSpc>
                  <a:spcPct val="70000"/>
                </a:lnSpc>
              </a:pPr>
              <a:r>
                <a:rPr lang="en-US"/>
                <a:t>Neutral </a:t>
              </a:r>
            </a:p>
            <a:p>
              <a:pPr marL="174625" indent="-174625">
                <a:lnSpc>
                  <a:spcPct val="70000"/>
                </a:lnSpc>
              </a:pPr>
              <a:r>
                <a:rPr lang="en-US"/>
                <a:t>Beams</a:t>
              </a:r>
            </a:p>
            <a:p>
              <a:pPr marL="174625" indent="-174625">
                <a:lnSpc>
                  <a:spcPct val="70000"/>
                </a:lnSpc>
              </a:pPr>
              <a:r>
                <a:rPr lang="en-US"/>
                <a:t>(TRANSP)</a:t>
              </a:r>
            </a:p>
          </p:txBody>
        </p:sp>
        <p:sp>
          <p:nvSpPr>
            <p:cNvPr id="33797" name="TextBox 10"/>
            <p:cNvSpPr txBox="1">
              <a:spLocks noChangeArrowheads="1"/>
            </p:cNvSpPr>
            <p:nvPr/>
          </p:nvSpPr>
          <p:spPr bwMode="auto">
            <a:xfrm>
              <a:off x="664116" y="926421"/>
              <a:ext cx="3352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76" tIns="45688" rIns="91376" bIns="45688">
              <a:spAutoFit/>
            </a:bodyPr>
            <a:lstStyle/>
            <a:p>
              <a:r>
                <a:rPr lang="en-US" sz="2000" i="0" dirty="0">
                  <a:solidFill>
                    <a:srgbClr val="FF0000"/>
                  </a:solidFill>
                </a:rPr>
                <a:t>Rotation Profile Actuators</a:t>
              </a:r>
            </a:p>
          </p:txBody>
        </p:sp>
        <p:pic>
          <p:nvPicPr>
            <p:cNvPr id="33798" name="Picture 24" descr="Screen shot 2012-04-09 at 1.44.52 PM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92" y="1311501"/>
              <a:ext cx="2632075" cy="241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0" name="TextBox 32"/>
            <p:cNvSpPr txBox="1">
              <a:spLocks noChangeArrowheads="1"/>
            </p:cNvSpPr>
            <p:nvPr/>
          </p:nvSpPr>
          <p:spPr bwMode="auto">
            <a:xfrm>
              <a:off x="1311961" y="1325110"/>
              <a:ext cx="1147763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012" tIns="41005" rIns="82012" bIns="41005">
              <a:spAutoFit/>
            </a:bodyPr>
            <a:lstStyle/>
            <a:p>
              <a:r>
                <a:rPr lang="en-US" sz="1300" dirty="0">
                  <a:solidFill>
                    <a:srgbClr val="A14796"/>
                  </a:solidFill>
                </a:rPr>
                <a:t>Largest </a:t>
              </a:r>
              <a:r>
                <a:rPr lang="en-US" sz="1300" dirty="0" err="1">
                  <a:solidFill>
                    <a:srgbClr val="A14796"/>
                  </a:solidFill>
                </a:rPr>
                <a:t>R</a:t>
              </a:r>
              <a:r>
                <a:rPr lang="en-US" sz="1300" baseline="-25000" dirty="0" err="1">
                  <a:solidFill>
                    <a:srgbClr val="A14796"/>
                  </a:solidFill>
                </a:rPr>
                <a:t>tan</a:t>
              </a:r>
              <a:endParaRPr lang="en-US" sz="1300" dirty="0">
                <a:solidFill>
                  <a:srgbClr val="A14796"/>
                </a:solidFill>
              </a:endParaRPr>
            </a:p>
          </p:txBody>
        </p:sp>
        <p:sp>
          <p:nvSpPr>
            <p:cNvPr id="33801" name="TextBox 33"/>
            <p:cNvSpPr txBox="1">
              <a:spLocks noChangeArrowheads="1"/>
            </p:cNvSpPr>
            <p:nvPr/>
          </p:nvSpPr>
          <p:spPr bwMode="auto">
            <a:xfrm>
              <a:off x="1171575" y="3057524"/>
              <a:ext cx="1230313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012" tIns="41005" rIns="82012" bIns="41005">
              <a:spAutoFit/>
            </a:bodyPr>
            <a:lstStyle/>
            <a:p>
              <a:r>
                <a:rPr lang="en-US" sz="1300" dirty="0">
                  <a:solidFill>
                    <a:srgbClr val="FF0000"/>
                  </a:solidFill>
                </a:rPr>
                <a:t>Smallest </a:t>
              </a:r>
              <a:r>
                <a:rPr lang="en-US" sz="1300" dirty="0" err="1">
                  <a:solidFill>
                    <a:srgbClr val="FF0000"/>
                  </a:solidFill>
                </a:rPr>
                <a:t>R</a:t>
              </a:r>
              <a:r>
                <a:rPr lang="en-US" sz="1300" baseline="-25000" dirty="0" err="1">
                  <a:solidFill>
                    <a:srgbClr val="FF0000"/>
                  </a:solidFill>
                </a:rPr>
                <a:t>tan</a:t>
              </a:r>
              <a:endParaRPr lang="en-US" sz="1300" dirty="0">
                <a:solidFill>
                  <a:srgbClr val="FF0000"/>
                </a:solidFill>
              </a:endParaRPr>
            </a:p>
          </p:txBody>
        </p:sp>
        <p:cxnSp>
          <p:nvCxnSpPr>
            <p:cNvPr id="33802" name="Straight Connector 35"/>
            <p:cNvCxnSpPr>
              <a:cxnSpLocks noChangeShapeType="1"/>
            </p:cNvCxnSpPr>
            <p:nvPr/>
          </p:nvCxnSpPr>
          <p:spPr bwMode="auto">
            <a:xfrm flipH="1" flipV="1">
              <a:off x="1786731" y="2722563"/>
              <a:ext cx="179273" cy="334961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33803" name="Straight Connector 36"/>
            <p:cNvCxnSpPr>
              <a:cxnSpLocks noChangeShapeType="1"/>
            </p:cNvCxnSpPr>
            <p:nvPr/>
          </p:nvCxnSpPr>
          <p:spPr bwMode="auto">
            <a:xfrm rot="5400000">
              <a:off x="1760669" y="1685812"/>
              <a:ext cx="212725" cy="39687"/>
            </a:xfrm>
            <a:prstGeom prst="line">
              <a:avLst/>
            </a:prstGeom>
            <a:noFill/>
            <a:ln w="15875">
              <a:solidFill>
                <a:srgbClr val="910F7B"/>
              </a:solidFill>
              <a:round/>
              <a:headEnd/>
              <a:tailEnd type="triangle" w="med" len="med"/>
            </a:ln>
          </p:spPr>
        </p:cxnSp>
      </p:grpSp>
      <p:sp>
        <p:nvSpPr>
          <p:cNvPr id="25" name="Rectangle 24"/>
          <p:cNvSpPr/>
          <p:nvPr/>
        </p:nvSpPr>
        <p:spPr>
          <a:xfrm>
            <a:off x="0" y="6084566"/>
            <a:ext cx="103346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/>
              <a:t>S. Gerhardt, </a:t>
            </a:r>
          </a:p>
          <a:p>
            <a:pPr algn="ctr"/>
            <a:r>
              <a:rPr lang="en-US" sz="1200" i="1" dirty="0" smtClean="0"/>
              <a:t>NF 2012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835386" y="3726088"/>
            <a:ext cx="56013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600" b="0" i="0" u="sng" dirty="0" smtClean="0"/>
              <a:t>NSTX-U state-space </a:t>
            </a:r>
            <a:r>
              <a:rPr lang="el-GR" sz="1600" b="0" i="0" u="sng" dirty="0" smtClean="0"/>
              <a:t>ω</a:t>
            </a:r>
            <a:r>
              <a:rPr lang="el-GR" sz="1600" b="0" i="0" u="sng" baseline="-25000" dirty="0" smtClean="0"/>
              <a:t>φ</a:t>
            </a:r>
            <a:r>
              <a:rPr lang="en-US" sz="1600" b="0" i="0" u="sng" dirty="0" smtClean="0"/>
              <a:t> controller w/NTV as </a:t>
            </a:r>
            <a:r>
              <a:rPr lang="en-US" sz="1600" b="0" i="0" u="sng" dirty="0"/>
              <a:t>actuator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097199" y="6252677"/>
            <a:ext cx="1905000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/>
              <a:t>S. </a:t>
            </a:r>
            <a:r>
              <a:rPr lang="en-US" sz="1200" i="1" dirty="0" err="1" smtClean="0"/>
              <a:t>Sabbagh</a:t>
            </a:r>
            <a:r>
              <a:rPr lang="en-US" sz="1200" i="1" dirty="0" smtClean="0"/>
              <a:t>, IAEA 2014 </a:t>
            </a:r>
          </a:p>
        </p:txBody>
      </p:sp>
    </p:spTree>
    <p:extLst>
      <p:ext uri="{BB962C8B-B14F-4D97-AF65-F5344CB8AC3E}">
        <p14:creationId xmlns:p14="http://schemas.microsoft.com/office/powerpoint/2010/main" val="217772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5739449" y="1066800"/>
            <a:ext cx="3404551" cy="2581848"/>
          </a:xfrm>
        </p:spPr>
        <p:txBody>
          <a:bodyPr>
            <a:noAutofit/>
          </a:bodyPr>
          <a:lstStyle/>
          <a:p>
            <a:pPr lvl="1"/>
            <a:r>
              <a:rPr lang="en-US" sz="1800" dirty="0" smtClean="0">
                <a:latin typeface="+mn-lt"/>
                <a:cs typeface="Calibri" pitchFamily="34" charset="0"/>
              </a:rPr>
              <a:t>High </a:t>
            </a:r>
            <a:r>
              <a:rPr lang="en-US" sz="1800" dirty="0">
                <a:latin typeface="+mn-lt"/>
                <a:cs typeface="Calibri" pitchFamily="34" charset="0"/>
              </a:rPr>
              <a:t>β</a:t>
            </a:r>
            <a:r>
              <a:rPr lang="en-US" sz="1800" baseline="-25000" dirty="0">
                <a:latin typeface="+mn-lt"/>
                <a:cs typeface="Calibri" pitchFamily="34" charset="0"/>
              </a:rPr>
              <a:t>N</a:t>
            </a:r>
            <a:r>
              <a:rPr lang="en-US" sz="1800" dirty="0">
                <a:latin typeface="+mn-lt"/>
                <a:cs typeface="Calibri" pitchFamily="34" charset="0"/>
              </a:rPr>
              <a:t> for fusion </a:t>
            </a:r>
            <a:r>
              <a:rPr lang="en-US" sz="1800" dirty="0" smtClean="0">
                <a:latin typeface="+mn-lt"/>
                <a:cs typeface="Calibri" pitchFamily="34" charset="0"/>
              </a:rPr>
              <a:t>performance, high </a:t>
            </a:r>
            <a:r>
              <a:rPr lang="en-US" sz="1800" dirty="0">
                <a:latin typeface="+mn-lt"/>
                <a:cs typeface="Calibri" pitchFamily="34" charset="0"/>
              </a:rPr>
              <a:t>non-inductive fraction for continuous operation</a:t>
            </a:r>
          </a:p>
          <a:p>
            <a:pPr lvl="2"/>
            <a:r>
              <a:rPr lang="en-US" sz="1600" dirty="0" smtClean="0">
                <a:latin typeface="+mn-lt"/>
                <a:cs typeface="Calibri" pitchFamily="34" charset="0"/>
              </a:rPr>
              <a:t>High </a:t>
            </a:r>
            <a:r>
              <a:rPr lang="en-US" sz="1600" dirty="0">
                <a:latin typeface="+mn-lt"/>
                <a:cs typeface="Calibri" pitchFamily="34" charset="0"/>
              </a:rPr>
              <a:t>bootstrap current fraction -&gt; Broad current profile -&gt; Low </a:t>
            </a:r>
            <a:r>
              <a:rPr lang="en-US" sz="1600" dirty="0" smtClean="0">
                <a:latin typeface="+mn-lt"/>
                <a:cs typeface="Calibri" pitchFamily="34" charset="0"/>
              </a:rPr>
              <a:t>l</a:t>
            </a:r>
            <a:r>
              <a:rPr lang="en-US" sz="1600" baseline="-25000" dirty="0" smtClean="0">
                <a:latin typeface="+mn-lt"/>
                <a:cs typeface="Calibri" pitchFamily="34" charset="0"/>
              </a:rPr>
              <a:t>i</a:t>
            </a:r>
            <a:r>
              <a:rPr lang="en-US" sz="1600" dirty="0" smtClean="0">
                <a:latin typeface="+mn-lt"/>
                <a:cs typeface="Calibri" pitchFamily="34" charset="0"/>
              </a:rPr>
              <a:t> </a:t>
            </a:r>
            <a:r>
              <a:rPr lang="en-US" sz="1600" dirty="0">
                <a:latin typeface="+mn-lt"/>
                <a:cs typeface="Calibri" pitchFamily="34" charset="0"/>
              </a:rPr>
              <a:t>= &lt;B</a:t>
            </a:r>
            <a:r>
              <a:rPr lang="en-US" sz="1600" baseline="-25000" dirty="0">
                <a:latin typeface="+mn-lt"/>
                <a:cs typeface="Calibri" pitchFamily="34" charset="0"/>
              </a:rPr>
              <a:t>p</a:t>
            </a:r>
            <a:r>
              <a:rPr lang="en-US" sz="1600" baseline="30000" dirty="0">
                <a:latin typeface="+mn-lt"/>
                <a:cs typeface="Calibri" pitchFamily="34" charset="0"/>
              </a:rPr>
              <a:t>2</a:t>
            </a:r>
            <a:r>
              <a:rPr lang="en-US" sz="1600" dirty="0">
                <a:latin typeface="+mn-lt"/>
                <a:cs typeface="Calibri" pitchFamily="34" charset="0"/>
              </a:rPr>
              <a:t>&gt;/&lt;</a:t>
            </a:r>
            <a:r>
              <a:rPr lang="en-US" sz="1600" dirty="0" err="1">
                <a:latin typeface="+mn-lt"/>
                <a:cs typeface="Calibri" pitchFamily="34" charset="0"/>
              </a:rPr>
              <a:t>B</a:t>
            </a:r>
            <a:r>
              <a:rPr lang="en-US" sz="1600" baseline="-25000" dirty="0" err="1">
                <a:latin typeface="+mn-lt"/>
                <a:cs typeface="Calibri" pitchFamily="34" charset="0"/>
              </a:rPr>
              <a:t>p</a:t>
            </a:r>
            <a:r>
              <a:rPr lang="en-US" sz="1600" dirty="0">
                <a:latin typeface="+mn-lt"/>
                <a:cs typeface="Calibri" pitchFamily="34" charset="0"/>
              </a:rPr>
              <a:t>&gt;</a:t>
            </a:r>
            <a:r>
              <a:rPr lang="el-GR" sz="1600" baseline="-25000" dirty="0">
                <a:latin typeface="+mn-lt"/>
                <a:cs typeface="Calibri" pitchFamily="34" charset="0"/>
              </a:rPr>
              <a:t>ψ</a:t>
            </a:r>
            <a:r>
              <a:rPr lang="el-GR" sz="1600" baseline="30000" dirty="0">
                <a:latin typeface="+mn-lt"/>
                <a:cs typeface="Calibri" pitchFamily="34" charset="0"/>
              </a:rPr>
              <a:t>2</a:t>
            </a:r>
            <a:r>
              <a:rPr lang="el-GR" sz="1600" dirty="0">
                <a:latin typeface="+mn-lt"/>
                <a:cs typeface="Calibri" pitchFamily="34" charset="0"/>
              </a:rPr>
              <a:t> </a:t>
            </a:r>
          </a:p>
          <a:p>
            <a:pPr lvl="1"/>
            <a:r>
              <a:rPr lang="en-US" sz="1800" dirty="0">
                <a:latin typeface="+mn-lt"/>
                <a:cs typeface="Calibri" pitchFamily="34" charset="0"/>
              </a:rPr>
              <a:t>U</a:t>
            </a:r>
            <a:r>
              <a:rPr lang="en-US" sz="1800" dirty="0" smtClean="0">
                <a:latin typeface="+mn-lt"/>
                <a:cs typeface="Calibri" pitchFamily="34" charset="0"/>
              </a:rPr>
              <a:t>nfavorable </a:t>
            </a:r>
            <a:r>
              <a:rPr lang="en-US" sz="1800" dirty="0">
                <a:latin typeface="+mn-lt"/>
                <a:cs typeface="Calibri" pitchFamily="34" charset="0"/>
              </a:rPr>
              <a:t>for </a:t>
            </a:r>
            <a:r>
              <a:rPr lang="en-US" sz="1800" dirty="0" smtClean="0">
                <a:latin typeface="+mn-lt"/>
                <a:cs typeface="Calibri" pitchFamily="34" charset="0"/>
              </a:rPr>
              <a:t>ideal stability since low </a:t>
            </a:r>
            <a:r>
              <a:rPr lang="en-US" sz="1800" dirty="0">
                <a:latin typeface="+mn-lt"/>
                <a:cs typeface="Calibri" pitchFamily="34" charset="0"/>
              </a:rPr>
              <a:t>l</a:t>
            </a:r>
            <a:r>
              <a:rPr lang="en-US" sz="1800" baseline="-25000" dirty="0">
                <a:latin typeface="+mn-lt"/>
                <a:cs typeface="Calibri" pitchFamily="34" charset="0"/>
              </a:rPr>
              <a:t>i</a:t>
            </a:r>
            <a:r>
              <a:rPr lang="en-US" sz="1800" dirty="0">
                <a:latin typeface="+mn-lt"/>
                <a:cs typeface="Calibri" pitchFamily="34" charset="0"/>
              </a:rPr>
              <a:t> reduces the ideal n = 1 no-wall beta </a:t>
            </a:r>
            <a:r>
              <a:rPr lang="en-US" sz="1800" dirty="0" smtClean="0">
                <a:latin typeface="+mn-lt"/>
                <a:cs typeface="Calibri" pitchFamily="34" charset="0"/>
              </a:rPr>
              <a:t>limit</a:t>
            </a:r>
            <a:endParaRPr lang="en-US" sz="2000" dirty="0" smtClean="0">
              <a:latin typeface="+mn-lt"/>
              <a:cs typeface="Calibri" pitchFamily="34" charset="0"/>
            </a:endParaRPr>
          </a:p>
          <a:p>
            <a:r>
              <a:rPr lang="en-US" sz="2000" dirty="0" smtClean="0">
                <a:latin typeface="+mn-lt"/>
                <a:cs typeface="Calibri" pitchFamily="34" charset="0"/>
              </a:rPr>
              <a:t>The highest </a:t>
            </a:r>
            <a:r>
              <a:rPr lang="el-GR" sz="2000" dirty="0" smtClean="0">
                <a:latin typeface="+mn-lt"/>
                <a:cs typeface="Calibri" pitchFamily="34" charset="0"/>
              </a:rPr>
              <a:t>β</a:t>
            </a:r>
            <a:r>
              <a:rPr lang="en-US" sz="2000" baseline="-25000" dirty="0" smtClean="0">
                <a:latin typeface="+mn-lt"/>
                <a:cs typeface="Calibri" pitchFamily="34" charset="0"/>
              </a:rPr>
              <a:t>N</a:t>
            </a:r>
            <a:r>
              <a:rPr lang="en-US" sz="2000" dirty="0" smtClean="0">
                <a:latin typeface="+mn-lt"/>
                <a:cs typeface="Calibri" pitchFamily="34" charset="0"/>
              </a:rPr>
              <a:t>/l</a:t>
            </a:r>
            <a:r>
              <a:rPr lang="en-US" sz="2000" baseline="-25000" dirty="0" smtClean="0">
                <a:latin typeface="+mn-lt"/>
                <a:cs typeface="Calibri" pitchFamily="34" charset="0"/>
              </a:rPr>
              <a:t>i</a:t>
            </a:r>
            <a:r>
              <a:rPr lang="en-US" sz="2000" dirty="0" smtClean="0">
                <a:latin typeface="+mn-lt"/>
                <a:cs typeface="Calibri" pitchFamily="34" charset="0"/>
              </a:rPr>
              <a:t> is </a:t>
            </a:r>
            <a:r>
              <a:rPr lang="en-US" sz="2000" u="sng" dirty="0" smtClean="0">
                <a:latin typeface="+mn-lt"/>
                <a:cs typeface="Calibri" pitchFamily="34" charset="0"/>
              </a:rPr>
              <a:t>not</a:t>
            </a:r>
            <a:r>
              <a:rPr lang="en-US" sz="2000" dirty="0" smtClean="0">
                <a:latin typeface="+mn-lt"/>
                <a:cs typeface="Calibri" pitchFamily="34" charset="0"/>
              </a:rPr>
              <a:t> the least stable in NSTX</a:t>
            </a:r>
          </a:p>
          <a:p>
            <a:pPr lvl="1"/>
            <a:r>
              <a:rPr lang="en-US" sz="1800" dirty="0" smtClean="0">
                <a:latin typeface="+mn-lt"/>
                <a:cs typeface="Calibri" pitchFamily="34" charset="0"/>
              </a:rPr>
              <a:t>Passive stability of the resistive wall mode (RWM) must be explained</a:t>
            </a:r>
          </a:p>
        </p:txBody>
      </p:sp>
      <p:sp>
        <p:nvSpPr>
          <p:cNvPr id="20" name="Rectangle 43"/>
          <p:cNvSpPr>
            <a:spLocks noChangeArrowheads="1"/>
          </p:cNvSpPr>
          <p:nvPr/>
        </p:nvSpPr>
        <p:spPr bwMode="auto">
          <a:xfrm>
            <a:off x="0" y="2540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3200" i="0" dirty="0" smtClean="0">
                <a:solidFill>
                  <a:srgbClr val="336699"/>
                </a:solidFill>
              </a:rPr>
              <a:t>Record </a:t>
            </a:r>
            <a:r>
              <a:rPr lang="en-US" sz="3200" i="0" dirty="0" err="1" smtClean="0">
                <a:solidFill>
                  <a:srgbClr val="336699"/>
                </a:solidFill>
                <a:latin typeface="Symbol" charset="2"/>
                <a:cs typeface="Symbol" charset="2"/>
              </a:rPr>
              <a:t>b</a:t>
            </a:r>
            <a:r>
              <a:rPr lang="en-US" sz="3200" i="0" baseline="-25000" dirty="0" err="1" smtClean="0">
                <a:solidFill>
                  <a:srgbClr val="336699"/>
                </a:solidFill>
              </a:rPr>
              <a:t>N</a:t>
            </a:r>
            <a:r>
              <a:rPr lang="en-US" sz="3200" i="0" dirty="0" smtClean="0">
                <a:solidFill>
                  <a:srgbClr val="336699"/>
                </a:solidFill>
              </a:rPr>
              <a:t> and </a:t>
            </a:r>
            <a:r>
              <a:rPr lang="en-US" sz="3200" i="0" dirty="0" err="1" smtClean="0">
                <a:solidFill>
                  <a:srgbClr val="336699"/>
                </a:solidFill>
                <a:latin typeface="Symbol" charset="2"/>
                <a:cs typeface="Symbol" charset="2"/>
              </a:rPr>
              <a:t>b</a:t>
            </a:r>
            <a:r>
              <a:rPr lang="en-US" sz="3200" i="0" baseline="-25000" dirty="0" err="1" smtClean="0">
                <a:solidFill>
                  <a:srgbClr val="336699"/>
                </a:solidFill>
              </a:rPr>
              <a:t>N</a:t>
            </a:r>
            <a:r>
              <a:rPr lang="en-US" sz="3200" i="0" baseline="-25000" dirty="0" smtClean="0">
                <a:solidFill>
                  <a:srgbClr val="336699"/>
                </a:solidFill>
              </a:rPr>
              <a:t> </a:t>
            </a:r>
            <a:r>
              <a:rPr lang="en-US" sz="3200" i="0" dirty="0" smtClean="0">
                <a:solidFill>
                  <a:srgbClr val="336699"/>
                </a:solidFill>
              </a:rPr>
              <a:t>/ l</a:t>
            </a:r>
            <a:r>
              <a:rPr lang="en-US" sz="3200" i="0" baseline="-25000" dirty="0" smtClean="0">
                <a:solidFill>
                  <a:srgbClr val="336699"/>
                </a:solidFill>
              </a:rPr>
              <a:t>i </a:t>
            </a:r>
            <a:r>
              <a:rPr lang="en-US" sz="3200" i="0" dirty="0" smtClean="0">
                <a:solidFill>
                  <a:srgbClr val="336699"/>
                </a:solidFill>
              </a:rPr>
              <a:t>accessed in NSTX using passive + active resistive wall mode stabilization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3750" y="6019800"/>
            <a:ext cx="9067800" cy="461665"/>
          </a:xfrm>
          <a:prstGeom prst="rect">
            <a:avLst/>
          </a:prstGeom>
          <a:solidFill>
            <a:srgbClr val="FFF9AD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i="0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Major NSTX-U mission is to achieve fully non-inductive operation at high </a:t>
            </a:r>
            <a:r>
              <a:rPr lang="en-US" sz="2400" i="0" dirty="0" smtClean="0">
                <a:solidFill>
                  <a:srgbClr val="FF0000"/>
                </a:solidFill>
                <a:latin typeface="Symbol" charset="2"/>
                <a:ea typeface="ÇlÇr ñæí©" charset="0"/>
                <a:cs typeface="Symbol" charset="2"/>
              </a:rPr>
              <a:t>b</a:t>
            </a:r>
            <a:endParaRPr lang="en-US" sz="2400" i="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200" y="1061906"/>
            <a:ext cx="6008646" cy="5046794"/>
            <a:chOff x="381000" y="1061906"/>
            <a:chExt cx="6008646" cy="5046794"/>
          </a:xfrm>
        </p:grpSpPr>
        <p:grpSp>
          <p:nvGrpSpPr>
            <p:cNvPr id="3" name="Group 2"/>
            <p:cNvGrpSpPr/>
            <p:nvPr/>
          </p:nvGrpSpPr>
          <p:grpSpPr>
            <a:xfrm>
              <a:off x="381000" y="1061906"/>
              <a:ext cx="6008646" cy="5046794"/>
              <a:chOff x="629898" y="2006601"/>
              <a:chExt cx="4173242" cy="3505199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3"/>
              <a:stretch/>
            </p:blipFill>
            <p:spPr bwMode="auto">
              <a:xfrm>
                <a:off x="629898" y="2006601"/>
                <a:ext cx="4173242" cy="35051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1232694" y="2910839"/>
                <a:ext cx="743895" cy="2137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:r>
                  <a:rPr lang="en-US" sz="2000" i="0" dirty="0" smtClean="0">
                    <a:solidFill>
                      <a:schemeClr val="tx1"/>
                    </a:solidFill>
                  </a:rPr>
                  <a:t>ST-FNSF</a:t>
                </a:r>
                <a:endParaRPr lang="en-US" sz="2000" i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3506015" y="4649643"/>
              <a:ext cx="2468227" cy="522999"/>
              <a:chOff x="2084" y="2694"/>
              <a:chExt cx="1887" cy="408"/>
            </a:xfrm>
          </p:grpSpPr>
          <p:sp>
            <p:nvSpPr>
              <p:cNvPr id="29" name="Rectangle 19"/>
              <p:cNvSpPr>
                <a:spLocks noChangeArrowheads="1"/>
              </p:cNvSpPr>
              <p:nvPr/>
            </p:nvSpPr>
            <p:spPr bwMode="auto">
              <a:xfrm>
                <a:off x="2084" y="2725"/>
                <a:ext cx="1887" cy="34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100" b="1" dirty="0"/>
              </a:p>
            </p:txBody>
          </p:sp>
          <p:sp>
            <p:nvSpPr>
              <p:cNvPr id="31" name="Oval 20"/>
              <p:cNvSpPr>
                <a:spLocks noChangeArrowheads="1"/>
              </p:cNvSpPr>
              <p:nvPr/>
            </p:nvSpPr>
            <p:spPr bwMode="auto">
              <a:xfrm>
                <a:off x="2192" y="2764"/>
                <a:ext cx="86" cy="86"/>
              </a:xfrm>
              <a:prstGeom prst="ellipse">
                <a:avLst/>
              </a:prstGeom>
              <a:solidFill>
                <a:srgbClr val="FFFF66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100" b="1"/>
              </a:p>
            </p:txBody>
          </p:sp>
          <p:sp>
            <p:nvSpPr>
              <p:cNvPr id="32" name="Oval 21"/>
              <p:cNvSpPr>
                <a:spLocks noChangeArrowheads="1"/>
              </p:cNvSpPr>
              <p:nvPr/>
            </p:nvSpPr>
            <p:spPr bwMode="auto">
              <a:xfrm>
                <a:off x="2194" y="2901"/>
                <a:ext cx="86" cy="86"/>
              </a:xfrm>
              <a:prstGeom prst="ellipse">
                <a:avLst/>
              </a:prstGeom>
              <a:solidFill>
                <a:srgbClr val="000099"/>
              </a:solidFill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100" b="1"/>
              </a:p>
            </p:txBody>
          </p:sp>
          <p:sp>
            <p:nvSpPr>
              <p:cNvPr id="33" name="Text Box 22"/>
              <p:cNvSpPr txBox="1">
                <a:spLocks noChangeArrowheads="1"/>
              </p:cNvSpPr>
              <p:nvPr/>
            </p:nvSpPr>
            <p:spPr bwMode="auto">
              <a:xfrm>
                <a:off x="2334" y="2694"/>
                <a:ext cx="1037" cy="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600" b="1" i="0" dirty="0">
                    <a:solidFill>
                      <a:schemeClr val="tx2"/>
                    </a:solidFill>
                    <a:latin typeface="Arial Narrow" panose="020B0606020202030204" pitchFamily="34" charset="0"/>
                    <a:cs typeface="Helvetica" pitchFamily="34" charset="0"/>
                  </a:rPr>
                  <a:t>Unstable RWM</a:t>
                </a:r>
              </a:p>
            </p:txBody>
          </p:sp>
          <p:sp>
            <p:nvSpPr>
              <p:cNvPr id="34" name="Text Box 23"/>
              <p:cNvSpPr txBox="1">
                <a:spLocks noChangeArrowheads="1"/>
              </p:cNvSpPr>
              <p:nvPr/>
            </p:nvSpPr>
            <p:spPr bwMode="auto">
              <a:xfrm>
                <a:off x="2336" y="2838"/>
                <a:ext cx="1607" cy="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600" b="1" i="0" dirty="0">
                    <a:solidFill>
                      <a:schemeClr val="tx2"/>
                    </a:solidFill>
                    <a:latin typeface="Arial Narrow" panose="020B0606020202030204" pitchFamily="34" charset="0"/>
                    <a:cs typeface="Helvetica" pitchFamily="34" charset="0"/>
                  </a:rPr>
                  <a:t>Stable / controlled RWM</a:t>
                </a: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68482" y="5715001"/>
            <a:ext cx="3330243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/>
              <a:t>S. </a:t>
            </a:r>
            <a:r>
              <a:rPr lang="en-US" sz="1200" i="1" dirty="0" err="1" smtClean="0"/>
              <a:t>Sabbagh</a:t>
            </a:r>
            <a:r>
              <a:rPr lang="en-US" sz="1200" i="1" dirty="0" smtClean="0"/>
              <a:t>, NF 2013; J. </a:t>
            </a:r>
            <a:r>
              <a:rPr lang="en-US" sz="1200" i="1" dirty="0" err="1" smtClean="0"/>
              <a:t>Berkery</a:t>
            </a:r>
            <a:r>
              <a:rPr lang="en-US" sz="1200" i="1" dirty="0" smtClean="0"/>
              <a:t>, POP 2014</a:t>
            </a:r>
          </a:p>
        </p:txBody>
      </p:sp>
    </p:spTree>
    <p:extLst>
      <p:ext uri="{BB962C8B-B14F-4D97-AF65-F5344CB8AC3E}">
        <p14:creationId xmlns:p14="http://schemas.microsoft.com/office/powerpoint/2010/main" val="316428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6867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verview and Motivation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Mission and Status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NSTX/NSTX-U Research Highlights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Turbulence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Power Exhaust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Start-up</a:t>
            </a:r>
          </a:p>
          <a:p>
            <a:pPr lvl="1">
              <a:lnSpc>
                <a:spcPct val="114000"/>
              </a:lnSpc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Scenarios, Control, and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Stability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Modifications to Ideal </a:t>
            </a:r>
            <a:r>
              <a:rPr lang="en-US" b="1" dirty="0"/>
              <a:t>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tability by Kinetic </a:t>
            </a:r>
            <a:r>
              <a:rPr lang="en-US" b="1" dirty="0"/>
              <a:t>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ffects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60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An unstable RWM is an exponential growth of magnetic field line kinking that can cause disruptions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0" y="1038846"/>
            <a:ext cx="9144000" cy="873081"/>
          </a:xfrm>
        </p:spPr>
        <p:txBody>
          <a:bodyPr/>
          <a:lstStyle/>
          <a:p>
            <a:r>
              <a:rPr lang="en-US" sz="2200" dirty="0">
                <a:latin typeface="Calibri" pitchFamily="34" charset="0"/>
                <a:cs typeface="Calibri" pitchFamily="34" charset="0"/>
              </a:rPr>
              <a:t>The resistive wall mode (RWM) is a kinking of magnetic field lines slowed by penetration through vessel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structures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85" r="59875" b="37848"/>
          <a:stretch/>
        </p:blipFill>
        <p:spPr>
          <a:xfrm>
            <a:off x="6172200" y="1872706"/>
            <a:ext cx="2743200" cy="146671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3118104" y="4586274"/>
            <a:ext cx="1770743" cy="1160155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isometricLeftDown">
              <a:rot lat="20400000" lon="2700000" rev="19800000"/>
            </a:camera>
            <a:lightRig rig="threePt" dir="t"/>
          </a:scene3d>
          <a:sp3d extrusionH="76200" contourW="12700">
            <a:bevelT/>
            <a:extrusionClr>
              <a:schemeClr val="bg2">
                <a:lumMod val="60000"/>
                <a:lumOff val="40000"/>
              </a:schemeClr>
            </a:extrusionClr>
            <a:contourClr>
              <a:schemeClr val="bg2">
                <a:lumMod val="60000"/>
                <a:lumOff val="40000"/>
              </a:schemeClr>
            </a:contourClr>
          </a:sp3d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120571" y="2025989"/>
            <a:ext cx="1770743" cy="1160155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isometricLeftDown">
              <a:rot lat="2100000" lon="2700000" rev="1200000"/>
            </a:camera>
            <a:lightRig rig="threePt" dir="t"/>
          </a:scene3d>
          <a:sp3d extrusionH="76200">
            <a:bevelT/>
            <a:extrusionClr>
              <a:schemeClr val="bg2">
                <a:lumMod val="60000"/>
                <a:lumOff val="40000"/>
              </a:schemeClr>
            </a:extrusionClr>
            <a:contourClr>
              <a:schemeClr val="bg2">
                <a:lumMod val="60000"/>
                <a:lumOff val="40000"/>
              </a:schemeClr>
            </a:contourClr>
          </a:sp3d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3546642" y="2606067"/>
            <a:ext cx="459301" cy="33383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606" y="2504054"/>
            <a:ext cx="234791" cy="2040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78" y="3538550"/>
            <a:ext cx="801529" cy="2250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91" y="4160548"/>
            <a:ext cx="731901" cy="23479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41478" y="3788592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3333CC"/>
                </a:solidFill>
                <a:latin typeface="Calibri" panose="020F0502020204030204" pitchFamily="34" charset="0"/>
                <a:cs typeface="Arial" pitchFamily="34" charset="0"/>
              </a:rPr>
              <a:t>where</a:t>
            </a:r>
            <a:endParaRPr lang="en-US" sz="1800" b="0" i="0" dirty="0">
              <a:solidFill>
                <a:srgbClr val="3333CC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666343" y="3419856"/>
            <a:ext cx="948932" cy="1052286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4550233" y="2853799"/>
            <a:ext cx="1465938" cy="332345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 flipV="1">
            <a:off x="4628305" y="4643590"/>
            <a:ext cx="1456121" cy="31688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52" r="59875"/>
          <a:stretch/>
        </p:blipFill>
        <p:spPr>
          <a:xfrm>
            <a:off x="6168571" y="4032619"/>
            <a:ext cx="2743200" cy="185570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3816167" y="3064255"/>
            <a:ext cx="653144" cy="114631"/>
          </a:xfrm>
          <a:prstGeom prst="ellips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20999999"/>
            </a:camera>
            <a:lightRig rig="threePt" dir="t"/>
          </a:scene3d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3933373" y="4521700"/>
            <a:ext cx="653144" cy="114631"/>
          </a:xfrm>
          <a:prstGeom prst="ellips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20999999"/>
            </a:camera>
            <a:lightRig rig="threePt" dir="t"/>
          </a:scene3d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4251598" y="2993458"/>
            <a:ext cx="0" cy="385371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4194913" y="321570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err="1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B</a:t>
            </a:r>
            <a:r>
              <a:rPr lang="en-US" sz="1800" b="0" i="0" baseline="-25000" dirty="0" err="1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p</a:t>
            </a:r>
            <a:endParaRPr lang="en-US" sz="1800" b="0" i="0" baseline="-250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0" y="6045620"/>
            <a:ext cx="9143999" cy="468535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342820" indent="-3428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76" indent="-28568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733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599825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6919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01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106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198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29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2200" b="0" i="0" kern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RWMs in NSTX cause a collapse in </a:t>
            </a:r>
            <a:r>
              <a:rPr lang="el-GR" sz="2200" b="0" i="0" kern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β</a:t>
            </a:r>
            <a:r>
              <a:rPr lang="en-US" sz="2200" b="0" i="0" kern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, disruption, and termination of the plasma</a:t>
            </a:r>
          </a:p>
        </p:txBody>
      </p:sp>
      <p:pic>
        <p:nvPicPr>
          <p:cNvPr id="32" name="Picture 4" descr="114147-1014f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2" r="11320" b="10318"/>
          <a:stretch>
            <a:fillRect/>
          </a:stretch>
        </p:blipFill>
        <p:spPr bwMode="auto">
          <a:xfrm>
            <a:off x="441597" y="2243394"/>
            <a:ext cx="3657600" cy="340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c 4"/>
          <p:cNvSpPr/>
          <p:nvPr/>
        </p:nvSpPr>
        <p:spPr bwMode="auto">
          <a:xfrm rot="1264835">
            <a:off x="2377599" y="2292517"/>
            <a:ext cx="1669143" cy="2868088"/>
          </a:xfrm>
          <a:prstGeom prst="arc">
            <a:avLst>
              <a:gd name="adj1" fmla="val 16200000"/>
              <a:gd name="adj2" fmla="val 4670007"/>
            </a:avLst>
          </a:prstGeom>
          <a:noFill/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19143" y="1661109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>
                <a:latin typeface="Calibri" pitchFamily="34" charset="0"/>
              </a:rPr>
              <a:t>130235</a:t>
            </a: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0" y="5728685"/>
            <a:ext cx="3559629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 smtClean="0">
                <a:solidFill>
                  <a:srgbClr val="00CC99">
                    <a:lumMod val="75000"/>
                  </a:srgbClr>
                </a:solidFill>
                <a:latin typeface="Calibri" pitchFamily="34" charset="0"/>
                <a:cs typeface="Arial" pitchFamily="34" charset="0"/>
              </a:rPr>
              <a:t>[S. Sabbagh </a:t>
            </a:r>
            <a:r>
              <a:rPr lang="en-US" sz="1400" b="0" dirty="0" smtClean="0">
                <a:solidFill>
                  <a:srgbClr val="00CC99">
                    <a:lumMod val="75000"/>
                  </a:srgbClr>
                </a:solidFill>
                <a:latin typeface="Calibri" pitchFamily="34" charset="0"/>
                <a:cs typeface="Arial" pitchFamily="34" charset="0"/>
              </a:rPr>
              <a:t>et al.</a:t>
            </a:r>
            <a:r>
              <a:rPr lang="en-US" sz="1400" b="0" i="0" dirty="0" smtClean="0">
                <a:solidFill>
                  <a:srgbClr val="00CC99">
                    <a:lumMod val="75000"/>
                  </a:srgbClr>
                </a:solidFill>
                <a:latin typeface="Calibri" pitchFamily="34" charset="0"/>
                <a:cs typeface="Arial" pitchFamily="34" charset="0"/>
              </a:rPr>
              <a:t>, </a:t>
            </a:r>
            <a:r>
              <a:rPr lang="en-US" sz="1400" b="0" i="0" dirty="0" err="1" smtClean="0">
                <a:solidFill>
                  <a:srgbClr val="00CC99">
                    <a:lumMod val="75000"/>
                  </a:srgbClr>
                </a:solidFill>
                <a:latin typeface="Calibri" pitchFamily="34" charset="0"/>
                <a:cs typeface="Arial" pitchFamily="34" charset="0"/>
              </a:rPr>
              <a:t>Nucl</a:t>
            </a:r>
            <a:r>
              <a:rPr lang="en-US" sz="1400" b="0" i="0" dirty="0" smtClean="0">
                <a:solidFill>
                  <a:srgbClr val="00CC99">
                    <a:lumMod val="75000"/>
                  </a:srgbClr>
                </a:solidFill>
                <a:latin typeface="Calibri" pitchFamily="34" charset="0"/>
                <a:cs typeface="Arial" pitchFamily="34" charset="0"/>
              </a:rPr>
              <a:t>. Fusion </a:t>
            </a:r>
            <a:r>
              <a:rPr lang="en-US" sz="1400" i="0" dirty="0" smtClean="0">
                <a:solidFill>
                  <a:srgbClr val="00CC99">
                    <a:lumMod val="75000"/>
                  </a:srgbClr>
                </a:solidFill>
                <a:latin typeface="Calibri" pitchFamily="34" charset="0"/>
                <a:cs typeface="Arial" pitchFamily="34" charset="0"/>
              </a:rPr>
              <a:t>46</a:t>
            </a:r>
            <a:r>
              <a:rPr lang="en-US" sz="1400" b="0" i="0" dirty="0" smtClean="0">
                <a:solidFill>
                  <a:srgbClr val="00CC99">
                    <a:lumMod val="75000"/>
                  </a:srgbClr>
                </a:solidFill>
                <a:latin typeface="Calibri" pitchFamily="34" charset="0"/>
                <a:cs typeface="Arial" pitchFamily="34" charset="0"/>
              </a:rPr>
              <a:t>, 635 (2006)]</a:t>
            </a:r>
            <a:endParaRPr lang="en-US" sz="1400" b="0" i="0" dirty="0">
              <a:solidFill>
                <a:srgbClr val="00CC99">
                  <a:lumMod val="75000"/>
                </a:srgbClr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1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 bwMode="auto">
          <a:xfrm>
            <a:off x="628164" y="4810650"/>
            <a:ext cx="2302669" cy="63221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9943" y="1072082"/>
            <a:ext cx="289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0" i="0" dirty="0" smtClean="0">
                <a:latin typeface="Calibri" panose="020F0502020204030204" pitchFamily="34" charset="0"/>
              </a:rPr>
              <a:t>Resistive Wall Mode (RWM) fluid dispersion relation:</a:t>
            </a:r>
            <a:endParaRPr lang="en-US" sz="1800" b="0" i="0" dirty="0">
              <a:latin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913950" y="1795427"/>
            <a:ext cx="1726949" cy="620069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9982" y="2509519"/>
            <a:ext cx="3506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l-GR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τ</a:t>
            </a:r>
            <a:r>
              <a:rPr lang="en-US" sz="1800" b="0" i="0" baseline="-25000" dirty="0" smtClean="0">
                <a:solidFill>
                  <a:srgbClr val="336699"/>
                </a:solidFill>
                <a:latin typeface="Calibri" panose="020F0502020204030204" pitchFamily="34" charset="0"/>
              </a:rPr>
              <a:t>w</a:t>
            </a:r>
            <a:r>
              <a:rPr lang="en-US" sz="1800" b="0" i="0" baseline="30000" dirty="0" smtClean="0">
                <a:solidFill>
                  <a:srgbClr val="336699"/>
                </a:solidFill>
                <a:latin typeface="Calibri" panose="020F0502020204030204" pitchFamily="34" charset="0"/>
              </a:rPr>
              <a:t>-1</a:t>
            </a:r>
            <a:r>
              <a:rPr lang="en-US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 is slow enough for </a:t>
            </a:r>
            <a:r>
              <a:rPr lang="en-US" sz="1800" b="0" i="0" u="sng" dirty="0" smtClean="0">
                <a:solidFill>
                  <a:srgbClr val="336699"/>
                </a:solidFill>
                <a:latin typeface="Calibri" panose="020F0502020204030204" pitchFamily="34" charset="0"/>
              </a:rPr>
              <a:t>active</a:t>
            </a:r>
            <a:r>
              <a:rPr lang="en-US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 stabilization (feedback)</a:t>
            </a:r>
            <a:endParaRPr lang="en-US" sz="1800" b="0" i="0" dirty="0">
              <a:solidFill>
                <a:srgbClr val="336699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Right Arrow 37"/>
          <p:cNvSpPr/>
          <p:nvPr/>
        </p:nvSpPr>
        <p:spPr bwMode="auto">
          <a:xfrm>
            <a:off x="3345542" y="4968702"/>
            <a:ext cx="1683658" cy="316105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5216156" y="4810650"/>
            <a:ext cx="3048000" cy="685800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pic>
        <p:nvPicPr>
          <p:cNvPr id="46" name="Picture 45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5356743" y="4913091"/>
            <a:ext cx="2811018" cy="480917"/>
          </a:xfrm>
          <a:prstGeom prst="rect">
            <a:avLst/>
          </a:prstGeom>
        </p:spPr>
      </p:pic>
      <p:sp>
        <p:nvSpPr>
          <p:cNvPr id="47" name="Text Box 32"/>
          <p:cNvSpPr txBox="1">
            <a:spLocks noChangeArrowheads="1"/>
          </p:cNvSpPr>
          <p:nvPr/>
        </p:nvSpPr>
        <p:spPr bwMode="auto">
          <a:xfrm>
            <a:off x="5126275" y="5720388"/>
            <a:ext cx="362689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[B. Hu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</a:rPr>
              <a:t>et al.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Phys. Rev.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</a:rPr>
              <a:t>Lett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. </a:t>
            </a:r>
            <a:r>
              <a:rPr lang="en-US" sz="1400" i="0" dirty="0" smtClean="0">
                <a:solidFill>
                  <a:srgbClr val="008080"/>
                </a:solidFill>
                <a:latin typeface="Calibri" pitchFamily="34" charset="0"/>
              </a:rPr>
              <a:t>93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105002 (2004)]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64" y="1876312"/>
            <a:ext cx="1423321" cy="48253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69982" y="3232592"/>
            <a:ext cx="3346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However, experiments operate above the no-wall limit </a:t>
            </a:r>
            <a:r>
              <a:rPr lang="en-US" sz="1800" b="0" i="0" u="sng" dirty="0" smtClean="0">
                <a:solidFill>
                  <a:srgbClr val="336699"/>
                </a:solidFill>
                <a:latin typeface="Calibri" panose="020F0502020204030204" pitchFamily="34" charset="0"/>
              </a:rPr>
              <a:t>without active control</a:t>
            </a:r>
            <a:r>
              <a:rPr lang="en-US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!</a:t>
            </a:r>
            <a:endParaRPr lang="en-US" sz="1800" b="0" i="0" dirty="0">
              <a:solidFill>
                <a:srgbClr val="336699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132953" y="4374103"/>
            <a:ext cx="4656761" cy="159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342820" indent="-3428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76" indent="-28568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733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599825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6919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01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106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198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29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200" b="0" i="0" u="sng" kern="0" dirty="0" smtClean="0">
                <a:latin typeface="Calibri" pitchFamily="34" charset="0"/>
                <a:cs typeface="Calibri" pitchFamily="34" charset="0"/>
              </a:rPr>
              <a:t>Passive stabilization</a:t>
            </a:r>
          </a:p>
          <a:p>
            <a:pPr marL="457092" lvl="1" indent="0">
              <a:buNone/>
            </a:pPr>
            <a:r>
              <a:rPr lang="en-US" sz="1800" b="0" i="0" kern="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Collisional dissipation</a:t>
            </a:r>
          </a:p>
          <a:p>
            <a:pPr marL="457092" lvl="1" indent="0">
              <a:buNone/>
            </a:pPr>
            <a:r>
              <a:rPr lang="en-US" sz="1800" b="0" i="0" kern="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Rotational stabilization</a:t>
            </a:r>
          </a:p>
          <a:p>
            <a:pPr marL="914187" lvl="2" indent="0">
              <a:buNone/>
            </a:pPr>
            <a:r>
              <a:rPr lang="en-US" sz="1600" b="0" i="0" kern="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1600" b="0" i="0" kern="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odels with scalar “critical rotation” for stability could not explain experiments</a:t>
            </a: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561819" y="6201457"/>
            <a:ext cx="3833742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[S. Sabbagh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</a:rPr>
              <a:t>et al.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</a:rPr>
              <a:t>Nucl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. Fusion </a:t>
            </a:r>
            <a:r>
              <a:rPr lang="en-US" sz="1400" i="0" dirty="0" smtClean="0">
                <a:solidFill>
                  <a:srgbClr val="008080"/>
                </a:solidFill>
                <a:latin typeface="Calibri" pitchFamily="34" charset="0"/>
              </a:rPr>
              <a:t>50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025020 (2010)]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</a:endParaRPr>
          </a:p>
        </p:txBody>
      </p:sp>
      <p:sp>
        <p:nvSpPr>
          <p:cNvPr id="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RWM dispersion relation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evaluated with ideal and kinetic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components allows for passive stabilization of the RWM 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5" name="Rounded Rectangle 64"/>
          <p:cNvSpPr/>
          <p:nvPr/>
        </p:nvSpPr>
        <p:spPr bwMode="auto">
          <a:xfrm>
            <a:off x="5396101" y="2778647"/>
            <a:ext cx="2302669" cy="261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 bwMode="auto">
          <a:xfrm flipV="1">
            <a:off x="4606556" y="1409281"/>
            <a:ext cx="0" cy="18288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flipV="1">
            <a:off x="4606556" y="3238081"/>
            <a:ext cx="36576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8" name="Straight Arrow Connector 67"/>
          <p:cNvCxnSpPr/>
          <p:nvPr/>
        </p:nvCxnSpPr>
        <p:spPr bwMode="auto">
          <a:xfrm flipV="1">
            <a:off x="4606556" y="2552281"/>
            <a:ext cx="36576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Arrow Connector 68"/>
          <p:cNvCxnSpPr/>
          <p:nvPr/>
        </p:nvCxnSpPr>
        <p:spPr bwMode="auto">
          <a:xfrm flipV="1">
            <a:off x="7422908" y="1610448"/>
            <a:ext cx="643738" cy="1623974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0" name="Multiply 69"/>
          <p:cNvSpPr/>
          <p:nvPr/>
        </p:nvSpPr>
        <p:spPr bwMode="auto">
          <a:xfrm>
            <a:off x="7607331" y="2460841"/>
            <a:ext cx="182880" cy="182880"/>
          </a:xfrm>
          <a:prstGeom prst="mathMultiply">
            <a:avLst/>
          </a:prstGeom>
          <a:solidFill>
            <a:srgbClr val="9200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4606556" y="1610448"/>
            <a:ext cx="2307771" cy="1444828"/>
            <a:chOff x="4606556" y="1610448"/>
            <a:chExt cx="2307771" cy="1444828"/>
          </a:xfrm>
        </p:grpSpPr>
        <p:cxnSp>
          <p:nvCxnSpPr>
            <p:cNvPr id="72" name="Straight Arrow Connector 71"/>
            <p:cNvCxnSpPr/>
            <p:nvPr/>
          </p:nvCxnSpPr>
          <p:spPr bwMode="auto">
            <a:xfrm flipV="1">
              <a:off x="4606556" y="1610448"/>
              <a:ext cx="2307771" cy="1444828"/>
            </a:xfrm>
            <a:prstGeom prst="straightConnector1">
              <a:avLst/>
            </a:prstGeom>
            <a:noFill/>
            <a:ln w="15875" cap="flat" cmpd="sng" algn="ctr">
              <a:solidFill>
                <a:schemeClr val="accent1">
                  <a:lumMod val="75000"/>
                </a:schemeClr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sp>
          <p:nvSpPr>
            <p:cNvPr id="73" name="Multiply 72"/>
            <p:cNvSpPr/>
            <p:nvPr/>
          </p:nvSpPr>
          <p:spPr bwMode="auto">
            <a:xfrm>
              <a:off x="5304662" y="2457201"/>
              <a:ext cx="182880" cy="182880"/>
            </a:xfrm>
            <a:prstGeom prst="mathMultiply">
              <a:avLst/>
            </a:prstGeom>
            <a:solidFill>
              <a:srgbClr val="336699"/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ysDash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</p:grpSp>
      <p:cxnSp>
        <p:nvCxnSpPr>
          <p:cNvPr id="74" name="Straight Connector 73"/>
          <p:cNvCxnSpPr/>
          <p:nvPr/>
        </p:nvCxnSpPr>
        <p:spPr bwMode="auto">
          <a:xfrm flipV="1">
            <a:off x="5396102" y="3057106"/>
            <a:ext cx="0" cy="17731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 flipV="1">
            <a:off x="7702504" y="3055276"/>
            <a:ext cx="0" cy="17731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TextBox 75"/>
          <p:cNvSpPr txBox="1"/>
          <p:nvPr/>
        </p:nvSpPr>
        <p:spPr>
          <a:xfrm>
            <a:off x="5199488" y="3297612"/>
            <a:ext cx="942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sz="2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β</a:t>
            </a:r>
            <a:r>
              <a:rPr lang="en-US" sz="2000" b="0" i="0" baseline="-25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</a:t>
            </a:r>
            <a:r>
              <a:rPr lang="en-US" sz="2000" b="0" i="0" baseline="30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no</a:t>
            </a:r>
            <a:r>
              <a:rPr lang="en-US" sz="2000" b="0" i="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-wall</a:t>
            </a:r>
            <a:endParaRPr lang="en-US" sz="2000" b="0" i="0" baseline="30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362797" y="3284572"/>
            <a:ext cx="1070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sz="2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β</a:t>
            </a:r>
            <a:r>
              <a:rPr lang="en-US" sz="2000" b="0" i="0" baseline="-25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</a:t>
            </a:r>
            <a:r>
              <a:rPr lang="en-US" sz="2000" b="0" i="0" baseline="30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with</a:t>
            </a:r>
            <a:r>
              <a:rPr lang="en-US" sz="2000" b="0" i="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-wall</a:t>
            </a:r>
            <a:endParaRPr lang="en-US" sz="2000" b="0" i="0" baseline="30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559631" y="2209800"/>
            <a:ext cx="898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unstable</a:t>
            </a:r>
            <a:endParaRPr lang="en-US" sz="16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566891" y="2501648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stable</a:t>
            </a:r>
            <a:endParaRPr lang="en-US" sz="16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328331" y="234924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0</a:t>
            </a:r>
            <a:endParaRPr lang="en-US" sz="20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411999" y="1079339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0" dirty="0">
                <a:solidFill>
                  <a:srgbClr val="920000"/>
                </a:solidFill>
                <a:latin typeface="Calibri" panose="020F0502020204030204" pitchFamily="34" charset="0"/>
              </a:rPr>
              <a:t>I</a:t>
            </a:r>
            <a:r>
              <a:rPr lang="en-US" sz="1800" b="0" i="0" dirty="0" smtClean="0">
                <a:solidFill>
                  <a:srgbClr val="920000"/>
                </a:solidFill>
                <a:latin typeface="Calibri" panose="020F0502020204030204" pitchFamily="34" charset="0"/>
              </a:rPr>
              <a:t>deal </a:t>
            </a:r>
            <a:r>
              <a:rPr lang="en-US" sz="1800" b="0" i="0" dirty="0">
                <a:solidFill>
                  <a:srgbClr val="920000"/>
                </a:solidFill>
                <a:latin typeface="Calibri" panose="020F0502020204030204" pitchFamily="34" charset="0"/>
              </a:rPr>
              <a:t>K</a:t>
            </a:r>
            <a:r>
              <a:rPr lang="en-US" sz="1800" b="0" i="0" dirty="0" smtClean="0">
                <a:solidFill>
                  <a:srgbClr val="920000"/>
                </a:solidFill>
                <a:latin typeface="Calibri" panose="020F0502020204030204" pitchFamily="34" charset="0"/>
              </a:rPr>
              <a:t>ink </a:t>
            </a:r>
            <a:r>
              <a:rPr lang="en-US" sz="1800" b="0" i="0" dirty="0">
                <a:solidFill>
                  <a:srgbClr val="920000"/>
                </a:solidFill>
                <a:latin typeface="Calibri" panose="020F0502020204030204" pitchFamily="34" charset="0"/>
              </a:rPr>
              <a:t>M</a:t>
            </a:r>
            <a:r>
              <a:rPr lang="en-US" sz="1800" b="0" i="0" dirty="0" smtClean="0">
                <a:solidFill>
                  <a:srgbClr val="920000"/>
                </a:solidFill>
                <a:latin typeface="Calibri" panose="020F0502020204030204" pitchFamily="34" charset="0"/>
              </a:rPr>
              <a:t>ode</a:t>
            </a:r>
            <a:endParaRPr lang="en-US" sz="1800" b="0" i="0" dirty="0">
              <a:solidFill>
                <a:srgbClr val="920000"/>
              </a:solidFill>
              <a:latin typeface="Calibri" panose="020F050202020403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846583" y="1224615"/>
            <a:ext cx="207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Resistive Wall Mode</a:t>
            </a:r>
            <a:endParaRPr lang="en-US" sz="1800" b="0" i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760441" y="1641215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0" baseline="-10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~</a:t>
            </a:r>
            <a:r>
              <a:rPr lang="el-GR" sz="1800" b="0" i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τ</a:t>
            </a:r>
            <a:r>
              <a:rPr lang="en-US" sz="1800" b="0" i="0" baseline="-25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w</a:t>
            </a:r>
            <a:r>
              <a:rPr lang="en-US" sz="1800" b="0" i="0" baseline="30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-1</a:t>
            </a:r>
            <a:endParaRPr lang="en-US" sz="1800" b="0" i="0" baseline="30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248020" y="1610437"/>
            <a:ext cx="31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sz="2400" i="0" dirty="0" smtClean="0">
                <a:solidFill>
                  <a:schemeClr val="tx1"/>
                </a:solidFill>
                <a:latin typeface="Calibri" panose="020F0502020204030204" pitchFamily="34" charset="0"/>
                <a:sym typeface="Symbol"/>
              </a:rPr>
              <a:t></a:t>
            </a:r>
            <a:endParaRPr lang="en-US" sz="2400" i="0" dirty="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31541" y="4136546"/>
            <a:ext cx="1888815" cy="461665"/>
          </a:xfrm>
          <a:prstGeom prst="rect">
            <a:avLst/>
          </a:prstGeom>
          <a:noFill/>
          <a:ln w="19050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b="0" i="0" dirty="0" smtClean="0">
                <a:solidFill>
                  <a:srgbClr val="920000"/>
                </a:solidFill>
                <a:latin typeface="Calibri" panose="020F0502020204030204" pitchFamily="34" charset="0"/>
              </a:rPr>
              <a:t>Ideal Stability</a:t>
            </a:r>
            <a:endParaRPr lang="en-US" sz="2400" b="0" i="0" dirty="0">
              <a:solidFill>
                <a:srgbClr val="920000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12605" y="4136546"/>
            <a:ext cx="1939636" cy="461665"/>
          </a:xfrm>
          <a:prstGeom prst="rect">
            <a:avLst/>
          </a:prstGeom>
          <a:noFill/>
          <a:ln w="19050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b="0" i="0" dirty="0" smtClean="0">
                <a:solidFill>
                  <a:srgbClr val="920000"/>
                </a:solidFill>
                <a:latin typeface="Calibri" panose="020F0502020204030204" pitchFamily="34" charset="0"/>
              </a:rPr>
              <a:t>Kinetic Effects</a:t>
            </a:r>
            <a:endParaRPr lang="en-US" sz="2400" b="0" i="0" dirty="0">
              <a:solidFill>
                <a:srgbClr val="92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5551714" y="3751677"/>
            <a:ext cx="331755" cy="326837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6495143" y="4680857"/>
            <a:ext cx="362857" cy="341086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Freeform 8"/>
          <p:cNvSpPr/>
          <p:nvPr/>
        </p:nvSpPr>
        <p:spPr bwMode="auto">
          <a:xfrm>
            <a:off x="5181600" y="2169886"/>
            <a:ext cx="2452914" cy="950685"/>
          </a:xfrm>
          <a:custGeom>
            <a:avLst/>
            <a:gdLst>
              <a:gd name="connsiteX0" fmla="*/ 0 w 2452914"/>
              <a:gd name="connsiteY0" fmla="*/ 950685 h 950685"/>
              <a:gd name="connsiteX1" fmla="*/ 863600 w 2452914"/>
              <a:gd name="connsiteY1" fmla="*/ 725714 h 950685"/>
              <a:gd name="connsiteX2" fmla="*/ 1669143 w 2452914"/>
              <a:gd name="connsiteY2" fmla="*/ 820057 h 950685"/>
              <a:gd name="connsiteX3" fmla="*/ 2452914 w 2452914"/>
              <a:gd name="connsiteY3" fmla="*/ 0 h 95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2914" h="950685">
                <a:moveTo>
                  <a:pt x="0" y="950685"/>
                </a:moveTo>
                <a:cubicBezTo>
                  <a:pt x="292705" y="849085"/>
                  <a:pt x="585410" y="747485"/>
                  <a:pt x="863600" y="725714"/>
                </a:cubicBezTo>
                <a:cubicBezTo>
                  <a:pt x="1141790" y="703943"/>
                  <a:pt x="1404257" y="941009"/>
                  <a:pt x="1669143" y="820057"/>
                </a:cubicBezTo>
                <a:cubicBezTo>
                  <a:pt x="1934029" y="699105"/>
                  <a:pt x="2193471" y="349552"/>
                  <a:pt x="2452914" y="0"/>
                </a:cubicBezTo>
              </a:path>
            </a:pathLst>
          </a:custGeom>
          <a:noFill/>
          <a:ln w="158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 bwMode="auto">
          <a:xfrm flipH="1" flipV="1">
            <a:off x="6676571" y="3120571"/>
            <a:ext cx="957944" cy="939668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 flipH="1">
            <a:off x="8066646" y="4680857"/>
            <a:ext cx="197509" cy="232234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10337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 bwMode="auto">
          <a:xfrm>
            <a:off x="247541" y="4568694"/>
            <a:ext cx="8747689" cy="4180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636335" y="3589975"/>
            <a:ext cx="3048000" cy="685800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35" y="3742376"/>
            <a:ext cx="2848356" cy="451104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7074"/>
          </a:xfrm>
        </p:spPr>
        <p:txBody>
          <a:bodyPr/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Kinetic effects arise from the perturbed pressure, are calculated in MISK from the perturbed distribution function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746830" y="1505278"/>
            <a:ext cx="6324600" cy="685800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9743" y="1574800"/>
            <a:ext cx="2209800" cy="609600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7541" y="1013497"/>
            <a:ext cx="19937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Force balance: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2" name="Picture 11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247541" y="1654630"/>
            <a:ext cx="1842516" cy="419100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13" name="Picture 12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2823030" y="1663775"/>
            <a:ext cx="6172200" cy="451104"/>
          </a:xfrm>
          <a:prstGeom prst="rect">
            <a:avLst/>
          </a:prstGeom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4071257" y="1007074"/>
            <a:ext cx="3596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leads to an energy balance: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Right Brace 14"/>
          <p:cNvSpPr/>
          <p:nvPr/>
        </p:nvSpPr>
        <p:spPr bwMode="auto">
          <a:xfrm rot="5400000">
            <a:off x="3526971" y="1480459"/>
            <a:ext cx="275773" cy="1683657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687410" y="2421369"/>
            <a:ext cx="19548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Kinetic Energy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3066033" y="3138836"/>
            <a:ext cx="60188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>
                <a:latin typeface="Calibri" pitchFamily="34" charset="0"/>
                <a:cs typeface="Arial" pitchFamily="34" charset="0"/>
              </a:rPr>
              <a:t>C</a:t>
            </a: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hange in potential energy due to perturbed kinetic pressure is: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6" name="Right Brace 25"/>
          <p:cNvSpPr/>
          <p:nvPr/>
        </p:nvSpPr>
        <p:spPr bwMode="auto">
          <a:xfrm rot="5400000">
            <a:off x="6538684" y="1316063"/>
            <a:ext cx="275773" cy="2119085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883789" y="2423160"/>
            <a:ext cx="15855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Fluid terms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8323943" y="2322287"/>
            <a:ext cx="0" cy="874334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Rectangle 24"/>
          <p:cNvSpPr/>
          <p:nvPr/>
        </p:nvSpPr>
        <p:spPr bwMode="auto">
          <a:xfrm>
            <a:off x="639138" y="5564222"/>
            <a:ext cx="7489241" cy="819871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725956" y="5623264"/>
            <a:ext cx="2157834" cy="708696"/>
          </a:xfrm>
          <a:prstGeom prst="rect">
            <a:avLst/>
          </a:prstGeom>
          <a:solidFill>
            <a:srgbClr val="FFFF99">
              <a:alpha val="34000"/>
            </a:srgbClr>
          </a:solidFill>
          <a:ln w="3175"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8" y="5727530"/>
            <a:ext cx="7312042" cy="57167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42698" y="4525064"/>
            <a:ext cx="888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anose="020F0502020204030204" pitchFamily="34" charset="0"/>
                <a:cs typeface="Arial" pitchFamily="34" charset="0"/>
              </a:rPr>
              <a:t>        is solved in </a:t>
            </a:r>
            <a:r>
              <a:rPr lang="en-US" sz="2400" b="0" i="0" dirty="0" smtClean="0">
                <a:latin typeface="Times New Roman" panose="02020603050405020304" pitchFamily="18" charset="0"/>
                <a:cs typeface="Arial" pitchFamily="34" charset="0"/>
              </a:rPr>
              <a:t>MISK</a:t>
            </a:r>
            <a:r>
              <a:rPr lang="en-US" sz="2400" b="0" i="0" dirty="0" smtClean="0">
                <a:latin typeface="Calibri" panose="020F0502020204030204" pitchFamily="34" charset="0"/>
                <a:cs typeface="Arial" pitchFamily="34" charset="0"/>
              </a:rPr>
              <a:t> by using    from the drift kinetic equation for</a:t>
            </a:r>
            <a:endParaRPr lang="en-US" sz="2400" b="0" i="0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64" y="4692207"/>
            <a:ext cx="445294" cy="18783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64" y="4633914"/>
            <a:ext cx="126302" cy="24612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78" y="4639311"/>
            <a:ext cx="275273" cy="233172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>
            <a:off x="3817257" y="5489972"/>
            <a:ext cx="79829" cy="523393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H="1">
            <a:off x="5435600" y="5203371"/>
            <a:ext cx="1566440" cy="870858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35" idx="2"/>
          </p:cNvCxnSpPr>
          <p:nvPr/>
        </p:nvCxnSpPr>
        <p:spPr bwMode="auto">
          <a:xfrm flipH="1">
            <a:off x="4869544" y="5489972"/>
            <a:ext cx="161938" cy="523393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2578971" y="5120640"/>
            <a:ext cx="166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Precession Drift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91055" y="4938119"/>
            <a:ext cx="193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~ Plasma Rotation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45236" y="5120640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err="1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Collisionality</a:t>
            </a:r>
            <a:endParaRPr lang="en-US" sz="1800" b="0" i="0" dirty="0" smtClean="0">
              <a:solidFill>
                <a:srgbClr val="92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7216975" y="5307451"/>
            <a:ext cx="1854455" cy="395898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>
              <a:cs typeface="Arial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210" y="5421768"/>
            <a:ext cx="1588770" cy="198120"/>
          </a:xfrm>
          <a:prstGeom prst="rect">
            <a:avLst/>
          </a:prstGeom>
        </p:spPr>
      </p:pic>
      <p:pic>
        <p:nvPicPr>
          <p:cNvPr id="38" name="Picture 4" descr="114147-1014f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2" r="11320" b="10318"/>
          <a:stretch>
            <a:fillRect/>
          </a:stretch>
        </p:blipFill>
        <p:spPr bwMode="auto">
          <a:xfrm>
            <a:off x="269064" y="2584141"/>
            <a:ext cx="2009140" cy="187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Arc 38"/>
          <p:cNvSpPr/>
          <p:nvPr/>
        </p:nvSpPr>
        <p:spPr bwMode="auto">
          <a:xfrm rot="1264835">
            <a:off x="1541669" y="2772008"/>
            <a:ext cx="647766" cy="1483766"/>
          </a:xfrm>
          <a:prstGeom prst="arc">
            <a:avLst>
              <a:gd name="adj1" fmla="val 16200000"/>
              <a:gd name="adj2" fmla="val 4670007"/>
            </a:avLst>
          </a:prstGeom>
          <a:noFill/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 flipV="1">
            <a:off x="1725649" y="2952342"/>
            <a:ext cx="459301" cy="33383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2" name="Picture 4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318" y="2603150"/>
            <a:ext cx="234791" cy="20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4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" b="8844"/>
          <a:stretch>
            <a:fillRect/>
          </a:stretch>
        </p:blipFill>
        <p:spPr bwMode="auto">
          <a:xfrm>
            <a:off x="785813" y="1003300"/>
            <a:ext cx="731520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537325" y="4520605"/>
            <a:ext cx="9653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400" i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NSTX 121083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214813" y="1731367"/>
            <a:ext cx="1219200" cy="2362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057400" y="5066705"/>
            <a:ext cx="805733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unstable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 flipV="1">
            <a:off x="2278063" y="4017367"/>
            <a:ext cx="336550" cy="101917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V="1">
            <a:off x="4343400" y="3299817"/>
            <a:ext cx="292100" cy="10795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 rot="-5400000">
            <a:off x="241300" y="2102842"/>
            <a:ext cx="1295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0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(marginal stability)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8001000" y="3818930"/>
            <a:ext cx="805733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unstable</a:t>
            </a: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>
            <a:off x="6043613" y="3988792"/>
            <a:ext cx="1804987" cy="56197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 rot="-25736043">
            <a:off x="2208213" y="2826742"/>
            <a:ext cx="223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Aft>
                <a:spcPts val="1000"/>
              </a:spcAft>
              <a:buFontTx/>
              <a:buNone/>
            </a:pPr>
            <a:r>
              <a:rPr lang="en-US" sz="1400" b="1" i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Precession drift resonance stabilization</a:t>
            </a:r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 rot="-20341589">
            <a:off x="6553200" y="1807567"/>
            <a:ext cx="742950" cy="25908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 rot="-25736043">
            <a:off x="5745163" y="2826742"/>
            <a:ext cx="223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Aft>
                <a:spcPts val="1000"/>
              </a:spcAft>
              <a:buFontTx/>
              <a:buNone/>
            </a:pPr>
            <a:r>
              <a:rPr lang="en-US" sz="1400" b="1" i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Bounce/transit resonance stabilization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 rot="-47261067">
            <a:off x="5422900" y="2556867"/>
            <a:ext cx="119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Aft>
                <a:spcPts val="1000"/>
              </a:spcAft>
              <a:buFontTx/>
              <a:buNone/>
            </a:pPr>
            <a:r>
              <a:rPr lang="en-US" sz="1400" b="1" i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Plasma evolution</a:t>
            </a: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 flipH="1">
            <a:off x="4886325" y="3223617"/>
            <a:ext cx="1066800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 rot="3784673">
            <a:off x="4522359" y="2719993"/>
            <a:ext cx="1618520" cy="276999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Marginal stability</a:t>
            </a: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787400" y="1731367"/>
            <a:ext cx="355600" cy="190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 rot="16200000">
            <a:off x="-398797" y="2902347"/>
            <a:ext cx="266290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20700" indent="-2286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indent="-2238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262063" indent="-23336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600200" indent="-2238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l-GR" sz="28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ν</a:t>
            </a:r>
            <a:r>
              <a:rPr lang="en-US" sz="2800" i="0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eff</a:t>
            </a:r>
            <a:r>
              <a:rPr lang="en-US" sz="28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r>
              <a:rPr lang="el-GR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ν</a:t>
            </a:r>
            <a:r>
              <a:rPr lang="en-US" sz="2800" i="0" baseline="300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exp</a:t>
            </a:r>
            <a:r>
              <a:rPr lang="en-US" sz="2400" i="0" baseline="30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(marginal stability)</a:t>
            </a:r>
          </a:p>
          <a:p>
            <a:pPr>
              <a:buFontTx/>
              <a:buNone/>
            </a:pPr>
            <a:endParaRPr lang="en-US" sz="1800" i="0" baseline="300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9425" y="0"/>
            <a:ext cx="9124950" cy="96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8F8F8">
                        <a:alpha val="30000"/>
                      </a:srgbClr>
                    </a:gs>
                    <a:gs pos="100000">
                      <a:srgbClr val="F8F8F8">
                        <a:gamma/>
                        <a:shade val="80784"/>
                        <a:invGamma/>
                        <a:alpha val="86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None/>
            </a:pPr>
            <a:r>
              <a:rPr lang="en-US" sz="2600" b="0" i="0" kern="0" dirty="0" smtClean="0">
                <a:solidFill>
                  <a:srgbClr val="3366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Kinetic RWM theory consistent with RWM </a:t>
            </a:r>
            <a:r>
              <a:rPr lang="en-US" sz="2600" b="0" i="0" kern="0" dirty="0" smtClean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destabilization at intermediate plasma rotation</a:t>
            </a:r>
            <a:r>
              <a:rPr lang="en-US" sz="2600" b="0" i="0" kern="0" dirty="0" smtClean="0">
                <a:solidFill>
                  <a:srgbClr val="3366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; stability altered by </a:t>
            </a:r>
            <a:r>
              <a:rPr lang="en-US" sz="2600" b="0" i="0" kern="0" dirty="0" err="1" smtClean="0">
                <a:solidFill>
                  <a:srgbClr val="3366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collisionality</a:t>
            </a:r>
            <a:endParaRPr lang="en-US" sz="2600" b="0" i="0" kern="0" dirty="0">
              <a:solidFill>
                <a:srgbClr val="33669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152401" y="5510213"/>
            <a:ext cx="6553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000" i="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Destabilization appears between precession drift resonance at low </a:t>
            </a:r>
            <a:r>
              <a:rPr lang="el-GR" sz="2000" dirty="0" smtClean="0">
                <a:solidFill>
                  <a:schemeClr val="tx1"/>
                </a:solidFill>
                <a:latin typeface="Calibri" pitchFamily="34" charset="0"/>
              </a:rPr>
              <a:t>ω</a:t>
            </a:r>
            <a:r>
              <a:rPr lang="el-GR" sz="2000" baseline="-25000" dirty="0" smtClean="0">
                <a:solidFill>
                  <a:schemeClr val="tx1"/>
                </a:solidFill>
                <a:latin typeface="Calibri" pitchFamily="34" charset="0"/>
              </a:rPr>
              <a:t>φ</a:t>
            </a:r>
            <a:r>
              <a:rPr lang="en-US" sz="2000" i="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bounce/transit resonance at high </a:t>
            </a:r>
            <a:r>
              <a:rPr lang="el-GR" sz="2000" dirty="0" smtClean="0">
                <a:solidFill>
                  <a:schemeClr val="tx1"/>
                </a:solidFill>
                <a:latin typeface="Calibri" pitchFamily="34" charset="0"/>
              </a:rPr>
              <a:t>ω</a:t>
            </a:r>
            <a:r>
              <a:rPr lang="el-GR" sz="2000" baseline="-25000" dirty="0" smtClean="0">
                <a:solidFill>
                  <a:schemeClr val="tx1"/>
                </a:solidFill>
                <a:latin typeface="Calibri" pitchFamily="34" charset="0"/>
              </a:rPr>
              <a:t>φ</a:t>
            </a:r>
            <a:endParaRPr lang="en-US" sz="2000" i="0" kern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000" i="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Stability gradient with </a:t>
            </a:r>
            <a:r>
              <a:rPr lang="el-GR" sz="2000" dirty="0" smtClean="0">
                <a:solidFill>
                  <a:schemeClr val="tx1"/>
                </a:solidFill>
                <a:latin typeface="Calibri" pitchFamily="34" charset="0"/>
              </a:rPr>
              <a:t>ω</a:t>
            </a:r>
            <a:r>
              <a:rPr lang="el-GR" sz="2000" baseline="-25000" dirty="0" smtClean="0">
                <a:solidFill>
                  <a:schemeClr val="tx1"/>
                </a:solidFill>
                <a:latin typeface="Calibri" pitchFamily="34" charset="0"/>
              </a:rPr>
              <a:t>φ</a:t>
            </a:r>
            <a:r>
              <a:rPr lang="en-US" sz="2000" i="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stronger at low </a:t>
            </a:r>
            <a:r>
              <a:rPr lang="en-US" sz="2000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collisionality</a:t>
            </a:r>
            <a:r>
              <a:rPr lang="en-US" sz="2000" i="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endParaRPr lang="en-US" sz="2000" i="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633413" y="969367"/>
            <a:ext cx="26132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l-GR" sz="2000" i="0" u="sng" dirty="0" smtClean="0">
                <a:solidFill>
                  <a:srgbClr val="0000FF"/>
                </a:solidFill>
                <a:latin typeface="Calibri" panose="020F0502020204030204" pitchFamily="34" charset="0"/>
              </a:rPr>
              <a:t>γτ</a:t>
            </a:r>
            <a:r>
              <a:rPr lang="en-US" sz="2000" i="0" u="sng" baseline="-25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w</a:t>
            </a:r>
            <a:r>
              <a:rPr lang="en-US" sz="2000" i="0" u="sng" dirty="0" smtClean="0">
                <a:solidFill>
                  <a:srgbClr val="0000FF"/>
                </a:solidFill>
                <a:latin typeface="Calibri" panose="020F0502020204030204" pitchFamily="34" charset="0"/>
              </a:rPr>
              <a:t> contours vs. </a:t>
            </a:r>
            <a:r>
              <a:rPr lang="el-GR" sz="2000" i="0" u="sng" dirty="0" smtClean="0">
                <a:solidFill>
                  <a:srgbClr val="0000FF"/>
                </a:solidFill>
                <a:latin typeface="Calibri" pitchFamily="34" charset="0"/>
              </a:rPr>
              <a:t>ν</a:t>
            </a:r>
            <a:r>
              <a:rPr lang="en-US" sz="2000" i="0" u="sng" dirty="0" smtClean="0">
                <a:solidFill>
                  <a:srgbClr val="0000FF"/>
                </a:solidFill>
                <a:latin typeface="Calibri" panose="020F0502020204030204" pitchFamily="34" charset="0"/>
              </a:rPr>
              <a:t> and </a:t>
            </a:r>
            <a:r>
              <a:rPr lang="el-GR" sz="2000" u="sng" dirty="0" smtClean="0">
                <a:solidFill>
                  <a:srgbClr val="0000FF"/>
                </a:solidFill>
                <a:latin typeface="Calibri" pitchFamily="34" charset="0"/>
              </a:rPr>
              <a:t>ω</a:t>
            </a:r>
            <a:r>
              <a:rPr lang="el-GR" sz="2000" u="sng" baseline="-25000" dirty="0" smtClean="0">
                <a:solidFill>
                  <a:srgbClr val="0000FF"/>
                </a:solidFill>
                <a:latin typeface="Calibri" pitchFamily="34" charset="0"/>
              </a:rPr>
              <a:t>φ</a:t>
            </a:r>
            <a:endParaRPr lang="en-US" sz="2000" i="0" u="sng" baseline="-25000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702093" y="3412530"/>
            <a:ext cx="1219115" cy="55399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instability</a:t>
            </a:r>
          </a:p>
          <a:p>
            <a:pPr algn="ctr"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(experiment)</a:t>
            </a:r>
          </a:p>
        </p:txBody>
      </p:sp>
      <p:sp>
        <p:nvSpPr>
          <p:cNvPr id="26" name="Oval 24"/>
          <p:cNvSpPr>
            <a:spLocks noChangeArrowheads="1"/>
          </p:cNvSpPr>
          <p:nvPr/>
        </p:nvSpPr>
        <p:spPr bwMode="auto">
          <a:xfrm rot="-20341589">
            <a:off x="3016250" y="1807567"/>
            <a:ext cx="742950" cy="25908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 rot="21600000">
            <a:off x="3984977" y="5099447"/>
            <a:ext cx="288854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20700" indent="-2286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indent="-2238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262063" indent="-23336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600200" indent="-2238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l-GR" sz="28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ω</a:t>
            </a:r>
            <a:r>
              <a:rPr lang="el-GR" sz="2800" i="0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en-US" sz="28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r>
              <a:rPr lang="el-GR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ω</a:t>
            </a:r>
            <a:r>
              <a:rPr lang="el-GR" sz="280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en-US" sz="2800" i="0" baseline="300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exp</a:t>
            </a:r>
            <a:r>
              <a:rPr lang="en-US" sz="2400" i="0" baseline="30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(marginal stability)</a:t>
            </a:r>
          </a:p>
          <a:p>
            <a:pPr>
              <a:buFontTx/>
              <a:buNone/>
            </a:pPr>
            <a:endParaRPr lang="en-US" sz="1800" i="0" baseline="300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Text Box 44"/>
          <p:cNvSpPr txBox="1">
            <a:spLocks noChangeArrowheads="1"/>
          </p:cNvSpPr>
          <p:nvPr/>
        </p:nvSpPr>
        <p:spPr bwMode="auto">
          <a:xfrm>
            <a:off x="7874000" y="1655627"/>
            <a:ext cx="988732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800" i="0" dirty="0">
                <a:solidFill>
                  <a:srgbClr val="FF0000"/>
                </a:solidFill>
                <a:latin typeface="Calibri" panose="020F0502020204030204" pitchFamily="34" charset="0"/>
              </a:rPr>
              <a:t>MISK code</a:t>
            </a:r>
          </a:p>
        </p:txBody>
      </p: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6705600" y="5510214"/>
            <a:ext cx="239974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[J.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</a:rPr>
              <a:t>Berkery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</a:rPr>
              <a:t>et al.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Phys. Rev. Lett. </a:t>
            </a:r>
            <a:r>
              <a:rPr lang="en-US" sz="1400" dirty="0" smtClean="0">
                <a:solidFill>
                  <a:srgbClr val="008080"/>
                </a:solidFill>
                <a:latin typeface="Calibri" pitchFamily="34" charset="0"/>
              </a:rPr>
              <a:t>104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035003 (2010)]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308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88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769" y="1509356"/>
            <a:ext cx="6343107" cy="286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68843" name="Text Box 11"/>
          <p:cNvSpPr txBox="1">
            <a:spLocks noChangeArrowheads="1"/>
          </p:cNvSpPr>
          <p:nvPr/>
        </p:nvSpPr>
        <p:spPr bwMode="auto">
          <a:xfrm>
            <a:off x="8029969" y="2249119"/>
            <a:ext cx="577402" cy="369332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b="1" i="0" dirty="0">
                <a:solidFill>
                  <a:srgbClr val="000000"/>
                </a:solidFill>
                <a:latin typeface="Helvetica" pitchFamily="-64" charset="0"/>
              </a:rPr>
              <a:t>ST</a:t>
            </a:r>
          </a:p>
        </p:txBody>
      </p:sp>
      <p:sp>
        <p:nvSpPr>
          <p:cNvPr id="12" name="Rectangle 43"/>
          <p:cNvSpPr>
            <a:spLocks noChangeArrowheads="1"/>
          </p:cNvSpPr>
          <p:nvPr/>
        </p:nvSpPr>
        <p:spPr bwMode="auto">
          <a:xfrm>
            <a:off x="0" y="273940"/>
            <a:ext cx="9144000" cy="48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2480"/>
              </a:lnSpc>
              <a:spcAft>
                <a:spcPts val="600"/>
              </a:spcAft>
            </a:pPr>
            <a:r>
              <a:rPr lang="en-US" altLang="en-US" sz="3200" dirty="0" smtClean="0">
                <a:solidFill>
                  <a:srgbClr val="336699"/>
                </a:solidFill>
                <a:cs typeface="Arial" panose="020B0604020202020204" pitchFamily="34" charset="0"/>
              </a:rPr>
              <a:t>“Spherical” </a:t>
            </a:r>
            <a:r>
              <a:rPr lang="en-US" altLang="en-US" sz="3200" dirty="0">
                <a:solidFill>
                  <a:srgbClr val="336699"/>
                </a:solidFill>
                <a:cs typeface="Arial" panose="020B0604020202020204" pitchFamily="34" charset="0"/>
              </a:rPr>
              <a:t>t</a:t>
            </a:r>
            <a:r>
              <a:rPr lang="en-US" altLang="en-US" sz="3200" dirty="0" smtClean="0">
                <a:solidFill>
                  <a:srgbClr val="336699"/>
                </a:solidFill>
                <a:cs typeface="Arial" panose="020B0604020202020204" pitchFamily="34" charset="0"/>
              </a:rPr>
              <a:t>okamak (ST) has aspect </a:t>
            </a:r>
            <a:r>
              <a:rPr lang="en-US" altLang="en-US" sz="3200" dirty="0">
                <a:solidFill>
                  <a:srgbClr val="336699"/>
                </a:solidFill>
                <a:cs typeface="Arial" panose="020B0604020202020204" pitchFamily="34" charset="0"/>
              </a:rPr>
              <a:t>ratio </a:t>
            </a:r>
            <a:r>
              <a:rPr lang="en-US" altLang="en-US" sz="3200" dirty="0" smtClean="0">
                <a:solidFill>
                  <a:srgbClr val="336699"/>
                </a:solidFill>
                <a:cs typeface="Arial" panose="020B0604020202020204" pitchFamily="34" charset="0"/>
              </a:rPr>
              <a:t>A &lt; 2</a:t>
            </a:r>
            <a:endParaRPr lang="en-US" altLang="en-US" sz="3200" dirty="0">
              <a:solidFill>
                <a:srgbClr val="336699"/>
              </a:solidFill>
              <a:cs typeface="Arial" panose="020B0604020202020204" pitchFamily="34" charset="0"/>
            </a:endParaRPr>
          </a:p>
        </p:txBody>
      </p:sp>
      <p:sp>
        <p:nvSpPr>
          <p:cNvPr id="18" name="Rectangle 8"/>
          <p:cNvSpPr>
            <a:spLocks noChangeAspect="1" noChangeArrowheads="1"/>
          </p:cNvSpPr>
          <p:nvPr/>
        </p:nvSpPr>
        <p:spPr bwMode="auto">
          <a:xfrm>
            <a:off x="7648969" y="2773396"/>
            <a:ext cx="1384542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smtClean="0">
                <a:solidFill>
                  <a:srgbClr val="0066FF"/>
                </a:solidFill>
              </a:rPr>
              <a:t>A ~ 1.2-2,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smtClean="0">
                <a:solidFill>
                  <a:srgbClr val="0066FF"/>
                </a:solidFill>
                <a:latin typeface="Symbol" pitchFamily="18" charset="2"/>
              </a:rPr>
              <a:t>k </a:t>
            </a:r>
            <a:r>
              <a:rPr lang="en-US" altLang="en-US" sz="1800" i="0" dirty="0" smtClean="0">
                <a:solidFill>
                  <a:srgbClr val="0066FF"/>
                </a:solidFill>
              </a:rPr>
              <a:t>= 2</a:t>
            </a:r>
            <a:r>
              <a:rPr lang="en-US" altLang="en-US" sz="1800" i="0" dirty="0">
                <a:solidFill>
                  <a:srgbClr val="0066FF"/>
                </a:solidFill>
              </a:rPr>
              <a:t>-3, </a:t>
            </a:r>
            <a:endParaRPr lang="en-US" altLang="en-US" sz="1800" i="0" dirty="0" smtClean="0">
              <a:solidFill>
                <a:srgbClr val="0066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smtClean="0">
                <a:solidFill>
                  <a:srgbClr val="0066FF"/>
                </a:solidFill>
              </a:rPr>
              <a:t>q</a:t>
            </a:r>
            <a:r>
              <a:rPr lang="en-US" altLang="en-US" sz="1800" i="0" baseline="-25000" dirty="0" smtClean="0">
                <a:solidFill>
                  <a:srgbClr val="0066FF"/>
                </a:solidFill>
              </a:rPr>
              <a:t>95 </a:t>
            </a:r>
            <a:r>
              <a:rPr lang="en-US" altLang="en-US" sz="1800" i="0" dirty="0" smtClean="0">
                <a:solidFill>
                  <a:srgbClr val="0066FF"/>
                </a:solidFill>
              </a:rPr>
              <a:t>= 6-20,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err="1" smtClean="0">
                <a:solidFill>
                  <a:srgbClr val="0066FF"/>
                </a:solidFill>
                <a:latin typeface="Symbol" pitchFamily="18" charset="2"/>
              </a:rPr>
              <a:t>b</a:t>
            </a:r>
            <a:r>
              <a:rPr lang="en-US" altLang="en-US" sz="1800" i="0" baseline="-25000" dirty="0" err="1" smtClean="0">
                <a:solidFill>
                  <a:srgbClr val="0066FF"/>
                </a:solidFill>
              </a:rPr>
              <a:t>T</a:t>
            </a:r>
            <a:r>
              <a:rPr lang="en-US" altLang="en-US" sz="1800" i="0" baseline="-25000" dirty="0" smtClean="0">
                <a:solidFill>
                  <a:srgbClr val="0066FF"/>
                </a:solidFill>
              </a:rPr>
              <a:t> </a:t>
            </a:r>
            <a:r>
              <a:rPr lang="en-US" altLang="en-US" sz="1800" i="0" dirty="0" smtClean="0">
                <a:solidFill>
                  <a:srgbClr val="0066FF"/>
                </a:solidFill>
              </a:rPr>
              <a:t>= 10</a:t>
            </a:r>
            <a:r>
              <a:rPr lang="en-US" altLang="en-US" sz="1800" i="0" dirty="0">
                <a:solidFill>
                  <a:srgbClr val="0066FF"/>
                </a:solidFill>
              </a:rPr>
              <a:t>-40%</a:t>
            </a:r>
            <a:r>
              <a:rPr lang="en-US" altLang="en-US" sz="1800" b="1" i="0" dirty="0">
                <a:solidFill>
                  <a:srgbClr val="1822CD"/>
                </a:solidFill>
              </a:rPr>
              <a:t> </a:t>
            </a:r>
          </a:p>
        </p:txBody>
      </p:sp>
      <p:sp>
        <p:nvSpPr>
          <p:cNvPr id="19" name="Text Box 7"/>
          <p:cNvSpPr txBox="1">
            <a:spLocks noChangeAspect="1" noChangeArrowheads="1"/>
          </p:cNvSpPr>
          <p:nvPr/>
        </p:nvSpPr>
        <p:spPr bwMode="auto">
          <a:xfrm>
            <a:off x="28969" y="2773396"/>
            <a:ext cx="1683442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smtClean="0">
                <a:solidFill>
                  <a:srgbClr val="0066FF"/>
                </a:solidFill>
              </a:rPr>
              <a:t>A ~ 3-4,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smtClean="0">
                <a:solidFill>
                  <a:srgbClr val="0066FF"/>
                </a:solidFill>
                <a:latin typeface="Symbol" pitchFamily="18" charset="2"/>
              </a:rPr>
              <a:t>k </a:t>
            </a:r>
            <a:r>
              <a:rPr lang="en-US" altLang="en-US" sz="1800" i="0" dirty="0" smtClean="0">
                <a:solidFill>
                  <a:srgbClr val="0066FF"/>
                </a:solidFill>
              </a:rPr>
              <a:t>= 1.5</a:t>
            </a:r>
            <a:r>
              <a:rPr lang="en-US" altLang="en-US" sz="1800" i="0" dirty="0">
                <a:solidFill>
                  <a:srgbClr val="0066FF"/>
                </a:solidFill>
              </a:rPr>
              <a:t>-2, </a:t>
            </a:r>
            <a:endParaRPr lang="en-US" altLang="en-US" sz="1800" i="0" dirty="0" smtClean="0">
              <a:solidFill>
                <a:srgbClr val="0066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smtClean="0">
                <a:solidFill>
                  <a:srgbClr val="0066FF"/>
                </a:solidFill>
              </a:rPr>
              <a:t>q</a:t>
            </a:r>
            <a:r>
              <a:rPr lang="en-US" altLang="en-US" sz="1800" i="0" baseline="-25000" dirty="0" smtClean="0">
                <a:solidFill>
                  <a:srgbClr val="0066FF"/>
                </a:solidFill>
              </a:rPr>
              <a:t>95 </a:t>
            </a:r>
            <a:r>
              <a:rPr lang="en-US" altLang="en-US" sz="1800" i="0" dirty="0" smtClean="0">
                <a:solidFill>
                  <a:srgbClr val="0066FF"/>
                </a:solidFill>
              </a:rPr>
              <a:t>= 3</a:t>
            </a:r>
            <a:r>
              <a:rPr lang="en-US" altLang="en-US" sz="1800" i="0" dirty="0">
                <a:solidFill>
                  <a:srgbClr val="0066FF"/>
                </a:solidFill>
              </a:rPr>
              <a:t>-4, </a:t>
            </a:r>
            <a:endParaRPr lang="en-US" altLang="en-US" sz="1800" i="0" dirty="0" smtClean="0">
              <a:solidFill>
                <a:srgbClr val="0066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err="1" smtClean="0">
                <a:solidFill>
                  <a:srgbClr val="0066FF"/>
                </a:solidFill>
                <a:latin typeface="Symbol" pitchFamily="18" charset="2"/>
              </a:rPr>
              <a:t>b</a:t>
            </a:r>
            <a:r>
              <a:rPr lang="en-US" altLang="en-US" sz="1800" i="0" baseline="-25000" dirty="0" err="1" smtClean="0">
                <a:solidFill>
                  <a:srgbClr val="0066FF"/>
                </a:solidFill>
              </a:rPr>
              <a:t>T</a:t>
            </a:r>
            <a:r>
              <a:rPr lang="en-US" altLang="en-US" sz="1800" i="0" baseline="-25000" dirty="0" smtClean="0">
                <a:solidFill>
                  <a:srgbClr val="0066FF"/>
                </a:solidFill>
              </a:rPr>
              <a:t> </a:t>
            </a:r>
            <a:r>
              <a:rPr lang="en-US" altLang="en-US" sz="1800" i="0" dirty="0" smtClean="0">
                <a:solidFill>
                  <a:srgbClr val="0066FF"/>
                </a:solidFill>
              </a:rPr>
              <a:t>= 3</a:t>
            </a:r>
            <a:r>
              <a:rPr lang="en-US" altLang="en-US" sz="1800" i="0" dirty="0">
                <a:solidFill>
                  <a:srgbClr val="0066FF"/>
                </a:solidFill>
              </a:rPr>
              <a:t>-10% 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78691" y="2257730"/>
            <a:ext cx="1497141" cy="369332"/>
          </a:xfrm>
          <a:prstGeom prst="rect">
            <a:avLst/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b="1" i="0" dirty="0" err="1">
                <a:solidFill>
                  <a:srgbClr val="000000"/>
                </a:solidFill>
                <a:latin typeface="Helvetica" pitchFamily="-64" charset="0"/>
              </a:rPr>
              <a:t>Tokamak</a:t>
            </a:r>
            <a:endParaRPr lang="en-US" altLang="en-US" b="1" i="0" dirty="0">
              <a:solidFill>
                <a:srgbClr val="000000"/>
              </a:solidFill>
              <a:latin typeface="Helvetica" pitchFamily="-6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043627" y="1016913"/>
            <a:ext cx="4088170" cy="492443"/>
          </a:xfrm>
          <a:prstGeom prst="rect">
            <a:avLst/>
          </a:prstGeom>
          <a:solidFill>
            <a:srgbClr val="EAEAEA"/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2000" b="1" i="0" dirty="0" smtClean="0">
                <a:solidFill>
                  <a:srgbClr val="1822CD"/>
                </a:solidFill>
                <a:latin typeface="Helvetica Neue"/>
                <a:cs typeface="Helvetica Neue"/>
              </a:rPr>
              <a:t>Toroidal beta </a:t>
            </a:r>
            <a:r>
              <a:rPr lang="en-US" altLang="en-US" sz="2000" b="1" i="0" dirty="0" err="1" smtClean="0">
                <a:solidFill>
                  <a:srgbClr val="1822CD"/>
                </a:solidFill>
                <a:latin typeface="Symbol" pitchFamily="18" charset="2"/>
              </a:rPr>
              <a:t>b</a:t>
            </a:r>
            <a:r>
              <a:rPr lang="en-US" altLang="en-US" sz="2000" b="1" i="0" baseline="-25000" dirty="0" err="1" smtClean="0">
                <a:solidFill>
                  <a:srgbClr val="1822CD"/>
                </a:solidFill>
                <a:latin typeface="Arial" charset="0"/>
              </a:rPr>
              <a:t>T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Helvetica" pitchFamily="-64" charset="0"/>
              </a:rPr>
              <a:t> </a:t>
            </a:r>
            <a:r>
              <a:rPr lang="en-US" altLang="en-US" sz="2000" b="1" i="0" dirty="0">
                <a:solidFill>
                  <a:srgbClr val="1822CD"/>
                </a:solidFill>
                <a:latin typeface="Helvetica" pitchFamily="-64" charset="0"/>
              </a:rPr>
              <a:t>= 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Symbol" charset="2"/>
                <a:cs typeface="Symbol" charset="2"/>
                <a:sym typeface="Symbol"/>
              </a:rPr>
              <a:t>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p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Symbol" panose="05050102010706020507" pitchFamily="18" charset="2"/>
                <a:cs typeface="Symbol" charset="2"/>
                <a:sym typeface="Symbol"/>
              </a:rPr>
              <a:t>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Symbol" charset="2"/>
                <a:cs typeface="Symbol" charset="2"/>
                <a:sym typeface="Math1" pitchFamily="2" charset="2"/>
              </a:rPr>
              <a:t> </a:t>
            </a:r>
            <a:r>
              <a:rPr lang="en-US" altLang="en-US" sz="2000" b="1" i="0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/ (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B</a:t>
            </a:r>
            <a:r>
              <a:rPr lang="en-US" altLang="en-US" sz="2000" b="1" i="0" baseline="-2500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T0</a:t>
            </a:r>
            <a:r>
              <a:rPr lang="en-US" altLang="en-US" sz="2000" b="1" i="0" baseline="3000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2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/2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Symbol" pitchFamily="18" charset="2"/>
                <a:sym typeface="Math1" pitchFamily="2" charset="2"/>
              </a:rPr>
              <a:t>m</a:t>
            </a:r>
            <a:r>
              <a:rPr lang="en-US" altLang="en-US" sz="2000" b="1" i="0" baseline="-2500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0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)</a:t>
            </a:r>
            <a:endParaRPr lang="en-US" altLang="en-US" sz="2000" b="1" i="0" dirty="0">
              <a:solidFill>
                <a:srgbClr val="1822CD"/>
              </a:solidFill>
              <a:latin typeface="Helvetica" pitchFamily="-64" charset="0"/>
              <a:sym typeface="Math1" pitchFamily="2" charset="2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0" y="1016913"/>
            <a:ext cx="2727286" cy="492443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2000" b="1" i="0" dirty="0">
                <a:solidFill>
                  <a:srgbClr val="FF0000"/>
                </a:solidFill>
                <a:latin typeface="Helvetica" pitchFamily="-64" charset="0"/>
              </a:rPr>
              <a:t>Aspect Ratio A = R</a:t>
            </a:r>
            <a:r>
              <a:rPr lang="en-US" altLang="en-US" sz="2000" b="1" i="0" baseline="-25000" dirty="0">
                <a:solidFill>
                  <a:srgbClr val="FF0000"/>
                </a:solidFill>
                <a:latin typeface="Helvetica" pitchFamily="-64" charset="0"/>
              </a:rPr>
              <a:t> </a:t>
            </a:r>
            <a:r>
              <a:rPr lang="en-US" altLang="en-US" sz="2000" b="1" i="0" dirty="0" smtClean="0">
                <a:solidFill>
                  <a:srgbClr val="FF0000"/>
                </a:solidFill>
                <a:latin typeface="Helvetica" pitchFamily="-64" charset="0"/>
              </a:rPr>
              <a:t>/a</a:t>
            </a:r>
            <a:endParaRPr lang="en-US" altLang="en-US" sz="2000" i="0" dirty="0">
              <a:solidFill>
                <a:srgbClr val="FF0000"/>
              </a:solidFill>
              <a:latin typeface="Helvetica" pitchFamily="-64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723017" y="1016913"/>
            <a:ext cx="2382383" cy="492443"/>
          </a:xfrm>
          <a:prstGeom prst="rect">
            <a:avLst/>
          </a:prstGeom>
          <a:solidFill>
            <a:srgbClr val="EAEAEA"/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2000" b="1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Elongation </a:t>
            </a:r>
            <a:r>
              <a:rPr lang="en-US" altLang="en-US" sz="2000" b="1" i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k</a:t>
            </a:r>
            <a:r>
              <a:rPr lang="en-US" altLang="en-US" sz="2000" b="1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 = b/a</a:t>
            </a:r>
            <a:endParaRPr lang="en-US" altLang="en-US" sz="2000" b="1" i="0" dirty="0">
              <a:solidFill>
                <a:srgbClr val="000000"/>
              </a:solidFill>
              <a:latin typeface="Helvetica" pitchFamily="-64" charset="0"/>
              <a:sym typeface="Math1" pitchFamily="2" charset="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8264" y="4752462"/>
            <a:ext cx="37898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0" dirty="0" smtClean="0">
                <a:solidFill>
                  <a:srgbClr val="C00000"/>
                </a:solidFill>
              </a:rPr>
              <a:t>I</a:t>
            </a:r>
            <a:r>
              <a:rPr lang="en-US" sz="2400" i="0" baseline="-25000" dirty="0" smtClean="0">
                <a:solidFill>
                  <a:srgbClr val="C00000"/>
                </a:solidFill>
              </a:rPr>
              <a:t>P</a:t>
            </a:r>
            <a:r>
              <a:rPr lang="en-US" sz="2400" i="0" dirty="0" smtClean="0">
                <a:solidFill>
                  <a:srgbClr val="C00000"/>
                </a:solidFill>
              </a:rPr>
              <a:t> </a:t>
            </a:r>
            <a:r>
              <a:rPr lang="en-US" sz="2400" i="0" dirty="0">
                <a:solidFill>
                  <a:srgbClr val="C00000"/>
                </a:solidFill>
              </a:rPr>
              <a:t>~  I</a:t>
            </a:r>
            <a:r>
              <a:rPr lang="en-US" sz="2400" i="0" baseline="-25000" dirty="0">
                <a:solidFill>
                  <a:srgbClr val="C00000"/>
                </a:solidFill>
              </a:rPr>
              <a:t>TF</a:t>
            </a:r>
            <a:r>
              <a:rPr lang="en-US" sz="2400" i="0" dirty="0">
                <a:solidFill>
                  <a:srgbClr val="C00000"/>
                </a:solidFill>
              </a:rPr>
              <a:t> (1 + </a:t>
            </a:r>
            <a:r>
              <a:rPr lang="en-US" sz="2400" i="0" dirty="0" smtClean="0">
                <a:solidFill>
                  <a:srgbClr val="C00000"/>
                </a:solidFill>
                <a:latin typeface="Symbol" charset="2"/>
                <a:cs typeface="Symbol" charset="2"/>
              </a:rPr>
              <a:t>k</a:t>
            </a:r>
            <a:r>
              <a:rPr lang="en-US" sz="2400" i="0" baseline="30000" dirty="0" smtClean="0">
                <a:solidFill>
                  <a:srgbClr val="C00000"/>
                </a:solidFill>
              </a:rPr>
              <a:t>2</a:t>
            </a:r>
            <a:r>
              <a:rPr lang="en-US" sz="2400" i="0" dirty="0" smtClean="0">
                <a:solidFill>
                  <a:srgbClr val="C00000"/>
                </a:solidFill>
              </a:rPr>
              <a:t>) </a:t>
            </a:r>
            <a:r>
              <a:rPr lang="en-US" sz="2400" i="0" dirty="0">
                <a:solidFill>
                  <a:srgbClr val="C00000"/>
                </a:solidFill>
              </a:rPr>
              <a:t>/ (2 A</a:t>
            </a:r>
            <a:r>
              <a:rPr lang="en-US" sz="2400" i="0" baseline="30000" dirty="0">
                <a:solidFill>
                  <a:srgbClr val="C00000"/>
                </a:solidFill>
              </a:rPr>
              <a:t>2</a:t>
            </a:r>
            <a:r>
              <a:rPr lang="en-US" sz="2400" i="0" dirty="0">
                <a:solidFill>
                  <a:srgbClr val="C00000"/>
                </a:solidFill>
              </a:rPr>
              <a:t> q*</a:t>
            </a:r>
            <a:r>
              <a:rPr lang="en-US" sz="2400" i="0" dirty="0" smtClean="0">
                <a:solidFill>
                  <a:srgbClr val="C00000"/>
                </a:solidFill>
              </a:rPr>
              <a:t>)</a:t>
            </a:r>
            <a:endParaRPr lang="en-US" sz="1600" i="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" y="5257800"/>
            <a:ext cx="4697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0" dirty="0" smtClean="0">
                <a:solidFill>
                  <a:srgbClr val="C00000"/>
                </a:solidFill>
                <a:latin typeface="+mn-lt"/>
                <a:cs typeface="Symbol" charset="2"/>
              </a:rPr>
              <a:t>Energy confinement time </a:t>
            </a:r>
            <a:r>
              <a:rPr lang="en-US" sz="2400" i="0" dirty="0" err="1" smtClean="0">
                <a:solidFill>
                  <a:srgbClr val="C00000"/>
                </a:solidFill>
                <a:latin typeface="Symbol" charset="2"/>
                <a:cs typeface="Symbol" charset="2"/>
              </a:rPr>
              <a:t>t</a:t>
            </a:r>
            <a:r>
              <a:rPr lang="en-US" sz="2400" i="0" baseline="-25000" dirty="0" err="1" smtClean="0">
                <a:solidFill>
                  <a:srgbClr val="C00000"/>
                </a:solidFill>
              </a:rPr>
              <a:t>E</a:t>
            </a:r>
            <a:r>
              <a:rPr lang="en-US" sz="2400" i="0" baseline="-25000" dirty="0" smtClean="0">
                <a:solidFill>
                  <a:srgbClr val="C00000"/>
                </a:solidFill>
              </a:rPr>
              <a:t> </a:t>
            </a:r>
            <a:r>
              <a:rPr lang="en-US" sz="2400" i="0" dirty="0" smtClean="0">
                <a:solidFill>
                  <a:srgbClr val="C00000"/>
                </a:solidFill>
              </a:rPr>
              <a:t> ∝  I</a:t>
            </a:r>
            <a:r>
              <a:rPr lang="en-US" sz="2400" i="0" baseline="-25000" dirty="0" smtClean="0">
                <a:solidFill>
                  <a:srgbClr val="C00000"/>
                </a:solidFill>
              </a:rPr>
              <a:t>P</a:t>
            </a:r>
            <a:endParaRPr lang="en-US" sz="1600" i="0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6135" y="6142529"/>
            <a:ext cx="86794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Access </a:t>
            </a:r>
            <a:r>
              <a:rPr lang="en-US" sz="2400" dirty="0">
                <a:solidFill>
                  <a:srgbClr val="C00000"/>
                </a:solidFill>
              </a:rPr>
              <a:t>high </a:t>
            </a:r>
            <a:r>
              <a:rPr lang="en-US" sz="2400" dirty="0" smtClean="0">
                <a:solidFill>
                  <a:srgbClr val="C00000"/>
                </a:solidFill>
              </a:rPr>
              <a:t>pressure</a:t>
            </a:r>
            <a:r>
              <a:rPr lang="en-US" sz="2400" dirty="0">
                <a:solidFill>
                  <a:srgbClr val="C00000"/>
                </a:solidFill>
              </a:rPr>
              <a:t>, rapid rotation, low </a:t>
            </a:r>
            <a:r>
              <a:rPr lang="en-US" sz="2400" dirty="0" err="1" smtClean="0">
                <a:solidFill>
                  <a:srgbClr val="C00000"/>
                </a:solidFill>
              </a:rPr>
              <a:t>collisionality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0" y="4264426"/>
            <a:ext cx="9093200" cy="69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i="0" dirty="0" smtClean="0">
                <a:latin typeface="+mn-lt"/>
                <a:ea typeface="ÇlÇr ñæí©" charset="0"/>
                <a:cs typeface="Times New Roman"/>
              </a:rPr>
              <a:t>• ST has high I</a:t>
            </a:r>
            <a:r>
              <a:rPr lang="en-US" i="0" baseline="-25000" dirty="0" smtClean="0">
                <a:latin typeface="+mn-lt"/>
                <a:ea typeface="ÇlÇr ñæí©" charset="0"/>
                <a:cs typeface="Times New Roman"/>
              </a:rPr>
              <a:t>P</a:t>
            </a:r>
            <a:r>
              <a:rPr lang="en-US" i="0" dirty="0" smtClean="0">
                <a:latin typeface="+mn-lt"/>
                <a:ea typeface="ÇlÇr ñæí©" charset="0"/>
                <a:cs typeface="Times New Roman"/>
              </a:rPr>
              <a:t>, economically, due to h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igh </a:t>
            </a:r>
            <a:r>
              <a:rPr kumimoji="0" lang="en-US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κ</a:t>
            </a:r>
            <a:r>
              <a:rPr kumimoji="0" 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 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and low A</a:t>
            </a:r>
            <a:endParaRPr lang="en-US" dirty="0">
              <a:latin typeface="+mn-lt"/>
              <a:cs typeface="Times New Roman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0" y="5669672"/>
            <a:ext cx="9093200" cy="50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 dirty="0" smtClean="0">
                <a:latin typeface="+mn-lt"/>
                <a:ea typeface="ÇlÇr ñæí©" charset="0"/>
                <a:cs typeface="Times New Roman"/>
              </a:rPr>
              <a:t>• </a:t>
            </a:r>
            <a:r>
              <a:rPr lang="en-US" dirty="0">
                <a:latin typeface="+mn-lt"/>
                <a:ea typeface="ÇlÇr ñæí©" charset="0"/>
                <a:cs typeface="Times New Roman"/>
              </a:rPr>
              <a:t>Favorable average curvature improves stability at high </a:t>
            </a:r>
            <a:r>
              <a:rPr lang="en-US" dirty="0" smtClean="0">
                <a:latin typeface="+mn-lt"/>
                <a:ea typeface="ÇlÇr ñæí©" charset="0"/>
                <a:cs typeface="Times New Roman"/>
              </a:rPr>
              <a:t>beta</a:t>
            </a:r>
            <a:endParaRPr lang="en-US" dirty="0">
              <a:latin typeface="+mn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90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875"/>
            <a:ext cx="9144000" cy="9747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MISK calculations are grounded in validation against unstable experimental plasmas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1" y="5715000"/>
            <a:ext cx="7162801" cy="70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342820" indent="-3428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76" indent="-28568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733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599825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6919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01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106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198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29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MISK calculations (at </a:t>
            </a:r>
            <a:r>
              <a:rPr lang="en-US" sz="2000" b="0" i="0" kern="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n-US" sz="2000" b="0" i="0" kern="0" baseline="-250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MISK</a:t>
            </a:r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include kinetic effects, have been tested against many marginally stable NSTX experimental cases</a:t>
            </a:r>
            <a:endParaRPr lang="en-US" sz="1400" b="0" i="0" kern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0676" y="1246294"/>
            <a:ext cx="72474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000" b="0" i="0" u="sng" dirty="0" smtClean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NSTX</a:t>
            </a:r>
            <a:endParaRPr lang="en-US" sz="2000" b="0" i="0" u="sng" dirty="0">
              <a:solidFill>
                <a:srgbClr val="0000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" y="1161288"/>
            <a:ext cx="8731665" cy="428853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2"/>
          <p:cNvSpPr txBox="1">
            <a:spLocks noChangeArrowheads="1"/>
          </p:cNvSpPr>
          <p:nvPr/>
        </p:nvSpPr>
        <p:spPr bwMode="auto">
          <a:xfrm>
            <a:off x="7358743" y="5686050"/>
            <a:ext cx="1767114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[J.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</a:rPr>
              <a:t>Berkery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</a:rPr>
              <a:t>et al.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accepted by Nuclear Fusion (2015)]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45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875"/>
            <a:ext cx="9144000" cy="9747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MISK calculations generally reproduce the approach towards marginal stability seen in experiments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5029200"/>
            <a:ext cx="9144000" cy="129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342820" indent="-3428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76" indent="-28568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733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599825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6919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01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106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198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29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 each </a:t>
            </a:r>
            <a:r>
              <a:rPr lang="en-US" b="0" i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case, the </a:t>
            </a:r>
            <a:r>
              <a:rPr lang="en-US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calculations </a:t>
            </a:r>
            <a:r>
              <a:rPr lang="en-US" b="0" i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trend towards instability </a:t>
            </a:r>
            <a:r>
              <a:rPr lang="en-US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l-GR" b="0" i="0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γτ</a:t>
            </a:r>
            <a:r>
              <a:rPr lang="en-US" b="0" i="0" kern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</a:t>
            </a:r>
            <a:r>
              <a:rPr lang="en-US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0" i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 0) as the </a:t>
            </a:r>
            <a:r>
              <a:rPr lang="en-US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time approaches </a:t>
            </a:r>
            <a:r>
              <a:rPr lang="en-US" b="0" i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time </a:t>
            </a:r>
            <a:r>
              <a:rPr lang="en-US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of experimental RWM instability growth</a:t>
            </a:r>
          </a:p>
          <a:p>
            <a:pPr lvl="1"/>
            <a:r>
              <a:rPr lang="en-US" b="0" i="0" kern="0" dirty="0" smtClean="0">
                <a:solidFill>
                  <a:srgbClr val="336699"/>
                </a:solidFill>
                <a:latin typeface="Calibri" pitchFamily="34" charset="0"/>
                <a:cs typeface="Calibri" pitchFamily="34" charset="0"/>
              </a:rPr>
              <a:t>Twelve equilibria from discharges with no RWM show no trend                        and are more stable in the calculations</a:t>
            </a:r>
            <a:endParaRPr lang="en-US" sz="1600" b="0" i="0" kern="0" dirty="0">
              <a:solidFill>
                <a:srgbClr val="336699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7280"/>
            <a:ext cx="4572000" cy="385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97280"/>
            <a:ext cx="4572000" cy="385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69583" y="3996965"/>
            <a:ext cx="1628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latin typeface="Calibri" pitchFamily="34" charset="0"/>
              </a:rPr>
              <a:t>Thermal particles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99584" y="3996964"/>
            <a:ext cx="2236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latin typeface="Calibri" pitchFamily="34" charset="0"/>
              </a:rPr>
              <a:t>with energetic particles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6813" y="1674679"/>
            <a:ext cx="719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>
                <a:latin typeface="Calibri" pitchFamily="34" charset="0"/>
              </a:rPr>
              <a:t>unstable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1327" y="1965699"/>
            <a:ext cx="559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>
                <a:latin typeface="Calibri" pitchFamily="34" charset="0"/>
              </a:rPr>
              <a:t>stable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55098" y="1687592"/>
            <a:ext cx="719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>
                <a:latin typeface="Calibri" pitchFamily="34" charset="0"/>
              </a:rPr>
              <a:t>unstable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69612" y="1978612"/>
            <a:ext cx="559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>
                <a:latin typeface="Calibri" pitchFamily="34" charset="0"/>
              </a:rPr>
              <a:t>stable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96743" y="1222588"/>
            <a:ext cx="72474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000" b="0" i="0" u="sng" dirty="0" smtClean="0">
                <a:solidFill>
                  <a:srgbClr val="3366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NSTX</a:t>
            </a:r>
            <a:endParaRPr lang="en-US" sz="2000" b="0" i="0" u="sng" dirty="0">
              <a:solidFill>
                <a:srgbClr val="33669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23625" y="1218719"/>
            <a:ext cx="72474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000" b="0" i="0" u="sng" dirty="0" smtClean="0">
                <a:solidFill>
                  <a:srgbClr val="3366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NSTX</a:t>
            </a:r>
            <a:endParaRPr lang="en-US" sz="2000" b="0" i="0" u="sng" dirty="0">
              <a:solidFill>
                <a:srgbClr val="33669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7409543" y="5867400"/>
            <a:ext cx="1767114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[J.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</a:rPr>
              <a:t>Berkery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</a:rPr>
              <a:t>et al.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accepted by Nuclear Fusion (2015)]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0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939135"/>
            <a:ext cx="8991600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More: </a:t>
            </a:r>
            <a:r>
              <a:rPr lang="en-US" sz="2600" i="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Berkery</a:t>
            </a:r>
            <a:r>
              <a:rPr lang="en-US" sz="26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APS </a:t>
            </a:r>
            <a:r>
              <a:rPr lang="en-US" sz="2600" dirty="0">
                <a:solidFill>
                  <a:srgbClr val="FF0000"/>
                </a:solidFill>
                <a:latin typeface="Arial Narrow" panose="020B0606020202030204" pitchFamily="34" charset="0"/>
              </a:rPr>
              <a:t>p</a:t>
            </a:r>
            <a:r>
              <a:rPr lang="en-US" sz="26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oster Tues. morning, </a:t>
            </a:r>
            <a:r>
              <a:rPr lang="en-US" sz="2600" i="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Sabbagh</a:t>
            </a:r>
            <a:r>
              <a:rPr lang="en-US" sz="26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talk Weds. afternoon </a:t>
            </a:r>
            <a:endParaRPr lang="en-US" sz="26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601" y="1072848"/>
            <a:ext cx="8854798" cy="4866287"/>
          </a:xfrm>
        </p:spPr>
        <p:txBody>
          <a:bodyPr>
            <a:normAutofit fontScale="92500" lnSpcReduction="10000"/>
          </a:bodyPr>
          <a:lstStyle/>
          <a:p>
            <a:pPr marL="231775" indent="-231775">
              <a:spcBef>
                <a:spcPts val="2472"/>
              </a:spcBef>
              <a:spcAft>
                <a:spcPts val="600"/>
              </a:spcAf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NSTX-U project recently completed on cost and schedule with ~100kA test plasma </a:t>
            </a:r>
            <a:r>
              <a:rPr lang="en-US" dirty="0"/>
              <a:t>in August</a:t>
            </a:r>
          </a:p>
          <a:p>
            <a:pPr marL="631825" lvl="1" indent="-231775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Physics </a:t>
            </a:r>
            <a:r>
              <a:rPr lang="en-US" dirty="0"/>
              <a:t>research to begin </a:t>
            </a:r>
            <a:r>
              <a:rPr lang="en-US"/>
              <a:t>in </a:t>
            </a:r>
            <a:r>
              <a:rPr lang="en-US" smtClean="0"/>
              <a:t>December </a:t>
            </a:r>
            <a:r>
              <a:rPr lang="en-US" dirty="0" smtClean="0"/>
              <a:t>2015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spcBef>
                <a:spcPts val="2472"/>
              </a:spcBef>
              <a:spcAft>
                <a:spcPts val="600"/>
              </a:spcAf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NSTX began, and NSTX-U will extend, opportunities to study toroidal confinement physics in novel regimes:</a:t>
            </a:r>
          </a:p>
          <a:p>
            <a:pPr marL="631825" lvl="1" indent="-231775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Low aspect ratio, strong shaping, high </a:t>
            </a:r>
            <a:r>
              <a:rPr lang="en-US" sz="2400" dirty="0" smtClean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low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collisionality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lvl="1" indent="-231775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Advanced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divertors</a:t>
            </a:r>
            <a:r>
              <a:rPr lang="en-US" dirty="0" smtClean="0"/>
              <a:t>, </a:t>
            </a:r>
            <a:r>
              <a:rPr lang="en-US" dirty="0"/>
              <a:t>lithium </a:t>
            </a:r>
            <a:r>
              <a:rPr lang="en-US" dirty="0" smtClean="0"/>
              <a:t>walls, unique start-up solutions</a:t>
            </a:r>
            <a:endParaRPr lang="en-US" dirty="0"/>
          </a:p>
          <a:p>
            <a:pPr marL="631825" lvl="1" indent="-231775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W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ill inform optimal configuration for next-step FNSF device</a:t>
            </a:r>
          </a:p>
          <a:p>
            <a:pPr marL="231775" indent="-231775">
              <a:spcBef>
                <a:spcPts val="2472"/>
              </a:spcBef>
              <a:spcAft>
                <a:spcPts val="600"/>
              </a:spcAft>
            </a:pPr>
            <a:r>
              <a:rPr lang="en-US" dirty="0" smtClean="0"/>
              <a:t>Modification of ideal stability by kinetic effects can explain resistive wall mode stability at high beta</a:t>
            </a:r>
          </a:p>
        </p:txBody>
      </p:sp>
      <p:sp>
        <p:nvSpPr>
          <p:cNvPr id="17411" name="Rectangle 43"/>
          <p:cNvSpPr>
            <a:spLocks noChangeArrowheads="1"/>
          </p:cNvSpPr>
          <p:nvPr/>
        </p:nvSpPr>
        <p:spPr bwMode="auto">
          <a:xfrm>
            <a:off x="0" y="0"/>
            <a:ext cx="9144000" cy="91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52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4000" i="0" dirty="0" smtClean="0">
                <a:solidFill>
                  <a:srgbClr val="336699"/>
                </a:solidFill>
              </a:rPr>
              <a:t>Summary</a:t>
            </a:r>
            <a:endParaRPr lang="en-US" sz="2800" i="0" dirty="0">
              <a:solidFill>
                <a:srgbClr val="336699"/>
              </a:solidFill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70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11273"/>
            <a:ext cx="9144000" cy="914400"/>
          </a:xfrm>
        </p:spPr>
        <p:txBody>
          <a:bodyPr/>
          <a:lstStyle/>
          <a:p>
            <a:r>
              <a:rPr lang="en-US" sz="5400" b="1" dirty="0" smtClean="0"/>
              <a:t>Backup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23032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ontent Placeholder 2"/>
          <p:cNvSpPr txBox="1">
            <a:spLocks/>
          </p:cNvSpPr>
          <p:nvPr/>
        </p:nvSpPr>
        <p:spPr>
          <a:xfrm>
            <a:off x="228601" y="1447800"/>
            <a:ext cx="5181599" cy="47244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R="0" lvl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ST Extends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Predictive Capability for ITER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and Toroidal Science 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460375" lvl="1" indent="-342900" eaLnBrk="0" hangingPunct="0">
              <a:lnSpc>
                <a:spcPts val="2780"/>
              </a:lnSpc>
              <a:spcBef>
                <a:spcPts val="1176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0" kern="0" dirty="0">
                <a:solidFill>
                  <a:srgbClr val="336699"/>
                </a:solidFill>
              </a:rPr>
              <a:t>High </a:t>
            </a:r>
            <a:r>
              <a:rPr lang="el-GR" sz="2000" i="0" kern="0" dirty="0" smtClean="0">
                <a:solidFill>
                  <a:srgbClr val="336699"/>
                </a:solidFill>
              </a:rPr>
              <a:t>β</a:t>
            </a:r>
            <a:r>
              <a:rPr lang="en-US" sz="2000" i="0" kern="0" dirty="0" smtClean="0">
                <a:solidFill>
                  <a:srgbClr val="336699"/>
                </a:solidFill>
              </a:rPr>
              <a:t> </a:t>
            </a:r>
            <a:r>
              <a:rPr lang="en-US" sz="2000" i="0" kern="0" dirty="0" smtClean="0">
                <a:solidFill>
                  <a:srgbClr val="336699"/>
                </a:solidFill>
                <a:cs typeface="Helvetica Neue"/>
              </a:rPr>
              <a:t>physics</a:t>
            </a:r>
            <a:r>
              <a:rPr lang="en-US" sz="2000" i="0" kern="0" dirty="0" smtClean="0">
                <a:solidFill>
                  <a:srgbClr val="336699"/>
                </a:solidFill>
              </a:rPr>
              <a:t>, </a:t>
            </a:r>
            <a:r>
              <a:rPr lang="en-US" sz="2000" i="0" kern="0" dirty="0">
                <a:solidFill>
                  <a:srgbClr val="336699"/>
                </a:solidFill>
              </a:rPr>
              <a:t>rotation, </a:t>
            </a:r>
            <a:r>
              <a:rPr lang="en-US" sz="2000" i="0" kern="0" dirty="0" smtClean="0">
                <a:solidFill>
                  <a:srgbClr val="336699"/>
                </a:solidFill>
              </a:rPr>
              <a:t>shaping extend stability, transport knowledge</a:t>
            </a:r>
            <a:endParaRPr lang="en-US" sz="2000" i="0" kern="0" dirty="0">
              <a:solidFill>
                <a:srgbClr val="336699"/>
              </a:solidFill>
            </a:endParaRPr>
          </a:p>
          <a:p>
            <a:pPr marL="460375" lvl="1" indent="-342900" eaLnBrk="0" hangingPunct="0">
              <a:lnSpc>
                <a:spcPts val="2780"/>
              </a:lnSpc>
              <a:spcBef>
                <a:spcPts val="1176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0" kern="0" dirty="0" smtClean="0">
                <a:solidFill>
                  <a:srgbClr val="336699"/>
                </a:solidFill>
              </a:rPr>
              <a:t>NBI fast-ions in present STs mimic DT fusion product parameters in ITER </a:t>
            </a:r>
            <a:r>
              <a:rPr lang="en-US" sz="2000" i="0" kern="0" dirty="0" smtClean="0">
                <a:solidFill>
                  <a:srgbClr val="336699"/>
                </a:solidFill>
                <a:sym typeface="Wingdings" panose="05000000000000000000" pitchFamily="2" charset="2"/>
              </a:rPr>
              <a:t> </a:t>
            </a:r>
            <a:r>
              <a:rPr lang="en-US" sz="2000" i="0" kern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study burning plasma science</a:t>
            </a:r>
            <a:endParaRPr lang="en-US" sz="2000" i="0" kern="0" dirty="0" smtClean="0">
              <a:solidFill>
                <a:srgbClr val="FF0000"/>
              </a:solidFill>
            </a:endParaRPr>
          </a:p>
          <a:p>
            <a:pPr marL="460375" lvl="1" indent="-342900" eaLnBrk="0" hangingPunct="0">
              <a:lnSpc>
                <a:spcPts val="2780"/>
              </a:lnSpc>
              <a:spcBef>
                <a:spcPts val="1176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0" kern="0" dirty="0" smtClean="0">
                <a:solidFill>
                  <a:srgbClr val="336699"/>
                </a:solidFill>
              </a:rPr>
              <a:t>STs can more easily study electron scale turbulence at low </a:t>
            </a:r>
            <a:r>
              <a:rPr lang="en-US" sz="2000" i="0" kern="0" dirty="0" err="1" smtClean="0">
                <a:solidFill>
                  <a:srgbClr val="336699"/>
                </a:solidFill>
              </a:rPr>
              <a:t>collisionality</a:t>
            </a:r>
            <a:r>
              <a:rPr lang="en-US" sz="2000" i="0" kern="0" dirty="0" smtClean="0">
                <a:solidFill>
                  <a:srgbClr val="336699"/>
                </a:solidFill>
              </a:rPr>
              <a:t> </a:t>
            </a:r>
            <a:r>
              <a:rPr lang="en-US" sz="2000" i="0" kern="0" dirty="0" smtClean="0">
                <a:solidFill>
                  <a:srgbClr val="336699"/>
                </a:solidFill>
                <a:sym typeface="Wingdings" panose="05000000000000000000" pitchFamily="2" charset="2"/>
              </a:rPr>
              <a:t></a:t>
            </a:r>
            <a:r>
              <a:rPr lang="en-US" sz="2000" i="0" kern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 important for all magnetic fusion</a:t>
            </a:r>
            <a:endParaRPr lang="en-US" sz="2000" i="0" kern="0" dirty="0" smtClean="0">
              <a:solidFill>
                <a:srgbClr val="FF0000"/>
              </a:solidFill>
            </a:endParaRPr>
          </a:p>
        </p:txBody>
      </p:sp>
      <p:sp>
        <p:nvSpPr>
          <p:cNvPr id="67" name="Rectangle 4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29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600" i="0" dirty="0" smtClean="0">
                <a:solidFill>
                  <a:srgbClr val="336699"/>
                </a:solidFill>
              </a:rPr>
              <a:t>Unique ST properties also support ITER</a:t>
            </a:r>
            <a:endParaRPr lang="en-US" sz="3600" i="0" dirty="0">
              <a:solidFill>
                <a:srgbClr val="336699"/>
              </a:solidFill>
              <a:latin typeface="Helvetica Neue" charset="0"/>
            </a:endParaRPr>
          </a:p>
        </p:txBody>
      </p:sp>
      <p:grpSp>
        <p:nvGrpSpPr>
          <p:cNvPr id="9" name="Group 136"/>
          <p:cNvGrpSpPr/>
          <p:nvPr/>
        </p:nvGrpSpPr>
        <p:grpSpPr>
          <a:xfrm>
            <a:off x="5943600" y="1741268"/>
            <a:ext cx="3051175" cy="4049931"/>
            <a:chOff x="4114800" y="1030069"/>
            <a:chExt cx="2057400" cy="2856131"/>
          </a:xfrm>
        </p:grpSpPr>
        <p:pic>
          <p:nvPicPr>
            <p:cNvPr id="10" name="Picture 3" descr="C:\Users\jmenard\Documents\My Files\PPPL\Projects\ITER\Graphics and Images\iter_plasma_med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14800" y="1800759"/>
              <a:ext cx="2057400" cy="2085441"/>
            </a:xfrm>
            <a:prstGeom prst="rect">
              <a:avLst/>
            </a:prstGeom>
            <a:noFill/>
          </p:spPr>
        </p:pic>
        <p:sp>
          <p:nvSpPr>
            <p:cNvPr id="11" name="Text Box 39"/>
            <p:cNvSpPr txBox="1">
              <a:spLocks noChangeArrowheads="1"/>
            </p:cNvSpPr>
            <p:nvPr/>
          </p:nvSpPr>
          <p:spPr bwMode="auto">
            <a:xfrm>
              <a:off x="4191000" y="1030069"/>
              <a:ext cx="1828800" cy="612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sz="2800" i="0" dirty="0" smtClean="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rPr>
                <a:t>Burning Plasma Physics </a:t>
              </a:r>
              <a:r>
                <a:rPr lang="en-US" sz="2800" i="0" dirty="0" smtClean="0">
                  <a:solidFill>
                    <a:srgbClr val="336699"/>
                  </a:solidFill>
                  <a:latin typeface="Arial Narrow" pitchFamily="34" charset="0"/>
                  <a:ea typeface="MS PGothic" pitchFamily="34" charset="-128"/>
                </a:rPr>
                <a:t>- ITER</a:t>
              </a:r>
              <a:endParaRPr lang="en-US" sz="2400" i="0" dirty="0">
                <a:solidFill>
                  <a:srgbClr val="336699"/>
                </a:solidFill>
                <a:latin typeface="Arial Narrow" pitchFamily="34" charset="0"/>
                <a:ea typeface="MS PGothic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168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800" b="1" dirty="0" smtClean="0"/>
              <a:t>Brief Overview of FY2016-18 NSTX-U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486400"/>
          </a:xfrm>
        </p:spPr>
        <p:txBody>
          <a:bodyPr rIns="0"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dirty="0" smtClean="0"/>
              <a:t>FY2016</a:t>
            </a:r>
          </a:p>
          <a:p>
            <a:pPr marL="571500" lvl="1" indent="-228600">
              <a:lnSpc>
                <a:spcPct val="110000"/>
              </a:lnSpc>
            </a:pPr>
            <a:r>
              <a:rPr lang="en-US" dirty="0" smtClean="0"/>
              <a:t>Obtain first data at 60% higher field/current, 2-3</a:t>
            </a:r>
            <a:r>
              <a:rPr lang="en-US" dirty="0" smtClean="0">
                <a:latin typeface="Calibri"/>
              </a:rPr>
              <a:t>× </a:t>
            </a:r>
            <a:r>
              <a:rPr lang="en-US" dirty="0" smtClean="0"/>
              <a:t>longer pulse:</a:t>
            </a:r>
          </a:p>
          <a:p>
            <a:pPr marL="571500" lvl="2" indent="228600">
              <a:lnSpc>
                <a:spcPct val="110000"/>
              </a:lnSpc>
            </a:pPr>
            <a:r>
              <a:rPr lang="en-US" dirty="0" smtClean="0"/>
              <a:t>Re-establish sustained low l</a:t>
            </a:r>
            <a:r>
              <a:rPr lang="en-US" baseline="-25000" dirty="0" smtClean="0"/>
              <a:t>i</a:t>
            </a:r>
            <a:r>
              <a:rPr lang="en-US" dirty="0" smtClean="0"/>
              <a:t> / high-</a:t>
            </a:r>
            <a:r>
              <a:rPr lang="en-US" dirty="0" smtClean="0">
                <a:latin typeface="Symbol" pitchFamily="18" charset="2"/>
              </a:rPr>
              <a:t>k</a:t>
            </a:r>
            <a:r>
              <a:rPr lang="en-US" dirty="0" smtClean="0"/>
              <a:t> operation above no-wall limit</a:t>
            </a:r>
          </a:p>
          <a:p>
            <a:pPr marL="571500" lvl="2" indent="228600">
              <a:lnSpc>
                <a:spcPct val="110000"/>
              </a:lnSpc>
            </a:pPr>
            <a:r>
              <a:rPr lang="en-US" dirty="0" smtClean="0"/>
              <a:t>Study thermal confinement, pedestal structure, SOL widths</a:t>
            </a:r>
          </a:p>
          <a:p>
            <a:pPr marL="571500" lvl="2" indent="228600">
              <a:lnSpc>
                <a:spcPct val="110000"/>
              </a:lnSpc>
            </a:pPr>
            <a:r>
              <a:rPr lang="en-US" dirty="0" smtClean="0"/>
              <a:t>Assess current-drive, fast-ion instabilities from new 2</a:t>
            </a:r>
            <a:r>
              <a:rPr lang="en-US" baseline="30000" dirty="0" smtClean="0"/>
              <a:t>nd</a:t>
            </a:r>
            <a:r>
              <a:rPr lang="en-US" dirty="0" smtClean="0"/>
              <a:t> NBI</a:t>
            </a:r>
          </a:p>
          <a:p>
            <a:pPr>
              <a:lnSpc>
                <a:spcPct val="110000"/>
              </a:lnSpc>
            </a:pPr>
            <a:endParaRPr lang="en-US" sz="400" dirty="0" smtClean="0"/>
          </a:p>
          <a:p>
            <a:pPr>
              <a:lnSpc>
                <a:spcPct val="110000"/>
              </a:lnSpc>
            </a:pPr>
            <a:r>
              <a:rPr lang="en-US" b="1" dirty="0" smtClean="0"/>
              <a:t>FY2017</a:t>
            </a:r>
            <a:endParaRPr lang="en-US" b="1" dirty="0"/>
          </a:p>
          <a:p>
            <a:pPr marL="571500" lvl="1" indent="-228600">
              <a:lnSpc>
                <a:spcPct val="110000"/>
              </a:lnSpc>
            </a:pPr>
            <a:r>
              <a:rPr lang="en-US" dirty="0" smtClean="0"/>
              <a:t>Extend NSTX-U performance to full field, current (1T, 2MA)</a:t>
            </a:r>
          </a:p>
          <a:p>
            <a:pPr marL="800100" lvl="2">
              <a:lnSpc>
                <a:spcPct val="110000"/>
              </a:lnSpc>
            </a:pPr>
            <a:r>
              <a:rPr lang="en-US" dirty="0"/>
              <a:t>Assess </a:t>
            </a:r>
            <a:r>
              <a:rPr lang="en-US" dirty="0" err="1"/>
              <a:t>divertor</a:t>
            </a:r>
            <a:r>
              <a:rPr lang="en-US" dirty="0"/>
              <a:t> heat flux mitigation, confinement at full </a:t>
            </a:r>
            <a:r>
              <a:rPr lang="en-US" dirty="0" smtClean="0"/>
              <a:t>parameters</a:t>
            </a:r>
          </a:p>
          <a:p>
            <a:pPr marL="571500" lvl="1" indent="-228600">
              <a:lnSpc>
                <a:spcPct val="110000"/>
              </a:lnSpc>
            </a:pPr>
            <a:r>
              <a:rPr lang="en-US" dirty="0" smtClean="0"/>
              <a:t>Access full non-inductive, test small current over-drive</a:t>
            </a:r>
          </a:p>
          <a:p>
            <a:pPr marL="571500" lvl="1" indent="-228600">
              <a:lnSpc>
                <a:spcPct val="110000"/>
              </a:lnSpc>
            </a:pPr>
            <a:r>
              <a:rPr lang="en-US" dirty="0" smtClean="0"/>
              <a:t>First data with 2D high-k scattering, prototype high-Z tiles</a:t>
            </a:r>
          </a:p>
          <a:p>
            <a:pPr marL="119110" indent="-341313">
              <a:lnSpc>
                <a:spcPct val="110000"/>
              </a:lnSpc>
            </a:pPr>
            <a:r>
              <a:rPr lang="en-US" b="1" dirty="0" smtClean="0"/>
              <a:t>FY2018</a:t>
            </a:r>
          </a:p>
          <a:p>
            <a:pPr marL="571500" lvl="1" indent="-228600">
              <a:lnSpc>
                <a:spcPct val="110000"/>
              </a:lnSpc>
            </a:pPr>
            <a:r>
              <a:rPr lang="en-US" dirty="0" smtClean="0"/>
              <a:t>Assess causes of core electron thermal transport</a:t>
            </a:r>
          </a:p>
          <a:p>
            <a:pPr marL="571500" lvl="1" indent="-228600">
              <a:lnSpc>
                <a:spcPct val="110000"/>
              </a:lnSpc>
            </a:pPr>
            <a:r>
              <a:rPr lang="en-US" dirty="0" smtClean="0"/>
              <a:t>Test advanced q profile and rotation profile control</a:t>
            </a:r>
          </a:p>
          <a:p>
            <a:pPr marL="571500" lvl="1" indent="-228600">
              <a:lnSpc>
                <a:spcPct val="110000"/>
              </a:lnSpc>
            </a:pPr>
            <a:r>
              <a:rPr lang="en-US" dirty="0" smtClean="0"/>
              <a:t>Assess CHI plasma current start-up performance</a:t>
            </a:r>
          </a:p>
          <a:p>
            <a:pPr marL="571500" lvl="1">
              <a:lnSpc>
                <a:spcPct val="110000"/>
              </a:lnSpc>
            </a:pPr>
            <a:r>
              <a:rPr lang="en-US" dirty="0"/>
              <a:t>Study low-Z and high-Z impurity </a:t>
            </a:r>
            <a:r>
              <a:rPr lang="en-US" dirty="0" smtClean="0"/>
              <a:t>transport</a:t>
            </a:r>
          </a:p>
          <a:p>
            <a:pPr marL="800100" lvl="2">
              <a:lnSpc>
                <a:spcPct val="110000"/>
              </a:lnSpc>
            </a:pPr>
            <a:r>
              <a:rPr lang="en-US" dirty="0" smtClean="0"/>
              <a:t>Possibly test/compare pre-filled liquid-Li tiles/PFCs vs. high-Z solid</a:t>
            </a:r>
          </a:p>
          <a:p>
            <a:pPr marL="119110" indent="-341313">
              <a:lnSpc>
                <a:spcPct val="110000"/>
              </a:lnSpc>
            </a:pPr>
            <a:endParaRPr lang="en-US" dirty="0"/>
          </a:p>
          <a:p>
            <a:pPr marL="519113" lvl="1" indent="-341313">
              <a:lnSpc>
                <a:spcPct val="110000"/>
              </a:lnSpc>
            </a:pPr>
            <a:endParaRPr lang="en-US" dirty="0" smtClean="0"/>
          </a:p>
          <a:p>
            <a:pPr marL="519113" lvl="1" indent="-341313">
              <a:lnSpc>
                <a:spcPct val="110000"/>
              </a:lnSpc>
            </a:pPr>
            <a:endParaRPr lang="en-US" dirty="0"/>
          </a:p>
          <a:p>
            <a:pPr marL="288971" lvl="1" indent="-173038"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87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r="7295"/>
          <a:stretch>
            <a:fillRect/>
          </a:stretch>
        </p:blipFill>
        <p:spPr bwMode="auto">
          <a:xfrm>
            <a:off x="0" y="2330450"/>
            <a:ext cx="12954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79" descr="NB2 i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660900"/>
            <a:ext cx="143351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81"/>
          <p:cNvSpPr txBox="1">
            <a:spLocks noChangeArrowheads="1"/>
          </p:cNvSpPr>
          <p:nvPr/>
        </p:nvSpPr>
        <p:spPr bwMode="auto">
          <a:xfrm>
            <a:off x="0" y="1905000"/>
            <a:ext cx="1279525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  <a:buFontTx/>
              <a:buNone/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New </a:t>
            </a:r>
          </a:p>
          <a:p>
            <a:pPr algn="ctr">
              <a:lnSpc>
                <a:spcPct val="60000"/>
              </a:lnSpc>
              <a:buFontTx/>
              <a:buNone/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center-stack</a:t>
            </a:r>
          </a:p>
        </p:txBody>
      </p:sp>
      <p:sp>
        <p:nvSpPr>
          <p:cNvPr id="25604" name="Text Box 82"/>
          <p:cNvSpPr txBox="1">
            <a:spLocks noChangeArrowheads="1"/>
          </p:cNvSpPr>
          <p:nvPr/>
        </p:nvSpPr>
        <p:spPr bwMode="auto">
          <a:xfrm>
            <a:off x="76200" y="5697538"/>
            <a:ext cx="661988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buFontTx/>
              <a:buNone/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2nd NBI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5562600" y="1524000"/>
            <a:ext cx="725805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buFontTx/>
              <a:buNone/>
              <a:defRPr/>
            </a:pPr>
            <a:endParaRPr lang="en-US" sz="1000" b="1">
              <a:cs typeface="Arial" panose="020B0604020202020204" pitchFamily="34" charset="0"/>
            </a:endParaRPr>
          </a:p>
        </p:txBody>
      </p:sp>
      <p:sp>
        <p:nvSpPr>
          <p:cNvPr id="25606" name="Oval 19"/>
          <p:cNvSpPr>
            <a:spLocks noChangeArrowheads="1"/>
          </p:cNvSpPr>
          <p:nvPr/>
        </p:nvSpPr>
        <p:spPr bwMode="auto">
          <a:xfrm>
            <a:off x="6167120" y="3700474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07" name="Oval 19"/>
          <p:cNvSpPr>
            <a:spLocks noChangeArrowheads="1"/>
          </p:cNvSpPr>
          <p:nvPr/>
        </p:nvSpPr>
        <p:spPr bwMode="auto">
          <a:xfrm>
            <a:off x="3673475" y="280352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08" name="Rectangle 20"/>
          <p:cNvSpPr>
            <a:spLocks noChangeArrowheads="1"/>
          </p:cNvSpPr>
          <p:nvPr/>
        </p:nvSpPr>
        <p:spPr bwMode="auto">
          <a:xfrm>
            <a:off x="2941638" y="2687638"/>
            <a:ext cx="868362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Li granule injector</a:t>
            </a:r>
          </a:p>
        </p:txBody>
      </p:sp>
      <p:sp>
        <p:nvSpPr>
          <p:cNvPr id="25609" name="Rectangle 20"/>
          <p:cNvSpPr>
            <a:spLocks noChangeArrowheads="1"/>
          </p:cNvSpPr>
          <p:nvPr/>
        </p:nvSpPr>
        <p:spPr bwMode="auto">
          <a:xfrm>
            <a:off x="5608320" y="2374570"/>
            <a:ext cx="914400" cy="48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  <a:buFontTx/>
              <a:buNone/>
            </a:pPr>
            <a:r>
              <a:rPr lang="en-US" sz="1000" b="1" i="0" dirty="0">
                <a:solidFill>
                  <a:schemeClr val="tx1"/>
                </a:solidFill>
                <a:cs typeface="Arial" panose="020B0604020202020204" pitchFamily="34" charset="0"/>
              </a:rPr>
              <a:t>High-Z   PFC diagnostics</a:t>
            </a:r>
          </a:p>
        </p:txBody>
      </p:sp>
      <p:sp>
        <p:nvSpPr>
          <p:cNvPr id="25610" name="Oval 19"/>
          <p:cNvSpPr>
            <a:spLocks noChangeArrowheads="1"/>
          </p:cNvSpPr>
          <p:nvPr/>
        </p:nvSpPr>
        <p:spPr bwMode="auto">
          <a:xfrm>
            <a:off x="6309995" y="2514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12" name="Oval 19"/>
          <p:cNvSpPr>
            <a:spLocks noChangeArrowheads="1"/>
          </p:cNvSpPr>
          <p:nvPr/>
        </p:nvSpPr>
        <p:spPr bwMode="auto">
          <a:xfrm>
            <a:off x="3648075" y="3825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13" name="Rectangle 20"/>
          <p:cNvSpPr>
            <a:spLocks noChangeArrowheads="1"/>
          </p:cNvSpPr>
          <p:nvPr/>
        </p:nvSpPr>
        <p:spPr bwMode="auto">
          <a:xfrm>
            <a:off x="5608320" y="3459151"/>
            <a:ext cx="1993900" cy="32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100" b="1" i="0" dirty="0" smtClean="0">
                <a:solidFill>
                  <a:srgbClr val="FF0000"/>
                </a:solidFill>
                <a:cs typeface="Arial" panose="020B0604020202020204" pitchFamily="34" charset="0"/>
              </a:rPr>
              <a:t>Off-</a:t>
            </a:r>
            <a:r>
              <a:rPr lang="en-US" sz="1100" b="1" i="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midplane</a:t>
            </a:r>
            <a:r>
              <a:rPr lang="en-US" sz="1100" b="1" i="0" dirty="0" smtClean="0">
                <a:solidFill>
                  <a:srgbClr val="FF0000"/>
                </a:solidFill>
                <a:cs typeface="Arial" panose="020B0604020202020204" pitchFamily="34" charset="0"/>
              </a:rPr>
              <a:t> 3D coils (NCC)</a:t>
            </a:r>
            <a:endParaRPr lang="en-US" sz="1100" b="1" i="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5614" name="Oval 19"/>
          <p:cNvSpPr>
            <a:spLocks noChangeArrowheads="1"/>
          </p:cNvSpPr>
          <p:nvPr/>
        </p:nvSpPr>
        <p:spPr bwMode="auto">
          <a:xfrm>
            <a:off x="3581400" y="48133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17" name="Oval 19"/>
          <p:cNvSpPr>
            <a:spLocks noChangeArrowheads="1"/>
          </p:cNvSpPr>
          <p:nvPr/>
        </p:nvSpPr>
        <p:spPr bwMode="auto">
          <a:xfrm>
            <a:off x="3733800" y="62849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303645" y="62785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19" name="Rectangle 20"/>
          <p:cNvSpPr>
            <a:spLocks noChangeArrowheads="1"/>
          </p:cNvSpPr>
          <p:nvPr/>
        </p:nvSpPr>
        <p:spPr bwMode="auto">
          <a:xfrm>
            <a:off x="6446520" y="6186488"/>
            <a:ext cx="889000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 dirty="0">
                <a:solidFill>
                  <a:schemeClr val="tx1"/>
                </a:solidFill>
                <a:cs typeface="Arial" panose="020B0604020202020204" pitchFamily="34" charset="0"/>
              </a:rPr>
              <a:t>up to 1 MA plasma gun</a:t>
            </a: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6299375" y="1954059"/>
            <a:ext cx="1282700" cy="38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  <a:buFontTx/>
              <a:buNone/>
            </a:pPr>
            <a:r>
              <a:rPr lang="en-US" sz="1200" b="1" i="0" dirty="0">
                <a:solidFill>
                  <a:srgbClr val="FF0000"/>
                </a:solidFill>
                <a:cs typeface="Arial" panose="020B0604020202020204" pitchFamily="34" charset="0"/>
              </a:rPr>
              <a:t>Lower </a:t>
            </a:r>
            <a:r>
              <a:rPr lang="en-US" sz="1200" b="1" i="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divertor</a:t>
            </a:r>
            <a:r>
              <a:rPr lang="en-US" sz="1200" b="1" i="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srgbClr val="FF0000"/>
                </a:solidFill>
                <a:cs typeface="Arial" panose="020B0604020202020204" pitchFamily="34" charset="0"/>
              </a:rPr>
              <a:t>cryo</a:t>
            </a:r>
            <a:r>
              <a:rPr lang="en-US" sz="1200" b="1" i="0" dirty="0">
                <a:solidFill>
                  <a:srgbClr val="FF0000"/>
                </a:solidFill>
                <a:cs typeface="Arial" panose="020B0604020202020204" pitchFamily="34" charset="0"/>
              </a:rPr>
              <a:t>-pump</a:t>
            </a:r>
          </a:p>
        </p:txBody>
      </p:sp>
      <p:sp>
        <p:nvSpPr>
          <p:cNvPr id="25621" name="Oval 19"/>
          <p:cNvSpPr>
            <a:spLocks noChangeArrowheads="1"/>
          </p:cNvSpPr>
          <p:nvPr/>
        </p:nvSpPr>
        <p:spPr bwMode="auto">
          <a:xfrm>
            <a:off x="6172200" y="207962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22" name="Rectangle 20"/>
          <p:cNvSpPr>
            <a:spLocks noChangeArrowheads="1"/>
          </p:cNvSpPr>
          <p:nvPr/>
        </p:nvSpPr>
        <p:spPr bwMode="auto">
          <a:xfrm>
            <a:off x="2895600" y="6034088"/>
            <a:ext cx="1143000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Upgraded CHI for ~0.5MA</a:t>
            </a:r>
          </a:p>
        </p:txBody>
      </p:sp>
      <p:sp>
        <p:nvSpPr>
          <p:cNvPr id="25623" name="Rectangle 20"/>
          <p:cNvSpPr>
            <a:spLocks noChangeArrowheads="1"/>
          </p:cNvSpPr>
          <p:nvPr/>
        </p:nvSpPr>
        <p:spPr bwMode="auto">
          <a:xfrm>
            <a:off x="6172200" y="2938062"/>
            <a:ext cx="1437654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80000"/>
              </a:lnSpc>
              <a:buFontTx/>
              <a:buNone/>
            </a:pPr>
            <a:r>
              <a:rPr lang="en-US" sz="1000" b="1" i="0" dirty="0">
                <a:solidFill>
                  <a:schemeClr val="tx1"/>
                </a:solidFill>
                <a:cs typeface="Arial" panose="020B0604020202020204" pitchFamily="34" charset="0"/>
              </a:rPr>
              <a:t>LLD using </a:t>
            </a:r>
            <a:r>
              <a:rPr lang="en-US" sz="1000" b="1" i="0" dirty="0" err="1">
                <a:solidFill>
                  <a:schemeClr val="tx1"/>
                </a:solidFill>
                <a:cs typeface="Arial" panose="020B0604020202020204" pitchFamily="34" charset="0"/>
              </a:rPr>
              <a:t>bakeable</a:t>
            </a:r>
            <a:r>
              <a:rPr lang="en-US" sz="1000" b="1" i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000" b="1" i="0" dirty="0" err="1">
                <a:solidFill>
                  <a:schemeClr val="tx1"/>
                </a:solidFill>
                <a:cs typeface="Arial" panose="020B0604020202020204" pitchFamily="34" charset="0"/>
              </a:rPr>
              <a:t>cryo</a:t>
            </a:r>
            <a:r>
              <a:rPr lang="en-US" sz="1000" b="1" i="0" dirty="0">
                <a:solidFill>
                  <a:schemeClr val="tx1"/>
                </a:solidFill>
                <a:cs typeface="Arial" panose="020B0604020202020204" pitchFamily="34" charset="0"/>
              </a:rPr>
              <a:t>-baffle</a:t>
            </a:r>
          </a:p>
        </p:txBody>
      </p:sp>
      <p:sp>
        <p:nvSpPr>
          <p:cNvPr id="25624" name="Oval 19"/>
          <p:cNvSpPr>
            <a:spLocks noChangeArrowheads="1"/>
          </p:cNvSpPr>
          <p:nvPr/>
        </p:nvSpPr>
        <p:spPr bwMode="auto">
          <a:xfrm>
            <a:off x="6340474" y="3124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27" name="Oval 19"/>
          <p:cNvSpPr>
            <a:spLocks noChangeArrowheads="1"/>
          </p:cNvSpPr>
          <p:nvPr/>
        </p:nvSpPr>
        <p:spPr bwMode="auto">
          <a:xfrm>
            <a:off x="6192520" y="52228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28" name="Oval 19"/>
          <p:cNvSpPr>
            <a:spLocks noChangeArrowheads="1"/>
          </p:cNvSpPr>
          <p:nvPr/>
        </p:nvSpPr>
        <p:spPr bwMode="auto">
          <a:xfrm>
            <a:off x="3851275" y="46116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29" name="Oval 19"/>
          <p:cNvSpPr>
            <a:spLocks noChangeArrowheads="1"/>
          </p:cNvSpPr>
          <p:nvPr/>
        </p:nvSpPr>
        <p:spPr bwMode="auto">
          <a:xfrm>
            <a:off x="6167120" y="4227512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30" name="Rectangle 20"/>
          <p:cNvSpPr>
            <a:spLocks noChangeArrowheads="1"/>
          </p:cNvSpPr>
          <p:nvPr/>
        </p:nvSpPr>
        <p:spPr bwMode="auto">
          <a:xfrm>
            <a:off x="6303645" y="4211637"/>
            <a:ext cx="1524000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chemeClr val="tx1"/>
                </a:solidFill>
                <a:cs typeface="Arial" panose="020B0604020202020204" pitchFamily="34" charset="0"/>
              </a:rPr>
              <a:t>DBS, PCI, or other intermediate-k</a:t>
            </a:r>
          </a:p>
        </p:txBody>
      </p:sp>
      <p:sp>
        <p:nvSpPr>
          <p:cNvPr id="25631" name="Oval 19"/>
          <p:cNvSpPr>
            <a:spLocks noChangeArrowheads="1"/>
          </p:cNvSpPr>
          <p:nvPr/>
        </p:nvSpPr>
        <p:spPr bwMode="auto">
          <a:xfrm>
            <a:off x="3819525" y="53863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32" name="Rectangle 20"/>
          <p:cNvSpPr>
            <a:spLocks noChangeArrowheads="1"/>
          </p:cNvSpPr>
          <p:nvPr/>
        </p:nvSpPr>
        <p:spPr bwMode="auto">
          <a:xfrm>
            <a:off x="5455920" y="5529263"/>
            <a:ext cx="1066800" cy="16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50000"/>
              </a:lnSpc>
              <a:buFontTx/>
              <a:buNone/>
            </a:pPr>
            <a:r>
              <a:rPr lang="en-US" sz="1000" b="1" i="0">
                <a:solidFill>
                  <a:schemeClr val="tx1"/>
                </a:solidFill>
                <a:cs typeface="Arial" panose="020B0604020202020204" pitchFamily="34" charset="0"/>
              </a:rPr>
              <a:t>Divertor P</a:t>
            </a:r>
            <a:r>
              <a:rPr lang="en-US" sz="1000" b="1" i="0" baseline="-25000">
                <a:solidFill>
                  <a:schemeClr val="tx1"/>
                </a:solidFill>
                <a:cs typeface="Arial" panose="020B0604020202020204" pitchFamily="34" charset="0"/>
              </a:rPr>
              <a:t>rad</a:t>
            </a:r>
          </a:p>
        </p:txBody>
      </p:sp>
      <p:sp>
        <p:nvSpPr>
          <p:cNvPr id="25635" name="Rectangle 20"/>
          <p:cNvSpPr>
            <a:spLocks noChangeArrowheads="1"/>
          </p:cNvSpPr>
          <p:nvPr/>
        </p:nvSpPr>
        <p:spPr bwMode="auto">
          <a:xfrm>
            <a:off x="2971800" y="5345113"/>
            <a:ext cx="9906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Snowflake</a:t>
            </a:r>
            <a:endParaRPr lang="en-US" sz="1000" b="1" i="0" baseline="-25000">
              <a:solidFill>
                <a:srgbClr val="009973"/>
              </a:solidFill>
              <a:cs typeface="Arial" panose="020B0604020202020204" pitchFamily="34" charset="0"/>
            </a:endParaRPr>
          </a:p>
        </p:txBody>
      </p:sp>
      <p:sp>
        <p:nvSpPr>
          <p:cNvPr id="25637" name="TextBox 96"/>
          <p:cNvSpPr txBox="1">
            <a:spLocks noChangeArrowheads="1"/>
          </p:cNvSpPr>
          <p:nvPr/>
        </p:nvSpPr>
        <p:spPr bwMode="auto">
          <a:xfrm>
            <a:off x="1524000" y="1500188"/>
            <a:ext cx="12192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36576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i="0">
                <a:solidFill>
                  <a:srgbClr val="3333CC"/>
                </a:solidFill>
                <a:latin typeface="Arial Narrow" charset="0"/>
              </a:rPr>
              <a:t>Run Weeks:</a:t>
            </a:r>
          </a:p>
        </p:txBody>
      </p:sp>
      <p:sp>
        <p:nvSpPr>
          <p:cNvPr id="25638" name="Rectangle 43"/>
          <p:cNvSpPr>
            <a:spLocks noChangeArrowheads="1"/>
          </p:cNvSpPr>
          <p:nvPr/>
        </p:nvSpPr>
        <p:spPr bwMode="auto">
          <a:xfrm>
            <a:off x="0" y="25400"/>
            <a:ext cx="9144000" cy="889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lnSpc>
                <a:spcPts val="2840"/>
              </a:lnSpc>
              <a:buFontTx/>
              <a:buNone/>
            </a:pPr>
            <a:r>
              <a:rPr lang="en-US" sz="2800" b="1" i="0" dirty="0" smtClean="0">
                <a:solidFill>
                  <a:srgbClr val="336699"/>
                </a:solidFill>
                <a:ea typeface="MS PGothic" charset="0"/>
                <a:cs typeface="MS PGothic" charset="0"/>
              </a:rPr>
              <a:t>Five </a:t>
            </a:r>
            <a:r>
              <a:rPr lang="en-US" sz="2800" b="1" i="0" dirty="0">
                <a:solidFill>
                  <a:srgbClr val="336699"/>
                </a:solidFill>
                <a:ea typeface="MS PGothic" charset="0"/>
                <a:cs typeface="MS PGothic" charset="0"/>
              </a:rPr>
              <a:t>Year Facility Enhancement Plan </a:t>
            </a:r>
            <a:r>
              <a:rPr lang="en-US" sz="2400" i="0" dirty="0">
                <a:solidFill>
                  <a:srgbClr val="009973"/>
                </a:solidFill>
                <a:ea typeface="MS PGothic" charset="0"/>
                <a:cs typeface="MS PGothic" charset="0"/>
              </a:rPr>
              <a:t>(green </a:t>
            </a:r>
            <a:r>
              <a:rPr lang="en-US" sz="2400" i="0" dirty="0" smtClean="0">
                <a:solidFill>
                  <a:srgbClr val="009973"/>
                </a:solidFill>
                <a:ea typeface="MS PGothic" charset="0"/>
                <a:cs typeface="MS PGothic" charset="0"/>
              </a:rPr>
              <a:t>= </a:t>
            </a:r>
            <a:r>
              <a:rPr lang="en-US" sz="2400" i="0" dirty="0">
                <a:solidFill>
                  <a:srgbClr val="009973"/>
                </a:solidFill>
                <a:ea typeface="MS PGothic" charset="0"/>
                <a:cs typeface="MS PGothic" charset="0"/>
              </a:rPr>
              <a:t>ongoing)</a:t>
            </a:r>
            <a:endParaRPr lang="en-US" sz="3200" i="0" dirty="0">
              <a:solidFill>
                <a:srgbClr val="FF0000"/>
              </a:solidFill>
              <a:ea typeface="MS PGothic" charset="0"/>
              <a:cs typeface="MS PGothic" charset="0"/>
            </a:endParaRPr>
          </a:p>
          <a:p>
            <a:pPr algn="ctr">
              <a:lnSpc>
                <a:spcPts val="2840"/>
              </a:lnSpc>
              <a:buFontTx/>
              <a:buNone/>
            </a:pPr>
            <a:r>
              <a:rPr lang="en-US" sz="2400" i="0" dirty="0" smtClean="0">
                <a:solidFill>
                  <a:srgbClr val="C00000"/>
                </a:solidFill>
                <a:ea typeface="MS PGothic" charset="0"/>
                <a:cs typeface="MS PGothic" charset="0"/>
              </a:rPr>
              <a:t>2015: Engineering </a:t>
            </a:r>
            <a:r>
              <a:rPr lang="en-US" sz="2400" i="0" dirty="0">
                <a:solidFill>
                  <a:srgbClr val="C00000"/>
                </a:solidFill>
                <a:ea typeface="MS PGothic" charset="0"/>
                <a:cs typeface="MS PGothic" charset="0"/>
              </a:rPr>
              <a:t>design </a:t>
            </a:r>
            <a:r>
              <a:rPr lang="en-US" sz="2400" i="0" dirty="0" smtClean="0">
                <a:solidFill>
                  <a:srgbClr val="C00000"/>
                </a:solidFill>
                <a:ea typeface="MS PGothic" charset="0"/>
                <a:cs typeface="MS PGothic" charset="0"/>
              </a:rPr>
              <a:t>for high-Z tiles, </a:t>
            </a:r>
            <a:r>
              <a:rPr lang="en-US" sz="2400" i="0" dirty="0" err="1" smtClean="0">
                <a:solidFill>
                  <a:srgbClr val="C00000"/>
                </a:solidFill>
                <a:ea typeface="MS PGothic" charset="0"/>
                <a:cs typeface="MS PGothic" charset="0"/>
              </a:rPr>
              <a:t>Cryo</a:t>
            </a:r>
            <a:r>
              <a:rPr lang="en-US" sz="2400" i="0" dirty="0" smtClean="0">
                <a:solidFill>
                  <a:srgbClr val="C00000"/>
                </a:solidFill>
                <a:ea typeface="MS PGothic" charset="0"/>
                <a:cs typeface="MS PGothic" charset="0"/>
              </a:rPr>
              <a:t>-Pump, NCC, ECH</a:t>
            </a:r>
            <a:endParaRPr lang="en-US" sz="2400" i="0" dirty="0">
              <a:solidFill>
                <a:srgbClr val="C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26" name="Rectangle 125"/>
          <p:cNvSpPr/>
          <p:nvPr/>
        </p:nvSpPr>
        <p:spPr bwMode="auto">
          <a:xfrm>
            <a:off x="4008437" y="1524000"/>
            <a:ext cx="350837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buFontTx/>
              <a:buNone/>
              <a:defRPr/>
            </a:pPr>
            <a:endParaRPr lang="en-US" sz="1000" b="1">
              <a:cs typeface="Arial" panose="020B0604020202020204" pitchFamily="34" charset="0"/>
            </a:endParaRPr>
          </a:p>
        </p:txBody>
      </p:sp>
      <p:sp>
        <p:nvSpPr>
          <p:cNvPr id="25640" name="Rectangle 20"/>
          <p:cNvSpPr>
            <a:spLocks noChangeArrowheads="1"/>
          </p:cNvSpPr>
          <p:nvPr/>
        </p:nvSpPr>
        <p:spPr bwMode="auto">
          <a:xfrm>
            <a:off x="2819400" y="3581400"/>
            <a:ext cx="914400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MGI disruption mitigation</a:t>
            </a:r>
          </a:p>
        </p:txBody>
      </p:sp>
      <p:sp>
        <p:nvSpPr>
          <p:cNvPr id="25641" name="Rectangle 20"/>
          <p:cNvSpPr>
            <a:spLocks noChangeArrowheads="1"/>
          </p:cNvSpPr>
          <p:nvPr/>
        </p:nvSpPr>
        <p:spPr bwMode="auto">
          <a:xfrm>
            <a:off x="3687763" y="4799013"/>
            <a:ext cx="1477962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4 coil AE antenna</a:t>
            </a:r>
          </a:p>
        </p:txBody>
      </p:sp>
      <p:sp>
        <p:nvSpPr>
          <p:cNvPr id="25642" name="Rectangle 20"/>
          <p:cNvSpPr>
            <a:spLocks noChangeArrowheads="1"/>
          </p:cNvSpPr>
          <p:nvPr/>
        </p:nvSpPr>
        <p:spPr bwMode="auto">
          <a:xfrm>
            <a:off x="6320395" y="5148891"/>
            <a:ext cx="1066800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 dirty="0">
                <a:solidFill>
                  <a:schemeClr val="tx1"/>
                </a:solidFill>
                <a:cs typeface="Arial" panose="020B0604020202020204" pitchFamily="34" charset="0"/>
              </a:rPr>
              <a:t>HHFW limiter upgrade</a:t>
            </a:r>
          </a:p>
        </p:txBody>
      </p:sp>
      <p:sp>
        <p:nvSpPr>
          <p:cNvPr id="25643" name="Rectangle 20"/>
          <p:cNvSpPr>
            <a:spLocks noChangeArrowheads="1"/>
          </p:cNvSpPr>
          <p:nvPr/>
        </p:nvSpPr>
        <p:spPr bwMode="auto">
          <a:xfrm>
            <a:off x="2362200" y="5099050"/>
            <a:ext cx="1798638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 dirty="0">
                <a:solidFill>
                  <a:srgbClr val="0000CC"/>
                </a:solidFill>
                <a:cs typeface="Arial" panose="020B0604020202020204" pitchFamily="34" charset="0"/>
              </a:rPr>
              <a:t>Establish control of:</a:t>
            </a:r>
          </a:p>
        </p:txBody>
      </p:sp>
      <p:sp>
        <p:nvSpPr>
          <p:cNvPr id="25644" name="Rectangle 20"/>
          <p:cNvSpPr>
            <a:spLocks noChangeArrowheads="1"/>
          </p:cNvSpPr>
          <p:nvPr/>
        </p:nvSpPr>
        <p:spPr bwMode="auto">
          <a:xfrm>
            <a:off x="4052888" y="5127625"/>
            <a:ext cx="733425" cy="2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Rotation</a:t>
            </a:r>
          </a:p>
        </p:txBody>
      </p:sp>
      <p:sp>
        <p:nvSpPr>
          <p:cNvPr id="25645" name="Rectangle 20"/>
          <p:cNvSpPr>
            <a:spLocks noChangeArrowheads="1"/>
          </p:cNvSpPr>
          <p:nvPr/>
        </p:nvSpPr>
        <p:spPr bwMode="auto">
          <a:xfrm>
            <a:off x="4008438" y="2955925"/>
            <a:ext cx="868362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Upward</a:t>
            </a:r>
          </a:p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LiTER</a:t>
            </a:r>
          </a:p>
        </p:txBody>
      </p:sp>
      <p:sp>
        <p:nvSpPr>
          <p:cNvPr id="25646" name="Rectangle 20"/>
          <p:cNvSpPr>
            <a:spLocks noChangeArrowheads="1"/>
          </p:cNvSpPr>
          <p:nvPr/>
        </p:nvSpPr>
        <p:spPr bwMode="auto">
          <a:xfrm>
            <a:off x="3657600" y="4341813"/>
            <a:ext cx="8382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 dirty="0">
                <a:solidFill>
                  <a:srgbClr val="009973"/>
                </a:solidFill>
                <a:cs typeface="Arial" panose="020B0604020202020204" pitchFamily="34" charset="0"/>
              </a:rPr>
              <a:t>High </a:t>
            </a:r>
            <a:r>
              <a:rPr lang="en-US" sz="1000" b="1" i="0" dirty="0" err="1">
                <a:solidFill>
                  <a:srgbClr val="009973"/>
                </a:solidFill>
                <a:cs typeface="Arial" panose="020B0604020202020204" pitchFamily="34" charset="0"/>
              </a:rPr>
              <a:t>k</a:t>
            </a:r>
            <a:r>
              <a:rPr lang="en-US" sz="1000" b="1" i="0" baseline="-25000" dirty="0" err="1">
                <a:solidFill>
                  <a:srgbClr val="009973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q</a:t>
            </a:r>
            <a:endParaRPr lang="en-US" sz="1000" b="1" i="0" baseline="-25000" dirty="0">
              <a:solidFill>
                <a:srgbClr val="009973"/>
              </a:solidFill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25648" name="Oval 19"/>
          <p:cNvSpPr>
            <a:spLocks noChangeAspect="1" noChangeArrowheads="1"/>
          </p:cNvSpPr>
          <p:nvPr/>
        </p:nvSpPr>
        <p:spPr bwMode="auto">
          <a:xfrm>
            <a:off x="5189220" y="5848350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49" name="Oval 19"/>
          <p:cNvSpPr>
            <a:spLocks noChangeArrowheads="1"/>
          </p:cNvSpPr>
          <p:nvPr/>
        </p:nvSpPr>
        <p:spPr bwMode="auto">
          <a:xfrm>
            <a:off x="4359275" y="40544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50" name="Rectangle 20"/>
          <p:cNvSpPr>
            <a:spLocks noChangeArrowheads="1"/>
          </p:cNvSpPr>
          <p:nvPr/>
        </p:nvSpPr>
        <p:spPr bwMode="auto">
          <a:xfrm>
            <a:off x="3124200" y="4038600"/>
            <a:ext cx="14351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 dirty="0">
                <a:solidFill>
                  <a:srgbClr val="009973"/>
                </a:solidFill>
                <a:cs typeface="Arial" panose="020B0604020202020204" pitchFamily="34" charset="0"/>
              </a:rPr>
              <a:t>Laser blow-off</a:t>
            </a:r>
          </a:p>
        </p:txBody>
      </p:sp>
      <p:sp>
        <p:nvSpPr>
          <p:cNvPr id="25651" name="Oval 19"/>
          <p:cNvSpPr>
            <a:spLocks noChangeArrowheads="1"/>
          </p:cNvSpPr>
          <p:nvPr/>
        </p:nvSpPr>
        <p:spPr bwMode="auto">
          <a:xfrm>
            <a:off x="3505200" y="24368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52" name="Rectangle 20"/>
          <p:cNvSpPr>
            <a:spLocks noChangeArrowheads="1"/>
          </p:cNvSpPr>
          <p:nvPr/>
        </p:nvSpPr>
        <p:spPr bwMode="auto">
          <a:xfrm>
            <a:off x="2987675" y="2214563"/>
            <a:ext cx="1127125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Boronization</a:t>
            </a:r>
          </a:p>
        </p:txBody>
      </p:sp>
      <p:sp>
        <p:nvSpPr>
          <p:cNvPr id="25653" name="Oval 19"/>
          <p:cNvSpPr>
            <a:spLocks noChangeArrowheads="1"/>
          </p:cNvSpPr>
          <p:nvPr/>
        </p:nvSpPr>
        <p:spPr bwMode="auto">
          <a:xfrm>
            <a:off x="4359275" y="43576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54" name="Oval 19"/>
          <p:cNvSpPr>
            <a:spLocks noChangeArrowheads="1"/>
          </p:cNvSpPr>
          <p:nvPr/>
        </p:nvSpPr>
        <p:spPr bwMode="auto">
          <a:xfrm>
            <a:off x="6179820" y="399415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55" name="Rectangle 20"/>
          <p:cNvSpPr>
            <a:spLocks noChangeArrowheads="1"/>
          </p:cNvSpPr>
          <p:nvPr/>
        </p:nvSpPr>
        <p:spPr bwMode="auto">
          <a:xfrm>
            <a:off x="6295538" y="3901122"/>
            <a:ext cx="1027851" cy="35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85000"/>
              </a:lnSpc>
              <a:buFontTx/>
              <a:buNone/>
            </a:pPr>
            <a:r>
              <a:rPr lang="en-US" sz="1000" b="1" i="0" dirty="0">
                <a:solidFill>
                  <a:schemeClr val="tx1"/>
                </a:solidFill>
                <a:cs typeface="Arial" panose="020B0604020202020204" pitchFamily="34" charset="0"/>
              </a:rPr>
              <a:t>Enhanced MHD sensors</a:t>
            </a:r>
          </a:p>
        </p:txBody>
      </p:sp>
      <p:sp>
        <p:nvSpPr>
          <p:cNvPr id="25656" name="Oval 19"/>
          <p:cNvSpPr>
            <a:spLocks noChangeArrowheads="1"/>
          </p:cNvSpPr>
          <p:nvPr/>
        </p:nvSpPr>
        <p:spPr bwMode="auto">
          <a:xfrm>
            <a:off x="6163945" y="46640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57" name="Rectangle 20"/>
          <p:cNvSpPr>
            <a:spLocks noChangeArrowheads="1"/>
          </p:cNvSpPr>
          <p:nvPr/>
        </p:nvSpPr>
        <p:spPr bwMode="auto">
          <a:xfrm>
            <a:off x="6294120" y="4646613"/>
            <a:ext cx="16256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chemeClr val="tx1"/>
                </a:solidFill>
                <a:cs typeface="Arial" panose="020B0604020202020204" pitchFamily="34" charset="0"/>
              </a:rPr>
              <a:t>Neutron collimator</a:t>
            </a:r>
          </a:p>
        </p:txBody>
      </p:sp>
      <p:sp>
        <p:nvSpPr>
          <p:cNvPr id="25658" name="Rectangle 20"/>
          <p:cNvSpPr>
            <a:spLocks noChangeArrowheads="1"/>
          </p:cNvSpPr>
          <p:nvPr/>
        </p:nvSpPr>
        <p:spPr bwMode="auto">
          <a:xfrm>
            <a:off x="3962400" y="4572000"/>
            <a:ext cx="16256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Charged fusion product</a:t>
            </a:r>
          </a:p>
        </p:txBody>
      </p:sp>
      <p:sp>
        <p:nvSpPr>
          <p:cNvPr id="25659" name="Oval 19"/>
          <p:cNvSpPr>
            <a:spLocks noChangeArrowheads="1"/>
          </p:cNvSpPr>
          <p:nvPr/>
        </p:nvSpPr>
        <p:spPr bwMode="auto">
          <a:xfrm>
            <a:off x="4359275" y="38100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60" name="Rectangle 20"/>
          <p:cNvSpPr>
            <a:spLocks noChangeArrowheads="1"/>
          </p:cNvSpPr>
          <p:nvPr/>
        </p:nvSpPr>
        <p:spPr bwMode="auto">
          <a:xfrm>
            <a:off x="3657600" y="3457575"/>
            <a:ext cx="1371600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Upgraded halo sensors</a:t>
            </a:r>
          </a:p>
        </p:txBody>
      </p:sp>
      <p:sp>
        <p:nvSpPr>
          <p:cNvPr id="25661" name="Rectangle 20"/>
          <p:cNvSpPr>
            <a:spLocks noChangeArrowheads="1"/>
          </p:cNvSpPr>
          <p:nvPr/>
        </p:nvSpPr>
        <p:spPr bwMode="auto">
          <a:xfrm>
            <a:off x="3035300" y="1979613"/>
            <a:ext cx="1308100" cy="20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 dirty="0">
                <a:solidFill>
                  <a:srgbClr val="009973"/>
                </a:solidFill>
                <a:cs typeface="Arial" panose="020B0604020202020204" pitchFamily="34" charset="0"/>
              </a:rPr>
              <a:t>Pulse-burst MPTS</a:t>
            </a:r>
          </a:p>
        </p:txBody>
      </p:sp>
      <p:sp>
        <p:nvSpPr>
          <p:cNvPr id="25662" name="Oval 19"/>
          <p:cNvSpPr>
            <a:spLocks noChangeArrowheads="1"/>
          </p:cNvSpPr>
          <p:nvPr/>
        </p:nvSpPr>
        <p:spPr bwMode="auto">
          <a:xfrm>
            <a:off x="4256088" y="53276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64" name="TextBox 130"/>
          <p:cNvSpPr txBox="1">
            <a:spLocks noChangeArrowheads="1"/>
          </p:cNvSpPr>
          <p:nvPr/>
        </p:nvSpPr>
        <p:spPr bwMode="auto">
          <a:xfrm>
            <a:off x="3528060" y="1508125"/>
            <a:ext cx="5100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000" i="0" dirty="0" smtClean="0">
                <a:latin typeface="Arial" panose="020B0604020202020204" pitchFamily="34" charset="0"/>
                <a:cs typeface="Arial" panose="020B0604020202020204" pitchFamily="34" charset="0"/>
              </a:rPr>
              <a:t>14-16</a:t>
            </a:r>
            <a:endParaRPr lang="en-US" sz="10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66" name="TextBox 155"/>
          <p:cNvSpPr txBox="1">
            <a:spLocks noChangeArrowheads="1"/>
          </p:cNvSpPr>
          <p:nvPr/>
        </p:nvSpPr>
        <p:spPr bwMode="auto">
          <a:xfrm>
            <a:off x="6195524" y="1508125"/>
            <a:ext cx="5100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000" i="0" dirty="0" smtClean="0">
                <a:latin typeface="Arial" panose="020B0604020202020204" pitchFamily="34" charset="0"/>
                <a:cs typeface="Arial" panose="020B0604020202020204" pitchFamily="34" charset="0"/>
              </a:rPr>
              <a:t>10-12</a:t>
            </a:r>
            <a:endParaRPr lang="en-US" sz="10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67" name="TextBox 130"/>
          <p:cNvSpPr txBox="1">
            <a:spLocks noChangeArrowheads="1"/>
          </p:cNvSpPr>
          <p:nvPr/>
        </p:nvSpPr>
        <p:spPr bwMode="auto">
          <a:xfrm>
            <a:off x="4430395" y="1508125"/>
            <a:ext cx="51265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000" i="0" dirty="0" smtClean="0">
                <a:latin typeface="Arial" panose="020B0604020202020204" pitchFamily="34" charset="0"/>
                <a:cs typeface="Arial" panose="020B0604020202020204" pitchFamily="34" charset="0"/>
              </a:rPr>
              <a:t>16-18</a:t>
            </a:r>
            <a:endParaRPr lang="en-US" sz="10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69" name="Oval 19"/>
          <p:cNvSpPr>
            <a:spLocks noChangeArrowheads="1"/>
          </p:cNvSpPr>
          <p:nvPr/>
        </p:nvSpPr>
        <p:spPr bwMode="auto">
          <a:xfrm>
            <a:off x="4259263" y="55641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grpSp>
        <p:nvGrpSpPr>
          <p:cNvPr id="25670" name="Group 182"/>
          <p:cNvGrpSpPr>
            <a:grpSpLocks/>
          </p:cNvGrpSpPr>
          <p:nvPr/>
        </p:nvGrpSpPr>
        <p:grpSpPr bwMode="auto">
          <a:xfrm>
            <a:off x="4419600" y="5546712"/>
            <a:ext cx="152400" cy="200039"/>
            <a:chOff x="5638800" y="5334020"/>
            <a:chExt cx="152400" cy="200586"/>
          </a:xfrm>
        </p:grpSpPr>
        <p:sp>
          <p:nvSpPr>
            <p:cNvPr id="25716" name="Rectangle 20"/>
            <p:cNvSpPr>
              <a:spLocks noChangeArrowheads="1"/>
            </p:cNvSpPr>
            <p:nvPr/>
          </p:nvSpPr>
          <p:spPr bwMode="auto">
            <a:xfrm>
              <a:off x="5638801" y="5334020"/>
              <a:ext cx="152399" cy="200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5712" rIns="0" bIns="45712">
              <a:spAutoFit/>
            </a:bodyPr>
            <a:lstStyle/>
            <a:p>
              <a:pPr defTabSz="912813" eaLnBrk="0" hangingPunct="0">
                <a:lnSpc>
                  <a:spcPct val="70000"/>
                </a:lnSpc>
                <a:buFontTx/>
                <a:buNone/>
              </a:pPr>
              <a:r>
                <a:rPr lang="en-US" sz="1000" b="1" i="0">
                  <a:solidFill>
                    <a:srgbClr val="009973"/>
                  </a:solidFill>
                  <a:cs typeface="Arial" panose="020B0604020202020204" pitchFamily="34" charset="0"/>
                </a:rPr>
                <a:t>n</a:t>
              </a:r>
              <a:r>
                <a:rPr lang="en-US" sz="1000" b="1" i="0" baseline="-25000">
                  <a:solidFill>
                    <a:srgbClr val="009973"/>
                  </a:solidFill>
                  <a:cs typeface="Arial" panose="020B0604020202020204" pitchFamily="34" charset="0"/>
                </a:rPr>
                <a:t>e</a:t>
              </a:r>
            </a:p>
          </p:txBody>
        </p:sp>
        <p:cxnSp>
          <p:nvCxnSpPr>
            <p:cNvPr id="115" name="Straight Connector 186"/>
            <p:cNvCxnSpPr>
              <a:cxnSpLocks noChangeShapeType="1"/>
            </p:cNvCxnSpPr>
            <p:nvPr/>
          </p:nvCxnSpPr>
          <p:spPr bwMode="auto">
            <a:xfrm>
              <a:off x="5638800" y="5367429"/>
              <a:ext cx="82550" cy="0"/>
            </a:xfrm>
            <a:prstGeom prst="line">
              <a:avLst/>
            </a:prstGeom>
            <a:noFill/>
            <a:ln w="15875">
              <a:solidFill>
                <a:srgbClr val="339933"/>
              </a:solidFill>
              <a:round/>
              <a:headEnd/>
              <a:tailEnd/>
            </a:ln>
            <a:extLst/>
          </p:spPr>
        </p:cxnSp>
      </p:grpSp>
      <p:sp>
        <p:nvSpPr>
          <p:cNvPr id="25671" name="Oval 19"/>
          <p:cNvSpPr>
            <a:spLocks noChangeArrowheads="1"/>
          </p:cNvSpPr>
          <p:nvPr/>
        </p:nvSpPr>
        <p:spPr bwMode="auto">
          <a:xfrm>
            <a:off x="3886200" y="30480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cxnSp>
        <p:nvCxnSpPr>
          <p:cNvPr id="25673" name="Straight Connector 144"/>
          <p:cNvCxnSpPr>
            <a:cxnSpLocks noChangeShapeType="1"/>
          </p:cNvCxnSpPr>
          <p:nvPr/>
        </p:nvCxnSpPr>
        <p:spPr bwMode="auto">
          <a:xfrm flipH="1">
            <a:off x="2590800" y="3429000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74" name="Straight Connector 114"/>
          <p:cNvCxnSpPr>
            <a:cxnSpLocks noChangeShapeType="1"/>
          </p:cNvCxnSpPr>
          <p:nvPr/>
        </p:nvCxnSpPr>
        <p:spPr bwMode="auto">
          <a:xfrm flipH="1" flipV="1">
            <a:off x="2590800" y="1828800"/>
            <a:ext cx="4648200" cy="47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75" name="Straight Connector 164"/>
          <p:cNvCxnSpPr>
            <a:cxnSpLocks noChangeShapeType="1"/>
          </p:cNvCxnSpPr>
          <p:nvPr/>
        </p:nvCxnSpPr>
        <p:spPr bwMode="auto">
          <a:xfrm flipH="1">
            <a:off x="2590800" y="5043488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5676" name="Group 1"/>
          <p:cNvGrpSpPr>
            <a:grpSpLocks/>
          </p:cNvGrpSpPr>
          <p:nvPr/>
        </p:nvGrpSpPr>
        <p:grpSpPr bwMode="auto">
          <a:xfrm>
            <a:off x="1371600" y="5105400"/>
            <a:ext cx="1219200" cy="1357313"/>
            <a:chOff x="1371600" y="5105400"/>
            <a:chExt cx="1219200" cy="1357085"/>
          </a:xfrm>
        </p:grpSpPr>
        <p:sp>
          <p:nvSpPr>
            <p:cNvPr id="86" name="Right Arrow 85"/>
            <p:cNvSpPr/>
            <p:nvPr/>
          </p:nvSpPr>
          <p:spPr bwMode="auto">
            <a:xfrm>
              <a:off x="1412875" y="5105400"/>
              <a:ext cx="1177925" cy="1357085"/>
            </a:xfrm>
            <a:prstGeom prst="rightArrow">
              <a:avLst>
                <a:gd name="adj1" fmla="val 100000"/>
                <a:gd name="adj2" fmla="val 10156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buFontTx/>
                <a:buNone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15" name="Text Box 12"/>
            <p:cNvSpPr txBox="1">
              <a:spLocks noChangeArrowheads="1"/>
            </p:cNvSpPr>
            <p:nvPr/>
          </p:nvSpPr>
          <p:spPr bwMode="auto">
            <a:xfrm>
              <a:off x="1371600" y="5486400"/>
              <a:ext cx="117792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FontTx/>
                <a:buNone/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Integrated Scenarios</a:t>
              </a:r>
            </a:p>
          </p:txBody>
        </p:sp>
      </p:grpSp>
      <p:grpSp>
        <p:nvGrpSpPr>
          <p:cNvPr id="25677" name="Group 2"/>
          <p:cNvGrpSpPr>
            <a:grpSpLocks/>
          </p:cNvGrpSpPr>
          <p:nvPr/>
        </p:nvGrpSpPr>
        <p:grpSpPr bwMode="auto">
          <a:xfrm>
            <a:off x="1371600" y="3503613"/>
            <a:ext cx="1219200" cy="1446212"/>
            <a:chOff x="1371600" y="3503612"/>
            <a:chExt cx="1219200" cy="1446213"/>
          </a:xfrm>
        </p:grpSpPr>
        <p:sp>
          <p:nvSpPr>
            <p:cNvPr id="88" name="Right Arrow 87"/>
            <p:cNvSpPr/>
            <p:nvPr/>
          </p:nvSpPr>
          <p:spPr bwMode="auto">
            <a:xfrm>
              <a:off x="1412875" y="3503612"/>
              <a:ext cx="1177925" cy="1446213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buFontTx/>
                <a:buNone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13" name="Text Box 12"/>
            <p:cNvSpPr txBox="1">
              <a:spLocks noChangeArrowheads="1"/>
            </p:cNvSpPr>
            <p:nvPr/>
          </p:nvSpPr>
          <p:spPr bwMode="auto">
            <a:xfrm>
              <a:off x="1371600" y="3925681"/>
              <a:ext cx="113347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FontTx/>
                <a:buNone/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Core Science</a:t>
              </a:r>
            </a:p>
          </p:txBody>
        </p:sp>
      </p:grpSp>
      <p:grpSp>
        <p:nvGrpSpPr>
          <p:cNvPr id="25678" name="Group 3"/>
          <p:cNvGrpSpPr>
            <a:grpSpLocks/>
          </p:cNvGrpSpPr>
          <p:nvPr/>
        </p:nvGrpSpPr>
        <p:grpSpPr bwMode="auto">
          <a:xfrm>
            <a:off x="1371600" y="1905000"/>
            <a:ext cx="1219200" cy="1447800"/>
            <a:chOff x="1371600" y="1905000"/>
            <a:chExt cx="1219200" cy="1447800"/>
          </a:xfrm>
        </p:grpSpPr>
        <p:sp>
          <p:nvSpPr>
            <p:cNvPr id="89" name="Right Arrow 88"/>
            <p:cNvSpPr/>
            <p:nvPr/>
          </p:nvSpPr>
          <p:spPr bwMode="auto">
            <a:xfrm>
              <a:off x="1412875" y="1905000"/>
              <a:ext cx="1177925" cy="14478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buFontTx/>
                <a:buNone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11" name="Text Box 12"/>
            <p:cNvSpPr txBox="1">
              <a:spLocks noChangeArrowheads="1"/>
            </p:cNvSpPr>
            <p:nvPr/>
          </p:nvSpPr>
          <p:spPr bwMode="auto">
            <a:xfrm>
              <a:off x="1371600" y="2069283"/>
              <a:ext cx="1142999" cy="108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FontTx/>
                <a:buNone/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Boundary Science </a:t>
              </a:r>
            </a:p>
            <a:p>
              <a:pPr algn="ctr" eaLnBrk="1" hangingPunct="1">
                <a:lnSpc>
                  <a:spcPct val="90000"/>
                </a:lnSpc>
                <a:buFontTx/>
                <a:buNone/>
              </a:pPr>
              <a:r>
                <a:rPr lang="en-US" sz="1600" b="0" i="0">
                  <a:solidFill>
                    <a:schemeClr val="tx1"/>
                  </a:solidFill>
                  <a:latin typeface="Arial Narrow" charset="0"/>
                </a:rPr>
                <a:t>+ Particle Control</a:t>
              </a:r>
            </a:p>
          </p:txBody>
        </p:sp>
      </p:grpSp>
      <p:graphicFrame>
        <p:nvGraphicFramePr>
          <p:cNvPr id="102" name="Table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009246"/>
              </p:ext>
            </p:extLst>
          </p:nvPr>
        </p:nvGraphicFramePr>
        <p:xfrm>
          <a:off x="2743200" y="977889"/>
          <a:ext cx="3863340" cy="241311"/>
        </p:xfrm>
        <a:graphic>
          <a:graphicData uri="http://schemas.openxmlformats.org/drawingml/2006/table">
            <a:tbl>
              <a:tblPr/>
              <a:tblGrid>
                <a:gridCol w="772668"/>
                <a:gridCol w="772668"/>
                <a:gridCol w="772668"/>
                <a:gridCol w="772668"/>
                <a:gridCol w="772668"/>
              </a:tblGrid>
              <a:tr h="2413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2015</a:t>
                      </a:r>
                    </a:p>
                  </a:txBody>
                  <a:tcPr marL="12849" marR="12849" marT="1271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2016</a:t>
                      </a:r>
                    </a:p>
                  </a:txBody>
                  <a:tcPr marL="12849" marR="12849" marT="1271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2017</a:t>
                      </a:r>
                    </a:p>
                  </a:txBody>
                  <a:tcPr marL="12849" marR="12849" marT="1271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2018</a:t>
                      </a:r>
                    </a:p>
                  </a:txBody>
                  <a:tcPr marL="12849" marR="12849" marT="1271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2019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849" marR="12849" marT="1271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93" name="TextBox 26"/>
          <p:cNvSpPr txBox="1">
            <a:spLocks noChangeArrowheads="1"/>
          </p:cNvSpPr>
          <p:nvPr/>
        </p:nvSpPr>
        <p:spPr bwMode="auto">
          <a:xfrm>
            <a:off x="1295400" y="1250950"/>
            <a:ext cx="2209800" cy="271463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i="0">
                <a:latin typeface="Arial" charset="0"/>
                <a:ea typeface="MS PGothic" charset="0"/>
                <a:cs typeface="MS PGothic" charset="0"/>
              </a:rPr>
              <a:t>Upgrade Outage</a:t>
            </a:r>
          </a:p>
        </p:txBody>
      </p:sp>
      <p:sp>
        <p:nvSpPr>
          <p:cNvPr id="25694" name="TextBox 26"/>
          <p:cNvSpPr txBox="1">
            <a:spLocks noChangeArrowheads="1"/>
          </p:cNvSpPr>
          <p:nvPr/>
        </p:nvSpPr>
        <p:spPr bwMode="auto">
          <a:xfrm>
            <a:off x="3505200" y="1251262"/>
            <a:ext cx="3101340" cy="27084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l-PL" sz="1400" i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1.5 </a:t>
            </a:r>
            <a:r>
              <a:rPr lang="en-US" sz="1400" i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  <a:sym typeface="Wingdings" charset="0"/>
              </a:rPr>
              <a:t></a:t>
            </a:r>
            <a:r>
              <a:rPr lang="pl-PL" sz="1400" i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2 MA, 1s </a:t>
            </a:r>
            <a:r>
              <a:rPr lang="en-US" sz="1400" i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  <a:sym typeface="Wingdings" charset="0"/>
              </a:rPr>
              <a:t></a:t>
            </a:r>
            <a:r>
              <a:rPr lang="pl-PL" sz="1400" i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5s</a:t>
            </a:r>
          </a:p>
        </p:txBody>
      </p:sp>
      <p:sp>
        <p:nvSpPr>
          <p:cNvPr id="25695" name="Oval 19"/>
          <p:cNvSpPr>
            <a:spLocks noChangeArrowheads="1"/>
          </p:cNvSpPr>
          <p:nvPr/>
        </p:nvSpPr>
        <p:spPr bwMode="auto">
          <a:xfrm>
            <a:off x="3521075" y="31638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96" name="Rectangle 20"/>
          <p:cNvSpPr>
            <a:spLocks noChangeArrowheads="1"/>
          </p:cNvSpPr>
          <p:nvPr/>
        </p:nvSpPr>
        <p:spPr bwMode="auto">
          <a:xfrm>
            <a:off x="2865438" y="3128963"/>
            <a:ext cx="868362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MAPP</a:t>
            </a:r>
          </a:p>
        </p:txBody>
      </p:sp>
      <p:sp>
        <p:nvSpPr>
          <p:cNvPr id="25697" name="Oval 19"/>
          <p:cNvSpPr>
            <a:spLocks noChangeArrowheads="1"/>
          </p:cNvSpPr>
          <p:nvPr/>
        </p:nvSpPr>
        <p:spPr bwMode="auto">
          <a:xfrm>
            <a:off x="3441700" y="42291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98" name="Oval 19"/>
          <p:cNvSpPr>
            <a:spLocks noChangeArrowheads="1"/>
          </p:cNvSpPr>
          <p:nvPr/>
        </p:nvSpPr>
        <p:spPr bwMode="auto">
          <a:xfrm>
            <a:off x="3441700" y="46736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99" name="Oval 19"/>
          <p:cNvSpPr>
            <a:spLocks noChangeArrowheads="1"/>
          </p:cNvSpPr>
          <p:nvPr/>
        </p:nvSpPr>
        <p:spPr bwMode="auto">
          <a:xfrm>
            <a:off x="3441700" y="44577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700" name="Rectangle 20"/>
          <p:cNvSpPr>
            <a:spLocks noChangeArrowheads="1"/>
          </p:cNvSpPr>
          <p:nvPr/>
        </p:nvSpPr>
        <p:spPr bwMode="auto">
          <a:xfrm>
            <a:off x="2540000" y="4202113"/>
            <a:ext cx="9906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42 ch MPTS</a:t>
            </a:r>
            <a:endParaRPr lang="en-US" sz="1000" b="1" i="0" baseline="-25000">
              <a:solidFill>
                <a:srgbClr val="009973"/>
              </a:solidFill>
              <a:cs typeface="Arial" panose="020B0604020202020204" pitchFamily="34" charset="0"/>
            </a:endParaRPr>
          </a:p>
        </p:txBody>
      </p:sp>
      <p:sp>
        <p:nvSpPr>
          <p:cNvPr id="25701" name="Rectangle 20"/>
          <p:cNvSpPr>
            <a:spLocks noChangeArrowheads="1"/>
          </p:cNvSpPr>
          <p:nvPr/>
        </p:nvSpPr>
        <p:spPr bwMode="auto">
          <a:xfrm>
            <a:off x="2565400" y="4430713"/>
            <a:ext cx="9906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48 ch BES</a:t>
            </a:r>
            <a:endParaRPr lang="en-US" sz="1000" b="1" i="0" baseline="-25000">
              <a:solidFill>
                <a:srgbClr val="009973"/>
              </a:solidFill>
              <a:cs typeface="Arial" panose="020B0604020202020204" pitchFamily="34" charset="0"/>
            </a:endParaRPr>
          </a:p>
        </p:txBody>
      </p:sp>
      <p:sp>
        <p:nvSpPr>
          <p:cNvPr id="25702" name="Rectangle 20"/>
          <p:cNvSpPr>
            <a:spLocks noChangeArrowheads="1"/>
          </p:cNvSpPr>
          <p:nvPr/>
        </p:nvSpPr>
        <p:spPr bwMode="auto">
          <a:xfrm>
            <a:off x="2616200" y="4646613"/>
            <a:ext cx="9906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MSE/LIF</a:t>
            </a:r>
            <a:endParaRPr lang="en-US" sz="1000" b="1" i="0" baseline="-25000">
              <a:solidFill>
                <a:srgbClr val="009973"/>
              </a:solidFill>
              <a:cs typeface="Arial" panose="020B0604020202020204" pitchFamily="34" charset="0"/>
            </a:endParaRPr>
          </a:p>
        </p:txBody>
      </p:sp>
      <p:sp>
        <p:nvSpPr>
          <p:cNvPr id="25703" name="Oval 19"/>
          <p:cNvSpPr>
            <a:spLocks noChangeArrowheads="1"/>
          </p:cNvSpPr>
          <p:nvPr/>
        </p:nvSpPr>
        <p:spPr bwMode="auto">
          <a:xfrm>
            <a:off x="3756025" y="56022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704" name="Rectangle 20"/>
          <p:cNvSpPr>
            <a:spLocks noChangeArrowheads="1"/>
          </p:cNvSpPr>
          <p:nvPr/>
        </p:nvSpPr>
        <p:spPr bwMode="auto">
          <a:xfrm>
            <a:off x="2984500" y="5573713"/>
            <a:ext cx="9906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FIReTIP</a:t>
            </a:r>
            <a:endParaRPr lang="en-US" sz="1000" b="1" i="0" baseline="-25000">
              <a:solidFill>
                <a:srgbClr val="009973"/>
              </a:solidFill>
              <a:cs typeface="Arial" panose="020B0604020202020204" pitchFamily="34" charset="0"/>
            </a:endParaRPr>
          </a:p>
        </p:txBody>
      </p:sp>
      <p:cxnSp>
        <p:nvCxnSpPr>
          <p:cNvPr id="25707" name="Straight Arrow Connector 107"/>
          <p:cNvCxnSpPr>
            <a:cxnSpLocks noChangeShapeType="1"/>
          </p:cNvCxnSpPr>
          <p:nvPr/>
        </p:nvCxnSpPr>
        <p:spPr bwMode="auto">
          <a:xfrm>
            <a:off x="6316345" y="3770324"/>
            <a:ext cx="953388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708" name="Straight Arrow Connector 108"/>
          <p:cNvCxnSpPr>
            <a:cxnSpLocks noChangeShapeType="1"/>
          </p:cNvCxnSpPr>
          <p:nvPr/>
        </p:nvCxnSpPr>
        <p:spPr bwMode="auto">
          <a:xfrm>
            <a:off x="5351780" y="5919788"/>
            <a:ext cx="1943100" cy="1587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9" name="Picture 5" descr="Screen Shot 2014-11-29 at 9.09.58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012" y="4899032"/>
            <a:ext cx="523297" cy="15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981417" y="1076685"/>
            <a:ext cx="2023584" cy="823302"/>
            <a:chOff x="6571777" y="901125"/>
            <a:chExt cx="2023584" cy="823302"/>
          </a:xfrm>
        </p:grpSpPr>
        <p:sp>
          <p:nvSpPr>
            <p:cNvPr id="120" name="TextBox 103"/>
            <p:cNvSpPr txBox="1">
              <a:spLocks noChangeArrowheads="1"/>
            </p:cNvSpPr>
            <p:nvPr/>
          </p:nvSpPr>
          <p:spPr bwMode="auto">
            <a:xfrm>
              <a:off x="6571777" y="901125"/>
              <a:ext cx="2023584" cy="823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25000"/>
                </a:lnSpc>
                <a:buFontTx/>
                <a:buNone/>
              </a:pPr>
              <a:r>
                <a:rPr lang="en-US" sz="1400" i="0" dirty="0" smtClean="0">
                  <a:solidFill>
                    <a:srgbClr val="FF0000"/>
                  </a:solidFill>
                </a:rPr>
                <a:t>Major enhancements:</a:t>
              </a:r>
            </a:p>
            <a:p>
              <a:pPr eaLnBrk="1" hangingPunct="1">
                <a:lnSpc>
                  <a:spcPct val="125000"/>
                </a:lnSpc>
                <a:buFontTx/>
                <a:buNone/>
              </a:pPr>
              <a:r>
                <a:rPr lang="en-US" i="0" dirty="0" smtClean="0">
                  <a:solidFill>
                    <a:srgbClr val="FF0000"/>
                  </a:solidFill>
                </a:rPr>
                <a:t>       Base funding</a:t>
              </a:r>
            </a:p>
            <a:p>
              <a:pPr eaLnBrk="1" hangingPunct="1">
                <a:lnSpc>
                  <a:spcPct val="125000"/>
                </a:lnSpc>
                <a:buFontTx/>
                <a:buNone/>
              </a:pPr>
              <a:r>
                <a:rPr lang="en-US" i="0" dirty="0">
                  <a:solidFill>
                    <a:srgbClr val="FF0000"/>
                  </a:solidFill>
                </a:rPr>
                <a:t> </a:t>
              </a:r>
              <a:r>
                <a:rPr lang="en-US" i="0" dirty="0" smtClean="0">
                  <a:solidFill>
                    <a:srgbClr val="FF0000"/>
                  </a:solidFill>
                </a:rPr>
                <a:t>      +15</a:t>
              </a:r>
              <a:r>
                <a:rPr lang="en-US" i="0" dirty="0">
                  <a:solidFill>
                    <a:srgbClr val="FF0000"/>
                  </a:solidFill>
                </a:rPr>
                <a:t>% </a:t>
              </a:r>
              <a:r>
                <a:rPr lang="en-US" i="0" dirty="0" smtClean="0">
                  <a:solidFill>
                    <a:srgbClr val="FF0000"/>
                  </a:solidFill>
                </a:rPr>
                <a:t>incremental</a:t>
              </a:r>
              <a:endParaRPr lang="en-US" i="0" dirty="0">
                <a:solidFill>
                  <a:srgbClr val="FF0000"/>
                </a:solidFill>
              </a:endParaRPr>
            </a:p>
          </p:txBody>
        </p:sp>
        <p:sp>
          <p:nvSpPr>
            <p:cNvPr id="121" name="Oval 19"/>
            <p:cNvSpPr>
              <a:spLocks noChangeArrowheads="1"/>
            </p:cNvSpPr>
            <p:nvPr/>
          </p:nvSpPr>
          <p:spPr bwMode="auto">
            <a:xfrm>
              <a:off x="6716652" y="1254691"/>
              <a:ext cx="136525" cy="1365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  <a:buFontTx/>
                <a:buNone/>
              </a:pPr>
              <a:endParaRPr lang="en-US" i="0"/>
            </a:p>
          </p:txBody>
        </p:sp>
        <p:sp>
          <p:nvSpPr>
            <p:cNvPr id="122" name="Oval 19"/>
            <p:cNvSpPr>
              <a:spLocks noChangeArrowheads="1"/>
            </p:cNvSpPr>
            <p:nvPr/>
          </p:nvSpPr>
          <p:spPr bwMode="auto">
            <a:xfrm>
              <a:off x="6723568" y="1484997"/>
              <a:ext cx="136525" cy="1365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  <a:buFontTx/>
                <a:buNone/>
              </a:pPr>
              <a:endParaRPr lang="en-US" i="0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27391"/>
            <a:ext cx="1623520" cy="96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375" y="3232150"/>
            <a:ext cx="14954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5" t="16010" r="32243" b="9568"/>
          <a:stretch/>
        </p:blipFill>
        <p:spPr bwMode="auto">
          <a:xfrm>
            <a:off x="3939840" y="2449041"/>
            <a:ext cx="444630" cy="47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" name="Oval 19"/>
          <p:cNvSpPr>
            <a:spLocks noChangeArrowheads="1"/>
          </p:cNvSpPr>
          <p:nvPr/>
        </p:nvSpPr>
        <p:spPr bwMode="auto">
          <a:xfrm>
            <a:off x="4343400" y="19970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128" name="Oval 19"/>
          <p:cNvSpPr>
            <a:spLocks noChangeArrowheads="1"/>
          </p:cNvSpPr>
          <p:nvPr/>
        </p:nvSpPr>
        <p:spPr bwMode="auto">
          <a:xfrm>
            <a:off x="4290060" y="2405952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1530" y="952913"/>
            <a:ext cx="117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0" dirty="0" smtClean="0">
                <a:solidFill>
                  <a:schemeClr val="tx1"/>
                </a:solidFill>
              </a:rPr>
              <a:t>Fiscal Year: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4876800" y="1524000"/>
            <a:ext cx="228600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buFontTx/>
              <a:buNone/>
              <a:defRPr/>
            </a:pPr>
            <a:endParaRPr lang="en-US" sz="1000" b="1">
              <a:cs typeface="Arial" panose="020B0604020202020204" pitchFamily="34" charset="0"/>
            </a:endParaRPr>
          </a:p>
        </p:txBody>
      </p:sp>
      <p:sp>
        <p:nvSpPr>
          <p:cNvPr id="138" name="TextBox 155"/>
          <p:cNvSpPr txBox="1">
            <a:spLocks noChangeArrowheads="1"/>
          </p:cNvSpPr>
          <p:nvPr/>
        </p:nvSpPr>
        <p:spPr bwMode="auto">
          <a:xfrm>
            <a:off x="5049945" y="1500188"/>
            <a:ext cx="51265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000" i="0" dirty="0" smtClean="0">
                <a:latin typeface="Arial" panose="020B0604020202020204" pitchFamily="34" charset="0"/>
                <a:cs typeface="Arial" panose="020B0604020202020204" pitchFamily="34" charset="0"/>
              </a:rPr>
              <a:t>12-16</a:t>
            </a:r>
            <a:endParaRPr lang="en-US" sz="10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Rectangle 20"/>
          <p:cNvSpPr>
            <a:spLocks noChangeArrowheads="1"/>
          </p:cNvSpPr>
          <p:nvPr/>
        </p:nvSpPr>
        <p:spPr bwMode="auto">
          <a:xfrm>
            <a:off x="4381500" y="2265774"/>
            <a:ext cx="838200" cy="438565"/>
          </a:xfrm>
          <a:prstGeom prst="rect">
            <a:avLst/>
          </a:prstGeom>
          <a:noFill/>
          <a:ln>
            <a:noFill/>
          </a:ln>
          <a:extLst/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5000"/>
              </a:lnSpc>
              <a:buFontTx/>
              <a:buNone/>
              <a:defRPr/>
            </a:pPr>
            <a:r>
              <a:rPr lang="en-US" sz="1000" b="1" i="0" dirty="0">
                <a:solidFill>
                  <a:srgbClr val="009973"/>
                </a:solidFill>
                <a:cs typeface="Arial" panose="020B0604020202020204" pitchFamily="34" charset="0"/>
              </a:rPr>
              <a:t> High-Z tile row on lower OBD</a:t>
            </a:r>
          </a:p>
        </p:txBody>
      </p:sp>
      <p:sp>
        <p:nvSpPr>
          <p:cNvPr id="140" name="Rectangle 20"/>
          <p:cNvSpPr>
            <a:spLocks noChangeArrowheads="1"/>
          </p:cNvSpPr>
          <p:nvPr/>
        </p:nvSpPr>
        <p:spPr bwMode="auto">
          <a:xfrm>
            <a:off x="4572000" y="3835400"/>
            <a:ext cx="1143000" cy="32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ts val="938"/>
              </a:lnSpc>
              <a:buFontTx/>
              <a:buNone/>
            </a:pPr>
            <a:r>
              <a:rPr lang="en-US" sz="1000" b="1" i="0" dirty="0"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1000" b="1" i="0" dirty="0">
                <a:solidFill>
                  <a:schemeClr val="tx1"/>
                </a:solidFill>
                <a:cs typeface="Arial" panose="020B0604020202020204" pitchFamily="34" charset="0"/>
              </a:rPr>
              <a:t>B diag. - incremental</a:t>
            </a:r>
            <a:endParaRPr lang="en-US" sz="1000" b="1" i="0" baseline="-25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41" name="Rectangle 20"/>
          <p:cNvSpPr>
            <a:spLocks noChangeArrowheads="1"/>
          </p:cNvSpPr>
          <p:nvPr/>
        </p:nvSpPr>
        <p:spPr bwMode="auto">
          <a:xfrm>
            <a:off x="4475480" y="6070600"/>
            <a:ext cx="844550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chemeClr val="tx1"/>
                </a:solidFill>
                <a:cs typeface="Arial" panose="020B0604020202020204" pitchFamily="34" charset="0"/>
              </a:rPr>
              <a:t>0.5-1 MA CHI</a:t>
            </a:r>
          </a:p>
        </p:txBody>
      </p:sp>
      <p:sp>
        <p:nvSpPr>
          <p:cNvPr id="142" name="Rectangle 20"/>
          <p:cNvSpPr>
            <a:spLocks noChangeArrowheads="1"/>
          </p:cNvSpPr>
          <p:nvPr/>
        </p:nvSpPr>
        <p:spPr bwMode="auto">
          <a:xfrm>
            <a:off x="4759325" y="5072063"/>
            <a:ext cx="487363" cy="21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  <a:buFontTx/>
              <a:buNone/>
            </a:pPr>
            <a:r>
              <a:rPr lang="en-US" sz="1000" b="1" i="0" dirty="0" err="1">
                <a:solidFill>
                  <a:schemeClr val="tx1"/>
                </a:solidFill>
                <a:cs typeface="Arial" panose="020B0604020202020204" pitchFamily="34" charset="0"/>
              </a:rPr>
              <a:t>q</a:t>
            </a:r>
            <a:r>
              <a:rPr lang="en-US" sz="1000" b="1" i="0" baseline="-25000" dirty="0" err="1">
                <a:solidFill>
                  <a:schemeClr val="tx1"/>
                </a:solidFill>
                <a:cs typeface="Arial" panose="020B0604020202020204" pitchFamily="34" charset="0"/>
              </a:rPr>
              <a:t>min</a:t>
            </a:r>
            <a:endParaRPr lang="en-US" sz="1000" b="1" i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43" name="Oval 19"/>
          <p:cNvSpPr>
            <a:spLocks noChangeArrowheads="1"/>
          </p:cNvSpPr>
          <p:nvPr/>
        </p:nvSpPr>
        <p:spPr bwMode="auto">
          <a:xfrm>
            <a:off x="4816475" y="55499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144" name="Oval 19"/>
          <p:cNvSpPr>
            <a:spLocks noChangeArrowheads="1"/>
          </p:cNvSpPr>
          <p:nvPr/>
        </p:nvSpPr>
        <p:spPr bwMode="auto">
          <a:xfrm>
            <a:off x="4816475" y="5329238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114" name="Rectangle 20"/>
          <p:cNvSpPr>
            <a:spLocks noChangeArrowheads="1"/>
          </p:cNvSpPr>
          <p:nvPr/>
        </p:nvSpPr>
        <p:spPr bwMode="auto">
          <a:xfrm>
            <a:off x="3817620" y="5830888"/>
            <a:ext cx="1301750" cy="22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0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  <a:buFontTx/>
              <a:buNone/>
            </a:pPr>
            <a:r>
              <a:rPr lang="en-US" sz="1200" b="1" i="0">
                <a:solidFill>
                  <a:srgbClr val="FF0000"/>
                </a:solidFill>
                <a:cs typeface="Arial" panose="020B0604020202020204" pitchFamily="34" charset="0"/>
              </a:rPr>
              <a:t>1 MW ECH/EBW</a:t>
            </a:r>
          </a:p>
        </p:txBody>
      </p:sp>
      <p:sp>
        <p:nvSpPr>
          <p:cNvPr id="116" name="Left-Right Arrow 115"/>
          <p:cNvSpPr/>
          <p:nvPr/>
        </p:nvSpPr>
        <p:spPr bwMode="auto">
          <a:xfrm>
            <a:off x="5055870" y="1974696"/>
            <a:ext cx="750570" cy="311304"/>
          </a:xfrm>
          <a:prstGeom prst="left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cxnSp>
        <p:nvCxnSpPr>
          <p:cNvPr id="117" name="Straight Connector 116"/>
          <p:cNvCxnSpPr/>
          <p:nvPr/>
        </p:nvCxnSpPr>
        <p:spPr bwMode="auto">
          <a:xfrm>
            <a:off x="5431155" y="1852598"/>
            <a:ext cx="0" cy="584215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25" name="Oval 19"/>
          <p:cNvSpPr>
            <a:spLocks noChangeArrowheads="1"/>
          </p:cNvSpPr>
          <p:nvPr/>
        </p:nvSpPr>
        <p:spPr bwMode="auto">
          <a:xfrm>
            <a:off x="4740275" y="41306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129" name="Oval 19"/>
          <p:cNvSpPr>
            <a:spLocks noChangeArrowheads="1"/>
          </p:cNvSpPr>
          <p:nvPr/>
        </p:nvSpPr>
        <p:spPr bwMode="auto">
          <a:xfrm>
            <a:off x="5085080" y="6299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61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3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29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800" i="0" dirty="0" smtClean="0">
                <a:solidFill>
                  <a:srgbClr val="336699"/>
                </a:solidFill>
                <a:latin typeface="Helvetica Neue"/>
                <a:cs typeface="Helvetica Neue"/>
              </a:rPr>
              <a:t>Design studies show ST potentially attractive as </a:t>
            </a:r>
            <a:r>
              <a:rPr lang="en-US" sz="2800" i="0" dirty="0" smtClean="0">
                <a:solidFill>
                  <a:srgbClr val="336699"/>
                </a:solidFill>
              </a:rPr>
              <a:t>FNSF</a:t>
            </a:r>
            <a:endParaRPr lang="en-US" sz="2800" i="0" dirty="0">
              <a:solidFill>
                <a:srgbClr val="336699"/>
              </a:solidFill>
              <a:latin typeface="Helvetica Neue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52399" y="1524000"/>
            <a:ext cx="5516807" cy="26866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27013" indent="-227013">
              <a:spcAft>
                <a:spcPts val="300"/>
              </a:spcAft>
            </a:pPr>
            <a:r>
              <a:rPr lang="en-US" b="1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Projected to access high neutron wall loading at moderate R, </a:t>
            </a:r>
            <a:r>
              <a:rPr lang="en-US" b="1" i="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1" i="0" kern="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en-US" b="1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39725" lvl="1" indent="-171450">
              <a:spcAft>
                <a:spcPts val="300"/>
              </a:spcAft>
            </a:pPr>
            <a:r>
              <a:rPr lang="en-US" sz="1600" b="1" i="0" kern="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600" b="1" i="0" kern="0" baseline="-250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="1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1-2 MW/m</a:t>
            </a:r>
            <a:r>
              <a:rPr lang="en-US" sz="1600" b="1" i="0" kern="0" baseline="300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1600" b="1" i="0" kern="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b="1" i="0" kern="0" baseline="-250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</a:t>
            </a:r>
            <a:r>
              <a:rPr lang="en-US" sz="1600" b="1" i="0" kern="0" baseline="-250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50-200MW, R</a:t>
            </a:r>
            <a:r>
              <a:rPr lang="en-US" sz="1600" b="1" i="0" kern="0" baseline="-250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0.8-1.8m</a:t>
            </a:r>
            <a:endParaRPr lang="en-US" b="1" i="0" kern="0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>
              <a:lnSpc>
                <a:spcPct val="150000"/>
              </a:lnSpc>
              <a:spcAft>
                <a:spcPts val="300"/>
              </a:spcAft>
            </a:pPr>
            <a:endParaRPr lang="en-US" b="1" i="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>
              <a:lnSpc>
                <a:spcPct val="150000"/>
              </a:lnSpc>
              <a:spcAft>
                <a:spcPts val="300"/>
              </a:spcAft>
            </a:pPr>
            <a:r>
              <a:rPr lang="en-US" b="1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Modular, simplified maintenance </a:t>
            </a:r>
          </a:p>
          <a:p>
            <a:pPr marL="227013" indent="-227013">
              <a:spcAft>
                <a:spcPts val="300"/>
              </a:spcAft>
            </a:pPr>
            <a:endParaRPr lang="en-US" b="1" i="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>
              <a:spcAft>
                <a:spcPts val="300"/>
              </a:spcAft>
            </a:pPr>
            <a:r>
              <a:rPr lang="en-US" b="1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Tritium breeding ratio (TBR) near 1</a:t>
            </a:r>
          </a:p>
          <a:p>
            <a:pPr marL="339725" lvl="1" indent="-171450">
              <a:spcAft>
                <a:spcPts val="300"/>
              </a:spcAft>
            </a:pPr>
            <a:r>
              <a:rPr lang="en-US" sz="1800" b="1" i="0" kern="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sufficiently large R, careful design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5638800" y="1447800"/>
            <a:ext cx="3429000" cy="4605754"/>
            <a:chOff x="6298248" y="2213610"/>
            <a:chExt cx="2765330" cy="3501390"/>
          </a:xfrm>
        </p:grpSpPr>
        <p:pic>
          <p:nvPicPr>
            <p:cNvPr id="36" name="Picture 9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74" t="16028" r="24157" b="1858"/>
            <a:stretch/>
          </p:blipFill>
          <p:spPr bwMode="auto">
            <a:xfrm>
              <a:off x="6298248" y="2213610"/>
              <a:ext cx="276533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8686800" y="5334000"/>
              <a:ext cx="152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2400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5704326" y="990600"/>
            <a:ext cx="32110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600" b="1" i="0" dirty="0" smtClean="0">
                <a:solidFill>
                  <a:srgbClr val="FF0000"/>
                </a:solidFill>
              </a:rPr>
              <a:t>PPPL ST-FNSF concept</a:t>
            </a:r>
            <a:endParaRPr lang="en-US" sz="1600" i="0" dirty="0">
              <a:solidFill>
                <a:srgbClr val="FF0000"/>
              </a:solidFill>
            </a:endParaRPr>
          </a:p>
        </p:txBody>
      </p:sp>
      <p:sp>
        <p:nvSpPr>
          <p:cNvPr id="39" name="Right Arrow 38"/>
          <p:cNvSpPr/>
          <p:nvPr/>
        </p:nvSpPr>
        <p:spPr bwMode="auto">
          <a:xfrm>
            <a:off x="5402506" y="3533475"/>
            <a:ext cx="693494" cy="381000"/>
          </a:xfrm>
          <a:prstGeom prst="rightArrow">
            <a:avLst>
              <a:gd name="adj1" fmla="val 65822"/>
              <a:gd name="adj2" fmla="val 50000"/>
            </a:avLst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1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6867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verview and Motivation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NSTX-U Mission and Status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NSTX/NSTX-U Research Highlights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Turbulence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Power Exhaust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Start-up</a:t>
            </a:r>
          </a:p>
          <a:p>
            <a:pPr lvl="1">
              <a:lnSpc>
                <a:spcPct val="114000"/>
              </a:lnSpc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Scenarios, Control, and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Stability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Modifications to Ideal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tability by Kinetic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E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ffects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60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4607560" y="1668417"/>
            <a:ext cx="243840" cy="19304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353457"/>
            <a:ext cx="4246833" cy="4441022"/>
          </a:xfrm>
          <a:prstGeom prst="rect">
            <a:avLst/>
          </a:prstGeom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142716" y="5867281"/>
            <a:ext cx="4953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2000" dirty="0">
                <a:solidFill>
                  <a:srgbClr val="C00000"/>
                </a:solidFill>
              </a:rPr>
              <a:t>~2x higher B</a:t>
            </a:r>
            <a:r>
              <a:rPr lang="en-US" sz="2000" baseline="-25000" dirty="0">
                <a:solidFill>
                  <a:srgbClr val="C00000"/>
                </a:solidFill>
              </a:rPr>
              <a:t>T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 err="1">
                <a:solidFill>
                  <a:srgbClr val="C00000"/>
                </a:solidFill>
              </a:rPr>
              <a:t>I</a:t>
            </a:r>
            <a:r>
              <a:rPr lang="en-US" sz="2000" baseline="-25000" dirty="0" err="1">
                <a:solidFill>
                  <a:srgbClr val="C00000"/>
                </a:solidFill>
              </a:rPr>
              <a:t>p</a:t>
            </a:r>
            <a:r>
              <a:rPr lang="en-US" sz="2000" dirty="0">
                <a:solidFill>
                  <a:srgbClr val="C00000"/>
                </a:solidFill>
              </a:rPr>
              <a:t>, P</a:t>
            </a:r>
            <a:r>
              <a:rPr lang="en-US" sz="2000" baseline="-25000" dirty="0">
                <a:solidFill>
                  <a:srgbClr val="C00000"/>
                </a:solidFill>
              </a:rPr>
              <a:t>NBI </a:t>
            </a:r>
            <a:r>
              <a:rPr lang="en-US" sz="2000" dirty="0">
                <a:solidFill>
                  <a:srgbClr val="C00000"/>
                </a:solidFill>
              </a:rPr>
              <a:t>and ~5x pulse length vs. NSTX</a:t>
            </a:r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5683845" y="1017790"/>
            <a:ext cx="1920194" cy="49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NSTX-U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7" y="1850121"/>
            <a:ext cx="3804920" cy="436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"/>
          <p:cNvSpPr txBox="1">
            <a:spLocks noChangeArrowheads="1"/>
          </p:cNvSpPr>
          <p:nvPr/>
        </p:nvSpPr>
        <p:spPr bwMode="auto">
          <a:xfrm>
            <a:off x="1066800" y="1105071"/>
            <a:ext cx="1920194" cy="49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NSTX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 (1999-2011)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 smtClean="0"/>
              <a:t>The National Spherical Torus Experiment Upgrade (NSTX-U) at the Princeton Plasma Physics Lab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2482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63"/>
          <p:cNvGrpSpPr>
            <a:grpSpLocks noChangeAspect="1"/>
          </p:cNvGrpSpPr>
          <p:nvPr/>
        </p:nvGrpSpPr>
        <p:grpSpPr bwMode="auto">
          <a:xfrm>
            <a:off x="-12700" y="1025546"/>
            <a:ext cx="2438400" cy="3682979"/>
            <a:chOff x="0" y="505960"/>
            <a:chExt cx="2566736" cy="3877231"/>
          </a:xfrm>
        </p:grpSpPr>
        <p:pic>
          <p:nvPicPr>
            <p:cNvPr id="11" name="Picture 42" descr="CS_comparis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990600"/>
              <a:ext cx="2430463" cy="3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44"/>
            <p:cNvSpPr txBox="1">
              <a:spLocks noChangeArrowheads="1"/>
            </p:cNvSpPr>
            <p:nvPr/>
          </p:nvSpPr>
          <p:spPr bwMode="auto">
            <a:xfrm>
              <a:off x="1283368" y="3694837"/>
              <a:ext cx="1283368" cy="6883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bIns="182880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sz="1400" i="0">
                  <a:solidFill>
                    <a:srgbClr val="FF0000"/>
                  </a:solidFill>
                </a:rPr>
                <a:t>TF OD = 40cm</a:t>
              </a:r>
            </a:p>
            <a:p>
              <a:pPr algn="ctr">
                <a:spcBef>
                  <a:spcPct val="50000"/>
                </a:spcBef>
                <a:buFontTx/>
                <a:buNone/>
              </a:pPr>
              <a:endParaRPr lang="en-US" sz="800">
                <a:solidFill>
                  <a:srgbClr val="3333CC"/>
                </a:solidFill>
              </a:endParaRPr>
            </a:p>
          </p:txBody>
        </p:sp>
        <p:sp>
          <p:nvSpPr>
            <p:cNvPr id="13" name="Text Box 45"/>
            <p:cNvSpPr txBox="1">
              <a:spLocks noChangeArrowheads="1"/>
            </p:cNvSpPr>
            <p:nvPr/>
          </p:nvSpPr>
          <p:spPr bwMode="auto">
            <a:xfrm>
              <a:off x="76836" y="505960"/>
              <a:ext cx="1093416" cy="534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sz="1800" b="0" i="0" dirty="0">
                  <a:latin typeface="Arial Narrow" charset="0"/>
                </a:rPr>
                <a:t>Previous </a:t>
              </a:r>
            </a:p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sz="1800" b="0" i="0" dirty="0">
                  <a:latin typeface="Arial Narrow" charset="0"/>
                </a:rPr>
                <a:t>center-stack</a:t>
              </a:r>
            </a:p>
          </p:txBody>
        </p:sp>
        <p:sp>
          <p:nvSpPr>
            <p:cNvPr id="14" name="Text Box 43"/>
            <p:cNvSpPr txBox="1">
              <a:spLocks noChangeArrowheads="1"/>
            </p:cNvSpPr>
            <p:nvPr/>
          </p:nvSpPr>
          <p:spPr bwMode="auto">
            <a:xfrm>
              <a:off x="0" y="3696231"/>
              <a:ext cx="1219200" cy="5830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b="0" i="0">
                  <a:solidFill>
                    <a:srgbClr val="3333CC"/>
                  </a:solidFill>
                  <a:latin typeface="Arial" charset="0"/>
                </a:rPr>
                <a:t>TF OD = 20cm </a:t>
              </a:r>
            </a:p>
            <a:p>
              <a:pPr algn="ctr">
                <a:spcBef>
                  <a:spcPct val="50000"/>
                </a:spcBef>
                <a:buFontTx/>
                <a:buNone/>
              </a:pPr>
              <a:endParaRPr lang="en-US">
                <a:solidFill>
                  <a:srgbClr val="3333CC"/>
                </a:solidFill>
                <a:latin typeface="Arial" charset="0"/>
              </a:endParaRPr>
            </a:p>
          </p:txBody>
        </p:sp>
      </p:grpSp>
      <p:grpSp>
        <p:nvGrpSpPr>
          <p:cNvPr id="15" name="Group 66"/>
          <p:cNvGrpSpPr>
            <a:grpSpLocks/>
          </p:cNvGrpSpPr>
          <p:nvPr/>
        </p:nvGrpSpPr>
        <p:grpSpPr bwMode="auto">
          <a:xfrm>
            <a:off x="-12700" y="4375150"/>
            <a:ext cx="2530475" cy="2149475"/>
            <a:chOff x="137160" y="3962400"/>
            <a:chExt cx="2529840" cy="2149185"/>
          </a:xfrm>
        </p:grpSpPr>
        <p:pic>
          <p:nvPicPr>
            <p:cNvPr id="16" name="Picture 47" descr="NBI_upgrade_topvie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32801" y="3962400"/>
              <a:ext cx="2209408" cy="2102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48"/>
            <p:cNvSpPr txBox="1">
              <a:spLocks noChangeArrowheads="1"/>
            </p:cNvSpPr>
            <p:nvPr/>
          </p:nvSpPr>
          <p:spPr bwMode="auto">
            <a:xfrm>
              <a:off x="1310641" y="5757446"/>
              <a:ext cx="1356359" cy="348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sz="2000" i="0">
                  <a:solidFill>
                    <a:srgbClr val="FF0000"/>
                  </a:solidFill>
                  <a:latin typeface="Arial Narrow" charset="0"/>
                </a:rPr>
                <a:t> New 2</a:t>
              </a:r>
              <a:r>
                <a:rPr lang="en-US" sz="2000" i="0" baseline="30000">
                  <a:solidFill>
                    <a:srgbClr val="FF0000"/>
                  </a:solidFill>
                  <a:latin typeface="Arial Narrow" charset="0"/>
                </a:rPr>
                <a:t>nd</a:t>
              </a:r>
              <a:r>
                <a:rPr lang="en-US" sz="2000" i="0">
                  <a:solidFill>
                    <a:srgbClr val="FF0000"/>
                  </a:solidFill>
                  <a:latin typeface="Arial Narrow" charset="0"/>
                </a:rPr>
                <a:t> NBI</a:t>
              </a:r>
            </a:p>
          </p:txBody>
        </p:sp>
        <p:sp>
          <p:nvSpPr>
            <p:cNvPr id="18" name="Text Box 51"/>
            <p:cNvSpPr txBox="1">
              <a:spLocks noChangeArrowheads="1"/>
            </p:cNvSpPr>
            <p:nvPr/>
          </p:nvSpPr>
          <p:spPr bwMode="auto">
            <a:xfrm>
              <a:off x="137160" y="5760720"/>
              <a:ext cx="1158240" cy="350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27432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sz="1800" b="0" i="0">
                  <a:latin typeface="Arial Narrow" charset="0"/>
                  <a:cs typeface="Helvetica" charset="0"/>
                </a:rPr>
                <a:t>Present NBI</a:t>
              </a:r>
            </a:p>
          </p:txBody>
        </p:sp>
      </p:grpSp>
      <p:sp>
        <p:nvSpPr>
          <p:cNvPr id="28" name="Text Box 45"/>
          <p:cNvSpPr txBox="1">
            <a:spLocks noChangeArrowheads="1"/>
          </p:cNvSpPr>
          <p:nvPr/>
        </p:nvSpPr>
        <p:spPr bwMode="auto">
          <a:xfrm>
            <a:off x="1179513" y="1028700"/>
            <a:ext cx="1244600" cy="50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sz="2000" i="0" dirty="0">
                <a:solidFill>
                  <a:srgbClr val="FF0000"/>
                </a:solidFill>
                <a:latin typeface="Arial Narrow" charset="0"/>
              </a:rPr>
              <a:t>New</a:t>
            </a:r>
          </a:p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sz="2000" i="0" dirty="0">
                <a:solidFill>
                  <a:srgbClr val="FF0000"/>
                </a:solidFill>
                <a:latin typeface="Arial Narrow" charset="0"/>
              </a:rPr>
              <a:t>center-stack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4600" y="1066800"/>
            <a:ext cx="6553200" cy="5410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New center column doubles toroidal magnetic field, plasma current</a:t>
            </a:r>
          </a:p>
          <a:p>
            <a:pPr lvl="1"/>
            <a:r>
              <a:rPr lang="en-US" dirty="0" smtClean="0"/>
              <a:t>Access conditions closer to FNSF</a:t>
            </a:r>
          </a:p>
          <a:p>
            <a:pPr lvl="1"/>
            <a:r>
              <a:rPr lang="en-US" dirty="0" smtClean="0"/>
              <a:t>Pulse lengths increase from 1 to 5 seconds</a:t>
            </a:r>
          </a:p>
          <a:p>
            <a:pPr lvl="1"/>
            <a:endParaRPr lang="en-US" dirty="0"/>
          </a:p>
          <a:p>
            <a:r>
              <a:rPr lang="en-US" dirty="0" smtClean="0"/>
              <a:t>Second neutral beam injection system</a:t>
            </a:r>
          </a:p>
          <a:p>
            <a:pPr lvl="1"/>
            <a:r>
              <a:rPr lang="en-US" dirty="0" smtClean="0"/>
              <a:t>Doubles heating power, increases flexibility available for experiments</a:t>
            </a:r>
          </a:p>
          <a:p>
            <a:pPr lvl="1"/>
            <a:r>
              <a:rPr lang="en-US" dirty="0" smtClean="0"/>
              <a:t>More tangential injection improves current drive, especially at small plasma current</a:t>
            </a:r>
          </a:p>
          <a:p>
            <a:pPr lvl="1"/>
            <a:endParaRPr lang="en-US" dirty="0"/>
          </a:p>
          <a:p>
            <a:r>
              <a:rPr lang="en-US" dirty="0" smtClean="0"/>
              <a:t>Increased flexibility in divertor configuration</a:t>
            </a:r>
            <a:endParaRPr lang="en-US" dirty="0"/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 smtClean="0"/>
              <a:t>The National Spherical Torus Experiment Upgrade (NSTX-U) at the Princeton Plasma Physics Lab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54967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NSTX Upgrade mission elements</a:t>
            </a:r>
          </a:p>
        </p:txBody>
      </p:sp>
      <p:pic>
        <p:nvPicPr>
          <p:cNvPr id="13320" name="Picture 24" descr="com_Machinecutawa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6079" y="1066800"/>
            <a:ext cx="16764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Text Box 12"/>
          <p:cNvSpPr txBox="1">
            <a:spLocks noChangeArrowheads="1"/>
          </p:cNvSpPr>
          <p:nvPr/>
        </p:nvSpPr>
        <p:spPr bwMode="auto">
          <a:xfrm>
            <a:off x="7442971" y="1072225"/>
            <a:ext cx="710429" cy="323159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ITER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76200" y="1143000"/>
            <a:ext cx="5715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169843" indent="-169843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</a:rPr>
              <a:t>Explore </a:t>
            </a:r>
            <a:r>
              <a:rPr lang="en-US" sz="2400" i="0" kern="0" dirty="0">
                <a:solidFill>
                  <a:schemeClr val="tx1"/>
                </a:solidFill>
              </a:rPr>
              <a:t>unique ST parameter regimes to advance predictive capability - for ITER and beyond</a:t>
            </a: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 smtClean="0">
              <a:solidFill>
                <a:schemeClr val="tx1"/>
              </a:solidFill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</a:rPr>
              <a:t>Develop </a:t>
            </a:r>
            <a:r>
              <a:rPr lang="en-US" sz="2400" i="0" kern="0" dirty="0">
                <a:solidFill>
                  <a:schemeClr val="tx1"/>
                </a:solidFill>
              </a:rPr>
              <a:t>solutions for the plasma-material interface </a:t>
            </a:r>
            <a:r>
              <a:rPr lang="en-US" sz="2400" i="0" kern="0" dirty="0" smtClean="0">
                <a:solidFill>
                  <a:schemeClr val="tx1"/>
                </a:solidFill>
              </a:rPr>
              <a:t>(PMI) challenge</a:t>
            </a: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 smtClean="0">
              <a:solidFill>
                <a:schemeClr val="tx1"/>
              </a:solidFill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</a:rPr>
              <a:t>Advance </a:t>
            </a:r>
            <a:r>
              <a:rPr lang="en-US" sz="2400" i="0" kern="0" dirty="0">
                <a:solidFill>
                  <a:schemeClr val="tx1"/>
                </a:solidFill>
              </a:rPr>
              <a:t>ST as candidate for Fusion Nuclear Science Facility (FNSF)</a:t>
            </a: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Develop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ST as fusion energy system</a:t>
            </a:r>
            <a:endParaRPr lang="en-US" sz="2000" b="0" i="0" kern="0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pic>
        <p:nvPicPr>
          <p:cNvPr id="133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263" y="2877240"/>
            <a:ext cx="15303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6181725" y="3867841"/>
            <a:ext cx="1018205" cy="32315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Lithium</a:t>
            </a:r>
          </a:p>
        </p:txBody>
      </p:sp>
      <p:sp>
        <p:nvSpPr>
          <p:cNvPr id="13325" name="Text Box 12"/>
          <p:cNvSpPr txBox="1">
            <a:spLocks noChangeArrowheads="1"/>
          </p:cNvSpPr>
          <p:nvPr/>
        </p:nvSpPr>
        <p:spPr bwMode="auto">
          <a:xfrm>
            <a:off x="7510464" y="3867841"/>
            <a:ext cx="1556814" cy="32315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“Snowflake”</a:t>
            </a:r>
          </a:p>
        </p:txBody>
      </p:sp>
      <p:pic>
        <p:nvPicPr>
          <p:cNvPr id="133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9213" y="2877240"/>
            <a:ext cx="1274762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5867400" y="4343400"/>
            <a:ext cx="3076575" cy="2133600"/>
            <a:chOff x="5867400" y="4343400"/>
            <a:chExt cx="3076575" cy="2133600"/>
          </a:xfrm>
        </p:grpSpPr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7543800" y="4495800"/>
              <a:ext cx="1371600" cy="553998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dirty="0" smtClean="0"/>
                <a:t>ST-FNSF / Pilot-Plant</a:t>
              </a:r>
              <a:endParaRPr lang="en-US" sz="1800" dirty="0"/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4343400"/>
              <a:ext cx="1502679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16" t="19942" r="39637" b="19400"/>
            <a:stretch/>
          </p:blipFill>
          <p:spPr bwMode="auto">
            <a:xfrm>
              <a:off x="7568431" y="5169158"/>
              <a:ext cx="1375544" cy="1307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706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103057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1048483"/>
            <a:ext cx="7239000" cy="542851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26744" y="4064002"/>
            <a:ext cx="1939936" cy="4616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31" tIns="45715" rIns="91431" bIns="45715" rtlCol="0">
            <a:spAutoFit/>
          </a:bodyPr>
          <a:lstStyle/>
          <a:p>
            <a:pPr>
              <a:buNone/>
            </a:pPr>
            <a:r>
              <a:rPr lang="en-US" sz="2400" b="1" i="0" dirty="0">
                <a:solidFill>
                  <a:srgbClr val="FF0000"/>
                </a:solidFill>
              </a:rPr>
              <a:t>New 2</a:t>
            </a:r>
            <a:r>
              <a:rPr lang="en-US" sz="2400" b="1" i="0" baseline="30000" dirty="0">
                <a:solidFill>
                  <a:srgbClr val="FF0000"/>
                </a:solidFill>
              </a:rPr>
              <a:t>nd</a:t>
            </a:r>
            <a:r>
              <a:rPr lang="en-US" sz="2400" b="1" i="0" dirty="0">
                <a:solidFill>
                  <a:srgbClr val="FF0000"/>
                </a:solidFill>
              </a:rPr>
              <a:t> NBI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7428" y="3639068"/>
            <a:ext cx="1154465" cy="4616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31" tIns="45715" rIns="91431" bIns="45715" rtlCol="0">
            <a:spAutoFit/>
          </a:bodyPr>
          <a:lstStyle/>
          <a:p>
            <a:pPr>
              <a:buNone/>
            </a:pPr>
            <a:r>
              <a:rPr lang="en-US" sz="2400" b="1" i="0" dirty="0">
                <a:solidFill>
                  <a:srgbClr val="FF0000"/>
                </a:solidFill>
              </a:rPr>
              <a:t>1</a:t>
            </a:r>
            <a:r>
              <a:rPr lang="en-US" sz="2400" b="1" i="0" baseline="30000" dirty="0">
                <a:solidFill>
                  <a:srgbClr val="FF0000"/>
                </a:solidFill>
              </a:rPr>
              <a:t>st</a:t>
            </a:r>
            <a:r>
              <a:rPr lang="en-US" sz="2400" b="1" i="0" dirty="0">
                <a:solidFill>
                  <a:srgbClr val="FF0000"/>
                </a:solidFill>
              </a:rPr>
              <a:t> NBI</a:t>
            </a: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-1" y="7605"/>
            <a:ext cx="9144000" cy="91441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defTabSz="914311">
              <a:lnSpc>
                <a:spcPct val="80000"/>
              </a:lnSpc>
              <a:spcAft>
                <a:spcPts val="300"/>
              </a:spcAft>
              <a:buNone/>
            </a:pPr>
            <a:r>
              <a:rPr lang="en-US" altLang="en-US" sz="3600" i="0" dirty="0">
                <a:solidFill>
                  <a:srgbClr val="336699"/>
                </a:solidFill>
                <a:cs typeface="Arial" charset="0"/>
              </a:rPr>
              <a:t>NSTX Upgrade </a:t>
            </a:r>
            <a:r>
              <a:rPr lang="en-US" altLang="en-US" sz="3600" i="0" dirty="0" smtClean="0">
                <a:solidFill>
                  <a:srgbClr val="336699"/>
                </a:solidFill>
                <a:cs typeface="Arial" charset="0"/>
              </a:rPr>
              <a:t>project </a:t>
            </a:r>
            <a:r>
              <a:rPr lang="en-US" altLang="en-US" sz="3600" dirty="0">
                <a:solidFill>
                  <a:srgbClr val="336699"/>
                </a:solidFill>
                <a:cs typeface="Arial" charset="0"/>
              </a:rPr>
              <a:t>r</a:t>
            </a:r>
            <a:r>
              <a:rPr lang="en-US" altLang="en-US" sz="3600" i="0" dirty="0" smtClean="0">
                <a:solidFill>
                  <a:srgbClr val="336699"/>
                </a:solidFill>
                <a:cs typeface="Arial" charset="0"/>
              </a:rPr>
              <a:t>ecently </a:t>
            </a:r>
            <a:r>
              <a:rPr lang="en-US" altLang="en-US" sz="3600" dirty="0">
                <a:solidFill>
                  <a:srgbClr val="336699"/>
                </a:solidFill>
                <a:cs typeface="Arial" charset="0"/>
              </a:rPr>
              <a:t>c</a:t>
            </a:r>
            <a:r>
              <a:rPr lang="en-US" altLang="en-US" sz="3600" i="0" dirty="0" smtClean="0">
                <a:solidFill>
                  <a:srgbClr val="336699"/>
                </a:solidFill>
                <a:cs typeface="Arial" charset="0"/>
              </a:rPr>
              <a:t>ompleted</a:t>
            </a:r>
          </a:p>
          <a:p>
            <a:pPr algn="ctr" defTabSz="914311" eaLnBrk="1" hangingPunct="1">
              <a:lnSpc>
                <a:spcPct val="80000"/>
              </a:lnSpc>
              <a:spcAft>
                <a:spcPts val="300"/>
              </a:spcAft>
              <a:buNone/>
            </a:pPr>
            <a:r>
              <a:rPr lang="en-US" altLang="en-US" sz="2400" i="0" dirty="0" smtClean="0">
                <a:solidFill>
                  <a:srgbClr val="C00000"/>
                </a:solidFill>
                <a:cs typeface="Arial" charset="0"/>
              </a:rPr>
              <a:t>On cost and schedule, first test plasma ~100kA  (Aug. 10, 2015)</a:t>
            </a:r>
            <a:endParaRPr lang="en-US" altLang="en-US" sz="2400" i="0" dirty="0">
              <a:solidFill>
                <a:srgbClr val="C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27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boldsymbol{\xi}_{\perp}$&#10;&#10;&#10;\end{document}"/>
  <p:tag name="IGUANATEXSIZE" val="1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delta W_{K}$&#10;&#10;&#10;\end{document}"/>
  <p:tag name="IGUANATEXSIZE" val="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tilde{f}$&#10;&#10;&#10;\end{document}"/>
  <p:tag name="IGUANATEXSIZE" val="1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fonts}&#10;\pagestyle{empty}&#10;\begin{document}&#10;&#10;$\tilde{\mathbb{P}}_{K}$&#10;&#10;&#10;\end{document}"/>
  <p:tag name="IGUANATEXSIZE" val="1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}&#10; \omega_{E} \approx \omega_{\phi} - \omega_{*i} \nonumber&#10;\end{equation}&#10;\end{document}"/>
  <p:tag name="IGUANATEXSIZE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boldsymbol{\xi}_{\perp}$&#10;&#10;&#10;\end{document}"/>
  <p:tag name="IGUANATEXSIZE" val="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boldsymbol{\xi}_{\perp} \sim e^{\gamma t}$&#10;&#10;&#10;\end{document}"/>
  <p:tag name="IGUANATEXSIZE" val="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gamma \sim \tau_{w}^{-1}$&#10;&#10;&#10;\end{document}"/>
  <p:tag name="IGUANATEXSIZE" val="1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}\nonumber&#10;  \left(\gamma-i\omega_{r}\right)\tau_{w} = -\frac{\delta W_{\infty}+\delta W_{K}}{\delta W_{b} + \delta W_{K}}&#10;\end{equation}&#10;&#10;&#10;\end{document}"/>
  <p:tag name="IGUANATEXSIZE" val="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uation}&#10;\gamma_{f}\tau_{w} = -\frac{\delta W_{\infty}}{\delta W_{b}}&#10;\nonumber&#10;\end{equation}&#10;&#10;\end{document}"/>
  <p:tag name="IGUANATEXSIZE" val="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 \usepackage{amsfonts}&#10;\pagestyle{empty}&#10;\begin{document}&#10;&#10;&#10;&#10;&#10;\begin{eqnarray}\nonumber&#10; \delta W_{K} = -\frac{1}{2}\int \boldsymbol{\xi}_{\perp}^{*}\cdot\left(\boldsymbol{\nabla}\cdot\tilde{\mathbb{P}}_{K}\right) d\mathbf{V}&#10;\end{eqnarray}&#10;&#10;&#10;\end{document}"/>
  <p:tag name="IGUANATEXSIZE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 \usepackage{amsfonts}&#10;\pagestyle{empty}&#10;\begin{document}&#10;&#10;&#10;\begin{eqnarray}\nonumber&#10; \rho\frac{d\mathbf{v}}{dt} = \mathbf{j}\times\mathbf{B} - \boldsymbol{\nabla}\cdot\mathbb{P}&#10;\end{eqnarray}&#10;&#10;\end{document}"/>
  <p:tag name="IGUANATEXSIZE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 \usepackage{amsfonts}&#10;\pagestyle{empty}&#10;\begin{document}&#10;&#10;&#10;&#10;\begin{eqnarray}\nonumber&#10; -\frac{1}{2}\int \rho\omega^{2}|\boldsymbol{\xi}_{\perp}|^{2}d\mathbf{V} = \frac{1}{2}\int \boldsymbol{\xi}_{\perp}^{*}\cdot\left[\mathbf{\tilde{j}}\times\mathbf{B_{0}} + \mathbf{j_{0}}\times\mathbf{\tilde{B}} - \boldsymbol{\nabla}\tilde{p}_{F} - \boldsymbol{\nabla}\cdot\tilde{\mathbb{P}}_{K}\right]d\mathbf{V}&#10;\end{eqnarray}&#10;&#10;&#10;\end{document}"/>
  <p:tag name="IGUANATEXSIZE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}&#10; \delta W_{K} = \sum_{l=-\infty}^{\infty} 2\sqrt{2}\pi^{2}\int\int\int\left[\left|\left\langle H/\hat{\varepsilon}\right\rangle\right|^{2}&#10; \frac{\left(\omega-\omega_{E}\right)\frac{\partial f}{\partial\varepsilon}-\frac{n}{Ze}\frac{\partial f}{\partial \Psi}}{\langle\omega_{D}\rangle+l\omega_{b}-i\nu_{\mathrm{eff}}+\omega_{E}-\omega}\right]&#10; \frac{\hat{\tau}}{m_{j}^{\frac{3}{2}}B}\left|\frac{v_{\parallel}}{v}\right|\hat{\varepsilon}^{\frac{5}{2}}d\hat{\varepsilon} d(v_{\parallel}/v) d\boldsymbol{\Psi}&#10; \nonumber&#10;\end{equation}&#10;&#10;&#10;&#10;&#10;\end{document}"/>
  <p:tag name="IGUANATEXSIZE" val="16"/>
</p:tagLst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3744</TotalTime>
  <Words>2382</Words>
  <Application>Microsoft Office PowerPoint</Application>
  <PresentationFormat>On-screen Show (4:3)</PresentationFormat>
  <Paragraphs>459</Paragraphs>
  <Slides>36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NSTX Upgrade</vt:lpstr>
      <vt:lpstr>Progress and Plans for NSTX Upgrade  and  Kinetic Resistive Wall Mode Stability</vt:lpstr>
      <vt:lpstr>Outline</vt:lpstr>
      <vt:lpstr>PowerPoint Presentation</vt:lpstr>
      <vt:lpstr>PowerPoint Presentation</vt:lpstr>
      <vt:lpstr>Outline</vt:lpstr>
      <vt:lpstr>PowerPoint Presentation</vt:lpstr>
      <vt:lpstr>PowerPoint Presentation</vt:lpstr>
      <vt:lpstr>NSTX Upgrade mission elements</vt:lpstr>
      <vt:lpstr>PowerPoint Presentation</vt:lpstr>
      <vt:lpstr>PowerPoint Presentation</vt:lpstr>
      <vt:lpstr>PowerPoint Presentation</vt:lpstr>
      <vt:lpstr>PowerPoint Presentation</vt:lpstr>
      <vt:lpstr>Outline</vt:lpstr>
      <vt:lpstr>Low collisionality operation achieved on NSTX using lithium wall coatings</vt:lpstr>
      <vt:lpstr>Major motivation for NSTX Upgrade:  Determine if confinement trend continues, or is like conventional A</vt:lpstr>
      <vt:lpstr>Outline</vt:lpstr>
      <vt:lpstr>NSTX-U will test ability of radiation and advanced divertors to mitigate very high heat-fluxes </vt:lpstr>
      <vt:lpstr>Outline</vt:lpstr>
      <vt:lpstr>PowerPoint Presentation</vt:lpstr>
      <vt:lpstr>PowerPoint Presentation</vt:lpstr>
      <vt:lpstr>Outline</vt:lpstr>
      <vt:lpstr>NSTX achieved 70% “transformer-less” current drive Will NSTX-U achieve 100% as predicted by simulations?</vt:lpstr>
      <vt:lpstr>NSTX-U developing a range of profile control actuators for physics studies, scenario optimization</vt:lpstr>
      <vt:lpstr>PowerPoint Presentation</vt:lpstr>
      <vt:lpstr>Outline</vt:lpstr>
      <vt:lpstr>An unstable RWM is an exponential growth of magnetic field line kinking that can cause disruptions</vt:lpstr>
      <vt:lpstr>RWM dispersion relation evaluated with ideal and kinetic components allows for passive stabilization of the RWM </vt:lpstr>
      <vt:lpstr>Kinetic effects arise from the perturbed pressure, are calculated in MISK from the perturbed distribution function</vt:lpstr>
      <vt:lpstr>PowerPoint Presentation</vt:lpstr>
      <vt:lpstr>MISK calculations are grounded in validation against unstable experimental plasmas</vt:lpstr>
      <vt:lpstr>MISK calculations generally reproduce the approach towards marginal stability seen in experiments</vt:lpstr>
      <vt:lpstr>PowerPoint Presentation</vt:lpstr>
      <vt:lpstr>Backup</vt:lpstr>
      <vt:lpstr>PowerPoint Presentation</vt:lpstr>
      <vt:lpstr>Brief Overview of FY2016-18 NSTX-U Goals</vt:lpstr>
      <vt:lpstr>PowerPoint Presentation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John (Jack) Berkery</cp:lastModifiedBy>
  <cp:revision>241</cp:revision>
  <dcterms:created xsi:type="dcterms:W3CDTF">2015-07-16T16:59:24Z</dcterms:created>
  <dcterms:modified xsi:type="dcterms:W3CDTF">2015-10-26T14:45:55Z</dcterms:modified>
</cp:coreProperties>
</file>