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99"/>
  </p:notesMasterIdLst>
  <p:handoutMasterIdLst>
    <p:handoutMasterId r:id="rId100"/>
  </p:handoutMasterIdLst>
  <p:sldIdLst>
    <p:sldId id="1217" r:id="rId2"/>
    <p:sldId id="1689" r:id="rId3"/>
    <p:sldId id="1529" r:id="rId4"/>
    <p:sldId id="1678" r:id="rId5"/>
    <p:sldId id="1543" r:id="rId6"/>
    <p:sldId id="1561" r:id="rId7"/>
    <p:sldId id="1541" r:id="rId8"/>
    <p:sldId id="1551" r:id="rId9"/>
    <p:sldId id="1546" r:id="rId10"/>
    <p:sldId id="1655" r:id="rId11"/>
    <p:sldId id="1553" r:id="rId12"/>
    <p:sldId id="1620" r:id="rId13"/>
    <p:sldId id="1630" r:id="rId14"/>
    <p:sldId id="1687" r:id="rId15"/>
    <p:sldId id="1626" r:id="rId16"/>
    <p:sldId id="1664" r:id="rId17"/>
    <p:sldId id="1646" r:id="rId18"/>
    <p:sldId id="1668" r:id="rId19"/>
    <p:sldId id="1691" r:id="rId20"/>
    <p:sldId id="1690" r:id="rId21"/>
    <p:sldId id="1692" r:id="rId22"/>
    <p:sldId id="1608" r:id="rId23"/>
    <p:sldId id="1693" r:id="rId24"/>
    <p:sldId id="1694" r:id="rId25"/>
    <p:sldId id="1695" r:id="rId26"/>
    <p:sldId id="1696" r:id="rId27"/>
    <p:sldId id="1697" r:id="rId28"/>
    <p:sldId id="1698" r:id="rId29"/>
    <p:sldId id="1699" r:id="rId30"/>
    <p:sldId id="1700" r:id="rId31"/>
    <p:sldId id="1701" r:id="rId32"/>
    <p:sldId id="1702" r:id="rId33"/>
    <p:sldId id="1703" r:id="rId34"/>
    <p:sldId id="1704" r:id="rId35"/>
    <p:sldId id="1705" r:id="rId36"/>
    <p:sldId id="1706" r:id="rId37"/>
    <p:sldId id="1707" r:id="rId38"/>
    <p:sldId id="1708" r:id="rId39"/>
    <p:sldId id="1709" r:id="rId40"/>
    <p:sldId id="1710" r:id="rId41"/>
    <p:sldId id="1711" r:id="rId42"/>
    <p:sldId id="1712" r:id="rId43"/>
    <p:sldId id="1713" r:id="rId44"/>
    <p:sldId id="1714" r:id="rId45"/>
    <p:sldId id="1715" r:id="rId46"/>
    <p:sldId id="1716" r:id="rId47"/>
    <p:sldId id="1717" r:id="rId48"/>
    <p:sldId id="1718" r:id="rId49"/>
    <p:sldId id="1719" r:id="rId50"/>
    <p:sldId id="1720" r:id="rId51"/>
    <p:sldId id="1721" r:id="rId52"/>
    <p:sldId id="1722" r:id="rId53"/>
    <p:sldId id="1723" r:id="rId54"/>
    <p:sldId id="1724" r:id="rId55"/>
    <p:sldId id="1725" r:id="rId56"/>
    <p:sldId id="1726" r:id="rId57"/>
    <p:sldId id="1727" r:id="rId58"/>
    <p:sldId id="1728" r:id="rId59"/>
    <p:sldId id="1729" r:id="rId60"/>
    <p:sldId id="1730" r:id="rId61"/>
    <p:sldId id="1731" r:id="rId62"/>
    <p:sldId id="1732" r:id="rId63"/>
    <p:sldId id="1733" r:id="rId64"/>
    <p:sldId id="1734" r:id="rId65"/>
    <p:sldId id="1735" r:id="rId66"/>
    <p:sldId id="1736" r:id="rId67"/>
    <p:sldId id="1737" r:id="rId68"/>
    <p:sldId id="1738" r:id="rId69"/>
    <p:sldId id="1739" r:id="rId70"/>
    <p:sldId id="1740" r:id="rId71"/>
    <p:sldId id="1741" r:id="rId72"/>
    <p:sldId id="1742" r:id="rId73"/>
    <p:sldId id="1743" r:id="rId74"/>
    <p:sldId id="1744" r:id="rId75"/>
    <p:sldId id="1745" r:id="rId76"/>
    <p:sldId id="1679" r:id="rId77"/>
    <p:sldId id="1675" r:id="rId78"/>
    <p:sldId id="1631" r:id="rId79"/>
    <p:sldId id="1596" r:id="rId80"/>
    <p:sldId id="1633" r:id="rId81"/>
    <p:sldId id="1634" r:id="rId82"/>
    <p:sldId id="1635" r:id="rId83"/>
    <p:sldId id="1597" r:id="rId84"/>
    <p:sldId id="1641" r:id="rId85"/>
    <p:sldId id="1598" r:id="rId86"/>
    <p:sldId id="1637" r:id="rId87"/>
    <p:sldId id="1638" r:id="rId88"/>
    <p:sldId id="1643" r:id="rId89"/>
    <p:sldId id="1644" r:id="rId90"/>
    <p:sldId id="1647" r:id="rId91"/>
    <p:sldId id="1648" r:id="rId92"/>
    <p:sldId id="1594" r:id="rId93"/>
    <p:sldId id="1591" r:id="rId94"/>
    <p:sldId id="1592" r:id="rId95"/>
    <p:sldId id="1649" r:id="rId96"/>
    <p:sldId id="1575" r:id="rId97"/>
    <p:sldId id="1576" r:id="rId98"/>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Gerhardt" initials="" lastIdx="8" clrIdx="0"/>
  <p:cmAuthor id="1" name="Jonathan E. Menard" initials="JE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FFFFFF"/>
    <a:srgbClr val="A50021"/>
    <a:srgbClr val="3399FF"/>
    <a:srgbClr val="FF9966"/>
    <a:srgbClr val="E0E0E0"/>
    <a:srgbClr val="008080"/>
    <a:srgbClr val="FF99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201" autoAdjust="0"/>
    <p:restoredTop sz="99900" autoAdjust="0"/>
  </p:normalViewPr>
  <p:slideViewPr>
    <p:cSldViewPr>
      <p:cViewPr varScale="1">
        <p:scale>
          <a:sx n="74" d="100"/>
          <a:sy n="74" d="100"/>
        </p:scale>
        <p:origin x="-1032" y="-90"/>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008"/>
    </p:cViewPr>
  </p:sorterViewPr>
  <p:notesViewPr>
    <p:cSldViewPr>
      <p:cViewPr varScale="1">
        <p:scale>
          <a:sx n="98" d="100"/>
          <a:sy n="98" d="100"/>
        </p:scale>
        <p:origin x="-3528"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84A8B76E-066F-4F1C-9F3C-7B0A59AF6B2E}" type="slidenum">
              <a:rPr lang="en-US"/>
              <a:pPr>
                <a:defRPr/>
              </a:pPr>
              <a:t>‹#›</a:t>
            </a:fld>
            <a:endParaRPr lang="en-US"/>
          </a:p>
        </p:txBody>
      </p:sp>
    </p:spTree>
    <p:extLst>
      <p:ext uri="{BB962C8B-B14F-4D97-AF65-F5344CB8AC3E}">
        <p14:creationId xmlns:p14="http://schemas.microsoft.com/office/powerpoint/2010/main" val="367271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092420B3-3334-4F22-B057-47A198518467}" type="slidenum">
              <a:rPr lang="en-US"/>
              <a:pPr>
                <a:defRPr/>
              </a:pPr>
              <a:t>‹#›</a:t>
            </a:fld>
            <a:endParaRPr lang="en-US"/>
          </a:p>
        </p:txBody>
      </p:sp>
    </p:spTree>
    <p:extLst>
      <p:ext uri="{BB962C8B-B14F-4D97-AF65-F5344CB8AC3E}">
        <p14:creationId xmlns:p14="http://schemas.microsoft.com/office/powerpoint/2010/main" val="2700663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C10008D5-44D2-47AC-B613-7D6CD12137F8}" type="slidenum">
              <a:rPr lang="en-US" smtClean="0"/>
              <a:pPr>
                <a:defRPr/>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61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99042932-1CAB-4A70-8A20-A13A54933528}" type="slidenum">
              <a:rPr lang="en-US" smtClean="0"/>
              <a:pPr>
                <a:defRPr/>
              </a:pPr>
              <a:t>63</a:t>
            </a:fld>
            <a:endParaRPr lang="en-US" smtClean="0"/>
          </a:p>
        </p:txBody>
      </p:sp>
      <p:sp>
        <p:nvSpPr>
          <p:cNvPr id="91139" name="Rectangle 2"/>
          <p:cNvSpPr>
            <a:spLocks noGrp="1" noRot="1" noChangeAspect="1" noChangeArrowheads="1" noTextEdit="1"/>
          </p:cNvSpPr>
          <p:nvPr>
            <p:ph type="sldImg"/>
          </p:nvPr>
        </p:nvSpPr>
        <p:spPr>
          <a:xfrm>
            <a:off x="1136650" y="684213"/>
            <a:ext cx="4667250" cy="3500437"/>
          </a:xfrm>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92420B3-3334-4F22-B057-47A198518467}" type="slidenum">
              <a:rPr lang="en-US" smtClean="0"/>
              <a:pPr>
                <a:defRPr/>
              </a:pPr>
              <a:t>68</a:t>
            </a:fld>
            <a:endParaRPr lang="en-US"/>
          </a:p>
        </p:txBody>
      </p:sp>
    </p:spTree>
    <p:extLst>
      <p:ext uri="{BB962C8B-B14F-4D97-AF65-F5344CB8AC3E}">
        <p14:creationId xmlns:p14="http://schemas.microsoft.com/office/powerpoint/2010/main" val="159203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DFF6E55-DBD6-8847-AC1A-FC51195678C8}" type="slidenum">
              <a:rPr lang="en-US" sz="1200" b="0" i="0">
                <a:solidFill>
                  <a:schemeClr val="tx1"/>
                </a:solidFill>
                <a:latin typeface="Times New Roman" charset="0"/>
                <a:cs typeface="Arial" charset="0"/>
              </a:rPr>
              <a:pPr eaLnBrk="1" hangingPunct="1"/>
              <a:t>74</a:t>
            </a:fld>
            <a:endParaRPr lang="en-US" sz="1200" b="0" i="0">
              <a:solidFill>
                <a:schemeClr val="tx1"/>
              </a:solidFill>
              <a:latin typeface="Times New Roman" charset="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a:xfrm>
            <a:off x="1162050" y="692150"/>
            <a:ext cx="4610100" cy="3457575"/>
          </a:xfrm>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pitchFamily="-84" charset="0"/>
                <a:ea typeface="MS PGothic" pitchFamily="34" charset="-128"/>
              </a:defRPr>
            </a:lvl1pPr>
            <a:lvl2pPr marL="734423" indent="-282470" eaLnBrk="0" hangingPunct="0">
              <a:defRPr sz="1200" b="1" i="1">
                <a:solidFill>
                  <a:srgbClr val="1822CD"/>
                </a:solidFill>
                <a:latin typeface="Helvetica" pitchFamily="-84" charset="0"/>
                <a:ea typeface="MS PGothic" pitchFamily="34" charset="-128"/>
              </a:defRPr>
            </a:lvl2pPr>
            <a:lvl3pPr marL="1129882" indent="-225976" eaLnBrk="0" hangingPunct="0">
              <a:defRPr sz="1200" b="1" i="1">
                <a:solidFill>
                  <a:srgbClr val="1822CD"/>
                </a:solidFill>
                <a:latin typeface="Helvetica" pitchFamily="-84" charset="0"/>
                <a:ea typeface="MS PGothic" pitchFamily="34" charset="-128"/>
              </a:defRPr>
            </a:lvl3pPr>
            <a:lvl4pPr marL="1581834" indent="-225976" eaLnBrk="0" hangingPunct="0">
              <a:defRPr sz="1200" b="1" i="1">
                <a:solidFill>
                  <a:srgbClr val="1822CD"/>
                </a:solidFill>
                <a:latin typeface="Helvetica" pitchFamily="-84" charset="0"/>
                <a:ea typeface="MS PGothic" pitchFamily="34" charset="-128"/>
              </a:defRPr>
            </a:lvl4pPr>
            <a:lvl5pPr marL="2033785" indent="-225976" eaLnBrk="0" hangingPunct="0">
              <a:defRPr sz="1200" b="1" i="1">
                <a:solidFill>
                  <a:srgbClr val="1822CD"/>
                </a:solidFill>
                <a:latin typeface="Helvetica" pitchFamily="-84" charset="0"/>
                <a:ea typeface="MS PGothic" pitchFamily="34" charset="-128"/>
              </a:defRPr>
            </a:lvl5pPr>
            <a:lvl6pPr marL="2485737" indent="-225976" eaLnBrk="0" fontAlgn="base" hangingPunct="0">
              <a:spcBef>
                <a:spcPct val="0"/>
              </a:spcBef>
              <a:spcAft>
                <a:spcPct val="0"/>
              </a:spcAft>
              <a:defRPr sz="1200" b="1" i="1">
                <a:solidFill>
                  <a:srgbClr val="1822CD"/>
                </a:solidFill>
                <a:latin typeface="Helvetica" pitchFamily="-84" charset="0"/>
                <a:ea typeface="MS PGothic" pitchFamily="34" charset="-128"/>
              </a:defRPr>
            </a:lvl6pPr>
            <a:lvl7pPr marL="2937692" indent="-225976" eaLnBrk="0" fontAlgn="base" hangingPunct="0">
              <a:spcBef>
                <a:spcPct val="0"/>
              </a:spcBef>
              <a:spcAft>
                <a:spcPct val="0"/>
              </a:spcAft>
              <a:defRPr sz="1200" b="1" i="1">
                <a:solidFill>
                  <a:srgbClr val="1822CD"/>
                </a:solidFill>
                <a:latin typeface="Helvetica" pitchFamily="-84" charset="0"/>
                <a:ea typeface="MS PGothic" pitchFamily="34" charset="-128"/>
              </a:defRPr>
            </a:lvl7pPr>
            <a:lvl8pPr marL="3389644" indent="-225976" eaLnBrk="0" fontAlgn="base" hangingPunct="0">
              <a:spcBef>
                <a:spcPct val="0"/>
              </a:spcBef>
              <a:spcAft>
                <a:spcPct val="0"/>
              </a:spcAft>
              <a:defRPr sz="1200" b="1" i="1">
                <a:solidFill>
                  <a:srgbClr val="1822CD"/>
                </a:solidFill>
                <a:latin typeface="Helvetica" pitchFamily="-84" charset="0"/>
                <a:ea typeface="MS PGothic" pitchFamily="34" charset="-128"/>
              </a:defRPr>
            </a:lvl8pPr>
            <a:lvl9pPr marL="3841595" indent="-225976" eaLnBrk="0" fontAlgn="base" hangingPunct="0">
              <a:spcBef>
                <a:spcPct val="0"/>
              </a:spcBef>
              <a:spcAft>
                <a:spcPct val="0"/>
              </a:spcAft>
              <a:defRPr sz="1200" b="1" i="1">
                <a:solidFill>
                  <a:srgbClr val="1822CD"/>
                </a:solidFill>
                <a:latin typeface="Helvetica" pitchFamily="-84" charset="0"/>
                <a:ea typeface="MS PGothic" pitchFamily="34" charset="-128"/>
              </a:defRPr>
            </a:lvl9pPr>
          </a:lstStyle>
          <a:p>
            <a:pPr eaLnBrk="1" hangingPunct="1"/>
            <a:fld id="{1B92D4C7-DAAD-4440-843E-118502782B85}" type="slidenum">
              <a:rPr lang="en-US" altLang="en-US" b="0" i="0">
                <a:solidFill>
                  <a:srgbClr val="000000"/>
                </a:solidFill>
                <a:latin typeface="Times New Roman" pitchFamily="18" charset="0"/>
              </a:rPr>
              <a:pPr eaLnBrk="1" hangingPunct="1"/>
              <a:t>75</a:t>
            </a:fld>
            <a:endParaRPr lang="en-US" altLang="en-US" b="0" i="0">
              <a:solidFill>
                <a:srgbClr val="000000"/>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94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12</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MAST are MA class STs so they are the flag ships of ST research.  They are at present undergoing upgrades for 1 T operation.  Globus-M is a medium size ST and it is undergoing upgrade to 1 T operation.  There a large number of STs in Japan.  And the QUEST device is the largest and their flagship device.  It aim is to operate steady-state.  There are also STs in China, Korean, Kazakhstan, and Brazil.  One recent addition is ST25 which is the first all high temperature SC magnet </a:t>
            </a:r>
            <a:r>
              <a:rPr lang="en-US" baseline="0" dirty="0" err="1" smtClean="0"/>
              <a:t>tokamak</a:t>
            </a:r>
            <a:r>
              <a:rPr lang="en-US" baseline="0" dirty="0" smtClean="0"/>
              <a:t> by </a:t>
            </a:r>
            <a:r>
              <a:rPr lang="en-US" baseline="0" dirty="0" err="1" smtClean="0"/>
              <a:t>Tokamak</a:t>
            </a:r>
            <a:r>
              <a:rPr lang="en-US" baseline="0" dirty="0" smtClean="0"/>
              <a:t> Energy which is private funded enterprise.  You can see quite a range of aspect ratio.  The lowest one is PEGASUS with A = 1.15 with extremely slender center post.  LTX is a lithium dedicated machine with A = 1.5.  I do not have the time to cover the lithium research but there are companion papers at this conference for those interested.  NSTX and MAST are 1.32.  The ST devices spans quite broad range to make sure we capture necessary low A physics.   </a:t>
            </a:r>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96</a:t>
            </a:fld>
            <a:endParaRPr lang="en-US"/>
          </a:p>
        </p:txBody>
      </p:sp>
    </p:spTree>
    <p:extLst>
      <p:ext uri="{BB962C8B-B14F-4D97-AF65-F5344CB8AC3E}">
        <p14:creationId xmlns:p14="http://schemas.microsoft.com/office/powerpoint/2010/main" val="36370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15</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33475" y="684213"/>
            <a:ext cx="4667250" cy="3500437"/>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310A6E56-5235-4E58-9901-0C3B06ABCD7A}" type="slidenum">
              <a:rPr lang="en-US" smtClean="0"/>
              <a:pPr>
                <a:defRPr/>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51</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52</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58</a:t>
            </a:fld>
            <a:endParaRPr lang="en-US" smtClean="0"/>
          </a:p>
        </p:txBody>
      </p:sp>
      <p:sp>
        <p:nvSpPr>
          <p:cNvPr id="90115" name="Rectangle 2"/>
          <p:cNvSpPr>
            <a:spLocks noGrp="1" noRot="1" noChangeAspect="1" noChangeArrowheads="1" noTextEdit="1"/>
          </p:cNvSpPr>
          <p:nvPr>
            <p:ph type="sldImg"/>
          </p:nvPr>
        </p:nvSpPr>
        <p:spPr>
          <a:xfrm>
            <a:off x="1135063" y="684213"/>
            <a:ext cx="4667250" cy="3500437"/>
          </a:xfrm>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9443" indent="-272863" eaLnBrk="0" hangingPunct="0">
              <a:defRPr sz="1100" b="1" i="1">
                <a:solidFill>
                  <a:srgbClr val="1822CD"/>
                </a:solidFill>
                <a:latin typeface="Helvetica" charset="0"/>
                <a:ea typeface="ＭＳ Ｐゴシック" charset="0"/>
              </a:defRPr>
            </a:lvl2pPr>
            <a:lvl3pPr marL="1091451" indent="-218290" eaLnBrk="0" hangingPunct="0">
              <a:defRPr sz="1100" b="1" i="1">
                <a:solidFill>
                  <a:srgbClr val="1822CD"/>
                </a:solidFill>
                <a:latin typeface="Helvetica" charset="0"/>
                <a:ea typeface="ＭＳ Ｐゴシック" charset="0"/>
              </a:defRPr>
            </a:lvl3pPr>
            <a:lvl4pPr marL="1528031" indent="-218290" eaLnBrk="0" hangingPunct="0">
              <a:defRPr sz="1100" b="1" i="1">
                <a:solidFill>
                  <a:srgbClr val="1822CD"/>
                </a:solidFill>
                <a:latin typeface="Helvetica" charset="0"/>
                <a:ea typeface="ＭＳ Ｐゴシック" charset="0"/>
              </a:defRPr>
            </a:lvl4pPr>
            <a:lvl5pPr marL="1964611" indent="-218290" eaLnBrk="0" hangingPunct="0">
              <a:defRPr sz="1100" b="1" i="1">
                <a:solidFill>
                  <a:srgbClr val="1822CD"/>
                </a:solidFill>
                <a:latin typeface="Helvetica" charset="0"/>
                <a:ea typeface="ＭＳ Ｐゴシック" charset="0"/>
              </a:defRPr>
            </a:lvl5pPr>
            <a:lvl6pPr marL="2401192" indent="-218290"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37772" indent="-218290"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74352" indent="-218290"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710932" indent="-218290"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59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36650" y="684213"/>
            <a:ext cx="4667250" cy="3500437"/>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a:ln/>
        </p:spPr>
        <p:txBody>
          <a:bodyPr/>
          <a:lstStyle>
            <a:lvl1pPr>
              <a:defRPr/>
            </a:lvl1pPr>
          </a:lstStyle>
          <a:p>
            <a:pPr>
              <a:defRPr/>
            </a:pPr>
            <a:fld id="{660192EA-3211-41DA-874E-4E33D039059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4"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214A9F87-D4AD-4C61-BA4A-E409CB4A4F96}" type="slidenum">
              <a:rPr lang="en-US"/>
              <a:pPr/>
              <a:t>‹#›</a:t>
            </a:fld>
            <a:endParaRPr lang="en-US"/>
          </a:p>
        </p:txBody>
      </p:sp>
    </p:spTree>
    <p:extLst>
      <p:ext uri="{BB962C8B-B14F-4D97-AF65-F5344CB8AC3E}">
        <p14:creationId xmlns:p14="http://schemas.microsoft.com/office/powerpoint/2010/main" val="12934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0E2F66C0-CD04-4BAC-B805-2581C917D57E}" type="slidenum">
              <a:rPr lang="en-US"/>
              <a:pPr/>
              <a:t>‹#›</a:t>
            </a:fld>
            <a:endParaRPr lang="en-US"/>
          </a:p>
        </p:txBody>
      </p:sp>
    </p:spTree>
    <p:extLst>
      <p:ext uri="{BB962C8B-B14F-4D97-AF65-F5344CB8AC3E}">
        <p14:creationId xmlns:p14="http://schemas.microsoft.com/office/powerpoint/2010/main" val="33360675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5"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6"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sz="1200" b="0" dirty="0">
                <a:solidFill>
                  <a:srgbClr val="171FC7"/>
                </a:solidFill>
                <a:effectLst>
                  <a:outerShdw blurRad="38100" dist="38100" dir="2700000" algn="tl">
                    <a:srgbClr val="C0C0C0"/>
                  </a:outerShdw>
                </a:effectLst>
                <a:latin typeface="Helvetica" pitchFamily="-128" charset="0"/>
                <a:cs typeface="+mn-cs"/>
              </a:rPr>
              <a:t>NSTX-U</a:t>
            </a:r>
          </a:p>
        </p:txBody>
      </p:sp>
      <p:sp>
        <p:nvSpPr>
          <p:cNvPr id="8" name="TextBox 7"/>
          <p:cNvSpPr txBox="1"/>
          <p:nvPr/>
        </p:nvSpPr>
        <p:spPr>
          <a:xfrm>
            <a:off x="1828800" y="6629400"/>
            <a:ext cx="5486400" cy="215444"/>
          </a:xfrm>
          <a:prstGeom prst="rect">
            <a:avLst/>
          </a:prstGeom>
          <a:noFill/>
        </p:spPr>
        <p:txBody>
          <a:bodyPr>
            <a:spAutoFit/>
          </a:bodyPr>
          <a:lstStyle/>
          <a:p>
            <a:pPr algn="ctr">
              <a:defRPr/>
            </a:pPr>
            <a:r>
              <a:rPr lang="en-US" sz="800" i="0" dirty="0" smtClean="0">
                <a:latin typeface="Helvetica" pitchFamily="34" charset="0"/>
                <a:cs typeface="+mn-cs"/>
              </a:rPr>
              <a:t>PPPL</a:t>
            </a:r>
            <a:r>
              <a:rPr lang="en-US" sz="800" i="0" baseline="0" dirty="0" smtClean="0">
                <a:latin typeface="Helvetica" pitchFamily="34" charset="0"/>
                <a:cs typeface="+mn-cs"/>
              </a:rPr>
              <a:t> Science on Saturday – NSTX Upgrade Opportunities and Challenges</a:t>
            </a:r>
            <a:endParaRPr lang="en-US" sz="800" i="0" dirty="0">
              <a:latin typeface="Helvetica" pitchFamily="34" charset="0"/>
              <a:cs typeface="+mn-cs"/>
            </a:endParaRPr>
          </a:p>
        </p:txBody>
      </p:sp>
      <p:sp>
        <p:nvSpPr>
          <p:cNvPr id="9" name="Rectangle 76"/>
          <p:cNvSpPr txBox="1">
            <a:spLocks noChangeArrowheads="1"/>
          </p:cNvSpPr>
          <p:nvPr userDrawn="1"/>
        </p:nvSpPr>
        <p:spPr>
          <a:xfrm>
            <a:off x="8382000" y="6629400"/>
            <a:ext cx="762000" cy="152400"/>
          </a:xfrm>
          <a:prstGeom prst="rect">
            <a:avLst/>
          </a:prstGeom>
        </p:spPr>
        <p:txBody>
          <a:bodyPr/>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lgn="r">
              <a:defRPr/>
            </a:pPr>
            <a:fld id="{8736FA9F-4A03-42A0-8783-614F46C95A9A}" type="slidenum">
              <a:rPr lang="en-US" sz="900" i="0" smtClean="0"/>
              <a:pPr algn="r">
                <a:defRPr/>
              </a:pPr>
              <a:t>‹#›</a:t>
            </a:fld>
            <a:endParaRPr lang="en-US" sz="900" i="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jpeg"/><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1.xml"/><Relationship Id="rId5" Type="http://schemas.openxmlformats.org/officeDocument/2006/relationships/image" Target="../media/image109.emf"/><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emf"/></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9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6.emf"/><Relationship Id="rId4" Type="http://schemas.openxmlformats.org/officeDocument/2006/relationships/image" Target="../media/image145.png"/></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9.png"/><Relationship Id="rId18" Type="http://schemas.openxmlformats.org/officeDocument/2006/relationships/image" Target="../media/image164.jpeg"/><Relationship Id="rId3" Type="http://schemas.openxmlformats.org/officeDocument/2006/relationships/notesSlide" Target="../notesSlides/notesSlide20.xml"/><Relationship Id="rId21" Type="http://schemas.openxmlformats.org/officeDocument/2006/relationships/image" Target="../media/image167.jpeg"/><Relationship Id="rId7" Type="http://schemas.openxmlformats.org/officeDocument/2006/relationships/image" Target="../media/image155.jpeg"/><Relationship Id="rId12" Type="http://schemas.openxmlformats.org/officeDocument/2006/relationships/image" Target="../media/image158.jpeg"/><Relationship Id="rId17" Type="http://schemas.openxmlformats.org/officeDocument/2006/relationships/image" Target="../media/image163.png"/><Relationship Id="rId2" Type="http://schemas.openxmlformats.org/officeDocument/2006/relationships/slideLayout" Target="../slideLayouts/slideLayout3.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vmlDrawing" Target="../drawings/vmlDrawing1.vml"/><Relationship Id="rId6" Type="http://schemas.openxmlformats.org/officeDocument/2006/relationships/image" Target="../media/image154.jpeg"/><Relationship Id="rId11" Type="http://schemas.openxmlformats.org/officeDocument/2006/relationships/image" Target="../media/image157.jpeg"/><Relationship Id="rId5" Type="http://schemas.openxmlformats.org/officeDocument/2006/relationships/image" Target="../media/image153.jpeg"/><Relationship Id="rId15" Type="http://schemas.openxmlformats.org/officeDocument/2006/relationships/image" Target="../media/image161.png"/><Relationship Id="rId10" Type="http://schemas.openxmlformats.org/officeDocument/2006/relationships/image" Target="../media/image151.wmf"/><Relationship Id="rId19" Type="http://schemas.openxmlformats.org/officeDocument/2006/relationships/image" Target="../media/image165.png"/><Relationship Id="rId4" Type="http://schemas.openxmlformats.org/officeDocument/2006/relationships/image" Target="../media/image152.png"/><Relationship Id="rId9" Type="http://schemas.openxmlformats.org/officeDocument/2006/relationships/oleObject" Target="../embeddings/Microsoft_Word_97_-_2003_Document1.doc"/><Relationship Id="rId14" Type="http://schemas.openxmlformats.org/officeDocument/2006/relationships/image" Target="../media/image160.pn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nstx-u.pppl.gov/home/NSTXU_team_photo_2015_02_27.jpg?attredirects=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962400"/>
            <a:ext cx="5943600" cy="2325621"/>
          </a:xfrm>
          <a:prstGeom prst="rect">
            <a:avLst/>
          </a:prstGeom>
          <a:noFill/>
          <a:extLst>
            <a:ext uri="{909E8E84-426E-40DD-AFC4-6F175D3DCCD1}">
              <a14:hiddenFill xmlns:a14="http://schemas.microsoft.com/office/drawing/2010/main">
                <a:solidFill>
                  <a:srgbClr val="FFFFFF"/>
                </a:solidFill>
              </a14:hiddenFill>
            </a:ext>
          </a:extLst>
        </p:spPr>
      </p:pic>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0" y="838200"/>
            <a:ext cx="9144000" cy="1219200"/>
          </a:xfrm>
          <a:prstGeom prst="rect">
            <a:avLst/>
          </a:prstGeom>
          <a:noFill/>
          <a:ln w="9525">
            <a:noFill/>
            <a:miter lim="800000"/>
            <a:headEnd/>
            <a:tailEnd/>
          </a:ln>
          <a:effectLst/>
        </p:spPr>
        <p:txBody>
          <a:bodyPr anchor="ctr"/>
          <a:lstStyle/>
          <a:p>
            <a:pPr algn="ctr" eaLnBrk="0" hangingPunct="0">
              <a:lnSpc>
                <a:spcPct val="90000"/>
              </a:lnSpc>
            </a:pPr>
            <a:r>
              <a:rPr lang="en-US" sz="2800" i="0" dirty="0" smtClean="0">
                <a:solidFill>
                  <a:schemeClr val="accent2"/>
                </a:solidFill>
                <a:latin typeface="+mj-lt"/>
              </a:rPr>
              <a:t>The National </a:t>
            </a:r>
            <a:r>
              <a:rPr lang="en-US" sz="2800" i="0" dirty="0">
                <a:solidFill>
                  <a:schemeClr val="accent2"/>
                </a:solidFill>
                <a:latin typeface="+mj-lt"/>
              </a:rPr>
              <a:t>Spherical </a:t>
            </a:r>
            <a:r>
              <a:rPr lang="en-US" sz="2800" i="0" dirty="0" smtClean="0">
                <a:solidFill>
                  <a:schemeClr val="accent2"/>
                </a:solidFill>
                <a:latin typeface="+mj-lt"/>
              </a:rPr>
              <a:t>Torus Experiment Upgrade (NSTX-U)</a:t>
            </a: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62100" y="2218492"/>
            <a:ext cx="6019800" cy="677108"/>
          </a:xfrm>
          <a:prstGeom prst="rect">
            <a:avLst/>
          </a:prstGeom>
          <a:noFill/>
          <a:ln w="9525">
            <a:noFill/>
            <a:miter lim="800000"/>
            <a:headEnd/>
            <a:tailEnd/>
          </a:ln>
        </p:spPr>
        <p:txBody>
          <a:bodyPr>
            <a:spAutoFit/>
          </a:bodyPr>
          <a:lstStyle/>
          <a:p>
            <a:pPr algn="ctr"/>
            <a:r>
              <a:rPr lang="en-US" sz="2000" i="0" dirty="0" smtClean="0">
                <a:solidFill>
                  <a:srgbClr val="000000"/>
                </a:solidFill>
                <a:latin typeface="Arial" charset="0"/>
              </a:rPr>
              <a:t>xxx, PPPL</a:t>
            </a:r>
            <a:endParaRPr lang="en-US" sz="2000" i="0" dirty="0">
              <a:solidFill>
                <a:srgbClr val="000000"/>
              </a:solidFill>
              <a:latin typeface="Arial" charset="0"/>
            </a:endParaRPr>
          </a:p>
          <a:p>
            <a:pPr algn="ctr"/>
            <a:r>
              <a:rPr lang="en-US" sz="1800" b="0" i="0" dirty="0" smtClean="0">
                <a:solidFill>
                  <a:srgbClr val="000000"/>
                </a:solidFill>
                <a:latin typeface="Arial" charset="0"/>
              </a:rPr>
              <a:t>For the NSTX-U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393954"/>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xxx</a:t>
            </a:r>
          </a:p>
          <a:p>
            <a:pPr algn="ctr">
              <a:lnSpc>
                <a:spcPct val="70000"/>
              </a:lnSpc>
              <a:spcBef>
                <a:spcPct val="20000"/>
              </a:spcBef>
            </a:pPr>
            <a:r>
              <a:rPr lang="en-US" sz="1600" i="0" dirty="0" smtClean="0">
                <a:solidFill>
                  <a:srgbClr val="FF0000"/>
                </a:solidFill>
              </a:rPr>
              <a:t>May 15, </a:t>
            </a:r>
            <a:r>
              <a:rPr lang="en-US" sz="1600" i="0" dirty="0" smtClean="0">
                <a:solidFill>
                  <a:srgbClr val="FF0000"/>
                </a:solidFill>
              </a:rPr>
              <a:t>2015</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4"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5"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48" descr="ppi221.tmp"/>
          <p:cNvPicPr>
            <a:picLocks/>
          </p:cNvPicPr>
          <p:nvPr/>
        </p:nvPicPr>
        <p:blipFill>
          <a:blip r:embed="rId6"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dirty="0" err="1">
                <a:solidFill>
                  <a:srgbClr val="0000FF"/>
                </a:solidFill>
                <a:latin typeface="Arial" charset="0"/>
              </a:rPr>
              <a:t>Coll</a:t>
            </a:r>
            <a:r>
              <a:rPr lang="en-US" sz="900" dirty="0">
                <a:solidFill>
                  <a:srgbClr val="0000FF"/>
                </a:solidFill>
                <a:latin typeface="Arial" charset="0"/>
              </a:rPr>
              <a:t> of </a:t>
            </a:r>
            <a:r>
              <a:rPr lang="en-US" sz="900" dirty="0" err="1">
                <a:solidFill>
                  <a:srgbClr val="0000FF"/>
                </a:solidFill>
                <a:latin typeface="Arial" charset="0"/>
              </a:rPr>
              <a:t>Wm</a:t>
            </a:r>
            <a:r>
              <a:rPr lang="en-US" sz="900" dirty="0">
                <a:solidFill>
                  <a:srgbClr val="0000FF"/>
                </a:solidFill>
                <a:latin typeface="Arial" charset="0"/>
              </a:rPr>
              <a:t> &amp; Mary</a:t>
            </a:r>
          </a:p>
          <a:p>
            <a:pPr eaLnBrk="0" hangingPunct="0">
              <a:lnSpc>
                <a:spcPct val="90000"/>
              </a:lnSpc>
              <a:spcBef>
                <a:spcPct val="5000"/>
              </a:spcBef>
              <a:spcAft>
                <a:spcPct val="5000"/>
              </a:spcAft>
            </a:pPr>
            <a:r>
              <a:rPr lang="en-US" sz="900" dirty="0">
                <a:solidFill>
                  <a:srgbClr val="0000FF"/>
                </a:solidFill>
                <a:latin typeface="Arial" charset="0"/>
              </a:rPr>
              <a:t>Columbia U</a:t>
            </a:r>
          </a:p>
          <a:p>
            <a:pPr eaLnBrk="0" hangingPunct="0">
              <a:lnSpc>
                <a:spcPct val="90000"/>
              </a:lnSpc>
              <a:spcBef>
                <a:spcPct val="5000"/>
              </a:spcBef>
              <a:spcAft>
                <a:spcPct val="5000"/>
              </a:spcAft>
            </a:pPr>
            <a:r>
              <a:rPr lang="en-US" sz="900" dirty="0" err="1">
                <a:solidFill>
                  <a:srgbClr val="0000FF"/>
                </a:solidFill>
                <a:latin typeface="Arial" charset="0"/>
              </a:rPr>
              <a:t>CompX</a:t>
            </a:r>
            <a:endParaRPr lang="en-US" sz="900" dirty="0">
              <a:solidFill>
                <a:srgbClr val="0000FF"/>
              </a:solidFill>
              <a:latin typeface="Arial" charset="0"/>
            </a:endParaRPr>
          </a:p>
          <a:p>
            <a:pPr eaLnBrk="0" hangingPunct="0">
              <a:lnSpc>
                <a:spcPct val="90000"/>
              </a:lnSpc>
              <a:spcBef>
                <a:spcPct val="5000"/>
              </a:spcBef>
              <a:spcAft>
                <a:spcPct val="5000"/>
              </a:spcAft>
            </a:pPr>
            <a:r>
              <a:rPr lang="en-US" sz="900" dirty="0">
                <a:solidFill>
                  <a:srgbClr val="0000FF"/>
                </a:solidFill>
                <a:latin typeface="Arial" charset="0"/>
              </a:rPr>
              <a:t>General Atomics</a:t>
            </a:r>
          </a:p>
          <a:p>
            <a:pPr eaLnBrk="0" hangingPunct="0">
              <a:lnSpc>
                <a:spcPct val="90000"/>
              </a:lnSpc>
              <a:spcBef>
                <a:spcPct val="5000"/>
              </a:spcBef>
              <a:spcAft>
                <a:spcPct val="5000"/>
              </a:spcAft>
            </a:pPr>
            <a:r>
              <a:rPr lang="en-US" sz="900" dirty="0">
                <a:solidFill>
                  <a:srgbClr val="0000FF"/>
                </a:solidFill>
                <a:latin typeface="Arial" charset="0"/>
              </a:rPr>
              <a:t>FIU</a:t>
            </a:r>
          </a:p>
          <a:p>
            <a:pPr eaLnBrk="0" hangingPunct="0">
              <a:lnSpc>
                <a:spcPct val="90000"/>
              </a:lnSpc>
              <a:spcBef>
                <a:spcPct val="5000"/>
              </a:spcBef>
              <a:spcAft>
                <a:spcPct val="5000"/>
              </a:spcAft>
            </a:pPr>
            <a:r>
              <a:rPr lang="en-US" sz="900" dirty="0">
                <a:solidFill>
                  <a:srgbClr val="0000FF"/>
                </a:solidFill>
                <a:latin typeface="Arial" charset="0"/>
              </a:rPr>
              <a:t>INL</a:t>
            </a:r>
          </a:p>
          <a:p>
            <a:pPr eaLnBrk="0" hangingPunct="0">
              <a:lnSpc>
                <a:spcPct val="90000"/>
              </a:lnSpc>
              <a:spcBef>
                <a:spcPct val="5000"/>
              </a:spcBef>
              <a:spcAft>
                <a:spcPct val="5000"/>
              </a:spcAft>
            </a:pPr>
            <a:r>
              <a:rPr lang="en-US" sz="900" dirty="0">
                <a:solidFill>
                  <a:srgbClr val="0000FF"/>
                </a:solidFill>
                <a:latin typeface="Arial" charset="0"/>
              </a:rPr>
              <a:t>Johns Hopkins U</a:t>
            </a:r>
          </a:p>
          <a:p>
            <a:pPr eaLnBrk="0" hangingPunct="0">
              <a:lnSpc>
                <a:spcPct val="90000"/>
              </a:lnSpc>
              <a:spcBef>
                <a:spcPct val="5000"/>
              </a:spcBef>
              <a:spcAft>
                <a:spcPct val="5000"/>
              </a:spcAft>
            </a:pPr>
            <a:r>
              <a:rPr lang="en-US" sz="900" dirty="0">
                <a:solidFill>
                  <a:srgbClr val="0000FF"/>
                </a:solidFill>
                <a:latin typeface="Arial" charset="0"/>
              </a:rPr>
              <a:t>LANL</a:t>
            </a:r>
          </a:p>
          <a:p>
            <a:pPr eaLnBrk="0" hangingPunct="0">
              <a:lnSpc>
                <a:spcPct val="90000"/>
              </a:lnSpc>
              <a:spcBef>
                <a:spcPct val="5000"/>
              </a:spcBef>
              <a:spcAft>
                <a:spcPct val="5000"/>
              </a:spcAft>
            </a:pPr>
            <a:r>
              <a:rPr lang="en-US" sz="900" dirty="0">
                <a:solidFill>
                  <a:srgbClr val="0000FF"/>
                </a:solidFill>
                <a:latin typeface="Arial" charset="0"/>
              </a:rPr>
              <a:t>LLNL</a:t>
            </a:r>
          </a:p>
          <a:p>
            <a:pPr eaLnBrk="0" hangingPunct="0">
              <a:lnSpc>
                <a:spcPct val="90000"/>
              </a:lnSpc>
              <a:spcBef>
                <a:spcPct val="5000"/>
              </a:spcBef>
              <a:spcAft>
                <a:spcPct val="5000"/>
              </a:spcAft>
            </a:pPr>
            <a:r>
              <a:rPr lang="en-US" sz="900" dirty="0">
                <a:solidFill>
                  <a:srgbClr val="0000FF"/>
                </a:solidFill>
                <a:latin typeface="Arial" charset="0"/>
              </a:rPr>
              <a:t>Lodestar</a:t>
            </a:r>
          </a:p>
          <a:p>
            <a:pPr eaLnBrk="0" hangingPunct="0">
              <a:lnSpc>
                <a:spcPct val="90000"/>
              </a:lnSpc>
              <a:spcBef>
                <a:spcPct val="5000"/>
              </a:spcBef>
              <a:spcAft>
                <a:spcPct val="5000"/>
              </a:spcAft>
            </a:pPr>
            <a:r>
              <a:rPr lang="en-US" sz="900" dirty="0">
                <a:solidFill>
                  <a:srgbClr val="0000FF"/>
                </a:solidFill>
                <a:latin typeface="Arial" charset="0"/>
              </a:rPr>
              <a:t>MIT</a:t>
            </a:r>
          </a:p>
          <a:p>
            <a:pPr eaLnBrk="0" hangingPunct="0">
              <a:lnSpc>
                <a:spcPct val="90000"/>
              </a:lnSpc>
              <a:spcBef>
                <a:spcPct val="5000"/>
              </a:spcBef>
              <a:spcAft>
                <a:spcPct val="5000"/>
              </a:spcAft>
            </a:pPr>
            <a:r>
              <a:rPr lang="en-US" sz="900" dirty="0">
                <a:solidFill>
                  <a:srgbClr val="0000FF"/>
                </a:solidFill>
                <a:latin typeface="Arial" charset="0"/>
              </a:rPr>
              <a:t>Lehigh U</a:t>
            </a:r>
          </a:p>
          <a:p>
            <a:pPr eaLnBrk="0" hangingPunct="0">
              <a:lnSpc>
                <a:spcPct val="90000"/>
              </a:lnSpc>
              <a:spcBef>
                <a:spcPct val="5000"/>
              </a:spcBef>
              <a:spcAft>
                <a:spcPct val="5000"/>
              </a:spcAft>
            </a:pPr>
            <a:r>
              <a:rPr lang="en-US" sz="900" dirty="0">
                <a:solidFill>
                  <a:srgbClr val="0000FF"/>
                </a:solidFill>
                <a:latin typeface="Arial" charset="0"/>
              </a:rPr>
              <a:t>Nova Photonics</a:t>
            </a:r>
          </a:p>
          <a:p>
            <a:pPr eaLnBrk="0" hangingPunct="0">
              <a:lnSpc>
                <a:spcPct val="90000"/>
              </a:lnSpc>
              <a:spcBef>
                <a:spcPct val="5000"/>
              </a:spcBef>
              <a:spcAft>
                <a:spcPct val="5000"/>
              </a:spcAft>
            </a:pPr>
            <a:r>
              <a:rPr lang="en-US" sz="900" dirty="0">
                <a:solidFill>
                  <a:srgbClr val="0000FF"/>
                </a:solidFill>
                <a:latin typeface="Arial" charset="0"/>
              </a:rPr>
              <a:t>Old Dominion</a:t>
            </a:r>
          </a:p>
          <a:p>
            <a:pPr eaLnBrk="0" hangingPunct="0">
              <a:lnSpc>
                <a:spcPct val="90000"/>
              </a:lnSpc>
              <a:spcBef>
                <a:spcPct val="5000"/>
              </a:spcBef>
              <a:spcAft>
                <a:spcPct val="5000"/>
              </a:spcAft>
            </a:pPr>
            <a:r>
              <a:rPr lang="en-US" sz="900" dirty="0">
                <a:solidFill>
                  <a:srgbClr val="0000FF"/>
                </a:solidFill>
                <a:latin typeface="Arial" charset="0"/>
              </a:rPr>
              <a:t>ORNL</a:t>
            </a:r>
          </a:p>
          <a:p>
            <a:pPr eaLnBrk="0" hangingPunct="0">
              <a:lnSpc>
                <a:spcPct val="90000"/>
              </a:lnSpc>
              <a:spcBef>
                <a:spcPct val="5000"/>
              </a:spcBef>
              <a:spcAft>
                <a:spcPct val="5000"/>
              </a:spcAft>
            </a:pPr>
            <a:r>
              <a:rPr lang="en-US" sz="900" dirty="0">
                <a:solidFill>
                  <a:srgbClr val="0000FF"/>
                </a:solidFill>
                <a:latin typeface="Arial" charset="0"/>
              </a:rPr>
              <a:t>PPPL</a:t>
            </a:r>
          </a:p>
          <a:p>
            <a:pPr eaLnBrk="0" hangingPunct="0">
              <a:lnSpc>
                <a:spcPct val="90000"/>
              </a:lnSpc>
              <a:spcBef>
                <a:spcPct val="5000"/>
              </a:spcBef>
              <a:spcAft>
                <a:spcPct val="5000"/>
              </a:spcAft>
            </a:pPr>
            <a:r>
              <a:rPr lang="en-US" sz="900" dirty="0">
                <a:solidFill>
                  <a:srgbClr val="0000FF"/>
                </a:solidFill>
                <a:latin typeface="Arial" charset="0"/>
              </a:rPr>
              <a:t>Princeton U</a:t>
            </a:r>
          </a:p>
          <a:p>
            <a:pPr eaLnBrk="0" hangingPunct="0">
              <a:lnSpc>
                <a:spcPct val="90000"/>
              </a:lnSpc>
              <a:spcBef>
                <a:spcPct val="5000"/>
              </a:spcBef>
              <a:spcAft>
                <a:spcPct val="5000"/>
              </a:spcAft>
            </a:pPr>
            <a:r>
              <a:rPr lang="en-US" sz="900" dirty="0">
                <a:solidFill>
                  <a:srgbClr val="0000FF"/>
                </a:solidFill>
                <a:latin typeface="Arial" charset="0"/>
              </a:rPr>
              <a:t>Purdue U</a:t>
            </a:r>
          </a:p>
          <a:p>
            <a:pPr eaLnBrk="0" hangingPunct="0">
              <a:lnSpc>
                <a:spcPct val="90000"/>
              </a:lnSpc>
              <a:spcBef>
                <a:spcPct val="5000"/>
              </a:spcBef>
              <a:spcAft>
                <a:spcPct val="5000"/>
              </a:spcAft>
            </a:pPr>
            <a:r>
              <a:rPr lang="en-US" sz="900" dirty="0">
                <a:solidFill>
                  <a:srgbClr val="0000FF"/>
                </a:solidFill>
                <a:latin typeface="Arial" charset="0"/>
              </a:rPr>
              <a:t>SNL</a:t>
            </a:r>
          </a:p>
          <a:p>
            <a:pPr eaLnBrk="0" hangingPunct="0">
              <a:lnSpc>
                <a:spcPct val="90000"/>
              </a:lnSpc>
              <a:spcBef>
                <a:spcPct val="5000"/>
              </a:spcBef>
              <a:spcAft>
                <a:spcPct val="5000"/>
              </a:spcAft>
            </a:pPr>
            <a:r>
              <a:rPr lang="en-US" sz="900" dirty="0">
                <a:solidFill>
                  <a:srgbClr val="0000FF"/>
                </a:solidFill>
                <a:latin typeface="Arial" charset="0"/>
              </a:rPr>
              <a:t>Think Tank, Inc.</a:t>
            </a:r>
          </a:p>
          <a:p>
            <a:pPr eaLnBrk="0" hangingPunct="0">
              <a:lnSpc>
                <a:spcPct val="90000"/>
              </a:lnSpc>
              <a:spcBef>
                <a:spcPct val="5000"/>
              </a:spcBef>
              <a:spcAft>
                <a:spcPct val="5000"/>
              </a:spcAft>
            </a:pPr>
            <a:r>
              <a:rPr lang="en-US" sz="900" dirty="0">
                <a:solidFill>
                  <a:srgbClr val="0000FF"/>
                </a:solidFill>
                <a:latin typeface="Arial" charset="0"/>
              </a:rPr>
              <a:t>UC Davis</a:t>
            </a:r>
          </a:p>
          <a:p>
            <a:pPr eaLnBrk="0" hangingPunct="0">
              <a:lnSpc>
                <a:spcPct val="90000"/>
              </a:lnSpc>
              <a:spcBef>
                <a:spcPct val="5000"/>
              </a:spcBef>
              <a:spcAft>
                <a:spcPct val="5000"/>
              </a:spcAft>
            </a:pPr>
            <a:r>
              <a:rPr lang="en-US" sz="900" dirty="0">
                <a:solidFill>
                  <a:srgbClr val="0000FF"/>
                </a:solidFill>
                <a:latin typeface="Arial" charset="0"/>
              </a:rPr>
              <a:t>UC Irvine</a:t>
            </a:r>
          </a:p>
          <a:p>
            <a:pPr eaLnBrk="0" hangingPunct="0">
              <a:lnSpc>
                <a:spcPct val="90000"/>
              </a:lnSpc>
              <a:spcBef>
                <a:spcPct val="5000"/>
              </a:spcBef>
              <a:spcAft>
                <a:spcPct val="5000"/>
              </a:spcAft>
            </a:pPr>
            <a:r>
              <a:rPr lang="en-US" sz="900" dirty="0">
                <a:solidFill>
                  <a:srgbClr val="0000FF"/>
                </a:solidFill>
                <a:latin typeface="Arial" charset="0"/>
              </a:rPr>
              <a:t>UCLA</a:t>
            </a:r>
          </a:p>
          <a:p>
            <a:pPr eaLnBrk="0" hangingPunct="0">
              <a:lnSpc>
                <a:spcPct val="90000"/>
              </a:lnSpc>
              <a:spcBef>
                <a:spcPct val="5000"/>
              </a:spcBef>
              <a:spcAft>
                <a:spcPct val="5000"/>
              </a:spcAft>
            </a:pPr>
            <a:r>
              <a:rPr lang="en-US" sz="900" dirty="0">
                <a:solidFill>
                  <a:srgbClr val="0000FF"/>
                </a:solidFill>
                <a:latin typeface="Arial" charset="0"/>
              </a:rPr>
              <a:t>UCSD</a:t>
            </a:r>
          </a:p>
          <a:p>
            <a:pPr eaLnBrk="0" hangingPunct="0">
              <a:lnSpc>
                <a:spcPct val="90000"/>
              </a:lnSpc>
              <a:spcBef>
                <a:spcPct val="5000"/>
              </a:spcBef>
              <a:spcAft>
                <a:spcPct val="5000"/>
              </a:spcAft>
            </a:pPr>
            <a:r>
              <a:rPr lang="en-US" sz="900" dirty="0">
                <a:solidFill>
                  <a:srgbClr val="0000FF"/>
                </a:solidFill>
                <a:latin typeface="Arial" charset="0"/>
              </a:rPr>
              <a:t>U Colorado</a:t>
            </a:r>
          </a:p>
          <a:p>
            <a:pPr eaLnBrk="0" hangingPunct="0">
              <a:lnSpc>
                <a:spcPct val="90000"/>
              </a:lnSpc>
              <a:spcBef>
                <a:spcPct val="5000"/>
              </a:spcBef>
              <a:spcAft>
                <a:spcPct val="5000"/>
              </a:spcAft>
            </a:pPr>
            <a:r>
              <a:rPr lang="en-US" sz="900" dirty="0">
                <a:solidFill>
                  <a:srgbClr val="0000FF"/>
                </a:solidFill>
                <a:latin typeface="Arial" charset="0"/>
              </a:rPr>
              <a:t>U Illinois</a:t>
            </a:r>
          </a:p>
          <a:p>
            <a:pPr eaLnBrk="0" hangingPunct="0">
              <a:lnSpc>
                <a:spcPct val="90000"/>
              </a:lnSpc>
              <a:spcBef>
                <a:spcPct val="5000"/>
              </a:spcBef>
              <a:spcAft>
                <a:spcPct val="5000"/>
              </a:spcAft>
            </a:pPr>
            <a:r>
              <a:rPr lang="en-US" sz="900" dirty="0">
                <a:solidFill>
                  <a:srgbClr val="0000FF"/>
                </a:solidFill>
                <a:latin typeface="Arial" charset="0"/>
              </a:rPr>
              <a:t>U Maryland</a:t>
            </a:r>
          </a:p>
          <a:p>
            <a:pPr eaLnBrk="0" hangingPunct="0">
              <a:lnSpc>
                <a:spcPct val="90000"/>
              </a:lnSpc>
              <a:spcBef>
                <a:spcPct val="5000"/>
              </a:spcBef>
              <a:spcAft>
                <a:spcPct val="5000"/>
              </a:spcAft>
            </a:pPr>
            <a:r>
              <a:rPr lang="en-US" sz="900" dirty="0">
                <a:solidFill>
                  <a:srgbClr val="0000FF"/>
                </a:solidFill>
                <a:latin typeface="Arial" charset="0"/>
              </a:rPr>
              <a:t>U Rochester</a:t>
            </a:r>
          </a:p>
          <a:p>
            <a:pPr eaLnBrk="0" hangingPunct="0">
              <a:lnSpc>
                <a:spcPct val="90000"/>
              </a:lnSpc>
              <a:spcBef>
                <a:spcPct val="5000"/>
              </a:spcBef>
              <a:spcAft>
                <a:spcPct val="5000"/>
              </a:spcAft>
            </a:pPr>
            <a:r>
              <a:rPr lang="en-US" sz="900" dirty="0">
                <a:solidFill>
                  <a:srgbClr val="0000FF"/>
                </a:solidFill>
                <a:latin typeface="Arial" charset="0"/>
              </a:rPr>
              <a:t>U Tennessee</a:t>
            </a:r>
          </a:p>
          <a:p>
            <a:pPr eaLnBrk="0" hangingPunct="0">
              <a:lnSpc>
                <a:spcPct val="90000"/>
              </a:lnSpc>
              <a:spcBef>
                <a:spcPct val="5000"/>
              </a:spcBef>
              <a:spcAft>
                <a:spcPct val="5000"/>
              </a:spcAft>
            </a:pPr>
            <a:r>
              <a:rPr lang="en-US" sz="900" dirty="0">
                <a:solidFill>
                  <a:srgbClr val="0000FF"/>
                </a:solidFill>
                <a:latin typeface="Arial" charset="0"/>
              </a:rPr>
              <a:t>U Tulsa</a:t>
            </a:r>
          </a:p>
          <a:p>
            <a:pPr eaLnBrk="0" hangingPunct="0">
              <a:lnSpc>
                <a:spcPct val="90000"/>
              </a:lnSpc>
              <a:spcBef>
                <a:spcPct val="5000"/>
              </a:spcBef>
              <a:spcAft>
                <a:spcPct val="5000"/>
              </a:spcAft>
            </a:pPr>
            <a:r>
              <a:rPr lang="en-US" sz="900" dirty="0">
                <a:solidFill>
                  <a:srgbClr val="0000FF"/>
                </a:solidFill>
                <a:latin typeface="Arial" charset="0"/>
              </a:rPr>
              <a:t>U Washington</a:t>
            </a:r>
          </a:p>
          <a:p>
            <a:pPr eaLnBrk="0" hangingPunct="0">
              <a:lnSpc>
                <a:spcPct val="90000"/>
              </a:lnSpc>
              <a:spcBef>
                <a:spcPct val="5000"/>
              </a:spcBef>
              <a:spcAft>
                <a:spcPct val="5000"/>
              </a:spcAft>
            </a:pPr>
            <a:r>
              <a:rPr lang="en-US" sz="900" dirty="0">
                <a:solidFill>
                  <a:srgbClr val="0000FF"/>
                </a:solidFill>
                <a:latin typeface="Arial" charset="0"/>
              </a:rPr>
              <a:t>U Wisconsin</a:t>
            </a:r>
          </a:p>
          <a:p>
            <a:pPr eaLnBrk="0" hangingPunct="0">
              <a:lnSpc>
                <a:spcPct val="90000"/>
              </a:lnSpc>
              <a:spcBef>
                <a:spcPct val="5000"/>
              </a:spcBef>
              <a:spcAft>
                <a:spcPct val="5000"/>
              </a:spcAft>
            </a:pPr>
            <a:r>
              <a:rPr lang="en-US" sz="900" dirty="0">
                <a:solidFill>
                  <a:srgbClr val="0000FF"/>
                </a:solidFill>
                <a:latin typeface="Arial" charset="0"/>
              </a:rPr>
              <a:t>X Science LLC</a:t>
            </a:r>
          </a:p>
        </p:txBody>
      </p:sp>
      <p:sp>
        <p:nvSpPr>
          <p:cNvPr id="59" name="Rectangle 58"/>
          <p:cNvSpPr/>
          <p:nvPr/>
        </p:nvSpPr>
        <p:spPr>
          <a:xfrm>
            <a:off x="1828800" y="6477000"/>
            <a:ext cx="5486400" cy="276999"/>
          </a:xfrm>
          <a:prstGeom prst="rect">
            <a:avLst/>
          </a:prstGeom>
        </p:spPr>
        <p:txBody>
          <a:bodyPr wrap="square">
            <a:spAutoFit/>
          </a:bodyPr>
          <a:lstStyle/>
          <a:p>
            <a:r>
              <a:rPr lang="en-US" dirty="0" smtClean="0"/>
              <a:t>*This work supported by the US DOE Contract No. DE-AC02-09CH11466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800" i="0" dirty="0" smtClean="0">
                <a:solidFill>
                  <a:schemeClr val="accent2"/>
                </a:solidFill>
                <a:latin typeface="+mj-lt"/>
              </a:rPr>
              <a:t>ITER will be first device to access “burning plasma”, is very large and expensive</a:t>
            </a:r>
            <a:endParaRPr lang="en-US" sz="2800" i="0" dirty="0">
              <a:solidFill>
                <a:schemeClr val="accent2"/>
              </a:solidFill>
              <a:latin typeface="+mj-lt"/>
            </a:endParaRPr>
          </a:p>
        </p:txBody>
      </p:sp>
      <p:sp>
        <p:nvSpPr>
          <p:cNvPr id="11" name="Text Box 39"/>
          <p:cNvSpPr txBox="1">
            <a:spLocks noChangeArrowheads="1"/>
          </p:cNvSpPr>
          <p:nvPr/>
        </p:nvSpPr>
        <p:spPr bwMode="auto">
          <a:xfrm>
            <a:off x="3048000" y="975278"/>
            <a:ext cx="6096000" cy="2529923"/>
          </a:xfrm>
          <a:prstGeom prst="rect">
            <a:avLst/>
          </a:prstGeom>
          <a:noFill/>
          <a:ln w="9525">
            <a:noFill/>
            <a:miter lim="800000"/>
            <a:headEnd/>
            <a:tailEnd/>
          </a:ln>
        </p:spPr>
        <p:txBody>
          <a:bodyPr wrap="square">
            <a:spAutoFit/>
          </a:bodyPr>
          <a:lstStyle/>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Burning plasma: </a:t>
            </a:r>
            <a:r>
              <a:rPr lang="en-US" sz="2400" b="0" i="0" dirty="0" smtClean="0">
                <a:solidFill>
                  <a:srgbClr val="FF0000"/>
                </a:solidFill>
                <a:latin typeface="+mn-lt"/>
                <a:ea typeface="MS PGothic" pitchFamily="34" charset="-128"/>
              </a:rPr>
              <a:t>majority of plasma heating power comes from fusion alpha particles </a:t>
            </a:r>
            <a:r>
              <a:rPr lang="en-US" sz="2400" b="0" i="0" dirty="0" smtClean="0">
                <a:solidFill>
                  <a:schemeClr val="tx1"/>
                </a:solidFill>
                <a:latin typeface="+mn-lt"/>
                <a:ea typeface="MS PGothic" pitchFamily="34" charset="-128"/>
              </a:rPr>
              <a:t>from DT reactions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914400" lvl="1" indent="-457200" eaLnBrk="0" hangingPunct="0">
              <a:lnSpc>
                <a:spcPct val="90000"/>
              </a:lnSpc>
              <a:buFont typeface="Wingdings" panose="05000000000000000000" pitchFamily="2" charset="2"/>
              <a:buChar char="Ø"/>
            </a:pPr>
            <a:r>
              <a:rPr lang="en-US" sz="2000" b="0" i="0" dirty="0" smtClean="0">
                <a:solidFill>
                  <a:schemeClr val="accent2"/>
                </a:solidFill>
                <a:latin typeface="+mn-lt"/>
                <a:ea typeface="MS PGothic" pitchFamily="34" charset="-128"/>
              </a:rPr>
              <a:t>DT reaction energy split:  1/5 in alphas, 4/5 in neutrons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457200" indent="-457200" eaLnBrk="0" hangingPunct="0">
              <a:lnSpc>
                <a:spcPct val="90000"/>
              </a:lnSpc>
              <a:buFont typeface="Arial" panose="020B0604020202020204" pitchFamily="34" charset="0"/>
              <a:buChar char="•"/>
            </a:pPr>
            <a:r>
              <a:rPr lang="en-US" sz="2000" b="0" i="0" dirty="0" smtClean="0">
                <a:solidFill>
                  <a:schemeClr val="tx1"/>
                </a:solidFill>
                <a:latin typeface="+mn-lt"/>
                <a:ea typeface="MS PGothic" pitchFamily="34" charset="-128"/>
              </a:rPr>
              <a:t>ITER goal Q = </a:t>
            </a:r>
            <a:r>
              <a:rPr lang="en-US" sz="2000" b="0" i="0" dirty="0" err="1" smtClean="0">
                <a:solidFill>
                  <a:schemeClr val="tx1"/>
                </a:solidFill>
                <a:latin typeface="+mn-lt"/>
                <a:ea typeface="MS PGothic" pitchFamily="34" charset="-128"/>
              </a:rPr>
              <a:t>P</a:t>
            </a:r>
            <a:r>
              <a:rPr lang="en-US" sz="2000" b="0" i="0" baseline="-25000" dirty="0" err="1" smtClean="0">
                <a:solidFill>
                  <a:schemeClr val="tx1"/>
                </a:solidFill>
                <a:latin typeface="+mn-lt"/>
                <a:ea typeface="MS PGothic" pitchFamily="34" charset="-128"/>
              </a:rPr>
              <a:t>fusion</a:t>
            </a:r>
            <a:r>
              <a:rPr lang="en-US" sz="2000" b="0" i="0" dirty="0" smtClean="0">
                <a:solidFill>
                  <a:schemeClr val="tx1"/>
                </a:solidFill>
                <a:latin typeface="+mn-lt"/>
                <a:ea typeface="MS PGothic" pitchFamily="34" charset="-128"/>
              </a:rPr>
              <a:t> / </a:t>
            </a:r>
            <a:r>
              <a:rPr lang="en-US" sz="2000" b="0" i="0" dirty="0" err="1" smtClean="0">
                <a:solidFill>
                  <a:schemeClr val="tx1"/>
                </a:solidFill>
                <a:latin typeface="+mn-lt"/>
                <a:ea typeface="MS PGothic" pitchFamily="34" charset="-128"/>
              </a:rPr>
              <a:t>P</a:t>
            </a:r>
            <a:r>
              <a:rPr lang="en-US" sz="2000" b="0" i="0" baseline="-25000" dirty="0" err="1" smtClean="0">
                <a:solidFill>
                  <a:schemeClr val="tx1"/>
                </a:solidFill>
                <a:latin typeface="+mn-lt"/>
                <a:ea typeface="MS PGothic" pitchFamily="34" charset="-128"/>
              </a:rPr>
              <a:t>ext</a:t>
            </a:r>
            <a:r>
              <a:rPr lang="en-US" sz="2000" b="0" i="0" dirty="0" smtClean="0">
                <a:solidFill>
                  <a:schemeClr val="tx1"/>
                </a:solidFill>
                <a:latin typeface="+mn-lt"/>
                <a:ea typeface="MS PGothic" pitchFamily="34" charset="-128"/>
              </a:rPr>
              <a:t> = 10 </a:t>
            </a:r>
            <a:r>
              <a:rPr lang="en-US" sz="2000" b="0" i="0" dirty="0">
                <a:solidFill>
                  <a:schemeClr val="tx1"/>
                </a:solidFill>
                <a:ea typeface="MS PGothic" pitchFamily="34" charset="-128"/>
                <a:sym typeface="Wingdings" panose="05000000000000000000" pitchFamily="2" charset="2"/>
              </a:rPr>
              <a:t> </a:t>
            </a:r>
            <a:r>
              <a:rPr lang="en-US" sz="2000" b="0" i="0" dirty="0" smtClean="0">
                <a:solidFill>
                  <a:schemeClr val="tx1"/>
                </a:solidFill>
                <a:ea typeface="MS PGothic" pitchFamily="34" charset="-128"/>
                <a:sym typeface="Wingdings" panose="05000000000000000000" pitchFamily="2" charset="2"/>
              </a:rPr>
              <a:t>P</a:t>
            </a:r>
            <a:r>
              <a:rPr lang="el-GR" sz="2000" b="0" i="0" baseline="-25000" dirty="0" smtClean="0">
                <a:solidFill>
                  <a:schemeClr val="tx1"/>
                </a:solidFill>
                <a:ea typeface="MS PGothic" pitchFamily="34" charset="-128"/>
                <a:sym typeface="Wingdings" panose="05000000000000000000" pitchFamily="2" charset="2"/>
              </a:rPr>
              <a:t>α</a:t>
            </a:r>
            <a:r>
              <a:rPr lang="en-US" sz="2000" b="0" i="0" dirty="0" smtClean="0">
                <a:solidFill>
                  <a:schemeClr val="tx1"/>
                </a:solidFill>
                <a:ea typeface="MS PGothic" pitchFamily="34" charset="-128"/>
                <a:sym typeface="Wingdings" panose="05000000000000000000" pitchFamily="2" charset="2"/>
              </a:rPr>
              <a:t> </a:t>
            </a:r>
            <a:r>
              <a:rPr lang="en-US" sz="2000" b="0" i="0" dirty="0">
                <a:solidFill>
                  <a:schemeClr val="tx1"/>
                </a:solidFill>
                <a:ea typeface="MS PGothic" pitchFamily="34" charset="-128"/>
                <a:sym typeface="Wingdings" panose="05000000000000000000" pitchFamily="2" charset="2"/>
              </a:rPr>
              <a:t>/ </a:t>
            </a:r>
            <a:r>
              <a:rPr lang="en-US" sz="2000" b="0" i="0" dirty="0" err="1" smtClean="0">
                <a:solidFill>
                  <a:schemeClr val="tx1"/>
                </a:solidFill>
                <a:ea typeface="MS PGothic" pitchFamily="34" charset="-128"/>
                <a:sym typeface="Wingdings" panose="05000000000000000000" pitchFamily="2" charset="2"/>
              </a:rPr>
              <a:t>P</a:t>
            </a:r>
            <a:r>
              <a:rPr lang="en-US" sz="2000" b="0" i="0" baseline="-25000" dirty="0" err="1" smtClean="0">
                <a:solidFill>
                  <a:schemeClr val="tx1"/>
                </a:solidFill>
                <a:ea typeface="MS PGothic" pitchFamily="34" charset="-128"/>
                <a:sym typeface="Wingdings" panose="05000000000000000000" pitchFamily="2" charset="2"/>
              </a:rPr>
              <a:t>ext</a:t>
            </a:r>
            <a:r>
              <a:rPr lang="en-US" sz="2000" b="0" i="0" dirty="0" smtClean="0">
                <a:solidFill>
                  <a:schemeClr val="tx1"/>
                </a:solidFill>
                <a:ea typeface="MS PGothic" pitchFamily="34" charset="-128"/>
                <a:sym typeface="Wingdings" panose="05000000000000000000" pitchFamily="2" charset="2"/>
              </a:rPr>
              <a:t>= </a:t>
            </a:r>
            <a:r>
              <a:rPr lang="en-US" sz="2000" b="0" i="0" dirty="0">
                <a:solidFill>
                  <a:schemeClr val="tx1"/>
                </a:solidFill>
                <a:ea typeface="MS PGothic" pitchFamily="34" charset="-128"/>
                <a:sym typeface="Wingdings" panose="05000000000000000000" pitchFamily="2" charset="2"/>
              </a:rPr>
              <a:t>2</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sym typeface="Wingdings" panose="05000000000000000000" pitchFamily="2" charset="2"/>
            </a:endParaRPr>
          </a:p>
          <a:p>
            <a:pPr marL="457200" indent="-457200" eaLnBrk="0" hangingPunct="0">
              <a:lnSpc>
                <a:spcPct val="90000"/>
              </a:lnSpc>
              <a:buFont typeface="Arial" panose="020B0604020202020204" pitchFamily="34" charset="0"/>
              <a:buChar char="•"/>
            </a:pPr>
            <a:r>
              <a:rPr lang="en-US" sz="2000" b="0" i="0" dirty="0" smtClean="0">
                <a:solidFill>
                  <a:srgbClr val="FF0000"/>
                </a:solidFill>
                <a:latin typeface="+mn-lt"/>
                <a:ea typeface="MS PGothic" pitchFamily="34" charset="-128"/>
                <a:sym typeface="Wingdings" panose="05000000000000000000" pitchFamily="2" charset="2"/>
              </a:rPr>
              <a:t>P</a:t>
            </a:r>
            <a:r>
              <a:rPr lang="el-GR" sz="2000" b="0" i="0" baseline="-25000" dirty="0" smtClean="0">
                <a:solidFill>
                  <a:srgbClr val="FF0000"/>
                </a:solidFill>
                <a:ea typeface="MS PGothic" pitchFamily="34" charset="-128"/>
                <a:sym typeface="Wingdings" panose="05000000000000000000" pitchFamily="2" charset="2"/>
              </a:rPr>
              <a:t>α</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 P</a:t>
            </a:r>
            <a:r>
              <a:rPr lang="el-GR" sz="2000" b="0" i="0" baseline="-25000" dirty="0" smtClean="0">
                <a:solidFill>
                  <a:srgbClr val="FF0000"/>
                </a:solidFill>
                <a:ea typeface="MS PGothic" pitchFamily="34" charset="-128"/>
                <a:sym typeface="Wingdings" panose="05000000000000000000" pitchFamily="2" charset="2"/>
              </a:rPr>
              <a:t>α</a:t>
            </a:r>
            <a:r>
              <a:rPr lang="en-US" sz="2000" b="0" i="0" baseline="-25000" dirty="0" smtClean="0">
                <a:solidFill>
                  <a:srgbClr val="FF0000"/>
                </a:solidFill>
                <a:latin typeface="+mn-lt"/>
                <a:ea typeface="MS PGothic" pitchFamily="34" charset="-128"/>
                <a:sym typeface="Wingdings" panose="05000000000000000000" pitchFamily="2" charset="2"/>
              </a:rPr>
              <a:t> + </a:t>
            </a:r>
            <a:r>
              <a:rPr lang="en-US" sz="2000" b="0" i="0" baseline="-25000" dirty="0" err="1" smtClean="0">
                <a:solidFill>
                  <a:srgbClr val="FF0000"/>
                </a:solidFill>
                <a:latin typeface="+mn-lt"/>
                <a:ea typeface="MS PGothic" pitchFamily="34" charset="-128"/>
                <a:sym typeface="Wingdings" panose="05000000000000000000" pitchFamily="2" charset="2"/>
              </a:rPr>
              <a:t>ext</a:t>
            </a:r>
            <a:r>
              <a:rPr lang="en-US" sz="2000" b="0" i="0" baseline="-25000" dirty="0" smtClean="0">
                <a:solidFill>
                  <a:srgbClr val="FF0000"/>
                </a:solidFill>
                <a:latin typeface="+mn-lt"/>
                <a:ea typeface="MS PGothic" pitchFamily="34" charset="-128"/>
                <a:sym typeface="Wingdings" panose="05000000000000000000" pitchFamily="2" charset="2"/>
              </a:rPr>
              <a:t> </a:t>
            </a:r>
            <a:r>
              <a:rPr lang="en-US" sz="2000" b="0" i="0" dirty="0" smtClean="0">
                <a:solidFill>
                  <a:srgbClr val="FF0000"/>
                </a:solidFill>
                <a:latin typeface="+mn-lt"/>
                <a:ea typeface="MS PGothic" pitchFamily="34" charset="-128"/>
                <a:sym typeface="Wingdings" panose="05000000000000000000" pitchFamily="2" charset="2"/>
              </a:rPr>
              <a:t>= 2/3</a:t>
            </a:r>
            <a:endParaRPr lang="en-US" sz="2000" b="0" i="0" dirty="0" smtClean="0">
              <a:solidFill>
                <a:srgbClr val="FF0000"/>
              </a:solidFill>
              <a:latin typeface="+mn-lt"/>
              <a:ea typeface="MS PGothic" pitchFamily="34" charset="-128"/>
            </a:endParaRPr>
          </a:p>
        </p:txBody>
      </p:sp>
      <p:grpSp>
        <p:nvGrpSpPr>
          <p:cNvPr id="4" name="Group 3"/>
          <p:cNvGrpSpPr/>
          <p:nvPr/>
        </p:nvGrpSpPr>
        <p:grpSpPr>
          <a:xfrm>
            <a:off x="36153" y="965187"/>
            <a:ext cx="2975495" cy="2060199"/>
            <a:chOff x="1040442" y="3644048"/>
            <a:chExt cx="3967713" cy="2767078"/>
          </a:xfrm>
        </p:grpSpPr>
        <p:pic>
          <p:nvPicPr>
            <p:cNvPr id="11266" name="Picture 2" descr="http://www.iter.org/doc/all/content/com/gallery/Construction/TKMComplex/Pit_Wall_Diag_1_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962400"/>
              <a:ext cx="3747514" cy="24487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0442" y="3644048"/>
              <a:ext cx="3967713" cy="372041"/>
            </a:xfrm>
            <a:prstGeom prst="rect">
              <a:avLst/>
            </a:prstGeom>
            <a:noFill/>
          </p:spPr>
          <p:txBody>
            <a:bodyPr wrap="none" rtlCol="0">
              <a:spAutoFit/>
            </a:bodyPr>
            <a:lstStyle/>
            <a:p>
              <a:r>
                <a:rPr lang="en-US" i="0" dirty="0" smtClean="0">
                  <a:solidFill>
                    <a:schemeClr val="accent6"/>
                  </a:solidFill>
                  <a:latin typeface="Arial Narrow" panose="020B0606020202030204" pitchFamily="34" charset="0"/>
                </a:rPr>
                <a:t>ITER under construction in </a:t>
              </a:r>
              <a:r>
                <a:rPr lang="en-US" i="0" dirty="0" err="1" smtClean="0">
                  <a:solidFill>
                    <a:schemeClr val="accent6"/>
                  </a:solidFill>
                  <a:latin typeface="Arial Narrow" panose="020B0606020202030204" pitchFamily="34" charset="0"/>
                </a:rPr>
                <a:t>Cadarache</a:t>
              </a:r>
              <a:r>
                <a:rPr lang="en-US" i="0" dirty="0" smtClean="0">
                  <a:solidFill>
                    <a:schemeClr val="accent6"/>
                  </a:solidFill>
                  <a:latin typeface="Arial Narrow" panose="020B0606020202030204" pitchFamily="34" charset="0"/>
                </a:rPr>
                <a:t>, France</a:t>
              </a:r>
            </a:p>
          </p:txBody>
        </p:sp>
      </p:grpSp>
      <p:grpSp>
        <p:nvGrpSpPr>
          <p:cNvPr id="9" name="Group 8"/>
          <p:cNvGrpSpPr/>
          <p:nvPr/>
        </p:nvGrpSpPr>
        <p:grpSpPr>
          <a:xfrm>
            <a:off x="533400" y="3733800"/>
            <a:ext cx="6345448" cy="2844009"/>
            <a:chOff x="-4191871" y="1219200"/>
            <a:chExt cx="12416634" cy="4899242"/>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21" y="1219200"/>
              <a:ext cx="4978179" cy="39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bwMode="auto">
            <a:xfrm rot="16200000">
              <a:off x="1476893" y="3018907"/>
              <a:ext cx="2286000" cy="820186"/>
            </a:xfrm>
            <a:prstGeom prst="rightArrow">
              <a:avLst>
                <a:gd name="adj1" fmla="val 72551"/>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4" name="Right Arrow 13"/>
            <p:cNvSpPr/>
            <p:nvPr/>
          </p:nvSpPr>
          <p:spPr bwMode="auto">
            <a:xfrm rot="14302614">
              <a:off x="2318285" y="4739516"/>
              <a:ext cx="1441206" cy="270750"/>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TextBox 14"/>
            <p:cNvSpPr txBox="1"/>
            <p:nvPr/>
          </p:nvSpPr>
          <p:spPr>
            <a:xfrm>
              <a:off x="1175963" y="5482211"/>
              <a:ext cx="7048800" cy="636231"/>
            </a:xfrm>
            <a:prstGeom prst="rect">
              <a:avLst/>
            </a:prstGeom>
            <a:noFill/>
          </p:spPr>
          <p:txBody>
            <a:bodyPr wrap="square" rtlCol="0">
              <a:spAutoFit/>
            </a:bodyPr>
            <a:lstStyle/>
            <a:p>
              <a:pPr algn="ctr"/>
              <a:r>
                <a:rPr lang="en-US" sz="1800" i="0" dirty="0" smtClean="0">
                  <a:solidFill>
                    <a:srgbClr val="FF0000"/>
                  </a:solidFill>
                </a:rPr>
                <a:t>Toroidal field current:</a:t>
              </a:r>
              <a:r>
                <a:rPr lang="en-US" sz="1800" i="0" dirty="0">
                  <a:solidFill>
                    <a:srgbClr val="FF0000"/>
                  </a:solidFill>
                </a:rPr>
                <a:t> </a:t>
              </a:r>
              <a:r>
                <a:rPr lang="en-US" sz="1800" i="0" dirty="0" smtClean="0">
                  <a:solidFill>
                    <a:srgbClr val="FF0000"/>
                  </a:solidFill>
                </a:rPr>
                <a:t>165 MA</a:t>
              </a:r>
              <a:endParaRPr lang="en-US" sz="1800" i="0" dirty="0">
                <a:solidFill>
                  <a:srgbClr val="FF0000"/>
                </a:solidFill>
              </a:endParaRPr>
            </a:p>
          </p:txBody>
        </p:sp>
        <p:sp>
          <p:nvSpPr>
            <p:cNvPr id="16" name="Curved Right Arrow 15"/>
            <p:cNvSpPr/>
            <p:nvPr/>
          </p:nvSpPr>
          <p:spPr bwMode="auto">
            <a:xfrm>
              <a:off x="1828799" y="3047999"/>
              <a:ext cx="769497" cy="838201"/>
            </a:xfrm>
            <a:prstGeom prst="curvedRightArrow">
              <a:avLst>
                <a:gd name="adj1" fmla="val 27651"/>
                <a:gd name="adj2" fmla="val 43426"/>
                <a:gd name="adj3" fmla="val 4587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Curved Left Arrow 16"/>
            <p:cNvSpPr/>
            <p:nvPr/>
          </p:nvSpPr>
          <p:spPr bwMode="auto">
            <a:xfrm flipV="1">
              <a:off x="2692522" y="3003982"/>
              <a:ext cx="660278" cy="806018"/>
            </a:xfrm>
            <a:prstGeom prst="curvedLeftArrow">
              <a:avLst>
                <a:gd name="adj1" fmla="val 31176"/>
                <a:gd name="adj2" fmla="val 37039"/>
                <a:gd name="adj3" fmla="val 2500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ight Arrow 17"/>
            <p:cNvSpPr/>
            <p:nvPr/>
          </p:nvSpPr>
          <p:spPr bwMode="auto">
            <a:xfrm rot="16200000">
              <a:off x="2016211" y="2479589"/>
              <a:ext cx="1207365" cy="820184"/>
            </a:xfrm>
            <a:prstGeom prst="rightArrow">
              <a:avLst>
                <a:gd name="adj1" fmla="val 72550"/>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TextBox 18"/>
            <p:cNvSpPr txBox="1"/>
            <p:nvPr/>
          </p:nvSpPr>
          <p:spPr>
            <a:xfrm>
              <a:off x="-4191871" y="5475301"/>
              <a:ext cx="5726465" cy="636231"/>
            </a:xfrm>
            <a:prstGeom prst="rect">
              <a:avLst/>
            </a:prstGeom>
            <a:noFill/>
          </p:spPr>
          <p:txBody>
            <a:bodyPr wrap="square" rtlCol="0">
              <a:spAutoFit/>
            </a:bodyPr>
            <a:lstStyle/>
            <a:p>
              <a:pPr algn="ctr"/>
              <a:r>
                <a:rPr lang="en-US" sz="1800" i="0" dirty="0">
                  <a:solidFill>
                    <a:srgbClr val="FF9900"/>
                  </a:solidFill>
                </a:rPr>
                <a:t>Plasma </a:t>
              </a:r>
              <a:r>
                <a:rPr lang="en-US" sz="1800" i="0" dirty="0" smtClean="0">
                  <a:solidFill>
                    <a:srgbClr val="FF9900"/>
                  </a:solidFill>
                </a:rPr>
                <a:t>current: 15 MA</a:t>
              </a:r>
            </a:p>
          </p:txBody>
        </p:sp>
        <p:sp>
          <p:nvSpPr>
            <p:cNvPr id="20" name="Right Arrow 19"/>
            <p:cNvSpPr/>
            <p:nvPr/>
          </p:nvSpPr>
          <p:spPr bwMode="auto">
            <a:xfrm rot="19262476">
              <a:off x="-809009" y="4414095"/>
              <a:ext cx="2883882" cy="320898"/>
            </a:xfrm>
            <a:prstGeom prst="rightArrow">
              <a:avLst/>
            </a:prstGeom>
            <a:solidFill>
              <a:srgbClr val="FFC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
        <p:nvSpPr>
          <p:cNvPr id="3" name="TextBox 2"/>
          <p:cNvSpPr txBox="1"/>
          <p:nvPr/>
        </p:nvSpPr>
        <p:spPr>
          <a:xfrm>
            <a:off x="457200" y="3890814"/>
            <a:ext cx="1437932" cy="2247445"/>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US" sz="1400" i="0" dirty="0" smtClean="0">
                <a:solidFill>
                  <a:schemeClr val="tx1"/>
                </a:solidFill>
              </a:rPr>
              <a:t>A = 3.1</a:t>
            </a:r>
          </a:p>
          <a:p>
            <a:pPr marL="285750" indent="-285750">
              <a:buFont typeface="Arial" panose="020B0604020202020204" pitchFamily="34" charset="0"/>
              <a:buChar char="•"/>
            </a:pPr>
            <a:r>
              <a:rPr lang="en-US" sz="1400" i="0" dirty="0" smtClean="0">
                <a:solidFill>
                  <a:schemeClr val="tx1"/>
                </a:solidFill>
              </a:rPr>
              <a:t>R = 6.2m</a:t>
            </a:r>
            <a:endParaRPr lang="en-US" sz="1400" i="0" dirty="0">
              <a:solidFill>
                <a:schemeClr val="tx1"/>
              </a:solidFill>
            </a:endParaRPr>
          </a:p>
          <a:p>
            <a:pPr marL="285750" indent="-285750">
              <a:buFont typeface="Arial" panose="020B0604020202020204" pitchFamily="34" charset="0"/>
              <a:buChar char="•"/>
            </a:pPr>
            <a:r>
              <a:rPr lang="en-US" sz="1400" i="0" dirty="0" smtClean="0">
                <a:solidFill>
                  <a:schemeClr val="tx1"/>
                </a:solidFill>
              </a:rPr>
              <a:t>B</a:t>
            </a:r>
            <a:r>
              <a:rPr lang="en-US" sz="1400" i="0" baseline="-25000" dirty="0" smtClean="0">
                <a:solidFill>
                  <a:schemeClr val="tx1"/>
                </a:solidFill>
              </a:rPr>
              <a:t>T </a:t>
            </a:r>
            <a:r>
              <a:rPr lang="en-US" sz="1400" i="0" dirty="0" smtClean="0">
                <a:solidFill>
                  <a:schemeClr val="tx1"/>
                </a:solidFill>
              </a:rPr>
              <a:t>= 5.3T </a:t>
            </a:r>
          </a:p>
          <a:p>
            <a:pPr marL="285750" indent="-285750">
              <a:buFont typeface="Arial" panose="020B0604020202020204" pitchFamily="34" charset="0"/>
              <a:buChar char="•"/>
            </a:pPr>
            <a:r>
              <a:rPr lang="en-US" sz="1400" i="0" dirty="0" smtClean="0">
                <a:solidFill>
                  <a:schemeClr val="tx1"/>
                </a:solidFill>
              </a:rPr>
              <a:t>I</a:t>
            </a:r>
            <a:r>
              <a:rPr lang="en-US" sz="1400" i="0" baseline="-25000" dirty="0" smtClean="0">
                <a:solidFill>
                  <a:schemeClr val="tx1"/>
                </a:solidFill>
              </a:rPr>
              <a:t>P </a:t>
            </a:r>
            <a:r>
              <a:rPr lang="en-US" sz="1400" i="0" dirty="0" smtClean="0">
                <a:solidFill>
                  <a:schemeClr val="tx1"/>
                </a:solidFill>
              </a:rPr>
              <a:t>= 15MA</a:t>
            </a:r>
          </a:p>
          <a:p>
            <a:pPr marL="285750" indent="-285750">
              <a:buFont typeface="Arial" panose="020B0604020202020204" pitchFamily="34" charset="0"/>
              <a:buChar char="•"/>
            </a:pPr>
            <a:r>
              <a:rPr lang="en-US" sz="1400" i="0" dirty="0" smtClean="0">
                <a:solidFill>
                  <a:schemeClr val="tx1"/>
                </a:solidFill>
              </a:rPr>
              <a:t>6500 </a:t>
            </a:r>
            <a:r>
              <a:rPr lang="en-US" sz="1400" i="0" dirty="0">
                <a:solidFill>
                  <a:schemeClr val="tx1"/>
                </a:solidFill>
              </a:rPr>
              <a:t>tons</a:t>
            </a:r>
          </a:p>
          <a:p>
            <a:pPr marL="285750" indent="-285750">
              <a:buFont typeface="Arial" panose="020B0604020202020204" pitchFamily="34" charset="0"/>
              <a:buChar char="•"/>
            </a:pPr>
            <a:r>
              <a:rPr lang="en-US" sz="1400" i="0" dirty="0">
                <a:solidFill>
                  <a:schemeClr val="tx1"/>
                </a:solidFill>
              </a:rPr>
              <a:t>80,000 km of Nb3Sn </a:t>
            </a:r>
            <a:r>
              <a:rPr lang="en-US" sz="1400" i="0" dirty="0" smtClean="0">
                <a:solidFill>
                  <a:schemeClr val="tx1"/>
                </a:solidFill>
              </a:rPr>
              <a:t>super-conducting strand</a:t>
            </a:r>
          </a:p>
        </p:txBody>
      </p:sp>
      <p:sp>
        <p:nvSpPr>
          <p:cNvPr id="21" name="Content Placeholder 2"/>
          <p:cNvSpPr txBox="1">
            <a:spLocks/>
          </p:cNvSpPr>
          <p:nvPr/>
        </p:nvSpPr>
        <p:spPr>
          <a:xfrm>
            <a:off x="5410200" y="3747550"/>
            <a:ext cx="3733800" cy="2590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1800" b="0" i="0" kern="0" dirty="0" smtClean="0"/>
              <a:t>Size of ITER driven largely by energy confinement which scales with plasma current, and therefore with size</a:t>
            </a:r>
            <a:endParaRPr lang="en-US" sz="1200" b="0" i="0" kern="0" dirty="0" smtClean="0"/>
          </a:p>
          <a:p>
            <a:r>
              <a:rPr lang="en-US" sz="1800" b="0" i="0" kern="0" dirty="0" smtClean="0">
                <a:solidFill>
                  <a:srgbClr val="FF0000"/>
                </a:solidFill>
              </a:rPr>
              <a:t>Can we make smaller devices with better confinement and smaller or cheaper magnets?</a:t>
            </a:r>
          </a:p>
        </p:txBody>
      </p:sp>
    </p:spTree>
    <p:extLst>
      <p:ext uri="{BB962C8B-B14F-4D97-AF65-F5344CB8AC3E}">
        <p14:creationId xmlns:p14="http://schemas.microsoft.com/office/powerpoint/2010/main" val="1877613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Aspect ratio and elongation are important free parameters </a:t>
            </a:r>
            <a:endParaRPr lang="en-US" sz="28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257800"/>
            <a:ext cx="8991600" cy="1384995"/>
          </a:xfrm>
          <a:prstGeom prst="rect">
            <a:avLst/>
          </a:prstGeom>
          <a:noFill/>
        </p:spPr>
        <p:txBody>
          <a:bodyPr wrap="square" rtlCol="0">
            <a:spAutoFit/>
          </a:bodyPr>
          <a:lstStyle/>
          <a:p>
            <a:pPr algn="ctr"/>
            <a:r>
              <a:rPr lang="en-US" sz="2800" i="0" dirty="0" smtClean="0">
                <a:solidFill>
                  <a:schemeClr val="tx1"/>
                </a:solidFill>
              </a:rPr>
              <a:t>Spherical torus/</a:t>
            </a:r>
            <a:r>
              <a:rPr lang="en-US" sz="2800" i="0" dirty="0" err="1" smtClean="0">
                <a:solidFill>
                  <a:schemeClr val="tx1"/>
                </a:solidFill>
              </a:rPr>
              <a:t>tokamak</a:t>
            </a:r>
            <a:r>
              <a:rPr lang="en-US" sz="2800" i="0" dirty="0" smtClean="0">
                <a:solidFill>
                  <a:schemeClr val="tx1"/>
                </a:solidFill>
              </a:rPr>
              <a:t> (ST) has A = 1.1-2</a:t>
            </a:r>
          </a:p>
          <a:p>
            <a:pPr algn="ctr"/>
            <a:r>
              <a:rPr lang="en-US" sz="2800" i="0" dirty="0" smtClean="0">
                <a:solidFill>
                  <a:schemeClr val="tx1"/>
                </a:solidFill>
              </a:rPr>
              <a:t>Conventional </a:t>
            </a:r>
            <a:r>
              <a:rPr lang="en-US" sz="2800" i="0" dirty="0" err="1" smtClean="0">
                <a:solidFill>
                  <a:schemeClr val="tx1"/>
                </a:solidFill>
              </a:rPr>
              <a:t>tokamak</a:t>
            </a:r>
            <a:r>
              <a:rPr lang="en-US" sz="2800" i="0" dirty="0" smtClean="0">
                <a:solidFill>
                  <a:schemeClr val="tx1"/>
                </a:solidFill>
              </a:rPr>
              <a:t> typically A = 3-4</a:t>
            </a:r>
          </a:p>
          <a:p>
            <a:pPr algn="ctr"/>
            <a:r>
              <a:rPr lang="en-US" sz="2800" i="0" dirty="0">
                <a:solidFill>
                  <a:schemeClr val="tx1"/>
                </a:solidFill>
              </a:rPr>
              <a:t>Higher elongation improves stability, </a:t>
            </a:r>
            <a:r>
              <a:rPr lang="en-US" sz="2800" i="0" dirty="0" smtClean="0">
                <a:solidFill>
                  <a:schemeClr val="tx1"/>
                </a:solidFill>
              </a:rPr>
              <a:t>confinement</a:t>
            </a:r>
            <a:endParaRPr lang="en-US" sz="2800" i="0" dirty="0">
              <a:solidFill>
                <a:schemeClr val="tx1"/>
              </a:solidFill>
            </a:endParaRPr>
          </a:p>
        </p:txBody>
      </p:sp>
      <p:cxnSp>
        <p:nvCxnSpPr>
          <p:cNvPr id="5" name="Straight Arrow Connector 4"/>
          <p:cNvCxnSpPr/>
          <p:nvPr/>
        </p:nvCxnSpPr>
        <p:spPr bwMode="auto">
          <a:xfrm>
            <a:off x="7734746" y="3967803"/>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0" y="1040249"/>
            <a:ext cx="9144000" cy="584775"/>
          </a:xfrm>
          <a:prstGeom prst="rect">
            <a:avLst/>
          </a:prstGeom>
          <a:noFill/>
        </p:spPr>
        <p:txBody>
          <a:bodyPr wrap="square" rtlCol="0">
            <a:spAutoFit/>
          </a:bodyPr>
          <a:lstStyle/>
          <a:p>
            <a:pPr algn="ctr"/>
            <a:r>
              <a:rPr lang="en-US" sz="3200" i="0" dirty="0">
                <a:solidFill>
                  <a:schemeClr val="tx1"/>
                </a:solidFill>
              </a:rPr>
              <a:t>Aspect ratio A </a:t>
            </a:r>
            <a:r>
              <a:rPr lang="en-US" sz="3200" i="0" dirty="0">
                <a:solidFill>
                  <a:schemeClr val="tx1"/>
                </a:solidFill>
                <a:sym typeface="Symbol"/>
              </a:rPr>
              <a:t>=</a:t>
            </a:r>
            <a:r>
              <a:rPr lang="en-US" sz="3200" i="0" dirty="0">
                <a:solidFill>
                  <a:schemeClr val="tx1"/>
                </a:solidFill>
              </a:rPr>
              <a:t> R / </a:t>
            </a:r>
            <a:r>
              <a:rPr lang="en-US" sz="3200" i="0" dirty="0" smtClean="0">
                <a:solidFill>
                  <a:schemeClr val="tx1"/>
                </a:solidFill>
              </a:rPr>
              <a:t>a,  Elongation </a:t>
            </a:r>
            <a:r>
              <a:rPr lang="en-US" sz="3200" i="0" dirty="0">
                <a:solidFill>
                  <a:schemeClr val="tx1"/>
                </a:solidFill>
                <a:latin typeface="Symbol" panose="05050102010706020507" pitchFamily="18" charset="2"/>
              </a:rPr>
              <a:t>k</a:t>
            </a:r>
            <a:r>
              <a:rPr lang="en-US" sz="3200" i="0" dirty="0">
                <a:solidFill>
                  <a:schemeClr val="tx1"/>
                </a:solidFill>
              </a:rPr>
              <a:t> </a:t>
            </a:r>
            <a:r>
              <a:rPr lang="en-US" sz="3200" i="0" dirty="0">
                <a:solidFill>
                  <a:schemeClr val="tx1"/>
                </a:solidFill>
                <a:sym typeface="Symbol"/>
              </a:rPr>
              <a:t>=</a:t>
            </a:r>
            <a:r>
              <a:rPr lang="en-US" sz="3200" i="0" dirty="0">
                <a:solidFill>
                  <a:schemeClr val="tx1"/>
                </a:solidFill>
              </a:rPr>
              <a:t> b / </a:t>
            </a:r>
            <a:r>
              <a:rPr lang="en-US" sz="3200" i="0" dirty="0" smtClean="0">
                <a:solidFill>
                  <a:schemeClr val="tx1"/>
                </a:solidFill>
              </a:rPr>
              <a:t>a </a:t>
            </a:r>
          </a:p>
        </p:txBody>
      </p:sp>
      <p:cxnSp>
        <p:nvCxnSpPr>
          <p:cNvPr id="8" name="Straight Arrow Connector 7"/>
          <p:cNvCxnSpPr/>
          <p:nvPr/>
        </p:nvCxnSpPr>
        <p:spPr bwMode="auto">
          <a:xfrm>
            <a:off x="4647524" y="3967803"/>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3834825"/>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3911025"/>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0" y="1686580"/>
            <a:ext cx="9144000" cy="461665"/>
          </a:xfrm>
          <a:prstGeom prst="rect">
            <a:avLst/>
          </a:prstGeom>
          <a:noFill/>
        </p:spPr>
        <p:txBody>
          <a:bodyPr wrap="square" rtlCol="0">
            <a:spAutoFit/>
          </a:bodyPr>
          <a:lstStyle/>
          <a:p>
            <a:pPr algn="ctr"/>
            <a:r>
              <a:rPr lang="en-US" sz="2400" i="0" dirty="0" smtClean="0">
                <a:solidFill>
                  <a:schemeClr val="accent6"/>
                </a:solidFill>
              </a:rPr>
              <a:t>R = major radius,  a = minor </a:t>
            </a:r>
            <a:r>
              <a:rPr lang="en-US" sz="2400" i="0" dirty="0">
                <a:solidFill>
                  <a:schemeClr val="accent6"/>
                </a:solidFill>
              </a:rPr>
              <a:t>radius, </a:t>
            </a:r>
            <a:r>
              <a:rPr lang="en-US" sz="2400" i="0" dirty="0" smtClean="0">
                <a:solidFill>
                  <a:schemeClr val="accent6"/>
                </a:solidFill>
              </a:rPr>
              <a:t> b </a:t>
            </a:r>
            <a:r>
              <a:rPr lang="en-US" sz="2400" i="0" dirty="0">
                <a:solidFill>
                  <a:schemeClr val="accent6"/>
                </a:solidFill>
              </a:rPr>
              <a:t>= vertical ½ height</a:t>
            </a:r>
            <a:endParaRPr lang="en-US" sz="2400" i="0" dirty="0" smtClean="0">
              <a:solidFill>
                <a:schemeClr val="accent6"/>
              </a:solidFill>
            </a:endParaRPr>
          </a:p>
        </p:txBody>
      </p:sp>
      <p:cxnSp>
        <p:nvCxnSpPr>
          <p:cNvPr id="11" name="Straight Arrow Connector 10"/>
          <p:cNvCxnSpPr/>
          <p:nvPr/>
        </p:nvCxnSpPr>
        <p:spPr bwMode="auto">
          <a:xfrm flipH="1">
            <a:off x="3016301" y="3967803"/>
            <a:ext cx="641299"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2768025"/>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3" name="TextBox 12"/>
          <p:cNvSpPr txBox="1"/>
          <p:nvPr/>
        </p:nvSpPr>
        <p:spPr>
          <a:xfrm>
            <a:off x="3216454" y="3834825"/>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7" name="TextBox 16"/>
          <p:cNvSpPr txBox="1"/>
          <p:nvPr/>
        </p:nvSpPr>
        <p:spPr>
          <a:xfrm>
            <a:off x="3810000" y="2996625"/>
            <a:ext cx="466794" cy="646331"/>
          </a:xfrm>
          <a:prstGeom prst="rect">
            <a:avLst/>
          </a:prstGeom>
          <a:noFill/>
        </p:spPr>
        <p:txBody>
          <a:bodyPr wrap="none" rtlCol="0">
            <a:spAutoFit/>
          </a:bodyPr>
          <a:lstStyle/>
          <a:p>
            <a:r>
              <a:rPr lang="en-US" sz="3600" i="0" dirty="0" smtClean="0">
                <a:solidFill>
                  <a:schemeClr val="accent6"/>
                </a:solidFill>
              </a:rPr>
              <a:t>b</a:t>
            </a:r>
          </a:p>
        </p:txBody>
      </p:sp>
    </p:spTree>
    <p:extLst>
      <p:ext uri="{BB962C8B-B14F-4D97-AF65-F5344CB8AC3E}">
        <p14:creationId xmlns:p14="http://schemas.microsoft.com/office/powerpoint/2010/main" val="4658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105"/>
          <a:stretch/>
        </p:blipFill>
        <p:spPr bwMode="auto">
          <a:xfrm>
            <a:off x="0" y="1016001"/>
            <a:ext cx="7066305" cy="332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611894" y="4286071"/>
            <a:ext cx="1683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1.5-2 </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3</a:t>
            </a:r>
            <a:r>
              <a:rPr lang="en-US" altLang="en-US" sz="2400" i="0" dirty="0">
                <a:solidFill>
                  <a:schemeClr val="accent6"/>
                </a:solidFill>
              </a:rPr>
              <a:t>-10% </a:t>
            </a:r>
          </a:p>
        </p:txBody>
      </p:sp>
      <p:sp>
        <p:nvSpPr>
          <p:cNvPr id="2168840" name="Rectangle 8"/>
          <p:cNvSpPr>
            <a:spLocks noChangeAspect="1" noChangeArrowheads="1"/>
          </p:cNvSpPr>
          <p:nvPr/>
        </p:nvSpPr>
        <p:spPr bwMode="auto">
          <a:xfrm>
            <a:off x="4879094" y="4286071"/>
            <a:ext cx="20643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2-3</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10</a:t>
            </a:r>
            <a:r>
              <a:rPr lang="en-US" altLang="en-US" sz="2400" i="0" dirty="0">
                <a:solidFill>
                  <a:schemeClr val="accent6"/>
                </a:solidFill>
              </a:rPr>
              <a:t>-40%</a:t>
            </a:r>
            <a:r>
              <a:rPr lang="en-US" altLang="en-US" sz="2400" b="1" i="0" dirty="0">
                <a:solidFill>
                  <a:schemeClr val="accent6"/>
                </a:solidFill>
              </a:rPr>
              <a:t> </a:t>
            </a:r>
          </a:p>
        </p:txBody>
      </p:sp>
      <p:sp>
        <p:nvSpPr>
          <p:cNvPr id="2168842" name="Text Box 10"/>
          <p:cNvSpPr txBox="1">
            <a:spLocks noChangeArrowheads="1"/>
          </p:cNvSpPr>
          <p:nvPr/>
        </p:nvSpPr>
        <p:spPr bwMode="auto">
          <a:xfrm>
            <a:off x="152400" y="1016001"/>
            <a:ext cx="1497141" cy="369332"/>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b="1" i="0" dirty="0" err="1">
                <a:solidFill>
                  <a:srgbClr val="000000"/>
                </a:solidFill>
                <a:latin typeface="Helvetica" pitchFamily="-64" charset="0"/>
              </a:rPr>
              <a:t>Tokamak</a:t>
            </a:r>
            <a:endParaRPr lang="en-US" altLang="en-US" b="1" i="0" dirty="0">
              <a:solidFill>
                <a:srgbClr val="000000"/>
              </a:solidFill>
              <a:latin typeface="Helvetica" pitchFamily="-64" charset="0"/>
            </a:endParaRPr>
          </a:p>
        </p:txBody>
      </p:sp>
      <p:sp>
        <p:nvSpPr>
          <p:cNvPr id="2168843" name="Text Box 11"/>
          <p:cNvSpPr txBox="1">
            <a:spLocks noChangeArrowheads="1"/>
          </p:cNvSpPr>
          <p:nvPr/>
        </p:nvSpPr>
        <p:spPr bwMode="auto">
          <a:xfrm>
            <a:off x="3505200" y="1016208"/>
            <a:ext cx="643125" cy="430886"/>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a:solidFill>
                  <a:srgbClr val="000000"/>
                </a:solidFill>
                <a:latin typeface="Helvetica" pitchFamily="-64" charset="0"/>
              </a:rPr>
              <a:t>ST</a:t>
            </a:r>
          </a:p>
        </p:txBody>
      </p:sp>
      <p:sp>
        <p:nvSpPr>
          <p:cNvPr id="12"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spcAft>
                <a:spcPts val="0"/>
              </a:spcAft>
            </a:pPr>
            <a:r>
              <a:rPr lang="en-US" altLang="en-US" sz="2800" i="0" dirty="0">
                <a:solidFill>
                  <a:schemeClr val="accent2"/>
                </a:solidFill>
                <a:latin typeface="+mj-lt"/>
              </a:rPr>
              <a:t>ST can be compact, high beta, and high confinement </a:t>
            </a:r>
            <a:r>
              <a:rPr lang="en-US" altLang="en-US" sz="2800" i="0" dirty="0" smtClean="0">
                <a:solidFill>
                  <a:schemeClr val="accent2"/>
                </a:solidFill>
                <a:latin typeface="+mj-lt"/>
              </a:rPr>
              <a:t>and </a:t>
            </a:r>
            <a:r>
              <a:rPr lang="en-US" altLang="en-US" sz="2800" i="0" dirty="0">
                <a:solidFill>
                  <a:schemeClr val="accent2"/>
                </a:solidFill>
                <a:latin typeface="+mj-lt"/>
              </a:rPr>
              <a:t>f</a:t>
            </a:r>
            <a:r>
              <a:rPr lang="en-US" sz="2800" i="0" dirty="0" smtClean="0">
                <a:solidFill>
                  <a:schemeClr val="accent2"/>
                </a:solidFill>
                <a:latin typeface="+mj-lt"/>
              </a:rPr>
              <a:t>avorable average curvature improves stability</a:t>
            </a:r>
            <a:endParaRPr lang="en-US" sz="2800" i="0" dirty="0">
              <a:solidFill>
                <a:schemeClr val="accent2"/>
              </a:solidFill>
              <a:latin typeface="+mj-lt"/>
            </a:endParaRPr>
          </a:p>
        </p:txBody>
      </p:sp>
      <p:sp>
        <p:nvSpPr>
          <p:cNvPr id="62" name="Text Box 4"/>
          <p:cNvSpPr txBox="1">
            <a:spLocks noChangeArrowheads="1"/>
          </p:cNvSpPr>
          <p:nvPr/>
        </p:nvSpPr>
        <p:spPr bwMode="auto">
          <a:xfrm>
            <a:off x="138077" y="5638800"/>
            <a:ext cx="4017638"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p>
          <a:p>
            <a:pPr lvl="0" algn="ctr"/>
            <a:r>
              <a:rPr lang="en-US" sz="2000" i="0" dirty="0" err="1">
                <a:solidFill>
                  <a:srgbClr val="2D2DB9"/>
                </a:solidFill>
                <a:latin typeface="Symbol" charset="2"/>
                <a:cs typeface="Symbol" charset="2"/>
              </a:rPr>
              <a:t>b</a:t>
            </a:r>
            <a:r>
              <a:rPr lang="en-US" sz="2000" i="0" baseline="-25000" dirty="0" err="1">
                <a:solidFill>
                  <a:srgbClr val="2D2DB9"/>
                </a:solidFill>
                <a:latin typeface="Helvetica" charset="0"/>
              </a:rPr>
              <a:t>T</a:t>
            </a:r>
            <a:r>
              <a:rPr lang="en-US" sz="2000" i="0" baseline="-25000" dirty="0">
                <a:solidFill>
                  <a:srgbClr val="2D2DB9"/>
                </a:solidFill>
                <a:latin typeface="Helvetica" charset="0"/>
              </a:rPr>
              <a:t> </a:t>
            </a:r>
            <a:r>
              <a:rPr lang="en-US" sz="2000" i="0" dirty="0">
                <a:solidFill>
                  <a:srgbClr val="2D2DB9"/>
                </a:solidFill>
                <a:latin typeface="Helvetica" charset="0"/>
              </a:rPr>
              <a:t>[%]</a:t>
            </a:r>
            <a:r>
              <a:rPr lang="en-US" sz="2000" i="0" baseline="-25000" dirty="0">
                <a:solidFill>
                  <a:srgbClr val="2D2DB9"/>
                </a:solidFill>
                <a:latin typeface="Helvetica" charset="0"/>
              </a:rPr>
              <a:t> </a:t>
            </a:r>
            <a:r>
              <a:rPr lang="en-US" sz="2000" i="0" dirty="0">
                <a:solidFill>
                  <a:srgbClr val="2D2DB9"/>
                </a:solidFill>
                <a:latin typeface="Symbol" charset="2"/>
                <a:cs typeface="Symbol" charset="2"/>
              </a:rPr>
              <a:t>º</a:t>
            </a:r>
            <a:r>
              <a:rPr lang="en-US" sz="2000" i="0" dirty="0">
                <a:solidFill>
                  <a:srgbClr val="2D2DB9"/>
                </a:solidFill>
                <a:latin typeface="Helvetica" charset="0"/>
              </a:rPr>
              <a:t>  </a:t>
            </a:r>
            <a:r>
              <a:rPr lang="en-US" sz="2000" i="0" dirty="0" err="1">
                <a:solidFill>
                  <a:srgbClr val="2D2DB9"/>
                </a:solidFill>
                <a:latin typeface="Symbol" charset="2"/>
                <a:cs typeface="Symbol" charset="2"/>
              </a:rPr>
              <a:t>b</a:t>
            </a:r>
            <a:r>
              <a:rPr lang="en-US" sz="2000" i="0" baseline="-25000" dirty="0" err="1">
                <a:solidFill>
                  <a:srgbClr val="2D2DB9"/>
                </a:solidFill>
                <a:latin typeface="Helvetica" charset="0"/>
              </a:rPr>
              <a:t>N</a:t>
            </a:r>
            <a:r>
              <a:rPr lang="en-US" sz="2000" i="0" dirty="0">
                <a:solidFill>
                  <a:srgbClr val="2D2DB9"/>
                </a:solidFill>
                <a:latin typeface="Helvetica" charset="0"/>
              </a:rPr>
              <a:t>  I</a:t>
            </a:r>
            <a:r>
              <a:rPr lang="en-US" sz="2000" i="0" baseline="-25000" dirty="0">
                <a:solidFill>
                  <a:srgbClr val="2D2DB9"/>
                </a:solidFill>
                <a:latin typeface="Helvetica" charset="0"/>
              </a:rPr>
              <a:t>P</a:t>
            </a:r>
            <a:r>
              <a:rPr lang="en-US" sz="2000" i="0" dirty="0">
                <a:solidFill>
                  <a:srgbClr val="2D2DB9"/>
                </a:solidFill>
                <a:latin typeface="Helvetica" charset="0"/>
              </a:rPr>
              <a:t> / (aB</a:t>
            </a:r>
            <a:r>
              <a:rPr lang="en-US" sz="2000" i="0" baseline="-25000" dirty="0">
                <a:solidFill>
                  <a:srgbClr val="2D2DB9"/>
                </a:solidFill>
                <a:latin typeface="Helvetica" charset="0"/>
              </a:rPr>
              <a:t>T0</a:t>
            </a:r>
            <a:r>
              <a:rPr lang="en-US" sz="2000" i="0" dirty="0" smtClean="0">
                <a:solidFill>
                  <a:srgbClr val="2D2DB9"/>
                </a:solidFill>
                <a:latin typeface="Helvetica" charset="0"/>
              </a:rPr>
              <a:t>)</a:t>
            </a:r>
            <a:endParaRPr lang="en-US" sz="2000" i="0" dirty="0">
              <a:solidFill>
                <a:srgbClr val="2D2DB9"/>
              </a:solidFill>
              <a:latin typeface="Helvetica" charset="0"/>
            </a:endParaRPr>
          </a:p>
        </p:txBody>
      </p:sp>
      <p:sp>
        <p:nvSpPr>
          <p:cNvPr id="3" name="Rectangle 2"/>
          <p:cNvSpPr/>
          <p:nvPr/>
        </p:nvSpPr>
        <p:spPr bwMode="auto">
          <a:xfrm>
            <a:off x="5597201" y="990600"/>
            <a:ext cx="422599" cy="131882"/>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5" name="Straight Arrow Connector 4"/>
          <p:cNvCxnSpPr/>
          <p:nvPr/>
        </p:nvCxnSpPr>
        <p:spPr bwMode="auto">
          <a:xfrm flipV="1">
            <a:off x="4368014" y="2895601"/>
            <a:ext cx="1956586" cy="466292"/>
          </a:xfrm>
          <a:prstGeom prst="straightConnector1">
            <a:avLst/>
          </a:prstGeom>
          <a:noFill/>
          <a:ln w="15875" cap="flat" cmpd="sng" algn="ctr">
            <a:solidFill>
              <a:schemeClr val="tx1"/>
            </a:solidFill>
            <a:prstDash val="solid"/>
            <a:round/>
            <a:headEnd type="none" w="med" len="med"/>
            <a:tailEnd type="arrow"/>
          </a:ln>
          <a:effectLst/>
        </p:spPr>
      </p:cxnSp>
      <p:sp>
        <p:nvSpPr>
          <p:cNvPr id="9" name="TextBox 8"/>
          <p:cNvSpPr txBox="1"/>
          <p:nvPr/>
        </p:nvSpPr>
        <p:spPr>
          <a:xfrm>
            <a:off x="3225015" y="3135689"/>
            <a:ext cx="1142999" cy="1384995"/>
          </a:xfrm>
          <a:prstGeom prst="rect">
            <a:avLst/>
          </a:prstGeom>
          <a:solidFill>
            <a:schemeClr val="bg1">
              <a:lumMod val="85000"/>
            </a:schemeClr>
          </a:solidFill>
          <a:ln>
            <a:solidFill>
              <a:schemeClr val="tx1"/>
            </a:solidFill>
          </a:ln>
        </p:spPr>
        <p:txBody>
          <a:bodyPr wrap="square" rtlCol="0">
            <a:spAutoFit/>
          </a:bodyPr>
          <a:lstStyle/>
          <a:p>
            <a:r>
              <a:rPr lang="en-US" sz="1400" i="0" dirty="0" smtClean="0">
                <a:solidFill>
                  <a:schemeClr val="tx1"/>
                </a:solidFill>
              </a:rPr>
              <a:t>Plasma spends less time in unstable curvature region</a:t>
            </a:r>
          </a:p>
        </p:txBody>
      </p:sp>
      <p:sp>
        <p:nvSpPr>
          <p:cNvPr id="17" name="Rectangle 16"/>
          <p:cNvSpPr/>
          <p:nvPr/>
        </p:nvSpPr>
        <p:spPr>
          <a:xfrm>
            <a:off x="7148327" y="2781746"/>
            <a:ext cx="1981198" cy="707886"/>
          </a:xfrm>
          <a:prstGeom prst="rect">
            <a:avLst/>
          </a:prstGeom>
        </p:spPr>
        <p:txBody>
          <a:bodyPr wrap="square">
            <a:spAutoFit/>
          </a:bodyPr>
          <a:lstStyle/>
          <a:p>
            <a:pPr>
              <a:buNone/>
            </a:pPr>
            <a:r>
              <a:rPr lang="en-US" sz="2000" i="0" dirty="0" smtClean="0">
                <a:solidFill>
                  <a:schemeClr val="accent6"/>
                </a:solidFill>
              </a:rPr>
              <a:t>I</a:t>
            </a:r>
            <a:r>
              <a:rPr lang="en-US" sz="2000" i="0" baseline="-25000" dirty="0" smtClean="0">
                <a:solidFill>
                  <a:schemeClr val="accent6"/>
                </a:solidFill>
              </a:rPr>
              <a:t>P</a:t>
            </a:r>
            <a:r>
              <a:rPr lang="en-US" sz="2000" i="0" dirty="0" smtClean="0">
                <a:solidFill>
                  <a:schemeClr val="accent6"/>
                </a:solidFill>
              </a:rPr>
              <a:t> </a:t>
            </a:r>
            <a:r>
              <a:rPr lang="en-US" sz="2000" i="0" dirty="0">
                <a:solidFill>
                  <a:schemeClr val="accent6"/>
                </a:solidFill>
              </a:rPr>
              <a:t>~  I</a:t>
            </a:r>
            <a:r>
              <a:rPr lang="en-US" sz="2000" i="0" baseline="-25000" dirty="0">
                <a:solidFill>
                  <a:schemeClr val="accent6"/>
                </a:solidFill>
              </a:rPr>
              <a:t>TF</a:t>
            </a:r>
            <a:r>
              <a:rPr lang="en-US" sz="2000" i="0" dirty="0">
                <a:solidFill>
                  <a:schemeClr val="accent6"/>
                </a:solidFill>
              </a:rPr>
              <a:t> (1 + </a:t>
            </a:r>
            <a:r>
              <a:rPr lang="en-US" sz="2000" i="0" dirty="0" smtClean="0">
                <a:solidFill>
                  <a:schemeClr val="accent6"/>
                </a:solidFill>
                <a:latin typeface="Symbol" charset="2"/>
                <a:cs typeface="Symbol" charset="2"/>
              </a:rPr>
              <a:t>k</a:t>
            </a:r>
            <a:r>
              <a:rPr lang="en-US" sz="2000" i="0" baseline="30000" dirty="0" smtClean="0">
                <a:solidFill>
                  <a:schemeClr val="accent6"/>
                </a:solidFill>
              </a:rPr>
              <a:t>2</a:t>
            </a:r>
            <a:r>
              <a:rPr lang="en-US" sz="2000" i="0" dirty="0" smtClean="0">
                <a:solidFill>
                  <a:schemeClr val="accent6"/>
                </a:solidFill>
              </a:rPr>
              <a:t>) </a:t>
            </a:r>
            <a:r>
              <a:rPr lang="en-US" sz="2000" i="0" dirty="0">
                <a:solidFill>
                  <a:schemeClr val="accent6"/>
                </a:solidFill>
              </a:rPr>
              <a:t>/ (2 A</a:t>
            </a:r>
            <a:r>
              <a:rPr lang="en-US" sz="2000" i="0" baseline="30000" dirty="0">
                <a:solidFill>
                  <a:schemeClr val="accent6"/>
                </a:solidFill>
              </a:rPr>
              <a:t>2</a:t>
            </a:r>
            <a:r>
              <a:rPr lang="en-US" sz="2000" i="0" dirty="0">
                <a:solidFill>
                  <a:schemeClr val="accent6"/>
                </a:solidFill>
              </a:rPr>
              <a:t> q*</a:t>
            </a:r>
            <a:r>
              <a:rPr lang="en-US" sz="2000" i="0" dirty="0" smtClean="0">
                <a:solidFill>
                  <a:schemeClr val="accent6"/>
                </a:solidFill>
              </a:rPr>
              <a:t>)</a:t>
            </a:r>
            <a:endParaRPr lang="en-US" sz="1400" i="0" dirty="0">
              <a:solidFill>
                <a:schemeClr val="accent6"/>
              </a:solidFill>
            </a:endParaRPr>
          </a:p>
        </p:txBody>
      </p:sp>
      <p:sp>
        <p:nvSpPr>
          <p:cNvPr id="19" name="Rectangle 18"/>
          <p:cNvSpPr/>
          <p:nvPr/>
        </p:nvSpPr>
        <p:spPr>
          <a:xfrm>
            <a:off x="7315200" y="4648200"/>
            <a:ext cx="1842956" cy="1015663"/>
          </a:xfrm>
          <a:prstGeom prst="rect">
            <a:avLst/>
          </a:prstGeom>
        </p:spPr>
        <p:txBody>
          <a:bodyPr wrap="square">
            <a:spAutoFit/>
          </a:bodyPr>
          <a:lstStyle/>
          <a:p>
            <a:pPr>
              <a:buNone/>
            </a:pPr>
            <a:r>
              <a:rPr lang="en-US" sz="2000" i="0" dirty="0" smtClean="0">
                <a:solidFill>
                  <a:schemeClr val="accent6"/>
                </a:solidFill>
                <a:latin typeface="+mn-lt"/>
                <a:cs typeface="Symbol" charset="2"/>
              </a:rPr>
              <a:t>Energy confinement time </a:t>
            </a:r>
            <a:r>
              <a:rPr lang="en-US" sz="2000" i="0" dirty="0" err="1" smtClean="0">
                <a:solidFill>
                  <a:schemeClr val="accent6"/>
                </a:solidFill>
                <a:latin typeface="Symbol" charset="2"/>
                <a:cs typeface="Symbol" charset="2"/>
              </a:rPr>
              <a:t>t</a:t>
            </a:r>
            <a:r>
              <a:rPr lang="en-US" sz="2000" i="0" baseline="-25000" dirty="0" err="1" smtClean="0">
                <a:solidFill>
                  <a:schemeClr val="accent6"/>
                </a:solidFill>
              </a:rPr>
              <a:t>E</a:t>
            </a:r>
            <a:r>
              <a:rPr lang="en-US" sz="2000" i="0" baseline="-25000" dirty="0" smtClean="0">
                <a:solidFill>
                  <a:schemeClr val="accent6"/>
                </a:solidFill>
              </a:rPr>
              <a:t> </a:t>
            </a:r>
            <a:r>
              <a:rPr lang="en-US" sz="2000" i="0" dirty="0" smtClean="0">
                <a:solidFill>
                  <a:schemeClr val="accent6"/>
                </a:solidFill>
              </a:rPr>
              <a:t> ∝  I</a:t>
            </a:r>
            <a:r>
              <a:rPr lang="en-US" sz="2000" i="0" baseline="-25000" dirty="0" smtClean="0">
                <a:solidFill>
                  <a:schemeClr val="accent6"/>
                </a:solidFill>
              </a:rPr>
              <a:t>P</a:t>
            </a:r>
            <a:endParaRPr lang="en-US" sz="1400" i="0" dirty="0">
              <a:solidFill>
                <a:schemeClr val="accent6"/>
              </a:solidFill>
            </a:endParaRPr>
          </a:p>
        </p:txBody>
      </p:sp>
      <p:sp>
        <p:nvSpPr>
          <p:cNvPr id="21" name="Text Box 4"/>
          <p:cNvSpPr txBox="1">
            <a:spLocks noChangeArrowheads="1"/>
          </p:cNvSpPr>
          <p:nvPr/>
        </p:nvSpPr>
        <p:spPr bwMode="auto">
          <a:xfrm>
            <a:off x="6760230" y="1231651"/>
            <a:ext cx="2321393"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182880" indent="-182880" defTabSz="914400">
              <a:buNone/>
            </a:pPr>
            <a:r>
              <a:rPr lang="en-US" sz="2000" i="0" dirty="0" smtClean="0">
                <a:latin typeface="+mn-lt"/>
                <a:ea typeface="ÇlÇr ñæí©" charset="0"/>
                <a:cs typeface="Times New Roman"/>
              </a:rPr>
              <a:t>• ST has high I</a:t>
            </a:r>
            <a:r>
              <a:rPr lang="en-US" sz="2000" i="0" baseline="-25000" dirty="0" smtClean="0">
                <a:latin typeface="+mn-lt"/>
                <a:ea typeface="ÇlÇr ñæí©" charset="0"/>
                <a:cs typeface="Times New Roman"/>
              </a:rPr>
              <a:t>P </a:t>
            </a:r>
            <a:r>
              <a:rPr lang="en-US" sz="2000" i="0" dirty="0" smtClean="0">
                <a:latin typeface="+mn-lt"/>
                <a:ea typeface="ÇlÇr ñæí©" charset="0"/>
                <a:cs typeface="Times New Roman"/>
              </a:rPr>
              <a:t>, achieves it cost effectively</a:t>
            </a:r>
            <a:endParaRPr lang="en-US" sz="2000" dirty="0">
              <a:latin typeface="+mn-lt"/>
              <a:cs typeface="Times New Roman"/>
            </a:endParaRPr>
          </a:p>
        </p:txBody>
      </p:sp>
      <p:sp>
        <p:nvSpPr>
          <p:cNvPr id="22" name="Text Box 4"/>
          <p:cNvSpPr txBox="1">
            <a:spLocks noChangeArrowheads="1"/>
          </p:cNvSpPr>
          <p:nvPr/>
        </p:nvSpPr>
        <p:spPr bwMode="auto">
          <a:xfrm>
            <a:off x="6943493" y="3828186"/>
            <a:ext cx="2200506" cy="116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182880" indent="-182880" defTabSz="914400">
              <a:buNone/>
            </a:pPr>
            <a:r>
              <a:rPr lang="en-US" sz="2000" i="0" dirty="0" smtClean="0">
                <a:latin typeface="+mn-lt"/>
                <a:ea typeface="ÇlÇr ñæí©" charset="0"/>
                <a:cs typeface="Times New Roman"/>
              </a:rPr>
              <a:t>• I</a:t>
            </a:r>
            <a:r>
              <a:rPr lang="en-US" sz="2000" i="0" baseline="-25000" dirty="0" smtClean="0">
                <a:latin typeface="+mn-lt"/>
                <a:ea typeface="ÇlÇr ñæí©" charset="0"/>
                <a:cs typeface="Times New Roman"/>
              </a:rPr>
              <a:t>P</a:t>
            </a:r>
            <a:r>
              <a:rPr lang="en-US" sz="2000" i="0" dirty="0" smtClean="0">
                <a:latin typeface="+mn-lt"/>
                <a:ea typeface="ÇlÇr ñæí©" charset="0"/>
                <a:cs typeface="Times New Roman"/>
              </a:rPr>
              <a:t> </a:t>
            </a:r>
            <a:r>
              <a:rPr lang="en-US" sz="2000" i="0" dirty="0">
                <a:latin typeface="+mn-lt"/>
                <a:ea typeface="ÇlÇr ñæí©" charset="0"/>
                <a:cs typeface="Times New Roman"/>
              </a:rPr>
              <a:t>i</a:t>
            </a:r>
            <a:r>
              <a:rPr kumimoji="0" lang="en-US" sz="2000" i="0" u="none" strike="noStrike" cap="none" normalizeH="0" baseline="0" dirty="0" smtClean="0">
                <a:ln>
                  <a:noFill/>
                </a:ln>
                <a:solidFill>
                  <a:schemeClr val="tx1"/>
                </a:solidFill>
                <a:effectLst/>
                <a:latin typeface="+mn-lt"/>
                <a:ea typeface="ÇlÇr ñæí©" charset="0"/>
                <a:cs typeface="Times New Roman"/>
              </a:rPr>
              <a:t>ncreases </a:t>
            </a:r>
            <a:r>
              <a:rPr lang="en-US" sz="2000" i="0" dirty="0" smtClean="0">
                <a:latin typeface="+mn-lt"/>
                <a:ea typeface="ÇlÇr ñæí©" charset="0"/>
                <a:cs typeface="Times New Roman"/>
              </a:rPr>
              <a:t>performance</a:t>
            </a:r>
            <a:endParaRPr lang="en-US" sz="2000" dirty="0">
              <a:latin typeface="+mn-lt"/>
              <a:cs typeface="Times New Roman"/>
            </a:endParaRPr>
          </a:p>
        </p:txBody>
      </p:sp>
      <p:sp>
        <p:nvSpPr>
          <p:cNvPr id="24" name="Up Arrow 23"/>
          <p:cNvSpPr/>
          <p:nvPr/>
        </p:nvSpPr>
        <p:spPr bwMode="auto">
          <a:xfrm rot="13555365">
            <a:off x="7877048" y="2538608"/>
            <a:ext cx="274439" cy="304800"/>
          </a:xfrm>
          <a:prstGeom prst="upArrow">
            <a:avLst>
              <a:gd name="adj1" fmla="val 50903"/>
              <a:gd name="adj2" fmla="val 50000"/>
            </a:avLst>
          </a:prstGeom>
          <a:solidFill>
            <a:srgbClr val="00B05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00" b="1" i="1" u="none" strike="noStrike" cap="none" normalizeH="0" baseline="0">
              <a:ln>
                <a:noFill/>
              </a:ln>
              <a:solidFill>
                <a:srgbClr val="1822CD"/>
              </a:solidFill>
              <a:effectLst/>
              <a:latin typeface="Helvetica" charset="0"/>
            </a:endParaRPr>
          </a:p>
        </p:txBody>
      </p:sp>
      <p:sp>
        <p:nvSpPr>
          <p:cNvPr id="25" name="TextBox 24"/>
          <p:cNvSpPr txBox="1"/>
          <p:nvPr/>
        </p:nvSpPr>
        <p:spPr>
          <a:xfrm>
            <a:off x="8138926" y="2211680"/>
            <a:ext cx="356188" cy="461665"/>
          </a:xfrm>
          <a:prstGeom prst="rect">
            <a:avLst/>
          </a:prstGeom>
          <a:noFill/>
        </p:spPr>
        <p:txBody>
          <a:bodyPr wrap="none" rtlCol="0">
            <a:spAutoFit/>
          </a:bodyPr>
          <a:lstStyle/>
          <a:p>
            <a:pPr>
              <a:buNone/>
            </a:pPr>
            <a:r>
              <a:rPr lang="en-US" sz="2400" i="0" dirty="0" smtClean="0">
                <a:solidFill>
                  <a:srgbClr val="00B050"/>
                </a:solidFill>
              </a:rPr>
              <a:t>$</a:t>
            </a:r>
            <a:endParaRPr lang="en-US" sz="2400" i="0" dirty="0">
              <a:solidFill>
                <a:srgbClr val="00B050"/>
              </a:solidFill>
            </a:endParaRPr>
          </a:p>
        </p:txBody>
      </p:sp>
      <p:sp>
        <p:nvSpPr>
          <p:cNvPr id="7" name="Rectangle 6"/>
          <p:cNvSpPr/>
          <p:nvPr/>
        </p:nvSpPr>
        <p:spPr>
          <a:xfrm>
            <a:off x="4895967" y="5850034"/>
            <a:ext cx="3532185" cy="646331"/>
          </a:xfrm>
          <a:prstGeom prst="rect">
            <a:avLst/>
          </a:prstGeom>
          <a:ln w="12700">
            <a:solidFill>
              <a:schemeClr val="tx1"/>
            </a:solidFill>
          </a:ln>
        </p:spPr>
        <p:txBody>
          <a:bodyPr wrap="none">
            <a:spAutoFit/>
          </a:bodyPr>
          <a:lstStyle/>
          <a:p>
            <a:pPr algn="ctr" eaLnBrk="0" hangingPunct="0">
              <a:spcAft>
                <a:spcPts val="0"/>
              </a:spcAft>
            </a:pPr>
            <a:r>
              <a:rPr lang="en-US" sz="1800" i="0" dirty="0">
                <a:solidFill>
                  <a:srgbClr val="FF0000"/>
                </a:solidFill>
              </a:rPr>
              <a:t>Higher elongation </a:t>
            </a:r>
            <a:r>
              <a:rPr lang="en-US" sz="1800" i="0" dirty="0">
                <a:solidFill>
                  <a:srgbClr val="FF0000"/>
                </a:solidFill>
                <a:latin typeface="Symbol" charset="2"/>
                <a:cs typeface="Symbol" charset="2"/>
              </a:rPr>
              <a:t>k </a:t>
            </a:r>
            <a:r>
              <a:rPr lang="en-US" sz="1800" i="0" dirty="0">
                <a:solidFill>
                  <a:srgbClr val="FF0000"/>
                </a:solidFill>
                <a:latin typeface="Helvetica Neue"/>
                <a:cs typeface="Helvetica Neue"/>
              </a:rPr>
              <a:t>and low A </a:t>
            </a:r>
            <a:endParaRPr lang="en-US" sz="1800" i="0" dirty="0" smtClean="0">
              <a:solidFill>
                <a:srgbClr val="FF0000"/>
              </a:solidFill>
              <a:latin typeface="Helvetica Neue"/>
              <a:cs typeface="Helvetica Neue"/>
            </a:endParaRPr>
          </a:p>
          <a:p>
            <a:pPr algn="ctr" eaLnBrk="0" hangingPunct="0">
              <a:spcAft>
                <a:spcPts val="0"/>
              </a:spcAft>
            </a:pPr>
            <a:r>
              <a:rPr lang="en-US" sz="1800" i="0" dirty="0" smtClean="0">
                <a:solidFill>
                  <a:srgbClr val="FF0000"/>
                </a:solidFill>
              </a:rPr>
              <a:t>lead </a:t>
            </a:r>
            <a:r>
              <a:rPr lang="en-US" sz="1800" i="0" dirty="0">
                <a:solidFill>
                  <a:srgbClr val="FF0000"/>
                </a:solidFill>
              </a:rPr>
              <a:t>to higher I</a:t>
            </a:r>
            <a:r>
              <a:rPr lang="en-US" sz="1800" i="0" baseline="-25000" dirty="0">
                <a:solidFill>
                  <a:srgbClr val="FF0000"/>
                </a:solidFill>
              </a:rPr>
              <a:t>P </a:t>
            </a:r>
            <a:r>
              <a:rPr lang="en-US" sz="1800" i="0" dirty="0">
                <a:solidFill>
                  <a:srgbClr val="FF0000"/>
                </a:solidFill>
              </a:rPr>
              <a:t>, </a:t>
            </a:r>
            <a:r>
              <a:rPr lang="en-US" sz="1800" i="0" dirty="0" err="1">
                <a:solidFill>
                  <a:srgbClr val="FF0000"/>
                </a:solidFill>
                <a:latin typeface="Symbol" charset="2"/>
                <a:cs typeface="Symbol" charset="2"/>
              </a:rPr>
              <a:t>b</a:t>
            </a:r>
            <a:r>
              <a:rPr lang="en-US" sz="1800" i="0" baseline="-25000" dirty="0" err="1">
                <a:solidFill>
                  <a:srgbClr val="FF0000"/>
                </a:solidFill>
              </a:rPr>
              <a:t>T</a:t>
            </a:r>
            <a:r>
              <a:rPr lang="en-US" altLang="en-US" sz="1800" i="0" dirty="0">
                <a:solidFill>
                  <a:srgbClr val="FF0000"/>
                </a:solidFill>
              </a:rPr>
              <a:t> </a:t>
            </a:r>
            <a:r>
              <a:rPr lang="en-US" sz="1800" i="0" dirty="0">
                <a:solidFill>
                  <a:srgbClr val="FF0000"/>
                </a:solidFill>
              </a:rPr>
              <a:t>and </a:t>
            </a:r>
            <a:r>
              <a:rPr lang="en-US" sz="1800" i="0" dirty="0" err="1">
                <a:solidFill>
                  <a:srgbClr val="FF0000"/>
                </a:solidFill>
                <a:latin typeface="Symbol" charset="2"/>
                <a:cs typeface="Symbol" charset="2"/>
              </a:rPr>
              <a:t>t</a:t>
            </a:r>
            <a:r>
              <a:rPr lang="en-US" sz="1800" i="0" baseline="-25000" dirty="0" err="1">
                <a:solidFill>
                  <a:srgbClr val="FF0000"/>
                </a:solidFill>
              </a:rPr>
              <a:t>E</a:t>
            </a:r>
            <a:endParaRPr lang="en-US" altLang="en-US" sz="1800" i="0" dirty="0">
              <a:solidFill>
                <a:srgbClr val="FF0000"/>
              </a:solidFill>
            </a:endParaRPr>
          </a:p>
        </p:txBody>
      </p:sp>
    </p:spTree>
    <p:extLst>
      <p:ext uri="{BB962C8B-B14F-4D97-AF65-F5344CB8AC3E}">
        <p14:creationId xmlns:p14="http://schemas.microsoft.com/office/powerpoint/2010/main" val="1672720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914400"/>
          </a:xfrm>
          <a:prstGeom prst="rect">
            <a:avLst/>
          </a:prstGeom>
          <a:noFill/>
          <a:ln w="9525">
            <a:noFill/>
            <a:miter lim="800000"/>
            <a:headEnd/>
            <a:tailEnd/>
          </a:ln>
        </p:spPr>
        <p:txBody>
          <a:bodyPr/>
          <a:lstStyle/>
          <a:p>
            <a:pPr algn="ctr" eaLnBrk="0" hangingPunct="0">
              <a:lnSpc>
                <a:spcPts val="3180"/>
              </a:lnSpc>
              <a:spcBef>
                <a:spcPct val="0"/>
              </a:spcBef>
              <a:spcAft>
                <a:spcPts val="0"/>
              </a:spcAft>
              <a:buFontTx/>
              <a:buNone/>
            </a:pPr>
            <a:r>
              <a:rPr lang="en-US" sz="2800" i="0" dirty="0" smtClean="0">
                <a:solidFill>
                  <a:schemeClr val="accent2"/>
                </a:solidFill>
              </a:rPr>
              <a:t>Higher </a:t>
            </a:r>
            <a:r>
              <a:rPr lang="en-US" sz="2800" i="0" dirty="0" err="1" smtClean="0">
                <a:solidFill>
                  <a:schemeClr val="accent2"/>
                </a:solidFill>
                <a:latin typeface="Symbol" charset="2"/>
                <a:cs typeface="Symbol" charset="2"/>
              </a:rPr>
              <a:t>b</a:t>
            </a:r>
            <a:r>
              <a:rPr lang="en-US" sz="2800" i="0" baseline="-25000" dirty="0" err="1" smtClean="0">
                <a:solidFill>
                  <a:schemeClr val="accent2"/>
                </a:solidFill>
                <a:latin typeface="Helvetica Neue"/>
                <a:cs typeface="Helvetica Neue"/>
              </a:rPr>
              <a:t>T</a:t>
            </a:r>
            <a:r>
              <a:rPr lang="en-US" sz="2800" i="0" baseline="-25000" dirty="0" smtClean="0">
                <a:solidFill>
                  <a:schemeClr val="accent2"/>
                </a:solidFill>
                <a:latin typeface="Helvetica Neue"/>
                <a:cs typeface="Helvetica Neue"/>
              </a:rPr>
              <a:t> </a:t>
            </a:r>
            <a:r>
              <a:rPr lang="en-US" sz="2800" i="0" dirty="0" smtClean="0">
                <a:solidFill>
                  <a:schemeClr val="accent2"/>
                </a:solidFill>
                <a:latin typeface="Helvetica Neue"/>
                <a:cs typeface="Helvetica Neue"/>
              </a:rPr>
              <a:t>enables higher fusion power and compact FNSF for required neutron wall loading</a:t>
            </a:r>
            <a:endParaRPr lang="en-US" sz="2400" i="0" dirty="0" smtClean="0">
              <a:solidFill>
                <a:schemeClr val="accent2"/>
              </a:solidFill>
            </a:endParaRPr>
          </a:p>
        </p:txBody>
      </p:sp>
      <p:grpSp>
        <p:nvGrpSpPr>
          <p:cNvPr id="3" name="Group 2"/>
          <p:cNvGrpSpPr/>
          <p:nvPr/>
        </p:nvGrpSpPr>
        <p:grpSpPr>
          <a:xfrm>
            <a:off x="4293114" y="2802096"/>
            <a:ext cx="4690837" cy="3772331"/>
            <a:chOff x="277682" y="1820608"/>
            <a:chExt cx="4169015" cy="3352686"/>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i="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273539"/>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1736925" y="2243209"/>
              <a:ext cx="1501453" cy="815916"/>
            </a:xfrm>
            <a:prstGeom prst="straightConnector1">
              <a:avLst/>
            </a:prstGeom>
            <a:noFill/>
            <a:ln w="28575" cap="flat" cmpd="sng" algn="ctr">
              <a:solidFill>
                <a:schemeClr val="accent1"/>
              </a:solidFill>
              <a:prstDash val="solid"/>
              <a:round/>
              <a:headEnd type="none" w="med" len="med"/>
              <a:tailEnd type="arrow" w="med" len="med"/>
            </a:ln>
            <a:effectLst/>
          </p:spPr>
        </p:cxnSp>
        <p:grpSp>
          <p:nvGrpSpPr>
            <p:cNvPr id="31" name="Group 69"/>
            <p:cNvGrpSpPr>
              <a:grpSpLocks/>
            </p:cNvGrpSpPr>
            <p:nvPr/>
          </p:nvGrpSpPr>
          <p:grpSpPr bwMode="auto">
            <a:xfrm>
              <a:off x="834319" y="1929546"/>
              <a:ext cx="3612378" cy="2852303"/>
              <a:chOff x="2590781" y="1388887"/>
              <a:chExt cx="4964290" cy="3919691"/>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340790" y="1388887"/>
                <a:ext cx="1214281" cy="3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err="1">
                    <a:latin typeface="Symbol" charset="0"/>
                    <a:cs typeface="Symbol" charset="0"/>
                  </a:rPr>
                  <a:t>b</a:t>
                </a:r>
                <a:r>
                  <a:rPr lang="en-US" i="0" baseline="-25000" dirty="0" err="1"/>
                  <a:t>N</a:t>
                </a:r>
                <a:r>
                  <a:rPr lang="en-US" i="0" dirty="0"/>
                  <a:t> = 6</a:t>
                </a:r>
              </a:p>
            </p:txBody>
          </p:sp>
          <p:sp>
            <p:nvSpPr>
              <p:cNvPr id="53" name="TextBox 58"/>
              <p:cNvSpPr txBox="1">
                <a:spLocks noChangeArrowheads="1"/>
              </p:cNvSpPr>
              <p:nvPr/>
            </p:nvSpPr>
            <p:spPr bwMode="auto">
              <a:xfrm>
                <a:off x="7069676" y="1921929"/>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5</a:t>
                </a:r>
              </a:p>
            </p:txBody>
          </p:sp>
          <p:sp>
            <p:nvSpPr>
              <p:cNvPr id="54" name="TextBox 59"/>
              <p:cNvSpPr txBox="1">
                <a:spLocks noChangeArrowheads="1"/>
              </p:cNvSpPr>
              <p:nvPr/>
            </p:nvSpPr>
            <p:spPr bwMode="auto">
              <a:xfrm>
                <a:off x="7103539" y="2590796"/>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4</a:t>
                </a:r>
              </a:p>
            </p:txBody>
          </p:sp>
          <p:sp>
            <p:nvSpPr>
              <p:cNvPr id="55" name="TextBox 60"/>
              <p:cNvSpPr txBox="1">
                <a:spLocks noChangeArrowheads="1"/>
              </p:cNvSpPr>
              <p:nvPr/>
            </p:nvSpPr>
            <p:spPr bwMode="auto">
              <a:xfrm>
                <a:off x="6959602" y="3225795"/>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3</a:t>
                </a:r>
              </a:p>
            </p:txBody>
          </p:sp>
          <p:sp>
            <p:nvSpPr>
              <p:cNvPr id="56" name="TextBox 61"/>
              <p:cNvSpPr txBox="1">
                <a:spLocks noChangeArrowheads="1"/>
              </p:cNvSpPr>
              <p:nvPr/>
            </p:nvSpPr>
            <p:spPr bwMode="auto">
              <a:xfrm>
                <a:off x="6942668" y="3852332"/>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2</a:t>
                </a:r>
              </a:p>
            </p:txBody>
          </p:sp>
        </p:grpSp>
        <p:sp>
          <p:nvSpPr>
            <p:cNvPr id="32" name="TextBox 67"/>
            <p:cNvSpPr txBox="1">
              <a:spLocks noChangeArrowheads="1"/>
            </p:cNvSpPr>
            <p:nvPr/>
          </p:nvSpPr>
          <p:spPr bwMode="auto">
            <a:xfrm>
              <a:off x="1992595" y="4899755"/>
              <a:ext cx="1755113"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46300"/>
              <a:ext cx="1582801"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i="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i="0"/>
              </a:p>
            </p:txBody>
          </p:sp>
          <p:sp>
            <p:nvSpPr>
              <p:cNvPr id="46" name="Text Box 9"/>
              <p:cNvSpPr txBox="1">
                <a:spLocks noChangeArrowheads="1"/>
              </p:cNvSpPr>
              <p:nvPr/>
            </p:nvSpPr>
            <p:spPr bwMode="auto">
              <a:xfrm>
                <a:off x="2441023" y="4233032"/>
                <a:ext cx="1294712" cy="4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i="0"/>
            </a:p>
          </p:txBody>
        </p:sp>
        <p:sp>
          <p:nvSpPr>
            <p:cNvPr id="43" name="TextBox 1"/>
            <p:cNvSpPr txBox="1">
              <a:spLocks noChangeArrowheads="1"/>
            </p:cNvSpPr>
            <p:nvPr/>
          </p:nvSpPr>
          <p:spPr bwMode="auto">
            <a:xfrm>
              <a:off x="1736925" y="2938952"/>
              <a:ext cx="921939" cy="3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5"/>
            </a:xfrm>
            <a:prstGeom prst="rect">
              <a:avLst/>
            </a:prstGeom>
            <a:noFill/>
          </p:spPr>
          <p:txBody>
            <a:bodyPr wrap="square" rtlCol="0">
              <a:spAutoFit/>
            </a:bodyPr>
            <a:lstStyle/>
            <a:p>
              <a:pPr>
                <a:buNone/>
              </a:pPr>
              <a:r>
                <a:rPr lang="en-US" sz="1400" i="0" dirty="0" smtClean="0">
                  <a:solidFill>
                    <a:schemeClr val="accent1"/>
                  </a:solidFill>
                </a:rPr>
                <a:t>Database from NSTX, </a:t>
              </a:r>
            </a:p>
            <a:p>
              <a:pPr>
                <a:buNone/>
              </a:pPr>
              <a:r>
                <a:rPr lang="en-US" sz="1400" i="0" dirty="0" smtClean="0">
                  <a:solidFill>
                    <a:schemeClr val="accent1"/>
                  </a:solidFill>
                </a:rPr>
                <a:t>NSTX-U</a:t>
              </a:r>
              <a:endParaRPr lang="en-US" sz="1400" i="0" dirty="0">
                <a:solidFill>
                  <a:schemeClr val="accent1"/>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grpSp>
        <p:nvGrpSpPr>
          <p:cNvPr id="2051" name="Group 2050"/>
          <p:cNvGrpSpPr/>
          <p:nvPr/>
        </p:nvGrpSpPr>
        <p:grpSpPr>
          <a:xfrm>
            <a:off x="58057" y="2514600"/>
            <a:ext cx="4209143" cy="1548395"/>
            <a:chOff x="70757" y="2164329"/>
            <a:chExt cx="4209143" cy="1548395"/>
          </a:xfrm>
        </p:grpSpPr>
        <p:sp>
          <p:nvSpPr>
            <p:cNvPr id="65" name="TextBox 64"/>
            <p:cNvSpPr txBox="1"/>
            <p:nvPr/>
          </p:nvSpPr>
          <p:spPr>
            <a:xfrm>
              <a:off x="139700" y="2173441"/>
              <a:ext cx="4140200" cy="523220"/>
            </a:xfrm>
            <a:prstGeom prst="rect">
              <a:avLst/>
            </a:prstGeom>
            <a:noFill/>
          </p:spPr>
          <p:txBody>
            <a:bodyPr wrap="square" rtlCol="0">
              <a:spAutoFit/>
            </a:bodyPr>
            <a:lstStyle/>
            <a:p>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a:t>
              </a:r>
              <a:r>
                <a:rPr lang="en-US" sz="2400" i="0" dirty="0">
                  <a:solidFill>
                    <a:schemeClr val="tx1"/>
                  </a:solidFill>
                </a:rPr>
                <a:t>∝ </a:t>
              </a:r>
              <a:r>
                <a:rPr lang="en-US" altLang="en-US" sz="2400" i="0" dirty="0">
                  <a:solidFill>
                    <a:schemeClr val="tx1"/>
                  </a:solidFill>
                  <a:latin typeface="Symbol" charset="2"/>
                  <a:cs typeface="Symbol" charset="2"/>
                  <a:sym typeface="Symbol"/>
                </a:rPr>
                <a:t></a:t>
              </a:r>
              <a:r>
                <a:rPr lang="en-US" altLang="en-US" sz="2400" i="0" dirty="0">
                  <a:solidFill>
                    <a:schemeClr val="tx1"/>
                  </a:solidFill>
                  <a:latin typeface="Helvetica" pitchFamily="-64" charset="0"/>
                  <a:sym typeface="Math1" pitchFamily="2" charset="2"/>
                </a:rPr>
                <a:t>p</a:t>
              </a:r>
              <a:r>
                <a:rPr lang="en-US" altLang="en-US" sz="2400" i="0" dirty="0">
                  <a:solidFill>
                    <a:schemeClr val="tx1"/>
                  </a:solidFill>
                  <a:latin typeface="Symbol" charset="2"/>
                  <a:cs typeface="Symbol" charset="2"/>
                  <a:sym typeface="Symbol"/>
                </a:rPr>
                <a:t></a:t>
              </a:r>
              <a:r>
                <a:rPr lang="en-US" sz="2400" i="0" dirty="0">
                  <a:solidFill>
                    <a:schemeClr val="tx1"/>
                  </a:solidFill>
                </a:rPr>
                <a:t> </a:t>
              </a:r>
              <a:r>
                <a:rPr lang="en-US" sz="2400" i="0" baseline="30000" dirty="0">
                  <a:solidFill>
                    <a:schemeClr val="tx1"/>
                  </a:solidFill>
                </a:rPr>
                <a:t>2 </a:t>
              </a:r>
              <a:r>
                <a:rPr lang="en-US" sz="2800" i="0" dirty="0" smtClean="0">
                  <a:solidFill>
                    <a:schemeClr val="tx1"/>
                  </a:solidFill>
                </a:rPr>
                <a:t>V</a:t>
              </a:r>
              <a:r>
                <a:rPr lang="en-US" sz="2400" i="0" baseline="-25000" dirty="0" smtClean="0">
                  <a:solidFill>
                    <a:schemeClr val="tx1"/>
                  </a:solidFill>
                </a:rPr>
                <a:t> </a:t>
              </a:r>
              <a:r>
                <a:rPr lang="en-US" sz="2400" i="0" dirty="0" smtClean="0">
                  <a:solidFill>
                    <a:schemeClr val="tx1"/>
                  </a:solidFill>
                </a:rPr>
                <a:t>∝ </a:t>
              </a:r>
              <a:r>
                <a:rPr lang="en-US" altLang="en-US" sz="2400" i="0" dirty="0" smtClean="0">
                  <a:solidFill>
                    <a:srgbClr val="FF0000"/>
                  </a:solidFill>
                  <a:latin typeface="Symbol" pitchFamily="18" charset="2"/>
                </a:rPr>
                <a:t>b</a:t>
              </a:r>
              <a:r>
                <a:rPr lang="en-US" altLang="en-US" sz="2400" i="0" baseline="-25000" dirty="0" smtClean="0">
                  <a:solidFill>
                    <a:srgbClr val="FF0000"/>
                  </a:solidFill>
                  <a:latin typeface="Arial" charset="0"/>
                </a:rPr>
                <a:t>T</a:t>
              </a:r>
              <a:r>
                <a:rPr lang="en-US" altLang="en-US" sz="2400" i="0" baseline="30000" dirty="0" smtClean="0">
                  <a:solidFill>
                    <a:srgbClr val="FF0000"/>
                  </a:solidFill>
                  <a:latin typeface="Helvetica" pitchFamily="-64" charset="0"/>
                  <a:sym typeface="Math1" pitchFamily="2" charset="2"/>
                </a:rPr>
                <a:t>2</a:t>
              </a:r>
              <a:r>
                <a:rPr lang="en-US" altLang="en-US" sz="2400" i="0" dirty="0" smtClean="0">
                  <a:solidFill>
                    <a:schemeClr val="tx1"/>
                  </a:solidFill>
                  <a:sym typeface="Math1" pitchFamily="2" charset="2"/>
                </a:rPr>
                <a:t>  </a:t>
              </a:r>
              <a:r>
                <a:rPr lang="en-US" altLang="en-US" sz="2400" i="0" dirty="0" smtClean="0">
                  <a:solidFill>
                    <a:schemeClr val="tx1"/>
                  </a:solidFill>
                  <a:latin typeface="Helvetica" pitchFamily="-64" charset="0"/>
                  <a:sym typeface="Math1" pitchFamily="2" charset="2"/>
                </a:rPr>
                <a:t>B</a:t>
              </a:r>
              <a:r>
                <a:rPr lang="en-US" altLang="en-US" sz="2400" i="0" baseline="-25000" dirty="0" smtClean="0">
                  <a:solidFill>
                    <a:schemeClr val="tx1"/>
                  </a:solidFill>
                  <a:latin typeface="Helvetica" pitchFamily="-64" charset="0"/>
                  <a:sym typeface="Math1" pitchFamily="2" charset="2"/>
                </a:rPr>
                <a:t>T0</a:t>
              </a:r>
              <a:r>
                <a:rPr lang="en-US" altLang="en-US" sz="2400" i="0" baseline="30000" dirty="0" smtClean="0">
                  <a:solidFill>
                    <a:schemeClr val="tx1"/>
                  </a:solidFill>
                  <a:latin typeface="Helvetica" pitchFamily="-64" charset="0"/>
                  <a:sym typeface="Math1" pitchFamily="2" charset="2"/>
                </a:rPr>
                <a:t>4 </a:t>
              </a:r>
              <a:r>
                <a:rPr lang="en-US" sz="2400" i="0" dirty="0" smtClean="0">
                  <a:solidFill>
                    <a:schemeClr val="tx1"/>
                  </a:solidFill>
                </a:rPr>
                <a:t>V </a:t>
              </a:r>
              <a:endParaRPr lang="en-US" sz="2400" i="0" baseline="-25000" dirty="0">
                <a:solidFill>
                  <a:schemeClr val="tx1"/>
                </a:solidFill>
              </a:endParaRPr>
            </a:p>
          </p:txBody>
        </p:sp>
        <p:sp>
          <p:nvSpPr>
            <p:cNvPr id="22" name="Up Arrow 21"/>
            <p:cNvSpPr/>
            <p:nvPr/>
          </p:nvSpPr>
          <p:spPr bwMode="auto">
            <a:xfrm>
              <a:off x="3409950" y="2791682"/>
              <a:ext cx="465833"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3" name="Oval 22"/>
            <p:cNvSpPr/>
            <p:nvPr/>
          </p:nvSpPr>
          <p:spPr bwMode="auto">
            <a:xfrm>
              <a:off x="3107433" y="2164329"/>
              <a:ext cx="1058167" cy="55698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8" name="TextBox 2047"/>
            <p:cNvSpPr txBox="1"/>
            <p:nvPr/>
          </p:nvSpPr>
          <p:spPr>
            <a:xfrm>
              <a:off x="3434361" y="3065247"/>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rot="1691737">
              <a:off x="2359526" y="2619955"/>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9" name="TextBox 2048"/>
            <p:cNvSpPr txBox="1"/>
            <p:nvPr/>
          </p:nvSpPr>
          <p:spPr>
            <a:xfrm>
              <a:off x="1447801" y="3066393"/>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1" name="TextBox 70"/>
            <p:cNvSpPr txBox="1"/>
            <p:nvPr/>
          </p:nvSpPr>
          <p:spPr>
            <a:xfrm>
              <a:off x="70757" y="3282434"/>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grpSp>
      <p:sp>
        <p:nvSpPr>
          <p:cNvPr id="74" name="Text Box 4"/>
          <p:cNvSpPr txBox="1">
            <a:spLocks noChangeArrowheads="1"/>
          </p:cNvSpPr>
          <p:nvPr/>
        </p:nvSpPr>
        <p:spPr bwMode="auto">
          <a:xfrm>
            <a:off x="114300" y="4061849"/>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i="0" dirty="0" smtClean="0">
                <a:latin typeface="Helvetica Neue"/>
                <a:cs typeface="Helvetica Neue"/>
              </a:rPr>
              <a:t>High neutron </a:t>
            </a:r>
            <a:r>
              <a:rPr lang="en-US" sz="2000" i="0" dirty="0">
                <a:latin typeface="Helvetica Neue"/>
                <a:cs typeface="Helvetica Neue"/>
              </a:rPr>
              <a:t>wall loading </a:t>
            </a:r>
            <a:r>
              <a:rPr lang="en-US" sz="2000" i="0" dirty="0" err="1" smtClean="0">
                <a:latin typeface="Helvetica Neue"/>
                <a:cs typeface="Helvetica Neue"/>
              </a:rPr>
              <a:t>W</a:t>
            </a:r>
            <a:r>
              <a:rPr lang="en-US" sz="2000" i="0" baseline="-25000" dirty="0" err="1" smtClean="0">
                <a:latin typeface="Helvetica Neue"/>
                <a:cs typeface="Helvetica Neue"/>
              </a:rPr>
              <a:t>n</a:t>
            </a:r>
            <a:r>
              <a:rPr lang="en-US" sz="2000" i="0" baseline="-25000" dirty="0" smtClean="0">
                <a:latin typeface="Helvetica Neue"/>
                <a:cs typeface="Helvetica Neue"/>
              </a:rPr>
              <a:t>  </a:t>
            </a:r>
            <a:r>
              <a:rPr lang="en-US" sz="2000" i="0" dirty="0" smtClean="0">
                <a:latin typeface="Helvetica Neue"/>
                <a:cs typeface="Helvetica Neue"/>
              </a:rPr>
              <a:t>possible in a compact ST</a:t>
            </a:r>
            <a:endParaRPr lang="en-US" altLang="en-US" sz="2000" b="1" i="0" dirty="0">
              <a:solidFill>
                <a:srgbClr val="1822CD"/>
              </a:solidFill>
              <a:latin typeface="Helvetica Neue"/>
              <a:cs typeface="Helvetica Neue"/>
              <a:sym typeface="Math1" pitchFamily="2" charset="2"/>
            </a:endParaRPr>
          </a:p>
        </p:txBody>
      </p:sp>
      <p:sp>
        <p:nvSpPr>
          <p:cNvPr id="76" name="TextBox 75"/>
          <p:cNvSpPr txBox="1"/>
          <p:nvPr/>
        </p:nvSpPr>
        <p:spPr>
          <a:xfrm>
            <a:off x="127000" y="4876800"/>
            <a:ext cx="3911600" cy="707886"/>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sz="2000" i="0" dirty="0" err="1">
                <a:solidFill>
                  <a:schemeClr val="tx1"/>
                </a:solidFill>
              </a:rPr>
              <a:t>P</a:t>
            </a:r>
            <a:r>
              <a:rPr lang="en-US" sz="2000" i="0" baseline="-25000" dirty="0" err="1">
                <a:solidFill>
                  <a:schemeClr val="tx1"/>
                </a:solidFill>
              </a:rPr>
              <a:t>fusion</a:t>
            </a:r>
            <a:r>
              <a:rPr lang="en-US" sz="2000" i="0" baseline="-25000" dirty="0">
                <a:solidFill>
                  <a:schemeClr val="tx1"/>
                </a:solidFill>
              </a:rPr>
              <a:t> </a:t>
            </a:r>
            <a:r>
              <a:rPr lang="en-US" sz="2000" i="0" dirty="0">
                <a:solidFill>
                  <a:schemeClr val="tx1"/>
                </a:solidFill>
              </a:rPr>
              <a:t>/ </a:t>
            </a:r>
            <a:r>
              <a:rPr lang="en-US" sz="2000" i="0" dirty="0" smtClean="0">
                <a:solidFill>
                  <a:schemeClr val="tx1"/>
                </a:solidFill>
              </a:rPr>
              <a:t>A ∝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T</a:t>
            </a:r>
            <a:r>
              <a:rPr lang="en-US" altLang="en-US" sz="2000" i="0" baseline="30000" dirty="0" smtClean="0">
                <a:solidFill>
                  <a:srgbClr val="FF0000"/>
                </a:solidFill>
                <a:latin typeface="Helvetica" pitchFamily="-64" charset="0"/>
                <a:sym typeface="Math1" pitchFamily="2" charset="2"/>
              </a:rPr>
              <a:t>2</a:t>
            </a:r>
            <a:r>
              <a:rPr lang="en-US" altLang="en-US" sz="2000" i="0" dirty="0" smtClean="0">
                <a:solidFill>
                  <a:schemeClr val="tx1"/>
                </a:solidFill>
                <a:sym typeface="Math1" pitchFamily="2" charset="2"/>
              </a:rPr>
              <a:t> </a:t>
            </a:r>
            <a:r>
              <a:rPr lang="en-US" altLang="en-US" sz="2000" i="0" dirty="0">
                <a:solidFill>
                  <a:schemeClr val="tx1"/>
                </a:solidFill>
                <a:latin typeface="Helvetica" pitchFamily="-64" charset="0"/>
                <a:sym typeface="Math1" pitchFamily="2" charset="2"/>
              </a:rPr>
              <a:t>B</a:t>
            </a:r>
            <a:r>
              <a:rPr lang="en-US" altLang="en-US" sz="2000" i="0" baseline="-25000" dirty="0">
                <a:solidFill>
                  <a:schemeClr val="tx1"/>
                </a:solidFill>
                <a:latin typeface="Helvetica" pitchFamily="-64" charset="0"/>
                <a:sym typeface="Math1" pitchFamily="2" charset="2"/>
              </a:rPr>
              <a:t>T0</a:t>
            </a:r>
            <a:r>
              <a:rPr lang="en-US" altLang="en-US" sz="2000" i="0" baseline="30000" dirty="0">
                <a:solidFill>
                  <a:schemeClr val="tx1"/>
                </a:solidFill>
                <a:latin typeface="Helvetica" pitchFamily="-64" charset="0"/>
                <a:sym typeface="Math1" pitchFamily="2" charset="2"/>
              </a:rPr>
              <a:t>4 </a:t>
            </a:r>
            <a:r>
              <a:rPr lang="en-US" sz="2000" i="0" dirty="0" smtClean="0">
                <a:solidFill>
                  <a:schemeClr val="tx1"/>
                </a:solidFill>
              </a:rPr>
              <a:t>a   </a:t>
            </a:r>
          </a:p>
          <a:p>
            <a:pPr>
              <a:buNone/>
            </a:pPr>
            <a:r>
              <a:rPr lang="en-US" sz="2000" i="0" dirty="0" smtClean="0">
                <a:solidFill>
                  <a:schemeClr val="tx1"/>
                </a:solidFill>
              </a:rPr>
              <a:t>(not strongly size dependent)</a:t>
            </a:r>
            <a:endParaRPr lang="en-US" sz="2000" i="0" baseline="-25000" dirty="0">
              <a:solidFill>
                <a:srgbClr val="FF0000"/>
              </a:solidFill>
            </a:endParaRPr>
          </a:p>
        </p:txBody>
      </p:sp>
      <p:sp>
        <p:nvSpPr>
          <p:cNvPr id="78" name="Rectangle 77"/>
          <p:cNvSpPr/>
          <p:nvPr/>
        </p:nvSpPr>
        <p:spPr>
          <a:xfrm>
            <a:off x="157843" y="5640892"/>
            <a:ext cx="3595233" cy="800219"/>
          </a:xfrm>
          <a:prstGeom prst="rect">
            <a:avLst/>
          </a:prstGeom>
          <a:solidFill>
            <a:schemeClr val="accent1">
              <a:lumMod val="20000"/>
              <a:lumOff val="80000"/>
            </a:schemeClr>
          </a:solidFill>
          <a:ln>
            <a:solidFill>
              <a:schemeClr val="tx1"/>
            </a:solidFill>
          </a:ln>
        </p:spPr>
        <p:txBody>
          <a:bodyPr wrap="square" tIns="91440" bIns="91440" anchor="ctr">
            <a:spAutoFit/>
          </a:bodyPr>
          <a:lstStyle/>
          <a:p>
            <a:pPr marL="0" indent="0">
              <a:buFontTx/>
              <a:buNone/>
            </a:pPr>
            <a:r>
              <a:rPr lang="en-US" sz="2000" i="0" dirty="0" err="1">
                <a:solidFill>
                  <a:schemeClr val="tx1"/>
                </a:solidFill>
              </a:rPr>
              <a:t>W</a:t>
            </a:r>
            <a:r>
              <a:rPr lang="en-US" sz="2000" i="0" baseline="-25000" dirty="0" err="1">
                <a:solidFill>
                  <a:schemeClr val="tx1"/>
                </a:solidFill>
              </a:rPr>
              <a:t>n</a:t>
            </a:r>
            <a:r>
              <a:rPr lang="en-US" sz="2000" i="0" dirty="0">
                <a:solidFill>
                  <a:schemeClr val="tx1"/>
                </a:solidFill>
              </a:rPr>
              <a:t> </a:t>
            </a:r>
            <a:r>
              <a:rPr lang="en-US" sz="2000" i="0" dirty="0" smtClean="0">
                <a:solidFill>
                  <a:schemeClr val="tx1"/>
                </a:solidFill>
              </a:rPr>
              <a:t> ~ 1 MW/m</a:t>
            </a:r>
            <a:r>
              <a:rPr lang="en-US" sz="2000" i="0" baseline="30000" dirty="0" smtClean="0">
                <a:solidFill>
                  <a:schemeClr val="tx1"/>
                </a:solidFill>
              </a:rPr>
              <a:t>2</a:t>
            </a:r>
            <a:r>
              <a:rPr lang="en-US" sz="2000" i="0" dirty="0" smtClean="0">
                <a:solidFill>
                  <a:schemeClr val="tx1"/>
                </a:solidFill>
              </a:rPr>
              <a:t> with R ~ 1 m FNSF feasible!</a:t>
            </a:r>
            <a:endParaRPr lang="en-US" sz="2000" i="0" dirty="0">
              <a:solidFill>
                <a:schemeClr val="tx1"/>
              </a:solidFill>
            </a:endParaRPr>
          </a:p>
        </p:txBody>
      </p:sp>
      <p:sp>
        <p:nvSpPr>
          <p:cNvPr id="57" name="Up Arrow 56"/>
          <p:cNvSpPr/>
          <p:nvPr/>
        </p:nvSpPr>
        <p:spPr bwMode="auto">
          <a:xfrm>
            <a:off x="427551" y="3094737"/>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grpSp>
        <p:nvGrpSpPr>
          <p:cNvPr id="58" name="Group 85"/>
          <p:cNvGrpSpPr>
            <a:grpSpLocks noChangeAspect="1"/>
          </p:cNvGrpSpPr>
          <p:nvPr/>
        </p:nvGrpSpPr>
        <p:grpSpPr>
          <a:xfrm>
            <a:off x="5935006" y="941236"/>
            <a:ext cx="3025657" cy="1801964"/>
            <a:chOff x="4682907" y="1752600"/>
            <a:chExt cx="2175093" cy="1295400"/>
          </a:xfrm>
        </p:grpSpPr>
        <p:pic>
          <p:nvPicPr>
            <p:cNvPr id="59" name="Picture 2"/>
            <p:cNvPicPr>
              <a:picLocks noChangeAspect="1" noChangeArrowheads="1"/>
            </p:cNvPicPr>
            <p:nvPr/>
          </p:nvPicPr>
          <p:blipFill>
            <a:blip r:embed="rId2"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61" name="Text Box 39"/>
            <p:cNvSpPr txBox="1">
              <a:spLocks noChangeArrowheads="1"/>
            </p:cNvSpPr>
            <p:nvPr/>
          </p:nvSpPr>
          <p:spPr bwMode="auto">
            <a:xfrm>
              <a:off x="4682907" y="1765373"/>
              <a:ext cx="1066800" cy="272713"/>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400" i="0" dirty="0" smtClean="0">
                  <a:solidFill>
                    <a:schemeClr val="accent2"/>
                  </a:solidFill>
                  <a:latin typeface="Arial Narrow" pitchFamily="34" charset="0"/>
                  <a:ea typeface="MS PGothic" pitchFamily="34" charset="-128"/>
                </a:rPr>
                <a:t>ST-FNSF</a:t>
              </a:r>
            </a:p>
          </p:txBody>
        </p:sp>
      </p:grpSp>
      <p:sp>
        <p:nvSpPr>
          <p:cNvPr id="62" name="Rectangle 43"/>
          <p:cNvSpPr>
            <a:spLocks noChangeArrowheads="1"/>
          </p:cNvSpPr>
          <p:nvPr/>
        </p:nvSpPr>
        <p:spPr bwMode="auto">
          <a:xfrm>
            <a:off x="22344" y="990599"/>
            <a:ext cx="5715085" cy="838201"/>
          </a:xfrm>
          <a:prstGeom prst="rect">
            <a:avLst/>
          </a:prstGeom>
          <a:noFill/>
          <a:ln w="9525">
            <a:noFill/>
            <a:miter lim="800000"/>
            <a:headEnd/>
            <a:tailEnd/>
          </a:ln>
        </p:spPr>
        <p:txBody>
          <a:bodyPr anchor="ctr"/>
          <a:lstStyle/>
          <a:p>
            <a:pPr eaLnBrk="0" hangingPunct="0">
              <a:spcBef>
                <a:spcPct val="0"/>
              </a:spcBef>
              <a:spcAft>
                <a:spcPts val="0"/>
              </a:spcAft>
              <a:buNone/>
            </a:pPr>
            <a:r>
              <a:rPr lang="en-US" sz="2200" i="0" dirty="0" smtClean="0">
                <a:solidFill>
                  <a:srgbClr val="FF0000"/>
                </a:solidFill>
                <a:latin typeface="+mn-lt"/>
              </a:rPr>
              <a:t>Fusion Nuclear Science Facility (FNSF) could aid technology development</a:t>
            </a:r>
            <a:endParaRPr lang="en-US" sz="2200" i="0" dirty="0">
              <a:solidFill>
                <a:srgbClr val="FF0000"/>
              </a:solidFill>
              <a:latin typeface="+mn-lt"/>
            </a:endParaRPr>
          </a:p>
        </p:txBody>
      </p:sp>
      <p:sp>
        <p:nvSpPr>
          <p:cNvPr id="2" name="Rectangle 1"/>
          <p:cNvSpPr/>
          <p:nvPr/>
        </p:nvSpPr>
        <p:spPr>
          <a:xfrm>
            <a:off x="32656" y="1822681"/>
            <a:ext cx="7150117" cy="310919"/>
          </a:xfrm>
          <a:prstGeom prst="rect">
            <a:avLst/>
          </a:prstGeom>
        </p:spPr>
        <p:txBody>
          <a:bodyPr wrap="square">
            <a:spAutoFit/>
          </a:bodyPr>
          <a:lstStyle/>
          <a:p>
            <a:pPr marL="182880" indent="-182880">
              <a:lnSpc>
                <a:spcPct val="110000"/>
              </a:lnSpc>
              <a:buFont typeface="Arial"/>
              <a:buChar char="•"/>
            </a:pPr>
            <a:r>
              <a:rPr lang="en-US" sz="1400" b="0" i="0" dirty="0">
                <a:solidFill>
                  <a:srgbClr val="0816FF"/>
                </a:solidFill>
                <a:latin typeface="+mn-lt"/>
              </a:rPr>
              <a:t>P</a:t>
            </a:r>
            <a:r>
              <a:rPr lang="en-US" sz="1400" b="0" i="0" dirty="0" smtClean="0">
                <a:solidFill>
                  <a:srgbClr val="0816FF"/>
                </a:solidFill>
                <a:latin typeface="+mn-lt"/>
              </a:rPr>
              <a:t>lasma </a:t>
            </a:r>
            <a:r>
              <a:rPr lang="en-US" sz="1400" b="0" i="0" dirty="0">
                <a:solidFill>
                  <a:srgbClr val="0816FF"/>
                </a:solidFill>
                <a:latin typeface="+mn-lt"/>
              </a:rPr>
              <a:t>facing components for </a:t>
            </a:r>
            <a:r>
              <a:rPr lang="en-US" sz="1400" b="0" i="0" dirty="0" smtClean="0">
                <a:solidFill>
                  <a:srgbClr val="0816FF"/>
                </a:solidFill>
                <a:latin typeface="+mn-lt"/>
              </a:rPr>
              <a:t>exhaust, vacuum </a:t>
            </a:r>
            <a:r>
              <a:rPr lang="en-US" sz="1400" b="0" i="0" dirty="0">
                <a:solidFill>
                  <a:srgbClr val="0816FF"/>
                </a:solidFill>
                <a:latin typeface="+mn-lt"/>
              </a:rPr>
              <a:t>v</a:t>
            </a:r>
            <a:r>
              <a:rPr lang="en-US" sz="1400" b="0" i="0" dirty="0" smtClean="0">
                <a:solidFill>
                  <a:srgbClr val="0816FF"/>
                </a:solidFill>
                <a:latin typeface="+mn-lt"/>
              </a:rPr>
              <a:t>essel </a:t>
            </a:r>
            <a:r>
              <a:rPr lang="en-US" sz="1400" b="0" i="0" dirty="0">
                <a:solidFill>
                  <a:srgbClr val="0816FF"/>
                </a:solidFill>
                <a:latin typeface="+mn-lt"/>
              </a:rPr>
              <a:t>and s</a:t>
            </a:r>
            <a:r>
              <a:rPr lang="en-US" sz="1400" b="0" i="0" dirty="0" smtClean="0">
                <a:solidFill>
                  <a:srgbClr val="0816FF"/>
                </a:solidFill>
                <a:latin typeface="+mn-lt"/>
              </a:rPr>
              <a:t>hield, tritium </a:t>
            </a:r>
            <a:r>
              <a:rPr lang="en-US" sz="1400" b="0" i="0" dirty="0">
                <a:solidFill>
                  <a:srgbClr val="0816FF"/>
                </a:solidFill>
                <a:latin typeface="+mn-lt"/>
              </a:rPr>
              <a:t>f</a:t>
            </a:r>
            <a:r>
              <a:rPr lang="en-US" sz="1400" b="0" i="0" dirty="0" smtClean="0">
                <a:solidFill>
                  <a:srgbClr val="0816FF"/>
                </a:solidFill>
                <a:latin typeface="+mn-lt"/>
              </a:rPr>
              <a:t>uel cycle…</a:t>
            </a:r>
            <a:endParaRPr lang="en-US" sz="1400" b="0" i="0" dirty="0">
              <a:solidFill>
                <a:srgbClr val="0816FF"/>
              </a:solidFill>
              <a:latin typeface="+mn-lt"/>
            </a:endParaRPr>
          </a:p>
        </p:txBody>
      </p:sp>
    </p:spTree>
    <p:extLst>
      <p:ext uri="{BB962C8B-B14F-4D97-AF65-F5344CB8AC3E}">
        <p14:creationId xmlns:p14="http://schemas.microsoft.com/office/powerpoint/2010/main" val="1228772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914400"/>
          </a:xfrm>
        </p:spPr>
        <p:txBody>
          <a:bodyPr/>
          <a:lstStyle/>
          <a:p>
            <a:r>
              <a:rPr lang="en-US" sz="2800" b="1" dirty="0" smtClean="0"/>
              <a:t>The National Spherical Torus Experiment (NSTX)</a:t>
            </a:r>
          </a:p>
        </p:txBody>
      </p:sp>
      <p:sp>
        <p:nvSpPr>
          <p:cNvPr id="5" name="Text Box 4"/>
          <p:cNvSpPr txBox="1">
            <a:spLocks noChangeArrowheads="1"/>
          </p:cNvSpPr>
          <p:nvPr/>
        </p:nvSpPr>
        <p:spPr bwMode="auto">
          <a:xfrm>
            <a:off x="0" y="990600"/>
            <a:ext cx="3886200"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342900" indent="-342900" defTabSz="914400">
              <a:buFont typeface="Arial" panose="020B0604020202020204" pitchFamily="34" charset="0"/>
              <a:buChar char="•"/>
            </a:pPr>
            <a:r>
              <a:rPr lang="en-US" sz="2000" i="0" dirty="0" smtClean="0">
                <a:latin typeface="+mn-lt"/>
                <a:ea typeface="ÇlÇr ñæí©" charset="0"/>
                <a:cs typeface="Times New Roman"/>
              </a:rPr>
              <a:t>Located at the Princeton Plasma Physics Laboratory in Princeton, NJ</a:t>
            </a:r>
          </a:p>
          <a:p>
            <a:pPr marL="342900" indent="-342900" defTabSz="914400">
              <a:buFont typeface="Arial" panose="020B0604020202020204" pitchFamily="34" charset="0"/>
              <a:buChar char="•"/>
            </a:pPr>
            <a:r>
              <a:rPr lang="en-US" sz="2000" i="0" dirty="0" smtClean="0">
                <a:latin typeface="+mn-lt"/>
                <a:ea typeface="ÇlÇr ñæí©" charset="0"/>
                <a:cs typeface="Times New Roman"/>
              </a:rPr>
              <a:t>Operated from 1999-2010</a:t>
            </a:r>
          </a:p>
          <a:p>
            <a:pPr marL="342900" indent="-342900" defTabSz="914400">
              <a:buFont typeface="Arial" panose="020B0604020202020204" pitchFamily="34" charset="0"/>
              <a:buChar char="•"/>
            </a:pPr>
            <a:endParaRPr lang="en-US" sz="2000" i="0" dirty="0" smtClean="0">
              <a:latin typeface="+mn-lt"/>
              <a:ea typeface="ÇlÇr ñæí©" charset="0"/>
              <a:cs typeface="Times New Roman"/>
            </a:endParaRPr>
          </a:p>
          <a:p>
            <a:pPr marL="182880" indent="-182880" defTabSz="914400">
              <a:buNone/>
            </a:pPr>
            <a:endParaRPr lang="en-US" sz="2000" dirty="0">
              <a:latin typeface="+mn-lt"/>
              <a:cs typeface="Times New Roman"/>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953000"/>
            <a:ext cx="2286000" cy="1579245"/>
          </a:xfrm>
          <a:prstGeom prst="rect">
            <a:avLst/>
          </a:prstGeom>
          <a:noFill/>
          <a:ln>
            <a:noFill/>
          </a:ln>
          <a:extLst/>
        </p:spPr>
      </p:pic>
      <p:pic>
        <p:nvPicPr>
          <p:cNvPr id="7" name="Picture 6" descr="57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367597"/>
            <a:ext cx="2028190" cy="2482850"/>
          </a:xfrm>
          <a:prstGeom prst="rect">
            <a:avLst/>
          </a:prstGeom>
          <a:noFill/>
          <a:ln>
            <a:noFill/>
          </a:ln>
          <a:effectLst/>
          <a:extLst/>
        </p:spPr>
      </p:pic>
      <p:sp>
        <p:nvSpPr>
          <p:cNvPr id="8" name="Text Box 4"/>
          <p:cNvSpPr txBox="1">
            <a:spLocks noChangeArrowheads="1"/>
          </p:cNvSpPr>
          <p:nvPr/>
        </p:nvSpPr>
        <p:spPr bwMode="auto">
          <a:xfrm>
            <a:off x="4343400" y="990600"/>
            <a:ext cx="3886200"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342900" indent="-342900" defTabSz="914400">
              <a:buFont typeface="Arial" panose="020B0604020202020204" pitchFamily="34" charset="0"/>
              <a:buChar char="•"/>
            </a:pPr>
            <a:r>
              <a:rPr lang="en-US" sz="2000" i="0" dirty="0" smtClean="0">
                <a:latin typeface="+mn-lt"/>
                <a:ea typeface="ÇlÇr ñæí©" charset="0"/>
                <a:cs typeface="Times New Roman"/>
              </a:rPr>
              <a:t>Major accomplishments:</a:t>
            </a:r>
            <a:endParaRPr lang="en-US" sz="2000" dirty="0">
              <a:latin typeface="+mn-lt"/>
              <a:cs typeface="Times New Roman"/>
            </a:endParaRPr>
          </a:p>
        </p:txBody>
      </p:sp>
    </p:spTree>
    <p:extLst>
      <p:ext uri="{BB962C8B-B14F-4D97-AF65-F5344CB8AC3E}">
        <p14:creationId xmlns:p14="http://schemas.microsoft.com/office/powerpoint/2010/main" val="1558567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914400"/>
          </a:xfrm>
          <a:prstGeom prst="rect">
            <a:avLst/>
          </a:prstGeom>
          <a:noFill/>
          <a:ln>
            <a:noFill/>
          </a:ln>
          <a:extLst/>
        </p:spPr>
        <p:txBody>
          <a:bodyPr/>
          <a:lstStyle/>
          <a:p>
            <a:pPr algn="ctr" eaLnBrk="0" hangingPunct="0">
              <a:lnSpc>
                <a:spcPts val="3240"/>
              </a:lnSpc>
              <a:spcBef>
                <a:spcPct val="0"/>
              </a:spcBef>
              <a:spcAft>
                <a:spcPts val="0"/>
              </a:spcAft>
              <a:buFontTx/>
              <a:buNone/>
            </a:pPr>
            <a:r>
              <a:rPr lang="en-US" sz="2800" i="0" dirty="0" smtClean="0">
                <a:solidFill>
                  <a:schemeClr val="accent2"/>
                </a:solidFill>
              </a:rPr>
              <a:t>NSTX-U will provide new data to support ST-FNSF design, ITER operations, boundary solutions</a:t>
            </a:r>
            <a:endParaRPr lang="en-US" sz="2800" i="0" dirty="0">
              <a:solidFill>
                <a:schemeClr val="accent2"/>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TextBox 1"/>
          <p:cNvSpPr txBox="1"/>
          <p:nvPr/>
        </p:nvSpPr>
        <p:spPr>
          <a:xfrm>
            <a:off x="2819554" y="3352800"/>
            <a:ext cx="6134100" cy="830997"/>
          </a:xfrm>
          <a:prstGeom prst="rect">
            <a:avLst/>
          </a:prstGeom>
          <a:solidFill>
            <a:schemeClr val="bg1">
              <a:lumMod val="85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 5-10x increase in </a:t>
            </a:r>
            <a:r>
              <a:rPr lang="en-US" sz="2800" i="0" dirty="0" err="1" smtClean="0">
                <a:solidFill>
                  <a:schemeClr val="tx1"/>
                </a:solidFill>
              </a:rPr>
              <a:t>nT</a:t>
            </a:r>
            <a:r>
              <a:rPr lang="en-US" sz="2800" i="0" dirty="0" err="1">
                <a:solidFill>
                  <a:schemeClr val="tx1"/>
                </a:solidFill>
                <a:latin typeface="Symbol" charset="2"/>
                <a:cs typeface="Symbol" charset="2"/>
              </a:rPr>
              <a:t>t</a:t>
            </a:r>
            <a:r>
              <a:rPr lang="en-US" sz="28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819554" y="4338235"/>
            <a:ext cx="6121400" cy="2139901"/>
          </a:xfrm>
          <a:solidFill>
            <a:schemeClr val="bg1">
              <a:lumMod val="85000"/>
            </a:schemeClr>
          </a:solidFill>
          <a:ln>
            <a:solidFill>
              <a:schemeClr val="tx1"/>
            </a:solidFill>
          </a:ln>
        </p:spPr>
        <p:txBody>
          <a:bodyPr tIns="91440"/>
          <a:lstStyle/>
          <a:p>
            <a:pPr marL="0" indent="0">
              <a:lnSpc>
                <a:spcPts val="1660"/>
              </a:lnSpc>
              <a:spcBef>
                <a:spcPts val="600"/>
              </a:spcBef>
              <a:spcAft>
                <a:spcPts val="600"/>
              </a:spcAft>
              <a:buNone/>
            </a:pPr>
            <a:r>
              <a:rPr lang="en-US" sz="2000" b="1" dirty="0" smtClean="0"/>
              <a:t>NSTX-U mission elements:</a:t>
            </a:r>
          </a:p>
          <a:p>
            <a:pPr marL="171450" indent="-171450">
              <a:spcBef>
                <a:spcPts val="0"/>
              </a:spcBef>
              <a:spcAft>
                <a:spcPts val="0"/>
              </a:spcAft>
            </a:pPr>
            <a:r>
              <a:rPr lang="en-US" sz="1800" b="1" dirty="0">
                <a:solidFill>
                  <a:srgbClr val="FF0000"/>
                </a:solidFill>
              </a:rPr>
              <a:t>Advance ST as candidate for </a:t>
            </a:r>
            <a:r>
              <a:rPr lang="en-US" sz="1800" b="1" dirty="0" smtClean="0">
                <a:solidFill>
                  <a:srgbClr val="FF0000"/>
                </a:solidFill>
              </a:rPr>
              <a:t>FNSF</a:t>
            </a:r>
            <a:endParaRPr lang="en-US" sz="1800" b="1" dirty="0">
              <a:solidFill>
                <a:srgbClr val="FF0000"/>
              </a:solidFill>
            </a:endParaRPr>
          </a:p>
          <a:p>
            <a:pPr marL="171450" indent="-171450">
              <a:spcBef>
                <a:spcPts val="0"/>
              </a:spcBef>
              <a:spcAft>
                <a:spcPts val="0"/>
              </a:spcAft>
            </a:pPr>
            <a:r>
              <a:rPr lang="en-US" sz="1800" b="1" dirty="0">
                <a:solidFill>
                  <a:srgbClr val="FF0000"/>
                </a:solidFill>
              </a:rPr>
              <a:t>Develop solutions for the plasma-material interface </a:t>
            </a:r>
            <a:r>
              <a:rPr lang="en-US" sz="1800" b="1" dirty="0" smtClean="0">
                <a:solidFill>
                  <a:srgbClr val="FF0000"/>
                </a:solidFill>
              </a:rPr>
              <a:t>challenge</a:t>
            </a:r>
            <a:endParaRPr lang="en-US" sz="1800" b="1" dirty="0">
              <a:solidFill>
                <a:srgbClr val="FF0000"/>
              </a:solidFill>
            </a:endParaRPr>
          </a:p>
          <a:p>
            <a:pPr marL="171450" indent="-171450">
              <a:spcBef>
                <a:spcPts val="0"/>
              </a:spcBef>
              <a:spcAft>
                <a:spcPts val="0"/>
              </a:spcAft>
            </a:pPr>
            <a:r>
              <a:rPr lang="en-US" sz="1800" b="1" dirty="0">
                <a:solidFill>
                  <a:srgbClr val="FF0000"/>
                </a:solidFill>
              </a:rPr>
              <a:t>Explore unique ST parameter regimes to advance predictive capability - for ITER and </a:t>
            </a:r>
            <a:r>
              <a:rPr lang="en-US" sz="1800" b="1" dirty="0" smtClean="0">
                <a:solidFill>
                  <a:srgbClr val="FF0000"/>
                </a:solidFill>
              </a:rPr>
              <a:t>beyond</a:t>
            </a:r>
            <a:endParaRPr lang="en-US" sz="1800" b="1" dirty="0">
              <a:solidFill>
                <a:srgbClr val="FF0000"/>
              </a:solidFill>
            </a:endParaRPr>
          </a:p>
          <a:p>
            <a:pPr marL="171450" indent="-171450">
              <a:spcBef>
                <a:spcPts val="0"/>
              </a:spcBef>
              <a:spcAft>
                <a:spcPts val="0"/>
              </a:spcAft>
            </a:pPr>
            <a:r>
              <a:rPr lang="en-US" sz="1800" b="1" dirty="0">
                <a:solidFill>
                  <a:srgbClr val="FF0000"/>
                </a:solidFill>
              </a:rPr>
              <a:t>Develop ST as fusion energy system</a:t>
            </a:r>
          </a:p>
        </p:txBody>
      </p:sp>
      <p:sp>
        <p:nvSpPr>
          <p:cNvPr id="19" name="Content Placeholder 2"/>
          <p:cNvSpPr txBox="1">
            <a:spLocks/>
          </p:cNvSpPr>
          <p:nvPr/>
        </p:nvSpPr>
        <p:spPr bwMode="auto">
          <a:xfrm>
            <a:off x="2839510" y="1016304"/>
            <a:ext cx="6114144" cy="2184096"/>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ea typeface="ＭＳ Ｐゴシック" charset="0"/>
                <a:cs typeface="ＭＳ Ｐゴシック" charset="0"/>
              </a:rPr>
              <a:t>New center-stack doubles toroidal field, plasma current, </a:t>
            </a:r>
            <a:r>
              <a:rPr lang="en-US" i="0" dirty="0" smtClean="0">
                <a:ea typeface="ＭＳ Ｐゴシック" charset="0"/>
                <a:cs typeface="ＭＳ Ｐゴシック" charset="0"/>
              </a:rPr>
              <a:t>5</a:t>
            </a:r>
            <a:r>
              <a:rPr lang="en-US" i="0" dirty="0" smtClean="0">
                <a:latin typeface="Calibri"/>
                <a:ea typeface="ＭＳ Ｐゴシック" charset="0"/>
                <a:cs typeface="ＭＳ Ｐゴシック" charset="0"/>
              </a:rPr>
              <a:t>× </a:t>
            </a:r>
            <a:r>
              <a:rPr lang="en-US" b="1" i="0" dirty="0" smtClean="0">
                <a:ea typeface="ＭＳ Ｐゴシック" charset="0"/>
                <a:cs typeface="ＭＳ Ｐゴシック" charset="0"/>
              </a:rPr>
              <a:t>pulse-length</a:t>
            </a:r>
          </a:p>
          <a:p>
            <a:pPr marL="225425" indent="-225425">
              <a:lnSpc>
                <a:spcPct val="90000"/>
              </a:lnSpc>
            </a:pPr>
            <a:r>
              <a:rPr lang="en-US" b="1" i="0" dirty="0" smtClean="0">
                <a:ea typeface="ＭＳ Ｐゴシック" charset="0"/>
                <a:cs typeface="ＭＳ Ｐゴシック" charset="0"/>
              </a:rPr>
              <a:t>Tangential injection provides 3-4</a:t>
            </a:r>
            <a:r>
              <a:rPr lang="en-US" i="0" dirty="0" smtClean="0">
                <a:latin typeface="Calibri"/>
                <a:ea typeface="ＭＳ Ｐゴシック" charset="0"/>
                <a:cs typeface="ＭＳ Ｐゴシック" charset="0"/>
              </a:rPr>
              <a:t>×</a:t>
            </a:r>
            <a:r>
              <a:rPr lang="en-US" b="1" i="0" dirty="0" smtClean="0">
                <a:ea typeface="ＭＳ Ｐゴシック" charset="0"/>
                <a:cs typeface="ＭＳ Ｐゴシック" charset="0"/>
              </a:rPr>
              <a:t> higher current drive at low I</a:t>
            </a:r>
            <a:r>
              <a:rPr lang="en-US" b="1" i="0" baseline="-25000" dirty="0" smtClean="0">
                <a:ea typeface="ＭＳ Ｐゴシック" charset="0"/>
                <a:cs typeface="ＭＳ Ｐゴシック" charset="0"/>
              </a:rPr>
              <a:t>P</a:t>
            </a:r>
            <a:r>
              <a:rPr lang="en-US" b="1" i="0" dirty="0" smtClean="0">
                <a:ea typeface="ＭＳ Ｐゴシック" charset="0"/>
                <a:cs typeface="ＭＳ Ｐゴシック" charset="0"/>
              </a:rPr>
              <a:t>:</a:t>
            </a:r>
          </a:p>
          <a:p>
            <a:pPr lvl="1">
              <a:lnSpc>
                <a:spcPct val="90000"/>
              </a:lnSpc>
            </a:pPr>
            <a:r>
              <a:rPr lang="en-US" i="0" dirty="0" smtClean="0">
                <a:solidFill>
                  <a:srgbClr val="FF0000"/>
                </a:solidFill>
                <a:ea typeface="ＭＳ Ｐゴシック" charset="0"/>
              </a:rPr>
              <a:t>2x higher absorption (40</a:t>
            </a:r>
            <a:r>
              <a:rPr lang="en-US" i="0" dirty="0" smtClean="0">
                <a:solidFill>
                  <a:srgbClr val="FF0000"/>
                </a:solidFill>
                <a:ea typeface="ＭＳ Ｐゴシック" charset="0"/>
                <a:sym typeface="Wingdings" charset="0"/>
              </a:rPr>
              <a:t></a:t>
            </a:r>
            <a:r>
              <a:rPr lang="en-US" i="0" dirty="0" smtClean="0">
                <a:solidFill>
                  <a:srgbClr val="FF0000"/>
                </a:solidFill>
                <a:ea typeface="ＭＳ Ｐゴシック" charset="0"/>
              </a:rPr>
              <a:t>80%) at low I</a:t>
            </a:r>
            <a:r>
              <a:rPr lang="en-US" i="0" baseline="-25000" dirty="0" smtClean="0">
                <a:solidFill>
                  <a:srgbClr val="FF0000"/>
                </a:solidFill>
                <a:ea typeface="ＭＳ Ｐゴシック" charset="0"/>
              </a:rPr>
              <a:t>P </a:t>
            </a:r>
          </a:p>
          <a:p>
            <a:pPr lvl="1">
              <a:lnSpc>
                <a:spcPct val="90000"/>
              </a:lnSpc>
            </a:pPr>
            <a:r>
              <a:rPr lang="en-US" i="0" dirty="0" smtClean="0">
                <a:solidFill>
                  <a:srgbClr val="FF0000"/>
                </a:solidFill>
                <a:ea typeface="ＭＳ Ｐゴシック" charset="0"/>
              </a:rPr>
              <a:t>1.5-2x higher current drive efficiency</a:t>
            </a:r>
            <a:endParaRPr lang="en-US" i="0" dirty="0">
              <a:solidFill>
                <a:srgbClr val="FF0000"/>
              </a:solidFill>
              <a:ea typeface="ＭＳ Ｐゴシック" charset="0"/>
            </a:endParaRPr>
          </a:p>
        </p:txBody>
      </p:sp>
    </p:spTree>
    <p:extLst>
      <p:ext uri="{BB962C8B-B14F-4D97-AF65-F5344CB8AC3E}">
        <p14:creationId xmlns:p14="http://schemas.microsoft.com/office/powerpoint/2010/main" val="8093563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t>NSTX achieved favorable confinement and current drive results</a:t>
            </a:r>
            <a:r>
              <a:rPr lang="en-US" sz="2800" dirty="0"/>
              <a:t>;</a:t>
            </a:r>
            <a:r>
              <a:rPr lang="en-US" sz="2800" dirty="0" smtClean="0"/>
              <a:t> Will trends continue in NSTX-U?</a:t>
            </a:r>
            <a:endParaRPr lang="en-US" sz="2800" dirty="0"/>
          </a:p>
        </p:txBody>
      </p:sp>
      <p:sp>
        <p:nvSpPr>
          <p:cNvPr id="38" name="TextBox 37"/>
          <p:cNvSpPr txBox="1"/>
          <p:nvPr/>
        </p:nvSpPr>
        <p:spPr>
          <a:xfrm>
            <a:off x="4969266" y="5715001"/>
            <a:ext cx="3969430" cy="830997"/>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FNSF</a:t>
            </a:r>
            <a:endParaRPr lang="en-US" sz="2400" i="0" dirty="0">
              <a:solidFill>
                <a:srgbClr val="FF0000"/>
              </a:solidFill>
              <a:latin typeface="Arial Narrow" panose="020B0606020202030204" pitchFamily="34" charset="0"/>
            </a:endParaRPr>
          </a:p>
        </p:txBody>
      </p:sp>
      <p:pic>
        <p:nvPicPr>
          <p:cNvPr id="16" name="Picture 15" descr="HighNI.emf"/>
          <p:cNvPicPr>
            <a:picLocks noChangeAspect="1"/>
          </p:cNvPicPr>
          <p:nvPr/>
        </p:nvPicPr>
        <p:blipFill rotWithShape="1">
          <a:blip r:embed="rId2" cstate="print"/>
          <a:srcRect l="8621" t="16688"/>
          <a:stretch/>
        </p:blipFill>
        <p:spPr>
          <a:xfrm>
            <a:off x="5238018" y="1434821"/>
            <a:ext cx="3829782" cy="3039429"/>
          </a:xfrm>
          <a:prstGeom prst="rect">
            <a:avLst/>
          </a:prstGeom>
          <a:noFill/>
          <a:ln w="3175">
            <a:solidFill>
              <a:schemeClr val="bg1"/>
            </a:solidFill>
          </a:ln>
          <a:effectLst/>
        </p:spPr>
      </p:pic>
      <p:sp>
        <p:nvSpPr>
          <p:cNvPr id="47" name="TextBox 19"/>
          <p:cNvSpPr txBox="1">
            <a:spLocks noChangeArrowheads="1"/>
          </p:cNvSpPr>
          <p:nvPr/>
        </p:nvSpPr>
        <p:spPr bwMode="auto">
          <a:xfrm>
            <a:off x="5238017" y="4300388"/>
            <a:ext cx="3829783"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 name="Rectangle 2"/>
          <p:cNvSpPr/>
          <p:nvPr/>
        </p:nvSpPr>
        <p:spPr>
          <a:xfrm>
            <a:off x="4470606" y="1066800"/>
            <a:ext cx="4572000" cy="338554"/>
          </a:xfrm>
          <a:prstGeom prst="rect">
            <a:avLst/>
          </a:prstGeom>
          <a:solidFill>
            <a:schemeClr val="bg1"/>
          </a:solidFill>
        </p:spPr>
        <p:txBody>
          <a:bodyPr wrap="square">
            <a:spAutoFit/>
          </a:bodyPr>
          <a:lstStyle/>
          <a:p>
            <a:pPr algn="ctr">
              <a:spcBef>
                <a:spcPts val="0"/>
              </a:spcBef>
            </a:pPr>
            <a:r>
              <a:rPr lang="en-US" sz="1600" i="0" dirty="0">
                <a:solidFill>
                  <a:srgbClr val="000000"/>
                </a:solidFill>
              </a:rPr>
              <a:t>TRANSP Contours of Non-Inductive Fraction</a:t>
            </a:r>
          </a:p>
        </p:txBody>
      </p:sp>
      <p:sp>
        <p:nvSpPr>
          <p:cNvPr id="4" name="Rectangle 3"/>
          <p:cNvSpPr/>
          <p:nvPr/>
        </p:nvSpPr>
        <p:spPr>
          <a:xfrm rot="16200000">
            <a:off x="3598727" y="2231277"/>
            <a:ext cx="2537478" cy="590931"/>
          </a:xfrm>
          <a:prstGeom prst="rect">
            <a:avLst/>
          </a:prstGeom>
        </p:spPr>
        <p:txBody>
          <a:bodyPr wrap="square">
            <a:spAutoFit/>
          </a:bodyPr>
          <a:lstStyle/>
          <a:p>
            <a:pPr algn="ctr">
              <a:lnSpc>
                <a:spcPct val="90000"/>
              </a:lnSpc>
            </a:pPr>
            <a:r>
              <a:rPr lang="en-US" sz="1800" i="0" dirty="0" smtClean="0">
                <a:solidFill>
                  <a:srgbClr val="000000"/>
                </a:solidFill>
                <a:latin typeface="Helvetica" pitchFamily="34" charset="0"/>
              </a:rPr>
              <a:t>H</a:t>
            </a:r>
            <a:r>
              <a:rPr lang="en-US" sz="1800" i="0" baseline="-25000" dirty="0" smtClean="0">
                <a:solidFill>
                  <a:srgbClr val="000000"/>
                </a:solidFill>
                <a:latin typeface="Helvetica" pitchFamily="34" charset="0"/>
              </a:rPr>
              <a:t>98y2</a:t>
            </a:r>
            <a:r>
              <a:rPr lang="en-US" sz="1800" i="0" dirty="0" smtClean="0">
                <a:solidFill>
                  <a:srgbClr val="000000"/>
                </a:solidFill>
                <a:latin typeface="Helvetica" pitchFamily="34" charset="0"/>
              </a:rPr>
              <a:t> confinement</a:t>
            </a:r>
          </a:p>
          <a:p>
            <a:pPr algn="ctr">
              <a:lnSpc>
                <a:spcPct val="90000"/>
              </a:lnSpc>
            </a:pPr>
            <a:r>
              <a:rPr lang="en-US" sz="1800" i="0" dirty="0" smtClean="0">
                <a:solidFill>
                  <a:srgbClr val="000000"/>
                </a:solidFill>
                <a:latin typeface="Helvetica" pitchFamily="34" charset="0"/>
              </a:rPr>
              <a:t>parameter</a:t>
            </a:r>
            <a:endParaRPr lang="en-US" sz="1100" i="0" dirty="0">
              <a:solidFill>
                <a:srgbClr val="000000"/>
              </a:solidFill>
              <a:latin typeface="Helvetica" pitchFamily="34" charset="0"/>
            </a:endParaRPr>
          </a:p>
        </p:txBody>
      </p:sp>
      <p:pic>
        <p:nvPicPr>
          <p:cNvPr id="14" name="Picture 4" descr="untitled"/>
          <p:cNvPicPr>
            <a:picLocks noChangeAspect="1" noChangeArrowheads="1"/>
          </p:cNvPicPr>
          <p:nvPr/>
        </p:nvPicPr>
        <p:blipFill>
          <a:blip r:embed="rId3" cstate="print"/>
          <a:srcRect/>
          <a:stretch>
            <a:fillRect/>
          </a:stretch>
        </p:blipFill>
        <p:spPr bwMode="auto">
          <a:xfrm>
            <a:off x="203131" y="1055102"/>
            <a:ext cx="4181137" cy="3753111"/>
          </a:xfrm>
          <a:prstGeom prst="rect">
            <a:avLst/>
          </a:prstGeom>
          <a:noFill/>
          <a:ln w="9525">
            <a:noFill/>
            <a:miter lim="800000"/>
            <a:headEnd/>
            <a:tailEnd/>
          </a:ln>
        </p:spPr>
      </p:pic>
      <p:sp>
        <p:nvSpPr>
          <p:cNvPr id="18" name="Text Box 11"/>
          <p:cNvSpPr txBox="1">
            <a:spLocks noChangeArrowheads="1"/>
          </p:cNvSpPr>
          <p:nvPr/>
        </p:nvSpPr>
        <p:spPr bwMode="auto">
          <a:xfrm>
            <a:off x="909924" y="2763386"/>
            <a:ext cx="1021867" cy="566640"/>
          </a:xfrm>
          <a:prstGeom prst="rect">
            <a:avLst/>
          </a:prstGeom>
          <a:noFill/>
          <a:ln w="3175" algn="ctr">
            <a:noFill/>
            <a:miter lim="800000"/>
            <a:headEnd/>
            <a:tailEnd/>
          </a:ln>
        </p:spPr>
        <p:txBody>
          <a:bodyPr lIns="0" rIns="0">
            <a:spAutoFit/>
          </a:bodyPr>
          <a:lstStyle/>
          <a:p>
            <a:pPr algn="ctr">
              <a:spcBef>
                <a:spcPct val="20000"/>
              </a:spcBef>
            </a:pPr>
            <a:r>
              <a:rPr lang="en-US" sz="1800" i="0" dirty="0">
                <a:solidFill>
                  <a:schemeClr val="tx1"/>
                </a:solidFill>
              </a:rPr>
              <a:t>ITER-like scaling</a:t>
            </a:r>
          </a:p>
        </p:txBody>
      </p:sp>
      <p:sp>
        <p:nvSpPr>
          <p:cNvPr id="19" name="Text Box 12"/>
          <p:cNvSpPr txBox="1">
            <a:spLocks noChangeArrowheads="1"/>
          </p:cNvSpPr>
          <p:nvPr/>
        </p:nvSpPr>
        <p:spPr bwMode="auto">
          <a:xfrm>
            <a:off x="909922" y="963513"/>
            <a:ext cx="1216721" cy="615208"/>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21" name="Arc 13"/>
          <p:cNvSpPr>
            <a:spLocks/>
          </p:cNvSpPr>
          <p:nvPr/>
        </p:nvSpPr>
        <p:spPr bwMode="auto">
          <a:xfrm rot="549913" flipH="1">
            <a:off x="839670" y="2769777"/>
            <a:ext cx="2275781" cy="1122524"/>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22" name="Line 14"/>
          <p:cNvSpPr>
            <a:spLocks noChangeShapeType="1"/>
          </p:cNvSpPr>
          <p:nvPr/>
        </p:nvSpPr>
        <p:spPr bwMode="auto">
          <a:xfrm>
            <a:off x="2136162" y="2149937"/>
            <a:ext cx="0" cy="817931"/>
          </a:xfrm>
          <a:prstGeom prst="line">
            <a:avLst/>
          </a:prstGeom>
          <a:noFill/>
          <a:ln w="19050">
            <a:solidFill>
              <a:srgbClr val="FF0000"/>
            </a:solidFill>
            <a:round/>
            <a:headEnd/>
            <a:tailEnd/>
          </a:ln>
        </p:spPr>
        <p:txBody>
          <a:bodyPr lIns="0" tIns="0" rIns="0" bIns="0"/>
          <a:lstStyle/>
          <a:p>
            <a:endParaRPr lang="en-US" sz="2000" i="0"/>
          </a:p>
        </p:txBody>
      </p:sp>
      <p:sp>
        <p:nvSpPr>
          <p:cNvPr id="23" name="Line 15"/>
          <p:cNvSpPr>
            <a:spLocks noChangeShapeType="1"/>
          </p:cNvSpPr>
          <p:nvPr/>
        </p:nvSpPr>
        <p:spPr bwMode="auto">
          <a:xfrm>
            <a:off x="3158029" y="2149937"/>
            <a:ext cx="0" cy="1022413"/>
          </a:xfrm>
          <a:prstGeom prst="line">
            <a:avLst/>
          </a:prstGeom>
          <a:noFill/>
          <a:ln w="19050">
            <a:solidFill>
              <a:srgbClr val="FF0000"/>
            </a:solidFill>
            <a:round/>
            <a:headEnd/>
            <a:tailEnd/>
          </a:ln>
        </p:spPr>
        <p:txBody>
          <a:bodyPr lIns="0" tIns="0" rIns="0" bIns="0"/>
          <a:lstStyle/>
          <a:p>
            <a:endParaRPr lang="en-US" sz="2000" i="0"/>
          </a:p>
        </p:txBody>
      </p:sp>
      <p:sp>
        <p:nvSpPr>
          <p:cNvPr id="24" name="Line 16"/>
          <p:cNvSpPr>
            <a:spLocks noChangeShapeType="1"/>
          </p:cNvSpPr>
          <p:nvPr/>
        </p:nvSpPr>
        <p:spPr bwMode="auto">
          <a:xfrm>
            <a:off x="1523044" y="1843214"/>
            <a:ext cx="0" cy="817931"/>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25" name="Text Box 17"/>
          <p:cNvSpPr txBox="1">
            <a:spLocks noChangeArrowheads="1"/>
          </p:cNvSpPr>
          <p:nvPr/>
        </p:nvSpPr>
        <p:spPr bwMode="auto">
          <a:xfrm>
            <a:off x="1444275" y="2103077"/>
            <a:ext cx="165269" cy="32379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26" name="Text Box 18"/>
          <p:cNvSpPr txBox="1">
            <a:spLocks noChangeArrowheads="1"/>
          </p:cNvSpPr>
          <p:nvPr/>
        </p:nvSpPr>
        <p:spPr bwMode="auto">
          <a:xfrm>
            <a:off x="2647095" y="1364341"/>
            <a:ext cx="1532802" cy="191578"/>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27" name="Text Box 19"/>
          <p:cNvSpPr txBox="1">
            <a:spLocks noChangeArrowheads="1"/>
          </p:cNvSpPr>
          <p:nvPr/>
        </p:nvSpPr>
        <p:spPr bwMode="auto">
          <a:xfrm>
            <a:off x="2027965" y="1749007"/>
            <a:ext cx="1223736" cy="56664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28" name="Line 20"/>
          <p:cNvSpPr>
            <a:spLocks noChangeShapeType="1"/>
          </p:cNvSpPr>
          <p:nvPr/>
        </p:nvSpPr>
        <p:spPr bwMode="auto">
          <a:xfrm flipH="1" flipV="1">
            <a:off x="1044668" y="1332007"/>
            <a:ext cx="2145919" cy="1942586"/>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29" name="Line 21"/>
          <p:cNvSpPr>
            <a:spLocks noChangeShapeType="1"/>
          </p:cNvSpPr>
          <p:nvPr/>
        </p:nvSpPr>
        <p:spPr bwMode="auto">
          <a:xfrm>
            <a:off x="2136162" y="2588722"/>
            <a:ext cx="1021867"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30" name="Text Box 19"/>
          <p:cNvSpPr txBox="1">
            <a:spLocks noChangeArrowheads="1"/>
          </p:cNvSpPr>
          <p:nvPr/>
        </p:nvSpPr>
        <p:spPr bwMode="auto">
          <a:xfrm>
            <a:off x="3329589" y="2526742"/>
            <a:ext cx="862990" cy="323793"/>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sp>
        <p:nvSpPr>
          <p:cNvPr id="31" name="TextBox 30"/>
          <p:cNvSpPr txBox="1"/>
          <p:nvPr/>
        </p:nvSpPr>
        <p:spPr>
          <a:xfrm>
            <a:off x="99237" y="5715000"/>
            <a:ext cx="4648200" cy="830997"/>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6" name="Rectangle 5"/>
          <p:cNvSpPr/>
          <p:nvPr/>
        </p:nvSpPr>
        <p:spPr>
          <a:xfrm>
            <a:off x="4823637" y="5004754"/>
            <a:ext cx="4320363" cy="523220"/>
          </a:xfrm>
          <a:prstGeom prst="rect">
            <a:avLst/>
          </a:prstGeom>
        </p:spPr>
        <p:txBody>
          <a:bodyPr wrap="square">
            <a:spAutoFit/>
          </a:bodyPr>
          <a:lstStyle/>
          <a:p>
            <a:r>
              <a:rPr lang="en-US" sz="1400" b="0" i="0" dirty="0"/>
              <a:t>NSTX achieved 70% “transformer-less” </a:t>
            </a:r>
            <a:r>
              <a:rPr lang="en-US" sz="1400" b="0" i="0" dirty="0" smtClean="0"/>
              <a:t>current drive </a:t>
            </a:r>
            <a:r>
              <a:rPr lang="en-US" sz="1400" b="0" i="0" dirty="0" smtClean="0">
                <a:solidFill>
                  <a:srgbClr val="FF0000"/>
                </a:solidFill>
              </a:rPr>
              <a:t>Will </a:t>
            </a:r>
            <a:r>
              <a:rPr lang="en-US" sz="1400" b="0" i="0" dirty="0">
                <a:solidFill>
                  <a:srgbClr val="FF0000"/>
                </a:solidFill>
              </a:rPr>
              <a:t>NSTX-U achieve 100% as </a:t>
            </a:r>
            <a:r>
              <a:rPr lang="en-US" sz="1400" b="0" i="0" dirty="0" smtClean="0">
                <a:solidFill>
                  <a:srgbClr val="FF0000"/>
                </a:solidFill>
              </a:rPr>
              <a:t>predicted?</a:t>
            </a:r>
            <a:endParaRPr lang="en-US" sz="1400" b="0" i="0" dirty="0"/>
          </a:p>
        </p:txBody>
      </p:sp>
      <p:sp>
        <p:nvSpPr>
          <p:cNvPr id="7" name="Rectangle 6"/>
          <p:cNvSpPr/>
          <p:nvPr/>
        </p:nvSpPr>
        <p:spPr bwMode="auto">
          <a:xfrm>
            <a:off x="2743200" y="4469622"/>
            <a:ext cx="586389" cy="407178"/>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32" name="Rectangle 31"/>
          <p:cNvSpPr/>
          <p:nvPr/>
        </p:nvSpPr>
        <p:spPr>
          <a:xfrm>
            <a:off x="99237" y="5039380"/>
            <a:ext cx="4548963" cy="523220"/>
          </a:xfrm>
          <a:prstGeom prst="rect">
            <a:avLst/>
          </a:prstGeom>
        </p:spPr>
        <p:txBody>
          <a:bodyPr wrap="square">
            <a:spAutoFit/>
          </a:bodyPr>
          <a:lstStyle/>
          <a:p>
            <a:r>
              <a:rPr lang="en-US" sz="1400" b="0" i="0" dirty="0"/>
              <a:t>NSTX </a:t>
            </a:r>
            <a:r>
              <a:rPr lang="en-US" sz="1400" b="0" i="0" dirty="0" smtClean="0"/>
              <a:t>observed </a:t>
            </a:r>
            <a:r>
              <a:rPr lang="en-US" sz="1400" b="0" i="0" dirty="0"/>
              <a:t>confinement increase at higher </a:t>
            </a:r>
            <a:r>
              <a:rPr lang="en-US" sz="1400" b="0" i="0" dirty="0" err="1" smtClean="0"/>
              <a:t>T</a:t>
            </a:r>
            <a:r>
              <a:rPr lang="en-US" sz="1400" b="0" i="0" baseline="-25000" dirty="0" err="1" smtClean="0"/>
              <a:t>e</a:t>
            </a:r>
            <a:r>
              <a:rPr lang="en-US" sz="1400" b="0" i="0" dirty="0" smtClean="0"/>
              <a:t>! </a:t>
            </a:r>
          </a:p>
          <a:p>
            <a:r>
              <a:rPr lang="en-US" sz="1400" b="0" i="0" dirty="0" smtClean="0">
                <a:solidFill>
                  <a:srgbClr val="FF0000"/>
                </a:solidFill>
              </a:rPr>
              <a:t>Will trend </a:t>
            </a:r>
            <a:r>
              <a:rPr lang="en-US" sz="1400" b="0" i="0" dirty="0">
                <a:solidFill>
                  <a:srgbClr val="FF0000"/>
                </a:solidFill>
              </a:rPr>
              <a:t>continue, or look like conventional A?</a:t>
            </a:r>
            <a:endParaRPr lang="en-US" sz="1400" b="0" i="0" dirty="0"/>
          </a:p>
        </p:txBody>
      </p:sp>
      <p:sp>
        <p:nvSpPr>
          <p:cNvPr id="15" name="Text Box 6"/>
          <p:cNvSpPr txBox="1">
            <a:spLocks noChangeArrowheads="1"/>
          </p:cNvSpPr>
          <p:nvPr/>
        </p:nvSpPr>
        <p:spPr bwMode="auto">
          <a:xfrm>
            <a:off x="76200" y="4638857"/>
            <a:ext cx="4850018" cy="276999"/>
          </a:xfrm>
          <a:prstGeom prst="rect">
            <a:avLst/>
          </a:prstGeom>
          <a:solidFill>
            <a:schemeClr val="bg1"/>
          </a:solidFill>
          <a:ln w="15875" algn="ctr">
            <a:noFill/>
            <a:miter lim="800000"/>
            <a:headEnd/>
            <a:tailEnd/>
          </a:ln>
        </p:spPr>
        <p:txBody>
          <a:bodyPr wrap="square" lIns="0" tIns="0" rIns="0" bIns="0">
            <a:spAutoFit/>
          </a:bodyPr>
          <a:lstStyle/>
          <a:p>
            <a:pPr algn="ctr">
              <a:spcBef>
                <a:spcPct val="20000"/>
              </a:spcBef>
              <a:defRPr/>
            </a:pPr>
            <a:r>
              <a:rPr lang="en-US" sz="1800" i="0" dirty="0">
                <a:solidFill>
                  <a:schemeClr val="tx1"/>
                </a:solidFill>
                <a:latin typeface="Arial Narrow" pitchFamily="34" charset="0"/>
                <a:cs typeface="Arial" charset="0"/>
              </a:rPr>
              <a:t>Normalized </a:t>
            </a:r>
            <a:r>
              <a:rPr lang="en-US" sz="1800" i="0" dirty="0" smtClean="0">
                <a:solidFill>
                  <a:schemeClr val="tx1"/>
                </a:solidFill>
                <a:latin typeface="Arial Narrow" pitchFamily="34" charset="0"/>
                <a:cs typeface="Arial" charset="0"/>
              </a:rPr>
              <a:t>electron </a:t>
            </a:r>
            <a:r>
              <a:rPr lang="en-US" sz="1800" i="0" dirty="0" err="1" smtClean="0">
                <a:solidFill>
                  <a:schemeClr val="tx1"/>
                </a:solidFill>
                <a:latin typeface="Arial Narrow" pitchFamily="34" charset="0"/>
                <a:cs typeface="Arial" charset="0"/>
              </a:rPr>
              <a:t>collisionality</a:t>
            </a:r>
            <a:r>
              <a:rPr lang="en-US" sz="1800" i="0" dirty="0" smtClean="0">
                <a:solidFill>
                  <a:schemeClr val="tx1"/>
                </a:solidFill>
                <a:latin typeface="Arial Narrow" pitchFamily="34" charset="0"/>
                <a:cs typeface="Arial" charset="0"/>
              </a:rPr>
              <a:t> </a:t>
            </a:r>
            <a:r>
              <a:rPr lang="en-US" sz="1600" i="0" dirty="0">
                <a:solidFill>
                  <a:schemeClr val="tx1"/>
                </a:solidFill>
                <a:latin typeface="Symbol" pitchFamily="18" charset="2"/>
                <a:cs typeface="Arial" charset="0"/>
              </a:rPr>
              <a:t>n</a:t>
            </a:r>
            <a:r>
              <a:rPr lang="en-US" sz="1600" i="0" baseline="-25000" dirty="0">
                <a:solidFill>
                  <a:schemeClr val="tx1"/>
                </a:solidFill>
                <a:cs typeface="Arial" charset="0"/>
              </a:rPr>
              <a:t>e</a:t>
            </a:r>
            <a:r>
              <a:rPr lang="en-US" sz="1600" i="0" dirty="0">
                <a:solidFill>
                  <a:schemeClr val="tx1"/>
                </a:solidFill>
                <a:cs typeface="Arial" charset="0"/>
              </a:rPr>
              <a:t>* </a:t>
            </a:r>
            <a:r>
              <a:rPr lang="en-US" sz="1600" i="0" dirty="0">
                <a:solidFill>
                  <a:schemeClr val="tx1"/>
                </a:solidFill>
                <a:cs typeface="Arial" charset="0"/>
                <a:sym typeface="Symbol" pitchFamily="18" charset="2"/>
              </a:rPr>
              <a:t> </a:t>
            </a:r>
            <a:r>
              <a:rPr lang="en-US" sz="1800" i="0" dirty="0">
                <a:solidFill>
                  <a:schemeClr val="tx1"/>
                </a:solidFill>
                <a:latin typeface="Arial Narrow" pitchFamily="34" charset="0"/>
                <a:cs typeface="Arial" charset="0"/>
                <a:sym typeface="Symbol" pitchFamily="18" charset="2"/>
              </a:rPr>
              <a:t>n</a:t>
            </a:r>
            <a:r>
              <a:rPr lang="en-US" sz="1800" i="0" baseline="-25000" dirty="0">
                <a:solidFill>
                  <a:schemeClr val="tx1"/>
                </a:solidFill>
                <a:latin typeface="Arial Narrow" pitchFamily="34" charset="0"/>
                <a:cs typeface="Arial" charset="0"/>
                <a:sym typeface="Symbol" pitchFamily="18" charset="2"/>
              </a:rPr>
              <a:t>e </a:t>
            </a:r>
            <a:r>
              <a:rPr lang="en-US" sz="1800" i="0" dirty="0">
                <a:solidFill>
                  <a:schemeClr val="tx1"/>
                </a:solidFill>
                <a:latin typeface="Arial Narrow" pitchFamily="34" charset="0"/>
                <a:cs typeface="Arial" charset="0"/>
                <a:sym typeface="Symbol" pitchFamily="18" charset="2"/>
              </a:rPr>
              <a:t>/</a:t>
            </a:r>
            <a:r>
              <a:rPr lang="en-US" sz="1050" i="0" dirty="0">
                <a:solidFill>
                  <a:schemeClr val="tx1"/>
                </a:solidFill>
                <a:latin typeface="Arial Narrow" pitchFamily="34" charset="0"/>
                <a:cs typeface="Arial" charset="0"/>
                <a:sym typeface="Symbol" pitchFamily="18" charset="2"/>
              </a:rPr>
              <a:t> </a:t>
            </a:r>
            <a:r>
              <a:rPr lang="en-US" sz="1800" i="0" dirty="0">
                <a:solidFill>
                  <a:schemeClr val="tx1"/>
                </a:solidFill>
                <a:latin typeface="Arial Narrow" pitchFamily="34" charset="0"/>
                <a:cs typeface="Arial" charset="0"/>
                <a:sym typeface="Symbol" pitchFamily="18" charset="2"/>
              </a:rPr>
              <a:t>T</a:t>
            </a:r>
            <a:r>
              <a:rPr lang="en-US" sz="1800" i="0" baseline="-25000" dirty="0">
                <a:solidFill>
                  <a:schemeClr val="tx1"/>
                </a:solidFill>
                <a:latin typeface="Arial Narrow" pitchFamily="34" charset="0"/>
                <a:cs typeface="Arial" charset="0"/>
                <a:sym typeface="Symbol" pitchFamily="18" charset="2"/>
              </a:rPr>
              <a:t>e</a:t>
            </a:r>
            <a:r>
              <a:rPr lang="en-US" sz="1800" i="0" baseline="30000" dirty="0">
                <a:solidFill>
                  <a:schemeClr val="tx1"/>
                </a:solidFill>
                <a:latin typeface="Arial Narrow" pitchFamily="34" charset="0"/>
                <a:cs typeface="Arial" charset="0"/>
                <a:sym typeface="Symbol" pitchFamily="18" charset="2"/>
              </a:rPr>
              <a:t>2</a:t>
            </a:r>
            <a:endParaRPr lang="en-US" sz="1600" i="0" baseline="30000" dirty="0">
              <a:solidFill>
                <a:schemeClr val="tx1"/>
              </a:solidFill>
              <a:latin typeface="Arial Narrow" pitchFamily="34" charset="0"/>
              <a:cs typeface="Arial" charset="0"/>
              <a:sym typeface="Symbol" pitchFamily="18" charset="2"/>
            </a:endParaRPr>
          </a:p>
        </p:txBody>
      </p:sp>
    </p:spTree>
    <p:extLst>
      <p:ext uri="{BB962C8B-B14F-4D97-AF65-F5344CB8AC3E}">
        <p14:creationId xmlns:p14="http://schemas.microsoft.com/office/powerpoint/2010/main" val="4263181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381000" y="1662941"/>
            <a:ext cx="2920166" cy="4006215"/>
          </a:xfrm>
          <a:prstGeom prst="rect">
            <a:avLst/>
          </a:prstGeom>
          <a:noFill/>
          <a:ln w="9525">
            <a:noFill/>
            <a:miter lim="800000"/>
            <a:headEnd/>
            <a:tailEnd/>
          </a:ln>
        </p:spPr>
      </p:pic>
      <p:sp>
        <p:nvSpPr>
          <p:cNvPr id="19461" name="TextBox 10"/>
          <p:cNvSpPr txBox="1">
            <a:spLocks noChangeArrowheads="1"/>
          </p:cNvSpPr>
          <p:nvPr/>
        </p:nvSpPr>
        <p:spPr bwMode="auto">
          <a:xfrm>
            <a:off x="228600" y="990600"/>
            <a:ext cx="3276600" cy="78173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3180"/>
              </a:lnSpc>
              <a:spcAft>
                <a:spcPts val="600"/>
              </a:spcAft>
            </a:pPr>
            <a:r>
              <a:rPr lang="en-US" sz="2800" i="0" dirty="0" smtClean="0">
                <a:solidFill>
                  <a:schemeClr val="accent2"/>
                </a:solidFill>
                <a:latin typeface="+mj-lt"/>
                <a:ea typeface="ＭＳ Ｐゴシック" pitchFamily="34" charset="-128"/>
              </a:rPr>
              <a:t>I</a:t>
            </a:r>
            <a:r>
              <a:rPr lang="en-US" sz="2800" i="0" baseline="-25000" dirty="0" smtClean="0">
                <a:solidFill>
                  <a:schemeClr val="accent2"/>
                </a:solidFill>
                <a:latin typeface="+mj-lt"/>
                <a:ea typeface="ＭＳ Ｐゴシック" pitchFamily="34" charset="-128"/>
              </a:rPr>
              <a:t>P</a:t>
            </a:r>
            <a:r>
              <a:rPr lang="en-US" sz="2800" i="0" dirty="0" smtClean="0">
                <a:solidFill>
                  <a:schemeClr val="accent2"/>
                </a:solidFill>
                <a:latin typeface="+mj-lt"/>
                <a:ea typeface="ＭＳ Ｐゴシック" pitchFamily="34" charset="-128"/>
              </a:rPr>
              <a:t> Start-up/Ramp-up Critical Issue for ST-FNSF, </a:t>
            </a:r>
            <a:r>
              <a:rPr lang="en-US" sz="2800" i="0" dirty="0">
                <a:solidFill>
                  <a:schemeClr val="accent2"/>
                </a:solidFill>
                <a:latin typeface="+mj-lt"/>
              </a:rPr>
              <a:t>NSTX achieved 200kA (~20%) “transformer-less” </a:t>
            </a:r>
            <a:r>
              <a:rPr lang="en-US" sz="2800" i="0" dirty="0" smtClean="0">
                <a:solidFill>
                  <a:schemeClr val="accent2"/>
                </a:solidFill>
                <a:latin typeface="+mj-lt"/>
              </a:rPr>
              <a:t>start-up</a:t>
            </a:r>
            <a:endParaRPr lang="en-US" sz="2800" i="0" dirty="0" smtClean="0">
              <a:solidFill>
                <a:schemeClr val="accent2"/>
              </a:solidFill>
              <a:latin typeface="+mj-lt"/>
              <a:ea typeface="ＭＳ Ｐゴシック" pitchFamily="34" charset="-128"/>
            </a:endParaRPr>
          </a:p>
        </p:txBody>
      </p:sp>
      <p:sp>
        <p:nvSpPr>
          <p:cNvPr id="39" name="TextBox 38"/>
          <p:cNvSpPr txBox="1"/>
          <p:nvPr/>
        </p:nvSpPr>
        <p:spPr>
          <a:xfrm>
            <a:off x="3810000" y="1066800"/>
            <a:ext cx="5149970" cy="1569660"/>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400" i="0" dirty="0" smtClean="0">
                <a:solidFill>
                  <a:srgbClr val="000000"/>
                </a:solidFill>
                <a:sym typeface="Wingdings" panose="05000000000000000000" pitchFamily="2" charset="2"/>
              </a:rPr>
              <a:t>Long-term major goal of NSTX-U: generate and sustain a high-performance plasma </a:t>
            </a:r>
            <a:r>
              <a:rPr lang="en-US" sz="2400" i="0" dirty="0" smtClean="0">
                <a:solidFill>
                  <a:srgbClr val="FF0000"/>
                </a:solidFill>
                <a:sym typeface="Wingdings" panose="05000000000000000000" pitchFamily="2" charset="2"/>
              </a:rPr>
              <a:t>without using any transformer</a:t>
            </a:r>
          </a:p>
        </p:txBody>
      </p:sp>
      <p:sp>
        <p:nvSpPr>
          <p:cNvPr id="7" name="Content Placeholder 2"/>
          <p:cNvSpPr txBox="1">
            <a:spLocks/>
          </p:cNvSpPr>
          <p:nvPr/>
        </p:nvSpPr>
        <p:spPr bwMode="auto">
          <a:xfrm>
            <a:off x="3505200" y="5890942"/>
            <a:ext cx="5638801" cy="633674"/>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TSC code successfully simulated helicity injection I</a:t>
            </a:r>
            <a:r>
              <a:rPr kumimoji="0" lang="en-US" sz="1400" b="0" i="0" u="none" strike="noStrike" kern="0" cap="none" spc="0" normalizeH="0" baseline="-25000" noProof="0" dirty="0" smtClean="0">
                <a:ln>
                  <a:noFill/>
                </a:ln>
                <a:solidFill>
                  <a:schemeClr val="accent2"/>
                </a:solidFill>
                <a:effectLst/>
                <a:uLnTx/>
                <a:uFillTx/>
                <a:latin typeface="Helvetica" pitchFamily="34" charset="0"/>
                <a:cs typeface="+mn-cs"/>
              </a:rPr>
              <a:t>P</a:t>
            </a:r>
            <a:r>
              <a:rPr kumimoji="0" lang="en-US" sz="1400" b="0" i="0" u="none" strike="noStrike" kern="0" cap="none" spc="0" normalizeH="0" baseline="0" noProof="0" dirty="0" smtClean="0">
                <a:ln>
                  <a:noFill/>
                </a:ln>
                <a:solidFill>
                  <a:schemeClr val="accent2"/>
                </a:solidFill>
                <a:effectLst/>
                <a:uLnTx/>
                <a:uFillTx/>
                <a:latin typeface="Helvetica" pitchFamily="34" charset="0"/>
                <a:cs typeface="+mn-cs"/>
              </a:rPr>
              <a:t> ~200kA in NSTX</a:t>
            </a:r>
          </a:p>
          <a:p>
            <a:pPr lvl="0" eaLnBrk="0" hangingPunct="0">
              <a:spcBef>
                <a:spcPct val="20000"/>
              </a:spcBef>
              <a:defRPr/>
            </a:pPr>
            <a:r>
              <a:rPr lang="en-US" sz="1400" b="0" i="0" dirty="0">
                <a:solidFill>
                  <a:srgbClr val="FF0000"/>
                </a:solidFill>
                <a:latin typeface="Helvetica" pitchFamily="34" charset="0"/>
              </a:rPr>
              <a:t>Will NSTX-U achieve 400kA or more as per simulations?</a:t>
            </a:r>
            <a:endParaRPr kumimoji="0" lang="en-US" sz="1400" b="0" i="0" u="none" strike="noStrike" kern="0" cap="none" spc="0" normalizeH="0" baseline="0" noProof="0" dirty="0" smtClean="0">
              <a:ln>
                <a:noFill/>
              </a:ln>
              <a:solidFill>
                <a:schemeClr val="tx1"/>
              </a:solidFill>
              <a:effectLst/>
              <a:uLnTx/>
              <a:uFillTx/>
              <a:latin typeface="Helvetica" pitchFamily="34" charset="0"/>
              <a:cs typeface="+mn-cs"/>
            </a:endParaRPr>
          </a:p>
          <a:p>
            <a:pPr marR="0" lvl="0" algn="l" defTabSz="914400" rtl="0" eaLnBrk="0" fontAlgn="base" latinLnBrk="0" hangingPunct="0">
              <a:lnSpc>
                <a:spcPct val="100000"/>
              </a:lnSpc>
              <a:spcBef>
                <a:spcPct val="20000"/>
              </a:spcBef>
              <a:spcAft>
                <a:spcPct val="0"/>
              </a:spcAft>
              <a:buClrTx/>
              <a:buSzTx/>
              <a:tabLst/>
              <a:defRPr/>
            </a:pPr>
            <a:endParaRPr kumimoji="0" lang="en-US" sz="1400" b="0" i="0" u="none" strike="noStrike" kern="0" cap="none" spc="0" normalizeH="0" baseline="0" noProof="0" dirty="0">
              <a:ln>
                <a:noFill/>
              </a:ln>
              <a:solidFill>
                <a:schemeClr val="tx1"/>
              </a:solidFill>
              <a:effectLst/>
              <a:uLnTx/>
              <a:uFillTx/>
              <a:latin typeface="Helvetica" pitchFamily="34" charset="0"/>
              <a:cs typeface="+mn-cs"/>
            </a:endParaRPr>
          </a:p>
        </p:txBody>
      </p:sp>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716" y="2706621"/>
            <a:ext cx="1190884" cy="318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noChangeAspect="1"/>
          </p:cNvGrpSpPr>
          <p:nvPr/>
        </p:nvGrpSpPr>
        <p:grpSpPr>
          <a:xfrm>
            <a:off x="4800600" y="2828963"/>
            <a:ext cx="3998131" cy="2939635"/>
            <a:chOff x="5053089" y="1329654"/>
            <a:chExt cx="3998132" cy="2939634"/>
          </a:xfrm>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597" b="-1"/>
            <a:stretch/>
          </p:blipFill>
          <p:spPr>
            <a:xfrm>
              <a:off x="5519956" y="1573105"/>
              <a:ext cx="3531265" cy="2362730"/>
            </a:xfrm>
            <a:prstGeom prst="rect">
              <a:avLst/>
            </a:prstGeom>
          </p:spPr>
        </p:pic>
        <p:sp>
          <p:nvSpPr>
            <p:cNvPr id="12" name="TextBox 11"/>
            <p:cNvSpPr txBox="1"/>
            <p:nvPr/>
          </p:nvSpPr>
          <p:spPr>
            <a:xfrm>
              <a:off x="5385033" y="3884636"/>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3" name="TextBox 12"/>
            <p:cNvSpPr txBox="1"/>
            <p:nvPr/>
          </p:nvSpPr>
          <p:spPr>
            <a:xfrm>
              <a:off x="5749255" y="1329654"/>
              <a:ext cx="846589" cy="276999"/>
            </a:xfrm>
            <a:prstGeom prst="rect">
              <a:avLst/>
            </a:prstGeom>
            <a:noFill/>
          </p:spPr>
          <p:txBody>
            <a:bodyPr wrap="square" rtlCol="0">
              <a:spAutoFit/>
            </a:bodyPr>
            <a:lstStyle/>
            <a:p>
              <a:pPr>
                <a:buNone/>
              </a:pPr>
              <a:r>
                <a:rPr lang="en-US" i="0" dirty="0" smtClean="0">
                  <a:solidFill>
                    <a:srgbClr val="0000FF"/>
                  </a:solidFill>
                </a:rPr>
                <a:t>1.0 </a:t>
              </a:r>
              <a:r>
                <a:rPr lang="en-US" i="0" dirty="0" err="1" smtClean="0">
                  <a:solidFill>
                    <a:srgbClr val="0000FF"/>
                  </a:solidFill>
                </a:rPr>
                <a:t>ms</a:t>
              </a:r>
              <a:endParaRPr lang="en-US" i="0" dirty="0" smtClean="0">
                <a:solidFill>
                  <a:srgbClr val="0000FF"/>
                </a:solidFill>
              </a:endParaRPr>
            </a:p>
          </p:txBody>
        </p:sp>
        <p:sp>
          <p:nvSpPr>
            <p:cNvPr id="14" name="TextBox 13"/>
            <p:cNvSpPr txBox="1"/>
            <p:nvPr/>
          </p:nvSpPr>
          <p:spPr>
            <a:xfrm>
              <a:off x="6900645" y="1329654"/>
              <a:ext cx="846589" cy="276999"/>
            </a:xfrm>
            <a:prstGeom prst="rect">
              <a:avLst/>
            </a:prstGeom>
            <a:noFill/>
          </p:spPr>
          <p:txBody>
            <a:bodyPr wrap="square" rtlCol="0">
              <a:spAutoFit/>
            </a:bodyPr>
            <a:lstStyle/>
            <a:p>
              <a:pPr>
                <a:buNone/>
              </a:pPr>
              <a:r>
                <a:rPr lang="en-US" i="0" dirty="0" smtClean="0">
                  <a:solidFill>
                    <a:srgbClr val="0000FF"/>
                  </a:solidFill>
                </a:rPr>
                <a:t>1.6 </a:t>
              </a:r>
              <a:r>
                <a:rPr lang="en-US" i="0" dirty="0" err="1" smtClean="0">
                  <a:solidFill>
                    <a:srgbClr val="0000FF"/>
                  </a:solidFill>
                </a:rPr>
                <a:t>ms</a:t>
              </a:r>
              <a:endParaRPr lang="en-US" i="0" dirty="0" smtClean="0">
                <a:solidFill>
                  <a:srgbClr val="0000FF"/>
                </a:solidFill>
              </a:endParaRPr>
            </a:p>
          </p:txBody>
        </p:sp>
        <p:sp>
          <p:nvSpPr>
            <p:cNvPr id="15" name="TextBox 14"/>
            <p:cNvSpPr txBox="1"/>
            <p:nvPr/>
          </p:nvSpPr>
          <p:spPr>
            <a:xfrm>
              <a:off x="8073493" y="1329654"/>
              <a:ext cx="846589" cy="276999"/>
            </a:xfrm>
            <a:prstGeom prst="rect">
              <a:avLst/>
            </a:prstGeom>
            <a:noFill/>
          </p:spPr>
          <p:txBody>
            <a:bodyPr wrap="square" rtlCol="0">
              <a:spAutoFit/>
            </a:bodyPr>
            <a:lstStyle/>
            <a:p>
              <a:pPr>
                <a:buNone/>
              </a:pPr>
              <a:r>
                <a:rPr lang="en-US" i="0" dirty="0" smtClean="0">
                  <a:solidFill>
                    <a:srgbClr val="0000FF"/>
                  </a:solidFill>
                </a:rPr>
                <a:t>2.7 </a:t>
              </a:r>
              <a:r>
                <a:rPr lang="en-US" i="0" dirty="0" err="1" smtClean="0">
                  <a:solidFill>
                    <a:srgbClr val="0000FF"/>
                  </a:solidFill>
                </a:rPr>
                <a:t>ms</a:t>
              </a:r>
              <a:endParaRPr lang="en-US" i="0" dirty="0" smtClean="0">
                <a:solidFill>
                  <a:srgbClr val="0000FF"/>
                </a:solidFill>
              </a:endParaRPr>
            </a:p>
          </p:txBody>
        </p:sp>
        <p:sp>
          <p:nvSpPr>
            <p:cNvPr id="16" name="TextBox 15"/>
            <p:cNvSpPr txBox="1"/>
            <p:nvPr/>
          </p:nvSpPr>
          <p:spPr>
            <a:xfrm>
              <a:off x="5884878" y="388620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7" name="TextBox 16"/>
            <p:cNvSpPr txBox="1"/>
            <p:nvPr/>
          </p:nvSpPr>
          <p:spPr>
            <a:xfrm>
              <a:off x="6384023" y="388620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8" name="TextBox 17"/>
            <p:cNvSpPr txBox="1"/>
            <p:nvPr/>
          </p:nvSpPr>
          <p:spPr>
            <a:xfrm>
              <a:off x="6595846"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9" name="TextBox 18"/>
            <p:cNvSpPr txBox="1"/>
            <p:nvPr/>
          </p:nvSpPr>
          <p:spPr>
            <a:xfrm>
              <a:off x="7070522"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0" name="TextBox 19"/>
            <p:cNvSpPr txBox="1"/>
            <p:nvPr/>
          </p:nvSpPr>
          <p:spPr>
            <a:xfrm>
              <a:off x="7578056"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1" name="TextBox 20"/>
            <p:cNvSpPr txBox="1"/>
            <p:nvPr/>
          </p:nvSpPr>
          <p:spPr>
            <a:xfrm>
              <a:off x="7764012"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22" name="TextBox 21"/>
            <p:cNvSpPr txBox="1"/>
            <p:nvPr/>
          </p:nvSpPr>
          <p:spPr>
            <a:xfrm>
              <a:off x="8247078"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3" name="TextBox 22"/>
            <p:cNvSpPr txBox="1"/>
            <p:nvPr/>
          </p:nvSpPr>
          <p:spPr>
            <a:xfrm>
              <a:off x="8737833"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4" name="TextBox 23"/>
            <p:cNvSpPr txBox="1"/>
            <p:nvPr/>
          </p:nvSpPr>
          <p:spPr>
            <a:xfrm>
              <a:off x="8366971" y="4007678"/>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5" name="TextBox 24"/>
            <p:cNvSpPr txBox="1"/>
            <p:nvPr/>
          </p:nvSpPr>
          <p:spPr>
            <a:xfrm>
              <a:off x="7207193"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6" name="TextBox 25"/>
            <p:cNvSpPr txBox="1"/>
            <p:nvPr/>
          </p:nvSpPr>
          <p:spPr>
            <a:xfrm>
              <a:off x="5996382"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7" name="TextBox 26"/>
            <p:cNvSpPr txBox="1"/>
            <p:nvPr/>
          </p:nvSpPr>
          <p:spPr>
            <a:xfrm>
              <a:off x="5308136" y="2632745"/>
              <a:ext cx="381000" cy="261610"/>
            </a:xfrm>
            <a:prstGeom prst="rect">
              <a:avLst/>
            </a:prstGeom>
            <a:noFill/>
          </p:spPr>
          <p:txBody>
            <a:bodyPr wrap="square" rtlCol="0">
              <a:spAutoFit/>
            </a:bodyPr>
            <a:lstStyle/>
            <a:p>
              <a:pPr>
                <a:buNone/>
              </a:pPr>
              <a:r>
                <a:rPr lang="en-US" sz="1050" i="0" dirty="0" smtClean="0">
                  <a:solidFill>
                    <a:schemeClr val="tx1"/>
                  </a:solidFill>
                </a:rPr>
                <a:t>0</a:t>
              </a:r>
            </a:p>
          </p:txBody>
        </p:sp>
        <p:sp>
          <p:nvSpPr>
            <p:cNvPr id="28" name="TextBox 27"/>
            <p:cNvSpPr txBox="1"/>
            <p:nvPr/>
          </p:nvSpPr>
          <p:spPr>
            <a:xfrm>
              <a:off x="5257801" y="3625980"/>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9" name="TextBox 28"/>
            <p:cNvSpPr txBox="1"/>
            <p:nvPr/>
          </p:nvSpPr>
          <p:spPr>
            <a:xfrm>
              <a:off x="5308833" y="2125210"/>
              <a:ext cx="381000" cy="261610"/>
            </a:xfrm>
            <a:prstGeom prst="rect">
              <a:avLst/>
            </a:prstGeom>
            <a:noFill/>
          </p:spPr>
          <p:txBody>
            <a:bodyPr wrap="square" rtlCol="0">
              <a:spAutoFit/>
            </a:bodyPr>
            <a:lstStyle/>
            <a:p>
              <a:pPr>
                <a:buNone/>
              </a:pPr>
              <a:r>
                <a:rPr lang="en-US" sz="1050" i="0" dirty="0">
                  <a:solidFill>
                    <a:schemeClr val="tx1"/>
                  </a:solidFill>
                </a:rPr>
                <a:t>1</a:t>
              </a:r>
              <a:endParaRPr lang="en-US" sz="1050" i="0" dirty="0" smtClean="0">
                <a:solidFill>
                  <a:schemeClr val="tx1"/>
                </a:solidFill>
              </a:endParaRPr>
            </a:p>
          </p:txBody>
        </p:sp>
        <p:sp>
          <p:nvSpPr>
            <p:cNvPr id="30" name="TextBox 29"/>
            <p:cNvSpPr txBox="1"/>
            <p:nvPr/>
          </p:nvSpPr>
          <p:spPr>
            <a:xfrm>
              <a:off x="5308833" y="1619612"/>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31" name="TextBox 30"/>
            <p:cNvSpPr txBox="1"/>
            <p:nvPr/>
          </p:nvSpPr>
          <p:spPr>
            <a:xfrm>
              <a:off x="5257801" y="3124200"/>
              <a:ext cx="3810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32" name="TextBox 31"/>
            <p:cNvSpPr txBox="1"/>
            <p:nvPr/>
          </p:nvSpPr>
          <p:spPr>
            <a:xfrm rot="16200000">
              <a:off x="4876296" y="2648356"/>
              <a:ext cx="607502" cy="253916"/>
            </a:xfrm>
            <a:prstGeom prst="rect">
              <a:avLst/>
            </a:prstGeom>
            <a:noFill/>
          </p:spPr>
          <p:txBody>
            <a:bodyPr wrap="square" rtlCol="0">
              <a:spAutoFit/>
            </a:bodyPr>
            <a:lstStyle/>
            <a:p>
              <a:pPr>
                <a:buNone/>
              </a:pPr>
              <a:r>
                <a:rPr lang="en-US" sz="1000" i="0" dirty="0" smtClean="0">
                  <a:solidFill>
                    <a:schemeClr val="tx1"/>
                  </a:solidFill>
                </a:rPr>
                <a:t>Z (m)</a:t>
              </a:r>
            </a:p>
          </p:txBody>
        </p:sp>
      </p:grpSp>
      <p:sp>
        <p:nvSpPr>
          <p:cNvPr id="2" name="Rectangle 1"/>
          <p:cNvSpPr/>
          <p:nvPr/>
        </p:nvSpPr>
        <p:spPr>
          <a:xfrm>
            <a:off x="228600" y="5778164"/>
            <a:ext cx="3276600" cy="830997"/>
          </a:xfrm>
          <a:prstGeom prst="rect">
            <a:avLst/>
          </a:prstGeom>
        </p:spPr>
        <p:txBody>
          <a:bodyPr wrap="square">
            <a:spAutoFit/>
          </a:bodyPr>
          <a:lstStyle/>
          <a:p>
            <a:pPr>
              <a:spcAft>
                <a:spcPts val="0"/>
              </a:spcAft>
              <a:buNone/>
            </a:pPr>
            <a:r>
              <a:rPr lang="en-US" sz="1600" i="0" dirty="0">
                <a:solidFill>
                  <a:srgbClr val="000000"/>
                </a:solidFill>
              </a:rPr>
              <a:t>~ 1-2 MA of transformer-free start-up current needed for FNSF </a:t>
            </a:r>
            <a:r>
              <a:rPr lang="en-US" sz="1600" i="0" dirty="0">
                <a:solidFill>
                  <a:srgbClr val="000000"/>
                </a:solidFill>
                <a:sym typeface="Wingdings" panose="05000000000000000000" pitchFamily="2" charset="2"/>
              </a:rPr>
              <a:t> 10-20% of total current</a:t>
            </a:r>
          </a:p>
        </p:txBody>
      </p:sp>
    </p:spTree>
    <p:extLst>
      <p:ext uri="{BB962C8B-B14F-4D97-AF65-F5344CB8AC3E}">
        <p14:creationId xmlns:p14="http://schemas.microsoft.com/office/powerpoint/2010/main" val="3244630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a:t>NSTX-U will test ability of </a:t>
            </a:r>
            <a:r>
              <a:rPr lang="en-US" sz="2800" dirty="0" smtClean="0"/>
              <a:t>advanced </a:t>
            </a:r>
            <a:r>
              <a:rPr lang="en-US" sz="2800" dirty="0" err="1"/>
              <a:t>divertors</a:t>
            </a:r>
            <a:r>
              <a:rPr lang="en-US" sz="2800" dirty="0"/>
              <a:t> to mitigate very high heat-fluxes </a:t>
            </a:r>
          </a:p>
        </p:txBody>
      </p:sp>
      <p:pic>
        <p:nvPicPr>
          <p:cNvPr id="12290" name="Picture 2" descr="https://www.euro-fusion.org/wpcms/wp-content/uploads/2011/07/fig05.jpg"/>
          <p:cNvPicPr>
            <a:picLocks noChangeAspect="1" noChangeArrowheads="1"/>
          </p:cNvPicPr>
          <p:nvPr/>
        </p:nvPicPr>
        <p:blipFill rotWithShape="1">
          <a:blip r:embed="rId2">
            <a:extLst>
              <a:ext uri="{28A0092B-C50C-407E-A947-70E740481C1C}">
                <a14:useLocalDpi xmlns:a14="http://schemas.microsoft.com/office/drawing/2010/main" val="0"/>
              </a:ext>
            </a:extLst>
          </a:blip>
          <a:srcRect l="3832"/>
          <a:stretch/>
        </p:blipFill>
        <p:spPr bwMode="auto">
          <a:xfrm>
            <a:off x="28353" y="990600"/>
            <a:ext cx="6448647" cy="5136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V="1">
            <a:off x="2060362" y="5791200"/>
            <a:ext cx="609600" cy="152400"/>
          </a:xfrm>
          <a:prstGeom prst="straightConnector1">
            <a:avLst/>
          </a:prstGeom>
          <a:noFill/>
          <a:ln w="76200" cap="flat" cmpd="sng" algn="ctr">
            <a:solidFill>
              <a:srgbClr val="FF0000"/>
            </a:solidFill>
            <a:prstDash val="solid"/>
            <a:round/>
            <a:headEnd type="none" w="med" len="med"/>
            <a:tailEnd type="arrow"/>
          </a:ln>
          <a:effectLst/>
        </p:spPr>
      </p:cxnSp>
      <p:sp>
        <p:nvSpPr>
          <p:cNvPr id="6" name="TextBox 5"/>
          <p:cNvSpPr txBox="1"/>
          <p:nvPr/>
        </p:nvSpPr>
        <p:spPr>
          <a:xfrm>
            <a:off x="28353" y="6077634"/>
            <a:ext cx="5339923" cy="461665"/>
          </a:xfrm>
          <a:prstGeom prst="rect">
            <a:avLst/>
          </a:prstGeom>
          <a:solidFill>
            <a:schemeClr val="bg1">
              <a:lumMod val="85000"/>
            </a:schemeClr>
          </a:solidFill>
          <a:ln>
            <a:solidFill>
              <a:schemeClr val="tx1"/>
            </a:solidFill>
          </a:ln>
        </p:spPr>
        <p:txBody>
          <a:bodyPr wrap="none" rtlCol="0">
            <a:spAutoFit/>
          </a:bodyPr>
          <a:lstStyle/>
          <a:p>
            <a:r>
              <a:rPr lang="en-US" sz="2400" i="0" dirty="0" smtClean="0">
                <a:solidFill>
                  <a:srgbClr val="FF0000"/>
                </a:solidFill>
                <a:latin typeface="Arial Narrow" panose="020B0606020202030204" pitchFamily="34" charset="0"/>
              </a:rPr>
              <a:t>Power / particles contact target plates here</a:t>
            </a:r>
          </a:p>
        </p:txBody>
      </p:sp>
      <p:cxnSp>
        <p:nvCxnSpPr>
          <p:cNvPr id="8" name="Straight Arrow Connector 7"/>
          <p:cNvCxnSpPr/>
          <p:nvPr/>
        </p:nvCxnSpPr>
        <p:spPr bwMode="auto">
          <a:xfrm>
            <a:off x="2506627" y="1905000"/>
            <a:ext cx="449226" cy="753140"/>
          </a:xfrm>
          <a:prstGeom prst="straightConnector1">
            <a:avLst/>
          </a:prstGeom>
          <a:noFill/>
          <a:ln w="76200" cap="flat" cmpd="sng" algn="ctr">
            <a:solidFill>
              <a:srgbClr val="FF0000"/>
            </a:solidFill>
            <a:prstDash val="solid"/>
            <a:round/>
            <a:headEnd type="none" w="med" len="med"/>
            <a:tailEnd type="arrow"/>
          </a:ln>
          <a:effectLst/>
        </p:spPr>
      </p:cxnSp>
      <p:sp>
        <p:nvSpPr>
          <p:cNvPr id="10" name="TextBox 9"/>
          <p:cNvSpPr txBox="1"/>
          <p:nvPr/>
        </p:nvSpPr>
        <p:spPr>
          <a:xfrm>
            <a:off x="45614" y="1147870"/>
            <a:ext cx="4783339" cy="757130"/>
          </a:xfrm>
          <a:prstGeom prst="rect">
            <a:avLst/>
          </a:prstGeom>
          <a:solidFill>
            <a:schemeClr val="bg1">
              <a:lumMod val="85000"/>
            </a:schemeClr>
          </a:solidFill>
          <a:ln>
            <a:solidFill>
              <a:schemeClr val="tx1"/>
            </a:solidFill>
          </a:ln>
        </p:spPr>
        <p:txBody>
          <a:bodyPr wrap="square" rtlCol="0">
            <a:spAutoFit/>
          </a:bodyPr>
          <a:lstStyle/>
          <a:p>
            <a:pPr algn="ctr">
              <a:lnSpc>
                <a:spcPct val="90000"/>
              </a:lnSpc>
            </a:pPr>
            <a:r>
              <a:rPr lang="en-US" sz="2400" i="0" dirty="0" smtClean="0">
                <a:solidFill>
                  <a:srgbClr val="FF0000"/>
                </a:solidFill>
                <a:latin typeface="Arial Narrow" panose="020B0606020202030204" pitchFamily="34" charset="0"/>
              </a:rPr>
              <a:t>Power exhaust width outside main plasma can be very narrow (few mm)</a:t>
            </a:r>
          </a:p>
        </p:txBody>
      </p:sp>
      <p:sp>
        <p:nvSpPr>
          <p:cNvPr id="14" name="Rectangle 13"/>
          <p:cNvSpPr/>
          <p:nvPr/>
        </p:nvSpPr>
        <p:spPr bwMode="auto">
          <a:xfrm>
            <a:off x="4495800" y="2706469"/>
            <a:ext cx="1981200" cy="6096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4343401" y="4038600"/>
            <a:ext cx="1066800"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Rectangle 16"/>
          <p:cNvSpPr/>
          <p:nvPr/>
        </p:nvSpPr>
        <p:spPr bwMode="auto">
          <a:xfrm>
            <a:off x="3657601" y="46482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ectangle 17"/>
          <p:cNvSpPr/>
          <p:nvPr/>
        </p:nvSpPr>
        <p:spPr bwMode="auto">
          <a:xfrm>
            <a:off x="3810002" y="5105400"/>
            <a:ext cx="867672"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Rectangle 18"/>
          <p:cNvSpPr/>
          <p:nvPr/>
        </p:nvSpPr>
        <p:spPr bwMode="auto">
          <a:xfrm>
            <a:off x="3810001" y="56388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ectangle 19"/>
          <p:cNvSpPr/>
          <p:nvPr/>
        </p:nvSpPr>
        <p:spPr bwMode="auto">
          <a:xfrm>
            <a:off x="28352" y="5181600"/>
            <a:ext cx="1495649"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Rectangle 20"/>
          <p:cNvSpPr/>
          <p:nvPr/>
        </p:nvSpPr>
        <p:spPr bwMode="auto">
          <a:xfrm>
            <a:off x="28353" y="5715000"/>
            <a:ext cx="1495648"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3" name="Rectangle 22"/>
          <p:cNvSpPr/>
          <p:nvPr/>
        </p:nvSpPr>
        <p:spPr bwMode="auto">
          <a:xfrm>
            <a:off x="4495801" y="3657600"/>
            <a:ext cx="762000" cy="3810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nvGrpSpPr>
          <p:cNvPr id="24" name="Group 12"/>
          <p:cNvGrpSpPr>
            <a:grpSpLocks/>
          </p:cNvGrpSpPr>
          <p:nvPr/>
        </p:nvGrpSpPr>
        <p:grpSpPr bwMode="auto">
          <a:xfrm>
            <a:off x="6324601" y="3505200"/>
            <a:ext cx="2772003" cy="2209800"/>
            <a:chOff x="4800600" y="1066800"/>
            <a:chExt cx="3048000" cy="2478010"/>
          </a:xfrm>
        </p:grpSpPr>
        <p:pic>
          <p:nvPicPr>
            <p:cNvPr id="25" name="Picture 4"/>
            <p:cNvPicPr>
              <a:picLocks noChangeAspect="1" noChangeArrowheads="1"/>
            </p:cNvPicPr>
            <p:nvPr/>
          </p:nvPicPr>
          <p:blipFill>
            <a:blip r:embed="rId3" cstate="print"/>
            <a:srcRect/>
            <a:stretch>
              <a:fillRect/>
            </a:stretch>
          </p:blipFill>
          <p:spPr bwMode="auto">
            <a:xfrm>
              <a:off x="4800600" y="1066800"/>
              <a:ext cx="2895600" cy="2478010"/>
            </a:xfrm>
            <a:prstGeom prst="rect">
              <a:avLst/>
            </a:prstGeom>
            <a:noFill/>
            <a:ln w="9525">
              <a:noFill/>
              <a:miter lim="800000"/>
              <a:headEnd/>
              <a:tailEnd/>
            </a:ln>
          </p:spPr>
        </p:pic>
        <p:sp>
          <p:nvSpPr>
            <p:cNvPr id="26"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7" name="TextBox 26"/>
          <p:cNvSpPr txBox="1"/>
          <p:nvPr/>
        </p:nvSpPr>
        <p:spPr>
          <a:xfrm>
            <a:off x="5715000" y="5943600"/>
            <a:ext cx="3429000"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a:t>
            </a:r>
            <a:r>
              <a:rPr lang="en-US" sz="1800" i="0" dirty="0" smtClean="0">
                <a:solidFill>
                  <a:schemeClr val="tx1"/>
                </a:solidFill>
              </a:rPr>
              <a:t>improved control of snowflake</a:t>
            </a:r>
            <a:endParaRPr lang="en-US" sz="1800" i="0" dirty="0">
              <a:solidFill>
                <a:schemeClr val="tx1"/>
              </a:solidFill>
            </a:endParaRPr>
          </a:p>
        </p:txBody>
      </p:sp>
      <p:cxnSp>
        <p:nvCxnSpPr>
          <p:cNvPr id="28" name="Straight Connector 27"/>
          <p:cNvCxnSpPr/>
          <p:nvPr/>
        </p:nvCxnSpPr>
        <p:spPr bwMode="auto">
          <a:xfrm flipH="1" flipV="1">
            <a:off x="7239000" y="5715000"/>
            <a:ext cx="152400" cy="304800"/>
          </a:xfrm>
          <a:prstGeom prst="line">
            <a:avLst/>
          </a:prstGeom>
          <a:noFill/>
          <a:ln w="38100" cap="flat" cmpd="sng" algn="ctr">
            <a:solidFill>
              <a:srgbClr val="339966"/>
            </a:solidFill>
            <a:prstDash val="solid"/>
            <a:round/>
            <a:headEnd type="none" w="med" len="med"/>
            <a:tailEnd type="triangle" w="med" len="med"/>
          </a:ln>
          <a:effectLst/>
        </p:spPr>
      </p:cxnSp>
      <p:sp>
        <p:nvSpPr>
          <p:cNvPr id="29" name="TextBox 28"/>
          <p:cNvSpPr txBox="1"/>
          <p:nvPr/>
        </p:nvSpPr>
        <p:spPr>
          <a:xfrm>
            <a:off x="6222742" y="1358240"/>
            <a:ext cx="2819399" cy="923330"/>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
        <p:nvSpPr>
          <p:cNvPr id="15" name="Rectangle 14"/>
          <p:cNvSpPr/>
          <p:nvPr/>
        </p:nvSpPr>
        <p:spPr>
          <a:xfrm>
            <a:off x="6324601" y="2475636"/>
            <a:ext cx="2819399" cy="830997"/>
          </a:xfrm>
          <a:prstGeom prst="rect">
            <a:avLst/>
          </a:prstGeom>
        </p:spPr>
        <p:txBody>
          <a:bodyPr wrap="square">
            <a:spAutoFit/>
          </a:bodyPr>
          <a:lstStyle/>
          <a:p>
            <a:r>
              <a:rPr lang="en-US" sz="1600" b="0" i="0" dirty="0">
                <a:solidFill>
                  <a:schemeClr val="tx1"/>
                </a:solidFill>
              </a:rPr>
              <a:t>Additional null-point in </a:t>
            </a:r>
            <a:r>
              <a:rPr lang="en-US" sz="1600" b="0" i="0" dirty="0" smtClean="0">
                <a:solidFill>
                  <a:schemeClr val="tx1"/>
                </a:solidFill>
              </a:rPr>
              <a:t>“snowflake” </a:t>
            </a:r>
            <a:r>
              <a:rPr lang="en-US" sz="1600" b="0" i="0" dirty="0" err="1" smtClean="0">
                <a:solidFill>
                  <a:schemeClr val="tx1"/>
                </a:solidFill>
              </a:rPr>
              <a:t>divertor</a:t>
            </a:r>
            <a:r>
              <a:rPr lang="en-US" sz="1600" b="0" i="0" dirty="0" smtClean="0">
                <a:solidFill>
                  <a:schemeClr val="tx1"/>
                </a:solidFill>
              </a:rPr>
              <a:t> </a:t>
            </a:r>
            <a:r>
              <a:rPr lang="en-US" sz="1600" b="0" i="0" dirty="0">
                <a:solidFill>
                  <a:schemeClr val="tx1"/>
                </a:solidFill>
              </a:rPr>
              <a:t>expands field, reduces heat flux</a:t>
            </a:r>
          </a:p>
        </p:txBody>
      </p:sp>
    </p:spTree>
    <p:extLst>
      <p:ext uri="{BB962C8B-B14F-4D97-AF65-F5344CB8AC3E}">
        <p14:creationId xmlns:p14="http://schemas.microsoft.com/office/powerpoint/2010/main" val="2264978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Your more specific slides here</a:t>
            </a:r>
            <a:endParaRPr lang="en-US" sz="2800" dirty="0"/>
          </a:p>
        </p:txBody>
      </p:sp>
    </p:spTree>
    <p:extLst>
      <p:ext uri="{BB962C8B-B14F-4D97-AF65-F5344CB8AC3E}">
        <p14:creationId xmlns:p14="http://schemas.microsoft.com/office/powerpoint/2010/main" val="1984381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819400"/>
            <a:ext cx="8458200" cy="3657600"/>
          </a:xfrm>
        </p:spPr>
        <p:txBody>
          <a:bodyPr/>
          <a:lstStyle/>
          <a:p>
            <a:pPr marL="0" indent="0">
              <a:lnSpc>
                <a:spcPct val="150000"/>
              </a:lnSpc>
              <a:buNone/>
            </a:pPr>
            <a:r>
              <a:rPr lang="en-US" sz="3000" dirty="0"/>
              <a:t>R</a:t>
            </a:r>
            <a:r>
              <a:rPr lang="en-US" sz="3000" dirty="0" smtClean="0"/>
              <a:t>emember to change the title in the slide master</a:t>
            </a:r>
          </a:p>
        </p:txBody>
      </p:sp>
      <p:cxnSp>
        <p:nvCxnSpPr>
          <p:cNvPr id="6" name="Straight Arrow Connector 5"/>
          <p:cNvCxnSpPr/>
          <p:nvPr/>
        </p:nvCxnSpPr>
        <p:spPr bwMode="auto">
          <a:xfrm>
            <a:off x="3200400" y="3505200"/>
            <a:ext cx="533400" cy="320040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998550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a:t>
            </a:r>
            <a:endParaRPr lang="en-US" sz="2800" dirty="0"/>
          </a:p>
        </p:txBody>
      </p:sp>
      <p:sp>
        <p:nvSpPr>
          <p:cNvPr id="3" name="Content Placeholder 2"/>
          <p:cNvSpPr>
            <a:spLocks noGrp="1"/>
          </p:cNvSpPr>
          <p:nvPr>
            <p:ph idx="1"/>
          </p:nvPr>
        </p:nvSpPr>
        <p:spPr>
          <a:xfrm>
            <a:off x="152400" y="1066800"/>
            <a:ext cx="8839200" cy="5410200"/>
          </a:xfrm>
        </p:spPr>
        <p:txBody>
          <a:bodyPr/>
          <a:lstStyle/>
          <a:p>
            <a:pPr>
              <a:spcBef>
                <a:spcPts val="0"/>
              </a:spcBef>
            </a:pPr>
            <a:r>
              <a:rPr lang="en-US" sz="3000" dirty="0"/>
              <a:t>NSTX-U </a:t>
            </a:r>
            <a:r>
              <a:rPr lang="en-US" sz="3000" dirty="0" smtClean="0"/>
              <a:t>is advancing the spherical torus as a </a:t>
            </a:r>
            <a:r>
              <a:rPr lang="en-US" sz="3000" dirty="0"/>
              <a:t>candidate for </a:t>
            </a:r>
            <a:r>
              <a:rPr lang="en-US" sz="3000" dirty="0" smtClean="0"/>
              <a:t>a Fusion Nuclear Science Facility</a:t>
            </a:r>
            <a:endParaRPr lang="en-US" sz="3000" dirty="0"/>
          </a:p>
        </p:txBody>
      </p:sp>
    </p:spTree>
    <p:extLst>
      <p:ext uri="{BB962C8B-B14F-4D97-AF65-F5344CB8AC3E}">
        <p14:creationId xmlns:p14="http://schemas.microsoft.com/office/powerpoint/2010/main" val="2013211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Opportunities to participate in NSTX-U research</a:t>
            </a:r>
            <a:endParaRPr lang="en-US" sz="2800" dirty="0"/>
          </a:p>
        </p:txBody>
      </p:sp>
      <p:sp>
        <p:nvSpPr>
          <p:cNvPr id="3" name="Text Box 4"/>
          <p:cNvSpPr txBox="1">
            <a:spLocks noChangeArrowheads="1"/>
          </p:cNvSpPr>
          <p:nvPr/>
        </p:nvSpPr>
        <p:spPr bwMode="auto">
          <a:xfrm>
            <a:off x="0" y="990600"/>
            <a:ext cx="3886200" cy="86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342900" indent="-342900" defTabSz="914400">
              <a:buFont typeface="Arial" panose="020B0604020202020204" pitchFamily="34" charset="0"/>
              <a:buChar char="•"/>
            </a:pPr>
            <a:r>
              <a:rPr lang="en-US" sz="2000" i="0" dirty="0" smtClean="0">
                <a:latin typeface="+mn-lt"/>
                <a:ea typeface="ÇlÇr ñæí©" charset="0"/>
                <a:cs typeface="Times New Roman"/>
              </a:rPr>
              <a:t>nstx-u.pppl.gov</a:t>
            </a:r>
            <a:endParaRPr lang="en-US" sz="2000" dirty="0">
              <a:latin typeface="+mn-lt"/>
              <a:cs typeface="Times New Roman"/>
            </a:endParaRPr>
          </a:p>
        </p:txBody>
      </p:sp>
    </p:spTree>
    <p:extLst>
      <p:ext uri="{BB962C8B-B14F-4D97-AF65-F5344CB8AC3E}">
        <p14:creationId xmlns:p14="http://schemas.microsoft.com/office/powerpoint/2010/main" val="3079764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Back-up slides</a:t>
            </a:r>
            <a:endParaRPr lang="en-US" sz="2800" dirty="0"/>
          </a:p>
        </p:txBody>
      </p:sp>
    </p:spTree>
    <p:extLst>
      <p:ext uri="{BB962C8B-B14F-4D97-AF65-F5344CB8AC3E}">
        <p14:creationId xmlns:p14="http://schemas.microsoft.com/office/powerpoint/2010/main" val="2972547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600" dirty="0" smtClean="0"/>
              <a:t>What is fusion?</a:t>
            </a:r>
            <a:endParaRPr lang="en-US" sz="3600" dirty="0"/>
          </a:p>
        </p:txBody>
      </p:sp>
      <p:grpSp>
        <p:nvGrpSpPr>
          <p:cNvPr id="6" name="Group 5"/>
          <p:cNvGrpSpPr/>
          <p:nvPr/>
        </p:nvGrpSpPr>
        <p:grpSpPr>
          <a:xfrm>
            <a:off x="457200" y="2057400"/>
            <a:ext cx="4876800" cy="4038600"/>
            <a:chOff x="66779" y="1905000"/>
            <a:chExt cx="4429021" cy="3505200"/>
          </a:xfrm>
        </p:grpSpPr>
        <p:pic>
          <p:nvPicPr>
            <p:cNvPr id="11266"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8" name="TextBox 7"/>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9" name="TextBox 8"/>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10" name="TextBox 9"/>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7" name="TextBox 6"/>
          <p:cNvSpPr txBox="1"/>
          <p:nvPr/>
        </p:nvSpPr>
        <p:spPr>
          <a:xfrm>
            <a:off x="5638800" y="2895600"/>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
        <p:nvSpPr>
          <p:cNvPr id="11" name="TextBox 10"/>
          <p:cNvSpPr txBox="1"/>
          <p:nvPr/>
        </p:nvSpPr>
        <p:spPr>
          <a:xfrm>
            <a:off x="6400800" y="4793159"/>
            <a:ext cx="1863011" cy="76944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lang="en-US" sz="4400" i="0" dirty="0" smtClean="0">
                <a:solidFill>
                  <a:srgbClr val="FF0000"/>
                </a:solidFill>
                <a:latin typeface="Arial Narrow" panose="020B0606020202030204" pitchFamily="34" charset="0"/>
              </a:rPr>
              <a:t>E = mc</a:t>
            </a:r>
            <a:r>
              <a:rPr lang="en-US" sz="4400" i="0" baseline="30000" dirty="0" smtClean="0">
                <a:solidFill>
                  <a:srgbClr val="FF0000"/>
                </a:solidFill>
                <a:latin typeface="Arial Narrow" panose="020B0606020202030204" pitchFamily="34" charset="0"/>
              </a:rPr>
              <a:t>2</a:t>
            </a:r>
            <a:endParaRPr lang="en-US" sz="4400" i="0" baseline="30000" dirty="0" smtClean="0">
              <a:solidFill>
                <a:srgbClr val="FF0000"/>
              </a:solidFill>
            </a:endParaRPr>
          </a:p>
        </p:txBody>
      </p:sp>
      <p:sp>
        <p:nvSpPr>
          <p:cNvPr id="13" name="TextBox 12"/>
          <p:cNvSpPr txBox="1"/>
          <p:nvPr/>
        </p:nvSpPr>
        <p:spPr>
          <a:xfrm>
            <a:off x="2702352" y="1143000"/>
            <a:ext cx="3698448"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200" i="0" dirty="0" smtClean="0">
                <a:solidFill>
                  <a:srgbClr val="FF0000"/>
                </a:solidFill>
                <a:latin typeface="Arial Narrow" panose="020B0606020202030204" pitchFamily="34" charset="0"/>
              </a:rPr>
              <a:t>“D-T” fusion reaction:</a:t>
            </a:r>
          </a:p>
        </p:txBody>
      </p:sp>
    </p:spTree>
    <p:extLst>
      <p:ext uri="{BB962C8B-B14F-4D97-AF65-F5344CB8AC3E}">
        <p14:creationId xmlns:p14="http://schemas.microsoft.com/office/powerpoint/2010/main" val="2998618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Advantages of fusion:  safe, sustainable, </a:t>
            </a:r>
            <a:br>
              <a:rPr lang="en-US" sz="2800" dirty="0" smtClean="0"/>
            </a:br>
            <a:r>
              <a:rPr lang="en-US" sz="2800" dirty="0" smtClean="0"/>
              <a:t>high </a:t>
            </a:r>
            <a:r>
              <a:rPr lang="en-US" sz="2800" dirty="0"/>
              <a:t>energy </a:t>
            </a:r>
            <a:r>
              <a:rPr lang="en-US" sz="2800" dirty="0" smtClean="0"/>
              <a:t>density, environmentally attractive </a:t>
            </a:r>
            <a:endParaRPr lang="en-US" sz="2800" dirty="0"/>
          </a:p>
        </p:txBody>
      </p:sp>
      <p:sp>
        <p:nvSpPr>
          <p:cNvPr id="3" name="Content Placeholder 2"/>
          <p:cNvSpPr>
            <a:spLocks noGrp="1"/>
          </p:cNvSpPr>
          <p:nvPr>
            <p:ph idx="1"/>
          </p:nvPr>
        </p:nvSpPr>
        <p:spPr>
          <a:xfrm>
            <a:off x="1219200" y="990600"/>
            <a:ext cx="6705600" cy="5410200"/>
          </a:xfrm>
          <a:noFill/>
          <a:ln>
            <a:noFill/>
          </a:ln>
          <a:effectLst/>
        </p:spPr>
        <p:style>
          <a:lnRef idx="1">
            <a:schemeClr val="dk1"/>
          </a:lnRef>
          <a:fillRef idx="2">
            <a:schemeClr val="dk1"/>
          </a:fillRef>
          <a:effectRef idx="1">
            <a:schemeClr val="dk1"/>
          </a:effectRef>
          <a:fontRef idx="minor">
            <a:schemeClr val="dk1"/>
          </a:fontRef>
        </p:style>
        <p:txBody>
          <a:bodyPr/>
          <a:lstStyle/>
          <a:p>
            <a:pPr marL="228600" indent="-228600"/>
            <a:r>
              <a:rPr lang="en-US" sz="3200" b="1" dirty="0" smtClean="0">
                <a:cs typeface="Arial"/>
              </a:rPr>
              <a:t>Cannot </a:t>
            </a:r>
            <a:r>
              <a:rPr lang="en-US" sz="3200" b="1" dirty="0">
                <a:cs typeface="Arial"/>
              </a:rPr>
              <a:t>have </a:t>
            </a:r>
            <a:r>
              <a:rPr lang="en-US" sz="3200" b="1" dirty="0" smtClean="0">
                <a:cs typeface="Arial"/>
              </a:rPr>
              <a:t>runaway reaction</a:t>
            </a:r>
            <a:endParaRPr lang="en-US" sz="3200" b="1" dirty="0">
              <a:cs typeface="Arial"/>
            </a:endParaRPr>
          </a:p>
          <a:p>
            <a:pPr marL="400050" lvl="1" indent="-171450"/>
            <a:r>
              <a:rPr lang="en-US" sz="2400" b="1" dirty="0">
                <a:solidFill>
                  <a:srgbClr val="0000FF"/>
                </a:solidFill>
                <a:cs typeface="Arial"/>
              </a:rPr>
              <a:t>Only small amount of fuel present</a:t>
            </a:r>
          </a:p>
          <a:p>
            <a:pPr marL="400050" lvl="1" indent="-171450"/>
            <a:r>
              <a:rPr lang="en-US" sz="2400" b="1" dirty="0">
                <a:solidFill>
                  <a:srgbClr val="0000FF"/>
                </a:solidFill>
                <a:cs typeface="Arial"/>
              </a:rPr>
              <a:t>If </a:t>
            </a:r>
            <a:r>
              <a:rPr lang="en-US" sz="2400" b="1" dirty="0" smtClean="0">
                <a:solidFill>
                  <a:srgbClr val="0000FF"/>
                </a:solidFill>
                <a:cs typeface="Arial"/>
              </a:rPr>
              <a:t>particles cool, </a:t>
            </a:r>
            <a:r>
              <a:rPr lang="en-US" sz="2400" b="1" dirty="0">
                <a:solidFill>
                  <a:srgbClr val="0000FF"/>
                </a:solidFill>
                <a:cs typeface="Arial"/>
              </a:rPr>
              <a:t>fusion </a:t>
            </a:r>
            <a:r>
              <a:rPr lang="en-US" sz="2400" b="1" dirty="0" smtClean="0">
                <a:solidFill>
                  <a:srgbClr val="0000FF"/>
                </a:solidFill>
                <a:cs typeface="Arial"/>
              </a:rPr>
              <a:t>stops</a:t>
            </a:r>
          </a:p>
          <a:p>
            <a:pPr marL="0" indent="0">
              <a:buNone/>
            </a:pPr>
            <a:endParaRPr lang="en-US" sz="400" b="1" dirty="0" smtClean="0">
              <a:cs typeface="Arial"/>
            </a:endParaRPr>
          </a:p>
          <a:p>
            <a:pPr marL="228600" indent="-228600"/>
            <a:r>
              <a:rPr lang="en-US" sz="3200" b="1" dirty="0" smtClean="0">
                <a:cs typeface="Arial"/>
              </a:rPr>
              <a:t>Abundant fuel supply </a:t>
            </a:r>
          </a:p>
          <a:p>
            <a:pPr marL="400050" lvl="1" indent="-171450"/>
            <a:r>
              <a:rPr lang="en-US" sz="2400" b="1" dirty="0" smtClean="0">
                <a:solidFill>
                  <a:srgbClr val="0000FF"/>
                </a:solidFill>
                <a:cs typeface="Arial"/>
              </a:rPr>
              <a:t>D from seawater: HDO, D/H = 1/6400</a:t>
            </a:r>
          </a:p>
          <a:p>
            <a:pPr marL="400050" lvl="1" indent="-171450"/>
            <a:r>
              <a:rPr lang="en-US" sz="2400" b="1" dirty="0" smtClean="0">
                <a:solidFill>
                  <a:srgbClr val="0000FF"/>
                </a:solidFill>
                <a:cs typeface="Arial"/>
              </a:rPr>
              <a:t>T bred from lithium in earth’s crust</a:t>
            </a:r>
          </a:p>
          <a:p>
            <a:pPr marL="228600" indent="-228600"/>
            <a:endParaRPr lang="en-US" sz="400" b="1" dirty="0">
              <a:cs typeface="Arial"/>
            </a:endParaRPr>
          </a:p>
          <a:p>
            <a:pPr marL="228600" indent="-228600"/>
            <a:r>
              <a:rPr lang="en-US" sz="3200" b="1" dirty="0">
                <a:cs typeface="Arial"/>
              </a:rPr>
              <a:t>High energy density</a:t>
            </a:r>
          </a:p>
          <a:p>
            <a:pPr marL="400050" lvl="1" indent="-171450"/>
            <a:r>
              <a:rPr lang="en-US" sz="2400" b="1" dirty="0" smtClean="0">
                <a:solidFill>
                  <a:srgbClr val="0000FF"/>
                </a:solidFill>
                <a:cs typeface="Arial"/>
              </a:rPr>
              <a:t>1 liter water </a:t>
            </a:r>
            <a:r>
              <a:rPr lang="en-US" sz="2400" b="1" dirty="0" smtClean="0">
                <a:solidFill>
                  <a:srgbClr val="0000FF"/>
                </a:solidFill>
                <a:cs typeface="Arial"/>
                <a:sym typeface="Wingdings" panose="05000000000000000000" pitchFamily="2" charset="2"/>
              </a:rPr>
              <a:t>= 500 liters gasoline</a:t>
            </a:r>
            <a:endParaRPr lang="en-US" sz="3600" b="1" dirty="0">
              <a:solidFill>
                <a:srgbClr val="0000FF"/>
              </a:solidFill>
              <a:cs typeface="Arial"/>
            </a:endParaRPr>
          </a:p>
          <a:p>
            <a:endParaRPr lang="en-US" sz="400" b="1" dirty="0" smtClean="0">
              <a:cs typeface="Arial"/>
            </a:endParaRPr>
          </a:p>
          <a:p>
            <a:pPr marL="228600" indent="-228600"/>
            <a:r>
              <a:rPr lang="en-US" sz="3200" b="1" dirty="0" smtClean="0">
                <a:cs typeface="Arial"/>
              </a:rPr>
              <a:t>Waste short-lived, low-level</a:t>
            </a:r>
          </a:p>
          <a:p>
            <a:pPr marL="228600" indent="-228600"/>
            <a:endParaRPr lang="en-US" sz="400" b="1" dirty="0" smtClean="0">
              <a:cs typeface="Arial"/>
            </a:endParaRPr>
          </a:p>
          <a:p>
            <a:pPr marL="228600" indent="-228600"/>
            <a:r>
              <a:rPr lang="en-US" sz="3200" b="1" dirty="0" smtClean="0">
                <a:cs typeface="Arial"/>
              </a:rPr>
              <a:t>No CO</a:t>
            </a:r>
            <a:r>
              <a:rPr lang="en-US" sz="3200" b="1" baseline="-25000" dirty="0" smtClean="0">
                <a:cs typeface="Arial"/>
              </a:rPr>
              <a:t>2</a:t>
            </a:r>
            <a:r>
              <a:rPr lang="en-US" sz="3200" b="1" dirty="0" smtClean="0">
                <a:cs typeface="Arial"/>
              </a:rPr>
              <a:t> production</a:t>
            </a:r>
          </a:p>
          <a:p>
            <a:pPr lvl="1"/>
            <a:endParaRPr lang="en-US" sz="2400" b="1" dirty="0"/>
          </a:p>
        </p:txBody>
      </p:sp>
    </p:spTree>
    <p:extLst>
      <p:ext uri="{BB962C8B-B14F-4D97-AF65-F5344CB8AC3E}">
        <p14:creationId xmlns:p14="http://schemas.microsoft.com/office/powerpoint/2010/main" val="2922834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Fusion requires very high temperatures</a:t>
            </a:r>
            <a:endParaRPr lang="en-US" sz="3200" dirty="0"/>
          </a:p>
        </p:txBody>
      </p:sp>
      <p:sp>
        <p:nvSpPr>
          <p:cNvPr id="14" name="Content Placeholder 6"/>
          <p:cNvSpPr txBox="1">
            <a:spLocks/>
          </p:cNvSpPr>
          <p:nvPr/>
        </p:nvSpPr>
        <p:spPr bwMode="auto">
          <a:xfrm>
            <a:off x="121257" y="5334000"/>
            <a:ext cx="8839200"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Fusion is easiest here at </a:t>
            </a:r>
            <a:r>
              <a:rPr lang="en-US" i="0" kern="0" dirty="0" smtClean="0"/>
              <a:t>200 million </a:t>
            </a:r>
            <a:r>
              <a:rPr lang="en-US" i="0" kern="0" baseline="30000" dirty="0" smtClean="0">
                <a:latin typeface="Helvetica"/>
                <a:cs typeface="Helvetica"/>
              </a:rPr>
              <a:t>ᵒ</a:t>
            </a:r>
            <a:r>
              <a:rPr lang="en-US" i="0" kern="0" dirty="0">
                <a:latin typeface="Helvetica"/>
                <a:cs typeface="Helvetica"/>
              </a:rPr>
              <a:t>C</a:t>
            </a:r>
            <a:r>
              <a:rPr lang="en-US" i="0" kern="0" dirty="0" smtClean="0">
                <a:latin typeface="Helvetica"/>
                <a:cs typeface="Helvetica"/>
              </a:rPr>
              <a:t> (!!) </a:t>
            </a:r>
            <a:r>
              <a:rPr lang="en-US" b="0" i="0" kern="0" dirty="0" smtClean="0">
                <a:latin typeface="Helvetica"/>
                <a:cs typeface="Helvetica"/>
              </a:rPr>
              <a:t>(350 </a:t>
            </a:r>
            <a:r>
              <a:rPr lang="en-US" b="0" i="0" kern="0" dirty="0"/>
              <a:t>million </a:t>
            </a:r>
            <a:r>
              <a:rPr lang="en-US" b="0" i="0" kern="0" baseline="30000" dirty="0" smtClean="0">
                <a:latin typeface="Helvetica"/>
                <a:cs typeface="Helvetica"/>
              </a:rPr>
              <a:t>ᵒ</a:t>
            </a:r>
            <a:r>
              <a:rPr lang="en-US" b="0" i="0" kern="0" dirty="0" smtClean="0">
                <a:latin typeface="Helvetica"/>
                <a:cs typeface="Helvetica"/>
              </a:rPr>
              <a:t>F)</a:t>
            </a:r>
          </a:p>
          <a:p>
            <a:pPr marL="574675" lvl="1" indent="-174625"/>
            <a:r>
              <a:rPr lang="en-US" b="0" i="0" kern="0" dirty="0" smtClean="0">
                <a:latin typeface="Helvetica"/>
                <a:cs typeface="Helvetica"/>
              </a:rPr>
              <a:t>Requires lowest pressure </a:t>
            </a:r>
            <a:r>
              <a:rPr lang="en-US" b="0" kern="0" dirty="0" err="1" smtClean="0">
                <a:latin typeface="Helvetica"/>
                <a:cs typeface="Helvetica"/>
              </a:rPr>
              <a:t>nT</a:t>
            </a:r>
            <a:r>
              <a:rPr lang="en-US" b="0" i="0" kern="0" dirty="0" smtClean="0">
                <a:latin typeface="Helvetica"/>
                <a:cs typeface="Helvetica"/>
              </a:rPr>
              <a:t> and energy confinement time </a:t>
            </a:r>
            <a:r>
              <a:rPr lang="en-US" b="0" kern="0" dirty="0" err="1" smtClean="0">
                <a:latin typeface="Symbol" panose="05050102010706020507" pitchFamily="18" charset="2"/>
                <a:cs typeface="Helvetica"/>
              </a:rPr>
              <a:t>t</a:t>
            </a:r>
            <a:r>
              <a:rPr lang="en-US" b="0" kern="0" baseline="-25000" dirty="0" err="1" smtClean="0">
                <a:latin typeface="Helvetica"/>
                <a:cs typeface="Helvetica"/>
              </a:rPr>
              <a:t>E</a:t>
            </a:r>
            <a:endParaRPr lang="en-US" b="0" kern="0" baseline="-25000" dirty="0" smtClean="0">
              <a:latin typeface="Helvetica"/>
              <a:cs typeface="Helvetica"/>
            </a:endParaRPr>
          </a:p>
          <a:p>
            <a:pPr marL="574675" lvl="1" indent="-174625"/>
            <a:r>
              <a:rPr lang="en-US" b="0" i="0" kern="0" dirty="0" smtClean="0">
                <a:latin typeface="Helvetica"/>
                <a:cs typeface="Helvetica"/>
              </a:rPr>
              <a:t>Minimum fusion “triple-product” value:  8 atmosphere-seconds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1038225"/>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bwMode="auto">
          <a:xfrm rot="10800000">
            <a:off x="4714874" y="3612462"/>
            <a:ext cx="362572" cy="1721537"/>
          </a:xfrm>
          <a:prstGeom prst="downArrow">
            <a:avLst/>
          </a:prstGeom>
          <a:solidFill>
            <a:srgbClr val="0000FF">
              <a:alpha val="58824"/>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6" name="TextBox 5"/>
          <p:cNvSpPr txBox="1"/>
          <p:nvPr/>
        </p:nvSpPr>
        <p:spPr>
          <a:xfrm>
            <a:off x="228600" y="1905000"/>
            <a:ext cx="1828800" cy="1569660"/>
          </a:xfrm>
          <a:prstGeom prst="rect">
            <a:avLst/>
          </a:prstGeom>
          <a:noFill/>
        </p:spPr>
        <p:txBody>
          <a:bodyPr wrap="square" rtlCol="0">
            <a:spAutoFit/>
          </a:bodyPr>
          <a:lstStyle/>
          <a:p>
            <a:pPr algn="ctr"/>
            <a:r>
              <a:rPr lang="en-US" sz="2800" i="0" dirty="0" smtClean="0">
                <a:solidFill>
                  <a:schemeClr val="tx1"/>
                </a:solidFill>
              </a:rPr>
              <a:t>Fusion difficulty</a:t>
            </a:r>
          </a:p>
          <a:p>
            <a:pPr algn="ctr"/>
            <a:r>
              <a:rPr lang="en-US" sz="2000" b="0" i="0" dirty="0" smtClean="0">
                <a:solidFill>
                  <a:schemeClr val="tx1"/>
                </a:solidFill>
              </a:rPr>
              <a:t>(pressure </a:t>
            </a:r>
            <a:r>
              <a:rPr lang="en-US" sz="2000" b="0" i="0" dirty="0" smtClean="0">
                <a:solidFill>
                  <a:schemeClr val="tx1"/>
                </a:solidFill>
                <a:latin typeface="Calibri"/>
              </a:rPr>
              <a:t>×</a:t>
            </a:r>
            <a:r>
              <a:rPr lang="en-US" sz="2000" b="0" i="0" dirty="0" smtClean="0">
                <a:solidFill>
                  <a:schemeClr val="tx1"/>
                </a:solidFill>
              </a:rPr>
              <a:t> confinement)</a:t>
            </a:r>
          </a:p>
        </p:txBody>
      </p:sp>
    </p:spTree>
    <p:extLst>
      <p:ext uri="{BB962C8B-B14F-4D97-AF65-F5344CB8AC3E}">
        <p14:creationId xmlns:p14="http://schemas.microsoft.com/office/powerpoint/2010/main" val="2900157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l="14851" b="10899"/>
          <a:stretch>
            <a:fillRect/>
          </a:stretch>
        </p:blipFill>
        <p:spPr bwMode="auto">
          <a:xfrm>
            <a:off x="5715000" y="2066925"/>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a:xfrm>
            <a:off x="0" y="0"/>
            <a:ext cx="9144000" cy="838200"/>
          </a:xfrm>
        </p:spPr>
        <p:txBody>
          <a:bodyPr/>
          <a:lstStyle/>
          <a:p>
            <a:r>
              <a:rPr lang="en-US" altLang="en-US" sz="2800" dirty="0" smtClean="0"/>
              <a:t>Magnetic fusion has already achieved </a:t>
            </a:r>
            <a:br>
              <a:rPr lang="en-US" altLang="en-US" sz="2800" dirty="0" smtClean="0"/>
            </a:br>
            <a:r>
              <a:rPr lang="en-US" altLang="en-US" sz="2800" dirty="0" smtClean="0"/>
              <a:t>the necessary very high temperatures!</a:t>
            </a:r>
          </a:p>
        </p:txBody>
      </p:sp>
      <p:sp>
        <p:nvSpPr>
          <p:cNvPr id="34820" name="TextBox 21"/>
          <p:cNvSpPr txBox="1">
            <a:spLocks noChangeArrowheads="1"/>
          </p:cNvSpPr>
          <p:nvPr/>
        </p:nvSpPr>
        <p:spPr bwMode="auto">
          <a:xfrm>
            <a:off x="3962400" y="2359025"/>
            <a:ext cx="1572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solidFill>
                  <a:srgbClr val="FF0000"/>
                </a:solidFill>
              </a:rPr>
              <a:t>~250 million C</a:t>
            </a:r>
          </a:p>
        </p:txBody>
      </p:sp>
      <p:cxnSp>
        <p:nvCxnSpPr>
          <p:cNvPr id="34821" name="Straight Arrow Connector 26"/>
          <p:cNvCxnSpPr>
            <a:cxnSpLocks noChangeShapeType="1"/>
          </p:cNvCxnSpPr>
          <p:nvPr/>
        </p:nvCxnSpPr>
        <p:spPr bwMode="auto">
          <a:xfrm>
            <a:off x="5486400" y="2514600"/>
            <a:ext cx="228600" cy="0"/>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4822" name="TextBox 11"/>
          <p:cNvSpPr txBox="1">
            <a:spLocks noChangeArrowheads="1"/>
          </p:cNvSpPr>
          <p:nvPr/>
        </p:nvSpPr>
        <p:spPr bwMode="auto">
          <a:xfrm>
            <a:off x="5943600" y="1752600"/>
            <a:ext cx="289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2000" i="0" dirty="0"/>
              <a:t>TFTR at PPPL (1990’s)</a:t>
            </a:r>
          </a:p>
        </p:txBody>
      </p:sp>
      <p:sp>
        <p:nvSpPr>
          <p:cNvPr id="34823" name="TextBox 15"/>
          <p:cNvSpPr txBox="1">
            <a:spLocks noChangeArrowheads="1"/>
          </p:cNvSpPr>
          <p:nvPr/>
        </p:nvSpPr>
        <p:spPr bwMode="auto">
          <a:xfrm>
            <a:off x="5486400" y="5181600"/>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core</a:t>
            </a:r>
          </a:p>
        </p:txBody>
      </p:sp>
      <p:sp>
        <p:nvSpPr>
          <p:cNvPr id="34824" name="TextBox 16"/>
          <p:cNvSpPr txBox="1">
            <a:spLocks noChangeArrowheads="1"/>
          </p:cNvSpPr>
          <p:nvPr/>
        </p:nvSpPr>
        <p:spPr bwMode="auto">
          <a:xfrm>
            <a:off x="8001000" y="5181600"/>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boundary</a:t>
            </a:r>
          </a:p>
        </p:txBody>
      </p:sp>
      <p:pic>
        <p:nvPicPr>
          <p:cNvPr id="34825" name="Picture 7" descr="http://www.pppl.gov/sites/pppl/files/styles/medium/public/timeline_images/tftr_plasma_0.png?itok=1AmNd5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4775"/>
            <a:ext cx="37338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92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Gas becomes plasma at fusion temperatures</a:t>
            </a:r>
            <a:endParaRPr lang="en-US" sz="3200" dirty="0"/>
          </a:p>
        </p:txBody>
      </p:sp>
      <p:sp>
        <p:nvSpPr>
          <p:cNvPr id="14" name="Content Placeholder 6"/>
          <p:cNvSpPr txBox="1">
            <a:spLocks/>
          </p:cNvSpPr>
          <p:nvPr/>
        </p:nvSpPr>
        <p:spPr bwMode="auto">
          <a:xfrm>
            <a:off x="533401" y="4718437"/>
            <a:ext cx="2666999" cy="463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i="0" kern="0" dirty="0" smtClean="0">
                <a:solidFill>
                  <a:schemeClr val="accent2"/>
                </a:solidFill>
              </a:rPr>
              <a:t>Water:  </a:t>
            </a:r>
            <a:endParaRPr lang="en-US" i="0" kern="0" baseline="-25000" dirty="0">
              <a:solidFill>
                <a:schemeClr val="accent2"/>
              </a:solidFill>
            </a:endParaRPr>
          </a:p>
        </p:txBody>
      </p:sp>
      <p:sp>
        <p:nvSpPr>
          <p:cNvPr id="3" name="Rectangle 2"/>
          <p:cNvSpPr/>
          <p:nvPr/>
        </p:nvSpPr>
        <p:spPr>
          <a:xfrm>
            <a:off x="2222877" y="4719935"/>
            <a:ext cx="748923" cy="461665"/>
          </a:xfrm>
          <a:prstGeom prst="rect">
            <a:avLst/>
          </a:prstGeom>
        </p:spPr>
        <p:txBody>
          <a:bodyPr wrap="none">
            <a:spAutoFit/>
          </a:bodyPr>
          <a:lstStyle/>
          <a:p>
            <a:r>
              <a:rPr lang="en-US" sz="2400" i="0" kern="0" dirty="0" smtClean="0">
                <a:latin typeface="Helvetica"/>
                <a:cs typeface="Helvetica"/>
              </a:rPr>
              <a:t>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3" name="Rectangle 12"/>
          <p:cNvSpPr/>
          <p:nvPr/>
        </p:nvSpPr>
        <p:spPr>
          <a:xfrm>
            <a:off x="3581400" y="4719935"/>
            <a:ext cx="1091966" cy="461665"/>
          </a:xfrm>
          <a:prstGeom prst="rect">
            <a:avLst/>
          </a:prstGeom>
        </p:spPr>
        <p:txBody>
          <a:bodyPr wrap="none">
            <a:spAutoFit/>
          </a:bodyPr>
          <a:lstStyle/>
          <a:p>
            <a:r>
              <a:rPr lang="en-US" sz="2400" i="0" kern="0" dirty="0" smtClean="0">
                <a:latin typeface="Helvetica"/>
                <a:cs typeface="Helvetica"/>
              </a:rPr>
              <a:t>100 </a:t>
            </a:r>
            <a:r>
              <a:rPr lang="en-US" sz="2400" i="0" kern="0" baseline="30000" dirty="0" smtClean="0">
                <a:latin typeface="Helvetica"/>
                <a:cs typeface="Helvetica"/>
              </a:rPr>
              <a:t>ᵒ</a:t>
            </a:r>
            <a:r>
              <a:rPr lang="en-US" sz="2400" i="0" kern="0" dirty="0" smtClean="0">
                <a:latin typeface="Helvetica"/>
                <a:cs typeface="Helvetica"/>
              </a:rPr>
              <a:t>C</a:t>
            </a:r>
            <a:endParaRPr lang="en-US" sz="2400" dirty="0"/>
          </a:p>
        </p:txBody>
      </p:sp>
      <p:sp>
        <p:nvSpPr>
          <p:cNvPr id="16" name="Rectangle 15"/>
          <p:cNvSpPr/>
          <p:nvPr/>
        </p:nvSpPr>
        <p:spPr>
          <a:xfrm>
            <a:off x="4953000" y="4719935"/>
            <a:ext cx="1691489" cy="461665"/>
          </a:xfrm>
          <a:prstGeom prst="rect">
            <a:avLst/>
          </a:prstGeom>
        </p:spPr>
        <p:txBody>
          <a:bodyPr wrap="none">
            <a:spAutoFit/>
          </a:bodyPr>
          <a:lstStyle/>
          <a:p>
            <a:r>
              <a:rPr lang="en-US" sz="2400" i="0" kern="0" dirty="0" smtClean="0">
                <a:latin typeface="Helvetica"/>
                <a:cs typeface="Helvetica"/>
              </a:rPr>
              <a:t>160,000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7" name="Content Placeholder 6"/>
          <p:cNvSpPr txBox="1">
            <a:spLocks/>
          </p:cNvSpPr>
          <p:nvPr/>
        </p:nvSpPr>
        <p:spPr bwMode="auto">
          <a:xfrm>
            <a:off x="6865763" y="4267200"/>
            <a:ext cx="2278237" cy="844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buNone/>
            </a:pPr>
            <a:r>
              <a:rPr lang="en-US" i="0" kern="0" dirty="0" smtClean="0">
                <a:solidFill>
                  <a:schemeClr val="accent2"/>
                </a:solidFill>
              </a:rPr>
              <a:t>DT fusion: </a:t>
            </a:r>
          </a:p>
          <a:p>
            <a:pPr marL="0" indent="0" algn="ctr">
              <a:buNone/>
            </a:pPr>
            <a:r>
              <a:rPr lang="en-US" i="0" kern="0" dirty="0" smtClean="0">
                <a:solidFill>
                  <a:schemeClr val="accent2"/>
                </a:solidFill>
              </a:rPr>
              <a:t>200,000,000 </a:t>
            </a:r>
            <a:r>
              <a:rPr lang="en-US" i="0" kern="0" baseline="30000" dirty="0">
                <a:solidFill>
                  <a:schemeClr val="accent2"/>
                </a:solidFill>
                <a:latin typeface="Helvetica"/>
                <a:cs typeface="Helvetica"/>
              </a:rPr>
              <a:t>ᵒ</a:t>
            </a:r>
            <a:r>
              <a:rPr lang="en-US" i="0" kern="0" dirty="0">
                <a:solidFill>
                  <a:schemeClr val="accent2"/>
                </a:solidFill>
                <a:latin typeface="Helvetica"/>
                <a:cs typeface="Helvetica"/>
              </a:rPr>
              <a:t>C</a:t>
            </a:r>
            <a:endParaRPr lang="en-US" dirty="0">
              <a:solidFill>
                <a:schemeClr val="accent2"/>
              </a:solidFill>
            </a:endParaRPr>
          </a:p>
          <a:p>
            <a:pPr marL="174625" indent="-174625" algn="ctr"/>
            <a:endParaRPr lang="en-US" b="0" i="0" kern="0" baseline="-25000" dirty="0">
              <a:solidFill>
                <a:schemeClr val="accent2"/>
              </a:solidFill>
            </a:endParaRPr>
          </a:p>
        </p:txBody>
      </p:sp>
      <p:pic>
        <p:nvPicPr>
          <p:cNvPr id="1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833880"/>
            <a:ext cx="6705600"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438400"/>
            <a:ext cx="1986319" cy="1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156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Plasma is a gas of charged particles:</a:t>
            </a:r>
            <a:r>
              <a:rPr lang="en-US" dirty="0" smtClean="0"/>
              <a:t/>
            </a:r>
            <a:br>
              <a:rPr lang="en-US" dirty="0" smtClean="0"/>
            </a:br>
            <a:r>
              <a:rPr lang="en-US" dirty="0" smtClean="0"/>
              <a:t>“Soup” of negatively charged electrons, positive ions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61260"/>
            <a:ext cx="4191000" cy="3101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6200" y="990600"/>
            <a:ext cx="89154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sz="2800" b="0" i="0" kern="0" dirty="0" smtClean="0"/>
              <a:t>At fusion temperatures, particles are so energetic that negatively charged (-) electrons are stripped from neutral atom leaving</a:t>
            </a:r>
            <a:r>
              <a:rPr lang="en-US" altLang="en-US" sz="2800" b="0" i="0" kern="0" dirty="0" smtClean="0">
                <a:sym typeface="Wingdings" panose="05000000000000000000" pitchFamily="2" charset="2"/>
              </a:rPr>
              <a:t> </a:t>
            </a:r>
            <a:r>
              <a:rPr lang="en-US" altLang="en-US" sz="2800" b="0" i="0" kern="0" dirty="0" smtClean="0"/>
              <a:t>positively charged (+) ions</a:t>
            </a:r>
          </a:p>
        </p:txBody>
      </p:sp>
      <p:sp>
        <p:nvSpPr>
          <p:cNvPr id="6" name="Content Placeholder 2"/>
          <p:cNvSpPr txBox="1">
            <a:spLocks/>
          </p:cNvSpPr>
          <p:nvPr/>
        </p:nvSpPr>
        <p:spPr bwMode="auto">
          <a:xfrm>
            <a:off x="228600" y="5562600"/>
            <a:ext cx="86105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altLang="en-US" i="0" u="sng" kern="0" dirty="0" smtClean="0">
                <a:solidFill>
                  <a:srgbClr val="FF0000"/>
                </a:solidFill>
              </a:rPr>
              <a:t>One benefit of plasma state</a:t>
            </a:r>
            <a:r>
              <a:rPr lang="en-US" altLang="en-US" i="0" kern="0" dirty="0" smtClean="0">
                <a:solidFill>
                  <a:srgbClr val="FF0000"/>
                </a:solidFill>
              </a:rPr>
              <a:t>: charged particle motion can be manipulated by electric and magnetic fields</a:t>
            </a:r>
          </a:p>
        </p:txBody>
      </p:sp>
    </p:spTree>
    <p:extLst>
      <p:ext uri="{BB962C8B-B14F-4D97-AF65-F5344CB8AC3E}">
        <p14:creationId xmlns:p14="http://schemas.microsoft.com/office/powerpoint/2010/main" val="2112564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An estimated 99</a:t>
            </a:r>
            <a:r>
              <a:rPr lang="en-US" sz="2800" dirty="0"/>
              <a:t>% of </a:t>
            </a:r>
            <a:r>
              <a:rPr lang="en-US" sz="2800" dirty="0" smtClean="0"/>
              <a:t>matter </a:t>
            </a:r>
            <a:r>
              <a:rPr lang="en-US" sz="2800" dirty="0"/>
              <a:t>in the </a:t>
            </a:r>
            <a:r>
              <a:rPr lang="en-US" sz="2800" dirty="0" smtClean="0"/>
              <a:t/>
            </a:r>
            <a:br>
              <a:rPr lang="en-US" sz="2800" dirty="0" smtClean="0"/>
            </a:br>
            <a:r>
              <a:rPr lang="en-US" sz="2800" dirty="0" smtClean="0"/>
              <a:t>observable </a:t>
            </a:r>
            <a:r>
              <a:rPr lang="en-US" sz="2800" dirty="0"/>
              <a:t>universe is </a:t>
            </a:r>
            <a:r>
              <a:rPr lang="en-US" sz="2800" dirty="0" smtClean="0"/>
              <a:t>in the plasma state</a:t>
            </a:r>
            <a:endParaRPr lang="en-US" sz="2000" dirty="0"/>
          </a:p>
        </p:txBody>
      </p:sp>
      <p:pic>
        <p:nvPicPr>
          <p:cNvPr id="11268" name="Picture 4" descr="http://www.artinaid.com/wp-content/uploads/2013/05/Plas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00380"/>
            <a:ext cx="3124200" cy="1951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http://res0.graysonline.com/handlers/imagehandler.ashx?t=sh&amp;id=4153306&amp;s=o&amp;index=0&amp;ts=6351991860207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4" y="1419266"/>
            <a:ext cx="2535586" cy="1695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4" name="Picture 10" descr="http://astrobob.areavoices.com/files/2012/12/Aurora-Dec15-Ole-Salomons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1174" y="3306419"/>
            <a:ext cx="2785826"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6" name="Picture 12" descr="http://upload.wikimedia.org/wikipedia/commons/f/f3/Magnetosphere_rendi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306419"/>
            <a:ext cx="3259732" cy="1781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8" name="Picture 14" descr="Inductively coupled plasma reactor used in plasma etching endpoint det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1182936"/>
            <a:ext cx="1885950" cy="200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8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955" y="4572000"/>
            <a:ext cx="3779490" cy="190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4295001"/>
            <a:ext cx="1603324" cy="276999"/>
          </a:xfrm>
          <a:prstGeom prst="rect">
            <a:avLst/>
          </a:prstGeom>
          <a:noFill/>
        </p:spPr>
        <p:txBody>
          <a:bodyPr wrap="none" rtlCol="0">
            <a:spAutoFit/>
          </a:bodyPr>
          <a:lstStyle/>
          <a:p>
            <a:r>
              <a:rPr lang="en-US" i="0" dirty="0" smtClean="0">
                <a:solidFill>
                  <a:schemeClr val="tx1"/>
                </a:solidFill>
              </a:rPr>
              <a:t>Interstellar medium</a:t>
            </a:r>
          </a:p>
        </p:txBody>
      </p:sp>
      <p:sp>
        <p:nvSpPr>
          <p:cNvPr id="17" name="TextBox 16"/>
          <p:cNvSpPr txBox="1"/>
          <p:nvPr/>
        </p:nvSpPr>
        <p:spPr>
          <a:xfrm>
            <a:off x="3581400" y="5115988"/>
            <a:ext cx="1337226" cy="276999"/>
          </a:xfrm>
          <a:prstGeom prst="rect">
            <a:avLst/>
          </a:prstGeom>
          <a:noFill/>
        </p:spPr>
        <p:txBody>
          <a:bodyPr wrap="none" rtlCol="0">
            <a:spAutoFit/>
          </a:bodyPr>
          <a:lstStyle/>
          <a:p>
            <a:r>
              <a:rPr lang="en-US" i="0" dirty="0" smtClean="0">
                <a:solidFill>
                  <a:schemeClr val="tx1"/>
                </a:solidFill>
              </a:rPr>
              <a:t>Aurora Borealis</a:t>
            </a:r>
          </a:p>
        </p:txBody>
      </p:sp>
      <p:sp>
        <p:nvSpPr>
          <p:cNvPr id="18" name="TextBox 17"/>
          <p:cNvSpPr txBox="1"/>
          <p:nvPr/>
        </p:nvSpPr>
        <p:spPr>
          <a:xfrm>
            <a:off x="228600" y="5133201"/>
            <a:ext cx="965329" cy="276999"/>
          </a:xfrm>
          <a:prstGeom prst="rect">
            <a:avLst/>
          </a:prstGeom>
          <a:noFill/>
        </p:spPr>
        <p:txBody>
          <a:bodyPr wrap="none" rtlCol="0">
            <a:spAutoFit/>
          </a:bodyPr>
          <a:lstStyle/>
          <a:p>
            <a:r>
              <a:rPr lang="en-US" i="0" dirty="0" smtClean="0">
                <a:solidFill>
                  <a:schemeClr val="tx1"/>
                </a:solidFill>
              </a:rPr>
              <a:t>Solar wind</a:t>
            </a:r>
          </a:p>
        </p:txBody>
      </p:sp>
      <p:sp>
        <p:nvSpPr>
          <p:cNvPr id="19" name="TextBox 18"/>
          <p:cNvSpPr txBox="1"/>
          <p:nvPr/>
        </p:nvSpPr>
        <p:spPr>
          <a:xfrm>
            <a:off x="76200" y="926196"/>
            <a:ext cx="2911374" cy="276999"/>
          </a:xfrm>
          <a:prstGeom prst="rect">
            <a:avLst/>
          </a:prstGeom>
          <a:noFill/>
        </p:spPr>
        <p:txBody>
          <a:bodyPr wrap="none" rtlCol="0">
            <a:spAutoFit/>
          </a:bodyPr>
          <a:lstStyle/>
          <a:p>
            <a:r>
              <a:rPr lang="en-US" i="0" dirty="0" smtClean="0">
                <a:solidFill>
                  <a:schemeClr val="tx1"/>
                </a:solidFill>
              </a:rPr>
              <a:t>Plasma processing (semiconductors)</a:t>
            </a:r>
          </a:p>
        </p:txBody>
      </p:sp>
      <p:sp>
        <p:nvSpPr>
          <p:cNvPr id="20" name="TextBox 19"/>
          <p:cNvSpPr txBox="1"/>
          <p:nvPr/>
        </p:nvSpPr>
        <p:spPr>
          <a:xfrm>
            <a:off x="3505200" y="1166094"/>
            <a:ext cx="1015021" cy="276999"/>
          </a:xfrm>
          <a:prstGeom prst="rect">
            <a:avLst/>
          </a:prstGeom>
          <a:noFill/>
        </p:spPr>
        <p:txBody>
          <a:bodyPr wrap="none" rtlCol="0">
            <a:spAutoFit/>
          </a:bodyPr>
          <a:lstStyle/>
          <a:p>
            <a:r>
              <a:rPr lang="en-US" i="0" dirty="0" smtClean="0">
                <a:solidFill>
                  <a:schemeClr val="tx1"/>
                </a:solidFill>
              </a:rPr>
              <a:t>Neon signs</a:t>
            </a:r>
          </a:p>
        </p:txBody>
      </p:sp>
      <p:sp>
        <p:nvSpPr>
          <p:cNvPr id="21" name="TextBox 20"/>
          <p:cNvSpPr txBox="1"/>
          <p:nvPr/>
        </p:nvSpPr>
        <p:spPr>
          <a:xfrm>
            <a:off x="6781800" y="914400"/>
            <a:ext cx="974947" cy="276999"/>
          </a:xfrm>
          <a:prstGeom prst="rect">
            <a:avLst/>
          </a:prstGeom>
          <a:noFill/>
        </p:spPr>
        <p:txBody>
          <a:bodyPr wrap="none" rtlCol="0">
            <a:spAutoFit/>
          </a:bodyPr>
          <a:lstStyle/>
          <a:p>
            <a:r>
              <a:rPr lang="en-US" i="0" dirty="0" smtClean="0">
                <a:solidFill>
                  <a:schemeClr val="tx1"/>
                </a:solidFill>
              </a:rPr>
              <a:t>Lightening</a:t>
            </a:r>
          </a:p>
        </p:txBody>
      </p:sp>
      <p:sp>
        <p:nvSpPr>
          <p:cNvPr id="7" name="TextBox 6"/>
          <p:cNvSpPr txBox="1"/>
          <p:nvPr/>
        </p:nvSpPr>
        <p:spPr>
          <a:xfrm>
            <a:off x="304800" y="5715000"/>
            <a:ext cx="4646913" cy="523220"/>
          </a:xfrm>
          <a:prstGeom prst="rect">
            <a:avLst/>
          </a:prstGeom>
          <a:noFill/>
        </p:spPr>
        <p:txBody>
          <a:bodyPr wrap="none" rtlCol="0">
            <a:spAutoFit/>
          </a:bodyPr>
          <a:lstStyle/>
          <a:p>
            <a:r>
              <a:rPr lang="en-US" sz="2800" i="0" dirty="0" smtClean="0">
                <a:solidFill>
                  <a:schemeClr val="accent2"/>
                </a:solidFill>
              </a:rPr>
              <a:t>A few examples of plasma</a:t>
            </a:r>
          </a:p>
        </p:txBody>
      </p:sp>
    </p:spTree>
    <p:extLst>
      <p:ext uri="{BB962C8B-B14F-4D97-AF65-F5344CB8AC3E}">
        <p14:creationId xmlns:p14="http://schemas.microsoft.com/office/powerpoint/2010/main" val="499893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Outline</a:t>
            </a:r>
            <a:endParaRPr lang="en-US" sz="2800" dirty="0"/>
          </a:p>
        </p:txBody>
      </p:sp>
      <p:sp>
        <p:nvSpPr>
          <p:cNvPr id="3" name="Content Placeholder 2"/>
          <p:cNvSpPr>
            <a:spLocks noGrp="1"/>
          </p:cNvSpPr>
          <p:nvPr>
            <p:ph idx="1"/>
          </p:nvPr>
        </p:nvSpPr>
        <p:spPr>
          <a:xfrm>
            <a:off x="152400" y="1066800"/>
            <a:ext cx="8839200" cy="5410200"/>
          </a:xfrm>
        </p:spPr>
        <p:txBody>
          <a:bodyPr/>
          <a:lstStyle/>
          <a:p>
            <a:pPr>
              <a:lnSpc>
                <a:spcPct val="150000"/>
              </a:lnSpc>
            </a:pPr>
            <a:r>
              <a:rPr lang="en-US" sz="3000" dirty="0" smtClean="0"/>
              <a:t>Overview of fusion and plasmas</a:t>
            </a:r>
          </a:p>
          <a:p>
            <a:pPr>
              <a:lnSpc>
                <a:spcPct val="150000"/>
              </a:lnSpc>
            </a:pPr>
            <a:r>
              <a:rPr lang="en-US" sz="3000" dirty="0" smtClean="0"/>
              <a:t>Fusion plasma confinement in a </a:t>
            </a:r>
            <a:r>
              <a:rPr lang="en-US" sz="3000" dirty="0" err="1" smtClean="0"/>
              <a:t>tokamak</a:t>
            </a:r>
            <a:r>
              <a:rPr lang="en-US" sz="3000" dirty="0" smtClean="0"/>
              <a:t> </a:t>
            </a:r>
          </a:p>
          <a:p>
            <a:pPr>
              <a:lnSpc>
                <a:spcPct val="150000"/>
              </a:lnSpc>
            </a:pPr>
            <a:r>
              <a:rPr lang="en-US" sz="3000" dirty="0" smtClean="0"/>
              <a:t>Motivation for studying spherical </a:t>
            </a:r>
            <a:r>
              <a:rPr lang="en-US" sz="3000" dirty="0" err="1" smtClean="0"/>
              <a:t>tokamaks</a:t>
            </a:r>
            <a:endParaRPr lang="en-US" sz="3000" dirty="0"/>
          </a:p>
          <a:p>
            <a:pPr>
              <a:lnSpc>
                <a:spcPct val="150000"/>
              </a:lnSpc>
            </a:pPr>
            <a:r>
              <a:rPr lang="en-US" sz="3000" dirty="0" smtClean="0"/>
              <a:t>NSTX Upgrade scientific goals and questions</a:t>
            </a:r>
          </a:p>
        </p:txBody>
      </p:sp>
    </p:spTree>
    <p:extLst>
      <p:ext uri="{BB962C8B-B14F-4D97-AF65-F5344CB8AC3E}">
        <p14:creationId xmlns:p14="http://schemas.microsoft.com/office/powerpoint/2010/main" val="258710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3124200"/>
            <a:ext cx="8763000" cy="3048000"/>
          </a:xfrm>
        </p:spPr>
        <p:txBody>
          <a:bodyPr/>
          <a:lstStyle/>
          <a:p>
            <a:pPr marL="0" indent="0" algn="ctr">
              <a:buNone/>
            </a:pPr>
            <a:r>
              <a:rPr lang="en-US" sz="4800" dirty="0"/>
              <a:t>How do we confine plasma?</a:t>
            </a:r>
          </a:p>
        </p:txBody>
      </p:sp>
    </p:spTree>
    <p:extLst>
      <p:ext uri="{BB962C8B-B14F-4D97-AF65-F5344CB8AC3E}">
        <p14:creationId xmlns:p14="http://schemas.microsoft.com/office/powerpoint/2010/main" val="1249480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Confinement methods for controlled fusion</a:t>
            </a:r>
            <a:endParaRPr lang="en-US" sz="3200" dirty="0"/>
          </a:p>
        </p:txBody>
      </p:sp>
      <p:sp>
        <p:nvSpPr>
          <p:cNvPr id="14" name="TextBox 13"/>
          <p:cNvSpPr txBox="1"/>
          <p:nvPr/>
        </p:nvSpPr>
        <p:spPr>
          <a:xfrm>
            <a:off x="5507609" y="4191000"/>
            <a:ext cx="3026791"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Inertial Confinement</a:t>
            </a:r>
          </a:p>
        </p:txBody>
      </p:sp>
      <p:sp>
        <p:nvSpPr>
          <p:cNvPr id="4" name="TextBox 3"/>
          <p:cNvSpPr txBox="1"/>
          <p:nvPr/>
        </p:nvSpPr>
        <p:spPr>
          <a:xfrm>
            <a:off x="2616648" y="990600"/>
            <a:ext cx="3860352" cy="523220"/>
          </a:xfrm>
          <a:prstGeom prst="rect">
            <a:avLst/>
          </a:prstGeom>
          <a:noFill/>
        </p:spPr>
        <p:txBody>
          <a:bodyPr wrap="none" rtlCol="0">
            <a:spAutoFit/>
          </a:bodyPr>
          <a:lstStyle/>
          <a:p>
            <a:r>
              <a:rPr lang="en-US" sz="2800" i="0" dirty="0" smtClean="0">
                <a:solidFill>
                  <a:schemeClr val="tx1"/>
                </a:solidFill>
                <a:latin typeface="Arial Narrow" panose="020B0606020202030204" pitchFamily="34" charset="0"/>
              </a:rPr>
              <a:t>Gravitational Confinement</a:t>
            </a:r>
          </a:p>
        </p:txBody>
      </p:sp>
      <p:grpSp>
        <p:nvGrpSpPr>
          <p:cNvPr id="35" name="Group 34"/>
          <p:cNvGrpSpPr/>
          <p:nvPr/>
        </p:nvGrpSpPr>
        <p:grpSpPr>
          <a:xfrm>
            <a:off x="265518" y="4191000"/>
            <a:ext cx="4535082" cy="1905000"/>
            <a:chOff x="1524001" y="921716"/>
            <a:chExt cx="4535082" cy="1905000"/>
          </a:xfrm>
        </p:grpSpPr>
        <p:grpSp>
          <p:nvGrpSpPr>
            <p:cNvPr id="33" name="Group 32"/>
            <p:cNvGrpSpPr>
              <a:grpSpLocks noChangeAspect="1"/>
            </p:cNvGrpSpPr>
            <p:nvPr/>
          </p:nvGrpSpPr>
          <p:grpSpPr>
            <a:xfrm>
              <a:off x="1524001" y="1455116"/>
              <a:ext cx="4535082" cy="1371600"/>
              <a:chOff x="1524000" y="1437894"/>
              <a:chExt cx="5668854" cy="1714500"/>
            </a:xfrm>
          </p:grpSpPr>
          <p:grpSp>
            <p:nvGrpSpPr>
              <p:cNvPr id="28" name="Group 27"/>
              <p:cNvGrpSpPr/>
              <p:nvPr/>
            </p:nvGrpSpPr>
            <p:grpSpPr>
              <a:xfrm>
                <a:off x="1524000" y="1609344"/>
                <a:ext cx="5095875" cy="1543050"/>
                <a:chOff x="1524000" y="1609344"/>
                <a:chExt cx="5095875" cy="1543050"/>
              </a:xfrm>
            </p:grpSpPr>
            <p:pic>
              <p:nvPicPr>
                <p:cNvPr id="104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9344"/>
                  <a:ext cx="5095875" cy="15430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0" name="Straight Connector 19"/>
                <p:cNvCxnSpPr/>
                <p:nvPr/>
              </p:nvCxnSpPr>
              <p:spPr bwMode="auto">
                <a:xfrm>
                  <a:off x="3829050" y="2514600"/>
                  <a:ext cx="990600" cy="0"/>
                </a:xfrm>
                <a:prstGeom prst="line">
                  <a:avLst/>
                </a:prstGeom>
                <a:noFill/>
                <a:ln w="5715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4876800"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843016" y="2514600"/>
                  <a:ext cx="710184" cy="0"/>
                </a:xfrm>
                <a:prstGeom prst="line">
                  <a:avLst/>
                </a:prstGeom>
                <a:noFill/>
                <a:ln w="57150" cap="flat" cmpd="sng" algn="ctr">
                  <a:solidFill>
                    <a:schemeClr val="tx1"/>
                  </a:solidFill>
                  <a:prstDash val="solid"/>
                  <a:round/>
                  <a:headEnd type="none" w="med" len="med"/>
                  <a:tailEnd type="triangle" w="med" len="med"/>
                </a:ln>
                <a:effectLst/>
              </p:spPr>
            </p:cxnSp>
            <p:cxnSp>
              <p:nvCxnSpPr>
                <p:cNvPr id="42" name="Straight Connector 41"/>
                <p:cNvCxnSpPr/>
                <p:nvPr/>
              </p:nvCxnSpPr>
              <p:spPr bwMode="auto">
                <a:xfrm>
                  <a:off x="2871216" y="2514600"/>
                  <a:ext cx="914400" cy="0"/>
                </a:xfrm>
                <a:prstGeom prst="line">
                  <a:avLst/>
                </a:prstGeom>
                <a:noFill/>
                <a:ln w="571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1600200" y="2514600"/>
                  <a:ext cx="1219200" cy="0"/>
                </a:xfrm>
                <a:prstGeom prst="line">
                  <a:avLst/>
                </a:prstGeom>
                <a:noFill/>
                <a:ln w="57150" cap="flat" cmpd="sng" algn="ctr">
                  <a:solidFill>
                    <a:schemeClr val="tx1"/>
                  </a:solidFill>
                  <a:prstDash val="solid"/>
                  <a:round/>
                  <a:headEnd type="none" w="med" len="med"/>
                  <a:tailEnd type="none" w="med" len="med"/>
                </a:ln>
                <a:effectLst/>
              </p:spPr>
            </p:cxnSp>
          </p:grpSp>
          <p:sp>
            <p:nvSpPr>
              <p:cNvPr id="32" name="TextBox 31"/>
              <p:cNvSpPr txBox="1"/>
              <p:nvPr/>
            </p:nvSpPr>
            <p:spPr>
              <a:xfrm>
                <a:off x="3859103" y="1437894"/>
                <a:ext cx="1685558" cy="384721"/>
              </a:xfrm>
              <a:prstGeom prst="rect">
                <a:avLst/>
              </a:prstGeom>
              <a:noFill/>
            </p:spPr>
            <p:txBody>
              <a:bodyPr wrap="none" rtlCol="0">
                <a:spAutoFit/>
              </a:bodyPr>
              <a:lstStyle/>
              <a:p>
                <a:r>
                  <a:rPr lang="en-US" sz="1400" i="0" dirty="0" smtClean="0">
                    <a:solidFill>
                      <a:srgbClr val="C00000"/>
                    </a:solidFill>
                    <a:latin typeface="Arial Narrow" panose="020B0606020202030204" pitchFamily="34" charset="0"/>
                  </a:rPr>
                  <a:t>Charged particle</a:t>
                </a:r>
              </a:p>
            </p:txBody>
          </p:sp>
          <p:sp>
            <p:nvSpPr>
              <p:cNvPr id="49" name="TextBox 48"/>
              <p:cNvSpPr txBox="1"/>
              <p:nvPr/>
            </p:nvSpPr>
            <p:spPr>
              <a:xfrm>
                <a:off x="6022341" y="2082616"/>
                <a:ext cx="1170513" cy="307778"/>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Magnetic field</a:t>
                </a:r>
              </a:p>
            </p:txBody>
          </p:sp>
        </p:grpSp>
        <p:sp>
          <p:nvSpPr>
            <p:cNvPr id="50" name="TextBox 49"/>
            <p:cNvSpPr txBox="1"/>
            <p:nvPr/>
          </p:nvSpPr>
          <p:spPr>
            <a:xfrm>
              <a:off x="2172883" y="921716"/>
              <a:ext cx="3337773"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Magnetic Confinement</a:t>
              </a:r>
            </a:p>
          </p:txBody>
        </p:sp>
      </p:grpSp>
      <p:pic>
        <p:nvPicPr>
          <p:cNvPr id="1046"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449" y="4880095"/>
            <a:ext cx="2487951" cy="133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8" name="Group 67"/>
          <p:cNvGrpSpPr/>
          <p:nvPr/>
        </p:nvGrpSpPr>
        <p:grpSpPr>
          <a:xfrm>
            <a:off x="3352800" y="1600200"/>
            <a:ext cx="2276031" cy="2133600"/>
            <a:chOff x="5191569" y="1447800"/>
            <a:chExt cx="2276031" cy="213360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026" y="1531322"/>
              <a:ext cx="2107343" cy="1973878"/>
            </a:xfrm>
            <a:prstGeom prst="rect">
              <a:avLst/>
            </a:prstGeom>
          </p:spPr>
        </p:pic>
        <p:grpSp>
          <p:nvGrpSpPr>
            <p:cNvPr id="56" name="Group 55"/>
            <p:cNvGrpSpPr/>
            <p:nvPr/>
          </p:nvGrpSpPr>
          <p:grpSpPr>
            <a:xfrm>
              <a:off x="5951899" y="2054695"/>
              <a:ext cx="914401" cy="927132"/>
              <a:chOff x="1371599" y="2514600"/>
              <a:chExt cx="914401" cy="927132"/>
            </a:xfrm>
          </p:grpSpPr>
          <p:grpSp>
            <p:nvGrpSpPr>
              <p:cNvPr id="55" name="Group 54"/>
              <p:cNvGrpSpPr/>
              <p:nvPr/>
            </p:nvGrpSpPr>
            <p:grpSpPr>
              <a:xfrm>
                <a:off x="1371600" y="2514600"/>
                <a:ext cx="914400" cy="914400"/>
                <a:chOff x="1371600" y="2514600"/>
                <a:chExt cx="914400" cy="914400"/>
              </a:xfrm>
            </p:grpSpPr>
            <p:cxnSp>
              <p:nvCxnSpPr>
                <p:cNvPr id="54" name="Straight Arrow Connector 53"/>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76" name="Straight Arrow Connector 75"/>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nvGrpSpPr>
              <p:cNvPr id="78" name="Group 77"/>
              <p:cNvGrpSpPr/>
              <p:nvPr/>
            </p:nvGrpSpPr>
            <p:grpSpPr>
              <a:xfrm rot="2700000">
                <a:off x="1371599" y="2527332"/>
                <a:ext cx="914400" cy="914400"/>
                <a:chOff x="1371600" y="2514600"/>
                <a:chExt cx="914400" cy="914400"/>
              </a:xfrm>
            </p:grpSpPr>
            <p:cxnSp>
              <p:nvCxnSpPr>
                <p:cNvPr id="79" name="Straight Arrow Connector 78"/>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80" name="Straight Arrow Connector 79"/>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sp>
          <p:nvSpPr>
            <p:cNvPr id="57" name="Oval 56"/>
            <p:cNvSpPr/>
            <p:nvPr/>
          </p:nvSpPr>
          <p:spPr bwMode="auto">
            <a:xfrm>
              <a:off x="6294800" y="2397595"/>
              <a:ext cx="228600" cy="228600"/>
            </a:xfrm>
            <a:prstGeom prst="ellipse">
              <a:avLst/>
            </a:prstGeom>
            <a:gradFill flip="none" rotWithShape="1">
              <a:gsLst>
                <a:gs pos="24000">
                  <a:srgbClr val="D28090"/>
                </a:gs>
                <a:gs pos="0">
                  <a:schemeClr val="bg1"/>
                </a:gs>
                <a:gs pos="74000">
                  <a:srgbClr val="A50021"/>
                </a:gs>
                <a:gs pos="100000">
                  <a:srgbClr val="A50021"/>
                </a:gs>
              </a:gsLst>
              <a:path path="circle">
                <a:fillToRect l="50000" t="50000" r="50000" b="50000"/>
              </a:path>
              <a:tileRect/>
            </a:grad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86" name="Straight Arrow Connector 85"/>
            <p:cNvCxnSpPr/>
            <p:nvPr/>
          </p:nvCxnSpPr>
          <p:spPr bwMode="auto">
            <a:xfrm flipV="1">
              <a:off x="6409100" y="14478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8" name="Straight Arrow Connector 87"/>
            <p:cNvCxnSpPr/>
            <p:nvPr/>
          </p:nvCxnSpPr>
          <p:spPr bwMode="auto">
            <a:xfrm rot="10800000" flipV="1">
              <a:off x="6394011" y="32766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9" name="Straight Arrow Connector 88"/>
            <p:cNvCxnSpPr/>
            <p:nvPr/>
          </p:nvCxnSpPr>
          <p:spPr bwMode="auto">
            <a:xfrm rot="5400000" flipV="1">
              <a:off x="7315200" y="23622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0" name="Straight Arrow Connector 89"/>
            <p:cNvCxnSpPr/>
            <p:nvPr/>
          </p:nvCxnSpPr>
          <p:spPr bwMode="auto">
            <a:xfrm rot="16200000" flipV="1">
              <a:off x="5486400" y="2358539"/>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3" name="Straight Arrow Connector 92"/>
            <p:cNvCxnSpPr/>
            <p:nvPr/>
          </p:nvCxnSpPr>
          <p:spPr bwMode="auto">
            <a:xfrm rot="2700000" flipV="1">
              <a:off x="7053247" y="1721491"/>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4" name="Straight Arrow Connector 93"/>
            <p:cNvCxnSpPr/>
            <p:nvPr/>
          </p:nvCxnSpPr>
          <p:spPr bwMode="auto">
            <a:xfrm rot="13500000" flipV="1">
              <a:off x="5749421" y="30039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5" name="Straight Arrow Connector 94"/>
            <p:cNvCxnSpPr/>
            <p:nvPr/>
          </p:nvCxnSpPr>
          <p:spPr bwMode="auto">
            <a:xfrm rot="8100000" flipV="1">
              <a:off x="7047378" y="30087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6" name="Straight Arrow Connector 95"/>
            <p:cNvCxnSpPr/>
            <p:nvPr/>
          </p:nvCxnSpPr>
          <p:spPr bwMode="auto">
            <a:xfrm rot="18900000" flipV="1">
              <a:off x="5756810" y="1713033"/>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sp>
          <p:nvSpPr>
            <p:cNvPr id="66" name="TextBox 65"/>
            <p:cNvSpPr txBox="1"/>
            <p:nvPr/>
          </p:nvSpPr>
          <p:spPr>
            <a:xfrm>
              <a:off x="5743599" y="1962912"/>
              <a:ext cx="667170" cy="307777"/>
            </a:xfrm>
            <a:prstGeom prst="rect">
              <a:avLst/>
            </a:prstGeom>
            <a:noFill/>
          </p:spPr>
          <p:txBody>
            <a:bodyPr wrap="none" rtlCol="0">
              <a:spAutoFit/>
            </a:bodyPr>
            <a:lstStyle/>
            <a:p>
              <a:r>
                <a:rPr lang="en-US" sz="1400" i="0" dirty="0" smtClean="0">
                  <a:solidFill>
                    <a:srgbClr val="A50021"/>
                  </a:solidFill>
                  <a:latin typeface="Arial Narrow" panose="020B0606020202030204" pitchFamily="34" charset="0"/>
                </a:rPr>
                <a:t>Fusion</a:t>
              </a:r>
            </a:p>
          </p:txBody>
        </p:sp>
        <p:sp>
          <p:nvSpPr>
            <p:cNvPr id="98" name="TextBox 97"/>
            <p:cNvSpPr txBox="1"/>
            <p:nvPr/>
          </p:nvSpPr>
          <p:spPr>
            <a:xfrm>
              <a:off x="5191569" y="1447800"/>
              <a:ext cx="692818"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Gravity</a:t>
              </a:r>
            </a:p>
          </p:txBody>
        </p:sp>
      </p:grpSp>
      <p:sp>
        <p:nvSpPr>
          <p:cNvPr id="101" name="TextBox 100"/>
          <p:cNvSpPr txBox="1"/>
          <p:nvPr/>
        </p:nvSpPr>
        <p:spPr>
          <a:xfrm>
            <a:off x="6477000" y="6169223"/>
            <a:ext cx="923651" cy="307777"/>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Fuel Pellet</a:t>
            </a:r>
          </a:p>
        </p:txBody>
      </p:sp>
      <p:sp>
        <p:nvSpPr>
          <p:cNvPr id="102" name="TextBox 101"/>
          <p:cNvSpPr txBox="1"/>
          <p:nvPr/>
        </p:nvSpPr>
        <p:spPr>
          <a:xfrm>
            <a:off x="5562600" y="4780002"/>
            <a:ext cx="1241045" cy="523220"/>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Intense Energy</a:t>
            </a:r>
          </a:p>
          <a:p>
            <a:r>
              <a:rPr lang="en-US" sz="1400" i="0" dirty="0" smtClean="0">
                <a:solidFill>
                  <a:schemeClr val="accent6"/>
                </a:solidFill>
                <a:latin typeface="Arial Narrow" panose="020B0606020202030204" pitchFamily="34" charset="0"/>
              </a:rPr>
              <a:t>Beams</a:t>
            </a:r>
          </a:p>
        </p:txBody>
      </p:sp>
      <p:cxnSp>
        <p:nvCxnSpPr>
          <p:cNvPr id="73" name="Straight Arrow Connector 72"/>
          <p:cNvCxnSpPr/>
          <p:nvPr/>
        </p:nvCxnSpPr>
        <p:spPr bwMode="auto">
          <a:xfrm flipH="1" flipV="1">
            <a:off x="6553201" y="5548859"/>
            <a:ext cx="228599" cy="668763"/>
          </a:xfrm>
          <a:prstGeom prst="straightConnector1">
            <a:avLst/>
          </a:prstGeom>
          <a:noFill/>
          <a:ln w="15875" cap="flat" cmpd="sng" algn="ctr">
            <a:solidFill>
              <a:schemeClr val="tx1"/>
            </a:solidFill>
            <a:prstDash val="solid"/>
            <a:round/>
            <a:headEnd type="none" w="med" len="med"/>
            <a:tailEnd type="triangle" w="med" len="med"/>
          </a:ln>
          <a:effectLst/>
        </p:spPr>
      </p:cxnSp>
      <p:sp>
        <p:nvSpPr>
          <p:cNvPr id="83" name="TextBox 82"/>
          <p:cNvSpPr txBox="1"/>
          <p:nvPr/>
        </p:nvSpPr>
        <p:spPr>
          <a:xfrm>
            <a:off x="5559647" y="1905000"/>
            <a:ext cx="764953" cy="461665"/>
          </a:xfrm>
          <a:prstGeom prst="rect">
            <a:avLst/>
          </a:prstGeom>
          <a:noFill/>
        </p:spPr>
        <p:txBody>
          <a:bodyPr wrap="none" rtlCol="0">
            <a:spAutoFit/>
          </a:bodyPr>
          <a:lstStyle/>
          <a:p>
            <a:r>
              <a:rPr lang="en-US" sz="2400" i="0" dirty="0" smtClean="0">
                <a:solidFill>
                  <a:srgbClr val="FF9966"/>
                </a:solidFill>
              </a:rPr>
              <a:t>Sun</a:t>
            </a:r>
          </a:p>
        </p:txBody>
      </p:sp>
    </p:spTree>
    <p:extLst>
      <p:ext uri="{BB962C8B-B14F-4D97-AF65-F5344CB8AC3E}">
        <p14:creationId xmlns:p14="http://schemas.microsoft.com/office/powerpoint/2010/main" val="3722968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Magnetic fusion is arguably closest </a:t>
            </a:r>
            <a:br>
              <a:rPr lang="en-US" sz="2800" dirty="0" smtClean="0"/>
            </a:br>
            <a:r>
              <a:rPr lang="en-US" sz="2800" dirty="0" smtClean="0"/>
              <a:t>to ultimate goal of electricity generation</a:t>
            </a:r>
            <a:endParaRPr lang="en-US" sz="2800" dirty="0"/>
          </a:p>
        </p:txBody>
      </p:sp>
      <p:pic>
        <p:nvPicPr>
          <p:cNvPr id="7170" name="Picture 2" descr="http://www.slate.com/content/dam/slate/blogs/bad_astronomy/2014/05/18/sun_bd_planet_size.jpg.CROP.original-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2226" y="1066800"/>
            <a:ext cx="249766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eb.stanford.edu/~rhamerly/cgi-bin/Ph240/images/Ph240-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505201"/>
            <a:ext cx="4343400"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06638" y="3505200"/>
            <a:ext cx="1837362" cy="261610"/>
          </a:xfrm>
          <a:prstGeom prst="rect">
            <a:avLst/>
          </a:prstGeom>
          <a:noFill/>
        </p:spPr>
        <p:txBody>
          <a:bodyPr wrap="none" rtlCol="0">
            <a:spAutoFit/>
          </a:bodyPr>
          <a:lstStyle/>
          <a:p>
            <a:r>
              <a:rPr lang="en-US" sz="1100" i="0" dirty="0" smtClean="0">
                <a:solidFill>
                  <a:schemeClr val="tx1"/>
                </a:solidFill>
              </a:rPr>
              <a:t>Ryan </a:t>
            </a:r>
            <a:r>
              <a:rPr lang="en-US" sz="1100" i="0" dirty="0" err="1" smtClean="0">
                <a:solidFill>
                  <a:schemeClr val="tx1"/>
                </a:solidFill>
              </a:rPr>
              <a:t>Hamerly</a:t>
            </a:r>
            <a:r>
              <a:rPr lang="en-US" sz="1100" i="0" dirty="0" smtClean="0">
                <a:solidFill>
                  <a:schemeClr val="tx1"/>
                </a:solidFill>
              </a:rPr>
              <a:t> (Stanford)</a:t>
            </a:r>
          </a:p>
        </p:txBody>
      </p:sp>
      <p:sp>
        <p:nvSpPr>
          <p:cNvPr id="8" name="Content Placeholder 2"/>
          <p:cNvSpPr txBox="1">
            <a:spLocks/>
          </p:cNvSpPr>
          <p:nvPr/>
        </p:nvSpPr>
        <p:spPr bwMode="auto">
          <a:xfrm>
            <a:off x="152400" y="1066800"/>
            <a:ext cx="54102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sz="2800" b="0" i="0" kern="0" dirty="0" smtClean="0"/>
              <a:t>Gravitational confinement fusion requires large device</a:t>
            </a:r>
          </a:p>
          <a:p>
            <a:pPr lvl="1"/>
            <a:r>
              <a:rPr lang="en-US" b="0" i="0" kern="0" dirty="0" smtClean="0"/>
              <a:t>Need 7-8% of mass of our sun</a:t>
            </a:r>
          </a:p>
          <a:p>
            <a:pPr lvl="1"/>
            <a:r>
              <a:rPr lang="en-US" b="0" i="0" kern="0" dirty="0" smtClean="0"/>
              <a:t>Approximately 10</a:t>
            </a:r>
            <a:r>
              <a:rPr lang="en-US" b="0" i="0" kern="0" dirty="0" smtClean="0">
                <a:latin typeface="Calibri"/>
              </a:rPr>
              <a:t>×</a:t>
            </a:r>
            <a:r>
              <a:rPr lang="en-US" b="0" i="0" kern="0" dirty="0" smtClean="0"/>
              <a:t> diameter of Earth</a:t>
            </a:r>
          </a:p>
          <a:p>
            <a:endParaRPr lang="en-US" sz="2000" b="0" i="0" kern="0" dirty="0" smtClean="0"/>
          </a:p>
          <a:p>
            <a:endParaRPr lang="en-US" sz="400" b="0" i="0" kern="0" dirty="0" smtClean="0"/>
          </a:p>
          <a:p>
            <a:r>
              <a:rPr lang="en-US" sz="2800" b="0" i="0" kern="0" dirty="0" smtClean="0"/>
              <a:t>Laser fusion ala NIF at best has </a:t>
            </a:r>
            <a:r>
              <a:rPr lang="en-US" sz="2800" b="0" i="0" kern="0" dirty="0" err="1" smtClean="0"/>
              <a:t>E</a:t>
            </a:r>
            <a:r>
              <a:rPr lang="en-US" sz="2800" b="0" i="0" kern="0" baseline="-25000" dirty="0" err="1" smtClean="0"/>
              <a:t>fusion</a:t>
            </a:r>
            <a:r>
              <a:rPr lang="en-US" sz="2800" b="0" i="0" kern="0" dirty="0" smtClean="0"/>
              <a:t> / </a:t>
            </a:r>
            <a:r>
              <a:rPr lang="en-US" sz="2800" b="0" i="0" kern="0" dirty="0" err="1" smtClean="0"/>
              <a:t>E</a:t>
            </a:r>
            <a:r>
              <a:rPr lang="en-US" sz="2800" b="0" i="0" kern="0" baseline="-25000" dirty="0" err="1" smtClean="0"/>
              <a:t>electrical</a:t>
            </a:r>
            <a:r>
              <a:rPr lang="en-US" sz="2800" b="0" i="0" kern="0" dirty="0" smtClean="0"/>
              <a:t> ~ 5%</a:t>
            </a:r>
          </a:p>
          <a:p>
            <a:pPr lvl="1"/>
            <a:r>
              <a:rPr lang="en-US" b="0" i="0" kern="0" dirty="0" smtClean="0"/>
              <a:t>So far, 0.004% efficient</a:t>
            </a:r>
          </a:p>
          <a:p>
            <a:pPr lvl="1"/>
            <a:endParaRPr lang="en-US" sz="1600" b="0" i="0" kern="0" dirty="0"/>
          </a:p>
          <a:p>
            <a:r>
              <a:rPr lang="en-US" sz="2800" b="0" i="0" kern="0" dirty="0" smtClean="0"/>
              <a:t>Magnetic fusion in ITER: </a:t>
            </a:r>
          </a:p>
          <a:p>
            <a:pPr lvl="1"/>
            <a:r>
              <a:rPr lang="en-US" b="0" i="0" kern="0" dirty="0" smtClean="0"/>
              <a:t>Goal: 500MW fusion power for </a:t>
            </a:r>
          </a:p>
          <a:p>
            <a:pPr marL="457200" lvl="1" indent="0">
              <a:buNone/>
            </a:pPr>
            <a:r>
              <a:rPr lang="en-US" b="0" i="0" kern="0" dirty="0" smtClean="0"/>
              <a:t>    ≤ 600MW electrical input for 400s</a:t>
            </a:r>
          </a:p>
          <a:p>
            <a:pPr marL="573088" lvl="1" indent="-115888" defTabSz="684213">
              <a:buFont typeface="Wingdings" panose="05000000000000000000" pitchFamily="2" charset="2"/>
              <a:buChar char="Ø"/>
            </a:pPr>
            <a:r>
              <a:rPr lang="en-US" sz="1800" b="0" i="0" kern="0" dirty="0" smtClean="0">
                <a:solidFill>
                  <a:srgbClr val="FF0000"/>
                </a:solidFill>
              </a:rPr>
              <a:t>Industrial levels of fusion power</a:t>
            </a:r>
            <a:endParaRPr lang="en-US" sz="1800" b="0" i="0" kern="0" dirty="0">
              <a:solidFill>
                <a:srgbClr val="FF0000"/>
              </a:solidFill>
            </a:endParaRPr>
          </a:p>
        </p:txBody>
      </p:sp>
      <p:pic>
        <p:nvPicPr>
          <p:cNvPr id="7174" name="Picture 6" descr="https://www.iter.org/img/resize-900-90/www/content/com/Lists/WebsiteText/Attachments/7/tokamak_cut_aw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700712"/>
            <a:ext cx="1792730" cy="1852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24800" y="4572000"/>
            <a:ext cx="1143000" cy="415498"/>
          </a:xfrm>
          <a:prstGeom prst="rect">
            <a:avLst/>
          </a:prstGeom>
          <a:noFill/>
        </p:spPr>
        <p:txBody>
          <a:bodyPr wrap="square" rtlCol="0">
            <a:spAutoFit/>
          </a:bodyPr>
          <a:lstStyle/>
          <a:p>
            <a:pPr algn="ctr"/>
            <a:r>
              <a:rPr lang="en-US" sz="1050" i="0" dirty="0" smtClean="0">
                <a:solidFill>
                  <a:schemeClr val="tx1"/>
                </a:solidFill>
              </a:rPr>
              <a:t>14kJ fusion yield achieved</a:t>
            </a:r>
          </a:p>
        </p:txBody>
      </p:sp>
    </p:spTree>
    <p:extLst>
      <p:ext uri="{BB962C8B-B14F-4D97-AF65-F5344CB8AC3E}">
        <p14:creationId xmlns:p14="http://schemas.microsoft.com/office/powerpoint/2010/main" val="117702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would magnetic fusion make electricity?</a:t>
            </a:r>
            <a:endParaRPr lang="en-US" sz="3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32" y="1988821"/>
            <a:ext cx="4106268" cy="31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9" name="Group 98"/>
          <p:cNvGrpSpPr/>
          <p:nvPr/>
        </p:nvGrpSpPr>
        <p:grpSpPr>
          <a:xfrm>
            <a:off x="5334000" y="1752600"/>
            <a:ext cx="3793032" cy="2842261"/>
            <a:chOff x="5334000" y="1752600"/>
            <a:chExt cx="3793032" cy="2842261"/>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52600"/>
              <a:ext cx="3793032" cy="263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6934200" y="4013163"/>
              <a:ext cx="2057400" cy="581698"/>
            </a:xfrm>
            <a:prstGeom prst="rect">
              <a:avLst/>
            </a:prstGeom>
            <a:noFill/>
          </p:spPr>
          <p:txBody>
            <a:bodyPr wrap="square" rtlCol="0">
              <a:spAutoFit/>
            </a:bodyPr>
            <a:lstStyle/>
            <a:p>
              <a:pPr algn="ctr"/>
              <a:r>
                <a:rPr lang="en-US" sz="1600" i="0" dirty="0" smtClean="0">
                  <a:solidFill>
                    <a:schemeClr val="tx1"/>
                  </a:solidFill>
                </a:rPr>
                <a:t>Spin turbines, generate electricity</a:t>
              </a:r>
            </a:p>
          </p:txBody>
        </p:sp>
        <p:sp>
          <p:nvSpPr>
            <p:cNvPr id="41" name="TextBox 40"/>
            <p:cNvSpPr txBox="1"/>
            <p:nvPr/>
          </p:nvSpPr>
          <p:spPr>
            <a:xfrm>
              <a:off x="5388864" y="2252246"/>
              <a:ext cx="2231136" cy="338554"/>
            </a:xfrm>
            <a:prstGeom prst="rect">
              <a:avLst/>
            </a:prstGeom>
            <a:noFill/>
          </p:spPr>
          <p:txBody>
            <a:bodyPr wrap="square" rtlCol="0">
              <a:spAutoFit/>
            </a:bodyPr>
            <a:lstStyle/>
            <a:p>
              <a:pPr algn="ctr"/>
              <a:r>
                <a:rPr lang="en-US" sz="1600" i="0" dirty="0" smtClean="0">
                  <a:solidFill>
                    <a:schemeClr val="tx1"/>
                  </a:solidFill>
                </a:rPr>
                <a:t>Steam or hot helium</a:t>
              </a:r>
            </a:p>
          </p:txBody>
        </p:sp>
      </p:grpSp>
      <p:sp>
        <p:nvSpPr>
          <p:cNvPr id="44" name="TextBox 43"/>
          <p:cNvSpPr txBox="1"/>
          <p:nvPr/>
        </p:nvSpPr>
        <p:spPr>
          <a:xfrm>
            <a:off x="4338206" y="1295400"/>
            <a:ext cx="1431327" cy="615553"/>
          </a:xfrm>
          <a:prstGeom prst="rect">
            <a:avLst/>
          </a:prstGeom>
          <a:noFill/>
        </p:spPr>
        <p:txBody>
          <a:bodyPr wrap="square" rtlCol="0">
            <a:spAutoFit/>
          </a:bodyPr>
          <a:lstStyle/>
          <a:p>
            <a:pPr algn="ctr"/>
            <a:r>
              <a:rPr lang="en-US" sz="2000" i="0" dirty="0" smtClean="0">
                <a:solidFill>
                  <a:schemeClr val="tx1"/>
                </a:solidFill>
              </a:rPr>
              <a:t>Magnets</a:t>
            </a:r>
          </a:p>
          <a:p>
            <a:pPr algn="ctr"/>
            <a:r>
              <a:rPr lang="en-US" sz="1400" i="0" dirty="0" smtClean="0">
                <a:solidFill>
                  <a:schemeClr val="tx1"/>
                </a:solidFill>
              </a:rPr>
              <a:t>(-270 - 100</a:t>
            </a:r>
            <a:r>
              <a:rPr lang="en-US" sz="1400" i="0" baseline="30000" dirty="0" smtClean="0">
                <a:solidFill>
                  <a:schemeClr val="tx1"/>
                </a:solidFill>
                <a:latin typeface="Helvetica"/>
                <a:cs typeface="Helvetica"/>
              </a:rPr>
              <a:t>ᵒ</a:t>
            </a:r>
            <a:r>
              <a:rPr lang="en-US" sz="1400" i="0" dirty="0" smtClean="0">
                <a:solidFill>
                  <a:schemeClr val="tx1"/>
                </a:solidFill>
              </a:rPr>
              <a:t>C)</a:t>
            </a:r>
          </a:p>
        </p:txBody>
      </p:sp>
      <p:sp>
        <p:nvSpPr>
          <p:cNvPr id="58" name="Down Arrow 57"/>
          <p:cNvSpPr/>
          <p:nvPr/>
        </p:nvSpPr>
        <p:spPr bwMode="auto">
          <a:xfrm rot="1921581">
            <a:off x="4298400" y="1893043"/>
            <a:ext cx="179019" cy="456421"/>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nvGrpSpPr>
          <p:cNvPr id="75" name="Group 74"/>
          <p:cNvGrpSpPr/>
          <p:nvPr/>
        </p:nvGrpSpPr>
        <p:grpSpPr>
          <a:xfrm>
            <a:off x="4244202" y="3145146"/>
            <a:ext cx="2347098" cy="2285575"/>
            <a:chOff x="3258188" y="3342205"/>
            <a:chExt cx="2607887" cy="2539527"/>
          </a:xfrm>
        </p:grpSpPr>
        <p:sp>
          <p:nvSpPr>
            <p:cNvPr id="26" name="Right Arrow 25"/>
            <p:cNvSpPr/>
            <p:nvPr/>
          </p:nvSpPr>
          <p:spPr bwMode="auto">
            <a:xfrm>
              <a:off x="3636651" y="3342205"/>
              <a:ext cx="1619825" cy="1153594"/>
            </a:xfrm>
            <a:prstGeom prst="rightArrow">
              <a:avLst>
                <a:gd name="adj1" fmla="val 73269"/>
                <a:gd name="adj2" fmla="val 40591"/>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43" name="TextBox 42"/>
            <p:cNvSpPr txBox="1"/>
            <p:nvPr/>
          </p:nvSpPr>
          <p:spPr>
            <a:xfrm>
              <a:off x="3999175" y="3693909"/>
              <a:ext cx="838199" cy="410369"/>
            </a:xfrm>
            <a:prstGeom prst="rect">
              <a:avLst/>
            </a:prstGeom>
            <a:noFill/>
          </p:spPr>
          <p:txBody>
            <a:bodyPr wrap="square" rtlCol="0">
              <a:spAutoFit/>
            </a:bodyPr>
            <a:lstStyle/>
            <a:p>
              <a:pPr algn="ctr"/>
              <a:r>
                <a:rPr lang="en-US" sz="1800" i="0" dirty="0" smtClean="0">
                  <a:solidFill>
                    <a:schemeClr val="bg1"/>
                  </a:solidFill>
                </a:rPr>
                <a:t>Heat</a:t>
              </a:r>
            </a:p>
          </p:txBody>
        </p:sp>
        <p:sp>
          <p:nvSpPr>
            <p:cNvPr id="68" name="Down Arrow 67"/>
            <p:cNvSpPr/>
            <p:nvPr/>
          </p:nvSpPr>
          <p:spPr bwMode="auto">
            <a:xfrm rot="7984247">
              <a:off x="3771375" y="4230212"/>
              <a:ext cx="251139" cy="1277513"/>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69" name="TextBox 68"/>
            <p:cNvSpPr txBox="1"/>
            <p:nvPr/>
          </p:nvSpPr>
          <p:spPr>
            <a:xfrm>
              <a:off x="3810000" y="5231982"/>
              <a:ext cx="2056075" cy="649750"/>
            </a:xfrm>
            <a:prstGeom prst="rect">
              <a:avLst/>
            </a:prstGeom>
            <a:noFill/>
          </p:spPr>
          <p:txBody>
            <a:bodyPr wrap="square" rtlCol="0">
              <a:spAutoFit/>
            </a:bodyPr>
            <a:lstStyle/>
            <a:p>
              <a:pPr algn="ctr"/>
              <a:r>
                <a:rPr lang="en-US" sz="1800" i="0" dirty="0" smtClean="0">
                  <a:solidFill>
                    <a:schemeClr val="tx1"/>
                  </a:solidFill>
                </a:rPr>
                <a:t>Blanket</a:t>
              </a:r>
            </a:p>
            <a:p>
              <a:pPr algn="ctr"/>
              <a:r>
                <a:rPr lang="en-US" sz="1400" i="0" dirty="0" smtClean="0">
                  <a:solidFill>
                    <a:schemeClr val="tx1"/>
                  </a:solidFill>
                </a:rPr>
                <a:t>(350 </a:t>
              </a:r>
              <a:r>
                <a:rPr lang="en-US" sz="1400" i="0" dirty="0">
                  <a:solidFill>
                    <a:schemeClr val="tx1"/>
                  </a:solidFill>
                </a:rPr>
                <a:t>- </a:t>
              </a:r>
              <a:r>
                <a:rPr lang="en-US" sz="1400" i="0" dirty="0" smtClean="0">
                  <a:solidFill>
                    <a:schemeClr val="tx1"/>
                  </a:solidFill>
                </a:rPr>
                <a:t>1000</a:t>
              </a:r>
              <a:r>
                <a:rPr lang="en-US" sz="1400" i="0" baseline="30000" dirty="0" smtClean="0">
                  <a:solidFill>
                    <a:schemeClr val="tx1"/>
                  </a:solidFill>
                  <a:latin typeface="Helvetica"/>
                  <a:cs typeface="Helvetica"/>
                </a:rPr>
                <a:t>ᵒ</a:t>
              </a:r>
              <a:r>
                <a:rPr lang="en-US" sz="1400" i="0" dirty="0" smtClean="0">
                  <a:solidFill>
                    <a:schemeClr val="tx1"/>
                  </a:solidFill>
                </a:rPr>
                <a:t>C</a:t>
              </a:r>
              <a:r>
                <a:rPr lang="en-US" sz="1400" i="0" dirty="0">
                  <a:solidFill>
                    <a:schemeClr val="tx1"/>
                  </a:solidFill>
                </a:rPr>
                <a:t>)</a:t>
              </a:r>
            </a:p>
          </p:txBody>
        </p:sp>
      </p:grpSp>
      <p:grpSp>
        <p:nvGrpSpPr>
          <p:cNvPr id="77" name="Group 76"/>
          <p:cNvGrpSpPr/>
          <p:nvPr/>
        </p:nvGrpSpPr>
        <p:grpSpPr>
          <a:xfrm>
            <a:off x="2099018" y="3760939"/>
            <a:ext cx="4225582" cy="2285411"/>
            <a:chOff x="838201" y="4026420"/>
            <a:chExt cx="4695090" cy="2539346"/>
          </a:xfrm>
        </p:grpSpPr>
        <p:sp>
          <p:nvSpPr>
            <p:cNvPr id="20" name="TextBox 19"/>
            <p:cNvSpPr txBox="1"/>
            <p:nvPr/>
          </p:nvSpPr>
          <p:spPr>
            <a:xfrm>
              <a:off x="3505200" y="5980991"/>
              <a:ext cx="2028091" cy="584775"/>
            </a:xfrm>
            <a:prstGeom prst="rect">
              <a:avLst/>
            </a:prstGeom>
            <a:noFill/>
          </p:spPr>
          <p:txBody>
            <a:bodyPr wrap="square" rtlCol="0">
              <a:spAutoFit/>
            </a:bodyPr>
            <a:lstStyle/>
            <a:p>
              <a:r>
                <a:rPr lang="en-US" sz="1400" i="0" dirty="0" smtClean="0">
                  <a:solidFill>
                    <a:schemeClr val="tx1"/>
                  </a:solidFill>
                </a:rPr>
                <a:t>helium and deuterium exhaust</a:t>
              </a:r>
            </a:p>
          </p:txBody>
        </p:sp>
        <p:sp>
          <p:nvSpPr>
            <p:cNvPr id="33" name="Bent Arrow 32"/>
            <p:cNvSpPr/>
            <p:nvPr/>
          </p:nvSpPr>
          <p:spPr bwMode="auto">
            <a:xfrm flipH="1" flipV="1">
              <a:off x="2743200" y="4724400"/>
              <a:ext cx="243818" cy="1018606"/>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35" name="Bent Arrow 34"/>
            <p:cNvSpPr/>
            <p:nvPr/>
          </p:nvSpPr>
          <p:spPr bwMode="auto">
            <a:xfrm rot="16200000">
              <a:off x="547072" y="4888398"/>
              <a:ext cx="1436335" cy="272881"/>
            </a:xfrm>
            <a:prstGeom prst="bentArrow">
              <a:avLst>
                <a:gd name="adj1" fmla="val 23044"/>
                <a:gd name="adj2" fmla="val 25000"/>
                <a:gd name="adj3" fmla="val 45869"/>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59" name="Rounded Rectangle 58"/>
            <p:cNvSpPr/>
            <p:nvPr/>
          </p:nvSpPr>
          <p:spPr bwMode="auto">
            <a:xfrm>
              <a:off x="1401676" y="5486400"/>
              <a:ext cx="1480901" cy="415499"/>
            </a:xfrm>
            <a:prstGeom prst="roundRect">
              <a:avLst/>
            </a:prstGeom>
            <a:solidFill>
              <a:schemeClr val="bg1"/>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kumimoji="0" lang="en-US" sz="1100" b="1" i="0" u="none" strike="noStrike" cap="none" normalizeH="0" baseline="0" dirty="0" smtClean="0">
                  <a:ln>
                    <a:noFill/>
                  </a:ln>
                  <a:solidFill>
                    <a:srgbClr val="FF0000"/>
                  </a:solidFill>
                  <a:effectLst/>
                  <a:latin typeface="Helvetica" pitchFamily="-128" charset="0"/>
                </a:rPr>
                <a:t>Tritium</a:t>
              </a:r>
              <a:r>
                <a:rPr kumimoji="0" lang="en-US" sz="1100" b="1" i="0" u="none" strike="noStrike" cap="none" normalizeH="0" dirty="0" smtClean="0">
                  <a:ln>
                    <a:noFill/>
                  </a:ln>
                  <a:solidFill>
                    <a:srgbClr val="FF0000"/>
                  </a:solidFill>
                  <a:effectLst/>
                  <a:latin typeface="Helvetica" pitchFamily="-128" charset="0"/>
                </a:rPr>
                <a:t> bred from lithium in blanket</a:t>
              </a:r>
              <a:endParaRPr kumimoji="0" lang="en-US" sz="1100" b="1" i="0" u="none" strike="noStrike" cap="none" normalizeH="0" baseline="0" dirty="0" smtClean="0">
                <a:ln>
                  <a:noFill/>
                </a:ln>
                <a:solidFill>
                  <a:srgbClr val="FF0000"/>
                </a:solidFill>
                <a:effectLst/>
                <a:latin typeface="Helvetica" pitchFamily="-128" charset="0"/>
              </a:endParaRPr>
            </a:p>
          </p:txBody>
        </p:sp>
        <p:sp>
          <p:nvSpPr>
            <p:cNvPr id="71" name="Bent Arrow 70"/>
            <p:cNvSpPr/>
            <p:nvPr/>
          </p:nvSpPr>
          <p:spPr bwMode="auto">
            <a:xfrm rot="10800000" flipH="1" flipV="1">
              <a:off x="872441" y="4026420"/>
              <a:ext cx="311192" cy="2086513"/>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4" name="Bent Arrow 73"/>
            <p:cNvSpPr/>
            <p:nvPr/>
          </p:nvSpPr>
          <p:spPr bwMode="auto">
            <a:xfrm flipV="1">
              <a:off x="3140267" y="4495800"/>
              <a:ext cx="404641" cy="1780606"/>
            </a:xfrm>
            <a:prstGeom prst="bentArrow">
              <a:avLst>
                <a:gd name="adj1" fmla="val 18895"/>
                <a:gd name="adj2" fmla="val 27042"/>
                <a:gd name="adj3" fmla="val 36590"/>
                <a:gd name="adj4" fmla="val 43750"/>
              </a:avLst>
            </a:prstGeom>
            <a:solidFill>
              <a:schemeClr val="tx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78" name="Bent Arrow 77"/>
            <p:cNvSpPr/>
            <p:nvPr/>
          </p:nvSpPr>
          <p:spPr bwMode="auto">
            <a:xfrm rot="5400000" flipH="1" flipV="1">
              <a:off x="2028029" y="4969351"/>
              <a:ext cx="292417" cy="2672074"/>
            </a:xfrm>
            <a:prstGeom prst="bentArrow">
              <a:avLst>
                <a:gd name="adj1" fmla="val 18895"/>
                <a:gd name="adj2" fmla="val 27042"/>
                <a:gd name="adj3" fmla="val 36590"/>
                <a:gd name="adj4" fmla="val 43750"/>
              </a:avLst>
            </a:prstGeom>
            <a:solidFill>
              <a:srgbClr val="FF0000"/>
            </a:solid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grpSp>
      <p:grpSp>
        <p:nvGrpSpPr>
          <p:cNvPr id="96" name="Group 95"/>
          <p:cNvGrpSpPr/>
          <p:nvPr/>
        </p:nvGrpSpPr>
        <p:grpSpPr>
          <a:xfrm>
            <a:off x="0" y="2514600"/>
            <a:ext cx="2482785" cy="986937"/>
            <a:chOff x="0" y="2514600"/>
            <a:chExt cx="2482785" cy="986937"/>
          </a:xfrm>
        </p:grpSpPr>
        <p:sp>
          <p:nvSpPr>
            <p:cNvPr id="86" name="Down Arrow 85"/>
            <p:cNvSpPr/>
            <p:nvPr/>
          </p:nvSpPr>
          <p:spPr bwMode="auto">
            <a:xfrm rot="17178555">
              <a:off x="1755264" y="2774017"/>
              <a:ext cx="185899" cy="1269142"/>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7" name="TextBox 86"/>
            <p:cNvSpPr txBox="1"/>
            <p:nvPr/>
          </p:nvSpPr>
          <p:spPr>
            <a:xfrm>
              <a:off x="0" y="2514600"/>
              <a:ext cx="1311832" cy="861774"/>
            </a:xfrm>
            <a:prstGeom prst="rect">
              <a:avLst/>
            </a:prstGeom>
            <a:noFill/>
          </p:spPr>
          <p:txBody>
            <a:bodyPr wrap="square" rtlCol="0">
              <a:spAutoFit/>
            </a:bodyPr>
            <a:lstStyle/>
            <a:p>
              <a:pPr algn="ctr"/>
              <a:r>
                <a:rPr lang="en-US" sz="1800" i="0" dirty="0" smtClean="0">
                  <a:solidFill>
                    <a:schemeClr val="tx1"/>
                  </a:solidFill>
                </a:rPr>
                <a:t>External heating</a:t>
              </a:r>
            </a:p>
            <a:p>
              <a:pPr algn="ctr"/>
              <a:r>
                <a:rPr lang="en-US" sz="1400" i="0" dirty="0" smtClean="0">
                  <a:solidFill>
                    <a:schemeClr val="tx1"/>
                  </a:solidFill>
                </a:rPr>
                <a:t>(10’s of MW)</a:t>
              </a:r>
            </a:p>
          </p:txBody>
        </p:sp>
      </p:grpSp>
      <p:grpSp>
        <p:nvGrpSpPr>
          <p:cNvPr id="97" name="Group 96"/>
          <p:cNvGrpSpPr/>
          <p:nvPr/>
        </p:nvGrpSpPr>
        <p:grpSpPr>
          <a:xfrm>
            <a:off x="1311832" y="1371600"/>
            <a:ext cx="1850468" cy="2622834"/>
            <a:chOff x="1311832" y="1371600"/>
            <a:chExt cx="1850468" cy="2622834"/>
          </a:xfrm>
        </p:grpSpPr>
        <p:sp>
          <p:nvSpPr>
            <p:cNvPr id="31" name="TextBox 30"/>
            <p:cNvSpPr txBox="1"/>
            <p:nvPr/>
          </p:nvSpPr>
          <p:spPr>
            <a:xfrm>
              <a:off x="1311832" y="1371600"/>
              <a:ext cx="1850468" cy="646331"/>
            </a:xfrm>
            <a:prstGeom prst="rect">
              <a:avLst/>
            </a:prstGeom>
            <a:noFill/>
          </p:spPr>
          <p:txBody>
            <a:bodyPr wrap="square" rtlCol="0">
              <a:spAutoFit/>
            </a:bodyPr>
            <a:lstStyle/>
            <a:p>
              <a:pPr algn="ctr"/>
              <a:r>
                <a:rPr lang="en-US" sz="2000" i="0" dirty="0" smtClean="0">
                  <a:solidFill>
                    <a:schemeClr val="tx1"/>
                  </a:solidFill>
                </a:rPr>
                <a:t>Plasma</a:t>
              </a:r>
            </a:p>
            <a:p>
              <a:pPr algn="ctr"/>
              <a:r>
                <a:rPr lang="en-US" sz="1600" i="0" dirty="0" smtClean="0">
                  <a:solidFill>
                    <a:schemeClr val="tx1"/>
                  </a:solidFill>
                </a:rPr>
                <a:t>(100 million </a:t>
              </a:r>
              <a:r>
                <a:rPr lang="en-US" sz="1600" i="0" baseline="30000" dirty="0" smtClean="0">
                  <a:solidFill>
                    <a:schemeClr val="tx1"/>
                  </a:solidFill>
                  <a:latin typeface="Helvetica"/>
                  <a:cs typeface="Helvetica"/>
                </a:rPr>
                <a:t>ᵒ</a:t>
              </a:r>
              <a:r>
                <a:rPr lang="en-US" sz="1600" i="0" dirty="0" smtClean="0">
                  <a:solidFill>
                    <a:schemeClr val="tx1"/>
                  </a:solidFill>
                </a:rPr>
                <a:t>C)</a:t>
              </a:r>
            </a:p>
          </p:txBody>
        </p:sp>
        <p:sp>
          <p:nvSpPr>
            <p:cNvPr id="66" name="Down Arrow 65"/>
            <p:cNvSpPr/>
            <p:nvPr/>
          </p:nvSpPr>
          <p:spPr bwMode="auto">
            <a:xfrm rot="20882264">
              <a:off x="2339894" y="2031693"/>
              <a:ext cx="164322" cy="1334556"/>
            </a:xfrm>
            <a:prstGeom prst="downArrow">
              <a:avLst/>
            </a:prstGeom>
            <a:solidFill>
              <a:schemeClr val="bg1">
                <a:lumMod val="7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100" b="1" i="1" u="none" strike="noStrike" cap="none" normalizeH="0" baseline="0" smtClean="0">
                <a:ln>
                  <a:noFill/>
                </a:ln>
                <a:solidFill>
                  <a:srgbClr val="1822CD"/>
                </a:solidFill>
                <a:effectLst/>
                <a:latin typeface="Helvetica" pitchFamily="-128" charset="0"/>
              </a:endParaRPr>
            </a:p>
          </p:txBody>
        </p:sp>
        <p:sp>
          <p:nvSpPr>
            <p:cNvPr id="83" name="Arc 82"/>
            <p:cNvSpPr/>
            <p:nvPr/>
          </p:nvSpPr>
          <p:spPr bwMode="auto">
            <a:xfrm rot="2997965">
              <a:off x="2531147" y="3758493"/>
              <a:ext cx="245224" cy="226658"/>
            </a:xfrm>
            <a:prstGeom prst="arc">
              <a:avLst>
                <a:gd name="adj1" fmla="val 16200000"/>
                <a:gd name="adj2" fmla="val 9957727"/>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92" name="TextBox 91"/>
            <p:cNvSpPr txBox="1"/>
            <p:nvPr/>
          </p:nvSpPr>
          <p:spPr>
            <a:xfrm>
              <a:off x="2361941" y="3309863"/>
              <a:ext cx="686059" cy="500137"/>
            </a:xfrm>
            <a:prstGeom prst="rect">
              <a:avLst/>
            </a:prstGeom>
            <a:noFill/>
          </p:spPr>
          <p:txBody>
            <a:bodyPr wrap="square" rtlCol="0">
              <a:spAutoFit/>
            </a:bodyPr>
            <a:lstStyle/>
            <a:p>
              <a:pPr algn="ctr"/>
              <a:r>
                <a:rPr lang="en-US" sz="1600" i="0" dirty="0" smtClean="0">
                  <a:solidFill>
                    <a:schemeClr val="tx1"/>
                  </a:solidFill>
                  <a:latin typeface="Symbol" panose="05050102010706020507" pitchFamily="18" charset="2"/>
                </a:rPr>
                <a:t>a </a:t>
              </a:r>
              <a:r>
                <a:rPr lang="en-US" sz="1000" i="0" dirty="0" smtClean="0">
                  <a:solidFill>
                    <a:schemeClr val="tx1"/>
                  </a:solidFill>
                  <a:latin typeface="+mn-lt"/>
                </a:rPr>
                <a:t>self</a:t>
              </a:r>
              <a:r>
                <a:rPr lang="en-US" sz="1000" i="0" dirty="0" smtClean="0">
                  <a:solidFill>
                    <a:schemeClr val="tx1"/>
                  </a:solidFill>
                </a:rPr>
                <a:t> heating</a:t>
              </a:r>
            </a:p>
          </p:txBody>
        </p:sp>
      </p:grpSp>
      <p:grpSp>
        <p:nvGrpSpPr>
          <p:cNvPr id="98" name="Group 97"/>
          <p:cNvGrpSpPr/>
          <p:nvPr/>
        </p:nvGrpSpPr>
        <p:grpSpPr>
          <a:xfrm>
            <a:off x="3712132" y="2923401"/>
            <a:ext cx="1125459" cy="1033241"/>
            <a:chOff x="3712132" y="2923401"/>
            <a:chExt cx="1125459" cy="1033241"/>
          </a:xfrm>
        </p:grpSpPr>
        <p:grpSp>
          <p:nvGrpSpPr>
            <p:cNvPr id="76" name="Group 75"/>
            <p:cNvGrpSpPr/>
            <p:nvPr/>
          </p:nvGrpSpPr>
          <p:grpSpPr>
            <a:xfrm>
              <a:off x="3712132" y="2923401"/>
              <a:ext cx="1125459" cy="779920"/>
              <a:chOff x="2667000" y="3095823"/>
              <a:chExt cx="1250510" cy="866578"/>
            </a:xfrm>
          </p:grpSpPr>
          <p:sp>
            <p:nvSpPr>
              <p:cNvPr id="45" name="TextBox 44"/>
              <p:cNvSpPr txBox="1"/>
              <p:nvPr/>
            </p:nvSpPr>
            <p:spPr>
              <a:xfrm>
                <a:off x="2667000" y="3095823"/>
                <a:ext cx="1250510" cy="307777"/>
              </a:xfrm>
              <a:prstGeom prst="rect">
                <a:avLst/>
              </a:prstGeom>
              <a:noFill/>
            </p:spPr>
            <p:txBody>
              <a:bodyPr wrap="square" rtlCol="0">
                <a:spAutoFit/>
              </a:bodyPr>
              <a:lstStyle/>
              <a:p>
                <a:pPr algn="ctr"/>
                <a:r>
                  <a:rPr lang="en-US" i="0" dirty="0" smtClean="0">
                    <a:solidFill>
                      <a:schemeClr val="tx1"/>
                    </a:solidFill>
                  </a:rPr>
                  <a:t>Neutrons</a:t>
                </a:r>
              </a:p>
            </p:txBody>
          </p:sp>
          <p:cxnSp>
            <p:nvCxnSpPr>
              <p:cNvPr id="28" name="Straight Arrow Connector 27"/>
              <p:cNvCxnSpPr/>
              <p:nvPr/>
            </p:nvCxnSpPr>
            <p:spPr bwMode="auto">
              <a:xfrm flipV="1">
                <a:off x="3153157" y="3412177"/>
                <a:ext cx="235097" cy="148818"/>
              </a:xfrm>
              <a:prstGeom prst="straightConnector1">
                <a:avLst/>
              </a:prstGeom>
              <a:noFill/>
              <a:ln w="15875" cap="flat" cmpd="sng" algn="ctr">
                <a:solidFill>
                  <a:schemeClr val="tx1"/>
                </a:solidFill>
                <a:prstDash val="solid"/>
                <a:round/>
                <a:headEnd type="none" w="med" len="med"/>
                <a:tailEnd type="triangle"/>
              </a:ln>
              <a:effectLst/>
            </p:spPr>
          </p:cxnSp>
          <p:cxnSp>
            <p:nvCxnSpPr>
              <p:cNvPr id="48" name="Straight Arrow Connector 47"/>
              <p:cNvCxnSpPr/>
              <p:nvPr/>
            </p:nvCxnSpPr>
            <p:spPr bwMode="auto">
              <a:xfrm>
                <a:off x="3200400" y="3927402"/>
                <a:ext cx="309872" cy="34999"/>
              </a:xfrm>
              <a:prstGeom prst="straightConnector1">
                <a:avLst/>
              </a:prstGeom>
              <a:noFill/>
              <a:ln w="15875" cap="flat" cmpd="sng" algn="ctr">
                <a:solidFill>
                  <a:schemeClr val="tx1"/>
                </a:solidFill>
                <a:prstDash val="solid"/>
                <a:round/>
                <a:headEnd type="none" w="med" len="med"/>
                <a:tailEnd type="triangle"/>
              </a:ln>
              <a:effectLst/>
            </p:spPr>
          </p:cxnSp>
          <p:cxnSp>
            <p:nvCxnSpPr>
              <p:cNvPr id="53" name="Straight Arrow Connector 52"/>
              <p:cNvCxnSpPr/>
              <p:nvPr/>
            </p:nvCxnSpPr>
            <p:spPr bwMode="auto">
              <a:xfrm flipV="1">
                <a:off x="3200400" y="3654020"/>
                <a:ext cx="304800" cy="79780"/>
              </a:xfrm>
              <a:prstGeom prst="straightConnector1">
                <a:avLst/>
              </a:prstGeom>
              <a:noFill/>
              <a:ln w="15875" cap="flat" cmpd="sng" algn="ctr">
                <a:solidFill>
                  <a:schemeClr val="tx1"/>
                </a:solidFill>
                <a:prstDash val="solid"/>
                <a:round/>
                <a:headEnd type="none" w="med" len="med"/>
                <a:tailEnd type="triangle"/>
              </a:ln>
              <a:effectLst/>
            </p:spPr>
          </p:cxnSp>
        </p:grpSp>
        <p:cxnSp>
          <p:nvCxnSpPr>
            <p:cNvPr id="93" name="Straight Arrow Connector 92"/>
            <p:cNvCxnSpPr/>
            <p:nvPr/>
          </p:nvCxnSpPr>
          <p:spPr bwMode="auto">
            <a:xfrm>
              <a:off x="4170878" y="3871822"/>
              <a:ext cx="248722" cy="84820"/>
            </a:xfrm>
            <a:prstGeom prst="straightConnector1">
              <a:avLst/>
            </a:prstGeom>
            <a:noFill/>
            <a:ln w="1587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7293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Charged particles confined by magnetic fields</a:t>
            </a:r>
            <a:endParaRPr lang="en-US" sz="320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4217"/>
            <a:ext cx="5638800" cy="531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bwMode="auto">
          <a:xfrm>
            <a:off x="5540829" y="3352800"/>
            <a:ext cx="3603171" cy="3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Charged particles spiral around magnetic field “arrows”, but move freely along the field</a:t>
            </a:r>
          </a:p>
          <a:p>
            <a:pPr marL="174625" indent="-174625"/>
            <a:endParaRPr lang="en-US" sz="1400" b="0" i="0" kern="0" dirty="0"/>
          </a:p>
          <a:p>
            <a:pPr marL="174625" indent="-174625"/>
            <a:r>
              <a:rPr lang="en-US" i="0" kern="0" dirty="0" smtClean="0">
                <a:solidFill>
                  <a:srgbClr val="FF0000"/>
                </a:solidFill>
              </a:rPr>
              <a:t>Magnetic fusion goal</a:t>
            </a:r>
            <a:r>
              <a:rPr lang="en-US" b="0" i="0" kern="0" dirty="0" smtClean="0">
                <a:solidFill>
                  <a:srgbClr val="FF0000"/>
                </a:solidFill>
              </a:rPr>
              <a:t>:  make field so particles never touch walls</a:t>
            </a:r>
            <a:endParaRPr lang="en-US" b="0" i="0" kern="0" dirty="0">
              <a:solidFill>
                <a:srgbClr val="FF0000"/>
              </a:solidFill>
            </a:endParaRPr>
          </a:p>
        </p:txBody>
      </p:sp>
      <p:sp>
        <p:nvSpPr>
          <p:cNvPr id="14" name="Content Placeholder 6"/>
          <p:cNvSpPr txBox="1">
            <a:spLocks/>
          </p:cNvSpPr>
          <p:nvPr/>
        </p:nvSpPr>
        <p:spPr bwMode="auto">
          <a:xfrm>
            <a:off x="5562600" y="1371600"/>
            <a:ext cx="3581399" cy="1143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No magnetic field: Charged particles move freely in all directions </a:t>
            </a:r>
            <a:endParaRPr lang="en-US" b="0" i="0" kern="0" dirty="0"/>
          </a:p>
        </p:txBody>
      </p:sp>
    </p:spTree>
    <p:extLst>
      <p:ext uri="{BB962C8B-B14F-4D97-AF65-F5344CB8AC3E}">
        <p14:creationId xmlns:p14="http://schemas.microsoft.com/office/powerpoint/2010/main" val="119301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Example magnetic fields in units of Tesla [</a:t>
            </a:r>
            <a:r>
              <a:rPr lang="en-US" sz="900" dirty="0" smtClean="0"/>
              <a:t> </a:t>
            </a:r>
            <a:r>
              <a:rPr lang="en-US" sz="3200" dirty="0" smtClean="0"/>
              <a:t>T</a:t>
            </a:r>
            <a:r>
              <a:rPr lang="en-US" sz="900" dirty="0" smtClean="0"/>
              <a:t> </a:t>
            </a:r>
            <a:r>
              <a:rPr lang="en-US" sz="3200" dirty="0" smtClean="0"/>
              <a:t>]</a:t>
            </a:r>
            <a:endParaRPr lang="en-US" sz="3200" dirty="0"/>
          </a:p>
        </p:txBody>
      </p:sp>
      <p:pic>
        <p:nvPicPr>
          <p:cNvPr id="3074" name="Picture 2" descr="http://www.universitymri.com/images/pics/HIGH%20FIELD%20MRI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38" y="4450614"/>
            <a:ext cx="2718162" cy="1941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3957935"/>
            <a:ext cx="1996059" cy="461665"/>
          </a:xfrm>
          <a:prstGeom prst="rect">
            <a:avLst/>
          </a:prstGeom>
          <a:noFill/>
        </p:spPr>
        <p:txBody>
          <a:bodyPr wrap="none" rtlCol="0">
            <a:spAutoFit/>
          </a:bodyPr>
          <a:lstStyle/>
          <a:p>
            <a:r>
              <a:rPr lang="en-US" sz="2400" i="0" dirty="0" smtClean="0"/>
              <a:t>MRI:  0.5-3 T</a:t>
            </a:r>
            <a:endParaRPr lang="en-US" sz="2400" i="0" dirty="0"/>
          </a:p>
        </p:txBody>
      </p:sp>
      <p:pic>
        <p:nvPicPr>
          <p:cNvPr id="3076" name="Picture 4" descr="http://nhmfl.lanl.gov/images/100tschemat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97225"/>
            <a:ext cx="1110474" cy="2155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8400" y="6276201"/>
            <a:ext cx="2608406" cy="276999"/>
          </a:xfrm>
          <a:prstGeom prst="rect">
            <a:avLst/>
          </a:prstGeom>
          <a:solidFill>
            <a:schemeClr val="bg1"/>
          </a:solidFill>
        </p:spPr>
        <p:txBody>
          <a:bodyPr wrap="none" rtlCol="0">
            <a:spAutoFit/>
          </a:bodyPr>
          <a:lstStyle/>
          <a:p>
            <a:r>
              <a:rPr lang="en-US" i="0" dirty="0" smtClean="0">
                <a:latin typeface="Arial Narrow" panose="020B0606020202030204" pitchFamily="34" charset="0"/>
              </a:rPr>
              <a:t>National High Magnetic Field Laboratory</a:t>
            </a:r>
            <a:endParaRPr lang="en-US" i="0" dirty="0">
              <a:latin typeface="Arial Narrow" panose="020B0606020202030204" pitchFamily="34" charset="0"/>
            </a:endParaRPr>
          </a:p>
        </p:txBody>
      </p:sp>
      <p:sp>
        <p:nvSpPr>
          <p:cNvPr id="9" name="TextBox 8"/>
          <p:cNvSpPr txBox="1"/>
          <p:nvPr/>
        </p:nvSpPr>
        <p:spPr>
          <a:xfrm>
            <a:off x="5973710" y="3962400"/>
            <a:ext cx="3170290" cy="646331"/>
          </a:xfrm>
          <a:prstGeom prst="rect">
            <a:avLst/>
          </a:prstGeom>
          <a:solidFill>
            <a:schemeClr val="bg1"/>
          </a:solidFill>
        </p:spPr>
        <p:txBody>
          <a:bodyPr wrap="none" rtlCol="0">
            <a:spAutoFit/>
          </a:bodyPr>
          <a:lstStyle/>
          <a:p>
            <a:pPr algn="ctr"/>
            <a:r>
              <a:rPr lang="en-US" sz="2400" i="0" dirty="0" smtClean="0">
                <a:latin typeface="+mj-lt"/>
              </a:rPr>
              <a:t>World Record: 100 T</a:t>
            </a:r>
          </a:p>
          <a:p>
            <a:pPr algn="ctr"/>
            <a:r>
              <a:rPr lang="en-US" i="0" dirty="0" smtClean="0"/>
              <a:t>Non-destructive - </a:t>
            </a:r>
            <a:r>
              <a:rPr lang="en-US" i="0" dirty="0" smtClean="0">
                <a:latin typeface="+mj-lt"/>
              </a:rPr>
              <a:t>for few milliseconds</a:t>
            </a:r>
            <a:endParaRPr lang="en-US" i="0" dirty="0">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285990"/>
            <a:ext cx="2743200" cy="2226523"/>
          </a:xfrm>
          <a:prstGeom prst="rect">
            <a:avLst/>
          </a:prstGeom>
        </p:spPr>
      </p:pic>
      <p:sp>
        <p:nvSpPr>
          <p:cNvPr id="14" name="TextBox 13"/>
          <p:cNvSpPr txBox="1"/>
          <p:nvPr/>
        </p:nvSpPr>
        <p:spPr>
          <a:xfrm>
            <a:off x="3642899" y="3960167"/>
            <a:ext cx="1858201" cy="461665"/>
          </a:xfrm>
          <a:prstGeom prst="rect">
            <a:avLst/>
          </a:prstGeom>
          <a:solidFill>
            <a:schemeClr val="bg1"/>
          </a:solidFill>
        </p:spPr>
        <p:txBody>
          <a:bodyPr wrap="none" rtlCol="0">
            <a:spAutoFit/>
          </a:bodyPr>
          <a:lstStyle/>
          <a:p>
            <a:r>
              <a:rPr lang="en-US" sz="2400" i="0" dirty="0" smtClean="0"/>
              <a:t>ITER:  5.3 T</a:t>
            </a:r>
            <a:endParaRPr lang="en-US" sz="2400" i="0" dirty="0"/>
          </a:p>
        </p:txBody>
      </p:sp>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93" y="1485900"/>
            <a:ext cx="23907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0" y="986135"/>
            <a:ext cx="2642070" cy="461665"/>
          </a:xfrm>
          <a:prstGeom prst="rect">
            <a:avLst/>
          </a:prstGeom>
          <a:noFill/>
        </p:spPr>
        <p:txBody>
          <a:bodyPr wrap="none" rtlCol="0">
            <a:spAutoFit/>
          </a:bodyPr>
          <a:lstStyle/>
          <a:p>
            <a:r>
              <a:rPr lang="en-US" sz="2400" i="0" dirty="0" smtClean="0"/>
              <a:t>Earth</a:t>
            </a:r>
            <a:r>
              <a:rPr lang="en-US" sz="2400" i="0" dirty="0"/>
              <a:t>: </a:t>
            </a:r>
            <a:r>
              <a:rPr lang="en-US" sz="2400" i="0" dirty="0" smtClean="0"/>
              <a:t>~5 </a:t>
            </a:r>
            <a:r>
              <a:rPr lang="en-US" sz="2400" i="0" dirty="0" smtClean="0">
                <a:latin typeface="Calibri"/>
              </a:rPr>
              <a:t>× </a:t>
            </a:r>
            <a:r>
              <a:rPr lang="en-US" sz="2400" i="0" dirty="0" smtClean="0"/>
              <a:t>10</a:t>
            </a:r>
            <a:r>
              <a:rPr lang="en-US" sz="2400" i="0" baseline="30000" dirty="0" smtClean="0"/>
              <a:t>-5</a:t>
            </a:r>
            <a:r>
              <a:rPr lang="en-US" sz="2400" i="0" dirty="0" smtClean="0"/>
              <a:t> T</a:t>
            </a:r>
            <a:endParaRPr lang="en-US" sz="2400" i="0" dirty="0"/>
          </a:p>
        </p:txBody>
      </p:sp>
      <p:pic>
        <p:nvPicPr>
          <p:cNvPr id="3087"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600200"/>
            <a:ext cx="1776826" cy="201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448294" y="968514"/>
            <a:ext cx="2260555" cy="707886"/>
          </a:xfrm>
          <a:prstGeom prst="rect">
            <a:avLst/>
          </a:prstGeom>
          <a:noFill/>
        </p:spPr>
        <p:txBody>
          <a:bodyPr wrap="none" rtlCol="0">
            <a:spAutoFit/>
          </a:bodyPr>
          <a:lstStyle/>
          <a:p>
            <a:pPr algn="ctr"/>
            <a:r>
              <a:rPr lang="en-US" sz="1600" i="0" dirty="0" smtClean="0"/>
              <a:t>Refrigerator magnets</a:t>
            </a:r>
          </a:p>
          <a:p>
            <a:pPr algn="ctr"/>
            <a:r>
              <a:rPr lang="en-US" sz="2400" i="0" dirty="0" smtClean="0"/>
              <a:t>~1-5 </a:t>
            </a:r>
            <a:r>
              <a:rPr lang="en-US" sz="2400" i="0" dirty="0" smtClean="0">
                <a:latin typeface="Calibri"/>
              </a:rPr>
              <a:t>× </a:t>
            </a:r>
            <a:r>
              <a:rPr lang="en-US" sz="2400" i="0" dirty="0" smtClean="0"/>
              <a:t>10</a:t>
            </a:r>
            <a:r>
              <a:rPr lang="en-US" sz="2400" i="0" baseline="30000" dirty="0" smtClean="0"/>
              <a:t>-3</a:t>
            </a:r>
            <a:r>
              <a:rPr lang="en-US" sz="2400" i="0" dirty="0" smtClean="0"/>
              <a:t> T</a:t>
            </a:r>
            <a:endParaRPr lang="en-US" sz="2400" i="0" dirty="0"/>
          </a:p>
        </p:txBody>
      </p:sp>
      <p:pic>
        <p:nvPicPr>
          <p:cNvPr id="20" name="Picture 2" descr="http://nstx.pppl.gov/DragNDrop/Presentation_Template/NSTX-U_cutaway_mid_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1600200"/>
            <a:ext cx="2031427" cy="2133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019800" y="986135"/>
            <a:ext cx="3078535" cy="461665"/>
          </a:xfrm>
          <a:prstGeom prst="rect">
            <a:avLst/>
          </a:prstGeom>
          <a:noFill/>
        </p:spPr>
        <p:txBody>
          <a:bodyPr wrap="none" rtlCol="0">
            <a:spAutoFit/>
          </a:bodyPr>
          <a:lstStyle/>
          <a:p>
            <a:r>
              <a:rPr lang="en-US" sz="2400" i="0" dirty="0" smtClean="0"/>
              <a:t>PPPL’s NSTX-U: 1 T</a:t>
            </a:r>
            <a:endParaRPr lang="en-US" sz="2400" i="0" dirty="0"/>
          </a:p>
        </p:txBody>
      </p:sp>
    </p:spTree>
    <p:extLst>
      <p:ext uri="{BB962C8B-B14F-4D97-AF65-F5344CB8AC3E}">
        <p14:creationId xmlns:p14="http://schemas.microsoft.com/office/powerpoint/2010/main" val="1863965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Magnetic fusion uses electromagnets</a:t>
            </a:r>
            <a:endParaRPr lang="en-US" sz="3200" dirty="0"/>
          </a:p>
        </p:txBody>
      </p:sp>
      <p:sp>
        <p:nvSpPr>
          <p:cNvPr id="3" name="Content Placeholder 2"/>
          <p:cNvSpPr>
            <a:spLocks noGrp="1"/>
          </p:cNvSpPr>
          <p:nvPr>
            <p:ph idx="1"/>
          </p:nvPr>
        </p:nvSpPr>
        <p:spPr>
          <a:xfrm>
            <a:off x="76200" y="990600"/>
            <a:ext cx="8153400" cy="1143000"/>
          </a:xfrm>
        </p:spPr>
        <p:txBody>
          <a:bodyPr/>
          <a:lstStyle/>
          <a:p>
            <a:r>
              <a:rPr lang="en-US" sz="3200" dirty="0" smtClean="0"/>
              <a:t>Electromagnet:  use </a:t>
            </a:r>
            <a:r>
              <a:rPr lang="en-US" sz="3200" dirty="0" smtClean="0">
                <a:solidFill>
                  <a:srgbClr val="FF0000"/>
                </a:solidFill>
              </a:rPr>
              <a:t>electrical current “I” </a:t>
            </a:r>
            <a:r>
              <a:rPr lang="en-US" sz="3200" dirty="0" smtClean="0"/>
              <a:t>to create </a:t>
            </a:r>
            <a:r>
              <a:rPr lang="en-US" sz="3200" dirty="0" smtClean="0">
                <a:solidFill>
                  <a:srgbClr val="3399FF"/>
                </a:solidFill>
              </a:rPr>
              <a:t>magnetic field “B”</a:t>
            </a:r>
            <a:endParaRPr lang="en-US" sz="3200" dirty="0">
              <a:solidFill>
                <a:srgbClr val="3399FF"/>
              </a:solidFill>
            </a:endParaRPr>
          </a:p>
        </p:txBody>
      </p:sp>
      <p:sp>
        <p:nvSpPr>
          <p:cNvPr id="4" name="TextBox 3"/>
          <p:cNvSpPr txBox="1"/>
          <p:nvPr/>
        </p:nvSpPr>
        <p:spPr>
          <a:xfrm>
            <a:off x="95250" y="2920425"/>
            <a:ext cx="5939972" cy="584775"/>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chemeClr val="tx1"/>
                </a:solidFill>
              </a:rPr>
              <a:t> </a:t>
            </a:r>
            <a:r>
              <a:rPr lang="en-US" sz="3200" b="0" i="0" dirty="0" smtClean="0">
                <a:solidFill>
                  <a:srgbClr val="3399FF"/>
                </a:solidFill>
              </a:rPr>
              <a:t>“B” </a:t>
            </a:r>
            <a:r>
              <a:rPr lang="en-US" sz="3200" b="0" i="0" dirty="0" smtClean="0">
                <a:solidFill>
                  <a:schemeClr val="tx1"/>
                </a:solidFill>
              </a:rPr>
              <a:t>is </a:t>
            </a:r>
            <a:r>
              <a:rPr lang="en-US" sz="3200" b="0" i="0" u="sng" dirty="0" smtClean="0">
                <a:solidFill>
                  <a:schemeClr val="tx1"/>
                </a:solidFill>
              </a:rPr>
              <a:t>perpendicular</a:t>
            </a:r>
            <a:r>
              <a:rPr lang="en-US" sz="3200" b="0" i="0" dirty="0" smtClean="0">
                <a:solidFill>
                  <a:schemeClr val="tx1"/>
                </a:solidFill>
              </a:rPr>
              <a:t> to </a:t>
            </a:r>
            <a:r>
              <a:rPr lang="en-US" sz="3200" b="0" i="0" dirty="0" smtClean="0">
                <a:solidFill>
                  <a:srgbClr val="FF0000"/>
                </a:solidFill>
              </a:rPr>
              <a:t>“I”</a:t>
            </a:r>
            <a:endParaRPr lang="en-US" sz="3200" b="0" i="0" dirty="0">
              <a:solidFill>
                <a:srgbClr val="FF0000"/>
              </a:solidFill>
            </a:endParaRPr>
          </a:p>
        </p:txBody>
      </p:sp>
      <p:sp>
        <p:nvSpPr>
          <p:cNvPr id="14" name="TextBox 13"/>
          <p:cNvSpPr txBox="1"/>
          <p:nvPr/>
        </p:nvSpPr>
        <p:spPr>
          <a:xfrm>
            <a:off x="76200" y="4511695"/>
            <a:ext cx="7010400" cy="1815882"/>
          </a:xfrm>
          <a:prstGeom prst="rect">
            <a:avLst/>
          </a:prstGeom>
          <a:noFill/>
        </p:spPr>
        <p:txBody>
          <a:bodyPr wrap="square" rtlCol="0">
            <a:spAutoFit/>
          </a:bodyPr>
          <a:lstStyle/>
          <a:p>
            <a:pPr marL="341313" indent="-341313">
              <a:buFont typeface="Arial" panose="020B0604020202020204" pitchFamily="34" charset="0"/>
              <a:buChar char="•"/>
            </a:pPr>
            <a:r>
              <a:rPr lang="en-US" sz="3200" b="0" i="0" dirty="0" smtClean="0">
                <a:solidFill>
                  <a:srgbClr val="FF9966"/>
                </a:solidFill>
              </a:rPr>
              <a:t>Circular current “</a:t>
            </a:r>
            <a:r>
              <a:rPr lang="en-US" sz="3200" i="0" dirty="0" smtClean="0">
                <a:solidFill>
                  <a:srgbClr val="FF9966"/>
                </a:solidFill>
              </a:rPr>
              <a:t>coil</a:t>
            </a:r>
            <a:r>
              <a:rPr lang="en-US" sz="3200" b="0" i="0" dirty="0" smtClean="0">
                <a:solidFill>
                  <a:srgbClr val="FF9966"/>
                </a:solidFill>
              </a:rPr>
              <a:t>” </a:t>
            </a:r>
            <a:r>
              <a:rPr lang="en-US" sz="3200" b="0" i="0" dirty="0" smtClean="0">
                <a:solidFill>
                  <a:schemeClr val="tx1"/>
                </a:solidFill>
              </a:rPr>
              <a:t>makes strong nearly uniform B at center of coil</a:t>
            </a:r>
          </a:p>
          <a:p>
            <a:pPr marL="685800" lvl="1" indent="-342900">
              <a:buFont typeface="Wingdings" panose="05000000000000000000" pitchFamily="2" charset="2"/>
              <a:buChar char="Ø"/>
            </a:pPr>
            <a:r>
              <a:rPr lang="en-US" sz="2400" b="0" i="0" dirty="0" smtClean="0">
                <a:solidFill>
                  <a:schemeClr val="accent2"/>
                </a:solidFill>
              </a:rPr>
              <a:t>Want low/no resistance coil to reduce power:  copper and/or superconductors</a:t>
            </a:r>
            <a:endParaRPr lang="en-US" sz="2400" b="0" i="0" dirty="0">
              <a:solidFill>
                <a:schemeClr val="accent2"/>
              </a:solidFill>
            </a:endParaRPr>
          </a:p>
        </p:txBody>
      </p:sp>
      <p:grpSp>
        <p:nvGrpSpPr>
          <p:cNvPr id="9" name="Group 8"/>
          <p:cNvGrpSpPr/>
          <p:nvPr/>
        </p:nvGrpSpPr>
        <p:grpSpPr>
          <a:xfrm>
            <a:off x="5764032" y="1824303"/>
            <a:ext cx="1905000" cy="1867647"/>
            <a:chOff x="6248400" y="1828800"/>
            <a:chExt cx="1905000" cy="1867647"/>
          </a:xfrm>
        </p:grpSpPr>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828800"/>
              <a:ext cx="1905000" cy="186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52360" y="1840468"/>
              <a:ext cx="70532" cy="400110"/>
            </a:xfrm>
            <a:prstGeom prst="rect">
              <a:avLst/>
            </a:prstGeom>
            <a:solidFill>
              <a:schemeClr val="bg1"/>
            </a:solidFill>
          </p:spPr>
          <p:txBody>
            <a:bodyPr wrap="none" lIns="0" rIns="0" rtlCol="0">
              <a:spAutoFit/>
            </a:bodyPr>
            <a:lstStyle/>
            <a:p>
              <a:r>
                <a:rPr lang="en-US" sz="2000" i="0" dirty="0" smtClean="0">
                  <a:solidFill>
                    <a:srgbClr val="FF0000"/>
                  </a:solidFill>
                </a:rPr>
                <a:t>I</a:t>
              </a:r>
              <a:endParaRPr lang="en-US" sz="2000" i="0" dirty="0">
                <a:solidFill>
                  <a:srgbClr val="FF0000"/>
                </a:solidFill>
              </a:endParaRPr>
            </a:p>
          </p:txBody>
        </p:sp>
        <p:sp>
          <p:nvSpPr>
            <p:cNvPr id="16" name="TextBox 15"/>
            <p:cNvSpPr txBox="1"/>
            <p:nvPr/>
          </p:nvSpPr>
          <p:spPr>
            <a:xfrm>
              <a:off x="6324600" y="2283023"/>
              <a:ext cx="185948" cy="307777"/>
            </a:xfrm>
            <a:prstGeom prst="rect">
              <a:avLst/>
            </a:prstGeom>
            <a:solidFill>
              <a:schemeClr val="bg1"/>
            </a:solidFill>
          </p:spPr>
          <p:txBody>
            <a:bodyPr wrap="none" lIns="0" tIns="0" rIns="0" bIns="0" rtlCol="0">
              <a:spAutoFit/>
            </a:bodyPr>
            <a:lstStyle/>
            <a:p>
              <a:r>
                <a:rPr lang="en-US" sz="2000" i="0" dirty="0" smtClean="0">
                  <a:solidFill>
                    <a:srgbClr val="3399FF"/>
                  </a:solidFill>
                </a:rPr>
                <a:t>B</a:t>
              </a:r>
              <a:endParaRPr lang="en-US" sz="2000" i="0" dirty="0">
                <a:solidFill>
                  <a:srgbClr val="3399FF"/>
                </a:solidFill>
              </a:endParaRPr>
            </a:p>
          </p:txBody>
        </p:sp>
      </p:grpSp>
      <p:grpSp>
        <p:nvGrpSpPr>
          <p:cNvPr id="8" name="Group 7"/>
          <p:cNvGrpSpPr/>
          <p:nvPr/>
        </p:nvGrpSpPr>
        <p:grpSpPr>
          <a:xfrm>
            <a:off x="7086600" y="3733800"/>
            <a:ext cx="1981200" cy="2665992"/>
            <a:chOff x="6172200" y="3857171"/>
            <a:chExt cx="1981200" cy="2665992"/>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57171"/>
              <a:ext cx="1843314" cy="266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248400" y="5301994"/>
              <a:ext cx="116699" cy="307777"/>
            </a:xfrm>
            <a:prstGeom prst="rect">
              <a:avLst/>
            </a:prstGeom>
            <a:solidFill>
              <a:schemeClr val="bg1"/>
            </a:solidFill>
          </p:spPr>
          <p:txBody>
            <a:bodyPr wrap="none" lIns="0" tIns="0" rIns="45720" bIns="0" rtlCol="0">
              <a:spAutoFit/>
            </a:bodyPr>
            <a:lstStyle/>
            <a:p>
              <a:r>
                <a:rPr lang="en-US" sz="2000" i="0" dirty="0" smtClean="0">
                  <a:solidFill>
                    <a:srgbClr val="FF0000"/>
                  </a:solidFill>
                </a:rPr>
                <a:t>I</a:t>
              </a:r>
              <a:endParaRPr lang="en-US" sz="2000" i="0" dirty="0">
                <a:solidFill>
                  <a:srgbClr val="FF0000"/>
                </a:solidFill>
              </a:endParaRPr>
            </a:p>
          </p:txBody>
        </p:sp>
        <p:sp>
          <p:nvSpPr>
            <p:cNvPr id="19" name="TextBox 18"/>
            <p:cNvSpPr txBox="1"/>
            <p:nvPr/>
          </p:nvSpPr>
          <p:spPr>
            <a:xfrm>
              <a:off x="6432640" y="5912524"/>
              <a:ext cx="70532" cy="307777"/>
            </a:xfrm>
            <a:prstGeom prst="rect">
              <a:avLst/>
            </a:prstGeom>
            <a:solidFill>
              <a:schemeClr val="bg1"/>
            </a:solidFill>
          </p:spPr>
          <p:txBody>
            <a:bodyPr wrap="none" lIns="0" tIns="0" rIns="0" bIns="0" rtlCol="0">
              <a:spAutoFit/>
            </a:bodyPr>
            <a:lstStyle/>
            <a:p>
              <a:r>
                <a:rPr lang="en-US" sz="2000" i="0" dirty="0" smtClean="0">
                  <a:solidFill>
                    <a:srgbClr val="FF0000"/>
                  </a:solidFill>
                </a:rPr>
                <a:t>I</a:t>
              </a:r>
              <a:endParaRPr lang="en-US" sz="2000" i="0" dirty="0">
                <a:solidFill>
                  <a:srgbClr val="FF0000"/>
                </a:solidFill>
              </a:endParaRPr>
            </a:p>
          </p:txBody>
        </p:sp>
        <p:sp>
          <p:nvSpPr>
            <p:cNvPr id="20" name="TextBox 19"/>
            <p:cNvSpPr txBox="1"/>
            <p:nvPr/>
          </p:nvSpPr>
          <p:spPr>
            <a:xfrm>
              <a:off x="7782786" y="4990112"/>
              <a:ext cx="370614" cy="400110"/>
            </a:xfrm>
            <a:prstGeom prst="rect">
              <a:avLst/>
            </a:prstGeom>
            <a:solidFill>
              <a:schemeClr val="bg1"/>
            </a:solidFill>
          </p:spPr>
          <p:txBody>
            <a:bodyPr wrap="none" lIns="91440" tIns="45720" rIns="91440" bIns="45720" rtlCol="0">
              <a:spAutoFit/>
            </a:bodyPr>
            <a:lstStyle/>
            <a:p>
              <a:r>
                <a:rPr lang="en-US" sz="2000" i="0" dirty="0" smtClean="0">
                  <a:solidFill>
                    <a:srgbClr val="3399FF"/>
                  </a:solidFill>
                </a:rPr>
                <a:t>B</a:t>
              </a:r>
              <a:endParaRPr lang="en-US" sz="2000" i="0" dirty="0">
                <a:solidFill>
                  <a:srgbClr val="3399FF"/>
                </a:solidFill>
              </a:endParaRPr>
            </a:p>
          </p:txBody>
        </p:sp>
        <p:sp>
          <p:nvSpPr>
            <p:cNvPr id="6" name="Rectangle 5"/>
            <p:cNvSpPr/>
            <p:nvPr/>
          </p:nvSpPr>
          <p:spPr bwMode="auto">
            <a:xfrm>
              <a:off x="7757886" y="4008060"/>
              <a:ext cx="166914" cy="18294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Tree>
    <p:extLst>
      <p:ext uri="{BB962C8B-B14F-4D97-AF65-F5344CB8AC3E}">
        <p14:creationId xmlns:p14="http://schemas.microsoft.com/office/powerpoint/2010/main" val="3357396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Fusion: Use multiple coils to create “toroidal” field</a:t>
            </a:r>
            <a:endParaRPr lang="en-US" sz="2800" dirty="0"/>
          </a:p>
        </p:txBody>
      </p:sp>
      <p:sp>
        <p:nvSpPr>
          <p:cNvPr id="4" name="TextBox 3"/>
          <p:cNvSpPr txBox="1"/>
          <p:nvPr/>
        </p:nvSpPr>
        <p:spPr>
          <a:xfrm>
            <a:off x="76200" y="4953000"/>
            <a:ext cx="8991600" cy="1569660"/>
          </a:xfrm>
          <a:prstGeom prst="rect">
            <a:avLst/>
          </a:prstGeom>
          <a:noFill/>
        </p:spPr>
        <p:txBody>
          <a:bodyPr wrap="square" rIns="0" rtlCol="0">
            <a:spAutoFit/>
          </a:bodyPr>
          <a:lstStyle/>
          <a:p>
            <a:pPr marL="341313" indent="-341313">
              <a:buFont typeface="Arial" panose="020B0604020202020204" pitchFamily="34" charset="0"/>
              <a:buChar char="•"/>
            </a:pPr>
            <a:r>
              <a:rPr lang="en-US" sz="3200" b="0" i="0" dirty="0" smtClean="0">
                <a:solidFill>
                  <a:srgbClr val="FF9900"/>
                </a:solidFill>
              </a:rPr>
              <a:t>Position many coils into donut or “torus” shape</a:t>
            </a:r>
          </a:p>
          <a:p>
            <a:pPr marL="341313" indent="-341313">
              <a:buFont typeface="Arial" panose="020B0604020202020204" pitchFamily="34" charset="0"/>
              <a:buChar char="•"/>
              <a:tabLst>
                <a:tab pos="341313" algn="l"/>
              </a:tabLst>
            </a:pPr>
            <a:r>
              <a:rPr lang="en-US" sz="3200" i="0" dirty="0" smtClean="0">
                <a:solidFill>
                  <a:srgbClr val="3399FF"/>
                </a:solidFill>
                <a:sym typeface="Wingdings" panose="05000000000000000000" pitchFamily="2" charset="2"/>
              </a:rPr>
              <a:t>Magnetic field never touches wall (!)</a:t>
            </a:r>
          </a:p>
          <a:p>
            <a:pPr marL="341313" indent="-341313">
              <a:buFont typeface="Arial" panose="020B0604020202020204" pitchFamily="34" charset="0"/>
              <a:buChar char="•"/>
              <a:tabLst>
                <a:tab pos="341313" algn="l"/>
              </a:tabLst>
            </a:pPr>
            <a:r>
              <a:rPr lang="en-US" sz="3200" b="0" i="0" dirty="0" smtClean="0">
                <a:solidFill>
                  <a:schemeClr val="tx1"/>
                </a:solidFill>
                <a:sym typeface="Wingdings" panose="05000000000000000000" pitchFamily="2" charset="2"/>
              </a:rPr>
              <a:t>Do charged particles ever touch wall?</a:t>
            </a:r>
            <a:endParaRPr lang="en-US" sz="3200" b="0" i="0" dirty="0">
              <a:solidFill>
                <a:schemeClr val="tx1"/>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37772"/>
            <a:ext cx="2743200" cy="383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400" y="1686425"/>
            <a:ext cx="3657600" cy="254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a:off x="4343400" y="2362200"/>
            <a:ext cx="990600" cy="1219200"/>
          </a:xfrm>
          <a:prstGeom prst="rightArrow">
            <a:avLst>
              <a:gd name="adj1" fmla="val 73508"/>
              <a:gd name="adj2" fmla="val 50000"/>
            </a:avLst>
          </a:prstGeom>
          <a:ln w="19050">
            <a:headEnd type="none" w="med" len="med"/>
            <a:tailEnd type="triangl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7" name="TextBox 6"/>
          <p:cNvSpPr txBox="1"/>
          <p:nvPr/>
        </p:nvSpPr>
        <p:spPr>
          <a:xfrm>
            <a:off x="2657979" y="2286000"/>
            <a:ext cx="1524776" cy="1477328"/>
          </a:xfrm>
          <a:prstGeom prst="rect">
            <a:avLst/>
          </a:prstGeom>
          <a:solidFill>
            <a:schemeClr val="bg1"/>
          </a:solidFill>
        </p:spPr>
        <p:txBody>
          <a:bodyPr wrap="none" tIns="457200" bIns="457200" rtlCol="0">
            <a:spAutoFit/>
          </a:bodyPr>
          <a:lstStyle/>
          <a:p>
            <a:r>
              <a:rPr lang="en-US" sz="3600" i="0" dirty="0" smtClean="0">
                <a:solidFill>
                  <a:schemeClr val="tx1"/>
                </a:solidFill>
                <a:latin typeface="Calibri"/>
              </a:rPr>
              <a:t>× </a:t>
            </a:r>
            <a:r>
              <a:rPr lang="en-US" sz="3600" i="0" dirty="0" smtClean="0">
                <a:solidFill>
                  <a:schemeClr val="tx1"/>
                </a:solidFill>
                <a:latin typeface="Arial Narrow" panose="020B0606020202030204" pitchFamily="34" charset="0"/>
              </a:rPr>
              <a:t>10-20</a:t>
            </a:r>
          </a:p>
        </p:txBody>
      </p:sp>
    </p:spTree>
    <p:extLst>
      <p:ext uri="{BB962C8B-B14F-4D97-AF65-F5344CB8AC3E}">
        <p14:creationId xmlns:p14="http://schemas.microsoft.com/office/powerpoint/2010/main" val="263570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Simple toroidal field </a:t>
            </a:r>
            <a:r>
              <a:rPr lang="en-US" sz="3200" dirty="0" smtClean="0">
                <a:sym typeface="Wingdings" panose="05000000000000000000" pitchFamily="2" charset="2"/>
              </a:rPr>
              <a:t> poor confinement</a:t>
            </a:r>
            <a:endParaRPr lang="en-US" sz="3200" dirty="0"/>
          </a:p>
        </p:txBody>
      </p:sp>
      <p:grpSp>
        <p:nvGrpSpPr>
          <p:cNvPr id="25" name="Group 24"/>
          <p:cNvGrpSpPr>
            <a:grpSpLocks noChangeAspect="1"/>
          </p:cNvGrpSpPr>
          <p:nvPr/>
        </p:nvGrpSpPr>
        <p:grpSpPr>
          <a:xfrm>
            <a:off x="76200" y="1007534"/>
            <a:ext cx="3962400" cy="4402666"/>
            <a:chOff x="152400" y="1143000"/>
            <a:chExt cx="4740593" cy="5267325"/>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4740593"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bwMode="auto">
            <a:xfrm flipV="1">
              <a:off x="2522696" y="3352800"/>
              <a:ext cx="1515904" cy="685800"/>
            </a:xfrm>
            <a:prstGeom prst="straightConnector1">
              <a:avLst/>
            </a:prstGeom>
            <a:noFill/>
            <a:ln w="38100" cap="flat" cmpd="sng" algn="ctr">
              <a:solidFill>
                <a:schemeClr val="tx1"/>
              </a:solidFill>
              <a:prstDash val="solid"/>
              <a:round/>
              <a:headEnd type="none" w="med" len="med"/>
              <a:tailEnd type="triangle" w="lg" len="lg"/>
            </a:ln>
            <a:effectLst/>
          </p:spPr>
        </p:cxnSp>
        <p:sp>
          <p:nvSpPr>
            <p:cNvPr id="28" name="TextBox 27"/>
            <p:cNvSpPr txBox="1"/>
            <p:nvPr/>
          </p:nvSpPr>
          <p:spPr>
            <a:xfrm>
              <a:off x="2805636" y="3581400"/>
              <a:ext cx="352019" cy="523220"/>
            </a:xfrm>
            <a:prstGeom prst="rect">
              <a:avLst/>
            </a:prstGeom>
            <a:solidFill>
              <a:schemeClr val="bg1"/>
            </a:solidFill>
          </p:spPr>
          <p:txBody>
            <a:bodyPr wrap="none" lIns="45720" rIns="45720" rtlCol="0">
              <a:spAutoFit/>
            </a:bodyPr>
            <a:lstStyle/>
            <a:p>
              <a:r>
                <a:rPr lang="en-US" sz="2800" i="0" dirty="0" smtClean="0">
                  <a:solidFill>
                    <a:schemeClr val="tx1"/>
                  </a:solidFill>
                </a:rPr>
                <a:t>R</a:t>
              </a:r>
            </a:p>
          </p:txBody>
        </p:sp>
      </p:grpSp>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28" y="5029200"/>
            <a:ext cx="1062808" cy="1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p:nvPr/>
        </p:nvCxnSpPr>
        <p:spPr bwMode="auto">
          <a:xfrm>
            <a:off x="3838575"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36" name="Straight Connector 35"/>
          <p:cNvCxnSpPr/>
          <p:nvPr/>
        </p:nvCxnSpPr>
        <p:spPr bwMode="auto">
          <a:xfrm>
            <a:off x="3048000" y="3482989"/>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41" name="Straight Connector 40"/>
          <p:cNvCxnSpPr/>
          <p:nvPr/>
        </p:nvCxnSpPr>
        <p:spPr bwMode="auto">
          <a:xfrm flipV="1">
            <a:off x="2052638" y="3352801"/>
            <a:ext cx="4762" cy="152399"/>
          </a:xfrm>
          <a:prstGeom prst="line">
            <a:avLst/>
          </a:prstGeom>
          <a:noFill/>
          <a:ln w="158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1981200" y="3429003"/>
            <a:ext cx="152402" cy="0"/>
          </a:xfrm>
          <a:prstGeom prst="line">
            <a:avLst/>
          </a:prstGeom>
          <a:noFill/>
          <a:ln w="15875" cap="flat" cmpd="sng" algn="ctr">
            <a:solidFill>
              <a:schemeClr val="tx1"/>
            </a:solidFill>
            <a:prstDash val="solid"/>
            <a:round/>
            <a:headEnd type="none" w="med" len="med"/>
            <a:tailEnd type="none" w="med" len="med"/>
          </a:ln>
          <a:effectLst/>
        </p:spPr>
      </p:cxnSp>
      <p:pic>
        <p:nvPicPr>
          <p:cNvPr id="1026" name="Picture 2" descr="http://www.differ.nl/users/hugodeblank/lectures/zy/Fvertic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427806"/>
            <a:ext cx="2867011" cy="1601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419600" y="1003221"/>
            <a:ext cx="4724400" cy="5509200"/>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Bending field into torus creates non-uniform B</a:t>
            </a:r>
          </a:p>
          <a:p>
            <a:pPr marL="571500" lvl="1" indent="-342900">
              <a:buFont typeface="Wingdings" panose="05000000000000000000" pitchFamily="2" charset="2"/>
              <a:buChar char="Ø"/>
            </a:pPr>
            <a:r>
              <a:rPr lang="en-US" sz="2400" b="0" i="0" dirty="0" smtClean="0">
                <a:solidFill>
                  <a:schemeClr val="accent2"/>
                </a:solidFill>
              </a:rPr>
              <a:t>B ~ 1 / R </a:t>
            </a:r>
            <a:r>
              <a:rPr lang="en-US" sz="2400" b="0" i="0" dirty="0" smtClean="0">
                <a:solidFill>
                  <a:schemeClr val="accent2"/>
                </a:solidFill>
                <a:sym typeface="Wingdings" panose="05000000000000000000" pitchFamily="2" charset="2"/>
              </a:rPr>
              <a:t> </a:t>
            </a:r>
            <a:r>
              <a:rPr lang="en-US" sz="2400" b="0" i="0" dirty="0" smtClean="0">
                <a:solidFill>
                  <a:schemeClr val="accent2"/>
                </a:solidFill>
              </a:rPr>
              <a:t>factor of 2</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Electrons and ions drift apart vertically </a:t>
            </a:r>
            <a:r>
              <a:rPr lang="en-US" sz="2800" b="0" i="0" dirty="0" smtClean="0">
                <a:solidFill>
                  <a:schemeClr val="tx1"/>
                </a:solidFill>
                <a:sym typeface="Wingdings" panose="05000000000000000000" pitchFamily="2" charset="2"/>
              </a:rPr>
              <a:t> charge separation</a:t>
            </a:r>
            <a:endParaRPr lang="en-US" sz="2800" b="0" i="0" dirty="0" smtClean="0">
              <a:solidFill>
                <a:schemeClr val="tx1"/>
              </a:solidFill>
            </a:endParaRPr>
          </a:p>
          <a:p>
            <a:pPr marL="228600" indent="-228600">
              <a:buFont typeface="Arial" panose="020B0604020202020204" pitchFamily="34" charset="0"/>
              <a:buChar char="•"/>
            </a:pPr>
            <a:endParaRPr lang="en-US" sz="4000" b="0" i="0" dirty="0" smtClean="0">
              <a:solidFill>
                <a:schemeClr val="tx1"/>
              </a:solidFill>
            </a:endParaRPr>
          </a:p>
          <a:p>
            <a:pPr marL="228600" indent="-228600">
              <a:buFont typeface="Arial" panose="020B0604020202020204" pitchFamily="34" charset="0"/>
              <a:buChar char="•"/>
            </a:pPr>
            <a:endParaRPr lang="en-US" sz="1800" b="0" i="0" dirty="0">
              <a:solidFill>
                <a:schemeClr val="tx1"/>
              </a:solidFill>
            </a:endParaRPr>
          </a:p>
          <a:p>
            <a:pPr marL="228600" indent="-228600">
              <a:buFont typeface="Arial" panose="020B0604020202020204" pitchFamily="34" charset="0"/>
              <a:buChar char="•"/>
            </a:pPr>
            <a:endParaRPr lang="en-US" sz="2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Electric field created </a:t>
            </a:r>
            <a:r>
              <a:rPr lang="en-US" sz="2800" b="0" i="0" dirty="0" smtClean="0">
                <a:solidFill>
                  <a:schemeClr val="tx1"/>
                </a:solidFill>
                <a:sym typeface="Wingdings" panose="05000000000000000000" pitchFamily="2" charset="2"/>
              </a:rPr>
              <a:t> particles expelled outward toward vessel wall</a:t>
            </a:r>
            <a:endParaRPr lang="en-US" sz="2800" b="0" i="0" dirty="0">
              <a:solidFill>
                <a:schemeClr val="tx1"/>
              </a:solidFill>
            </a:endParaRPr>
          </a:p>
        </p:txBody>
      </p:sp>
    </p:spTree>
    <p:extLst>
      <p:ext uri="{BB962C8B-B14F-4D97-AF65-F5344CB8AC3E}">
        <p14:creationId xmlns:p14="http://schemas.microsoft.com/office/powerpoint/2010/main" val="15116508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sym typeface="Wingdings" panose="05000000000000000000" pitchFamily="2" charset="2"/>
              </a:rPr>
              <a:t>Helical magnetic field improves confinement</a:t>
            </a:r>
            <a:endParaRPr lang="en-US" sz="3200" dirty="0"/>
          </a:p>
        </p:txBody>
      </p:sp>
      <p:sp>
        <p:nvSpPr>
          <p:cNvPr id="4" name="TextBox 3"/>
          <p:cNvSpPr txBox="1"/>
          <p:nvPr/>
        </p:nvSpPr>
        <p:spPr>
          <a:xfrm>
            <a:off x="4876800" y="1026378"/>
            <a:ext cx="4267200" cy="5324535"/>
          </a:xfrm>
          <a:prstGeom prst="rect">
            <a:avLst/>
          </a:prstGeom>
          <a:noFill/>
        </p:spPr>
        <p:txBody>
          <a:bodyPr wrap="square" rIns="0" rtlCol="0">
            <a:spAutoFit/>
          </a:bodyPr>
          <a:lstStyle/>
          <a:p>
            <a:pPr marL="228600" indent="-228600">
              <a:buFont typeface="Arial" panose="020B0604020202020204" pitchFamily="34" charset="0"/>
              <a:buChar char="•"/>
            </a:pPr>
            <a:r>
              <a:rPr lang="en-US" sz="2800" b="0" i="0" dirty="0" smtClean="0">
                <a:solidFill>
                  <a:schemeClr val="tx1"/>
                </a:solidFill>
              </a:rPr>
              <a:t>“Helical” field = B-field covers toroidal surfaces</a:t>
            </a:r>
          </a:p>
          <a:p>
            <a:pPr marL="630238" lvl="1" indent="-285750">
              <a:buFont typeface="Wingdings" panose="05000000000000000000" pitchFamily="2" charset="2"/>
              <a:buChar char="Ø"/>
            </a:pPr>
            <a:r>
              <a:rPr lang="en-US" sz="1800" i="0" dirty="0" smtClean="0">
                <a:solidFill>
                  <a:srgbClr val="FF0000"/>
                </a:solidFill>
              </a:rPr>
              <a:t>B arrows never puncture donut</a:t>
            </a:r>
          </a:p>
          <a:p>
            <a:pPr marL="228600" indent="-228600">
              <a:buFont typeface="Arial" panose="020B0604020202020204" pitchFamily="34" charset="0"/>
              <a:buChar char="•"/>
            </a:pPr>
            <a:endParaRPr lang="en-US" sz="24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Allows currents to flow along magnetic field </a:t>
            </a:r>
          </a:p>
          <a:p>
            <a:pPr marL="228600" indent="-228600">
              <a:buFont typeface="Arial" panose="020B0604020202020204" pitchFamily="34" charset="0"/>
              <a:buChar char="•"/>
            </a:pPr>
            <a:endParaRPr lang="en-US" sz="1800" b="0" i="0" dirty="0" smtClean="0">
              <a:solidFill>
                <a:schemeClr val="tx1"/>
              </a:solidFill>
            </a:endParaRPr>
          </a:p>
          <a:p>
            <a:pPr marL="228600" indent="-228600">
              <a:buFont typeface="Arial" panose="020B0604020202020204" pitchFamily="34" charset="0"/>
              <a:buChar char="•"/>
            </a:pPr>
            <a:r>
              <a:rPr lang="en-US" sz="2800" b="0" i="0" dirty="0" smtClean="0">
                <a:solidFill>
                  <a:schemeClr val="tx1"/>
                </a:solidFill>
              </a:rPr>
              <a:t>Short-circuits electric fields that would otherwise expel plasma</a:t>
            </a:r>
          </a:p>
          <a:p>
            <a:pPr marL="228600" indent="-228600">
              <a:buFont typeface="Arial" panose="020B0604020202020204" pitchFamily="34" charset="0"/>
              <a:buChar char="•"/>
            </a:pPr>
            <a:endParaRPr lang="en-US" sz="1400" b="0" i="0" dirty="0" smtClean="0">
              <a:solidFill>
                <a:schemeClr val="tx1"/>
              </a:solidFill>
            </a:endParaRPr>
          </a:p>
          <a:p>
            <a:pPr marL="344488" indent="-344488">
              <a:buFont typeface="Wingdings" panose="05000000000000000000" pitchFamily="2" charset="2"/>
              <a:buChar char="Ø"/>
            </a:pPr>
            <a:r>
              <a:rPr lang="en-US" sz="2800" b="0" i="0" dirty="0" smtClean="0">
                <a:solidFill>
                  <a:srgbClr val="FF0000"/>
                </a:solidFill>
              </a:rPr>
              <a:t>Particles tied to surface</a:t>
            </a:r>
          </a:p>
          <a:p>
            <a:pPr marL="457200" indent="-457200">
              <a:buFont typeface="Wingdings" panose="05000000000000000000" pitchFamily="2" charset="2"/>
              <a:buChar char="Ø"/>
            </a:pPr>
            <a:endParaRPr lang="en-US" sz="1400" b="0" i="0" dirty="0" smtClean="0">
              <a:solidFill>
                <a:schemeClr val="tx1"/>
              </a:solidFill>
              <a:sym typeface="Wingdings" panose="05000000000000000000" pitchFamily="2" charset="2"/>
            </a:endParaRPr>
          </a:p>
          <a:p>
            <a:pPr marL="284163" indent="-284163">
              <a:buFont typeface="Wingdings" panose="05000000000000000000" pitchFamily="2" charset="2"/>
              <a:buChar char="Ø"/>
            </a:pPr>
            <a:r>
              <a:rPr lang="en-US" sz="2800" b="0" i="0" dirty="0" smtClean="0">
                <a:solidFill>
                  <a:srgbClr val="FF0000"/>
                </a:solidFill>
                <a:sym typeface="Wingdings" panose="05000000000000000000" pitchFamily="2" charset="2"/>
              </a:rPr>
              <a:t>Improved confinement</a:t>
            </a:r>
            <a:endParaRPr lang="en-US" sz="2800" b="0" i="0" dirty="0">
              <a:solidFill>
                <a:srgbClr val="FF0000"/>
              </a:solidFill>
            </a:endParaRP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9940"/>
            <a:ext cx="4584294" cy="332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6200" y="4610100"/>
            <a:ext cx="4419600" cy="1943100"/>
            <a:chOff x="76200" y="4610100"/>
            <a:chExt cx="4419600" cy="1943100"/>
          </a:xfrm>
        </p:grpSpPr>
        <p:pic>
          <p:nvPicPr>
            <p:cNvPr id="10244" name="Picture 4" descr="http://web.ornl.gov/sci/fed/mhd/iter_mag_fiel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610100"/>
              <a:ext cx="2178632"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www.physics.ucla.edu/icnsp/Html/spong/color_opt8_bfie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648860"/>
              <a:ext cx="2057400" cy="1599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183868"/>
              <a:ext cx="1182311"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Tokamak</a:t>
              </a:r>
              <a:r>
                <a:rPr lang="en-US" sz="1800" i="0" dirty="0" smtClean="0">
                  <a:solidFill>
                    <a:schemeClr val="tx1"/>
                  </a:solidFill>
                  <a:latin typeface="Arial Narrow" panose="020B0606020202030204" pitchFamily="34" charset="0"/>
                </a:rPr>
                <a:t>”</a:t>
              </a:r>
            </a:p>
          </p:txBody>
        </p:sp>
        <p:sp>
          <p:nvSpPr>
            <p:cNvPr id="16" name="TextBox 15"/>
            <p:cNvSpPr txBox="1"/>
            <p:nvPr/>
          </p:nvSpPr>
          <p:spPr>
            <a:xfrm>
              <a:off x="2819400" y="6172200"/>
              <a:ext cx="1311578" cy="369332"/>
            </a:xfrm>
            <a:prstGeom prst="rect">
              <a:avLst/>
            </a:prstGeom>
            <a:noFill/>
          </p:spPr>
          <p:txBody>
            <a:bodyPr wrap="none" rtlCol="0">
              <a:spAutoFit/>
            </a:bodyPr>
            <a:lstStyle/>
            <a:p>
              <a:r>
                <a:rPr lang="en-US" sz="1800" i="0" dirty="0" smtClean="0">
                  <a:solidFill>
                    <a:schemeClr val="tx1"/>
                  </a:solidFill>
                  <a:latin typeface="Arial Narrow" panose="020B0606020202030204" pitchFamily="34" charset="0"/>
                </a:rPr>
                <a:t>“</a:t>
              </a:r>
              <a:r>
                <a:rPr lang="en-US" sz="1800" i="0" dirty="0" err="1" smtClean="0">
                  <a:solidFill>
                    <a:schemeClr val="tx1"/>
                  </a:solidFill>
                  <a:latin typeface="Arial Narrow" panose="020B0606020202030204" pitchFamily="34" charset="0"/>
                </a:rPr>
                <a:t>Stellarator</a:t>
              </a:r>
              <a:r>
                <a:rPr lang="en-US" sz="1800" i="0" dirty="0" smtClean="0">
                  <a:solidFill>
                    <a:schemeClr val="tx1"/>
                  </a:solidFill>
                  <a:latin typeface="Arial Narrow" panose="020B0606020202030204" pitchFamily="34" charset="0"/>
                </a:rPr>
                <a:t>”</a:t>
              </a:r>
            </a:p>
          </p:txBody>
        </p:sp>
      </p:grpSp>
    </p:spTree>
    <p:extLst>
      <p:ext uri="{BB962C8B-B14F-4D97-AF65-F5344CB8AC3E}">
        <p14:creationId xmlns:p14="http://schemas.microsoft.com/office/powerpoint/2010/main" val="36424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smtClean="0"/>
              <a:t>Advantages of fusion:  safe, sustainable, </a:t>
            </a:r>
            <a:br>
              <a:rPr lang="en-US" sz="2800" dirty="0" smtClean="0"/>
            </a:br>
            <a:r>
              <a:rPr lang="en-US" sz="2800" dirty="0" smtClean="0"/>
              <a:t>high </a:t>
            </a:r>
            <a:r>
              <a:rPr lang="en-US" sz="2800" dirty="0"/>
              <a:t>energy </a:t>
            </a:r>
            <a:r>
              <a:rPr lang="en-US" sz="2800" dirty="0" smtClean="0"/>
              <a:t>density, environmentally attractive </a:t>
            </a:r>
            <a:endParaRPr lang="en-US" sz="2800" dirty="0"/>
          </a:p>
        </p:txBody>
      </p:sp>
      <p:sp>
        <p:nvSpPr>
          <p:cNvPr id="3" name="Content Placeholder 2"/>
          <p:cNvSpPr>
            <a:spLocks noGrp="1"/>
          </p:cNvSpPr>
          <p:nvPr>
            <p:ph idx="1"/>
          </p:nvPr>
        </p:nvSpPr>
        <p:spPr>
          <a:xfrm>
            <a:off x="4038600" y="990600"/>
            <a:ext cx="5098312" cy="5410200"/>
          </a:xfrm>
          <a:noFill/>
          <a:ln>
            <a:noFill/>
          </a:ln>
          <a:effectLst/>
        </p:spPr>
        <p:style>
          <a:lnRef idx="1">
            <a:schemeClr val="dk1"/>
          </a:lnRef>
          <a:fillRef idx="2">
            <a:schemeClr val="dk1"/>
          </a:fillRef>
          <a:effectRef idx="1">
            <a:schemeClr val="dk1"/>
          </a:effectRef>
          <a:fontRef idx="minor">
            <a:schemeClr val="dk1"/>
          </a:fontRef>
        </p:style>
        <p:txBody>
          <a:bodyPr/>
          <a:lstStyle/>
          <a:p>
            <a:pPr marL="228600" indent="-228600"/>
            <a:r>
              <a:rPr lang="en-US" sz="2800" b="1" dirty="0" smtClean="0">
                <a:cs typeface="Arial"/>
              </a:rPr>
              <a:t>Cannot </a:t>
            </a:r>
            <a:r>
              <a:rPr lang="en-US" sz="2800" b="1" dirty="0">
                <a:cs typeface="Arial"/>
              </a:rPr>
              <a:t>have </a:t>
            </a:r>
            <a:r>
              <a:rPr lang="en-US" sz="2800" b="1" dirty="0" smtClean="0">
                <a:cs typeface="Arial"/>
              </a:rPr>
              <a:t>runaway reaction</a:t>
            </a:r>
            <a:endParaRPr lang="en-US" sz="2800" b="1" dirty="0">
              <a:cs typeface="Arial"/>
            </a:endParaRPr>
          </a:p>
          <a:p>
            <a:pPr marL="400050" lvl="1" indent="-171450"/>
            <a:r>
              <a:rPr lang="en-US" b="1" dirty="0">
                <a:solidFill>
                  <a:srgbClr val="0000FF"/>
                </a:solidFill>
                <a:cs typeface="Arial"/>
              </a:rPr>
              <a:t>Only small amount of fuel present</a:t>
            </a:r>
          </a:p>
          <a:p>
            <a:pPr marL="400050" lvl="1" indent="-171450"/>
            <a:r>
              <a:rPr lang="en-US" b="1" dirty="0">
                <a:solidFill>
                  <a:srgbClr val="0000FF"/>
                </a:solidFill>
                <a:cs typeface="Arial"/>
              </a:rPr>
              <a:t>If </a:t>
            </a:r>
            <a:r>
              <a:rPr lang="en-US" b="1" dirty="0" smtClean="0">
                <a:solidFill>
                  <a:srgbClr val="0000FF"/>
                </a:solidFill>
                <a:cs typeface="Arial"/>
              </a:rPr>
              <a:t>particles cool, </a:t>
            </a:r>
            <a:r>
              <a:rPr lang="en-US" b="1" dirty="0">
                <a:solidFill>
                  <a:srgbClr val="0000FF"/>
                </a:solidFill>
                <a:cs typeface="Arial"/>
              </a:rPr>
              <a:t>fusion </a:t>
            </a:r>
            <a:r>
              <a:rPr lang="en-US" b="1" dirty="0" smtClean="0">
                <a:solidFill>
                  <a:srgbClr val="0000FF"/>
                </a:solidFill>
                <a:cs typeface="Arial"/>
              </a:rPr>
              <a:t>stops</a:t>
            </a:r>
          </a:p>
          <a:p>
            <a:pPr marL="0" indent="0">
              <a:buNone/>
            </a:pPr>
            <a:endParaRPr lang="en-US" sz="300" b="1" dirty="0" smtClean="0">
              <a:cs typeface="Arial"/>
            </a:endParaRPr>
          </a:p>
          <a:p>
            <a:pPr marL="228600" indent="-228600"/>
            <a:r>
              <a:rPr lang="en-US" sz="2800" b="1" dirty="0" smtClean="0">
                <a:cs typeface="Arial"/>
              </a:rPr>
              <a:t>Abundant fuel supply </a:t>
            </a:r>
          </a:p>
          <a:p>
            <a:pPr marL="400050" lvl="1" indent="-171450"/>
            <a:r>
              <a:rPr lang="en-US" b="1" dirty="0" smtClean="0">
                <a:solidFill>
                  <a:srgbClr val="0000FF"/>
                </a:solidFill>
                <a:cs typeface="Arial"/>
              </a:rPr>
              <a:t>D from seawater: HDO, D/H = 1/6400</a:t>
            </a:r>
          </a:p>
          <a:p>
            <a:pPr marL="400050" lvl="1" indent="-171450"/>
            <a:r>
              <a:rPr lang="en-US" b="1" dirty="0" smtClean="0">
                <a:solidFill>
                  <a:srgbClr val="0000FF"/>
                </a:solidFill>
                <a:cs typeface="Arial"/>
              </a:rPr>
              <a:t>T bred from lithium in earth’s crust</a:t>
            </a:r>
          </a:p>
          <a:p>
            <a:pPr marL="228600" indent="-228600"/>
            <a:endParaRPr lang="en-US" sz="300" b="1" dirty="0">
              <a:cs typeface="Arial"/>
            </a:endParaRPr>
          </a:p>
          <a:p>
            <a:pPr marL="228600" indent="-228600"/>
            <a:r>
              <a:rPr lang="en-US" sz="2800" b="1" dirty="0">
                <a:cs typeface="Arial"/>
              </a:rPr>
              <a:t>High energy density</a:t>
            </a:r>
          </a:p>
          <a:p>
            <a:pPr marL="400050" lvl="1" indent="-171450"/>
            <a:r>
              <a:rPr lang="en-US" b="1" dirty="0" smtClean="0">
                <a:solidFill>
                  <a:srgbClr val="0000FF"/>
                </a:solidFill>
                <a:cs typeface="Arial"/>
              </a:rPr>
              <a:t>1 liter water </a:t>
            </a:r>
            <a:r>
              <a:rPr lang="en-US" b="1" dirty="0" smtClean="0">
                <a:solidFill>
                  <a:srgbClr val="0000FF"/>
                </a:solidFill>
                <a:cs typeface="Arial"/>
                <a:sym typeface="Wingdings" panose="05000000000000000000" pitchFamily="2" charset="2"/>
              </a:rPr>
              <a:t>= 500 liters gasoline</a:t>
            </a:r>
            <a:endParaRPr lang="en-US" sz="3200" b="1" dirty="0">
              <a:solidFill>
                <a:srgbClr val="0000FF"/>
              </a:solidFill>
              <a:cs typeface="Arial"/>
            </a:endParaRPr>
          </a:p>
          <a:p>
            <a:endParaRPr lang="en-US" sz="300" b="1" dirty="0" smtClean="0">
              <a:cs typeface="Arial"/>
            </a:endParaRPr>
          </a:p>
          <a:p>
            <a:pPr marL="228600" indent="-228600"/>
            <a:r>
              <a:rPr lang="en-US" sz="2800" b="1" dirty="0" smtClean="0">
                <a:cs typeface="Arial"/>
              </a:rPr>
              <a:t>Waste short-lived, low-level</a:t>
            </a:r>
          </a:p>
          <a:p>
            <a:pPr marL="228600" indent="-228600"/>
            <a:endParaRPr lang="en-US" sz="300" b="1" dirty="0" smtClean="0">
              <a:cs typeface="Arial"/>
            </a:endParaRPr>
          </a:p>
          <a:p>
            <a:pPr marL="228600" indent="-228600"/>
            <a:r>
              <a:rPr lang="en-US" sz="2800" b="1" dirty="0" smtClean="0">
                <a:cs typeface="Arial"/>
              </a:rPr>
              <a:t>No CO</a:t>
            </a:r>
            <a:r>
              <a:rPr lang="en-US" sz="2800" b="1" baseline="-25000" dirty="0" smtClean="0">
                <a:cs typeface="Arial"/>
              </a:rPr>
              <a:t>2</a:t>
            </a:r>
            <a:r>
              <a:rPr lang="en-US" sz="2800" b="1" dirty="0" smtClean="0">
                <a:cs typeface="Arial"/>
              </a:rPr>
              <a:t> production</a:t>
            </a:r>
          </a:p>
          <a:p>
            <a:pPr lvl="1"/>
            <a:endParaRPr lang="en-US" b="1" dirty="0"/>
          </a:p>
        </p:txBody>
      </p:sp>
      <p:grpSp>
        <p:nvGrpSpPr>
          <p:cNvPr id="4" name="Group 3"/>
          <p:cNvGrpSpPr/>
          <p:nvPr/>
        </p:nvGrpSpPr>
        <p:grpSpPr>
          <a:xfrm>
            <a:off x="152400" y="1981200"/>
            <a:ext cx="3636319" cy="2819400"/>
            <a:chOff x="66779" y="1905000"/>
            <a:chExt cx="4429021" cy="3505200"/>
          </a:xfrm>
        </p:grpSpPr>
        <p:pic>
          <p:nvPicPr>
            <p:cNvPr id="5"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7" name="TextBox 6"/>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8" name="TextBox 7"/>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9" name="TextBox 8"/>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10" name="TextBox 9"/>
          <p:cNvSpPr txBox="1"/>
          <p:nvPr/>
        </p:nvSpPr>
        <p:spPr>
          <a:xfrm>
            <a:off x="175525" y="1045566"/>
            <a:ext cx="3698448" cy="58477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200" i="0" dirty="0" smtClean="0">
                <a:solidFill>
                  <a:srgbClr val="FF0000"/>
                </a:solidFill>
                <a:latin typeface="Arial Narrow" panose="020B0606020202030204" pitchFamily="34" charset="0"/>
              </a:rPr>
              <a:t>“D-T” fusion reaction:</a:t>
            </a:r>
          </a:p>
        </p:txBody>
      </p:sp>
      <p:sp>
        <p:nvSpPr>
          <p:cNvPr id="11" name="TextBox 10"/>
          <p:cNvSpPr txBox="1"/>
          <p:nvPr/>
        </p:nvSpPr>
        <p:spPr>
          <a:xfrm>
            <a:off x="287158" y="4965405"/>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Tree>
    <p:extLst>
      <p:ext uri="{BB962C8B-B14F-4D97-AF65-F5344CB8AC3E}">
        <p14:creationId xmlns:p14="http://schemas.microsoft.com/office/powerpoint/2010/main" val="2097607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Tokamak</a:t>
            </a:r>
            <a:r>
              <a:rPr lang="en-US" sz="3000" dirty="0" smtClean="0"/>
              <a:t>:  </a:t>
            </a:r>
            <a:r>
              <a:rPr lang="en-US" sz="3000" u="sng" dirty="0" smtClean="0"/>
              <a:t>Poloidal field from plasma current </a:t>
            </a:r>
            <a:r>
              <a:rPr lang="en-US" sz="3000" dirty="0" smtClean="0"/>
              <a:t>+ toroidal field from magnets create helical field</a:t>
            </a:r>
            <a:endParaRPr lang="en-US" sz="3000" dirty="0"/>
          </a:p>
        </p:txBody>
      </p:sp>
      <p:pic>
        <p:nvPicPr>
          <p:cNvPr id="12290" name="Picture 2" descr="https://www.euro-fusion.org/wpcms/wp-content/uploads/2011/07/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77685"/>
            <a:ext cx="6096000" cy="539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6172200"/>
            <a:ext cx="2667000" cy="400110"/>
          </a:xfrm>
          <a:prstGeom prst="rect">
            <a:avLst/>
          </a:prstGeom>
        </p:spPr>
        <p:txBody>
          <a:bodyPr wrap="square">
            <a:spAutoFit/>
          </a:bodyPr>
          <a:lstStyle/>
          <a:p>
            <a:pPr algn="ctr"/>
            <a:r>
              <a:rPr lang="en-US" altLang="en-US" sz="1000" i="0" dirty="0" smtClean="0"/>
              <a:t>“</a:t>
            </a:r>
            <a:r>
              <a:rPr lang="en-US" altLang="en-US" sz="1000" i="0" dirty="0" err="1" smtClean="0"/>
              <a:t>Tokamak</a:t>
            </a:r>
            <a:r>
              <a:rPr lang="en-US" altLang="en-US" sz="1000" i="0" dirty="0" smtClean="0"/>
              <a:t>”:  Russian acronym </a:t>
            </a:r>
            <a:r>
              <a:rPr lang="en-US" altLang="en-US" sz="1000" i="0" dirty="0"/>
              <a:t>for “toroidal chamber with magnetic coils</a:t>
            </a:r>
            <a:r>
              <a:rPr lang="en-US" altLang="en-US" sz="1000" i="0" dirty="0" smtClean="0"/>
              <a:t>”</a:t>
            </a:r>
            <a:endParaRPr lang="en-US" sz="1000" i="0" dirty="0"/>
          </a:p>
        </p:txBody>
      </p:sp>
    </p:spTree>
    <p:extLst>
      <p:ext uri="{BB962C8B-B14F-4D97-AF65-F5344CB8AC3E}">
        <p14:creationId xmlns:p14="http://schemas.microsoft.com/office/powerpoint/2010/main" val="2871604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Conventional </a:t>
            </a:r>
            <a:r>
              <a:rPr lang="en-US" sz="3200" dirty="0" err="1" smtClean="0"/>
              <a:t>tokamak</a:t>
            </a:r>
            <a:r>
              <a:rPr lang="en-US" sz="3200" dirty="0" smtClean="0"/>
              <a:t> is not steady-state</a:t>
            </a:r>
            <a:endParaRPr lang="en-US" sz="3200" dirty="0"/>
          </a:p>
        </p:txBody>
      </p:sp>
      <p:sp>
        <p:nvSpPr>
          <p:cNvPr id="6" name="Rounded Rectangle 5"/>
          <p:cNvSpPr/>
          <p:nvPr/>
        </p:nvSpPr>
        <p:spPr bwMode="auto">
          <a:xfrm>
            <a:off x="3491252" y="2057400"/>
            <a:ext cx="2286000" cy="4572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3" name="TextBox 2"/>
          <p:cNvSpPr txBox="1"/>
          <p:nvPr/>
        </p:nvSpPr>
        <p:spPr>
          <a:xfrm>
            <a:off x="0" y="944974"/>
            <a:ext cx="9144000" cy="892552"/>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Primary transformer coils drive toroidal electric current in plasma</a:t>
            </a: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Must stop when transformer coils reach current and/or force limit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52" y="1830742"/>
            <a:ext cx="7162800" cy="47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15374" y="1905000"/>
            <a:ext cx="2688557"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Inner Poloidal Field Coils</a:t>
            </a:r>
          </a:p>
          <a:p>
            <a:pPr algn="ctr"/>
            <a:r>
              <a:rPr lang="en-US" sz="1600" i="0" dirty="0" smtClean="0">
                <a:solidFill>
                  <a:srgbClr val="FF0000"/>
                </a:solidFill>
                <a:latin typeface="Arial Narrow" panose="020B0606020202030204" pitchFamily="34" charset="0"/>
              </a:rPr>
              <a:t>(Primary transformer circuit)</a:t>
            </a:r>
          </a:p>
        </p:txBody>
      </p:sp>
      <p:sp>
        <p:nvSpPr>
          <p:cNvPr id="11" name="TextBox 10"/>
          <p:cNvSpPr txBox="1"/>
          <p:nvPr/>
        </p:nvSpPr>
        <p:spPr>
          <a:xfrm>
            <a:off x="1357652" y="5904131"/>
            <a:ext cx="2693366" cy="646331"/>
          </a:xfrm>
          <a:prstGeom prst="rect">
            <a:avLst/>
          </a:prstGeom>
          <a:solidFill>
            <a:schemeClr val="bg1"/>
          </a:solidFill>
        </p:spPr>
        <p:txBody>
          <a:bodyPr wrap="none" rtlCol="0">
            <a:spAutoFit/>
          </a:bodyPr>
          <a:lstStyle/>
          <a:p>
            <a:pPr algn="ctr"/>
            <a:r>
              <a:rPr lang="en-US" sz="2000" i="0" dirty="0" smtClean="0">
                <a:solidFill>
                  <a:srgbClr val="FF0000"/>
                </a:solidFill>
                <a:latin typeface="Arial Narrow" panose="020B0606020202030204" pitchFamily="34" charset="0"/>
              </a:rPr>
              <a:t>Plasma electric current</a:t>
            </a:r>
          </a:p>
          <a:p>
            <a:pPr algn="ctr"/>
            <a:r>
              <a:rPr lang="en-US" sz="1600" i="0" dirty="0" smtClean="0">
                <a:solidFill>
                  <a:srgbClr val="FF0000"/>
                </a:solidFill>
                <a:latin typeface="Arial Narrow" panose="020B0606020202030204" pitchFamily="34" charset="0"/>
              </a:rPr>
              <a:t>(Secondary transformer circuit)</a:t>
            </a:r>
          </a:p>
        </p:txBody>
      </p:sp>
      <p:cxnSp>
        <p:nvCxnSpPr>
          <p:cNvPr id="9" name="Straight Arrow Connector 8"/>
          <p:cNvCxnSpPr/>
          <p:nvPr/>
        </p:nvCxnSpPr>
        <p:spPr bwMode="auto">
          <a:xfrm>
            <a:off x="4430036" y="2551331"/>
            <a:ext cx="0" cy="649069"/>
          </a:xfrm>
          <a:prstGeom prst="straightConnector1">
            <a:avLst/>
          </a:prstGeom>
          <a:noFill/>
          <a:ln w="50800" cap="flat" cmpd="sng" algn="ctr">
            <a:solidFill>
              <a:srgbClr val="FF0000"/>
            </a:solidFill>
            <a:prstDash val="solid"/>
            <a:round/>
            <a:headEnd type="none" w="med" len="med"/>
            <a:tailEnd type="oval"/>
          </a:ln>
          <a:effectLst/>
        </p:spPr>
      </p:cxnSp>
    </p:spTree>
    <p:extLst>
      <p:ext uri="{BB962C8B-B14F-4D97-AF65-F5344CB8AC3E}">
        <p14:creationId xmlns:p14="http://schemas.microsoft.com/office/powerpoint/2010/main" val="4112941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“Advanced </a:t>
            </a:r>
            <a:r>
              <a:rPr lang="en-US" sz="2800" dirty="0" err="1" smtClean="0"/>
              <a:t>Tokamak</a:t>
            </a:r>
            <a:r>
              <a:rPr lang="en-US" sz="2800" dirty="0" smtClean="0"/>
              <a:t>” uses external + self-generated current to operate without transformer</a:t>
            </a:r>
            <a:endParaRPr lang="en-US" sz="2800" dirty="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9" y="1524000"/>
            <a:ext cx="5420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20125" y="1926372"/>
            <a:ext cx="3647675" cy="4093428"/>
          </a:xfrm>
          <a:prstGeom prst="rect">
            <a:avLst/>
          </a:prstGeom>
          <a:noFill/>
        </p:spPr>
        <p:txBody>
          <a:bodyPr wrap="square" rtlCol="0">
            <a:spAutoFit/>
          </a:bodyPr>
          <a:lstStyle/>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External:  wave and beam current drive </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Self-generated: high pressure plasmas make “bootstrap” current</a:t>
            </a:r>
          </a:p>
          <a:p>
            <a:pPr marL="233363" indent="-233363">
              <a:buFont typeface="Arial" panose="020B0604020202020204" pitchFamily="34" charset="0"/>
              <a:buChar char="•"/>
            </a:pPr>
            <a:endParaRPr lang="en-US" sz="2600" i="0" dirty="0">
              <a:solidFill>
                <a:srgbClr val="FF0000"/>
              </a:solidFill>
              <a:latin typeface="Arial Narrow" panose="020B0606020202030204" pitchFamily="34" charset="0"/>
            </a:endParaRPr>
          </a:p>
          <a:p>
            <a:pPr marL="233363" indent="-233363">
              <a:buFont typeface="Arial" panose="020B0604020202020204" pitchFamily="34" charset="0"/>
              <a:buChar char="•"/>
            </a:pPr>
            <a:r>
              <a:rPr lang="en-US" sz="2600" i="0" dirty="0" smtClean="0">
                <a:solidFill>
                  <a:srgbClr val="FF0000"/>
                </a:solidFill>
                <a:latin typeface="Arial Narrow" panose="020B0606020202030204" pitchFamily="34" charset="0"/>
              </a:rPr>
              <a:t>Efficient </a:t>
            </a:r>
            <a:r>
              <a:rPr lang="en-US" sz="2600" i="0" dirty="0" err="1" smtClean="0">
                <a:solidFill>
                  <a:srgbClr val="FF0000"/>
                </a:solidFill>
                <a:latin typeface="Arial Narrow" panose="020B0606020202030204" pitchFamily="34" charset="0"/>
              </a:rPr>
              <a:t>tokamak</a:t>
            </a:r>
            <a:r>
              <a:rPr lang="en-US" sz="2600" i="0" dirty="0" smtClean="0">
                <a:solidFill>
                  <a:srgbClr val="FF0000"/>
                </a:solidFill>
                <a:latin typeface="Arial Narrow" panose="020B0606020202030204" pitchFamily="34" charset="0"/>
              </a:rPr>
              <a:t> power plant will need 70-90% self-generated current</a:t>
            </a:r>
          </a:p>
        </p:txBody>
      </p:sp>
    </p:spTree>
    <p:extLst>
      <p:ext uri="{BB962C8B-B14F-4D97-AF65-F5344CB8AC3E}">
        <p14:creationId xmlns:p14="http://schemas.microsoft.com/office/powerpoint/2010/main" val="17464487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000" dirty="0" err="1" smtClean="0"/>
              <a:t>Stellarator</a:t>
            </a:r>
            <a:r>
              <a:rPr lang="en-US" sz="3000" dirty="0" smtClean="0"/>
              <a:t>:  </a:t>
            </a:r>
            <a:r>
              <a:rPr lang="en-US" sz="3000" u="sng" dirty="0" smtClean="0"/>
              <a:t>Toroidal / helical currents in coils</a:t>
            </a:r>
            <a:r>
              <a:rPr lang="en-US" sz="3000" dirty="0" smtClean="0"/>
              <a:t> + toroidal field from magnets create helical field</a:t>
            </a:r>
            <a:endParaRPr lang="en-US" sz="3000" dirty="0"/>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790" y="4719935"/>
            <a:ext cx="3112221" cy="177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14600" y="6092821"/>
            <a:ext cx="3655168" cy="461665"/>
          </a:xfrm>
          <a:prstGeom prst="rect">
            <a:avLst/>
          </a:prstGeom>
          <a:noFill/>
        </p:spPr>
        <p:txBody>
          <a:bodyPr wrap="none" rtlCol="0">
            <a:spAutoFit/>
          </a:bodyPr>
          <a:lstStyle/>
          <a:p>
            <a:r>
              <a:rPr lang="en-US" sz="2400" i="0" dirty="0" smtClean="0">
                <a:solidFill>
                  <a:schemeClr val="accent2"/>
                </a:solidFill>
              </a:rPr>
              <a:t>Discrete / modular coils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41708"/>
            <a:ext cx="7683237" cy="4139892"/>
          </a:xfrm>
          <a:prstGeom prst="rect">
            <a:avLst/>
          </a:prstGeom>
        </p:spPr>
      </p:pic>
      <p:cxnSp>
        <p:nvCxnSpPr>
          <p:cNvPr id="7" name="Straight Arrow Connector 6"/>
          <p:cNvCxnSpPr/>
          <p:nvPr/>
        </p:nvCxnSpPr>
        <p:spPr bwMode="auto">
          <a:xfrm flipV="1">
            <a:off x="5847372" y="5826688"/>
            <a:ext cx="228600" cy="304800"/>
          </a:xfrm>
          <a:prstGeom prst="straightConnector1">
            <a:avLst/>
          </a:prstGeom>
          <a:noFill/>
          <a:ln w="57150" cap="flat" cmpd="sng" algn="ctr">
            <a:solidFill>
              <a:schemeClr val="accent2"/>
            </a:solidFill>
            <a:prstDash val="solid"/>
            <a:round/>
            <a:headEnd type="none" w="med" len="med"/>
            <a:tailEnd type="triangle" w="med" len="med"/>
          </a:ln>
          <a:effectLst/>
        </p:spPr>
      </p:cxnSp>
      <p:grpSp>
        <p:nvGrpSpPr>
          <p:cNvPr id="21" name="Group 20"/>
          <p:cNvGrpSpPr/>
          <p:nvPr/>
        </p:nvGrpSpPr>
        <p:grpSpPr>
          <a:xfrm>
            <a:off x="228600" y="4399451"/>
            <a:ext cx="1962397" cy="1062487"/>
            <a:chOff x="76200" y="4119113"/>
            <a:chExt cx="1962397" cy="1062487"/>
          </a:xfrm>
        </p:grpSpPr>
        <p:sp>
          <p:nvSpPr>
            <p:cNvPr id="17" name="TextBox 16"/>
            <p:cNvSpPr txBox="1"/>
            <p:nvPr/>
          </p:nvSpPr>
          <p:spPr>
            <a:xfrm>
              <a:off x="76200" y="4719935"/>
              <a:ext cx="1962397" cy="461665"/>
            </a:xfrm>
            <a:prstGeom prst="rect">
              <a:avLst/>
            </a:prstGeom>
            <a:noFill/>
          </p:spPr>
          <p:txBody>
            <a:bodyPr wrap="none" rtlCol="0">
              <a:spAutoFit/>
            </a:bodyPr>
            <a:lstStyle/>
            <a:p>
              <a:r>
                <a:rPr lang="en-US" sz="2400" i="0" dirty="0" smtClean="0">
                  <a:solidFill>
                    <a:srgbClr val="C00000"/>
                  </a:solidFill>
                </a:rPr>
                <a:t>Helical coils</a:t>
              </a:r>
            </a:p>
          </p:txBody>
        </p:sp>
        <p:cxnSp>
          <p:nvCxnSpPr>
            <p:cNvPr id="18" name="Straight Arrow Connector 17"/>
            <p:cNvCxnSpPr/>
            <p:nvPr/>
          </p:nvCxnSpPr>
          <p:spPr bwMode="auto">
            <a:xfrm flipV="1">
              <a:off x="1057398" y="4119113"/>
              <a:ext cx="462663" cy="605287"/>
            </a:xfrm>
            <a:prstGeom prst="straightConnector1">
              <a:avLst/>
            </a:prstGeom>
            <a:noFill/>
            <a:ln w="57150" cap="flat" cmpd="sng" algn="ctr">
              <a:solidFill>
                <a:srgbClr val="C00000"/>
              </a:solidFill>
              <a:prstDash val="solid"/>
              <a:round/>
              <a:headEnd type="none" w="med" len="med"/>
              <a:tailEnd type="triangle" w="med" len="med"/>
            </a:ln>
            <a:effectLst/>
          </p:spPr>
        </p:cxnSp>
      </p:grpSp>
      <p:sp>
        <p:nvSpPr>
          <p:cNvPr id="20" name="TextBox 19"/>
          <p:cNvSpPr txBox="1"/>
          <p:nvPr/>
        </p:nvSpPr>
        <p:spPr>
          <a:xfrm>
            <a:off x="4070314" y="5434773"/>
            <a:ext cx="543739" cy="523220"/>
          </a:xfrm>
          <a:prstGeom prst="rect">
            <a:avLst/>
          </a:prstGeom>
          <a:noFill/>
        </p:spPr>
        <p:txBody>
          <a:bodyPr wrap="none" rtlCol="0">
            <a:spAutoFit/>
          </a:bodyPr>
          <a:lstStyle/>
          <a:p>
            <a:r>
              <a:rPr lang="en-US" sz="2800" i="0" dirty="0" smtClean="0">
                <a:solidFill>
                  <a:schemeClr val="tx1"/>
                </a:solidFill>
              </a:rPr>
              <a:t>or</a:t>
            </a:r>
          </a:p>
        </p:txBody>
      </p:sp>
    </p:spTree>
    <p:extLst>
      <p:ext uri="{BB962C8B-B14F-4D97-AF65-F5344CB8AC3E}">
        <p14:creationId xmlns:p14="http://schemas.microsoft.com/office/powerpoint/2010/main" val="3704323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err="1" smtClean="0"/>
              <a:t>Tokamaks</a:t>
            </a:r>
            <a:r>
              <a:rPr lang="en-US" sz="2800" dirty="0" smtClean="0"/>
              <a:t> and </a:t>
            </a:r>
            <a:r>
              <a:rPr lang="en-US" sz="2800" dirty="0" err="1" smtClean="0"/>
              <a:t>stellarators</a:t>
            </a:r>
            <a:r>
              <a:rPr lang="en-US" sz="2800" dirty="0" smtClean="0"/>
              <a:t> are the </a:t>
            </a:r>
            <a:br>
              <a:rPr lang="en-US" sz="2800" dirty="0" smtClean="0"/>
            </a:br>
            <a:r>
              <a:rPr lang="en-US" sz="2800" dirty="0" smtClean="0"/>
              <a:t>leading configurations in magnetic fusion</a:t>
            </a:r>
            <a:endParaRPr lang="en-US" sz="2800" dirty="0"/>
          </a:p>
        </p:txBody>
      </p:sp>
      <p:pic>
        <p:nvPicPr>
          <p:cNvPr id="14338" name="Picture 2" descr="http://www.ipp.mpg.de/2498182/z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052" y="1429513"/>
            <a:ext cx="3357252" cy="25179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6051" y="4191000"/>
            <a:ext cx="3867121"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Stellarator</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No plasma current drive necessary</a:t>
            </a:r>
          </a:p>
          <a:p>
            <a:pPr marL="396875" lvl="1" indent="-223838"/>
            <a:r>
              <a:rPr lang="en-US" b="0" i="0" kern="0" dirty="0" smtClean="0">
                <a:latin typeface="Arial Narrow" panose="020B0606020202030204" pitchFamily="34" charset="0"/>
              </a:rPr>
              <a:t>More stable, steady-state</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More complex coils and exhaust</a:t>
            </a:r>
          </a:p>
          <a:p>
            <a:pPr marL="400050" lvl="1" indent="-227013"/>
            <a:r>
              <a:rPr lang="en-US" b="0" i="0" kern="0" dirty="0" smtClean="0">
                <a:solidFill>
                  <a:srgbClr val="FF0000"/>
                </a:solidFill>
                <a:latin typeface="Arial Narrow" panose="020B0606020202030204" pitchFamily="34" charset="0"/>
              </a:rPr>
              <a:t>Confinement &lt; </a:t>
            </a:r>
            <a:r>
              <a:rPr lang="en-US" b="0" i="0" kern="0" dirty="0" err="1" smtClean="0">
                <a:solidFill>
                  <a:srgbClr val="FF0000"/>
                </a:solidFill>
                <a:latin typeface="Arial Narrow" panose="020B0606020202030204" pitchFamily="34" charset="0"/>
              </a:rPr>
              <a:t>tokamaks</a:t>
            </a:r>
            <a:r>
              <a:rPr lang="en-US" b="0" i="0" kern="0" dirty="0" smtClean="0">
                <a:solidFill>
                  <a:srgbClr val="FF0000"/>
                </a:solidFill>
                <a:latin typeface="Arial Narrow" panose="020B0606020202030204" pitchFamily="34" charset="0"/>
              </a:rPr>
              <a:t> (so far…)</a:t>
            </a:r>
            <a:endParaRPr lang="en-US" b="0" i="0" kern="0" dirty="0">
              <a:solidFill>
                <a:srgbClr val="FF0000"/>
              </a:solidFill>
              <a:latin typeface="Arial Narrow" panose="020B0606020202030204" pitchFamily="34" charset="0"/>
            </a:endParaRPr>
          </a:p>
        </p:txBody>
      </p:sp>
      <p:pic>
        <p:nvPicPr>
          <p:cNvPr id="14340" name="Picture 4" descr="http://www.novaphotonics.com/KSTAR/assets/kst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71600"/>
            <a:ext cx="2790217" cy="2622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1898" y="990600"/>
            <a:ext cx="3406702"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tokamak</a:t>
            </a:r>
            <a:endParaRPr lang="en-US" sz="2000" i="0" dirty="0" smtClean="0">
              <a:solidFill>
                <a:schemeClr val="tx1"/>
              </a:solidFill>
            </a:endParaRPr>
          </a:p>
        </p:txBody>
      </p:sp>
      <p:sp>
        <p:nvSpPr>
          <p:cNvPr id="8" name="TextBox 7"/>
          <p:cNvSpPr txBox="1"/>
          <p:nvPr/>
        </p:nvSpPr>
        <p:spPr>
          <a:xfrm>
            <a:off x="5029200" y="990600"/>
            <a:ext cx="3632726" cy="400110"/>
          </a:xfrm>
          <a:prstGeom prst="rect">
            <a:avLst/>
          </a:prstGeom>
          <a:noFill/>
        </p:spPr>
        <p:txBody>
          <a:bodyPr wrap="none" rtlCol="0">
            <a:spAutoFit/>
          </a:bodyPr>
          <a:lstStyle/>
          <a:p>
            <a:r>
              <a:rPr lang="en-US" sz="2000" i="0" dirty="0" smtClean="0">
                <a:solidFill>
                  <a:schemeClr val="tx1"/>
                </a:solidFill>
              </a:rPr>
              <a:t>Superconducting </a:t>
            </a:r>
            <a:r>
              <a:rPr lang="en-US" sz="2000" i="0" dirty="0" err="1" smtClean="0">
                <a:solidFill>
                  <a:schemeClr val="tx1"/>
                </a:solidFill>
              </a:rPr>
              <a:t>stellarator</a:t>
            </a:r>
            <a:endParaRPr lang="en-US" sz="2000" i="0" dirty="0" smtClean="0">
              <a:solidFill>
                <a:schemeClr val="tx1"/>
              </a:solidFill>
            </a:endParaRPr>
          </a:p>
        </p:txBody>
      </p:sp>
      <p:sp>
        <p:nvSpPr>
          <p:cNvPr id="9" name="Content Placeholder 2"/>
          <p:cNvSpPr txBox="1">
            <a:spLocks/>
          </p:cNvSpPr>
          <p:nvPr/>
        </p:nvSpPr>
        <p:spPr bwMode="auto">
          <a:xfrm>
            <a:off x="42758" y="4191000"/>
            <a:ext cx="5143294"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33363" indent="-233363"/>
            <a:r>
              <a:rPr lang="en-US" b="0" i="0" kern="0" dirty="0" err="1" smtClean="0">
                <a:latin typeface="Arial Narrow" panose="020B0606020202030204" pitchFamily="34" charset="0"/>
              </a:rPr>
              <a:t>Tokamak</a:t>
            </a:r>
            <a:r>
              <a:rPr lang="en-US" b="0" i="0" kern="0" dirty="0" smtClean="0">
                <a:latin typeface="Arial Narrow" panose="020B0606020202030204" pitchFamily="34" charset="0"/>
              </a:rPr>
              <a:t> advantages:</a:t>
            </a:r>
          </a:p>
          <a:p>
            <a:pPr marL="396875" lvl="1" indent="-223838"/>
            <a:r>
              <a:rPr lang="en-US" b="0" i="0" kern="0" dirty="0" smtClean="0">
                <a:latin typeface="Arial Narrow" panose="020B0606020202030204" pitchFamily="34" charset="0"/>
              </a:rPr>
              <a:t>Best confinement, closest to “breakeven”</a:t>
            </a:r>
          </a:p>
          <a:p>
            <a:pPr marL="396875" lvl="1" indent="-223838"/>
            <a:r>
              <a:rPr lang="en-US" b="0" i="0" kern="0" dirty="0" smtClean="0">
                <a:latin typeface="Arial Narrow" panose="020B0606020202030204" pitchFamily="34" charset="0"/>
              </a:rPr>
              <a:t>Simpler planar coils and power/particle exhaust</a:t>
            </a:r>
          </a:p>
          <a:p>
            <a:pPr marL="0" indent="-227013"/>
            <a:r>
              <a:rPr lang="en-US" b="0" i="0" kern="0" dirty="0" smtClean="0">
                <a:latin typeface="Arial Narrow" panose="020B0606020202030204" pitchFamily="34" charset="0"/>
              </a:rPr>
              <a:t>Disadvantages:</a:t>
            </a:r>
          </a:p>
          <a:p>
            <a:pPr marL="400050" lvl="1" indent="-227013"/>
            <a:r>
              <a:rPr lang="en-US" b="0" i="0" kern="0" dirty="0" smtClean="0">
                <a:latin typeface="Arial Narrow" panose="020B0606020202030204" pitchFamily="34" charset="0"/>
              </a:rPr>
              <a:t>Must drive multi-mega-ampere plasma current</a:t>
            </a:r>
          </a:p>
          <a:p>
            <a:pPr marL="400050" lvl="1" indent="-227013"/>
            <a:r>
              <a:rPr lang="en-US" b="0" i="0" kern="0" dirty="0" smtClean="0">
                <a:latin typeface="Arial Narrow" panose="020B0606020202030204" pitchFamily="34" charset="0"/>
              </a:rPr>
              <a:t>More prone to rapid loss of plasma = “disruption” </a:t>
            </a:r>
            <a:endParaRPr lang="en-US" b="0" i="0" kern="0" dirty="0">
              <a:latin typeface="Arial Narrow" panose="020B0606020202030204" pitchFamily="34" charset="0"/>
            </a:endParaRPr>
          </a:p>
        </p:txBody>
      </p:sp>
      <p:sp>
        <p:nvSpPr>
          <p:cNvPr id="11" name="TextBox 10"/>
          <p:cNvSpPr txBox="1"/>
          <p:nvPr/>
        </p:nvSpPr>
        <p:spPr>
          <a:xfrm>
            <a:off x="1366590" y="3657600"/>
            <a:ext cx="1910010" cy="384721"/>
          </a:xfrm>
          <a:prstGeom prst="rect">
            <a:avLst/>
          </a:prstGeom>
          <a:solidFill>
            <a:schemeClr val="bg1"/>
          </a:solidFill>
        </p:spPr>
        <p:txBody>
          <a:bodyPr wrap="none" bIns="91440" rtlCol="0">
            <a:spAutoFit/>
          </a:bodyPr>
          <a:lstStyle/>
          <a:p>
            <a:r>
              <a:rPr lang="en-US" sz="1600" i="0" dirty="0" smtClean="0">
                <a:solidFill>
                  <a:schemeClr val="tx1"/>
                </a:solidFill>
                <a:latin typeface="Arial Narrow" panose="020B0606020202030204" pitchFamily="34" charset="0"/>
              </a:rPr>
              <a:t>KSTAR (South Korea)</a:t>
            </a:r>
          </a:p>
        </p:txBody>
      </p:sp>
      <p:sp>
        <p:nvSpPr>
          <p:cNvPr id="12" name="TextBox 11"/>
          <p:cNvSpPr txBox="1"/>
          <p:nvPr/>
        </p:nvSpPr>
        <p:spPr>
          <a:xfrm>
            <a:off x="5181600" y="3669268"/>
            <a:ext cx="3871573" cy="369332"/>
          </a:xfrm>
          <a:prstGeom prst="rect">
            <a:avLst/>
          </a:prstGeom>
          <a:solidFill>
            <a:schemeClr val="bg1"/>
          </a:solidFill>
        </p:spPr>
        <p:txBody>
          <a:bodyPr wrap="none" rtlCol="0">
            <a:spAutoFit/>
          </a:bodyPr>
          <a:lstStyle/>
          <a:p>
            <a:r>
              <a:rPr lang="en-US" sz="1800" i="0" dirty="0" smtClean="0">
                <a:solidFill>
                  <a:schemeClr val="tx1"/>
                </a:solidFill>
                <a:latin typeface="Arial Narrow" panose="020B0606020202030204" pitchFamily="34" charset="0"/>
              </a:rPr>
              <a:t>W7-X (Germany) – 1</a:t>
            </a:r>
            <a:r>
              <a:rPr lang="en-US" sz="1800" i="0" baseline="30000" dirty="0" smtClean="0">
                <a:solidFill>
                  <a:schemeClr val="tx1"/>
                </a:solidFill>
                <a:latin typeface="Arial Narrow" panose="020B0606020202030204" pitchFamily="34" charset="0"/>
              </a:rPr>
              <a:t>st</a:t>
            </a:r>
            <a:r>
              <a:rPr lang="en-US" sz="1800" i="0" dirty="0" smtClean="0">
                <a:solidFill>
                  <a:schemeClr val="tx1"/>
                </a:solidFill>
                <a:latin typeface="Arial Narrow" panose="020B0606020202030204" pitchFamily="34" charset="0"/>
              </a:rPr>
              <a:t> plasma in late 2015</a:t>
            </a:r>
          </a:p>
        </p:txBody>
      </p:sp>
    </p:spTree>
    <p:extLst>
      <p:ext uri="{BB962C8B-B14F-4D97-AF65-F5344CB8AC3E}">
        <p14:creationId xmlns:p14="http://schemas.microsoft.com/office/powerpoint/2010/main" val="98089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800" i="0" dirty="0" smtClean="0">
                <a:solidFill>
                  <a:srgbClr val="0816FF"/>
                </a:solidFill>
              </a:rPr>
              <a:t>ITER will be first device to access “burning plasma”</a:t>
            </a:r>
            <a:endParaRPr lang="en-US" sz="2800" i="0" dirty="0">
              <a:solidFill>
                <a:srgbClr val="0816FF"/>
              </a:solidFill>
              <a:latin typeface="Helvetica Neue" charset="0"/>
            </a:endParaRPr>
          </a:p>
        </p:txBody>
      </p:sp>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6019800" y="3735052"/>
            <a:ext cx="2819400" cy="2818148"/>
          </a:xfrm>
          <a:prstGeom prst="rect">
            <a:avLst/>
          </a:prstGeom>
          <a:noFill/>
        </p:spPr>
      </p:pic>
      <p:sp>
        <p:nvSpPr>
          <p:cNvPr id="11" name="Text Box 39"/>
          <p:cNvSpPr txBox="1">
            <a:spLocks noChangeArrowheads="1"/>
          </p:cNvSpPr>
          <p:nvPr/>
        </p:nvSpPr>
        <p:spPr bwMode="auto">
          <a:xfrm>
            <a:off x="116434" y="975277"/>
            <a:ext cx="8077200" cy="2474524"/>
          </a:xfrm>
          <a:prstGeom prst="rect">
            <a:avLst/>
          </a:prstGeom>
          <a:noFill/>
          <a:ln w="9525">
            <a:noFill/>
            <a:miter lim="800000"/>
            <a:headEnd/>
            <a:tailEnd/>
          </a:ln>
        </p:spPr>
        <p:txBody>
          <a:bodyPr wrap="square">
            <a:spAutoFit/>
          </a:bodyPr>
          <a:lstStyle/>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Burning plasma: </a:t>
            </a:r>
            <a:r>
              <a:rPr lang="en-US" sz="2400" b="0" i="0" dirty="0" smtClean="0">
                <a:solidFill>
                  <a:srgbClr val="FF0000"/>
                </a:solidFill>
                <a:latin typeface="+mn-lt"/>
                <a:ea typeface="MS PGothic" pitchFamily="34" charset="-128"/>
              </a:rPr>
              <a:t>majority of plasma heating power comes from fusion alpha particles </a:t>
            </a:r>
            <a:r>
              <a:rPr lang="en-US" sz="2400" b="0" i="0" dirty="0" smtClean="0">
                <a:solidFill>
                  <a:schemeClr val="tx1"/>
                </a:solidFill>
                <a:latin typeface="+mn-lt"/>
                <a:ea typeface="MS PGothic" pitchFamily="34" charset="-128"/>
              </a:rPr>
              <a:t>from DT reactions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914400" lvl="1" indent="-457200" eaLnBrk="0" hangingPunct="0">
              <a:lnSpc>
                <a:spcPct val="90000"/>
              </a:lnSpc>
              <a:buFont typeface="Wingdings" panose="05000000000000000000" pitchFamily="2" charset="2"/>
              <a:buChar char="Ø"/>
            </a:pPr>
            <a:r>
              <a:rPr lang="en-US" sz="2000" b="0" i="0" dirty="0" smtClean="0">
                <a:solidFill>
                  <a:schemeClr val="accent2"/>
                </a:solidFill>
                <a:latin typeface="+mn-lt"/>
                <a:ea typeface="MS PGothic" pitchFamily="34" charset="-128"/>
              </a:rPr>
              <a:t>DT reaction energy split:  1/5 in alphas, 4/5 in neutrons</a:t>
            </a:r>
          </a:p>
          <a:p>
            <a:pPr marL="457200" indent="-457200" eaLnBrk="0" hangingPunct="0">
              <a:lnSpc>
                <a:spcPct val="90000"/>
              </a:lnSpc>
              <a:spcBef>
                <a:spcPct val="0"/>
              </a:spcBef>
              <a:buFont typeface="Arial" panose="020B0604020202020204" pitchFamily="34" charset="0"/>
              <a:buChar char="•"/>
            </a:pPr>
            <a:endParaRPr lang="en-US" sz="800" b="0" i="0" dirty="0" smtClean="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ITER goal Q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fusion</a:t>
            </a:r>
            <a:r>
              <a:rPr lang="en-US" sz="2400" b="0" i="0" dirty="0" smtClean="0">
                <a:solidFill>
                  <a:schemeClr val="tx1"/>
                </a:solidFill>
                <a:latin typeface="+mn-lt"/>
                <a:ea typeface="MS PGothic" pitchFamily="34" charset="-128"/>
              </a:rPr>
              <a:t> / </a:t>
            </a:r>
            <a:r>
              <a:rPr lang="en-US" sz="2400" b="0" i="0" dirty="0" err="1" smtClean="0">
                <a:solidFill>
                  <a:schemeClr val="tx1"/>
                </a:solidFill>
                <a:latin typeface="+mn-lt"/>
                <a:ea typeface="MS PGothic" pitchFamily="34" charset="-128"/>
              </a:rPr>
              <a:t>P</a:t>
            </a:r>
            <a:r>
              <a:rPr lang="en-US" sz="2400" b="0" i="0" baseline="-25000" dirty="0" err="1" smtClean="0">
                <a:solidFill>
                  <a:schemeClr val="tx1"/>
                </a:solidFill>
                <a:latin typeface="+mn-lt"/>
                <a:ea typeface="MS PGothic" pitchFamily="34" charset="-128"/>
              </a:rPr>
              <a:t>external</a:t>
            </a:r>
            <a:r>
              <a:rPr lang="en-US" sz="2400" b="0" i="0" baseline="-25000" dirty="0" smtClean="0">
                <a:solidFill>
                  <a:schemeClr val="tx1"/>
                </a:solidFill>
                <a:latin typeface="+mn-lt"/>
                <a:ea typeface="MS PGothic" pitchFamily="34" charset="-128"/>
              </a:rPr>
              <a:t> heating</a:t>
            </a:r>
            <a:r>
              <a:rPr lang="en-US" sz="2400" b="0" i="0" dirty="0" smtClean="0">
                <a:solidFill>
                  <a:schemeClr val="tx1"/>
                </a:solidFill>
                <a:latin typeface="+mn-lt"/>
                <a:ea typeface="MS PGothic" pitchFamily="34" charset="-128"/>
              </a:rPr>
              <a:t> = 10</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endParaRPr>
          </a:p>
          <a:p>
            <a:pPr marL="457200" indent="-457200" eaLnBrk="0" hangingPunct="0">
              <a:lnSpc>
                <a:spcPct val="90000"/>
              </a:lnSpc>
              <a:spcBef>
                <a:spcPct val="0"/>
              </a:spcBef>
              <a:buFont typeface="Arial" panose="020B0604020202020204" pitchFamily="34" charset="0"/>
              <a:buChar char="•"/>
            </a:pPr>
            <a:r>
              <a:rPr lang="en-US" sz="2400" b="0" i="0" dirty="0" smtClean="0">
                <a:solidFill>
                  <a:schemeClr val="tx1"/>
                </a:solidFill>
                <a:latin typeface="+mn-lt"/>
                <a:ea typeface="MS PGothic" pitchFamily="34" charset="-128"/>
              </a:rPr>
              <a:t>Q = 10 </a:t>
            </a:r>
            <a:r>
              <a:rPr lang="en-US" sz="2400" b="0" i="0" dirty="0" smtClean="0">
                <a:solidFill>
                  <a:schemeClr val="tx1"/>
                </a:solidFill>
                <a:latin typeface="+mn-lt"/>
                <a:ea typeface="MS PGothic" pitchFamily="34" charset="-128"/>
                <a:sym typeface="Wingdings" panose="05000000000000000000" pitchFamily="2" charset="2"/>
              </a:rPr>
              <a:t>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alpha</a:t>
            </a:r>
            <a:r>
              <a:rPr lang="en-US" sz="2400" b="0" i="0" dirty="0" smtClean="0">
                <a:solidFill>
                  <a:schemeClr val="tx1"/>
                </a:solidFill>
                <a:latin typeface="+mn-lt"/>
                <a:ea typeface="MS PGothic" pitchFamily="34" charset="-128"/>
                <a:sym typeface="Wingdings" panose="05000000000000000000" pitchFamily="2" charset="2"/>
              </a:rPr>
              <a:t> / </a:t>
            </a:r>
            <a:r>
              <a:rPr lang="en-US" sz="2400" b="0" i="0" dirty="0" err="1" smtClean="0">
                <a:solidFill>
                  <a:schemeClr val="tx1"/>
                </a:solidFill>
                <a:latin typeface="+mn-lt"/>
                <a:ea typeface="MS PGothic" pitchFamily="34" charset="-128"/>
                <a:sym typeface="Wingdings" panose="05000000000000000000" pitchFamily="2" charset="2"/>
              </a:rPr>
              <a:t>P</a:t>
            </a:r>
            <a:r>
              <a:rPr lang="en-US" sz="2400" b="0" i="0" baseline="-25000" dirty="0" err="1" smtClean="0">
                <a:solidFill>
                  <a:schemeClr val="tx1"/>
                </a:solidFill>
                <a:latin typeface="+mn-lt"/>
                <a:ea typeface="MS PGothic" pitchFamily="34" charset="-128"/>
                <a:sym typeface="Wingdings" panose="05000000000000000000" pitchFamily="2" charset="2"/>
              </a:rPr>
              <a:t>external</a:t>
            </a:r>
            <a:r>
              <a:rPr lang="en-US" sz="2400" b="0" i="0" baseline="-25000" dirty="0" smtClean="0">
                <a:solidFill>
                  <a:schemeClr val="tx1"/>
                </a:solidFill>
                <a:latin typeface="+mn-lt"/>
                <a:ea typeface="MS PGothic" pitchFamily="34" charset="-128"/>
                <a:sym typeface="Wingdings" panose="05000000000000000000" pitchFamily="2" charset="2"/>
              </a:rPr>
              <a:t> </a:t>
            </a:r>
            <a:r>
              <a:rPr lang="en-US" sz="2400" b="0" i="0" dirty="0" smtClean="0">
                <a:solidFill>
                  <a:schemeClr val="tx1"/>
                </a:solidFill>
                <a:latin typeface="+mn-lt"/>
                <a:ea typeface="MS PGothic" pitchFamily="34" charset="-128"/>
                <a:sym typeface="Wingdings" panose="05000000000000000000" pitchFamily="2" charset="2"/>
              </a:rPr>
              <a:t>= 2</a:t>
            </a:r>
          </a:p>
          <a:p>
            <a:pPr marL="457200" indent="-457200" eaLnBrk="0" hangingPunct="0">
              <a:lnSpc>
                <a:spcPct val="90000"/>
              </a:lnSpc>
              <a:spcBef>
                <a:spcPct val="0"/>
              </a:spcBef>
              <a:buFont typeface="Arial" panose="020B0604020202020204" pitchFamily="34" charset="0"/>
              <a:buChar char="•"/>
            </a:pPr>
            <a:endParaRPr lang="en-US" sz="800" b="0" i="0" dirty="0">
              <a:solidFill>
                <a:schemeClr val="tx1"/>
              </a:solidFill>
              <a:latin typeface="+mn-lt"/>
              <a:ea typeface="MS PGothic" pitchFamily="34" charset="-128"/>
              <a:sym typeface="Wingdings" panose="05000000000000000000" pitchFamily="2" charset="2"/>
            </a:endParaRPr>
          </a:p>
          <a:p>
            <a:pPr marL="457200" indent="-457200" eaLnBrk="0" hangingPunct="0">
              <a:lnSpc>
                <a:spcPct val="90000"/>
              </a:lnSpc>
              <a:spcBef>
                <a:spcPct val="0"/>
              </a:spcBef>
              <a:buFont typeface="Arial" panose="020B0604020202020204" pitchFamily="34" charset="0"/>
              <a:buChar char="•"/>
            </a:pP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a:t>
            </a:r>
            <a:r>
              <a:rPr lang="en-US" sz="2400" b="0" i="0" dirty="0" smtClean="0">
                <a:solidFill>
                  <a:srgbClr val="FF0000"/>
                </a:solidFill>
                <a:latin typeface="+mn-lt"/>
                <a:ea typeface="MS PGothic" pitchFamily="34" charset="-128"/>
                <a:sym typeface="Wingdings" panose="05000000000000000000" pitchFamily="2" charset="2"/>
              </a:rPr>
              <a:t>/ </a:t>
            </a:r>
            <a:r>
              <a:rPr lang="en-US" sz="2400" b="0" i="0" dirty="0" err="1" smtClean="0">
                <a:solidFill>
                  <a:srgbClr val="FF0000"/>
                </a:solidFill>
                <a:latin typeface="+mn-lt"/>
                <a:ea typeface="MS PGothic" pitchFamily="34" charset="-128"/>
                <a:sym typeface="Wingdings" panose="05000000000000000000" pitchFamily="2" charset="2"/>
              </a:rPr>
              <a:t>P</a:t>
            </a:r>
            <a:r>
              <a:rPr lang="en-US" sz="2400" b="0" i="0" baseline="-25000" dirty="0" err="1" smtClean="0">
                <a:solidFill>
                  <a:srgbClr val="FF0000"/>
                </a:solidFill>
                <a:latin typeface="+mn-lt"/>
                <a:ea typeface="MS PGothic" pitchFamily="34" charset="-128"/>
                <a:sym typeface="Wingdings" panose="05000000000000000000" pitchFamily="2" charset="2"/>
              </a:rPr>
              <a:t>alpha</a:t>
            </a:r>
            <a:r>
              <a:rPr lang="en-US" sz="2400" b="0" i="0" baseline="-25000" dirty="0" smtClean="0">
                <a:solidFill>
                  <a:srgbClr val="FF0000"/>
                </a:solidFill>
                <a:latin typeface="+mn-lt"/>
                <a:ea typeface="MS PGothic" pitchFamily="34" charset="-128"/>
                <a:sym typeface="Wingdings" panose="05000000000000000000" pitchFamily="2" charset="2"/>
              </a:rPr>
              <a:t> + external </a:t>
            </a:r>
            <a:r>
              <a:rPr lang="en-US" sz="2400" b="0" i="0" dirty="0" smtClean="0">
                <a:solidFill>
                  <a:srgbClr val="FF0000"/>
                </a:solidFill>
                <a:latin typeface="+mn-lt"/>
                <a:ea typeface="MS PGothic" pitchFamily="34" charset="-128"/>
                <a:sym typeface="Wingdings" panose="05000000000000000000" pitchFamily="2" charset="2"/>
              </a:rPr>
              <a:t>= 2 / 3 &gt; 50%</a:t>
            </a:r>
            <a:endParaRPr lang="en-US" sz="2400" b="0" i="0" dirty="0" smtClean="0">
              <a:solidFill>
                <a:srgbClr val="FF0000"/>
              </a:solidFill>
              <a:latin typeface="+mn-lt"/>
              <a:ea typeface="MS PGothic" pitchFamily="34" charset="-128"/>
            </a:endParaRPr>
          </a:p>
        </p:txBody>
      </p:sp>
      <p:grpSp>
        <p:nvGrpSpPr>
          <p:cNvPr id="4" name="Group 3"/>
          <p:cNvGrpSpPr/>
          <p:nvPr/>
        </p:nvGrpSpPr>
        <p:grpSpPr>
          <a:xfrm>
            <a:off x="1143000" y="3581400"/>
            <a:ext cx="3747514" cy="2753526"/>
            <a:chOff x="1143000" y="3657600"/>
            <a:chExt cx="3747514" cy="2753526"/>
          </a:xfrm>
        </p:grpSpPr>
        <p:pic>
          <p:nvPicPr>
            <p:cNvPr id="11266" name="Picture 2" descr="http://www.iter.org/doc/all/content/com/gallery/Construction/TKMComplex/Pit_Wall_Diag_1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962400"/>
              <a:ext cx="3747514" cy="244872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7241" y="3657600"/>
              <a:ext cx="3437159"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ITER under construction in </a:t>
              </a:r>
              <a:r>
                <a:rPr lang="en-US" sz="1400" i="0" dirty="0" err="1" smtClean="0">
                  <a:solidFill>
                    <a:schemeClr val="accent6"/>
                  </a:solidFill>
                  <a:latin typeface="Arial Narrow" panose="020B0606020202030204" pitchFamily="34" charset="0"/>
                </a:rPr>
                <a:t>Cadarache</a:t>
              </a:r>
              <a:r>
                <a:rPr lang="en-US" sz="1400" i="0" dirty="0" smtClean="0">
                  <a:solidFill>
                    <a:schemeClr val="accent6"/>
                  </a:solidFill>
                  <a:latin typeface="Arial Narrow" panose="020B0606020202030204" pitchFamily="34" charset="0"/>
                </a:rPr>
                <a:t>, France</a:t>
              </a:r>
            </a:p>
          </p:txBody>
        </p:sp>
      </p:grpSp>
      <p:sp>
        <p:nvSpPr>
          <p:cNvPr id="3" name="TextBox 2"/>
          <p:cNvSpPr txBox="1"/>
          <p:nvPr/>
        </p:nvSpPr>
        <p:spPr>
          <a:xfrm>
            <a:off x="6026365" y="3352800"/>
            <a:ext cx="2965235" cy="307777"/>
          </a:xfrm>
          <a:prstGeom prst="rect">
            <a:avLst/>
          </a:prstGeom>
          <a:noFill/>
        </p:spPr>
        <p:txBody>
          <a:bodyPr wrap="none" rtlCol="0">
            <a:spAutoFit/>
          </a:bodyPr>
          <a:lstStyle/>
          <a:p>
            <a:r>
              <a:rPr lang="en-US" sz="1400" i="0" dirty="0">
                <a:solidFill>
                  <a:schemeClr val="tx1"/>
                </a:solidFill>
              </a:rPr>
              <a:t>A=3.1, R=6.2m, B</a:t>
            </a:r>
            <a:r>
              <a:rPr lang="en-US" sz="1400" i="0" baseline="-25000" dirty="0" smtClean="0">
                <a:solidFill>
                  <a:schemeClr val="tx1"/>
                </a:solidFill>
              </a:rPr>
              <a:t>T</a:t>
            </a:r>
            <a:r>
              <a:rPr lang="en-US" sz="1400" i="0" dirty="0" smtClean="0">
                <a:solidFill>
                  <a:schemeClr val="tx1"/>
                </a:solidFill>
              </a:rPr>
              <a:t>=5.3T, I</a:t>
            </a:r>
            <a:r>
              <a:rPr lang="en-US" sz="1400" i="0" baseline="-25000" dirty="0" smtClean="0">
                <a:solidFill>
                  <a:schemeClr val="tx1"/>
                </a:solidFill>
              </a:rPr>
              <a:t>P</a:t>
            </a:r>
            <a:r>
              <a:rPr lang="en-US" sz="1400" i="0" dirty="0" smtClean="0">
                <a:solidFill>
                  <a:schemeClr val="tx1"/>
                </a:solidFill>
              </a:rPr>
              <a:t>=15MA</a:t>
            </a:r>
          </a:p>
        </p:txBody>
      </p:sp>
    </p:spTree>
    <p:extLst>
      <p:ext uri="{BB962C8B-B14F-4D97-AF65-F5344CB8AC3E}">
        <p14:creationId xmlns:p14="http://schemas.microsoft.com/office/powerpoint/2010/main" val="297280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ITER magnets will be largest ever built</a:t>
            </a:r>
            <a:endParaRPr lang="en-US" sz="32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1" y="1219200"/>
            <a:ext cx="4978179" cy="39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5181600" y="1214651"/>
            <a:ext cx="38862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lnSpc>
                <a:spcPct val="150000"/>
              </a:lnSpc>
            </a:pPr>
            <a:r>
              <a:rPr lang="en-US" b="0" i="0" kern="0" dirty="0" smtClean="0"/>
              <a:t>18 toroidal field magnets</a:t>
            </a:r>
          </a:p>
          <a:p>
            <a:pPr>
              <a:lnSpc>
                <a:spcPct val="150000"/>
              </a:lnSpc>
            </a:pPr>
            <a:r>
              <a:rPr lang="en-US" b="0" i="0" kern="0" dirty="0" smtClean="0"/>
              <a:t>12 Tesla at coil</a:t>
            </a:r>
          </a:p>
          <a:p>
            <a:pPr>
              <a:lnSpc>
                <a:spcPct val="150000"/>
              </a:lnSpc>
            </a:pPr>
            <a:r>
              <a:rPr lang="en-US" b="0" i="0" kern="0" dirty="0" smtClean="0"/>
              <a:t>Weight: 6500 tons</a:t>
            </a:r>
          </a:p>
          <a:p>
            <a:r>
              <a:rPr lang="en-US" b="0" i="0" kern="0" dirty="0" smtClean="0"/>
              <a:t>80,000 km of Nb3Sn superconducting strand in total length</a:t>
            </a:r>
            <a:endParaRPr lang="en-US" b="0" i="0" kern="0" dirty="0"/>
          </a:p>
        </p:txBody>
      </p:sp>
      <p:sp>
        <p:nvSpPr>
          <p:cNvPr id="12" name="Right Arrow 11"/>
          <p:cNvSpPr/>
          <p:nvPr/>
        </p:nvSpPr>
        <p:spPr bwMode="auto">
          <a:xfrm rot="16200000">
            <a:off x="1476893" y="3018907"/>
            <a:ext cx="2286000" cy="820186"/>
          </a:xfrm>
          <a:prstGeom prst="rightArrow">
            <a:avLst>
              <a:gd name="adj1" fmla="val 72551"/>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3" name="Right Arrow 12"/>
          <p:cNvSpPr/>
          <p:nvPr/>
        </p:nvSpPr>
        <p:spPr bwMode="auto">
          <a:xfrm rot="14302614">
            <a:off x="2371027" y="4654302"/>
            <a:ext cx="1227045" cy="248586"/>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0" name="TextBox 9"/>
          <p:cNvSpPr txBox="1"/>
          <p:nvPr/>
        </p:nvSpPr>
        <p:spPr>
          <a:xfrm>
            <a:off x="2743200" y="5334000"/>
            <a:ext cx="3236399" cy="830997"/>
          </a:xfrm>
          <a:prstGeom prst="rect">
            <a:avLst/>
          </a:prstGeom>
          <a:noFill/>
        </p:spPr>
        <p:txBody>
          <a:bodyPr wrap="none" rtlCol="0">
            <a:spAutoFit/>
          </a:bodyPr>
          <a:lstStyle/>
          <a:p>
            <a:pPr algn="ctr"/>
            <a:r>
              <a:rPr lang="en-US" sz="2400" i="0" dirty="0" smtClean="0">
                <a:solidFill>
                  <a:srgbClr val="FF0000"/>
                </a:solidFill>
              </a:rPr>
              <a:t>Toroidal field current</a:t>
            </a:r>
          </a:p>
          <a:p>
            <a:pPr algn="ctr"/>
            <a:r>
              <a:rPr lang="en-US" sz="2400" i="0" dirty="0">
                <a:solidFill>
                  <a:srgbClr val="FF0000"/>
                </a:solidFill>
              </a:rPr>
              <a:t>165 million </a:t>
            </a:r>
            <a:r>
              <a:rPr lang="en-US" sz="2400" i="0" dirty="0" smtClean="0">
                <a:solidFill>
                  <a:srgbClr val="FF0000"/>
                </a:solidFill>
              </a:rPr>
              <a:t>amps</a:t>
            </a:r>
            <a:endParaRPr lang="en-US" sz="2400" i="0" dirty="0">
              <a:solidFill>
                <a:srgbClr val="FF0000"/>
              </a:solidFill>
            </a:endParaRPr>
          </a:p>
        </p:txBody>
      </p:sp>
      <p:sp>
        <p:nvSpPr>
          <p:cNvPr id="11" name="Curved Right Arrow 10"/>
          <p:cNvSpPr/>
          <p:nvPr/>
        </p:nvSpPr>
        <p:spPr bwMode="auto">
          <a:xfrm>
            <a:off x="1828799" y="3047999"/>
            <a:ext cx="769497" cy="838201"/>
          </a:xfrm>
          <a:prstGeom prst="curvedRightArrow">
            <a:avLst>
              <a:gd name="adj1" fmla="val 27651"/>
              <a:gd name="adj2" fmla="val 43426"/>
              <a:gd name="adj3" fmla="val 4587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5" name="Curved Left Arrow 14"/>
          <p:cNvSpPr/>
          <p:nvPr/>
        </p:nvSpPr>
        <p:spPr bwMode="auto">
          <a:xfrm flipV="1">
            <a:off x="2692522" y="3003982"/>
            <a:ext cx="660278" cy="806018"/>
          </a:xfrm>
          <a:prstGeom prst="curvedLeftArrow">
            <a:avLst>
              <a:gd name="adj1" fmla="val 31176"/>
              <a:gd name="adj2" fmla="val 37039"/>
              <a:gd name="adj3" fmla="val 25000"/>
            </a:avLst>
          </a:prstGeom>
          <a:solidFill>
            <a:srgbClr val="FFC000"/>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ight Arrow 19"/>
          <p:cNvSpPr/>
          <p:nvPr/>
        </p:nvSpPr>
        <p:spPr bwMode="auto">
          <a:xfrm rot="16200000">
            <a:off x="2016211" y="2479589"/>
            <a:ext cx="1207365" cy="820184"/>
          </a:xfrm>
          <a:prstGeom prst="rightArrow">
            <a:avLst>
              <a:gd name="adj1" fmla="val 72550"/>
              <a:gd name="adj2" fmla="val 55116"/>
            </a:avLst>
          </a:prstGeom>
          <a:solidFill>
            <a:srgbClr val="FF0000"/>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TextBox 20"/>
          <p:cNvSpPr txBox="1"/>
          <p:nvPr/>
        </p:nvSpPr>
        <p:spPr>
          <a:xfrm>
            <a:off x="0" y="5360940"/>
            <a:ext cx="2895440" cy="830997"/>
          </a:xfrm>
          <a:prstGeom prst="rect">
            <a:avLst/>
          </a:prstGeom>
          <a:noFill/>
        </p:spPr>
        <p:txBody>
          <a:bodyPr wrap="square" rtlCol="0">
            <a:spAutoFit/>
          </a:bodyPr>
          <a:lstStyle/>
          <a:p>
            <a:pPr algn="ctr"/>
            <a:r>
              <a:rPr lang="en-US" sz="2400" i="0" dirty="0">
                <a:solidFill>
                  <a:srgbClr val="FF9900"/>
                </a:solidFill>
              </a:rPr>
              <a:t>Plasma current:</a:t>
            </a:r>
          </a:p>
          <a:p>
            <a:pPr algn="ctr"/>
            <a:r>
              <a:rPr lang="en-US" sz="2400" i="0" dirty="0" smtClean="0">
                <a:solidFill>
                  <a:srgbClr val="FF9900"/>
                </a:solidFill>
              </a:rPr>
              <a:t>15 million amps</a:t>
            </a:r>
          </a:p>
        </p:txBody>
      </p:sp>
      <p:sp>
        <p:nvSpPr>
          <p:cNvPr id="22" name="Right Arrow 21"/>
          <p:cNvSpPr/>
          <p:nvPr/>
        </p:nvSpPr>
        <p:spPr bwMode="auto">
          <a:xfrm rot="17692756">
            <a:off x="922078" y="4395013"/>
            <a:ext cx="1729693" cy="262672"/>
          </a:xfrm>
          <a:prstGeom prst="rightArrow">
            <a:avLst/>
          </a:prstGeom>
          <a:solidFill>
            <a:srgbClr val="FFC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16386" name="Picture 2" descr="Product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115" y="4876800"/>
            <a:ext cx="1512389" cy="1512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781800" y="5334000"/>
            <a:ext cx="1417376" cy="707886"/>
          </a:xfrm>
          <a:prstGeom prst="rect">
            <a:avLst/>
          </a:prstGeom>
          <a:noFill/>
        </p:spPr>
        <p:txBody>
          <a:bodyPr wrap="none" rtlCol="0">
            <a:spAutoFit/>
          </a:bodyPr>
          <a:lstStyle/>
          <a:p>
            <a:pPr algn="ctr"/>
            <a:r>
              <a:rPr lang="en-US" sz="2400" i="0" dirty="0" smtClean="0">
                <a:solidFill>
                  <a:srgbClr val="FF0000"/>
                </a:solidFill>
              </a:rPr>
              <a:t>15 amps</a:t>
            </a:r>
          </a:p>
          <a:p>
            <a:pPr algn="ctr"/>
            <a:r>
              <a:rPr lang="en-US" sz="1600" i="0" dirty="0" smtClean="0">
                <a:solidFill>
                  <a:srgbClr val="FF0000"/>
                </a:solidFill>
              </a:rPr>
              <a:t>(1800W)</a:t>
            </a:r>
            <a:endParaRPr lang="en-US" sz="1600" i="0" dirty="0">
              <a:solidFill>
                <a:srgbClr val="FF0000"/>
              </a:solidFill>
            </a:endParaRPr>
          </a:p>
        </p:txBody>
      </p:sp>
    </p:spTree>
    <p:extLst>
      <p:ext uri="{BB962C8B-B14F-4D97-AF65-F5344CB8AC3E}">
        <p14:creationId xmlns:p14="http://schemas.microsoft.com/office/powerpoint/2010/main" val="3322194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Size of ITER driven largely by plasma confinement</a:t>
            </a:r>
            <a:endParaRPr lang="en-US" sz="2800" dirty="0"/>
          </a:p>
        </p:txBody>
      </p:sp>
      <p:sp>
        <p:nvSpPr>
          <p:cNvPr id="3" name="Content Placeholder 2"/>
          <p:cNvSpPr>
            <a:spLocks noGrp="1"/>
          </p:cNvSpPr>
          <p:nvPr>
            <p:ph idx="1"/>
          </p:nvPr>
        </p:nvSpPr>
        <p:spPr>
          <a:xfrm>
            <a:off x="152400" y="1219200"/>
            <a:ext cx="8763000" cy="5029200"/>
          </a:xfrm>
        </p:spPr>
        <p:txBody>
          <a:bodyPr/>
          <a:lstStyle/>
          <a:p>
            <a:r>
              <a:rPr lang="en-US" sz="2800" dirty="0" smtClean="0"/>
              <a:t>Energy confinement scales with plasma current</a:t>
            </a:r>
          </a:p>
          <a:p>
            <a:endParaRPr lang="en-US" sz="2800" dirty="0" smtClean="0"/>
          </a:p>
          <a:p>
            <a:r>
              <a:rPr lang="en-US" sz="2800" dirty="0" smtClean="0"/>
              <a:t>Large plasma current requires large toroidal field and/or plasma size for plasma to remain stable</a:t>
            </a:r>
          </a:p>
          <a:p>
            <a:endParaRPr lang="en-US" sz="1800" dirty="0"/>
          </a:p>
          <a:p>
            <a:r>
              <a:rPr lang="en-US" sz="2800" dirty="0" smtClean="0"/>
              <a:t>Current and confinement both scale with size</a:t>
            </a:r>
          </a:p>
          <a:p>
            <a:endParaRPr lang="en-US" sz="1800" dirty="0"/>
          </a:p>
          <a:p>
            <a:r>
              <a:rPr lang="en-US" sz="2800" b="1" dirty="0" smtClean="0">
                <a:solidFill>
                  <a:srgbClr val="FF0000"/>
                </a:solidFill>
              </a:rPr>
              <a:t>Can we make smaller devices with better confinement and smaller or cheaper magnets?</a:t>
            </a:r>
          </a:p>
          <a:p>
            <a:endParaRPr lang="en-US" dirty="0"/>
          </a:p>
          <a:p>
            <a:r>
              <a:rPr lang="en-US" sz="2800" dirty="0" smtClean="0"/>
              <a:t>Such questions motivate exploring alternatives…</a:t>
            </a:r>
            <a:endParaRPr lang="en-US" sz="2800" dirty="0"/>
          </a:p>
        </p:txBody>
      </p:sp>
    </p:spTree>
    <p:extLst>
      <p:ext uri="{BB962C8B-B14F-4D97-AF65-F5344CB8AC3E}">
        <p14:creationId xmlns:p14="http://schemas.microsoft.com/office/powerpoint/2010/main" val="1898004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2667000"/>
            <a:ext cx="8763000" cy="1524000"/>
          </a:xfrm>
        </p:spPr>
        <p:txBody>
          <a:bodyPr/>
          <a:lstStyle/>
          <a:p>
            <a:pPr marL="0" indent="0" algn="ctr">
              <a:buNone/>
            </a:pPr>
            <a:r>
              <a:rPr lang="en-US" sz="4800" dirty="0"/>
              <a:t>How </a:t>
            </a:r>
            <a:r>
              <a:rPr lang="en-US" sz="4800" dirty="0" smtClean="0"/>
              <a:t>might we possibly improve the conventional </a:t>
            </a:r>
            <a:r>
              <a:rPr lang="en-US" sz="4800" dirty="0" err="1" smtClean="0"/>
              <a:t>tokamak</a:t>
            </a:r>
            <a:r>
              <a:rPr lang="en-US" sz="4800" dirty="0" smtClean="0"/>
              <a:t>?</a:t>
            </a:r>
            <a:endParaRPr lang="en-US" sz="4800" dirty="0"/>
          </a:p>
        </p:txBody>
      </p:sp>
    </p:spTree>
    <p:extLst>
      <p:ext uri="{BB962C8B-B14F-4D97-AF65-F5344CB8AC3E}">
        <p14:creationId xmlns:p14="http://schemas.microsoft.com/office/powerpoint/2010/main" val="7611527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Aspect ratio is important free parameter </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638800"/>
            <a:ext cx="8991600" cy="954107"/>
          </a:xfrm>
          <a:prstGeom prst="rect">
            <a:avLst/>
          </a:prstGeom>
          <a:noFill/>
        </p:spPr>
        <p:txBody>
          <a:bodyPr wrap="square" rtlCol="0">
            <a:spAutoFit/>
          </a:bodyPr>
          <a:lstStyle/>
          <a:p>
            <a:pPr algn="ctr"/>
            <a:r>
              <a:rPr lang="en-US" sz="2800" i="0" dirty="0" smtClean="0">
                <a:solidFill>
                  <a:schemeClr val="tx1"/>
                </a:solidFill>
              </a:rPr>
              <a:t>Spherical torus/</a:t>
            </a:r>
            <a:r>
              <a:rPr lang="en-US" sz="2800" i="0" dirty="0" err="1" smtClean="0">
                <a:solidFill>
                  <a:schemeClr val="tx1"/>
                </a:solidFill>
              </a:rPr>
              <a:t>tokamak</a:t>
            </a:r>
            <a:r>
              <a:rPr lang="en-US" sz="2800" i="0" dirty="0" smtClean="0">
                <a:solidFill>
                  <a:schemeClr val="tx1"/>
                </a:solidFill>
              </a:rPr>
              <a:t> (ST) has A = 1.1-2</a:t>
            </a:r>
          </a:p>
          <a:p>
            <a:pPr algn="ctr"/>
            <a:r>
              <a:rPr lang="en-US" sz="2800" i="0" dirty="0" smtClean="0">
                <a:solidFill>
                  <a:schemeClr val="tx1"/>
                </a:solidFill>
              </a:rPr>
              <a:t>Conventional </a:t>
            </a:r>
            <a:r>
              <a:rPr lang="en-US" sz="2800" i="0" dirty="0" err="1" smtClean="0">
                <a:solidFill>
                  <a:schemeClr val="tx1"/>
                </a:solidFill>
              </a:rPr>
              <a:t>tokamak</a:t>
            </a:r>
            <a:r>
              <a:rPr lang="en-US" sz="2800" i="0" dirty="0" smtClean="0">
                <a:solidFill>
                  <a:schemeClr val="tx1"/>
                </a:solidFill>
              </a:rPr>
              <a:t> typically A = 3-4</a:t>
            </a:r>
          </a:p>
        </p:txBody>
      </p:sp>
      <p:cxnSp>
        <p:nvCxnSpPr>
          <p:cNvPr id="5" name="Straight Arrow Connector 4"/>
          <p:cNvCxnSpPr/>
          <p:nvPr/>
        </p:nvCxnSpPr>
        <p:spPr bwMode="auto">
          <a:xfrm>
            <a:off x="7734746" y="4095378"/>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154302" y="990600"/>
            <a:ext cx="4779898" cy="646331"/>
          </a:xfrm>
          <a:prstGeom prst="rect">
            <a:avLst/>
          </a:prstGeom>
          <a:noFill/>
        </p:spPr>
        <p:txBody>
          <a:bodyPr wrap="none" rtlCol="0">
            <a:spAutoFit/>
          </a:bodyPr>
          <a:lstStyle/>
          <a:p>
            <a:r>
              <a:rPr lang="en-US" sz="3600" i="0" dirty="0" smtClean="0">
                <a:solidFill>
                  <a:schemeClr val="tx1"/>
                </a:solidFill>
              </a:rPr>
              <a:t>Aspect ratio A </a:t>
            </a:r>
            <a:r>
              <a:rPr lang="en-US" sz="3600" i="0" dirty="0">
                <a:solidFill>
                  <a:schemeClr val="tx1"/>
                </a:solidFill>
                <a:sym typeface="Symbol"/>
              </a:rPr>
              <a:t>=</a:t>
            </a:r>
            <a:r>
              <a:rPr lang="en-US" sz="3600" i="0" dirty="0" smtClean="0">
                <a:solidFill>
                  <a:schemeClr val="tx1"/>
                </a:solidFill>
              </a:rPr>
              <a:t> R / a</a:t>
            </a:r>
          </a:p>
        </p:txBody>
      </p:sp>
      <p:cxnSp>
        <p:nvCxnSpPr>
          <p:cNvPr id="8" name="Straight Arrow Connector 7"/>
          <p:cNvCxnSpPr/>
          <p:nvPr/>
        </p:nvCxnSpPr>
        <p:spPr bwMode="auto">
          <a:xfrm>
            <a:off x="4647524" y="4095378"/>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4038600"/>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1371600" y="1686580"/>
            <a:ext cx="6389891" cy="523220"/>
          </a:xfrm>
          <a:prstGeom prst="rect">
            <a:avLst/>
          </a:prstGeom>
          <a:noFill/>
        </p:spPr>
        <p:txBody>
          <a:bodyPr wrap="none" rtlCol="0">
            <a:spAutoFit/>
          </a:bodyPr>
          <a:lstStyle/>
          <a:p>
            <a:r>
              <a:rPr lang="en-US" sz="2800" i="0" dirty="0" smtClean="0">
                <a:solidFill>
                  <a:schemeClr val="accent6"/>
                </a:solidFill>
              </a:rPr>
              <a:t>R = major radius      a = minor radius</a:t>
            </a:r>
          </a:p>
        </p:txBody>
      </p:sp>
    </p:spTree>
    <p:extLst>
      <p:ext uri="{BB962C8B-B14F-4D97-AF65-F5344CB8AC3E}">
        <p14:creationId xmlns:p14="http://schemas.microsoft.com/office/powerpoint/2010/main" val="899626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http://www.pppl.gov/sites/pppl/files/styles/medium/public/timeline_images/tftr_plasma_0.png?itok=1AmNd5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510" y="949619"/>
            <a:ext cx="37338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800" dirty="0" smtClean="0"/>
              <a:t>Fusion requires very high temperatures, but these have already been achieved</a:t>
            </a:r>
            <a:endParaRPr lang="en-US" sz="2800" dirty="0"/>
          </a:p>
        </p:txBody>
      </p:sp>
      <p:sp>
        <p:nvSpPr>
          <p:cNvPr id="14" name="Content Placeholder 6"/>
          <p:cNvSpPr txBox="1">
            <a:spLocks/>
          </p:cNvSpPr>
          <p:nvPr/>
        </p:nvSpPr>
        <p:spPr bwMode="auto">
          <a:xfrm>
            <a:off x="152400" y="5181600"/>
            <a:ext cx="8991600" cy="129539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Fusion is easiest here at </a:t>
            </a:r>
            <a:r>
              <a:rPr lang="en-US" i="0" kern="0" dirty="0" smtClean="0"/>
              <a:t>200 million </a:t>
            </a:r>
            <a:r>
              <a:rPr lang="en-US" i="0" kern="0" baseline="30000" dirty="0" smtClean="0">
                <a:latin typeface="Helvetica"/>
                <a:cs typeface="Helvetica"/>
              </a:rPr>
              <a:t>ᵒ</a:t>
            </a:r>
            <a:r>
              <a:rPr lang="en-US" i="0" kern="0" dirty="0">
                <a:latin typeface="Helvetica"/>
                <a:cs typeface="Helvetica"/>
              </a:rPr>
              <a:t>C</a:t>
            </a:r>
            <a:r>
              <a:rPr lang="en-US" i="0" kern="0" dirty="0" smtClean="0">
                <a:latin typeface="Helvetica"/>
                <a:cs typeface="Helvetica"/>
              </a:rPr>
              <a:t> (!!) </a:t>
            </a:r>
            <a:r>
              <a:rPr lang="en-US" b="0" i="0" kern="0" dirty="0" smtClean="0">
                <a:latin typeface="Helvetica"/>
                <a:cs typeface="Helvetica"/>
              </a:rPr>
              <a:t>(350 </a:t>
            </a:r>
            <a:r>
              <a:rPr lang="en-US" b="0" i="0" kern="0" dirty="0"/>
              <a:t>million </a:t>
            </a:r>
            <a:r>
              <a:rPr lang="en-US" b="0" i="0" kern="0" baseline="30000" dirty="0" smtClean="0">
                <a:latin typeface="Helvetica"/>
                <a:cs typeface="Helvetica"/>
              </a:rPr>
              <a:t>ᵒ</a:t>
            </a:r>
            <a:r>
              <a:rPr lang="en-US" b="0" i="0" kern="0" dirty="0" smtClean="0">
                <a:latin typeface="Helvetica"/>
                <a:cs typeface="Helvetica"/>
              </a:rPr>
              <a:t>F)</a:t>
            </a:r>
          </a:p>
          <a:p>
            <a:pPr marL="574675" lvl="1" indent="-174625"/>
            <a:r>
              <a:rPr lang="en-US" b="0" i="0" kern="0" dirty="0" smtClean="0">
                <a:latin typeface="Helvetica"/>
                <a:cs typeface="Helvetica"/>
              </a:rPr>
              <a:t>Minimum fusion “triple-product” </a:t>
            </a:r>
            <a:r>
              <a:rPr lang="en-US" b="0" i="0" kern="0" dirty="0">
                <a:latin typeface="Helvetica"/>
                <a:cs typeface="Helvetica"/>
              </a:rPr>
              <a:t>(pressure </a:t>
            </a:r>
            <a:r>
              <a:rPr lang="en-US" b="0" kern="0" dirty="0" err="1">
                <a:latin typeface="Helvetica"/>
                <a:cs typeface="Helvetica"/>
              </a:rPr>
              <a:t>nT</a:t>
            </a:r>
            <a:r>
              <a:rPr lang="en-US" b="0" i="0" kern="0" dirty="0">
                <a:latin typeface="Helvetica"/>
                <a:cs typeface="Helvetica"/>
              </a:rPr>
              <a:t> and energy confinement time </a:t>
            </a:r>
            <a:r>
              <a:rPr lang="en-US" b="0" kern="0" dirty="0" err="1" smtClean="0">
                <a:latin typeface="Symbol" panose="05050102010706020507" pitchFamily="18" charset="2"/>
                <a:cs typeface="Helvetica"/>
              </a:rPr>
              <a:t>t</a:t>
            </a:r>
            <a:r>
              <a:rPr lang="en-US" b="0" kern="0" baseline="-25000" dirty="0" err="1" smtClean="0">
                <a:latin typeface="Helvetica"/>
                <a:cs typeface="Helvetica"/>
              </a:rPr>
              <a:t>E</a:t>
            </a:r>
            <a:r>
              <a:rPr lang="en-US" b="0" kern="0" dirty="0" smtClean="0">
                <a:latin typeface="Helvetica"/>
                <a:cs typeface="Helvetica"/>
              </a:rPr>
              <a:t>) </a:t>
            </a:r>
            <a:r>
              <a:rPr lang="en-US" b="0" i="0" kern="0" dirty="0" smtClean="0">
                <a:latin typeface="Helvetica"/>
                <a:cs typeface="Helvetica"/>
              </a:rPr>
              <a:t>value: 8 atmosphere-seconds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62025"/>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Down Arrow 11"/>
          <p:cNvSpPr/>
          <p:nvPr/>
        </p:nvSpPr>
        <p:spPr bwMode="auto">
          <a:xfrm rot="10800000">
            <a:off x="2362200" y="3505200"/>
            <a:ext cx="362572" cy="1524000"/>
          </a:xfrm>
          <a:prstGeom prst="downArrow">
            <a:avLst/>
          </a:prstGeom>
          <a:solidFill>
            <a:srgbClr val="0000FF">
              <a:alpha val="58824"/>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l="14851" b="10899"/>
          <a:stretch>
            <a:fillRect/>
          </a:stretch>
        </p:blipFill>
        <p:spPr bwMode="auto">
          <a:xfrm>
            <a:off x="5715000" y="1378859"/>
            <a:ext cx="32766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1"/>
          <p:cNvSpPr txBox="1">
            <a:spLocks noChangeArrowheads="1"/>
          </p:cNvSpPr>
          <p:nvPr/>
        </p:nvSpPr>
        <p:spPr bwMode="auto">
          <a:xfrm rot="16200000">
            <a:off x="4766354" y="2445956"/>
            <a:ext cx="1572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solidFill>
                  <a:srgbClr val="FF0000"/>
                </a:solidFill>
              </a:rPr>
              <a:t>~250 million C</a:t>
            </a:r>
          </a:p>
        </p:txBody>
      </p:sp>
      <p:cxnSp>
        <p:nvCxnSpPr>
          <p:cNvPr id="9" name="Straight Arrow Connector 26"/>
          <p:cNvCxnSpPr>
            <a:cxnSpLocks noChangeShapeType="1"/>
          </p:cNvCxnSpPr>
          <p:nvPr/>
        </p:nvCxnSpPr>
        <p:spPr bwMode="auto">
          <a:xfrm>
            <a:off x="5486400" y="1740749"/>
            <a:ext cx="228600" cy="0"/>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TextBox 11"/>
          <p:cNvSpPr txBox="1">
            <a:spLocks noChangeArrowheads="1"/>
          </p:cNvSpPr>
          <p:nvPr/>
        </p:nvSpPr>
        <p:spPr bwMode="auto">
          <a:xfrm>
            <a:off x="5943600" y="978749"/>
            <a:ext cx="28924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2000" i="0" dirty="0"/>
              <a:t>TFTR at PPPL (1990’s)</a:t>
            </a:r>
          </a:p>
        </p:txBody>
      </p:sp>
      <p:sp>
        <p:nvSpPr>
          <p:cNvPr id="11" name="TextBox 15"/>
          <p:cNvSpPr txBox="1">
            <a:spLocks noChangeArrowheads="1"/>
          </p:cNvSpPr>
          <p:nvPr/>
        </p:nvSpPr>
        <p:spPr bwMode="auto">
          <a:xfrm>
            <a:off x="5486400" y="4493534"/>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core</a:t>
            </a:r>
          </a:p>
        </p:txBody>
      </p:sp>
      <p:sp>
        <p:nvSpPr>
          <p:cNvPr id="13" name="TextBox 16"/>
          <p:cNvSpPr txBox="1">
            <a:spLocks noChangeArrowheads="1"/>
          </p:cNvSpPr>
          <p:nvPr/>
        </p:nvSpPr>
        <p:spPr bwMode="auto">
          <a:xfrm>
            <a:off x="8001000" y="4493534"/>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r>
              <a:rPr lang="en-US" altLang="en-US" sz="1600" i="0" dirty="0"/>
              <a:t>boundary</a:t>
            </a:r>
          </a:p>
        </p:txBody>
      </p:sp>
    </p:spTree>
    <p:extLst>
      <p:ext uri="{BB962C8B-B14F-4D97-AF65-F5344CB8AC3E}">
        <p14:creationId xmlns:p14="http://schemas.microsoft.com/office/powerpoint/2010/main" val="1356653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3200" dirty="0" smtClean="0"/>
              <a:t>STs have higher natural elongation</a:t>
            </a:r>
            <a:endParaRPr lang="en-US" sz="32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1175"/>
            <a:ext cx="7969744" cy="3149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81" y="5862935"/>
            <a:ext cx="8991600" cy="523220"/>
          </a:xfrm>
          <a:prstGeom prst="rect">
            <a:avLst/>
          </a:prstGeom>
          <a:noFill/>
        </p:spPr>
        <p:txBody>
          <a:bodyPr wrap="square" rtlCol="0">
            <a:spAutoFit/>
          </a:bodyPr>
          <a:lstStyle/>
          <a:p>
            <a:pPr algn="ctr"/>
            <a:r>
              <a:rPr lang="en-US" sz="2800" i="0" dirty="0" smtClean="0">
                <a:solidFill>
                  <a:schemeClr val="tx1"/>
                </a:solidFill>
              </a:rPr>
              <a:t>Higher elongation improves stability, confinement</a:t>
            </a:r>
          </a:p>
        </p:txBody>
      </p:sp>
      <p:cxnSp>
        <p:nvCxnSpPr>
          <p:cNvPr id="5" name="Straight Arrow Connector 4"/>
          <p:cNvCxnSpPr/>
          <p:nvPr/>
        </p:nvCxnSpPr>
        <p:spPr bwMode="auto">
          <a:xfrm flipH="1">
            <a:off x="3016301" y="4095378"/>
            <a:ext cx="641299"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2438400" y="1066800"/>
            <a:ext cx="3929281" cy="584775"/>
          </a:xfrm>
          <a:prstGeom prst="rect">
            <a:avLst/>
          </a:prstGeom>
          <a:noFill/>
        </p:spPr>
        <p:txBody>
          <a:bodyPr wrap="none" rtlCol="0">
            <a:spAutoFit/>
          </a:bodyPr>
          <a:lstStyle/>
          <a:p>
            <a:r>
              <a:rPr lang="en-US" sz="3200" i="0" dirty="0" smtClean="0">
                <a:solidFill>
                  <a:schemeClr val="tx1"/>
                </a:solidFill>
              </a:rPr>
              <a:t>Elongation </a:t>
            </a:r>
            <a:r>
              <a:rPr lang="en-US" sz="3200" i="0" dirty="0" smtClean="0">
                <a:solidFill>
                  <a:schemeClr val="tx1"/>
                </a:solidFill>
                <a:latin typeface="Symbol" panose="05050102010706020507" pitchFamily="18" charset="2"/>
              </a:rPr>
              <a:t>k</a:t>
            </a:r>
            <a:r>
              <a:rPr lang="en-US" sz="3200" i="0" dirty="0" smtClean="0">
                <a:solidFill>
                  <a:schemeClr val="tx1"/>
                </a:solidFill>
              </a:rPr>
              <a:t> </a:t>
            </a:r>
            <a:r>
              <a:rPr lang="en-US" sz="3200" i="0" dirty="0">
                <a:solidFill>
                  <a:schemeClr val="tx1"/>
                </a:solidFill>
                <a:sym typeface="Symbol"/>
              </a:rPr>
              <a:t>=</a:t>
            </a:r>
            <a:r>
              <a:rPr lang="en-US" sz="3200" i="0" dirty="0" smtClean="0">
                <a:solidFill>
                  <a:schemeClr val="tx1"/>
                </a:solidFill>
              </a:rPr>
              <a:t> b / a</a:t>
            </a:r>
          </a:p>
        </p:txBody>
      </p:sp>
      <p:cxnSp>
        <p:nvCxnSpPr>
          <p:cNvPr id="8" name="Straight Arrow Connector 7"/>
          <p:cNvCxnSpPr/>
          <p:nvPr/>
        </p:nvCxnSpPr>
        <p:spPr bwMode="auto">
          <a:xfrm flipV="1">
            <a:off x="3810000" y="2895600"/>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5" name="TextBox 14"/>
          <p:cNvSpPr txBox="1"/>
          <p:nvPr/>
        </p:nvSpPr>
        <p:spPr>
          <a:xfrm>
            <a:off x="1066800" y="1762780"/>
            <a:ext cx="7031092" cy="523220"/>
          </a:xfrm>
          <a:prstGeom prst="rect">
            <a:avLst/>
          </a:prstGeom>
          <a:noFill/>
        </p:spPr>
        <p:txBody>
          <a:bodyPr wrap="none" rtlCol="0">
            <a:spAutoFit/>
          </a:bodyPr>
          <a:lstStyle/>
          <a:p>
            <a:r>
              <a:rPr lang="en-US" sz="2800" i="0" dirty="0" smtClean="0">
                <a:solidFill>
                  <a:schemeClr val="accent6"/>
                </a:solidFill>
              </a:rPr>
              <a:t>b = vertical ½ height      a = minor radius</a:t>
            </a:r>
          </a:p>
        </p:txBody>
      </p:sp>
      <p:sp>
        <p:nvSpPr>
          <p:cNvPr id="17" name="TextBox 16"/>
          <p:cNvSpPr txBox="1"/>
          <p:nvPr/>
        </p:nvSpPr>
        <p:spPr>
          <a:xfrm>
            <a:off x="3216454" y="39624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8" name="TextBox 17"/>
          <p:cNvSpPr txBox="1"/>
          <p:nvPr/>
        </p:nvSpPr>
        <p:spPr>
          <a:xfrm>
            <a:off x="3810000" y="3124200"/>
            <a:ext cx="466794" cy="646331"/>
          </a:xfrm>
          <a:prstGeom prst="rect">
            <a:avLst/>
          </a:prstGeom>
          <a:noFill/>
        </p:spPr>
        <p:txBody>
          <a:bodyPr wrap="none" rtlCol="0">
            <a:spAutoFit/>
          </a:bodyPr>
          <a:lstStyle/>
          <a:p>
            <a:r>
              <a:rPr lang="en-US" sz="3600" i="0" dirty="0" smtClean="0">
                <a:solidFill>
                  <a:schemeClr val="accent6"/>
                </a:solidFill>
              </a:rPr>
              <a:t>b</a:t>
            </a:r>
          </a:p>
        </p:txBody>
      </p:sp>
    </p:spTree>
    <p:extLst>
      <p:ext uri="{BB962C8B-B14F-4D97-AF65-F5344CB8AC3E}">
        <p14:creationId xmlns:p14="http://schemas.microsoft.com/office/powerpoint/2010/main" val="20785149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44601"/>
            <a:ext cx="7368812" cy="332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1600200" y="4514671"/>
            <a:ext cx="1683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1.5-2 </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3</a:t>
            </a:r>
            <a:r>
              <a:rPr lang="en-US" altLang="en-US" sz="2400" i="0" dirty="0">
                <a:solidFill>
                  <a:schemeClr val="accent6"/>
                </a:solidFill>
              </a:rPr>
              <a:t>-10% </a:t>
            </a:r>
          </a:p>
        </p:txBody>
      </p:sp>
      <p:sp>
        <p:nvSpPr>
          <p:cNvPr id="2168840" name="Rectangle 8"/>
          <p:cNvSpPr>
            <a:spLocks noChangeAspect="1" noChangeArrowheads="1"/>
          </p:cNvSpPr>
          <p:nvPr/>
        </p:nvSpPr>
        <p:spPr bwMode="auto">
          <a:xfrm>
            <a:off x="5867400" y="4514671"/>
            <a:ext cx="20643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2-3</a:t>
            </a:r>
          </a:p>
          <a:p>
            <a:pPr eaLnBrk="0" fontAlgn="base" hangingPunct="0">
              <a:spcBef>
                <a:spcPct val="0"/>
              </a:spcBef>
              <a:spcAft>
                <a:spcPct val="0"/>
              </a:spcAft>
              <a:buNone/>
            </a:pPr>
            <a:r>
              <a:rPr lang="en-US" altLang="en-US" sz="2400" i="0" dirty="0" err="1" smtClean="0">
                <a:solidFill>
                  <a:schemeClr val="accent6"/>
                </a:solidFill>
                <a:latin typeface="Symbol" pitchFamily="18" charset="2"/>
              </a:rPr>
              <a:t>b</a:t>
            </a:r>
            <a:r>
              <a:rPr lang="en-US" altLang="en-US" sz="2400" i="0" baseline="-25000" dirty="0" err="1" smtClean="0">
                <a:solidFill>
                  <a:schemeClr val="accent6"/>
                </a:solidFill>
              </a:rPr>
              <a:t>T</a:t>
            </a:r>
            <a:r>
              <a:rPr lang="en-US" altLang="en-US" sz="2400" i="0" baseline="-25000" dirty="0" smtClean="0">
                <a:solidFill>
                  <a:schemeClr val="accent6"/>
                </a:solidFill>
              </a:rPr>
              <a:t> </a:t>
            </a:r>
            <a:r>
              <a:rPr lang="en-US" altLang="en-US" sz="2400" i="0" dirty="0" smtClean="0">
                <a:solidFill>
                  <a:schemeClr val="accent6"/>
                </a:solidFill>
              </a:rPr>
              <a:t>= 10</a:t>
            </a:r>
            <a:r>
              <a:rPr lang="en-US" altLang="en-US" sz="2400" i="0" dirty="0">
                <a:solidFill>
                  <a:schemeClr val="accent6"/>
                </a:solidFill>
              </a:rPr>
              <a:t>-40%</a:t>
            </a:r>
            <a:r>
              <a:rPr lang="en-US" altLang="en-US" sz="2400" b="1" i="0" dirty="0">
                <a:solidFill>
                  <a:schemeClr val="accent6"/>
                </a:solidFill>
              </a:rPr>
              <a:t> </a:t>
            </a:r>
          </a:p>
        </p:txBody>
      </p:sp>
      <p:sp>
        <p:nvSpPr>
          <p:cNvPr id="2168842" name="Text Box 10"/>
          <p:cNvSpPr txBox="1">
            <a:spLocks noChangeArrowheads="1"/>
          </p:cNvSpPr>
          <p:nvPr/>
        </p:nvSpPr>
        <p:spPr bwMode="auto">
          <a:xfrm>
            <a:off x="1664975" y="1256267"/>
            <a:ext cx="1497141" cy="369332"/>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b="1" i="0" dirty="0" err="1">
                <a:solidFill>
                  <a:srgbClr val="000000"/>
                </a:solidFill>
                <a:latin typeface="Helvetica" pitchFamily="-64" charset="0"/>
              </a:rPr>
              <a:t>Tokamak</a:t>
            </a:r>
            <a:endParaRPr lang="en-US" altLang="en-US" b="1" i="0" dirty="0">
              <a:solidFill>
                <a:srgbClr val="000000"/>
              </a:solidFill>
              <a:latin typeface="Helvetica" pitchFamily="-64" charset="0"/>
            </a:endParaRPr>
          </a:p>
        </p:txBody>
      </p:sp>
      <p:sp>
        <p:nvSpPr>
          <p:cNvPr id="2168843" name="Text Box 11"/>
          <p:cNvSpPr txBox="1">
            <a:spLocks noChangeArrowheads="1"/>
          </p:cNvSpPr>
          <p:nvPr/>
        </p:nvSpPr>
        <p:spPr bwMode="auto">
          <a:xfrm>
            <a:off x="7357489" y="1239718"/>
            <a:ext cx="643125" cy="430886"/>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a:solidFill>
                  <a:srgbClr val="000000"/>
                </a:solidFill>
                <a:latin typeface="Helvetica" pitchFamily="-64" charset="0"/>
              </a:rPr>
              <a:t>ST</a:t>
            </a:r>
          </a:p>
        </p:txBody>
      </p:sp>
      <p:sp>
        <p:nvSpPr>
          <p:cNvPr id="12"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480"/>
              </a:lnSpc>
              <a:spcBef>
                <a:spcPct val="0"/>
              </a:spcBef>
              <a:spcAft>
                <a:spcPts val="600"/>
              </a:spcAft>
              <a:buFontTx/>
              <a:buNone/>
            </a:pPr>
            <a:r>
              <a:rPr lang="en-US" sz="2800" i="0" dirty="0" smtClean="0">
                <a:solidFill>
                  <a:schemeClr val="accent6"/>
                </a:solidFill>
                <a:latin typeface="Helvetica Neue" charset="0"/>
              </a:rPr>
              <a:t>Favorable average curvature improves stability</a:t>
            </a:r>
            <a:endParaRPr lang="en-US" sz="2800" i="0" dirty="0">
              <a:solidFill>
                <a:schemeClr val="accent6"/>
              </a:solidFill>
              <a:latin typeface="Helvetica Neue" charset="0"/>
            </a:endParaRPr>
          </a:p>
        </p:txBody>
      </p:sp>
      <p:grpSp>
        <p:nvGrpSpPr>
          <p:cNvPr id="2" name="Group 1"/>
          <p:cNvGrpSpPr/>
          <p:nvPr/>
        </p:nvGrpSpPr>
        <p:grpSpPr>
          <a:xfrm>
            <a:off x="0" y="5984557"/>
            <a:ext cx="9131797" cy="492443"/>
            <a:chOff x="0" y="1016913"/>
            <a:chExt cx="9131797" cy="492443"/>
          </a:xfrm>
        </p:grpSpPr>
        <p:sp>
          <p:nvSpPr>
            <p:cNvPr id="62"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14"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15"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grpSp>
      <p:sp>
        <p:nvSpPr>
          <p:cNvPr id="3" name="Rectangle 2"/>
          <p:cNvSpPr/>
          <p:nvPr/>
        </p:nvSpPr>
        <p:spPr bwMode="auto">
          <a:xfrm>
            <a:off x="6511601" y="1143000"/>
            <a:ext cx="422599" cy="131882"/>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5" name="Straight Arrow Connector 4"/>
          <p:cNvCxnSpPr>
            <a:stCxn id="9" idx="1"/>
          </p:cNvCxnSpPr>
          <p:nvPr/>
        </p:nvCxnSpPr>
        <p:spPr bwMode="auto">
          <a:xfrm flipH="1">
            <a:off x="7405751" y="2888903"/>
            <a:ext cx="519049" cy="11489"/>
          </a:xfrm>
          <a:prstGeom prst="straightConnector1">
            <a:avLst/>
          </a:prstGeom>
          <a:noFill/>
          <a:ln w="15875" cap="flat" cmpd="sng" algn="ctr">
            <a:solidFill>
              <a:schemeClr val="tx1"/>
            </a:solidFill>
            <a:prstDash val="solid"/>
            <a:round/>
            <a:headEnd type="none" w="med" len="med"/>
            <a:tailEnd type="arrow"/>
          </a:ln>
          <a:effectLst/>
        </p:spPr>
      </p:cxnSp>
      <p:sp>
        <p:nvSpPr>
          <p:cNvPr id="9" name="TextBox 8"/>
          <p:cNvSpPr txBox="1"/>
          <p:nvPr/>
        </p:nvSpPr>
        <p:spPr>
          <a:xfrm>
            <a:off x="7924800" y="2196405"/>
            <a:ext cx="1142999" cy="1384995"/>
          </a:xfrm>
          <a:prstGeom prst="rect">
            <a:avLst/>
          </a:prstGeom>
          <a:solidFill>
            <a:schemeClr val="bg1">
              <a:lumMod val="85000"/>
            </a:schemeClr>
          </a:solidFill>
          <a:ln>
            <a:solidFill>
              <a:schemeClr val="tx1"/>
            </a:solidFill>
          </a:ln>
        </p:spPr>
        <p:txBody>
          <a:bodyPr wrap="square" rtlCol="0">
            <a:spAutoFit/>
          </a:bodyPr>
          <a:lstStyle/>
          <a:p>
            <a:r>
              <a:rPr lang="en-US" sz="1400" i="0" dirty="0" smtClean="0">
                <a:solidFill>
                  <a:schemeClr val="tx1"/>
                </a:solidFill>
              </a:rPr>
              <a:t>Plasma spends less time in unstable curvature region</a:t>
            </a:r>
          </a:p>
        </p:txBody>
      </p:sp>
    </p:spTree>
    <p:extLst>
      <p:ext uri="{BB962C8B-B14F-4D97-AF65-F5344CB8AC3E}">
        <p14:creationId xmlns:p14="http://schemas.microsoft.com/office/powerpoint/2010/main" val="1601669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ChangeArrowheads="1"/>
          </p:cNvSpPr>
          <p:nvPr/>
        </p:nvSpPr>
        <p:spPr bwMode="auto">
          <a:xfrm>
            <a:off x="0" y="76199"/>
            <a:ext cx="9144000" cy="838201"/>
          </a:xfrm>
          <a:prstGeom prst="rect">
            <a:avLst/>
          </a:prstGeom>
          <a:noFill/>
          <a:ln w="9525">
            <a:noFill/>
            <a:miter lim="800000"/>
            <a:headEnd/>
            <a:tailEnd/>
          </a:ln>
        </p:spPr>
        <p:txBody>
          <a:bodyPr/>
          <a:lstStyle/>
          <a:p>
            <a:pPr algn="ctr" eaLnBrk="0" hangingPunct="0">
              <a:lnSpc>
                <a:spcPts val="2480"/>
              </a:lnSpc>
              <a:spcBef>
                <a:spcPct val="0"/>
              </a:spcBef>
              <a:spcAft>
                <a:spcPts val="600"/>
              </a:spcAft>
              <a:buFontTx/>
              <a:buNone/>
            </a:pPr>
            <a:r>
              <a:rPr lang="en-US" altLang="en-US" sz="2800" i="0" dirty="0" smtClean="0">
                <a:solidFill>
                  <a:srgbClr val="0816FF"/>
                </a:solidFill>
              </a:rPr>
              <a:t>ST can be compact, high beta, and high confinement</a:t>
            </a:r>
          </a:p>
          <a:p>
            <a:pPr algn="ctr" eaLnBrk="0" hangingPunct="0">
              <a:lnSpc>
                <a:spcPts val="2480"/>
              </a:lnSpc>
              <a:spcBef>
                <a:spcPct val="0"/>
              </a:spcBef>
              <a:spcAft>
                <a:spcPts val="600"/>
              </a:spcAft>
              <a:buNone/>
            </a:pPr>
            <a:r>
              <a:rPr lang="en-US" sz="2400" i="0" dirty="0">
                <a:solidFill>
                  <a:srgbClr val="FF0000"/>
                </a:solidFill>
              </a:rPr>
              <a:t>Higher elongation </a:t>
            </a:r>
            <a:r>
              <a:rPr lang="en-US" sz="2400" i="0" dirty="0">
                <a:solidFill>
                  <a:srgbClr val="FF0000"/>
                </a:solidFill>
                <a:latin typeface="Symbol" charset="2"/>
                <a:cs typeface="Symbol" charset="2"/>
              </a:rPr>
              <a:t>k </a:t>
            </a:r>
            <a:r>
              <a:rPr lang="en-US" sz="2400" i="0" dirty="0">
                <a:solidFill>
                  <a:srgbClr val="FF0000"/>
                </a:solidFill>
                <a:latin typeface="Helvetica Neue"/>
                <a:cs typeface="Helvetica Neue"/>
              </a:rPr>
              <a:t>and low A </a:t>
            </a:r>
            <a:r>
              <a:rPr lang="en-US" sz="2400" i="0" dirty="0">
                <a:solidFill>
                  <a:srgbClr val="FF0000"/>
                </a:solidFill>
              </a:rPr>
              <a:t>lead to higher </a:t>
            </a:r>
            <a:r>
              <a:rPr lang="en-US" sz="2400" i="0" dirty="0" smtClean="0">
                <a:solidFill>
                  <a:srgbClr val="FF0000"/>
                </a:solidFill>
              </a:rPr>
              <a:t>I</a:t>
            </a:r>
            <a:r>
              <a:rPr lang="en-US" sz="2400" i="0" baseline="-25000" dirty="0" smtClean="0">
                <a:solidFill>
                  <a:srgbClr val="FF0000"/>
                </a:solidFill>
              </a:rPr>
              <a:t>P </a:t>
            </a:r>
            <a:r>
              <a:rPr lang="en-US" sz="2400" i="0" dirty="0" smtClean="0">
                <a:solidFill>
                  <a:srgbClr val="FF0000"/>
                </a:solidFill>
              </a:rPr>
              <a:t>, </a:t>
            </a:r>
            <a:r>
              <a:rPr lang="en-US" sz="2400" i="0" dirty="0" err="1">
                <a:solidFill>
                  <a:srgbClr val="FF0000"/>
                </a:solidFill>
                <a:latin typeface="Symbol" charset="2"/>
                <a:cs typeface="Symbol" charset="2"/>
              </a:rPr>
              <a:t>b</a:t>
            </a:r>
            <a:r>
              <a:rPr lang="en-US" sz="2400" i="0" baseline="-25000" dirty="0" err="1">
                <a:solidFill>
                  <a:srgbClr val="FF0000"/>
                </a:solidFill>
              </a:rPr>
              <a:t>T</a:t>
            </a:r>
            <a:r>
              <a:rPr lang="en-US" altLang="en-US" sz="2400" i="0" dirty="0">
                <a:solidFill>
                  <a:srgbClr val="FF0000"/>
                </a:solidFill>
              </a:rPr>
              <a:t> </a:t>
            </a:r>
            <a:r>
              <a:rPr lang="en-US" sz="2400" i="0" dirty="0" smtClean="0">
                <a:solidFill>
                  <a:srgbClr val="FF0000"/>
                </a:solidFill>
              </a:rPr>
              <a:t>and </a:t>
            </a:r>
            <a:r>
              <a:rPr lang="en-US" sz="2400" i="0" dirty="0" err="1" smtClean="0">
                <a:solidFill>
                  <a:srgbClr val="FF0000"/>
                </a:solidFill>
                <a:latin typeface="Symbol" charset="2"/>
                <a:cs typeface="Symbol" charset="2"/>
              </a:rPr>
              <a:t>t</a:t>
            </a:r>
            <a:r>
              <a:rPr lang="en-US" sz="2400" i="0" baseline="-25000" dirty="0" err="1" smtClean="0">
                <a:solidFill>
                  <a:srgbClr val="FF0000"/>
                </a:solidFill>
              </a:rPr>
              <a:t>E</a:t>
            </a:r>
            <a:endParaRPr lang="en-US" altLang="en-US" sz="2400" i="0" dirty="0" smtClean="0">
              <a:solidFill>
                <a:srgbClr val="FF0000"/>
              </a:solidFill>
            </a:endParaRPr>
          </a:p>
        </p:txBody>
      </p:sp>
      <p:sp>
        <p:nvSpPr>
          <p:cNvPr id="17" name="Rectangle 16"/>
          <p:cNvSpPr/>
          <p:nvPr/>
        </p:nvSpPr>
        <p:spPr>
          <a:xfrm>
            <a:off x="439636" y="2208481"/>
            <a:ext cx="3789889" cy="461665"/>
          </a:xfrm>
          <a:prstGeom prst="rect">
            <a:avLst/>
          </a:prstGeom>
        </p:spPr>
        <p:txBody>
          <a:bodyPr wrap="none">
            <a:spAutoFit/>
          </a:bodyPr>
          <a:lstStyle/>
          <a:p>
            <a:pPr>
              <a:buNone/>
            </a:pPr>
            <a:r>
              <a:rPr lang="en-US" sz="2400" i="0" dirty="0" smtClean="0">
                <a:solidFill>
                  <a:schemeClr val="accent6"/>
                </a:solidFill>
              </a:rPr>
              <a:t>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I</a:t>
            </a:r>
            <a:r>
              <a:rPr lang="en-US" sz="2400" i="0" baseline="-25000" dirty="0">
                <a:solidFill>
                  <a:schemeClr val="accent6"/>
                </a:solidFill>
              </a:rPr>
              <a:t>TF</a:t>
            </a:r>
            <a:r>
              <a:rPr lang="en-US" sz="2400" i="0" dirty="0">
                <a:solidFill>
                  <a:schemeClr val="accent6"/>
                </a:solidFill>
              </a:rPr>
              <a:t> (1 + </a:t>
            </a:r>
            <a:r>
              <a:rPr lang="en-US" sz="2400" i="0" dirty="0" smtClean="0">
                <a:solidFill>
                  <a:schemeClr val="accent6"/>
                </a:solidFill>
                <a:latin typeface="Symbol" charset="2"/>
                <a:cs typeface="Symbol" charset="2"/>
              </a:rPr>
              <a:t>k</a:t>
            </a:r>
            <a:r>
              <a:rPr lang="en-US" sz="2400" i="0" baseline="30000" dirty="0" smtClean="0">
                <a:solidFill>
                  <a:schemeClr val="accent6"/>
                </a:solidFill>
              </a:rPr>
              <a:t>2</a:t>
            </a:r>
            <a:r>
              <a:rPr lang="en-US" sz="2400" i="0" dirty="0" smtClean="0">
                <a:solidFill>
                  <a:schemeClr val="accent6"/>
                </a:solidFill>
              </a:rPr>
              <a:t>) </a:t>
            </a:r>
            <a:r>
              <a:rPr lang="en-US" sz="2400" i="0" dirty="0">
                <a:solidFill>
                  <a:schemeClr val="accent6"/>
                </a:solidFill>
              </a:rPr>
              <a:t>/ (2 A</a:t>
            </a:r>
            <a:r>
              <a:rPr lang="en-US" sz="2400" i="0" baseline="30000" dirty="0">
                <a:solidFill>
                  <a:schemeClr val="accent6"/>
                </a:solidFill>
              </a:rPr>
              <a:t>2</a:t>
            </a:r>
            <a:r>
              <a:rPr lang="en-US" sz="2400" i="0" dirty="0">
                <a:solidFill>
                  <a:schemeClr val="accent6"/>
                </a:solidFill>
              </a:rPr>
              <a:t> q*</a:t>
            </a:r>
            <a:r>
              <a:rPr lang="en-US" sz="2400" i="0" dirty="0" smtClean="0">
                <a:solidFill>
                  <a:schemeClr val="accent6"/>
                </a:solidFill>
              </a:rPr>
              <a:t>)</a:t>
            </a:r>
            <a:endParaRPr lang="en-US" sz="1600" i="0" dirty="0">
              <a:solidFill>
                <a:schemeClr val="accent6"/>
              </a:solidFill>
            </a:endParaRPr>
          </a:p>
        </p:txBody>
      </p:sp>
      <p:sp>
        <p:nvSpPr>
          <p:cNvPr id="18" name="Rectangle 17"/>
          <p:cNvSpPr/>
          <p:nvPr/>
        </p:nvSpPr>
        <p:spPr>
          <a:xfrm>
            <a:off x="384957" y="3935876"/>
            <a:ext cx="6702755" cy="461665"/>
          </a:xfrm>
          <a:prstGeom prst="rect">
            <a:avLst/>
          </a:prstGeom>
        </p:spPr>
        <p:txBody>
          <a:bodyPr wrap="square">
            <a:spAutoFit/>
          </a:bodyPr>
          <a:lstStyle/>
          <a:p>
            <a:pPr>
              <a:buNone/>
            </a:pPr>
            <a:r>
              <a:rPr lang="en-US" sz="2400" i="0" dirty="0" smtClean="0">
                <a:solidFill>
                  <a:schemeClr val="accent6"/>
                </a:solidFill>
                <a:latin typeface="+mj-lt"/>
                <a:cs typeface="Symbol" charset="2"/>
              </a:rPr>
              <a:t>Normalized pressure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T</a:t>
            </a:r>
            <a:r>
              <a:rPr lang="en-US" sz="2400" i="0" baseline="-25000" dirty="0" smtClean="0">
                <a:solidFill>
                  <a:schemeClr val="accent6"/>
                </a:solidFill>
              </a:rPr>
              <a:t> </a:t>
            </a:r>
            <a:r>
              <a:rPr lang="en-US" sz="2400" i="0" dirty="0" smtClean="0">
                <a:solidFill>
                  <a:schemeClr val="accent6"/>
                </a:solidFill>
              </a:rPr>
              <a:t>[%]</a:t>
            </a:r>
            <a:r>
              <a:rPr lang="en-US" sz="2400" i="0" baseline="-25000" dirty="0" smtClean="0">
                <a:solidFill>
                  <a:schemeClr val="accent6"/>
                </a:solidFill>
              </a:rPr>
              <a:t> </a:t>
            </a:r>
            <a:r>
              <a:rPr lang="en-US" sz="2400" i="0" dirty="0" smtClean="0">
                <a:solidFill>
                  <a:schemeClr val="accent6"/>
                </a:solidFill>
                <a:latin typeface="Symbol" charset="2"/>
                <a:cs typeface="Symbol" charset="2"/>
              </a:rPr>
              <a:t>º</a:t>
            </a:r>
            <a:r>
              <a:rPr lang="en-US" sz="2400" i="0" dirty="0" smtClean="0">
                <a:solidFill>
                  <a:schemeClr val="accent6"/>
                </a:solidFill>
              </a:rPr>
              <a:t>  </a:t>
            </a:r>
            <a:r>
              <a:rPr lang="en-US" sz="2400" i="0" dirty="0" err="1" smtClean="0">
                <a:solidFill>
                  <a:schemeClr val="accent6"/>
                </a:solidFill>
                <a:latin typeface="Symbol" charset="2"/>
                <a:cs typeface="Symbol" charset="2"/>
              </a:rPr>
              <a:t>b</a:t>
            </a:r>
            <a:r>
              <a:rPr lang="en-US" sz="2400" i="0" baseline="-25000" dirty="0" err="1" smtClean="0">
                <a:solidFill>
                  <a:schemeClr val="accent6"/>
                </a:solidFill>
              </a:rPr>
              <a:t>N</a:t>
            </a:r>
            <a:r>
              <a:rPr lang="en-US" sz="2400" i="0" dirty="0" smtClean="0">
                <a:solidFill>
                  <a:schemeClr val="accent6"/>
                </a:solidFill>
              </a:rPr>
              <a:t>  I</a:t>
            </a:r>
            <a:r>
              <a:rPr lang="en-US" sz="2400" i="0" baseline="-25000" dirty="0" smtClean="0">
                <a:solidFill>
                  <a:schemeClr val="accent6"/>
                </a:solidFill>
              </a:rPr>
              <a:t>P</a:t>
            </a:r>
            <a:r>
              <a:rPr lang="en-US" sz="2400" i="0" dirty="0" smtClean="0">
                <a:solidFill>
                  <a:schemeClr val="accent6"/>
                </a:solidFill>
              </a:rPr>
              <a:t> </a:t>
            </a:r>
            <a:r>
              <a:rPr lang="en-US" sz="2400" i="0" dirty="0">
                <a:solidFill>
                  <a:schemeClr val="accent6"/>
                </a:solidFill>
              </a:rPr>
              <a:t>/ (aB</a:t>
            </a:r>
            <a:r>
              <a:rPr lang="en-US" sz="2400" i="0" baseline="-25000" dirty="0">
                <a:solidFill>
                  <a:schemeClr val="accent6"/>
                </a:solidFill>
              </a:rPr>
              <a:t>T0</a:t>
            </a:r>
            <a:r>
              <a:rPr lang="en-US" sz="2400" i="0" dirty="0" smtClean="0">
                <a:solidFill>
                  <a:schemeClr val="accent6"/>
                </a:solidFill>
              </a:rPr>
              <a:t>)</a:t>
            </a:r>
          </a:p>
        </p:txBody>
      </p:sp>
      <p:pic>
        <p:nvPicPr>
          <p:cNvPr id="11" name="Picture 10"/>
          <p:cNvPicPr>
            <a:picLocks noChangeAspect="1"/>
          </p:cNvPicPr>
          <p:nvPr/>
        </p:nvPicPr>
        <p:blipFill>
          <a:blip r:embed="rId3"/>
          <a:stretch>
            <a:fillRect/>
          </a:stretch>
        </p:blipFill>
        <p:spPr>
          <a:xfrm>
            <a:off x="7225453" y="2412999"/>
            <a:ext cx="1696297" cy="3392593"/>
          </a:xfrm>
          <a:prstGeom prst="rect">
            <a:avLst/>
          </a:prstGeom>
        </p:spPr>
      </p:pic>
      <p:sp>
        <p:nvSpPr>
          <p:cNvPr id="16" name="Text Box 4"/>
          <p:cNvSpPr txBox="1">
            <a:spLocks noChangeArrowheads="1"/>
          </p:cNvSpPr>
          <p:nvPr/>
        </p:nvSpPr>
        <p:spPr bwMode="auto">
          <a:xfrm>
            <a:off x="6604000" y="1732672"/>
            <a:ext cx="2565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1800" i="0" dirty="0">
                <a:latin typeface="+mn-lt"/>
                <a:ea typeface="ÇlÇr ñæí©" charset="0"/>
                <a:cs typeface="Times New Roman"/>
              </a:rPr>
              <a:t>H</a:t>
            </a:r>
            <a:r>
              <a:rPr kumimoji="0" lang="en-US" sz="1800" i="0" u="none" strike="noStrike" cap="none" normalizeH="0" baseline="0" dirty="0" smtClean="0">
                <a:ln>
                  <a:noFill/>
                </a:ln>
                <a:effectLst/>
                <a:latin typeface="+mn-lt"/>
                <a:ea typeface="ÇlÇr ñæí©" charset="0"/>
                <a:cs typeface="Times New Roman"/>
              </a:rPr>
              <a:t>igh </a:t>
            </a:r>
            <a:r>
              <a:rPr kumimoji="0" lang="en-US" sz="1800" i="1" u="none" strike="noStrike" cap="none" normalizeH="0" baseline="0" dirty="0">
                <a:ln>
                  <a:noFill/>
                </a:ln>
                <a:effectLst/>
                <a:latin typeface="+mn-lt"/>
                <a:ea typeface="ÇlÇr ñæí©" charset="0"/>
                <a:cs typeface="Times New Roman"/>
              </a:rPr>
              <a:t>κ</a:t>
            </a:r>
            <a:r>
              <a:rPr kumimoji="0" lang="en-US" sz="1800" i="0" u="none" strike="noStrike" cap="none" normalizeH="0" baseline="0" dirty="0">
                <a:ln>
                  <a:noFill/>
                </a:ln>
                <a:effectLst/>
                <a:latin typeface="+mn-lt"/>
                <a:ea typeface="ÇlÇr ñæí©" charset="0"/>
                <a:cs typeface="Times New Roman"/>
              </a:rPr>
              <a:t> ∼ </a:t>
            </a:r>
            <a:r>
              <a:rPr lang="en-US" sz="1800" i="0" dirty="0" smtClean="0">
                <a:latin typeface="+mn-lt"/>
                <a:ea typeface="ÇlÇr ñæí©" charset="0"/>
                <a:cs typeface="Times New Roman"/>
              </a:rPr>
              <a:t>3.0</a:t>
            </a:r>
            <a:r>
              <a:rPr kumimoji="0" lang="en-US" sz="1800" i="0" u="none" strike="noStrike" cap="none" normalizeH="0" baseline="0" dirty="0" smtClean="0">
                <a:ln>
                  <a:noFill/>
                </a:ln>
                <a:effectLst/>
                <a:latin typeface="+mn-lt"/>
                <a:ea typeface="ÇlÇr ñæí©" charset="0"/>
                <a:cs typeface="Times New Roman"/>
              </a:rPr>
              <a:t> equilibrium</a:t>
            </a:r>
            <a:r>
              <a:rPr lang="en-US" sz="1800" i="0" dirty="0">
                <a:latin typeface="+mn-lt"/>
                <a:ea typeface="ÇlÇr ñæí©" charset="0"/>
                <a:cs typeface="Times New Roman"/>
              </a:rPr>
              <a:t> </a:t>
            </a:r>
            <a:r>
              <a:rPr lang="en-US" sz="1800" i="0" dirty="0" smtClean="0">
                <a:latin typeface="+mn-lt"/>
                <a:ea typeface="ÇlÇr ñæí©" charset="0"/>
                <a:cs typeface="Times New Roman"/>
              </a:rPr>
              <a:t>in NSTX</a:t>
            </a:r>
            <a:r>
              <a:rPr kumimoji="0" lang="en-US" sz="1800" i="0" u="none" strike="noStrike" cap="none" normalizeH="0" baseline="0" dirty="0" smtClean="0">
                <a:ln>
                  <a:noFill/>
                </a:ln>
                <a:effectLst/>
                <a:latin typeface="+mn-lt"/>
                <a:ea typeface="ÇlÇr ñæí©" charset="0"/>
                <a:cs typeface="Times New Roman"/>
              </a:rPr>
              <a:t> </a:t>
            </a:r>
            <a:endParaRPr lang="en-US" sz="1800" dirty="0">
              <a:latin typeface="+mn-lt"/>
              <a:cs typeface="Times New Roman"/>
            </a:endParaRPr>
          </a:p>
        </p:txBody>
      </p:sp>
      <p:sp>
        <p:nvSpPr>
          <p:cNvPr id="19" name="Rectangle 18"/>
          <p:cNvSpPr/>
          <p:nvPr/>
        </p:nvSpPr>
        <p:spPr>
          <a:xfrm>
            <a:off x="376136" y="3427681"/>
            <a:ext cx="4961615" cy="461665"/>
          </a:xfrm>
          <a:prstGeom prst="rect">
            <a:avLst/>
          </a:prstGeom>
        </p:spPr>
        <p:txBody>
          <a:bodyPr wrap="none">
            <a:spAutoFit/>
          </a:bodyPr>
          <a:lstStyle/>
          <a:p>
            <a:pPr>
              <a:buNone/>
            </a:pPr>
            <a:r>
              <a:rPr lang="en-US" sz="2400" i="0" dirty="0" smtClean="0">
                <a:solidFill>
                  <a:schemeClr val="accent6"/>
                </a:solidFill>
                <a:latin typeface="+mn-lt"/>
                <a:cs typeface="Symbol" charset="2"/>
              </a:rPr>
              <a:t>Energy confinement time </a:t>
            </a:r>
            <a:r>
              <a:rPr lang="en-US" sz="2400" i="0" dirty="0" err="1" smtClean="0">
                <a:solidFill>
                  <a:schemeClr val="accent6"/>
                </a:solidFill>
                <a:latin typeface="Symbol" charset="2"/>
                <a:cs typeface="Symbol" charset="2"/>
              </a:rPr>
              <a:t>t</a:t>
            </a:r>
            <a:r>
              <a:rPr lang="en-US" sz="2400" i="0" baseline="-25000" dirty="0" err="1" smtClean="0">
                <a:solidFill>
                  <a:schemeClr val="accent6"/>
                </a:solidFill>
              </a:rPr>
              <a:t>E</a:t>
            </a:r>
            <a:r>
              <a:rPr lang="en-US" sz="2400" i="0" baseline="-25000" dirty="0" smtClean="0">
                <a:solidFill>
                  <a:schemeClr val="accent6"/>
                </a:solidFill>
              </a:rPr>
              <a:t> </a:t>
            </a:r>
            <a:r>
              <a:rPr lang="en-US" sz="2400" i="0" dirty="0" smtClean="0">
                <a:solidFill>
                  <a:schemeClr val="accent6"/>
                </a:solidFill>
              </a:rPr>
              <a:t> ∝  I</a:t>
            </a:r>
            <a:r>
              <a:rPr lang="en-US" sz="2400" i="0" baseline="-25000" dirty="0" smtClean="0">
                <a:solidFill>
                  <a:schemeClr val="accent6"/>
                </a:solidFill>
              </a:rPr>
              <a:t>P</a:t>
            </a:r>
            <a:endParaRPr lang="en-US" sz="1600" i="0" dirty="0">
              <a:solidFill>
                <a:schemeClr val="accent6"/>
              </a:solidFill>
            </a:endParaRPr>
          </a:p>
        </p:txBody>
      </p:sp>
      <p:sp>
        <p:nvSpPr>
          <p:cNvPr id="21" name="Rectangle 20"/>
          <p:cNvSpPr/>
          <p:nvPr/>
        </p:nvSpPr>
        <p:spPr>
          <a:xfrm>
            <a:off x="452336" y="5231081"/>
            <a:ext cx="6075464" cy="523220"/>
          </a:xfrm>
          <a:prstGeom prst="rect">
            <a:avLst/>
          </a:prstGeom>
        </p:spPr>
        <p:txBody>
          <a:bodyPr wrap="square">
            <a:spAutoFit/>
          </a:bodyPr>
          <a:lstStyle/>
          <a:p>
            <a:pPr>
              <a:buNone/>
            </a:pPr>
            <a:r>
              <a:rPr lang="en-US" sz="2800" i="0" dirty="0" smtClean="0">
                <a:solidFill>
                  <a:schemeClr val="accent6"/>
                </a:solidFill>
              </a:rPr>
              <a:t>I</a:t>
            </a:r>
            <a:r>
              <a:rPr lang="en-US" sz="2800" i="0" baseline="-25000" dirty="0" smtClean="0">
                <a:solidFill>
                  <a:schemeClr val="accent6"/>
                </a:solidFill>
              </a:rPr>
              <a:t>P</a:t>
            </a:r>
            <a:r>
              <a:rPr lang="en-US" sz="2800" i="0" dirty="0" smtClean="0">
                <a:solidFill>
                  <a:schemeClr val="accent6"/>
                </a:solidFill>
              </a:rPr>
              <a:t> ~  </a:t>
            </a:r>
            <a:r>
              <a:rPr lang="en-US" sz="2800" i="0" dirty="0">
                <a:solidFill>
                  <a:schemeClr val="accent6"/>
                </a:solidFill>
              </a:rPr>
              <a:t>I</a:t>
            </a:r>
            <a:r>
              <a:rPr lang="en-US" sz="2800" i="0" baseline="-25000" dirty="0">
                <a:solidFill>
                  <a:schemeClr val="accent6"/>
                </a:solidFill>
              </a:rPr>
              <a:t>TF</a:t>
            </a:r>
            <a:r>
              <a:rPr lang="en-US" sz="2800" i="0" dirty="0">
                <a:solidFill>
                  <a:schemeClr val="accent6"/>
                </a:solidFill>
              </a:rPr>
              <a:t>  </a:t>
            </a:r>
            <a:r>
              <a:rPr lang="en-US" sz="2400" i="0" dirty="0" smtClean="0">
                <a:solidFill>
                  <a:schemeClr val="accent6"/>
                </a:solidFill>
              </a:rPr>
              <a:t>for ST due to low A and high </a:t>
            </a:r>
            <a:r>
              <a:rPr lang="en-US" sz="2400" i="0" dirty="0" smtClean="0">
                <a:solidFill>
                  <a:schemeClr val="accent6"/>
                </a:solidFill>
                <a:latin typeface="Symbol" charset="2"/>
                <a:cs typeface="Symbol" charset="2"/>
              </a:rPr>
              <a:t>k</a:t>
            </a:r>
            <a:endParaRPr lang="en-US" sz="1600" i="0" dirty="0">
              <a:solidFill>
                <a:schemeClr val="accent6"/>
              </a:solidFill>
              <a:latin typeface="Symbol" charset="2"/>
              <a:cs typeface="Symbol" charset="2"/>
            </a:endParaRPr>
          </a:p>
        </p:txBody>
      </p:sp>
      <p:sp>
        <p:nvSpPr>
          <p:cNvPr id="23" name="Text Box 4"/>
          <p:cNvSpPr txBox="1">
            <a:spLocks noChangeArrowheads="1"/>
          </p:cNvSpPr>
          <p:nvPr/>
        </p:nvSpPr>
        <p:spPr bwMode="auto">
          <a:xfrm>
            <a:off x="76200" y="1755552"/>
            <a:ext cx="6248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ST has high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due to h</a:t>
            </a:r>
            <a:r>
              <a:rPr kumimoji="0" lang="en-US" i="0" u="none" strike="noStrike" cap="none" normalizeH="0" baseline="0" dirty="0" smtClean="0">
                <a:ln>
                  <a:noFill/>
                </a:ln>
                <a:solidFill>
                  <a:schemeClr val="tx1"/>
                </a:solidFill>
                <a:effectLst/>
                <a:latin typeface="+mn-lt"/>
                <a:ea typeface="ÇlÇr ñæí©" charset="0"/>
                <a:cs typeface="Times New Roman"/>
              </a:rPr>
              <a:t>igh </a:t>
            </a:r>
            <a:r>
              <a:rPr kumimoji="0" lang="en-US" i="1" u="none" strike="noStrike" cap="none" normalizeH="0" baseline="0" dirty="0">
                <a:ln>
                  <a:noFill/>
                </a:ln>
                <a:solidFill>
                  <a:schemeClr val="tx1"/>
                </a:solidFill>
                <a:effectLst/>
                <a:latin typeface="+mn-lt"/>
                <a:ea typeface="ÇlÇr ñæí©" charset="0"/>
                <a:cs typeface="Times New Roman"/>
              </a:rPr>
              <a:t>κ</a:t>
            </a:r>
            <a:r>
              <a:rPr kumimoji="0" lang="en-US"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smtClean="0">
                <a:ln>
                  <a:noFill/>
                </a:ln>
                <a:solidFill>
                  <a:schemeClr val="tx1"/>
                </a:solidFill>
                <a:effectLst/>
                <a:latin typeface="+mn-lt"/>
                <a:ea typeface="ÇlÇr ñæí©" charset="0"/>
                <a:cs typeface="Times New Roman"/>
              </a:rPr>
              <a:t>and low A</a:t>
            </a:r>
            <a:endParaRPr lang="en-US" dirty="0">
              <a:latin typeface="+mn-lt"/>
              <a:cs typeface="Times New Roman"/>
            </a:endParaRPr>
          </a:p>
        </p:txBody>
      </p:sp>
      <p:sp>
        <p:nvSpPr>
          <p:cNvPr id="24" name="Text Box 4"/>
          <p:cNvSpPr txBox="1">
            <a:spLocks noChangeArrowheads="1"/>
          </p:cNvSpPr>
          <p:nvPr/>
        </p:nvSpPr>
        <p:spPr bwMode="auto">
          <a:xfrm>
            <a:off x="139700" y="2923953"/>
            <a:ext cx="57785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I</a:t>
            </a:r>
            <a:r>
              <a:rPr lang="en-US" i="0" baseline="-25000" dirty="0" smtClean="0">
                <a:latin typeface="+mn-lt"/>
                <a:ea typeface="ÇlÇr ñæí©" charset="0"/>
                <a:cs typeface="Times New Roman"/>
              </a:rPr>
              <a:t>P</a:t>
            </a:r>
            <a:r>
              <a:rPr lang="en-US" i="0" dirty="0" smtClean="0">
                <a:latin typeface="+mn-lt"/>
                <a:ea typeface="ÇlÇr ñæí©" charset="0"/>
                <a:cs typeface="Times New Roman"/>
              </a:rPr>
              <a:t> </a:t>
            </a:r>
            <a:r>
              <a:rPr lang="en-US" i="0" dirty="0">
                <a:latin typeface="+mn-lt"/>
                <a:ea typeface="ÇlÇr ñæí©" charset="0"/>
                <a:cs typeface="Times New Roman"/>
              </a:rPr>
              <a:t>i</a:t>
            </a:r>
            <a:r>
              <a:rPr kumimoji="0" lang="en-US" i="0" u="none" strike="noStrike" cap="none" normalizeH="0" baseline="0" dirty="0" smtClean="0">
                <a:ln>
                  <a:noFill/>
                </a:ln>
                <a:solidFill>
                  <a:schemeClr val="tx1"/>
                </a:solidFill>
                <a:effectLst/>
                <a:latin typeface="+mn-lt"/>
                <a:ea typeface="ÇlÇr ñæí©" charset="0"/>
                <a:cs typeface="Times New Roman"/>
              </a:rPr>
              <a:t>ncreases </a:t>
            </a:r>
            <a:r>
              <a:rPr kumimoji="0" lang="en-US" i="0" u="none" strike="noStrike" cap="none" normalizeH="0" baseline="0" dirty="0" err="1" smtClean="0">
                <a:ln>
                  <a:noFill/>
                </a:ln>
                <a:solidFill>
                  <a:schemeClr val="tx1"/>
                </a:solidFill>
                <a:effectLst/>
                <a:latin typeface="+mn-lt"/>
                <a:ea typeface="ÇlÇr ñæí©" charset="0"/>
                <a:cs typeface="Times New Roman"/>
              </a:rPr>
              <a:t>tokamak</a:t>
            </a:r>
            <a:r>
              <a:rPr lang="en-US" i="0" dirty="0">
                <a:latin typeface="+mn-lt"/>
                <a:ea typeface="ÇlÇr ñæí©" charset="0"/>
                <a:cs typeface="Times New Roman"/>
              </a:rPr>
              <a:t> </a:t>
            </a:r>
            <a:r>
              <a:rPr lang="en-US" i="0" dirty="0" smtClean="0">
                <a:latin typeface="+mn-lt"/>
                <a:ea typeface="ÇlÇr ñæí©" charset="0"/>
                <a:cs typeface="Times New Roman"/>
              </a:rPr>
              <a:t>performance</a:t>
            </a:r>
            <a:endParaRPr lang="en-US" dirty="0">
              <a:latin typeface="+mn-lt"/>
              <a:cs typeface="Times New Roman"/>
            </a:endParaRPr>
          </a:p>
        </p:txBody>
      </p:sp>
      <p:sp>
        <p:nvSpPr>
          <p:cNvPr id="25" name="Text Box 4"/>
          <p:cNvSpPr txBox="1">
            <a:spLocks noChangeArrowheads="1"/>
          </p:cNvSpPr>
          <p:nvPr/>
        </p:nvSpPr>
        <p:spPr bwMode="auto">
          <a:xfrm>
            <a:off x="76200" y="4679072"/>
            <a:ext cx="76962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i="0" dirty="0" smtClean="0">
                <a:latin typeface="+mn-lt"/>
                <a:ea typeface="ÇlÇr ñæí©" charset="0"/>
                <a:cs typeface="Times New Roman"/>
              </a:rPr>
              <a:t>• </a:t>
            </a:r>
            <a:r>
              <a:rPr lang="en-US" i="0" dirty="0" smtClean="0"/>
              <a:t>ST achieves high performance cost effectively  </a:t>
            </a:r>
            <a:endParaRPr lang="en-US" dirty="0">
              <a:latin typeface="+mn-lt"/>
              <a:cs typeface="Times New Roman"/>
            </a:endParaRPr>
          </a:p>
        </p:txBody>
      </p:sp>
      <p:sp>
        <p:nvSpPr>
          <p:cNvPr id="26" name="Up Arrow 25"/>
          <p:cNvSpPr/>
          <p:nvPr/>
        </p:nvSpPr>
        <p:spPr bwMode="auto">
          <a:xfrm>
            <a:off x="1231900" y="5791200"/>
            <a:ext cx="520700" cy="304800"/>
          </a:xfrm>
          <a:prstGeom prst="upArrow">
            <a:avLst>
              <a:gd name="adj1" fmla="val 70945"/>
              <a:gd name="adj2" fmla="val 50000"/>
            </a:avLst>
          </a:prstGeom>
          <a:solidFill>
            <a:schemeClr val="accent6"/>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50" b="1" i="1" u="none" strike="noStrike" cap="none" normalizeH="0" baseline="0">
              <a:ln>
                <a:noFill/>
              </a:ln>
              <a:solidFill>
                <a:srgbClr val="1822CD"/>
              </a:solidFill>
              <a:effectLst/>
              <a:latin typeface="Helvetica" charset="0"/>
            </a:endParaRPr>
          </a:p>
        </p:txBody>
      </p:sp>
      <p:sp>
        <p:nvSpPr>
          <p:cNvPr id="27" name="TextBox 26"/>
          <p:cNvSpPr txBox="1"/>
          <p:nvPr/>
        </p:nvSpPr>
        <p:spPr>
          <a:xfrm>
            <a:off x="1300067" y="6096000"/>
            <a:ext cx="384365" cy="523220"/>
          </a:xfrm>
          <a:prstGeom prst="rect">
            <a:avLst/>
          </a:prstGeom>
          <a:noFill/>
        </p:spPr>
        <p:txBody>
          <a:bodyPr wrap="none" rtlCol="0">
            <a:spAutoFit/>
          </a:bodyPr>
          <a:lstStyle/>
          <a:p>
            <a:pPr>
              <a:buNone/>
            </a:pPr>
            <a:r>
              <a:rPr lang="en-US" sz="2800" i="0" dirty="0" smtClean="0">
                <a:solidFill>
                  <a:schemeClr val="accent6"/>
                </a:solidFill>
              </a:rPr>
              <a:t>$</a:t>
            </a:r>
            <a:endParaRPr lang="en-US" sz="2800" i="0" dirty="0">
              <a:solidFill>
                <a:schemeClr val="accent6"/>
              </a:solidFill>
            </a:endParaRPr>
          </a:p>
        </p:txBody>
      </p:sp>
      <p:sp>
        <p:nvSpPr>
          <p:cNvPr id="34" name="Text Box 4"/>
          <p:cNvSpPr txBox="1">
            <a:spLocks noChangeArrowheads="1"/>
          </p:cNvSpPr>
          <p:nvPr/>
        </p:nvSpPr>
        <p:spPr bwMode="auto">
          <a:xfrm>
            <a:off x="5043627" y="1016913"/>
            <a:ext cx="4088170"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1822CD"/>
                </a:solidFill>
                <a:latin typeface="Helvetica Neue"/>
                <a:cs typeface="Helvetica Neue"/>
              </a:rPr>
              <a:t>Toroidal beta </a:t>
            </a:r>
            <a:r>
              <a:rPr lang="en-US" altLang="en-US" sz="2000" b="1" i="0" dirty="0" err="1" smtClean="0">
                <a:solidFill>
                  <a:srgbClr val="1822CD"/>
                </a:solidFill>
                <a:latin typeface="Symbol" pitchFamily="18" charset="2"/>
              </a:rPr>
              <a:t>b</a:t>
            </a:r>
            <a:r>
              <a:rPr lang="en-US" altLang="en-US" sz="2000" b="1" i="0" baseline="-25000" dirty="0" err="1" smtClean="0">
                <a:solidFill>
                  <a:srgbClr val="1822CD"/>
                </a:solidFill>
                <a:latin typeface="Arial" charset="0"/>
              </a:rPr>
              <a:t>T</a:t>
            </a:r>
            <a:r>
              <a:rPr lang="en-US" altLang="en-US" sz="2000" b="1" i="0" dirty="0" smtClean="0">
                <a:solidFill>
                  <a:srgbClr val="1822CD"/>
                </a:solidFill>
                <a:latin typeface="Helvetica" pitchFamily="-64" charset="0"/>
              </a:rPr>
              <a:t> </a:t>
            </a:r>
            <a:r>
              <a:rPr lang="en-US" altLang="en-US" sz="2000" b="1" i="0" dirty="0">
                <a:solidFill>
                  <a:srgbClr val="1822CD"/>
                </a:solidFill>
                <a:latin typeface="Helvetica" pitchFamily="-64" charset="0"/>
              </a:rPr>
              <a:t>= </a:t>
            </a:r>
            <a:r>
              <a:rPr lang="en-US" altLang="en-US" sz="2000" b="1" i="0" dirty="0" smtClean="0">
                <a:solidFill>
                  <a:srgbClr val="1822CD"/>
                </a:solidFill>
                <a:latin typeface="Symbol" charset="2"/>
                <a:cs typeface="Symbol" charset="2"/>
                <a:sym typeface="Symbol"/>
              </a:rPr>
              <a:t></a:t>
            </a:r>
            <a:r>
              <a:rPr lang="en-US" altLang="en-US" sz="2000" b="1" i="0" dirty="0" smtClean="0">
                <a:solidFill>
                  <a:srgbClr val="1822CD"/>
                </a:solidFill>
                <a:latin typeface="Helvetica" pitchFamily="-64" charset="0"/>
                <a:sym typeface="Math1" pitchFamily="2" charset="2"/>
              </a:rPr>
              <a:t>p</a:t>
            </a:r>
            <a:r>
              <a:rPr lang="en-US" altLang="en-US" sz="2000" b="1" i="0" dirty="0" smtClean="0">
                <a:solidFill>
                  <a:srgbClr val="1822CD"/>
                </a:solidFill>
                <a:latin typeface="Symbol" panose="05050102010706020507" pitchFamily="18" charset="2"/>
                <a:cs typeface="Symbol" charset="2"/>
                <a:sym typeface="Symbol"/>
              </a:rPr>
              <a:t></a:t>
            </a:r>
            <a:r>
              <a:rPr lang="en-US" altLang="en-US" sz="2000" b="1" i="0" dirty="0" smtClean="0">
                <a:solidFill>
                  <a:srgbClr val="1822CD"/>
                </a:solidFill>
                <a:latin typeface="Symbol" charset="2"/>
                <a:cs typeface="Symbol" charset="2"/>
                <a:sym typeface="Math1" pitchFamily="2" charset="2"/>
              </a:rPr>
              <a:t> </a:t>
            </a:r>
            <a:r>
              <a:rPr lang="en-US" altLang="en-US" sz="2000" b="1" i="0" dirty="0">
                <a:solidFill>
                  <a:srgbClr val="1822CD"/>
                </a:solidFill>
                <a:latin typeface="Helvetica" pitchFamily="-64" charset="0"/>
                <a:sym typeface="Math1" pitchFamily="2" charset="2"/>
              </a:rPr>
              <a:t>/ (</a:t>
            </a:r>
            <a:r>
              <a:rPr lang="en-US" altLang="en-US" sz="2000" b="1" i="0" dirty="0" smtClean="0">
                <a:solidFill>
                  <a:srgbClr val="1822CD"/>
                </a:solidFill>
                <a:latin typeface="Helvetica" pitchFamily="-64" charset="0"/>
                <a:sym typeface="Math1" pitchFamily="2" charset="2"/>
              </a:rPr>
              <a:t>B</a:t>
            </a:r>
            <a:r>
              <a:rPr lang="en-US" altLang="en-US" sz="2000" b="1" i="0" baseline="-25000" dirty="0" smtClean="0">
                <a:solidFill>
                  <a:srgbClr val="1822CD"/>
                </a:solidFill>
                <a:latin typeface="Helvetica" pitchFamily="-64" charset="0"/>
                <a:sym typeface="Math1" pitchFamily="2" charset="2"/>
              </a:rPr>
              <a:t>T0</a:t>
            </a:r>
            <a:r>
              <a:rPr lang="en-US" altLang="en-US" sz="2000" b="1" i="0" baseline="30000" dirty="0" smtClean="0">
                <a:solidFill>
                  <a:srgbClr val="1822CD"/>
                </a:solidFill>
                <a:latin typeface="Helvetica" pitchFamily="-64" charset="0"/>
                <a:sym typeface="Math1" pitchFamily="2" charset="2"/>
              </a:rPr>
              <a:t>2</a:t>
            </a:r>
            <a:r>
              <a:rPr lang="en-US" altLang="en-US" sz="2000" b="1" i="0" dirty="0" smtClean="0">
                <a:solidFill>
                  <a:srgbClr val="1822CD"/>
                </a:solidFill>
                <a:latin typeface="Helvetica" pitchFamily="-64" charset="0"/>
                <a:sym typeface="Math1" pitchFamily="2" charset="2"/>
              </a:rPr>
              <a:t>/2</a:t>
            </a:r>
            <a:r>
              <a:rPr lang="en-US" altLang="en-US" sz="2000" b="1" i="0" dirty="0" smtClean="0">
                <a:solidFill>
                  <a:srgbClr val="1822CD"/>
                </a:solidFill>
                <a:latin typeface="Symbol" pitchFamily="18" charset="2"/>
                <a:sym typeface="Math1" pitchFamily="2" charset="2"/>
              </a:rPr>
              <a:t>m</a:t>
            </a:r>
            <a:r>
              <a:rPr lang="en-US" altLang="en-US" sz="2000" b="1" i="0" baseline="-25000" dirty="0" smtClean="0">
                <a:solidFill>
                  <a:srgbClr val="1822CD"/>
                </a:solidFill>
                <a:latin typeface="Helvetica" pitchFamily="-64" charset="0"/>
                <a:sym typeface="Math1" pitchFamily="2" charset="2"/>
              </a:rPr>
              <a:t>0</a:t>
            </a:r>
            <a:r>
              <a:rPr lang="en-US" altLang="en-US" sz="2000" b="1" i="0" dirty="0" smtClean="0">
                <a:solidFill>
                  <a:srgbClr val="1822CD"/>
                </a:solidFill>
                <a:latin typeface="Helvetica" pitchFamily="-64" charset="0"/>
                <a:sym typeface="Math1" pitchFamily="2" charset="2"/>
              </a:rPr>
              <a:t>)</a:t>
            </a:r>
            <a:endParaRPr lang="en-US" altLang="en-US" sz="2000" b="1" i="0" dirty="0">
              <a:solidFill>
                <a:srgbClr val="1822CD"/>
              </a:solidFill>
              <a:latin typeface="Helvetica" pitchFamily="-64" charset="0"/>
              <a:sym typeface="Math1" pitchFamily="2" charset="2"/>
            </a:endParaRPr>
          </a:p>
        </p:txBody>
      </p:sp>
      <p:sp>
        <p:nvSpPr>
          <p:cNvPr id="35" name="Text Box 4"/>
          <p:cNvSpPr txBox="1">
            <a:spLocks noChangeArrowheads="1"/>
          </p:cNvSpPr>
          <p:nvPr/>
        </p:nvSpPr>
        <p:spPr bwMode="auto">
          <a:xfrm>
            <a:off x="0" y="1016913"/>
            <a:ext cx="2727286" cy="492443"/>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a:solidFill>
                  <a:srgbClr val="FF0000"/>
                </a:solidFill>
                <a:latin typeface="Helvetica" pitchFamily="-64" charset="0"/>
              </a:rPr>
              <a:t>Aspect Ratio A = R</a:t>
            </a:r>
            <a:r>
              <a:rPr lang="en-US" altLang="en-US" sz="2000" b="1" i="0" baseline="-25000" dirty="0">
                <a:solidFill>
                  <a:srgbClr val="FF0000"/>
                </a:solidFill>
                <a:latin typeface="Helvetica" pitchFamily="-64" charset="0"/>
              </a:rPr>
              <a:t> </a:t>
            </a:r>
            <a:r>
              <a:rPr lang="en-US" altLang="en-US" sz="2000" b="1" i="0" dirty="0" smtClean="0">
                <a:solidFill>
                  <a:srgbClr val="FF0000"/>
                </a:solidFill>
                <a:latin typeface="Helvetica" pitchFamily="-64" charset="0"/>
              </a:rPr>
              <a:t>/a</a:t>
            </a:r>
            <a:endParaRPr lang="en-US" altLang="en-US" sz="2000" i="0" dirty="0">
              <a:solidFill>
                <a:srgbClr val="FF0000"/>
              </a:solidFill>
              <a:latin typeface="Helvetica" pitchFamily="-64" charset="0"/>
            </a:endParaRPr>
          </a:p>
        </p:txBody>
      </p:sp>
      <p:sp>
        <p:nvSpPr>
          <p:cNvPr id="36" name="Text Box 4"/>
          <p:cNvSpPr txBox="1">
            <a:spLocks noChangeArrowheads="1"/>
          </p:cNvSpPr>
          <p:nvPr/>
        </p:nvSpPr>
        <p:spPr bwMode="auto">
          <a:xfrm>
            <a:off x="2723017" y="1016913"/>
            <a:ext cx="2382383" cy="492443"/>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2000" b="1" i="0" dirty="0" smtClean="0">
                <a:solidFill>
                  <a:srgbClr val="000000"/>
                </a:solidFill>
                <a:latin typeface="Helvetica Neue"/>
                <a:cs typeface="Helvetica Neue"/>
              </a:rPr>
              <a:t>Elongation </a:t>
            </a:r>
            <a:r>
              <a:rPr lang="en-US" altLang="en-US" sz="2000" b="1" i="0" dirty="0" smtClean="0">
                <a:solidFill>
                  <a:srgbClr val="000000"/>
                </a:solidFill>
                <a:latin typeface="Symbol" charset="2"/>
                <a:cs typeface="Symbol" charset="2"/>
              </a:rPr>
              <a:t>k</a:t>
            </a:r>
            <a:r>
              <a:rPr lang="en-US" altLang="en-US" sz="2000" b="1" i="0" dirty="0" smtClean="0">
                <a:solidFill>
                  <a:srgbClr val="000000"/>
                </a:solidFill>
                <a:latin typeface="Helvetica Neue"/>
                <a:cs typeface="Helvetica Neue"/>
              </a:rPr>
              <a:t> = b/a</a:t>
            </a:r>
            <a:endParaRPr lang="en-US" altLang="en-US" sz="2000" b="1" i="0" dirty="0">
              <a:solidFill>
                <a:srgbClr val="000000"/>
              </a:solidFill>
              <a:latin typeface="Helvetica" pitchFamily="-64" charset="0"/>
              <a:sym typeface="Math1" pitchFamily="2" charset="2"/>
            </a:endParaRPr>
          </a:p>
        </p:txBody>
      </p:sp>
    </p:spTree>
    <p:extLst>
      <p:ext uri="{BB962C8B-B14F-4D97-AF65-F5344CB8AC3E}">
        <p14:creationId xmlns:p14="http://schemas.microsoft.com/office/powerpoint/2010/main" val="42271597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76200"/>
            <a:ext cx="9144000" cy="762000"/>
          </a:xfrm>
          <a:prstGeom prst="rect">
            <a:avLst/>
          </a:prstGeom>
          <a:noFill/>
          <a:ln w="9525">
            <a:noFill/>
            <a:miter lim="800000"/>
            <a:headEnd/>
            <a:tailEnd/>
          </a:ln>
        </p:spPr>
        <p:txBody>
          <a:bodyPr anchor="ctr"/>
          <a:lstStyle/>
          <a:p>
            <a:pPr algn="ctr" eaLnBrk="0" hangingPunct="0">
              <a:lnSpc>
                <a:spcPct val="80000"/>
              </a:lnSpc>
              <a:spcBef>
                <a:spcPct val="0"/>
              </a:spcBef>
              <a:spcAft>
                <a:spcPts val="600"/>
              </a:spcAft>
              <a:buNone/>
            </a:pPr>
            <a:r>
              <a:rPr lang="en-US" sz="2800" i="0" dirty="0" smtClean="0">
                <a:solidFill>
                  <a:srgbClr val="0816FF"/>
                </a:solidFill>
              </a:rPr>
              <a:t>Fusion technology development is major challenge</a:t>
            </a:r>
          </a:p>
          <a:p>
            <a:pPr algn="ctr" eaLnBrk="0" hangingPunct="0">
              <a:lnSpc>
                <a:spcPct val="80000"/>
              </a:lnSpc>
              <a:spcBef>
                <a:spcPct val="0"/>
              </a:spcBef>
              <a:spcAft>
                <a:spcPts val="600"/>
              </a:spcAft>
              <a:buNone/>
            </a:pPr>
            <a:r>
              <a:rPr lang="en-US" sz="2200" i="0" dirty="0" smtClean="0">
                <a:solidFill>
                  <a:srgbClr val="FF0000"/>
                </a:solidFill>
                <a:latin typeface="Helvetica Neue" charset="0"/>
              </a:rPr>
              <a:t>Fusion Nuclear Science Facility (FNSF) could aid development</a:t>
            </a:r>
            <a:endParaRPr lang="en-US" sz="2200" i="0" dirty="0">
              <a:solidFill>
                <a:srgbClr val="FF0000"/>
              </a:solidFill>
              <a:latin typeface="Helvetica Neue" charset="0"/>
            </a:endParaRPr>
          </a:p>
        </p:txBody>
      </p:sp>
      <p:sp>
        <p:nvSpPr>
          <p:cNvPr id="16" name="TextBox 15"/>
          <p:cNvSpPr txBox="1"/>
          <p:nvPr/>
        </p:nvSpPr>
        <p:spPr>
          <a:xfrm>
            <a:off x="228600" y="4234696"/>
            <a:ext cx="8559800" cy="1785104"/>
          </a:xfrm>
          <a:prstGeom prst="rect">
            <a:avLst/>
          </a:prstGeom>
          <a:solidFill>
            <a:schemeClr val="bg1">
              <a:lumMod val="85000"/>
            </a:schemeClr>
          </a:solidFill>
          <a:ln>
            <a:solidFill>
              <a:srgbClr val="000000"/>
            </a:solidFill>
          </a:ln>
        </p:spPr>
        <p:txBody>
          <a:bodyPr wrap="square" rtlCol="0">
            <a:spAutoFit/>
          </a:bodyPr>
          <a:lstStyle/>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Without R&amp;D, fusion components could fail prematurely, requiring long repair/down time.  </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This </a:t>
            </a:r>
            <a:r>
              <a:rPr lang="en-US" sz="2000" i="0" dirty="0">
                <a:solidFill>
                  <a:srgbClr val="000000"/>
                </a:solidFill>
                <a:latin typeface="Helvetica Neue"/>
                <a:cs typeface="Helvetica Neue"/>
              </a:rPr>
              <a:t>would cripple </a:t>
            </a:r>
            <a:r>
              <a:rPr lang="en-US" sz="2000" i="0" dirty="0" smtClean="0">
                <a:solidFill>
                  <a:srgbClr val="000000"/>
                </a:solidFill>
                <a:latin typeface="Helvetica Neue"/>
                <a:cs typeface="Helvetica Neue"/>
              </a:rPr>
              <a:t>power plant operation</a:t>
            </a:r>
          </a:p>
          <a:p>
            <a:pPr marL="342900" indent="-342900">
              <a:lnSpc>
                <a:spcPct val="110000"/>
              </a:lnSpc>
              <a:spcAft>
                <a:spcPts val="0"/>
              </a:spcAft>
              <a:buFont typeface="Arial" panose="020B0604020202020204" pitchFamily="34" charset="0"/>
              <a:buChar char="•"/>
            </a:pPr>
            <a:r>
              <a:rPr lang="en-US" sz="2000" i="0" dirty="0" smtClean="0">
                <a:solidFill>
                  <a:srgbClr val="000000"/>
                </a:solidFill>
                <a:latin typeface="Helvetica Neue"/>
                <a:cs typeface="Helvetica Neue"/>
              </a:rPr>
              <a:t>FNSF can help develop reliable fusion components</a:t>
            </a:r>
          </a:p>
          <a:p>
            <a:pPr marL="342900" indent="-342900">
              <a:lnSpc>
                <a:spcPct val="110000"/>
              </a:lnSpc>
              <a:spcAft>
                <a:spcPts val="1200"/>
              </a:spcAft>
              <a:buFont typeface="Arial" panose="020B0604020202020204" pitchFamily="34" charset="0"/>
              <a:buChar char="•"/>
            </a:pPr>
            <a:r>
              <a:rPr lang="en-US" sz="2000" i="0" dirty="0" smtClean="0">
                <a:solidFill>
                  <a:srgbClr val="000000"/>
                </a:solidFill>
                <a:latin typeface="Helvetica Neue"/>
                <a:cs typeface="Helvetica Neue"/>
              </a:rPr>
              <a:t>Such </a:t>
            </a:r>
            <a:r>
              <a:rPr lang="en-US" sz="2000" i="0" dirty="0">
                <a:solidFill>
                  <a:srgbClr val="000000"/>
                </a:solidFill>
                <a:latin typeface="Helvetica Neue"/>
                <a:cs typeface="Helvetica Neue"/>
              </a:rPr>
              <a:t>FNSF facilities must </a:t>
            </a:r>
            <a:r>
              <a:rPr lang="en-US" sz="2000" i="0" dirty="0" smtClean="0">
                <a:solidFill>
                  <a:srgbClr val="000000"/>
                </a:solidFill>
                <a:latin typeface="Helvetica Neue"/>
                <a:cs typeface="Helvetica Neue"/>
              </a:rPr>
              <a:t>be:  </a:t>
            </a:r>
            <a:r>
              <a:rPr lang="en-US" sz="2000" i="0" dirty="0" smtClean="0">
                <a:solidFill>
                  <a:srgbClr val="FF0000"/>
                </a:solidFill>
                <a:latin typeface="Helvetica Neue"/>
                <a:cs typeface="Helvetica Neue"/>
              </a:rPr>
              <a:t>modest </a:t>
            </a:r>
            <a:r>
              <a:rPr lang="en-US" sz="2000" i="0" dirty="0">
                <a:solidFill>
                  <a:srgbClr val="FF0000"/>
                </a:solidFill>
                <a:latin typeface="Helvetica Neue"/>
                <a:cs typeface="Helvetica Neue"/>
              </a:rPr>
              <a:t>cost, low T, and </a:t>
            </a:r>
            <a:r>
              <a:rPr lang="en-US" sz="2000" i="0" dirty="0" smtClean="0">
                <a:solidFill>
                  <a:srgbClr val="FF0000"/>
                </a:solidFill>
                <a:latin typeface="Helvetica Neue"/>
                <a:cs typeface="Helvetica Neue"/>
              </a:rPr>
              <a:t>reliable</a:t>
            </a:r>
            <a:endParaRPr lang="en-US" sz="2000" i="0" dirty="0">
              <a:solidFill>
                <a:srgbClr val="FF0000"/>
              </a:solidFill>
            </a:endParaRPr>
          </a:p>
        </p:txBody>
      </p:sp>
      <p:sp>
        <p:nvSpPr>
          <p:cNvPr id="21" name="Rectangle 20"/>
          <p:cNvSpPr/>
          <p:nvPr/>
        </p:nvSpPr>
        <p:spPr>
          <a:xfrm>
            <a:off x="233680" y="1219200"/>
            <a:ext cx="6471920" cy="2677656"/>
          </a:xfrm>
          <a:prstGeom prst="rect">
            <a:avLst/>
          </a:prstGeom>
        </p:spPr>
        <p:txBody>
          <a:bodyPr wrap="square">
            <a:spAutoFit/>
          </a:bodyPr>
          <a:lstStyle/>
          <a:p>
            <a:pPr>
              <a:buNone/>
            </a:pPr>
            <a:r>
              <a:rPr lang="en-US" sz="2000" i="0" dirty="0" smtClean="0">
                <a:solidFill>
                  <a:srgbClr val="000000"/>
                </a:solidFill>
              </a:rPr>
              <a:t>Need to develop reliable and qualified nuclear and other components which are unique to fusion:</a:t>
            </a:r>
            <a:endParaRPr lang="en-US" sz="2000" b="0" i="0" dirty="0" smtClean="0">
              <a:solidFill>
                <a:srgbClr val="000000"/>
              </a:solidFill>
            </a:endParaRPr>
          </a:p>
          <a:p>
            <a:pPr marL="285750" indent="-285750">
              <a:lnSpc>
                <a:spcPct val="110000"/>
              </a:lnSpc>
              <a:buFont typeface="Arial"/>
              <a:buChar char="•"/>
            </a:pPr>
            <a:r>
              <a:rPr lang="en-US" sz="2000" b="0" i="0" dirty="0" err="1" smtClean="0">
                <a:solidFill>
                  <a:srgbClr val="0816FF"/>
                </a:solidFill>
                <a:latin typeface="+mn-lt"/>
              </a:rPr>
              <a:t>Divertor</a:t>
            </a:r>
            <a:r>
              <a:rPr lang="en-US" sz="2000" b="0" i="0" dirty="0" smtClean="0">
                <a:solidFill>
                  <a:srgbClr val="0816FF"/>
                </a:solidFill>
                <a:latin typeface="+mn-lt"/>
              </a:rPr>
              <a:t>, plasma facing components for exhaust</a:t>
            </a:r>
          </a:p>
          <a:p>
            <a:pPr marL="285750" indent="-285750">
              <a:lnSpc>
                <a:spcPct val="110000"/>
              </a:lnSpc>
              <a:buFont typeface="Arial"/>
              <a:buChar char="•"/>
            </a:pPr>
            <a:r>
              <a:rPr lang="en-US" sz="2000" b="0" i="0" dirty="0" smtClean="0">
                <a:solidFill>
                  <a:srgbClr val="0816FF"/>
                </a:solidFill>
                <a:latin typeface="+mn-lt"/>
              </a:rPr>
              <a:t>Blanket </a:t>
            </a:r>
            <a:r>
              <a:rPr lang="en-US" sz="2000" b="0" i="0" dirty="0">
                <a:solidFill>
                  <a:srgbClr val="0816FF"/>
                </a:solidFill>
                <a:latin typeface="+mn-lt"/>
              </a:rPr>
              <a:t>and Integral First Wall </a:t>
            </a:r>
          </a:p>
          <a:p>
            <a:pPr marL="285750" indent="-285750">
              <a:lnSpc>
                <a:spcPct val="110000"/>
              </a:lnSpc>
              <a:buFont typeface="Arial"/>
              <a:buChar char="•"/>
            </a:pPr>
            <a:r>
              <a:rPr lang="en-US" sz="2000" b="0" i="0" dirty="0" smtClean="0">
                <a:solidFill>
                  <a:srgbClr val="0816FF"/>
                </a:solidFill>
                <a:latin typeface="+mn-lt"/>
              </a:rPr>
              <a:t>Vacuum </a:t>
            </a:r>
            <a:r>
              <a:rPr lang="en-US" sz="2000" b="0" i="0" dirty="0">
                <a:solidFill>
                  <a:srgbClr val="0816FF"/>
                </a:solidFill>
                <a:latin typeface="+mn-lt"/>
              </a:rPr>
              <a:t>Vessel and </a:t>
            </a:r>
            <a:r>
              <a:rPr lang="en-US" sz="2000" b="0" i="0" dirty="0" smtClean="0">
                <a:solidFill>
                  <a:srgbClr val="0816FF"/>
                </a:solidFill>
                <a:latin typeface="+mn-lt"/>
              </a:rPr>
              <a:t>Shield</a:t>
            </a:r>
          </a:p>
          <a:p>
            <a:pPr marL="285750" indent="-285750">
              <a:lnSpc>
                <a:spcPct val="110000"/>
              </a:lnSpc>
              <a:buFont typeface="Arial"/>
              <a:buChar char="•"/>
            </a:pPr>
            <a:r>
              <a:rPr lang="en-US" sz="2000" b="0" i="0" dirty="0" smtClean="0">
                <a:solidFill>
                  <a:srgbClr val="0816FF"/>
                </a:solidFill>
                <a:latin typeface="+mn-lt"/>
              </a:rPr>
              <a:t>Tritium </a:t>
            </a:r>
            <a:r>
              <a:rPr lang="en-US" sz="2000" b="0" i="0" dirty="0">
                <a:solidFill>
                  <a:srgbClr val="0816FF"/>
                </a:solidFill>
                <a:latin typeface="+mn-lt"/>
              </a:rPr>
              <a:t>Fuel Cycle </a:t>
            </a:r>
            <a:endParaRPr lang="en-US" sz="2000" b="0" i="0" dirty="0" smtClean="0">
              <a:solidFill>
                <a:srgbClr val="0816FF"/>
              </a:solidFill>
              <a:latin typeface="+mn-lt"/>
            </a:endParaRPr>
          </a:p>
          <a:p>
            <a:pPr marL="285750" indent="-285750">
              <a:lnSpc>
                <a:spcPct val="110000"/>
              </a:lnSpc>
              <a:buFont typeface="Arial"/>
              <a:buChar char="•"/>
            </a:pPr>
            <a:r>
              <a:rPr lang="en-US" sz="2000" b="0" i="0" dirty="0">
                <a:solidFill>
                  <a:srgbClr val="0816FF"/>
                </a:solidFill>
                <a:latin typeface="+mn-lt"/>
              </a:rPr>
              <a:t>Remote Maintenance Components</a:t>
            </a:r>
            <a:r>
              <a:rPr lang="en-US" sz="2000" b="0" i="0" dirty="0">
                <a:solidFill>
                  <a:srgbClr val="000000"/>
                </a:solidFill>
                <a:latin typeface="+mn-lt"/>
              </a:rPr>
              <a:t> </a:t>
            </a:r>
          </a:p>
          <a:p>
            <a:pPr>
              <a:buNone/>
            </a:pPr>
            <a:r>
              <a:rPr lang="en-US" sz="1800" i="0" dirty="0" smtClean="0">
                <a:solidFill>
                  <a:srgbClr val="000000"/>
                </a:solidFill>
              </a:rPr>
              <a:t> </a:t>
            </a:r>
            <a:endParaRPr lang="en-US" sz="1800" b="0" i="0" dirty="0">
              <a:solidFill>
                <a:srgbClr val="000000"/>
              </a:solidFill>
            </a:endParaRPr>
          </a:p>
        </p:txBody>
      </p:sp>
      <p:grpSp>
        <p:nvGrpSpPr>
          <p:cNvPr id="23" name="Group 85"/>
          <p:cNvGrpSpPr>
            <a:grpSpLocks noChangeAspect="1"/>
          </p:cNvGrpSpPr>
          <p:nvPr/>
        </p:nvGrpSpPr>
        <p:grpSpPr>
          <a:xfrm>
            <a:off x="6934200" y="1219200"/>
            <a:ext cx="1805940" cy="2519064"/>
            <a:chOff x="5791200" y="1752600"/>
            <a:chExt cx="1066800" cy="1488053"/>
          </a:xfrm>
        </p:grpSpPr>
        <p:pic>
          <p:nvPicPr>
            <p:cNvPr id="24" name="Picture 2"/>
            <p:cNvPicPr>
              <a:picLocks noChangeAspect="1" noChangeArrowheads="1"/>
            </p:cNvPicPr>
            <p:nvPr/>
          </p:nvPicPr>
          <p:blipFill>
            <a:blip r:embed="rId2"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25" name="Text Box 39"/>
            <p:cNvSpPr txBox="1">
              <a:spLocks noChangeArrowheads="1"/>
            </p:cNvSpPr>
            <p:nvPr/>
          </p:nvSpPr>
          <p:spPr bwMode="auto">
            <a:xfrm>
              <a:off x="5791200" y="2967940"/>
              <a:ext cx="1066800" cy="272713"/>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400" i="0" dirty="0" smtClean="0">
                  <a:solidFill>
                    <a:schemeClr val="accent2"/>
                  </a:solidFill>
                  <a:latin typeface="Arial Narrow" pitchFamily="34" charset="0"/>
                  <a:ea typeface="MS PGothic" pitchFamily="34" charset="-128"/>
                </a:rPr>
                <a:t>ST-FNSF</a:t>
              </a:r>
            </a:p>
          </p:txBody>
        </p:sp>
      </p:grpSp>
    </p:spTree>
    <p:extLst>
      <p:ext uri="{BB962C8B-B14F-4D97-AF65-F5344CB8AC3E}">
        <p14:creationId xmlns:p14="http://schemas.microsoft.com/office/powerpoint/2010/main" val="1760510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889000"/>
          </a:xfrm>
          <a:prstGeom prst="rect">
            <a:avLst/>
          </a:prstGeom>
          <a:noFill/>
          <a:ln w="9525">
            <a:noFill/>
            <a:miter lim="800000"/>
            <a:headEnd/>
            <a:tailEnd/>
          </a:ln>
        </p:spPr>
        <p:txBody>
          <a:bodyPr/>
          <a:lstStyle/>
          <a:p>
            <a:pPr algn="ctr" eaLnBrk="0" hangingPunct="0">
              <a:lnSpc>
                <a:spcPts val="3180"/>
              </a:lnSpc>
              <a:spcBef>
                <a:spcPct val="0"/>
              </a:spcBef>
              <a:spcAft>
                <a:spcPts val="0"/>
              </a:spcAft>
              <a:buFontTx/>
              <a:buNone/>
            </a:pPr>
            <a:r>
              <a:rPr lang="en-US" sz="2800" i="0" dirty="0" smtClean="0">
                <a:solidFill>
                  <a:srgbClr val="0816FF"/>
                </a:solidFill>
              </a:rPr>
              <a:t>Higher </a:t>
            </a:r>
            <a:r>
              <a:rPr lang="en-US" sz="2800" i="0" dirty="0" err="1" smtClean="0">
                <a:solidFill>
                  <a:srgbClr val="0816FF"/>
                </a:solidFill>
                <a:latin typeface="Symbol" charset="2"/>
                <a:cs typeface="Symbol" charset="2"/>
              </a:rPr>
              <a:t>b</a:t>
            </a:r>
            <a:r>
              <a:rPr lang="en-US" sz="2800" i="0" baseline="-25000" dirty="0" err="1" smtClean="0">
                <a:solidFill>
                  <a:srgbClr val="0816FF"/>
                </a:solidFill>
                <a:latin typeface="Helvetica Neue"/>
                <a:cs typeface="Helvetica Neue"/>
              </a:rPr>
              <a:t>T</a:t>
            </a:r>
            <a:r>
              <a:rPr lang="en-US" sz="2800" i="0" baseline="-25000" dirty="0" smtClean="0">
                <a:solidFill>
                  <a:srgbClr val="0816FF"/>
                </a:solidFill>
                <a:latin typeface="Helvetica Neue"/>
                <a:cs typeface="Helvetica Neue"/>
              </a:rPr>
              <a:t> </a:t>
            </a:r>
            <a:r>
              <a:rPr lang="en-US" sz="2800" i="0" dirty="0" smtClean="0">
                <a:solidFill>
                  <a:srgbClr val="0816FF"/>
                </a:solidFill>
                <a:latin typeface="Helvetica Neue"/>
                <a:cs typeface="Helvetica Neue"/>
              </a:rPr>
              <a:t>enables higher fusion power and compact FNSF for required neutron wall loading</a:t>
            </a:r>
            <a:endParaRPr lang="en-US" sz="2400" i="0" dirty="0" smtClean="0">
              <a:solidFill>
                <a:srgbClr val="0816FF"/>
              </a:solidFill>
            </a:endParaRPr>
          </a:p>
        </p:txBody>
      </p:sp>
      <p:grpSp>
        <p:nvGrpSpPr>
          <p:cNvPr id="3" name="Group 2"/>
          <p:cNvGrpSpPr/>
          <p:nvPr/>
        </p:nvGrpSpPr>
        <p:grpSpPr>
          <a:xfrm>
            <a:off x="4293114" y="1223708"/>
            <a:ext cx="4850886" cy="3772331"/>
            <a:chOff x="277682" y="1820608"/>
            <a:chExt cx="4311260" cy="3352686"/>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i="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i="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273539"/>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2500807" y="2268090"/>
              <a:ext cx="737572" cy="791036"/>
            </a:xfrm>
            <a:prstGeom prst="straightConnector1">
              <a:avLst/>
            </a:prstGeom>
            <a:noFill/>
            <a:ln w="28575" cap="flat" cmpd="sng" algn="ctr">
              <a:solidFill>
                <a:schemeClr val="accent1">
                  <a:lumMod val="75000"/>
                </a:schemeClr>
              </a:solidFill>
              <a:prstDash val="solid"/>
              <a:round/>
              <a:headEnd type="none" w="med" len="med"/>
              <a:tailEnd type="arrow" w="med" len="med"/>
            </a:ln>
            <a:effectLst/>
          </p:spPr>
        </p:cxnSp>
        <p:grpSp>
          <p:nvGrpSpPr>
            <p:cNvPr id="31" name="Group 69"/>
            <p:cNvGrpSpPr>
              <a:grpSpLocks/>
            </p:cNvGrpSpPr>
            <p:nvPr/>
          </p:nvGrpSpPr>
          <p:grpSpPr bwMode="auto">
            <a:xfrm>
              <a:off x="834319" y="1984735"/>
              <a:ext cx="3754623" cy="2797114"/>
              <a:chOff x="2590781" y="1464728"/>
              <a:chExt cx="5159769" cy="3843850"/>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536269" y="1464728"/>
                <a:ext cx="1214281" cy="3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err="1">
                    <a:latin typeface="Symbol" charset="0"/>
                    <a:cs typeface="Symbol" charset="0"/>
                  </a:rPr>
                  <a:t>b</a:t>
                </a:r>
                <a:r>
                  <a:rPr lang="en-US" i="0" baseline="-25000" dirty="0" err="1"/>
                  <a:t>N</a:t>
                </a:r>
                <a:r>
                  <a:rPr lang="en-US" i="0" dirty="0"/>
                  <a:t> = 6</a:t>
                </a:r>
              </a:p>
            </p:txBody>
          </p:sp>
          <p:sp>
            <p:nvSpPr>
              <p:cNvPr id="53" name="TextBox 58"/>
              <p:cNvSpPr txBox="1">
                <a:spLocks noChangeArrowheads="1"/>
              </p:cNvSpPr>
              <p:nvPr/>
            </p:nvSpPr>
            <p:spPr bwMode="auto">
              <a:xfrm>
                <a:off x="7069676" y="1921929"/>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5</a:t>
                </a:r>
              </a:p>
            </p:txBody>
          </p:sp>
          <p:sp>
            <p:nvSpPr>
              <p:cNvPr id="54" name="TextBox 59"/>
              <p:cNvSpPr txBox="1">
                <a:spLocks noChangeArrowheads="1"/>
              </p:cNvSpPr>
              <p:nvPr/>
            </p:nvSpPr>
            <p:spPr bwMode="auto">
              <a:xfrm>
                <a:off x="7103539" y="2590796"/>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4</a:t>
                </a:r>
              </a:p>
            </p:txBody>
          </p:sp>
          <p:sp>
            <p:nvSpPr>
              <p:cNvPr id="55" name="TextBox 60"/>
              <p:cNvSpPr txBox="1">
                <a:spLocks noChangeArrowheads="1"/>
              </p:cNvSpPr>
              <p:nvPr/>
            </p:nvSpPr>
            <p:spPr bwMode="auto">
              <a:xfrm>
                <a:off x="6959602" y="3225795"/>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3</a:t>
                </a:r>
              </a:p>
            </p:txBody>
          </p:sp>
          <p:sp>
            <p:nvSpPr>
              <p:cNvPr id="56" name="TextBox 61"/>
              <p:cNvSpPr txBox="1">
                <a:spLocks noChangeArrowheads="1"/>
              </p:cNvSpPr>
              <p:nvPr/>
            </p:nvSpPr>
            <p:spPr bwMode="auto">
              <a:xfrm>
                <a:off x="6942668" y="3852332"/>
                <a:ext cx="372530" cy="3383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a:t>2</a:t>
                </a:r>
              </a:p>
            </p:txBody>
          </p:sp>
        </p:grpSp>
        <p:sp>
          <p:nvSpPr>
            <p:cNvPr id="32" name="TextBox 67"/>
            <p:cNvSpPr txBox="1">
              <a:spLocks noChangeArrowheads="1"/>
            </p:cNvSpPr>
            <p:nvPr/>
          </p:nvSpPr>
          <p:spPr bwMode="auto">
            <a:xfrm>
              <a:off x="1992595" y="4899755"/>
              <a:ext cx="1755113"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46300"/>
              <a:ext cx="1582801"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i="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i="0"/>
              </a:p>
            </p:txBody>
          </p:sp>
          <p:sp>
            <p:nvSpPr>
              <p:cNvPr id="46" name="Text Box 9"/>
              <p:cNvSpPr txBox="1">
                <a:spLocks noChangeArrowheads="1"/>
              </p:cNvSpPr>
              <p:nvPr/>
            </p:nvSpPr>
            <p:spPr bwMode="auto">
              <a:xfrm>
                <a:off x="2441023" y="4233032"/>
                <a:ext cx="1294712" cy="4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2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i="0"/>
            </a:p>
          </p:txBody>
        </p:sp>
        <p:sp>
          <p:nvSpPr>
            <p:cNvPr id="43" name="TextBox 1"/>
            <p:cNvSpPr txBox="1">
              <a:spLocks noChangeArrowheads="1"/>
            </p:cNvSpPr>
            <p:nvPr/>
          </p:nvSpPr>
          <p:spPr bwMode="auto">
            <a:xfrm>
              <a:off x="1736925" y="2938952"/>
              <a:ext cx="921939" cy="30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6"/>
            </a:xfrm>
            <a:prstGeom prst="rect">
              <a:avLst/>
            </a:prstGeom>
            <a:noFill/>
          </p:spPr>
          <p:txBody>
            <a:bodyPr wrap="square" rtlCol="0">
              <a:spAutoFit/>
            </a:bodyPr>
            <a:lstStyle/>
            <a:p>
              <a:pPr>
                <a:buNone/>
              </a:pPr>
              <a:r>
                <a:rPr lang="en-US" sz="1400" i="0" dirty="0" smtClean="0">
                  <a:solidFill>
                    <a:schemeClr val="accent1">
                      <a:lumMod val="50000"/>
                    </a:schemeClr>
                  </a:solidFill>
                </a:rPr>
                <a:t>Data base from START, MAST, PEGASUS and NSTX</a:t>
              </a:r>
              <a:endParaRPr lang="en-US" sz="1400" i="0" dirty="0">
                <a:solidFill>
                  <a:schemeClr val="accent1">
                    <a:lumMod val="50000"/>
                  </a:schemeClr>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sp>
        <p:nvSpPr>
          <p:cNvPr id="60" name="TextBox 59"/>
          <p:cNvSpPr txBox="1"/>
          <p:nvPr/>
        </p:nvSpPr>
        <p:spPr>
          <a:xfrm>
            <a:off x="457199" y="1050050"/>
            <a:ext cx="3871911" cy="523220"/>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chemeClr val="tx1"/>
                </a:solidFill>
                <a:latin typeface="Symbol" charset="2"/>
                <a:cs typeface="Symbol" charset="2"/>
                <a:sym typeface="Symbol"/>
              </a:rPr>
              <a:t></a:t>
            </a:r>
            <a:r>
              <a:rPr lang="en-US" altLang="en-US" sz="2400" i="0" dirty="0" smtClean="0">
                <a:solidFill>
                  <a:schemeClr val="tx1"/>
                </a:solidFill>
                <a:latin typeface="Helvetica" pitchFamily="-64" charset="0"/>
                <a:sym typeface="Math1" pitchFamily="2" charset="2"/>
              </a:rPr>
              <a:t>p</a:t>
            </a:r>
            <a:r>
              <a:rPr lang="en-US" altLang="en-US" sz="2400" i="0" dirty="0" smtClean="0">
                <a:solidFill>
                  <a:schemeClr val="tx1"/>
                </a:solidFill>
                <a:latin typeface="Symbol" charset="2"/>
                <a:cs typeface="Symbol" charset="2"/>
                <a:sym typeface="Symbol"/>
              </a:rPr>
              <a:t></a:t>
            </a:r>
            <a:r>
              <a:rPr lang="en-US" sz="2400" i="0" dirty="0" smtClean="0">
                <a:solidFill>
                  <a:schemeClr val="tx1"/>
                </a:solidFill>
              </a:rPr>
              <a:t> </a:t>
            </a:r>
            <a:r>
              <a:rPr lang="en-US" sz="2400" i="0" baseline="30000" dirty="0" smtClean="0">
                <a:solidFill>
                  <a:schemeClr val="tx1"/>
                </a:solidFill>
              </a:rPr>
              <a:t>2  </a:t>
            </a:r>
            <a:r>
              <a:rPr lang="en-US" sz="2400" i="0" dirty="0" smtClean="0">
                <a:solidFill>
                  <a:schemeClr val="tx1"/>
                </a:solidFill>
              </a:rPr>
              <a:t>x </a:t>
            </a:r>
            <a:r>
              <a:rPr lang="en-US" sz="2400" i="0" baseline="30000" dirty="0" smtClean="0">
                <a:solidFill>
                  <a:schemeClr val="tx1"/>
                </a:solidFill>
              </a:rPr>
              <a:t> </a:t>
            </a:r>
            <a:r>
              <a:rPr lang="en-US" sz="2800" i="0" dirty="0" smtClean="0">
                <a:solidFill>
                  <a:schemeClr val="tx1"/>
                </a:solidFill>
              </a:rPr>
              <a:t>Volume</a:t>
            </a:r>
            <a:endParaRPr lang="en-US" sz="2400" i="0" baseline="-25000" dirty="0">
              <a:solidFill>
                <a:schemeClr val="tx1"/>
              </a:solidFill>
            </a:endParaRPr>
          </a:p>
        </p:txBody>
      </p:sp>
      <p:grpSp>
        <p:nvGrpSpPr>
          <p:cNvPr id="2051" name="Group 2050"/>
          <p:cNvGrpSpPr/>
          <p:nvPr/>
        </p:nvGrpSpPr>
        <p:grpSpPr>
          <a:xfrm>
            <a:off x="165100" y="1752600"/>
            <a:ext cx="4102100" cy="4387850"/>
            <a:chOff x="203200" y="2921000"/>
            <a:chExt cx="4102100" cy="4387850"/>
          </a:xfrm>
        </p:grpSpPr>
        <p:sp>
          <p:nvSpPr>
            <p:cNvPr id="65" name="TextBox 64"/>
            <p:cNvSpPr txBox="1"/>
            <p:nvPr/>
          </p:nvSpPr>
          <p:spPr>
            <a:xfrm>
              <a:off x="304800" y="2980450"/>
              <a:ext cx="4000500" cy="461665"/>
            </a:xfrm>
            <a:prstGeom prst="rect">
              <a:avLst/>
            </a:prstGeom>
            <a:noFill/>
          </p:spPr>
          <p:txBody>
            <a:bodyPr wrap="square" rtlCol="0">
              <a:spAutoFit/>
            </a:bodyPr>
            <a:lstStyle/>
            <a:p>
              <a:pPr>
                <a:buNone/>
              </a:pPr>
              <a:r>
                <a:rPr lang="en-US" sz="2400" i="0" dirty="0" err="1" smtClean="0">
                  <a:solidFill>
                    <a:schemeClr val="tx1"/>
                  </a:solidFill>
                </a:rPr>
                <a:t>P</a:t>
              </a:r>
              <a:r>
                <a:rPr lang="en-US" sz="2400" i="0" baseline="-25000" dirty="0" err="1" smtClean="0">
                  <a:solidFill>
                    <a:schemeClr val="tx1"/>
                  </a:solidFill>
                </a:rPr>
                <a:t>fusion</a:t>
              </a:r>
              <a:r>
                <a:rPr lang="en-US" sz="2400" i="0" dirty="0" smtClean="0">
                  <a:solidFill>
                    <a:schemeClr val="tx1"/>
                  </a:solidFill>
                </a:rPr>
                <a:t> ∝ </a:t>
              </a:r>
              <a:r>
                <a:rPr lang="en-US" altLang="en-US" sz="2400" i="0" dirty="0" smtClean="0">
                  <a:solidFill>
                    <a:srgbClr val="FF0000"/>
                  </a:solidFill>
                  <a:latin typeface="Symbol" pitchFamily="18" charset="2"/>
                </a:rPr>
                <a:t>b</a:t>
              </a:r>
              <a:r>
                <a:rPr lang="en-US" altLang="en-US" sz="2400" i="0" baseline="-25000" dirty="0" smtClean="0">
                  <a:solidFill>
                    <a:srgbClr val="FF0000"/>
                  </a:solidFill>
                  <a:latin typeface="Arial" charset="0"/>
                </a:rPr>
                <a:t>T</a:t>
              </a:r>
              <a:r>
                <a:rPr lang="en-US" altLang="en-US" sz="2400" i="0" baseline="30000" dirty="0" smtClean="0">
                  <a:solidFill>
                    <a:srgbClr val="FF0000"/>
                  </a:solidFill>
                  <a:latin typeface="Helvetica" pitchFamily="-64" charset="0"/>
                  <a:sym typeface="Math1" pitchFamily="2" charset="2"/>
                </a:rPr>
                <a:t>2</a:t>
              </a:r>
              <a:r>
                <a:rPr lang="en-US" altLang="en-US" sz="2400" i="0" dirty="0" smtClean="0">
                  <a:solidFill>
                    <a:schemeClr val="tx1"/>
                  </a:solidFill>
                  <a:sym typeface="Math1" pitchFamily="2" charset="2"/>
                </a:rPr>
                <a:t>    </a:t>
              </a:r>
              <a:r>
                <a:rPr lang="en-US" altLang="en-US" sz="2400" i="0" dirty="0" smtClean="0">
                  <a:solidFill>
                    <a:schemeClr val="tx1"/>
                  </a:solidFill>
                  <a:latin typeface="Helvetica" pitchFamily="-64" charset="0"/>
                  <a:sym typeface="Math1" pitchFamily="2" charset="2"/>
                </a:rPr>
                <a:t>B</a:t>
              </a:r>
              <a:r>
                <a:rPr lang="en-US" altLang="en-US" sz="2400" i="0" baseline="-25000" dirty="0" smtClean="0">
                  <a:solidFill>
                    <a:schemeClr val="tx1"/>
                  </a:solidFill>
                  <a:latin typeface="Helvetica" pitchFamily="-64" charset="0"/>
                  <a:sym typeface="Math1" pitchFamily="2" charset="2"/>
                </a:rPr>
                <a:t>T0</a:t>
              </a:r>
              <a:r>
                <a:rPr lang="en-US" altLang="en-US" sz="2400" i="0" baseline="30000" dirty="0" smtClean="0">
                  <a:solidFill>
                    <a:schemeClr val="tx1"/>
                  </a:solidFill>
                  <a:latin typeface="Helvetica" pitchFamily="-64" charset="0"/>
                  <a:sym typeface="Math1" pitchFamily="2" charset="2"/>
                </a:rPr>
                <a:t>4 </a:t>
              </a:r>
              <a:r>
                <a:rPr lang="en-US" sz="2400" i="0" dirty="0" smtClean="0">
                  <a:solidFill>
                    <a:schemeClr val="tx1"/>
                  </a:solidFill>
                </a:rPr>
                <a:t> </a:t>
              </a:r>
              <a:r>
                <a:rPr lang="en-US" sz="2400" i="0" dirty="0">
                  <a:solidFill>
                    <a:schemeClr val="tx1"/>
                  </a:solidFill>
                </a:rPr>
                <a:t>x </a:t>
              </a:r>
              <a:r>
                <a:rPr lang="en-US" sz="2400" i="0" baseline="30000" dirty="0">
                  <a:solidFill>
                    <a:schemeClr val="tx1"/>
                  </a:solidFill>
                </a:rPr>
                <a:t> </a:t>
              </a:r>
              <a:r>
                <a:rPr lang="en-US" sz="2400" i="0" dirty="0" err="1" smtClean="0">
                  <a:solidFill>
                    <a:schemeClr val="tx1"/>
                  </a:solidFill>
                </a:rPr>
                <a:t>Vol</a:t>
              </a:r>
              <a:r>
                <a:rPr lang="en-US" sz="2400" i="0" dirty="0" smtClean="0">
                  <a:solidFill>
                    <a:schemeClr val="tx1"/>
                  </a:solidFill>
                </a:rPr>
                <a:t> </a:t>
              </a:r>
              <a:endParaRPr lang="en-US" sz="2400" i="0" baseline="-25000" dirty="0">
                <a:solidFill>
                  <a:schemeClr val="tx1"/>
                </a:solidFill>
              </a:endParaRPr>
            </a:p>
          </p:txBody>
        </p:sp>
        <p:sp>
          <p:nvSpPr>
            <p:cNvPr id="22" name="Up Arrow 21"/>
            <p:cNvSpPr/>
            <p:nvPr/>
          </p:nvSpPr>
          <p:spPr bwMode="auto">
            <a:xfrm>
              <a:off x="2641600" y="3606800"/>
              <a:ext cx="1244600"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3" name="Oval 22"/>
            <p:cNvSpPr/>
            <p:nvPr/>
          </p:nvSpPr>
          <p:spPr bwMode="auto">
            <a:xfrm>
              <a:off x="2203450" y="2921000"/>
              <a:ext cx="1936750" cy="6223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8" name="TextBox 2047"/>
            <p:cNvSpPr txBox="1"/>
            <p:nvPr/>
          </p:nvSpPr>
          <p:spPr>
            <a:xfrm>
              <a:off x="3048000" y="3759200"/>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a:off x="1714500" y="34671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49" name="TextBox 2048"/>
            <p:cNvSpPr txBox="1"/>
            <p:nvPr/>
          </p:nvSpPr>
          <p:spPr>
            <a:xfrm>
              <a:off x="1485900" y="4025900"/>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0" name="Up Arrow 69"/>
            <p:cNvSpPr/>
            <p:nvPr/>
          </p:nvSpPr>
          <p:spPr bwMode="auto">
            <a:xfrm rot="5400000">
              <a:off x="990600" y="69088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71" name="TextBox 70"/>
            <p:cNvSpPr txBox="1"/>
            <p:nvPr/>
          </p:nvSpPr>
          <p:spPr>
            <a:xfrm>
              <a:off x="203200" y="4038600"/>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sp>
          <p:nvSpPr>
            <p:cNvPr id="72" name="TextBox 71"/>
            <p:cNvSpPr txBox="1"/>
            <p:nvPr/>
          </p:nvSpPr>
          <p:spPr>
            <a:xfrm>
              <a:off x="2654300" y="4292600"/>
              <a:ext cx="1511300" cy="369332"/>
            </a:xfrm>
            <a:prstGeom prst="rect">
              <a:avLst/>
            </a:prstGeom>
            <a:noFill/>
          </p:spPr>
          <p:txBody>
            <a:bodyPr wrap="square" rtlCol="0">
              <a:spAutoFit/>
            </a:bodyPr>
            <a:lstStyle/>
            <a:p>
              <a:pPr>
                <a:buNone/>
              </a:pPr>
              <a:r>
                <a:rPr lang="en-US" sz="1800" i="0" dirty="0" smtClean="0">
                  <a:solidFill>
                    <a:srgbClr val="000000"/>
                  </a:solidFill>
                </a:rPr>
                <a:t>Investment</a:t>
              </a:r>
              <a:endParaRPr lang="en-US" sz="1800" i="0" dirty="0">
                <a:solidFill>
                  <a:srgbClr val="000000"/>
                </a:solidFill>
              </a:endParaRPr>
            </a:p>
          </p:txBody>
        </p:sp>
      </p:grpSp>
      <p:sp>
        <p:nvSpPr>
          <p:cNvPr id="73" name="TextBox 72"/>
          <p:cNvSpPr txBox="1"/>
          <p:nvPr/>
        </p:nvSpPr>
        <p:spPr>
          <a:xfrm>
            <a:off x="736600" y="4656850"/>
            <a:ext cx="2857500" cy="461665"/>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sz="2000" i="0" dirty="0" err="1">
                <a:solidFill>
                  <a:schemeClr val="tx1"/>
                </a:solidFill>
              </a:rPr>
              <a:t>P</a:t>
            </a:r>
            <a:r>
              <a:rPr lang="en-US" sz="2000" i="0" baseline="-25000" dirty="0" err="1">
                <a:solidFill>
                  <a:schemeClr val="tx1"/>
                </a:solidFill>
              </a:rPr>
              <a:t>fusion</a:t>
            </a:r>
            <a:r>
              <a:rPr lang="en-US" sz="2000" i="0" baseline="-25000" dirty="0">
                <a:solidFill>
                  <a:schemeClr val="tx1"/>
                </a:solidFill>
              </a:rPr>
              <a:t> </a:t>
            </a:r>
            <a:r>
              <a:rPr lang="en-US" sz="2000" i="0" dirty="0">
                <a:solidFill>
                  <a:schemeClr val="tx1"/>
                </a:solidFill>
              </a:rPr>
              <a:t>/ </a:t>
            </a:r>
            <a:r>
              <a:rPr lang="en-US" sz="2400" i="0" dirty="0" smtClean="0">
                <a:solidFill>
                  <a:schemeClr val="tx1"/>
                </a:solidFill>
              </a:rPr>
              <a:t>Area</a:t>
            </a:r>
            <a:endParaRPr lang="en-US" sz="2000" i="0" baseline="-25000" dirty="0">
              <a:solidFill>
                <a:schemeClr val="tx1"/>
              </a:solidFill>
            </a:endParaRPr>
          </a:p>
        </p:txBody>
      </p:sp>
      <p:sp>
        <p:nvSpPr>
          <p:cNvPr id="74" name="Text Box 4"/>
          <p:cNvSpPr txBox="1">
            <a:spLocks noChangeArrowheads="1"/>
          </p:cNvSpPr>
          <p:nvPr/>
        </p:nvSpPr>
        <p:spPr bwMode="auto">
          <a:xfrm>
            <a:off x="203200" y="3778393"/>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i="0" dirty="0" smtClean="0">
                <a:latin typeface="Helvetica Neue"/>
                <a:cs typeface="Helvetica Neue"/>
              </a:rPr>
              <a:t>High neutron </a:t>
            </a:r>
            <a:r>
              <a:rPr lang="en-US" sz="2000" i="0" dirty="0">
                <a:latin typeface="Helvetica Neue"/>
                <a:cs typeface="Helvetica Neue"/>
              </a:rPr>
              <a:t>wall loading </a:t>
            </a:r>
            <a:r>
              <a:rPr lang="en-US" sz="2000" i="0" dirty="0" err="1" smtClean="0">
                <a:latin typeface="Helvetica Neue"/>
                <a:cs typeface="Helvetica Neue"/>
              </a:rPr>
              <a:t>W</a:t>
            </a:r>
            <a:r>
              <a:rPr lang="en-US" sz="2000" i="0" baseline="-25000" dirty="0" err="1" smtClean="0">
                <a:latin typeface="Helvetica Neue"/>
                <a:cs typeface="Helvetica Neue"/>
              </a:rPr>
              <a:t>n</a:t>
            </a:r>
            <a:r>
              <a:rPr lang="en-US" sz="2000" i="0" baseline="-25000" dirty="0" smtClean="0">
                <a:latin typeface="Helvetica Neue"/>
                <a:cs typeface="Helvetica Neue"/>
              </a:rPr>
              <a:t>  </a:t>
            </a:r>
            <a:r>
              <a:rPr lang="en-US" sz="2000" i="0" dirty="0" smtClean="0">
                <a:latin typeface="Helvetica Neue"/>
                <a:cs typeface="Helvetica Neue"/>
              </a:rPr>
              <a:t>possible in a compact ST</a:t>
            </a:r>
            <a:endParaRPr lang="en-US" altLang="en-US" sz="2000" b="1" i="0" dirty="0">
              <a:solidFill>
                <a:srgbClr val="1822CD"/>
              </a:solidFill>
              <a:latin typeface="Helvetica Neue"/>
              <a:cs typeface="Helvetica Neue"/>
              <a:sym typeface="Math1" pitchFamily="2" charset="2"/>
            </a:endParaRPr>
          </a:p>
        </p:txBody>
      </p:sp>
      <p:sp>
        <p:nvSpPr>
          <p:cNvPr id="76" name="TextBox 75"/>
          <p:cNvSpPr txBox="1"/>
          <p:nvPr/>
        </p:nvSpPr>
        <p:spPr>
          <a:xfrm>
            <a:off x="228600" y="5202950"/>
            <a:ext cx="5892800" cy="646331"/>
          </a:xfrm>
          <a:prstGeom prst="rect">
            <a:avLst/>
          </a:prstGeom>
          <a:noFill/>
        </p:spPr>
        <p:txBody>
          <a:bodyPr wrap="square" rtlCol="0">
            <a:spAutoFit/>
          </a:bodyPr>
          <a:lstStyle/>
          <a:p>
            <a:pPr>
              <a:buNone/>
            </a:pPr>
            <a:r>
              <a:rPr lang="en-US" sz="2000" i="0" dirty="0" err="1" smtClean="0">
                <a:solidFill>
                  <a:schemeClr val="tx1"/>
                </a:solidFill>
              </a:rPr>
              <a:t>W</a:t>
            </a:r>
            <a:r>
              <a:rPr lang="en-US" sz="2000" i="0" baseline="-25000" dirty="0" err="1" smtClean="0">
                <a:solidFill>
                  <a:schemeClr val="tx1"/>
                </a:solidFill>
              </a:rPr>
              <a:t>n</a:t>
            </a:r>
            <a:r>
              <a:rPr lang="en-US" sz="2000" i="0" dirty="0" smtClean="0">
                <a:solidFill>
                  <a:schemeClr val="tx1"/>
                </a:solidFill>
              </a:rPr>
              <a:t> </a:t>
            </a:r>
            <a:r>
              <a:rPr lang="en-US" sz="2000" i="0" dirty="0">
                <a:solidFill>
                  <a:schemeClr val="tx1"/>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T</a:t>
            </a:r>
            <a:r>
              <a:rPr lang="en-US" altLang="en-US" sz="2000" i="0" baseline="30000" dirty="0" smtClean="0">
                <a:solidFill>
                  <a:srgbClr val="FF0000"/>
                </a:solidFill>
                <a:latin typeface="Helvetica" pitchFamily="-64" charset="0"/>
                <a:sym typeface="Math1" pitchFamily="2" charset="2"/>
              </a:rPr>
              <a:t>2</a:t>
            </a:r>
            <a:r>
              <a:rPr lang="en-US" altLang="en-US" sz="2000" i="0" dirty="0" smtClean="0">
                <a:solidFill>
                  <a:schemeClr val="tx1"/>
                </a:solidFill>
                <a:sym typeface="Math1" pitchFamily="2" charset="2"/>
              </a:rPr>
              <a:t> </a:t>
            </a:r>
            <a:r>
              <a:rPr lang="en-US" altLang="en-US" sz="2000" i="0" dirty="0">
                <a:solidFill>
                  <a:schemeClr val="tx1"/>
                </a:solidFill>
                <a:latin typeface="Helvetica" pitchFamily="-64" charset="0"/>
                <a:sym typeface="Math1" pitchFamily="2" charset="2"/>
              </a:rPr>
              <a:t>B</a:t>
            </a:r>
            <a:r>
              <a:rPr lang="en-US" altLang="en-US" sz="2000" i="0" baseline="-25000" dirty="0">
                <a:solidFill>
                  <a:schemeClr val="tx1"/>
                </a:solidFill>
                <a:latin typeface="Helvetica" pitchFamily="-64" charset="0"/>
                <a:sym typeface="Math1" pitchFamily="2" charset="2"/>
              </a:rPr>
              <a:t>T0</a:t>
            </a:r>
            <a:r>
              <a:rPr lang="en-US" altLang="en-US" sz="2000" i="0" baseline="30000" dirty="0">
                <a:solidFill>
                  <a:schemeClr val="tx1"/>
                </a:solidFill>
                <a:latin typeface="Helvetica" pitchFamily="-64" charset="0"/>
                <a:sym typeface="Math1" pitchFamily="2" charset="2"/>
              </a:rPr>
              <a:t>4 </a:t>
            </a:r>
            <a:r>
              <a:rPr lang="en-US" sz="2000" i="0" dirty="0">
                <a:solidFill>
                  <a:schemeClr val="tx1"/>
                </a:solidFill>
              </a:rPr>
              <a:t> </a:t>
            </a:r>
            <a:r>
              <a:rPr lang="en-US" sz="2000" i="0" dirty="0" smtClean="0">
                <a:solidFill>
                  <a:schemeClr val="tx1"/>
                </a:solidFill>
              </a:rPr>
              <a:t>a   (not strongly size dependent)</a:t>
            </a:r>
            <a:endParaRPr lang="en-US" sz="2000" i="0" baseline="-25000" dirty="0">
              <a:solidFill>
                <a:srgbClr val="FF0000"/>
              </a:solidFill>
            </a:endParaRPr>
          </a:p>
          <a:p>
            <a:pPr>
              <a:buNone/>
            </a:pPr>
            <a:endParaRPr lang="en-US" sz="2000" i="0" baseline="-25000" dirty="0">
              <a:solidFill>
                <a:schemeClr val="tx1"/>
              </a:solidFill>
            </a:endParaRPr>
          </a:p>
        </p:txBody>
      </p:sp>
      <p:sp>
        <p:nvSpPr>
          <p:cNvPr id="78" name="Rectangle 77"/>
          <p:cNvSpPr/>
          <p:nvPr/>
        </p:nvSpPr>
        <p:spPr>
          <a:xfrm>
            <a:off x="1600199" y="5768685"/>
            <a:ext cx="5457825" cy="415498"/>
          </a:xfrm>
          <a:prstGeom prst="rect">
            <a:avLst/>
          </a:prstGeom>
          <a:solidFill>
            <a:schemeClr val="accent1">
              <a:lumMod val="20000"/>
              <a:lumOff val="80000"/>
            </a:schemeClr>
          </a:solidFill>
          <a:ln>
            <a:solidFill>
              <a:schemeClr val="tx1"/>
            </a:solidFill>
          </a:ln>
        </p:spPr>
        <p:txBody>
          <a:bodyPr wrap="square" tIns="91440" bIns="91440" anchor="ctr">
            <a:spAutoFit/>
          </a:bodyPr>
          <a:lstStyle/>
          <a:p>
            <a:pPr marL="0" indent="0">
              <a:lnSpc>
                <a:spcPts val="1760"/>
              </a:lnSpc>
              <a:buFontTx/>
              <a:buNone/>
            </a:pPr>
            <a:r>
              <a:rPr lang="en-US" sz="2000" i="0" dirty="0" err="1">
                <a:solidFill>
                  <a:schemeClr val="tx1"/>
                </a:solidFill>
              </a:rPr>
              <a:t>W</a:t>
            </a:r>
            <a:r>
              <a:rPr lang="en-US" sz="2000" i="0" baseline="-25000" dirty="0" err="1">
                <a:solidFill>
                  <a:schemeClr val="tx1"/>
                </a:solidFill>
              </a:rPr>
              <a:t>n</a:t>
            </a:r>
            <a:r>
              <a:rPr lang="en-US" sz="2000" i="0" dirty="0">
                <a:solidFill>
                  <a:schemeClr val="tx1"/>
                </a:solidFill>
              </a:rPr>
              <a:t> </a:t>
            </a:r>
            <a:r>
              <a:rPr lang="en-US" sz="2000" i="0" dirty="0" smtClean="0">
                <a:solidFill>
                  <a:schemeClr val="tx1"/>
                </a:solidFill>
              </a:rPr>
              <a:t> ~ 1 MW/m</a:t>
            </a:r>
            <a:r>
              <a:rPr lang="en-US" sz="2000" i="0" baseline="30000" dirty="0" smtClean="0">
                <a:solidFill>
                  <a:schemeClr val="tx1"/>
                </a:solidFill>
              </a:rPr>
              <a:t>2</a:t>
            </a:r>
            <a:r>
              <a:rPr lang="en-US" sz="2000" i="0" dirty="0" smtClean="0">
                <a:solidFill>
                  <a:schemeClr val="tx1"/>
                </a:solidFill>
              </a:rPr>
              <a:t> with R ~ 1 m FNSF feasible!</a:t>
            </a:r>
            <a:endParaRPr lang="en-US" sz="2000" i="0" dirty="0">
              <a:solidFill>
                <a:schemeClr val="tx1"/>
              </a:solidFill>
            </a:endParaRPr>
          </a:p>
        </p:txBody>
      </p:sp>
      <p:sp>
        <p:nvSpPr>
          <p:cNvPr id="57" name="Up Arrow 56"/>
          <p:cNvSpPr/>
          <p:nvPr/>
        </p:nvSpPr>
        <p:spPr bwMode="auto">
          <a:xfrm>
            <a:off x="647700" y="240665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402788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2600" i="0" dirty="0" smtClean="0">
                <a:solidFill>
                  <a:srgbClr val="0816FF"/>
                </a:solidFill>
                <a:latin typeface="Helvetica Neue"/>
                <a:cs typeface="Helvetica Neue"/>
              </a:rPr>
              <a:t>Design studies show ST potentially attractive as </a:t>
            </a:r>
            <a:r>
              <a:rPr lang="en-US" sz="2600" i="0" dirty="0" smtClean="0">
                <a:solidFill>
                  <a:srgbClr val="0816FF"/>
                </a:solidFill>
              </a:rPr>
              <a:t>FNSF</a:t>
            </a:r>
            <a:endParaRPr lang="en-US" sz="2600" i="0" dirty="0">
              <a:solidFill>
                <a:srgbClr val="0816FF"/>
              </a:solidFill>
              <a:latin typeface="Helvetica Neue" charset="0"/>
            </a:endParaRPr>
          </a:p>
        </p:txBody>
      </p:sp>
      <p:sp>
        <p:nvSpPr>
          <p:cNvPr id="15" name="Content Placeholder 2"/>
          <p:cNvSpPr txBox="1">
            <a:spLocks/>
          </p:cNvSpPr>
          <p:nvPr/>
        </p:nvSpPr>
        <p:spPr>
          <a:xfrm>
            <a:off x="152399" y="1524000"/>
            <a:ext cx="5516807" cy="2686650"/>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7013" indent="-227013">
              <a:spcAft>
                <a:spcPts val="300"/>
              </a:spcAft>
            </a:pPr>
            <a:r>
              <a:rPr lang="en-US" b="1" i="0" kern="0" dirty="0" smtClean="0">
                <a:latin typeface="Arial" panose="020B0604020202020204" pitchFamily="34" charset="0"/>
                <a:cs typeface="Arial" panose="020B0604020202020204" pitchFamily="34" charset="0"/>
              </a:rPr>
              <a:t>Projected to access high neutron wall loading at moderate R, </a:t>
            </a:r>
            <a:r>
              <a:rPr lang="en-US" b="1" i="0" kern="0" dirty="0" err="1" smtClean="0">
                <a:latin typeface="Arial" panose="020B0604020202020204" pitchFamily="34" charset="0"/>
                <a:cs typeface="Arial" panose="020B0604020202020204" pitchFamily="34" charset="0"/>
              </a:rPr>
              <a:t>P</a:t>
            </a:r>
            <a:r>
              <a:rPr lang="en-US" b="1" i="0" kern="0" baseline="-25000" dirty="0" err="1" smtClean="0">
                <a:latin typeface="Arial" panose="020B0604020202020204" pitchFamily="34" charset="0"/>
                <a:cs typeface="Arial" panose="020B0604020202020204" pitchFamily="34" charset="0"/>
              </a:rPr>
              <a:t>fusion</a:t>
            </a:r>
            <a:r>
              <a:rPr lang="en-US" b="1" i="0" kern="0" dirty="0" smtClean="0">
                <a:latin typeface="Arial" panose="020B0604020202020204" pitchFamily="34" charset="0"/>
                <a:cs typeface="Arial" panose="020B0604020202020204" pitchFamily="34" charset="0"/>
              </a:rPr>
              <a:t> </a:t>
            </a:r>
          </a:p>
          <a:p>
            <a:pPr marL="339725" lvl="1" indent="-171450">
              <a:spcAft>
                <a:spcPts val="300"/>
              </a:spcAft>
            </a:pPr>
            <a:r>
              <a:rPr lang="en-US" sz="1600" b="1" i="0" kern="0" dirty="0" err="1" smtClean="0">
                <a:latin typeface="Arial" panose="020B0604020202020204" pitchFamily="34" charset="0"/>
                <a:cs typeface="Arial" panose="020B0604020202020204" pitchFamily="34" charset="0"/>
              </a:rPr>
              <a:t>W</a:t>
            </a:r>
            <a:r>
              <a:rPr lang="en-US" sz="1600" b="1" i="0" kern="0" baseline="-25000" dirty="0" err="1" smtClean="0">
                <a:latin typeface="Arial" panose="020B0604020202020204" pitchFamily="34" charset="0"/>
                <a:cs typeface="Arial" panose="020B0604020202020204" pitchFamily="34" charset="0"/>
              </a:rPr>
              <a:t>n</a:t>
            </a:r>
            <a:r>
              <a:rPr lang="en-US" sz="1600" b="1" i="0" kern="0" dirty="0" smtClean="0">
                <a:latin typeface="Arial" panose="020B0604020202020204" pitchFamily="34" charset="0"/>
                <a:cs typeface="Arial" panose="020B0604020202020204" pitchFamily="34" charset="0"/>
              </a:rPr>
              <a:t> ~ 1-2 MW/m</a:t>
            </a:r>
            <a:r>
              <a:rPr lang="en-US" sz="1600" b="1" i="0" kern="0" baseline="30000" dirty="0" smtClean="0">
                <a:latin typeface="Arial" panose="020B0604020202020204" pitchFamily="34" charset="0"/>
                <a:cs typeface="Arial" panose="020B0604020202020204" pitchFamily="34" charset="0"/>
              </a:rPr>
              <a:t>2</a:t>
            </a:r>
            <a:r>
              <a:rPr lang="en-US" sz="1600" b="1" i="0" kern="0" dirty="0" smtClean="0">
                <a:latin typeface="Arial" panose="020B0604020202020204" pitchFamily="34" charset="0"/>
                <a:cs typeface="Arial" panose="020B0604020202020204" pitchFamily="34" charset="0"/>
              </a:rPr>
              <a:t> , </a:t>
            </a:r>
            <a:r>
              <a:rPr lang="en-US" sz="1600" b="1" i="0" kern="0" dirty="0" err="1" smtClean="0">
                <a:latin typeface="Arial" panose="020B0604020202020204" pitchFamily="34" charset="0"/>
                <a:cs typeface="Arial" panose="020B0604020202020204" pitchFamily="34" charset="0"/>
              </a:rPr>
              <a:t>P</a:t>
            </a:r>
            <a:r>
              <a:rPr lang="en-US" sz="1600" b="1" i="0" kern="0" baseline="-25000" dirty="0" err="1" smtClean="0">
                <a:latin typeface="Arial" panose="020B0604020202020204" pitchFamily="34" charset="0"/>
                <a:cs typeface="Arial" panose="020B0604020202020204" pitchFamily="34" charset="0"/>
              </a:rPr>
              <a:t>fus</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50-200MW, R</a:t>
            </a:r>
            <a:r>
              <a:rPr lang="en-US" sz="1600" b="1" i="0" kern="0" baseline="-25000" dirty="0" smtClean="0">
                <a:latin typeface="Arial" panose="020B0604020202020204" pitchFamily="34" charset="0"/>
                <a:cs typeface="Arial" panose="020B0604020202020204" pitchFamily="34" charset="0"/>
              </a:rPr>
              <a:t> </a:t>
            </a:r>
            <a:r>
              <a:rPr lang="en-US" sz="1600" b="1" i="0" kern="0" dirty="0" smtClean="0">
                <a:latin typeface="Arial" panose="020B0604020202020204" pitchFamily="34" charset="0"/>
                <a:cs typeface="Arial" panose="020B0604020202020204" pitchFamily="34" charset="0"/>
              </a:rPr>
              <a:t>~ 0.8-1.8m</a:t>
            </a: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endParaRPr lang="en-US" b="1" i="0" kern="0" dirty="0" smtClean="0">
              <a:latin typeface="Arial" panose="020B0604020202020204" pitchFamily="34" charset="0"/>
              <a:cs typeface="Arial" panose="020B0604020202020204" pitchFamily="34" charset="0"/>
            </a:endParaRPr>
          </a:p>
          <a:p>
            <a:pPr marL="227013" indent="-227013">
              <a:lnSpc>
                <a:spcPct val="150000"/>
              </a:lnSpc>
              <a:spcAft>
                <a:spcPts val="300"/>
              </a:spcAft>
            </a:pPr>
            <a:r>
              <a:rPr lang="en-US" b="1" i="0" kern="0" dirty="0" smtClean="0">
                <a:latin typeface="Arial" panose="020B0604020202020204" pitchFamily="34" charset="0"/>
                <a:cs typeface="Arial" panose="020B0604020202020204" pitchFamily="34" charset="0"/>
              </a:rPr>
              <a:t>Modular, simplified maintenance </a:t>
            </a:r>
          </a:p>
          <a:p>
            <a:pPr marL="227013" indent="-227013">
              <a:spcAft>
                <a:spcPts val="300"/>
              </a:spcAft>
            </a:pPr>
            <a:endParaRPr lang="en-US" b="1" i="0" kern="0" dirty="0" smtClean="0">
              <a:latin typeface="Arial" panose="020B0604020202020204" pitchFamily="34" charset="0"/>
              <a:cs typeface="Arial" panose="020B0604020202020204" pitchFamily="34" charset="0"/>
            </a:endParaRPr>
          </a:p>
          <a:p>
            <a:pPr marL="227013" indent="-227013">
              <a:spcAft>
                <a:spcPts val="300"/>
              </a:spcAft>
            </a:pPr>
            <a:r>
              <a:rPr lang="en-US" b="1" i="0" kern="0" dirty="0" smtClean="0">
                <a:latin typeface="Arial" panose="020B0604020202020204" pitchFamily="34" charset="0"/>
                <a:cs typeface="Arial" panose="020B0604020202020204" pitchFamily="34" charset="0"/>
              </a:rPr>
              <a:t>Tritium breeding ratio (TBR) near 1</a:t>
            </a:r>
          </a:p>
          <a:p>
            <a:pPr marL="339725" lvl="1" indent="-171450">
              <a:spcAft>
                <a:spcPts val="300"/>
              </a:spcAft>
            </a:pPr>
            <a:r>
              <a:rPr lang="en-US" sz="1800" b="1" i="0" kern="0" dirty="0" smtClean="0">
                <a:latin typeface="Arial" panose="020B0604020202020204" pitchFamily="34" charset="0"/>
                <a:cs typeface="Arial" panose="020B0604020202020204" pitchFamily="34" charset="0"/>
              </a:rPr>
              <a:t>Requires sufficiently large R, careful design</a:t>
            </a:r>
          </a:p>
        </p:txBody>
      </p:sp>
      <p:grpSp>
        <p:nvGrpSpPr>
          <p:cNvPr id="34" name="Group 33"/>
          <p:cNvGrpSpPr/>
          <p:nvPr/>
        </p:nvGrpSpPr>
        <p:grpSpPr>
          <a:xfrm>
            <a:off x="5638800" y="1447800"/>
            <a:ext cx="3429000" cy="4605754"/>
            <a:chOff x="6298248" y="2213610"/>
            <a:chExt cx="2765330" cy="3501390"/>
          </a:xfrm>
        </p:grpSpPr>
        <p:pic>
          <p:nvPicPr>
            <p:cNvPr id="36"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74" t="16028" r="24157" b="1858"/>
            <a:stretch/>
          </p:blipFill>
          <p:spPr bwMode="auto">
            <a:xfrm>
              <a:off x="6298248" y="2213610"/>
              <a:ext cx="276533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8686800" y="53340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2400"/>
            </a:p>
          </p:txBody>
        </p:sp>
      </p:grpSp>
      <p:sp>
        <p:nvSpPr>
          <p:cNvPr id="38" name="Rectangle 37"/>
          <p:cNvSpPr/>
          <p:nvPr/>
        </p:nvSpPr>
        <p:spPr>
          <a:xfrm>
            <a:off x="5704326" y="990600"/>
            <a:ext cx="3211074" cy="338554"/>
          </a:xfrm>
          <a:prstGeom prst="rect">
            <a:avLst/>
          </a:prstGeom>
        </p:spPr>
        <p:txBody>
          <a:bodyPr wrap="square">
            <a:spAutoFit/>
          </a:bodyPr>
          <a:lstStyle/>
          <a:p>
            <a:pPr algn="ctr">
              <a:buNone/>
            </a:pPr>
            <a:r>
              <a:rPr lang="en-US" sz="1600" b="1" i="0" dirty="0" smtClean="0">
                <a:solidFill>
                  <a:srgbClr val="FF0000"/>
                </a:solidFill>
              </a:rPr>
              <a:t>PPPL ST-FNSF concept</a:t>
            </a:r>
            <a:endParaRPr lang="en-US" sz="1600" i="0" dirty="0">
              <a:solidFill>
                <a:srgbClr val="FF0000"/>
              </a:solidFill>
            </a:endParaRPr>
          </a:p>
        </p:txBody>
      </p:sp>
      <p:sp>
        <p:nvSpPr>
          <p:cNvPr id="39" name="Right Arrow 38"/>
          <p:cNvSpPr/>
          <p:nvPr/>
        </p:nvSpPr>
        <p:spPr bwMode="auto">
          <a:xfrm>
            <a:off x="5402506" y="3533475"/>
            <a:ext cx="693494" cy="381000"/>
          </a:xfrm>
          <a:prstGeom prst="rightArrow">
            <a:avLst>
              <a:gd name="adj1" fmla="val 65822"/>
              <a:gd name="adj2" fmla="val 50000"/>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28578388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228601" y="1447800"/>
            <a:ext cx="5181599" cy="4724400"/>
          </a:xfrm>
          <a:prstGeom prst="rect">
            <a:avLst/>
          </a:prstGeom>
          <a:solidFill>
            <a:schemeClr val="bg1">
              <a:lumMod val="85000"/>
            </a:schemeClr>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marR="0" lvl="0" algn="ctr" defTabSz="914400" rtl="0" eaLnBrk="0" fontAlgn="base" latinLnBrk="0" hangingPunct="0">
              <a:lnSpc>
                <a:spcPct val="80000"/>
              </a:lnSpc>
              <a:spcBef>
                <a:spcPct val="20000"/>
              </a:spcBef>
              <a:spcAft>
                <a:spcPts val="600"/>
              </a:spcAft>
              <a:buClrTx/>
              <a:buSzTx/>
              <a:buNone/>
              <a:tabLst/>
              <a:defRPr/>
            </a:pPr>
            <a:r>
              <a:rPr kumimoji="0" lang="en-US" sz="2800" i="0" u="none" strike="noStrike" kern="0" cap="none" spc="0" normalizeH="0" baseline="0" noProof="0" dirty="0" smtClean="0">
                <a:ln>
                  <a:noFill/>
                </a:ln>
                <a:solidFill>
                  <a:schemeClr val="tx1"/>
                </a:solidFill>
                <a:effectLst/>
                <a:uLnTx/>
                <a:uFillTx/>
                <a:latin typeface="Arial Narrow" pitchFamily="34" charset="0"/>
              </a:rPr>
              <a:t>ST Extends</a:t>
            </a:r>
            <a:r>
              <a:rPr kumimoji="0" lang="en-US" sz="2800" i="0" u="none" strike="noStrike" kern="0" cap="none" spc="0" normalizeH="0" noProof="0" dirty="0" smtClean="0">
                <a:ln>
                  <a:noFill/>
                </a:ln>
                <a:solidFill>
                  <a:schemeClr val="tx1"/>
                </a:solidFill>
                <a:effectLst/>
                <a:uLnTx/>
                <a:uFillTx/>
                <a:latin typeface="Arial Narrow" pitchFamily="34" charset="0"/>
              </a:rPr>
              <a:t> </a:t>
            </a:r>
            <a:r>
              <a:rPr kumimoji="0" lang="en-US" sz="2800" i="0" u="none" strike="noStrike" kern="0" cap="none" spc="0" normalizeH="0" baseline="0" noProof="0" dirty="0" smtClean="0">
                <a:ln>
                  <a:noFill/>
                </a:ln>
                <a:solidFill>
                  <a:schemeClr val="tx1"/>
                </a:solidFill>
                <a:effectLst/>
                <a:uLnTx/>
                <a:uFillTx/>
                <a:latin typeface="Arial Narrow" pitchFamily="34" charset="0"/>
              </a:rPr>
              <a:t>Predictive Capability for ITER</a:t>
            </a:r>
            <a:r>
              <a:rPr kumimoji="0" lang="en-US" sz="2800" i="0" u="none" strike="noStrike" kern="0" cap="none" spc="0" normalizeH="0" noProof="0" dirty="0" smtClean="0">
                <a:ln>
                  <a:noFill/>
                </a:ln>
                <a:solidFill>
                  <a:schemeClr val="tx1"/>
                </a:solidFill>
                <a:effectLst/>
                <a:uLnTx/>
                <a:uFillTx/>
                <a:latin typeface="Arial Narrow" pitchFamily="34" charset="0"/>
              </a:rPr>
              <a:t> and Toroidal Science </a:t>
            </a:r>
            <a:endParaRPr kumimoji="0" lang="en-US" sz="2800" i="0" u="none" strike="noStrike" kern="0" cap="none" spc="0" normalizeH="0" baseline="0" noProof="0" dirty="0" smtClean="0">
              <a:ln>
                <a:noFill/>
              </a:ln>
              <a:solidFill>
                <a:schemeClr val="tx1"/>
              </a:solidFill>
              <a:effectLst/>
              <a:uLnTx/>
              <a:uFillTx/>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a:solidFill>
                  <a:schemeClr val="accent2"/>
                </a:solidFill>
                <a:latin typeface="Arial Narrow" pitchFamily="34" charset="0"/>
              </a:rPr>
              <a:t>High </a:t>
            </a:r>
            <a:r>
              <a:rPr lang="en-US" sz="2400" i="0" kern="0" dirty="0" smtClean="0">
                <a:solidFill>
                  <a:schemeClr val="accent2"/>
                </a:solidFill>
                <a:latin typeface="Symbol" pitchFamily="18" charset="2"/>
              </a:rPr>
              <a:t>b </a:t>
            </a:r>
            <a:r>
              <a:rPr lang="en-US" sz="2400" i="0" kern="0" dirty="0" smtClean="0">
                <a:solidFill>
                  <a:schemeClr val="accent2"/>
                </a:solidFill>
                <a:latin typeface="Arial Narrow" panose="020B0606020202030204" pitchFamily="34" charset="0"/>
                <a:cs typeface="Helvetica Neue"/>
              </a:rPr>
              <a:t>physics</a:t>
            </a:r>
            <a:r>
              <a:rPr lang="en-US" sz="2400" i="0" kern="0" dirty="0" smtClean="0">
                <a:solidFill>
                  <a:schemeClr val="accent2"/>
                </a:solidFill>
                <a:latin typeface="Arial Narrow" panose="020B0606020202030204" pitchFamily="34" charset="0"/>
              </a:rPr>
              <a:t>, </a:t>
            </a:r>
            <a:r>
              <a:rPr lang="en-US" sz="2400" i="0" kern="0" dirty="0">
                <a:solidFill>
                  <a:schemeClr val="accent2"/>
                </a:solidFill>
                <a:latin typeface="Arial Narrow" pitchFamily="34" charset="0"/>
              </a:rPr>
              <a:t>rotation, </a:t>
            </a:r>
            <a:r>
              <a:rPr lang="en-US" sz="2400" i="0" kern="0" dirty="0" smtClean="0">
                <a:solidFill>
                  <a:schemeClr val="accent2"/>
                </a:solidFill>
                <a:latin typeface="Arial Narrow" pitchFamily="34" charset="0"/>
              </a:rPr>
              <a:t>shaping extend stability, transport knowledge</a:t>
            </a:r>
            <a:endParaRPr lang="en-US" sz="2400" i="0" kern="0" dirty="0">
              <a:solidFill>
                <a:schemeClr val="accent2"/>
              </a:solidFill>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NBI fast-ions in present STs mimic DT fusion product parameters in ITER </a:t>
            </a:r>
            <a:r>
              <a:rPr lang="en-US" sz="2400" i="0" kern="0" dirty="0" smtClean="0">
                <a:solidFill>
                  <a:schemeClr val="accent2"/>
                </a:solidFill>
                <a:latin typeface="Arial Narrow" pitchFamily="34" charset="0"/>
                <a:sym typeface="Wingdings" panose="05000000000000000000" pitchFamily="2" charset="2"/>
              </a:rPr>
              <a:t> </a:t>
            </a:r>
            <a:r>
              <a:rPr lang="en-US" sz="2400" i="0" kern="0" dirty="0" smtClean="0">
                <a:solidFill>
                  <a:srgbClr val="FF0000"/>
                </a:solidFill>
                <a:latin typeface="Arial Narrow" pitchFamily="34" charset="0"/>
                <a:sym typeface="Wingdings" panose="05000000000000000000" pitchFamily="2" charset="2"/>
              </a:rPr>
              <a:t>study burning plasma science</a:t>
            </a:r>
            <a:endParaRPr lang="en-US" sz="2400" i="0" kern="0" dirty="0" smtClean="0">
              <a:solidFill>
                <a:srgbClr val="FF0000"/>
              </a:solidFill>
              <a:latin typeface="Arial Narrow" pitchFamily="34" charset="0"/>
            </a:endParaRPr>
          </a:p>
          <a:p>
            <a:pPr marL="460375" lvl="1" indent="-342900" eaLnBrk="0" hangingPunct="0">
              <a:lnSpc>
                <a:spcPts val="2780"/>
              </a:lnSpc>
              <a:spcBef>
                <a:spcPts val="1176"/>
              </a:spcBef>
              <a:spcAft>
                <a:spcPts val="1200"/>
              </a:spcAft>
              <a:buFont typeface="Arial" panose="020B0604020202020204" pitchFamily="34" charset="0"/>
              <a:buChar char="•"/>
              <a:defRPr/>
            </a:pPr>
            <a:r>
              <a:rPr lang="en-US" sz="2400" i="0" kern="0" dirty="0" smtClean="0">
                <a:solidFill>
                  <a:schemeClr val="accent2"/>
                </a:solidFill>
                <a:latin typeface="Arial Narrow" pitchFamily="34" charset="0"/>
              </a:rPr>
              <a:t>STs can more easily study electron scale turbulence at low </a:t>
            </a:r>
            <a:r>
              <a:rPr lang="en-US" sz="2400" i="0" kern="0" dirty="0" err="1" smtClean="0">
                <a:solidFill>
                  <a:schemeClr val="accent2"/>
                </a:solidFill>
                <a:latin typeface="Arial Narrow" pitchFamily="34" charset="0"/>
              </a:rPr>
              <a:t>collisionality</a:t>
            </a:r>
            <a:r>
              <a:rPr lang="en-US" sz="2400" i="0" kern="0" dirty="0" smtClean="0">
                <a:solidFill>
                  <a:schemeClr val="accent2"/>
                </a:solidFill>
                <a:latin typeface="Arial Narrow" pitchFamily="34" charset="0"/>
              </a:rPr>
              <a:t> </a:t>
            </a:r>
            <a:r>
              <a:rPr lang="en-US" sz="2400" i="0" kern="0" dirty="0" smtClean="0">
                <a:solidFill>
                  <a:srgbClr val="FF0000"/>
                </a:solidFill>
                <a:latin typeface="Arial Narrow" pitchFamily="34" charset="0"/>
                <a:sym typeface="Wingdings" panose="05000000000000000000" pitchFamily="2" charset="2"/>
              </a:rPr>
              <a:t> important for all magnetic fusion</a:t>
            </a:r>
            <a:endParaRPr lang="en-US" sz="2400" i="0" kern="0" dirty="0" smtClean="0">
              <a:solidFill>
                <a:srgbClr val="FF0000"/>
              </a:solidFill>
              <a:latin typeface="Arial Narrow" pitchFamily="34" charset="0"/>
            </a:endParaRPr>
          </a:p>
        </p:txBody>
      </p:sp>
      <p:sp>
        <p:nvSpPr>
          <p:cNvPr id="6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2980"/>
              </a:lnSpc>
              <a:spcBef>
                <a:spcPct val="0"/>
              </a:spcBef>
              <a:spcAft>
                <a:spcPts val="600"/>
              </a:spcAft>
              <a:buNone/>
            </a:pPr>
            <a:r>
              <a:rPr lang="en-US" sz="3200" i="0" dirty="0" smtClean="0">
                <a:solidFill>
                  <a:srgbClr val="0816FF"/>
                </a:solidFill>
              </a:rPr>
              <a:t>Unique ST properties also support ITER</a:t>
            </a:r>
            <a:endParaRPr lang="en-US" sz="3200" i="0" dirty="0">
              <a:solidFill>
                <a:srgbClr val="0816FF"/>
              </a:solidFill>
              <a:latin typeface="Helvetica Neue" charset="0"/>
            </a:endParaRPr>
          </a:p>
        </p:txBody>
      </p:sp>
      <p:grpSp>
        <p:nvGrpSpPr>
          <p:cNvPr id="9" name="Group 136"/>
          <p:cNvGrpSpPr/>
          <p:nvPr/>
        </p:nvGrpSpPr>
        <p:grpSpPr>
          <a:xfrm>
            <a:off x="5943600" y="1741268"/>
            <a:ext cx="3051175" cy="4049931"/>
            <a:chOff x="4114800" y="1030069"/>
            <a:chExt cx="2057400" cy="2856131"/>
          </a:xfrm>
        </p:grpSpPr>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4114800" y="1800759"/>
              <a:ext cx="2057400" cy="2085441"/>
            </a:xfrm>
            <a:prstGeom prst="rect">
              <a:avLst/>
            </a:prstGeom>
            <a:noFill/>
          </p:spPr>
        </p:pic>
        <p:sp>
          <p:nvSpPr>
            <p:cNvPr id="11" name="Text Box 39"/>
            <p:cNvSpPr txBox="1">
              <a:spLocks noChangeArrowheads="1"/>
            </p:cNvSpPr>
            <p:nvPr/>
          </p:nvSpPr>
          <p:spPr bwMode="auto">
            <a:xfrm>
              <a:off x="4191000" y="1030069"/>
              <a:ext cx="1828800" cy="650327"/>
            </a:xfrm>
            <a:prstGeom prst="rect">
              <a:avLst/>
            </a:prstGeom>
            <a:noFill/>
            <a:ln w="9525">
              <a:noFill/>
              <a:miter lim="800000"/>
              <a:headEnd/>
              <a:tailEnd/>
            </a:ln>
          </p:spPr>
          <p:txBody>
            <a:bodyPr wrap="square">
              <a:spAutoFit/>
            </a:bodyPr>
            <a:lstStyle/>
            <a:p>
              <a:pPr algn="ctr" eaLnBrk="0" hangingPunct="0">
                <a:lnSpc>
                  <a:spcPct val="90000"/>
                </a:lnSpc>
                <a:spcBef>
                  <a:spcPct val="0"/>
                </a:spcBef>
                <a:buNone/>
              </a:pPr>
              <a:r>
                <a:rPr lang="en-US" sz="2800" i="0" dirty="0" smtClean="0">
                  <a:solidFill>
                    <a:schemeClr val="tx1"/>
                  </a:solidFill>
                  <a:latin typeface="Arial Narrow" pitchFamily="34" charset="0"/>
                  <a:ea typeface="MS PGothic" pitchFamily="34" charset="-128"/>
                </a:rPr>
                <a:t>Burning Plasma Physics - </a:t>
              </a:r>
              <a:r>
                <a:rPr lang="en-US" sz="2800" i="0" dirty="0" smtClean="0">
                  <a:solidFill>
                    <a:schemeClr val="accent2"/>
                  </a:solidFill>
                  <a:latin typeface="Arial Narrow" pitchFamily="34" charset="0"/>
                  <a:ea typeface="MS PGothic" pitchFamily="34" charset="-128"/>
                </a:rPr>
                <a:t>ITER</a:t>
              </a:r>
              <a:endParaRPr lang="en-US" sz="2400" i="0" dirty="0">
                <a:solidFill>
                  <a:schemeClr val="accent2"/>
                </a:solidFill>
                <a:latin typeface="Arial Narrow" pitchFamily="34" charset="0"/>
                <a:ea typeface="MS PGothic" pitchFamily="34" charset="-128"/>
              </a:endParaRPr>
            </a:p>
          </p:txBody>
        </p:sp>
      </p:grpSp>
    </p:spTree>
    <p:extLst>
      <p:ext uri="{BB962C8B-B14F-4D97-AF65-F5344CB8AC3E}">
        <p14:creationId xmlns:p14="http://schemas.microsoft.com/office/powerpoint/2010/main" val="2674996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524000"/>
            <a:ext cx="8763000" cy="3886200"/>
          </a:xfrm>
        </p:spPr>
        <p:txBody>
          <a:bodyPr/>
          <a:lstStyle/>
          <a:p>
            <a:pPr marL="0" indent="0" algn="ctr">
              <a:buNone/>
            </a:pPr>
            <a:r>
              <a:rPr lang="en-US" sz="4400" dirty="0" smtClean="0"/>
              <a:t>What are the goals of  </a:t>
            </a:r>
          </a:p>
          <a:p>
            <a:pPr marL="0" indent="0" algn="ctr">
              <a:buNone/>
            </a:pPr>
            <a:r>
              <a:rPr lang="en-US" sz="4400" dirty="0" smtClean="0"/>
              <a:t>NSTX Upgrade (NSTX-U)?</a:t>
            </a:r>
          </a:p>
          <a:p>
            <a:pPr marL="0" indent="0" algn="ctr">
              <a:buNone/>
            </a:pPr>
            <a:endParaRPr lang="en-US" sz="4400" dirty="0" smtClean="0">
              <a:solidFill>
                <a:srgbClr val="FF0000"/>
              </a:solidFill>
            </a:endParaRPr>
          </a:p>
          <a:p>
            <a:pPr marL="0" indent="0" algn="ctr">
              <a:buNone/>
            </a:pPr>
            <a:r>
              <a:rPr lang="en-US" sz="4400" dirty="0" smtClean="0">
                <a:solidFill>
                  <a:srgbClr val="FF0000"/>
                </a:solidFill>
              </a:rPr>
              <a:t>What key science questions </a:t>
            </a:r>
          </a:p>
          <a:p>
            <a:pPr marL="0" indent="0" algn="ctr">
              <a:buNone/>
            </a:pPr>
            <a:r>
              <a:rPr lang="en-US" sz="4400" dirty="0" smtClean="0">
                <a:solidFill>
                  <a:srgbClr val="FF0000"/>
                </a:solidFill>
              </a:rPr>
              <a:t>will NSTX-U address?</a:t>
            </a:r>
            <a:endParaRPr lang="en-US" sz="4400" dirty="0">
              <a:solidFill>
                <a:srgbClr val="FF0000"/>
              </a:solidFill>
            </a:endParaRPr>
          </a:p>
        </p:txBody>
      </p:sp>
    </p:spTree>
    <p:extLst>
      <p:ext uri="{BB962C8B-B14F-4D97-AF65-F5344CB8AC3E}">
        <p14:creationId xmlns:p14="http://schemas.microsoft.com/office/powerpoint/2010/main" val="36983259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9144000" cy="812800"/>
          </a:xfrm>
        </p:spPr>
        <p:txBody>
          <a:bodyPr/>
          <a:lstStyle/>
          <a:p>
            <a:r>
              <a:rPr lang="en-US" sz="3600" b="1" dirty="0" smtClean="0"/>
              <a:t>NSTX Upgrade mission elements</a:t>
            </a:r>
          </a:p>
        </p:txBody>
      </p:sp>
      <p:sp>
        <p:nvSpPr>
          <p:cNvPr id="20" name="Rectangle 3"/>
          <p:cNvSpPr txBox="1">
            <a:spLocks noChangeArrowheads="1"/>
          </p:cNvSpPr>
          <p:nvPr/>
        </p:nvSpPr>
        <p:spPr bwMode="auto">
          <a:xfrm>
            <a:off x="76200" y="1628899"/>
            <a:ext cx="5715000" cy="4695701"/>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400" b="0" i="0" kern="0" dirty="0">
                <a:solidFill>
                  <a:schemeClr val="tx1"/>
                </a:solidFill>
                <a:latin typeface="+mn-lt"/>
                <a:cs typeface="+mn-cs"/>
              </a:rPr>
              <a:t>Advance ST as candidate for Fusion Nuclear Science Facility (FNSF)</a:t>
            </a: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Develop solutions for the </a:t>
            </a:r>
            <a:r>
              <a:rPr lang="en-US" sz="2400" b="0" i="0" kern="0" dirty="0">
                <a:solidFill>
                  <a:schemeClr val="tx1"/>
                </a:solidFill>
                <a:latin typeface="+mn-lt"/>
                <a:cs typeface="+mn-cs"/>
              </a:rPr>
              <a:t>plasma-material interface </a:t>
            </a:r>
            <a:r>
              <a:rPr lang="en-US" sz="2400" b="0" i="0" kern="0" dirty="0" smtClean="0">
                <a:solidFill>
                  <a:schemeClr val="tx1"/>
                </a:solidFill>
                <a:latin typeface="+mn-lt"/>
                <a:cs typeface="+mn-cs"/>
              </a:rPr>
              <a:t>challenge</a:t>
            </a:r>
            <a:endParaRPr lang="en-US" sz="2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Explore unique ST parameter regimes to advance predictive </a:t>
            </a:r>
            <a:r>
              <a:rPr lang="en-US" sz="2400" b="0" i="0" kern="0" dirty="0">
                <a:solidFill>
                  <a:schemeClr val="tx1"/>
                </a:solidFill>
                <a:latin typeface="+mn-lt"/>
                <a:cs typeface="+mn-cs"/>
              </a:rPr>
              <a:t>capability </a:t>
            </a:r>
            <a:r>
              <a:rPr lang="en-US" sz="2400" b="0" i="0" kern="0" dirty="0" smtClean="0">
                <a:solidFill>
                  <a:schemeClr val="tx1"/>
                </a:solidFill>
                <a:latin typeface="+mn-lt"/>
                <a:cs typeface="+mn-cs"/>
              </a:rPr>
              <a:t>- for </a:t>
            </a:r>
            <a:r>
              <a:rPr lang="en-US" sz="2400" b="0" i="0" kern="0" dirty="0">
                <a:solidFill>
                  <a:schemeClr val="tx1"/>
                </a:solidFill>
                <a:latin typeface="+mn-lt"/>
                <a:cs typeface="+mn-cs"/>
              </a:rPr>
              <a:t>ITER and beyond</a:t>
            </a:r>
          </a:p>
          <a:p>
            <a:pPr marL="338138" indent="-338138" defTabSz="804769" eaLnBrk="0" hangingPunct="0">
              <a:lnSpc>
                <a:spcPct val="125000"/>
              </a:lnSpc>
              <a:spcBef>
                <a:spcPct val="20000"/>
              </a:spcBef>
              <a:buFontTx/>
              <a:buChar char="•"/>
              <a:defRPr/>
            </a:pPr>
            <a:endParaRPr lang="en-US" sz="1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r>
              <a:rPr lang="en-US" sz="2400" b="0" i="0" kern="0" dirty="0">
                <a:solidFill>
                  <a:schemeClr val="tx1"/>
                </a:solidFill>
                <a:latin typeface="+mn-lt"/>
                <a:cs typeface="+mn-cs"/>
              </a:rPr>
              <a:t>Develop ST as fusion energy system</a:t>
            </a:r>
            <a:endParaRPr lang="en-US" sz="2000" b="0" i="0" kern="0" dirty="0">
              <a:solidFill>
                <a:srgbClr val="0000FF"/>
              </a:solidFill>
              <a:latin typeface="+mn-lt"/>
              <a:cs typeface="+mn-cs"/>
            </a:endParaRPr>
          </a:p>
        </p:txBody>
      </p:sp>
      <p:sp>
        <p:nvSpPr>
          <p:cNvPr id="19" name="Slide Number Placeholder 3"/>
          <p:cNvSpPr>
            <a:spLocks noGrp="1"/>
          </p:cNvSpPr>
          <p:nvPr>
            <p:ph type="sldNum" sz="quarter" idx="4294967295"/>
          </p:nvPr>
        </p:nvSpPr>
        <p:spPr>
          <a:xfrm>
            <a:off x="8382000" y="6629400"/>
            <a:ext cx="762000" cy="152400"/>
          </a:xfrm>
          <a:prstGeom prst="rect">
            <a:avLst/>
          </a:prstGeom>
        </p:spPr>
        <p:txBody>
          <a:bodyPr/>
          <a:lstStyle/>
          <a:p>
            <a:pPr algn="r">
              <a:defRPr/>
            </a:pPr>
            <a:fld id="{AFE9D361-F75F-4FBB-8BD2-938629B6E822}" type="slidenum">
              <a:rPr lang="en-US" sz="900" smtClean="0"/>
              <a:pPr algn="r">
                <a:defRPr/>
              </a:pPr>
              <a:t>58</a:t>
            </a:fld>
            <a:endParaRPr lang="en-US" sz="900" smtClean="0"/>
          </a:p>
        </p:txBody>
      </p:sp>
      <p:grpSp>
        <p:nvGrpSpPr>
          <p:cNvPr id="2" name="Group 1"/>
          <p:cNvGrpSpPr/>
          <p:nvPr/>
        </p:nvGrpSpPr>
        <p:grpSpPr>
          <a:xfrm>
            <a:off x="5776746" y="1066800"/>
            <a:ext cx="3167751" cy="5395664"/>
            <a:chOff x="5716849" y="812475"/>
            <a:chExt cx="3167751" cy="5395664"/>
          </a:xfrm>
        </p:grpSpPr>
        <p:pic>
          <p:nvPicPr>
            <p:cNvPr id="13320" name="Picture 24" descr="com_Machinecutaway.jpg"/>
            <p:cNvPicPr>
              <a:picLocks noChangeAspect="1"/>
            </p:cNvPicPr>
            <p:nvPr/>
          </p:nvPicPr>
          <p:blipFill>
            <a:blip r:embed="rId3" cstate="print"/>
            <a:srcRect/>
            <a:stretch>
              <a:fillRect/>
            </a:stretch>
          </p:blipFill>
          <p:spPr bwMode="auto">
            <a:xfrm>
              <a:off x="6682365" y="4477764"/>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971936" y="4507197"/>
              <a:ext cx="710429"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800" b="0" i="0" dirty="0"/>
                <a:t>ITER</a:t>
              </a:r>
            </a:p>
          </p:txBody>
        </p:sp>
        <p:pic>
          <p:nvPicPr>
            <p:cNvPr id="13323" name="Picture 2"/>
            <p:cNvPicPr>
              <a:picLocks noChangeAspect="1" noChangeArrowheads="1"/>
            </p:cNvPicPr>
            <p:nvPr/>
          </p:nvPicPr>
          <p:blipFill>
            <a:blip r:embed="rId4" cstate="print"/>
            <a:srcRect/>
            <a:stretch>
              <a:fillRect/>
            </a:stretch>
          </p:blipFill>
          <p:spPr bwMode="auto">
            <a:xfrm>
              <a:off x="5850888" y="2867024"/>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5716849" y="3838575"/>
              <a:ext cx="1787647"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smtClean="0"/>
                <a:t>Liquid metals/Li</a:t>
              </a:r>
              <a:endParaRPr lang="en-US" sz="1800" b="0" i="0" dirty="0"/>
            </a:p>
          </p:txBody>
        </p:sp>
        <p:sp>
          <p:nvSpPr>
            <p:cNvPr id="13325" name="Text Box 12"/>
            <p:cNvSpPr txBox="1">
              <a:spLocks noChangeArrowheads="1"/>
            </p:cNvSpPr>
            <p:nvPr/>
          </p:nvSpPr>
          <p:spPr bwMode="auto">
            <a:xfrm>
              <a:off x="7451089" y="3838575"/>
              <a:ext cx="1402926"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7609838" y="2838449"/>
              <a:ext cx="1274762" cy="1047750"/>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191" y="8124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7"/>
            <p:cNvSpPr txBox="1">
              <a:spLocks noChangeArrowheads="1"/>
            </p:cNvSpPr>
            <p:nvPr/>
          </p:nvSpPr>
          <p:spPr bwMode="auto">
            <a:xfrm>
              <a:off x="6878919" y="2294991"/>
              <a:ext cx="1057666" cy="276225"/>
            </a:xfrm>
            <a:prstGeom prst="rect">
              <a:avLst/>
            </a:prstGeom>
            <a:solidFill>
              <a:schemeClr val="bg1"/>
            </a:solidFill>
            <a:ln w="15875" algn="ctr">
              <a:solidFill>
                <a:schemeClr val="bg1"/>
              </a:solidFill>
              <a:miter lim="800000"/>
              <a:headEnd/>
              <a:tailEnd/>
            </a:ln>
          </p:spPr>
          <p:txBody>
            <a:bodyPr wrap="square" lIns="0" tIns="0" rIns="0" bIns="0">
              <a:spAutoFit/>
            </a:bodyPr>
            <a:lstStyle/>
            <a:p>
              <a:pPr algn="ctr">
                <a:spcBef>
                  <a:spcPct val="20000"/>
                </a:spcBef>
              </a:pPr>
              <a:r>
                <a:rPr lang="en-US" sz="1800" b="0" i="0" dirty="0"/>
                <a:t>ST-FNSF</a:t>
              </a:r>
            </a:p>
          </p:txBody>
        </p:sp>
      </p:grpSp>
    </p:spTree>
    <p:extLst>
      <p:ext uri="{BB962C8B-B14F-4D97-AF65-F5344CB8AC3E}">
        <p14:creationId xmlns:p14="http://schemas.microsoft.com/office/powerpoint/2010/main" val="17983571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noFill/>
          <a:ln>
            <a:noFill/>
          </a:ln>
          <a:extLst/>
        </p:spPr>
        <p:txBody>
          <a:bodyPr/>
          <a:lstStyle/>
          <a:p>
            <a:pPr algn="ctr" eaLnBrk="0" hangingPunct="0">
              <a:lnSpc>
                <a:spcPts val="3240"/>
              </a:lnSpc>
              <a:spcBef>
                <a:spcPct val="0"/>
              </a:spcBef>
              <a:spcAft>
                <a:spcPts val="0"/>
              </a:spcAft>
              <a:buFontTx/>
              <a:buNone/>
            </a:pPr>
            <a:r>
              <a:rPr lang="en-US" sz="2800" i="0" dirty="0" smtClean="0">
                <a:solidFill>
                  <a:srgbClr val="0816FF"/>
                </a:solidFill>
              </a:rPr>
              <a:t>NSTX-U will provide new data to support ST-FNSF design, ITER operations, boundary solutions</a:t>
            </a:r>
            <a:endParaRPr lang="en-US" sz="2800" i="0" dirty="0">
              <a:solidFill>
                <a:srgbClr val="0816FF"/>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TextBox 1"/>
          <p:cNvSpPr txBox="1"/>
          <p:nvPr/>
        </p:nvSpPr>
        <p:spPr>
          <a:xfrm>
            <a:off x="2819554" y="3352800"/>
            <a:ext cx="6134100" cy="830997"/>
          </a:xfrm>
          <a:prstGeom prst="rect">
            <a:avLst/>
          </a:prstGeom>
          <a:solidFill>
            <a:schemeClr val="bg1">
              <a:lumMod val="85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 5-10x increase in </a:t>
            </a:r>
            <a:r>
              <a:rPr lang="en-US" sz="2800" i="0" dirty="0" err="1" smtClean="0">
                <a:solidFill>
                  <a:schemeClr val="tx1"/>
                </a:solidFill>
              </a:rPr>
              <a:t>nT</a:t>
            </a:r>
            <a:r>
              <a:rPr lang="en-US" sz="2800" i="0" dirty="0" err="1">
                <a:solidFill>
                  <a:schemeClr val="tx1"/>
                </a:solidFill>
                <a:latin typeface="Symbol" charset="2"/>
                <a:cs typeface="Symbol" charset="2"/>
              </a:rPr>
              <a:t>t</a:t>
            </a:r>
            <a:r>
              <a:rPr lang="en-US" sz="28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819554" y="4338236"/>
            <a:ext cx="6121400" cy="1833964"/>
          </a:xfrm>
          <a:solidFill>
            <a:schemeClr val="bg1">
              <a:lumMod val="85000"/>
            </a:schemeClr>
          </a:solidFill>
          <a:ln>
            <a:solidFill>
              <a:schemeClr val="tx1"/>
            </a:solidFill>
          </a:ln>
        </p:spPr>
        <p:txBody>
          <a:bodyPr tIns="91440"/>
          <a:lstStyle/>
          <a:p>
            <a:pPr marL="0" indent="0">
              <a:lnSpc>
                <a:spcPts val="1660"/>
              </a:lnSpc>
              <a:spcBef>
                <a:spcPts val="600"/>
              </a:spcBef>
              <a:spcAft>
                <a:spcPts val="600"/>
              </a:spcAft>
              <a:buNone/>
            </a:pPr>
            <a:r>
              <a:rPr lang="en-US" sz="2000" b="1" dirty="0"/>
              <a:t>Key </a:t>
            </a:r>
            <a:r>
              <a:rPr lang="en-US" sz="2000" b="1" dirty="0" smtClean="0"/>
              <a:t>NSTX-U research topics for FNSF and ITER:</a:t>
            </a:r>
          </a:p>
          <a:p>
            <a:pPr marL="171450" indent="-171450">
              <a:lnSpc>
                <a:spcPct val="70000"/>
              </a:lnSpc>
              <a:spcBef>
                <a:spcPts val="600"/>
              </a:spcBef>
              <a:spcAft>
                <a:spcPts val="600"/>
              </a:spcAft>
            </a:pPr>
            <a:r>
              <a:rPr lang="en-US" sz="1800" b="1" dirty="0" smtClean="0">
                <a:solidFill>
                  <a:srgbClr val="FF0000"/>
                </a:solidFill>
              </a:rPr>
              <a:t>Stability </a:t>
            </a:r>
            <a:r>
              <a:rPr lang="en-US" sz="1800" b="1" dirty="0">
                <a:solidFill>
                  <a:srgbClr val="FF0000"/>
                </a:solidFill>
              </a:rPr>
              <a:t>and steady-state </a:t>
            </a:r>
            <a:r>
              <a:rPr lang="en-US" sz="1800" b="1" dirty="0" smtClean="0">
                <a:solidFill>
                  <a:srgbClr val="FF0000"/>
                </a:solidFill>
              </a:rPr>
              <a:t>control at high </a:t>
            </a:r>
            <a:r>
              <a:rPr lang="en-US" sz="1800" b="1" dirty="0" smtClean="0">
                <a:solidFill>
                  <a:srgbClr val="FF0000"/>
                </a:solidFill>
                <a:latin typeface="Symbol" charset="2"/>
                <a:cs typeface="Symbol" charset="2"/>
              </a:rPr>
              <a:t>b</a:t>
            </a:r>
            <a:endParaRPr lang="en-US" sz="1800" b="1" dirty="0">
              <a:solidFill>
                <a:srgbClr val="FF0000"/>
              </a:solidFill>
              <a:latin typeface="Symbol" charset="2"/>
              <a:cs typeface="Symbol" charset="2"/>
            </a:endParaRPr>
          </a:p>
          <a:p>
            <a:pPr marL="171450" indent="-171450">
              <a:lnSpc>
                <a:spcPct val="70000"/>
              </a:lnSpc>
              <a:spcBef>
                <a:spcPts val="600"/>
              </a:spcBef>
              <a:spcAft>
                <a:spcPts val="600"/>
              </a:spcAft>
            </a:pPr>
            <a:r>
              <a:rPr lang="en-US" sz="1800" b="1" dirty="0" smtClean="0">
                <a:solidFill>
                  <a:srgbClr val="FF0000"/>
                </a:solidFill>
              </a:rPr>
              <a:t>Confinement scaling (esp. electron transport)</a:t>
            </a:r>
          </a:p>
          <a:p>
            <a:pPr marL="171450" indent="-171450">
              <a:lnSpc>
                <a:spcPct val="70000"/>
              </a:lnSpc>
              <a:spcBef>
                <a:spcPts val="600"/>
              </a:spcBef>
              <a:spcAft>
                <a:spcPts val="600"/>
              </a:spcAft>
            </a:pPr>
            <a:r>
              <a:rPr lang="en-US" sz="1800" b="1" dirty="0">
                <a:solidFill>
                  <a:srgbClr val="FF0000"/>
                </a:solidFill>
              </a:rPr>
              <a:t>Non-inductive start-up, ramp-up, sustainment</a:t>
            </a:r>
          </a:p>
          <a:p>
            <a:pPr marL="171450" indent="-171450">
              <a:lnSpc>
                <a:spcPct val="70000"/>
              </a:lnSpc>
              <a:spcBef>
                <a:spcPts val="600"/>
              </a:spcBef>
              <a:spcAft>
                <a:spcPts val="600"/>
              </a:spcAft>
            </a:pPr>
            <a:r>
              <a:rPr lang="en-US" sz="1800" b="1" dirty="0" err="1" smtClean="0">
                <a:solidFill>
                  <a:srgbClr val="FF0000"/>
                </a:solidFill>
              </a:rPr>
              <a:t>Divertor</a:t>
            </a:r>
            <a:r>
              <a:rPr lang="en-US" sz="1800" b="1" dirty="0" smtClean="0">
                <a:solidFill>
                  <a:srgbClr val="FF0000"/>
                </a:solidFill>
              </a:rPr>
              <a:t> solutions for mitigating high heat flux</a:t>
            </a:r>
          </a:p>
        </p:txBody>
      </p:sp>
      <p:sp>
        <p:nvSpPr>
          <p:cNvPr id="22" name="TextBox 21"/>
          <p:cNvSpPr txBox="1"/>
          <p:nvPr/>
        </p:nvSpPr>
        <p:spPr>
          <a:xfrm>
            <a:off x="6764134" y="6245423"/>
            <a:ext cx="2379866" cy="307777"/>
          </a:xfrm>
          <a:prstGeom prst="rect">
            <a:avLst/>
          </a:prstGeom>
          <a:noFill/>
        </p:spPr>
        <p:txBody>
          <a:bodyPr wrap="none" rtlCol="0">
            <a:spAutoFit/>
          </a:bodyPr>
          <a:lstStyle/>
          <a:p>
            <a:pPr>
              <a:spcAft>
                <a:spcPts val="1200"/>
              </a:spcAft>
              <a:buNone/>
            </a:pPr>
            <a:r>
              <a:rPr lang="it-IT" sz="1400" b="0" i="0" dirty="0" smtClean="0">
                <a:solidFill>
                  <a:schemeClr val="tx1"/>
                </a:solidFill>
                <a:latin typeface="+mn-lt"/>
              </a:rPr>
              <a:t>J. Menard, et al., NF (2012)</a:t>
            </a:r>
            <a:endParaRPr lang="en-US" sz="1400" b="0" i="0" dirty="0">
              <a:solidFill>
                <a:schemeClr val="tx1"/>
              </a:solidFill>
              <a:latin typeface="+mn-lt"/>
            </a:endParaRPr>
          </a:p>
        </p:txBody>
      </p:sp>
      <p:sp>
        <p:nvSpPr>
          <p:cNvPr id="19" name="Content Placeholder 2"/>
          <p:cNvSpPr txBox="1">
            <a:spLocks/>
          </p:cNvSpPr>
          <p:nvPr/>
        </p:nvSpPr>
        <p:spPr bwMode="auto">
          <a:xfrm>
            <a:off x="2839510" y="1016304"/>
            <a:ext cx="6114144" cy="2184096"/>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ea typeface="ＭＳ Ｐゴシック" charset="0"/>
                <a:cs typeface="ＭＳ Ｐゴシック" charset="0"/>
              </a:rPr>
              <a:t>New center-stack doubles toroidal field, plasma current, </a:t>
            </a:r>
            <a:r>
              <a:rPr lang="en-US" i="0" dirty="0" smtClean="0">
                <a:ea typeface="ＭＳ Ｐゴシック" charset="0"/>
                <a:cs typeface="ＭＳ Ｐゴシック" charset="0"/>
              </a:rPr>
              <a:t>5</a:t>
            </a:r>
            <a:r>
              <a:rPr lang="en-US" i="0" dirty="0" smtClean="0">
                <a:latin typeface="Calibri"/>
                <a:ea typeface="ＭＳ Ｐゴシック" charset="0"/>
                <a:cs typeface="ＭＳ Ｐゴシック" charset="0"/>
              </a:rPr>
              <a:t>× </a:t>
            </a:r>
            <a:r>
              <a:rPr lang="en-US" b="1" i="0" dirty="0" smtClean="0">
                <a:ea typeface="ＭＳ Ｐゴシック" charset="0"/>
                <a:cs typeface="ＭＳ Ｐゴシック" charset="0"/>
              </a:rPr>
              <a:t>pulse-length</a:t>
            </a:r>
          </a:p>
          <a:p>
            <a:pPr marL="225425" indent="-225425">
              <a:lnSpc>
                <a:spcPct val="90000"/>
              </a:lnSpc>
            </a:pPr>
            <a:r>
              <a:rPr lang="en-US" b="1" i="0" dirty="0" smtClean="0">
                <a:ea typeface="ＭＳ Ｐゴシック" charset="0"/>
                <a:cs typeface="ＭＳ Ｐゴシック" charset="0"/>
              </a:rPr>
              <a:t>Tangential injection provides 3-4</a:t>
            </a:r>
            <a:r>
              <a:rPr lang="en-US" i="0" dirty="0" smtClean="0">
                <a:latin typeface="Calibri"/>
                <a:ea typeface="ＭＳ Ｐゴシック" charset="0"/>
                <a:cs typeface="ＭＳ Ｐゴシック" charset="0"/>
              </a:rPr>
              <a:t>×</a:t>
            </a:r>
            <a:r>
              <a:rPr lang="en-US" b="1" i="0" dirty="0" smtClean="0">
                <a:ea typeface="ＭＳ Ｐゴシック" charset="0"/>
                <a:cs typeface="ＭＳ Ｐゴシック" charset="0"/>
              </a:rPr>
              <a:t> higher current drive at low I</a:t>
            </a:r>
            <a:r>
              <a:rPr lang="en-US" b="1" i="0" baseline="-25000" dirty="0" smtClean="0">
                <a:ea typeface="ＭＳ Ｐゴシック" charset="0"/>
                <a:cs typeface="ＭＳ Ｐゴシック" charset="0"/>
              </a:rPr>
              <a:t>P</a:t>
            </a:r>
            <a:r>
              <a:rPr lang="en-US" b="1" i="0" dirty="0" smtClean="0">
                <a:ea typeface="ＭＳ Ｐゴシック" charset="0"/>
                <a:cs typeface="ＭＳ Ｐゴシック" charset="0"/>
              </a:rPr>
              <a:t>:</a:t>
            </a:r>
          </a:p>
          <a:p>
            <a:pPr lvl="1">
              <a:lnSpc>
                <a:spcPct val="90000"/>
              </a:lnSpc>
            </a:pPr>
            <a:r>
              <a:rPr lang="en-US" i="0" dirty="0" smtClean="0">
                <a:solidFill>
                  <a:srgbClr val="FF0000"/>
                </a:solidFill>
                <a:ea typeface="ＭＳ Ｐゴシック" charset="0"/>
              </a:rPr>
              <a:t>2x higher absorption (40</a:t>
            </a:r>
            <a:r>
              <a:rPr lang="en-US" i="0" dirty="0" smtClean="0">
                <a:solidFill>
                  <a:srgbClr val="FF0000"/>
                </a:solidFill>
                <a:ea typeface="ＭＳ Ｐゴシック" charset="0"/>
                <a:sym typeface="Wingdings" charset="0"/>
              </a:rPr>
              <a:t></a:t>
            </a:r>
            <a:r>
              <a:rPr lang="en-US" i="0" dirty="0" smtClean="0">
                <a:solidFill>
                  <a:srgbClr val="FF0000"/>
                </a:solidFill>
                <a:ea typeface="ＭＳ Ｐゴシック" charset="0"/>
              </a:rPr>
              <a:t>80%) at low I</a:t>
            </a:r>
            <a:r>
              <a:rPr lang="en-US" i="0" baseline="-25000" dirty="0" smtClean="0">
                <a:solidFill>
                  <a:srgbClr val="FF0000"/>
                </a:solidFill>
                <a:ea typeface="ＭＳ Ｐゴシック" charset="0"/>
              </a:rPr>
              <a:t>P </a:t>
            </a:r>
          </a:p>
          <a:p>
            <a:pPr lvl="1">
              <a:lnSpc>
                <a:spcPct val="90000"/>
              </a:lnSpc>
            </a:pPr>
            <a:r>
              <a:rPr lang="en-US" i="0" dirty="0" smtClean="0">
                <a:solidFill>
                  <a:srgbClr val="FF0000"/>
                </a:solidFill>
                <a:ea typeface="ＭＳ Ｐゴシック" charset="0"/>
              </a:rPr>
              <a:t>1.5-2x higher current drive efficiency</a:t>
            </a:r>
            <a:endParaRPr lang="en-US" i="0" dirty="0">
              <a:solidFill>
                <a:srgbClr val="FF0000"/>
              </a:solidFill>
              <a:ea typeface="ＭＳ Ｐゴシック" charset="0"/>
            </a:endParaRPr>
          </a:p>
        </p:txBody>
      </p:sp>
    </p:spTree>
    <p:extLst>
      <p:ext uri="{BB962C8B-B14F-4D97-AF65-F5344CB8AC3E}">
        <p14:creationId xmlns:p14="http://schemas.microsoft.com/office/powerpoint/2010/main" val="198842351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a:t>
            </a:r>
            <a:r>
              <a:rPr lang="en-US" sz="2800" dirty="0" smtClean="0"/>
              <a:t>t fusion temperatures gas becomes plasma, a “soup</a:t>
            </a:r>
            <a:r>
              <a:rPr lang="en-US" sz="2800" dirty="0"/>
              <a:t>” of </a:t>
            </a:r>
            <a:r>
              <a:rPr lang="en-US" sz="2800" dirty="0" smtClean="0"/>
              <a:t>electrons and </a:t>
            </a:r>
            <a:r>
              <a:rPr lang="en-US" sz="2800" dirty="0"/>
              <a:t>positive ions</a:t>
            </a:r>
          </a:p>
        </p:txBody>
      </p:sp>
      <p:sp>
        <p:nvSpPr>
          <p:cNvPr id="14" name="Content Placeholder 6"/>
          <p:cNvSpPr txBox="1">
            <a:spLocks/>
          </p:cNvSpPr>
          <p:nvPr/>
        </p:nvSpPr>
        <p:spPr bwMode="auto">
          <a:xfrm>
            <a:off x="512136" y="3844002"/>
            <a:ext cx="2666999" cy="463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i="0" kern="0" dirty="0" smtClean="0">
                <a:solidFill>
                  <a:schemeClr val="accent2"/>
                </a:solidFill>
              </a:rPr>
              <a:t>Water:  </a:t>
            </a:r>
            <a:endParaRPr lang="en-US" i="0" kern="0" baseline="-25000" dirty="0">
              <a:solidFill>
                <a:schemeClr val="accent2"/>
              </a:solidFill>
            </a:endParaRPr>
          </a:p>
        </p:txBody>
      </p:sp>
      <p:sp>
        <p:nvSpPr>
          <p:cNvPr id="3" name="Rectangle 2"/>
          <p:cNvSpPr/>
          <p:nvPr/>
        </p:nvSpPr>
        <p:spPr>
          <a:xfrm>
            <a:off x="2201612" y="3845500"/>
            <a:ext cx="748923" cy="461665"/>
          </a:xfrm>
          <a:prstGeom prst="rect">
            <a:avLst/>
          </a:prstGeom>
        </p:spPr>
        <p:txBody>
          <a:bodyPr wrap="none">
            <a:spAutoFit/>
          </a:bodyPr>
          <a:lstStyle/>
          <a:p>
            <a:r>
              <a:rPr lang="en-US" sz="2400" i="0" kern="0" dirty="0" smtClean="0">
                <a:latin typeface="Helvetica"/>
                <a:cs typeface="Helvetica"/>
              </a:rPr>
              <a:t>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3" name="Rectangle 12"/>
          <p:cNvSpPr/>
          <p:nvPr/>
        </p:nvSpPr>
        <p:spPr>
          <a:xfrm>
            <a:off x="3560135" y="3845500"/>
            <a:ext cx="1091966" cy="461665"/>
          </a:xfrm>
          <a:prstGeom prst="rect">
            <a:avLst/>
          </a:prstGeom>
        </p:spPr>
        <p:txBody>
          <a:bodyPr wrap="none">
            <a:spAutoFit/>
          </a:bodyPr>
          <a:lstStyle/>
          <a:p>
            <a:r>
              <a:rPr lang="en-US" sz="2400" i="0" kern="0" dirty="0" smtClean="0">
                <a:latin typeface="Helvetica"/>
                <a:cs typeface="Helvetica"/>
              </a:rPr>
              <a:t>100 </a:t>
            </a:r>
            <a:r>
              <a:rPr lang="en-US" sz="2400" i="0" kern="0" baseline="30000" dirty="0" smtClean="0">
                <a:latin typeface="Helvetica"/>
                <a:cs typeface="Helvetica"/>
              </a:rPr>
              <a:t>ᵒ</a:t>
            </a:r>
            <a:r>
              <a:rPr lang="en-US" sz="2400" i="0" kern="0" dirty="0" smtClean="0">
                <a:latin typeface="Helvetica"/>
                <a:cs typeface="Helvetica"/>
              </a:rPr>
              <a:t>C</a:t>
            </a:r>
            <a:endParaRPr lang="en-US" sz="2400" dirty="0"/>
          </a:p>
        </p:txBody>
      </p:sp>
      <p:sp>
        <p:nvSpPr>
          <p:cNvPr id="16" name="Rectangle 15"/>
          <p:cNvSpPr/>
          <p:nvPr/>
        </p:nvSpPr>
        <p:spPr>
          <a:xfrm>
            <a:off x="4931735" y="3845500"/>
            <a:ext cx="1691489" cy="461665"/>
          </a:xfrm>
          <a:prstGeom prst="rect">
            <a:avLst/>
          </a:prstGeom>
        </p:spPr>
        <p:txBody>
          <a:bodyPr wrap="none">
            <a:spAutoFit/>
          </a:bodyPr>
          <a:lstStyle/>
          <a:p>
            <a:r>
              <a:rPr lang="en-US" sz="2400" i="0" kern="0" dirty="0" smtClean="0">
                <a:latin typeface="Helvetica"/>
                <a:cs typeface="Helvetica"/>
              </a:rPr>
              <a:t>160,000 </a:t>
            </a:r>
            <a:r>
              <a:rPr lang="en-US" sz="2400" i="0" kern="0" baseline="30000" dirty="0" smtClean="0">
                <a:latin typeface="Helvetica"/>
                <a:cs typeface="Helvetica"/>
              </a:rPr>
              <a:t>ᵒ</a:t>
            </a:r>
            <a:r>
              <a:rPr lang="en-US" sz="2400" i="0" kern="0" dirty="0">
                <a:latin typeface="Helvetica"/>
                <a:cs typeface="Helvetica"/>
              </a:rPr>
              <a:t>C</a:t>
            </a:r>
            <a:endParaRPr lang="en-US" sz="2400" dirty="0"/>
          </a:p>
        </p:txBody>
      </p:sp>
      <p:sp>
        <p:nvSpPr>
          <p:cNvPr id="17" name="Content Placeholder 6"/>
          <p:cNvSpPr txBox="1">
            <a:spLocks/>
          </p:cNvSpPr>
          <p:nvPr/>
        </p:nvSpPr>
        <p:spPr bwMode="auto">
          <a:xfrm>
            <a:off x="6844498" y="3392765"/>
            <a:ext cx="2278237" cy="8441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lgn="ctr">
              <a:buNone/>
            </a:pPr>
            <a:r>
              <a:rPr lang="en-US" i="0" kern="0" dirty="0" smtClean="0">
                <a:solidFill>
                  <a:schemeClr val="accent2"/>
                </a:solidFill>
              </a:rPr>
              <a:t>DT fusion: </a:t>
            </a:r>
          </a:p>
          <a:p>
            <a:pPr marL="0" indent="0" algn="ctr">
              <a:buNone/>
            </a:pPr>
            <a:r>
              <a:rPr lang="en-US" i="0" kern="0" dirty="0" smtClean="0">
                <a:solidFill>
                  <a:schemeClr val="accent2"/>
                </a:solidFill>
              </a:rPr>
              <a:t>200,000,000 </a:t>
            </a:r>
            <a:r>
              <a:rPr lang="en-US" i="0" kern="0" baseline="30000" dirty="0">
                <a:solidFill>
                  <a:schemeClr val="accent2"/>
                </a:solidFill>
                <a:latin typeface="Helvetica"/>
                <a:cs typeface="Helvetica"/>
              </a:rPr>
              <a:t>ᵒ</a:t>
            </a:r>
            <a:r>
              <a:rPr lang="en-US" i="0" kern="0" dirty="0">
                <a:solidFill>
                  <a:schemeClr val="accent2"/>
                </a:solidFill>
                <a:latin typeface="Helvetica"/>
                <a:cs typeface="Helvetica"/>
              </a:rPr>
              <a:t>C</a:t>
            </a:r>
            <a:endParaRPr lang="en-US" dirty="0">
              <a:solidFill>
                <a:schemeClr val="accent2"/>
              </a:solidFill>
            </a:endParaRPr>
          </a:p>
          <a:p>
            <a:pPr marL="174625" indent="-174625" algn="ctr"/>
            <a:endParaRPr lang="en-US" b="0" i="0" kern="0" baseline="-25000" dirty="0">
              <a:solidFill>
                <a:schemeClr val="accent2"/>
              </a:solidFill>
            </a:endParaRPr>
          </a:p>
        </p:txBody>
      </p:sp>
      <p:pic>
        <p:nvPicPr>
          <p:cNvPr id="1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135" y="959445"/>
            <a:ext cx="6705600" cy="26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335" y="1563965"/>
            <a:ext cx="1986319" cy="156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101" y="4495800"/>
            <a:ext cx="2379520" cy="176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bwMode="auto">
          <a:xfrm>
            <a:off x="381000" y="4927806"/>
            <a:ext cx="4191000" cy="156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altLang="en-US" sz="2000" b="0" i="0" kern="0" dirty="0" smtClean="0"/>
              <a:t>At fusion temperatures, particles are so energetic that electrons are stripped from neutral atoms leaving</a:t>
            </a:r>
            <a:r>
              <a:rPr lang="en-US" altLang="en-US" sz="2000" b="0" i="0" kern="0" dirty="0" smtClean="0">
                <a:sym typeface="Wingdings" panose="05000000000000000000" pitchFamily="2" charset="2"/>
              </a:rPr>
              <a:t> </a:t>
            </a:r>
            <a:r>
              <a:rPr lang="en-US" altLang="en-US" sz="2000" b="0" i="0" kern="0" dirty="0" smtClean="0"/>
              <a:t>positively charged (+) ions</a:t>
            </a:r>
          </a:p>
        </p:txBody>
      </p:sp>
    </p:spTree>
    <p:extLst>
      <p:ext uri="{BB962C8B-B14F-4D97-AF65-F5344CB8AC3E}">
        <p14:creationId xmlns:p14="http://schemas.microsoft.com/office/powerpoint/2010/main" val="2563287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400" dirty="0" smtClean="0"/>
              <a:t>NSTX achieved 70% “transformer-less” current drive</a:t>
            </a:r>
            <a:br>
              <a:rPr lang="en-US" sz="2400" dirty="0" smtClean="0"/>
            </a:br>
            <a:r>
              <a:rPr lang="en-US" dirty="0" smtClean="0">
                <a:solidFill>
                  <a:srgbClr val="FF0000"/>
                </a:solidFill>
              </a:rPr>
              <a:t>Will NSTX-U achieve 100% as predicted by simulations?</a:t>
            </a:r>
            <a:endParaRPr lang="en-US" sz="2000" dirty="0">
              <a:solidFill>
                <a:srgbClr val="FF0000"/>
              </a:solidFill>
            </a:endParaRPr>
          </a:p>
        </p:txBody>
      </p:sp>
      <p:sp>
        <p:nvSpPr>
          <p:cNvPr id="38" name="TextBox 37"/>
          <p:cNvSpPr txBox="1"/>
          <p:nvPr/>
        </p:nvSpPr>
        <p:spPr>
          <a:xfrm>
            <a:off x="76200" y="5917721"/>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ST, </a:t>
            </a:r>
            <a:r>
              <a:rPr lang="en-US" sz="2400" i="0" dirty="0" err="1" smtClean="0">
                <a:solidFill>
                  <a:srgbClr val="FF0000"/>
                </a:solidFill>
                <a:latin typeface="Arial Narrow" panose="020B0606020202030204" pitchFamily="34" charset="0"/>
              </a:rPr>
              <a:t>tokamak</a:t>
            </a:r>
            <a:r>
              <a:rPr lang="en-US" sz="2400" i="0" dirty="0" smtClean="0">
                <a:solidFill>
                  <a:srgbClr val="FF0000"/>
                </a:solidFill>
                <a:latin typeface="Arial Narrow" panose="020B0606020202030204" pitchFamily="34" charset="0"/>
              </a:rPr>
              <a:t>, or </a:t>
            </a:r>
            <a:r>
              <a:rPr lang="en-US" sz="2400" i="0" dirty="0" err="1" smtClean="0">
                <a:solidFill>
                  <a:srgbClr val="FF0000"/>
                </a:solidFill>
                <a:latin typeface="Arial Narrow" panose="020B0606020202030204" pitchFamily="34" charset="0"/>
              </a:rPr>
              <a:t>stellarator</a:t>
            </a:r>
            <a:r>
              <a:rPr lang="en-US" sz="2400" i="0" dirty="0" smtClean="0">
                <a:solidFill>
                  <a:srgbClr val="FF0000"/>
                </a:solidFill>
                <a:latin typeface="Arial Narrow" panose="020B0606020202030204" pitchFamily="34" charset="0"/>
              </a:rPr>
              <a:t> FNSF</a:t>
            </a:r>
            <a:endParaRPr lang="en-US" sz="2400" i="0" dirty="0">
              <a:solidFill>
                <a:srgbClr val="FF0000"/>
              </a:solidFill>
              <a:latin typeface="Arial Narrow" panose="020B0606020202030204" pitchFamily="34" charset="0"/>
            </a:endParaRPr>
          </a:p>
        </p:txBody>
      </p:sp>
      <p:grpSp>
        <p:nvGrpSpPr>
          <p:cNvPr id="5" name="Group 4"/>
          <p:cNvGrpSpPr/>
          <p:nvPr/>
        </p:nvGrpSpPr>
        <p:grpSpPr>
          <a:xfrm>
            <a:off x="1161161" y="1135559"/>
            <a:ext cx="7068439" cy="4579036"/>
            <a:chOff x="1161161" y="1135559"/>
            <a:chExt cx="7068439" cy="4579036"/>
          </a:xfrm>
        </p:grpSpPr>
        <p:pic>
          <p:nvPicPr>
            <p:cNvPr id="16" name="Picture 15" descr="HighNI.emf"/>
            <p:cNvPicPr>
              <a:picLocks noChangeAspect="1"/>
            </p:cNvPicPr>
            <p:nvPr/>
          </p:nvPicPr>
          <p:blipFill>
            <a:blip r:embed="rId2" cstate="print"/>
            <a:stretch>
              <a:fillRect/>
            </a:stretch>
          </p:blipFill>
          <p:spPr>
            <a:xfrm>
              <a:off x="2018411" y="1143000"/>
              <a:ext cx="5524500" cy="4376080"/>
            </a:xfrm>
            <a:prstGeom prst="rect">
              <a:avLst/>
            </a:prstGeom>
            <a:noFill/>
            <a:ln w="3175">
              <a:solidFill>
                <a:schemeClr val="bg1"/>
              </a:solidFill>
            </a:ln>
            <a:effectLst/>
          </p:spPr>
        </p:pic>
        <p:sp>
          <p:nvSpPr>
            <p:cNvPr id="17" name="TextBox 10"/>
            <p:cNvSpPr txBox="1">
              <a:spLocks noChangeArrowheads="1"/>
            </p:cNvSpPr>
            <p:nvPr/>
          </p:nvSpPr>
          <p:spPr bwMode="auto">
            <a:xfrm>
              <a:off x="1777893" y="1135559"/>
              <a:ext cx="5606374" cy="769441"/>
            </a:xfrm>
            <a:prstGeom prst="rect">
              <a:avLst/>
            </a:prstGeom>
            <a:solidFill>
              <a:schemeClr val="bg1"/>
            </a:solidFill>
            <a:ln w="9525">
              <a:noFill/>
              <a:miter lim="800000"/>
              <a:headEnd/>
              <a:tailEnd/>
            </a:ln>
          </p:spPr>
          <p:txBody>
            <a:bodyPr wrap="none" lIns="81994" tIns="365760" rIns="81994" bIns="91440">
              <a:spAutoFit/>
            </a:bodyPr>
            <a:lstStyle/>
            <a:p>
              <a:pPr algn="ctr"/>
              <a:r>
                <a:rPr lang="en-US" sz="2000" i="0" dirty="0" smtClean="0">
                  <a:solidFill>
                    <a:srgbClr val="000000"/>
                  </a:solidFill>
                </a:rPr>
                <a:t>TRANSP Contours </a:t>
              </a:r>
              <a:r>
                <a:rPr lang="en-US" sz="2000" i="0" dirty="0">
                  <a:solidFill>
                    <a:srgbClr val="000000"/>
                  </a:solidFill>
                </a:rPr>
                <a:t>of Non-Inductive Fraction</a:t>
              </a:r>
            </a:p>
          </p:txBody>
        </p:sp>
        <p:sp>
          <p:nvSpPr>
            <p:cNvPr id="20" name="Rectangle 19"/>
            <p:cNvSpPr/>
            <p:nvPr/>
          </p:nvSpPr>
          <p:spPr bwMode="auto">
            <a:xfrm>
              <a:off x="2113661" y="1885890"/>
              <a:ext cx="381000" cy="352425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sp>
          <p:nvSpPr>
            <p:cNvPr id="47" name="TextBox 19"/>
            <p:cNvSpPr txBox="1">
              <a:spLocks noChangeArrowheads="1"/>
            </p:cNvSpPr>
            <p:nvPr/>
          </p:nvSpPr>
          <p:spPr bwMode="auto">
            <a:xfrm>
              <a:off x="1447801" y="5310531"/>
              <a:ext cx="6781799"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9" name="TextBox 38"/>
            <p:cNvSpPr txBox="1"/>
            <p:nvPr/>
          </p:nvSpPr>
          <p:spPr>
            <a:xfrm>
              <a:off x="1161161" y="1882777"/>
              <a:ext cx="1333500" cy="3831818"/>
            </a:xfrm>
            <a:prstGeom prst="rect">
              <a:avLst/>
            </a:prstGeom>
            <a:solidFill>
              <a:schemeClr val="bg1"/>
            </a:solidFill>
          </p:spPr>
          <p:txBody>
            <a:bodyPr wrap="square" rtlCol="0">
              <a:spAutoFit/>
            </a:bodyPr>
            <a:lstStyle/>
            <a:p>
              <a:pPr algn="ctr">
                <a:lnSpc>
                  <a:spcPct val="90000"/>
                </a:lnSpc>
              </a:pPr>
              <a:endParaRPr lang="en-US" sz="2800" i="0" dirty="0" smtClean="0">
                <a:solidFill>
                  <a:srgbClr val="000000"/>
                </a:solidFill>
                <a:latin typeface="Arial Narrow" pitchFamily="34" charset="0"/>
              </a:endParaRPr>
            </a:p>
            <a:p>
              <a:pPr algn="ctr">
                <a:lnSpc>
                  <a:spcPct val="90000"/>
                </a:lnSpc>
              </a:pPr>
              <a:endParaRPr lang="en-US" sz="2800" i="0" dirty="0" smtClean="0">
                <a:solidFill>
                  <a:srgbClr val="000000"/>
                </a:solidFill>
                <a:latin typeface="Arial Narrow" pitchFamily="34" charset="0"/>
              </a:endParaRPr>
            </a:p>
            <a:p>
              <a:pPr algn="ctr">
                <a:lnSpc>
                  <a:spcPct val="90000"/>
                </a:lnSpc>
              </a:pPr>
              <a:r>
                <a:rPr lang="en-US" sz="2800" i="0" dirty="0" smtClean="0">
                  <a:solidFill>
                    <a:srgbClr val="000000"/>
                  </a:solidFill>
                  <a:latin typeface="Arial Narrow" pitchFamily="34" charset="0"/>
                </a:rPr>
                <a:t>H</a:t>
              </a:r>
              <a:r>
                <a:rPr lang="en-US" sz="2800" i="0" baseline="-25000" dirty="0" smtClean="0">
                  <a:solidFill>
                    <a:srgbClr val="000000"/>
                  </a:solidFill>
                  <a:latin typeface="Arial Narrow" pitchFamily="34" charset="0"/>
                </a:rPr>
                <a:t>98y2</a:t>
              </a:r>
            </a:p>
            <a:p>
              <a:pPr algn="ctr">
                <a:lnSpc>
                  <a:spcPct val="90000"/>
                </a:lnSpc>
              </a:pPr>
              <a:endParaRPr lang="en-US" sz="1800" i="0" dirty="0" smtClean="0">
                <a:solidFill>
                  <a:srgbClr val="000000"/>
                </a:solidFill>
                <a:latin typeface="Arial Narrow" pitchFamily="34" charset="0"/>
              </a:endParaRPr>
            </a:p>
            <a:p>
              <a:pPr algn="ctr">
                <a:lnSpc>
                  <a:spcPct val="90000"/>
                </a:lnSpc>
              </a:pPr>
              <a:r>
                <a:rPr lang="en-US" sz="1600" i="0" dirty="0" smtClean="0">
                  <a:solidFill>
                    <a:srgbClr val="000000"/>
                  </a:solidFill>
                  <a:latin typeface="Arial Narrow" pitchFamily="34" charset="0"/>
                </a:rPr>
                <a:t>ITER H-mode confinement scaling multiplier</a:t>
              </a:r>
            </a:p>
            <a:p>
              <a:pPr algn="ctr">
                <a:lnSpc>
                  <a:spcPct val="90000"/>
                </a:lnSpc>
              </a:pPr>
              <a:endParaRPr lang="en-US" i="0" dirty="0">
                <a:solidFill>
                  <a:srgbClr val="000000"/>
                </a:solidFill>
                <a:latin typeface="Arial Narrow" pitchFamily="34" charset="0"/>
              </a:endParaRPr>
            </a:p>
            <a:p>
              <a:pPr algn="ctr">
                <a:lnSpc>
                  <a:spcPct val="90000"/>
                </a:lnSpc>
              </a:pPr>
              <a:endParaRPr lang="en-US" i="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p:txBody>
        </p:sp>
      </p:grpSp>
    </p:spTree>
    <p:extLst>
      <p:ext uri="{BB962C8B-B14F-4D97-AF65-F5344CB8AC3E}">
        <p14:creationId xmlns:p14="http://schemas.microsoft.com/office/powerpoint/2010/main" val="3817407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241298" y="1685926"/>
            <a:ext cx="3302022" cy="4530089"/>
          </a:xfrm>
          <a:prstGeom prst="rect">
            <a:avLst/>
          </a:prstGeom>
          <a:noFill/>
          <a:ln w="9525">
            <a:noFill/>
            <a:miter lim="800000"/>
            <a:headEnd/>
            <a:tailEnd/>
          </a:ln>
        </p:spPr>
      </p:pic>
      <p:sp>
        <p:nvSpPr>
          <p:cNvPr id="19461" name="TextBox 10"/>
          <p:cNvSpPr txBox="1">
            <a:spLocks noChangeArrowheads="1"/>
          </p:cNvSpPr>
          <p:nvPr/>
        </p:nvSpPr>
        <p:spPr bwMode="auto">
          <a:xfrm>
            <a:off x="228600" y="990600"/>
            <a:ext cx="3276600" cy="78173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lnSpc>
                <a:spcPts val="3180"/>
              </a:lnSpc>
              <a:spcBef>
                <a:spcPct val="0"/>
              </a:spcBef>
              <a:spcAft>
                <a:spcPts val="600"/>
              </a:spcAft>
              <a:buNone/>
            </a:pPr>
            <a:r>
              <a:rPr lang="en-US" sz="2800" i="0" dirty="0" smtClean="0">
                <a:solidFill>
                  <a:srgbClr val="0923FF"/>
                </a:solidFill>
                <a:ea typeface="ＭＳ Ｐゴシック" pitchFamily="34" charset="-128"/>
              </a:rPr>
              <a:t>I</a:t>
            </a:r>
            <a:r>
              <a:rPr lang="en-US" sz="2800" i="0" baseline="-25000" dirty="0" smtClean="0">
                <a:solidFill>
                  <a:srgbClr val="0923FF"/>
                </a:solidFill>
                <a:ea typeface="ＭＳ Ｐゴシック" pitchFamily="34" charset="-128"/>
              </a:rPr>
              <a:t>P</a:t>
            </a:r>
            <a:r>
              <a:rPr lang="en-US" sz="2800" i="0" dirty="0" smtClean="0">
                <a:solidFill>
                  <a:srgbClr val="0923FF"/>
                </a:solidFill>
                <a:ea typeface="ＭＳ Ｐゴシック" pitchFamily="34" charset="-128"/>
              </a:rPr>
              <a:t> Start-up/Ramp-up Critical Issue for ST-FNSF</a:t>
            </a:r>
          </a:p>
        </p:txBody>
      </p:sp>
      <p:sp>
        <p:nvSpPr>
          <p:cNvPr id="39" name="TextBox 38"/>
          <p:cNvSpPr txBox="1"/>
          <p:nvPr/>
        </p:nvSpPr>
        <p:spPr>
          <a:xfrm>
            <a:off x="3962400" y="2209800"/>
            <a:ext cx="4997570" cy="3416320"/>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buNone/>
            </a:pPr>
            <a:r>
              <a:rPr lang="en-US" sz="2400" i="0" dirty="0" smtClean="0">
                <a:solidFill>
                  <a:srgbClr val="000000"/>
                </a:solidFill>
              </a:rPr>
              <a:t>~ 1-2 MA of transformer-free start-up current needed for FNSF </a:t>
            </a:r>
            <a:r>
              <a:rPr lang="en-US" sz="2400" i="0" dirty="0" smtClean="0">
                <a:solidFill>
                  <a:srgbClr val="000000"/>
                </a:solidFill>
                <a:sym typeface="Wingdings" panose="05000000000000000000" pitchFamily="2" charset="2"/>
              </a:rPr>
              <a:t> 10-20% of total current</a:t>
            </a:r>
          </a:p>
          <a:p>
            <a:pPr>
              <a:spcAft>
                <a:spcPts val="0"/>
              </a:spcAft>
              <a:buNone/>
            </a:pPr>
            <a:endParaRPr lang="en-US" sz="2400" i="0" dirty="0">
              <a:solidFill>
                <a:srgbClr val="000000"/>
              </a:solidFill>
              <a:sym typeface="Wingdings" panose="05000000000000000000" pitchFamily="2" charset="2"/>
            </a:endParaRPr>
          </a:p>
          <a:p>
            <a:pPr marL="342900" indent="-342900">
              <a:spcAft>
                <a:spcPts val="0"/>
              </a:spcAft>
              <a:buFont typeface="Wingdings" panose="05000000000000000000" pitchFamily="2" charset="2"/>
              <a:buChar char="Ø"/>
            </a:pPr>
            <a:r>
              <a:rPr lang="en-US" sz="2400" i="0" dirty="0" smtClean="0">
                <a:solidFill>
                  <a:srgbClr val="000000"/>
                </a:solidFill>
                <a:sym typeface="Wingdings" panose="05000000000000000000" pitchFamily="2" charset="2"/>
              </a:rPr>
              <a:t>Long-term major goal of NSTX-U: generate and sustain a high-performance plasma </a:t>
            </a:r>
            <a:r>
              <a:rPr lang="en-US" sz="2400" i="0" dirty="0" smtClean="0">
                <a:solidFill>
                  <a:srgbClr val="FF0000"/>
                </a:solidFill>
                <a:sym typeface="Wingdings" panose="05000000000000000000" pitchFamily="2" charset="2"/>
              </a:rPr>
              <a:t>without using any transformer</a:t>
            </a:r>
          </a:p>
          <a:p>
            <a:pPr lvl="1">
              <a:spcAft>
                <a:spcPts val="0"/>
              </a:spcAft>
            </a:pPr>
            <a:r>
              <a:rPr lang="en-US" sz="2400" b="0" i="0" dirty="0" smtClean="0">
                <a:solidFill>
                  <a:schemeClr val="tx1"/>
                </a:solidFill>
                <a:sym typeface="Wingdings" panose="05000000000000000000" pitchFamily="2" charset="2"/>
              </a:rPr>
              <a:t>(this will not be easy…)</a:t>
            </a:r>
            <a:endParaRPr lang="en-US" sz="1800" b="0" i="0" dirty="0">
              <a:solidFill>
                <a:schemeClr val="tx1"/>
              </a:solidFill>
            </a:endParaRPr>
          </a:p>
        </p:txBody>
      </p:sp>
    </p:spTree>
    <p:extLst>
      <p:ext uri="{BB962C8B-B14F-4D97-AF65-F5344CB8AC3E}">
        <p14:creationId xmlns:p14="http://schemas.microsoft.com/office/powerpoint/2010/main" val="482530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t>NSTX achieved </a:t>
            </a:r>
            <a:r>
              <a:rPr lang="en-US" dirty="0" smtClean="0"/>
              <a:t>200kA (~20%) “transformer-less</a:t>
            </a:r>
            <a:r>
              <a:rPr lang="en-US" dirty="0"/>
              <a:t>” </a:t>
            </a:r>
            <a:r>
              <a:rPr lang="en-US" dirty="0" smtClean="0"/>
              <a:t>start-up</a:t>
            </a:r>
            <a:r>
              <a:rPr lang="en-US" dirty="0"/>
              <a:t/>
            </a:r>
            <a:br>
              <a:rPr lang="en-US" dirty="0"/>
            </a:br>
            <a:r>
              <a:rPr lang="en-US" dirty="0">
                <a:solidFill>
                  <a:srgbClr val="FF0000"/>
                </a:solidFill>
              </a:rPr>
              <a:t>Will NSTX-U achieve </a:t>
            </a:r>
            <a:r>
              <a:rPr lang="en-US" dirty="0" smtClean="0">
                <a:solidFill>
                  <a:srgbClr val="FF0000"/>
                </a:solidFill>
              </a:rPr>
              <a:t>400kA or more as per </a:t>
            </a:r>
            <a:r>
              <a:rPr lang="en-US" dirty="0">
                <a:solidFill>
                  <a:srgbClr val="FF0000"/>
                </a:solidFill>
              </a:rPr>
              <a:t>simulations?</a:t>
            </a:r>
            <a:endParaRPr lang="en-US" sz="2400" dirty="0"/>
          </a:p>
        </p:txBody>
      </p:sp>
      <p:grpSp>
        <p:nvGrpSpPr>
          <p:cNvPr id="33" name="Group 32"/>
          <p:cNvGrpSpPr>
            <a:grpSpLocks noChangeAspect="1"/>
          </p:cNvGrpSpPr>
          <p:nvPr/>
        </p:nvGrpSpPr>
        <p:grpSpPr>
          <a:xfrm>
            <a:off x="1847850" y="1025729"/>
            <a:ext cx="5619750" cy="4232071"/>
            <a:chOff x="76200" y="990600"/>
            <a:chExt cx="4495800" cy="3385657"/>
          </a:xfrm>
        </p:grpSpPr>
        <p:sp>
          <p:nvSpPr>
            <p:cNvPr id="5" name="Content Placeholder 2"/>
            <p:cNvSpPr txBox="1">
              <a:spLocks/>
            </p:cNvSpPr>
            <p:nvPr/>
          </p:nvSpPr>
          <p:spPr bwMode="auto">
            <a:xfrm>
              <a:off x="76200" y="990600"/>
              <a:ext cx="4495800" cy="762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TSC code (2D) successfully simulated helicity injection I</a:t>
              </a:r>
              <a:r>
                <a:rPr kumimoji="0" lang="en-US" sz="2400" b="0" i="0" u="none" strike="noStrike" kern="0" cap="none" spc="0" normalizeH="0" baseline="-25000" noProof="0" dirty="0" smtClean="0">
                  <a:ln>
                    <a:noFill/>
                  </a:ln>
                  <a:solidFill>
                    <a:schemeClr val="tx1"/>
                  </a:solidFill>
                  <a:effectLst/>
                  <a:uLnTx/>
                  <a:uFillTx/>
                  <a:latin typeface="+mn-lt"/>
                  <a:ea typeface="+mn-ea"/>
                  <a:cs typeface="+mn-cs"/>
                </a:rPr>
                <a:t>P</a:t>
              </a:r>
              <a:r>
                <a:rPr kumimoji="0" lang="en-US" sz="2400" b="0" i="0" u="none" strike="noStrike" kern="0" cap="none" spc="0" normalizeH="0" baseline="0" noProof="0" dirty="0" smtClean="0">
                  <a:ln>
                    <a:noFill/>
                  </a:ln>
                  <a:solidFill>
                    <a:schemeClr val="tx1"/>
                  </a:solidFill>
                  <a:effectLst/>
                  <a:uLnTx/>
                  <a:uFillTx/>
                  <a:latin typeface="+mn-lt"/>
                  <a:ea typeface="+mn-ea"/>
                  <a:cs typeface="+mn-cs"/>
                </a:rPr>
                <a:t> ~200kA in NSTX</a:t>
              </a:r>
            </a:p>
            <a:p>
              <a:pPr marL="342860" marR="0" lvl="0" indent="-34286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28800"/>
              <a:ext cx="952707" cy="254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noChangeAspect="1"/>
            </p:cNvGrpSpPr>
            <p:nvPr/>
          </p:nvGrpSpPr>
          <p:grpSpPr>
            <a:xfrm>
              <a:off x="992495" y="1893948"/>
              <a:ext cx="3198505" cy="2351708"/>
              <a:chOff x="5053089" y="1329654"/>
              <a:chExt cx="3998132" cy="293963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597" b="-1"/>
              <a:stretch/>
            </p:blipFill>
            <p:spPr>
              <a:xfrm>
                <a:off x="5519956" y="1573105"/>
                <a:ext cx="3531265" cy="2362730"/>
              </a:xfrm>
              <a:prstGeom prst="rect">
                <a:avLst/>
              </a:prstGeom>
            </p:spPr>
          </p:pic>
          <p:sp>
            <p:nvSpPr>
              <p:cNvPr id="10" name="TextBox 9"/>
              <p:cNvSpPr txBox="1"/>
              <p:nvPr/>
            </p:nvSpPr>
            <p:spPr>
              <a:xfrm>
                <a:off x="5385033" y="3884636"/>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1" name="TextBox 10"/>
              <p:cNvSpPr txBox="1"/>
              <p:nvPr/>
            </p:nvSpPr>
            <p:spPr>
              <a:xfrm>
                <a:off x="5749255" y="1329654"/>
                <a:ext cx="846589" cy="276999"/>
              </a:xfrm>
              <a:prstGeom prst="rect">
                <a:avLst/>
              </a:prstGeom>
              <a:noFill/>
            </p:spPr>
            <p:txBody>
              <a:bodyPr wrap="square" rtlCol="0">
                <a:spAutoFit/>
              </a:bodyPr>
              <a:lstStyle/>
              <a:p>
                <a:pPr>
                  <a:buNone/>
                </a:pPr>
                <a:r>
                  <a:rPr lang="en-US" i="0" dirty="0" smtClean="0">
                    <a:solidFill>
                      <a:srgbClr val="0000FF"/>
                    </a:solidFill>
                  </a:rPr>
                  <a:t>1.0 </a:t>
                </a:r>
                <a:r>
                  <a:rPr lang="en-US" i="0" dirty="0" err="1" smtClean="0">
                    <a:solidFill>
                      <a:srgbClr val="0000FF"/>
                    </a:solidFill>
                  </a:rPr>
                  <a:t>ms</a:t>
                </a:r>
                <a:endParaRPr lang="en-US" i="0" dirty="0" smtClean="0">
                  <a:solidFill>
                    <a:srgbClr val="0000FF"/>
                  </a:solidFill>
                </a:endParaRPr>
              </a:p>
            </p:txBody>
          </p:sp>
          <p:sp>
            <p:nvSpPr>
              <p:cNvPr id="12" name="TextBox 11"/>
              <p:cNvSpPr txBox="1"/>
              <p:nvPr/>
            </p:nvSpPr>
            <p:spPr>
              <a:xfrm>
                <a:off x="6900645" y="1329654"/>
                <a:ext cx="846589" cy="276999"/>
              </a:xfrm>
              <a:prstGeom prst="rect">
                <a:avLst/>
              </a:prstGeom>
              <a:noFill/>
            </p:spPr>
            <p:txBody>
              <a:bodyPr wrap="square" rtlCol="0">
                <a:spAutoFit/>
              </a:bodyPr>
              <a:lstStyle/>
              <a:p>
                <a:pPr>
                  <a:buNone/>
                </a:pPr>
                <a:r>
                  <a:rPr lang="en-US" i="0" dirty="0" smtClean="0">
                    <a:solidFill>
                      <a:srgbClr val="0000FF"/>
                    </a:solidFill>
                  </a:rPr>
                  <a:t>1.6 </a:t>
                </a:r>
                <a:r>
                  <a:rPr lang="en-US" i="0" dirty="0" err="1" smtClean="0">
                    <a:solidFill>
                      <a:srgbClr val="0000FF"/>
                    </a:solidFill>
                  </a:rPr>
                  <a:t>ms</a:t>
                </a:r>
                <a:endParaRPr lang="en-US" i="0" dirty="0" smtClean="0">
                  <a:solidFill>
                    <a:srgbClr val="0000FF"/>
                  </a:solidFill>
                </a:endParaRPr>
              </a:p>
            </p:txBody>
          </p:sp>
          <p:sp>
            <p:nvSpPr>
              <p:cNvPr id="13" name="TextBox 12"/>
              <p:cNvSpPr txBox="1"/>
              <p:nvPr/>
            </p:nvSpPr>
            <p:spPr>
              <a:xfrm>
                <a:off x="8073493" y="1329654"/>
                <a:ext cx="846589" cy="276999"/>
              </a:xfrm>
              <a:prstGeom prst="rect">
                <a:avLst/>
              </a:prstGeom>
              <a:noFill/>
            </p:spPr>
            <p:txBody>
              <a:bodyPr wrap="square" rtlCol="0">
                <a:spAutoFit/>
              </a:bodyPr>
              <a:lstStyle/>
              <a:p>
                <a:pPr>
                  <a:buNone/>
                </a:pPr>
                <a:r>
                  <a:rPr lang="en-US" i="0" dirty="0" smtClean="0">
                    <a:solidFill>
                      <a:srgbClr val="0000FF"/>
                    </a:solidFill>
                  </a:rPr>
                  <a:t>2.7 </a:t>
                </a:r>
                <a:r>
                  <a:rPr lang="en-US" i="0" dirty="0" err="1" smtClean="0">
                    <a:solidFill>
                      <a:srgbClr val="0000FF"/>
                    </a:solidFill>
                  </a:rPr>
                  <a:t>ms</a:t>
                </a:r>
                <a:endParaRPr lang="en-US" i="0" dirty="0" smtClean="0">
                  <a:solidFill>
                    <a:srgbClr val="0000FF"/>
                  </a:solidFill>
                </a:endParaRPr>
              </a:p>
            </p:txBody>
          </p:sp>
          <p:sp>
            <p:nvSpPr>
              <p:cNvPr id="14" name="TextBox 13"/>
              <p:cNvSpPr txBox="1"/>
              <p:nvPr/>
            </p:nvSpPr>
            <p:spPr>
              <a:xfrm>
                <a:off x="5884878" y="388620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5" name="TextBox 14"/>
              <p:cNvSpPr txBox="1"/>
              <p:nvPr/>
            </p:nvSpPr>
            <p:spPr>
              <a:xfrm>
                <a:off x="6384023" y="388620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6" name="TextBox 15"/>
              <p:cNvSpPr txBox="1"/>
              <p:nvPr/>
            </p:nvSpPr>
            <p:spPr>
              <a:xfrm>
                <a:off x="6595846"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17" name="TextBox 16"/>
              <p:cNvSpPr txBox="1"/>
              <p:nvPr/>
            </p:nvSpPr>
            <p:spPr>
              <a:xfrm>
                <a:off x="7070522"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18" name="TextBox 17"/>
              <p:cNvSpPr txBox="1"/>
              <p:nvPr/>
            </p:nvSpPr>
            <p:spPr>
              <a:xfrm>
                <a:off x="7578056"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19" name="TextBox 18"/>
              <p:cNvSpPr txBox="1"/>
              <p:nvPr/>
            </p:nvSpPr>
            <p:spPr>
              <a:xfrm>
                <a:off x="7764012" y="3886201"/>
                <a:ext cx="228600" cy="261610"/>
              </a:xfrm>
              <a:prstGeom prst="rect">
                <a:avLst/>
              </a:prstGeom>
              <a:noFill/>
            </p:spPr>
            <p:txBody>
              <a:bodyPr wrap="square" rtlCol="0">
                <a:spAutoFit/>
              </a:bodyPr>
              <a:lstStyle/>
              <a:p>
                <a:pPr>
                  <a:buNone/>
                </a:pPr>
                <a:r>
                  <a:rPr lang="en-US" sz="1050" i="0" dirty="0">
                    <a:solidFill>
                      <a:schemeClr val="tx1"/>
                    </a:solidFill>
                  </a:rPr>
                  <a:t>0</a:t>
                </a:r>
                <a:endParaRPr lang="en-US" sz="1050" i="0" dirty="0" smtClean="0">
                  <a:solidFill>
                    <a:schemeClr val="tx1"/>
                  </a:solidFill>
                </a:endParaRPr>
              </a:p>
            </p:txBody>
          </p:sp>
          <p:sp>
            <p:nvSpPr>
              <p:cNvPr id="20" name="TextBox 19"/>
              <p:cNvSpPr txBox="1"/>
              <p:nvPr/>
            </p:nvSpPr>
            <p:spPr>
              <a:xfrm>
                <a:off x="8247078" y="3887761"/>
                <a:ext cx="2286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21" name="TextBox 20"/>
              <p:cNvSpPr txBox="1"/>
              <p:nvPr/>
            </p:nvSpPr>
            <p:spPr>
              <a:xfrm>
                <a:off x="8737833" y="3887761"/>
                <a:ext cx="2286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2" name="TextBox 21"/>
              <p:cNvSpPr txBox="1"/>
              <p:nvPr/>
            </p:nvSpPr>
            <p:spPr>
              <a:xfrm>
                <a:off x="8366971" y="4007678"/>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3" name="TextBox 22"/>
              <p:cNvSpPr txBox="1"/>
              <p:nvPr/>
            </p:nvSpPr>
            <p:spPr>
              <a:xfrm>
                <a:off x="7207193"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4" name="TextBox 23"/>
              <p:cNvSpPr txBox="1"/>
              <p:nvPr/>
            </p:nvSpPr>
            <p:spPr>
              <a:xfrm>
                <a:off x="5996382" y="4006980"/>
                <a:ext cx="616241" cy="261610"/>
              </a:xfrm>
              <a:prstGeom prst="rect">
                <a:avLst/>
              </a:prstGeom>
              <a:noFill/>
            </p:spPr>
            <p:txBody>
              <a:bodyPr wrap="square" rtlCol="0">
                <a:spAutoFit/>
              </a:bodyPr>
              <a:lstStyle/>
              <a:p>
                <a:pPr>
                  <a:buNone/>
                </a:pPr>
                <a:r>
                  <a:rPr lang="en-US" sz="1050" i="0" dirty="0" smtClean="0">
                    <a:solidFill>
                      <a:schemeClr val="tx1"/>
                    </a:solidFill>
                  </a:rPr>
                  <a:t>R (m)</a:t>
                </a:r>
              </a:p>
            </p:txBody>
          </p:sp>
          <p:sp>
            <p:nvSpPr>
              <p:cNvPr id="25" name="TextBox 24"/>
              <p:cNvSpPr txBox="1"/>
              <p:nvPr/>
            </p:nvSpPr>
            <p:spPr>
              <a:xfrm>
                <a:off x="5308136" y="2632745"/>
                <a:ext cx="381000" cy="261610"/>
              </a:xfrm>
              <a:prstGeom prst="rect">
                <a:avLst/>
              </a:prstGeom>
              <a:noFill/>
            </p:spPr>
            <p:txBody>
              <a:bodyPr wrap="square" rtlCol="0">
                <a:spAutoFit/>
              </a:bodyPr>
              <a:lstStyle/>
              <a:p>
                <a:pPr>
                  <a:buNone/>
                </a:pPr>
                <a:r>
                  <a:rPr lang="en-US" sz="1050" i="0" dirty="0" smtClean="0">
                    <a:solidFill>
                      <a:schemeClr val="tx1"/>
                    </a:solidFill>
                  </a:rPr>
                  <a:t>0</a:t>
                </a:r>
              </a:p>
            </p:txBody>
          </p:sp>
          <p:sp>
            <p:nvSpPr>
              <p:cNvPr id="26" name="TextBox 25"/>
              <p:cNvSpPr txBox="1"/>
              <p:nvPr/>
            </p:nvSpPr>
            <p:spPr>
              <a:xfrm>
                <a:off x="5257801" y="3625980"/>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7" name="TextBox 26"/>
              <p:cNvSpPr txBox="1"/>
              <p:nvPr/>
            </p:nvSpPr>
            <p:spPr>
              <a:xfrm>
                <a:off x="5308833" y="2125210"/>
                <a:ext cx="381000" cy="261610"/>
              </a:xfrm>
              <a:prstGeom prst="rect">
                <a:avLst/>
              </a:prstGeom>
              <a:noFill/>
            </p:spPr>
            <p:txBody>
              <a:bodyPr wrap="square" rtlCol="0">
                <a:spAutoFit/>
              </a:bodyPr>
              <a:lstStyle/>
              <a:p>
                <a:pPr>
                  <a:buNone/>
                </a:pPr>
                <a:r>
                  <a:rPr lang="en-US" sz="1050" i="0" dirty="0">
                    <a:solidFill>
                      <a:schemeClr val="tx1"/>
                    </a:solidFill>
                  </a:rPr>
                  <a:t>1</a:t>
                </a:r>
                <a:endParaRPr lang="en-US" sz="1050" i="0" dirty="0" smtClean="0">
                  <a:solidFill>
                    <a:schemeClr val="tx1"/>
                  </a:solidFill>
                </a:endParaRPr>
              </a:p>
            </p:txBody>
          </p:sp>
          <p:sp>
            <p:nvSpPr>
              <p:cNvPr id="28" name="TextBox 27"/>
              <p:cNvSpPr txBox="1"/>
              <p:nvPr/>
            </p:nvSpPr>
            <p:spPr>
              <a:xfrm>
                <a:off x="5308833" y="1619612"/>
                <a:ext cx="381000" cy="261610"/>
              </a:xfrm>
              <a:prstGeom prst="rect">
                <a:avLst/>
              </a:prstGeom>
              <a:noFill/>
            </p:spPr>
            <p:txBody>
              <a:bodyPr wrap="square" rtlCol="0">
                <a:spAutoFit/>
              </a:bodyPr>
              <a:lstStyle/>
              <a:p>
                <a:pPr>
                  <a:buNone/>
                </a:pPr>
                <a:r>
                  <a:rPr lang="en-US" sz="1050" i="0" dirty="0" smtClean="0">
                    <a:solidFill>
                      <a:schemeClr val="tx1"/>
                    </a:solidFill>
                  </a:rPr>
                  <a:t>2</a:t>
                </a:r>
              </a:p>
            </p:txBody>
          </p:sp>
          <p:sp>
            <p:nvSpPr>
              <p:cNvPr id="29" name="TextBox 28"/>
              <p:cNvSpPr txBox="1"/>
              <p:nvPr/>
            </p:nvSpPr>
            <p:spPr>
              <a:xfrm>
                <a:off x="5257801" y="3124200"/>
                <a:ext cx="381000" cy="261610"/>
              </a:xfrm>
              <a:prstGeom prst="rect">
                <a:avLst/>
              </a:prstGeom>
              <a:noFill/>
            </p:spPr>
            <p:txBody>
              <a:bodyPr wrap="square" rtlCol="0">
                <a:spAutoFit/>
              </a:bodyPr>
              <a:lstStyle/>
              <a:p>
                <a:pPr>
                  <a:buNone/>
                </a:pPr>
                <a:r>
                  <a:rPr lang="en-US" sz="1050" i="0" dirty="0" smtClean="0">
                    <a:solidFill>
                      <a:schemeClr val="tx1"/>
                    </a:solidFill>
                  </a:rPr>
                  <a:t>-1</a:t>
                </a:r>
              </a:p>
            </p:txBody>
          </p:sp>
          <p:sp>
            <p:nvSpPr>
              <p:cNvPr id="30" name="TextBox 29"/>
              <p:cNvSpPr txBox="1"/>
              <p:nvPr/>
            </p:nvSpPr>
            <p:spPr>
              <a:xfrm rot="16200000">
                <a:off x="4876296" y="2648356"/>
                <a:ext cx="607502" cy="253916"/>
              </a:xfrm>
              <a:prstGeom prst="rect">
                <a:avLst/>
              </a:prstGeom>
              <a:noFill/>
            </p:spPr>
            <p:txBody>
              <a:bodyPr wrap="square" rtlCol="0">
                <a:spAutoFit/>
              </a:bodyPr>
              <a:lstStyle/>
              <a:p>
                <a:pPr>
                  <a:buNone/>
                </a:pPr>
                <a:r>
                  <a:rPr lang="en-US" sz="1000" i="0" dirty="0" smtClean="0">
                    <a:solidFill>
                      <a:schemeClr val="tx1"/>
                    </a:solidFill>
                  </a:rPr>
                  <a:t>Z (m)</a:t>
                </a:r>
              </a:p>
            </p:txBody>
          </p:sp>
        </p:grpSp>
      </p:grpSp>
      <p:sp>
        <p:nvSpPr>
          <p:cNvPr id="36" name="TextBox 35"/>
          <p:cNvSpPr txBox="1"/>
          <p:nvPr/>
        </p:nvSpPr>
        <p:spPr>
          <a:xfrm>
            <a:off x="76200" y="5486400"/>
            <a:ext cx="8991600" cy="954107"/>
          </a:xfrm>
          <a:prstGeom prst="rect">
            <a:avLst/>
          </a:prstGeom>
          <a:solidFill>
            <a:schemeClr val="bg1">
              <a:lumMod val="85000"/>
            </a:schemeClr>
          </a:solidFill>
          <a:ln>
            <a:solidFill>
              <a:schemeClr val="tx1"/>
            </a:solidFill>
          </a:ln>
        </p:spPr>
        <p:txBody>
          <a:bodyPr wrap="square" rtlCol="0">
            <a:spAutoFit/>
          </a:bodyPr>
          <a:lstStyle/>
          <a:p>
            <a:pPr algn="ctr"/>
            <a:r>
              <a:rPr lang="en-US" sz="2800" i="0" dirty="0" smtClean="0">
                <a:solidFill>
                  <a:srgbClr val="FF0000"/>
                </a:solidFill>
                <a:latin typeface="Arial Narrow" panose="020B0606020202030204" pitchFamily="34" charset="0"/>
              </a:rPr>
              <a:t>Additional electron heating likely required </a:t>
            </a:r>
          </a:p>
          <a:p>
            <a:pPr algn="ctr"/>
            <a:r>
              <a:rPr lang="en-US" sz="2800" i="0" dirty="0" smtClean="0">
                <a:solidFill>
                  <a:srgbClr val="FF0000"/>
                </a:solidFill>
                <a:latin typeface="Arial Narrow" panose="020B0606020202030204" pitchFamily="34" charset="0"/>
              </a:rPr>
              <a:t>Design of heating system is underway…</a:t>
            </a:r>
            <a:endParaRPr lang="en-US" sz="2800" i="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8521654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3079" y="1066799"/>
            <a:ext cx="5532120" cy="4724399"/>
            <a:chOff x="6244165" y="1143000"/>
            <a:chExt cx="3073400" cy="2624665"/>
          </a:xfrm>
        </p:grpSpPr>
        <p:pic>
          <p:nvPicPr>
            <p:cNvPr id="14351" name="Picture 4" descr="untitled"/>
            <p:cNvPicPr>
              <a:picLocks noChangeAspect="1" noChangeArrowheads="1"/>
            </p:cNvPicPr>
            <p:nvPr/>
          </p:nvPicPr>
          <p:blipFill>
            <a:blip r:embed="rId3" cstate="print"/>
            <a:srcRect/>
            <a:stretch>
              <a:fillRect/>
            </a:stretch>
          </p:blipFill>
          <p:spPr bwMode="auto">
            <a:xfrm>
              <a:off x="6324600" y="1201039"/>
              <a:ext cx="2649538" cy="2378302"/>
            </a:xfrm>
            <a:prstGeom prst="rect">
              <a:avLst/>
            </a:prstGeom>
            <a:noFill/>
            <a:ln w="9525">
              <a:noFill/>
              <a:miter lim="800000"/>
              <a:headEnd/>
              <a:tailEnd/>
            </a:ln>
          </p:spPr>
        </p:pic>
        <p:sp>
          <p:nvSpPr>
            <p:cNvPr id="46" name="Text Box 6"/>
            <p:cNvSpPr txBox="1">
              <a:spLocks noChangeArrowheads="1"/>
            </p:cNvSpPr>
            <p:nvPr/>
          </p:nvSpPr>
          <p:spPr bwMode="auto">
            <a:xfrm>
              <a:off x="6244165" y="3562481"/>
              <a:ext cx="3073400" cy="205184"/>
            </a:xfrm>
            <a:prstGeom prst="rect">
              <a:avLst/>
            </a:prstGeom>
            <a:noFill/>
            <a:ln w="15875" algn="ctr">
              <a:noFill/>
              <a:miter lim="800000"/>
              <a:headEnd/>
              <a:tailEnd/>
            </a:ln>
          </p:spPr>
          <p:txBody>
            <a:bodyPr wrap="square" lIns="0" tIns="0" rIns="0" bIns="0">
              <a:spAutoFit/>
            </a:bodyPr>
            <a:lstStyle/>
            <a:p>
              <a:pPr algn="ctr">
                <a:spcBef>
                  <a:spcPct val="20000"/>
                </a:spcBef>
                <a:defRPr/>
              </a:pPr>
              <a:r>
                <a:rPr lang="en-US" sz="2400" i="0" dirty="0">
                  <a:solidFill>
                    <a:schemeClr val="tx1"/>
                  </a:solidFill>
                  <a:latin typeface="Arial Narrow" pitchFamily="34" charset="0"/>
                  <a:cs typeface="Arial" charset="0"/>
                </a:rPr>
                <a:t>Normalized </a:t>
              </a:r>
              <a:r>
                <a:rPr lang="en-US" sz="2400" i="0" dirty="0" smtClean="0">
                  <a:solidFill>
                    <a:schemeClr val="tx1"/>
                  </a:solidFill>
                  <a:latin typeface="Arial Narrow" pitchFamily="34" charset="0"/>
                  <a:cs typeface="Arial" charset="0"/>
                </a:rPr>
                <a:t>electron </a:t>
              </a:r>
              <a:r>
                <a:rPr lang="en-US" sz="2400" i="0" dirty="0" err="1" smtClean="0">
                  <a:solidFill>
                    <a:schemeClr val="tx1"/>
                  </a:solidFill>
                  <a:latin typeface="Arial Narrow" pitchFamily="34" charset="0"/>
                  <a:cs typeface="Arial" charset="0"/>
                </a:rPr>
                <a:t>collisionality</a:t>
              </a:r>
              <a:r>
                <a:rPr lang="en-US" sz="2400" i="0" dirty="0" smtClean="0">
                  <a:solidFill>
                    <a:schemeClr val="tx1"/>
                  </a:solidFill>
                  <a:latin typeface="Arial Narrow" pitchFamily="34" charset="0"/>
                  <a:cs typeface="Arial" charset="0"/>
                </a:rPr>
                <a:t> </a:t>
              </a:r>
              <a:r>
                <a:rPr lang="en-US" sz="2000" i="0" dirty="0">
                  <a:solidFill>
                    <a:schemeClr val="tx1"/>
                  </a:solidFill>
                  <a:latin typeface="Symbol" pitchFamily="18" charset="2"/>
                  <a:cs typeface="Arial" charset="0"/>
                </a:rPr>
                <a:t>n</a:t>
              </a:r>
              <a:r>
                <a:rPr lang="en-US" sz="2000" i="0" baseline="-25000" dirty="0">
                  <a:solidFill>
                    <a:schemeClr val="tx1"/>
                  </a:solidFill>
                  <a:cs typeface="Arial" charset="0"/>
                </a:rPr>
                <a:t>e</a:t>
              </a:r>
              <a:r>
                <a:rPr lang="en-US" sz="2000" i="0" dirty="0">
                  <a:solidFill>
                    <a:schemeClr val="tx1"/>
                  </a:solidFill>
                  <a:cs typeface="Arial" charset="0"/>
                </a:rPr>
                <a:t>* </a:t>
              </a:r>
              <a:r>
                <a:rPr lang="en-US" sz="2000" i="0" dirty="0">
                  <a:solidFill>
                    <a:schemeClr val="tx1"/>
                  </a:solidFill>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n</a:t>
              </a:r>
              <a:r>
                <a:rPr lang="en-US" sz="2400" i="0" baseline="-25000" dirty="0">
                  <a:solidFill>
                    <a:schemeClr val="tx1"/>
                  </a:solidFill>
                  <a:latin typeface="Arial Narrow" pitchFamily="34" charset="0"/>
                  <a:cs typeface="Arial" charset="0"/>
                  <a:sym typeface="Symbol" pitchFamily="18" charset="2"/>
                </a:rPr>
                <a:t>e </a:t>
              </a:r>
              <a:r>
                <a:rPr lang="en-US" sz="2400" i="0" dirty="0">
                  <a:solidFill>
                    <a:schemeClr val="tx1"/>
                  </a:solidFill>
                  <a:latin typeface="Arial Narrow" pitchFamily="34" charset="0"/>
                  <a:cs typeface="Arial" charset="0"/>
                  <a:sym typeface="Symbol" pitchFamily="18" charset="2"/>
                </a:rPr>
                <a:t>/</a:t>
              </a:r>
              <a:r>
                <a:rPr lang="en-US" i="0" dirty="0">
                  <a:solidFill>
                    <a:schemeClr val="tx1"/>
                  </a:solidFill>
                  <a:latin typeface="Arial Narrow" pitchFamily="34" charset="0"/>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T</a:t>
              </a:r>
              <a:r>
                <a:rPr lang="en-US" sz="2400" i="0" baseline="-25000" dirty="0">
                  <a:solidFill>
                    <a:schemeClr val="tx1"/>
                  </a:solidFill>
                  <a:latin typeface="Arial Narrow" pitchFamily="34" charset="0"/>
                  <a:cs typeface="Arial" charset="0"/>
                  <a:sym typeface="Symbol" pitchFamily="18" charset="2"/>
                </a:rPr>
                <a:t>e</a:t>
              </a:r>
              <a:r>
                <a:rPr lang="en-US" sz="2400" i="0" baseline="30000" dirty="0">
                  <a:solidFill>
                    <a:schemeClr val="tx1"/>
                  </a:solidFill>
                  <a:latin typeface="Arial Narrow" pitchFamily="34" charset="0"/>
                  <a:cs typeface="Arial" charset="0"/>
                  <a:sym typeface="Symbol" pitchFamily="18" charset="2"/>
                </a:rPr>
                <a:t>2</a:t>
              </a:r>
              <a:endParaRPr lang="en-US" sz="2000" i="0" baseline="30000" dirty="0">
                <a:solidFill>
                  <a:schemeClr val="tx1"/>
                </a:solidFill>
                <a:latin typeface="Arial Narrow" pitchFamily="34" charset="0"/>
                <a:cs typeface="Arial" charset="0"/>
                <a:sym typeface="Symbol" pitchFamily="18" charset="2"/>
              </a:endParaRPr>
            </a:p>
          </p:txBody>
        </p:sp>
        <p:sp>
          <p:nvSpPr>
            <p:cNvPr id="14353" name="Text Box 11"/>
            <p:cNvSpPr txBox="1">
              <a:spLocks noChangeArrowheads="1"/>
            </p:cNvSpPr>
            <p:nvPr/>
          </p:nvSpPr>
          <p:spPr bwMode="auto">
            <a:xfrm>
              <a:off x="6772486" y="2283558"/>
              <a:ext cx="647545" cy="359073"/>
            </a:xfrm>
            <a:prstGeom prst="rect">
              <a:avLst/>
            </a:prstGeom>
            <a:noFill/>
            <a:ln w="3175" algn="ctr">
              <a:noFill/>
              <a:miter lim="800000"/>
              <a:headEnd/>
              <a:tailEnd/>
            </a:ln>
          </p:spPr>
          <p:txBody>
            <a:bodyPr lIns="0" rIns="0">
              <a:spAutoFit/>
            </a:bodyPr>
            <a:lstStyle/>
            <a:p>
              <a:pPr algn="ctr">
                <a:spcBef>
                  <a:spcPct val="20000"/>
                </a:spcBef>
              </a:pPr>
              <a:r>
                <a:rPr lang="en-US" sz="1800" i="0">
                  <a:solidFill>
                    <a:schemeClr val="tx1"/>
                  </a:solidFill>
                </a:rPr>
                <a:t>ITER-like scaling</a:t>
              </a:r>
            </a:p>
          </p:txBody>
        </p:sp>
        <p:sp>
          <p:nvSpPr>
            <p:cNvPr id="14354" name="Text Box 12"/>
            <p:cNvSpPr txBox="1">
              <a:spLocks noChangeArrowheads="1"/>
            </p:cNvSpPr>
            <p:nvPr/>
          </p:nvSpPr>
          <p:spPr bwMode="auto">
            <a:xfrm>
              <a:off x="6772485" y="1143000"/>
              <a:ext cx="771022" cy="38985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14355" name="Arc 13"/>
            <p:cNvSpPr>
              <a:spLocks/>
            </p:cNvSpPr>
            <p:nvPr/>
          </p:nvSpPr>
          <p:spPr bwMode="auto">
            <a:xfrm rot="549913" flipH="1">
              <a:off x="6727967" y="2287608"/>
              <a:ext cx="1442136" cy="711330"/>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14356" name="Line 14"/>
            <p:cNvSpPr>
              <a:spLocks noChangeShapeType="1"/>
            </p:cNvSpPr>
            <p:nvPr/>
          </p:nvSpPr>
          <p:spPr bwMode="auto">
            <a:xfrm>
              <a:off x="7549539" y="1894823"/>
              <a:ext cx="0" cy="518313"/>
            </a:xfrm>
            <a:prstGeom prst="line">
              <a:avLst/>
            </a:prstGeom>
            <a:noFill/>
            <a:ln w="19050">
              <a:solidFill>
                <a:srgbClr val="FF0000"/>
              </a:solidFill>
              <a:round/>
              <a:headEnd/>
              <a:tailEnd/>
            </a:ln>
          </p:spPr>
          <p:txBody>
            <a:bodyPr lIns="0" tIns="0" rIns="0" bIns="0"/>
            <a:lstStyle/>
            <a:p>
              <a:endParaRPr lang="en-US" sz="2000" i="0"/>
            </a:p>
          </p:txBody>
        </p:sp>
        <p:sp>
          <p:nvSpPr>
            <p:cNvPr id="14357" name="Line 15"/>
            <p:cNvSpPr>
              <a:spLocks noChangeShapeType="1"/>
            </p:cNvSpPr>
            <p:nvPr/>
          </p:nvSpPr>
          <p:spPr bwMode="auto">
            <a:xfrm>
              <a:off x="8197084" y="1894823"/>
              <a:ext cx="0" cy="647891"/>
            </a:xfrm>
            <a:prstGeom prst="line">
              <a:avLst/>
            </a:prstGeom>
            <a:noFill/>
            <a:ln w="19050">
              <a:solidFill>
                <a:srgbClr val="FF0000"/>
              </a:solidFill>
              <a:round/>
              <a:headEnd/>
              <a:tailEnd/>
            </a:ln>
          </p:spPr>
          <p:txBody>
            <a:bodyPr lIns="0" tIns="0" rIns="0" bIns="0"/>
            <a:lstStyle/>
            <a:p>
              <a:endParaRPr lang="en-US" sz="2000" i="0"/>
            </a:p>
          </p:txBody>
        </p:sp>
        <p:sp>
          <p:nvSpPr>
            <p:cNvPr id="14358" name="Line 16"/>
            <p:cNvSpPr>
              <a:spLocks noChangeShapeType="1"/>
            </p:cNvSpPr>
            <p:nvPr/>
          </p:nvSpPr>
          <p:spPr bwMode="auto">
            <a:xfrm>
              <a:off x="7161013" y="1700456"/>
              <a:ext cx="0" cy="518313"/>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14359" name="Text Box 17"/>
            <p:cNvSpPr txBox="1">
              <a:spLocks noChangeArrowheads="1"/>
            </p:cNvSpPr>
            <p:nvPr/>
          </p:nvSpPr>
          <p:spPr bwMode="auto">
            <a:xfrm>
              <a:off x="7111098" y="1865128"/>
              <a:ext cx="104729" cy="20518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14360" name="Text Box 18"/>
            <p:cNvSpPr txBox="1">
              <a:spLocks noChangeArrowheads="1"/>
            </p:cNvSpPr>
            <p:nvPr/>
          </p:nvSpPr>
          <p:spPr bwMode="auto">
            <a:xfrm>
              <a:off x="7873311" y="1397000"/>
              <a:ext cx="971319" cy="121401"/>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14361" name="Text Box 19"/>
            <p:cNvSpPr txBox="1">
              <a:spLocks noChangeArrowheads="1"/>
            </p:cNvSpPr>
            <p:nvPr/>
          </p:nvSpPr>
          <p:spPr bwMode="auto">
            <a:xfrm>
              <a:off x="7480976" y="1640758"/>
              <a:ext cx="775467" cy="359073"/>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14362" name="Line 20"/>
            <p:cNvSpPr>
              <a:spLocks noChangeShapeType="1"/>
            </p:cNvSpPr>
            <p:nvPr/>
          </p:nvSpPr>
          <p:spPr bwMode="auto">
            <a:xfrm flipH="1" flipV="1">
              <a:off x="6857872" y="1376510"/>
              <a:ext cx="1359844" cy="1230994"/>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14363" name="Line 21"/>
            <p:cNvSpPr>
              <a:spLocks noChangeShapeType="1"/>
            </p:cNvSpPr>
            <p:nvPr/>
          </p:nvSpPr>
          <p:spPr bwMode="auto">
            <a:xfrm>
              <a:off x="7549539" y="2172876"/>
              <a:ext cx="647545"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54" name="Text Box 19"/>
            <p:cNvSpPr txBox="1">
              <a:spLocks noChangeArrowheads="1"/>
            </p:cNvSpPr>
            <p:nvPr/>
          </p:nvSpPr>
          <p:spPr bwMode="auto">
            <a:xfrm>
              <a:off x="8305800" y="2133600"/>
              <a:ext cx="546867" cy="205184"/>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grpSp>
      <p:sp>
        <p:nvSpPr>
          <p:cNvPr id="50" name="TextBox 49"/>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8" name="Title 7"/>
          <p:cNvSpPr>
            <a:spLocks noGrp="1"/>
          </p:cNvSpPr>
          <p:nvPr>
            <p:ph type="title"/>
          </p:nvPr>
        </p:nvSpPr>
        <p:spPr/>
        <p:txBody>
          <a:bodyPr/>
          <a:lstStyle/>
          <a:p>
            <a:r>
              <a:rPr lang="en-US" dirty="0" smtClean="0"/>
              <a:t>NSTX / MAST observed confinement increase at higher </a:t>
            </a:r>
            <a:r>
              <a:rPr lang="en-US" dirty="0" err="1" smtClean="0"/>
              <a:t>T</a:t>
            </a:r>
            <a:r>
              <a:rPr lang="en-US" baseline="-25000" dirty="0" err="1" smtClean="0"/>
              <a:t>e</a:t>
            </a:r>
            <a:r>
              <a:rPr lang="en-US" dirty="0" smtClean="0"/>
              <a:t> (!) </a:t>
            </a:r>
            <a:r>
              <a:rPr lang="en-US" dirty="0" smtClean="0">
                <a:solidFill>
                  <a:srgbClr val="FF0000"/>
                </a:solidFill>
              </a:rPr>
              <a:t>Will confinement trend continue, or look like conventional A?</a:t>
            </a:r>
            <a:endParaRPr lang="en-US" dirty="0"/>
          </a:p>
        </p:txBody>
      </p:sp>
    </p:spTree>
    <p:extLst>
      <p:ext uri="{BB962C8B-B14F-4D97-AF65-F5344CB8AC3E}">
        <p14:creationId xmlns:p14="http://schemas.microsoft.com/office/powerpoint/2010/main" val="166235515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z="2800" dirty="0" smtClean="0"/>
              <a:t>All modern </a:t>
            </a:r>
            <a:r>
              <a:rPr lang="en-US" sz="2800" dirty="0" err="1" smtClean="0"/>
              <a:t>tokamaks</a:t>
            </a:r>
            <a:r>
              <a:rPr lang="en-US" sz="2800" dirty="0" smtClean="0"/>
              <a:t> / STs use a “</a:t>
            </a:r>
            <a:r>
              <a:rPr lang="en-US" sz="2800" dirty="0" err="1" smtClean="0"/>
              <a:t>divertor</a:t>
            </a:r>
            <a:r>
              <a:rPr lang="en-US" sz="2800" dirty="0" smtClean="0"/>
              <a:t>” to </a:t>
            </a:r>
            <a:br>
              <a:rPr lang="en-US" sz="2800" dirty="0" smtClean="0"/>
            </a:br>
            <a:r>
              <a:rPr lang="en-US" sz="2800" dirty="0" smtClean="0"/>
              <a:t>control where power and particles are exhausted</a:t>
            </a:r>
            <a:endParaRPr lang="en-US" sz="2800" dirty="0"/>
          </a:p>
        </p:txBody>
      </p:sp>
      <p:pic>
        <p:nvPicPr>
          <p:cNvPr id="12290" name="Picture 2" descr="https://www.euro-fusion.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6705600" cy="5136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flipH="1" flipV="1">
            <a:off x="3200400" y="5791200"/>
            <a:ext cx="685800" cy="457200"/>
          </a:xfrm>
          <a:prstGeom prst="straightConnector1">
            <a:avLst/>
          </a:prstGeom>
          <a:noFill/>
          <a:ln w="76200" cap="flat" cmpd="sng" algn="ctr">
            <a:solidFill>
              <a:srgbClr val="FF0000"/>
            </a:solidFill>
            <a:prstDash val="solid"/>
            <a:round/>
            <a:headEnd type="none" w="med" len="med"/>
            <a:tailEnd type="arrow"/>
          </a:ln>
          <a:effectLst/>
        </p:spPr>
      </p:cxnSp>
      <p:sp>
        <p:nvSpPr>
          <p:cNvPr id="6" name="TextBox 5"/>
          <p:cNvSpPr txBox="1"/>
          <p:nvPr/>
        </p:nvSpPr>
        <p:spPr>
          <a:xfrm>
            <a:off x="3733800" y="6015335"/>
            <a:ext cx="5339923" cy="461665"/>
          </a:xfrm>
          <a:prstGeom prst="rect">
            <a:avLst/>
          </a:prstGeom>
          <a:solidFill>
            <a:schemeClr val="bg1">
              <a:lumMod val="85000"/>
            </a:schemeClr>
          </a:solidFill>
          <a:ln>
            <a:solidFill>
              <a:schemeClr val="tx1"/>
            </a:solidFill>
          </a:ln>
        </p:spPr>
        <p:txBody>
          <a:bodyPr wrap="none" rtlCol="0">
            <a:spAutoFit/>
          </a:bodyPr>
          <a:lstStyle/>
          <a:p>
            <a:r>
              <a:rPr lang="en-US" sz="2400" i="0" dirty="0" smtClean="0">
                <a:solidFill>
                  <a:srgbClr val="FF0000"/>
                </a:solidFill>
                <a:latin typeface="Arial Narrow" panose="020B0606020202030204" pitchFamily="34" charset="0"/>
              </a:rPr>
              <a:t>Power / particles contact target plates here</a:t>
            </a:r>
          </a:p>
        </p:txBody>
      </p:sp>
      <p:cxnSp>
        <p:nvCxnSpPr>
          <p:cNvPr id="8" name="Straight Arrow Connector 7"/>
          <p:cNvCxnSpPr/>
          <p:nvPr/>
        </p:nvCxnSpPr>
        <p:spPr bwMode="auto">
          <a:xfrm flipH="1">
            <a:off x="3276600" y="2096666"/>
            <a:ext cx="1066800" cy="646534"/>
          </a:xfrm>
          <a:prstGeom prst="straightConnector1">
            <a:avLst/>
          </a:prstGeom>
          <a:noFill/>
          <a:ln w="76200" cap="flat" cmpd="sng" algn="ctr">
            <a:solidFill>
              <a:srgbClr val="FF0000"/>
            </a:solidFill>
            <a:prstDash val="solid"/>
            <a:round/>
            <a:headEnd type="none" w="med" len="med"/>
            <a:tailEnd type="arrow"/>
          </a:ln>
          <a:effectLst/>
        </p:spPr>
      </p:cxnSp>
      <p:sp>
        <p:nvSpPr>
          <p:cNvPr id="10" name="TextBox 9"/>
          <p:cNvSpPr txBox="1"/>
          <p:nvPr/>
        </p:nvSpPr>
        <p:spPr>
          <a:xfrm>
            <a:off x="4208260" y="1718101"/>
            <a:ext cx="4783339" cy="757130"/>
          </a:xfrm>
          <a:prstGeom prst="rect">
            <a:avLst/>
          </a:prstGeom>
          <a:solidFill>
            <a:schemeClr val="bg1">
              <a:lumMod val="85000"/>
            </a:schemeClr>
          </a:solidFill>
          <a:ln>
            <a:solidFill>
              <a:schemeClr val="tx1"/>
            </a:solidFill>
          </a:ln>
        </p:spPr>
        <p:txBody>
          <a:bodyPr wrap="square" rtlCol="0">
            <a:spAutoFit/>
          </a:bodyPr>
          <a:lstStyle/>
          <a:p>
            <a:pPr algn="ctr">
              <a:lnSpc>
                <a:spcPct val="90000"/>
              </a:lnSpc>
            </a:pPr>
            <a:r>
              <a:rPr lang="en-US" sz="2400" i="0" dirty="0" smtClean="0">
                <a:solidFill>
                  <a:srgbClr val="FF0000"/>
                </a:solidFill>
                <a:latin typeface="Arial Narrow" panose="020B0606020202030204" pitchFamily="34" charset="0"/>
              </a:rPr>
              <a:t>Power exhaust width outside main plasma can be very narrow (few mm)</a:t>
            </a:r>
          </a:p>
        </p:txBody>
      </p:sp>
      <p:sp>
        <p:nvSpPr>
          <p:cNvPr id="14" name="Rectangle 13"/>
          <p:cNvSpPr/>
          <p:nvPr/>
        </p:nvSpPr>
        <p:spPr bwMode="auto">
          <a:xfrm>
            <a:off x="4724400" y="2743200"/>
            <a:ext cx="1981200" cy="6096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6" name="Rectangle 15"/>
          <p:cNvSpPr/>
          <p:nvPr/>
        </p:nvSpPr>
        <p:spPr bwMode="auto">
          <a:xfrm>
            <a:off x="4648200" y="4038600"/>
            <a:ext cx="1066800"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7" name="Rectangle 16"/>
          <p:cNvSpPr/>
          <p:nvPr/>
        </p:nvSpPr>
        <p:spPr bwMode="auto">
          <a:xfrm>
            <a:off x="3962400" y="46482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8" name="Rectangle 17"/>
          <p:cNvSpPr/>
          <p:nvPr/>
        </p:nvSpPr>
        <p:spPr bwMode="auto">
          <a:xfrm>
            <a:off x="4114801" y="5105400"/>
            <a:ext cx="867672"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9" name="Rectangle 18"/>
          <p:cNvSpPr/>
          <p:nvPr/>
        </p:nvSpPr>
        <p:spPr bwMode="auto">
          <a:xfrm>
            <a:off x="4114800" y="56388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0" name="Rectangle 19"/>
          <p:cNvSpPr/>
          <p:nvPr/>
        </p:nvSpPr>
        <p:spPr bwMode="auto">
          <a:xfrm>
            <a:off x="1" y="5181600"/>
            <a:ext cx="1828800"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Rectangle 20"/>
          <p:cNvSpPr/>
          <p:nvPr/>
        </p:nvSpPr>
        <p:spPr bwMode="auto">
          <a:xfrm>
            <a:off x="93453" y="5715000"/>
            <a:ext cx="1735347" cy="3048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2" name="Rectangle 21"/>
          <p:cNvSpPr/>
          <p:nvPr/>
        </p:nvSpPr>
        <p:spPr bwMode="auto">
          <a:xfrm>
            <a:off x="2895600" y="1371600"/>
            <a:ext cx="1219199" cy="5334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3" name="Rectangle 22"/>
          <p:cNvSpPr/>
          <p:nvPr/>
        </p:nvSpPr>
        <p:spPr bwMode="auto">
          <a:xfrm>
            <a:off x="4800600" y="3657600"/>
            <a:ext cx="762000" cy="381000"/>
          </a:xfrm>
          <a:prstGeom prst="rect">
            <a:avLst/>
          </a:prstGeom>
          <a:solidFill>
            <a:srgbClr val="FFFFFF">
              <a:alpha val="60000"/>
            </a:srgb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Tree>
    <p:extLst>
      <p:ext uri="{BB962C8B-B14F-4D97-AF65-F5344CB8AC3E}">
        <p14:creationId xmlns:p14="http://schemas.microsoft.com/office/powerpoint/2010/main" val="1954608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3"/>
          <p:cNvSpPr>
            <a:spLocks noChangeArrowheads="1"/>
          </p:cNvSpPr>
          <p:nvPr/>
        </p:nvSpPr>
        <p:spPr bwMode="auto">
          <a:xfrm>
            <a:off x="0" y="-1"/>
            <a:ext cx="9144000" cy="906781"/>
          </a:xfrm>
          <a:prstGeom prst="rect">
            <a:avLst/>
          </a:prstGeom>
          <a:noFill/>
          <a:ln>
            <a:noFill/>
          </a:ln>
          <a:extLst/>
        </p:spPr>
        <p:txBody>
          <a:bodyPr/>
          <a:lstStyle/>
          <a:p>
            <a:pPr algn="ctr" eaLnBrk="0" hangingPunct="0">
              <a:lnSpc>
                <a:spcPct val="90000"/>
              </a:lnSpc>
              <a:spcAft>
                <a:spcPts val="600"/>
              </a:spcAft>
            </a:pPr>
            <a:r>
              <a:rPr lang="en-US" sz="2400" i="0" dirty="0" err="1" smtClean="0">
                <a:solidFill>
                  <a:srgbClr val="0923FF"/>
                </a:solidFill>
              </a:rPr>
              <a:t>Tokamak</a:t>
            </a:r>
            <a:r>
              <a:rPr lang="en-US" sz="2400" i="0" dirty="0" smtClean="0">
                <a:solidFill>
                  <a:srgbClr val="0923FF"/>
                </a:solidFill>
              </a:rPr>
              <a:t> + ST data: power exhaust width varies as 1 / </a:t>
            </a:r>
            <a:r>
              <a:rPr lang="en-US" sz="2400" i="0" dirty="0" err="1" smtClean="0">
                <a:solidFill>
                  <a:srgbClr val="0923FF"/>
                </a:solidFill>
              </a:rPr>
              <a:t>B</a:t>
            </a:r>
            <a:r>
              <a:rPr lang="en-US" sz="2400" i="0" baseline="-25000" dirty="0" err="1" smtClean="0">
                <a:solidFill>
                  <a:srgbClr val="0923FF"/>
                </a:solidFill>
              </a:rPr>
              <a:t>poloidal</a:t>
            </a:r>
            <a:endParaRPr lang="en-US" sz="2400" i="0" baseline="-25000" dirty="0" smtClean="0">
              <a:solidFill>
                <a:srgbClr val="0923FF"/>
              </a:solidFill>
            </a:endParaRPr>
          </a:p>
          <a:p>
            <a:pPr algn="ctr" eaLnBrk="0" hangingPunct="0">
              <a:lnSpc>
                <a:spcPct val="90000"/>
              </a:lnSpc>
              <a:spcAft>
                <a:spcPts val="600"/>
              </a:spcAft>
            </a:pPr>
            <a:r>
              <a:rPr lang="en-US" sz="2600" i="0" dirty="0">
                <a:solidFill>
                  <a:srgbClr val="FF0000"/>
                </a:solidFill>
              </a:rPr>
              <a:t>Will </a:t>
            </a:r>
            <a:r>
              <a:rPr lang="en-US" sz="2600" i="0" dirty="0" smtClean="0">
                <a:solidFill>
                  <a:srgbClr val="FF0000"/>
                </a:solidFill>
              </a:rPr>
              <a:t>previous ST trend continue at 2</a:t>
            </a:r>
            <a:r>
              <a:rPr lang="en-US" sz="2600" i="0" dirty="0" smtClean="0">
                <a:solidFill>
                  <a:srgbClr val="FF0000"/>
                </a:solidFill>
                <a:latin typeface="Calibri"/>
              </a:rPr>
              <a:t>×</a:t>
            </a:r>
            <a:r>
              <a:rPr lang="en-US" sz="2600" i="0" dirty="0" smtClean="0">
                <a:solidFill>
                  <a:srgbClr val="FF0000"/>
                </a:solidFill>
              </a:rPr>
              <a:t> I</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P </a:t>
            </a:r>
            <a:r>
              <a:rPr lang="en-US" sz="2600" i="0" dirty="0" smtClean="0">
                <a:solidFill>
                  <a:srgbClr val="FF0000"/>
                </a:solidFill>
              </a:rPr>
              <a:t>, B</a:t>
            </a:r>
            <a:r>
              <a:rPr lang="en-US" sz="2600" i="0" baseline="-25000" dirty="0" smtClean="0">
                <a:solidFill>
                  <a:srgbClr val="FF0000"/>
                </a:solidFill>
              </a:rPr>
              <a:t>T</a:t>
            </a:r>
            <a:r>
              <a:rPr lang="en-US" sz="2600" i="0" dirty="0" smtClean="0">
                <a:solidFill>
                  <a:srgbClr val="FF0000"/>
                </a:solidFill>
              </a:rPr>
              <a:t>, power?</a:t>
            </a:r>
            <a:endParaRPr lang="en-US" sz="2600" i="0" baseline="-25000" dirty="0">
              <a:solidFill>
                <a:srgbClr val="FF0000"/>
              </a:solidFill>
            </a:endParaRPr>
          </a:p>
        </p:txBody>
      </p:sp>
      <p:pic>
        <p:nvPicPr>
          <p:cNvPr id="39" name="Picture 38" descr="Screen Shot 2013-02-12 at 10.06.5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339" y="1248331"/>
            <a:ext cx="4123101" cy="4570669"/>
          </a:xfrm>
          <a:prstGeom prst="rect">
            <a:avLst/>
          </a:prstGeom>
        </p:spPr>
      </p:pic>
      <p:sp>
        <p:nvSpPr>
          <p:cNvPr id="41" name="Oval 40"/>
          <p:cNvSpPr/>
          <p:nvPr/>
        </p:nvSpPr>
        <p:spPr bwMode="auto">
          <a:xfrm rot="21077455">
            <a:off x="2240280" y="1752600"/>
            <a:ext cx="1036320" cy="2590800"/>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3" name="Left Arrow 42"/>
          <p:cNvSpPr/>
          <p:nvPr/>
        </p:nvSpPr>
        <p:spPr bwMode="auto">
          <a:xfrm rot="20233736">
            <a:off x="3031267" y="1769080"/>
            <a:ext cx="1546996" cy="247705"/>
          </a:xfrm>
          <a:prstGeom prst="lef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1" name="Rectangle 50"/>
          <p:cNvSpPr/>
          <p:nvPr/>
        </p:nvSpPr>
        <p:spPr>
          <a:xfrm>
            <a:off x="4267200" y="990600"/>
            <a:ext cx="3581400" cy="707886"/>
          </a:xfrm>
          <a:prstGeom prst="rect">
            <a:avLst/>
          </a:prstGeom>
        </p:spPr>
        <p:txBody>
          <a:bodyPr wrap="square">
            <a:spAutoFit/>
          </a:bodyPr>
          <a:lstStyle/>
          <a:p>
            <a:pPr algn="ctr">
              <a:buNone/>
            </a:pPr>
            <a:r>
              <a:rPr lang="en-US" sz="2000" i="0" dirty="0" smtClean="0">
                <a:solidFill>
                  <a:srgbClr val="FF0000"/>
                </a:solidFill>
                <a:latin typeface="+mn-lt"/>
                <a:ea typeface="ÇlÇr ñæí©" charset="0"/>
                <a:cs typeface="Times New Roman"/>
              </a:rPr>
              <a:t>ST data breaks aspect ratio degeneracy of data set</a:t>
            </a:r>
          </a:p>
        </p:txBody>
      </p:sp>
      <p:sp>
        <p:nvSpPr>
          <p:cNvPr id="4" name="Rectangle 3"/>
          <p:cNvSpPr/>
          <p:nvPr/>
        </p:nvSpPr>
        <p:spPr bwMode="auto">
          <a:xfrm>
            <a:off x="1447800" y="3352800"/>
            <a:ext cx="228600" cy="1484561"/>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52" name="TextBox 51"/>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Wider heat-flux width may offset smaller R </a:t>
            </a:r>
            <a:r>
              <a:rPr lang="en-US" sz="2400" i="0" dirty="0" smtClean="0">
                <a:solidFill>
                  <a:srgbClr val="FF0000"/>
                </a:solidFill>
                <a:latin typeface="Arial Narrow" panose="020B0606020202030204" pitchFamily="34" charset="0"/>
                <a:sym typeface="Wingdings" panose="05000000000000000000" pitchFamily="2" charset="2"/>
              </a:rPr>
              <a:t> maybe better than </a:t>
            </a:r>
            <a:r>
              <a:rPr lang="en-US" sz="2400" i="0" dirty="0" err="1" smtClean="0">
                <a:solidFill>
                  <a:srgbClr val="FF0000"/>
                </a:solidFill>
                <a:latin typeface="Arial Narrow" panose="020B0606020202030204" pitchFamily="34" charset="0"/>
                <a:sym typeface="Wingdings" panose="05000000000000000000" pitchFamily="2" charset="2"/>
              </a:rPr>
              <a:t>tokamak</a:t>
            </a:r>
            <a:endParaRPr lang="en-US" sz="2400" i="0" dirty="0">
              <a:solidFill>
                <a:srgbClr val="FF0000"/>
              </a:solidFill>
              <a:latin typeface="Arial Narrow" panose="020B0606020202030204" pitchFamily="34" charset="0"/>
            </a:endParaRPr>
          </a:p>
        </p:txBody>
      </p:sp>
      <p:sp>
        <p:nvSpPr>
          <p:cNvPr id="7" name="TextBox 6"/>
          <p:cNvSpPr txBox="1"/>
          <p:nvPr/>
        </p:nvSpPr>
        <p:spPr>
          <a:xfrm>
            <a:off x="6073715" y="3048000"/>
            <a:ext cx="2552700" cy="1323439"/>
          </a:xfrm>
          <a:prstGeom prst="rect">
            <a:avLst/>
          </a:prstGeom>
          <a:solidFill>
            <a:schemeClr val="bg1">
              <a:lumMod val="85000"/>
            </a:schemeClr>
          </a:solidFill>
          <a:ln>
            <a:solidFill>
              <a:schemeClr val="tx1"/>
            </a:solidFill>
          </a:ln>
        </p:spPr>
        <p:txBody>
          <a:bodyPr wrap="square" rtlCol="0">
            <a:spAutoFit/>
          </a:bodyPr>
          <a:lstStyle/>
          <a:p>
            <a:r>
              <a:rPr lang="en-US" sz="2000" i="0" dirty="0" smtClean="0">
                <a:solidFill>
                  <a:schemeClr val="tx1"/>
                </a:solidFill>
              </a:rPr>
              <a:t>Issue: </a:t>
            </a:r>
            <a:r>
              <a:rPr lang="en-US" sz="2000" b="0" i="0" dirty="0" smtClean="0">
                <a:solidFill>
                  <a:schemeClr val="tx1"/>
                </a:solidFill>
              </a:rPr>
              <a:t>If peak heat flux in </a:t>
            </a:r>
            <a:r>
              <a:rPr lang="en-US" sz="2000" b="0" i="0" dirty="0" err="1" smtClean="0">
                <a:solidFill>
                  <a:schemeClr val="tx1"/>
                </a:solidFill>
              </a:rPr>
              <a:t>divertor</a:t>
            </a:r>
            <a:r>
              <a:rPr lang="en-US" sz="2000" b="0" i="0" dirty="0" smtClean="0">
                <a:solidFill>
                  <a:schemeClr val="tx1"/>
                </a:solidFill>
              </a:rPr>
              <a:t> region </a:t>
            </a:r>
            <a:r>
              <a:rPr lang="en-US" sz="2000" b="0" i="0" dirty="0" smtClean="0">
                <a:solidFill>
                  <a:srgbClr val="FF0000"/>
                </a:solidFill>
              </a:rPr>
              <a:t>exceeds 10 MW/m</a:t>
            </a:r>
            <a:r>
              <a:rPr lang="en-US" sz="2000" b="0" i="0" baseline="30000" dirty="0" smtClean="0">
                <a:solidFill>
                  <a:srgbClr val="FF0000"/>
                </a:solidFill>
              </a:rPr>
              <a:t>2</a:t>
            </a:r>
            <a:r>
              <a:rPr lang="en-US" sz="2000" b="0" i="0" dirty="0" smtClean="0">
                <a:solidFill>
                  <a:srgbClr val="FF0000"/>
                </a:solidFill>
              </a:rPr>
              <a:t> </a:t>
            </a:r>
            <a:r>
              <a:rPr lang="en-US" sz="2000" b="0" i="0" dirty="0" smtClean="0">
                <a:solidFill>
                  <a:srgbClr val="FF0000"/>
                </a:solidFill>
                <a:sym typeface="Wingdings" panose="05000000000000000000" pitchFamily="2" charset="2"/>
              </a:rPr>
              <a:t> material damage </a:t>
            </a:r>
            <a:endParaRPr lang="en-US" sz="2000" b="0" i="0" dirty="0" smtClean="0">
              <a:solidFill>
                <a:srgbClr val="FF0000"/>
              </a:solidFill>
            </a:endParaRPr>
          </a:p>
        </p:txBody>
      </p:sp>
    </p:spTree>
    <p:extLst>
      <p:ext uri="{BB962C8B-B14F-4D97-AF65-F5344CB8AC3E}">
        <p14:creationId xmlns:p14="http://schemas.microsoft.com/office/powerpoint/2010/main" val="41293513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t>NSTX-U will test ability of radiation and advanced </a:t>
            </a:r>
            <a:r>
              <a:rPr lang="en-US" sz="2800" dirty="0" err="1" smtClean="0"/>
              <a:t>divertors</a:t>
            </a:r>
            <a:r>
              <a:rPr lang="en-US" sz="2800" dirty="0" smtClean="0"/>
              <a:t> to mitigate very high heat-fluxes </a:t>
            </a:r>
            <a:endParaRPr lang="en-US" sz="2800" dirty="0"/>
          </a:p>
        </p:txBody>
      </p:sp>
      <p:sp>
        <p:nvSpPr>
          <p:cNvPr id="3" name="Content Placeholder 2"/>
          <p:cNvSpPr>
            <a:spLocks noGrp="1"/>
          </p:cNvSpPr>
          <p:nvPr>
            <p:ph idx="1"/>
          </p:nvPr>
        </p:nvSpPr>
        <p:spPr>
          <a:xfrm>
            <a:off x="0" y="1160252"/>
            <a:ext cx="9144000" cy="897148"/>
          </a:xfrm>
        </p:spPr>
        <p:txBody>
          <a:bodyPr/>
          <a:lstStyle/>
          <a:p>
            <a:pPr lvl="0">
              <a:lnSpc>
                <a:spcPct val="95000"/>
              </a:lnSpc>
            </a:pPr>
            <a:r>
              <a:rPr lang="en-US" dirty="0" smtClean="0">
                <a:ea typeface="ＭＳ Ｐゴシック" pitchFamily="34" charset="-128"/>
              </a:rPr>
              <a:t>NSTX: reduced heat flux 2-4×via radiation (partial detachment)</a:t>
            </a:r>
          </a:p>
          <a:p>
            <a:pPr>
              <a:lnSpc>
                <a:spcPct val="95000"/>
              </a:lnSpc>
            </a:pPr>
            <a:r>
              <a:rPr lang="en-US" dirty="0" smtClean="0"/>
              <a:t>Additional null-point in </a:t>
            </a:r>
            <a:r>
              <a:rPr lang="en-US" dirty="0" err="1" smtClean="0"/>
              <a:t>divertor</a:t>
            </a:r>
            <a:r>
              <a:rPr lang="en-US" dirty="0" smtClean="0"/>
              <a:t> expands field, reduces heat flux</a:t>
            </a:r>
          </a:p>
          <a:p>
            <a:pPr>
              <a:lnSpc>
                <a:spcPct val="95000"/>
              </a:lnSpc>
            </a:pPr>
            <a:endParaRPr lang="en-US" dirty="0"/>
          </a:p>
        </p:txBody>
      </p:sp>
      <p:grpSp>
        <p:nvGrpSpPr>
          <p:cNvPr id="5" name="Group 22"/>
          <p:cNvGrpSpPr>
            <a:grpSpLocks noChangeAspect="1"/>
          </p:cNvGrpSpPr>
          <p:nvPr/>
        </p:nvGrpSpPr>
        <p:grpSpPr>
          <a:xfrm>
            <a:off x="228600" y="2255009"/>
            <a:ext cx="4442460" cy="2316991"/>
            <a:chOff x="4800600" y="3868358"/>
            <a:chExt cx="4188973" cy="2184780"/>
          </a:xfrm>
        </p:grpSpPr>
        <p:pic>
          <p:nvPicPr>
            <p:cNvPr id="6" name="Picture 3"/>
            <p:cNvPicPr>
              <a:picLocks noChangeAspect="1" noChangeArrowheads="1"/>
            </p:cNvPicPr>
            <p:nvPr/>
          </p:nvPicPr>
          <p:blipFill>
            <a:blip r:embed="rId2" cstate="print"/>
            <a:srcRect/>
            <a:stretch>
              <a:fillRect/>
            </a:stretch>
          </p:blipFill>
          <p:spPr bwMode="auto">
            <a:xfrm>
              <a:off x="6827838" y="3919538"/>
              <a:ext cx="1887537" cy="2039937"/>
            </a:xfrm>
            <a:prstGeom prst="rect">
              <a:avLst/>
            </a:prstGeom>
            <a:noFill/>
            <a:ln w="9525">
              <a:noFill/>
              <a:miter lim="800000"/>
              <a:headEnd/>
              <a:tailEnd/>
            </a:ln>
          </p:spPr>
        </p:pic>
        <p:sp>
          <p:nvSpPr>
            <p:cNvPr id="7" name="Rectangle 30"/>
            <p:cNvSpPr>
              <a:spLocks noChangeArrowheads="1"/>
            </p:cNvSpPr>
            <p:nvPr/>
          </p:nvSpPr>
          <p:spPr bwMode="auto">
            <a:xfrm>
              <a:off x="6840538" y="3919538"/>
              <a:ext cx="133350" cy="2057400"/>
            </a:xfrm>
            <a:prstGeom prst="rect">
              <a:avLst/>
            </a:prstGeom>
            <a:solidFill>
              <a:schemeClr val="bg1"/>
            </a:solidFill>
            <a:ln w="0" algn="ctr">
              <a:solidFill>
                <a:schemeClr val="bg1"/>
              </a:solidFill>
              <a:round/>
              <a:headEnd/>
              <a:tailEnd type="triangle" w="med" len="med"/>
            </a:ln>
          </p:spPr>
          <p:txBody>
            <a:bodyPr lIns="0" tIns="0" rIns="0" bIns="0"/>
            <a:lstStyle/>
            <a:p>
              <a:pPr algn="ctr">
                <a:spcBef>
                  <a:spcPct val="20000"/>
                </a:spcBef>
                <a:buFontTx/>
                <a:buChar char="•"/>
              </a:pPr>
              <a:endParaRPr lang="en-US" sz="1050"/>
            </a:p>
          </p:txBody>
        </p:sp>
        <p:sp>
          <p:nvSpPr>
            <p:cNvPr id="8" name="TextBox 7"/>
            <p:cNvSpPr txBox="1"/>
            <p:nvPr/>
          </p:nvSpPr>
          <p:spPr bwMode="auto">
            <a:xfrm>
              <a:off x="6934200" y="3871200"/>
              <a:ext cx="2055373" cy="351159"/>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smtClean="0">
                  <a:solidFill>
                    <a:srgbClr val="000000"/>
                  </a:solidFill>
                  <a:latin typeface="Arial Narrow" pitchFamily="34" charset="0"/>
                  <a:cs typeface="Arial" charset="0"/>
                </a:rPr>
                <a:t>Snowflake/X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nvGrpSpPr>
            <p:cNvPr id="9" name="Group 33"/>
            <p:cNvGrpSpPr>
              <a:grpSpLocks/>
            </p:cNvGrpSpPr>
            <p:nvPr/>
          </p:nvGrpSpPr>
          <p:grpSpPr bwMode="auto">
            <a:xfrm>
              <a:off x="4800600" y="3868358"/>
              <a:ext cx="2057400" cy="2108580"/>
              <a:chOff x="1295400" y="933267"/>
              <a:chExt cx="2226365" cy="2343333"/>
            </a:xfrm>
          </p:grpSpPr>
          <p:pic>
            <p:nvPicPr>
              <p:cNvPr id="11" name="Picture 2"/>
              <p:cNvPicPr>
                <a:picLocks noChangeAspect="1" noChangeArrowheads="1"/>
              </p:cNvPicPr>
              <p:nvPr/>
            </p:nvPicPr>
            <p:blipFill>
              <a:blip r:embed="rId3" cstate="print"/>
              <a:srcRect/>
              <a:stretch>
                <a:fillRect/>
              </a:stretch>
            </p:blipFill>
            <p:spPr bwMode="auto">
              <a:xfrm>
                <a:off x="1295400" y="990600"/>
                <a:ext cx="2226365" cy="2286000"/>
              </a:xfrm>
              <a:prstGeom prst="rect">
                <a:avLst/>
              </a:prstGeom>
              <a:noFill/>
              <a:ln w="9525">
                <a:noFill/>
                <a:miter lim="800000"/>
                <a:headEnd/>
                <a:tailEnd/>
              </a:ln>
            </p:spPr>
          </p:pic>
          <p:sp>
            <p:nvSpPr>
              <p:cNvPr id="12" name="Rectangle 29"/>
              <p:cNvSpPr>
                <a:spLocks noChangeArrowheads="1"/>
              </p:cNvSpPr>
              <p:nvPr/>
            </p:nvSpPr>
            <p:spPr bwMode="auto">
              <a:xfrm>
                <a:off x="1316736" y="990600"/>
                <a:ext cx="152400" cy="2286000"/>
              </a:xfrm>
              <a:prstGeom prst="rect">
                <a:avLst/>
              </a:prstGeom>
              <a:solidFill>
                <a:schemeClr val="bg1"/>
              </a:solidFill>
              <a:ln w="0" algn="ctr">
                <a:solidFill>
                  <a:schemeClr val="bg1"/>
                </a:solidFill>
                <a:round/>
                <a:headEnd/>
                <a:tailEnd type="triangle" w="med" len="med"/>
              </a:ln>
            </p:spPr>
            <p:txBody>
              <a:bodyPr lIns="0" tIns="0" rIns="0" bIns="0"/>
              <a:lstStyle/>
              <a:p>
                <a:pPr>
                  <a:spcBef>
                    <a:spcPct val="20000"/>
                  </a:spcBef>
                  <a:buFontTx/>
                  <a:buChar char="•"/>
                </a:pPr>
                <a:endParaRPr lang="en-US" sz="1050"/>
              </a:p>
            </p:txBody>
          </p:sp>
          <p:sp>
            <p:nvSpPr>
              <p:cNvPr id="13" name="TextBox 12"/>
              <p:cNvSpPr txBox="1"/>
              <p:nvPr/>
            </p:nvSpPr>
            <p:spPr>
              <a:xfrm>
                <a:off x="1460316" y="933267"/>
                <a:ext cx="2057864" cy="396570"/>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a:solidFill>
                      <a:srgbClr val="000000"/>
                    </a:solidFill>
                    <a:latin typeface="Arial Narrow" pitchFamily="34" charset="0"/>
                    <a:cs typeface="Arial" charset="0"/>
                  </a:rPr>
                  <a:t>Standard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sp>
          <p:nvSpPr>
            <p:cNvPr id="10" name="Rectangle 39"/>
            <p:cNvSpPr>
              <a:spLocks noChangeArrowheads="1"/>
            </p:cNvSpPr>
            <p:nvPr/>
          </p:nvSpPr>
          <p:spPr bwMode="auto">
            <a:xfrm>
              <a:off x="4953000" y="5443538"/>
              <a:ext cx="3886200" cy="6096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sz="1100"/>
            </a:p>
          </p:txBody>
        </p:sp>
      </p:grpSp>
      <p:pic>
        <p:nvPicPr>
          <p:cNvPr id="14" name="Picture 3"/>
          <p:cNvPicPr>
            <a:picLocks noChangeAspect="1" noChangeArrowheads="1"/>
          </p:cNvPicPr>
          <p:nvPr/>
        </p:nvPicPr>
        <p:blipFill>
          <a:blip r:embed="rId4" cstate="print"/>
          <a:srcRect/>
          <a:stretch>
            <a:fillRect/>
          </a:stretch>
        </p:blipFill>
        <p:spPr bwMode="auto">
          <a:xfrm>
            <a:off x="381000" y="4038600"/>
            <a:ext cx="3931815" cy="2438400"/>
          </a:xfrm>
          <a:prstGeom prst="rect">
            <a:avLst/>
          </a:prstGeom>
          <a:noFill/>
          <a:ln w="9525">
            <a:noFill/>
            <a:miter lim="800000"/>
            <a:headEnd/>
            <a:tailEnd/>
          </a:ln>
        </p:spPr>
      </p:pic>
      <p:grpSp>
        <p:nvGrpSpPr>
          <p:cNvPr id="16" name="Group 12"/>
          <p:cNvGrpSpPr>
            <a:grpSpLocks/>
          </p:cNvGrpSpPr>
          <p:nvPr/>
        </p:nvGrpSpPr>
        <p:grpSpPr bwMode="auto">
          <a:xfrm>
            <a:off x="5486400" y="3316069"/>
            <a:ext cx="2772003" cy="2209800"/>
            <a:chOff x="4800600" y="1066800"/>
            <a:chExt cx="3048000" cy="2478010"/>
          </a:xfrm>
        </p:grpSpPr>
        <p:pic>
          <p:nvPicPr>
            <p:cNvPr id="17" name="Picture 4"/>
            <p:cNvPicPr>
              <a:picLocks noChangeAspect="1" noChangeArrowheads="1"/>
            </p:cNvPicPr>
            <p:nvPr/>
          </p:nvPicPr>
          <p:blipFill>
            <a:blip r:embed="rId5" cstate="print"/>
            <a:srcRect/>
            <a:stretch>
              <a:fillRect/>
            </a:stretch>
          </p:blipFill>
          <p:spPr bwMode="auto">
            <a:xfrm>
              <a:off x="4800600" y="1066800"/>
              <a:ext cx="2895600" cy="2478010"/>
            </a:xfrm>
            <a:prstGeom prst="rect">
              <a:avLst/>
            </a:prstGeom>
            <a:noFill/>
            <a:ln w="9525">
              <a:noFill/>
              <a:miter lim="800000"/>
              <a:headEnd/>
              <a:tailEnd/>
            </a:ln>
          </p:spPr>
        </p:pic>
        <p:sp>
          <p:nvSpPr>
            <p:cNvPr id="18"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0" name="TextBox 19"/>
          <p:cNvSpPr txBox="1"/>
          <p:nvPr/>
        </p:nvSpPr>
        <p:spPr>
          <a:xfrm>
            <a:off x="4495800" y="5754469"/>
            <a:ext cx="4571999"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a:t>
            </a:r>
            <a:r>
              <a:rPr lang="en-US" sz="1800" i="0" dirty="0" smtClean="0">
                <a:solidFill>
                  <a:schemeClr val="tx1"/>
                </a:solidFill>
              </a:rPr>
              <a:t>for up-down symmetric snowflake/X, improved control</a:t>
            </a:r>
            <a:endParaRPr lang="en-US" sz="1800" i="0" dirty="0">
              <a:solidFill>
                <a:schemeClr val="tx1"/>
              </a:solidFill>
            </a:endParaRPr>
          </a:p>
        </p:txBody>
      </p:sp>
      <p:cxnSp>
        <p:nvCxnSpPr>
          <p:cNvPr id="22" name="Straight Connector 21"/>
          <p:cNvCxnSpPr/>
          <p:nvPr/>
        </p:nvCxnSpPr>
        <p:spPr bwMode="auto">
          <a:xfrm flipV="1">
            <a:off x="6324600" y="5525869"/>
            <a:ext cx="0" cy="304800"/>
          </a:xfrm>
          <a:prstGeom prst="line">
            <a:avLst/>
          </a:prstGeom>
          <a:noFill/>
          <a:ln w="38100" cap="flat" cmpd="sng" algn="ctr">
            <a:solidFill>
              <a:srgbClr val="339966"/>
            </a:solidFill>
            <a:prstDash val="solid"/>
            <a:round/>
            <a:headEnd type="none" w="med" len="med"/>
            <a:tailEnd type="triangle" w="med" len="med"/>
          </a:ln>
          <a:effectLst/>
        </p:spPr>
      </p:cxnSp>
      <p:sp>
        <p:nvSpPr>
          <p:cNvPr id="21" name="TextBox 20"/>
          <p:cNvSpPr txBox="1"/>
          <p:nvPr/>
        </p:nvSpPr>
        <p:spPr>
          <a:xfrm>
            <a:off x="4953000" y="2706469"/>
            <a:ext cx="3810000" cy="646331"/>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Tree>
    <p:extLst>
      <p:ext uri="{BB962C8B-B14F-4D97-AF65-F5344CB8AC3E}">
        <p14:creationId xmlns:p14="http://schemas.microsoft.com/office/powerpoint/2010/main" val="30671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3048000"/>
            <a:ext cx="8763000" cy="838200"/>
          </a:xfrm>
        </p:spPr>
        <p:txBody>
          <a:bodyPr/>
          <a:lstStyle/>
          <a:p>
            <a:pPr marL="0" indent="0" algn="ctr">
              <a:buNone/>
            </a:pPr>
            <a:r>
              <a:rPr lang="en-US" sz="4800" dirty="0" smtClean="0"/>
              <a:t>How was NSTX-U constructed?</a:t>
            </a:r>
            <a:endParaRPr lang="en-US" sz="4800" dirty="0"/>
          </a:p>
        </p:txBody>
      </p:sp>
    </p:spTree>
    <p:extLst>
      <p:ext uri="{BB962C8B-B14F-4D97-AF65-F5344CB8AC3E}">
        <p14:creationId xmlns:p14="http://schemas.microsoft.com/office/powerpoint/2010/main" val="1060096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L:\DCIM\103CANON\IMG_6077.JPG"/>
          <p:cNvPicPr>
            <a:picLocks noChangeAspect="1" noChangeArrowheads="1"/>
          </p:cNvPicPr>
          <p:nvPr/>
        </p:nvPicPr>
        <p:blipFill>
          <a:blip r:embed="rId3" cstate="print">
            <a:extLst>
              <a:ext uri="{28A0092B-C50C-407E-A947-70E740481C1C}">
                <a14:useLocalDpi xmlns:a14="http://schemas.microsoft.com/office/drawing/2010/main" val="0"/>
              </a:ext>
            </a:extLst>
          </a:blip>
          <a:srcRect t="7535" b="10515"/>
          <a:stretch>
            <a:fillRect/>
          </a:stretch>
        </p:blipFill>
        <p:spPr bwMode="auto">
          <a:xfrm>
            <a:off x="6351867" y="1052513"/>
            <a:ext cx="259252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spcBef>
                <a:spcPct val="0"/>
              </a:spcBef>
              <a:buFontTx/>
              <a:buNone/>
            </a:pPr>
            <a:r>
              <a:rPr lang="en-US" sz="2400" i="0" dirty="0" smtClean="0">
                <a:solidFill>
                  <a:srgbClr val="FF0000"/>
                </a:solidFill>
                <a:latin typeface="Helvetica Neue" charset="0"/>
                <a:cs typeface="Helvetica Neue" charset="0"/>
              </a:rPr>
              <a:t>New center-stack designed to handle increased forces</a:t>
            </a:r>
            <a:endParaRPr lang="en-US" sz="2400" i="0" dirty="0">
              <a:solidFill>
                <a:srgbClr val="FF0000"/>
              </a:solidFill>
              <a:latin typeface="Helvetica Neue" charset="0"/>
              <a:cs typeface="Helvetica Neue" charset="0"/>
            </a:endParaRPr>
          </a:p>
          <a:p>
            <a:pPr algn="ctr" eaLnBrk="0" hangingPunct="0">
              <a:spcBef>
                <a:spcPct val="0"/>
              </a:spcBef>
              <a:buFontTx/>
              <a:buNone/>
            </a:pPr>
            <a:r>
              <a:rPr lang="en-US" sz="2400" i="0" dirty="0">
                <a:solidFill>
                  <a:srgbClr val="0723FF"/>
                </a:solidFill>
                <a:latin typeface="Helvetica Neue" charset="0"/>
                <a:cs typeface="Helvetica Neue" charset="0"/>
              </a:rPr>
              <a:t>Identical 36 TF </a:t>
            </a:r>
            <a:r>
              <a:rPr lang="en-US" sz="2400" i="0" dirty="0" smtClean="0">
                <a:solidFill>
                  <a:srgbClr val="0723FF"/>
                </a:solidFill>
                <a:latin typeface="Helvetica Neue" charset="0"/>
                <a:cs typeface="Helvetica Neue" charset="0"/>
              </a:rPr>
              <a:t>conductors </a:t>
            </a:r>
            <a:r>
              <a:rPr lang="en-US" sz="2400" i="0" dirty="0">
                <a:solidFill>
                  <a:srgbClr val="0723FF"/>
                </a:solidFill>
                <a:latin typeface="Helvetica Neue" charset="0"/>
                <a:cs typeface="Helvetica Neue" charset="0"/>
              </a:rPr>
              <a:t>and </a:t>
            </a:r>
            <a:r>
              <a:rPr lang="en-US" sz="2400" i="0" dirty="0" smtClean="0">
                <a:solidFill>
                  <a:srgbClr val="0723FF"/>
                </a:solidFill>
                <a:latin typeface="Helvetica Neue" charset="0"/>
                <a:cs typeface="Helvetica Neue" charset="0"/>
              </a:rPr>
              <a:t>innovative flex-bus design</a:t>
            </a:r>
            <a:endParaRPr lang="en-US" sz="1600" i="0" dirty="0">
              <a:solidFill>
                <a:srgbClr val="FF0000"/>
              </a:solidFill>
              <a:latin typeface="Helvetica Neue" charset="0"/>
              <a:cs typeface="Helvetica Neue" charset="0"/>
            </a:endParaRPr>
          </a:p>
        </p:txBody>
      </p:sp>
      <p:pic>
        <p:nvPicPr>
          <p:cNvPr id="2767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1867" y="4042127"/>
            <a:ext cx="2590800" cy="197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75667" y="1066800"/>
            <a:ext cx="2715933" cy="276999"/>
          </a:xfrm>
          <a:prstGeom prst="rect">
            <a:avLst/>
          </a:prstGeom>
          <a:noFill/>
        </p:spPr>
        <p:txBody>
          <a:bodyPr wrap="none" rtlCol="0">
            <a:spAutoFit/>
          </a:bodyPr>
          <a:lstStyle/>
          <a:p>
            <a:pPr algn="ctr">
              <a:buNone/>
            </a:pPr>
            <a:r>
              <a:rPr lang="en-US" i="0" dirty="0" smtClean="0">
                <a:solidFill>
                  <a:schemeClr val="bg1"/>
                </a:solidFill>
              </a:rPr>
              <a:t>Electric Discharge Machining Cuts</a:t>
            </a:r>
            <a:endParaRPr lang="en-US" i="0" dirty="0">
              <a:solidFill>
                <a:schemeClr val="bg1"/>
              </a:solidFill>
            </a:endParaRPr>
          </a:p>
        </p:txBody>
      </p:sp>
      <p:cxnSp>
        <p:nvCxnSpPr>
          <p:cNvPr id="4" name="Straight Arrow Connector 3"/>
          <p:cNvCxnSpPr/>
          <p:nvPr/>
        </p:nvCxnSpPr>
        <p:spPr bwMode="auto">
          <a:xfrm flipH="1">
            <a:off x="8256867" y="1295400"/>
            <a:ext cx="457200" cy="457200"/>
          </a:xfrm>
          <a:prstGeom prst="straightConnector1">
            <a:avLst/>
          </a:prstGeom>
          <a:noFill/>
          <a:ln w="15875" cap="flat" cmpd="sng" algn="ctr">
            <a:solidFill>
              <a:schemeClr val="bg1"/>
            </a:solidFill>
            <a:prstDash val="solid"/>
            <a:round/>
            <a:headEnd type="none" w="med" len="med"/>
            <a:tailEnd type="arrow"/>
          </a:ln>
          <a:effectLst/>
        </p:spPr>
      </p:cxnSp>
      <p:sp>
        <p:nvSpPr>
          <p:cNvPr id="30" name="TextBox 29"/>
          <p:cNvSpPr txBox="1"/>
          <p:nvPr/>
        </p:nvSpPr>
        <p:spPr>
          <a:xfrm>
            <a:off x="6986867" y="2870200"/>
            <a:ext cx="1270000" cy="461665"/>
          </a:xfrm>
          <a:prstGeom prst="rect">
            <a:avLst/>
          </a:prstGeom>
          <a:noFill/>
        </p:spPr>
        <p:txBody>
          <a:bodyPr wrap="square" rtlCol="0">
            <a:spAutoFit/>
          </a:bodyPr>
          <a:lstStyle/>
          <a:p>
            <a:pPr algn="ctr">
              <a:buNone/>
            </a:pPr>
            <a:r>
              <a:rPr lang="en-US" dirty="0" smtClean="0">
                <a:solidFill>
                  <a:schemeClr val="bg1"/>
                </a:solidFill>
              </a:rPr>
              <a:t>Tested for </a:t>
            </a:r>
          </a:p>
          <a:p>
            <a:pPr algn="ctr">
              <a:buNone/>
            </a:pPr>
            <a:r>
              <a:rPr lang="en-US" dirty="0" smtClean="0">
                <a:solidFill>
                  <a:schemeClr val="bg1"/>
                </a:solidFill>
              </a:rPr>
              <a:t>300k cycles</a:t>
            </a:r>
            <a:endParaRPr lang="en-US" dirty="0">
              <a:solidFill>
                <a:schemeClr val="bg1"/>
              </a:solidFill>
            </a:endParaRPr>
          </a:p>
        </p:txBody>
      </p:sp>
      <p:pic>
        <p:nvPicPr>
          <p:cNvPr id="35843" name="Picture 3"/>
          <p:cNvPicPr>
            <a:picLocks noChangeAspect="1" noChangeArrowheads="1"/>
          </p:cNvPicPr>
          <p:nvPr/>
        </p:nvPicPr>
        <p:blipFill>
          <a:blip r:embed="rId5" cstate="print"/>
          <a:srcRect/>
          <a:stretch>
            <a:fillRect/>
          </a:stretch>
        </p:blipFill>
        <p:spPr bwMode="auto">
          <a:xfrm>
            <a:off x="1524000" y="1066800"/>
            <a:ext cx="3962400" cy="5366573"/>
          </a:xfrm>
          <a:prstGeom prst="rect">
            <a:avLst/>
          </a:prstGeom>
          <a:noFill/>
          <a:ln w="9525">
            <a:noFill/>
            <a:miter lim="800000"/>
            <a:headEnd/>
            <a:tailEnd/>
          </a:ln>
          <a:effectLst/>
        </p:spPr>
      </p:pic>
      <p:sp>
        <p:nvSpPr>
          <p:cNvPr id="32" name="TextBox 10"/>
          <p:cNvSpPr txBox="1">
            <a:spLocks noChangeArrowheads="1"/>
          </p:cNvSpPr>
          <p:nvPr/>
        </p:nvSpPr>
        <p:spPr bwMode="auto">
          <a:xfrm>
            <a:off x="4832628" y="1307068"/>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TF flex-bus</a:t>
            </a:r>
          </a:p>
        </p:txBody>
      </p:sp>
      <p:cxnSp>
        <p:nvCxnSpPr>
          <p:cNvPr id="35" name="Straight Arrow Connector 34"/>
          <p:cNvCxnSpPr>
            <a:stCxn id="32" idx="2"/>
          </p:cNvCxnSpPr>
          <p:nvPr/>
        </p:nvCxnSpPr>
        <p:spPr>
          <a:xfrm>
            <a:off x="5540514" y="1676400"/>
            <a:ext cx="1241286"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p:cNvCxnSpPr>
          <p:nvPr/>
        </p:nvCxnSpPr>
        <p:spPr>
          <a:xfrm flipH="1">
            <a:off x="4724404" y="1676400"/>
            <a:ext cx="81611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18"/>
          <p:cNvSpPr txBox="1">
            <a:spLocks noChangeArrowheads="1"/>
          </p:cNvSpPr>
          <p:nvPr/>
        </p:nvSpPr>
        <p:spPr bwMode="auto">
          <a:xfrm>
            <a:off x="4953000" y="5300662"/>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CS </a:t>
            </a:r>
            <a:r>
              <a:rPr lang="en-US" sz="1800" i="0" dirty="0" smtClean="0">
                <a:solidFill>
                  <a:srgbClr val="FF0000"/>
                </a:solidFill>
              </a:rPr>
              <a:t>casing</a:t>
            </a:r>
            <a:endParaRPr lang="en-US" sz="1800" i="0" dirty="0">
              <a:solidFill>
                <a:srgbClr val="FF0000"/>
              </a:solidFill>
            </a:endParaRPr>
          </a:p>
        </p:txBody>
      </p:sp>
      <p:cxnSp>
        <p:nvCxnSpPr>
          <p:cNvPr id="39" name="Straight Arrow Connector 38"/>
          <p:cNvCxnSpPr>
            <a:stCxn id="38" idx="0"/>
          </p:cNvCxnSpPr>
          <p:nvPr/>
        </p:nvCxnSpPr>
        <p:spPr>
          <a:xfrm flipV="1">
            <a:off x="5622414" y="4648200"/>
            <a:ext cx="1159386" cy="6524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8" idx="0"/>
          </p:cNvCxnSpPr>
          <p:nvPr/>
        </p:nvCxnSpPr>
        <p:spPr>
          <a:xfrm flipH="1" flipV="1">
            <a:off x="4267200" y="5105400"/>
            <a:ext cx="1355214" cy="1952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23"/>
          <p:cNvSpPr txBox="1">
            <a:spLocks noChangeArrowheads="1"/>
          </p:cNvSpPr>
          <p:nvPr/>
        </p:nvSpPr>
        <p:spPr bwMode="auto">
          <a:xfrm>
            <a:off x="4267200" y="956846"/>
            <a:ext cx="1544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TF cooling lines</a:t>
            </a:r>
          </a:p>
        </p:txBody>
      </p:sp>
      <p:cxnSp>
        <p:nvCxnSpPr>
          <p:cNvPr id="43" name="Straight Arrow Connector 42"/>
          <p:cNvCxnSpPr/>
          <p:nvPr/>
        </p:nvCxnSpPr>
        <p:spPr>
          <a:xfrm flipH="1">
            <a:off x="3962401" y="1143000"/>
            <a:ext cx="380999"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26"/>
          <p:cNvSpPr txBox="1">
            <a:spLocks noChangeArrowheads="1"/>
          </p:cNvSpPr>
          <p:nvPr/>
        </p:nvSpPr>
        <p:spPr bwMode="auto">
          <a:xfrm>
            <a:off x="93171" y="941832"/>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smtClean="0">
                <a:solidFill>
                  <a:srgbClr val="FF0000"/>
                </a:solidFill>
              </a:rPr>
              <a:t>TF conductor</a:t>
            </a:r>
            <a:endParaRPr lang="en-US" sz="1800" i="0" dirty="0">
              <a:solidFill>
                <a:srgbClr val="FF0000"/>
              </a:solidFill>
            </a:endParaRPr>
          </a:p>
        </p:txBody>
      </p:sp>
      <p:cxnSp>
        <p:nvCxnSpPr>
          <p:cNvPr id="46" name="Straight Arrow Connector 45"/>
          <p:cNvCxnSpPr/>
          <p:nvPr/>
        </p:nvCxnSpPr>
        <p:spPr>
          <a:xfrm flipV="1">
            <a:off x="1447800" y="3352800"/>
            <a:ext cx="19812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29"/>
          <p:cNvSpPr txBox="1">
            <a:spLocks noChangeArrowheads="1"/>
          </p:cNvSpPr>
          <p:nvPr/>
        </p:nvSpPr>
        <p:spPr bwMode="auto">
          <a:xfrm>
            <a:off x="1295400" y="5943600"/>
            <a:ext cx="105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solidFill>
                  <a:srgbClr val="FF0000"/>
                </a:solidFill>
              </a:rPr>
              <a:t>OH </a:t>
            </a:r>
            <a:r>
              <a:rPr lang="en-US" sz="1800" i="0" dirty="0" smtClean="0">
                <a:solidFill>
                  <a:srgbClr val="FF0000"/>
                </a:solidFill>
              </a:rPr>
              <a:t>coil </a:t>
            </a:r>
            <a:endParaRPr lang="en-US" sz="1800" i="0" dirty="0">
              <a:solidFill>
                <a:srgbClr val="FF0000"/>
              </a:solidFill>
            </a:endParaRPr>
          </a:p>
        </p:txBody>
      </p:sp>
      <p:cxnSp>
        <p:nvCxnSpPr>
          <p:cNvPr id="48" name="Straight Arrow Connector 47"/>
          <p:cNvCxnSpPr/>
          <p:nvPr/>
        </p:nvCxnSpPr>
        <p:spPr>
          <a:xfrm flipV="1">
            <a:off x="2209800" y="5783264"/>
            <a:ext cx="962025" cy="3127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9" name="TextBox 32"/>
          <p:cNvSpPr txBox="1">
            <a:spLocks noChangeArrowheads="1"/>
          </p:cNvSpPr>
          <p:nvPr/>
        </p:nvSpPr>
        <p:spPr bwMode="auto">
          <a:xfrm>
            <a:off x="1341438" y="5254823"/>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1A </a:t>
            </a:r>
            <a:endParaRPr lang="en-US" sz="1400" i="0" dirty="0">
              <a:solidFill>
                <a:srgbClr val="FF0000"/>
              </a:solidFill>
            </a:endParaRPr>
          </a:p>
        </p:txBody>
      </p:sp>
      <p:cxnSp>
        <p:nvCxnSpPr>
          <p:cNvPr id="50" name="Straight Arrow Connector 49"/>
          <p:cNvCxnSpPr/>
          <p:nvPr/>
        </p:nvCxnSpPr>
        <p:spPr>
          <a:xfrm flipV="1">
            <a:off x="2333625" y="5159375"/>
            <a:ext cx="706438" cy="2651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35"/>
          <p:cNvSpPr txBox="1">
            <a:spLocks noChangeArrowheads="1"/>
          </p:cNvSpPr>
          <p:nvPr/>
        </p:nvSpPr>
        <p:spPr bwMode="auto">
          <a:xfrm>
            <a:off x="1219200" y="4953000"/>
            <a:ext cx="1109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1B </a:t>
            </a:r>
            <a:endParaRPr lang="en-US" sz="1400" i="0" dirty="0">
              <a:solidFill>
                <a:srgbClr val="FF0000"/>
              </a:solidFill>
            </a:endParaRPr>
          </a:p>
        </p:txBody>
      </p:sp>
      <p:cxnSp>
        <p:nvCxnSpPr>
          <p:cNvPr id="52" name="Straight Arrow Connector 51"/>
          <p:cNvCxnSpPr/>
          <p:nvPr/>
        </p:nvCxnSpPr>
        <p:spPr>
          <a:xfrm flipV="1">
            <a:off x="2209800" y="45720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38"/>
          <p:cNvSpPr txBox="1">
            <a:spLocks noChangeArrowheads="1"/>
          </p:cNvSpPr>
          <p:nvPr/>
        </p:nvSpPr>
        <p:spPr bwMode="auto">
          <a:xfrm>
            <a:off x="1195388" y="4648200"/>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FF0000"/>
                </a:solidFill>
              </a:rPr>
              <a:t>PF </a:t>
            </a:r>
            <a:r>
              <a:rPr lang="en-US" sz="1400" i="0" dirty="0" smtClean="0">
                <a:solidFill>
                  <a:srgbClr val="FF0000"/>
                </a:solidFill>
              </a:rPr>
              <a:t>coil 1C </a:t>
            </a:r>
            <a:endParaRPr lang="en-US" sz="1400" i="0" dirty="0">
              <a:solidFill>
                <a:srgbClr val="FF0000"/>
              </a:solidFill>
            </a:endParaRPr>
          </a:p>
        </p:txBody>
      </p:sp>
      <p:cxnSp>
        <p:nvCxnSpPr>
          <p:cNvPr id="54" name="Straight Arrow Connector 53"/>
          <p:cNvCxnSpPr/>
          <p:nvPr/>
        </p:nvCxnSpPr>
        <p:spPr>
          <a:xfrm flipV="1">
            <a:off x="2195513" y="4572000"/>
            <a:ext cx="471487" cy="2159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42"/>
          <p:cNvSpPr txBox="1">
            <a:spLocks noChangeArrowheads="1"/>
          </p:cNvSpPr>
          <p:nvPr/>
        </p:nvSpPr>
        <p:spPr bwMode="auto">
          <a:xfrm>
            <a:off x="1163638" y="4086225"/>
            <a:ext cx="86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solidFill>
                  <a:srgbClr val="FF0000"/>
                </a:solidFill>
              </a:rPr>
              <a:t>CHI bus</a:t>
            </a:r>
          </a:p>
        </p:txBody>
      </p:sp>
      <p:cxnSp>
        <p:nvCxnSpPr>
          <p:cNvPr id="56" name="Straight Arrow Connector 55"/>
          <p:cNvCxnSpPr/>
          <p:nvPr/>
        </p:nvCxnSpPr>
        <p:spPr>
          <a:xfrm flipV="1">
            <a:off x="1955800" y="3962400"/>
            <a:ext cx="711200" cy="285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23"/>
          <p:cNvSpPr txBox="1">
            <a:spLocks noChangeArrowheads="1"/>
          </p:cNvSpPr>
          <p:nvPr/>
        </p:nvSpPr>
        <p:spPr bwMode="auto">
          <a:xfrm>
            <a:off x="76200" y="1438870"/>
            <a:ext cx="152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Friction-stir welded TF flag joints</a:t>
            </a:r>
            <a:endParaRPr lang="en-US" sz="1800" i="0" dirty="0">
              <a:solidFill>
                <a:srgbClr val="FF0000"/>
              </a:solidFill>
            </a:endParaRPr>
          </a:p>
        </p:txBody>
      </p:sp>
      <p:cxnSp>
        <p:nvCxnSpPr>
          <p:cNvPr id="74" name="Straight Arrow Connector 73"/>
          <p:cNvCxnSpPr/>
          <p:nvPr/>
        </p:nvCxnSpPr>
        <p:spPr>
          <a:xfrm>
            <a:off x="2133600" y="1143000"/>
            <a:ext cx="129540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
          <p:cNvSpPr txBox="1">
            <a:spLocks noChangeArrowheads="1"/>
          </p:cNvSpPr>
          <p:nvPr/>
        </p:nvSpPr>
        <p:spPr bwMode="auto">
          <a:xfrm>
            <a:off x="76200" y="2514600"/>
            <a:ext cx="160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800" i="0" dirty="0" smtClean="0">
                <a:solidFill>
                  <a:srgbClr val="FF0000"/>
                </a:solidFill>
              </a:rPr>
              <a:t>CTD-425 </a:t>
            </a:r>
            <a:r>
              <a:rPr lang="en-US" sz="1800" i="0" dirty="0" err="1" smtClean="0">
                <a:solidFill>
                  <a:srgbClr val="FF0000"/>
                </a:solidFill>
              </a:rPr>
              <a:t>cyanate</a:t>
            </a:r>
            <a:r>
              <a:rPr lang="en-US" sz="1800" i="0" dirty="0" smtClean="0">
                <a:solidFill>
                  <a:srgbClr val="FF0000"/>
                </a:solidFill>
              </a:rPr>
              <a:t> ester epoxy blend insulation</a:t>
            </a:r>
            <a:endParaRPr lang="en-US" sz="1800" i="0" dirty="0">
              <a:solidFill>
                <a:srgbClr val="FF0000"/>
              </a:solidFill>
            </a:endParaRPr>
          </a:p>
        </p:txBody>
      </p:sp>
      <p:cxnSp>
        <p:nvCxnSpPr>
          <p:cNvPr id="101" name="Straight Arrow Connector 100"/>
          <p:cNvCxnSpPr/>
          <p:nvPr/>
        </p:nvCxnSpPr>
        <p:spPr>
          <a:xfrm>
            <a:off x="1447800" y="2209800"/>
            <a:ext cx="18288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1676400" y="1143000"/>
            <a:ext cx="457200" cy="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7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2" grpId="0"/>
      <p:bldP spid="38" grpId="0"/>
      <p:bldP spid="42" grpId="0"/>
      <p:bldP spid="49" grpId="0"/>
      <p:bldP spid="51" grpId="0"/>
      <p:bldP spid="53" grpId="0"/>
      <p:bldP spid="5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5687" y="983784"/>
            <a:ext cx="2743200" cy="1911816"/>
            <a:chOff x="762000" y="940595"/>
            <a:chExt cx="2743200" cy="1911816"/>
          </a:xfrm>
        </p:grpSpPr>
        <p:grpSp>
          <p:nvGrpSpPr>
            <p:cNvPr id="3" name="Group 38"/>
            <p:cNvGrpSpPr>
              <a:grpSpLocks/>
            </p:cNvGrpSpPr>
            <p:nvPr/>
          </p:nvGrpSpPr>
          <p:grpSpPr bwMode="auto">
            <a:xfrm>
              <a:off x="762000" y="940595"/>
              <a:ext cx="2743200" cy="1911816"/>
              <a:chOff x="34391" y="482741"/>
              <a:chExt cx="3050423" cy="2107705"/>
            </a:xfrm>
          </p:grpSpPr>
          <p:pic>
            <p:nvPicPr>
              <p:cNvPr id="20506" name="Picture 7" descr="C:\Users\rstrykow\Desktop\NSTX UPGRADE\photos\TF soldering\solder bar 101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1" y="631367"/>
                <a:ext cx="3050423" cy="195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732" y="482741"/>
                <a:ext cx="3048082" cy="508968"/>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a:latin typeface="+mn-lt"/>
                    <a:ea typeface="+mn-ea"/>
                    <a:cs typeface="+mn-cs"/>
                  </a:rPr>
                  <a:t>Cooling tube </a:t>
                </a:r>
                <a:r>
                  <a:rPr lang="en-US" b="1" i="0" dirty="0" smtClean="0">
                    <a:latin typeface="+mn-lt"/>
                    <a:ea typeface="+mn-ea"/>
                    <a:cs typeface="+mn-cs"/>
                  </a:rPr>
                  <a:t>soldered with resin-based flux </a:t>
                </a:r>
                <a:r>
                  <a:rPr lang="en-US" b="1" i="0" dirty="0">
                    <a:latin typeface="+mn-lt"/>
                    <a:ea typeface="+mn-ea"/>
                    <a:cs typeface="+mn-cs"/>
                  </a:rPr>
                  <a:t>into </a:t>
                </a:r>
                <a:r>
                  <a:rPr lang="en-US" b="1" i="0" dirty="0" smtClean="0">
                    <a:latin typeface="+mn-lt"/>
                    <a:ea typeface="+mn-ea"/>
                    <a:cs typeface="+mn-cs"/>
                  </a:rPr>
                  <a:t>inner </a:t>
                </a:r>
                <a:r>
                  <a:rPr lang="en-US" b="1" i="0" dirty="0">
                    <a:latin typeface="+mn-lt"/>
                    <a:ea typeface="+mn-ea"/>
                    <a:cs typeface="+mn-cs"/>
                  </a:rPr>
                  <a:t>TF </a:t>
                </a:r>
                <a:r>
                  <a:rPr lang="en-US" b="1" i="0" dirty="0" smtClean="0">
                    <a:latin typeface="+mn-lt"/>
                    <a:ea typeface="+mn-ea"/>
                    <a:cs typeface="+mn-cs"/>
                  </a:rPr>
                  <a:t>conductor</a:t>
                </a:r>
                <a:endParaRPr lang="en-US" b="1" i="0" dirty="0">
                  <a:latin typeface="+mn-lt"/>
                  <a:ea typeface="+mn-ea"/>
                  <a:cs typeface="+mn-cs"/>
                </a:endParaRPr>
              </a:p>
            </p:txBody>
          </p:sp>
        </p:grpSp>
        <p:sp>
          <p:nvSpPr>
            <p:cNvPr id="24" name="Rectangle 23"/>
            <p:cNvSpPr>
              <a:spLocks noChangeArrowheads="1"/>
            </p:cNvSpPr>
            <p:nvPr/>
          </p:nvSpPr>
          <p:spPr bwMode="auto">
            <a:xfrm>
              <a:off x="762000" y="949111"/>
              <a:ext cx="2743200" cy="19033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i="0" dirty="0">
                <a:solidFill>
                  <a:schemeClr val="lt1"/>
                </a:solidFill>
                <a:latin typeface="+mn-lt"/>
                <a:ea typeface="+mn-ea"/>
                <a:cs typeface="+mn-cs"/>
              </a:endParaRPr>
            </a:p>
          </p:txBody>
        </p:sp>
      </p:grpSp>
      <p:grpSp>
        <p:nvGrpSpPr>
          <p:cNvPr id="4" name="Group 43"/>
          <p:cNvGrpSpPr>
            <a:grpSpLocks/>
          </p:cNvGrpSpPr>
          <p:nvPr/>
        </p:nvGrpSpPr>
        <p:grpSpPr bwMode="auto">
          <a:xfrm>
            <a:off x="4533400" y="1013449"/>
            <a:ext cx="3071992" cy="2537732"/>
            <a:chOff x="3429000" y="685800"/>
            <a:chExt cx="3505200" cy="2895600"/>
          </a:xfrm>
        </p:grpSpPr>
        <p:grpSp>
          <p:nvGrpSpPr>
            <p:cNvPr id="5" name="Group 42"/>
            <p:cNvGrpSpPr>
              <a:grpSpLocks/>
            </p:cNvGrpSpPr>
            <p:nvPr/>
          </p:nvGrpSpPr>
          <p:grpSpPr bwMode="auto">
            <a:xfrm>
              <a:off x="3429000" y="685800"/>
              <a:ext cx="3505200" cy="2895600"/>
              <a:chOff x="3429000" y="685800"/>
              <a:chExt cx="3505200" cy="2895600"/>
            </a:xfrm>
          </p:grpSpPr>
          <p:pic>
            <p:nvPicPr>
              <p:cNvPr id="20502" name="Picture 3" descr="C:\Users\rstrykow\Desktop\NSTX UPGRADE\photos\CS fabrication area\IMG_0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685800"/>
                <a:ext cx="3505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3429000" y="685800"/>
                <a:ext cx="3505200" cy="52676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Conductor being wrapped with fiberglass insulation</a:t>
                </a:r>
              </a:p>
            </p:txBody>
          </p:sp>
        </p:grpSp>
        <p:sp>
          <p:nvSpPr>
            <p:cNvPr id="27" name="Rectangle 26"/>
            <p:cNvSpPr>
              <a:spLocks noChangeArrowheads="1"/>
            </p:cNvSpPr>
            <p:nvPr/>
          </p:nvSpPr>
          <p:spPr bwMode="auto">
            <a:xfrm>
              <a:off x="3449638" y="685800"/>
              <a:ext cx="3484562" cy="2895600"/>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grpSp>
      <p:grpSp>
        <p:nvGrpSpPr>
          <p:cNvPr id="8" name="Group 1"/>
          <p:cNvGrpSpPr/>
          <p:nvPr/>
        </p:nvGrpSpPr>
        <p:grpSpPr>
          <a:xfrm>
            <a:off x="228600" y="3020843"/>
            <a:ext cx="2070256" cy="3472686"/>
            <a:chOff x="342400" y="2910832"/>
            <a:chExt cx="2070256" cy="3472686"/>
          </a:xfrm>
        </p:grpSpPr>
        <p:grpSp>
          <p:nvGrpSpPr>
            <p:cNvPr id="9" name="Group 35"/>
            <p:cNvGrpSpPr>
              <a:grpSpLocks noChangeAspect="1"/>
            </p:cNvGrpSpPr>
            <p:nvPr/>
          </p:nvGrpSpPr>
          <p:grpSpPr bwMode="auto">
            <a:xfrm>
              <a:off x="342400" y="2920834"/>
              <a:ext cx="2070256" cy="3450426"/>
              <a:chOff x="381000" y="3352800"/>
              <a:chExt cx="1828800" cy="3048000"/>
            </a:xfrm>
          </p:grpSpPr>
          <p:pic>
            <p:nvPicPr>
              <p:cNvPr id="20498" name="Picture 2" descr="C:\Users\rstrykow\Desktop\NSTX UPGRADE\photos\TF quadrant mold\12E1012_039.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733800"/>
                <a:ext cx="182879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381000" y="3352800"/>
                <a:ext cx="1828800" cy="407821"/>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Insulated conductor being placed into mold</a:t>
                </a:r>
              </a:p>
            </p:txBody>
          </p:sp>
        </p:grpSp>
        <p:sp>
          <p:nvSpPr>
            <p:cNvPr id="47" name="Rectangle 46"/>
            <p:cNvSpPr/>
            <p:nvPr/>
          </p:nvSpPr>
          <p:spPr>
            <a:xfrm>
              <a:off x="342400" y="2910832"/>
              <a:ext cx="2070255" cy="347268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grpSp>
        <p:nvGrpSpPr>
          <p:cNvPr id="34" name="Group 33"/>
          <p:cNvGrpSpPr/>
          <p:nvPr/>
        </p:nvGrpSpPr>
        <p:grpSpPr>
          <a:xfrm>
            <a:off x="2966643" y="3901432"/>
            <a:ext cx="3195819" cy="2427633"/>
            <a:chOff x="2857000" y="3977632"/>
            <a:chExt cx="3195819" cy="2427633"/>
          </a:xfrm>
        </p:grpSpPr>
        <p:grpSp>
          <p:nvGrpSpPr>
            <p:cNvPr id="6" name="Group 45"/>
            <p:cNvGrpSpPr>
              <a:grpSpLocks noChangeAspect="1"/>
            </p:cNvGrpSpPr>
            <p:nvPr/>
          </p:nvGrpSpPr>
          <p:grpSpPr bwMode="auto">
            <a:xfrm>
              <a:off x="2857001" y="3977633"/>
              <a:ext cx="3195818" cy="2427632"/>
              <a:chOff x="2971800" y="4421841"/>
              <a:chExt cx="2971800" cy="2257747"/>
            </a:xfrm>
          </p:grpSpPr>
          <p:pic>
            <p:nvPicPr>
              <p:cNvPr id="20496" name="Picture 2" descr="C:\Users\rstrykow\Desktop\NSTX UPGRADE\photos\v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21841"/>
                <a:ext cx="2971800" cy="22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2971800" y="6250230"/>
                <a:ext cx="2971800" cy="429358"/>
              </a:xfrm>
              <a:prstGeom prst="rect">
                <a:avLst/>
              </a:prstGeom>
              <a:solidFill>
                <a:srgbClr val="FFFF00"/>
              </a:solidFill>
            </p:spPr>
            <p:txBody>
              <a:bodyPr>
                <a:spAutoFit/>
              </a:bodyPr>
              <a:lstStyle/>
              <a:p>
                <a:pPr algn="ctr" fontAlgn="auto">
                  <a:spcBef>
                    <a:spcPts val="0"/>
                  </a:spcBef>
                  <a:spcAft>
                    <a:spcPts val="0"/>
                  </a:spcAft>
                  <a:buNone/>
                  <a:defRPr/>
                </a:pPr>
                <a:r>
                  <a:rPr lang="en-US" b="1" i="0" dirty="0">
                    <a:latin typeface="+mn-lt"/>
                    <a:ea typeface="+mn-ea"/>
                    <a:cs typeface="+mn-cs"/>
                  </a:rPr>
                  <a:t>Assembled TF mold ready for Vacuum Pressure Impregnation </a:t>
                </a:r>
                <a:r>
                  <a:rPr lang="en-US" b="1" i="0" dirty="0" smtClean="0">
                    <a:latin typeface="+mn-lt"/>
                    <a:ea typeface="+mn-ea"/>
                    <a:cs typeface="+mn-cs"/>
                  </a:rPr>
                  <a:t>(VPI) </a:t>
                </a:r>
                <a:r>
                  <a:rPr lang="en-US" i="0" dirty="0" smtClean="0">
                    <a:latin typeface="+mn-lt"/>
                    <a:ea typeface="+mn-ea"/>
                    <a:cs typeface="+mn-cs"/>
                  </a:rPr>
                  <a:t>w/ CTD-425</a:t>
                </a:r>
                <a:endParaRPr lang="en-US" b="1" i="0" dirty="0">
                  <a:latin typeface="+mn-lt"/>
                  <a:ea typeface="+mn-ea"/>
                  <a:cs typeface="+mn-cs"/>
                </a:endParaRPr>
              </a:p>
            </p:txBody>
          </p:sp>
        </p:grpSp>
        <p:sp>
          <p:nvSpPr>
            <p:cNvPr id="48" name="Rectangle 47"/>
            <p:cNvSpPr/>
            <p:nvPr/>
          </p:nvSpPr>
          <p:spPr>
            <a:xfrm>
              <a:off x="2857000" y="3977632"/>
              <a:ext cx="3195819" cy="24276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grpSp>
      <p:sp>
        <p:nvSpPr>
          <p:cNvPr id="50" name="Right Arrow 49"/>
          <p:cNvSpPr/>
          <p:nvPr/>
        </p:nvSpPr>
        <p:spPr>
          <a:xfrm>
            <a:off x="3743800" y="19202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1" name="Right Arrow 50"/>
          <p:cNvSpPr/>
          <p:nvPr/>
        </p:nvSpPr>
        <p:spPr>
          <a:xfrm rot="9666465">
            <a:off x="2454764" y="3106131"/>
            <a:ext cx="1951718"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2" name="Right Arrow 51"/>
          <p:cNvSpPr/>
          <p:nvPr/>
        </p:nvSpPr>
        <p:spPr>
          <a:xfrm>
            <a:off x="2428124" y="4953000"/>
            <a:ext cx="467476" cy="444179"/>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53" name="Right Arrow 52"/>
          <p:cNvSpPr/>
          <p:nvPr/>
        </p:nvSpPr>
        <p:spPr>
          <a:xfrm>
            <a:off x="6283557" y="4953001"/>
            <a:ext cx="467476" cy="43417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1"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eaLnBrk="0" hangingPunct="0">
              <a:lnSpc>
                <a:spcPts val="1720"/>
              </a:lnSpc>
              <a:spcBef>
                <a:spcPct val="0"/>
              </a:spcBef>
              <a:buFontTx/>
              <a:buNone/>
            </a:pPr>
            <a:endParaRPr lang="en-US" sz="1600" i="0" dirty="0">
              <a:solidFill>
                <a:srgbClr val="FF0000"/>
              </a:solidFill>
              <a:latin typeface="Helvetica Neue" charset="0"/>
              <a:cs typeface="Helvetica Neue" charset="0"/>
            </a:endParaRPr>
          </a:p>
        </p:txBody>
      </p:sp>
      <p:sp>
        <p:nvSpPr>
          <p:cNvPr id="32" name="Title 5"/>
          <p:cNvSpPr txBox="1">
            <a:spLocks/>
          </p:cNvSpPr>
          <p:nvPr/>
        </p:nvSpPr>
        <p:spPr bwMode="auto">
          <a:xfrm>
            <a:off x="1"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US" sz="2800" b="1" i="0" dirty="0" smtClean="0">
                <a:solidFill>
                  <a:srgbClr val="FF0000"/>
                </a:solidFill>
                <a:latin typeface="+mn-lt"/>
              </a:rPr>
              <a:t>Center-stack </a:t>
            </a:r>
            <a:r>
              <a:rPr lang="en-US" sz="2800" i="0" dirty="0">
                <a:solidFill>
                  <a:srgbClr val="FF0000"/>
                </a:solidFill>
                <a:latin typeface="+mn-lt"/>
              </a:rPr>
              <a:t>f</a:t>
            </a:r>
            <a:r>
              <a:rPr lang="en-US" sz="2800" b="1" i="0" dirty="0" smtClean="0">
                <a:solidFill>
                  <a:srgbClr val="FF0000"/>
                </a:solidFill>
                <a:latin typeface="+mn-lt"/>
              </a:rPr>
              <a:t>abrication and assembly (1)</a:t>
            </a:r>
          </a:p>
          <a:p>
            <a:pPr algn="ctr" eaLnBrk="1" hangingPunct="1">
              <a:buNone/>
            </a:pPr>
            <a:r>
              <a:rPr lang="en-US" i="0" dirty="0" smtClean="0">
                <a:solidFill>
                  <a:srgbClr val="0000FF"/>
                </a:solidFill>
                <a:latin typeface="+mn-lt"/>
              </a:rPr>
              <a:t>Innovative manufacturing techniques developed</a:t>
            </a:r>
            <a:endParaRPr lang="en-US" b="1" i="0" dirty="0">
              <a:solidFill>
                <a:srgbClr val="0000FF"/>
              </a:solidFill>
              <a:latin typeface="+mn-lt"/>
            </a:endParaRPr>
          </a:p>
        </p:txBody>
      </p:sp>
      <p:sp>
        <p:nvSpPr>
          <p:cNvPr id="33" name="object 7"/>
          <p:cNvSpPr/>
          <p:nvPr/>
        </p:nvSpPr>
        <p:spPr>
          <a:xfrm>
            <a:off x="6854562" y="3918031"/>
            <a:ext cx="2137038" cy="2101769"/>
          </a:xfrm>
          <a:prstGeom prst="rect">
            <a:avLst/>
          </a:prstGeom>
          <a:blipFill>
            <a:blip r:embed="rId6" cstate="print"/>
            <a:stretch>
              <a:fillRect/>
            </a:stretch>
          </a:blipFill>
        </p:spPr>
        <p:txBody>
          <a:bodyPr wrap="square" lIns="0" tIns="0" rIns="0" bIns="0" rtlCol="0"/>
          <a:lstStyle/>
          <a:p>
            <a:endParaRPr/>
          </a:p>
        </p:txBody>
      </p:sp>
      <p:sp>
        <p:nvSpPr>
          <p:cNvPr id="39" name="TextBox 38"/>
          <p:cNvSpPr txBox="1"/>
          <p:nvPr/>
        </p:nvSpPr>
        <p:spPr bwMode="auto">
          <a:xfrm>
            <a:off x="6854562" y="6015335"/>
            <a:ext cx="2137038" cy="461665"/>
          </a:xfrm>
          <a:prstGeom prst="rect">
            <a:avLst/>
          </a:prstGeom>
          <a:solidFill>
            <a:srgbClr val="FFFF00"/>
          </a:solidFill>
        </p:spPr>
        <p:txBody>
          <a:bodyPr wrap="square">
            <a:spAutoFit/>
          </a:bodyPr>
          <a:lstStyle/>
          <a:p>
            <a:pPr algn="ctr" fontAlgn="auto">
              <a:spcBef>
                <a:spcPts val="0"/>
              </a:spcBef>
              <a:spcAft>
                <a:spcPts val="0"/>
              </a:spcAft>
              <a:buNone/>
              <a:defRPr/>
            </a:pPr>
            <a:r>
              <a:rPr lang="en-US" b="1" i="0" dirty="0" smtClean="0">
                <a:latin typeface="+mn-lt"/>
                <a:ea typeface="+mn-ea"/>
                <a:cs typeface="+mn-cs"/>
              </a:rPr>
              <a:t>Completion of first TF quadrant</a:t>
            </a:r>
            <a:endParaRPr lang="en-US" b="1" i="0" dirty="0">
              <a:latin typeface="+mn-lt"/>
              <a:ea typeface="+mn-ea"/>
              <a:cs typeface="+mn-cs"/>
            </a:endParaRPr>
          </a:p>
        </p:txBody>
      </p:sp>
      <p:sp>
        <p:nvSpPr>
          <p:cNvPr id="40" name="Rectangle 39"/>
          <p:cNvSpPr/>
          <p:nvPr/>
        </p:nvSpPr>
        <p:spPr>
          <a:xfrm>
            <a:off x="6854562" y="3918030"/>
            <a:ext cx="2137038" cy="25596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540703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ww.differ.nl/users/hugodeblank/lectures/zy/Fvertic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018" y="4923055"/>
            <a:ext cx="2867011" cy="160139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noChangeAspect="1"/>
          </p:cNvGrpSpPr>
          <p:nvPr/>
        </p:nvGrpSpPr>
        <p:grpSpPr>
          <a:xfrm>
            <a:off x="5155526" y="934878"/>
            <a:ext cx="3962400" cy="4322922"/>
            <a:chOff x="152400" y="1238405"/>
            <a:chExt cx="4740593" cy="5171920"/>
          </a:xfrm>
        </p:grpSpPr>
        <p:pic>
          <p:nvPicPr>
            <p:cNvPr id="2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11"/>
            <a:stretch/>
          </p:blipFill>
          <p:spPr bwMode="auto">
            <a:xfrm>
              <a:off x="152400" y="1238405"/>
              <a:ext cx="4740593" cy="517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bwMode="auto">
            <a:xfrm flipV="1">
              <a:off x="2522696" y="3352800"/>
              <a:ext cx="1515904" cy="685800"/>
            </a:xfrm>
            <a:prstGeom prst="straightConnector1">
              <a:avLst/>
            </a:prstGeom>
            <a:noFill/>
            <a:ln w="38100" cap="flat" cmpd="sng" algn="ctr">
              <a:solidFill>
                <a:schemeClr val="tx1"/>
              </a:solidFill>
              <a:prstDash val="solid"/>
              <a:round/>
              <a:headEnd type="none" w="med" len="med"/>
              <a:tailEnd type="triangle" w="lg" len="lg"/>
            </a:ln>
            <a:effectLst/>
          </p:spPr>
        </p:cxnSp>
        <p:sp>
          <p:nvSpPr>
            <p:cNvPr id="27" name="TextBox 26"/>
            <p:cNvSpPr txBox="1"/>
            <p:nvPr/>
          </p:nvSpPr>
          <p:spPr>
            <a:xfrm>
              <a:off x="2805636" y="3581400"/>
              <a:ext cx="352019" cy="523220"/>
            </a:xfrm>
            <a:prstGeom prst="rect">
              <a:avLst/>
            </a:prstGeom>
            <a:solidFill>
              <a:schemeClr val="bg1"/>
            </a:solidFill>
          </p:spPr>
          <p:txBody>
            <a:bodyPr wrap="none" lIns="45720" rIns="45720" rtlCol="0">
              <a:spAutoFit/>
            </a:bodyPr>
            <a:lstStyle/>
            <a:p>
              <a:r>
                <a:rPr lang="en-US" sz="2800" i="0" dirty="0" smtClean="0">
                  <a:solidFill>
                    <a:schemeClr val="tx1"/>
                  </a:solidFill>
                </a:rPr>
                <a:t>R</a:t>
              </a:r>
            </a:p>
          </p:txBody>
        </p:sp>
      </p:grpSp>
      <p:pic>
        <p:nvPicPr>
          <p:cNvPr id="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2254" y="5012266"/>
            <a:ext cx="1062808" cy="151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bwMode="auto">
          <a:xfrm>
            <a:off x="8917901" y="3466055"/>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22" name="Straight Connector 21"/>
          <p:cNvCxnSpPr/>
          <p:nvPr/>
        </p:nvCxnSpPr>
        <p:spPr bwMode="auto">
          <a:xfrm>
            <a:off x="8127326" y="3466055"/>
            <a:ext cx="0" cy="1698611"/>
          </a:xfrm>
          <a:prstGeom prst="line">
            <a:avLst/>
          </a:prstGeom>
          <a:noFill/>
          <a:ln w="19050" cap="flat" cmpd="sng" algn="ctr">
            <a:solidFill>
              <a:schemeClr val="tx1"/>
            </a:solidFill>
            <a:prstDash val="dash"/>
            <a:round/>
            <a:headEnd type="none" w="med" len="med"/>
            <a:tailEnd type="none" w="med" len="med"/>
          </a:ln>
          <a:effectLst/>
        </p:spPr>
      </p:cxnSp>
      <p:cxnSp>
        <p:nvCxnSpPr>
          <p:cNvPr id="23" name="Straight Connector 22"/>
          <p:cNvCxnSpPr/>
          <p:nvPr/>
        </p:nvCxnSpPr>
        <p:spPr bwMode="auto">
          <a:xfrm flipV="1">
            <a:off x="7131964" y="3335867"/>
            <a:ext cx="4762" cy="152399"/>
          </a:xfrm>
          <a:prstGeom prst="line">
            <a:avLst/>
          </a:prstGeom>
          <a:noFill/>
          <a:ln w="158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7060526" y="3412069"/>
            <a:ext cx="152402" cy="0"/>
          </a:xfrm>
          <a:prstGeom prst="line">
            <a:avLst/>
          </a:prstGeom>
          <a:noFill/>
          <a:ln w="15875"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smtClean="0"/>
              <a:t>Charged particles confined by magnetic fields</a:t>
            </a:r>
            <a:r>
              <a:rPr lang="en-US" sz="2800" dirty="0"/>
              <a:t>, but </a:t>
            </a:r>
            <a:r>
              <a:rPr lang="en-US" sz="2800" dirty="0" smtClean="0"/>
              <a:t>a simple </a:t>
            </a:r>
            <a:r>
              <a:rPr lang="en-US" sz="2800" dirty="0"/>
              <a:t>toroidal </a:t>
            </a:r>
            <a:r>
              <a:rPr lang="en-US" sz="2800" dirty="0" smtClean="0"/>
              <a:t>field gives</a:t>
            </a:r>
            <a:r>
              <a:rPr lang="en-US" sz="2800" dirty="0" smtClean="0">
                <a:sym typeface="Wingdings" panose="05000000000000000000" pitchFamily="2" charset="2"/>
              </a:rPr>
              <a:t> </a:t>
            </a:r>
            <a:r>
              <a:rPr lang="en-US" sz="2800" dirty="0">
                <a:sym typeface="Wingdings" panose="05000000000000000000" pitchFamily="2" charset="2"/>
              </a:rPr>
              <a:t>poor confinement</a:t>
            </a:r>
            <a:endParaRPr lang="en-US" sz="2800" dirty="0"/>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6670"/>
          <a:stretch/>
        </p:blipFill>
        <p:spPr bwMode="auto">
          <a:xfrm>
            <a:off x="152400" y="1009810"/>
            <a:ext cx="4495800" cy="226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6"/>
          <p:cNvSpPr txBox="1">
            <a:spLocks/>
          </p:cNvSpPr>
          <p:nvPr/>
        </p:nvSpPr>
        <p:spPr bwMode="auto">
          <a:xfrm>
            <a:off x="1772" y="3338553"/>
            <a:ext cx="5153754" cy="28336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174625" indent="-174625"/>
            <a:r>
              <a:rPr lang="en-US" b="0" i="0" kern="0" dirty="0" smtClean="0"/>
              <a:t>Charged particles spiral around field lines, move freely along field</a:t>
            </a:r>
          </a:p>
          <a:p>
            <a:pPr marL="228600" indent="-228600">
              <a:buFont typeface="Arial" panose="020B0604020202020204" pitchFamily="34" charset="0"/>
              <a:buChar char="•"/>
            </a:pPr>
            <a:r>
              <a:rPr lang="en-US" b="0" i="0" dirty="0"/>
              <a:t>Bending field into torus creates non-uniform </a:t>
            </a:r>
            <a:r>
              <a:rPr lang="en-US" b="0" i="0" dirty="0" smtClean="0"/>
              <a:t>B~1/R</a:t>
            </a:r>
            <a:endParaRPr lang="en-US" b="0" i="0" dirty="0"/>
          </a:p>
          <a:p>
            <a:pPr marL="228600" indent="-228600">
              <a:buFont typeface="Arial" panose="020B0604020202020204" pitchFamily="34" charset="0"/>
              <a:buChar char="•"/>
            </a:pPr>
            <a:r>
              <a:rPr lang="en-US" b="0" i="0" dirty="0"/>
              <a:t>Electrons and ions drift apart vertically </a:t>
            </a:r>
            <a:r>
              <a:rPr lang="en-US" b="0" i="0" dirty="0">
                <a:sym typeface="Wingdings" panose="05000000000000000000" pitchFamily="2" charset="2"/>
              </a:rPr>
              <a:t> charge </a:t>
            </a:r>
            <a:r>
              <a:rPr lang="en-US" b="0" i="0" dirty="0" smtClean="0">
                <a:sym typeface="Wingdings" panose="05000000000000000000" pitchFamily="2" charset="2"/>
              </a:rPr>
              <a:t>separation</a:t>
            </a:r>
            <a:endParaRPr lang="en-US" b="0" i="0" dirty="0"/>
          </a:p>
          <a:p>
            <a:pPr marL="228600" indent="-228600">
              <a:buFont typeface="Arial" panose="020B0604020202020204" pitchFamily="34" charset="0"/>
              <a:buChar char="•"/>
            </a:pPr>
            <a:r>
              <a:rPr lang="en-US" b="0" i="0" dirty="0"/>
              <a:t>Electric field created </a:t>
            </a:r>
            <a:r>
              <a:rPr lang="en-US" b="0" i="0" dirty="0">
                <a:sym typeface="Wingdings" panose="05000000000000000000" pitchFamily="2" charset="2"/>
              </a:rPr>
              <a:t> </a:t>
            </a:r>
            <a:r>
              <a:rPr lang="en-US" b="0" i="0" dirty="0" smtClean="0">
                <a:sym typeface="Wingdings" panose="05000000000000000000" pitchFamily="2" charset="2"/>
              </a:rPr>
              <a:t>         particles </a:t>
            </a:r>
            <a:r>
              <a:rPr lang="en-US" b="0" i="0" dirty="0">
                <a:sym typeface="Wingdings" panose="05000000000000000000" pitchFamily="2" charset="2"/>
              </a:rPr>
              <a:t>expelled </a:t>
            </a:r>
            <a:r>
              <a:rPr lang="en-US" b="0" i="0" dirty="0" smtClean="0">
                <a:sym typeface="Wingdings" panose="05000000000000000000" pitchFamily="2" charset="2"/>
              </a:rPr>
              <a:t>outward</a:t>
            </a:r>
            <a:endParaRPr lang="en-US" b="0" i="0" dirty="0"/>
          </a:p>
        </p:txBody>
      </p:sp>
    </p:spTree>
    <p:extLst>
      <p:ext uri="{BB962C8B-B14F-4D97-AF65-F5344CB8AC3E}">
        <p14:creationId xmlns:p14="http://schemas.microsoft.com/office/powerpoint/2010/main" val="27769573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a:t>Center-stack fabrication and assembly </a:t>
            </a:r>
            <a:r>
              <a:rPr lang="en-US" sz="3200" dirty="0" smtClean="0"/>
              <a:t>(2)</a:t>
            </a:r>
            <a:endParaRPr lang="en-US" sz="3200" dirty="0"/>
          </a:p>
        </p:txBody>
      </p:sp>
      <p:sp>
        <p:nvSpPr>
          <p:cNvPr id="14" name="object 14"/>
          <p:cNvSpPr/>
          <p:nvPr/>
        </p:nvSpPr>
        <p:spPr>
          <a:xfrm>
            <a:off x="663840" y="1339226"/>
            <a:ext cx="3044380" cy="2136839"/>
          </a:xfrm>
          <a:prstGeom prst="rect">
            <a:avLst/>
          </a:prstGeom>
          <a:blipFill>
            <a:blip r:embed="rId3" cstate="print"/>
            <a:stretch>
              <a:fillRect/>
            </a:stretch>
          </a:blipFill>
        </p:spPr>
        <p:txBody>
          <a:bodyPr wrap="square" lIns="0" tIns="0" rIns="0" bIns="0" rtlCol="0"/>
          <a:lstStyle/>
          <a:p>
            <a:endParaRPr/>
          </a:p>
        </p:txBody>
      </p:sp>
      <p:sp>
        <p:nvSpPr>
          <p:cNvPr id="27" name="TextBox 26"/>
          <p:cNvSpPr txBox="1"/>
          <p:nvPr/>
        </p:nvSpPr>
        <p:spPr bwMode="auto">
          <a:xfrm>
            <a:off x="654315" y="10668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4 TF quadrants assembled</a:t>
            </a:r>
          </a:p>
        </p:txBody>
      </p:sp>
      <p:sp>
        <p:nvSpPr>
          <p:cNvPr id="28" name="Rectangle 27"/>
          <p:cNvSpPr>
            <a:spLocks noChangeArrowheads="1"/>
          </p:cNvSpPr>
          <p:nvPr/>
        </p:nvSpPr>
        <p:spPr bwMode="auto">
          <a:xfrm>
            <a:off x="654315" y="10668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0" name="Right Arrow 29"/>
          <p:cNvSpPr/>
          <p:nvPr/>
        </p:nvSpPr>
        <p:spPr>
          <a:xfrm>
            <a:off x="4042588" y="4901567"/>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32" name="TextBox 31"/>
          <p:cNvSpPr txBox="1"/>
          <p:nvPr/>
        </p:nvSpPr>
        <p:spPr bwMode="auto">
          <a:xfrm>
            <a:off x="5005208" y="1019735"/>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Full TF Bundle after VPI</a:t>
            </a:r>
          </a:p>
        </p:txBody>
      </p:sp>
      <p:sp>
        <p:nvSpPr>
          <p:cNvPr id="34" name="object 9"/>
          <p:cNvSpPr/>
          <p:nvPr/>
        </p:nvSpPr>
        <p:spPr>
          <a:xfrm>
            <a:off x="5005208" y="1306703"/>
            <a:ext cx="3053905" cy="2109534"/>
          </a:xfrm>
          <a:prstGeom prst="rect">
            <a:avLst/>
          </a:prstGeom>
          <a:blipFill>
            <a:blip r:embed="rId4" cstate="print"/>
            <a:stretch>
              <a:fillRect/>
            </a:stretch>
          </a:blipFill>
        </p:spPr>
        <p:txBody>
          <a:bodyPr wrap="square" lIns="0" tIns="0" rIns="0" bIns="0" rtlCol="0"/>
          <a:lstStyle/>
          <a:p>
            <a:endParaRPr/>
          </a:p>
        </p:txBody>
      </p:sp>
      <p:sp>
        <p:nvSpPr>
          <p:cNvPr id="35" name="Rectangle 34"/>
          <p:cNvSpPr>
            <a:spLocks noChangeArrowheads="1"/>
          </p:cNvSpPr>
          <p:nvPr/>
        </p:nvSpPr>
        <p:spPr bwMode="auto">
          <a:xfrm>
            <a:off x="5005208" y="1019735"/>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36" name="TextBox 35"/>
          <p:cNvSpPr txBox="1"/>
          <p:nvPr/>
        </p:nvSpPr>
        <p:spPr bwMode="auto">
          <a:xfrm>
            <a:off x="672402" y="3810000"/>
            <a:ext cx="3053905"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err="1" smtClean="0">
                <a:latin typeface="+mn-lt"/>
                <a:ea typeface="+mn-ea"/>
                <a:cs typeface="+mn-cs"/>
              </a:rPr>
              <a:t>Aquapour</a:t>
            </a:r>
            <a:r>
              <a:rPr lang="en-US" sz="1400" b="1" i="0" dirty="0" smtClean="0">
                <a:latin typeface="+mn-lt"/>
                <a:ea typeface="+mn-ea"/>
                <a:cs typeface="+mn-cs"/>
              </a:rPr>
              <a:t> + glass layer applied</a:t>
            </a:r>
          </a:p>
        </p:txBody>
      </p:sp>
      <p:sp>
        <p:nvSpPr>
          <p:cNvPr id="39" name="object 8"/>
          <p:cNvSpPr/>
          <p:nvPr/>
        </p:nvSpPr>
        <p:spPr>
          <a:xfrm>
            <a:off x="685800" y="4114800"/>
            <a:ext cx="1507421" cy="2091702"/>
          </a:xfrm>
          <a:prstGeom prst="rect">
            <a:avLst/>
          </a:prstGeom>
          <a:blipFill>
            <a:blip r:embed="rId5" cstate="print"/>
            <a:stretch>
              <a:fillRect/>
            </a:stretch>
          </a:blipFill>
        </p:spPr>
        <p:txBody>
          <a:bodyPr wrap="square" lIns="0" tIns="0" rIns="0" bIns="0" rtlCol="0"/>
          <a:lstStyle/>
          <a:p>
            <a:endParaRPr/>
          </a:p>
        </p:txBody>
      </p:sp>
      <p:sp>
        <p:nvSpPr>
          <p:cNvPr id="40" name="object 9"/>
          <p:cNvSpPr/>
          <p:nvPr/>
        </p:nvSpPr>
        <p:spPr>
          <a:xfrm>
            <a:off x="2197804" y="4117777"/>
            <a:ext cx="1535996" cy="2088725"/>
          </a:xfrm>
          <a:prstGeom prst="rect">
            <a:avLst/>
          </a:prstGeom>
          <a:blipFill>
            <a:blip r:embed="rId6" cstate="print"/>
            <a:stretch>
              <a:fillRect/>
            </a:stretch>
          </a:blipFill>
        </p:spPr>
        <p:txBody>
          <a:bodyPr wrap="square" lIns="0" tIns="0" rIns="0" bIns="0" rtlCol="0"/>
          <a:lstStyle/>
          <a:p>
            <a:endParaRPr/>
          </a:p>
        </p:txBody>
      </p:sp>
      <p:sp>
        <p:nvSpPr>
          <p:cNvPr id="41" name="Rectangle 40"/>
          <p:cNvSpPr>
            <a:spLocks noChangeArrowheads="1"/>
          </p:cNvSpPr>
          <p:nvPr/>
        </p:nvSpPr>
        <p:spPr bwMode="auto">
          <a:xfrm>
            <a:off x="672402" y="3810000"/>
            <a:ext cx="3053905"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2" name="Right Arrow 41"/>
          <p:cNvSpPr/>
          <p:nvPr/>
        </p:nvSpPr>
        <p:spPr>
          <a:xfrm rot="9161913">
            <a:off x="3848698" y="3360540"/>
            <a:ext cx="975859" cy="405742"/>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
        <p:nvSpPr>
          <p:cNvPr id="43" name="TextBox 42"/>
          <p:cNvSpPr txBox="1"/>
          <p:nvPr/>
        </p:nvSpPr>
        <p:spPr bwMode="auto">
          <a:xfrm>
            <a:off x="5029200" y="3810000"/>
            <a:ext cx="2924543" cy="307777"/>
          </a:xfrm>
          <a:prstGeom prst="rect">
            <a:avLst/>
          </a:prstGeom>
          <a:solidFill>
            <a:srgbClr val="FFFF00"/>
          </a:solidFill>
        </p:spPr>
        <p:txBody>
          <a:bodyPr wrap="square">
            <a:spAutoFit/>
          </a:bodyPr>
          <a:lstStyle/>
          <a:p>
            <a:pPr algn="ctr" fontAlgn="auto">
              <a:spcBef>
                <a:spcPts val="0"/>
              </a:spcBef>
              <a:spcAft>
                <a:spcPts val="0"/>
              </a:spcAft>
              <a:buNone/>
              <a:defRPr/>
            </a:pPr>
            <a:r>
              <a:rPr lang="en-US" sz="1400" b="1" i="0" dirty="0" smtClean="0">
                <a:latin typeface="+mn-lt"/>
                <a:ea typeface="+mn-ea"/>
                <a:cs typeface="+mn-cs"/>
              </a:rPr>
              <a:t>OH conductor wound over TF</a:t>
            </a:r>
          </a:p>
        </p:txBody>
      </p:sp>
      <p:sp>
        <p:nvSpPr>
          <p:cNvPr id="47" name="object 9"/>
          <p:cNvSpPr/>
          <p:nvPr/>
        </p:nvSpPr>
        <p:spPr>
          <a:xfrm>
            <a:off x="5033950" y="4117777"/>
            <a:ext cx="2919793" cy="2088725"/>
          </a:xfrm>
          <a:prstGeom prst="rect">
            <a:avLst/>
          </a:prstGeom>
          <a:blipFill>
            <a:blip r:embed="rId7" cstate="print"/>
            <a:stretch>
              <a:fillRect/>
            </a:stretch>
          </a:blipFill>
        </p:spPr>
        <p:txBody>
          <a:bodyPr wrap="square" lIns="0" tIns="0" rIns="0" bIns="0" rtlCol="0"/>
          <a:lstStyle/>
          <a:p>
            <a:endParaRPr/>
          </a:p>
        </p:txBody>
      </p:sp>
      <p:sp>
        <p:nvSpPr>
          <p:cNvPr id="48" name="Rectangle 47"/>
          <p:cNvSpPr>
            <a:spLocks noChangeArrowheads="1"/>
          </p:cNvSpPr>
          <p:nvPr/>
        </p:nvSpPr>
        <p:spPr bwMode="auto">
          <a:xfrm>
            <a:off x="5029200" y="3810000"/>
            <a:ext cx="2924543" cy="2396502"/>
          </a:xfrm>
          <a:prstGeom prst="rect">
            <a:avLst/>
          </a:prstGeom>
          <a:noFill/>
          <a:ln w="12700">
            <a:solidFill>
              <a:schemeClr val="tx1"/>
            </a:solidFill>
            <a:miter lim="800000"/>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buNone/>
              <a:defRPr/>
            </a:pPr>
            <a:endParaRPr lang="en-US" sz="1050" dirty="0">
              <a:solidFill>
                <a:schemeClr val="lt1"/>
              </a:solidFill>
              <a:latin typeface="+mn-lt"/>
              <a:ea typeface="+mn-ea"/>
              <a:cs typeface="+mn-cs"/>
            </a:endParaRPr>
          </a:p>
        </p:txBody>
      </p:sp>
      <p:sp>
        <p:nvSpPr>
          <p:cNvPr id="49" name="Right Arrow 48"/>
          <p:cNvSpPr/>
          <p:nvPr/>
        </p:nvSpPr>
        <p:spPr>
          <a:xfrm>
            <a:off x="4114800" y="2072632"/>
            <a:ext cx="599599" cy="365768"/>
          </a:xfrm>
          <a:prstGeom prst="rightArrow">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None/>
              <a:defRPr/>
            </a:pPr>
            <a:endParaRPr lang="en-US" sz="1050" dirty="0"/>
          </a:p>
        </p:txBody>
      </p:sp>
    </p:spTree>
    <p:extLst>
      <p:ext uri="{BB962C8B-B14F-4D97-AF65-F5344CB8AC3E}">
        <p14:creationId xmlns:p14="http://schemas.microsoft.com/office/powerpoint/2010/main" val="21852931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210978"/>
            <a:ext cx="9144000" cy="492443"/>
          </a:xfrm>
          <a:prstGeom prst="rect">
            <a:avLst/>
          </a:prstGeom>
        </p:spPr>
        <p:txBody>
          <a:bodyPr vert="horz" wrap="square" lIns="0" tIns="0" rIns="0" bIns="0" rtlCol="0">
            <a:spAutoFit/>
          </a:bodyPr>
          <a:lstStyle/>
          <a:p>
            <a:pPr eaLnBrk="1" hangingPunct="1"/>
            <a:r>
              <a:rPr lang="en-US" sz="3200" dirty="0" smtClean="0"/>
              <a:t>Completion of transformer winding and VPI</a:t>
            </a:r>
            <a:endParaRPr lang="en-US" sz="32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33703"/>
            <a:ext cx="4800600" cy="260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753387"/>
            <a:ext cx="4419600" cy="255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269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Same-day delivery to D-Site costs extra</a:t>
            </a:r>
            <a:endParaRPr lang="en-US" sz="2800" dirty="0"/>
          </a:p>
        </p:txBody>
      </p:sp>
      <p:sp>
        <p:nvSpPr>
          <p:cNvPr id="6" name="object 7"/>
          <p:cNvSpPr/>
          <p:nvPr/>
        </p:nvSpPr>
        <p:spPr>
          <a:xfrm>
            <a:off x="533400" y="1143000"/>
            <a:ext cx="8001000" cy="5181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81688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3999" cy="762000"/>
          </a:xfrm>
          <a:noFill/>
          <a:ln>
            <a:noFill/>
          </a:ln>
        </p:spPr>
        <p:txBody>
          <a:bodyPr anchor="ctr"/>
          <a:lstStyle/>
          <a:p>
            <a:r>
              <a:rPr lang="en-US" sz="3200" dirty="0">
                <a:solidFill>
                  <a:srgbClr val="0000FF"/>
                </a:solidFill>
                <a:latin typeface="Helvetica" charset="0"/>
                <a:ea typeface="ＭＳ Ｐゴシック" charset="0"/>
                <a:cs typeface="Times New Roman"/>
              </a:rPr>
              <a:t>New Center-Stack </a:t>
            </a:r>
            <a:r>
              <a:rPr lang="en-US" sz="3200" dirty="0" smtClean="0">
                <a:solidFill>
                  <a:srgbClr val="0000FF"/>
                </a:solidFill>
                <a:latin typeface="Helvetica" charset="0"/>
                <a:ea typeface="ＭＳ Ｐゴシック" charset="0"/>
                <a:cs typeface="Times New Roman"/>
              </a:rPr>
              <a:t>installed in NSTX-U (!)</a:t>
            </a:r>
            <a:r>
              <a:rPr lang="en-US" sz="2800" dirty="0">
                <a:solidFill>
                  <a:srgbClr val="0000FF"/>
                </a:solidFill>
                <a:latin typeface="Helvetica" charset="0"/>
                <a:ea typeface="ＭＳ Ｐゴシック" charset="0"/>
                <a:cs typeface="Times New Roman"/>
              </a:rPr>
              <a:t/>
            </a:r>
            <a:br>
              <a:rPr lang="en-US" sz="2800" dirty="0">
                <a:solidFill>
                  <a:srgbClr val="0000FF"/>
                </a:solidFill>
                <a:latin typeface="Helvetica" charset="0"/>
                <a:ea typeface="ＭＳ Ｐゴシック" charset="0"/>
                <a:cs typeface="Times New Roman"/>
              </a:rPr>
            </a:br>
            <a:r>
              <a:rPr lang="en-US" dirty="0">
                <a:solidFill>
                  <a:srgbClr val="FF0000"/>
                </a:solidFill>
                <a:latin typeface="Helvetica" charset="0"/>
                <a:ea typeface="ＭＳ Ｐゴシック" charset="0"/>
                <a:cs typeface="Times New Roman"/>
              </a:rPr>
              <a:t>Vacuum pump-down achieved </a:t>
            </a:r>
            <a:r>
              <a:rPr lang="en-US" dirty="0" smtClean="0">
                <a:solidFill>
                  <a:srgbClr val="FF0000"/>
                </a:solidFill>
                <a:latin typeface="Helvetica" charset="0"/>
                <a:ea typeface="ＭＳ Ｐゴシック" charset="0"/>
                <a:cs typeface="Times New Roman"/>
              </a:rPr>
              <a:t>in January, 2015</a:t>
            </a:r>
            <a:endParaRPr lang="en-US" dirty="0"/>
          </a:p>
        </p:txBody>
      </p:sp>
      <p:grpSp>
        <p:nvGrpSpPr>
          <p:cNvPr id="5" name="Group 4"/>
          <p:cNvGrpSpPr/>
          <p:nvPr/>
        </p:nvGrpSpPr>
        <p:grpSpPr>
          <a:xfrm>
            <a:off x="152397" y="1034651"/>
            <a:ext cx="5835634" cy="5290747"/>
            <a:chOff x="0" y="1232408"/>
            <a:chExt cx="5835634" cy="5290747"/>
          </a:xfrm>
        </p:grpSpPr>
        <p:pic>
          <p:nvPicPr>
            <p:cNvPr id="6" name="Picture 5"/>
            <p:cNvPicPr>
              <a:picLocks noChangeAspect="1"/>
            </p:cNvPicPr>
            <p:nvPr/>
          </p:nvPicPr>
          <p:blipFill rotWithShape="1">
            <a:blip r:embed="rId2"/>
            <a:srcRect l="26949" t="26735" r="39053" b="-16"/>
            <a:stretch/>
          </p:blipFill>
          <p:spPr>
            <a:xfrm>
              <a:off x="1754631" y="1232408"/>
              <a:ext cx="4081003" cy="5257292"/>
            </a:xfrm>
            <a:prstGeom prst="rect">
              <a:avLst/>
            </a:prstGeom>
          </p:spPr>
        </p:pic>
        <p:pic>
          <p:nvPicPr>
            <p:cNvPr id="7" name="Picture 6"/>
            <p:cNvPicPr>
              <a:picLocks noChangeAspect="1"/>
            </p:cNvPicPr>
            <p:nvPr/>
          </p:nvPicPr>
          <p:blipFill rotWithShape="1">
            <a:blip r:embed="rId2"/>
            <a:srcRect l="1831" t="13428" r="76648" b="4649"/>
            <a:stretch/>
          </p:blipFill>
          <p:spPr>
            <a:xfrm>
              <a:off x="0" y="1237923"/>
              <a:ext cx="2322576" cy="5285232"/>
            </a:xfrm>
            <a:prstGeom prst="rect">
              <a:avLst/>
            </a:prstGeom>
          </p:spPr>
        </p:pic>
      </p:grpSp>
      <p:pic>
        <p:nvPicPr>
          <p:cNvPr id="8" name="Picture 7"/>
          <p:cNvPicPr>
            <a:picLocks noChangeAspect="1"/>
          </p:cNvPicPr>
          <p:nvPr/>
        </p:nvPicPr>
        <p:blipFill>
          <a:blip r:embed="rId3"/>
          <a:stretch>
            <a:fillRect/>
          </a:stretch>
        </p:blipFill>
        <p:spPr>
          <a:xfrm>
            <a:off x="5968998" y="1042306"/>
            <a:ext cx="2984499" cy="5222873"/>
          </a:xfrm>
          <a:prstGeom prst="rect">
            <a:avLst/>
          </a:prstGeom>
        </p:spPr>
      </p:pic>
      <p:sp>
        <p:nvSpPr>
          <p:cNvPr id="9" name="Rectangle 8"/>
          <p:cNvSpPr/>
          <p:nvPr/>
        </p:nvSpPr>
        <p:spPr bwMode="auto">
          <a:xfrm>
            <a:off x="152397" y="6190341"/>
            <a:ext cx="8904517" cy="348343"/>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defTabSz="914311">
              <a:spcBef>
                <a:spcPct val="20000"/>
              </a:spcBef>
              <a:buFontTx/>
              <a:buChar char="•"/>
            </a:pPr>
            <a:endParaRPr lang="en-US" sz="1200" b="1" i="1">
              <a:solidFill>
                <a:srgbClr val="1822CD"/>
              </a:solidFill>
              <a:latin typeface="Helvetica" charset="0"/>
            </a:endParaRPr>
          </a:p>
        </p:txBody>
      </p:sp>
    </p:spTree>
    <p:extLst>
      <p:ext uri="{BB962C8B-B14F-4D97-AF65-F5344CB8AC3E}">
        <p14:creationId xmlns:p14="http://schemas.microsoft.com/office/powerpoint/2010/main" val="41943876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1" name="Straight Connector 10"/>
          <p:cNvCxnSpPr>
            <a:cxnSpLocks noChangeShapeType="1"/>
          </p:cNvCxnSpPr>
          <p:nvPr/>
        </p:nvCxnSpPr>
        <p:spPr bwMode="auto">
          <a:xfrm>
            <a:off x="0" y="0"/>
            <a:ext cx="914400" cy="0"/>
          </a:xfrm>
          <a:prstGeom prst="line">
            <a:avLst/>
          </a:prstGeom>
          <a:noFill/>
          <a:ln w="0">
            <a:solidFill>
              <a:srgbClr val="FBFFFF"/>
            </a:solidFill>
            <a:round/>
            <a:headEnd/>
            <a:tailEnd/>
          </a:ln>
          <a:extLst>
            <a:ext uri="{909E8E84-426E-40DD-AFC4-6F175D3DCCD1}">
              <a14:hiddenFill xmlns:a14="http://schemas.microsoft.com/office/drawing/2010/main">
                <a:noFill/>
              </a14:hiddenFill>
            </a:ext>
          </a:extLst>
        </p:spPr>
      </p:cxnSp>
      <p:cxnSp>
        <p:nvCxnSpPr>
          <p:cNvPr id="30722" name="Straight Connector 5"/>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3" name="Straight Connector 6"/>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4" name="Straight Connector 7"/>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5" name="Straight Connector 8"/>
          <p:cNvCxnSpPr>
            <a:cxnSpLocks noChangeShapeType="1"/>
          </p:cNvCxnSpPr>
          <p:nvPr/>
        </p:nvCxnSpPr>
        <p:spPr bwMode="auto">
          <a:xfrm>
            <a:off x="0" y="0"/>
            <a:ext cx="457200" cy="0"/>
          </a:xfrm>
          <a:prstGeom prst="line">
            <a:avLst/>
          </a:prstGeom>
          <a:noFill/>
          <a:ln w="0">
            <a:solidFill>
              <a:srgbClr val="FEFFFF"/>
            </a:solidFill>
            <a:round/>
            <a:headEnd/>
            <a:tailEnd/>
          </a:ln>
          <a:extLst>
            <a:ext uri="{909E8E84-426E-40DD-AFC4-6F175D3DCCD1}">
              <a14:hiddenFill xmlns:a14="http://schemas.microsoft.com/office/drawing/2010/main">
                <a:noFill/>
              </a14:hiddenFill>
            </a:ext>
          </a:extLst>
        </p:spPr>
      </p:cxnSp>
      <p:cxnSp>
        <p:nvCxnSpPr>
          <p:cNvPr id="30726" name="Straight Connector 9"/>
          <p:cNvCxnSpPr>
            <a:cxnSpLocks noChangeShapeType="1"/>
          </p:cNvCxnSpPr>
          <p:nvPr/>
        </p:nvCxnSpPr>
        <p:spPr bwMode="auto">
          <a:xfrm>
            <a:off x="0" y="0"/>
            <a:ext cx="0" cy="457200"/>
          </a:xfrm>
          <a:prstGeom prst="line">
            <a:avLst/>
          </a:prstGeom>
          <a:noFill/>
          <a:ln w="0">
            <a:solidFill>
              <a:srgbClr val="FDFFFF"/>
            </a:solidFill>
            <a:round/>
            <a:headEnd/>
            <a:tailEnd/>
          </a:ln>
          <a:extLst>
            <a:ext uri="{909E8E84-426E-40DD-AFC4-6F175D3DCCD1}">
              <a14:hiddenFill xmlns:a14="http://schemas.microsoft.com/office/drawing/2010/main">
                <a:noFill/>
              </a14:hiddenFill>
            </a:ext>
          </a:extLst>
        </p:spPr>
      </p:cxnSp>
      <p:sp>
        <p:nvSpPr>
          <p:cNvPr id="30727" name="Rectangle 43"/>
          <p:cNvSpPr>
            <a:spLocks noChangeArrowheads="1"/>
          </p:cNvSpPr>
          <p:nvPr/>
        </p:nvSpPr>
        <p:spPr bwMode="auto">
          <a:xfrm>
            <a:off x="0" y="-12700"/>
            <a:ext cx="9144000" cy="889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p>
            <a:pPr algn="ctr">
              <a:buFontTx/>
              <a:buNone/>
            </a:pPr>
            <a:r>
              <a:rPr lang="en-US" sz="2800" i="0" dirty="0" smtClean="0">
                <a:solidFill>
                  <a:schemeClr val="accent2"/>
                </a:solidFill>
                <a:latin typeface="+mn-lt"/>
                <a:cs typeface="Helvetica Neue" charset="0"/>
              </a:rPr>
              <a:t>Relocated 2</a:t>
            </a:r>
            <a:r>
              <a:rPr lang="en-US" sz="2800" i="0" baseline="30000" dirty="0" smtClean="0">
                <a:solidFill>
                  <a:schemeClr val="accent2"/>
                </a:solidFill>
                <a:latin typeface="+mn-lt"/>
                <a:cs typeface="Helvetica Neue" charset="0"/>
              </a:rPr>
              <a:t>nd</a:t>
            </a:r>
            <a:r>
              <a:rPr lang="en-US" sz="2800" i="0" dirty="0" smtClean="0">
                <a:solidFill>
                  <a:schemeClr val="accent2"/>
                </a:solidFill>
                <a:latin typeface="+mn-lt"/>
                <a:cs typeface="Helvetica Neue" charset="0"/>
              </a:rPr>
              <a:t> </a:t>
            </a:r>
            <a:r>
              <a:rPr lang="en-US" sz="2800" i="0" dirty="0">
                <a:solidFill>
                  <a:schemeClr val="accent2"/>
                </a:solidFill>
                <a:latin typeface="+mn-lt"/>
                <a:cs typeface="Helvetica Neue" charset="0"/>
              </a:rPr>
              <a:t>NBI beam line box from </a:t>
            </a:r>
            <a:endParaRPr lang="en-US" sz="2800" i="0" dirty="0" smtClean="0">
              <a:solidFill>
                <a:schemeClr val="accent2"/>
              </a:solidFill>
              <a:latin typeface="+mn-lt"/>
              <a:cs typeface="Helvetica Neue" charset="0"/>
            </a:endParaRPr>
          </a:p>
          <a:p>
            <a:pPr algn="ctr">
              <a:buFontTx/>
              <a:buNone/>
            </a:pPr>
            <a:r>
              <a:rPr lang="en-US" sz="2800" i="0" dirty="0" smtClean="0">
                <a:solidFill>
                  <a:schemeClr val="accent2"/>
                </a:solidFill>
                <a:latin typeface="+mn-lt"/>
                <a:cs typeface="Helvetica Neue" charset="0"/>
              </a:rPr>
              <a:t>the </a:t>
            </a:r>
            <a:r>
              <a:rPr lang="en-US" sz="2800" i="0" dirty="0">
                <a:solidFill>
                  <a:schemeClr val="accent2"/>
                </a:solidFill>
                <a:latin typeface="+mn-lt"/>
                <a:cs typeface="Helvetica Neue" charset="0"/>
              </a:rPr>
              <a:t>TFTR test cell into the NSTX-U </a:t>
            </a:r>
            <a:r>
              <a:rPr lang="en-US" sz="2800" i="0" dirty="0" smtClean="0">
                <a:solidFill>
                  <a:schemeClr val="accent2"/>
                </a:solidFill>
                <a:latin typeface="+mn-lt"/>
                <a:cs typeface="Helvetica Neue" charset="0"/>
              </a:rPr>
              <a:t>test cell</a:t>
            </a:r>
            <a:endParaRPr lang="en-US" sz="2800" i="0" dirty="0">
              <a:solidFill>
                <a:schemeClr val="accent2"/>
              </a:solidFill>
              <a:latin typeface="+mn-lt"/>
              <a:cs typeface="Helvetica Neue" charset="0"/>
            </a:endParaRPr>
          </a:p>
        </p:txBody>
      </p:sp>
      <p:sp>
        <p:nvSpPr>
          <p:cNvPr id="30729" name="Rectangle 15"/>
          <p:cNvSpPr>
            <a:spLocks noChangeArrowheads="1"/>
          </p:cNvSpPr>
          <p:nvPr/>
        </p:nvSpPr>
        <p:spPr bwMode="auto">
          <a:xfrm>
            <a:off x="127000" y="5715000"/>
            <a:ext cx="2652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a:solidFill>
                  <a:srgbClr val="0723FF"/>
                </a:solidFill>
                <a:latin typeface="Helvetica Neue" charset="0"/>
                <a:cs typeface="Helvetica Neue" charset="0"/>
              </a:rPr>
              <a:t>Beam Box being lifted over NSTX  </a:t>
            </a:r>
            <a:endParaRPr lang="en-US" sz="1600"/>
          </a:p>
        </p:txBody>
      </p:sp>
      <p:sp>
        <p:nvSpPr>
          <p:cNvPr id="30730" name="Rectangle 16"/>
          <p:cNvSpPr>
            <a:spLocks noChangeArrowheads="1"/>
          </p:cNvSpPr>
          <p:nvPr/>
        </p:nvSpPr>
        <p:spPr bwMode="auto">
          <a:xfrm>
            <a:off x="2768600" y="5638800"/>
            <a:ext cx="279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placed in its final location and aligned</a:t>
            </a:r>
            <a:endParaRPr lang="en-US" sz="1600" dirty="0"/>
          </a:p>
        </p:txBody>
      </p:sp>
      <p:sp>
        <p:nvSpPr>
          <p:cNvPr id="30734" name="Rectangle 16"/>
          <p:cNvSpPr>
            <a:spLocks noChangeArrowheads="1"/>
          </p:cNvSpPr>
          <p:nvPr/>
        </p:nvSpPr>
        <p:spPr bwMode="auto">
          <a:xfrm>
            <a:off x="5905500" y="5664200"/>
            <a:ext cx="292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1600" i="0" dirty="0">
                <a:solidFill>
                  <a:srgbClr val="0723FF"/>
                </a:solidFill>
                <a:latin typeface="Helvetica Neue" charset="0"/>
                <a:cs typeface="Helvetica Neue" charset="0"/>
              </a:rPr>
              <a:t>Beam Box being populated with components</a:t>
            </a:r>
            <a:endParaRPr lang="en-US" sz="1600" dirty="0"/>
          </a:p>
        </p:txBody>
      </p:sp>
      <p:grpSp>
        <p:nvGrpSpPr>
          <p:cNvPr id="3" name="Group 2"/>
          <p:cNvGrpSpPr/>
          <p:nvPr/>
        </p:nvGrpSpPr>
        <p:grpSpPr>
          <a:xfrm>
            <a:off x="-1587" y="1651000"/>
            <a:ext cx="9183687" cy="3962400"/>
            <a:chOff x="-1587" y="1651000"/>
            <a:chExt cx="9183687" cy="3962400"/>
          </a:xfrm>
        </p:grpSpPr>
        <p:pic>
          <p:nvPicPr>
            <p:cNvPr id="3073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388" y="1663700"/>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3" descr="019.jpg"/>
            <p:cNvPicPr>
              <a:picLocks noChangeAspect="1"/>
            </p:cNvPicPr>
            <p:nvPr/>
          </p:nvPicPr>
          <p:blipFill>
            <a:blip r:embed="rId4" cstate="print">
              <a:extLst>
                <a:ext uri="{28A0092B-C50C-407E-A947-70E740481C1C}">
                  <a14:useLocalDpi xmlns:a14="http://schemas.microsoft.com/office/drawing/2010/main" val="0"/>
                </a:ext>
              </a:extLst>
            </a:blip>
            <a:srcRect l="9456" r="-3056"/>
            <a:stretch>
              <a:fillRect/>
            </a:stretch>
          </p:blipFill>
          <p:spPr bwMode="auto">
            <a:xfrm>
              <a:off x="-1587" y="1651000"/>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6" descr="03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1288" y="1651000"/>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567681" y="1676400"/>
              <a:ext cx="45719" cy="3848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4" name="TextBox 3"/>
          <p:cNvSpPr txBox="1"/>
          <p:nvPr/>
        </p:nvSpPr>
        <p:spPr>
          <a:xfrm>
            <a:off x="313268" y="1087966"/>
            <a:ext cx="8339666" cy="369332"/>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buNone/>
            </a:pPr>
            <a:r>
              <a:rPr lang="en-US" sz="1800" i="0" dirty="0" smtClean="0">
                <a:solidFill>
                  <a:srgbClr val="FF0000"/>
                </a:solidFill>
              </a:rPr>
              <a:t>TFTR NBI beam box and components successfully tritium decontaminated</a:t>
            </a:r>
            <a:endParaRPr lang="en-US" sz="1800" i="0" dirty="0">
              <a:solidFill>
                <a:srgbClr val="FF0000"/>
              </a:solidFill>
            </a:endParaRPr>
          </a:p>
        </p:txBody>
      </p:sp>
    </p:spTree>
    <p:extLst>
      <p:ext uri="{BB962C8B-B14F-4D97-AF65-F5344CB8AC3E}">
        <p14:creationId xmlns:p14="http://schemas.microsoft.com/office/powerpoint/2010/main" val="34146554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305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50" y="990601"/>
            <a:ext cx="7239000" cy="5428517"/>
          </a:xfrm>
          <a:prstGeom prst="rect">
            <a:avLst/>
          </a:prstGeom>
          <a:noFill/>
          <a:ln w="12700">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744" y="4064002"/>
            <a:ext cx="1939936"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New 2</a:t>
            </a:r>
            <a:r>
              <a:rPr lang="en-US" sz="2400" b="1" i="0" baseline="30000" dirty="0">
                <a:solidFill>
                  <a:srgbClr val="FF0000"/>
                </a:solidFill>
              </a:rPr>
              <a:t>nd</a:t>
            </a:r>
            <a:r>
              <a:rPr lang="en-US" sz="2400" b="1" i="0" dirty="0">
                <a:solidFill>
                  <a:srgbClr val="FF0000"/>
                </a:solidFill>
              </a:rPr>
              <a:t> NBI</a:t>
            </a:r>
          </a:p>
        </p:txBody>
      </p:sp>
      <p:sp>
        <p:nvSpPr>
          <p:cNvPr id="6" name="TextBox 5"/>
          <p:cNvSpPr txBox="1"/>
          <p:nvPr/>
        </p:nvSpPr>
        <p:spPr>
          <a:xfrm>
            <a:off x="2467428" y="3639068"/>
            <a:ext cx="1154465" cy="461655"/>
          </a:xfrm>
          <a:prstGeom prst="rect">
            <a:avLst/>
          </a:prstGeom>
          <a:solidFill>
            <a:schemeClr val="bg1"/>
          </a:solidFill>
          <a:ln>
            <a:solidFill>
              <a:schemeClr val="tx1"/>
            </a:solidFill>
          </a:ln>
        </p:spPr>
        <p:txBody>
          <a:bodyPr wrap="none" lIns="91431" tIns="45715" rIns="91431" bIns="45715" rtlCol="0">
            <a:spAutoFit/>
          </a:bodyPr>
          <a:lstStyle/>
          <a:p>
            <a:pPr>
              <a:buNone/>
            </a:pPr>
            <a:r>
              <a:rPr lang="en-US" sz="2400" b="1" i="0" dirty="0">
                <a:solidFill>
                  <a:srgbClr val="FF0000"/>
                </a:solidFill>
              </a:rPr>
              <a:t>1</a:t>
            </a:r>
            <a:r>
              <a:rPr lang="en-US" sz="2400" b="1" i="0" baseline="30000" dirty="0">
                <a:solidFill>
                  <a:srgbClr val="FF0000"/>
                </a:solidFill>
              </a:rPr>
              <a:t>st</a:t>
            </a:r>
            <a:r>
              <a:rPr lang="en-US" sz="2400" b="1" i="0" dirty="0">
                <a:solidFill>
                  <a:srgbClr val="FF0000"/>
                </a:solidFill>
              </a:rPr>
              <a:t> NBI</a:t>
            </a:r>
          </a:p>
        </p:txBody>
      </p:sp>
      <p:sp>
        <p:nvSpPr>
          <p:cNvPr id="25" name="Rectangle 2"/>
          <p:cNvSpPr>
            <a:spLocks noChangeArrowheads="1"/>
          </p:cNvSpPr>
          <p:nvPr/>
        </p:nvSpPr>
        <p:spPr bwMode="auto">
          <a:xfrm>
            <a:off x="-1" y="7605"/>
            <a:ext cx="9144000" cy="914415"/>
          </a:xfrm>
          <a:prstGeom prst="rect">
            <a:avLst/>
          </a:prstGeom>
          <a:noFill/>
          <a:ln>
            <a:noFill/>
          </a:ln>
          <a:extLst/>
        </p:spPr>
        <p:txBody>
          <a:bodyPr anchor="ctr"/>
          <a:lstStyle/>
          <a:p>
            <a:pPr algn="ctr" defTabSz="914311">
              <a:lnSpc>
                <a:spcPct val="80000"/>
              </a:lnSpc>
              <a:spcAft>
                <a:spcPts val="300"/>
              </a:spcAft>
              <a:buNone/>
            </a:pPr>
            <a:r>
              <a:rPr lang="en-US" altLang="en-US" sz="3200" i="0" dirty="0">
                <a:cs typeface="Arial" charset="0"/>
              </a:rPr>
              <a:t>NSTX Upgrade Project nearing </a:t>
            </a:r>
            <a:r>
              <a:rPr lang="en-US" altLang="en-US" sz="3200" i="0" dirty="0" smtClean="0">
                <a:cs typeface="Arial" charset="0"/>
              </a:rPr>
              <a:t>completion</a:t>
            </a:r>
          </a:p>
          <a:p>
            <a:pPr algn="ctr" defTabSz="914311" eaLnBrk="1" hangingPunct="1">
              <a:lnSpc>
                <a:spcPct val="80000"/>
              </a:lnSpc>
              <a:spcAft>
                <a:spcPts val="300"/>
              </a:spcAft>
              <a:buNone/>
            </a:pPr>
            <a:r>
              <a:rPr lang="en-US" altLang="en-US" sz="2400" i="0" dirty="0" smtClean="0">
                <a:solidFill>
                  <a:srgbClr val="FF0000"/>
                </a:solidFill>
                <a:cs typeface="Arial" charset="0"/>
              </a:rPr>
              <a:t>Test plasmas expected in April, research plasmas in June</a:t>
            </a:r>
            <a:endParaRPr lang="en-US" altLang="en-US" sz="2400" i="0" dirty="0">
              <a:solidFill>
                <a:srgbClr val="FF0000"/>
              </a:solidFill>
              <a:cs typeface="Arial" charset="0"/>
            </a:endParaRPr>
          </a:p>
        </p:txBody>
      </p:sp>
    </p:spTree>
    <p:extLst>
      <p:ext uri="{BB962C8B-B14F-4D97-AF65-F5344CB8AC3E}">
        <p14:creationId xmlns:p14="http://schemas.microsoft.com/office/powerpoint/2010/main" val="29466097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Magnetic Confinement </a:t>
            </a:r>
            <a:r>
              <a:rPr lang="en-US" sz="2800" dirty="0" smtClean="0"/>
              <a:t>Fusion Performance</a:t>
            </a:r>
            <a:endParaRPr lang="en-US" sz="2800" dirty="0"/>
          </a:p>
        </p:txBody>
      </p:sp>
      <p:pic>
        <p:nvPicPr>
          <p:cNvPr id="11266" name="Picture 2" descr="http://large.stanford.edu/courses/2012/ph240/ramos2/images/f2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43" y="990600"/>
            <a:ext cx="7559557"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484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Particle trajectories in a </a:t>
            </a:r>
            <a:r>
              <a:rPr lang="en-US" sz="3200" dirty="0" err="1" smtClean="0"/>
              <a:t>tokamak</a:t>
            </a:r>
            <a:endParaRPr lang="en-US" sz="3200" dirty="0"/>
          </a:p>
        </p:txBody>
      </p:sp>
      <p:pic>
        <p:nvPicPr>
          <p:cNvPr id="15362" name="Picture 2" descr="https://www.euro-fusion.org/wpcms/wp-content/uploads/2011/09/jg05-537-4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2" y="1295400"/>
            <a:ext cx="9147032"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35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2"/>
          <p:cNvSpPr txBox="1">
            <a:spLocks noChangeArrowheads="1"/>
          </p:cNvSpPr>
          <p:nvPr/>
        </p:nvSpPr>
        <p:spPr bwMode="auto">
          <a:xfrm>
            <a:off x="7061200" y="49035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PRL(2006) </a:t>
            </a:r>
          </a:p>
        </p:txBody>
      </p:sp>
      <p:sp>
        <p:nvSpPr>
          <p:cNvPr id="20" name="Rectangle 43"/>
          <p:cNvSpPr>
            <a:spLocks noChangeArrowheads="1"/>
          </p:cNvSpPr>
          <p:nvPr/>
        </p:nvSpPr>
        <p:spPr bwMode="auto">
          <a:xfrm>
            <a:off x="0" y="7564"/>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600"/>
              </a:spcAft>
              <a:buFontTx/>
              <a:buNone/>
            </a:pPr>
            <a:r>
              <a:rPr lang="en-US" sz="2800" i="0" dirty="0" smtClean="0">
                <a:solidFill>
                  <a:srgbClr val="0816FF"/>
                </a:solidFill>
              </a:rPr>
              <a:t>Record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dirty="0" smtClean="0">
                <a:solidFill>
                  <a:srgbClr val="0816FF"/>
                </a:solidFill>
              </a:rPr>
              <a:t> and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baseline="-25000" dirty="0" smtClean="0">
                <a:solidFill>
                  <a:srgbClr val="0816FF"/>
                </a:solidFill>
              </a:rPr>
              <a:t> </a:t>
            </a:r>
            <a:r>
              <a:rPr lang="en-US" sz="2800" i="0" dirty="0" smtClean="0">
                <a:solidFill>
                  <a:srgbClr val="0816FF"/>
                </a:solidFill>
              </a:rPr>
              <a:t>/ l</a:t>
            </a:r>
            <a:r>
              <a:rPr lang="en-US" sz="2800" i="0" baseline="-25000" dirty="0" smtClean="0">
                <a:solidFill>
                  <a:srgbClr val="0816FF"/>
                </a:solidFill>
              </a:rPr>
              <a:t>i </a:t>
            </a:r>
            <a:r>
              <a:rPr lang="en-US" sz="2800" i="0" dirty="0" smtClean="0">
                <a:solidFill>
                  <a:srgbClr val="0816FF"/>
                </a:solidFill>
              </a:rPr>
              <a:t>accessed in NSTX</a:t>
            </a:r>
          </a:p>
          <a:p>
            <a:pPr algn="ctr" eaLnBrk="0" hangingPunct="0">
              <a:lnSpc>
                <a:spcPct val="90000"/>
              </a:lnSpc>
              <a:spcBef>
                <a:spcPct val="0"/>
              </a:spcBef>
              <a:spcAft>
                <a:spcPts val="600"/>
              </a:spcAft>
              <a:buFontTx/>
              <a:buNone/>
            </a:pPr>
            <a:r>
              <a:rPr lang="en-US" sz="2800" i="0" dirty="0" smtClean="0">
                <a:solidFill>
                  <a:srgbClr val="0816FF"/>
                </a:solidFill>
              </a:rPr>
              <a:t>using </a:t>
            </a:r>
            <a:r>
              <a:rPr lang="en-US" sz="2800" i="0" dirty="0">
                <a:solidFill>
                  <a:srgbClr val="0816FF"/>
                </a:solidFill>
              </a:rPr>
              <a:t>r</a:t>
            </a:r>
            <a:r>
              <a:rPr lang="en-US" sz="2800" i="0" dirty="0" smtClean="0">
                <a:solidFill>
                  <a:srgbClr val="0816FF"/>
                </a:solidFill>
              </a:rPr>
              <a:t>esistive wall mode stabilization</a:t>
            </a:r>
          </a:p>
        </p:txBody>
      </p:sp>
      <p:sp>
        <p:nvSpPr>
          <p:cNvPr id="59" name="Text Box 4"/>
          <p:cNvSpPr txBox="1">
            <a:spLocks noChangeArrowheads="1"/>
          </p:cNvSpPr>
          <p:nvPr/>
        </p:nvSpPr>
        <p:spPr bwMode="auto">
          <a:xfrm>
            <a:off x="7131885" y="5172435"/>
            <a:ext cx="2875715" cy="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J</a:t>
            </a:r>
            <a:r>
              <a:rPr lang="en-US" sz="1200" b="0" i="0" dirty="0">
                <a:latin typeface="+mn-lt"/>
                <a:cs typeface="Times New Roman"/>
              </a:rPr>
              <a:t>. W. </a:t>
            </a:r>
            <a:r>
              <a:rPr lang="en-US" sz="1200" b="0" i="0" dirty="0" err="1">
                <a:latin typeface="+mn-lt"/>
                <a:cs typeface="Times New Roman"/>
              </a:rPr>
              <a:t>Berkery</a:t>
            </a:r>
            <a:r>
              <a:rPr lang="en-US" sz="1200" b="0" i="0" dirty="0" smtClean="0">
                <a:latin typeface="+mn-lt"/>
                <a:cs typeface="Times New Roman"/>
              </a:rPr>
              <a:t>, PRL </a:t>
            </a:r>
            <a:r>
              <a:rPr lang="en-US" sz="1200" b="0" i="0" dirty="0">
                <a:latin typeface="+mn-lt"/>
                <a:cs typeface="Times New Roman"/>
              </a:rPr>
              <a:t>(2011</a:t>
            </a:r>
            <a:r>
              <a:rPr lang="en-US" sz="1200" b="0" i="0" dirty="0" smtClean="0">
                <a:latin typeface="+mn-lt"/>
                <a:cs typeface="Times New Roman"/>
              </a:rPr>
              <a:t>)  </a:t>
            </a:r>
            <a:endParaRPr lang="en-US" sz="1200" b="0" i="0" dirty="0">
              <a:latin typeface="+mn-lt"/>
              <a:cs typeface="Times New Roman"/>
            </a:endParaRPr>
          </a:p>
          <a:p>
            <a:pPr defTabSz="914400"/>
            <a:endParaRPr lang="en-US" sz="1200" b="0" i="0" dirty="0">
              <a:latin typeface="+mn-lt"/>
              <a:cs typeface="Times New Roman"/>
            </a:endParaRPr>
          </a:p>
        </p:txBody>
      </p:sp>
      <p:sp>
        <p:nvSpPr>
          <p:cNvPr id="61" name="Text Box 4"/>
          <p:cNvSpPr txBox="1">
            <a:spLocks noChangeArrowheads="1"/>
          </p:cNvSpPr>
          <p:nvPr/>
        </p:nvSpPr>
        <p:spPr bwMode="auto">
          <a:xfrm>
            <a:off x="7325197" y="5462431"/>
            <a:ext cx="2085503" cy="3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smtClean="0">
                <a:latin typeface="+mn-lt"/>
                <a:cs typeface="Times New Roman"/>
              </a:rPr>
              <a:t>Zhu, 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sp>
        <p:nvSpPr>
          <p:cNvPr id="28" name="Text Box 32"/>
          <p:cNvSpPr txBox="1">
            <a:spLocks noChangeArrowheads="1"/>
          </p:cNvSpPr>
          <p:nvPr/>
        </p:nvSpPr>
        <p:spPr bwMode="auto">
          <a:xfrm>
            <a:off x="7150100" y="58306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at this APS</a:t>
            </a:r>
          </a:p>
        </p:txBody>
      </p:sp>
      <p:sp>
        <p:nvSpPr>
          <p:cNvPr id="4" name="TextBox 3"/>
          <p:cNvSpPr txBox="1"/>
          <p:nvPr/>
        </p:nvSpPr>
        <p:spPr>
          <a:xfrm>
            <a:off x="6680200" y="2070100"/>
            <a:ext cx="2247900" cy="2363724"/>
          </a:xfrm>
          <a:prstGeom prst="rect">
            <a:avLst/>
          </a:prstGeom>
          <a:solidFill>
            <a:srgbClr val="C2FFF0"/>
          </a:solidFill>
          <a:ln>
            <a:solidFill>
              <a:schemeClr val="tx1"/>
            </a:solidFill>
          </a:ln>
        </p:spPr>
        <p:txBody>
          <a:bodyPr wrap="square" rtlCol="0">
            <a:spAutoFit/>
          </a:bodyPr>
          <a:lstStyle/>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 regime is important for bootstrap current generation.</a:t>
            </a:r>
          </a:p>
          <a:p>
            <a:r>
              <a:rPr lang="en-US" sz="1800" i="0" dirty="0">
                <a:solidFill>
                  <a:schemeClr val="tx1"/>
                </a:solidFill>
              </a:rPr>
              <a:t> </a:t>
            </a:r>
            <a:r>
              <a:rPr lang="en-US" sz="1800" i="0" dirty="0" smtClean="0">
                <a:solidFill>
                  <a:schemeClr val="tx1"/>
                </a:solidFill>
              </a:rPr>
              <a:t>High </a:t>
            </a:r>
            <a:r>
              <a:rPr lang="en-US" sz="1800" i="0" dirty="0" err="1" smtClean="0">
                <a:solidFill>
                  <a:schemeClr val="tx1"/>
                </a:solidFill>
                <a:latin typeface="Symbol" charset="2"/>
                <a:cs typeface="Symbol" charset="2"/>
              </a:rPr>
              <a:t>b</a:t>
            </a:r>
            <a:r>
              <a:rPr lang="en-US" sz="1800" i="0" baseline="-25000" dirty="0" err="1" smtClean="0">
                <a:solidFill>
                  <a:schemeClr val="tx1"/>
                </a:solidFill>
              </a:rPr>
              <a:t>N</a:t>
            </a:r>
            <a:r>
              <a:rPr lang="en-US" sz="1800" i="0" dirty="0" smtClean="0">
                <a:solidFill>
                  <a:schemeClr val="tx1"/>
                </a:solidFill>
              </a:rPr>
              <a:t>/l</a:t>
            </a:r>
            <a:r>
              <a:rPr lang="en-US" sz="1800" i="0" baseline="-25000" dirty="0" smtClean="0">
                <a:solidFill>
                  <a:schemeClr val="tx1"/>
                </a:solidFill>
              </a:rPr>
              <a:t>i</a:t>
            </a:r>
            <a:r>
              <a:rPr lang="en-US" sz="1800" i="0" dirty="0" smtClean="0">
                <a:solidFill>
                  <a:schemeClr val="tx1"/>
                </a:solidFill>
              </a:rPr>
              <a:t> regime important since high </a:t>
            </a:r>
            <a:r>
              <a:rPr lang="en-US" sz="1800" i="0" dirty="0" err="1" smtClean="0">
                <a:solidFill>
                  <a:schemeClr val="tx1"/>
                </a:solidFill>
              </a:rPr>
              <a:t>f</a:t>
            </a:r>
            <a:r>
              <a:rPr lang="en-US" sz="1800" i="0" baseline="-25000" dirty="0" err="1" smtClean="0">
                <a:solidFill>
                  <a:schemeClr val="tx1"/>
                </a:solidFill>
              </a:rPr>
              <a:t>BS</a:t>
            </a:r>
            <a:r>
              <a:rPr lang="en-US" sz="1800" i="0" dirty="0" smtClean="0">
                <a:solidFill>
                  <a:schemeClr val="tx1"/>
                </a:solidFill>
              </a:rPr>
              <a:t> regime has low l</a:t>
            </a:r>
            <a:r>
              <a:rPr lang="en-US" sz="1800" i="0" baseline="-25000" dirty="0" smtClean="0">
                <a:solidFill>
                  <a:schemeClr val="tx1"/>
                </a:solidFill>
              </a:rPr>
              <a:t>i</a:t>
            </a:r>
            <a:r>
              <a:rPr lang="en-US" sz="1800" i="0" dirty="0" smtClean="0">
                <a:solidFill>
                  <a:schemeClr val="tx1"/>
                </a:solidFill>
              </a:rPr>
              <a:t>.</a:t>
            </a:r>
          </a:p>
        </p:txBody>
      </p:sp>
      <p:sp>
        <p:nvSpPr>
          <p:cNvPr id="30" name="Rectangle 29"/>
          <p:cNvSpPr/>
          <p:nvPr/>
        </p:nvSpPr>
        <p:spPr>
          <a:xfrm>
            <a:off x="152400" y="6131868"/>
            <a:ext cx="89154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NSTX-U is to achieve fully non-inductive operations at high </a:t>
            </a:r>
            <a:r>
              <a:rPr lang="en-US" sz="1800" i="0" dirty="0" smtClean="0">
                <a:solidFill>
                  <a:schemeClr val="tx1"/>
                </a:solidFill>
                <a:latin typeface="Symbol" charset="2"/>
                <a:ea typeface="ÇlÇr ñæí©" charset="0"/>
                <a:cs typeface="Symbol" charset="2"/>
              </a:rPr>
              <a:t>b</a:t>
            </a:r>
            <a:endParaRPr lang="en-US" b="0" i="0" dirty="0">
              <a:solidFill>
                <a:schemeClr val="tx1"/>
              </a:solidFill>
              <a:latin typeface="Symbol" charset="2"/>
              <a:cs typeface="Symbol" charset="2"/>
            </a:endParaRPr>
          </a:p>
        </p:txBody>
      </p:sp>
      <p:grpSp>
        <p:nvGrpSpPr>
          <p:cNvPr id="5" name="Group 4"/>
          <p:cNvGrpSpPr/>
          <p:nvPr/>
        </p:nvGrpSpPr>
        <p:grpSpPr>
          <a:xfrm>
            <a:off x="381000" y="1061906"/>
            <a:ext cx="6008646" cy="5046794"/>
            <a:chOff x="254000" y="1061906"/>
            <a:chExt cx="6008646" cy="5046794"/>
          </a:xfrm>
        </p:grpSpPr>
        <p:grpSp>
          <p:nvGrpSpPr>
            <p:cNvPr id="3" name="Group 2"/>
            <p:cNvGrpSpPr/>
            <p:nvPr/>
          </p:nvGrpSpPr>
          <p:grpSpPr>
            <a:xfrm>
              <a:off x="254000" y="1061906"/>
              <a:ext cx="6008646" cy="5046794"/>
              <a:chOff x="629898" y="2006601"/>
              <a:chExt cx="4173242" cy="3505199"/>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3"/>
              <a:stretch/>
            </p:blipFill>
            <p:spPr bwMode="auto">
              <a:xfrm>
                <a:off x="629898" y="2006601"/>
                <a:ext cx="4173242"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711" y="2910839"/>
                <a:ext cx="836584" cy="272422"/>
              </a:xfrm>
              <a:prstGeom prst="rect">
                <a:avLst/>
              </a:prstGeom>
              <a:solidFill>
                <a:schemeClr val="bg1"/>
              </a:solidFill>
            </p:spPr>
            <p:txBody>
              <a:bodyPr wrap="none" rtlCol="0">
                <a:spAutoFit/>
              </a:bodyPr>
              <a:lstStyle/>
              <a:p>
                <a:pPr>
                  <a:buNone/>
                </a:pPr>
                <a:r>
                  <a:rPr lang="en-US" sz="1600" i="0" dirty="0" smtClean="0">
                    <a:solidFill>
                      <a:schemeClr val="tx1"/>
                    </a:solidFill>
                  </a:rPr>
                  <a:t>ST-FNSF</a:t>
                </a:r>
                <a:endParaRPr lang="en-US" sz="1600" i="0" dirty="0">
                  <a:solidFill>
                    <a:schemeClr val="tx1"/>
                  </a:solidFill>
                </a:endParaRPr>
              </a:p>
            </p:txBody>
          </p:sp>
        </p:grpSp>
        <p:grpSp>
          <p:nvGrpSpPr>
            <p:cNvPr id="19" name="Group 18"/>
            <p:cNvGrpSpPr>
              <a:grpSpLocks/>
            </p:cNvGrpSpPr>
            <p:nvPr/>
          </p:nvGrpSpPr>
          <p:grpSpPr bwMode="auto">
            <a:xfrm>
              <a:off x="3841740" y="4672712"/>
              <a:ext cx="2228860" cy="462751"/>
              <a:chOff x="2120" y="2712"/>
              <a:chExt cx="1704" cy="361"/>
            </a:xfrm>
          </p:grpSpPr>
          <p:sp>
            <p:nvSpPr>
              <p:cNvPr id="29" name="Rectangle 19"/>
              <p:cNvSpPr>
                <a:spLocks noChangeArrowheads="1"/>
              </p:cNvSpPr>
              <p:nvPr/>
            </p:nvSpPr>
            <p:spPr bwMode="auto">
              <a:xfrm>
                <a:off x="2120" y="2725"/>
                <a:ext cx="1581" cy="3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1" name="Oval 20"/>
              <p:cNvSpPr>
                <a:spLocks noChangeArrowheads="1"/>
              </p:cNvSpPr>
              <p:nvPr/>
            </p:nvSpPr>
            <p:spPr bwMode="auto">
              <a:xfrm>
                <a:off x="2192" y="2764"/>
                <a:ext cx="86" cy="86"/>
              </a:xfrm>
              <a:prstGeom prst="ellipse">
                <a:avLst/>
              </a:prstGeom>
              <a:solidFill>
                <a:srgbClr val="FFFF66"/>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2" name="Oval 21"/>
              <p:cNvSpPr>
                <a:spLocks noChangeArrowheads="1"/>
              </p:cNvSpPr>
              <p:nvPr/>
            </p:nvSpPr>
            <p:spPr bwMode="auto">
              <a:xfrm>
                <a:off x="2194" y="2901"/>
                <a:ext cx="86" cy="86"/>
              </a:xfrm>
              <a:prstGeom prst="ellipse">
                <a:avLst/>
              </a:prstGeom>
              <a:solidFill>
                <a:srgbClr val="000099"/>
              </a:solidFill>
              <a:ln w="1270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3" name="Text Box 22"/>
              <p:cNvSpPr txBox="1">
                <a:spLocks noChangeArrowheads="1"/>
              </p:cNvSpPr>
              <p:nvPr/>
            </p:nvSpPr>
            <p:spPr bwMode="auto">
              <a:xfrm>
                <a:off x="2334" y="2712"/>
                <a:ext cx="983"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Unstable RWM</a:t>
                </a:r>
              </a:p>
            </p:txBody>
          </p:sp>
          <p:sp>
            <p:nvSpPr>
              <p:cNvPr id="34" name="Text Box 23"/>
              <p:cNvSpPr txBox="1">
                <a:spLocks noChangeArrowheads="1"/>
              </p:cNvSpPr>
              <p:nvPr/>
            </p:nvSpPr>
            <p:spPr bwMode="auto">
              <a:xfrm>
                <a:off x="2336" y="2838"/>
                <a:ext cx="1488"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Stable / controlled RWM</a:t>
                </a:r>
              </a:p>
            </p:txBody>
          </p:sp>
        </p:grpSp>
      </p:grpSp>
    </p:spTree>
    <p:extLst>
      <p:ext uri="{BB962C8B-B14F-4D97-AF65-F5344CB8AC3E}">
        <p14:creationId xmlns:p14="http://schemas.microsoft.com/office/powerpoint/2010/main" val="21424253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5343874"/>
            <a:ext cx="3454400" cy="923330"/>
          </a:xfrm>
          <a:prstGeom prst="rect">
            <a:avLst/>
          </a:prstGeom>
          <a:noFill/>
        </p:spPr>
        <p:txBody>
          <a:bodyPr wrap="square" rtlCol="0">
            <a:spAutoFit/>
          </a:bodyPr>
          <a:lstStyle/>
          <a:p>
            <a:pPr algn="ctr">
              <a:buNone/>
            </a:pPr>
            <a:r>
              <a:rPr lang="en-US" sz="1800" i="0" dirty="0" smtClean="0"/>
              <a:t>Example: </a:t>
            </a:r>
            <a:r>
              <a:rPr lang="en-US" sz="1800" i="0" dirty="0" err="1" smtClean="0"/>
              <a:t>Disruptivity</a:t>
            </a:r>
            <a:r>
              <a:rPr lang="en-US" sz="1800" i="0" dirty="0" smtClean="0"/>
              <a:t> is reduced with strong shaping of the plasma boundary.</a:t>
            </a:r>
          </a:p>
        </p:txBody>
      </p:sp>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400" i="0" dirty="0" smtClean="0">
                <a:solidFill>
                  <a:srgbClr val="0816FF"/>
                </a:solidFill>
              </a:rPr>
              <a:t>NSTX Data Demonstrates a Favorable Operations Window For Reduced </a:t>
            </a:r>
            <a:r>
              <a:rPr lang="en-US" sz="2400" i="0" dirty="0" err="1" smtClean="0">
                <a:solidFill>
                  <a:srgbClr val="0816FF"/>
                </a:solidFill>
              </a:rPr>
              <a:t>Disruptivity</a:t>
            </a:r>
            <a:r>
              <a:rPr lang="en-US" sz="2400" i="0" dirty="0" smtClean="0">
                <a:solidFill>
                  <a:srgbClr val="0816FF"/>
                </a:solidFill>
              </a:rPr>
              <a:t> in an ST-FNSF</a:t>
            </a:r>
          </a:p>
        </p:txBody>
      </p:sp>
      <p:sp>
        <p:nvSpPr>
          <p:cNvPr id="26" name="Slide Number Placeholder 3"/>
          <p:cNvSpPr>
            <a:spLocks noGrp="1"/>
          </p:cNvSpPr>
          <p:nvPr>
            <p:ph type="sldNum" sz="quarter" idx="4294967295"/>
          </p:nvPr>
        </p:nvSpPr>
        <p:spPr>
          <a:xfrm>
            <a:off x="7239000" y="6515100"/>
            <a:ext cx="1905000" cy="457200"/>
          </a:xfrm>
          <a:prstGeom prst="rect">
            <a:avLst/>
          </a:prstGeom>
          <a:noFill/>
        </p:spPr>
        <p:txBody>
          <a:bodyPr anchor="t"/>
          <a:lstStyle/>
          <a:p>
            <a:fld id="{338AFD17-9088-4C77-B107-6A6359279C2A}" type="slidenum">
              <a:rPr lang="en-US" sz="1400" b="0">
                <a:latin typeface="Times" charset="0"/>
              </a:rPr>
              <a:pPr/>
              <a:t>79</a:t>
            </a:fld>
            <a:endParaRPr lang="en-US" sz="1400" b="0" dirty="0">
              <a:latin typeface="Times" charset="0"/>
            </a:endParaRPr>
          </a:p>
        </p:txBody>
      </p:sp>
      <p:pic>
        <p:nvPicPr>
          <p:cNvPr id="6" name="Picture 5" descr="Fig11.pdf"/>
          <p:cNvPicPr>
            <a:picLocks noChangeAspect="1"/>
          </p:cNvPicPr>
          <p:nvPr/>
        </p:nvPicPr>
        <p:blipFill rotWithShape="1">
          <a:blip r:embed="rId2">
            <a:extLst>
              <a:ext uri="{28A0092B-C50C-407E-A947-70E740481C1C}">
                <a14:useLocalDpi xmlns:a14="http://schemas.microsoft.com/office/drawing/2010/main" val="0"/>
              </a:ext>
            </a:extLst>
          </a:blip>
          <a:srcRect l="18721" t="65325" r="37781" b="4237"/>
          <a:stretch/>
        </p:blipFill>
        <p:spPr>
          <a:xfrm>
            <a:off x="159624" y="1842718"/>
            <a:ext cx="3561476" cy="3225064"/>
          </a:xfrm>
          <a:prstGeom prst="rect">
            <a:avLst/>
          </a:prstGeom>
        </p:spPr>
      </p:pic>
      <p:sp>
        <p:nvSpPr>
          <p:cNvPr id="37" name="Oval 36"/>
          <p:cNvSpPr/>
          <p:nvPr/>
        </p:nvSpPr>
        <p:spPr bwMode="auto">
          <a:xfrm>
            <a:off x="2668928" y="2629789"/>
            <a:ext cx="760071" cy="49761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TextBox 14"/>
          <p:cNvSpPr txBox="1"/>
          <p:nvPr/>
        </p:nvSpPr>
        <p:spPr>
          <a:xfrm>
            <a:off x="3677275" y="4398686"/>
            <a:ext cx="5555625" cy="1224951"/>
          </a:xfrm>
          <a:prstGeom prst="rect">
            <a:avLst/>
          </a:prstGeom>
          <a:noFill/>
        </p:spPr>
        <p:txBody>
          <a:bodyPr wrap="square" rtlCol="0">
            <a:spAutoFit/>
          </a:bodyPr>
          <a:lstStyle/>
          <a:p>
            <a:pPr marL="285750" indent="-285750">
              <a:buFont typeface="Arial"/>
              <a:buChar char="•"/>
            </a:pPr>
            <a:r>
              <a:rPr lang="en-US" sz="1600" i="0" dirty="0" smtClean="0"/>
              <a:t>No strong increase in </a:t>
            </a:r>
            <a:r>
              <a:rPr lang="en-US" sz="1600" i="0" dirty="0" err="1" smtClean="0"/>
              <a:t>disruptivity</a:t>
            </a:r>
            <a:r>
              <a:rPr lang="en-US" sz="1600" i="0" dirty="0" smtClean="0"/>
              <a:t> as </a:t>
            </a:r>
            <a:r>
              <a:rPr lang="en-US" sz="1600" i="0" dirty="0" smtClean="0">
                <a:latin typeface="Symbol" charset="2"/>
                <a:cs typeface="Symbol" charset="2"/>
              </a:rPr>
              <a:t>b</a:t>
            </a:r>
            <a:r>
              <a:rPr lang="en-US" sz="1600" i="0" baseline="-25000" dirty="0" smtClean="0"/>
              <a:t>N</a:t>
            </a:r>
            <a:r>
              <a:rPr lang="en-US" sz="1600" i="0" dirty="0" smtClean="0"/>
              <a:t> increases</a:t>
            </a:r>
          </a:p>
          <a:p>
            <a:pPr marL="285750" indent="-285750">
              <a:buFont typeface="Arial"/>
              <a:buChar char="•"/>
            </a:pPr>
            <a:r>
              <a:rPr lang="en-US" sz="1600" i="0" dirty="0" smtClean="0"/>
              <a:t>Reduction in </a:t>
            </a:r>
            <a:r>
              <a:rPr lang="en-US" sz="1600" i="0" dirty="0" err="1" smtClean="0"/>
              <a:t>disruptivity</a:t>
            </a:r>
            <a:r>
              <a:rPr lang="en-US" sz="1600" i="0" dirty="0" smtClean="0"/>
              <a:t> also with:</a:t>
            </a:r>
          </a:p>
          <a:p>
            <a:pPr marL="742950" lvl="1" indent="-285750">
              <a:buFont typeface="Arial"/>
              <a:buChar char="•"/>
            </a:pPr>
            <a:r>
              <a:rPr lang="en-US" sz="1600" i="0" dirty="0" smtClean="0"/>
              <a:t>Decreasing l</a:t>
            </a:r>
            <a:r>
              <a:rPr lang="en-US" sz="1600" i="0" baseline="-25000" dirty="0" smtClean="0"/>
              <a:t>i </a:t>
            </a:r>
            <a:r>
              <a:rPr lang="en-US" sz="1600" i="0" dirty="0" smtClean="0"/>
              <a:t>(broader current profile)</a:t>
            </a:r>
          </a:p>
          <a:p>
            <a:pPr marL="742950" lvl="1" indent="-285750">
              <a:buFont typeface="Arial"/>
              <a:buChar char="•"/>
            </a:pPr>
            <a:r>
              <a:rPr lang="en-US" sz="1600" i="0" dirty="0" smtClean="0"/>
              <a:t>Decreasing pressure peaking</a:t>
            </a:r>
          </a:p>
        </p:txBody>
      </p:sp>
      <p:sp>
        <p:nvSpPr>
          <p:cNvPr id="16" name="Rectangle 15"/>
          <p:cNvSpPr/>
          <p:nvPr/>
        </p:nvSpPr>
        <p:spPr>
          <a:xfrm>
            <a:off x="3278529" y="1952869"/>
            <a:ext cx="332320" cy="285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11" descr="Picture 6"/>
          <p:cNvPicPr>
            <a:picLocks noChangeAspect="1" noChangeArrowheads="1"/>
          </p:cNvPicPr>
          <p:nvPr/>
        </p:nvPicPr>
        <p:blipFill>
          <a:blip r:embed="rId3"/>
          <a:srcRect/>
          <a:stretch>
            <a:fillRect/>
          </a:stretch>
        </p:blipFill>
        <p:spPr bwMode="auto">
          <a:xfrm>
            <a:off x="6598984" y="1020487"/>
            <a:ext cx="1504572" cy="3276599"/>
          </a:xfrm>
          <a:prstGeom prst="rect">
            <a:avLst/>
          </a:prstGeom>
          <a:noFill/>
        </p:spPr>
      </p:pic>
      <p:pic>
        <p:nvPicPr>
          <p:cNvPr id="12" name="Picture 9" descr="Picture 5"/>
          <p:cNvPicPr>
            <a:picLocks noChangeAspect="1" noChangeArrowheads="1"/>
          </p:cNvPicPr>
          <p:nvPr/>
        </p:nvPicPr>
        <p:blipFill>
          <a:blip r:embed="rId4"/>
          <a:srcRect/>
          <a:stretch>
            <a:fillRect/>
          </a:stretch>
        </p:blipFill>
        <p:spPr bwMode="auto">
          <a:xfrm>
            <a:off x="4254893" y="1020487"/>
            <a:ext cx="1524000" cy="3262260"/>
          </a:xfrm>
          <a:prstGeom prst="rect">
            <a:avLst/>
          </a:prstGeom>
          <a:noFill/>
        </p:spPr>
      </p:pic>
      <p:sp>
        <p:nvSpPr>
          <p:cNvPr id="13" name="Text Box 10"/>
          <p:cNvSpPr txBox="1">
            <a:spLocks noChangeArrowheads="1"/>
          </p:cNvSpPr>
          <p:nvPr/>
        </p:nvSpPr>
        <p:spPr bwMode="auto">
          <a:xfrm>
            <a:off x="4563590" y="2228183"/>
            <a:ext cx="592610"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=37</a:t>
            </a:r>
          </a:p>
        </p:txBody>
      </p:sp>
      <p:sp>
        <p:nvSpPr>
          <p:cNvPr id="14" name="Text Box 12"/>
          <p:cNvSpPr txBox="1">
            <a:spLocks noChangeArrowheads="1"/>
          </p:cNvSpPr>
          <p:nvPr/>
        </p:nvSpPr>
        <p:spPr bwMode="auto">
          <a:xfrm>
            <a:off x="6895444" y="2241917"/>
            <a:ext cx="738186"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=20</a:t>
            </a:r>
          </a:p>
        </p:txBody>
      </p:sp>
      <p:pic>
        <p:nvPicPr>
          <p:cNvPr id="18" name="Picture 17" descr="Fig12.pdf"/>
          <p:cNvPicPr>
            <a:picLocks noChangeAspect="1"/>
          </p:cNvPicPr>
          <p:nvPr/>
        </p:nvPicPr>
        <p:blipFill rotWithShape="1">
          <a:blip r:embed="rId5">
            <a:extLst>
              <a:ext uri="{28A0092B-C50C-407E-A947-70E740481C1C}">
                <a14:useLocalDpi xmlns:a14="http://schemas.microsoft.com/office/drawing/2010/main" val="0"/>
              </a:ext>
            </a:extLst>
          </a:blip>
          <a:srcRect l="18432" t="27677" r="35901" b="65054"/>
          <a:stretch/>
        </p:blipFill>
        <p:spPr>
          <a:xfrm>
            <a:off x="436832" y="1054608"/>
            <a:ext cx="3241780" cy="667512"/>
          </a:xfrm>
          <a:prstGeom prst="rect">
            <a:avLst/>
          </a:prstGeom>
        </p:spPr>
      </p:pic>
      <p:sp>
        <p:nvSpPr>
          <p:cNvPr id="3" name="Rectangle 2"/>
          <p:cNvSpPr/>
          <p:nvPr/>
        </p:nvSpPr>
        <p:spPr>
          <a:xfrm>
            <a:off x="3924300" y="5722034"/>
            <a:ext cx="4851400" cy="707886"/>
          </a:xfrm>
          <a:prstGeom prst="rect">
            <a:avLst/>
          </a:prstGeom>
          <a:solidFill>
            <a:schemeClr val="accent1">
              <a:lumMod val="20000"/>
              <a:lumOff val="80000"/>
            </a:schemeClr>
          </a:solidFill>
          <a:ln>
            <a:solidFill>
              <a:srgbClr val="000000"/>
            </a:solidFill>
          </a:ln>
        </p:spPr>
        <p:txBody>
          <a:bodyPr wrap="square">
            <a:spAutoFit/>
          </a:bodyPr>
          <a:lstStyle/>
          <a:p>
            <a:pPr>
              <a:buNone/>
            </a:pPr>
            <a:r>
              <a:rPr lang="en-US" sz="2000" i="0" dirty="0" smtClean="0">
                <a:solidFill>
                  <a:srgbClr val="FF0000"/>
                </a:solidFill>
              </a:rPr>
              <a:t>Upgrades will test and improve these favorable trends </a:t>
            </a:r>
            <a:r>
              <a:rPr lang="en-US" sz="2000" i="0" dirty="0">
                <a:solidFill>
                  <a:srgbClr val="FF0000"/>
                </a:solidFill>
              </a:rPr>
              <a:t>in a systematic </a:t>
            </a:r>
            <a:r>
              <a:rPr lang="en-US" sz="2000" i="0" dirty="0" smtClean="0">
                <a:solidFill>
                  <a:srgbClr val="FF0000"/>
                </a:solidFill>
              </a:rPr>
              <a:t>way</a:t>
            </a:r>
            <a:endParaRPr lang="en-US" sz="2000" i="0" dirty="0">
              <a:solidFill>
                <a:srgbClr val="FF0000"/>
              </a:solidFill>
            </a:endParaRPr>
          </a:p>
        </p:txBody>
      </p:sp>
      <p:sp>
        <p:nvSpPr>
          <p:cNvPr id="19" name="Text Box 4"/>
          <p:cNvSpPr txBox="1">
            <a:spLocks noChangeArrowheads="1"/>
          </p:cNvSpPr>
          <p:nvPr/>
        </p:nvSpPr>
        <p:spPr bwMode="auto">
          <a:xfrm>
            <a:off x="990453" y="6191509"/>
            <a:ext cx="2772996" cy="2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S.P</a:t>
            </a:r>
            <a:r>
              <a:rPr lang="en-US" sz="1200" b="0" i="0" dirty="0">
                <a:latin typeface="+mn-lt"/>
                <a:cs typeface="Times New Roman"/>
              </a:rPr>
              <a:t>. Gerhardt et al., </a:t>
            </a:r>
            <a:r>
              <a:rPr lang="en-US" sz="1200" b="0" i="0" dirty="0" smtClean="0">
                <a:latin typeface="+mn-lt"/>
                <a:cs typeface="Times New Roman"/>
              </a:rPr>
              <a:t>NF (2013)  </a:t>
            </a:r>
            <a:endParaRPr kumimoji="0" lang="en-US" sz="1200" b="0" i="0" u="none" strike="noStrike" cap="none" normalizeH="0" baseline="0" dirty="0">
              <a:ln>
                <a:noFill/>
              </a:ln>
              <a:solidFill>
                <a:schemeClr val="tx1"/>
              </a:solidFill>
              <a:effectLst/>
              <a:latin typeface="+mn-lt"/>
              <a:ea typeface="ÇlÇr ñæí©" charset="0"/>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cs typeface="Times New Roman"/>
            </a:endParaRPr>
          </a:p>
        </p:txBody>
      </p:sp>
      <p:sp>
        <p:nvSpPr>
          <p:cNvPr id="20" name="TextBox 19"/>
          <p:cNvSpPr txBox="1"/>
          <p:nvPr/>
        </p:nvSpPr>
        <p:spPr>
          <a:xfrm>
            <a:off x="2870200" y="1981200"/>
            <a:ext cx="825917" cy="276999"/>
          </a:xfrm>
          <a:prstGeom prst="rect">
            <a:avLst/>
          </a:prstGeom>
          <a:noFill/>
        </p:spPr>
        <p:txBody>
          <a:bodyPr wrap="none" rtlCol="0">
            <a:spAutoFit/>
          </a:bodyPr>
          <a:lstStyle/>
          <a:p>
            <a:pPr>
              <a:buNone/>
            </a:pPr>
            <a:r>
              <a:rPr lang="en-US" i="0" dirty="0" smtClean="0"/>
              <a:t>ST-FNSF</a:t>
            </a:r>
            <a:endParaRPr lang="en-US" i="0" dirty="0"/>
          </a:p>
        </p:txBody>
      </p:sp>
      <p:cxnSp>
        <p:nvCxnSpPr>
          <p:cNvPr id="21" name="Straight Arrow Connector 20"/>
          <p:cNvCxnSpPr>
            <a:stCxn id="20" idx="2"/>
          </p:cNvCxnSpPr>
          <p:nvPr/>
        </p:nvCxnSpPr>
        <p:spPr bwMode="auto">
          <a:xfrm flipH="1">
            <a:off x="3073400" y="2258199"/>
            <a:ext cx="209759" cy="383401"/>
          </a:xfrm>
          <a:prstGeom prst="straightConnector1">
            <a:avLst/>
          </a:prstGeom>
          <a:noFill/>
          <a:ln w="15875" cap="flat" cmpd="sng" algn="ctr">
            <a:solidFill>
              <a:schemeClr val="tx1"/>
            </a:solidFill>
            <a:prstDash val="solid"/>
            <a:round/>
            <a:headEnd type="none" w="med" len="med"/>
            <a:tailEnd type="arrow"/>
          </a:ln>
          <a:effectLst/>
        </p:spPr>
      </p:cxnSp>
      <p:sp>
        <p:nvSpPr>
          <p:cNvPr id="2" name="Rectangle 1"/>
          <p:cNvSpPr/>
          <p:nvPr/>
        </p:nvSpPr>
        <p:spPr>
          <a:xfrm>
            <a:off x="2230236" y="4903401"/>
            <a:ext cx="1559329" cy="369332"/>
          </a:xfrm>
          <a:prstGeom prst="rect">
            <a:avLst/>
          </a:prstGeom>
        </p:spPr>
        <p:txBody>
          <a:bodyPr wrap="none">
            <a:spAutoFit/>
          </a:bodyPr>
          <a:lstStyle/>
          <a:p>
            <a:pPr algn="ctr">
              <a:buNone/>
            </a:pPr>
            <a:r>
              <a:rPr lang="en-US" sz="1800" i="0" dirty="0"/>
              <a:t>(S=q</a:t>
            </a:r>
            <a:r>
              <a:rPr lang="en-US" sz="1800" i="0" baseline="-25000" dirty="0"/>
              <a:t>95</a:t>
            </a:r>
            <a:r>
              <a:rPr lang="en-US" sz="1800" i="0" dirty="0"/>
              <a:t>I</a:t>
            </a:r>
            <a:r>
              <a:rPr lang="en-US" sz="1800" i="0" baseline="-25000" dirty="0"/>
              <a:t>P</a:t>
            </a:r>
            <a:r>
              <a:rPr lang="en-US" sz="1800" i="0" dirty="0"/>
              <a:t>/</a:t>
            </a:r>
            <a:r>
              <a:rPr lang="en-US" sz="1800" i="0" dirty="0" err="1"/>
              <a:t>aB</a:t>
            </a:r>
            <a:r>
              <a:rPr lang="en-US" sz="1800" i="0" baseline="-25000" dirty="0" err="1"/>
              <a:t>T</a:t>
            </a:r>
            <a:r>
              <a:rPr lang="en-US" sz="1800" i="0" dirty="0"/>
              <a:t>)</a:t>
            </a:r>
          </a:p>
        </p:txBody>
      </p:sp>
    </p:spTree>
    <p:extLst>
      <p:ext uri="{BB962C8B-B14F-4D97-AF65-F5344CB8AC3E}">
        <p14:creationId xmlns:p14="http://schemas.microsoft.com/office/powerpoint/2010/main" val="353303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err="1" smtClean="0"/>
              <a:t>Tokamak</a:t>
            </a:r>
            <a:r>
              <a:rPr lang="en-US" sz="2800" dirty="0" smtClean="0"/>
              <a:t>:  Poloidal field from plasma current + toroidal field from magnets create helical field</a:t>
            </a:r>
            <a:endParaRPr lang="en-US" sz="2800" dirty="0"/>
          </a:p>
        </p:txBody>
      </p:sp>
      <p:pic>
        <p:nvPicPr>
          <p:cNvPr id="12290" name="Picture 2" descr="https://www.euro-fusion.org/wpcms/wp-content/uploads/2011/07/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685"/>
            <a:ext cx="6096000" cy="53993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0" y="6172200"/>
            <a:ext cx="2667000" cy="400110"/>
          </a:xfrm>
          <a:prstGeom prst="rect">
            <a:avLst/>
          </a:prstGeom>
        </p:spPr>
        <p:txBody>
          <a:bodyPr wrap="square">
            <a:spAutoFit/>
          </a:bodyPr>
          <a:lstStyle/>
          <a:p>
            <a:pPr algn="ctr"/>
            <a:r>
              <a:rPr lang="en-US" altLang="en-US" sz="1000" i="0" dirty="0" smtClean="0"/>
              <a:t>“</a:t>
            </a:r>
            <a:r>
              <a:rPr lang="en-US" altLang="en-US" sz="1000" i="0" dirty="0" err="1" smtClean="0"/>
              <a:t>Tokamak</a:t>
            </a:r>
            <a:r>
              <a:rPr lang="en-US" altLang="en-US" sz="1000" i="0" dirty="0" smtClean="0"/>
              <a:t>”:  Russian acronym </a:t>
            </a:r>
            <a:r>
              <a:rPr lang="en-US" altLang="en-US" sz="1000" i="0" dirty="0"/>
              <a:t>for “toroidal chamber with magnetic coils</a:t>
            </a:r>
            <a:r>
              <a:rPr lang="en-US" altLang="en-US" sz="1000" i="0" dirty="0" smtClean="0"/>
              <a:t>”</a:t>
            </a:r>
            <a:endParaRPr lang="en-US" sz="1000" i="0" dirty="0"/>
          </a:p>
        </p:txBody>
      </p:sp>
      <p:sp>
        <p:nvSpPr>
          <p:cNvPr id="5" name="TextBox 4"/>
          <p:cNvSpPr txBox="1"/>
          <p:nvPr/>
        </p:nvSpPr>
        <p:spPr>
          <a:xfrm>
            <a:off x="5867400" y="1026378"/>
            <a:ext cx="3276600" cy="3724096"/>
          </a:xfrm>
          <a:prstGeom prst="rect">
            <a:avLst/>
          </a:prstGeom>
          <a:noFill/>
        </p:spPr>
        <p:txBody>
          <a:bodyPr wrap="square" rIns="0" rtlCol="0">
            <a:spAutoFit/>
          </a:bodyPr>
          <a:lstStyle/>
          <a:p>
            <a:pPr marL="228600" indent="-228600">
              <a:buFont typeface="Arial" panose="020B0604020202020204" pitchFamily="34" charset="0"/>
              <a:buChar char="•"/>
            </a:pPr>
            <a:r>
              <a:rPr lang="en-US" sz="2000" b="0" i="0" dirty="0" smtClean="0">
                <a:solidFill>
                  <a:schemeClr val="tx1"/>
                </a:solidFill>
              </a:rPr>
              <a:t>Helical field = B-field covers toroidal surfaces</a:t>
            </a:r>
          </a:p>
          <a:p>
            <a:pPr marL="228600" indent="-228600">
              <a:buFont typeface="Arial" panose="020B0604020202020204" pitchFamily="34" charset="0"/>
              <a:buChar char="•"/>
            </a:pPr>
            <a:endParaRPr lang="en-US" sz="2000" b="0" i="0" dirty="0" smtClean="0">
              <a:solidFill>
                <a:schemeClr val="tx1"/>
              </a:solidFill>
            </a:endParaRPr>
          </a:p>
          <a:p>
            <a:pPr marL="228600" indent="-228600">
              <a:buFont typeface="Arial" panose="020B0604020202020204" pitchFamily="34" charset="0"/>
              <a:buChar char="•"/>
            </a:pPr>
            <a:r>
              <a:rPr lang="en-US" sz="2000" b="0" i="0" dirty="0" smtClean="0">
                <a:solidFill>
                  <a:schemeClr val="tx1"/>
                </a:solidFill>
              </a:rPr>
              <a:t>Allows currents to flow along magnetic field </a:t>
            </a:r>
          </a:p>
          <a:p>
            <a:pPr marL="228600" indent="-228600">
              <a:buFont typeface="Arial" panose="020B0604020202020204" pitchFamily="34" charset="0"/>
              <a:buChar char="•"/>
            </a:pPr>
            <a:endParaRPr lang="en-US" sz="1400" b="0" i="0" dirty="0" smtClean="0">
              <a:solidFill>
                <a:schemeClr val="tx1"/>
              </a:solidFill>
            </a:endParaRPr>
          </a:p>
          <a:p>
            <a:pPr marL="228600" indent="-228600">
              <a:buFont typeface="Arial" panose="020B0604020202020204" pitchFamily="34" charset="0"/>
              <a:buChar char="•"/>
            </a:pPr>
            <a:r>
              <a:rPr lang="en-US" sz="2000" b="0" i="0" dirty="0" smtClean="0">
                <a:solidFill>
                  <a:schemeClr val="tx1"/>
                </a:solidFill>
              </a:rPr>
              <a:t>Short-circuits electric fields that would otherwise expel plasma</a:t>
            </a:r>
          </a:p>
          <a:p>
            <a:pPr marL="228600" indent="-228600">
              <a:buFont typeface="Arial" panose="020B0604020202020204" pitchFamily="34" charset="0"/>
              <a:buChar char="•"/>
            </a:pPr>
            <a:endParaRPr lang="en-US" sz="1100" b="0" i="0" dirty="0" smtClean="0">
              <a:solidFill>
                <a:schemeClr val="tx1"/>
              </a:solidFill>
            </a:endParaRPr>
          </a:p>
          <a:p>
            <a:pPr marL="344488" indent="-344488">
              <a:buFont typeface="Wingdings" panose="05000000000000000000" pitchFamily="2" charset="2"/>
              <a:buChar char="Ø"/>
            </a:pPr>
            <a:r>
              <a:rPr lang="en-US" sz="2000" b="0" i="0" dirty="0" smtClean="0">
                <a:solidFill>
                  <a:srgbClr val="FF0000"/>
                </a:solidFill>
              </a:rPr>
              <a:t>Particles tied to surface</a:t>
            </a:r>
          </a:p>
          <a:p>
            <a:pPr marL="457200" indent="-457200">
              <a:buFont typeface="Wingdings" panose="05000000000000000000" pitchFamily="2" charset="2"/>
              <a:buChar char="Ø"/>
            </a:pPr>
            <a:endParaRPr lang="en-US" sz="1100" b="0" i="0" dirty="0" smtClean="0">
              <a:solidFill>
                <a:schemeClr val="tx1"/>
              </a:solidFill>
              <a:sym typeface="Wingdings" panose="05000000000000000000" pitchFamily="2" charset="2"/>
            </a:endParaRPr>
          </a:p>
          <a:p>
            <a:pPr marL="284163" indent="-284163">
              <a:buFont typeface="Wingdings" panose="05000000000000000000" pitchFamily="2" charset="2"/>
              <a:buChar char="Ø"/>
            </a:pPr>
            <a:r>
              <a:rPr lang="en-US" sz="2000" b="0" i="0" dirty="0" smtClean="0">
                <a:solidFill>
                  <a:srgbClr val="FF0000"/>
                </a:solidFill>
                <a:sym typeface="Wingdings" panose="05000000000000000000" pitchFamily="2" charset="2"/>
              </a:rPr>
              <a:t> Improved confinement</a:t>
            </a:r>
            <a:endParaRPr lang="en-US" sz="2000" b="0" i="0" dirty="0">
              <a:solidFill>
                <a:srgbClr val="FF0000"/>
              </a:solidFill>
            </a:endParaRPr>
          </a:p>
        </p:txBody>
      </p:sp>
    </p:spTree>
    <p:extLst>
      <p:ext uri="{BB962C8B-B14F-4D97-AF65-F5344CB8AC3E}">
        <p14:creationId xmlns:p14="http://schemas.microsoft.com/office/powerpoint/2010/main" val="2023432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Favorable Confinement Trend with </a:t>
            </a:r>
            <a:r>
              <a:rPr lang="en-US" sz="2400" i="0" dirty="0" err="1" smtClean="0">
                <a:solidFill>
                  <a:srgbClr val="0923FF"/>
                </a:solidFill>
              </a:rPr>
              <a:t>Collisionality</a:t>
            </a:r>
            <a:r>
              <a:rPr lang="en-US" sz="2400" i="0" dirty="0">
                <a:solidFill>
                  <a:srgbClr val="0923FF"/>
                </a:solidFill>
              </a:rPr>
              <a:t> </a:t>
            </a:r>
            <a:r>
              <a:rPr lang="en-US" sz="2400" i="0" dirty="0" smtClean="0">
                <a:solidFill>
                  <a:srgbClr val="0923FF"/>
                </a:solidFill>
              </a:rPr>
              <a:t>and </a:t>
            </a:r>
            <a:r>
              <a:rPr lang="en-US" sz="2400" i="0" dirty="0" smtClean="0">
                <a:solidFill>
                  <a:srgbClr val="0923FF"/>
                </a:solidFill>
                <a:latin typeface="Symbol" charset="2"/>
                <a:cs typeface="Symbol" charset="2"/>
              </a:rPr>
              <a:t>b</a:t>
            </a:r>
            <a:r>
              <a:rPr lang="en-US" sz="2400" i="0" dirty="0" smtClean="0">
                <a:solidFill>
                  <a:srgbClr val="0923FF"/>
                </a:solidFill>
              </a:rPr>
              <a:t> found </a:t>
            </a:r>
          </a:p>
          <a:p>
            <a:pPr algn="ctr" eaLnBrk="0" hangingPunct="0">
              <a:lnSpc>
                <a:spcPts val="2980"/>
              </a:lnSpc>
              <a:spcBef>
                <a:spcPct val="0"/>
              </a:spcBef>
              <a:spcAft>
                <a:spcPts val="0"/>
              </a:spcAft>
              <a:buFontTx/>
              <a:buNone/>
            </a:pPr>
            <a:r>
              <a:rPr lang="en-US" sz="2000" i="0" dirty="0" smtClean="0">
                <a:solidFill>
                  <a:srgbClr val="FF0000"/>
                </a:solidFill>
              </a:rPr>
              <a:t>Important implications for future STs and Demo with much lower </a:t>
            </a:r>
            <a:r>
              <a:rPr lang="en-US" sz="2400" dirty="0" smtClean="0">
                <a:solidFill>
                  <a:srgbClr val="FF0000"/>
                </a:solidFill>
                <a:latin typeface="Symbol" charset="2"/>
                <a:cs typeface="Symbol" charset="2"/>
              </a:rPr>
              <a:t>n</a:t>
            </a:r>
            <a:r>
              <a:rPr lang="en-US" sz="2400" baseline="-25000" dirty="0" smtClean="0">
                <a:solidFill>
                  <a:srgbClr val="FF0000"/>
                </a:solidFill>
              </a:rPr>
              <a:t>*</a:t>
            </a:r>
            <a:r>
              <a:rPr lang="en-US" sz="2400" i="0" dirty="0" smtClean="0">
                <a:solidFill>
                  <a:srgbClr val="FF0000"/>
                </a:solidFill>
              </a:rPr>
              <a:t> </a:t>
            </a:r>
            <a:endParaRPr lang="en-US" sz="1600" i="0" dirty="0">
              <a:solidFill>
                <a:srgbClr val="FF0000"/>
              </a:solidFill>
              <a:latin typeface="Helvetica Neue" charset="0"/>
            </a:endParaRPr>
          </a:p>
        </p:txBody>
      </p:sp>
      <p:sp>
        <p:nvSpPr>
          <p:cNvPr id="20" name="Rectangle 19"/>
          <p:cNvSpPr/>
          <p:nvPr/>
        </p:nvSpPr>
        <p:spPr>
          <a:xfrm>
            <a:off x="6285366" y="5805300"/>
            <a:ext cx="2229766" cy="276999"/>
          </a:xfrm>
          <a:prstGeom prst="rect">
            <a:avLst/>
          </a:prstGeom>
        </p:spPr>
        <p:txBody>
          <a:bodyPr wrap="square">
            <a:spAutoFit/>
          </a:bodyPr>
          <a:lstStyle/>
          <a:p>
            <a:pPr defTabSz="914400">
              <a:buNone/>
            </a:pPr>
            <a:r>
              <a:rPr lang="en-US" b="0" i="0" dirty="0">
                <a:solidFill>
                  <a:srgbClr val="000000"/>
                </a:solidFill>
                <a:latin typeface="+mn-lt"/>
                <a:cs typeface="Times New Roman"/>
              </a:rPr>
              <a:t>M. </a:t>
            </a:r>
            <a:r>
              <a:rPr lang="en-US" b="0" i="0" dirty="0" err="1">
                <a:solidFill>
                  <a:srgbClr val="000000"/>
                </a:solidFill>
                <a:latin typeface="+mn-lt"/>
                <a:cs typeface="Times New Roman"/>
              </a:rPr>
              <a:t>Valovic</a:t>
            </a:r>
            <a:r>
              <a:rPr lang="en-US" b="0" i="0" dirty="0">
                <a:solidFill>
                  <a:srgbClr val="000000"/>
                </a:solidFill>
                <a:latin typeface="+mn-lt"/>
                <a:cs typeface="Times New Roman"/>
              </a:rPr>
              <a:t> et al., NF (2011)</a:t>
            </a:r>
          </a:p>
        </p:txBody>
      </p:sp>
      <p:grpSp>
        <p:nvGrpSpPr>
          <p:cNvPr id="8" name="Group 7"/>
          <p:cNvGrpSpPr/>
          <p:nvPr/>
        </p:nvGrpSpPr>
        <p:grpSpPr>
          <a:xfrm>
            <a:off x="161469" y="1925401"/>
            <a:ext cx="8487231" cy="3916598"/>
            <a:chOff x="419099" y="2352040"/>
            <a:chExt cx="7397584" cy="3413760"/>
          </a:xfrm>
        </p:grpSpPr>
        <p:sp>
          <p:nvSpPr>
            <p:cNvPr id="36" name="Text Box 3"/>
            <p:cNvSpPr txBox="1">
              <a:spLocks noChangeArrowheads="1"/>
            </p:cNvSpPr>
            <p:nvPr/>
          </p:nvSpPr>
          <p:spPr bwMode="auto">
            <a:xfrm>
              <a:off x="2180388" y="2518021"/>
              <a:ext cx="324416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Fig. 70. </a:t>
              </a:r>
              <a:r>
                <a:rPr kumimoji="0" lang="en-US" sz="1100" b="0" i="0" u="none" strike="noStrike" cap="none" normalizeH="0" baseline="0" dirty="0">
                  <a:ln>
                    <a:noFill/>
                  </a:ln>
                  <a:solidFill>
                    <a:schemeClr val="tx1"/>
                  </a:solidFill>
                  <a:effectLst/>
                  <a:latin typeface="Times New Roman"/>
                  <a:ea typeface="ÇlÇr ñæí©" charset="0"/>
                  <a:cs typeface="Times New Roman"/>
                </a:rPr>
                <a:t>(a) Normalized confinement time as a function of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at mid-radius in NSTX.  Blue points are from discharges that used </a:t>
              </a:r>
              <a:r>
                <a:rPr kumimoji="0" lang="en-US" sz="1100" b="0" i="0" u="none" strike="noStrike" cap="none" normalizeH="0" baseline="0" dirty="0" err="1">
                  <a:ln>
                    <a:noFill/>
                  </a:ln>
                  <a:solidFill>
                    <a:schemeClr val="tx1"/>
                  </a:solidFill>
                  <a:effectLst/>
                  <a:latin typeface="Times New Roman"/>
                  <a:ea typeface="ÇlÇr ñæí©" charset="0"/>
                  <a:cs typeface="Times New Roman"/>
                </a:rPr>
                <a:t>HeGDC+B</a:t>
              </a:r>
              <a:r>
                <a:rPr kumimoji="0" lang="en-US" sz="1100" b="0" i="0" u="none" strike="noStrike" cap="none" normalizeH="0" baseline="0" dirty="0">
                  <a:ln>
                    <a:noFill/>
                  </a:ln>
                  <a:solidFill>
                    <a:schemeClr val="tx1"/>
                  </a:solidFill>
                  <a:effectLst/>
                  <a:latin typeface="Times New Roman"/>
                  <a:ea typeface="ÇlÇr ñæí©" charset="0"/>
                  <a:cs typeface="Times New Roman"/>
                </a:rPr>
                <a:t> wall conditioning, while red points are from discharges that used Li. </a:t>
              </a:r>
              <a:r>
                <a:rPr lang="en-US" sz="1100" dirty="0">
                  <a:latin typeface="Times New Roman"/>
                  <a:cs typeface="Times New Roman"/>
                </a:rPr>
                <a:t>Reprinted with permission from S.M. Kaye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53 </a:t>
              </a:r>
              <a:r>
                <a:rPr lang="en-US" sz="1100" dirty="0">
                  <a:latin typeface="Times New Roman"/>
                  <a:cs typeface="Times New Roman"/>
                </a:rPr>
                <a:t>063005</a:t>
              </a:r>
              <a:r>
                <a:rPr lang="en-US" sz="1100" b="1" dirty="0">
                  <a:latin typeface="Times New Roman"/>
                  <a:cs typeface="Times New Roman"/>
                </a:rPr>
                <a:t> </a:t>
              </a:r>
              <a:r>
                <a:rPr lang="en-US" sz="1100" dirty="0">
                  <a:latin typeface="Times New Roman"/>
                  <a:cs typeface="Times New Roman"/>
                </a:rPr>
                <a:t>(2013)</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2013). </a:t>
              </a:r>
              <a:r>
                <a:rPr lang="en-US" sz="1100" dirty="0">
                  <a:latin typeface="Times New Roman"/>
                  <a:cs typeface="Times New Roman"/>
                </a:rPr>
                <a:t>Institute of Physics. </a:t>
              </a:r>
            </a:p>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a:t>
              </a:r>
              <a:r>
                <a:rPr kumimoji="0" lang="en-US" sz="1100" b="0" i="0" u="none" strike="noStrike" cap="none" normalizeH="0" baseline="0" dirty="0">
                  <a:ln>
                    <a:noFill/>
                  </a:ln>
                  <a:solidFill>
                    <a:schemeClr val="tx1"/>
                  </a:solidFill>
                  <a:effectLst/>
                  <a:latin typeface="Times New Roman"/>
                  <a:ea typeface="ÇlÇr ñæí©" charset="0"/>
                  <a:cs typeface="Times New Roman"/>
                </a:rPr>
                <a:t>b)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scan of thermal energy confinement time in MAST. </a:t>
              </a:r>
              <a:r>
                <a:rPr lang="en-US" sz="1100" dirty="0" smtClean="0">
                  <a:latin typeface="Times New Roman"/>
                  <a:cs typeface="Times New Roman"/>
                </a:rPr>
                <a:t>Reprinted </a:t>
              </a:r>
              <a:r>
                <a:rPr lang="en-US" sz="1100" dirty="0">
                  <a:latin typeface="Times New Roman"/>
                  <a:cs typeface="Times New Roman"/>
                </a:rPr>
                <a:t>with permission </a:t>
              </a:r>
              <a:r>
                <a:rPr lang="en-US" sz="1100" dirty="0" smtClean="0">
                  <a:latin typeface="Times New Roman"/>
                  <a:cs typeface="Times New Roman"/>
                </a:rPr>
                <a:t>from M</a:t>
              </a:r>
              <a:r>
                <a:rPr lang="en-US" sz="1100" dirty="0">
                  <a:latin typeface="Times New Roman"/>
                  <a:cs typeface="Times New Roman"/>
                </a:rPr>
                <a:t>. </a:t>
              </a:r>
              <a:r>
                <a:rPr lang="en-US" sz="1100" dirty="0" err="1">
                  <a:latin typeface="Times New Roman"/>
                  <a:cs typeface="Times New Roman"/>
                </a:rPr>
                <a:t>Valovic</a:t>
              </a:r>
              <a:r>
                <a:rPr lang="en-US" sz="1100" dirty="0">
                  <a:latin typeface="Times New Roman"/>
                  <a:cs typeface="Times New Roman"/>
                </a:rPr>
                <a:t>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51 </a:t>
              </a:r>
              <a:r>
                <a:rPr lang="en-US" sz="1100" dirty="0">
                  <a:latin typeface="Times New Roman"/>
                  <a:cs typeface="Times New Roman"/>
                </a:rPr>
                <a:t>073045 (2011</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2011) </a:t>
              </a:r>
              <a:r>
                <a:rPr lang="en-US" sz="1100" dirty="0">
                  <a:latin typeface="Times New Roman"/>
                  <a:cs typeface="Times New Roman"/>
                </a:rPr>
                <a:t>Institute of Physics. </a:t>
              </a:r>
            </a:p>
          </p:txBody>
        </p:sp>
        <p:grpSp>
          <p:nvGrpSpPr>
            <p:cNvPr id="7" name="Group 6"/>
            <p:cNvGrpSpPr/>
            <p:nvPr/>
          </p:nvGrpSpPr>
          <p:grpSpPr>
            <a:xfrm>
              <a:off x="419099" y="2352040"/>
              <a:ext cx="7397584" cy="3413760"/>
              <a:chOff x="0" y="2631440"/>
              <a:chExt cx="5746338" cy="2651760"/>
            </a:xfrm>
          </p:grpSpPr>
          <p:pic>
            <p:nvPicPr>
              <p:cNvPr id="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1440"/>
                <a:ext cx="574633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492500" y="2870200"/>
                <a:ext cx="241300" cy="165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9" name="Rectangle 18"/>
            <p:cNvSpPr/>
            <p:nvPr/>
          </p:nvSpPr>
          <p:spPr bwMode="auto">
            <a:xfrm>
              <a:off x="1549400" y="2592430"/>
              <a:ext cx="8763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grpSp>
      <p:sp>
        <p:nvSpPr>
          <p:cNvPr id="22" name="Rectangle 21"/>
          <p:cNvSpPr/>
          <p:nvPr/>
        </p:nvSpPr>
        <p:spPr>
          <a:xfrm>
            <a:off x="139700" y="6131868"/>
            <a:ext cx="89281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Very promising ST scaling to reactor condition, if continues on NSTX-U/MAST-U</a:t>
            </a:r>
            <a:endParaRPr lang="en-US" b="0" i="0" dirty="0">
              <a:solidFill>
                <a:schemeClr val="tx1"/>
              </a:solidFill>
              <a:latin typeface="+mn-lt"/>
            </a:endParaRPr>
          </a:p>
        </p:txBody>
      </p:sp>
      <p:pic>
        <p:nvPicPr>
          <p:cNvPr id="15" name="Picture 14"/>
          <p:cNvPicPr>
            <a:picLocks noChangeAspect="1"/>
          </p:cNvPicPr>
          <p:nvPr/>
        </p:nvPicPr>
        <p:blipFill rotWithShape="1">
          <a:blip r:embed="rId3"/>
          <a:srcRect l="-1" r="9655"/>
          <a:stretch/>
        </p:blipFill>
        <p:spPr>
          <a:xfrm>
            <a:off x="170644" y="1771650"/>
            <a:ext cx="4297680" cy="4118828"/>
          </a:xfrm>
          <a:prstGeom prst="rect">
            <a:avLst/>
          </a:prstGeom>
        </p:spPr>
      </p:pic>
      <p:sp>
        <p:nvSpPr>
          <p:cNvPr id="16" name="Rectangle 15"/>
          <p:cNvSpPr/>
          <p:nvPr/>
        </p:nvSpPr>
        <p:spPr bwMode="auto">
          <a:xfrm>
            <a:off x="1458785" y="2199386"/>
            <a:ext cx="1069052" cy="26339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sp>
        <p:nvSpPr>
          <p:cNvPr id="17" name="Rectangle 16"/>
          <p:cNvSpPr/>
          <p:nvPr/>
        </p:nvSpPr>
        <p:spPr>
          <a:xfrm>
            <a:off x="1422400" y="1001069"/>
            <a:ext cx="7289800" cy="904863"/>
          </a:xfrm>
          <a:prstGeom prst="rect">
            <a:avLst/>
          </a:prstGeom>
          <a:solidFill>
            <a:srgbClr val="C2FFF0"/>
          </a:solidFill>
          <a:ln>
            <a:solidFill>
              <a:srgbClr val="000000"/>
            </a:solidFill>
          </a:ln>
        </p:spPr>
        <p:txBody>
          <a:bodyPr wrap="square">
            <a:spAutoFit/>
          </a:bodyPr>
          <a:lstStyle/>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ea typeface="ÇlÇr ñæí©" charset="0"/>
                <a:cs typeface="Times New Roman"/>
              </a:rPr>
              <a:t>E</a:t>
            </a:r>
            <a:r>
              <a:rPr lang="en-US" sz="2400" i="0" baseline="-25000" dirty="0" smtClean="0">
                <a:solidFill>
                  <a:schemeClr val="tx1"/>
                </a:solidFill>
                <a:ea typeface="ÇlÇr ñæí©" charset="0"/>
                <a:cs typeface="Times New Roman"/>
              </a:rPr>
              <a:t>, </a:t>
            </a:r>
            <a:r>
              <a:rPr lang="en-US" sz="2400" i="0" baseline="-25000" dirty="0" err="1" smtClean="0">
                <a:solidFill>
                  <a:schemeClr val="tx1"/>
                </a:solidFill>
                <a:ea typeface="ÇlÇr ñæí©" charset="0"/>
                <a:cs typeface="Times New Roman"/>
              </a:rPr>
              <a:t>th</a:t>
            </a:r>
            <a:r>
              <a:rPr lang="en-US" sz="2400" i="0" baseline="-25000" dirty="0" smtClean="0">
                <a:solidFill>
                  <a:schemeClr val="tx1"/>
                </a:solidFill>
                <a:ea typeface="ÇlÇr ñæí©" charset="0"/>
                <a:cs typeface="Times New Roman"/>
              </a:rPr>
              <a:t> </a:t>
            </a:r>
            <a:r>
              <a:rPr lang="en-US" sz="2400" i="0" dirty="0">
                <a:solidFill>
                  <a:srgbClr val="000000"/>
                </a:solidFill>
                <a:latin typeface="Symbol" charset="2"/>
                <a:cs typeface="Symbol" charset="2"/>
              </a:rPr>
              <a:t>µ </a:t>
            </a:r>
            <a:r>
              <a:rPr lang="en-US" sz="2400" i="0" dirty="0" smtClean="0">
                <a:solidFill>
                  <a:srgbClr val="000000"/>
                </a:solidFill>
                <a:latin typeface="Symbol" charset="2"/>
                <a:cs typeface="Symbol" charset="2"/>
              </a:rPr>
              <a:t>n</a:t>
            </a:r>
            <a:r>
              <a:rPr lang="en-US" sz="2400" i="0" baseline="-25000" dirty="0" smtClean="0">
                <a:solidFill>
                  <a:srgbClr val="000000"/>
                </a:solidFill>
              </a:rPr>
              <a:t>*e</a:t>
            </a:r>
            <a:r>
              <a:rPr lang="en-US" sz="2400" i="0" baseline="30000" dirty="0" smtClean="0">
                <a:solidFill>
                  <a:srgbClr val="000000"/>
                </a:solidFill>
              </a:rPr>
              <a:t>-0.1  </a:t>
            </a:r>
            <a:r>
              <a:rPr lang="en-US" sz="2400" i="0" dirty="0" smtClean="0">
                <a:solidFill>
                  <a:srgbClr val="000000"/>
                </a:solidFill>
                <a:latin typeface="Symbol" charset="2"/>
                <a:cs typeface="Symbol" charset="2"/>
              </a:rPr>
              <a:t>b</a:t>
            </a:r>
            <a:r>
              <a:rPr lang="en-US" sz="2400" i="0" baseline="30000" dirty="0" smtClean="0">
                <a:solidFill>
                  <a:srgbClr val="000000"/>
                </a:solidFill>
              </a:rPr>
              <a:t>-0.9    </a:t>
            </a:r>
            <a:r>
              <a:rPr lang="en-US" sz="2000" i="0" dirty="0" err="1" smtClean="0">
                <a:solidFill>
                  <a:srgbClr val="000000"/>
                </a:solidFill>
              </a:rPr>
              <a:t>tokamak</a:t>
            </a:r>
            <a:r>
              <a:rPr lang="en-US" sz="2000" i="0" dirty="0" smtClean="0">
                <a:solidFill>
                  <a:srgbClr val="000000"/>
                </a:solidFill>
              </a:rPr>
              <a:t> empirical scaling (</a:t>
            </a:r>
            <a:r>
              <a:rPr lang="en-US" sz="2000" i="0" dirty="0" smtClean="0">
                <a:solidFill>
                  <a:schemeClr val="tx1"/>
                </a:solidFill>
              </a:rPr>
              <a:t>ITER98</a:t>
            </a:r>
            <a:r>
              <a:rPr lang="en-US" sz="2000" i="0" baseline="-25000" dirty="0" smtClean="0">
                <a:solidFill>
                  <a:schemeClr val="tx1"/>
                </a:solidFill>
              </a:rPr>
              <a:t>y</a:t>
            </a:r>
            <a:r>
              <a:rPr lang="en-US" sz="2000" i="0" baseline="-25000" dirty="0">
                <a:solidFill>
                  <a:schemeClr val="tx1"/>
                </a:solidFill>
              </a:rPr>
              <a:t>,</a:t>
            </a:r>
            <a:r>
              <a:rPr lang="en-US" sz="2000" i="0" baseline="-25000" dirty="0" smtClean="0">
                <a:solidFill>
                  <a:schemeClr val="tx1"/>
                </a:solidFill>
              </a:rPr>
              <a:t>2</a:t>
            </a:r>
            <a:r>
              <a:rPr lang="en-US" sz="2000" i="0" dirty="0" smtClean="0">
                <a:solidFill>
                  <a:schemeClr val="tx1"/>
                </a:solidFill>
              </a:rPr>
              <a:t>)</a:t>
            </a:r>
            <a:endParaRPr lang="en-US" sz="2000" i="0" dirty="0"/>
          </a:p>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latin typeface="+mn-lt"/>
                <a:ea typeface="ÇlÇr ñæí©" charset="0"/>
                <a:cs typeface="Times New Roman"/>
              </a:rPr>
              <a:t>E</a:t>
            </a:r>
            <a:r>
              <a:rPr lang="en-US" sz="2400" i="0" baseline="-25000" dirty="0" smtClean="0">
                <a:solidFill>
                  <a:schemeClr val="tx1"/>
                </a:solidFill>
                <a:latin typeface="+mn-lt"/>
                <a:ea typeface="ÇlÇr ñæí©" charset="0"/>
                <a:cs typeface="Times New Roman"/>
              </a:rPr>
              <a:t>, </a:t>
            </a:r>
            <a:r>
              <a:rPr lang="en-US" sz="2400" i="0" baseline="-25000" dirty="0" err="1" smtClean="0">
                <a:solidFill>
                  <a:schemeClr val="tx1"/>
                </a:solidFill>
                <a:latin typeface="+mn-lt"/>
                <a:ea typeface="ÇlÇr ñæí©" charset="0"/>
                <a:cs typeface="Times New Roman"/>
              </a:rPr>
              <a:t>th</a:t>
            </a:r>
            <a:r>
              <a:rPr lang="en-US" sz="2400" i="0" baseline="-25000" dirty="0" smtClean="0">
                <a:solidFill>
                  <a:schemeClr val="tx1"/>
                </a:solidFill>
                <a:latin typeface="+mn-lt"/>
                <a:ea typeface="ÇlÇr ñæí©" charset="0"/>
                <a:cs typeface="Times New Roman"/>
              </a:rPr>
              <a:t> </a:t>
            </a:r>
            <a:r>
              <a:rPr lang="en-US" sz="2400" i="0" dirty="0" smtClean="0">
                <a:solidFill>
                  <a:srgbClr val="000000"/>
                </a:solidFill>
                <a:latin typeface="Symbol" charset="2"/>
                <a:cs typeface="Symbol" charset="2"/>
              </a:rPr>
              <a:t>µ n</a:t>
            </a:r>
            <a:r>
              <a:rPr lang="en-US" sz="2400" i="0" baseline="-25000" dirty="0" smtClean="0">
                <a:solidFill>
                  <a:srgbClr val="000000"/>
                </a:solidFill>
              </a:rPr>
              <a:t>*e</a:t>
            </a:r>
            <a:r>
              <a:rPr lang="en-US" sz="2400" i="0" baseline="30000" dirty="0" smtClean="0">
                <a:solidFill>
                  <a:srgbClr val="000000"/>
                </a:solidFill>
              </a:rPr>
              <a:t>-0.8  </a:t>
            </a:r>
            <a:r>
              <a:rPr lang="en-US" sz="2400" i="0" dirty="0">
                <a:solidFill>
                  <a:srgbClr val="000000"/>
                </a:solidFill>
                <a:latin typeface="Symbol" charset="2"/>
                <a:cs typeface="Symbol" charset="2"/>
              </a:rPr>
              <a:t>b</a:t>
            </a:r>
            <a:r>
              <a:rPr lang="en-US" sz="2400" i="0" baseline="30000" dirty="0">
                <a:solidFill>
                  <a:srgbClr val="000000"/>
                </a:solidFill>
              </a:rPr>
              <a:t>-</a:t>
            </a:r>
            <a:r>
              <a:rPr lang="en-US" sz="2400" i="0" baseline="30000" dirty="0" smtClean="0">
                <a:solidFill>
                  <a:srgbClr val="000000"/>
                </a:solidFill>
              </a:rPr>
              <a:t>0.0    </a:t>
            </a:r>
            <a:r>
              <a:rPr lang="en-US" sz="2000" i="0" dirty="0" smtClean="0">
                <a:solidFill>
                  <a:srgbClr val="000000"/>
                </a:solidFill>
              </a:rPr>
              <a:t>ST scaling</a:t>
            </a:r>
            <a:endParaRPr lang="en-US" sz="2400" i="0" dirty="0">
              <a:latin typeface="+mn-lt"/>
            </a:endParaRPr>
          </a:p>
        </p:txBody>
      </p:sp>
      <p:sp>
        <p:nvSpPr>
          <p:cNvPr id="18" name="Text Box 3"/>
          <p:cNvSpPr txBox="1">
            <a:spLocks noChangeArrowheads="1"/>
          </p:cNvSpPr>
          <p:nvPr/>
        </p:nvSpPr>
        <p:spPr bwMode="auto">
          <a:xfrm>
            <a:off x="2006600" y="5742310"/>
            <a:ext cx="3225800" cy="3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S.M</a:t>
            </a:r>
            <a:r>
              <a:rPr lang="en-US" sz="1200" b="0" i="0" dirty="0">
                <a:latin typeface="+mn-lt"/>
                <a:cs typeface="Times New Roman"/>
              </a:rPr>
              <a:t>. Kaye et al., </a:t>
            </a:r>
            <a:r>
              <a:rPr lang="en-US" sz="1200" b="0" i="0" dirty="0" smtClean="0">
                <a:latin typeface="+mn-lt"/>
                <a:cs typeface="Times New Roman"/>
              </a:rPr>
              <a:t>NF (2007) (</a:t>
            </a:r>
            <a:r>
              <a:rPr lang="en-US" sz="1200" b="0" i="0" dirty="0">
                <a:latin typeface="+mn-lt"/>
                <a:cs typeface="Times New Roman"/>
              </a:rPr>
              <a:t>2013</a:t>
            </a:r>
            <a:r>
              <a:rPr lang="en-US" sz="1200" b="0" i="0" dirty="0" smtClean="0">
                <a:latin typeface="+mn-lt"/>
                <a:cs typeface="Times New Roman"/>
              </a:rPr>
              <a:t>)</a:t>
            </a:r>
            <a:endParaRPr lang="en-US" sz="1200" b="0" i="0" dirty="0">
              <a:latin typeface="+mn-lt"/>
              <a:cs typeface="Times New Roman"/>
            </a:endParaRP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t="24960"/>
          <a:stretch>
            <a:fillRect/>
          </a:stretch>
        </p:blipFill>
        <p:spPr bwMode="auto">
          <a:xfrm>
            <a:off x="4332288" y="2147888"/>
            <a:ext cx="4240212"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bwMode="auto">
          <a:xfrm>
            <a:off x="5316144" y="2210158"/>
            <a:ext cx="713963" cy="27684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MAST</a:t>
            </a:r>
            <a:endParaRPr kumimoji="0" lang="en-US" sz="1600" b="1" i="0" u="none" strike="noStrike" cap="none" normalizeH="0" baseline="0" dirty="0">
              <a:ln>
                <a:noFill/>
              </a:ln>
              <a:solidFill>
                <a:schemeClr val="tx1"/>
              </a:solidFill>
              <a:effectLst/>
              <a:latin typeface="Helvetica" charset="0"/>
            </a:endParaRPr>
          </a:p>
        </p:txBody>
      </p:sp>
      <p:sp>
        <p:nvSpPr>
          <p:cNvPr id="2" name="TextBox 1"/>
          <p:cNvSpPr txBox="1"/>
          <p:nvPr/>
        </p:nvSpPr>
        <p:spPr>
          <a:xfrm rot="16200000">
            <a:off x="3983568" y="3437466"/>
            <a:ext cx="1288909" cy="400110"/>
          </a:xfrm>
          <a:prstGeom prst="rect">
            <a:avLst/>
          </a:prstGeom>
          <a:solidFill>
            <a:srgbClr val="FFFFFF"/>
          </a:solidFill>
        </p:spPr>
        <p:txBody>
          <a:bodyPr wrap="none" rtlCol="0">
            <a:spAutoFit/>
          </a:bodyPr>
          <a:lstStyle/>
          <a:p>
            <a:pPr>
              <a:buNone/>
            </a:pPr>
            <a:r>
              <a:rPr lang="en-US" sz="1600" i="0" dirty="0" smtClean="0">
                <a:solidFill>
                  <a:srgbClr val="000000"/>
                </a:solidFill>
              </a:rPr>
              <a:t>B </a:t>
            </a:r>
            <a:r>
              <a:rPr lang="en-US" sz="2000" i="0" dirty="0" err="1" smtClean="0">
                <a:solidFill>
                  <a:srgbClr val="000000"/>
                </a:solidFill>
                <a:latin typeface="Symbol" charset="2"/>
                <a:cs typeface="Symbol" charset="2"/>
              </a:rPr>
              <a:t>t</a:t>
            </a:r>
            <a:r>
              <a:rPr lang="en-US" sz="1600" i="0" baseline="-25000" dirty="0" err="1" smtClean="0">
                <a:solidFill>
                  <a:srgbClr val="000000"/>
                </a:solidFill>
              </a:rPr>
              <a:t>E,th</a:t>
            </a:r>
            <a:r>
              <a:rPr lang="en-US" sz="1600" i="0" baseline="-25000" dirty="0" smtClean="0">
                <a:solidFill>
                  <a:srgbClr val="000000"/>
                </a:solidFill>
              </a:rPr>
              <a:t> </a:t>
            </a:r>
            <a:r>
              <a:rPr lang="en-US" sz="1600" i="0" dirty="0" smtClean="0">
                <a:solidFill>
                  <a:srgbClr val="000000"/>
                </a:solidFill>
              </a:rPr>
              <a:t>[ T s]</a:t>
            </a:r>
            <a:endParaRPr lang="en-US" sz="1600" i="0" dirty="0">
              <a:solidFill>
                <a:srgbClr val="000000"/>
              </a:solidFill>
            </a:endParaRPr>
          </a:p>
        </p:txBody>
      </p:sp>
      <p:sp>
        <p:nvSpPr>
          <p:cNvPr id="27" name="TextBox 26"/>
          <p:cNvSpPr txBox="1"/>
          <p:nvPr/>
        </p:nvSpPr>
        <p:spPr>
          <a:xfrm>
            <a:off x="7082367" y="2696632"/>
            <a:ext cx="1147069" cy="461665"/>
          </a:xfrm>
          <a:prstGeom prst="rect">
            <a:avLst/>
          </a:prstGeom>
          <a:solidFill>
            <a:srgbClr val="FFFFFF"/>
          </a:solidFill>
        </p:spPr>
        <p:txBody>
          <a:bodyPr wrap="none" rtlCol="0">
            <a:spAutoFit/>
          </a:bodyPr>
          <a:lstStyle/>
          <a:p>
            <a:pPr>
              <a:buNone/>
            </a:pPr>
            <a:r>
              <a:rPr lang="en-US" sz="1800" i="0" dirty="0" smtClean="0">
                <a:solidFill>
                  <a:srgbClr val="000000"/>
                </a:solidFill>
              </a:rPr>
              <a:t>~  </a:t>
            </a:r>
            <a:r>
              <a:rPr lang="en-US" sz="2400" i="0" dirty="0" smtClean="0">
                <a:solidFill>
                  <a:srgbClr val="000000"/>
                </a:solidFill>
                <a:latin typeface="Symbol" charset="2"/>
                <a:cs typeface="Symbol" charset="2"/>
              </a:rPr>
              <a:t>n</a:t>
            </a:r>
            <a:r>
              <a:rPr lang="en-US" sz="1800" i="0" baseline="-25000" dirty="0" smtClean="0">
                <a:solidFill>
                  <a:srgbClr val="000000"/>
                </a:solidFill>
              </a:rPr>
              <a:t>*e </a:t>
            </a:r>
            <a:r>
              <a:rPr lang="en-US" sz="1800" i="0" baseline="30000" dirty="0" smtClean="0">
                <a:solidFill>
                  <a:srgbClr val="000000"/>
                </a:solidFill>
              </a:rPr>
              <a:t>-0.82</a:t>
            </a:r>
            <a:endParaRPr lang="en-US" sz="1800" i="0" baseline="30000" dirty="0">
              <a:solidFill>
                <a:srgbClr val="000000"/>
              </a:solidFill>
            </a:endParaRPr>
          </a:p>
        </p:txBody>
      </p:sp>
      <p:sp>
        <p:nvSpPr>
          <p:cNvPr id="28" name="TextBox 27"/>
          <p:cNvSpPr txBox="1"/>
          <p:nvPr/>
        </p:nvSpPr>
        <p:spPr>
          <a:xfrm>
            <a:off x="6620932" y="5037657"/>
            <a:ext cx="492443" cy="461665"/>
          </a:xfrm>
          <a:prstGeom prst="rect">
            <a:avLst/>
          </a:prstGeom>
          <a:solidFill>
            <a:srgbClr val="FFFFFF"/>
          </a:solidFill>
        </p:spPr>
        <p:txBody>
          <a:bodyPr wrap="none" rtlCol="0">
            <a:spAutoFit/>
          </a:bodyPr>
          <a:lstStyle/>
          <a:p>
            <a:pPr>
              <a:buNone/>
            </a:pPr>
            <a:r>
              <a:rPr lang="en-US" sz="2400" i="0" dirty="0" smtClean="0">
                <a:solidFill>
                  <a:srgbClr val="000000"/>
                </a:solidFill>
                <a:latin typeface="Symbol" charset="2"/>
                <a:cs typeface="Symbol" charset="2"/>
              </a:rPr>
              <a:t>n</a:t>
            </a:r>
            <a:r>
              <a:rPr lang="en-US" sz="1800" i="0" baseline="-25000" dirty="0" smtClean="0">
                <a:solidFill>
                  <a:srgbClr val="000000"/>
                </a:solidFill>
              </a:rPr>
              <a:t>*e</a:t>
            </a:r>
            <a:endParaRPr lang="en-US" sz="1800" i="0" baseline="30000" dirty="0">
              <a:solidFill>
                <a:srgbClr val="000000"/>
              </a:solidFill>
            </a:endParaRPr>
          </a:p>
        </p:txBody>
      </p:sp>
    </p:spTree>
    <p:extLst>
      <p:ext uri="{BB962C8B-B14F-4D97-AF65-F5344CB8AC3E}">
        <p14:creationId xmlns:p14="http://schemas.microsoft.com/office/powerpoint/2010/main" val="5083691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a:t>
            </a:r>
            <a:r>
              <a:rPr lang="en-US" sz="2400" i="0" dirty="0" err="1" smtClean="0">
                <a:solidFill>
                  <a:srgbClr val="0923FF"/>
                </a:solidFill>
              </a:rPr>
              <a:t>Microtearing</a:t>
            </a:r>
            <a:r>
              <a:rPr lang="en-US" sz="2400" i="0" dirty="0" smtClean="0">
                <a:solidFill>
                  <a:srgbClr val="0923FF"/>
                </a:solidFill>
              </a:rPr>
              <a:t>-driven (MT) transport may explain ST </a:t>
            </a:r>
            <a:r>
              <a:rPr lang="en-US" sz="2400" i="0" dirty="0" err="1" smtClean="0">
                <a:solidFill>
                  <a:srgbClr val="0923FF"/>
                </a:solidFill>
              </a:rPr>
              <a:t>collisionality</a:t>
            </a:r>
            <a:r>
              <a:rPr lang="en-US" sz="2400" i="0" dirty="0" smtClean="0">
                <a:solidFill>
                  <a:srgbClr val="0923FF"/>
                </a:solidFill>
              </a:rPr>
              <a:t> scaling </a:t>
            </a:r>
            <a:endParaRPr lang="en-US" sz="1600" i="0" dirty="0">
              <a:solidFill>
                <a:srgbClr val="FF0000"/>
              </a:solidFill>
              <a:latin typeface="Helvetica Neue" charset="0"/>
            </a:endParaRPr>
          </a:p>
        </p:txBody>
      </p:sp>
      <p:sp>
        <p:nvSpPr>
          <p:cNvPr id="17" name="Text Box 11"/>
          <p:cNvSpPr txBox="1">
            <a:spLocks noChangeArrowheads="1"/>
          </p:cNvSpPr>
          <p:nvPr/>
        </p:nvSpPr>
        <p:spPr bwMode="auto">
          <a:xfrm>
            <a:off x="1092200" y="838200"/>
            <a:ext cx="7035800" cy="12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err="1" smtClean="0">
                <a:ln>
                  <a:noFill/>
                </a:ln>
                <a:solidFill>
                  <a:schemeClr val="tx1"/>
                </a:solidFill>
                <a:effectLst/>
                <a:latin typeface="+mn-lt"/>
                <a:ea typeface="ÇlÇr ñæí©" charset="0"/>
                <a:cs typeface="Times New Roman"/>
              </a:rPr>
              <a:t>Microtearing</a:t>
            </a:r>
            <a:r>
              <a:rPr lang="en-US" sz="2000" i="0" dirty="0">
                <a:latin typeface="+mn-lt"/>
                <a:ea typeface="ÇlÇr ñæí©" charset="0"/>
                <a:cs typeface="Times New Roman"/>
              </a:rPr>
              <a:t>-</a:t>
            </a:r>
            <a:r>
              <a:rPr kumimoji="0" lang="en-US" sz="2000" i="0" u="none" strike="noStrike" cap="none" normalizeH="0" baseline="0" dirty="0" smtClean="0">
                <a:ln>
                  <a:noFill/>
                </a:ln>
                <a:solidFill>
                  <a:schemeClr val="tx1"/>
                </a:solidFill>
                <a:effectLst/>
                <a:latin typeface="+mn-lt"/>
                <a:ea typeface="ÇlÇr ñæí©" charset="0"/>
                <a:cs typeface="Times New Roman"/>
              </a:rPr>
              <a:t>driven </a:t>
            </a:r>
            <a:r>
              <a:rPr kumimoji="0" lang="en-US" i="0" u="none" strike="noStrike" cap="none" normalizeH="0" baseline="0" dirty="0" err="1" smtClean="0">
                <a:ln>
                  <a:noFill/>
                </a:ln>
                <a:solidFill>
                  <a:schemeClr val="tx1"/>
                </a:solidFill>
                <a:effectLst/>
                <a:latin typeface="Symbol" charset="2"/>
                <a:ea typeface="ÇlÇr ñæí©" charset="0"/>
                <a:cs typeface="Symbol" charset="2"/>
              </a:rPr>
              <a:t>c</a:t>
            </a:r>
            <a:r>
              <a:rPr kumimoji="0" lang="en-US" i="0" u="none" strike="noStrike" cap="none" normalizeH="0" baseline="-25000" dirty="0" err="1" smtClean="0">
                <a:ln>
                  <a:noFill/>
                </a:ln>
                <a:solidFill>
                  <a:schemeClr val="tx1"/>
                </a:solidFill>
                <a:effectLst/>
                <a:latin typeface="+mn-lt"/>
                <a:ea typeface="ÇlÇr ñæí©" charset="0"/>
                <a:cs typeface="Times New Roman"/>
              </a:rPr>
              <a:t>e</a:t>
            </a:r>
            <a:r>
              <a:rPr kumimoji="0" lang="en-US" sz="2000" i="0" u="none" strike="noStrike" cap="none" normalizeH="0" baseline="0" dirty="0" smtClean="0">
                <a:ln>
                  <a:noFill/>
                </a:ln>
                <a:solidFill>
                  <a:schemeClr val="tx1"/>
                </a:solidFill>
                <a:effectLst/>
                <a:latin typeface="+mn-lt"/>
                <a:ea typeface="ÇlÇr ñæí©" charset="0"/>
                <a:cs typeface="Times New Roman"/>
              </a:rPr>
              <a:t> vs</a:t>
            </a:r>
            <a:r>
              <a:rPr kumimoji="0" lang="en-US" sz="2000"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err="1" smtClean="0">
                <a:ln>
                  <a:noFill/>
                </a:ln>
                <a:solidFill>
                  <a:schemeClr val="tx1"/>
                </a:solidFill>
                <a:effectLst/>
                <a:latin typeface="Symbol" charset="2"/>
                <a:ea typeface="ÇlÇr ñæí©" charset="0"/>
                <a:cs typeface="Symbol" charset="2"/>
              </a:rPr>
              <a:t>n</a:t>
            </a:r>
            <a:r>
              <a:rPr kumimoji="0" lang="en-US" i="0" u="none" strike="noStrike" cap="none" normalizeH="0" baseline="-25000" dirty="0" err="1" smtClean="0">
                <a:ln>
                  <a:noFill/>
                </a:ln>
                <a:solidFill>
                  <a:schemeClr val="tx1"/>
                </a:solidFill>
                <a:effectLst/>
                <a:latin typeface="+mn-lt"/>
                <a:ea typeface="ÇlÇr ñæí©" charset="0"/>
                <a:cs typeface="Times New Roman"/>
              </a:rPr>
              <a:t>ei</a:t>
            </a:r>
            <a:r>
              <a:rPr kumimoji="0" lang="en-US" i="0" u="none" strike="noStrike" cap="none" normalizeH="0" baseline="-25000" dirty="0" smtClean="0">
                <a:ln>
                  <a:noFill/>
                </a:ln>
                <a:solidFill>
                  <a:schemeClr val="tx1"/>
                </a:solidFill>
                <a:effectLst/>
                <a:latin typeface="+mn-lt"/>
                <a:ea typeface="ÇlÇr ñæí©" charset="0"/>
                <a:cs typeface="Times New Roman"/>
              </a:rPr>
              <a:t> </a:t>
            </a:r>
            <a:r>
              <a:rPr kumimoji="0" lang="en-US" sz="2000" i="0" u="none" strike="noStrike" cap="none" normalizeH="0" baseline="0" dirty="0">
                <a:ln>
                  <a:noFill/>
                </a:ln>
                <a:solidFill>
                  <a:schemeClr val="tx1"/>
                </a:solidFill>
                <a:effectLst/>
                <a:latin typeface="+mn-lt"/>
                <a:ea typeface="ÇlÇr ñæí©" charset="0"/>
                <a:cs typeface="Times New Roman"/>
              </a:rPr>
              <a:t>using the GYRO code</a:t>
            </a:r>
            <a:r>
              <a:rPr kumimoji="0" lang="en-US" sz="2000" i="0" u="none" strike="noStrike" cap="none" normalizeH="0" baseline="0" dirty="0" smtClean="0">
                <a:ln>
                  <a:noFill/>
                </a:ln>
                <a:solidFill>
                  <a:schemeClr val="tx1"/>
                </a:solidFill>
                <a:effectLst/>
                <a:latin typeface="+mn-lt"/>
                <a:ea typeface="ÇlÇr ñæí©" charset="0"/>
                <a:cs typeface="Times New Roman"/>
              </a:rPr>
              <a:t>.</a:t>
            </a:r>
            <a:endParaRPr lang="en-US" sz="2000" dirty="0">
              <a:latin typeface="+mn-lt"/>
              <a:cs typeface="Times New Roman"/>
            </a:endParaRPr>
          </a:p>
        </p:txBody>
      </p:sp>
      <p:sp>
        <p:nvSpPr>
          <p:cNvPr id="18" name="Text Box 11"/>
          <p:cNvSpPr txBox="1">
            <a:spLocks noChangeArrowheads="1"/>
          </p:cNvSpPr>
          <p:nvPr/>
        </p:nvSpPr>
        <p:spPr bwMode="auto">
          <a:xfrm>
            <a:off x="6527800" y="6096399"/>
            <a:ext cx="2527300" cy="38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err="1">
                <a:latin typeface="+mn-lt"/>
                <a:cs typeface="Times New Roman"/>
              </a:rPr>
              <a:t>Guttenfelder</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grpSp>
        <p:nvGrpSpPr>
          <p:cNvPr id="8" name="Group 7"/>
          <p:cNvGrpSpPr/>
          <p:nvPr/>
        </p:nvGrpSpPr>
        <p:grpSpPr>
          <a:xfrm>
            <a:off x="495300" y="1527339"/>
            <a:ext cx="5499100" cy="4834908"/>
            <a:chOff x="6159500" y="2479839"/>
            <a:chExt cx="2971800" cy="2612860"/>
          </a:xfrm>
        </p:grpSpPr>
        <p:pic>
          <p:nvPicPr>
            <p:cNvPr id="9" name="Picture 8"/>
            <p:cNvPicPr>
              <a:picLocks noChangeAspect="1"/>
            </p:cNvPicPr>
            <p:nvPr/>
          </p:nvPicPr>
          <p:blipFill>
            <a:blip r:embed="rId2"/>
            <a:stretch>
              <a:fillRect/>
            </a:stretch>
          </p:blipFill>
          <p:spPr>
            <a:xfrm>
              <a:off x="6248400" y="2479839"/>
              <a:ext cx="2882900" cy="2488358"/>
            </a:xfrm>
            <a:prstGeom prst="rect">
              <a:avLst/>
            </a:prstGeom>
          </p:spPr>
        </p:pic>
        <p:pic>
          <p:nvPicPr>
            <p:cNvPr id="10" name="Picture 9"/>
            <p:cNvPicPr>
              <a:picLocks noChangeAspect="1"/>
            </p:cNvPicPr>
            <p:nvPr/>
          </p:nvPicPr>
          <p:blipFill>
            <a:blip r:embed="rId3"/>
            <a:stretch>
              <a:fillRect/>
            </a:stretch>
          </p:blipFill>
          <p:spPr>
            <a:xfrm>
              <a:off x="7454900" y="4784142"/>
              <a:ext cx="876300" cy="308557"/>
            </a:xfrm>
            <a:prstGeom prst="rect">
              <a:avLst/>
            </a:prstGeom>
          </p:spPr>
        </p:pic>
        <p:pic>
          <p:nvPicPr>
            <p:cNvPr id="11" name="Picture 10"/>
            <p:cNvPicPr>
              <a:picLocks noChangeAspect="1"/>
            </p:cNvPicPr>
            <p:nvPr/>
          </p:nvPicPr>
          <p:blipFill>
            <a:blip r:embed="rId4"/>
            <a:stretch>
              <a:fillRect/>
            </a:stretch>
          </p:blipFill>
          <p:spPr>
            <a:xfrm>
              <a:off x="6159500" y="2997200"/>
              <a:ext cx="362465" cy="1219200"/>
            </a:xfrm>
            <a:prstGeom prst="rect">
              <a:avLst/>
            </a:prstGeom>
          </p:spPr>
        </p:pic>
      </p:grpSp>
      <p:sp>
        <p:nvSpPr>
          <p:cNvPr id="2" name="Rectangle 1"/>
          <p:cNvSpPr/>
          <p:nvPr/>
        </p:nvSpPr>
        <p:spPr>
          <a:xfrm>
            <a:off x="6007100" y="1592200"/>
            <a:ext cx="3022600" cy="4062651"/>
          </a:xfrm>
          <a:prstGeom prst="rect">
            <a:avLst/>
          </a:prstGeom>
        </p:spPr>
        <p:txBody>
          <a:bodyPr wrap="square">
            <a:spAutoFit/>
          </a:bodyPr>
          <a:lstStyle/>
          <a:p>
            <a:pPr marL="182880" indent="-182880">
              <a:spcAft>
                <a:spcPts val="600"/>
              </a:spcAft>
            </a:pPr>
            <a:r>
              <a:rPr lang="en-US" sz="2000" i="0" dirty="0" smtClean="0">
                <a:solidFill>
                  <a:srgbClr val="000000"/>
                </a:solidFill>
              </a:rPr>
              <a:t>MT growth </a:t>
            </a:r>
            <a:r>
              <a:rPr lang="en-US" sz="2000" i="0" dirty="0">
                <a:solidFill>
                  <a:srgbClr val="000000"/>
                </a:solidFill>
              </a:rPr>
              <a:t>rate decreases with reduced </a:t>
            </a:r>
            <a:r>
              <a:rPr lang="en-US" sz="2000" i="0" dirty="0" err="1" smtClean="0">
                <a:solidFill>
                  <a:srgbClr val="000000"/>
                </a:solidFill>
              </a:rPr>
              <a:t>collisionality</a:t>
            </a:r>
            <a:r>
              <a:rPr lang="en-US" sz="2000" i="0" dirty="0" smtClean="0">
                <a:solidFill>
                  <a:srgbClr val="000000"/>
                </a:solidFill>
              </a:rPr>
              <a:t> in qualitative agreement with the NSTX experiment.</a:t>
            </a:r>
            <a:endParaRPr lang="en-US" sz="2000" i="0" dirty="0">
              <a:solidFill>
                <a:srgbClr val="000000"/>
              </a:solidFill>
            </a:endParaRPr>
          </a:p>
          <a:p>
            <a:pPr marL="182880" indent="-182880">
              <a:spcAft>
                <a:spcPts val="600"/>
              </a:spcAft>
            </a:pPr>
            <a:endParaRPr lang="en-US" sz="2000" i="0" dirty="0" smtClean="0">
              <a:solidFill>
                <a:srgbClr val="000000"/>
              </a:solidFill>
            </a:endParaRPr>
          </a:p>
          <a:p>
            <a:pPr marL="182880" indent="-182880">
              <a:spcAft>
                <a:spcPts val="600"/>
              </a:spcAft>
            </a:pPr>
            <a:r>
              <a:rPr lang="en-US" sz="2000" i="0" dirty="0" smtClean="0">
                <a:solidFill>
                  <a:srgbClr val="000000"/>
                </a:solidFill>
              </a:rPr>
              <a:t>Further electron confinement improvement expected due to reduced </a:t>
            </a:r>
            <a:r>
              <a:rPr lang="en-US" sz="2000" i="0" dirty="0" err="1" smtClean="0">
                <a:solidFill>
                  <a:srgbClr val="000000"/>
                </a:solidFill>
              </a:rPr>
              <a:t>collisionality</a:t>
            </a:r>
            <a:r>
              <a:rPr lang="en-US" sz="2000" i="0" dirty="0" smtClean="0">
                <a:solidFill>
                  <a:srgbClr val="000000"/>
                </a:solidFill>
              </a:rPr>
              <a:t>.</a:t>
            </a:r>
            <a:endParaRPr lang="en-US" sz="2000" dirty="0">
              <a:solidFill>
                <a:srgbClr val="000000"/>
              </a:solidFill>
            </a:endParaRPr>
          </a:p>
        </p:txBody>
      </p:sp>
      <p:sp>
        <p:nvSpPr>
          <p:cNvPr id="3" name="Rounded Rectangle 2"/>
          <p:cNvSpPr/>
          <p:nvPr/>
        </p:nvSpPr>
        <p:spPr bwMode="auto">
          <a:xfrm>
            <a:off x="3276600" y="2514600"/>
            <a:ext cx="1092200" cy="939800"/>
          </a:xfrm>
          <a:prstGeom prst="roundRect">
            <a:avLst/>
          </a:prstGeom>
          <a:solidFill>
            <a:srgbClr val="FF0000">
              <a:alpha val="25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4048909" y="2180820"/>
            <a:ext cx="1046181" cy="369332"/>
          </a:xfrm>
          <a:prstGeom prst="rect">
            <a:avLst/>
          </a:prstGeom>
          <a:noFill/>
        </p:spPr>
        <p:txBody>
          <a:bodyPr wrap="square" rtlCol="0">
            <a:spAutoFit/>
          </a:bodyPr>
          <a:lstStyle/>
          <a:p>
            <a:pPr>
              <a:buNone/>
            </a:pPr>
            <a:r>
              <a:rPr lang="en-US" sz="1800" i="0" dirty="0" smtClean="0">
                <a:solidFill>
                  <a:schemeClr val="tx1"/>
                </a:solidFill>
              </a:rPr>
              <a:t>NSTX-U</a:t>
            </a:r>
            <a:endParaRPr lang="en-US" sz="1800" i="0" dirty="0">
              <a:solidFill>
                <a:schemeClr val="tx1"/>
              </a:solidFill>
            </a:endParaRPr>
          </a:p>
        </p:txBody>
      </p:sp>
    </p:spTree>
    <p:extLst>
      <p:ext uri="{BB962C8B-B14F-4D97-AF65-F5344CB8AC3E}">
        <p14:creationId xmlns:p14="http://schemas.microsoft.com/office/powerpoint/2010/main" val="40574302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923FF"/>
                </a:solidFill>
              </a:rPr>
              <a:t>ETGs </a:t>
            </a:r>
            <a:r>
              <a:rPr lang="en-US" sz="2400" i="0" dirty="0">
                <a:solidFill>
                  <a:srgbClr val="0923FF"/>
                </a:solidFill>
              </a:rPr>
              <a:t>m</a:t>
            </a:r>
            <a:r>
              <a:rPr lang="en-US" sz="2400" i="0" dirty="0" smtClean="0">
                <a:solidFill>
                  <a:srgbClr val="0923FF"/>
                </a:solidFill>
              </a:rPr>
              <a:t>easured for the first time with high-k scattering </a:t>
            </a:r>
          </a:p>
          <a:p>
            <a:pPr algn="ctr" eaLnBrk="0" hangingPunct="0">
              <a:lnSpc>
                <a:spcPts val="2880"/>
              </a:lnSpc>
              <a:spcBef>
                <a:spcPct val="0"/>
              </a:spcBef>
              <a:spcAft>
                <a:spcPts val="0"/>
              </a:spcAft>
              <a:buFontTx/>
              <a:buNone/>
            </a:pPr>
            <a:r>
              <a:rPr lang="en-US" sz="2000" i="0" dirty="0" smtClean="0">
                <a:solidFill>
                  <a:srgbClr val="FF0000"/>
                </a:solidFill>
              </a:rPr>
              <a:t>High </a:t>
            </a:r>
            <a:r>
              <a:rPr lang="en-US" sz="2000" i="0" dirty="0" smtClean="0">
                <a:solidFill>
                  <a:srgbClr val="FF0000"/>
                </a:solidFill>
                <a:latin typeface="Symbol" charset="2"/>
                <a:cs typeface="Symbol" charset="2"/>
              </a:rPr>
              <a:t>b</a:t>
            </a:r>
            <a:r>
              <a:rPr lang="en-US" sz="2000" i="0" baseline="-25000" dirty="0" smtClean="0">
                <a:solidFill>
                  <a:srgbClr val="FF0000"/>
                </a:solidFill>
              </a:rPr>
              <a:t>e</a:t>
            </a:r>
            <a:r>
              <a:rPr lang="en-US" sz="2000" i="0" dirty="0" smtClean="0">
                <a:solidFill>
                  <a:srgbClr val="FF0000"/>
                </a:solidFill>
              </a:rPr>
              <a:t> or larger  </a:t>
            </a:r>
            <a:r>
              <a:rPr lang="en-US" sz="2000" i="0" dirty="0" smtClean="0">
                <a:solidFill>
                  <a:srgbClr val="FF0000"/>
                </a:solidFill>
                <a:latin typeface="Symbol" charset="2"/>
                <a:cs typeface="Symbol" charset="2"/>
              </a:rPr>
              <a:t>r</a:t>
            </a:r>
            <a:r>
              <a:rPr lang="en-US" sz="2000" i="0" baseline="-25000" dirty="0" smtClean="0">
                <a:solidFill>
                  <a:srgbClr val="FF0000"/>
                </a:solidFill>
              </a:rPr>
              <a:t>e </a:t>
            </a:r>
            <a:r>
              <a:rPr lang="en-US" sz="2000" i="0" baseline="-25000" dirty="0">
                <a:solidFill>
                  <a:srgbClr val="FF0000"/>
                </a:solidFill>
              </a:rPr>
              <a:t> </a:t>
            </a:r>
            <a:r>
              <a:rPr lang="en-US" sz="2000" i="0" dirty="0">
                <a:solidFill>
                  <a:srgbClr val="FF0000"/>
                </a:solidFill>
              </a:rPr>
              <a:t>∝ </a:t>
            </a:r>
            <a:r>
              <a:rPr lang="en-US" altLang="en-US" sz="2000" i="0" dirty="0" smtClean="0">
                <a:solidFill>
                  <a:srgbClr val="FF0000"/>
                </a:solidFill>
                <a:latin typeface="Symbol" pitchFamily="18" charset="2"/>
              </a:rPr>
              <a:t>b</a:t>
            </a:r>
            <a:r>
              <a:rPr lang="en-US" altLang="en-US" sz="2000" i="0" baseline="-25000" dirty="0" smtClean="0">
                <a:solidFill>
                  <a:srgbClr val="FF0000"/>
                </a:solidFill>
                <a:latin typeface="Arial" charset="0"/>
              </a:rPr>
              <a:t>e</a:t>
            </a:r>
            <a:r>
              <a:rPr lang="en-US" altLang="en-US" sz="2000" i="0" baseline="30000" dirty="0" smtClean="0">
                <a:solidFill>
                  <a:srgbClr val="FF0000"/>
                </a:solidFill>
                <a:latin typeface="Helvetica" pitchFamily="-64" charset="0"/>
                <a:sym typeface="Math1" pitchFamily="2" charset="2"/>
              </a:rPr>
              <a:t>0.5</a:t>
            </a:r>
            <a:r>
              <a:rPr lang="en-US" altLang="en-US" sz="2000" i="0" dirty="0" smtClean="0">
                <a:solidFill>
                  <a:srgbClr val="FF0000"/>
                </a:solidFill>
                <a:sym typeface="Math1" pitchFamily="2" charset="2"/>
              </a:rPr>
              <a:t> </a:t>
            </a:r>
            <a:r>
              <a:rPr lang="en-US" sz="2000" i="0" dirty="0" smtClean="0">
                <a:solidFill>
                  <a:srgbClr val="FF0000"/>
                </a:solidFill>
              </a:rPr>
              <a:t>of ST plasma enabled measurement of ETGs.</a:t>
            </a:r>
            <a:endParaRPr lang="en-US" sz="2000" i="0" dirty="0">
              <a:solidFill>
                <a:srgbClr val="FF0000"/>
              </a:solidFill>
              <a:latin typeface="Helvetica Neue" charset="0"/>
            </a:endParaRPr>
          </a:p>
        </p:txBody>
      </p:sp>
      <p:pic>
        <p:nvPicPr>
          <p:cNvPr id="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82" y="1407020"/>
            <a:ext cx="3335217" cy="3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4"/>
          <p:cNvSpPr txBox="1">
            <a:spLocks noChangeArrowheads="1"/>
          </p:cNvSpPr>
          <p:nvPr/>
        </p:nvSpPr>
        <p:spPr bwMode="auto">
          <a:xfrm>
            <a:off x="1518212" y="4703221"/>
            <a:ext cx="2456888" cy="36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E</a:t>
            </a:r>
            <a:r>
              <a:rPr lang="en-US" sz="1200" b="0" i="0" dirty="0">
                <a:latin typeface="+mn-lt"/>
                <a:cs typeface="Times New Roman"/>
              </a:rPr>
              <a:t>. </a:t>
            </a:r>
            <a:r>
              <a:rPr lang="en-US" sz="1200" b="0" i="0" dirty="0" err="1">
                <a:latin typeface="+mn-lt"/>
                <a:cs typeface="Times New Roman"/>
              </a:rPr>
              <a:t>Mazzucato</a:t>
            </a:r>
            <a:r>
              <a:rPr lang="en-US" sz="1200" b="0" i="0" dirty="0">
                <a:latin typeface="+mn-lt"/>
                <a:cs typeface="Times New Roman"/>
              </a:rPr>
              <a:t> et al., </a:t>
            </a:r>
            <a:r>
              <a:rPr lang="en-US" sz="1200" b="0" i="0" dirty="0" smtClean="0">
                <a:latin typeface="+mn-lt"/>
                <a:cs typeface="Times New Roman"/>
              </a:rPr>
              <a:t>NF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pic>
        <p:nvPicPr>
          <p:cNvPr id="46" name="Picture 7" descr="yuh2.png"/>
          <p:cNvPicPr>
            <a:picLocks noChangeAspect="1"/>
          </p:cNvPicPr>
          <p:nvPr/>
        </p:nvPicPr>
        <p:blipFill>
          <a:blip r:embed="rId3">
            <a:extLst>
              <a:ext uri="{28A0092B-C50C-407E-A947-70E740481C1C}">
                <a14:useLocalDpi xmlns:a14="http://schemas.microsoft.com/office/drawing/2010/main" val="0"/>
              </a:ext>
            </a:extLst>
          </a:blip>
          <a:srcRect l="73511" b="11743"/>
          <a:stretch>
            <a:fillRect/>
          </a:stretch>
        </p:blipFill>
        <p:spPr bwMode="auto">
          <a:xfrm>
            <a:off x="6672151" y="1483220"/>
            <a:ext cx="1951149" cy="27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4225599"/>
            <a:ext cx="2044700" cy="179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a:spLocks noChangeArrowheads="1"/>
          </p:cNvSpPr>
          <p:nvPr/>
        </p:nvSpPr>
        <p:spPr bwMode="auto">
          <a:xfrm>
            <a:off x="6942047" y="1331193"/>
            <a:ext cx="96680" cy="46445"/>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49" name="Text Box 9"/>
          <p:cNvSpPr txBox="1">
            <a:spLocks noChangeArrowheads="1"/>
          </p:cNvSpPr>
          <p:nvPr/>
        </p:nvSpPr>
        <p:spPr bwMode="auto">
          <a:xfrm>
            <a:off x="6661150" y="5983214"/>
            <a:ext cx="2482850" cy="44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H.Y</a:t>
            </a:r>
            <a:r>
              <a:rPr lang="en-US" sz="1200" b="0" i="0" dirty="0">
                <a:latin typeface="Helvetica Neue"/>
                <a:cs typeface="Helvetica Neue"/>
              </a:rPr>
              <a:t>. </a:t>
            </a:r>
            <a:r>
              <a:rPr lang="en-US" sz="1200" b="0" i="0" dirty="0" err="1">
                <a:latin typeface="Helvetica Neue"/>
                <a:cs typeface="Helvetica Neue"/>
              </a:rPr>
              <a:t>Yuh</a:t>
            </a:r>
            <a:r>
              <a:rPr lang="en-US" sz="1200" b="0" i="0" dirty="0">
                <a:latin typeface="Helvetica Neue"/>
                <a:cs typeface="Helvetica Neue"/>
              </a:rPr>
              <a:t> et al., </a:t>
            </a:r>
            <a:r>
              <a:rPr lang="en-US" sz="1200" b="0" i="0" dirty="0" err="1" smtClean="0">
                <a:latin typeface="Helvetica Neue"/>
                <a:cs typeface="Helvetica Neue"/>
              </a:rPr>
              <a:t>PoP</a:t>
            </a:r>
            <a:r>
              <a:rPr lang="en-US" sz="1200" b="0" i="0" dirty="0" smtClean="0">
                <a:latin typeface="Helvetica Neue"/>
                <a:cs typeface="Helvetica Neue"/>
              </a:rPr>
              <a:t>  </a:t>
            </a:r>
            <a:r>
              <a:rPr lang="en-US" sz="1200" b="0" i="0" dirty="0">
                <a:latin typeface="Helvetica Neue"/>
                <a:cs typeface="Helvetica Neue"/>
              </a:rPr>
              <a:t>(2009</a:t>
            </a:r>
            <a:r>
              <a:rPr lang="en-US" sz="1200" b="0" i="0" dirty="0" smtClean="0">
                <a:latin typeface="Helvetica Neue"/>
                <a:cs typeface="Helvetica Neue"/>
              </a:rPr>
              <a:t>)</a:t>
            </a:r>
          </a:p>
          <a:p>
            <a:pPr lvl="0">
              <a:buNone/>
            </a:pPr>
            <a:r>
              <a:rPr lang="en-US" sz="1200" b="0" i="0" dirty="0">
                <a:latin typeface="Helvetica Neue"/>
                <a:cs typeface="Helvetica Neue"/>
              </a:rPr>
              <a:t>J.L. Peterson, </a:t>
            </a:r>
            <a:r>
              <a:rPr lang="en-US" sz="1200" b="0" i="0" dirty="0" smtClean="0">
                <a:latin typeface="Helvetica Neue"/>
                <a:cs typeface="Helvetica Neue"/>
              </a:rPr>
              <a:t>et al., </a:t>
            </a:r>
            <a:r>
              <a:rPr lang="en-US" sz="1200" b="0" i="0" dirty="0" err="1" smtClean="0">
                <a:latin typeface="Helvetica Neue"/>
                <a:cs typeface="Helvetica Neue"/>
              </a:rPr>
              <a:t>PoP</a:t>
            </a:r>
            <a:r>
              <a:rPr lang="en-US" sz="1200" b="0" i="0" dirty="0" smtClean="0">
                <a:latin typeface="Helvetica Neue"/>
                <a:cs typeface="Helvetica Neue"/>
              </a:rPr>
              <a:t>(</a:t>
            </a:r>
            <a:r>
              <a:rPr lang="en-US" sz="1200" b="0" i="0" dirty="0">
                <a:latin typeface="Helvetica Neue"/>
                <a:cs typeface="Helvetica Neue"/>
              </a:rPr>
              <a:t>2011). </a:t>
            </a:r>
          </a:p>
          <a:p>
            <a:pPr defTabSz="914400">
              <a:buNone/>
            </a:pPr>
            <a:endParaRPr lang="en-US" sz="1200" b="0" i="0" dirty="0" smtClean="0">
              <a:latin typeface="Helvetica Neue"/>
              <a:cs typeface="Helvetica Neue"/>
            </a:endParaRPr>
          </a:p>
          <a:p>
            <a:pPr defTabSz="914400">
              <a:buNone/>
            </a:pPr>
            <a:r>
              <a:rPr lang="en-US" sz="1200" b="0" i="0" dirty="0" smtClean="0">
                <a:latin typeface="Helvetica Neue"/>
                <a:cs typeface="Helvetica Neue"/>
              </a:rPr>
              <a:t> </a:t>
            </a:r>
            <a:endParaRPr lang="en-US" sz="1200" b="0" i="0" dirty="0">
              <a:latin typeface="Helvetica Neue"/>
              <a:cs typeface="Helvetica Neue"/>
            </a:endParaRPr>
          </a:p>
          <a:p>
            <a:pPr defTabSz="914400"/>
            <a:endParaRPr lang="en-US" sz="1200" b="0" i="0" dirty="0">
              <a:latin typeface="Helvetica Neue"/>
              <a:cs typeface="Helvetica Neue"/>
            </a:endParaRPr>
          </a:p>
        </p:txBody>
      </p:sp>
      <p:sp>
        <p:nvSpPr>
          <p:cNvPr id="5" name="Rectangle 4"/>
          <p:cNvSpPr/>
          <p:nvPr/>
        </p:nvSpPr>
        <p:spPr>
          <a:xfrm>
            <a:off x="6781800" y="911136"/>
            <a:ext cx="2362200" cy="584776"/>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ETG Suppression in Reversed Shear</a:t>
            </a:r>
            <a:endParaRPr lang="en-US" sz="1600" dirty="0"/>
          </a:p>
        </p:txBody>
      </p:sp>
      <p:sp>
        <p:nvSpPr>
          <p:cNvPr id="58" name="Text Box 4"/>
          <p:cNvSpPr txBox="1">
            <a:spLocks noChangeArrowheads="1"/>
          </p:cNvSpPr>
          <p:nvPr/>
        </p:nvSpPr>
        <p:spPr bwMode="auto">
          <a:xfrm>
            <a:off x="381000" y="817021"/>
            <a:ext cx="5118100" cy="50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Electron Temperature Gradient Mode (ETG) Excitation with Core Electron Heating</a:t>
            </a:r>
            <a:endParaRPr lang="en-US" sz="1800" i="0" dirty="0">
              <a:latin typeface="+mn-lt"/>
              <a:cs typeface="Times New Roman"/>
            </a:endParaRPr>
          </a:p>
        </p:txBody>
      </p:sp>
      <p:sp>
        <p:nvSpPr>
          <p:cNvPr id="12" name="Rectangle 11"/>
          <p:cNvSpPr/>
          <p:nvPr/>
        </p:nvSpPr>
        <p:spPr>
          <a:xfrm>
            <a:off x="419100" y="5052368"/>
            <a:ext cx="5803900" cy="855619"/>
          </a:xfrm>
          <a:prstGeom prst="rect">
            <a:avLst/>
          </a:prstGeom>
        </p:spPr>
        <p:txBody>
          <a:bodyPr wrap="square">
            <a:spAutoFit/>
          </a:bodyPr>
          <a:lstStyle/>
          <a:p>
            <a:pPr lvl="0"/>
            <a:r>
              <a:rPr lang="en-US" sz="1400" i="0" dirty="0" smtClean="0">
                <a:solidFill>
                  <a:srgbClr val="000000"/>
                </a:solidFill>
              </a:rPr>
              <a:t> </a:t>
            </a:r>
            <a:r>
              <a:rPr lang="en-US" sz="1600" i="0" dirty="0" smtClean="0">
                <a:solidFill>
                  <a:srgbClr val="000000"/>
                </a:solidFill>
              </a:rPr>
              <a:t>Shear stabilization of ETGs   </a:t>
            </a:r>
            <a:r>
              <a:rPr lang="en-US" b="0" i="0" dirty="0" smtClean="0">
                <a:solidFill>
                  <a:srgbClr val="000000"/>
                </a:solidFill>
              </a:rPr>
              <a:t>D</a:t>
            </a:r>
            <a:r>
              <a:rPr lang="en-US" b="0" i="0" dirty="0">
                <a:solidFill>
                  <a:srgbClr val="000000"/>
                </a:solidFill>
              </a:rPr>
              <a:t>. R. </a:t>
            </a:r>
            <a:r>
              <a:rPr lang="en-US" b="0" i="0" dirty="0" smtClean="0">
                <a:solidFill>
                  <a:srgbClr val="000000"/>
                </a:solidFill>
              </a:rPr>
              <a:t>Smith, </a:t>
            </a:r>
            <a:r>
              <a:rPr lang="en-US" b="0" i="0" dirty="0">
                <a:solidFill>
                  <a:srgbClr val="000000"/>
                </a:solidFill>
              </a:rPr>
              <a:t>et al., </a:t>
            </a:r>
            <a:r>
              <a:rPr lang="en-US" b="0" i="0" dirty="0" smtClean="0">
                <a:solidFill>
                  <a:srgbClr val="000000"/>
                </a:solidFill>
              </a:rPr>
              <a:t>PRL (</a:t>
            </a:r>
            <a:r>
              <a:rPr lang="en-US" b="0" i="0" dirty="0">
                <a:solidFill>
                  <a:srgbClr val="000000"/>
                </a:solidFill>
              </a:rPr>
              <a:t>2009</a:t>
            </a:r>
            <a:r>
              <a:rPr lang="en-US" b="0" i="0" dirty="0" smtClean="0">
                <a:solidFill>
                  <a:srgbClr val="000000"/>
                </a:solidFill>
              </a:rPr>
              <a:t>)</a:t>
            </a:r>
          </a:p>
          <a:p>
            <a:r>
              <a:rPr lang="en-US" i="0" dirty="0" smtClean="0">
                <a:solidFill>
                  <a:srgbClr val="000000"/>
                </a:solidFill>
              </a:rPr>
              <a:t> </a:t>
            </a:r>
            <a:r>
              <a:rPr lang="en-US" sz="1600" i="0" dirty="0">
                <a:solidFill>
                  <a:srgbClr val="000000"/>
                </a:solidFill>
              </a:rPr>
              <a:t>D</a:t>
            </a:r>
            <a:r>
              <a:rPr lang="en-US" sz="1600" i="0" dirty="0" smtClean="0">
                <a:solidFill>
                  <a:srgbClr val="000000"/>
                </a:solidFill>
              </a:rPr>
              <a:t>ensity </a:t>
            </a:r>
            <a:r>
              <a:rPr lang="en-US" sz="1600" i="0" dirty="0">
                <a:solidFill>
                  <a:srgbClr val="000000"/>
                </a:solidFill>
              </a:rPr>
              <a:t>gradient </a:t>
            </a:r>
            <a:r>
              <a:rPr lang="en-US" sz="1600" i="0" dirty="0" smtClean="0">
                <a:solidFill>
                  <a:srgbClr val="000000"/>
                </a:solidFill>
              </a:rPr>
              <a:t>stabilization of ETGs  </a:t>
            </a:r>
            <a:r>
              <a:rPr lang="en-US" b="0" i="0" dirty="0" smtClean="0">
                <a:solidFill>
                  <a:srgbClr val="000000"/>
                </a:solidFill>
              </a:rPr>
              <a:t>Y</a:t>
            </a:r>
            <a:r>
              <a:rPr lang="en-US" b="0" i="0" dirty="0">
                <a:solidFill>
                  <a:srgbClr val="000000"/>
                </a:solidFill>
              </a:rPr>
              <a:t>. </a:t>
            </a:r>
            <a:r>
              <a:rPr lang="en-US" b="0" i="0" dirty="0" err="1" smtClean="0">
                <a:solidFill>
                  <a:srgbClr val="000000"/>
                </a:solidFill>
              </a:rPr>
              <a:t>Ren</a:t>
            </a:r>
            <a:r>
              <a:rPr lang="en-US" b="0" i="0" dirty="0" smtClean="0">
                <a:solidFill>
                  <a:srgbClr val="000000"/>
                </a:solidFill>
              </a:rPr>
              <a:t>, </a:t>
            </a:r>
            <a:r>
              <a:rPr lang="en-US" b="0" i="0" dirty="0">
                <a:solidFill>
                  <a:srgbClr val="000000"/>
                </a:solidFill>
              </a:rPr>
              <a:t>et al., </a:t>
            </a:r>
            <a:r>
              <a:rPr lang="en-US" b="0" i="0" dirty="0" smtClean="0">
                <a:solidFill>
                  <a:srgbClr val="000000"/>
                </a:solidFill>
              </a:rPr>
              <a:t>PRL (</a:t>
            </a:r>
            <a:r>
              <a:rPr lang="en-US" b="0" i="0" dirty="0">
                <a:solidFill>
                  <a:srgbClr val="000000"/>
                </a:solidFill>
              </a:rPr>
              <a:t>2011</a:t>
            </a:r>
            <a:r>
              <a:rPr lang="en-US" b="0" i="0" dirty="0" smtClean="0">
                <a:solidFill>
                  <a:srgbClr val="000000"/>
                </a:solidFill>
              </a:rPr>
              <a:t>)</a:t>
            </a:r>
            <a:endParaRPr lang="en-US" b="0" i="0" dirty="0">
              <a:solidFill>
                <a:srgbClr val="000000"/>
              </a:solidFill>
            </a:endParaRPr>
          </a:p>
          <a:p>
            <a:pPr lvl="0"/>
            <a:endParaRPr lang="en-US" b="0" i="0" dirty="0">
              <a:solidFill>
                <a:srgbClr val="000000"/>
              </a:solidFill>
            </a:endParaRPr>
          </a:p>
        </p:txBody>
      </p:sp>
      <p:sp>
        <p:nvSpPr>
          <p:cNvPr id="13" name="TextBox 12"/>
          <p:cNvSpPr txBox="1"/>
          <p:nvPr/>
        </p:nvSpPr>
        <p:spPr>
          <a:xfrm>
            <a:off x="457200" y="5892800"/>
            <a:ext cx="5878532" cy="338554"/>
          </a:xfrm>
          <a:prstGeom prst="rect">
            <a:avLst/>
          </a:prstGeom>
          <a:solidFill>
            <a:schemeClr val="accent5">
              <a:lumMod val="20000"/>
              <a:lumOff val="80000"/>
            </a:schemeClr>
          </a:solidFill>
          <a:ln>
            <a:solidFill>
              <a:schemeClr val="tx1"/>
            </a:solidFill>
          </a:ln>
        </p:spPr>
        <p:txBody>
          <a:bodyPr wrap="none" rtlCol="0">
            <a:spAutoFit/>
          </a:bodyPr>
          <a:lstStyle/>
          <a:p>
            <a:pPr>
              <a:buNone/>
            </a:pPr>
            <a:r>
              <a:rPr lang="en-US" sz="1600" i="0" dirty="0" smtClean="0">
                <a:solidFill>
                  <a:srgbClr val="000000"/>
                </a:solidFill>
              </a:rPr>
              <a:t>Note: Here we call electron gyro-scale turbulence as ETGs</a:t>
            </a:r>
            <a:endParaRPr lang="en-US" sz="1600" i="0" dirty="0">
              <a:solidFill>
                <a:srgbClr val="000000"/>
              </a:solidFill>
            </a:endParaRPr>
          </a:p>
        </p:txBody>
      </p:sp>
      <p:pic>
        <p:nvPicPr>
          <p:cNvPr id="2" name="Picture 1"/>
          <p:cNvPicPr>
            <a:picLocks noChangeAspect="1"/>
          </p:cNvPicPr>
          <p:nvPr/>
        </p:nvPicPr>
        <p:blipFill>
          <a:blip r:embed="rId5"/>
          <a:stretch>
            <a:fillRect/>
          </a:stretch>
        </p:blipFill>
        <p:spPr>
          <a:xfrm>
            <a:off x="3829050" y="2406650"/>
            <a:ext cx="2650407" cy="1860550"/>
          </a:xfrm>
          <a:prstGeom prst="rect">
            <a:avLst/>
          </a:prstGeom>
        </p:spPr>
      </p:pic>
      <p:sp>
        <p:nvSpPr>
          <p:cNvPr id="17" name="Text Box 4"/>
          <p:cNvSpPr txBox="1">
            <a:spLocks noChangeArrowheads="1"/>
          </p:cNvSpPr>
          <p:nvPr/>
        </p:nvSpPr>
        <p:spPr bwMode="auto">
          <a:xfrm>
            <a:off x="3975100" y="1502821"/>
            <a:ext cx="2527300" cy="10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Calculated ETG </a:t>
            </a:r>
            <a:r>
              <a:rPr lang="en-US" sz="1800" i="0" dirty="0" err="1" smtClean="0">
                <a:latin typeface="Symbol" charset="2"/>
                <a:ea typeface="ÇlÇr ñæí©" charset="0"/>
                <a:cs typeface="Symbol" charset="2"/>
              </a:rPr>
              <a:t>c</a:t>
            </a:r>
            <a:r>
              <a:rPr lang="en-US" sz="1800" i="0" baseline="-25000" dirty="0" err="1" smtClean="0">
                <a:latin typeface="+mn-lt"/>
                <a:ea typeface="ÇlÇr ñæí©" charset="0"/>
                <a:cs typeface="Times New Roman"/>
              </a:rPr>
              <a:t>e</a:t>
            </a:r>
            <a:r>
              <a:rPr lang="en-US" sz="1800" i="0" dirty="0" smtClean="0">
                <a:latin typeface="+mn-lt"/>
                <a:ea typeface="ÇlÇr ñæí©" charset="0"/>
                <a:cs typeface="Times New Roman"/>
              </a:rPr>
              <a:t> by GTS code agrees with experiment</a:t>
            </a:r>
            <a:endParaRPr lang="en-US" sz="1800" i="0" dirty="0">
              <a:latin typeface="+mn-lt"/>
              <a:cs typeface="Times New Roman"/>
            </a:endParaRPr>
          </a:p>
        </p:txBody>
      </p:sp>
      <p:sp>
        <p:nvSpPr>
          <p:cNvPr id="18" name="Text Box 4"/>
          <p:cNvSpPr txBox="1">
            <a:spLocks noChangeArrowheads="1"/>
          </p:cNvSpPr>
          <p:nvPr/>
        </p:nvSpPr>
        <p:spPr bwMode="auto">
          <a:xfrm>
            <a:off x="4267200" y="4290471"/>
            <a:ext cx="2159000" cy="5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 </a:t>
            </a:r>
            <a:r>
              <a:rPr lang="en-US" sz="1200" b="0" i="0" dirty="0" err="1" smtClean="0">
                <a:latin typeface="Helvetica Neue"/>
                <a:cs typeface="Helvetica Neue"/>
              </a:rPr>
              <a:t>Ethier</a:t>
            </a:r>
            <a:r>
              <a:rPr lang="en-US" sz="1200" b="0" i="0" dirty="0" smtClean="0">
                <a:latin typeface="Helvetica Neue"/>
                <a:cs typeface="Helvetica Neue"/>
              </a:rPr>
              <a:t> et al., IAEA (2010)</a:t>
            </a:r>
            <a:endParaRPr lang="en-US" sz="1200" i="0" dirty="0">
              <a:latin typeface="Helvetica Neue"/>
              <a:cs typeface="Helvetica Neue"/>
            </a:endParaRPr>
          </a:p>
        </p:txBody>
      </p:sp>
      <p:sp>
        <p:nvSpPr>
          <p:cNvPr id="3" name="TextBox 2"/>
          <p:cNvSpPr txBox="1"/>
          <p:nvPr/>
        </p:nvSpPr>
        <p:spPr>
          <a:xfrm rot="16200000">
            <a:off x="3314700" y="29972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4" name="Rectangle 3"/>
          <p:cNvSpPr/>
          <p:nvPr/>
        </p:nvSpPr>
        <p:spPr bwMode="auto">
          <a:xfrm>
            <a:off x="4876800" y="4076700"/>
            <a:ext cx="673100" cy="1524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TextBox 21"/>
          <p:cNvSpPr txBox="1"/>
          <p:nvPr/>
        </p:nvSpPr>
        <p:spPr>
          <a:xfrm rot="16200000">
            <a:off x="3397250" y="31496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25" name="TextBox 24"/>
          <p:cNvSpPr txBox="1"/>
          <p:nvPr/>
        </p:nvSpPr>
        <p:spPr>
          <a:xfrm>
            <a:off x="4711700" y="4019550"/>
            <a:ext cx="1268037" cy="338554"/>
          </a:xfrm>
          <a:prstGeom prst="rect">
            <a:avLst/>
          </a:prstGeom>
          <a:noFill/>
        </p:spPr>
        <p:txBody>
          <a:bodyPr wrap="none" rtlCol="0">
            <a:spAutoFit/>
          </a:bodyPr>
          <a:lstStyle/>
          <a:p>
            <a:pPr>
              <a:buNone/>
            </a:pPr>
            <a:r>
              <a:rPr lang="en-US" sz="1600" dirty="0" smtClean="0">
                <a:solidFill>
                  <a:srgbClr val="000000"/>
                </a:solidFill>
                <a:latin typeface="Helvetica Neue"/>
                <a:cs typeface="Helvetica Neue"/>
              </a:rPr>
              <a:t>time</a:t>
            </a:r>
            <a:r>
              <a:rPr lang="en-US" dirty="0" smtClean="0">
                <a:solidFill>
                  <a:srgbClr val="000000"/>
                </a:solidFill>
              </a:rPr>
              <a:t> (</a:t>
            </a:r>
            <a:r>
              <a:rPr lang="en-US" dirty="0" err="1" smtClean="0">
                <a:solidFill>
                  <a:srgbClr val="000000"/>
                </a:solidFill>
              </a:rPr>
              <a:t>V</a:t>
            </a:r>
            <a:r>
              <a:rPr lang="en-US" baseline="-25000" dirty="0" err="1" smtClean="0">
                <a:solidFill>
                  <a:srgbClr val="000000"/>
                </a:solidFill>
              </a:rPr>
              <a:t>th</a:t>
            </a:r>
            <a:r>
              <a:rPr lang="en-US" dirty="0" smtClean="0">
                <a:solidFill>
                  <a:srgbClr val="000000"/>
                </a:solidFill>
              </a:rPr>
              <a:t>/</a:t>
            </a:r>
            <a:r>
              <a:rPr lang="en-US" dirty="0" err="1" smtClean="0">
                <a:solidFill>
                  <a:srgbClr val="000000"/>
                </a:solidFill>
              </a:rPr>
              <a:t>L</a:t>
            </a:r>
            <a:r>
              <a:rPr lang="en-US" baseline="-25000" dirty="0" err="1" smtClean="0">
                <a:solidFill>
                  <a:srgbClr val="000000"/>
                </a:solidFill>
              </a:rPr>
              <a:t>Te</a:t>
            </a:r>
            <a:r>
              <a:rPr lang="en-US" dirty="0" smtClean="0">
                <a:solidFill>
                  <a:srgbClr val="000000"/>
                </a:solidFill>
              </a:rPr>
              <a:t>)</a:t>
            </a:r>
            <a:endParaRPr lang="en-US" dirty="0">
              <a:solidFill>
                <a:srgbClr val="000000"/>
              </a:solidFill>
            </a:endParaRPr>
          </a:p>
        </p:txBody>
      </p:sp>
      <p:sp>
        <p:nvSpPr>
          <p:cNvPr id="27" name="TextBox 26"/>
          <p:cNvSpPr txBox="1"/>
          <p:nvPr/>
        </p:nvSpPr>
        <p:spPr>
          <a:xfrm>
            <a:off x="4883150" y="3282950"/>
            <a:ext cx="884141"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(GTS)</a:t>
            </a:r>
            <a:endParaRPr lang="en-US" dirty="0">
              <a:solidFill>
                <a:srgbClr val="000000"/>
              </a:solidFill>
            </a:endParaRPr>
          </a:p>
        </p:txBody>
      </p:sp>
      <p:cxnSp>
        <p:nvCxnSpPr>
          <p:cNvPr id="7" name="Straight Arrow Connector 6"/>
          <p:cNvCxnSpPr>
            <a:stCxn id="27" idx="1"/>
          </p:cNvCxnSpPr>
          <p:nvPr/>
        </p:nvCxnSpPr>
        <p:spPr bwMode="auto">
          <a:xfrm flipH="1" flipV="1">
            <a:off x="4692650" y="3206750"/>
            <a:ext cx="190500" cy="245477"/>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981347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0"/>
              </a:spcAft>
              <a:buFontTx/>
              <a:buNone/>
            </a:pPr>
            <a:r>
              <a:rPr lang="en-US" sz="2800" i="0" dirty="0" smtClean="0">
                <a:solidFill>
                  <a:srgbClr val="0923FF"/>
                </a:solidFill>
              </a:rPr>
              <a:t>High Confinement Needed for Compact FNSF</a:t>
            </a:r>
          </a:p>
          <a:p>
            <a:pPr algn="ctr" eaLnBrk="0" hangingPunct="0">
              <a:lnSpc>
                <a:spcPts val="3080"/>
              </a:lnSpc>
              <a:spcBef>
                <a:spcPct val="0"/>
              </a:spcBef>
              <a:spcAft>
                <a:spcPts val="0"/>
              </a:spcAft>
              <a:buFontTx/>
              <a:buNone/>
            </a:pPr>
            <a:r>
              <a:rPr lang="en-US" sz="2400" i="0" dirty="0" smtClean="0">
                <a:solidFill>
                  <a:srgbClr val="FF0000"/>
                </a:solidFill>
              </a:rPr>
              <a:t>High confinement H-mode in the range of FNSF obtained </a:t>
            </a: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04" y="3422725"/>
            <a:ext cx="4625828" cy="31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730705" y="6151354"/>
            <a:ext cx="1057195" cy="4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ea typeface="ÇlÇr ñæí©" charset="0"/>
              </a:rPr>
              <a:t>Y. </a:t>
            </a:r>
            <a:r>
              <a:rPr lang="en-US" sz="1200" b="0" i="0" dirty="0" err="1" smtClean="0">
                <a:latin typeface="+mn-lt"/>
                <a:ea typeface="ÇlÇr ñæí©" charset="0"/>
              </a:rPr>
              <a:t>Ren</a:t>
            </a:r>
            <a:r>
              <a:rPr kumimoji="0" lang="en-US" sz="1200" b="0" i="0" u="none" strike="noStrike" cap="none" normalizeH="0" baseline="0" dirty="0" smtClean="0">
                <a:ln>
                  <a:noFill/>
                </a:ln>
                <a:solidFill>
                  <a:schemeClr val="tx1"/>
                </a:solidFill>
                <a:effectLst/>
                <a:latin typeface="+mn-lt"/>
                <a:ea typeface="ÇlÇr ñæí©" charset="0"/>
              </a:rPr>
              <a:t>.</a:t>
            </a:r>
            <a:r>
              <a:rPr kumimoji="0" lang="en-US" sz="1200" b="0" i="0" u="none" strike="noStrike" cap="none" normalizeH="0" dirty="0" smtClean="0">
                <a:ln>
                  <a:noFill/>
                </a:ln>
                <a:solidFill>
                  <a:schemeClr val="tx1"/>
                </a:solidFill>
                <a:effectLst/>
                <a:latin typeface="+mn-lt"/>
                <a:ea typeface="ÇlÇr ñæí©" charset="0"/>
              </a:rPr>
              <a:t>  </a:t>
            </a:r>
            <a:endParaRPr kumimoji="0" lang="en-US" sz="1200" b="0" i="0" u="none" strike="noStrike" cap="none" normalizeH="0" baseline="0" dirty="0">
              <a:ln>
                <a:noFill/>
              </a:ln>
              <a:solidFill>
                <a:schemeClr val="tx1"/>
              </a:solidFill>
              <a:effectLst/>
              <a:latin typeface="+mn-lt"/>
            </a:endParaRPr>
          </a:p>
        </p:txBody>
      </p:sp>
      <p:sp>
        <p:nvSpPr>
          <p:cNvPr id="2" name="TextBox 1"/>
          <p:cNvSpPr txBox="1"/>
          <p:nvPr/>
        </p:nvSpPr>
        <p:spPr>
          <a:xfrm>
            <a:off x="698500" y="1066800"/>
            <a:ext cx="8089900" cy="1138773"/>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000" i="0" dirty="0" smtClean="0">
                <a:solidFill>
                  <a:srgbClr val="000000"/>
                </a:solidFill>
              </a:rPr>
              <a:t> </a:t>
            </a:r>
            <a:r>
              <a:rPr lang="en-US" sz="2000" i="0" dirty="0">
                <a:solidFill>
                  <a:srgbClr val="000000"/>
                </a:solidFill>
              </a:rPr>
              <a:t>Fusion gain Q depends strongly on “</a:t>
            </a:r>
            <a:r>
              <a:rPr lang="en-US" sz="2000" dirty="0">
                <a:solidFill>
                  <a:srgbClr val="000000"/>
                </a:solidFill>
              </a:rPr>
              <a:t>H</a:t>
            </a:r>
            <a:r>
              <a:rPr lang="en-US" sz="2000" i="0" dirty="0">
                <a:solidFill>
                  <a:srgbClr val="000000"/>
                </a:solidFill>
              </a:rPr>
              <a:t>”, </a:t>
            </a:r>
            <a:r>
              <a:rPr lang="en-US" sz="2000" dirty="0">
                <a:solidFill>
                  <a:srgbClr val="000000"/>
                </a:solidFill>
              </a:rPr>
              <a:t>Q </a:t>
            </a:r>
            <a:r>
              <a:rPr lang="en-US" sz="2000" dirty="0">
                <a:solidFill>
                  <a:srgbClr val="000000"/>
                </a:solidFill>
                <a:latin typeface="Symbol" charset="2"/>
                <a:cs typeface="Symbol" charset="2"/>
              </a:rPr>
              <a:t>µ </a:t>
            </a:r>
            <a:r>
              <a:rPr lang="en-US" sz="2000" dirty="0" smtClean="0">
                <a:solidFill>
                  <a:srgbClr val="000000"/>
                </a:solidFill>
                <a:latin typeface="Symbol" charset="2"/>
                <a:cs typeface="Symbol" charset="2"/>
              </a:rPr>
              <a:t>H </a:t>
            </a:r>
            <a:r>
              <a:rPr lang="en-US" sz="2000" baseline="30000" dirty="0" smtClean="0">
                <a:solidFill>
                  <a:srgbClr val="000000"/>
                </a:solidFill>
                <a:latin typeface="Symbol" charset="2"/>
                <a:cs typeface="Symbol" charset="2"/>
              </a:rPr>
              <a:t>5</a:t>
            </a:r>
            <a:r>
              <a:rPr lang="en-US" sz="2000" baseline="30000" dirty="0">
                <a:solidFill>
                  <a:srgbClr val="000000"/>
                </a:solidFill>
                <a:latin typeface="Symbol" charset="2"/>
                <a:cs typeface="Symbol" charset="2"/>
              </a:rPr>
              <a:t>-7</a:t>
            </a:r>
            <a:r>
              <a:rPr lang="en-US" sz="2000" baseline="30000" dirty="0">
                <a:solidFill>
                  <a:srgbClr val="000000"/>
                </a:solidFill>
              </a:rPr>
              <a:t> </a:t>
            </a:r>
            <a:endParaRPr lang="en-US" sz="2000" baseline="30000" dirty="0" smtClean="0">
              <a:solidFill>
                <a:srgbClr val="000000"/>
              </a:solidFill>
            </a:endParaRPr>
          </a:p>
          <a:p>
            <a:pPr>
              <a:spcAft>
                <a:spcPts val="0"/>
              </a:spcAft>
            </a:pPr>
            <a:r>
              <a:rPr lang="en-US" sz="2000" i="0" baseline="30000" dirty="0">
                <a:solidFill>
                  <a:srgbClr val="000000"/>
                </a:solidFill>
              </a:rPr>
              <a:t> </a:t>
            </a:r>
            <a:r>
              <a:rPr lang="en-US" sz="2000" i="0" dirty="0" smtClean="0">
                <a:solidFill>
                  <a:srgbClr val="000000"/>
                </a:solidFill>
              </a:rPr>
              <a:t>Higher H enables compact ST-FNSF H = 1.2 – 1.3</a:t>
            </a:r>
          </a:p>
          <a:p>
            <a:pPr>
              <a:spcAft>
                <a:spcPts val="0"/>
              </a:spcAft>
            </a:pPr>
            <a:r>
              <a:rPr lang="en-US" sz="2000" i="0" dirty="0">
                <a:solidFill>
                  <a:srgbClr val="000000"/>
                </a:solidFill>
              </a:rPr>
              <a:t> </a:t>
            </a:r>
            <a:r>
              <a:rPr lang="en-US" sz="2000" i="0" dirty="0" smtClean="0">
                <a:solidFill>
                  <a:srgbClr val="000000"/>
                </a:solidFill>
              </a:rPr>
              <a:t>Higher H gives more reactor design flexibility and margins.</a:t>
            </a:r>
          </a:p>
        </p:txBody>
      </p:sp>
      <p:sp>
        <p:nvSpPr>
          <p:cNvPr id="3" name="TextBox 2"/>
          <p:cNvSpPr txBox="1"/>
          <p:nvPr/>
        </p:nvSpPr>
        <p:spPr>
          <a:xfrm>
            <a:off x="266700" y="2222500"/>
            <a:ext cx="4991100" cy="1255728"/>
          </a:xfrm>
          <a:prstGeom prst="rect">
            <a:avLst/>
          </a:prstGeom>
          <a:noFill/>
        </p:spPr>
        <p:txBody>
          <a:bodyPr wrap="square" rtlCol="0">
            <a:spAutoFit/>
          </a:bodyPr>
          <a:lstStyle/>
          <a:p>
            <a:pPr marL="182880" indent="-457200">
              <a:buNone/>
            </a:pPr>
            <a:r>
              <a:rPr lang="en-US" sz="1800" i="0" dirty="0" smtClean="0">
                <a:solidFill>
                  <a:srgbClr val="000000"/>
                </a:solidFill>
              </a:rPr>
              <a:t>• Ion energy transport in H-mode ST plasmas near neoclassical level due to high shear flow and favorable curvature.</a:t>
            </a:r>
          </a:p>
          <a:p>
            <a:pPr marL="182880" indent="-457200">
              <a:buNone/>
            </a:pPr>
            <a:r>
              <a:rPr lang="en-US" sz="1800" i="0" dirty="0" smtClean="0">
                <a:solidFill>
                  <a:srgbClr val="000000"/>
                </a:solidFill>
              </a:rPr>
              <a:t>• Electron energy transport anomalous</a:t>
            </a:r>
            <a:endParaRPr lang="en-US" sz="1800" i="0" dirty="0">
              <a:solidFill>
                <a:srgbClr val="000000"/>
              </a:solidFill>
            </a:endParaRPr>
          </a:p>
        </p:txBody>
      </p:sp>
      <p:pic>
        <p:nvPicPr>
          <p:cNvPr id="20" name="Picture 19"/>
          <p:cNvPicPr>
            <a:picLocks noChangeAspect="1"/>
          </p:cNvPicPr>
          <p:nvPr/>
        </p:nvPicPr>
        <p:blipFill>
          <a:blip r:embed="rId3"/>
          <a:stretch>
            <a:fillRect/>
          </a:stretch>
        </p:blipFill>
        <p:spPr>
          <a:xfrm>
            <a:off x="4965451" y="3530599"/>
            <a:ext cx="4140449" cy="2781301"/>
          </a:xfrm>
          <a:prstGeom prst="rect">
            <a:avLst/>
          </a:prstGeom>
        </p:spPr>
      </p:pic>
      <p:sp>
        <p:nvSpPr>
          <p:cNvPr id="21" name="TextBox 20"/>
          <p:cNvSpPr txBox="1"/>
          <p:nvPr/>
        </p:nvSpPr>
        <p:spPr>
          <a:xfrm>
            <a:off x="7449161" y="6076144"/>
            <a:ext cx="1758339" cy="276999"/>
          </a:xfrm>
          <a:prstGeom prst="rect">
            <a:avLst/>
          </a:prstGeom>
          <a:noFill/>
        </p:spPr>
        <p:txBody>
          <a:bodyPr wrap="none" rtlCol="0">
            <a:spAutoFit/>
          </a:bodyPr>
          <a:lstStyle/>
          <a:p>
            <a:pPr>
              <a:buNone/>
            </a:pPr>
            <a:r>
              <a:rPr lang="en-US" b="0" i="0" dirty="0" smtClean="0"/>
              <a:t>S. Gerhardt NF (2014)</a:t>
            </a:r>
            <a:endParaRPr lang="en-US" b="0" i="0" dirty="0"/>
          </a:p>
        </p:txBody>
      </p:sp>
      <p:grpSp>
        <p:nvGrpSpPr>
          <p:cNvPr id="11" name="Group 10"/>
          <p:cNvGrpSpPr/>
          <p:nvPr/>
        </p:nvGrpSpPr>
        <p:grpSpPr>
          <a:xfrm>
            <a:off x="7179733" y="4351870"/>
            <a:ext cx="994834" cy="307777"/>
            <a:chOff x="7730066" y="3903137"/>
            <a:chExt cx="994834" cy="307777"/>
          </a:xfrm>
        </p:grpSpPr>
        <p:sp>
          <p:nvSpPr>
            <p:cNvPr id="7" name="TextBox 6"/>
            <p:cNvSpPr txBox="1"/>
            <p:nvPr/>
          </p:nvSpPr>
          <p:spPr>
            <a:xfrm>
              <a:off x="7747000" y="3903137"/>
              <a:ext cx="977900" cy="307777"/>
            </a:xfrm>
            <a:prstGeom prst="rect">
              <a:avLst/>
            </a:prstGeom>
            <a:noFill/>
            <a:ln>
              <a:noFill/>
            </a:ln>
          </p:spPr>
          <p:txBody>
            <a:bodyPr wrap="square" rtlCol="0">
              <a:spAutoFit/>
            </a:bodyPr>
            <a:lstStyle/>
            <a:p>
              <a:pPr>
                <a:buNone/>
              </a:pPr>
              <a:r>
                <a:rPr lang="en-US" sz="1400" i="0" dirty="0" smtClean="0">
                  <a:solidFill>
                    <a:srgbClr val="000000"/>
                  </a:solidFill>
                </a:rPr>
                <a:t>FNSF</a:t>
              </a:r>
              <a:endParaRPr lang="en-US" i="0" dirty="0">
                <a:solidFill>
                  <a:srgbClr val="000000"/>
                </a:solidFill>
              </a:endParaRPr>
            </a:p>
          </p:txBody>
        </p:sp>
        <p:sp>
          <p:nvSpPr>
            <p:cNvPr id="29" name="Oval 28"/>
            <p:cNvSpPr/>
            <p:nvPr/>
          </p:nvSpPr>
          <p:spPr bwMode="auto">
            <a:xfrm>
              <a:off x="7730066" y="3915833"/>
              <a:ext cx="635000" cy="292100"/>
            </a:xfrm>
            <a:prstGeom prst="ellipse">
              <a:avLst/>
            </a:prstGeom>
            <a:noFill/>
            <a:ln w="15875" cap="flat" cmpd="sng" algn="ctr">
              <a:solidFill>
                <a:srgbClr val="00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000000"/>
                </a:solidFill>
                <a:effectLst/>
                <a:latin typeface="Helvetica" charset="0"/>
              </a:endParaRPr>
            </a:p>
          </p:txBody>
        </p:sp>
      </p:grpSp>
      <p:sp>
        <p:nvSpPr>
          <p:cNvPr id="10" name="TextBox 9"/>
          <p:cNvSpPr txBox="1"/>
          <p:nvPr/>
        </p:nvSpPr>
        <p:spPr>
          <a:xfrm>
            <a:off x="5523861" y="2311400"/>
            <a:ext cx="3518540" cy="1200329"/>
          </a:xfrm>
          <a:prstGeom prst="rect">
            <a:avLst/>
          </a:prstGeom>
          <a:noFill/>
        </p:spPr>
        <p:txBody>
          <a:bodyPr wrap="square" rtlCol="0">
            <a:spAutoFit/>
          </a:bodyPr>
          <a:lstStyle/>
          <a:p>
            <a:pPr>
              <a:buNone/>
            </a:pPr>
            <a:r>
              <a:rPr lang="en-US" sz="1800" i="0" dirty="0" smtClean="0">
                <a:solidFill>
                  <a:srgbClr val="000000"/>
                </a:solidFill>
              </a:rPr>
              <a:t>H-mode confinement in STs H ~ 1 </a:t>
            </a:r>
            <a:r>
              <a:rPr lang="en-US" sz="1800" i="0" dirty="0">
                <a:solidFill>
                  <a:srgbClr val="000000"/>
                </a:solidFill>
              </a:rPr>
              <a:t>(</a:t>
            </a:r>
            <a:r>
              <a:rPr lang="en-US" sz="1800" i="0" dirty="0">
                <a:solidFill>
                  <a:schemeClr val="tx1"/>
                </a:solidFill>
              </a:rPr>
              <a:t>ITER98</a:t>
            </a:r>
            <a:r>
              <a:rPr lang="en-US" sz="1800" i="0" baseline="-25000" dirty="0">
                <a:solidFill>
                  <a:schemeClr val="tx1"/>
                </a:solidFill>
              </a:rPr>
              <a:t>y,2</a:t>
            </a:r>
            <a:r>
              <a:rPr lang="en-US" sz="1800" i="0" dirty="0" smtClean="0">
                <a:solidFill>
                  <a:schemeClr val="tx1"/>
                </a:solidFill>
              </a:rPr>
              <a:t>)</a:t>
            </a:r>
            <a:r>
              <a:rPr lang="en-US" sz="1800" i="0" dirty="0" smtClean="0">
                <a:solidFill>
                  <a:srgbClr val="000000"/>
                </a:solidFill>
              </a:rPr>
              <a:t> but enhanced pedestal H-mode (EPH) has 50% higher H up to H ~ 2</a:t>
            </a:r>
            <a:endParaRPr lang="en-US" sz="1800" i="0" dirty="0">
              <a:solidFill>
                <a:srgbClr val="000000"/>
              </a:solidFill>
            </a:endParaRPr>
          </a:p>
        </p:txBody>
      </p:sp>
      <p:sp>
        <p:nvSpPr>
          <p:cNvPr id="24" name="TextBox 23"/>
          <p:cNvSpPr txBox="1"/>
          <p:nvPr/>
        </p:nvSpPr>
        <p:spPr>
          <a:xfrm>
            <a:off x="7443311" y="6266644"/>
            <a:ext cx="1692966" cy="276999"/>
          </a:xfrm>
          <a:prstGeom prst="rect">
            <a:avLst/>
          </a:prstGeom>
          <a:noFill/>
        </p:spPr>
        <p:txBody>
          <a:bodyPr wrap="none" rtlCol="0">
            <a:spAutoFit/>
          </a:bodyPr>
          <a:lstStyle/>
          <a:p>
            <a:pPr>
              <a:buNone/>
            </a:pPr>
            <a:r>
              <a:rPr lang="en-US" b="0" i="0" dirty="0" smtClean="0"/>
              <a:t>R. </a:t>
            </a:r>
            <a:r>
              <a:rPr lang="en-US" b="0" i="0" dirty="0" err="1" smtClean="0"/>
              <a:t>Maingi</a:t>
            </a:r>
            <a:r>
              <a:rPr lang="en-US" b="0" i="0" dirty="0" smtClean="0"/>
              <a:t>, PRL (2010)</a:t>
            </a:r>
            <a:endParaRPr lang="en-US" b="0" i="0" dirty="0"/>
          </a:p>
        </p:txBody>
      </p:sp>
      <p:sp>
        <p:nvSpPr>
          <p:cNvPr id="25" name="TextBox 24"/>
          <p:cNvSpPr txBox="1"/>
          <p:nvPr/>
        </p:nvSpPr>
        <p:spPr>
          <a:xfrm>
            <a:off x="7619361" y="3924300"/>
            <a:ext cx="1384939" cy="338554"/>
          </a:xfrm>
          <a:prstGeom prst="rect">
            <a:avLst/>
          </a:prstGeom>
          <a:noFill/>
        </p:spPr>
        <p:txBody>
          <a:bodyPr wrap="square" rtlCol="0">
            <a:spAutoFit/>
          </a:bodyPr>
          <a:lstStyle/>
          <a:p>
            <a:pPr>
              <a:buNone/>
            </a:pPr>
            <a:r>
              <a:rPr lang="en-US" sz="1600" i="0" dirty="0" smtClean="0">
                <a:solidFill>
                  <a:srgbClr val="FF0000"/>
                </a:solidFill>
              </a:rPr>
              <a:t>EPH</a:t>
            </a:r>
            <a:endParaRPr lang="en-US" sz="1600" i="0" dirty="0">
              <a:solidFill>
                <a:srgbClr val="FF0000"/>
              </a:solidFill>
            </a:endParaRPr>
          </a:p>
        </p:txBody>
      </p:sp>
      <p:sp>
        <p:nvSpPr>
          <p:cNvPr id="27" name="TextBox 26"/>
          <p:cNvSpPr txBox="1"/>
          <p:nvPr/>
        </p:nvSpPr>
        <p:spPr>
          <a:xfrm>
            <a:off x="8000361" y="4572000"/>
            <a:ext cx="1384939" cy="338554"/>
          </a:xfrm>
          <a:prstGeom prst="rect">
            <a:avLst/>
          </a:prstGeom>
          <a:noFill/>
        </p:spPr>
        <p:txBody>
          <a:bodyPr wrap="square" rtlCol="0">
            <a:spAutoFit/>
          </a:bodyPr>
          <a:lstStyle/>
          <a:p>
            <a:pPr>
              <a:buNone/>
            </a:pPr>
            <a:r>
              <a:rPr lang="en-US" sz="1600" i="0" dirty="0" smtClean="0">
                <a:solidFill>
                  <a:srgbClr val="0816FF"/>
                </a:solidFill>
              </a:rPr>
              <a:t>H-mode</a:t>
            </a:r>
            <a:endParaRPr lang="en-US" sz="1600" i="0" dirty="0">
              <a:solidFill>
                <a:srgbClr val="0816FF"/>
              </a:solidFill>
            </a:endParaRPr>
          </a:p>
        </p:txBody>
      </p:sp>
      <p:sp>
        <p:nvSpPr>
          <p:cNvPr id="22" name="TextBox 21"/>
          <p:cNvSpPr txBox="1"/>
          <p:nvPr/>
        </p:nvSpPr>
        <p:spPr>
          <a:xfrm>
            <a:off x="3771900" y="35814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
        <p:nvSpPr>
          <p:cNvPr id="28" name="TextBox 27"/>
          <p:cNvSpPr txBox="1"/>
          <p:nvPr/>
        </p:nvSpPr>
        <p:spPr>
          <a:xfrm>
            <a:off x="5753100" y="36322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Tree>
    <p:extLst>
      <p:ext uri="{BB962C8B-B14F-4D97-AF65-F5344CB8AC3E}">
        <p14:creationId xmlns:p14="http://schemas.microsoft.com/office/powerpoint/2010/main" val="8078035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680"/>
              </a:lnSpc>
              <a:spcAft>
                <a:spcPts val="0"/>
              </a:spcAft>
              <a:buNone/>
            </a:pPr>
            <a:r>
              <a:rPr lang="en-US" sz="2400" i="0" dirty="0" err="1">
                <a:solidFill>
                  <a:srgbClr val="0816FF"/>
                </a:solidFill>
                <a:ea typeface="ÇlÇr ñæí©" charset="0"/>
                <a:cs typeface="Times New Roman"/>
              </a:rPr>
              <a:t>Divertor</a:t>
            </a:r>
            <a:r>
              <a:rPr lang="en-US" sz="2400" i="0" dirty="0">
                <a:solidFill>
                  <a:srgbClr val="0816FF"/>
                </a:solidFill>
                <a:ea typeface="ÇlÇr ñæí©" charset="0"/>
                <a:cs typeface="Times New Roman"/>
              </a:rPr>
              <a:t> flux expansion of ~ 50 achieved with </a:t>
            </a:r>
            <a:endParaRPr lang="en-US" sz="2400" i="0" dirty="0" smtClean="0">
              <a:solidFill>
                <a:srgbClr val="0816FF"/>
              </a:solidFill>
              <a:ea typeface="ÇlÇr ñæí©" charset="0"/>
              <a:cs typeface="Times New Roman"/>
            </a:endParaRPr>
          </a:p>
          <a:p>
            <a:pPr algn="ctr">
              <a:lnSpc>
                <a:spcPts val="2680"/>
              </a:lnSpc>
              <a:spcAft>
                <a:spcPts val="0"/>
              </a:spcAft>
              <a:buNone/>
            </a:pPr>
            <a:r>
              <a:rPr lang="en-US" sz="2400" i="0" dirty="0" smtClean="0">
                <a:solidFill>
                  <a:srgbClr val="0816FF"/>
                </a:solidFill>
                <a:ea typeface="ÇlÇr ñæí©" charset="0"/>
                <a:cs typeface="Times New Roman"/>
              </a:rPr>
              <a:t>Snow Flake </a:t>
            </a:r>
            <a:r>
              <a:rPr lang="en-US" sz="2400" i="0" dirty="0" err="1" smtClean="0">
                <a:solidFill>
                  <a:srgbClr val="0816FF"/>
                </a:solidFill>
                <a:ea typeface="ÇlÇr ñæí©" charset="0"/>
                <a:cs typeface="Times New Roman"/>
              </a:rPr>
              <a:t>Divertor</a:t>
            </a:r>
            <a:r>
              <a:rPr lang="en-US" sz="2400" i="0" dirty="0" smtClean="0">
                <a:solidFill>
                  <a:srgbClr val="0816FF"/>
                </a:solidFill>
                <a:ea typeface="ÇlÇr ñæí©" charset="0"/>
                <a:cs typeface="Times New Roman"/>
              </a:rPr>
              <a:t> with large heat flux reduction in </a:t>
            </a:r>
            <a:r>
              <a:rPr lang="en-US" sz="2400" i="0" dirty="0">
                <a:solidFill>
                  <a:srgbClr val="0816FF"/>
                </a:solidFill>
                <a:ea typeface="ÇlÇr ñæí©" charset="0"/>
                <a:cs typeface="Times New Roman"/>
              </a:rPr>
              <a:t>NSTX </a:t>
            </a:r>
            <a:endParaRPr lang="en-US" sz="2400" dirty="0">
              <a:solidFill>
                <a:srgbClr val="0816FF"/>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 name="Rectangle 11"/>
          <p:cNvSpPr/>
          <p:nvPr/>
        </p:nvSpPr>
        <p:spPr bwMode="auto">
          <a:xfrm>
            <a:off x="6273800" y="17272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Rectangle 22"/>
          <p:cNvSpPr/>
          <p:nvPr/>
        </p:nvSpPr>
        <p:spPr bwMode="auto">
          <a:xfrm>
            <a:off x="5969000" y="39751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2" name="Rectangle 21"/>
          <p:cNvSpPr/>
          <p:nvPr/>
        </p:nvSpPr>
        <p:spPr>
          <a:xfrm>
            <a:off x="5016499" y="2385368"/>
            <a:ext cx="3925481" cy="2677656"/>
          </a:xfrm>
          <a:prstGeom prst="rect">
            <a:avLst/>
          </a:prstGeom>
          <a:solidFill>
            <a:srgbClr val="FFF9AD"/>
          </a:solidFill>
          <a:ln>
            <a:solidFill>
              <a:srgbClr val="000000"/>
            </a:solidFill>
          </a:ln>
        </p:spPr>
        <p:txBody>
          <a:bodyPr wrap="square">
            <a:spAutoFit/>
          </a:bodyPr>
          <a:lstStyle/>
          <a:p>
            <a:pPr>
              <a:spcAft>
                <a:spcPts val="1200"/>
              </a:spcAft>
              <a:buNone/>
            </a:pPr>
            <a:r>
              <a:rPr lang="en-US" sz="2000" i="0" dirty="0">
                <a:solidFill>
                  <a:schemeClr val="tx1"/>
                </a:solidFill>
                <a:ea typeface="ÇlÇr ñæí©" charset="0"/>
                <a:cs typeface="Times New Roman"/>
              </a:rPr>
              <a:t>NSTX-U will investigate </a:t>
            </a:r>
            <a:r>
              <a:rPr lang="en-US" sz="2000" i="0" dirty="0" smtClean="0">
                <a:solidFill>
                  <a:schemeClr val="tx1"/>
                </a:solidFill>
                <a:ea typeface="ÇlÇr ñæí©" charset="0"/>
                <a:cs typeface="Times New Roman"/>
              </a:rPr>
              <a:t>novel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a:t>
            </a:r>
            <a:r>
              <a:rPr lang="en-US" sz="2000" i="0" dirty="0">
                <a:solidFill>
                  <a:schemeClr val="tx1"/>
                </a:solidFill>
                <a:ea typeface="ÇlÇr ñæí©" charset="0"/>
                <a:cs typeface="Times New Roman"/>
              </a:rPr>
              <a:t>heat flux mitigation concepts needed for FNSF and  Demo</a:t>
            </a:r>
            <a:r>
              <a:rPr lang="en-US" sz="2000" i="0" dirty="0" smtClean="0">
                <a:solidFill>
                  <a:schemeClr val="tx1"/>
                </a:solidFill>
                <a:ea typeface="ÇlÇr ñæí©" charset="0"/>
                <a:cs typeface="Times New Roman"/>
              </a:rPr>
              <a:t>.</a:t>
            </a:r>
            <a:endParaRPr lang="en-US" sz="2000" i="0" dirty="0" smtClean="0">
              <a:solidFill>
                <a:schemeClr val="tx1"/>
              </a:solidFill>
              <a:latin typeface="+mn-lt"/>
              <a:ea typeface="ÇlÇr ñæí©" charset="0"/>
              <a:cs typeface="Times New Roman"/>
            </a:endParaRPr>
          </a:p>
          <a:p>
            <a:pPr marL="182880" indent="-822960">
              <a:spcAft>
                <a:spcPts val="1200"/>
              </a:spcAft>
              <a:buNone/>
            </a:pPr>
            <a:r>
              <a:rPr lang="en-US" sz="2000" i="0" dirty="0" smtClean="0">
                <a:solidFill>
                  <a:schemeClr val="tx1"/>
                </a:solidFill>
                <a:latin typeface="+mn-lt"/>
                <a:ea typeface="ÇlÇr ñæí©" charset="0"/>
                <a:cs typeface="Times New Roman"/>
              </a:rPr>
              <a:t>• Up-and-down symmetric Snow Flake / X-</a:t>
            </a:r>
            <a:r>
              <a:rPr lang="en-US" sz="2000" i="0" dirty="0" err="1" smtClean="0">
                <a:solidFill>
                  <a:schemeClr val="tx1"/>
                </a:solidFill>
                <a:latin typeface="+mn-lt"/>
                <a:ea typeface="ÇlÇr ñæí©" charset="0"/>
                <a:cs typeface="Times New Roman"/>
              </a:rPr>
              <a:t>divertors</a:t>
            </a:r>
            <a:r>
              <a:rPr lang="en-US" sz="2000" i="0" dirty="0" smtClean="0">
                <a:solidFill>
                  <a:schemeClr val="tx1"/>
                </a:solidFill>
                <a:latin typeface="+mn-lt"/>
                <a:ea typeface="ÇlÇr ñæí©" charset="0"/>
                <a:cs typeface="Times New Roman"/>
              </a:rPr>
              <a:t> </a:t>
            </a:r>
          </a:p>
          <a:p>
            <a:pPr marL="182880" indent="-822960">
              <a:spcAft>
                <a:spcPts val="1200"/>
              </a:spcAft>
              <a:buNone/>
            </a:pPr>
            <a:r>
              <a:rPr lang="en-US" sz="2000" i="0" dirty="0" smtClean="0">
                <a:solidFill>
                  <a:schemeClr val="tx1"/>
                </a:solidFill>
                <a:latin typeface="+mn-lt"/>
                <a:ea typeface="ÇlÇr ñæí©" charset="0"/>
                <a:cs typeface="Times New Roman"/>
              </a:rPr>
              <a:t>• Lithium + high-Z metal PFCs</a:t>
            </a:r>
          </a:p>
        </p:txBody>
      </p:sp>
      <p:grpSp>
        <p:nvGrpSpPr>
          <p:cNvPr id="11" name="Group 10"/>
          <p:cNvGrpSpPr/>
          <p:nvPr/>
        </p:nvGrpSpPr>
        <p:grpSpPr>
          <a:xfrm>
            <a:off x="139700" y="994946"/>
            <a:ext cx="4639235" cy="5546637"/>
            <a:chOff x="4419600" y="880646"/>
            <a:chExt cx="4639235" cy="5546637"/>
          </a:xfrm>
        </p:grpSpPr>
        <p:pic>
          <p:nvPicPr>
            <p:cNvPr id="13" name="Picture 12"/>
            <p:cNvPicPr>
              <a:picLocks noChangeAspect="1" noChangeArrowheads="1"/>
            </p:cNvPicPr>
            <p:nvPr/>
          </p:nvPicPr>
          <p:blipFill>
            <a:blip r:embed="rId2" cstate="print"/>
            <a:srcRect/>
            <a:stretch>
              <a:fillRect/>
            </a:stretch>
          </p:blipFill>
          <p:spPr bwMode="auto">
            <a:xfrm>
              <a:off x="4791635" y="3735665"/>
              <a:ext cx="4267200" cy="2691618"/>
            </a:xfrm>
            <a:prstGeom prst="rect">
              <a:avLst/>
            </a:prstGeom>
            <a:noFill/>
            <a:ln w="9525">
              <a:noFill/>
              <a:miter lim="800000"/>
              <a:headEnd/>
              <a:tailEnd/>
            </a:ln>
          </p:spPr>
        </p:pic>
        <p:sp>
          <p:nvSpPr>
            <p:cNvPr id="14" name="TextBox 13"/>
            <p:cNvSpPr txBox="1"/>
            <p:nvPr/>
          </p:nvSpPr>
          <p:spPr>
            <a:xfrm rot="16200000">
              <a:off x="3268644" y="4718152"/>
              <a:ext cx="2640466" cy="338554"/>
            </a:xfrm>
            <a:prstGeom prst="rect">
              <a:avLst/>
            </a:prstGeom>
            <a:solidFill>
              <a:schemeClr val="bg1"/>
            </a:solidFill>
          </p:spPr>
          <p:txBody>
            <a:bodyPr wrap="none" rtlCol="0">
              <a:spAutoFit/>
            </a:bodyPr>
            <a:lstStyle/>
            <a:p>
              <a:pPr>
                <a:buFontTx/>
                <a:buNone/>
              </a:pPr>
              <a:r>
                <a:rPr lang="en-US" sz="1600" dirty="0" err="1" smtClean="0">
                  <a:solidFill>
                    <a:srgbClr val="000000"/>
                  </a:solidFill>
                </a:rPr>
                <a:t>Divertor</a:t>
              </a:r>
              <a:r>
                <a:rPr lang="en-US" sz="1600" dirty="0" smtClean="0">
                  <a:solidFill>
                    <a:srgbClr val="000000"/>
                  </a:solidFill>
                </a:rPr>
                <a:t> heat flux (MW/m</a:t>
              </a:r>
              <a:r>
                <a:rPr lang="en-US" sz="1600" baseline="30000" dirty="0" smtClean="0">
                  <a:solidFill>
                    <a:srgbClr val="000000"/>
                  </a:solidFill>
                </a:rPr>
                <a:t>2</a:t>
              </a:r>
              <a:r>
                <a:rPr lang="en-US" sz="1600" dirty="0" smtClean="0">
                  <a:solidFill>
                    <a:srgbClr val="000000"/>
                  </a:solidFill>
                </a:rPr>
                <a:t>)</a:t>
              </a:r>
              <a:endParaRPr lang="en-US" sz="1600" dirty="0">
                <a:solidFill>
                  <a:srgbClr val="000000"/>
                </a:solidFill>
              </a:endParaRPr>
            </a:p>
          </p:txBody>
        </p:sp>
        <p:pic>
          <p:nvPicPr>
            <p:cNvPr id="15" name="Picture 14" descr="xp924-135485-300-eps10.png"/>
            <p:cNvPicPr>
              <a:picLocks noChangeAspect="1"/>
            </p:cNvPicPr>
            <p:nvPr/>
          </p:nvPicPr>
          <p:blipFill>
            <a:blip r:embed="rId3" cstate="print"/>
            <a:stretch>
              <a:fillRect/>
            </a:stretch>
          </p:blipFill>
          <p:spPr>
            <a:xfrm>
              <a:off x="5470321" y="1263160"/>
              <a:ext cx="2935231" cy="2341862"/>
            </a:xfrm>
            <a:prstGeom prst="rect">
              <a:avLst/>
            </a:prstGeom>
          </p:spPr>
        </p:pic>
        <p:sp>
          <p:nvSpPr>
            <p:cNvPr id="16" name="TextBox 15"/>
            <p:cNvSpPr txBox="1"/>
            <p:nvPr/>
          </p:nvSpPr>
          <p:spPr>
            <a:xfrm>
              <a:off x="5648152" y="880646"/>
              <a:ext cx="2907567" cy="338554"/>
            </a:xfrm>
            <a:prstGeom prst="rect">
              <a:avLst/>
            </a:prstGeom>
            <a:solidFill>
              <a:schemeClr val="bg1"/>
            </a:solidFill>
          </p:spPr>
          <p:txBody>
            <a:bodyPr wrap="none" rtlCol="0">
              <a:spAutoFit/>
            </a:bodyPr>
            <a:lstStyle/>
            <a:p>
              <a:pPr>
                <a:buFontTx/>
                <a:buNone/>
              </a:pPr>
              <a:r>
                <a:rPr lang="en-US" sz="1600" i="0" dirty="0" smtClean="0">
                  <a:solidFill>
                    <a:srgbClr val="0000FF"/>
                  </a:solidFill>
                </a:rPr>
                <a:t>Snowflake </a:t>
              </a:r>
              <a:r>
                <a:rPr lang="en-US" sz="1600" i="0" dirty="0" err="1" smtClean="0">
                  <a:solidFill>
                    <a:srgbClr val="0000FF"/>
                  </a:solidFill>
                </a:rPr>
                <a:t>divertor</a:t>
              </a:r>
              <a:r>
                <a:rPr lang="en-US" sz="1600" i="0" dirty="0" smtClean="0">
                  <a:solidFill>
                    <a:srgbClr val="0000FF"/>
                  </a:solidFill>
                </a:rPr>
                <a:t> in NSTX</a:t>
              </a:r>
              <a:endParaRPr lang="en-US" sz="1600" i="0" dirty="0">
                <a:solidFill>
                  <a:srgbClr val="0000FF"/>
                </a:solidFill>
              </a:endParaRPr>
            </a:p>
          </p:txBody>
        </p:sp>
        <p:sp>
          <p:nvSpPr>
            <p:cNvPr id="17" name="TextBox 16"/>
            <p:cNvSpPr txBox="1"/>
            <p:nvPr/>
          </p:nvSpPr>
          <p:spPr>
            <a:xfrm>
              <a:off x="5054353" y="2669545"/>
              <a:ext cx="510076" cy="276999"/>
            </a:xfrm>
            <a:prstGeom prst="rect">
              <a:avLst/>
            </a:prstGeom>
            <a:solidFill>
              <a:srgbClr val="99FF33"/>
            </a:solidFill>
          </p:spPr>
          <p:txBody>
            <a:bodyPr wrap="none" rtlCol="0">
              <a:spAutoFit/>
            </a:bodyPr>
            <a:lstStyle/>
            <a:p>
              <a:pPr>
                <a:buFontTx/>
                <a:buNone/>
              </a:pPr>
              <a:r>
                <a:rPr lang="en-US" dirty="0" smtClean="0">
                  <a:solidFill>
                    <a:srgbClr val="000000"/>
                  </a:solidFill>
                </a:rPr>
                <a:t>OSP</a:t>
              </a:r>
              <a:endParaRPr lang="en-US" dirty="0">
                <a:solidFill>
                  <a:srgbClr val="000000"/>
                </a:solidFill>
              </a:endParaRPr>
            </a:p>
          </p:txBody>
        </p:sp>
        <p:cxnSp>
          <p:nvCxnSpPr>
            <p:cNvPr id="18" name="Straight Arrow Connector 17"/>
            <p:cNvCxnSpPr/>
            <p:nvPr/>
          </p:nvCxnSpPr>
          <p:spPr bwMode="auto">
            <a:xfrm>
              <a:off x="5564429" y="2800458"/>
              <a:ext cx="820292" cy="139103"/>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4974672" y="3396762"/>
              <a:ext cx="1046748" cy="363521"/>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5200" y="3396760"/>
              <a:ext cx="1684789" cy="355683"/>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 Box 53"/>
          <p:cNvSpPr txBox="1">
            <a:spLocks/>
          </p:cNvSpPr>
          <p:nvPr/>
        </p:nvSpPr>
        <p:spPr bwMode="auto">
          <a:xfrm>
            <a:off x="3414848" y="6195669"/>
            <a:ext cx="3049452" cy="42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V</a:t>
            </a:r>
            <a:r>
              <a:rPr lang="en-US" sz="1200" b="0" i="0" dirty="0">
                <a:latin typeface="+mn-lt"/>
                <a:cs typeface="Times New Roman"/>
              </a:rPr>
              <a:t>. A. </a:t>
            </a:r>
            <a:r>
              <a:rPr lang="en-US" sz="1200" b="0" i="0" dirty="0" err="1">
                <a:latin typeface="+mn-lt"/>
                <a:cs typeface="Times New Roman"/>
              </a:rPr>
              <a:t>Soukhanovskii</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26"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84</a:t>
            </a:fld>
            <a:endParaRPr lang="en-US" sz="1000" i="0" dirty="0"/>
          </a:p>
        </p:txBody>
      </p:sp>
    </p:spTree>
    <p:extLst>
      <p:ext uri="{BB962C8B-B14F-4D97-AF65-F5344CB8AC3E}">
        <p14:creationId xmlns:p14="http://schemas.microsoft.com/office/powerpoint/2010/main" val="39370254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600"/>
              </a:spcAft>
              <a:buFontTx/>
              <a:buNone/>
            </a:pPr>
            <a:r>
              <a:rPr lang="en-US" sz="2800" i="0" dirty="0" smtClean="0">
                <a:solidFill>
                  <a:srgbClr val="0923FF"/>
                </a:solidFill>
              </a:rPr>
              <a:t>ST-FNSF has high P/R due to small R</a:t>
            </a:r>
          </a:p>
          <a:p>
            <a:pPr algn="ctr" eaLnBrk="0" hangingPunct="0">
              <a:lnSpc>
                <a:spcPts val="3080"/>
              </a:lnSpc>
              <a:spcBef>
                <a:spcPct val="0"/>
              </a:spcBef>
              <a:spcAft>
                <a:spcPts val="600"/>
              </a:spcAft>
              <a:buFontTx/>
              <a:buNone/>
            </a:pPr>
            <a:r>
              <a:rPr lang="en-US" sz="2400" i="0" dirty="0" smtClean="0">
                <a:solidFill>
                  <a:srgbClr val="FF0000"/>
                </a:solidFill>
              </a:rPr>
              <a:t>Innovative Heat Flux Mitigation via </a:t>
            </a:r>
            <a:r>
              <a:rPr lang="en-US" sz="2400" i="0" dirty="0" err="1" smtClean="0">
                <a:solidFill>
                  <a:srgbClr val="FF0000"/>
                </a:solidFill>
              </a:rPr>
              <a:t>Divertor</a:t>
            </a:r>
            <a:r>
              <a:rPr lang="en-US" sz="2400" i="0" dirty="0" smtClean="0">
                <a:solidFill>
                  <a:srgbClr val="FF0000"/>
                </a:solidFill>
              </a:rPr>
              <a:t> Flux Expansion</a:t>
            </a:r>
            <a:endParaRPr lang="en-US" sz="1600" i="0" dirty="0">
              <a:solidFill>
                <a:srgbClr val="FF0000"/>
              </a:solidFill>
              <a:latin typeface="Helvetica Neue" charset="0"/>
            </a:endParaRPr>
          </a:p>
        </p:txBody>
      </p:sp>
      <p:sp>
        <p:nvSpPr>
          <p:cNvPr id="3" name="Rectangle 2"/>
          <p:cNvSpPr/>
          <p:nvPr/>
        </p:nvSpPr>
        <p:spPr>
          <a:xfrm>
            <a:off x="779780" y="4939062"/>
            <a:ext cx="2194560" cy="276999"/>
          </a:xfrm>
          <a:prstGeom prst="rect">
            <a:avLst/>
          </a:prstGeom>
        </p:spPr>
        <p:txBody>
          <a:bodyPr wrap="square">
            <a:spAutoFit/>
          </a:bodyPr>
          <a:lstStyle/>
          <a:p>
            <a:pPr lvl="0">
              <a:buNone/>
            </a:pPr>
            <a:r>
              <a:rPr lang="en-US" b="0" i="0" dirty="0">
                <a:solidFill>
                  <a:srgbClr val="000000"/>
                </a:solidFill>
              </a:rPr>
              <a:t>D. </a:t>
            </a:r>
            <a:r>
              <a:rPr lang="en-US" b="0" i="0" dirty="0" err="1">
                <a:solidFill>
                  <a:srgbClr val="000000"/>
                </a:solidFill>
              </a:rPr>
              <a:t>Ryutov</a:t>
            </a:r>
            <a:r>
              <a:rPr lang="en-US" b="0" i="0" dirty="0">
                <a:solidFill>
                  <a:srgbClr val="000000"/>
                </a:solidFill>
              </a:rPr>
              <a:t>, et al., </a:t>
            </a:r>
            <a:r>
              <a:rPr lang="en-US" b="0" i="0" dirty="0" err="1" smtClean="0">
                <a:solidFill>
                  <a:srgbClr val="000000"/>
                </a:solidFill>
              </a:rPr>
              <a:t>PoP</a:t>
            </a:r>
            <a:r>
              <a:rPr lang="en-US" b="0" i="0" dirty="0" smtClean="0">
                <a:solidFill>
                  <a:srgbClr val="000000"/>
                </a:solidFill>
              </a:rPr>
              <a:t> (</a:t>
            </a:r>
            <a:r>
              <a:rPr lang="en-US" b="0" i="0" dirty="0">
                <a:solidFill>
                  <a:srgbClr val="000000"/>
                </a:solidFill>
              </a:rPr>
              <a:t>2007</a:t>
            </a:r>
            <a:r>
              <a:rPr lang="en-US" b="0" i="0" dirty="0" smtClean="0">
                <a:solidFill>
                  <a:srgbClr val="000000"/>
                </a:solidFill>
              </a:rPr>
              <a:t>)</a:t>
            </a:r>
            <a:endParaRPr lang="en-US" b="0" i="0" dirty="0">
              <a:solidFill>
                <a:srgbClr val="000000"/>
              </a:solidFill>
            </a:endParaRPr>
          </a:p>
        </p:txBody>
      </p:sp>
      <p:sp>
        <p:nvSpPr>
          <p:cNvPr id="9" name="Rectangle 8"/>
          <p:cNvSpPr/>
          <p:nvPr/>
        </p:nvSpPr>
        <p:spPr>
          <a:xfrm>
            <a:off x="3660140" y="4939062"/>
            <a:ext cx="2377440" cy="276999"/>
          </a:xfrm>
          <a:prstGeom prst="rect">
            <a:avLst/>
          </a:prstGeom>
        </p:spPr>
        <p:txBody>
          <a:bodyPr wrap="square">
            <a:spAutoFit/>
          </a:bodyPr>
          <a:lstStyle/>
          <a:p>
            <a:pPr lvl="0">
              <a:buNone/>
            </a:pPr>
            <a:r>
              <a:rPr lang="en-US" b="0" i="0" dirty="0" smtClean="0">
                <a:solidFill>
                  <a:srgbClr val="000000"/>
                </a:solidFill>
              </a:rPr>
              <a:t>P.M</a:t>
            </a:r>
            <a:r>
              <a:rPr lang="en-US" b="0" i="0" dirty="0">
                <a:solidFill>
                  <a:srgbClr val="000000"/>
                </a:solidFill>
              </a:rPr>
              <a:t>. </a:t>
            </a:r>
            <a:r>
              <a:rPr lang="en-US" b="0" i="0" dirty="0" err="1">
                <a:solidFill>
                  <a:srgbClr val="000000"/>
                </a:solidFill>
              </a:rPr>
              <a:t>Valanju</a:t>
            </a:r>
            <a:r>
              <a:rPr lang="en-US" b="0" i="0" dirty="0">
                <a:solidFill>
                  <a:srgbClr val="000000"/>
                </a:solidFill>
              </a:rPr>
              <a:t>, et al., </a:t>
            </a:r>
            <a:r>
              <a:rPr lang="en-US" b="0" i="0" dirty="0" err="1">
                <a:solidFill>
                  <a:srgbClr val="000000"/>
                </a:solidFill>
              </a:rPr>
              <a:t>PoP</a:t>
            </a:r>
            <a:r>
              <a:rPr lang="en-US" b="0" i="0" dirty="0">
                <a:solidFill>
                  <a:srgbClr val="000000"/>
                </a:solidFill>
              </a:rPr>
              <a:t> (2009).</a:t>
            </a:r>
          </a:p>
        </p:txBody>
      </p:sp>
      <p:sp>
        <p:nvSpPr>
          <p:cNvPr id="10" name="Rectangle 9"/>
          <p:cNvSpPr/>
          <p:nvPr/>
        </p:nvSpPr>
        <p:spPr>
          <a:xfrm>
            <a:off x="6322060" y="4939062"/>
            <a:ext cx="2733040" cy="276999"/>
          </a:xfrm>
          <a:prstGeom prst="rect">
            <a:avLst/>
          </a:prstGeom>
        </p:spPr>
        <p:txBody>
          <a:bodyPr wrap="square">
            <a:spAutoFit/>
          </a:bodyPr>
          <a:lstStyle/>
          <a:p>
            <a:pPr lvl="0">
              <a:buNone/>
            </a:pPr>
            <a:r>
              <a:rPr lang="en-US" b="0" i="0" dirty="0" err="1" smtClean="0">
                <a:solidFill>
                  <a:srgbClr val="000000"/>
                </a:solidFill>
              </a:rPr>
              <a:t>Kotschenreuther</a:t>
            </a:r>
            <a:r>
              <a:rPr lang="en-US" b="0" i="0" dirty="0" smtClean="0">
                <a:solidFill>
                  <a:srgbClr val="000000"/>
                </a:solidFill>
              </a:rPr>
              <a:t>, et al., </a:t>
            </a:r>
            <a:r>
              <a:rPr lang="en-US" b="0" i="0" dirty="0" err="1" smtClean="0">
                <a:solidFill>
                  <a:srgbClr val="000000"/>
                </a:solidFill>
              </a:rPr>
              <a:t>PoP</a:t>
            </a:r>
            <a:r>
              <a:rPr lang="en-US" b="0" i="0" dirty="0" smtClean="0">
                <a:solidFill>
                  <a:srgbClr val="000000"/>
                </a:solidFill>
              </a:rPr>
              <a:t> (2007)</a:t>
            </a:r>
            <a:endParaRPr lang="en-US" b="0" i="0" dirty="0">
              <a:solidFill>
                <a:srgbClr val="000000"/>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7" name="Rectangle 26"/>
          <p:cNvSpPr/>
          <p:nvPr/>
        </p:nvSpPr>
        <p:spPr>
          <a:xfrm>
            <a:off x="228600" y="914709"/>
            <a:ext cx="8420100" cy="707886"/>
          </a:xfrm>
          <a:prstGeom prst="rect">
            <a:avLst/>
          </a:prstGeom>
        </p:spPr>
        <p:txBody>
          <a:bodyPr wrap="square">
            <a:spAutoFit/>
          </a:bodyPr>
          <a:lstStyle/>
          <a:p>
            <a:pPr>
              <a:buNone/>
            </a:pPr>
            <a:r>
              <a:rPr lang="en-US" sz="2000" i="0" dirty="0" smtClean="0">
                <a:solidFill>
                  <a:schemeClr val="tx1"/>
                </a:solidFill>
                <a:ea typeface="ÇlÇr ñæí©" charset="0"/>
                <a:cs typeface="Times New Roman"/>
              </a:rPr>
              <a:t>Lower </a:t>
            </a:r>
            <a:r>
              <a:rPr lang="en-US" sz="2000" i="0" dirty="0" err="1" smtClean="0">
                <a:solidFill>
                  <a:schemeClr val="tx1"/>
                </a:solidFill>
                <a:ea typeface="ÇlÇr ñæí©" charset="0"/>
                <a:cs typeface="Times New Roman"/>
              </a:rPr>
              <a:t>toroidal</a:t>
            </a:r>
            <a:r>
              <a:rPr lang="en-US" sz="2000" i="0" dirty="0" smtClean="0">
                <a:solidFill>
                  <a:schemeClr val="tx1"/>
                </a:solidFill>
                <a:ea typeface="ÇlÇr ñæí©" charset="0"/>
                <a:cs typeface="Times New Roman"/>
              </a:rPr>
              <a:t> field of outboard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leg of STs facilitates heat flux mitigation by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flux expansion solutions</a:t>
            </a:r>
            <a:endParaRPr lang="en-US" sz="2000" dirty="0"/>
          </a:p>
        </p:txBody>
      </p:sp>
      <p:sp>
        <p:nvSpPr>
          <p:cNvPr id="36" name="Rectangle 35"/>
          <p:cNvSpPr/>
          <p:nvPr/>
        </p:nvSpPr>
        <p:spPr>
          <a:xfrm>
            <a:off x="3578860" y="1755988"/>
            <a:ext cx="2656840" cy="338554"/>
          </a:xfrm>
          <a:prstGeom prst="rect">
            <a:avLst/>
          </a:prstGeom>
        </p:spPr>
        <p:txBody>
          <a:bodyPr wrap="square">
            <a:spAutoFit/>
          </a:bodyPr>
          <a:lstStyle/>
          <a:p>
            <a:pPr lvl="0">
              <a:buNone/>
            </a:pPr>
            <a:r>
              <a:rPr lang="en-US" sz="1600" i="0" dirty="0" smtClean="0">
                <a:solidFill>
                  <a:srgbClr val="000000"/>
                </a:solidFill>
              </a:rPr>
              <a:t>X-</a:t>
            </a:r>
            <a:r>
              <a:rPr lang="en-US" sz="1600" i="0" dirty="0" err="1" smtClean="0">
                <a:solidFill>
                  <a:srgbClr val="000000"/>
                </a:solidFill>
              </a:rPr>
              <a:t>Divertor</a:t>
            </a:r>
            <a:r>
              <a:rPr lang="en-US" sz="1600" i="0" dirty="0" smtClean="0">
                <a:solidFill>
                  <a:srgbClr val="000000"/>
                </a:solidFill>
              </a:rPr>
              <a:t>: CREST</a:t>
            </a:r>
            <a:endParaRPr lang="en-US" sz="1600" b="0" i="0" dirty="0">
              <a:solidFill>
                <a:srgbClr val="000000"/>
              </a:solidFill>
            </a:endParaRPr>
          </a:p>
        </p:txBody>
      </p:sp>
      <p:sp>
        <p:nvSpPr>
          <p:cNvPr id="8" name="Rectangle 7"/>
          <p:cNvSpPr/>
          <p:nvPr/>
        </p:nvSpPr>
        <p:spPr>
          <a:xfrm>
            <a:off x="1127670" y="1740599"/>
            <a:ext cx="2237829" cy="338554"/>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Snow-flake</a:t>
            </a:r>
            <a:endParaRPr lang="en-US" sz="1600" dirty="0"/>
          </a:p>
        </p:txBody>
      </p:sp>
      <p:sp>
        <p:nvSpPr>
          <p:cNvPr id="37" name="Rectangle 36"/>
          <p:cNvSpPr/>
          <p:nvPr/>
        </p:nvSpPr>
        <p:spPr>
          <a:xfrm>
            <a:off x="6636065" y="1740599"/>
            <a:ext cx="2368235" cy="338554"/>
          </a:xfrm>
          <a:prstGeom prst="rect">
            <a:avLst/>
          </a:prstGeom>
          <a:solidFill>
            <a:schemeClr val="bg1"/>
          </a:solidFill>
        </p:spPr>
        <p:txBody>
          <a:bodyPr wrap="square">
            <a:spAutoFit/>
          </a:bodyPr>
          <a:lstStyle/>
          <a:p>
            <a:pPr>
              <a:buNone/>
            </a:pPr>
            <a:r>
              <a:rPr lang="en-US" sz="1600" i="0" dirty="0" smtClean="0">
                <a:solidFill>
                  <a:schemeClr val="tx1"/>
                </a:solidFill>
                <a:ea typeface="ÇlÇr ñæí©" charset="0"/>
                <a:cs typeface="Times New Roman"/>
              </a:rPr>
              <a:t>Super-X: MAST-U </a:t>
            </a:r>
            <a:endParaRPr lang="en-US" sz="1600" dirty="0"/>
          </a:p>
        </p:txBody>
      </p:sp>
      <p:sp>
        <p:nvSpPr>
          <p:cNvPr id="22" name="Rectangle 21"/>
          <p:cNvSpPr/>
          <p:nvPr/>
        </p:nvSpPr>
        <p:spPr>
          <a:xfrm>
            <a:off x="1168400" y="5484168"/>
            <a:ext cx="7391400" cy="646331"/>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MAST-U is to investigate up-down symmetric Super-X configuration.</a:t>
            </a:r>
            <a:r>
              <a:rPr lang="en-US" sz="1800" baseline="30000" dirty="0"/>
              <a:t> </a:t>
            </a:r>
            <a:r>
              <a:rPr lang="en-US" sz="1800" dirty="0" smtClean="0"/>
              <a:t> </a:t>
            </a:r>
            <a:r>
              <a:rPr lang="en-US" sz="1800" i="0" dirty="0" smtClean="0">
                <a:solidFill>
                  <a:schemeClr val="tx1"/>
                </a:solidFill>
              </a:rPr>
              <a:t>NSTX </a:t>
            </a:r>
            <a:r>
              <a:rPr lang="en-US" sz="1800" i="0" dirty="0">
                <a:solidFill>
                  <a:schemeClr val="tx1"/>
                </a:solidFill>
              </a:rPr>
              <a:t>explored Snow-flake / X-</a:t>
            </a:r>
            <a:r>
              <a:rPr lang="en-US" sz="1800" i="0" dirty="0" err="1" smtClean="0">
                <a:solidFill>
                  <a:schemeClr val="tx1"/>
                </a:solidFill>
              </a:rPr>
              <a:t>divertor</a:t>
            </a:r>
            <a:r>
              <a:rPr lang="en-US" sz="1800" i="0" dirty="0" smtClean="0">
                <a:solidFill>
                  <a:schemeClr val="tx1"/>
                </a:solidFill>
              </a:rPr>
              <a:t>.</a:t>
            </a:r>
            <a:endParaRPr lang="en-US" sz="1800" i="0" dirty="0" smtClean="0">
              <a:solidFill>
                <a:schemeClr val="tx1"/>
              </a:solidFill>
              <a:latin typeface="+mn-lt"/>
              <a:ea typeface="ÇlÇr ñæí©" charset="0"/>
              <a:cs typeface="Times New Roman"/>
            </a:endParaRPr>
          </a:p>
        </p:txBody>
      </p:sp>
      <p:pic>
        <p:nvPicPr>
          <p:cNvPr id="23" name="Picture 2" descr="iaea14-talk-ryutov-snowflak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967" y="2116361"/>
            <a:ext cx="1782233" cy="27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388101" y="2291785"/>
            <a:ext cx="2109549" cy="2496115"/>
          </a:xfrm>
          <a:prstGeom prst="rect">
            <a:avLst/>
          </a:prstGeom>
        </p:spPr>
      </p:pic>
      <p:pic>
        <p:nvPicPr>
          <p:cNvPr id="6" name="Picture 5"/>
          <p:cNvPicPr>
            <a:picLocks noChangeAspect="1"/>
          </p:cNvPicPr>
          <p:nvPr/>
        </p:nvPicPr>
        <p:blipFill>
          <a:blip r:embed="rId4"/>
          <a:stretch>
            <a:fillRect/>
          </a:stretch>
        </p:blipFill>
        <p:spPr>
          <a:xfrm>
            <a:off x="3542812" y="2362199"/>
            <a:ext cx="2083288" cy="2298699"/>
          </a:xfrm>
          <a:prstGeom prst="rect">
            <a:avLst/>
          </a:prstGeom>
        </p:spPr>
      </p:pic>
      <p:sp>
        <p:nvSpPr>
          <p:cNvPr id="7" name="Rectangle 6"/>
          <p:cNvSpPr/>
          <p:nvPr/>
        </p:nvSpPr>
        <p:spPr bwMode="auto">
          <a:xfrm>
            <a:off x="4368800" y="2971800"/>
            <a:ext cx="1346200" cy="304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3010391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FontTx/>
              <a:buNone/>
            </a:pPr>
            <a:r>
              <a:rPr lang="en-US" sz="2400" i="0" dirty="0" smtClean="0">
                <a:solidFill>
                  <a:srgbClr val="0923FF"/>
                </a:solidFill>
              </a:rPr>
              <a:t>H-mode / ELM physics: High Priority Research Goal</a:t>
            </a:r>
          </a:p>
          <a:p>
            <a:pPr algn="ctr" eaLnBrk="0" hangingPunct="0">
              <a:lnSpc>
                <a:spcPts val="2580"/>
              </a:lnSpc>
              <a:spcBef>
                <a:spcPct val="0"/>
              </a:spcBef>
              <a:spcAft>
                <a:spcPts val="0"/>
              </a:spcAft>
              <a:buFontTx/>
              <a:buNone/>
            </a:pPr>
            <a:r>
              <a:rPr lang="en-US" sz="2400" i="0" dirty="0" smtClean="0">
                <a:solidFill>
                  <a:srgbClr val="FF0000"/>
                </a:solidFill>
              </a:rPr>
              <a:t>Unmitigated ELMs could cause PFC damage in reactors</a:t>
            </a:r>
            <a:endParaRPr lang="en-US" sz="2000" i="0" dirty="0">
              <a:solidFill>
                <a:srgbClr val="FF0000"/>
              </a:solidFill>
              <a:latin typeface="Helvetica Neue" charset="0"/>
            </a:endParaRPr>
          </a:p>
        </p:txBody>
      </p:sp>
      <p:grpSp>
        <p:nvGrpSpPr>
          <p:cNvPr id="7" name="Group 6"/>
          <p:cNvGrpSpPr/>
          <p:nvPr/>
        </p:nvGrpSpPr>
        <p:grpSpPr>
          <a:xfrm>
            <a:off x="2667000" y="1126640"/>
            <a:ext cx="3810000" cy="4141422"/>
            <a:chOff x="-25400" y="984147"/>
            <a:chExt cx="3810000" cy="4141422"/>
          </a:xfrm>
        </p:grpSpPr>
        <p:grpSp>
          <p:nvGrpSpPr>
            <p:cNvPr id="10" name="Group 2"/>
            <p:cNvGrpSpPr>
              <a:grpSpLocks/>
            </p:cNvGrpSpPr>
            <p:nvPr/>
          </p:nvGrpSpPr>
          <p:grpSpPr bwMode="auto">
            <a:xfrm>
              <a:off x="-25400" y="2377862"/>
              <a:ext cx="3810000" cy="2747707"/>
              <a:chOff x="0" y="0"/>
              <a:chExt cx="3184525" cy="224155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845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510645" y="100012"/>
                <a:ext cx="245534" cy="237067"/>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13" name="Text Box 66"/>
            <p:cNvSpPr txBox="1">
              <a:spLocks noChangeArrowheads="1"/>
            </p:cNvSpPr>
            <p:nvPr/>
          </p:nvSpPr>
          <p:spPr bwMode="auto">
            <a:xfrm>
              <a:off x="317500" y="984147"/>
              <a:ext cx="293117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ST is</a:t>
              </a:r>
              <a:r>
                <a:rPr kumimoji="0" lang="en-US" sz="1800" i="0" u="none" strike="noStrike" cap="none" normalizeH="0" dirty="0" smtClean="0">
                  <a:ln>
                    <a:noFill/>
                  </a:ln>
                  <a:solidFill>
                    <a:schemeClr val="tx1"/>
                  </a:solidFill>
                  <a:effectLst/>
                  <a:latin typeface="+mn-lt"/>
                  <a:ea typeface="ÇlÇr ñæí©" charset="0"/>
                  <a:cs typeface="Times New Roman"/>
                </a:rPr>
                <a:t> in strongly shaped ELM regimes</a:t>
              </a:r>
              <a:endParaRPr lang="en-US" sz="1800" i="0" dirty="0">
                <a:latin typeface="+mn-lt"/>
                <a:cs typeface="Times New Roman"/>
              </a:endParaRPr>
            </a:p>
          </p:txBody>
        </p:sp>
        <p:sp>
          <p:nvSpPr>
            <p:cNvPr id="20" name="Text Box 66"/>
            <p:cNvSpPr txBox="1">
              <a:spLocks noChangeArrowheads="1"/>
            </p:cNvSpPr>
            <p:nvPr/>
          </p:nvSpPr>
          <p:spPr bwMode="auto">
            <a:xfrm>
              <a:off x="647700" y="1809647"/>
              <a:ext cx="2631428" cy="400153"/>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P.B</a:t>
              </a:r>
              <a:r>
                <a:rPr lang="en-US" sz="1200" b="0" i="0" dirty="0">
                  <a:latin typeface="+mn-lt"/>
                  <a:cs typeface="Times New Roman"/>
                </a:rPr>
                <a:t>. Snyder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2002)</a:t>
              </a:r>
              <a:r>
                <a:rPr lang="en-US" sz="1200" b="0" i="0" dirty="0" smtClean="0">
                  <a:latin typeface="+mn-lt"/>
                  <a:cs typeface="Times New Roman"/>
                </a:rPr>
                <a:t>.  </a:t>
              </a:r>
              <a:endParaRPr lang="en-US" sz="1200" b="0" i="0" dirty="0">
                <a:latin typeface="+mn-lt"/>
                <a:cs typeface="Times New Roman"/>
              </a:endParaRPr>
            </a:p>
          </p:txBody>
        </p:sp>
        <p:sp>
          <p:nvSpPr>
            <p:cNvPr id="2" name="Oval 1"/>
            <p:cNvSpPr/>
            <p:nvPr/>
          </p:nvSpPr>
          <p:spPr bwMode="auto">
            <a:xfrm rot="20004081">
              <a:off x="1676400" y="3251200"/>
              <a:ext cx="1181100" cy="190500"/>
            </a:xfrm>
            <a:prstGeom prst="ellipse">
              <a:avLst/>
            </a:prstGeom>
            <a:solidFill>
              <a:srgbClr val="FFD5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Oval 22"/>
            <p:cNvSpPr/>
            <p:nvPr/>
          </p:nvSpPr>
          <p:spPr bwMode="auto">
            <a:xfrm rot="6601889">
              <a:off x="2749197" y="3199161"/>
              <a:ext cx="593822" cy="247127"/>
            </a:xfrm>
            <a:prstGeom prst="ellipse">
              <a:avLst/>
            </a:prstGeom>
            <a:solidFill>
              <a:schemeClr val="accent5">
                <a:lumMod val="40000"/>
                <a:lumOff val="60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TextBox 2"/>
            <p:cNvSpPr txBox="1"/>
            <p:nvPr/>
          </p:nvSpPr>
          <p:spPr>
            <a:xfrm>
              <a:off x="647700" y="2362200"/>
              <a:ext cx="1433130" cy="498598"/>
            </a:xfrm>
            <a:prstGeom prst="rect">
              <a:avLst/>
            </a:prstGeom>
            <a:noFill/>
          </p:spPr>
          <p:txBody>
            <a:bodyPr wrap="none" rtlCol="0">
              <a:spAutoFit/>
            </a:bodyPr>
            <a:lstStyle/>
            <a:p>
              <a:pPr algn="ctr">
                <a:buNone/>
              </a:pPr>
              <a:r>
                <a:rPr lang="en-US" i="0" dirty="0" smtClean="0"/>
                <a:t>NSTX, PEGASUS</a:t>
              </a:r>
            </a:p>
            <a:p>
              <a:pPr algn="ctr">
                <a:buNone/>
              </a:pPr>
              <a:r>
                <a:rPr lang="en-US" i="0" dirty="0" smtClean="0"/>
                <a:t>(Type I)</a:t>
              </a:r>
              <a:endParaRPr lang="en-US" i="0" dirty="0"/>
            </a:p>
          </p:txBody>
        </p:sp>
        <p:cxnSp>
          <p:nvCxnSpPr>
            <p:cNvPr id="5" name="Straight Arrow Connector 4"/>
            <p:cNvCxnSpPr>
              <a:stCxn id="3" idx="2"/>
              <a:endCxn id="2" idx="0"/>
            </p:cNvCxnSpPr>
            <p:nvPr/>
          </p:nvCxnSpPr>
          <p:spPr bwMode="auto">
            <a:xfrm>
              <a:off x="1364265" y="2860798"/>
              <a:ext cx="860038" cy="400483"/>
            </a:xfrm>
            <a:prstGeom prst="straightConnector1">
              <a:avLst/>
            </a:prstGeom>
            <a:noFill/>
            <a:ln w="15875" cap="flat" cmpd="sng" algn="ctr">
              <a:solidFill>
                <a:schemeClr val="tx1"/>
              </a:solidFill>
              <a:prstDash val="solid"/>
              <a:round/>
              <a:headEnd type="none" w="med" len="med"/>
              <a:tailEnd type="arrow"/>
            </a:ln>
            <a:effectLst/>
          </p:spPr>
        </p:cxnSp>
        <p:sp>
          <p:nvSpPr>
            <p:cNvPr id="24" name="TextBox 23"/>
            <p:cNvSpPr txBox="1"/>
            <p:nvPr/>
          </p:nvSpPr>
          <p:spPr>
            <a:xfrm>
              <a:off x="2298700" y="2120900"/>
              <a:ext cx="723275" cy="498598"/>
            </a:xfrm>
            <a:prstGeom prst="rect">
              <a:avLst/>
            </a:prstGeom>
            <a:noFill/>
          </p:spPr>
          <p:txBody>
            <a:bodyPr wrap="none" rtlCol="0">
              <a:spAutoFit/>
            </a:bodyPr>
            <a:lstStyle/>
            <a:p>
              <a:pPr>
                <a:buNone/>
              </a:pPr>
              <a:r>
                <a:rPr lang="en-US" i="0" dirty="0" smtClean="0"/>
                <a:t>MAST</a:t>
              </a:r>
              <a:endParaRPr lang="en-US" i="0" dirty="0"/>
            </a:p>
            <a:p>
              <a:pPr>
                <a:buNone/>
              </a:pPr>
              <a:r>
                <a:rPr lang="en-US" i="0" dirty="0" smtClean="0"/>
                <a:t>(Type I)</a:t>
              </a:r>
            </a:p>
          </p:txBody>
        </p:sp>
        <p:cxnSp>
          <p:nvCxnSpPr>
            <p:cNvPr id="25" name="Straight Arrow Connector 24"/>
            <p:cNvCxnSpPr>
              <a:stCxn id="24" idx="2"/>
            </p:cNvCxnSpPr>
            <p:nvPr/>
          </p:nvCxnSpPr>
          <p:spPr bwMode="auto">
            <a:xfrm>
              <a:off x="2660338" y="2619498"/>
              <a:ext cx="438462" cy="682502"/>
            </a:xfrm>
            <a:prstGeom prst="straightConnector1">
              <a:avLst/>
            </a:prstGeom>
            <a:noFill/>
            <a:ln w="15875" cap="flat" cmpd="sng" algn="ctr">
              <a:solidFill>
                <a:schemeClr val="tx1"/>
              </a:solidFill>
              <a:prstDash val="solid"/>
              <a:round/>
              <a:headEnd type="none" w="med" len="med"/>
              <a:tailEnd type="arrow"/>
            </a:ln>
            <a:effectLst/>
          </p:spPr>
        </p:cxnSp>
      </p:grpSp>
      <p:grpSp>
        <p:nvGrpSpPr>
          <p:cNvPr id="9" name="Group 8"/>
          <p:cNvGrpSpPr/>
          <p:nvPr/>
        </p:nvGrpSpPr>
        <p:grpSpPr>
          <a:xfrm>
            <a:off x="62210" y="1083615"/>
            <a:ext cx="2807527" cy="4109796"/>
            <a:chOff x="3319019" y="961783"/>
            <a:chExt cx="2807527" cy="4109796"/>
          </a:xfrm>
        </p:grpSpPr>
        <p:sp>
          <p:nvSpPr>
            <p:cNvPr id="21" name="Text Box 7"/>
            <p:cNvSpPr txBox="1">
              <a:spLocks noChangeArrowheads="1"/>
            </p:cNvSpPr>
            <p:nvPr/>
          </p:nvSpPr>
          <p:spPr bwMode="auto">
            <a:xfrm>
              <a:off x="3351183" y="96178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kumimoji="0" lang="en-US" sz="1800" i="0" u="none" strike="noStrike" cap="none" normalizeH="0" baseline="0" dirty="0" smtClean="0">
                  <a:ln>
                    <a:noFill/>
                  </a:ln>
                  <a:solidFill>
                    <a:schemeClr val="tx1"/>
                  </a:solidFill>
                  <a:effectLst/>
                  <a:latin typeface="+mn-lt"/>
                  <a:ea typeface="ÇlÇr ñæí©" charset="0"/>
                  <a:cs typeface="Times New Roman"/>
                </a:rPr>
                <a:t>Video images </a:t>
              </a:r>
              <a:r>
                <a:rPr kumimoji="0" lang="en-US" sz="1800" i="0" u="none" strike="noStrike" cap="none" normalizeH="0" baseline="0" dirty="0">
                  <a:ln>
                    <a:noFill/>
                  </a:ln>
                  <a:solidFill>
                    <a:schemeClr val="tx1"/>
                  </a:solidFill>
                  <a:effectLst/>
                  <a:latin typeface="+mn-lt"/>
                  <a:ea typeface="ÇlÇr ñæí©" charset="0"/>
                  <a:cs typeface="Times New Roman"/>
                </a:rPr>
                <a:t>of MAST plasmas </a:t>
              </a:r>
              <a:r>
                <a:rPr kumimoji="0" lang="en-US" sz="1800" i="0" u="none" strike="noStrike" cap="none" normalizeH="0" baseline="0" dirty="0" smtClean="0">
                  <a:ln>
                    <a:noFill/>
                  </a:ln>
                  <a:solidFill>
                    <a:schemeClr val="tx1"/>
                  </a:solidFill>
                  <a:effectLst/>
                  <a:latin typeface="+mn-lt"/>
                  <a:ea typeface="ÇlÇr ñæí©" charset="0"/>
                  <a:cs typeface="Times New Roman"/>
                </a:rPr>
                <a:t>showing a </a:t>
              </a:r>
              <a:r>
                <a:rPr kumimoji="0" lang="en-US" sz="1800" i="0" u="none" strike="noStrike" cap="none" normalizeH="0" baseline="0" dirty="0">
                  <a:ln>
                    <a:noFill/>
                  </a:ln>
                  <a:solidFill>
                    <a:schemeClr val="tx1"/>
                  </a:solidFill>
                  <a:effectLst/>
                  <a:latin typeface="+mn-lt"/>
                  <a:ea typeface="ÇlÇr ñæí©" charset="0"/>
                  <a:cs typeface="Times New Roman"/>
                </a:rPr>
                <a:t>filamentary </a:t>
              </a:r>
              <a:r>
                <a:rPr kumimoji="0" lang="en-US" sz="1800" i="0" u="none" strike="noStrike" cap="none" normalizeH="0" baseline="0" dirty="0" smtClean="0">
                  <a:ln>
                    <a:noFill/>
                  </a:ln>
                  <a:solidFill>
                    <a:schemeClr val="tx1"/>
                  </a:solidFill>
                  <a:effectLst/>
                  <a:latin typeface="+mn-lt"/>
                  <a:ea typeface="ÇlÇr ñæí©" charset="0"/>
                  <a:cs typeface="Times New Roman"/>
                </a:rPr>
                <a:t>ELM structure.</a:t>
              </a:r>
              <a:endParaRPr lang="en-US" sz="1800" i="0" dirty="0">
                <a:latin typeface="+mn-lt"/>
                <a:cs typeface="Times New Roman"/>
              </a:endParaRPr>
            </a:p>
            <a:p>
              <a:pPr lvl="0">
                <a:buNone/>
              </a:pPr>
              <a:endParaRPr lang="en-US" sz="1800" i="0" dirty="0">
                <a:latin typeface="+mn-lt"/>
                <a:cs typeface="Times New Roman"/>
              </a:endParaRPr>
            </a:p>
            <a:p>
              <a:pPr lvl="0"/>
              <a:endParaRPr lang="en-US" sz="1800" i="0" dirty="0">
                <a:latin typeface="+mn-lt"/>
                <a:cs typeface="Times New Roman"/>
              </a:endParaRPr>
            </a:p>
          </p:txBody>
        </p:sp>
        <p:pic>
          <p:nvPicPr>
            <p:cNvPr id="29" name="Picture 61449"/>
            <p:cNvPicPr>
              <a:picLocks noChangeAspect="1" noChangeArrowheads="1"/>
            </p:cNvPicPr>
            <p:nvPr/>
          </p:nvPicPr>
          <p:blipFill rotWithShape="1">
            <a:blip r:embed="rId3">
              <a:extLst>
                <a:ext uri="{28A0092B-C50C-407E-A947-70E740481C1C}">
                  <a14:useLocalDpi xmlns:a14="http://schemas.microsoft.com/office/drawing/2010/main" val="0"/>
                </a:ext>
              </a:extLst>
            </a:blip>
            <a:srcRect l="67699" t="6241" r="3722" b="50036"/>
            <a:stretch/>
          </p:blipFill>
          <p:spPr bwMode="auto">
            <a:xfrm>
              <a:off x="3444240" y="2367788"/>
              <a:ext cx="2462087"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1442"/>
            <p:cNvSpPr txBox="1">
              <a:spLocks/>
            </p:cNvSpPr>
            <p:nvPr/>
          </p:nvSpPr>
          <p:spPr bwMode="auto">
            <a:xfrm>
              <a:off x="3319019" y="4711869"/>
              <a:ext cx="2807527" cy="3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N</a:t>
              </a:r>
              <a:r>
                <a:rPr lang="en-US" sz="1200" b="0" i="0" dirty="0">
                  <a:latin typeface="+mn-lt"/>
                  <a:cs typeface="Times New Roman"/>
                </a:rPr>
                <a:t>. Ben </a:t>
              </a:r>
              <a:r>
                <a:rPr lang="en-US" sz="1200" b="0" i="0" dirty="0" err="1">
                  <a:latin typeface="+mn-lt"/>
                  <a:cs typeface="Times New Roman"/>
                </a:rPr>
                <a:t>Ayed</a:t>
              </a:r>
              <a:r>
                <a:rPr lang="en-US" sz="1200" b="0" i="0" dirty="0">
                  <a:latin typeface="+mn-lt"/>
                  <a:cs typeface="Times New Roman"/>
                </a:rPr>
                <a:t> et al., </a:t>
              </a:r>
              <a:r>
                <a:rPr lang="en-US" sz="1200" b="0" i="0" dirty="0" smtClean="0">
                  <a:latin typeface="+mn-lt"/>
                  <a:cs typeface="Times New Roman"/>
                </a:rPr>
                <a:t>PPCF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grpSp>
      <p:grpSp>
        <p:nvGrpSpPr>
          <p:cNvPr id="14" name="Group 13"/>
          <p:cNvGrpSpPr/>
          <p:nvPr/>
        </p:nvGrpSpPr>
        <p:grpSpPr>
          <a:xfrm>
            <a:off x="6157419" y="1055794"/>
            <a:ext cx="2933700" cy="4024700"/>
            <a:chOff x="3002739" y="1049791"/>
            <a:chExt cx="2933700" cy="4024700"/>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739" y="2281691"/>
              <a:ext cx="2933700" cy="2540000"/>
            </a:xfrm>
            <a:prstGeom prst="rect">
              <a:avLst/>
            </a:prstGeom>
          </p:spPr>
        </p:pic>
        <p:sp>
          <p:nvSpPr>
            <p:cNvPr id="39" name="Rectangle 38"/>
            <p:cNvSpPr/>
            <p:nvPr/>
          </p:nvSpPr>
          <p:spPr>
            <a:xfrm>
              <a:off x="3434662" y="4797492"/>
              <a:ext cx="2260354" cy="276999"/>
            </a:xfrm>
            <a:prstGeom prst="rect">
              <a:avLst/>
            </a:prstGeom>
          </p:spPr>
          <p:txBody>
            <a:bodyPr wrap="none">
              <a:spAutoFit/>
            </a:bodyPr>
            <a:lstStyle/>
            <a:p>
              <a:pPr>
                <a:buNone/>
              </a:pPr>
              <a:r>
                <a:rPr lang="en-US" b="0" i="0" dirty="0">
                  <a:solidFill>
                    <a:srgbClr val="000000"/>
                  </a:solidFill>
                </a:rPr>
                <a:t>K.E. </a:t>
              </a:r>
              <a:r>
                <a:rPr lang="en-US" b="0" i="0" dirty="0" err="1">
                  <a:solidFill>
                    <a:srgbClr val="000000"/>
                  </a:solidFill>
                </a:rPr>
                <a:t>Thome</a:t>
              </a:r>
              <a:r>
                <a:rPr lang="en-US" b="0" i="0" dirty="0">
                  <a:solidFill>
                    <a:srgbClr val="000000"/>
                  </a:solidFill>
                </a:rPr>
                <a:t> et al., EPR (2014)</a:t>
              </a:r>
            </a:p>
          </p:txBody>
        </p:sp>
        <p:grpSp>
          <p:nvGrpSpPr>
            <p:cNvPr id="40" name="Group 39"/>
            <p:cNvGrpSpPr/>
            <p:nvPr/>
          </p:nvGrpSpPr>
          <p:grpSpPr>
            <a:xfrm>
              <a:off x="3675837" y="3564392"/>
              <a:ext cx="586444" cy="317500"/>
              <a:chOff x="6629401" y="1718736"/>
              <a:chExt cx="586444" cy="317500"/>
            </a:xfrm>
          </p:grpSpPr>
          <p:sp>
            <p:nvSpPr>
              <p:cNvPr id="42" name="Oval 41"/>
              <p:cNvSpPr/>
              <p:nvPr/>
            </p:nvSpPr>
            <p:spPr bwMode="auto">
              <a:xfrm>
                <a:off x="6705601" y="1718736"/>
                <a:ext cx="431800" cy="31750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FF0000"/>
                  </a:solidFill>
                  <a:effectLst/>
                  <a:latin typeface="Helvetica" charset="0"/>
                </a:endParaRPr>
              </a:p>
            </p:txBody>
          </p:sp>
          <p:sp>
            <p:nvSpPr>
              <p:cNvPr id="43" name="TextBox 42"/>
              <p:cNvSpPr txBox="1"/>
              <p:nvPr/>
            </p:nvSpPr>
            <p:spPr>
              <a:xfrm>
                <a:off x="6629401" y="1731436"/>
                <a:ext cx="586444" cy="276999"/>
              </a:xfrm>
              <a:prstGeom prst="rect">
                <a:avLst/>
              </a:prstGeom>
              <a:noFill/>
            </p:spPr>
            <p:txBody>
              <a:bodyPr wrap="none" rtlCol="0">
                <a:spAutoFit/>
              </a:bodyPr>
              <a:lstStyle/>
              <a:p>
                <a:pPr>
                  <a:buNone/>
                </a:pPr>
                <a:r>
                  <a:rPr lang="en-US" i="0" dirty="0" smtClean="0">
                    <a:solidFill>
                      <a:srgbClr val="FF0000"/>
                    </a:solidFill>
                  </a:rPr>
                  <a:t>FNSF</a:t>
                </a:r>
                <a:endParaRPr lang="en-US" i="0" dirty="0">
                  <a:solidFill>
                    <a:srgbClr val="FF0000"/>
                  </a:solidFill>
                </a:endParaRPr>
              </a:p>
            </p:txBody>
          </p:sp>
        </p:grpSp>
        <p:sp>
          <p:nvSpPr>
            <p:cNvPr id="41" name="TextBox 40"/>
            <p:cNvSpPr txBox="1"/>
            <p:nvPr/>
          </p:nvSpPr>
          <p:spPr>
            <a:xfrm>
              <a:off x="3167838" y="1049791"/>
              <a:ext cx="2616201" cy="923330"/>
            </a:xfrm>
            <a:prstGeom prst="rect">
              <a:avLst/>
            </a:prstGeom>
            <a:noFill/>
          </p:spPr>
          <p:txBody>
            <a:bodyPr wrap="square" rtlCol="0">
              <a:spAutoFit/>
            </a:bodyPr>
            <a:lstStyle/>
            <a:p>
              <a:pPr>
                <a:buNone/>
              </a:pPr>
              <a:r>
                <a:rPr lang="en-US" sz="1800" i="0" dirty="0" smtClean="0">
                  <a:solidFill>
                    <a:srgbClr val="000000"/>
                  </a:solidFill>
                </a:rPr>
                <a:t>L-H power threshold scaling extended for low A </a:t>
              </a:r>
            </a:p>
          </p:txBody>
        </p:sp>
      </p:grpSp>
      <p:sp>
        <p:nvSpPr>
          <p:cNvPr id="4" name="TextBox 3"/>
          <p:cNvSpPr txBox="1"/>
          <p:nvPr/>
        </p:nvSpPr>
        <p:spPr>
          <a:xfrm>
            <a:off x="187431" y="5293360"/>
            <a:ext cx="8740669" cy="1154162"/>
          </a:xfrm>
          <a:prstGeom prst="rect">
            <a:avLst/>
          </a:prstGeom>
          <a:solidFill>
            <a:schemeClr val="accent1">
              <a:lumMod val="20000"/>
              <a:lumOff val="80000"/>
            </a:schemeClr>
          </a:solidFill>
          <a:ln>
            <a:solidFill>
              <a:srgbClr val="000000"/>
            </a:solidFill>
          </a:ln>
        </p:spPr>
        <p:txBody>
          <a:bodyPr wrap="square" rtlCol="0">
            <a:spAutoFit/>
          </a:bodyPr>
          <a:lstStyle/>
          <a:p>
            <a:pPr marL="182880" indent="-457200">
              <a:lnSpc>
                <a:spcPts val="2400"/>
              </a:lnSpc>
              <a:spcAft>
                <a:spcPts val="600"/>
              </a:spcAft>
              <a:buNone/>
            </a:pPr>
            <a:r>
              <a:rPr lang="en-US" sz="2000" i="0" dirty="0" smtClean="0">
                <a:solidFill>
                  <a:srgbClr val="000000"/>
                </a:solidFill>
              </a:rPr>
              <a:t>• NSTX/MAST/PEGASUS accessed H-mode at very low heating power &lt; 1 MW and also in </a:t>
            </a:r>
            <a:r>
              <a:rPr lang="en-US" sz="2000" i="0" dirty="0" err="1" smtClean="0">
                <a:solidFill>
                  <a:srgbClr val="000000"/>
                </a:solidFill>
              </a:rPr>
              <a:t>ohmic</a:t>
            </a:r>
            <a:r>
              <a:rPr lang="en-US" sz="2000" i="0" dirty="0" smtClean="0">
                <a:solidFill>
                  <a:srgbClr val="000000"/>
                </a:solidFill>
              </a:rPr>
              <a:t> plasmas</a:t>
            </a:r>
          </a:p>
          <a:p>
            <a:pPr marL="182880" indent="-457200">
              <a:lnSpc>
                <a:spcPts val="2400"/>
              </a:lnSpc>
              <a:spcAft>
                <a:spcPts val="600"/>
              </a:spcAft>
              <a:buNone/>
            </a:pPr>
            <a:r>
              <a:rPr lang="en-US" sz="2000" i="0" dirty="0" smtClean="0">
                <a:solidFill>
                  <a:srgbClr val="000000"/>
                </a:solidFill>
              </a:rPr>
              <a:t>• NSTX-U and MAST-U will provide H-mode access scaling for FNSF</a:t>
            </a:r>
          </a:p>
        </p:txBody>
      </p:sp>
    </p:spTree>
    <p:extLst>
      <p:ext uri="{BB962C8B-B14F-4D97-AF65-F5344CB8AC3E}">
        <p14:creationId xmlns:p14="http://schemas.microsoft.com/office/powerpoint/2010/main" val="20123185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lnSpc>
                <a:spcPct val="90000"/>
              </a:lnSpc>
              <a:spcBef>
                <a:spcPct val="0"/>
              </a:spcBef>
              <a:spcAft>
                <a:spcPts val="0"/>
              </a:spcAft>
              <a:buFontTx/>
              <a:buNone/>
            </a:pPr>
            <a:r>
              <a:rPr lang="en-US" sz="3600" i="0" dirty="0" smtClean="0">
                <a:solidFill>
                  <a:srgbClr val="0923FF"/>
                </a:solidFill>
              </a:rPr>
              <a:t>ELM Stabilization and Mitigation</a:t>
            </a:r>
          </a:p>
          <a:p>
            <a:pPr algn="ctr" eaLnBrk="0" hangingPunct="0">
              <a:lnSpc>
                <a:spcPct val="90000"/>
              </a:lnSpc>
              <a:spcBef>
                <a:spcPct val="0"/>
              </a:spcBef>
              <a:spcAft>
                <a:spcPts val="0"/>
              </a:spcAft>
              <a:buFontTx/>
              <a:buNone/>
            </a:pPr>
            <a:r>
              <a:rPr lang="en-US" sz="2800" i="0" dirty="0" smtClean="0">
                <a:solidFill>
                  <a:srgbClr val="FF0000"/>
                </a:solidFill>
              </a:rPr>
              <a:t>Through application of lithium and 3-D fields</a:t>
            </a:r>
            <a:endParaRPr lang="en-US" sz="1800" i="0" dirty="0">
              <a:solidFill>
                <a:srgbClr val="FF0000"/>
              </a:solidFill>
              <a:latin typeface="Helvetica Neue" charset="0"/>
            </a:endParaRPr>
          </a:p>
        </p:txBody>
      </p:sp>
      <p:pic>
        <p:nvPicPr>
          <p:cNvPr id="18"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39" y="1596888"/>
            <a:ext cx="2968362" cy="28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1790700" y="4318955"/>
            <a:ext cx="26924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D.K. Mansfield, et al., JNM (2009</a:t>
            </a:r>
            <a:r>
              <a:rPr lang="en-US" sz="1200" b="0" i="0" dirty="0" smtClean="0"/>
              <a:t>)</a:t>
            </a:r>
            <a:endParaRPr lang="en-US" sz="1200" b="0" i="0" dirty="0"/>
          </a:p>
          <a:p>
            <a:pPr defTabSz="914400">
              <a:buNone/>
            </a:pPr>
            <a:endParaRPr kumimoji="0" lang="en-US" sz="1200" b="0" i="0" u="none" strike="noStrike" cap="none" normalizeH="0" baseline="0" dirty="0">
              <a:ln>
                <a:noFill/>
              </a:ln>
              <a:solidFill>
                <a:schemeClr val="tx1"/>
              </a:solidFill>
              <a:effectLst/>
              <a:latin typeface="+mn-lt"/>
              <a:ea typeface="ÇlÇr ñæí©" charset="0"/>
            </a:endParaRPr>
          </a:p>
        </p:txBody>
      </p:sp>
      <p:sp>
        <p:nvSpPr>
          <p:cNvPr id="23" name="Text Box 34"/>
          <p:cNvSpPr txBox="1">
            <a:spLocks noChangeArrowheads="1"/>
          </p:cNvSpPr>
          <p:nvPr/>
        </p:nvSpPr>
        <p:spPr bwMode="auto">
          <a:xfrm>
            <a:off x="876300" y="944895"/>
            <a:ext cx="3619500" cy="41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rPr>
              <a:t>ELMs stabilized with edge pressure modification with Li in NSTX</a:t>
            </a:r>
            <a:endParaRPr lang="en-US" sz="1600" i="0" dirty="0">
              <a:latin typeface="+mn-lt"/>
              <a:cs typeface="Times New Roman"/>
            </a:endParaRPr>
          </a:p>
        </p:txBody>
      </p:sp>
      <p:pic>
        <p:nvPicPr>
          <p:cNvPr id="24"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65" y="4734431"/>
            <a:ext cx="2983823" cy="14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p:cNvSpPr txBox="1">
            <a:spLocks noChangeArrowheads="1"/>
          </p:cNvSpPr>
          <p:nvPr/>
        </p:nvSpPr>
        <p:spPr bwMode="auto">
          <a:xfrm>
            <a:off x="1917701" y="6147755"/>
            <a:ext cx="23368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R. </a:t>
            </a:r>
            <a:r>
              <a:rPr lang="en-US" sz="1200" b="0" i="0" dirty="0" err="1"/>
              <a:t>Maingi</a:t>
            </a:r>
            <a:r>
              <a:rPr lang="en-US" sz="1200" b="0" i="0" dirty="0"/>
              <a:t>, et al., PRL (2009).</a:t>
            </a:r>
          </a:p>
        </p:txBody>
      </p:sp>
      <p:sp>
        <p:nvSpPr>
          <p:cNvPr id="3" name="Rectangle 2"/>
          <p:cNvSpPr/>
          <p:nvPr/>
        </p:nvSpPr>
        <p:spPr>
          <a:xfrm>
            <a:off x="4813300" y="991801"/>
            <a:ext cx="3213100" cy="586998"/>
          </a:xfrm>
          <a:prstGeom prst="rect">
            <a:avLst/>
          </a:prstGeom>
        </p:spPr>
        <p:txBody>
          <a:bodyPr wrap="square">
            <a:spAutoFit/>
          </a:bodyPr>
          <a:lstStyle/>
          <a:p>
            <a:pPr>
              <a:lnSpc>
                <a:spcPts val="1720"/>
              </a:lnSpc>
              <a:buNone/>
            </a:pPr>
            <a:r>
              <a:rPr lang="en-US" sz="1600" i="0" dirty="0" smtClean="0">
                <a:solidFill>
                  <a:schemeClr val="tx1"/>
                </a:solidFill>
                <a:ea typeface="ÇlÇr ñæí©" charset="0"/>
                <a:cs typeface="Times New Roman"/>
              </a:rPr>
              <a:t>ELM mitigation with n=3</a:t>
            </a:r>
          </a:p>
          <a:p>
            <a:pPr>
              <a:lnSpc>
                <a:spcPts val="1720"/>
              </a:lnSpc>
              <a:buNone/>
            </a:pPr>
            <a:r>
              <a:rPr lang="en-US" sz="1600" i="0" dirty="0" smtClean="0">
                <a:solidFill>
                  <a:schemeClr val="tx1"/>
                </a:solidFill>
                <a:ea typeface="ÇlÇr ñæí©" charset="0"/>
                <a:cs typeface="Times New Roman"/>
              </a:rPr>
              <a:t>3-D fields (ELM Coils) in MAST</a:t>
            </a:r>
            <a:endParaRPr lang="en-US" sz="1600" dirty="0"/>
          </a:p>
        </p:txBody>
      </p:sp>
      <p:grpSp>
        <p:nvGrpSpPr>
          <p:cNvPr id="7" name="Group 6"/>
          <p:cNvGrpSpPr/>
          <p:nvPr/>
        </p:nvGrpSpPr>
        <p:grpSpPr>
          <a:xfrm>
            <a:off x="4546599" y="1739899"/>
            <a:ext cx="3581401" cy="4000007"/>
            <a:chOff x="6121400" y="1612900"/>
            <a:chExt cx="2933700" cy="3276600"/>
          </a:xfrm>
        </p:grpSpPr>
        <p:pic>
          <p:nvPicPr>
            <p:cNvPr id="2" name="Picture 1"/>
            <p:cNvPicPr>
              <a:picLocks noChangeAspect="1"/>
            </p:cNvPicPr>
            <p:nvPr/>
          </p:nvPicPr>
          <p:blipFill>
            <a:blip r:embed="rId4"/>
            <a:stretch>
              <a:fillRect/>
            </a:stretch>
          </p:blipFill>
          <p:spPr>
            <a:xfrm>
              <a:off x="6121400" y="1612900"/>
              <a:ext cx="2933700" cy="3276600"/>
            </a:xfrm>
            <a:prstGeom prst="rect">
              <a:avLst/>
            </a:prstGeom>
          </p:spPr>
        </p:pic>
        <p:grpSp>
          <p:nvGrpSpPr>
            <p:cNvPr id="5" name="Group 4"/>
            <p:cNvGrpSpPr/>
            <p:nvPr/>
          </p:nvGrpSpPr>
          <p:grpSpPr>
            <a:xfrm>
              <a:off x="6731000" y="1816100"/>
              <a:ext cx="203200" cy="2171700"/>
              <a:chOff x="6731000" y="1663700"/>
              <a:chExt cx="203200" cy="2171700"/>
            </a:xfrm>
          </p:grpSpPr>
          <p:sp>
            <p:nvSpPr>
              <p:cNvPr id="4" name="Rectangle 3"/>
              <p:cNvSpPr/>
              <p:nvPr/>
            </p:nvSpPr>
            <p:spPr bwMode="auto">
              <a:xfrm>
                <a:off x="6731000" y="16637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6" name="Rectangle 15"/>
              <p:cNvSpPr/>
              <p:nvPr/>
            </p:nvSpPr>
            <p:spPr bwMode="auto">
              <a:xfrm>
                <a:off x="6743700" y="2324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743700" y="2959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6731000" y="36195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grpSp>
      <p:sp>
        <p:nvSpPr>
          <p:cNvPr id="21" name="Text Box 50"/>
          <p:cNvSpPr txBox="1">
            <a:spLocks noChangeArrowheads="1"/>
          </p:cNvSpPr>
          <p:nvPr/>
        </p:nvSpPr>
        <p:spPr bwMode="auto">
          <a:xfrm>
            <a:off x="5029200" y="5511800"/>
            <a:ext cx="2857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Increasing Type I ELM freq. by x 8 (900 Hz) has reduced heat flux</a:t>
            </a:r>
            <a:endParaRPr kumimoji="0" lang="en-US" sz="1600" i="0" u="none" strike="noStrike" cap="none" normalizeH="0" dirty="0" smtClean="0">
              <a:ln>
                <a:noFill/>
              </a:ln>
              <a:solidFill>
                <a:schemeClr val="tx1"/>
              </a:solidFill>
              <a:effectLst/>
              <a:latin typeface="+mn-lt"/>
              <a:ea typeface="ÇlÇr ñæí©" charset="0"/>
              <a:cs typeface="Times New Roman"/>
            </a:endParaRPr>
          </a:p>
        </p:txBody>
      </p:sp>
      <p:sp>
        <p:nvSpPr>
          <p:cNvPr id="28" name="Text Box 50"/>
          <p:cNvSpPr txBox="1">
            <a:spLocks noChangeArrowheads="1"/>
          </p:cNvSpPr>
          <p:nvPr/>
        </p:nvSpPr>
        <p:spPr bwMode="auto">
          <a:xfrm>
            <a:off x="6234248" y="6172200"/>
            <a:ext cx="233825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A. Kirk et </a:t>
            </a:r>
            <a:r>
              <a:rPr lang="en-US" sz="1200" b="0" i="0" dirty="0">
                <a:latin typeface="+mn-lt"/>
                <a:cs typeface="Times New Roman"/>
              </a:rPr>
              <a:t>al., </a:t>
            </a:r>
            <a:r>
              <a:rPr lang="en-US" sz="1200" b="0" i="0" dirty="0" smtClean="0">
                <a:latin typeface="+mn-lt"/>
                <a:cs typeface="Times New Roman"/>
              </a:rPr>
              <a:t>NF </a:t>
            </a:r>
            <a:r>
              <a:rPr lang="en-US" sz="1200" b="0" i="0" dirty="0">
                <a:latin typeface="+mn-lt"/>
                <a:cs typeface="Times New Roman"/>
              </a:rPr>
              <a:t>(</a:t>
            </a:r>
            <a:r>
              <a:rPr lang="en-US" sz="1200" b="0" i="0" dirty="0" smtClean="0">
                <a:latin typeface="+mn-lt"/>
                <a:cs typeface="Times New Roman"/>
              </a:rPr>
              <a:t>2013)</a:t>
            </a:r>
            <a:endParaRPr lang="en-US" sz="1200" b="0" i="0" dirty="0">
              <a:latin typeface="+mn-lt"/>
              <a:cs typeface="Times New Roman"/>
            </a:endParaRPr>
          </a:p>
          <a:p>
            <a:pPr defTabSz="914400"/>
            <a:endParaRPr lang="en-US" sz="1200" b="0" i="0" dirty="0">
              <a:latin typeface="+mn-lt"/>
              <a:cs typeface="Times New Roman"/>
            </a:endParaRPr>
          </a:p>
        </p:txBody>
      </p:sp>
      <p:sp>
        <p:nvSpPr>
          <p:cNvPr id="31" name="Rectangle 30"/>
          <p:cNvSpPr/>
          <p:nvPr/>
        </p:nvSpPr>
        <p:spPr bwMode="auto">
          <a:xfrm>
            <a:off x="4953000" y="16637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4927600" y="23749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5" name="Rectangle 34"/>
          <p:cNvSpPr/>
          <p:nvPr/>
        </p:nvSpPr>
        <p:spPr bwMode="auto">
          <a:xfrm>
            <a:off x="4953000" y="37211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4432300" y="5151967"/>
            <a:ext cx="254000" cy="203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18216450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400"/>
              </a:lnSpc>
              <a:spcAft>
                <a:spcPts val="600"/>
              </a:spcAft>
              <a:buNone/>
            </a:pPr>
            <a:r>
              <a:rPr lang="en-US" sz="2000" i="0" dirty="0" smtClean="0">
                <a:solidFill>
                  <a:srgbClr val="0816FF"/>
                </a:solidFill>
              </a:rPr>
              <a:t>NBI </a:t>
            </a:r>
            <a:r>
              <a:rPr lang="en-US" sz="2000" i="0" dirty="0">
                <a:solidFill>
                  <a:srgbClr val="0816FF"/>
                </a:solidFill>
              </a:rPr>
              <a:t>heated ST plasmas provide an excellent </a:t>
            </a:r>
            <a:r>
              <a:rPr lang="en-US" sz="2000" i="0" dirty="0" err="1">
                <a:solidFill>
                  <a:srgbClr val="0816FF"/>
                </a:solidFill>
              </a:rPr>
              <a:t>testbed</a:t>
            </a:r>
            <a:r>
              <a:rPr lang="en-US" sz="2000" i="0" dirty="0">
                <a:solidFill>
                  <a:srgbClr val="0816FF"/>
                </a:solidFill>
              </a:rPr>
              <a:t> for </a:t>
            </a:r>
            <a:r>
              <a:rPr lang="en-US" sz="2000" i="0" dirty="0">
                <a:solidFill>
                  <a:srgbClr val="0816FF"/>
                </a:solidFill>
                <a:latin typeface="Symbol" charset="2"/>
                <a:cs typeface="Symbol" charset="2"/>
              </a:rPr>
              <a:t>a</a:t>
            </a:r>
            <a:r>
              <a:rPr lang="en-US" sz="2000" i="0" dirty="0">
                <a:solidFill>
                  <a:srgbClr val="0816FF"/>
                </a:solidFill>
              </a:rPr>
              <a:t>-particle </a:t>
            </a:r>
            <a:r>
              <a:rPr lang="en-US" sz="2000" i="0" dirty="0" smtClean="0">
                <a:solidFill>
                  <a:srgbClr val="0816FF"/>
                </a:solidFill>
              </a:rPr>
              <a:t>physics</a:t>
            </a:r>
          </a:p>
          <a:p>
            <a:pPr algn="ctr">
              <a:lnSpc>
                <a:spcPts val="2400"/>
              </a:lnSpc>
              <a:spcAft>
                <a:spcPts val="600"/>
              </a:spcAft>
              <a:buNone/>
            </a:pPr>
            <a:r>
              <a:rPr lang="en-US" sz="2400" i="0" dirty="0" err="1">
                <a:solidFill>
                  <a:srgbClr val="FF0000"/>
                </a:solidFill>
              </a:rPr>
              <a:t>Alfvenic</a:t>
            </a:r>
            <a:r>
              <a:rPr lang="en-US" sz="2400" i="0" dirty="0">
                <a:solidFill>
                  <a:srgbClr val="FF0000"/>
                </a:solidFill>
              </a:rPr>
              <a:t> modes </a:t>
            </a:r>
            <a:r>
              <a:rPr lang="en-US" sz="2400" i="0" dirty="0" smtClean="0">
                <a:solidFill>
                  <a:srgbClr val="FF0000"/>
                </a:solidFill>
              </a:rPr>
              <a:t>readily accessed due </a:t>
            </a:r>
            <a:r>
              <a:rPr lang="en-US" sz="2400" i="0" dirty="0">
                <a:solidFill>
                  <a:srgbClr val="FF0000"/>
                </a:solidFill>
              </a:rPr>
              <a:t>to </a:t>
            </a:r>
            <a:r>
              <a:rPr lang="en-US" sz="2400" i="0" dirty="0" smtClean="0">
                <a:solidFill>
                  <a:srgbClr val="FF0000"/>
                </a:solidFill>
              </a:rPr>
              <a:t>high </a:t>
            </a:r>
            <a:r>
              <a:rPr lang="en-US" sz="2400" i="0" dirty="0" err="1">
                <a:solidFill>
                  <a:srgbClr val="FF0000"/>
                </a:solidFill>
              </a:rPr>
              <a:t>V</a:t>
            </a:r>
            <a:r>
              <a:rPr lang="en-US" sz="2400" i="0" baseline="-25000" dirty="0" err="1">
                <a:solidFill>
                  <a:srgbClr val="FF0000"/>
                </a:solidFill>
                <a:latin typeface="Symbol" charset="2"/>
                <a:cs typeface="Symbol" charset="2"/>
              </a:rPr>
              <a:t>a</a:t>
            </a:r>
            <a:r>
              <a:rPr lang="en-US" sz="2400" i="0" dirty="0">
                <a:solidFill>
                  <a:srgbClr val="FF0000"/>
                </a:solidFill>
              </a:rPr>
              <a:t> &gt; </a:t>
            </a:r>
            <a:r>
              <a:rPr lang="en-US" sz="2400" i="0" dirty="0" err="1">
                <a:solidFill>
                  <a:srgbClr val="FF0000"/>
                </a:solidFill>
              </a:rPr>
              <a:t>V</a:t>
            </a:r>
            <a:r>
              <a:rPr lang="en-US" sz="2400" i="0" baseline="-25000" dirty="0" err="1">
                <a:solidFill>
                  <a:srgbClr val="FF0000"/>
                </a:solidFill>
              </a:rPr>
              <a:t>Alf</a:t>
            </a:r>
            <a:r>
              <a:rPr lang="en-US" sz="2400" i="0" baseline="-25000" dirty="0">
                <a:solidFill>
                  <a:srgbClr val="FF0000"/>
                </a:solidFill>
              </a:rPr>
              <a:t> </a:t>
            </a:r>
            <a:endParaRPr lang="en-US" sz="24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sp>
        <p:nvSpPr>
          <p:cNvPr id="51" name="Rectangle 50"/>
          <p:cNvSpPr/>
          <p:nvPr/>
        </p:nvSpPr>
        <p:spPr>
          <a:xfrm>
            <a:off x="1168401" y="2847648"/>
            <a:ext cx="2374900" cy="338554"/>
          </a:xfrm>
          <a:prstGeom prst="rect">
            <a:avLst/>
          </a:prstGeom>
        </p:spPr>
        <p:txBody>
          <a:bodyPr wrap="square">
            <a:spAutoFit/>
          </a:bodyPr>
          <a:lstStyle/>
          <a:p>
            <a:pPr>
              <a:buNone/>
            </a:pPr>
            <a:r>
              <a:rPr lang="en-US" sz="1600" i="0" dirty="0" smtClean="0">
                <a:solidFill>
                  <a:schemeClr val="tx1"/>
                </a:solidFill>
                <a:ea typeface="ÇlÇr ñæí©" charset="0"/>
              </a:rPr>
              <a:t>EP parameter space</a:t>
            </a:r>
            <a:endParaRPr lang="en-US" sz="1600" dirty="0"/>
          </a:p>
        </p:txBody>
      </p:sp>
      <p:sp>
        <p:nvSpPr>
          <p:cNvPr id="52" name="TextBox 51"/>
          <p:cNvSpPr txBox="1"/>
          <p:nvPr/>
        </p:nvSpPr>
        <p:spPr>
          <a:xfrm>
            <a:off x="355600" y="932181"/>
            <a:ext cx="8559800" cy="1975926"/>
          </a:xfrm>
          <a:prstGeom prst="rect">
            <a:avLst/>
          </a:prstGeom>
          <a:noFill/>
        </p:spPr>
        <p:txBody>
          <a:bodyPr wrap="square" rtlCol="0">
            <a:spAutoFit/>
          </a:bodyPr>
          <a:lstStyle/>
          <a:p>
            <a:pPr marL="285750" indent="-285750">
              <a:buFont typeface="Arial"/>
              <a:buChar char="•"/>
            </a:pPr>
            <a:r>
              <a:rPr lang="en-US" sz="1800" i="0" dirty="0" smtClean="0">
                <a:solidFill>
                  <a:srgbClr val="000000"/>
                </a:solidFill>
                <a:latin typeface="Symbol" charset="2"/>
                <a:cs typeface="Symbol" charset="2"/>
              </a:rPr>
              <a:t>a</a:t>
            </a:r>
            <a:r>
              <a:rPr lang="en-US" sz="1800" i="0" dirty="0">
                <a:solidFill>
                  <a:srgbClr val="000000"/>
                </a:solidFill>
              </a:rPr>
              <a:t>-</a:t>
            </a:r>
            <a:r>
              <a:rPr lang="en-US" sz="1800" i="0" dirty="0" smtClean="0">
                <a:solidFill>
                  <a:srgbClr val="000000"/>
                </a:solidFill>
              </a:rPr>
              <a:t>particles couples to Alfven-type mode strongly when </a:t>
            </a:r>
            <a:r>
              <a:rPr lang="en-US" sz="1800" i="0" dirty="0" err="1" smtClean="0">
                <a:solidFill>
                  <a:srgbClr val="000000"/>
                </a:solidFill>
              </a:rPr>
              <a:t>V</a:t>
            </a:r>
            <a:r>
              <a:rPr lang="en-US" sz="1800" i="0" baseline="-25000" dirty="0" err="1" smtClean="0">
                <a:solidFill>
                  <a:srgbClr val="000000"/>
                </a:solidFill>
                <a:latin typeface="Symbol" charset="2"/>
                <a:cs typeface="Symbol" charset="2"/>
              </a:rPr>
              <a:t>a</a:t>
            </a:r>
            <a:r>
              <a:rPr lang="en-US" sz="1800" i="0" dirty="0" smtClean="0">
                <a:solidFill>
                  <a:srgbClr val="000000"/>
                </a:solidFill>
              </a:rPr>
              <a:t> &gt; </a:t>
            </a:r>
            <a:r>
              <a:rPr lang="en-US" sz="1800" i="0" dirty="0" err="1" smtClean="0">
                <a:solidFill>
                  <a:srgbClr val="000000"/>
                </a:solidFill>
              </a:rPr>
              <a:t>V</a:t>
            </a:r>
            <a:r>
              <a:rPr lang="en-US" sz="1800" i="0" baseline="-25000" dirty="0" err="1" smtClean="0">
                <a:solidFill>
                  <a:srgbClr val="000000"/>
                </a:solidFill>
              </a:rPr>
              <a:t>Alf</a:t>
            </a:r>
            <a:r>
              <a:rPr lang="en-US" sz="1800" i="0" baseline="-25000" dirty="0" smtClean="0">
                <a:solidFill>
                  <a:srgbClr val="000000"/>
                </a:solidFill>
              </a:rPr>
              <a:t>  </a:t>
            </a:r>
            <a:r>
              <a:rPr lang="en-US" sz="1800" i="0" dirty="0" smtClean="0">
                <a:solidFill>
                  <a:srgbClr val="000000"/>
                </a:solidFill>
              </a:rPr>
              <a:t>~ </a:t>
            </a:r>
            <a:r>
              <a:rPr lang="en-US" sz="1800" i="0" dirty="0" smtClean="0">
                <a:solidFill>
                  <a:srgbClr val="000000"/>
                </a:solidFill>
                <a:latin typeface="Symbol" charset="2"/>
                <a:cs typeface="Symbol" charset="2"/>
              </a:rPr>
              <a:t>b</a:t>
            </a:r>
            <a:r>
              <a:rPr lang="en-US" sz="1800" i="0" baseline="30000" dirty="0" smtClean="0">
                <a:solidFill>
                  <a:srgbClr val="000000"/>
                </a:solidFill>
                <a:latin typeface="Symbol" charset="2"/>
                <a:cs typeface="Symbol" charset="2"/>
              </a:rPr>
              <a:t>-</a:t>
            </a:r>
            <a:r>
              <a:rPr lang="en-US" sz="1800" i="0" baseline="30000" dirty="0" smtClean="0">
                <a:solidFill>
                  <a:srgbClr val="000000"/>
                </a:solidFill>
              </a:rPr>
              <a:t>0.5</a:t>
            </a:r>
            <a:r>
              <a:rPr lang="en-US" sz="1800" i="0" dirty="0" smtClean="0">
                <a:solidFill>
                  <a:srgbClr val="000000"/>
                </a:solidFill>
              </a:rPr>
              <a:t> Cs</a:t>
            </a:r>
            <a:endParaRPr lang="en-US" sz="1800" i="0" baseline="-25000" dirty="0" smtClean="0">
              <a:solidFill>
                <a:srgbClr val="000000"/>
              </a:solidFill>
            </a:endParaRPr>
          </a:p>
          <a:p>
            <a:pPr marL="285750" indent="-285750">
              <a:buFont typeface="Arial"/>
              <a:buChar char="•"/>
            </a:pP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&gt; </a:t>
            </a:r>
            <a:r>
              <a:rPr lang="en-US" sz="1800" i="0" dirty="0" err="1" smtClean="0">
                <a:solidFill>
                  <a:srgbClr val="000000"/>
                </a:solidFill>
              </a:rPr>
              <a:t>V</a:t>
            </a:r>
            <a:r>
              <a:rPr lang="en-US" sz="1800" i="0" baseline="-25000" dirty="0" err="1">
                <a:solidFill>
                  <a:srgbClr val="000000"/>
                </a:solidFill>
              </a:rPr>
              <a:t>A</a:t>
            </a:r>
            <a:r>
              <a:rPr lang="en-US" sz="1800" i="0" baseline="-25000" dirty="0" err="1" smtClean="0">
                <a:solidFill>
                  <a:srgbClr val="000000"/>
                </a:solidFill>
              </a:rPr>
              <a:t>lf</a:t>
            </a:r>
            <a:r>
              <a:rPr lang="en-US" sz="1800" i="0" baseline="-25000" dirty="0" smtClean="0">
                <a:solidFill>
                  <a:srgbClr val="000000"/>
                </a:solidFill>
              </a:rPr>
              <a:t> </a:t>
            </a:r>
            <a:r>
              <a:rPr lang="en-US" sz="1800" i="0" dirty="0" smtClean="0">
                <a:solidFill>
                  <a:srgbClr val="000000"/>
                </a:solidFill>
              </a:rPr>
              <a:t> in ITER and reactors</a:t>
            </a:r>
          </a:p>
          <a:p>
            <a:pPr marL="285750" indent="-285750">
              <a:buFont typeface="Arial"/>
              <a:buChar char="•"/>
            </a:pPr>
            <a:r>
              <a:rPr lang="en-US" sz="1800" i="0" dirty="0" smtClean="0">
                <a:solidFill>
                  <a:srgbClr val="000000"/>
                </a:solidFill>
              </a:rPr>
              <a:t>In STs, the condition is easily satisfied due to high beta</a:t>
            </a:r>
          </a:p>
          <a:p>
            <a:pPr marL="285750" indent="-285750">
              <a:buFont typeface="Arial"/>
              <a:buChar char="•"/>
            </a:pPr>
            <a:r>
              <a:rPr lang="en-US" sz="1800" i="0" dirty="0" smtClean="0">
                <a:solidFill>
                  <a:srgbClr val="000000"/>
                </a:solidFill>
              </a:rPr>
              <a:t>A prominent instabilities driven by fast particles are global and called </a:t>
            </a:r>
            <a:r>
              <a:rPr lang="en-US" sz="1800" i="0" dirty="0" err="1" smtClean="0">
                <a:solidFill>
                  <a:srgbClr val="000000"/>
                </a:solidFill>
              </a:rPr>
              <a:t>toroidal</a:t>
            </a:r>
            <a:r>
              <a:rPr lang="en-US" sz="1800" i="0" dirty="0" smtClean="0">
                <a:solidFill>
                  <a:srgbClr val="000000"/>
                </a:solidFill>
              </a:rPr>
              <a:t> Alfven </a:t>
            </a:r>
            <a:r>
              <a:rPr lang="en-US" sz="1800" i="0" dirty="0" err="1" smtClean="0">
                <a:solidFill>
                  <a:srgbClr val="000000"/>
                </a:solidFill>
              </a:rPr>
              <a:t>eigenmodes</a:t>
            </a:r>
            <a:r>
              <a:rPr lang="en-US" sz="1800" i="0" dirty="0" smtClean="0">
                <a:solidFill>
                  <a:srgbClr val="000000"/>
                </a:solidFill>
              </a:rPr>
              <a:t> (TAE).</a:t>
            </a:r>
          </a:p>
          <a:p>
            <a:pPr marL="285750" indent="-285750">
              <a:buFont typeface="Arial"/>
              <a:buChar char="•"/>
            </a:pPr>
            <a:r>
              <a:rPr lang="en-US" sz="1800" i="0" dirty="0" smtClean="0">
                <a:solidFill>
                  <a:srgbClr val="000000"/>
                </a:solidFill>
              </a:rPr>
              <a:t>NSTX-U will also explore </a:t>
            </a: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a:t>
            </a:r>
            <a:r>
              <a:rPr lang="en-US" sz="1800" i="0" dirty="0" smtClean="0">
                <a:solidFill>
                  <a:srgbClr val="000000"/>
                </a:solidFill>
              </a:rPr>
              <a:t>&lt; </a:t>
            </a:r>
            <a:r>
              <a:rPr lang="en-US" sz="1800" i="0" dirty="0" err="1">
                <a:solidFill>
                  <a:srgbClr val="000000"/>
                </a:solidFill>
              </a:rPr>
              <a:t>V</a:t>
            </a:r>
            <a:r>
              <a:rPr lang="en-US" sz="1800" i="0" baseline="-25000" dirty="0" err="1">
                <a:solidFill>
                  <a:srgbClr val="000000"/>
                </a:solidFill>
              </a:rPr>
              <a:t>Alf</a:t>
            </a:r>
            <a:r>
              <a:rPr lang="en-US" sz="1800" i="0" baseline="-25000" dirty="0">
                <a:solidFill>
                  <a:srgbClr val="000000"/>
                </a:solidFill>
              </a:rPr>
              <a:t> </a:t>
            </a:r>
            <a:r>
              <a:rPr lang="en-US" sz="1800" i="0" dirty="0" smtClean="0">
                <a:solidFill>
                  <a:srgbClr val="000000"/>
                </a:solidFill>
              </a:rPr>
              <a:t>regime giving more flexibility </a:t>
            </a:r>
            <a:endParaRPr lang="en-US" sz="1800" i="0" dirty="0">
              <a:solidFill>
                <a:srgbClr val="000000"/>
              </a:solidFill>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9"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12" y="3838574"/>
            <a:ext cx="3621274" cy="25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2"/>
          <p:cNvSpPr txBox="1">
            <a:spLocks noChangeArrowheads="1"/>
          </p:cNvSpPr>
          <p:nvPr/>
        </p:nvSpPr>
        <p:spPr bwMode="auto">
          <a:xfrm>
            <a:off x="6724972" y="5926455"/>
            <a:ext cx="2279328"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M.P</a:t>
            </a:r>
            <a:r>
              <a:rPr lang="en-US" sz="1200" b="0" i="0" dirty="0">
                <a:latin typeface="+mn-lt"/>
                <a:cs typeface="Times New Roman"/>
              </a:rPr>
              <a:t>. </a:t>
            </a:r>
            <a:r>
              <a:rPr lang="en-US" sz="1200" b="0" i="0" dirty="0" err="1">
                <a:latin typeface="+mn-lt"/>
                <a:cs typeface="Times New Roman"/>
              </a:rPr>
              <a:t>Gryaznevich</a:t>
            </a:r>
            <a:r>
              <a:rPr lang="en-US" sz="1200" b="0" i="0" dirty="0">
                <a:latin typeface="+mn-lt"/>
                <a:cs typeface="Times New Roman"/>
              </a:rPr>
              <a:t> </a:t>
            </a:r>
            <a:r>
              <a:rPr lang="en-US" sz="1200" b="0" i="0" dirty="0" smtClean="0">
                <a:latin typeface="+mn-lt"/>
                <a:cs typeface="Times New Roman"/>
              </a:rPr>
              <a:t>et al. PPCF</a:t>
            </a:r>
            <a:r>
              <a:rPr lang="en-US" sz="1200" b="0" i="0" dirty="0">
                <a:latin typeface="+mn-lt"/>
                <a:cs typeface="Times New Roman"/>
              </a:rPr>
              <a:t> </a:t>
            </a:r>
            <a:r>
              <a:rPr lang="en-US" sz="1200" b="0" i="0" dirty="0" smtClean="0">
                <a:latin typeface="+mn-lt"/>
                <a:cs typeface="Times New Roman"/>
              </a:rPr>
              <a:t>(</a:t>
            </a:r>
            <a:r>
              <a:rPr lang="en-US" sz="1200" b="0" i="0" dirty="0">
                <a:latin typeface="+mn-lt"/>
                <a:cs typeface="Times New Roman"/>
              </a:rPr>
              <a:t>2004</a:t>
            </a:r>
            <a:r>
              <a:rPr lang="en-US" sz="1200" b="0" i="0" dirty="0" smtClean="0">
                <a:latin typeface="+mn-lt"/>
                <a:cs typeface="Times New Roman"/>
              </a:rPr>
              <a:t>)</a:t>
            </a:r>
            <a:endParaRPr lang="en-US" sz="1200" b="0" i="0" dirty="0">
              <a:latin typeface="+mn-lt"/>
              <a:cs typeface="Times New Roman"/>
            </a:endParaRPr>
          </a:p>
        </p:txBody>
      </p:sp>
      <p:sp>
        <p:nvSpPr>
          <p:cNvPr id="11" name="Rectangle 10"/>
          <p:cNvSpPr/>
          <p:nvPr/>
        </p:nvSpPr>
        <p:spPr>
          <a:xfrm>
            <a:off x="4318000" y="3430955"/>
            <a:ext cx="4572000" cy="338554"/>
          </a:xfrm>
          <a:prstGeom prst="rect">
            <a:avLst/>
          </a:prstGeom>
        </p:spPr>
        <p:txBody>
          <a:bodyPr>
            <a:spAutoFit/>
          </a:bodyPr>
          <a:lstStyle/>
          <a:p>
            <a:pPr>
              <a:buNone/>
            </a:pPr>
            <a:r>
              <a:rPr lang="en-US" sz="1600" i="0" dirty="0" smtClean="0">
                <a:solidFill>
                  <a:schemeClr val="tx1"/>
                </a:solidFill>
                <a:latin typeface="+mn-lt"/>
                <a:ea typeface="ÇlÇr ñæí©" charset="0"/>
                <a:cs typeface="Times New Roman"/>
              </a:rPr>
              <a:t>Stabilization of TAEs at high </a:t>
            </a:r>
            <a:r>
              <a:rPr lang="en-US" sz="1600" i="0" dirty="0">
                <a:solidFill>
                  <a:schemeClr val="tx1"/>
                </a:solidFill>
                <a:latin typeface="+mn-lt"/>
                <a:ea typeface="ÇlÇr ñæí©" charset="0"/>
                <a:cs typeface="Times New Roman"/>
              </a:rPr>
              <a:t>β </a:t>
            </a:r>
            <a:r>
              <a:rPr lang="en-US" sz="1600" i="0" dirty="0" smtClean="0">
                <a:solidFill>
                  <a:schemeClr val="tx1"/>
                </a:solidFill>
                <a:latin typeface="+mn-lt"/>
                <a:ea typeface="ÇlÇr ñæí©" charset="0"/>
                <a:cs typeface="Times New Roman"/>
              </a:rPr>
              <a:t> in MAST</a:t>
            </a:r>
            <a:endParaRPr lang="en-US" sz="1600" dirty="0">
              <a:latin typeface="+mn-lt"/>
            </a:endParaRPr>
          </a:p>
        </p:txBody>
      </p:sp>
      <p:sp>
        <p:nvSpPr>
          <p:cNvPr id="12" name="Rectangle 11"/>
          <p:cNvSpPr/>
          <p:nvPr/>
        </p:nvSpPr>
        <p:spPr>
          <a:xfrm>
            <a:off x="3996437" y="2903835"/>
            <a:ext cx="5147563" cy="441146"/>
          </a:xfrm>
          <a:prstGeom prst="rect">
            <a:avLst/>
          </a:prstGeom>
        </p:spPr>
        <p:txBody>
          <a:bodyPr wrap="none">
            <a:spAutoFit/>
          </a:bodyPr>
          <a:lstStyle/>
          <a:p>
            <a:pPr algn="ctr">
              <a:lnSpc>
                <a:spcPts val="2880"/>
              </a:lnSpc>
              <a:buNone/>
            </a:pPr>
            <a:r>
              <a:rPr lang="en-US" sz="1600" i="0" dirty="0" smtClean="0">
                <a:solidFill>
                  <a:srgbClr val="0816FF"/>
                </a:solidFill>
              </a:rPr>
              <a:t>TAEs significantly modified at high </a:t>
            </a:r>
            <a:r>
              <a:rPr lang="en-US" sz="1600" i="0" dirty="0" smtClean="0">
                <a:solidFill>
                  <a:srgbClr val="0816FF"/>
                </a:solidFill>
                <a:latin typeface="Symbol" charset="2"/>
                <a:cs typeface="Symbol" charset="2"/>
              </a:rPr>
              <a:t>b </a:t>
            </a:r>
            <a:r>
              <a:rPr lang="en-US" sz="1600" i="0" dirty="0" smtClean="0">
                <a:solidFill>
                  <a:srgbClr val="0816FF"/>
                </a:solidFill>
                <a:latin typeface="Helvetica Neue"/>
                <a:cs typeface="Helvetica Neue"/>
              </a:rPr>
              <a:t>as </a:t>
            </a:r>
            <a:r>
              <a:rPr lang="en-US" sz="1600" i="0" dirty="0" err="1" smtClean="0">
                <a:solidFill>
                  <a:srgbClr val="0816FF"/>
                </a:solidFill>
                <a:latin typeface="Helvetica Neue"/>
                <a:cs typeface="Helvetica Neue"/>
              </a:rPr>
              <a:t>V</a:t>
            </a:r>
            <a:r>
              <a:rPr lang="en-US" sz="1600" i="0" baseline="-25000" dirty="0" err="1" smtClean="0">
                <a:solidFill>
                  <a:srgbClr val="0816FF"/>
                </a:solidFill>
                <a:latin typeface="Helvetica Neue"/>
                <a:cs typeface="Helvetica Neue"/>
              </a:rPr>
              <a:t>Alf</a:t>
            </a:r>
            <a:r>
              <a:rPr lang="en-US" sz="1600" i="0" dirty="0" smtClean="0">
                <a:solidFill>
                  <a:srgbClr val="0816FF"/>
                </a:solidFill>
                <a:latin typeface="Helvetica Neue"/>
                <a:cs typeface="Helvetica Neue"/>
              </a:rPr>
              <a:t>         C</a:t>
            </a:r>
            <a:r>
              <a:rPr lang="en-US" sz="1600" i="0" baseline="-25000" dirty="0" smtClean="0">
                <a:solidFill>
                  <a:srgbClr val="0816FF"/>
                </a:solidFill>
                <a:latin typeface="Helvetica Neue"/>
                <a:cs typeface="Helvetica Neue"/>
              </a:rPr>
              <a:t>s</a:t>
            </a:r>
            <a:r>
              <a:rPr lang="en-US" sz="1600" i="0" dirty="0" smtClean="0">
                <a:solidFill>
                  <a:srgbClr val="0816FF"/>
                </a:solidFill>
              </a:rPr>
              <a:t>  </a:t>
            </a:r>
            <a:endParaRPr lang="en-US" sz="1600" i="0" dirty="0">
              <a:solidFill>
                <a:srgbClr val="0816FF"/>
              </a:solidFill>
            </a:endParaRPr>
          </a:p>
        </p:txBody>
      </p:sp>
      <p:cxnSp>
        <p:nvCxnSpPr>
          <p:cNvPr id="14" name="Straight Arrow Connector 13"/>
          <p:cNvCxnSpPr/>
          <p:nvPr/>
        </p:nvCxnSpPr>
        <p:spPr bwMode="auto">
          <a:xfrm>
            <a:off x="8293100" y="3187700"/>
            <a:ext cx="406400" cy="0"/>
          </a:xfrm>
          <a:prstGeom prst="straightConnector1">
            <a:avLst/>
          </a:prstGeom>
          <a:noFill/>
          <a:ln w="38100" cap="flat" cmpd="sng" algn="ctr">
            <a:solidFill>
              <a:srgbClr val="0816FF"/>
            </a:solidFill>
            <a:prstDash val="solid"/>
            <a:round/>
            <a:headEnd type="none" w="med" len="med"/>
            <a:tailEnd type="arrow"/>
          </a:ln>
          <a:effectLst/>
        </p:spPr>
      </p:cxnSp>
      <p:pic>
        <p:nvPicPr>
          <p:cNvPr id="2" name="Picture 1"/>
          <p:cNvPicPr>
            <a:picLocks noChangeAspect="1"/>
          </p:cNvPicPr>
          <p:nvPr/>
        </p:nvPicPr>
        <p:blipFill>
          <a:blip r:embed="rId3"/>
          <a:stretch>
            <a:fillRect/>
          </a:stretch>
        </p:blipFill>
        <p:spPr>
          <a:xfrm>
            <a:off x="495300" y="3187700"/>
            <a:ext cx="3355539" cy="3251200"/>
          </a:xfrm>
          <a:prstGeom prst="rect">
            <a:avLst/>
          </a:prstGeom>
        </p:spPr>
      </p:pic>
      <p:sp>
        <p:nvSpPr>
          <p:cNvPr id="16" name="Text Box 58"/>
          <p:cNvSpPr txBox="1">
            <a:spLocks noChangeArrowheads="1"/>
          </p:cNvSpPr>
          <p:nvPr/>
        </p:nvSpPr>
        <p:spPr bwMode="auto">
          <a:xfrm>
            <a:off x="2393575" y="61897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Tree>
    <p:extLst>
      <p:ext uri="{BB962C8B-B14F-4D97-AF65-F5344CB8AC3E}">
        <p14:creationId xmlns:p14="http://schemas.microsoft.com/office/powerpoint/2010/main" val="488969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7891574" y="1291492"/>
            <a:ext cx="345253" cy="249403"/>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Helvetica" pitchFamily="34" charset="0"/>
            </a:endParaRPr>
          </a:p>
        </p:txBody>
      </p:sp>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00"/>
              </a:lnSpc>
              <a:spcBef>
                <a:spcPct val="0"/>
              </a:spcBef>
              <a:spcAft>
                <a:spcPts val="0"/>
              </a:spcAft>
              <a:buFontTx/>
              <a:buNone/>
            </a:pPr>
            <a:r>
              <a:rPr lang="en-US" sz="2400" i="0" dirty="0" smtClean="0">
                <a:solidFill>
                  <a:srgbClr val="0923FF"/>
                </a:solidFill>
              </a:rPr>
              <a:t>“TAE avalanche” shown to cause energetic particle loss </a:t>
            </a:r>
          </a:p>
          <a:p>
            <a:pPr algn="ctr" eaLnBrk="0" hangingPunct="0">
              <a:lnSpc>
                <a:spcPts val="2800"/>
              </a:lnSpc>
              <a:spcBef>
                <a:spcPct val="0"/>
              </a:spcBef>
              <a:spcAft>
                <a:spcPts val="0"/>
              </a:spcAft>
              <a:buFontTx/>
              <a:buNone/>
            </a:pPr>
            <a:r>
              <a:rPr lang="en-US" sz="2000" i="0" dirty="0" smtClean="0">
                <a:solidFill>
                  <a:srgbClr val="FF0000"/>
                </a:solidFill>
              </a:rPr>
              <a:t>Uncontrolled </a:t>
            </a:r>
            <a:r>
              <a:rPr lang="en-US" sz="2000" i="0" dirty="0" smtClean="0">
                <a:solidFill>
                  <a:srgbClr val="FF0000"/>
                </a:solidFill>
                <a:latin typeface="Symbol" charset="2"/>
                <a:cs typeface="Symbol" charset="2"/>
              </a:rPr>
              <a:t>a</a:t>
            </a:r>
            <a:r>
              <a:rPr lang="en-US" sz="2000" i="0" dirty="0" smtClean="0">
                <a:solidFill>
                  <a:srgbClr val="FF0000"/>
                </a:solidFill>
              </a:rPr>
              <a:t>-particle loss could cause reactor first wall damage</a:t>
            </a:r>
            <a:endParaRPr lang="en-US" sz="20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grpSp>
        <p:nvGrpSpPr>
          <p:cNvPr id="22" name="Group 21"/>
          <p:cNvGrpSpPr>
            <a:grpSpLocks/>
          </p:cNvGrpSpPr>
          <p:nvPr/>
        </p:nvGrpSpPr>
        <p:grpSpPr bwMode="auto">
          <a:xfrm>
            <a:off x="597968" y="1828437"/>
            <a:ext cx="4139132" cy="4646153"/>
            <a:chOff x="0" y="0"/>
            <a:chExt cx="4106333" cy="4711923"/>
          </a:xfrm>
        </p:grpSpPr>
        <p:grpSp>
          <p:nvGrpSpPr>
            <p:cNvPr id="23" name="Group 2"/>
            <p:cNvGrpSpPr>
              <a:grpSpLocks/>
            </p:cNvGrpSpPr>
            <p:nvPr/>
          </p:nvGrpSpPr>
          <p:grpSpPr bwMode="auto">
            <a:xfrm>
              <a:off x="0" y="0"/>
              <a:ext cx="4106333" cy="4711923"/>
              <a:chOff x="0" y="0"/>
              <a:chExt cx="4106333" cy="4711923"/>
            </a:xfrm>
          </p:grpSpPr>
          <p:pic>
            <p:nvPicPr>
              <p:cNvPr id="2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06333" cy="213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3" y="2112432"/>
                <a:ext cx="4021561" cy="2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8"/>
              <p:cNvSpPr>
                <a:spLocks noChangeArrowheads="1"/>
              </p:cNvSpPr>
              <p:nvPr/>
            </p:nvSpPr>
            <p:spPr bwMode="auto">
              <a:xfrm>
                <a:off x="643466" y="2146299"/>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2" name="Rectangle 9"/>
              <p:cNvSpPr>
                <a:spLocks noChangeArrowheads="1"/>
              </p:cNvSpPr>
              <p:nvPr/>
            </p:nvSpPr>
            <p:spPr bwMode="auto">
              <a:xfrm>
                <a:off x="685799" y="3306235"/>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4" name="Rectangle 11"/>
              <p:cNvSpPr>
                <a:spLocks noChangeArrowheads="1"/>
              </p:cNvSpPr>
              <p:nvPr/>
            </p:nvSpPr>
            <p:spPr bwMode="auto">
              <a:xfrm>
                <a:off x="1904999" y="4483099"/>
                <a:ext cx="575734" cy="101600"/>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6" name="Text Box 13"/>
              <p:cNvSpPr txBox="1">
                <a:spLocks noChangeArrowheads="1"/>
              </p:cNvSpPr>
              <p:nvPr/>
            </p:nvSpPr>
            <p:spPr bwMode="auto">
              <a:xfrm>
                <a:off x="1880239" y="4398541"/>
                <a:ext cx="958877" cy="3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Time (ms)</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24" name="Rectangle 23"/>
            <p:cNvSpPr>
              <a:spLocks noChangeArrowheads="1"/>
            </p:cNvSpPr>
            <p:nvPr/>
          </p:nvSpPr>
          <p:spPr bwMode="auto">
            <a:xfrm>
              <a:off x="634999" y="139699"/>
              <a:ext cx="194734" cy="135467"/>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6" name="Text Box 5"/>
            <p:cNvSpPr txBox="1">
              <a:spLocks noChangeArrowheads="1"/>
            </p:cNvSpPr>
            <p:nvPr/>
          </p:nvSpPr>
          <p:spPr bwMode="auto">
            <a:xfrm>
              <a:off x="557210" y="57826"/>
              <a:ext cx="442839" cy="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(a)</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37" name="Text Box 52"/>
          <p:cNvSpPr txBox="1">
            <a:spLocks noChangeArrowheads="1"/>
          </p:cNvSpPr>
          <p:nvPr/>
        </p:nvSpPr>
        <p:spPr bwMode="auto">
          <a:xfrm>
            <a:off x="695960" y="986853"/>
            <a:ext cx="4094146" cy="12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560"/>
              </a:lnSpc>
              <a:buNone/>
            </a:pPr>
            <a:r>
              <a:rPr kumimoji="0" lang="en-US" sz="1800" i="0" u="none" strike="noStrike" cap="none" normalizeH="0" baseline="0" dirty="0" smtClean="0">
                <a:ln>
                  <a:noFill/>
                </a:ln>
                <a:solidFill>
                  <a:schemeClr val="tx1"/>
                </a:solidFill>
                <a:effectLst/>
                <a:latin typeface="+mn-lt"/>
                <a:ea typeface="ÇlÇr ñæí©" charset="0"/>
                <a:cs typeface="Times New Roman"/>
              </a:rPr>
              <a:t>Multi-mode TAE </a:t>
            </a:r>
            <a:r>
              <a:rPr kumimoji="0" lang="en-US" sz="1800" i="0" u="none" strike="noStrike" cap="none" normalizeH="0" baseline="0" dirty="0">
                <a:ln>
                  <a:noFill/>
                </a:ln>
                <a:solidFill>
                  <a:schemeClr val="tx1"/>
                </a:solidFill>
                <a:effectLst/>
                <a:latin typeface="+mn-lt"/>
                <a:ea typeface="ÇlÇr ñæí©" charset="0"/>
                <a:cs typeface="Times New Roman"/>
              </a:rPr>
              <a:t>avalanche </a:t>
            </a:r>
            <a:r>
              <a:rPr kumimoji="0" lang="en-US" sz="1800" i="0" u="none" strike="noStrike" cap="none" normalizeH="0" baseline="0" dirty="0" smtClean="0">
                <a:ln>
                  <a:noFill/>
                </a:ln>
                <a:solidFill>
                  <a:schemeClr val="tx1"/>
                </a:solidFill>
                <a:effectLst/>
                <a:latin typeface="+mn-lt"/>
                <a:ea typeface="ÇlÇr ñæí©" charset="0"/>
                <a:cs typeface="Times New Roman"/>
              </a:rPr>
              <a:t>can cause </a:t>
            </a:r>
            <a:r>
              <a:rPr lang="en-US" sz="1800" i="0" dirty="0">
                <a:latin typeface="+mn-lt"/>
                <a:ea typeface="ÇlÇr ñæí©" charset="0"/>
                <a:cs typeface="Times New Roman"/>
              </a:rPr>
              <a:t>s</a:t>
            </a:r>
            <a:r>
              <a:rPr lang="en-US" sz="1800" i="0" dirty="0" smtClean="0">
                <a:latin typeface="+mn-lt"/>
                <a:ea typeface="ÇlÇr ñæí©" charset="0"/>
                <a:cs typeface="Times New Roman"/>
              </a:rPr>
              <a:t>ignificant </a:t>
            </a:r>
            <a:r>
              <a:rPr kumimoji="0" lang="en-US" sz="1800" i="0" u="none" strike="noStrike" cap="none" normalizeH="0" baseline="0" dirty="0" smtClean="0">
                <a:ln>
                  <a:noFill/>
                </a:ln>
                <a:solidFill>
                  <a:schemeClr val="tx1"/>
                </a:solidFill>
                <a:effectLst/>
                <a:latin typeface="+mn-lt"/>
                <a:ea typeface="ÇlÇr ñæí©" charset="0"/>
                <a:cs typeface="Times New Roman"/>
              </a:rPr>
              <a:t>EP losses as in “</a:t>
            </a:r>
            <a:r>
              <a:rPr kumimoji="0" lang="en-US" sz="1800" i="0" u="none" strike="noStrike" cap="none" normalizeH="0" baseline="0" dirty="0" err="1" smtClean="0">
                <a:ln>
                  <a:noFill/>
                </a:ln>
                <a:solidFill>
                  <a:schemeClr val="tx1"/>
                </a:solidFill>
                <a:effectLst/>
                <a:latin typeface="+mn-lt"/>
                <a:ea typeface="ÇlÇr ñæí©" charset="0"/>
                <a:cs typeface="Times New Roman"/>
              </a:rPr>
              <a:t>sea”of</a:t>
            </a:r>
            <a:r>
              <a:rPr kumimoji="0" lang="en-US" sz="1800" i="0" u="none" strike="noStrike" cap="none" normalizeH="0" baseline="0" dirty="0" smtClean="0">
                <a:ln>
                  <a:noFill/>
                </a:ln>
                <a:solidFill>
                  <a:schemeClr val="tx1"/>
                </a:solidFill>
                <a:effectLst/>
                <a:latin typeface="+mn-lt"/>
                <a:ea typeface="ÇlÇr ñæí©" charset="0"/>
                <a:cs typeface="Times New Roman"/>
              </a:rPr>
              <a:t> TAEs expected in ITER </a:t>
            </a:r>
            <a:endParaRPr lang="en-US" sz="1800" dirty="0">
              <a:latin typeface="+mn-lt"/>
              <a:cs typeface="Times New Roman"/>
            </a:endParaRPr>
          </a:p>
        </p:txBody>
      </p:sp>
      <p:sp>
        <p:nvSpPr>
          <p:cNvPr id="38" name="Text Box 62"/>
          <p:cNvSpPr txBox="1">
            <a:spLocks noChangeArrowheads="1"/>
          </p:cNvSpPr>
          <p:nvPr/>
        </p:nvSpPr>
        <p:spPr bwMode="auto">
          <a:xfrm>
            <a:off x="3615489" y="6181381"/>
            <a:ext cx="2267151" cy="3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D.S</a:t>
            </a:r>
            <a:r>
              <a:rPr lang="en-US" sz="1200" b="0" i="0" dirty="0">
                <a:latin typeface="+mn-lt"/>
                <a:cs typeface="Times New Roman"/>
              </a:rPr>
              <a:t>. Darrow et al., </a:t>
            </a:r>
            <a:r>
              <a:rPr lang="en-US" sz="1200" b="0" i="0" dirty="0" smtClean="0">
                <a:latin typeface="+mn-lt"/>
                <a:cs typeface="Times New Roman"/>
              </a:rPr>
              <a:t>NF (</a:t>
            </a:r>
            <a:r>
              <a:rPr lang="en-US" sz="1200" b="0" i="0" dirty="0">
                <a:latin typeface="+mn-lt"/>
                <a:cs typeface="Times New Roman"/>
              </a:rPr>
              <a:t>2013).  </a:t>
            </a:r>
          </a:p>
        </p:txBody>
      </p:sp>
      <p:sp>
        <p:nvSpPr>
          <p:cNvPr id="42" name="Text Box 58"/>
          <p:cNvSpPr txBox="1">
            <a:spLocks noChangeArrowheads="1"/>
          </p:cNvSpPr>
          <p:nvPr/>
        </p:nvSpPr>
        <p:spPr bwMode="auto">
          <a:xfrm>
            <a:off x="6292475" y="61770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
        <p:nvSpPr>
          <p:cNvPr id="3" name="Rectangle 2"/>
          <p:cNvSpPr/>
          <p:nvPr/>
        </p:nvSpPr>
        <p:spPr>
          <a:xfrm>
            <a:off x="5514340" y="1029900"/>
            <a:ext cx="3030220" cy="760721"/>
          </a:xfrm>
          <a:prstGeom prst="rect">
            <a:avLst/>
          </a:prstGeom>
          <a:solidFill>
            <a:schemeClr val="bg1"/>
          </a:solidFill>
        </p:spPr>
        <p:txBody>
          <a:bodyPr wrap="square">
            <a:spAutoFit/>
          </a:bodyPr>
          <a:lstStyle/>
          <a:p>
            <a:pPr algn="ctr">
              <a:lnSpc>
                <a:spcPts val="1560"/>
              </a:lnSpc>
              <a:buNone/>
            </a:pPr>
            <a:r>
              <a:rPr lang="en-US" sz="1800" i="0" dirty="0" smtClean="0">
                <a:solidFill>
                  <a:schemeClr val="tx1"/>
                </a:solidFill>
                <a:latin typeface="Helvetica Neue"/>
                <a:ea typeface="ÇlÇr ñæí©" charset="0"/>
                <a:cs typeface="Helvetica Neue"/>
              </a:rPr>
              <a:t>Progress in simulation of </a:t>
            </a:r>
            <a:r>
              <a:rPr lang="en-US" sz="1800" i="0" dirty="0">
                <a:solidFill>
                  <a:schemeClr val="tx1"/>
                </a:solidFill>
                <a:latin typeface="Helvetica Neue"/>
                <a:ea typeface="ÇlÇr ñæí©" charset="0"/>
                <a:cs typeface="Helvetica Neue"/>
              </a:rPr>
              <a:t>neutron rate drop </a:t>
            </a:r>
            <a:endParaRPr lang="en-US" sz="1800" i="0" dirty="0" smtClean="0">
              <a:solidFill>
                <a:schemeClr val="tx1"/>
              </a:solidFill>
              <a:latin typeface="Helvetica Neue"/>
              <a:ea typeface="ÇlÇr ñæí©" charset="0"/>
              <a:cs typeface="Helvetica Neue"/>
            </a:endParaRPr>
          </a:p>
          <a:p>
            <a:pPr algn="ctr">
              <a:lnSpc>
                <a:spcPts val="1560"/>
              </a:lnSpc>
              <a:buNone/>
            </a:pPr>
            <a:r>
              <a:rPr lang="en-US" sz="1800" i="0" dirty="0" smtClean="0">
                <a:solidFill>
                  <a:schemeClr val="tx1"/>
                </a:solidFill>
                <a:latin typeface="Helvetica Neue"/>
                <a:ea typeface="ÇlÇr ñæí©" charset="0"/>
                <a:cs typeface="Helvetica Neue"/>
              </a:rPr>
              <a:t>due </a:t>
            </a:r>
            <a:r>
              <a:rPr lang="en-US" sz="1800" i="0" dirty="0">
                <a:solidFill>
                  <a:schemeClr val="tx1"/>
                </a:solidFill>
                <a:latin typeface="Helvetica Neue"/>
                <a:ea typeface="ÇlÇr ñæí©" charset="0"/>
                <a:cs typeface="Helvetica Neue"/>
              </a:rPr>
              <a:t>to TAE avalanche </a:t>
            </a:r>
            <a:endParaRPr lang="en-US" sz="1800" dirty="0">
              <a:latin typeface="Helvetica Neue"/>
              <a:cs typeface="Helvetica Neue"/>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 name="TextBox 6"/>
          <p:cNvSpPr txBox="1"/>
          <p:nvPr/>
        </p:nvSpPr>
        <p:spPr>
          <a:xfrm>
            <a:off x="2247900" y="6172200"/>
            <a:ext cx="1029486" cy="307777"/>
          </a:xfrm>
          <a:prstGeom prst="rect">
            <a:avLst/>
          </a:prstGeom>
          <a:solidFill>
            <a:srgbClr val="FFFFFF"/>
          </a:solidFill>
          <a:ln>
            <a:noFill/>
          </a:ln>
        </p:spPr>
        <p:txBody>
          <a:bodyPr wrap="none" rtlCol="0">
            <a:spAutoFit/>
          </a:bodyPr>
          <a:lstStyle/>
          <a:p>
            <a:pPr>
              <a:buNone/>
            </a:pPr>
            <a:r>
              <a:rPr lang="en-US" sz="1400" i="0" dirty="0" smtClean="0">
                <a:solidFill>
                  <a:schemeClr val="tx1"/>
                </a:solidFill>
              </a:rPr>
              <a:t>Time (</a:t>
            </a:r>
            <a:r>
              <a:rPr lang="en-US" sz="1400" i="0" dirty="0" err="1" smtClean="0">
                <a:solidFill>
                  <a:schemeClr val="tx1"/>
                </a:solidFill>
              </a:rPr>
              <a:t>ms</a:t>
            </a:r>
            <a:r>
              <a:rPr lang="en-US" sz="1400" i="0" dirty="0" smtClean="0">
                <a:solidFill>
                  <a:schemeClr val="tx1"/>
                </a:solidFill>
              </a:rPr>
              <a:t>)</a:t>
            </a:r>
            <a:endParaRPr lang="en-US" sz="1400" i="0" dirty="0">
              <a:solidFill>
                <a:schemeClr val="tx1"/>
              </a:solidFill>
            </a:endParaRPr>
          </a:p>
        </p:txBody>
      </p:sp>
      <p:sp>
        <p:nvSpPr>
          <p:cNvPr id="44" name="TextBox 43"/>
          <p:cNvSpPr txBox="1"/>
          <p:nvPr/>
        </p:nvSpPr>
        <p:spPr>
          <a:xfrm>
            <a:off x="1219759" y="4125183"/>
            <a:ext cx="1399485"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Neutron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5" name="TextBox 44"/>
          <p:cNvSpPr txBox="1"/>
          <p:nvPr/>
        </p:nvSpPr>
        <p:spPr>
          <a:xfrm>
            <a:off x="1212804" y="5111550"/>
            <a:ext cx="1721013"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Fast ion loss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6" name="TextBox 45"/>
          <p:cNvSpPr txBox="1"/>
          <p:nvPr/>
        </p:nvSpPr>
        <p:spPr>
          <a:xfrm>
            <a:off x="1229144" y="1961950"/>
            <a:ext cx="1282047"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Frequency (kHz)</a:t>
            </a:r>
            <a:endParaRPr lang="en-US" sz="1100" i="0" dirty="0">
              <a:solidFill>
                <a:schemeClr val="tx1"/>
              </a:solidFill>
            </a:endParaRPr>
          </a:p>
        </p:txBody>
      </p:sp>
      <p:sp>
        <p:nvSpPr>
          <p:cNvPr id="8" name="Rectangle 7"/>
          <p:cNvSpPr/>
          <p:nvPr/>
        </p:nvSpPr>
        <p:spPr bwMode="auto">
          <a:xfrm>
            <a:off x="787400" y="2552700"/>
            <a:ext cx="177800" cy="3378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 name="Picture 1"/>
          <p:cNvPicPr>
            <a:picLocks noChangeAspect="1"/>
          </p:cNvPicPr>
          <p:nvPr/>
        </p:nvPicPr>
        <p:blipFill rotWithShape="1">
          <a:blip r:embed="rId4"/>
          <a:srcRect t="13" b="-37"/>
          <a:stretch/>
        </p:blipFill>
        <p:spPr>
          <a:xfrm>
            <a:off x="4953001" y="1883664"/>
            <a:ext cx="4037914" cy="4023360"/>
          </a:xfrm>
          <a:prstGeom prst="rect">
            <a:avLst/>
          </a:prstGeom>
        </p:spPr>
      </p:pic>
      <p:sp>
        <p:nvSpPr>
          <p:cNvPr id="33" name="Slide Number Placeholder 2"/>
          <p:cNvSpPr>
            <a:spLocks noGrp="1"/>
          </p:cNvSpPr>
          <p:nvPr>
            <p:ph type="sldNum" sz="quarter" idx="4294967295"/>
          </p:nvPr>
        </p:nvSpPr>
        <p:spPr>
          <a:xfrm>
            <a:off x="8382000" y="6644030"/>
            <a:ext cx="762000" cy="152400"/>
          </a:xfrm>
          <a:prstGeom prst="rect">
            <a:avLst/>
          </a:prstGeom>
        </p:spPr>
        <p:txBody>
          <a:bodyPr anchor="ctr"/>
          <a:lstStyle/>
          <a:p>
            <a:pPr algn="r">
              <a:buNone/>
            </a:pPr>
            <a:fld id="{EA156BE8-D398-41ED-875F-D18C1F4DBF58}" type="slidenum">
              <a:rPr lang="en-US" sz="1000" i="0" smtClean="0"/>
              <a:pPr algn="r">
                <a:buNone/>
              </a:pPr>
              <a:t>89</a:t>
            </a:fld>
            <a:endParaRPr lang="en-US" sz="1000" i="0" dirty="0"/>
          </a:p>
        </p:txBody>
      </p:sp>
    </p:spTree>
    <p:extLst>
      <p:ext uri="{BB962C8B-B14F-4D97-AF65-F5344CB8AC3E}">
        <p14:creationId xmlns:p14="http://schemas.microsoft.com/office/powerpoint/2010/main" val="1198453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2800" dirty="0" err="1" smtClean="0"/>
              <a:t>Tokamaks</a:t>
            </a:r>
            <a:r>
              <a:rPr lang="en-US" sz="2800" dirty="0" smtClean="0"/>
              <a:t> are not presently steady-state</a:t>
            </a:r>
            <a:r>
              <a:rPr lang="en-US" sz="2800" dirty="0"/>
              <a:t>, </a:t>
            </a:r>
            <a:r>
              <a:rPr lang="en-US" sz="2800" dirty="0" smtClean="0"/>
              <a:t>but in the future will operate </a:t>
            </a:r>
            <a:r>
              <a:rPr lang="en-US" sz="2800" dirty="0"/>
              <a:t>without transformer</a:t>
            </a:r>
          </a:p>
        </p:txBody>
      </p:sp>
      <p:sp>
        <p:nvSpPr>
          <p:cNvPr id="3" name="TextBox 2"/>
          <p:cNvSpPr txBox="1"/>
          <p:nvPr/>
        </p:nvSpPr>
        <p:spPr>
          <a:xfrm>
            <a:off x="0" y="990600"/>
            <a:ext cx="4114800" cy="1631216"/>
          </a:xfrm>
          <a:prstGeom prst="rect">
            <a:avLst/>
          </a:prstGeom>
          <a:noFill/>
        </p:spPr>
        <p:txBody>
          <a:bodyPr wrap="square" rtlCol="0">
            <a:spAutoFit/>
          </a:bodyPr>
          <a:lstStyle/>
          <a:p>
            <a:pPr algn="ctr"/>
            <a:r>
              <a:rPr lang="en-US" sz="2000" b="0" i="0" u="sng" dirty="0" smtClean="0">
                <a:solidFill>
                  <a:schemeClr val="tx1"/>
                </a:solidFill>
                <a:latin typeface="+mn-lt"/>
              </a:rPr>
              <a:t>Conventional </a:t>
            </a:r>
            <a:r>
              <a:rPr lang="en-US" sz="2000" b="0" i="0" u="sng" dirty="0" err="1" smtClean="0">
                <a:solidFill>
                  <a:schemeClr val="tx1"/>
                </a:solidFill>
                <a:latin typeface="+mn-lt"/>
              </a:rPr>
              <a:t>Tokamak</a:t>
            </a:r>
            <a:endParaRPr lang="en-US" sz="2000" b="0" i="0" u="sng" dirty="0" smtClean="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Primary transformer coils drive toroidal current in plasma</a:t>
            </a:r>
          </a:p>
          <a:p>
            <a:pPr marL="233363" indent="-233363">
              <a:buFont typeface="Arial" panose="020B0604020202020204" pitchFamily="34" charset="0"/>
              <a:buChar char="•"/>
            </a:pPr>
            <a:r>
              <a:rPr lang="en-US" sz="2000" b="0" i="0" dirty="0" smtClean="0">
                <a:solidFill>
                  <a:schemeClr val="tx1"/>
                </a:solidFill>
                <a:latin typeface="+mn-lt"/>
              </a:rPr>
              <a:t>Must stop when transformer coils reach current/force limits</a:t>
            </a:r>
          </a:p>
        </p:txBody>
      </p:sp>
      <p:grpSp>
        <p:nvGrpSpPr>
          <p:cNvPr id="4" name="Group 3"/>
          <p:cNvGrpSpPr/>
          <p:nvPr/>
        </p:nvGrpSpPr>
        <p:grpSpPr>
          <a:xfrm>
            <a:off x="87188" y="2895600"/>
            <a:ext cx="5215013" cy="3612381"/>
            <a:chOff x="1220953" y="1830742"/>
            <a:chExt cx="7451899" cy="4763310"/>
          </a:xfrm>
        </p:grpSpPr>
        <p:sp>
          <p:nvSpPr>
            <p:cNvPr id="6" name="Rounded Rectangle 5"/>
            <p:cNvSpPr/>
            <p:nvPr/>
          </p:nvSpPr>
          <p:spPr bwMode="auto">
            <a:xfrm>
              <a:off x="3491252" y="2057400"/>
              <a:ext cx="2286000" cy="457200"/>
            </a:xfrm>
            <a:prstGeom prst="roundRect">
              <a:avLst/>
            </a:prstGeom>
            <a:noFill/>
            <a:ln w="5715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052" y="1830742"/>
              <a:ext cx="7162800" cy="47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896099" y="1905001"/>
              <a:ext cx="3127103" cy="689921"/>
            </a:xfrm>
            <a:prstGeom prst="rect">
              <a:avLst/>
            </a:prstGeom>
            <a:solidFill>
              <a:schemeClr val="bg1"/>
            </a:solidFill>
          </p:spPr>
          <p:txBody>
            <a:bodyPr wrap="none" rtlCol="0">
              <a:spAutoFit/>
            </a:bodyPr>
            <a:lstStyle/>
            <a:p>
              <a:pPr algn="ctr"/>
              <a:r>
                <a:rPr lang="en-US" sz="1600" i="0" dirty="0" smtClean="0">
                  <a:solidFill>
                    <a:srgbClr val="FF0000"/>
                  </a:solidFill>
                  <a:latin typeface="Arial Narrow" panose="020B0606020202030204" pitchFamily="34" charset="0"/>
                </a:rPr>
                <a:t>Inner Poloidal Field Coils</a:t>
              </a:r>
            </a:p>
            <a:p>
              <a:pPr algn="ctr"/>
              <a:r>
                <a:rPr lang="en-US" i="0" dirty="0" smtClean="0">
                  <a:solidFill>
                    <a:srgbClr val="FF0000"/>
                  </a:solidFill>
                  <a:latin typeface="Arial Narrow" panose="020B0606020202030204" pitchFamily="34" charset="0"/>
                </a:rPr>
                <a:t>(Primary transformer circuit)</a:t>
              </a:r>
            </a:p>
          </p:txBody>
        </p:sp>
        <p:sp>
          <p:nvSpPr>
            <p:cNvPr id="11" name="TextBox 10"/>
            <p:cNvSpPr txBox="1"/>
            <p:nvPr/>
          </p:nvSpPr>
          <p:spPr>
            <a:xfrm>
              <a:off x="1220953" y="5904131"/>
              <a:ext cx="2966761" cy="689921"/>
            </a:xfrm>
            <a:prstGeom prst="rect">
              <a:avLst/>
            </a:prstGeom>
            <a:solidFill>
              <a:schemeClr val="bg1"/>
            </a:solidFill>
          </p:spPr>
          <p:txBody>
            <a:bodyPr wrap="none" rtlCol="0">
              <a:spAutoFit/>
            </a:bodyPr>
            <a:lstStyle/>
            <a:p>
              <a:pPr algn="ctr"/>
              <a:r>
                <a:rPr lang="en-US" sz="1600" i="0" dirty="0" smtClean="0">
                  <a:solidFill>
                    <a:srgbClr val="FF0000"/>
                  </a:solidFill>
                  <a:latin typeface="Arial Narrow" panose="020B0606020202030204" pitchFamily="34" charset="0"/>
                </a:rPr>
                <a:t>Plasma electric current</a:t>
              </a:r>
            </a:p>
            <a:p>
              <a:pPr algn="ctr"/>
              <a:r>
                <a:rPr lang="en-US" i="0" dirty="0" smtClean="0">
                  <a:solidFill>
                    <a:srgbClr val="FF0000"/>
                  </a:solidFill>
                  <a:latin typeface="Arial Narrow" panose="020B0606020202030204" pitchFamily="34" charset="0"/>
                </a:rPr>
                <a:t>(Secondary transformer circuit)</a:t>
              </a:r>
            </a:p>
          </p:txBody>
        </p:sp>
        <p:cxnSp>
          <p:nvCxnSpPr>
            <p:cNvPr id="9" name="Straight Arrow Connector 8"/>
            <p:cNvCxnSpPr/>
            <p:nvPr/>
          </p:nvCxnSpPr>
          <p:spPr bwMode="auto">
            <a:xfrm>
              <a:off x="4430036" y="2551331"/>
              <a:ext cx="0" cy="649069"/>
            </a:xfrm>
            <a:prstGeom prst="straightConnector1">
              <a:avLst/>
            </a:prstGeom>
            <a:noFill/>
            <a:ln w="50800" cap="flat" cmpd="sng" algn="ctr">
              <a:solidFill>
                <a:srgbClr val="FF0000"/>
              </a:solidFill>
              <a:prstDash val="solid"/>
              <a:round/>
              <a:headEnd type="none" w="med" len="med"/>
              <a:tailEnd type="oval"/>
            </a:ln>
            <a:effectLst/>
          </p:spPr>
        </p:cxnSp>
      </p:grpSp>
      <p:pic>
        <p:nvPicPr>
          <p:cNvPr id="1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7900" y="3240857"/>
            <a:ext cx="4038380" cy="323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191000" y="990600"/>
            <a:ext cx="4876800" cy="1938992"/>
          </a:xfrm>
          <a:prstGeom prst="rect">
            <a:avLst/>
          </a:prstGeom>
          <a:noFill/>
        </p:spPr>
        <p:txBody>
          <a:bodyPr wrap="square" rtlCol="0">
            <a:spAutoFit/>
          </a:bodyPr>
          <a:lstStyle/>
          <a:p>
            <a:pPr algn="ctr"/>
            <a:r>
              <a:rPr lang="en-US" sz="2000" b="0" i="0" u="sng" dirty="0" smtClean="0">
                <a:solidFill>
                  <a:schemeClr val="tx1"/>
                </a:solidFill>
                <a:latin typeface="+mn-lt"/>
              </a:rPr>
              <a:t>Advanced </a:t>
            </a:r>
            <a:r>
              <a:rPr lang="en-US" sz="2000" b="0" i="0" u="sng" dirty="0" err="1" smtClean="0">
                <a:solidFill>
                  <a:schemeClr val="tx1"/>
                </a:solidFill>
                <a:latin typeface="+mn-lt"/>
              </a:rPr>
              <a:t>Tokamak</a:t>
            </a:r>
            <a:endParaRPr lang="en-US" sz="2000" b="0" i="0" u="sng" dirty="0" smtClean="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External</a:t>
            </a:r>
            <a:r>
              <a:rPr lang="en-US" sz="2000" b="0" i="0" dirty="0">
                <a:solidFill>
                  <a:schemeClr val="tx1"/>
                </a:solidFill>
                <a:latin typeface="+mn-lt"/>
              </a:rPr>
              <a:t>:</a:t>
            </a:r>
            <a:r>
              <a:rPr lang="en-US" sz="2000" b="0" i="0" dirty="0" smtClean="0">
                <a:solidFill>
                  <a:schemeClr val="tx1"/>
                </a:solidFill>
                <a:latin typeface="+mn-lt"/>
              </a:rPr>
              <a:t> wave and beam current drive </a:t>
            </a:r>
            <a:endParaRPr lang="en-US" sz="2000" b="0" i="0" dirty="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Self-generated: high pressure plasmas make “bootstrap” current</a:t>
            </a:r>
            <a:endParaRPr lang="en-US" sz="2000" b="0" i="0" dirty="0">
              <a:solidFill>
                <a:schemeClr val="tx1"/>
              </a:solidFill>
              <a:latin typeface="+mn-lt"/>
            </a:endParaRPr>
          </a:p>
          <a:p>
            <a:pPr marL="233363" indent="-233363">
              <a:buFont typeface="Arial" panose="020B0604020202020204" pitchFamily="34" charset="0"/>
              <a:buChar char="•"/>
            </a:pPr>
            <a:r>
              <a:rPr lang="en-US" sz="2000" b="0" i="0" dirty="0" smtClean="0">
                <a:solidFill>
                  <a:schemeClr val="tx1"/>
                </a:solidFill>
                <a:latin typeface="+mn-lt"/>
              </a:rPr>
              <a:t>Efficient </a:t>
            </a:r>
            <a:r>
              <a:rPr lang="en-US" sz="2000" b="0" i="0" dirty="0" err="1" smtClean="0">
                <a:solidFill>
                  <a:schemeClr val="tx1"/>
                </a:solidFill>
                <a:latin typeface="+mn-lt"/>
              </a:rPr>
              <a:t>tokamak</a:t>
            </a:r>
            <a:r>
              <a:rPr lang="en-US" sz="2000" b="0" i="0" dirty="0" smtClean="0">
                <a:solidFill>
                  <a:schemeClr val="tx1"/>
                </a:solidFill>
                <a:latin typeface="+mn-lt"/>
              </a:rPr>
              <a:t> power plant will need 70-90% self-generated current</a:t>
            </a:r>
          </a:p>
        </p:txBody>
      </p:sp>
    </p:spTree>
    <p:extLst>
      <p:ext uri="{BB962C8B-B14F-4D97-AF65-F5344CB8AC3E}">
        <p14:creationId xmlns:p14="http://schemas.microsoft.com/office/powerpoint/2010/main" val="25858888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Coaxial Helicity Injection (CHI) Concepts Being Developed</a:t>
            </a:r>
            <a:endParaRPr lang="en-US" sz="1600" i="0" dirty="0">
              <a:solidFill>
                <a:srgbClr val="FF0000"/>
              </a:solidFill>
              <a:latin typeface="Helvetica Neue" charset="0"/>
            </a:endParaRPr>
          </a:p>
        </p:txBody>
      </p:sp>
      <p:sp>
        <p:nvSpPr>
          <p:cNvPr id="7" name="Rectangle 6"/>
          <p:cNvSpPr/>
          <p:nvPr/>
        </p:nvSpPr>
        <p:spPr bwMode="auto">
          <a:xfrm>
            <a:off x="1943100" y="2209806"/>
            <a:ext cx="143933" cy="1524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1037164" y="4614353"/>
            <a:ext cx="186267" cy="177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2010833" y="2362200"/>
            <a:ext cx="194734" cy="1947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Text Box 1"/>
          <p:cNvSpPr txBox="1">
            <a:spLocks noChangeArrowheads="1"/>
          </p:cNvSpPr>
          <p:nvPr/>
        </p:nvSpPr>
        <p:spPr bwMode="auto">
          <a:xfrm>
            <a:off x="558799" y="957764"/>
            <a:ext cx="3009901" cy="94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CHI developed on HIT</a:t>
            </a:r>
            <a:r>
              <a:rPr kumimoji="0" lang="en-US" sz="1800" i="0" u="none" strike="noStrike" cap="none" normalizeH="0" dirty="0" smtClean="0">
                <a:ln>
                  <a:noFill/>
                </a:ln>
                <a:solidFill>
                  <a:schemeClr val="tx1"/>
                </a:solidFill>
                <a:effectLst/>
                <a:latin typeface="+mn-lt"/>
                <a:ea typeface="ÇlÇr ñæí©" charset="0"/>
                <a:cs typeface="Times New Roman"/>
              </a:rPr>
              <a:t> and HIT-II and transferred to NSTX</a:t>
            </a:r>
            <a:endParaRPr kumimoji="0" lang="en-US" sz="1800" i="0" u="none" strike="noStrike" cap="none" normalizeH="0" baseline="0" dirty="0" smtClean="0">
              <a:ln>
                <a:noFill/>
              </a:ln>
              <a:solidFill>
                <a:schemeClr val="tx1"/>
              </a:solidFill>
              <a:effectLst/>
              <a:latin typeface="+mn-lt"/>
              <a:ea typeface="ÇlÇr ñæí©" charset="0"/>
              <a:cs typeface="Times New Roman"/>
            </a:endParaRPr>
          </a:p>
        </p:txBody>
      </p:sp>
      <p:sp>
        <p:nvSpPr>
          <p:cNvPr id="3" name="Rectangle 2"/>
          <p:cNvSpPr/>
          <p:nvPr/>
        </p:nvSpPr>
        <p:spPr bwMode="auto">
          <a:xfrm>
            <a:off x="2413000" y="24257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1041400" y="46228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 Box 1"/>
          <p:cNvSpPr txBox="1">
            <a:spLocks noChangeArrowheads="1"/>
          </p:cNvSpPr>
          <p:nvPr/>
        </p:nvSpPr>
        <p:spPr bwMode="auto">
          <a:xfrm>
            <a:off x="4356100" y="945064"/>
            <a:ext cx="4978400" cy="4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Discharge </a:t>
            </a:r>
            <a:r>
              <a:rPr kumimoji="0" lang="en-US" sz="1800" i="0" u="none" strike="noStrike" cap="none" normalizeH="0" baseline="0" dirty="0">
                <a:ln>
                  <a:noFill/>
                </a:ln>
                <a:solidFill>
                  <a:schemeClr val="tx1"/>
                </a:solidFill>
                <a:effectLst/>
                <a:latin typeface="+mn-lt"/>
                <a:ea typeface="ÇlÇr ñæí©" charset="0"/>
                <a:cs typeface="Times New Roman"/>
              </a:rPr>
              <a:t>evolution of 160 kA closed flux current produced by CHI alone in </a:t>
            </a:r>
            <a:r>
              <a:rPr kumimoji="0" lang="en-US" sz="1800" i="0" u="none" strike="noStrike" cap="none" normalizeH="0" baseline="0" dirty="0" smtClean="0">
                <a:ln>
                  <a:noFill/>
                </a:ln>
                <a:solidFill>
                  <a:schemeClr val="tx1"/>
                </a:solidFill>
                <a:effectLst/>
                <a:latin typeface="+mn-lt"/>
                <a:ea typeface="ÇlÇr ñæí©" charset="0"/>
                <a:cs typeface="Times New Roman"/>
              </a:rPr>
              <a:t>NSTX</a:t>
            </a:r>
            <a:endParaRPr lang="en-US" sz="1800" i="0" dirty="0">
              <a:latin typeface="+mn-lt"/>
              <a:cs typeface="Times New Roman"/>
            </a:endParaRPr>
          </a:p>
        </p:txBody>
      </p:sp>
      <p:grpSp>
        <p:nvGrpSpPr>
          <p:cNvPr id="2" name="Group 1"/>
          <p:cNvGrpSpPr/>
          <p:nvPr/>
        </p:nvGrpSpPr>
        <p:grpSpPr>
          <a:xfrm>
            <a:off x="5073546" y="1667075"/>
            <a:ext cx="3308454" cy="4860725"/>
            <a:chOff x="882546" y="1590875"/>
            <a:chExt cx="3308454" cy="4860725"/>
          </a:xfrm>
        </p:grpSpPr>
        <p:pic>
          <p:nvPicPr>
            <p:cNvPr id="6" name="Picture 5"/>
            <p:cNvPicPr>
              <a:picLocks noChangeAspect="1"/>
            </p:cNvPicPr>
            <p:nvPr/>
          </p:nvPicPr>
          <p:blipFill>
            <a:blip r:embed="rId3"/>
            <a:stretch>
              <a:fillRect/>
            </a:stretch>
          </p:blipFill>
          <p:spPr>
            <a:xfrm>
              <a:off x="1117600" y="3942377"/>
              <a:ext cx="2855518" cy="2509223"/>
            </a:xfrm>
            <a:prstGeom prst="rect">
              <a:avLst/>
            </a:prstGeom>
          </p:spPr>
        </p:pic>
        <p:pic>
          <p:nvPicPr>
            <p:cNvPr id="40" name="Picture 39"/>
            <p:cNvPicPr>
              <a:picLocks noChangeAspect="1"/>
            </p:cNvPicPr>
            <p:nvPr/>
          </p:nvPicPr>
          <p:blipFill>
            <a:blip r:embed="rId4"/>
            <a:stretch>
              <a:fillRect/>
            </a:stretch>
          </p:blipFill>
          <p:spPr>
            <a:xfrm>
              <a:off x="882546" y="1590875"/>
              <a:ext cx="3308454" cy="2409625"/>
            </a:xfrm>
            <a:prstGeom prst="rect">
              <a:avLst/>
            </a:prstGeom>
          </p:spPr>
        </p:pic>
      </p:grpSp>
      <p:sp>
        <p:nvSpPr>
          <p:cNvPr id="41" name="Text Box 1"/>
          <p:cNvSpPr txBox="1">
            <a:spLocks noChangeArrowheads="1"/>
          </p:cNvSpPr>
          <p:nvPr/>
        </p:nvSpPr>
        <p:spPr bwMode="auto">
          <a:xfrm>
            <a:off x="821792" y="6003895"/>
            <a:ext cx="2213508" cy="3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R</a:t>
            </a:r>
            <a:r>
              <a:rPr lang="en-US" sz="1200" b="0" i="0" dirty="0">
                <a:latin typeface="+mn-lt"/>
                <a:cs typeface="Times New Roman"/>
              </a:rPr>
              <a:t>. Raman et al., </a:t>
            </a:r>
            <a:r>
              <a:rPr lang="en-US" sz="1200" b="0" i="0" dirty="0" smtClean="0">
                <a:latin typeface="+mn-lt"/>
                <a:cs typeface="Times New Roman"/>
              </a:rPr>
              <a:t>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pic>
        <p:nvPicPr>
          <p:cNvPr id="14" name="Picture 13"/>
          <p:cNvPicPr>
            <a:picLocks noChangeAspect="1"/>
          </p:cNvPicPr>
          <p:nvPr/>
        </p:nvPicPr>
        <p:blipFill>
          <a:blip r:embed="rId5"/>
          <a:stretch>
            <a:fillRect/>
          </a:stretch>
        </p:blipFill>
        <p:spPr>
          <a:xfrm>
            <a:off x="170745" y="1896120"/>
            <a:ext cx="3575755" cy="4085580"/>
          </a:xfrm>
          <a:prstGeom prst="rect">
            <a:avLst/>
          </a:prstGeom>
        </p:spPr>
      </p:pic>
    </p:spTree>
    <p:extLst>
      <p:ext uri="{BB962C8B-B14F-4D97-AF65-F5344CB8AC3E}">
        <p14:creationId xmlns:p14="http://schemas.microsoft.com/office/powerpoint/2010/main" val="147689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NSTX-U</a:t>
            </a:r>
            <a:endParaRPr lang="en-US" sz="1600" i="0" dirty="0">
              <a:solidFill>
                <a:srgbClr val="FF0000"/>
              </a:solidFill>
              <a:latin typeface="Helvetica Neue" charset="0"/>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2" y="1646456"/>
            <a:ext cx="4432102" cy="4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574701" y="5927585"/>
            <a:ext cx="3371845"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b="0" i="0" dirty="0" smtClean="0">
                <a:latin typeface="+mn-lt"/>
                <a:cs typeface="Times New Roman"/>
              </a:rPr>
              <a:t>G</a:t>
            </a:r>
            <a:r>
              <a:rPr lang="en-US" sz="1600" b="0" i="0" dirty="0">
                <a:latin typeface="+mn-lt"/>
                <a:cs typeface="Times New Roman"/>
              </a:rPr>
              <a:t>. Taylor et al., </a:t>
            </a:r>
            <a:r>
              <a:rPr lang="en-US" sz="1600" b="0" i="0" dirty="0" err="1" smtClean="0">
                <a:latin typeface="+mn-lt"/>
                <a:cs typeface="Times New Roman"/>
              </a:rPr>
              <a:t>PoP</a:t>
            </a:r>
            <a:r>
              <a:rPr lang="en-US" sz="1600" b="0" i="0" dirty="0" smtClean="0">
                <a:latin typeface="+mn-lt"/>
                <a:cs typeface="Times New Roman"/>
              </a:rPr>
              <a:t> (2010), (</a:t>
            </a:r>
            <a:r>
              <a:rPr lang="en-US" sz="1600" b="0" i="0" dirty="0">
                <a:latin typeface="+mn-lt"/>
                <a:cs typeface="Times New Roman"/>
              </a:rPr>
              <a:t>2012</a:t>
            </a:r>
            <a:r>
              <a:rPr lang="en-US" sz="1600" b="0" i="0" dirty="0" smtClean="0">
                <a:latin typeface="+mn-lt"/>
                <a:cs typeface="Times New Roman"/>
              </a:rPr>
              <a:t>)</a:t>
            </a:r>
            <a:endParaRPr lang="en-US" sz="1600" b="0" i="0" dirty="0">
              <a:latin typeface="+mn-lt"/>
              <a:cs typeface="Times New Roman"/>
            </a:endParaRPr>
          </a:p>
        </p:txBody>
      </p:sp>
      <p:sp>
        <p:nvSpPr>
          <p:cNvPr id="15" name="Text Box 2"/>
          <p:cNvSpPr txBox="1">
            <a:spLocks noChangeArrowheads="1"/>
          </p:cNvSpPr>
          <p:nvPr/>
        </p:nvSpPr>
        <p:spPr bwMode="auto">
          <a:xfrm>
            <a:off x="639249" y="1141620"/>
            <a:ext cx="3201286" cy="101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2000" i="0" dirty="0" smtClean="0">
                <a:latin typeface="+mn-lt"/>
                <a:ea typeface="ÇlÇr ñæí©" charset="0"/>
                <a:cs typeface="Times New Roman"/>
              </a:rPr>
              <a:t>Efficient HHFW electron heating due to high </a:t>
            </a:r>
            <a:r>
              <a:rPr lang="en-US" sz="2000" i="0" dirty="0" smtClean="0">
                <a:latin typeface="Symbol" charset="2"/>
                <a:ea typeface="ÇlÇr ñæí©" charset="0"/>
                <a:cs typeface="Symbol" charset="2"/>
              </a:rPr>
              <a:t>b</a:t>
            </a:r>
            <a:r>
              <a:rPr lang="en-US" sz="2000" i="0" baseline="-25000" dirty="0" smtClean="0">
                <a:latin typeface="+mn-lt"/>
                <a:ea typeface="ÇlÇr ñæí©" charset="0"/>
                <a:cs typeface="Times New Roman"/>
              </a:rPr>
              <a:t>e</a:t>
            </a:r>
            <a:r>
              <a:rPr lang="en-US" sz="2000" i="0" dirty="0">
                <a:latin typeface="+mn-lt"/>
                <a:ea typeface="ÇlÇr ñæí©" charset="0"/>
                <a:cs typeface="Times New Roman"/>
              </a:rPr>
              <a:t> </a:t>
            </a:r>
            <a:r>
              <a:rPr lang="en-US" sz="20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4729993" y="5864392"/>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3" name="Rectangle 2"/>
          <p:cNvSpPr/>
          <p:nvPr/>
        </p:nvSpPr>
        <p:spPr bwMode="auto">
          <a:xfrm>
            <a:off x="6471681" y="27963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458981" y="340598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57590" y="2416912"/>
            <a:ext cx="3782945" cy="288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58999" y="1012149"/>
            <a:ext cx="4533900" cy="707886"/>
          </a:xfrm>
          <a:prstGeom prst="rect">
            <a:avLst/>
          </a:prstGeom>
        </p:spPr>
        <p:txBody>
          <a:bodyPr wrap="square">
            <a:spAutoFit/>
          </a:bodyPr>
          <a:lstStyle/>
          <a:p>
            <a:pPr algn="ctr" defTabSz="914400">
              <a:buNone/>
            </a:pPr>
            <a:r>
              <a:rPr lang="en-US" sz="2000" i="0" dirty="0" smtClean="0">
                <a:solidFill>
                  <a:schemeClr val="tx1"/>
                </a:solidFill>
                <a:ea typeface="ÇlÇr ñæí©" charset="0"/>
                <a:cs typeface="Times New Roman"/>
              </a:rPr>
              <a:t>Near sustained </a:t>
            </a:r>
            <a:r>
              <a:rPr lang="en-US" sz="2000" i="0" dirty="0">
                <a:solidFill>
                  <a:schemeClr val="tx1"/>
                </a:solidFill>
                <a:ea typeface="ÇlÇr ñæí©" charset="0"/>
                <a:cs typeface="Times New Roman"/>
              </a:rPr>
              <a:t>discharges </a:t>
            </a:r>
            <a:r>
              <a:rPr lang="en-US" sz="2000" i="0" dirty="0" smtClean="0">
                <a:solidFill>
                  <a:schemeClr val="tx1"/>
                </a:solidFill>
                <a:ea typeface="ÇlÇr ñæí©" charset="0"/>
                <a:cs typeface="Times New Roman"/>
              </a:rPr>
              <a:t>obtained with </a:t>
            </a:r>
            <a:r>
              <a:rPr lang="en-US" sz="2000" i="0" dirty="0">
                <a:solidFill>
                  <a:schemeClr val="tx1"/>
                </a:solidFill>
                <a:ea typeface="ÇlÇr ñæí©" charset="0"/>
                <a:cs typeface="Times New Roman"/>
              </a:rPr>
              <a:t>modest </a:t>
            </a:r>
            <a:r>
              <a:rPr lang="en-US" sz="2000" i="0" dirty="0" smtClean="0">
                <a:solidFill>
                  <a:schemeClr val="tx1"/>
                </a:solidFill>
                <a:ea typeface="ÇlÇr ñæí©" charset="0"/>
                <a:cs typeface="Times New Roman"/>
              </a:rPr>
              <a:t>HHFW power</a:t>
            </a:r>
            <a:endParaRPr lang="en-US" sz="2000" i="0" dirty="0">
              <a:solidFill>
                <a:schemeClr val="tx1"/>
              </a:solidFill>
              <a:ea typeface="ÇlÇr ñæí©" charset="0"/>
              <a:cs typeface="Times New Roman"/>
            </a:endParaRPr>
          </a:p>
        </p:txBody>
      </p:sp>
      <p:sp>
        <p:nvSpPr>
          <p:cNvPr id="25" name="TextBox 24"/>
          <p:cNvSpPr txBox="1"/>
          <p:nvPr/>
        </p:nvSpPr>
        <p:spPr>
          <a:xfrm>
            <a:off x="5933970" y="2278413"/>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Tree>
    <p:extLst>
      <p:ext uri="{BB962C8B-B14F-4D97-AF65-F5344CB8AC3E}">
        <p14:creationId xmlns:p14="http://schemas.microsoft.com/office/powerpoint/2010/main" val="3925114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MAST-U and NSTX-U </a:t>
            </a:r>
            <a:endParaRPr lang="en-US" sz="1600" i="0" dirty="0">
              <a:solidFill>
                <a:srgbClr val="FF0000"/>
              </a:solidFill>
              <a:latin typeface="Helvetica Neue" charset="0"/>
            </a:endParaRPr>
          </a:p>
        </p:txBody>
      </p:sp>
      <p:sp>
        <p:nvSpPr>
          <p:cNvPr id="11" name="Text Box 4"/>
          <p:cNvSpPr txBox="1">
            <a:spLocks noChangeArrowheads="1"/>
          </p:cNvSpPr>
          <p:nvPr/>
        </p:nvSpPr>
        <p:spPr bwMode="auto">
          <a:xfrm>
            <a:off x="6299200" y="4514984"/>
            <a:ext cx="2844800" cy="60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Helvetica Neue"/>
                <a:cs typeface="Helvetica Neue"/>
              </a:rPr>
              <a:t>M</a:t>
            </a:r>
            <a:r>
              <a:rPr lang="en-US" sz="1200" b="0" i="0" dirty="0">
                <a:latin typeface="Helvetica Neue"/>
                <a:cs typeface="Helvetica Neue"/>
              </a:rPr>
              <a:t>. </a:t>
            </a:r>
            <a:r>
              <a:rPr lang="en-US" sz="1200" b="0" i="0" dirty="0" err="1">
                <a:latin typeface="Helvetica Neue"/>
                <a:cs typeface="Helvetica Neue"/>
              </a:rPr>
              <a:t>Turnyanskiy</a:t>
            </a:r>
            <a:r>
              <a:rPr lang="en-US" sz="1200" b="0" i="0" dirty="0">
                <a:latin typeface="Helvetica Neue"/>
                <a:cs typeface="Helvetica Neue"/>
              </a:rPr>
              <a:t> et </a:t>
            </a:r>
            <a:r>
              <a:rPr lang="en-US" sz="1200" b="0" i="0" dirty="0" smtClean="0">
                <a:latin typeface="Helvetica Neue"/>
                <a:cs typeface="Helvetica Neue"/>
              </a:rPr>
              <a:t>al., NF (</a:t>
            </a:r>
            <a:r>
              <a:rPr lang="en-US" sz="1200" b="0" i="0" dirty="0">
                <a:latin typeface="Helvetica Neue"/>
                <a:cs typeface="Helvetica Neue"/>
              </a:rPr>
              <a:t>2009</a:t>
            </a:r>
            <a:r>
              <a:rPr lang="en-US" sz="1200" b="0" i="0" dirty="0" smtClean="0">
                <a:latin typeface="Helvetica Neue"/>
                <a:cs typeface="Helvetica Neue"/>
              </a:rPr>
              <a:t>)  </a:t>
            </a:r>
            <a:endParaRPr lang="en-US" sz="1200" b="0" i="0" dirty="0">
              <a:latin typeface="Helvetica Neue"/>
              <a:cs typeface="Helvetica Neue"/>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733932"/>
            <a:ext cx="3327400" cy="289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026213" y="5573919"/>
            <a:ext cx="2672787"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a:t>
            </a:r>
            <a:r>
              <a:rPr lang="en-US" sz="1200" b="0" i="0" dirty="0">
                <a:latin typeface="+mn-lt"/>
                <a:cs typeface="Times New Roman"/>
              </a:rPr>
              <a:t>. Taylor et al., </a:t>
            </a:r>
            <a:r>
              <a:rPr lang="en-US" sz="1200" b="0" i="0" dirty="0" err="1" smtClean="0">
                <a:latin typeface="+mn-lt"/>
                <a:cs typeface="Times New Roman"/>
              </a:rPr>
              <a:t>PoP</a:t>
            </a:r>
            <a:r>
              <a:rPr lang="en-US" sz="1200" b="0" i="0" dirty="0" smtClean="0">
                <a:latin typeface="+mn-lt"/>
                <a:cs typeface="Times New Roman"/>
              </a:rPr>
              <a:t> (2010),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15" name="Text Box 2"/>
          <p:cNvSpPr txBox="1">
            <a:spLocks noChangeArrowheads="1"/>
          </p:cNvSpPr>
          <p:nvPr/>
        </p:nvSpPr>
        <p:spPr bwMode="auto">
          <a:xfrm>
            <a:off x="190500" y="1141619"/>
            <a:ext cx="1854200" cy="12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cs typeface="Times New Roman"/>
              </a:rPr>
              <a:t>Efficient HHFW electron heating due to high </a:t>
            </a:r>
            <a:r>
              <a:rPr lang="en-US" sz="1600" i="0" dirty="0" smtClean="0">
                <a:latin typeface="Symbol" charset="2"/>
                <a:ea typeface="ÇlÇr ñæí©" charset="0"/>
                <a:cs typeface="Symbol" charset="2"/>
              </a:rPr>
              <a:t>b</a:t>
            </a:r>
            <a:r>
              <a:rPr lang="en-US" sz="1600" i="0" baseline="-25000" dirty="0" smtClean="0">
                <a:latin typeface="+mn-lt"/>
                <a:ea typeface="ÇlÇr ñæí©" charset="0"/>
                <a:cs typeface="Times New Roman"/>
              </a:rPr>
              <a:t>e</a:t>
            </a:r>
            <a:r>
              <a:rPr lang="en-US" sz="1600" i="0" dirty="0">
                <a:latin typeface="+mn-lt"/>
                <a:ea typeface="ÇlÇr ñæí©" charset="0"/>
                <a:cs typeface="Times New Roman"/>
              </a:rPr>
              <a:t> </a:t>
            </a:r>
            <a:r>
              <a:rPr lang="en-US" sz="16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355600" y="5930900"/>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2" name="TextBox 1"/>
          <p:cNvSpPr txBox="1"/>
          <p:nvPr/>
        </p:nvSpPr>
        <p:spPr>
          <a:xfrm>
            <a:off x="2311400" y="3022600"/>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
        <p:nvSpPr>
          <p:cNvPr id="3" name="Rectangle 2"/>
          <p:cNvSpPr/>
          <p:nvPr/>
        </p:nvSpPr>
        <p:spPr bwMode="auto">
          <a:xfrm>
            <a:off x="2374900" y="43815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2362200" y="49911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8" name="Text Box 4"/>
          <p:cNvSpPr txBox="1">
            <a:spLocks noChangeArrowheads="1"/>
          </p:cNvSpPr>
          <p:nvPr/>
        </p:nvSpPr>
        <p:spPr bwMode="auto">
          <a:xfrm>
            <a:off x="5575300" y="933584"/>
            <a:ext cx="3441700" cy="5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Helvetica Neue"/>
                <a:cs typeface="Helvetica Neue"/>
              </a:rPr>
              <a:t>Off-axis NBI CD Required for Profile Control Demonstrated in MAST </a:t>
            </a:r>
            <a:endParaRPr lang="en-US" sz="1600" i="0" dirty="0">
              <a:latin typeface="Helvetica Neue"/>
              <a:cs typeface="Helvetica Neue"/>
            </a:endParaRPr>
          </a:p>
        </p:txBody>
      </p:sp>
      <p:sp>
        <p:nvSpPr>
          <p:cNvPr id="19" name="Text Box 2"/>
          <p:cNvSpPr txBox="1">
            <a:spLocks noChangeArrowheads="1"/>
          </p:cNvSpPr>
          <p:nvPr/>
        </p:nvSpPr>
        <p:spPr bwMode="auto">
          <a:xfrm>
            <a:off x="5232400" y="5080000"/>
            <a:ext cx="3822700" cy="1219200"/>
          </a:xfrm>
          <a:prstGeom prst="rect">
            <a:avLst/>
          </a:prstGeom>
          <a:solidFill>
            <a:srgbClr val="FFF6BC"/>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Off-axis current drive for profile control will be tested in </a:t>
            </a:r>
            <a:r>
              <a:rPr lang="en-US" sz="1800" i="0" dirty="0">
                <a:latin typeface="+mn-lt"/>
                <a:ea typeface="ÇlÇr ñæí©" charset="0"/>
                <a:cs typeface="Times New Roman"/>
              </a:rPr>
              <a:t>b</a:t>
            </a:r>
            <a:r>
              <a:rPr lang="en-US" sz="1800" i="0" dirty="0" smtClean="0">
                <a:latin typeface="+mn-lt"/>
                <a:ea typeface="ÇlÇr ñæí©" charset="0"/>
                <a:cs typeface="Times New Roman"/>
              </a:rPr>
              <a:t>oth MAST-U and NSTX-U with major NBI upgrades.</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1887458" y="988293"/>
            <a:ext cx="2646442" cy="17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5100" y="2675202"/>
            <a:ext cx="1803400" cy="1618905"/>
          </a:xfrm>
          <a:prstGeom prst="rect">
            <a:avLst/>
          </a:prstGeom>
        </p:spPr>
        <p:txBody>
          <a:bodyPr wrap="square">
            <a:spAutoFit/>
          </a:bodyPr>
          <a:lstStyle/>
          <a:p>
            <a:pPr defTabSz="914400">
              <a:buNone/>
            </a:pPr>
            <a:endParaRPr lang="en-US" sz="1600" i="0" dirty="0">
              <a:solidFill>
                <a:schemeClr val="tx1"/>
              </a:solidFill>
              <a:ea typeface="ÇlÇr ñæí©" charset="0"/>
              <a:cs typeface="Times New Roman"/>
            </a:endParaRPr>
          </a:p>
          <a:p>
            <a:pPr defTabSz="914400">
              <a:buNone/>
            </a:pPr>
            <a:r>
              <a:rPr lang="en-US" sz="1600" i="0" dirty="0" smtClean="0">
                <a:solidFill>
                  <a:schemeClr val="tx1"/>
                </a:solidFill>
                <a:ea typeface="ÇlÇr ñæí©" charset="0"/>
                <a:cs typeface="Times New Roman"/>
              </a:rPr>
              <a:t>Near sustained </a:t>
            </a:r>
            <a:r>
              <a:rPr lang="en-US" sz="1600" i="0" dirty="0">
                <a:solidFill>
                  <a:schemeClr val="tx1"/>
                </a:solidFill>
                <a:ea typeface="ÇlÇr ñæí©" charset="0"/>
                <a:cs typeface="Times New Roman"/>
              </a:rPr>
              <a:t>discharges </a:t>
            </a:r>
            <a:r>
              <a:rPr lang="en-US" sz="1600" i="0" dirty="0" smtClean="0">
                <a:solidFill>
                  <a:schemeClr val="tx1"/>
                </a:solidFill>
                <a:ea typeface="ÇlÇr ñæí©" charset="0"/>
                <a:cs typeface="Times New Roman"/>
              </a:rPr>
              <a:t>obtained with </a:t>
            </a:r>
            <a:r>
              <a:rPr lang="en-US" sz="1600" i="0" dirty="0">
                <a:solidFill>
                  <a:schemeClr val="tx1"/>
                </a:solidFill>
                <a:ea typeface="ÇlÇr ñæí©" charset="0"/>
                <a:cs typeface="Times New Roman"/>
              </a:rPr>
              <a:t>modest </a:t>
            </a:r>
            <a:r>
              <a:rPr lang="en-US" sz="1600" i="0" dirty="0" smtClean="0">
                <a:solidFill>
                  <a:schemeClr val="tx1"/>
                </a:solidFill>
                <a:ea typeface="ÇlÇr ñæí©" charset="0"/>
                <a:cs typeface="Times New Roman"/>
              </a:rPr>
              <a:t>HHFW power.</a:t>
            </a:r>
            <a:endParaRPr lang="en-US" sz="1600" i="0" dirty="0">
              <a:solidFill>
                <a:schemeClr val="tx1"/>
              </a:solidFill>
              <a:ea typeface="ÇlÇr ñæí©" charset="0"/>
              <a:cs typeface="Times New Roman"/>
            </a:endParaRPr>
          </a:p>
        </p:txBody>
      </p:sp>
      <p:grpSp>
        <p:nvGrpSpPr>
          <p:cNvPr id="21" name="Group 20"/>
          <p:cNvGrpSpPr/>
          <p:nvPr/>
        </p:nvGrpSpPr>
        <p:grpSpPr>
          <a:xfrm>
            <a:off x="5340276" y="1546860"/>
            <a:ext cx="3540125" cy="3086104"/>
            <a:chOff x="755576" y="1051560"/>
            <a:chExt cx="3540125" cy="3086104"/>
          </a:xfrm>
        </p:grpSpPr>
        <p:pic>
          <p:nvPicPr>
            <p:cNvPr id="2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 b="57280"/>
            <a:stretch/>
          </p:blipFill>
          <p:spPr bwMode="auto">
            <a:xfrm>
              <a:off x="755576" y="1051560"/>
              <a:ext cx="3540125"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674" b="1832"/>
            <a:stretch/>
          </p:blipFill>
          <p:spPr bwMode="auto">
            <a:xfrm>
              <a:off x="755576" y="3140968"/>
              <a:ext cx="3540125" cy="99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727071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Local </a:t>
            </a:r>
            <a:r>
              <a:rPr lang="en-US" sz="2400" i="0" dirty="0" err="1" smtClean="0">
                <a:solidFill>
                  <a:srgbClr val="FF0000"/>
                </a:solidFill>
                <a:latin typeface="Helvetica Neue" charset="0"/>
                <a:ea typeface="ＭＳ Ｐゴシック" pitchFamily="34" charset="-128"/>
              </a:rPr>
              <a:t>Helicity</a:t>
            </a:r>
            <a:r>
              <a:rPr lang="en-US" sz="2400" i="0" dirty="0" smtClean="0">
                <a:solidFill>
                  <a:srgbClr val="FF0000"/>
                </a:solidFill>
                <a:latin typeface="Helvetica Neue" charset="0"/>
                <a:ea typeface="ＭＳ Ｐゴシック" pitchFamily="34" charset="-128"/>
              </a:rPr>
              <a:t> Injection (LHI) Concepts </a:t>
            </a:r>
            <a:r>
              <a:rPr lang="en-US" sz="2400" i="0" dirty="0">
                <a:solidFill>
                  <a:srgbClr val="FF0000"/>
                </a:solidFill>
                <a:latin typeface="Helvetica Neue" charset="0"/>
                <a:ea typeface="ＭＳ Ｐゴシック" pitchFamily="34" charset="-128"/>
              </a:rPr>
              <a:t>B</a:t>
            </a:r>
            <a:r>
              <a:rPr lang="en-US" sz="2400" i="0" dirty="0" smtClean="0">
                <a:solidFill>
                  <a:srgbClr val="FF0000"/>
                </a:solidFill>
                <a:latin typeface="Helvetica Neue" charset="0"/>
                <a:ea typeface="ＭＳ Ｐゴシック" pitchFamily="34" charset="-128"/>
              </a:rPr>
              <a:t>eing </a:t>
            </a:r>
            <a:r>
              <a:rPr lang="en-US" sz="2400" i="0" dirty="0" err="1">
                <a:solidFill>
                  <a:srgbClr val="FF0000"/>
                </a:solidFill>
                <a:latin typeface="Helvetica Neue" charset="0"/>
                <a:ea typeface="ＭＳ Ｐゴシック" pitchFamily="34" charset="-128"/>
              </a:rPr>
              <a:t>S</a:t>
            </a:r>
            <a:r>
              <a:rPr lang="en-US" sz="2400" i="0" dirty="0" err="1" smtClean="0">
                <a:solidFill>
                  <a:srgbClr val="FF0000"/>
                </a:solidFill>
                <a:latin typeface="Helvetica Neue" charset="0"/>
                <a:ea typeface="ＭＳ Ｐゴシック" pitchFamily="34" charset="-128"/>
              </a:rPr>
              <a:t>eveloped</a:t>
            </a:r>
            <a:endParaRPr lang="en-US" sz="1600" i="0" dirty="0">
              <a:solidFill>
                <a:srgbClr val="FF0000"/>
              </a:solidFill>
              <a:latin typeface="Helvetica Neue" charset="0"/>
            </a:endParaRPr>
          </a:p>
        </p:txBody>
      </p:sp>
      <p:sp>
        <p:nvSpPr>
          <p:cNvPr id="22" name="TextBox 21"/>
          <p:cNvSpPr txBox="1"/>
          <p:nvPr/>
        </p:nvSpPr>
        <p:spPr>
          <a:xfrm>
            <a:off x="4750595" y="940160"/>
            <a:ext cx="3931972" cy="646331"/>
          </a:xfrm>
          <a:prstGeom prst="rect">
            <a:avLst/>
          </a:prstGeom>
          <a:noFill/>
        </p:spPr>
        <p:txBody>
          <a:bodyPr wrap="square" rtlCol="0">
            <a:spAutoFit/>
          </a:bodyPr>
          <a:lstStyle/>
          <a:p>
            <a:pPr>
              <a:buNone/>
            </a:pPr>
            <a:r>
              <a:rPr lang="en-US" sz="1800" i="0" dirty="0" smtClean="0">
                <a:solidFill>
                  <a:schemeClr val="tx1"/>
                </a:solidFill>
                <a:latin typeface="+mn-lt"/>
                <a:cs typeface="Times New Roman"/>
              </a:rPr>
              <a:t>Long-Pulse Startup Demonstrated in </a:t>
            </a:r>
            <a:r>
              <a:rPr lang="en-US" sz="1800" i="0" dirty="0">
                <a:solidFill>
                  <a:schemeClr val="tx1"/>
                </a:solidFill>
                <a:latin typeface="+mn-lt"/>
                <a:cs typeface="Times New Roman"/>
              </a:rPr>
              <a:t>PEGASUS </a:t>
            </a:r>
            <a:r>
              <a:rPr lang="en-US" sz="1800" i="0" dirty="0" smtClean="0">
                <a:solidFill>
                  <a:schemeClr val="tx1"/>
                </a:solidFill>
                <a:latin typeface="+mn-lt"/>
                <a:cs typeface="Times New Roman"/>
              </a:rPr>
              <a:t>with LHI</a:t>
            </a:r>
            <a:endParaRPr lang="en-US" sz="1800" i="0" dirty="0">
              <a:solidFill>
                <a:schemeClr val="tx1"/>
              </a:solidFill>
              <a:latin typeface="+mn-lt"/>
              <a:cs typeface="Times New Roman"/>
            </a:endParaRPr>
          </a:p>
        </p:txBody>
      </p:sp>
      <p:sp>
        <p:nvSpPr>
          <p:cNvPr id="8" name="Rectangle 7"/>
          <p:cNvSpPr/>
          <p:nvPr/>
        </p:nvSpPr>
        <p:spPr bwMode="auto">
          <a:xfrm>
            <a:off x="795864" y="3777771"/>
            <a:ext cx="237791" cy="226982"/>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1769533" y="1520934"/>
            <a:ext cx="248600" cy="248599"/>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 name="TextBox 1"/>
          <p:cNvSpPr txBox="1"/>
          <p:nvPr/>
        </p:nvSpPr>
        <p:spPr>
          <a:xfrm>
            <a:off x="673100" y="5630332"/>
            <a:ext cx="8001000" cy="707886"/>
          </a:xfrm>
          <a:prstGeom prst="rect">
            <a:avLst/>
          </a:prstGeom>
          <a:solidFill>
            <a:schemeClr val="accent5">
              <a:lumMod val="20000"/>
              <a:lumOff val="80000"/>
            </a:schemeClr>
          </a:solidFill>
          <a:ln>
            <a:solidFill>
              <a:srgbClr val="000000"/>
            </a:solidFill>
          </a:ln>
        </p:spPr>
        <p:txBody>
          <a:bodyPr wrap="square" rtlCol="0">
            <a:spAutoFit/>
          </a:bodyPr>
          <a:lstStyle/>
          <a:p>
            <a:pPr>
              <a:buNone/>
            </a:pPr>
            <a:r>
              <a:rPr lang="en-US" sz="2000" i="0" dirty="0" smtClean="0">
                <a:solidFill>
                  <a:schemeClr val="tx1"/>
                </a:solidFill>
              </a:rPr>
              <a:t>CHI  and LHI startup to be tested at higher current ~ 0.5-1.0 MA in NSTX-U.</a:t>
            </a:r>
            <a:endParaRPr lang="en-US" sz="2000" i="0" dirty="0">
              <a:solidFill>
                <a:schemeClr val="tx1"/>
              </a:solidFill>
            </a:endParaRPr>
          </a:p>
        </p:txBody>
      </p:sp>
      <p:sp>
        <p:nvSpPr>
          <p:cNvPr id="3" name="Rectangle 2"/>
          <p:cNvSpPr/>
          <p:nvPr/>
        </p:nvSpPr>
        <p:spPr bwMode="auto">
          <a:xfrm>
            <a:off x="2171700" y="15820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800100" y="37791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9" name="Picture 28"/>
          <p:cNvPicPr>
            <a:picLocks noChangeAspect="1"/>
          </p:cNvPicPr>
          <p:nvPr/>
        </p:nvPicPr>
        <p:blipFill rotWithShape="1">
          <a:blip r:embed="rId3"/>
          <a:srcRect l="5712" t="3586" r="8572" b="3477"/>
          <a:stretch/>
        </p:blipFill>
        <p:spPr>
          <a:xfrm>
            <a:off x="4780280" y="1686559"/>
            <a:ext cx="3741420" cy="3255035"/>
          </a:xfrm>
          <a:prstGeom prst="rect">
            <a:avLst/>
          </a:prstGeom>
        </p:spPr>
      </p:pic>
      <p:pic>
        <p:nvPicPr>
          <p:cNvPr id="34" name="Picture 33" descr="Screen Shot 2014-07-05 at 11.00.03 AM.png"/>
          <p:cNvPicPr>
            <a:picLocks noChangeAspect="1"/>
          </p:cNvPicPr>
          <p:nvPr/>
        </p:nvPicPr>
        <p:blipFill rotWithShape="1">
          <a:blip r:embed="rId4">
            <a:extLst>
              <a:ext uri="{28A0092B-C50C-407E-A947-70E740481C1C}">
                <a14:useLocalDpi xmlns:a14="http://schemas.microsoft.com/office/drawing/2010/main" val="0"/>
              </a:ext>
            </a:extLst>
          </a:blip>
          <a:srcRect l="33076" t="13628" r="-19" b="3383"/>
          <a:stretch/>
        </p:blipFill>
        <p:spPr>
          <a:xfrm>
            <a:off x="2569294" y="1945898"/>
            <a:ext cx="1812206" cy="2371161"/>
          </a:xfrm>
          <a:prstGeom prst="rect">
            <a:avLst/>
          </a:prstGeom>
          <a:ln w="38100">
            <a:solidFill>
              <a:schemeClr val="tx1"/>
            </a:solidFill>
          </a:ln>
        </p:spPr>
      </p:pic>
      <p:sp>
        <p:nvSpPr>
          <p:cNvPr id="35" name="TextBox 34"/>
          <p:cNvSpPr txBox="1"/>
          <p:nvPr/>
        </p:nvSpPr>
        <p:spPr>
          <a:xfrm>
            <a:off x="457200" y="958513"/>
            <a:ext cx="3886200" cy="978730"/>
          </a:xfrm>
          <a:prstGeom prst="rect">
            <a:avLst/>
          </a:prstGeom>
          <a:noFill/>
        </p:spPr>
        <p:txBody>
          <a:bodyPr wrap="square" rtlCol="0">
            <a:spAutoFit/>
          </a:bodyPr>
          <a:lstStyle/>
          <a:p>
            <a:pPr marL="0" lvl="1">
              <a:buNone/>
            </a:pPr>
            <a:r>
              <a:rPr lang="en-US" sz="1800" i="0" dirty="0" smtClean="0">
                <a:solidFill>
                  <a:srgbClr val="000000"/>
                </a:solidFill>
                <a:latin typeface="Helvetica"/>
                <a:cs typeface="Helvetica"/>
              </a:rPr>
              <a:t>3-6 kA current injector array in plasma SOL</a:t>
            </a:r>
            <a:endParaRPr lang="en-US" sz="1800" i="0" dirty="0">
              <a:solidFill>
                <a:srgbClr val="000000"/>
              </a:solidFill>
              <a:latin typeface="Helvetica"/>
              <a:cs typeface="Helvetica"/>
            </a:endParaRPr>
          </a:p>
          <a:p>
            <a:endParaRPr lang="en-US" sz="1800" i="0" dirty="0">
              <a:solidFill>
                <a:srgbClr val="000000"/>
              </a:solidFill>
            </a:endParaRPr>
          </a:p>
        </p:txBody>
      </p:sp>
      <p:grpSp>
        <p:nvGrpSpPr>
          <p:cNvPr id="5" name="Group 4"/>
          <p:cNvGrpSpPr/>
          <p:nvPr/>
        </p:nvGrpSpPr>
        <p:grpSpPr>
          <a:xfrm>
            <a:off x="457200" y="1932601"/>
            <a:ext cx="2042864" cy="3003023"/>
            <a:chOff x="6096921" y="2082800"/>
            <a:chExt cx="1152498" cy="1694180"/>
          </a:xfrm>
        </p:grpSpPr>
        <p:pic>
          <p:nvPicPr>
            <p:cNvPr id="36" name="Picture 35" descr="temp3.pdf"/>
            <p:cNvPicPr>
              <a:picLocks noChangeAspect="1"/>
            </p:cNvPicPr>
            <p:nvPr/>
          </p:nvPicPr>
          <p:blipFill rotWithShape="1">
            <a:blip r:embed="rId5">
              <a:extLst>
                <a:ext uri="{28A0092B-C50C-407E-A947-70E740481C1C}">
                  <a14:useLocalDpi xmlns:a14="http://schemas.microsoft.com/office/drawing/2010/main" val="0"/>
                </a:ext>
              </a:extLst>
            </a:blip>
            <a:srcRect t="79385" b="328"/>
            <a:stretch/>
          </p:blipFill>
          <p:spPr>
            <a:xfrm>
              <a:off x="6096921" y="3310636"/>
              <a:ext cx="1146148" cy="466344"/>
            </a:xfrm>
            <a:prstGeom prst="rect">
              <a:avLst/>
            </a:prstGeom>
          </p:spPr>
        </p:pic>
        <p:pic>
          <p:nvPicPr>
            <p:cNvPr id="37" name="Picture 36" descr="temp3.pdf"/>
            <p:cNvPicPr>
              <a:picLocks noChangeAspect="1"/>
            </p:cNvPicPr>
            <p:nvPr/>
          </p:nvPicPr>
          <p:blipFill rotWithShape="1">
            <a:blip r:embed="rId5">
              <a:extLst>
                <a:ext uri="{28A0092B-C50C-407E-A947-70E740481C1C}">
                  <a14:useLocalDpi xmlns:a14="http://schemas.microsoft.com/office/drawing/2010/main" val="0"/>
                </a:ext>
              </a:extLst>
            </a:blip>
            <a:srcRect t="16020" b="27890"/>
            <a:stretch/>
          </p:blipFill>
          <p:spPr>
            <a:xfrm>
              <a:off x="6103271" y="2133600"/>
              <a:ext cx="1146148" cy="1289304"/>
            </a:xfrm>
            <a:prstGeom prst="rect">
              <a:avLst/>
            </a:prstGeom>
          </p:spPr>
        </p:pic>
        <p:sp>
          <p:nvSpPr>
            <p:cNvPr id="4" name="Rectangle 3"/>
            <p:cNvSpPr/>
            <p:nvPr/>
          </p:nvSpPr>
          <p:spPr bwMode="auto">
            <a:xfrm>
              <a:off x="6248400" y="2082800"/>
              <a:ext cx="939800" cy="13462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cxnSp>
        <p:nvCxnSpPr>
          <p:cNvPr id="11" name="Straight Connector 10"/>
          <p:cNvCxnSpPr/>
          <p:nvPr/>
        </p:nvCxnSpPr>
        <p:spPr bwMode="auto">
          <a:xfrm flipH="1">
            <a:off x="1968500" y="2882900"/>
            <a:ext cx="939800" cy="622300"/>
          </a:xfrm>
          <a:prstGeom prst="line">
            <a:avLst/>
          </a:prstGeom>
          <a:noFill/>
          <a:ln w="15875" cap="flat" cmpd="sng" algn="ctr">
            <a:solidFill>
              <a:srgbClr val="FF0000"/>
            </a:solidFill>
            <a:prstDash val="solid"/>
            <a:round/>
            <a:headEnd type="none" w="med" len="med"/>
            <a:tailEnd type="triangle" w="med" len="med"/>
          </a:ln>
          <a:effectLst/>
        </p:spPr>
      </p:cxnSp>
      <p:cxnSp>
        <p:nvCxnSpPr>
          <p:cNvPr id="38" name="Straight Connector 37"/>
          <p:cNvCxnSpPr/>
          <p:nvPr/>
        </p:nvCxnSpPr>
        <p:spPr bwMode="auto">
          <a:xfrm flipH="1" flipV="1">
            <a:off x="1917700" y="3683000"/>
            <a:ext cx="965200" cy="266700"/>
          </a:xfrm>
          <a:prstGeom prst="line">
            <a:avLst/>
          </a:prstGeom>
          <a:noFill/>
          <a:ln w="15875" cap="flat" cmpd="sng" algn="ctr">
            <a:solidFill>
              <a:srgbClr val="FF0000"/>
            </a:solidFill>
            <a:prstDash val="solid"/>
            <a:round/>
            <a:headEnd type="none" w="med" len="med"/>
            <a:tailEnd type="triangle" w="med" len="med"/>
          </a:ln>
          <a:effectLst/>
        </p:spPr>
      </p:cxnSp>
      <p:sp>
        <p:nvSpPr>
          <p:cNvPr id="39" name="Text Box 1"/>
          <p:cNvSpPr txBox="1">
            <a:spLocks noChangeArrowheads="1"/>
          </p:cNvSpPr>
          <p:nvPr/>
        </p:nvSpPr>
        <p:spPr bwMode="auto">
          <a:xfrm>
            <a:off x="1079500" y="5059864"/>
            <a:ext cx="6908800" cy="464636"/>
          </a:xfrm>
          <a:prstGeom prst="rect">
            <a:avLst/>
          </a:prstGeom>
          <a:solidFill>
            <a:srgbClr val="FFF9AD"/>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Improving</a:t>
            </a:r>
            <a:r>
              <a:rPr kumimoji="0" lang="en-US" sz="2000" i="0" u="none" strike="noStrike" cap="none" normalizeH="0" dirty="0" smtClean="0">
                <a:ln>
                  <a:noFill/>
                </a:ln>
                <a:solidFill>
                  <a:schemeClr val="tx1"/>
                </a:solidFill>
                <a:effectLst/>
                <a:latin typeface="+mn-lt"/>
                <a:ea typeface="ÇlÇr ñæí©" charset="0"/>
                <a:cs typeface="Times New Roman"/>
              </a:rPr>
              <a:t> predictive capability for both CHI and LHI</a:t>
            </a:r>
            <a:endParaRPr kumimoji="0" lang="en-US" sz="2000" i="0" u="none" strike="noStrike" cap="none" normalizeH="0" baseline="0" dirty="0" smtClean="0">
              <a:ln>
                <a:noFill/>
              </a:ln>
              <a:solidFill>
                <a:schemeClr val="tx1"/>
              </a:solidFill>
              <a:effectLst/>
              <a:latin typeface="+mn-lt"/>
              <a:ea typeface="ÇlÇr ñæí©" charset="0"/>
              <a:cs typeface="Times New Roman"/>
            </a:endParaRPr>
          </a:p>
        </p:txBody>
      </p:sp>
      <p:sp>
        <p:nvSpPr>
          <p:cNvPr id="21" name="Text Box 3"/>
          <p:cNvSpPr txBox="1">
            <a:spLocks noChangeArrowheads="1"/>
          </p:cNvSpPr>
          <p:nvPr/>
        </p:nvSpPr>
        <p:spPr bwMode="auto">
          <a:xfrm>
            <a:off x="2260600" y="4700949"/>
            <a:ext cx="3048000"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lnSpc>
                <a:spcPct val="100000"/>
              </a:lnSpc>
              <a:spcBef>
                <a:spcPct val="0"/>
              </a:spcBef>
              <a:spcAft>
                <a:spcPts val="999"/>
              </a:spcAft>
              <a:buNone/>
            </a:pPr>
            <a:r>
              <a:rPr lang="en-US" b="0" i="0" dirty="0" smtClean="0">
                <a:solidFill>
                  <a:schemeClr val="tx1"/>
                </a:solidFill>
                <a:latin typeface="Helvetica"/>
                <a:cs typeface="Helvetica"/>
              </a:rPr>
              <a:t>J. O’Bryan, PhD. Thesis, UW Madison 2014</a:t>
            </a:r>
          </a:p>
        </p:txBody>
      </p:sp>
    </p:spTree>
    <p:extLst>
      <p:ext uri="{BB962C8B-B14F-4D97-AF65-F5344CB8AC3E}">
        <p14:creationId xmlns:p14="http://schemas.microsoft.com/office/powerpoint/2010/main" val="12885159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800" i="0" dirty="0" smtClean="0">
                <a:solidFill>
                  <a:srgbClr val="0923FF"/>
                </a:solidFill>
                <a:ea typeface="ＭＳ Ｐゴシック" pitchFamily="34" charset="-128"/>
              </a:rPr>
              <a:t>Merging Start-Up Yielded High Current STs </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Rapid ion heating observed from magnetic reconnection</a:t>
            </a:r>
            <a:endParaRPr lang="en-US" sz="1600" i="0" dirty="0">
              <a:solidFill>
                <a:srgbClr val="FF0000"/>
              </a:solidFill>
              <a:latin typeface="Helvetica Neue" charset="0"/>
            </a:endParaRPr>
          </a:p>
        </p:txBody>
      </p:sp>
      <p:sp>
        <p:nvSpPr>
          <p:cNvPr id="23" name="Text Box 3"/>
          <p:cNvSpPr txBox="1">
            <a:spLocks noChangeArrowheads="1"/>
          </p:cNvSpPr>
          <p:nvPr/>
        </p:nvSpPr>
        <p:spPr bwMode="auto">
          <a:xfrm>
            <a:off x="7225927" y="61629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NF (</a:t>
            </a:r>
            <a:r>
              <a:rPr lang="en-US" sz="1200" b="0" i="0" dirty="0">
                <a:latin typeface="+mn-lt"/>
                <a:cs typeface="Times New Roman"/>
              </a:rPr>
              <a:t>2003</a:t>
            </a:r>
            <a:r>
              <a:rPr lang="en-US" sz="1200" b="0" i="0" dirty="0" smtClean="0">
                <a:latin typeface="+mn-lt"/>
                <a:cs typeface="Times New Roman"/>
              </a:rPr>
              <a:t>)</a:t>
            </a:r>
            <a:endParaRPr lang="en-US" sz="1200" b="0" i="0" dirty="0">
              <a:latin typeface="+mn-lt"/>
              <a:cs typeface="Times New Roman"/>
            </a:endParaRPr>
          </a:p>
        </p:txBody>
      </p:sp>
      <p:sp>
        <p:nvSpPr>
          <p:cNvPr id="25" name="Text Box 2"/>
          <p:cNvSpPr txBox="1">
            <a:spLocks noChangeArrowheads="1"/>
          </p:cNvSpPr>
          <p:nvPr/>
        </p:nvSpPr>
        <p:spPr bwMode="auto">
          <a:xfrm>
            <a:off x="1181100" y="922688"/>
            <a:ext cx="6019800" cy="91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Merging-</a:t>
            </a:r>
            <a:r>
              <a:rPr kumimoji="0" lang="en-US" sz="2000" i="0" u="none" strike="noStrike" cap="none" normalizeH="0" baseline="0" dirty="0">
                <a:ln>
                  <a:noFill/>
                </a:ln>
                <a:solidFill>
                  <a:schemeClr val="tx1"/>
                </a:solidFill>
                <a:effectLst/>
                <a:latin typeface="+mn-lt"/>
                <a:ea typeface="ÇlÇr ñæí©" charset="0"/>
                <a:cs typeface="Times New Roman"/>
              </a:rPr>
              <a:t>compression </a:t>
            </a:r>
            <a:r>
              <a:rPr kumimoji="0" lang="en-US" sz="2000" i="0" u="none" strike="noStrike" cap="none" normalizeH="0" baseline="0" dirty="0" smtClean="0">
                <a:ln>
                  <a:noFill/>
                </a:ln>
                <a:solidFill>
                  <a:schemeClr val="tx1"/>
                </a:solidFill>
                <a:effectLst/>
                <a:latin typeface="+mn-lt"/>
                <a:ea typeface="ÇlÇr ñæí©" charset="0"/>
                <a:cs typeface="Times New Roman"/>
              </a:rPr>
              <a:t>start-up in MAST </a:t>
            </a:r>
            <a:endParaRPr lang="en-US" sz="2000" i="0" dirty="0">
              <a:latin typeface="+mn-lt"/>
              <a:cs typeface="Times New Roman"/>
            </a:endParaRPr>
          </a:p>
        </p:txBody>
      </p:sp>
      <p:sp>
        <p:nvSpPr>
          <p:cNvPr id="26" name="Text Box 3"/>
          <p:cNvSpPr txBox="1">
            <a:spLocks noChangeArrowheads="1"/>
          </p:cNvSpPr>
          <p:nvPr/>
        </p:nvSpPr>
        <p:spPr bwMode="auto">
          <a:xfrm>
            <a:off x="7251700" y="4981824"/>
            <a:ext cx="1981200" cy="42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Ultra high</a:t>
            </a:r>
            <a:r>
              <a:rPr kumimoji="0" lang="en-US" sz="1600" i="0" u="none" strike="noStrike" cap="none" normalizeH="0" dirty="0" smtClean="0">
                <a:ln>
                  <a:noFill/>
                </a:ln>
                <a:solidFill>
                  <a:schemeClr val="tx1"/>
                </a:solidFill>
                <a:effectLst/>
                <a:latin typeface="+mn-lt"/>
                <a:ea typeface="ÇlÇr ñæí©" charset="0"/>
                <a:cs typeface="Times New Roman"/>
              </a:rPr>
              <a:t> </a:t>
            </a:r>
            <a:r>
              <a:rPr lang="en-US" sz="1600" i="0" dirty="0">
                <a:latin typeface="Symbol" charset="2"/>
                <a:ea typeface="ÇlÇr ñæí©" charset="0"/>
                <a:cs typeface="Symbol" charset="2"/>
              </a:rPr>
              <a:t>b</a:t>
            </a:r>
            <a:r>
              <a:rPr kumimoji="0" lang="en-US" sz="1600" i="0" u="none" strike="noStrike" cap="none" normalizeH="0" baseline="0" dirty="0" smtClean="0">
                <a:ln>
                  <a:noFill/>
                </a:ln>
                <a:solidFill>
                  <a:schemeClr val="tx1"/>
                </a:solidFill>
                <a:effectLst/>
                <a:latin typeface="+mn-lt"/>
                <a:ea typeface="ÇlÇr ñæí©" charset="0"/>
                <a:cs typeface="Times New Roman"/>
              </a:rPr>
              <a:t> </a:t>
            </a:r>
            <a:r>
              <a:rPr kumimoji="0" lang="en-US" sz="1600" i="0" u="none" strike="noStrike" cap="none" normalizeH="0" baseline="0" dirty="0">
                <a:ln>
                  <a:noFill/>
                </a:ln>
                <a:solidFill>
                  <a:schemeClr val="tx1"/>
                </a:solidFill>
                <a:effectLst/>
                <a:latin typeface="+mn-lt"/>
                <a:ea typeface="ÇlÇr ñæí©" charset="0"/>
                <a:cs typeface="Times New Roman"/>
              </a:rPr>
              <a:t>STs produced by </a:t>
            </a:r>
            <a:r>
              <a:rPr kumimoji="0" lang="en-US" sz="1600" i="0" u="none" strike="noStrike" cap="none" normalizeH="0" baseline="0" dirty="0" err="1" smtClean="0">
                <a:ln>
                  <a:noFill/>
                </a:ln>
                <a:solidFill>
                  <a:schemeClr val="tx1"/>
                </a:solidFill>
                <a:effectLst/>
                <a:latin typeface="+mn-lt"/>
                <a:ea typeface="ÇlÇr ñæí©" charset="0"/>
                <a:cs typeface="Times New Roman"/>
              </a:rPr>
              <a:t>mergings</a:t>
            </a:r>
            <a:r>
              <a:rPr lang="en-US" sz="1600" i="0" dirty="0">
                <a:latin typeface="+mn-lt"/>
                <a:ea typeface="ÇlÇr ñæí©" charset="0"/>
                <a:cs typeface="Times New Roman"/>
              </a:rPr>
              <a:t> </a:t>
            </a:r>
            <a:r>
              <a:rPr lang="en-US" sz="1600" i="0" dirty="0" smtClean="0">
                <a:latin typeface="+mn-lt"/>
                <a:ea typeface="ÇlÇr ñæí©" charset="0"/>
                <a:cs typeface="Times New Roman"/>
              </a:rPr>
              <a:t>in TS-3 Device</a:t>
            </a:r>
            <a:endParaRPr lang="en-US" sz="1600" i="0" dirty="0">
              <a:latin typeface="+mn-lt"/>
              <a:cs typeface="Times New Roman"/>
            </a:endParaRPr>
          </a:p>
        </p:txBody>
      </p:sp>
      <p:sp>
        <p:nvSpPr>
          <p:cNvPr id="11" name="Freeform 10"/>
          <p:cNvSpPr/>
          <p:nvPr/>
        </p:nvSpPr>
        <p:spPr>
          <a:xfrm>
            <a:off x="6083300" y="2159000"/>
            <a:ext cx="3060700" cy="736600"/>
          </a:xfrm>
          <a:custGeom>
            <a:avLst/>
            <a:gdLst>
              <a:gd name="connsiteX0" fmla="*/ 0 w 3060700"/>
              <a:gd name="connsiteY0" fmla="*/ 584200 h 736600"/>
              <a:gd name="connsiteX1" fmla="*/ 0 w 3060700"/>
              <a:gd name="connsiteY1" fmla="*/ 584200 h 736600"/>
              <a:gd name="connsiteX2" fmla="*/ 114300 w 3060700"/>
              <a:gd name="connsiteY2" fmla="*/ 558800 h 736600"/>
              <a:gd name="connsiteX3" fmla="*/ 152400 w 3060700"/>
              <a:gd name="connsiteY3" fmla="*/ 533400 h 736600"/>
              <a:gd name="connsiteX4" fmla="*/ 203200 w 3060700"/>
              <a:gd name="connsiteY4" fmla="*/ 508000 h 736600"/>
              <a:gd name="connsiteX5" fmla="*/ 292100 w 3060700"/>
              <a:gd name="connsiteY5" fmla="*/ 444500 h 736600"/>
              <a:gd name="connsiteX6" fmla="*/ 1638300 w 3060700"/>
              <a:gd name="connsiteY6" fmla="*/ 0 h 736600"/>
              <a:gd name="connsiteX7" fmla="*/ 2514600 w 3060700"/>
              <a:gd name="connsiteY7" fmla="*/ 736600 h 736600"/>
              <a:gd name="connsiteX8" fmla="*/ 2654300 w 3060700"/>
              <a:gd name="connsiteY8" fmla="*/ 711200 h 736600"/>
              <a:gd name="connsiteX9" fmla="*/ 2705100 w 3060700"/>
              <a:gd name="connsiteY9" fmla="*/ 685800 h 736600"/>
              <a:gd name="connsiteX10" fmla="*/ 2755900 w 3060700"/>
              <a:gd name="connsiteY10" fmla="*/ 673100 h 736600"/>
              <a:gd name="connsiteX11" fmla="*/ 2832100 w 3060700"/>
              <a:gd name="connsiteY11" fmla="*/ 647700 h 736600"/>
              <a:gd name="connsiteX12" fmla="*/ 2870200 w 3060700"/>
              <a:gd name="connsiteY12" fmla="*/ 635000 h 736600"/>
              <a:gd name="connsiteX13" fmla="*/ 2971800 w 3060700"/>
              <a:gd name="connsiteY13" fmla="*/ 609600 h 736600"/>
              <a:gd name="connsiteX14" fmla="*/ 3009900 w 3060700"/>
              <a:gd name="connsiteY14" fmla="*/ 584200 h 736600"/>
              <a:gd name="connsiteX15" fmla="*/ 3060700 w 3060700"/>
              <a:gd name="connsiteY15" fmla="*/ 5588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0700" h="736600">
                <a:moveTo>
                  <a:pt x="0" y="584200"/>
                </a:moveTo>
                <a:lnTo>
                  <a:pt x="0" y="584200"/>
                </a:lnTo>
                <a:cubicBezTo>
                  <a:pt x="38100" y="575733"/>
                  <a:pt x="77273" y="571142"/>
                  <a:pt x="114300" y="558800"/>
                </a:cubicBezTo>
                <a:cubicBezTo>
                  <a:pt x="128780" y="553973"/>
                  <a:pt x="139148" y="540973"/>
                  <a:pt x="152400" y="533400"/>
                </a:cubicBezTo>
                <a:cubicBezTo>
                  <a:pt x="168838" y="524007"/>
                  <a:pt x="186966" y="517740"/>
                  <a:pt x="203200" y="508000"/>
                </a:cubicBezTo>
                <a:cubicBezTo>
                  <a:pt x="270851" y="467409"/>
                  <a:pt x="260468" y="476132"/>
                  <a:pt x="292100" y="444500"/>
                </a:cubicBezTo>
                <a:lnTo>
                  <a:pt x="1638300" y="0"/>
                </a:lnTo>
                <a:lnTo>
                  <a:pt x="2514600" y="736600"/>
                </a:lnTo>
                <a:cubicBezTo>
                  <a:pt x="2561167" y="728133"/>
                  <a:pt x="2608568" y="723395"/>
                  <a:pt x="2654300" y="711200"/>
                </a:cubicBezTo>
                <a:cubicBezTo>
                  <a:pt x="2672593" y="706322"/>
                  <a:pt x="2687373" y="692447"/>
                  <a:pt x="2705100" y="685800"/>
                </a:cubicBezTo>
                <a:cubicBezTo>
                  <a:pt x="2721443" y="679671"/>
                  <a:pt x="2739182" y="678116"/>
                  <a:pt x="2755900" y="673100"/>
                </a:cubicBezTo>
                <a:cubicBezTo>
                  <a:pt x="2781545" y="665407"/>
                  <a:pt x="2806700" y="656167"/>
                  <a:pt x="2832100" y="647700"/>
                </a:cubicBezTo>
                <a:cubicBezTo>
                  <a:pt x="2844800" y="643467"/>
                  <a:pt x="2857213" y="638247"/>
                  <a:pt x="2870200" y="635000"/>
                </a:cubicBezTo>
                <a:lnTo>
                  <a:pt x="2971800" y="609600"/>
                </a:lnTo>
                <a:cubicBezTo>
                  <a:pt x="2984500" y="601133"/>
                  <a:pt x="2996248" y="591026"/>
                  <a:pt x="3009900" y="584200"/>
                </a:cubicBezTo>
                <a:cubicBezTo>
                  <a:pt x="3068273" y="555014"/>
                  <a:pt x="3032008" y="587492"/>
                  <a:pt x="3060700" y="55880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Freeform 13"/>
          <p:cNvSpPr/>
          <p:nvPr/>
        </p:nvSpPr>
        <p:spPr>
          <a:xfrm>
            <a:off x="5865267" y="1435100"/>
            <a:ext cx="3165294" cy="215900"/>
          </a:xfrm>
          <a:custGeom>
            <a:avLst/>
            <a:gdLst>
              <a:gd name="connsiteX0" fmla="*/ 2133 w 3165294"/>
              <a:gd name="connsiteY0" fmla="*/ 215900 h 215900"/>
              <a:gd name="connsiteX1" fmla="*/ 510133 w 3165294"/>
              <a:gd name="connsiteY1" fmla="*/ 101600 h 215900"/>
              <a:gd name="connsiteX2" fmla="*/ 3151733 w 3165294"/>
              <a:gd name="connsiteY2" fmla="*/ 0 h 215900"/>
            </a:gdLst>
            <a:ahLst/>
            <a:cxnLst>
              <a:cxn ang="0">
                <a:pos x="connsiteX0" y="connsiteY0"/>
              </a:cxn>
              <a:cxn ang="0">
                <a:pos x="connsiteX1" y="connsiteY1"/>
              </a:cxn>
              <a:cxn ang="0">
                <a:pos x="connsiteX2" y="connsiteY2"/>
              </a:cxn>
            </a:cxnLst>
            <a:rect l="l" t="t" r="r" b="b"/>
            <a:pathLst>
              <a:path w="3165294" h="215900">
                <a:moveTo>
                  <a:pt x="2133" y="215900"/>
                </a:moveTo>
                <a:cubicBezTo>
                  <a:pt x="-6334" y="176741"/>
                  <a:pt x="-14800" y="137583"/>
                  <a:pt x="510133" y="101600"/>
                </a:cubicBezTo>
                <a:cubicBezTo>
                  <a:pt x="1035066" y="65617"/>
                  <a:pt x="3363400" y="338667"/>
                  <a:pt x="3151733" y="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3" name="Text Box 3"/>
          <p:cNvSpPr txBox="1">
            <a:spLocks noChangeArrowheads="1"/>
          </p:cNvSpPr>
          <p:nvPr/>
        </p:nvSpPr>
        <p:spPr bwMode="auto">
          <a:xfrm>
            <a:off x="4626664" y="62264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this APS</a:t>
            </a:r>
            <a:endParaRPr lang="en-US" sz="1200" b="0" i="0" dirty="0">
              <a:latin typeface="+mn-lt"/>
              <a:cs typeface="Times New Roman"/>
            </a:endParaRPr>
          </a:p>
        </p:txBody>
      </p:sp>
      <p:grpSp>
        <p:nvGrpSpPr>
          <p:cNvPr id="6" name="Group 5"/>
          <p:cNvGrpSpPr/>
          <p:nvPr/>
        </p:nvGrpSpPr>
        <p:grpSpPr>
          <a:xfrm>
            <a:off x="4038600" y="1366858"/>
            <a:ext cx="2893359" cy="4877261"/>
            <a:chOff x="2870200" y="1455758"/>
            <a:chExt cx="2893359" cy="4877261"/>
          </a:xfrm>
        </p:grpSpPr>
        <p:grpSp>
          <p:nvGrpSpPr>
            <p:cNvPr id="5" name="Group 4"/>
            <p:cNvGrpSpPr/>
            <p:nvPr/>
          </p:nvGrpSpPr>
          <p:grpSpPr>
            <a:xfrm>
              <a:off x="2870200" y="1485900"/>
              <a:ext cx="2794000" cy="4847119"/>
              <a:chOff x="190500" y="1485900"/>
              <a:chExt cx="2794000" cy="4847119"/>
            </a:xfrm>
          </p:grpSpPr>
          <p:pic>
            <p:nvPicPr>
              <p:cNvPr id="2" name="Picture 1"/>
              <p:cNvPicPr>
                <a:picLocks noChangeAspect="1"/>
              </p:cNvPicPr>
              <p:nvPr/>
            </p:nvPicPr>
            <p:blipFill>
              <a:blip r:embed="rId3"/>
              <a:stretch>
                <a:fillRect/>
              </a:stretch>
            </p:blipFill>
            <p:spPr>
              <a:xfrm>
                <a:off x="190500" y="1485900"/>
                <a:ext cx="2794000" cy="4847119"/>
              </a:xfrm>
              <a:prstGeom prst="rect">
                <a:avLst/>
              </a:prstGeom>
            </p:spPr>
          </p:pic>
          <p:cxnSp>
            <p:nvCxnSpPr>
              <p:cNvPr id="57" name="Straight Connector 56"/>
              <p:cNvCxnSpPr/>
              <p:nvPr/>
            </p:nvCxnSpPr>
            <p:spPr bwMode="auto">
              <a:xfrm flipV="1">
                <a:off x="1155700" y="2425700"/>
                <a:ext cx="1612900" cy="533400"/>
              </a:xfrm>
              <a:prstGeom prst="line">
                <a:avLst/>
              </a:prstGeom>
              <a:noFill/>
              <a:ln w="28575" cap="flat" cmpd="sng" algn="ctr">
                <a:solidFill>
                  <a:srgbClr val="000000"/>
                </a:solidFill>
                <a:prstDash val="dash"/>
                <a:round/>
                <a:headEnd type="none" w="med" len="med"/>
                <a:tailEnd type="triangle" w="med" len="med"/>
              </a:ln>
              <a:effectLst/>
            </p:spPr>
          </p:cxnSp>
          <p:cxnSp>
            <p:nvCxnSpPr>
              <p:cNvPr id="59" name="Straight Connector 58"/>
              <p:cNvCxnSpPr/>
              <p:nvPr/>
            </p:nvCxnSpPr>
            <p:spPr bwMode="auto">
              <a:xfrm flipV="1">
                <a:off x="1041400" y="4127500"/>
                <a:ext cx="1905000" cy="215900"/>
              </a:xfrm>
              <a:prstGeom prst="line">
                <a:avLst/>
              </a:prstGeom>
              <a:noFill/>
              <a:ln w="28575" cap="flat" cmpd="sng" algn="ctr">
                <a:solidFill>
                  <a:schemeClr val="tx1"/>
                </a:solidFill>
                <a:prstDash val="dash"/>
                <a:round/>
                <a:headEnd type="none" w="med" len="med"/>
                <a:tailEnd type="triangle" w="med" len="med"/>
              </a:ln>
              <a:effectLst/>
            </p:spPr>
          </p:cxnSp>
          <p:cxnSp>
            <p:nvCxnSpPr>
              <p:cNvPr id="61" name="Straight Connector 60"/>
              <p:cNvCxnSpPr/>
              <p:nvPr/>
            </p:nvCxnSpPr>
            <p:spPr bwMode="auto">
              <a:xfrm flipV="1">
                <a:off x="914400" y="5613400"/>
                <a:ext cx="1905000" cy="241300"/>
              </a:xfrm>
              <a:prstGeom prst="line">
                <a:avLst/>
              </a:prstGeom>
              <a:noFill/>
              <a:ln w="28575" cap="flat" cmpd="sng" algn="ctr">
                <a:solidFill>
                  <a:schemeClr val="tx1"/>
                </a:solidFill>
                <a:prstDash val="dash"/>
                <a:round/>
                <a:headEnd type="none" w="med" len="med"/>
                <a:tailEnd type="triangle" w="med" len="med"/>
              </a:ln>
              <a:effectLst/>
            </p:spPr>
          </p:cxnSp>
          <p:sp>
            <p:nvSpPr>
              <p:cNvPr id="62" name="Rectangle 61"/>
              <p:cNvSpPr/>
              <p:nvPr/>
            </p:nvSpPr>
            <p:spPr bwMode="auto">
              <a:xfrm>
                <a:off x="914400" y="1676400"/>
                <a:ext cx="393700" cy="3429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4" name="TextBox 63"/>
              <p:cNvSpPr txBox="1"/>
              <p:nvPr/>
            </p:nvSpPr>
            <p:spPr>
              <a:xfrm>
                <a:off x="1587500" y="3873500"/>
                <a:ext cx="1133543" cy="276999"/>
              </a:xfrm>
              <a:prstGeom prst="rect">
                <a:avLst/>
              </a:prstGeom>
              <a:noFill/>
            </p:spPr>
            <p:txBody>
              <a:bodyPr wrap="none" rtlCol="0">
                <a:spAutoFit/>
              </a:bodyPr>
              <a:lstStyle/>
              <a:p>
                <a:pPr>
                  <a:buNone/>
                </a:pPr>
                <a:r>
                  <a:rPr lang="en-US" i="0" dirty="0" smtClean="0">
                    <a:solidFill>
                      <a:srgbClr val="000000"/>
                    </a:solidFill>
                  </a:rPr>
                  <a:t>CS Induction</a:t>
                </a:r>
                <a:endParaRPr lang="en-US" i="0" dirty="0">
                  <a:solidFill>
                    <a:srgbClr val="000000"/>
                  </a:solidFill>
                </a:endParaRPr>
              </a:p>
            </p:txBody>
          </p:sp>
        </p:grpSp>
        <p:grpSp>
          <p:nvGrpSpPr>
            <p:cNvPr id="50" name="Group 49"/>
            <p:cNvGrpSpPr/>
            <p:nvPr/>
          </p:nvGrpSpPr>
          <p:grpSpPr>
            <a:xfrm>
              <a:off x="3148375" y="1455758"/>
              <a:ext cx="2615184" cy="1655680"/>
              <a:chOff x="2335575" y="1138258"/>
              <a:chExt cx="2615184" cy="1655680"/>
            </a:xfrm>
          </p:grpSpPr>
          <p:pic>
            <p:nvPicPr>
              <p:cNvPr id="52" name="Picture 51"/>
              <p:cNvPicPr>
                <a:picLocks noChangeAspect="1"/>
              </p:cNvPicPr>
              <p:nvPr/>
            </p:nvPicPr>
            <p:blipFill rotWithShape="1">
              <a:blip r:embed="rId3"/>
              <a:srcRect l="9756" t="11388" r="-3357" b="65973"/>
              <a:stretch/>
            </p:blipFill>
            <p:spPr>
              <a:xfrm>
                <a:off x="2335575" y="1210150"/>
                <a:ext cx="2615184" cy="1583788"/>
              </a:xfrm>
              <a:prstGeom prst="rect">
                <a:avLst/>
              </a:prstGeom>
            </p:spPr>
          </p:pic>
          <p:pic>
            <p:nvPicPr>
              <p:cNvPr id="55" name="Picture 54"/>
              <p:cNvPicPr>
                <a:picLocks noChangeAspect="1"/>
              </p:cNvPicPr>
              <p:nvPr/>
            </p:nvPicPr>
            <p:blipFill rotWithShape="1">
              <a:blip r:embed="rId3"/>
              <a:srcRect l="62128" t="3824" r="6454" b="75425"/>
              <a:stretch/>
            </p:blipFill>
            <p:spPr>
              <a:xfrm>
                <a:off x="3786721" y="1138258"/>
                <a:ext cx="877824" cy="1005840"/>
              </a:xfrm>
              <a:prstGeom prst="rect">
                <a:avLst/>
              </a:prstGeom>
            </p:spPr>
          </p:pic>
          <p:sp>
            <p:nvSpPr>
              <p:cNvPr id="58" name="Rectangle 57"/>
              <p:cNvSpPr/>
              <p:nvPr/>
            </p:nvSpPr>
            <p:spPr>
              <a:xfrm>
                <a:off x="2696509" y="1278828"/>
                <a:ext cx="2108543" cy="1282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bwMode="auto">
              <a:xfrm flipV="1">
                <a:off x="3027685" y="1767667"/>
                <a:ext cx="1612900" cy="769897"/>
              </a:xfrm>
              <a:prstGeom prst="line">
                <a:avLst/>
              </a:prstGeom>
              <a:noFill/>
              <a:ln w="28575" cap="flat" cmpd="sng" algn="ctr">
                <a:solidFill>
                  <a:srgbClr val="000000"/>
                </a:solidFill>
                <a:prstDash val="dash"/>
                <a:round/>
                <a:headEnd type="none" w="med" len="med"/>
                <a:tailEnd type="triangle" w="med" len="med"/>
              </a:ln>
              <a:effectLst/>
            </p:spPr>
          </p:cxnSp>
        </p:grpSp>
      </p:grpSp>
      <p:sp>
        <p:nvSpPr>
          <p:cNvPr id="68" name="Rectangle 67"/>
          <p:cNvSpPr/>
          <p:nvPr/>
        </p:nvSpPr>
        <p:spPr>
          <a:xfrm>
            <a:off x="1943100" y="6275001"/>
            <a:ext cx="2019300" cy="276999"/>
          </a:xfrm>
          <a:prstGeom prst="rect">
            <a:avLst/>
          </a:prstGeom>
        </p:spPr>
        <p:txBody>
          <a:bodyPr wrap="square">
            <a:spAutoFit/>
          </a:bodyPr>
          <a:lstStyle/>
          <a:p>
            <a:pPr algn="ctr">
              <a:buNone/>
            </a:pPr>
            <a:r>
              <a:rPr lang="en-US" b="0" i="0" dirty="0" smtClean="0">
                <a:solidFill>
                  <a:srgbClr val="000000"/>
                </a:solidFill>
                <a:cs typeface="Symbol" charset="2"/>
              </a:rPr>
              <a:t>A</a:t>
            </a:r>
            <a:r>
              <a:rPr lang="en-US" b="0" i="0" dirty="0">
                <a:solidFill>
                  <a:srgbClr val="000000"/>
                </a:solidFill>
                <a:cs typeface="Symbol" charset="2"/>
              </a:rPr>
              <a:t>. Sykes et al., </a:t>
            </a:r>
            <a:r>
              <a:rPr lang="en-US" b="0" i="0" dirty="0" smtClean="0">
                <a:solidFill>
                  <a:srgbClr val="000000"/>
                </a:solidFill>
                <a:cs typeface="Symbol" charset="2"/>
              </a:rPr>
              <a:t>NF (</a:t>
            </a:r>
            <a:r>
              <a:rPr lang="en-US" b="0" i="0" dirty="0">
                <a:solidFill>
                  <a:srgbClr val="000000"/>
                </a:solidFill>
                <a:cs typeface="Symbol" charset="2"/>
              </a:rPr>
              <a:t>2001)</a:t>
            </a:r>
            <a:endParaRPr lang="en-US" dirty="0">
              <a:solidFill>
                <a:srgbClr val="000000"/>
              </a:solidFill>
            </a:endParaRPr>
          </a:p>
        </p:txBody>
      </p:sp>
      <p:grpSp>
        <p:nvGrpSpPr>
          <p:cNvPr id="3" name="Group 2"/>
          <p:cNvGrpSpPr/>
          <p:nvPr/>
        </p:nvGrpSpPr>
        <p:grpSpPr>
          <a:xfrm>
            <a:off x="1629156" y="1421892"/>
            <a:ext cx="2180844" cy="4810412"/>
            <a:chOff x="1044956" y="1625092"/>
            <a:chExt cx="2029460" cy="4476496"/>
          </a:xfrm>
        </p:grpSpPr>
        <p:pic>
          <p:nvPicPr>
            <p:cNvPr id="28" name="Picture 27"/>
            <p:cNvPicPr>
              <a:picLocks noChangeAspect="1" noChangeArrowheads="1"/>
            </p:cNvPicPr>
            <p:nvPr/>
          </p:nvPicPr>
          <p:blipFill rotWithShape="1">
            <a:blip r:embed="rId4">
              <a:extLst>
                <a:ext uri="{28A0092B-C50C-407E-A947-70E740481C1C}">
                  <a14:useLocalDpi xmlns:a14="http://schemas.microsoft.com/office/drawing/2010/main" val="0"/>
                </a:ext>
              </a:extLst>
            </a:blip>
            <a:srcRect l="52214" t="12850" r="29794" b="34695"/>
            <a:stretch/>
          </p:blipFill>
          <p:spPr bwMode="auto">
            <a:xfrm>
              <a:off x="1053592" y="3120644"/>
              <a:ext cx="2020824"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93" t="12607" r="6015" b="35889"/>
            <a:stretch/>
          </p:blipFill>
          <p:spPr bwMode="auto">
            <a:xfrm>
              <a:off x="1049020" y="4620260"/>
              <a:ext cx="2020824" cy="14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24" t="12350" r="53084" b="34558"/>
            <a:stretch/>
          </p:blipFill>
          <p:spPr bwMode="auto">
            <a:xfrm>
              <a:off x="1044956" y="1625092"/>
              <a:ext cx="2020824" cy="15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730221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smtClean="0">
                <a:solidFill>
                  <a:srgbClr val="0816FF"/>
                </a:solidFill>
              </a:rPr>
              <a:t>NSTX has accessed </a:t>
            </a:r>
            <a:r>
              <a:rPr lang="en-US" sz="2400" i="0" dirty="0">
                <a:solidFill>
                  <a:srgbClr val="0816FF"/>
                </a:solidFill>
              </a:rPr>
              <a:t>A, </a:t>
            </a:r>
            <a:r>
              <a:rPr lang="en-US" sz="2400" i="0" dirty="0" err="1">
                <a:solidFill>
                  <a:srgbClr val="0816FF"/>
                </a:solidFill>
                <a:latin typeface="Symbol" pitchFamily="18" charset="2"/>
              </a:rPr>
              <a:t>b</a:t>
            </a:r>
            <a:r>
              <a:rPr lang="en-US" sz="2400" i="0" baseline="-25000" dirty="0" err="1">
                <a:solidFill>
                  <a:srgbClr val="0816FF"/>
                </a:solidFill>
              </a:rPr>
              <a:t>N</a:t>
            </a:r>
            <a:r>
              <a:rPr lang="en-US" sz="2400" i="0" dirty="0">
                <a:solidFill>
                  <a:srgbClr val="0816FF"/>
                </a:solidFill>
              </a:rPr>
              <a:t>, </a:t>
            </a:r>
            <a:r>
              <a:rPr lang="en-US" sz="2400" i="0" dirty="0">
                <a:solidFill>
                  <a:srgbClr val="0816FF"/>
                </a:solidFill>
                <a:latin typeface="Symbol" pitchFamily="18" charset="2"/>
              </a:rPr>
              <a:t>k</a:t>
            </a:r>
            <a:r>
              <a:rPr lang="en-US" sz="2400" i="0" dirty="0">
                <a:solidFill>
                  <a:srgbClr val="0816FF"/>
                </a:solidFill>
              </a:rPr>
              <a:t> needed for ST-based </a:t>
            </a:r>
            <a:r>
              <a:rPr lang="en-US" sz="2400" i="0" dirty="0" smtClean="0">
                <a:solidFill>
                  <a:srgbClr val="0816FF"/>
                </a:solidFill>
              </a:rPr>
              <a:t>FNSF</a:t>
            </a:r>
          </a:p>
          <a:p>
            <a:pPr algn="ctr" eaLnBrk="0" hangingPunct="0">
              <a:lnSpc>
                <a:spcPts val="3320"/>
              </a:lnSpc>
              <a:spcBef>
                <a:spcPct val="0"/>
              </a:spcBef>
              <a:spcAft>
                <a:spcPts val="0"/>
              </a:spcAft>
              <a:buFontTx/>
              <a:buNone/>
            </a:pPr>
            <a:r>
              <a:rPr lang="en-US" sz="2400" i="0" dirty="0">
                <a:solidFill>
                  <a:srgbClr val="FF0000"/>
                </a:solidFill>
              </a:rPr>
              <a:t>R</a:t>
            </a:r>
            <a:r>
              <a:rPr lang="en-US" sz="2400" i="0" dirty="0" smtClean="0">
                <a:solidFill>
                  <a:srgbClr val="FF0000"/>
                </a:solidFill>
              </a:rPr>
              <a:t>equires </a:t>
            </a:r>
            <a:r>
              <a:rPr lang="en-US" sz="2400" i="0" dirty="0" err="1" smtClean="0">
                <a:solidFill>
                  <a:srgbClr val="FF0000"/>
                </a:solidFill>
              </a:rPr>
              <a:t>f</a:t>
            </a:r>
            <a:r>
              <a:rPr lang="en-US" sz="2400" i="0" baseline="-25000" dirty="0" err="1" smtClean="0">
                <a:solidFill>
                  <a:srgbClr val="FF0000"/>
                </a:solidFill>
              </a:rPr>
              <a:t>BS</a:t>
            </a:r>
            <a:r>
              <a:rPr lang="en-US" sz="2400" i="0" dirty="0" smtClean="0">
                <a:solidFill>
                  <a:srgbClr val="FF0000"/>
                </a:solidFill>
              </a:rPr>
              <a:t> ≥ </a:t>
            </a:r>
            <a:r>
              <a:rPr lang="en-US" sz="2400" i="0" dirty="0">
                <a:solidFill>
                  <a:srgbClr val="FF0000"/>
                </a:solidFill>
              </a:rPr>
              <a:t>50% </a:t>
            </a:r>
            <a:r>
              <a:rPr lang="en-US" sz="2400" i="0" dirty="0" smtClean="0">
                <a:solidFill>
                  <a:srgbClr val="FF0000"/>
                </a:solidFill>
              </a:rPr>
              <a:t>for plasma sustainment</a:t>
            </a:r>
            <a:endParaRPr lang="en-US" sz="2400" i="0" dirty="0">
              <a:solidFill>
                <a:srgbClr val="FF0000"/>
              </a:solidFill>
            </a:endParaRPr>
          </a:p>
          <a:p>
            <a:pPr algn="ctr" eaLnBrk="0" hangingPunct="0">
              <a:lnSpc>
                <a:spcPts val="2880"/>
              </a:lnSpc>
              <a:spcBef>
                <a:spcPct val="0"/>
              </a:spcBef>
              <a:spcAft>
                <a:spcPts val="0"/>
              </a:spcAft>
              <a:buNone/>
            </a:pPr>
            <a:r>
              <a:rPr lang="en-US" sz="2400" i="0" dirty="0" smtClean="0">
                <a:solidFill>
                  <a:srgbClr val="3366FF"/>
                </a:solidFill>
              </a:rPr>
              <a:t> </a:t>
            </a:r>
            <a:endParaRPr lang="en-US" sz="2400" i="0" dirty="0">
              <a:solidFill>
                <a:srgbClr val="3366FF"/>
              </a:solidFill>
            </a:endParaRPr>
          </a:p>
        </p:txBody>
      </p:sp>
      <p:sp>
        <p:nvSpPr>
          <p:cNvPr id="16" name="TextBox 15"/>
          <p:cNvSpPr txBox="1"/>
          <p:nvPr/>
        </p:nvSpPr>
        <p:spPr>
          <a:xfrm>
            <a:off x="534522" y="1048646"/>
            <a:ext cx="8188717" cy="400110"/>
          </a:xfrm>
          <a:prstGeom prst="rect">
            <a:avLst/>
          </a:prstGeom>
          <a:noFill/>
        </p:spPr>
        <p:txBody>
          <a:bodyPr wrap="none" rtlCol="0">
            <a:spAutoFit/>
          </a:bodyPr>
          <a:lstStyle/>
          <a:p>
            <a:pPr>
              <a:buNone/>
            </a:pPr>
            <a:r>
              <a:rPr lang="en-US" sz="2000" i="0" dirty="0" err="1"/>
              <a:t>f</a:t>
            </a:r>
            <a:r>
              <a:rPr lang="en-US" sz="2000" i="0" baseline="-25000" dirty="0" err="1"/>
              <a:t>BS</a:t>
            </a:r>
            <a:r>
              <a:rPr lang="en-US" sz="2000" i="0" baseline="-25000" dirty="0">
                <a:latin typeface="Symbol" charset="2"/>
                <a:cs typeface="Symbol" charset="2"/>
              </a:rPr>
              <a:t> </a:t>
            </a:r>
            <a:r>
              <a:rPr lang="en-US" sz="2000" i="0" dirty="0">
                <a:latin typeface="Symbol" charset="2"/>
                <a:cs typeface="Symbol" charset="2"/>
              </a:rPr>
              <a:t>º </a:t>
            </a:r>
            <a:r>
              <a:rPr lang="en-US" sz="2000" i="0" dirty="0"/>
              <a:t>I</a:t>
            </a:r>
            <a:r>
              <a:rPr lang="en-US" sz="2000" i="0" baseline="-25000" dirty="0"/>
              <a:t>BS</a:t>
            </a:r>
            <a:r>
              <a:rPr lang="en-US" sz="2000" i="0" dirty="0"/>
              <a:t> / </a:t>
            </a:r>
            <a:r>
              <a:rPr lang="en-US" sz="2000" i="0" dirty="0" err="1"/>
              <a:t>I</a:t>
            </a:r>
            <a:r>
              <a:rPr lang="en-US" sz="2000" i="0" baseline="-25000" dirty="0" err="1"/>
              <a:t>p</a:t>
            </a:r>
            <a:r>
              <a:rPr lang="en-US" sz="2000" i="0" dirty="0"/>
              <a:t> = C</a:t>
            </a:r>
            <a:r>
              <a:rPr lang="en-US" sz="2000" i="0" baseline="-25000" dirty="0"/>
              <a:t>BS</a:t>
            </a:r>
            <a:r>
              <a:rPr lang="en-US" sz="2000" i="0" dirty="0"/>
              <a:t> </a:t>
            </a:r>
            <a:r>
              <a:rPr lang="en-US" sz="2000" i="0" dirty="0" err="1">
                <a:latin typeface="Symbol" charset="2"/>
                <a:cs typeface="Symbol" charset="2"/>
              </a:rPr>
              <a:t>b</a:t>
            </a:r>
            <a:r>
              <a:rPr lang="en-US" sz="2000" i="0" baseline="-25000" dirty="0" err="1" smtClean="0"/>
              <a:t>p</a:t>
            </a:r>
            <a:r>
              <a:rPr lang="en-US" sz="2000" i="0" dirty="0" smtClean="0"/>
              <a:t> </a:t>
            </a:r>
            <a:r>
              <a:rPr lang="en-US" sz="2000" i="0" dirty="0"/>
              <a:t>/ A</a:t>
            </a:r>
            <a:r>
              <a:rPr lang="en-US" sz="2000" i="0" baseline="30000" dirty="0"/>
              <a:t>0.5</a:t>
            </a:r>
            <a:r>
              <a:rPr lang="en-US" sz="2000" i="0" dirty="0"/>
              <a:t> = (C</a:t>
            </a:r>
            <a:r>
              <a:rPr lang="en-US" sz="2000" i="0" baseline="-25000" dirty="0"/>
              <a:t>BS</a:t>
            </a:r>
            <a:r>
              <a:rPr lang="en-US" sz="2000" i="0" dirty="0"/>
              <a:t>/20) A</a:t>
            </a:r>
            <a:r>
              <a:rPr lang="en-US" sz="2000" i="0" baseline="30000" dirty="0"/>
              <a:t>0.5</a:t>
            </a:r>
            <a:r>
              <a:rPr lang="en-US" sz="2000" i="0" dirty="0"/>
              <a:t> q* </a:t>
            </a:r>
            <a:r>
              <a:rPr lang="en-US" sz="2000" i="0" dirty="0" err="1">
                <a:latin typeface="Symbol" charset="2"/>
                <a:cs typeface="Symbol" charset="2"/>
              </a:rPr>
              <a:t>b</a:t>
            </a:r>
            <a:r>
              <a:rPr lang="en-US" sz="2000" i="0" baseline="-25000" dirty="0" err="1" smtClean="0"/>
              <a:t>N</a:t>
            </a:r>
            <a:r>
              <a:rPr lang="en-US" sz="2000" i="0" baseline="-25000" dirty="0" smtClean="0"/>
              <a:t> </a:t>
            </a:r>
            <a:r>
              <a:rPr lang="en-US" sz="2000" i="0" dirty="0" smtClean="0"/>
              <a:t> </a:t>
            </a:r>
            <a:r>
              <a:rPr lang="en-US" sz="2000" i="0" dirty="0">
                <a:latin typeface="Symbol" charset="2"/>
                <a:cs typeface="Symbol" charset="2"/>
              </a:rPr>
              <a:t>µ</a:t>
            </a:r>
            <a:r>
              <a:rPr lang="en-US" sz="2000" i="0" dirty="0"/>
              <a:t> </a:t>
            </a:r>
            <a:r>
              <a:rPr lang="en-US" sz="2000" i="0" dirty="0" smtClean="0">
                <a:latin typeface="+mn-lt"/>
              </a:rPr>
              <a:t>A</a:t>
            </a:r>
            <a:r>
              <a:rPr lang="en-US" sz="2000" i="0" baseline="30000" dirty="0" smtClean="0">
                <a:latin typeface="+mn-lt"/>
              </a:rPr>
              <a:t>-0.5</a:t>
            </a:r>
            <a:r>
              <a:rPr lang="en-US" sz="2000" i="0" dirty="0" smtClean="0">
                <a:latin typeface="+mn-lt"/>
              </a:rPr>
              <a:t> </a:t>
            </a:r>
            <a:r>
              <a:rPr lang="en-US" sz="2000" i="0" dirty="0"/>
              <a:t>(1</a:t>
            </a:r>
            <a:r>
              <a:rPr lang="en-US" sz="2000" i="0" dirty="0" smtClean="0"/>
              <a:t>+</a:t>
            </a:r>
            <a:r>
              <a:rPr lang="en-US" sz="2000" i="0" dirty="0">
                <a:latin typeface="Symbol" charset="2"/>
                <a:cs typeface="Symbol" charset="2"/>
              </a:rPr>
              <a:t>k</a:t>
            </a:r>
            <a:r>
              <a:rPr lang="en-US" sz="2000" i="0" baseline="30000" dirty="0" smtClean="0"/>
              <a:t>2</a:t>
            </a:r>
            <a:r>
              <a:rPr lang="en-US" sz="2000" i="0" dirty="0"/>
              <a:t>) </a:t>
            </a:r>
            <a:r>
              <a:rPr lang="en-US" sz="2000" i="0" dirty="0" smtClean="0">
                <a:latin typeface="Symbol" charset="2"/>
                <a:cs typeface="Symbol" charset="2"/>
              </a:rPr>
              <a:t>b</a:t>
            </a:r>
            <a:r>
              <a:rPr lang="en-US" sz="2000" i="0" baseline="-25000" dirty="0" smtClean="0"/>
              <a:t>N</a:t>
            </a:r>
            <a:r>
              <a:rPr lang="en-US" sz="2000" i="0" baseline="30000" dirty="0" smtClean="0"/>
              <a:t>2 </a:t>
            </a:r>
            <a:r>
              <a:rPr lang="en-US" sz="2000" i="0" dirty="0" smtClean="0"/>
              <a:t>/ </a:t>
            </a:r>
            <a:r>
              <a:rPr lang="en-US" sz="2000" i="0" dirty="0" err="1">
                <a:latin typeface="Symbol" charset="2"/>
                <a:cs typeface="Symbol" charset="2"/>
              </a:rPr>
              <a:t>b</a:t>
            </a:r>
            <a:r>
              <a:rPr lang="en-US" sz="2000" i="0" baseline="-25000" dirty="0" err="1" smtClean="0"/>
              <a:t>T</a:t>
            </a:r>
            <a:r>
              <a:rPr lang="en-US" sz="2000" i="0" dirty="0" smtClean="0"/>
              <a:t> </a:t>
            </a:r>
            <a:endParaRPr lang="en-US" sz="2000" i="0" dirty="0"/>
          </a:p>
        </p:txBody>
      </p:sp>
      <p:sp>
        <p:nvSpPr>
          <p:cNvPr id="24" name="Down Arrow 23"/>
          <p:cNvSpPr/>
          <p:nvPr/>
        </p:nvSpPr>
        <p:spPr bwMode="auto">
          <a:xfrm>
            <a:off x="3007945" y="1956103"/>
            <a:ext cx="137162" cy="276913"/>
          </a:xfrm>
          <a:prstGeom prst="down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TextBox 24"/>
          <p:cNvSpPr txBox="1"/>
          <p:nvPr/>
        </p:nvSpPr>
        <p:spPr>
          <a:xfrm>
            <a:off x="3072559" y="1965331"/>
            <a:ext cx="620751" cy="268432"/>
          </a:xfrm>
          <a:prstGeom prst="rect">
            <a:avLst/>
          </a:prstGeom>
          <a:noFill/>
        </p:spPr>
        <p:txBody>
          <a:bodyPr wrap="none" rtlCol="0">
            <a:spAutoFit/>
          </a:bodyPr>
          <a:lstStyle/>
          <a:p>
            <a:pPr>
              <a:buNone/>
            </a:pPr>
            <a:r>
              <a:rPr lang="en-US" sz="1000" i="0" dirty="0" smtClean="0">
                <a:solidFill>
                  <a:srgbClr val="0923FF"/>
                </a:solidFill>
              </a:rPr>
              <a:t>SC-ST</a:t>
            </a:r>
            <a:endParaRPr lang="en-US" sz="1000" i="0" dirty="0">
              <a:solidFill>
                <a:srgbClr val="0923FF"/>
              </a:solidFill>
            </a:endParaRPr>
          </a:p>
        </p:txBody>
      </p:sp>
      <p:sp>
        <p:nvSpPr>
          <p:cNvPr id="4" name="Rectangle 3"/>
          <p:cNvSpPr/>
          <p:nvPr/>
        </p:nvSpPr>
        <p:spPr bwMode="auto">
          <a:xfrm>
            <a:off x="2882900" y="1714500"/>
            <a:ext cx="1397000" cy="584200"/>
          </a:xfrm>
          <a:prstGeom prst="rect">
            <a:avLst/>
          </a:prstGeom>
          <a:solidFill>
            <a:srgbClr val="FFFFFF"/>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Rectangle 2"/>
          <p:cNvSpPr/>
          <p:nvPr/>
        </p:nvSpPr>
        <p:spPr>
          <a:xfrm>
            <a:off x="938156" y="5369868"/>
            <a:ext cx="7267687" cy="1077218"/>
          </a:xfrm>
          <a:prstGeom prst="rect">
            <a:avLst/>
          </a:prstGeom>
          <a:solidFill>
            <a:srgbClr val="C2FFF0"/>
          </a:solidFill>
          <a:ln>
            <a:solidFill>
              <a:schemeClr val="tx1"/>
            </a:solidFill>
          </a:ln>
        </p:spPr>
        <p:txBody>
          <a:bodyPr wrap="square">
            <a:spAutoFit/>
          </a:bodyPr>
          <a:lstStyle/>
          <a:p>
            <a:pPr marL="344488" indent="-160338"/>
            <a:r>
              <a:rPr lang="en-US" sz="2000" i="0" dirty="0" smtClean="0"/>
              <a:t>NSTX achieved </a:t>
            </a:r>
            <a:r>
              <a:rPr lang="en-US" sz="2000" i="0" dirty="0" err="1" smtClean="0"/>
              <a:t>f</a:t>
            </a:r>
            <a:r>
              <a:rPr lang="en-US" sz="2000" i="0" baseline="-25000" dirty="0" err="1" smtClean="0"/>
              <a:t>BS</a:t>
            </a:r>
            <a:r>
              <a:rPr lang="en-US" sz="2000" i="0" dirty="0" smtClean="0"/>
              <a:t> ~ 50% and </a:t>
            </a:r>
            <a:r>
              <a:rPr lang="en-US" sz="2000" i="0" dirty="0" err="1" smtClean="0"/>
              <a:t>f</a:t>
            </a:r>
            <a:r>
              <a:rPr lang="en-US" sz="2000" i="0" baseline="-25000" dirty="0" err="1" smtClean="0"/>
              <a:t>NI</a:t>
            </a:r>
            <a:r>
              <a:rPr lang="en-US" sz="2000" i="0" baseline="-25000" dirty="0" smtClean="0"/>
              <a:t> </a:t>
            </a:r>
            <a:r>
              <a:rPr lang="en-US" sz="2000" i="0" dirty="0" smtClean="0"/>
              <a:t>~ 65-70% with beams</a:t>
            </a:r>
          </a:p>
          <a:p>
            <a:pPr marL="344488" indent="-160338"/>
            <a:r>
              <a:rPr lang="en-US" sz="2000" i="0" dirty="0" smtClean="0"/>
              <a:t>NSTX-U expects to achieve </a:t>
            </a:r>
            <a:r>
              <a:rPr lang="en-US" sz="2000" i="0" dirty="0" err="1"/>
              <a:t>f</a:t>
            </a:r>
            <a:r>
              <a:rPr lang="en-US" sz="2000" i="0" baseline="-25000" dirty="0" err="1"/>
              <a:t>NI</a:t>
            </a:r>
            <a:r>
              <a:rPr lang="en-US" sz="2000" i="0" baseline="-25000" dirty="0"/>
              <a:t> </a:t>
            </a:r>
            <a:r>
              <a:rPr lang="en-US" sz="2000" i="0" dirty="0"/>
              <a:t>~</a:t>
            </a:r>
            <a:r>
              <a:rPr lang="en-US" sz="2000" i="0" dirty="0" smtClean="0"/>
              <a:t>100</a:t>
            </a:r>
            <a:r>
              <a:rPr lang="en-US" sz="2000" i="0" dirty="0"/>
              <a:t>% with the more tangential </a:t>
            </a:r>
            <a:r>
              <a:rPr lang="en-US" sz="2000" i="0" dirty="0" smtClean="0"/>
              <a:t>NBI (~ 1.5- 2x higher current drive efficiency)</a:t>
            </a:r>
            <a:endParaRPr lang="en-US" sz="2000" i="0" dirty="0"/>
          </a:p>
        </p:txBody>
      </p:sp>
      <p:grpSp>
        <p:nvGrpSpPr>
          <p:cNvPr id="26" name="Group 25"/>
          <p:cNvGrpSpPr/>
          <p:nvPr/>
        </p:nvGrpSpPr>
        <p:grpSpPr>
          <a:xfrm>
            <a:off x="1" y="1689100"/>
            <a:ext cx="4584700" cy="3225800"/>
            <a:chOff x="1" y="1828800"/>
            <a:chExt cx="4584700" cy="3225800"/>
          </a:xfrm>
        </p:grpSpPr>
        <p:pic>
          <p:nvPicPr>
            <p:cNvPr id="10" name="Picture 9"/>
            <p:cNvPicPr>
              <a:picLocks noChangeAspect="1"/>
            </p:cNvPicPr>
            <p:nvPr/>
          </p:nvPicPr>
          <p:blipFill>
            <a:blip r:embed="rId2"/>
            <a:stretch>
              <a:fillRect/>
            </a:stretch>
          </p:blipFill>
          <p:spPr>
            <a:xfrm>
              <a:off x="1" y="1828800"/>
              <a:ext cx="4584700" cy="3225800"/>
            </a:xfrm>
            <a:prstGeom prst="rect">
              <a:avLst/>
            </a:prstGeom>
          </p:spPr>
        </p:pic>
        <p:sp>
          <p:nvSpPr>
            <p:cNvPr id="15" name="Rectangle 14"/>
            <p:cNvSpPr/>
            <p:nvPr/>
          </p:nvSpPr>
          <p:spPr bwMode="auto">
            <a:xfrm>
              <a:off x="1312333" y="2218267"/>
              <a:ext cx="622300" cy="33443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2819400" y="1926167"/>
              <a:ext cx="584200" cy="1439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Rectangle 21"/>
            <p:cNvSpPr/>
            <p:nvPr/>
          </p:nvSpPr>
          <p:spPr bwMode="auto">
            <a:xfrm>
              <a:off x="2650067" y="1972733"/>
              <a:ext cx="198966" cy="1354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30" name="Text Box 8"/>
          <p:cNvSpPr txBox="1">
            <a:spLocks noChangeArrowheads="1"/>
          </p:cNvSpPr>
          <p:nvPr/>
        </p:nvSpPr>
        <p:spPr bwMode="auto">
          <a:xfrm>
            <a:off x="6847303" y="4993519"/>
            <a:ext cx="2296697" cy="3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S.P</a:t>
            </a:r>
            <a:r>
              <a:rPr lang="en-US" sz="1200" b="0" i="0" dirty="0">
                <a:latin typeface="Helvetica Neue"/>
                <a:cs typeface="Helvetica Neue"/>
              </a:rPr>
              <a:t>. Gerhardt et al., </a:t>
            </a:r>
            <a:r>
              <a:rPr lang="en-US" sz="1200" b="0" i="0" dirty="0" smtClean="0">
                <a:latin typeface="Helvetica Neue"/>
                <a:cs typeface="Helvetica Neue"/>
              </a:rPr>
              <a:t>NF (</a:t>
            </a:r>
            <a:r>
              <a:rPr lang="en-US" sz="1200" b="0" i="0" dirty="0">
                <a:latin typeface="Helvetica Neue"/>
                <a:cs typeface="Helvetica Neue"/>
              </a:rPr>
              <a:t>2011</a:t>
            </a:r>
            <a:r>
              <a:rPr lang="en-US" sz="1200" b="0" i="0" dirty="0" smtClean="0">
                <a:latin typeface="Helvetica Neue"/>
                <a:cs typeface="Helvetica Neue"/>
              </a:rPr>
              <a:t>)</a:t>
            </a:r>
            <a:endParaRPr kumimoji="0" lang="en-US" sz="1200" b="0" i="0" u="none" strike="noStrike" cap="none" normalizeH="0" baseline="0" dirty="0" smtClean="0">
              <a:ln>
                <a:noFill/>
              </a:ln>
              <a:solidFill>
                <a:schemeClr val="tx1"/>
              </a:solidFill>
              <a:effectLst/>
              <a:latin typeface="Helvetica Neue"/>
              <a:ea typeface="ÇlÇr ñæí©" charset="0"/>
              <a:cs typeface="Helvetica Neue"/>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Helvetica Neue"/>
              <a:cs typeface="Helvetica Neue"/>
            </a:endParaRPr>
          </a:p>
        </p:txBody>
      </p:sp>
      <p:grpSp>
        <p:nvGrpSpPr>
          <p:cNvPr id="18" name="Group 17"/>
          <p:cNvGrpSpPr/>
          <p:nvPr/>
        </p:nvGrpSpPr>
        <p:grpSpPr>
          <a:xfrm>
            <a:off x="4419600" y="1769535"/>
            <a:ext cx="4660900" cy="3286081"/>
            <a:chOff x="4419600" y="1909235"/>
            <a:chExt cx="4660900" cy="3286081"/>
          </a:xfrm>
        </p:grpSpPr>
        <p:pic>
          <p:nvPicPr>
            <p:cNvPr id="19" name="Picture 18"/>
            <p:cNvPicPr>
              <a:picLocks noChangeAspect="1"/>
            </p:cNvPicPr>
            <p:nvPr/>
          </p:nvPicPr>
          <p:blipFill rotWithShape="1">
            <a:blip r:embed="rId3"/>
            <a:srcRect t="28392" b="917"/>
            <a:stretch/>
          </p:blipFill>
          <p:spPr>
            <a:xfrm>
              <a:off x="4419600" y="1912620"/>
              <a:ext cx="4660900" cy="3282696"/>
            </a:xfrm>
            <a:prstGeom prst="rect">
              <a:avLst/>
            </a:prstGeom>
          </p:spPr>
        </p:pic>
        <p:sp>
          <p:nvSpPr>
            <p:cNvPr id="21" name="Rectangle 20"/>
            <p:cNvSpPr/>
            <p:nvPr/>
          </p:nvSpPr>
          <p:spPr bwMode="auto">
            <a:xfrm>
              <a:off x="4978400" y="1909235"/>
              <a:ext cx="4013200" cy="25527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Tree>
    <p:extLst>
      <p:ext uri="{BB962C8B-B14F-4D97-AF65-F5344CB8AC3E}">
        <p14:creationId xmlns:p14="http://schemas.microsoft.com/office/powerpoint/2010/main" val="20461195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800" i="0" dirty="0" smtClean="0">
                <a:solidFill>
                  <a:srgbClr val="0816FF"/>
                </a:solidFill>
              </a:rPr>
              <a:t>Operating ST Research Facilities Since 2000</a:t>
            </a:r>
          </a:p>
          <a:p>
            <a:pPr algn="ctr" eaLnBrk="0" hangingPunct="0">
              <a:lnSpc>
                <a:spcPts val="2880"/>
              </a:lnSpc>
              <a:spcBef>
                <a:spcPct val="0"/>
              </a:spcBef>
              <a:spcAft>
                <a:spcPts val="0"/>
              </a:spcAft>
              <a:buFontTx/>
              <a:buNone/>
            </a:pPr>
            <a:r>
              <a:rPr lang="en-US" sz="2000" i="0" dirty="0" smtClean="0">
                <a:solidFill>
                  <a:srgbClr val="FF0000"/>
                </a:solidFill>
                <a:latin typeface="Helvetica Neue" charset="0"/>
              </a:rPr>
              <a:t>NSTX and MAST: MA-class STs, Smaller STs addressing topical issues</a:t>
            </a:r>
            <a:endParaRPr lang="en-US" sz="1400" i="0" dirty="0">
              <a:solidFill>
                <a:srgbClr val="FF0000"/>
              </a:solidFill>
              <a:latin typeface="Helvetica Neue" charset="0"/>
            </a:endParaRPr>
          </a:p>
        </p:txBody>
      </p:sp>
      <p:grpSp>
        <p:nvGrpSpPr>
          <p:cNvPr id="3" name="Group 2"/>
          <p:cNvGrpSpPr/>
          <p:nvPr/>
        </p:nvGrpSpPr>
        <p:grpSpPr>
          <a:xfrm>
            <a:off x="-165100" y="913801"/>
            <a:ext cx="9398000" cy="5659635"/>
            <a:chOff x="-165100" y="913801"/>
            <a:chExt cx="9398000" cy="5659635"/>
          </a:xfrm>
        </p:grpSpPr>
        <p:grpSp>
          <p:nvGrpSpPr>
            <p:cNvPr id="158" name="Group 157"/>
            <p:cNvGrpSpPr/>
            <p:nvPr/>
          </p:nvGrpSpPr>
          <p:grpSpPr>
            <a:xfrm>
              <a:off x="2171700" y="3913215"/>
              <a:ext cx="5425415" cy="2614585"/>
              <a:chOff x="-37894" y="1491172"/>
              <a:chExt cx="9364656" cy="4106655"/>
            </a:xfrm>
          </p:grpSpPr>
          <p:grpSp>
            <p:nvGrpSpPr>
              <p:cNvPr id="159" name="Group 158"/>
              <p:cNvGrpSpPr/>
              <p:nvPr/>
            </p:nvGrpSpPr>
            <p:grpSpPr>
              <a:xfrm>
                <a:off x="-37894" y="1491172"/>
                <a:ext cx="9144000" cy="4106655"/>
                <a:chOff x="0" y="1477409"/>
                <a:chExt cx="9144000" cy="4106655"/>
              </a:xfrm>
            </p:grpSpPr>
            <p:pic>
              <p:nvPicPr>
                <p:cNvPr id="172" name="Picture 171"/>
                <p:cNvPicPr>
                  <a:picLocks noChangeAspect="1"/>
                </p:cNvPicPr>
                <p:nvPr/>
              </p:nvPicPr>
              <p:blipFill>
                <a:blip r:embed="rId4"/>
                <a:stretch>
                  <a:fillRect/>
                </a:stretch>
              </p:blipFill>
              <p:spPr>
                <a:xfrm>
                  <a:off x="0" y="1477409"/>
                  <a:ext cx="9144000" cy="4106655"/>
                </a:xfrm>
                <a:prstGeom prst="rect">
                  <a:avLst/>
                </a:prstGeom>
              </p:spPr>
            </p:pic>
            <p:sp>
              <p:nvSpPr>
                <p:cNvPr id="173" name="5-Point Star 172"/>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4" name="5-Point Star 173"/>
                <p:cNvSpPr/>
                <p:nvPr/>
              </p:nvSpPr>
              <p:spPr>
                <a:xfrm>
                  <a:off x="2966828" y="45217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5" name="5-Point Star 174"/>
                <p:cNvSpPr/>
                <p:nvPr/>
              </p:nvSpPr>
              <p:spPr>
                <a:xfrm>
                  <a:off x="4272170" y="2187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6" name="5-Point Star 175"/>
                <p:cNvSpPr/>
                <p:nvPr/>
              </p:nvSpPr>
              <p:spPr>
                <a:xfrm>
                  <a:off x="908328" y="24785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7" name="5-Point Star 176"/>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8" name="5-Point Star 177"/>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9" name="5-Point Star 178"/>
                <p:cNvSpPr/>
                <p:nvPr/>
              </p:nvSpPr>
              <p:spPr>
                <a:xfrm>
                  <a:off x="8088247" y="27029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0" name="5-Point Star 179"/>
                <p:cNvSpPr/>
                <p:nvPr/>
              </p:nvSpPr>
              <p:spPr>
                <a:xfrm>
                  <a:off x="1792913" y="2474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1" name="5-Point Star 180"/>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182" name="5-Point Star 181"/>
                <p:cNvSpPr/>
                <p:nvPr/>
              </p:nvSpPr>
              <p:spPr>
                <a:xfrm>
                  <a:off x="4947480" y="20801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grpSp>
          <p:sp>
            <p:nvSpPr>
              <p:cNvPr id="160" name="5-Point Star 159"/>
              <p:cNvSpPr/>
              <p:nvPr/>
            </p:nvSpPr>
            <p:spPr>
              <a:xfrm>
                <a:off x="7739481" y="2659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61" name="TextBox 160"/>
              <p:cNvSpPr txBox="1"/>
              <p:nvPr/>
            </p:nvSpPr>
            <p:spPr>
              <a:xfrm>
                <a:off x="2347494" y="2620930"/>
                <a:ext cx="1212804" cy="338392"/>
              </a:xfrm>
              <a:prstGeom prst="rect">
                <a:avLst/>
              </a:prstGeom>
              <a:noFill/>
            </p:spPr>
            <p:txBody>
              <a:bodyPr wrap="none" rtlCol="0">
                <a:spAutoFit/>
              </a:bodyPr>
              <a:lstStyle/>
              <a:p>
                <a:pPr>
                  <a:buNone/>
                </a:pPr>
                <a:r>
                  <a:rPr lang="en-US" sz="800" i="0" dirty="0" smtClean="0">
                    <a:solidFill>
                      <a:srgbClr val="FF0000"/>
                    </a:solidFill>
                  </a:rPr>
                  <a:t>NSTX</a:t>
                </a:r>
                <a:r>
                  <a:rPr lang="en-US" sz="800" i="0" dirty="0">
                    <a:solidFill>
                      <a:srgbClr val="FF0000"/>
                    </a:solidFill>
                  </a:rPr>
                  <a:t>/</a:t>
                </a:r>
                <a:r>
                  <a:rPr lang="en-US" sz="800" i="0" dirty="0" smtClean="0">
                    <a:solidFill>
                      <a:srgbClr val="FF0000"/>
                    </a:solidFill>
                  </a:rPr>
                  <a:t>LTX</a:t>
                </a:r>
                <a:endParaRPr lang="en-US" sz="800" i="0" dirty="0">
                  <a:solidFill>
                    <a:srgbClr val="FF0000"/>
                  </a:solidFill>
                </a:endParaRPr>
              </a:p>
            </p:txBody>
          </p:sp>
          <p:sp>
            <p:nvSpPr>
              <p:cNvPr id="162" name="TextBox 161"/>
              <p:cNvSpPr txBox="1"/>
              <p:nvPr/>
            </p:nvSpPr>
            <p:spPr>
              <a:xfrm>
                <a:off x="1433593" y="2232173"/>
                <a:ext cx="1187553" cy="338392"/>
              </a:xfrm>
              <a:prstGeom prst="rect">
                <a:avLst/>
              </a:prstGeom>
              <a:noFill/>
            </p:spPr>
            <p:txBody>
              <a:bodyPr wrap="none" rtlCol="0">
                <a:spAutoFit/>
              </a:bodyPr>
              <a:lstStyle/>
              <a:p>
                <a:pPr>
                  <a:buNone/>
                </a:pPr>
                <a:r>
                  <a:rPr lang="en-US" sz="800" i="0" dirty="0" smtClean="0">
                    <a:solidFill>
                      <a:srgbClr val="FF0000"/>
                    </a:solidFill>
                  </a:rPr>
                  <a:t>PEGASUS</a:t>
                </a:r>
                <a:endParaRPr lang="en-US" sz="800" i="0" dirty="0">
                  <a:solidFill>
                    <a:srgbClr val="FF0000"/>
                  </a:solidFill>
                </a:endParaRPr>
              </a:p>
            </p:txBody>
          </p:sp>
          <p:sp>
            <p:nvSpPr>
              <p:cNvPr id="163" name="TextBox 162"/>
              <p:cNvSpPr txBox="1"/>
              <p:nvPr/>
            </p:nvSpPr>
            <p:spPr>
              <a:xfrm>
                <a:off x="6345712" y="2375778"/>
                <a:ext cx="700578" cy="338392"/>
              </a:xfrm>
              <a:prstGeom prst="rect">
                <a:avLst/>
              </a:prstGeom>
              <a:noFill/>
            </p:spPr>
            <p:txBody>
              <a:bodyPr wrap="none" rtlCol="0">
                <a:spAutoFit/>
              </a:bodyPr>
              <a:lstStyle/>
              <a:p>
                <a:pPr>
                  <a:buNone/>
                </a:pPr>
                <a:r>
                  <a:rPr lang="en-US" sz="800" i="0" dirty="0" smtClean="0">
                    <a:solidFill>
                      <a:srgbClr val="FF0000"/>
                    </a:solidFill>
                  </a:rPr>
                  <a:t>KTM</a:t>
                </a:r>
                <a:endParaRPr lang="en-US" sz="800" i="0" dirty="0">
                  <a:solidFill>
                    <a:srgbClr val="FF0000"/>
                  </a:solidFill>
                </a:endParaRPr>
              </a:p>
            </p:txBody>
          </p:sp>
          <p:sp>
            <p:nvSpPr>
              <p:cNvPr id="164" name="TextBox 163"/>
              <p:cNvSpPr txBox="1"/>
              <p:nvPr/>
            </p:nvSpPr>
            <p:spPr>
              <a:xfrm>
                <a:off x="5099136" y="2052045"/>
                <a:ext cx="1281627" cy="338392"/>
              </a:xfrm>
              <a:prstGeom prst="rect">
                <a:avLst/>
              </a:prstGeom>
              <a:noFill/>
            </p:spPr>
            <p:txBody>
              <a:bodyPr wrap="none" rtlCol="0">
                <a:spAutoFit/>
              </a:bodyPr>
              <a:lstStyle/>
              <a:p>
                <a:pPr>
                  <a:buNone/>
                </a:pPr>
                <a:r>
                  <a:rPr lang="en-US" sz="800" i="0" dirty="0" smtClean="0">
                    <a:solidFill>
                      <a:srgbClr val="FF0000"/>
                    </a:solidFill>
                  </a:rPr>
                  <a:t>GLOBUS-M</a:t>
                </a:r>
                <a:endParaRPr lang="en-US" sz="800" i="0" dirty="0">
                  <a:solidFill>
                    <a:srgbClr val="FF0000"/>
                  </a:solidFill>
                </a:endParaRPr>
              </a:p>
            </p:txBody>
          </p:sp>
          <p:sp>
            <p:nvSpPr>
              <p:cNvPr id="165" name="TextBox 164"/>
              <p:cNvSpPr txBox="1"/>
              <p:nvPr/>
            </p:nvSpPr>
            <p:spPr>
              <a:xfrm>
                <a:off x="7293272" y="2511853"/>
                <a:ext cx="968968" cy="338392"/>
              </a:xfrm>
              <a:prstGeom prst="rect">
                <a:avLst/>
              </a:prstGeom>
              <a:noFill/>
            </p:spPr>
            <p:txBody>
              <a:bodyPr wrap="none" rtlCol="0">
                <a:spAutoFit/>
              </a:bodyPr>
              <a:lstStyle/>
              <a:p>
                <a:pPr>
                  <a:buNone/>
                </a:pPr>
                <a:r>
                  <a:rPr lang="en-US" sz="800" i="0" dirty="0" smtClean="0">
                    <a:solidFill>
                      <a:srgbClr val="FF0000"/>
                    </a:solidFill>
                  </a:rPr>
                  <a:t>SUNIST</a:t>
                </a:r>
                <a:endParaRPr lang="en-US" sz="800" i="0" dirty="0">
                  <a:solidFill>
                    <a:srgbClr val="FF0000"/>
                  </a:solidFill>
                </a:endParaRPr>
              </a:p>
            </p:txBody>
          </p:sp>
          <p:sp>
            <p:nvSpPr>
              <p:cNvPr id="166" name="TextBox 165"/>
              <p:cNvSpPr txBox="1"/>
              <p:nvPr/>
            </p:nvSpPr>
            <p:spPr>
              <a:xfrm>
                <a:off x="7937710" y="2433679"/>
                <a:ext cx="1004995" cy="338392"/>
              </a:xfrm>
              <a:prstGeom prst="rect">
                <a:avLst/>
              </a:prstGeom>
              <a:noFill/>
            </p:spPr>
            <p:txBody>
              <a:bodyPr wrap="square" rtlCol="0">
                <a:spAutoFit/>
              </a:bodyPr>
              <a:lstStyle/>
              <a:p>
                <a:pPr>
                  <a:buNone/>
                </a:pPr>
                <a:r>
                  <a:rPr lang="en-US" sz="800" i="0" dirty="0" smtClean="0">
                    <a:solidFill>
                      <a:srgbClr val="FF0000"/>
                    </a:solidFill>
                  </a:rPr>
                  <a:t>VEST</a:t>
                </a:r>
                <a:endParaRPr lang="en-US" sz="800" i="0" dirty="0">
                  <a:solidFill>
                    <a:srgbClr val="FF0000"/>
                  </a:solidFill>
                </a:endParaRPr>
              </a:p>
            </p:txBody>
          </p:sp>
          <p:sp>
            <p:nvSpPr>
              <p:cNvPr id="168" name="TextBox 167"/>
              <p:cNvSpPr txBox="1"/>
              <p:nvPr/>
            </p:nvSpPr>
            <p:spPr>
              <a:xfrm>
                <a:off x="849393" y="2244870"/>
                <a:ext cx="789291" cy="338392"/>
              </a:xfrm>
              <a:prstGeom prst="rect">
                <a:avLst/>
              </a:prstGeom>
              <a:noFill/>
            </p:spPr>
            <p:txBody>
              <a:bodyPr wrap="none" rtlCol="0">
                <a:spAutoFit/>
              </a:bodyPr>
              <a:lstStyle/>
              <a:p>
                <a:pPr>
                  <a:buNone/>
                </a:pPr>
                <a:r>
                  <a:rPr lang="en-US" sz="800" i="0" dirty="0" smtClean="0">
                    <a:solidFill>
                      <a:srgbClr val="FF0000"/>
                    </a:solidFill>
                  </a:rPr>
                  <a:t>HIT-II</a:t>
                </a:r>
                <a:endParaRPr lang="en-US" sz="800" i="0" dirty="0">
                  <a:solidFill>
                    <a:srgbClr val="FF0000"/>
                  </a:solidFill>
                </a:endParaRPr>
              </a:p>
            </p:txBody>
          </p:sp>
          <p:sp>
            <p:nvSpPr>
              <p:cNvPr id="169" name="5-Point Star 168"/>
              <p:cNvSpPr/>
              <p:nvPr/>
            </p:nvSpPr>
            <p:spPr>
              <a:xfrm>
                <a:off x="8255208" y="284093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0" name="TextBox 169"/>
              <p:cNvSpPr txBox="1"/>
              <p:nvPr/>
            </p:nvSpPr>
            <p:spPr>
              <a:xfrm>
                <a:off x="8396530" y="2197976"/>
                <a:ext cx="930232" cy="1498589"/>
              </a:xfrm>
              <a:prstGeom prst="rect">
                <a:avLst/>
              </a:prstGeom>
              <a:noFill/>
            </p:spPr>
            <p:txBody>
              <a:bodyPr wrap="none" rtlCol="0">
                <a:spAutoFit/>
              </a:bodyPr>
              <a:lstStyle/>
              <a:p>
                <a:pPr>
                  <a:buNone/>
                </a:pPr>
                <a:r>
                  <a:rPr lang="en-US" sz="800" i="0" dirty="0" smtClean="0">
                    <a:solidFill>
                      <a:srgbClr val="FF0000"/>
                    </a:solidFill>
                  </a:rPr>
                  <a:t>QUEST</a:t>
                </a:r>
              </a:p>
              <a:p>
                <a:pPr>
                  <a:buNone/>
                </a:pPr>
                <a:r>
                  <a:rPr lang="en-US" sz="800" i="0" dirty="0" smtClean="0">
                    <a:solidFill>
                      <a:srgbClr val="FF0000"/>
                    </a:solidFill>
                  </a:rPr>
                  <a:t>HIST</a:t>
                </a:r>
              </a:p>
              <a:p>
                <a:pPr>
                  <a:buNone/>
                </a:pPr>
                <a:r>
                  <a:rPr lang="en-US" sz="800" i="0" dirty="0" smtClean="0">
                    <a:solidFill>
                      <a:srgbClr val="FF0000"/>
                    </a:solidFill>
                  </a:rPr>
                  <a:t>LATE</a:t>
                </a:r>
              </a:p>
              <a:p>
                <a:pPr>
                  <a:buNone/>
                </a:pPr>
                <a:r>
                  <a:rPr lang="en-US" sz="800" i="0" dirty="0" smtClean="0">
                    <a:solidFill>
                      <a:srgbClr val="FF0000"/>
                    </a:solidFill>
                  </a:rPr>
                  <a:t>TST-2</a:t>
                </a:r>
              </a:p>
              <a:p>
                <a:pPr>
                  <a:buNone/>
                </a:pPr>
                <a:r>
                  <a:rPr lang="en-US" sz="800" i="0" dirty="0" smtClean="0">
                    <a:solidFill>
                      <a:srgbClr val="FF0000"/>
                    </a:solidFill>
                  </a:rPr>
                  <a:t>TS3/4</a:t>
                </a:r>
              </a:p>
              <a:p>
                <a:pPr>
                  <a:buNone/>
                </a:pPr>
                <a:r>
                  <a:rPr lang="en-US" sz="800" i="0" dirty="0" smtClean="0">
                    <a:solidFill>
                      <a:srgbClr val="FF0000"/>
                    </a:solidFill>
                  </a:rPr>
                  <a:t>UTST</a:t>
                </a:r>
                <a:endParaRPr lang="en-US" sz="800" i="0" dirty="0">
                  <a:solidFill>
                    <a:srgbClr val="FF0000"/>
                  </a:solidFill>
                </a:endParaRPr>
              </a:p>
            </p:txBody>
          </p:sp>
          <p:sp>
            <p:nvSpPr>
              <p:cNvPr id="171" name="TextBox 170"/>
              <p:cNvSpPr txBox="1"/>
              <p:nvPr/>
            </p:nvSpPr>
            <p:spPr>
              <a:xfrm>
                <a:off x="2802411" y="4242676"/>
                <a:ext cx="664610" cy="338392"/>
              </a:xfrm>
              <a:prstGeom prst="rect">
                <a:avLst/>
              </a:prstGeom>
              <a:noFill/>
            </p:spPr>
            <p:txBody>
              <a:bodyPr wrap="none" rtlCol="0">
                <a:spAutoFit/>
              </a:bodyPr>
              <a:lstStyle/>
              <a:p>
                <a:pPr>
                  <a:buNone/>
                </a:pPr>
                <a:r>
                  <a:rPr lang="en-US" sz="800" i="0" dirty="0" smtClean="0">
                    <a:solidFill>
                      <a:srgbClr val="FF0000"/>
                    </a:solidFill>
                  </a:rPr>
                  <a:t>ETE</a:t>
                </a:r>
                <a:endParaRPr lang="en-US" sz="800" i="0" dirty="0">
                  <a:solidFill>
                    <a:srgbClr val="FF0000"/>
                  </a:solidFill>
                </a:endParaRPr>
              </a:p>
            </p:txBody>
          </p:sp>
        </p:grpSp>
        <p:grpSp>
          <p:nvGrpSpPr>
            <p:cNvPr id="207" name="Group 206"/>
            <p:cNvGrpSpPr/>
            <p:nvPr/>
          </p:nvGrpSpPr>
          <p:grpSpPr>
            <a:xfrm>
              <a:off x="-165100" y="913801"/>
              <a:ext cx="2570960" cy="3188299"/>
              <a:chOff x="1175703" y="1053501"/>
              <a:chExt cx="4223110" cy="5237163"/>
            </a:xfrm>
          </p:grpSpPr>
          <p:grpSp>
            <p:nvGrpSpPr>
              <p:cNvPr id="208" name="Group 207"/>
              <p:cNvGrpSpPr/>
              <p:nvPr/>
            </p:nvGrpSpPr>
            <p:grpSpPr>
              <a:xfrm>
                <a:off x="1175703" y="1053501"/>
                <a:ext cx="4223110" cy="5237163"/>
                <a:chOff x="1175703" y="1053501"/>
                <a:chExt cx="4223110" cy="5237163"/>
              </a:xfrm>
            </p:grpSpPr>
            <p:sp>
              <p:nvSpPr>
                <p:cNvPr id="210" name="TextBox 9"/>
                <p:cNvSpPr txBox="1">
                  <a:spLocks noChangeArrowheads="1"/>
                </p:cNvSpPr>
                <p:nvPr/>
              </p:nvSpPr>
              <p:spPr bwMode="auto">
                <a:xfrm>
                  <a:off x="2477483" y="1053501"/>
                  <a:ext cx="2036024" cy="5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NSTX, USA</a:t>
                  </a:r>
                  <a:endParaRPr lang="en-US" i="0" dirty="0">
                    <a:solidFill>
                      <a:srgbClr val="000000"/>
                    </a:solidFill>
                  </a:endParaRPr>
                </a:p>
              </p:txBody>
            </p:sp>
            <p:pic>
              <p:nvPicPr>
                <p:cNvPr id="211"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5703" y="1451401"/>
                  <a:ext cx="4223110" cy="48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 name="TextBox 208"/>
              <p:cNvSpPr txBox="1"/>
              <p:nvPr/>
            </p:nvSpPr>
            <p:spPr>
              <a:xfrm>
                <a:off x="2654301" y="5753097"/>
                <a:ext cx="1654130" cy="455004"/>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0.85 m</a:t>
                </a:r>
                <a:endParaRPr lang="en-US" i="0" dirty="0"/>
              </a:p>
            </p:txBody>
          </p:sp>
        </p:grpSp>
        <p:grpSp>
          <p:nvGrpSpPr>
            <p:cNvPr id="215" name="Group 214"/>
            <p:cNvGrpSpPr/>
            <p:nvPr/>
          </p:nvGrpSpPr>
          <p:grpSpPr>
            <a:xfrm>
              <a:off x="7111999" y="929019"/>
              <a:ext cx="2120901" cy="2631712"/>
              <a:chOff x="4927355" y="1106819"/>
              <a:chExt cx="3559595" cy="4416910"/>
            </a:xfrm>
          </p:grpSpPr>
          <p:grpSp>
            <p:nvGrpSpPr>
              <p:cNvPr id="216" name="Group 215"/>
              <p:cNvGrpSpPr/>
              <p:nvPr/>
            </p:nvGrpSpPr>
            <p:grpSpPr>
              <a:xfrm>
                <a:off x="4927355" y="1106819"/>
                <a:ext cx="3559595" cy="4289504"/>
                <a:chOff x="4927355" y="1106819"/>
                <a:chExt cx="3559595" cy="4289504"/>
              </a:xfrm>
            </p:grpSpPr>
            <p:sp>
              <p:nvSpPr>
                <p:cNvPr id="218" name="TextBox 10"/>
                <p:cNvSpPr txBox="1">
                  <a:spLocks noChangeArrowheads="1"/>
                </p:cNvSpPr>
                <p:nvPr/>
              </p:nvSpPr>
              <p:spPr bwMode="auto">
                <a:xfrm>
                  <a:off x="6272131" y="1106819"/>
                  <a:ext cx="1743048" cy="5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MAST, UK</a:t>
                  </a:r>
                  <a:endParaRPr lang="en-US" sz="1400" i="0" dirty="0">
                    <a:solidFill>
                      <a:srgbClr val="000000"/>
                    </a:solidFill>
                  </a:endParaRPr>
                </a:p>
              </p:txBody>
            </p:sp>
            <p:pic>
              <p:nvPicPr>
                <p:cNvPr id="219" name="Picture 61" descr="MASTlayoutD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355" y="1504465"/>
                  <a:ext cx="3559595" cy="389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 name="TextBox 216"/>
              <p:cNvSpPr txBox="1"/>
              <p:nvPr/>
            </p:nvSpPr>
            <p:spPr>
              <a:xfrm>
                <a:off x="6345768" y="5058830"/>
                <a:ext cx="1690101" cy="464899"/>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0.75 m</a:t>
                </a:r>
                <a:endParaRPr lang="en-US" i="0" dirty="0"/>
              </a:p>
            </p:txBody>
          </p:sp>
        </p:grpSp>
        <p:pic>
          <p:nvPicPr>
            <p:cNvPr id="3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0268" t="1370" r="5135"/>
            <a:stretch>
              <a:fillRect/>
            </a:stretch>
          </p:blipFill>
          <p:spPr bwMode="auto">
            <a:xfrm>
              <a:off x="2197100" y="1056019"/>
              <a:ext cx="1692842" cy="159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p:cNvPicPr>
            <p:nvPr/>
          </p:nvPicPr>
          <p:blipFill>
            <a:blip r:embed="rId8">
              <a:extLst>
                <a:ext uri="{28A0092B-C50C-407E-A947-70E740481C1C}">
                  <a14:useLocalDpi xmlns:a14="http://schemas.microsoft.com/office/drawing/2010/main" val="0"/>
                </a:ext>
              </a:extLst>
            </a:blip>
            <a:srcRect l="-6081" t="16716" r="-6589" b="16608"/>
            <a:stretch>
              <a:fillRect/>
            </a:stretch>
          </p:blipFill>
          <p:spPr bwMode="auto">
            <a:xfrm>
              <a:off x="3771900" y="1052372"/>
              <a:ext cx="1828800" cy="16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192132" y="4035238"/>
              <a:ext cx="1373268" cy="1222563"/>
              <a:chOff x="1213416" y="3052070"/>
              <a:chExt cx="1906298" cy="1469609"/>
            </a:xfrm>
          </p:grpSpPr>
          <p:graphicFrame>
            <p:nvGraphicFramePr>
              <p:cNvPr id="46" name="Object 2"/>
              <p:cNvGraphicFramePr>
                <a:graphicFrameLocks noChangeAspect="1"/>
              </p:cNvGraphicFramePr>
              <p:nvPr>
                <p:extLst>
                  <p:ext uri="{D42A27DB-BD31-4B8C-83A1-F6EECF244321}">
                    <p14:modId xmlns:p14="http://schemas.microsoft.com/office/powerpoint/2010/main" val="2612947175"/>
                  </p:ext>
                </p:extLst>
              </p:nvPr>
            </p:nvGraphicFramePr>
            <p:xfrm>
              <a:off x="1213416" y="3243922"/>
              <a:ext cx="1906298" cy="1277757"/>
            </p:xfrm>
            <a:graphic>
              <a:graphicData uri="http://schemas.openxmlformats.org/presentationml/2006/ole">
                <mc:AlternateContent xmlns:mc="http://schemas.openxmlformats.org/markup-compatibility/2006">
                  <mc:Choice xmlns:v="urn:schemas-microsoft-com:vml" Requires="v">
                    <p:oleObj spid="_x0000_s10455" name="Document" r:id="rId9" imgW="4224528" imgH="3395472" progId="Word.Document.8">
                      <p:embed/>
                    </p:oleObj>
                  </mc:Choice>
                  <mc:Fallback>
                    <p:oleObj name="Document" r:id="rId9" imgW="4224528" imgH="3395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2985" t="10773" r="8656" b="24239"/>
                          <a:stretch>
                            <a:fillRect/>
                          </a:stretch>
                        </p:blipFill>
                        <p:spPr bwMode="auto">
                          <a:xfrm>
                            <a:off x="1213416" y="3243922"/>
                            <a:ext cx="1906298" cy="127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TextBox 21"/>
              <p:cNvSpPr txBox="1">
                <a:spLocks noChangeArrowheads="1"/>
              </p:cNvSpPr>
              <p:nvPr/>
            </p:nvSpPr>
            <p:spPr bwMode="auto">
              <a:xfrm>
                <a:off x="1361212" y="3052070"/>
                <a:ext cx="1388287" cy="3329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HIT-</a:t>
                </a:r>
                <a:r>
                  <a:rPr lang="en-US" i="0" dirty="0" smtClean="0"/>
                  <a:t>II, USA</a:t>
                </a:r>
                <a:endParaRPr lang="en-US" i="0" dirty="0"/>
              </a:p>
            </p:txBody>
          </p:sp>
        </p:grpSp>
        <p:grpSp>
          <p:nvGrpSpPr>
            <p:cNvPr id="48" name="Group 43"/>
            <p:cNvGrpSpPr>
              <a:grpSpLocks/>
            </p:cNvGrpSpPr>
            <p:nvPr/>
          </p:nvGrpSpPr>
          <p:grpSpPr bwMode="auto">
            <a:xfrm>
              <a:off x="7486435" y="3463222"/>
              <a:ext cx="1632165" cy="2018635"/>
              <a:chOff x="5354820" y="4716253"/>
              <a:chExt cx="1219014" cy="1506747"/>
            </a:xfrm>
          </p:grpSpPr>
          <p:sp>
            <p:nvSpPr>
              <p:cNvPr id="49" name="TextBox 11"/>
              <p:cNvSpPr txBox="1">
                <a:spLocks noChangeArrowheads="1"/>
              </p:cNvSpPr>
              <p:nvPr/>
            </p:nvSpPr>
            <p:spPr bwMode="auto">
              <a:xfrm>
                <a:off x="5354820" y="4716253"/>
                <a:ext cx="1219014" cy="2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QUEST/</a:t>
                </a:r>
                <a:r>
                  <a:rPr lang="en-US" i="0" dirty="0" smtClean="0"/>
                  <a:t>CPD, Japan</a:t>
                </a:r>
                <a:endParaRPr lang="en-US" i="0" dirty="0"/>
              </a:p>
            </p:txBody>
          </p:sp>
          <p:pic>
            <p:nvPicPr>
              <p:cNvPr id="50" name="図 23" descr="quest20080331.jpg"/>
              <p:cNvPicPr>
                <a:picLocks noChangeAspect="1"/>
              </p:cNvPicPr>
              <p:nvPr/>
            </p:nvPicPr>
            <p:blipFill>
              <a:blip r:embed="rId11">
                <a:extLst>
                  <a:ext uri="{28A0092B-C50C-407E-A947-70E740481C1C}">
                    <a14:useLocalDpi xmlns:a14="http://schemas.microsoft.com/office/drawing/2010/main" val="0"/>
                  </a:ext>
                </a:extLst>
              </a:blip>
              <a:srcRect t="8090" b="8090"/>
              <a:stretch>
                <a:fillRect/>
              </a:stretch>
            </p:blipFill>
            <p:spPr bwMode="auto">
              <a:xfrm>
                <a:off x="5356225" y="4900613"/>
                <a:ext cx="11890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6" descr="Pict0024l"/>
            <p:cNvPicPr>
              <a:picLocks noChangeAspect="1" noChangeArrowheads="1"/>
            </p:cNvPicPr>
            <p:nvPr/>
          </p:nvPicPr>
          <p:blipFill>
            <a:blip r:embed="rId12" cstate="print">
              <a:extLst>
                <a:ext uri="{28A0092B-C50C-407E-A947-70E740481C1C}">
                  <a14:useLocalDpi xmlns:a14="http://schemas.microsoft.com/office/drawing/2010/main" val="0"/>
                </a:ext>
              </a:extLst>
            </a:blip>
            <a:srcRect l="26880" t="12801" r="18120" b="25600"/>
            <a:stretch>
              <a:fillRect/>
            </a:stretch>
          </p:blipFill>
          <p:spPr bwMode="auto">
            <a:xfrm>
              <a:off x="5487090" y="1067770"/>
              <a:ext cx="1739210" cy="1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p:cNvGrpSpPr/>
            <p:nvPr/>
          </p:nvGrpSpPr>
          <p:grpSpPr>
            <a:xfrm>
              <a:off x="88899" y="4051300"/>
              <a:ext cx="1263648" cy="1460306"/>
              <a:chOff x="4191884" y="4825704"/>
              <a:chExt cx="1461720" cy="1689202"/>
            </a:xfrm>
          </p:grpSpPr>
          <p:sp>
            <p:nvSpPr>
              <p:cNvPr id="61" name="TextBox 22"/>
              <p:cNvSpPr txBox="1">
                <a:spLocks noChangeArrowheads="1"/>
              </p:cNvSpPr>
              <p:nvPr/>
            </p:nvSpPr>
            <p:spPr bwMode="auto">
              <a:xfrm>
                <a:off x="4263507" y="4825704"/>
                <a:ext cx="1390097" cy="26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1138"/>
                  </a:lnSpc>
                  <a:buNone/>
                </a:pPr>
                <a:r>
                  <a:rPr lang="en-US" i="0" dirty="0" smtClean="0"/>
                  <a:t>VEST, Korea</a:t>
                </a:r>
                <a:endParaRPr lang="en-US" i="0" dirty="0"/>
              </a:p>
            </p:txBody>
          </p:sp>
          <p:pic>
            <p:nvPicPr>
              <p:cNvPr id="6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1884" y="5065542"/>
                <a:ext cx="1304635" cy="1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960668" y="5220951"/>
              <a:ext cx="1388835" cy="1306854"/>
              <a:chOff x="2548167" y="4973693"/>
              <a:chExt cx="1666460" cy="1568092"/>
            </a:xfrm>
          </p:grpSpPr>
          <p:pic>
            <p:nvPicPr>
              <p:cNvPr id="64" name="Picture 38"/>
              <p:cNvPicPr>
                <a:picLocks noChangeAspect="1"/>
              </p:cNvPicPr>
              <p:nvPr/>
            </p:nvPicPr>
            <p:blipFill>
              <a:blip r:embed="rId14">
                <a:extLst>
                  <a:ext uri="{28A0092B-C50C-407E-A947-70E740481C1C}">
                    <a14:useLocalDpi xmlns:a14="http://schemas.microsoft.com/office/drawing/2010/main" val="0"/>
                  </a:ext>
                </a:extLst>
              </a:blip>
              <a:srcRect l="-29091" t="6050" b="6050"/>
              <a:stretch>
                <a:fillRect/>
              </a:stretch>
            </p:blipFill>
            <p:spPr bwMode="auto">
              <a:xfrm>
                <a:off x="2548167" y="5177190"/>
                <a:ext cx="1666460" cy="13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7"/>
              <p:cNvSpPr txBox="1">
                <a:spLocks noChangeArrowheads="1"/>
              </p:cNvSpPr>
              <p:nvPr/>
            </p:nvSpPr>
            <p:spPr bwMode="auto">
              <a:xfrm>
                <a:off x="2917390" y="4973693"/>
                <a:ext cx="1236282" cy="332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ETE, Brazil</a:t>
                </a:r>
                <a:endParaRPr lang="en-US" i="0" dirty="0"/>
              </a:p>
            </p:txBody>
          </p:sp>
        </p:grpSp>
        <p:grpSp>
          <p:nvGrpSpPr>
            <p:cNvPr id="66" name="Group 54"/>
            <p:cNvGrpSpPr>
              <a:grpSpLocks/>
            </p:cNvGrpSpPr>
            <p:nvPr/>
          </p:nvGrpSpPr>
          <p:grpSpPr bwMode="auto">
            <a:xfrm>
              <a:off x="3528493" y="2628869"/>
              <a:ext cx="1170508" cy="1475257"/>
              <a:chOff x="3133045" y="6425378"/>
              <a:chExt cx="1225023" cy="1321623"/>
            </a:xfrm>
          </p:grpSpPr>
          <p:pic>
            <p:nvPicPr>
              <p:cNvPr id="67" name="Picture 41"/>
              <p:cNvPicPr>
                <a:picLocks noChangeAspect="1"/>
              </p:cNvPicPr>
              <p:nvPr/>
            </p:nvPicPr>
            <p:blipFill>
              <a:blip r:embed="rId15" cstate="print">
                <a:extLst>
                  <a:ext uri="{28A0092B-C50C-407E-A947-70E740481C1C}">
                    <a14:useLocalDpi xmlns:a14="http://schemas.microsoft.com/office/drawing/2010/main" val="0"/>
                  </a:ext>
                </a:extLst>
              </a:blip>
              <a:srcRect l="7607" t="3380" r="29155" b="7182"/>
              <a:stretch>
                <a:fillRect/>
              </a:stretch>
            </p:blipFill>
            <p:spPr bwMode="auto">
              <a:xfrm>
                <a:off x="3133045" y="6448734"/>
                <a:ext cx="1225023" cy="12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42"/>
              <p:cNvSpPr txBox="1">
                <a:spLocks noChangeArrowheads="1"/>
              </p:cNvSpPr>
              <p:nvPr/>
            </p:nvSpPr>
            <p:spPr bwMode="auto">
              <a:xfrm>
                <a:off x="3160246" y="6425378"/>
                <a:ext cx="1197820" cy="248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LATE, Japan</a:t>
                </a:r>
                <a:endParaRPr lang="en-US" i="0" dirty="0"/>
              </a:p>
            </p:txBody>
          </p:sp>
        </p:grpSp>
        <p:pic>
          <p:nvPicPr>
            <p:cNvPr id="71" name="Picture 4" descr="TST2_200601_wide_sm"/>
            <p:cNvPicPr>
              <a:picLocks noChangeAspect="1" noChangeArrowheads="1"/>
            </p:cNvPicPr>
            <p:nvPr/>
          </p:nvPicPr>
          <p:blipFill>
            <a:blip r:embed="rId16" cstate="print">
              <a:extLst>
                <a:ext uri="{28A0092B-C50C-407E-A947-70E740481C1C}">
                  <a14:useLocalDpi xmlns:a14="http://schemas.microsoft.com/office/drawing/2010/main" val="0"/>
                </a:ext>
              </a:extLst>
            </a:blip>
            <a:srcRect l="35075" t="32288" r="16557" b="29202"/>
            <a:stretch>
              <a:fillRect/>
            </a:stretch>
          </p:blipFill>
          <p:spPr bwMode="auto">
            <a:xfrm>
              <a:off x="4649816" y="2735015"/>
              <a:ext cx="1272450" cy="135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71"/>
            <p:cNvGrpSpPr/>
            <p:nvPr/>
          </p:nvGrpSpPr>
          <p:grpSpPr>
            <a:xfrm>
              <a:off x="7480302" y="5143500"/>
              <a:ext cx="1614779" cy="1404786"/>
              <a:chOff x="6631615" y="4931554"/>
              <a:chExt cx="1465905" cy="1604028"/>
            </a:xfrm>
          </p:grpSpPr>
          <p:sp>
            <p:nvSpPr>
              <p:cNvPr id="73" name="TextBox 45"/>
              <p:cNvSpPr txBox="1">
                <a:spLocks noChangeArrowheads="1"/>
              </p:cNvSpPr>
              <p:nvPr/>
            </p:nvSpPr>
            <p:spPr bwMode="auto">
              <a:xfrm>
                <a:off x="6774691" y="4931554"/>
                <a:ext cx="1021852" cy="3162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TS3/4, Japan</a:t>
                </a:r>
                <a:endParaRPr lang="en-US" i="0" dirty="0"/>
              </a:p>
            </p:txBody>
          </p:sp>
          <p:pic>
            <p:nvPicPr>
              <p:cNvPr id="74" name="Picture 40"/>
              <p:cNvPicPr>
                <a:picLocks noChangeAspect="1"/>
              </p:cNvPicPr>
              <p:nvPr/>
            </p:nvPicPr>
            <p:blipFill>
              <a:blip r:embed="rId17">
                <a:extLst>
                  <a:ext uri="{28A0092B-C50C-407E-A947-70E740481C1C}">
                    <a14:useLocalDpi xmlns:a14="http://schemas.microsoft.com/office/drawing/2010/main" val="0"/>
                  </a:ext>
                </a:extLst>
              </a:blip>
              <a:srcRect l="5760" r="17281"/>
              <a:stretch>
                <a:fillRect/>
              </a:stretch>
            </p:blipFill>
            <p:spPr bwMode="auto">
              <a:xfrm>
                <a:off x="6631615" y="5193731"/>
                <a:ext cx="1465905" cy="13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Picture 52" descr="test8010"/>
            <p:cNvPicPr>
              <a:picLocks noChangeAspect="1" noChangeArrowheads="1"/>
            </p:cNvPicPr>
            <p:nvPr/>
          </p:nvPicPr>
          <p:blipFill>
            <a:blip r:embed="rId18" cstate="print">
              <a:extLst>
                <a:ext uri="{28A0092B-C50C-407E-A947-70E740481C1C}">
                  <a14:useLocalDpi xmlns:a14="http://schemas.microsoft.com/office/drawing/2010/main" val="0"/>
                </a:ext>
              </a:extLst>
            </a:blip>
            <a:srcRect l="5908" t="4839" r="13786"/>
            <a:stretch>
              <a:fillRect/>
            </a:stretch>
          </p:blipFill>
          <p:spPr bwMode="auto">
            <a:xfrm>
              <a:off x="2230689" y="2870271"/>
              <a:ext cx="1287211" cy="118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8"/>
            <p:cNvPicPr>
              <a:picLocks noChangeAspect="1" noChangeArrowheads="1"/>
            </p:cNvPicPr>
            <p:nvPr/>
          </p:nvPicPr>
          <p:blipFill>
            <a:blip r:embed="rId19">
              <a:extLst>
                <a:ext uri="{28A0092B-C50C-407E-A947-70E740481C1C}">
                  <a14:useLocalDpi xmlns:a14="http://schemas.microsoft.com/office/drawing/2010/main" val="0"/>
                </a:ext>
              </a:extLst>
            </a:blip>
            <a:srcRect l="5780" r="7520" b="13103"/>
            <a:stretch>
              <a:fillRect/>
            </a:stretch>
          </p:blipFill>
          <p:spPr bwMode="auto">
            <a:xfrm>
              <a:off x="5938476" y="2631388"/>
              <a:ext cx="1281741" cy="14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80"/>
            <p:cNvGrpSpPr/>
            <p:nvPr/>
          </p:nvGrpSpPr>
          <p:grpSpPr>
            <a:xfrm>
              <a:off x="-25399" y="5181600"/>
              <a:ext cx="1244600" cy="1335566"/>
              <a:chOff x="2945615" y="2774687"/>
              <a:chExt cx="1901688" cy="2040678"/>
            </a:xfrm>
          </p:grpSpPr>
          <p:sp>
            <p:nvSpPr>
              <p:cNvPr id="82" name="TextBox 46"/>
              <p:cNvSpPr txBox="1">
                <a:spLocks noChangeArrowheads="1"/>
              </p:cNvSpPr>
              <p:nvPr/>
            </p:nvSpPr>
            <p:spPr bwMode="auto">
              <a:xfrm>
                <a:off x="2945615" y="2774687"/>
                <a:ext cx="1901688" cy="423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SUNIST, China</a:t>
                </a:r>
                <a:endParaRPr lang="en-US" i="0" dirty="0"/>
              </a:p>
            </p:txBody>
          </p:sp>
          <p:pic>
            <p:nvPicPr>
              <p:cNvPr id="83" name="Picture 2" descr="DSCF0079"/>
              <p:cNvPicPr>
                <a:picLocks noChangeAspect="1" noChangeArrowheads="1"/>
              </p:cNvPicPr>
              <p:nvPr/>
            </p:nvPicPr>
            <p:blipFill>
              <a:blip r:embed="rId20"/>
              <a:srcRect l="36565" t="6340" r="22345" b="31700"/>
              <a:stretch>
                <a:fillRect/>
              </a:stretch>
            </p:blipFill>
            <p:spPr bwMode="auto">
              <a:xfrm>
                <a:off x="2984425" y="3148905"/>
                <a:ext cx="1862878" cy="1666460"/>
              </a:xfrm>
              <a:prstGeom prst="rect">
                <a:avLst/>
              </a:prstGeom>
              <a:ln>
                <a:solidFill>
                  <a:schemeClr val="bg2"/>
                </a:solidFill>
              </a:ln>
              <a:effectLst>
                <a:outerShdw blurRad="292100" dist="139700" dir="2700000" algn="tl" rotWithShape="0">
                  <a:srgbClr val="333333">
                    <a:alpha val="65000"/>
                  </a:srgbClr>
                </a:outerShdw>
              </a:effectLst>
            </p:spPr>
          </p:pic>
        </p:grpSp>
        <p:sp>
          <p:nvSpPr>
            <p:cNvPr id="84" name="TextBox 19"/>
            <p:cNvSpPr txBox="1">
              <a:spLocks noChangeArrowheads="1"/>
            </p:cNvSpPr>
            <p:nvPr/>
          </p:nvSpPr>
          <p:spPr bwMode="auto">
            <a:xfrm>
              <a:off x="2376620" y="2608106"/>
              <a:ext cx="103537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HIST, Japan</a:t>
              </a:r>
              <a:endParaRPr lang="en-US" i="0" dirty="0"/>
            </a:p>
          </p:txBody>
        </p:sp>
        <p:sp>
          <p:nvSpPr>
            <p:cNvPr id="85" name="TextBox 35"/>
            <p:cNvSpPr txBox="1">
              <a:spLocks noChangeArrowheads="1"/>
            </p:cNvSpPr>
            <p:nvPr/>
          </p:nvSpPr>
          <p:spPr bwMode="auto">
            <a:xfrm>
              <a:off x="5933586" y="2641600"/>
              <a:ext cx="143918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UTST, Japan</a:t>
              </a:r>
              <a:endParaRPr lang="en-US" i="0" dirty="0"/>
            </a:p>
          </p:txBody>
        </p:sp>
        <p:sp>
          <p:nvSpPr>
            <p:cNvPr id="86" name="TextBox 14"/>
            <p:cNvSpPr txBox="1">
              <a:spLocks noChangeArrowheads="1"/>
            </p:cNvSpPr>
            <p:nvPr/>
          </p:nvSpPr>
          <p:spPr bwMode="auto">
            <a:xfrm>
              <a:off x="4783346" y="2637970"/>
              <a:ext cx="113479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TST-</a:t>
              </a:r>
              <a:r>
                <a:rPr lang="en-US" i="0" dirty="0" smtClean="0"/>
                <a:t>2, Japan</a:t>
              </a:r>
              <a:endParaRPr lang="en-US" i="0" dirty="0"/>
            </a:p>
          </p:txBody>
        </p:sp>
        <p:sp>
          <p:nvSpPr>
            <p:cNvPr id="87" name="TextBox 18"/>
            <p:cNvSpPr txBox="1">
              <a:spLocks noChangeArrowheads="1"/>
            </p:cNvSpPr>
            <p:nvPr/>
          </p:nvSpPr>
          <p:spPr bwMode="auto">
            <a:xfrm>
              <a:off x="5661239" y="994799"/>
              <a:ext cx="161294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GLOBUS-</a:t>
              </a:r>
              <a:r>
                <a:rPr lang="en-US" i="0" dirty="0" smtClean="0"/>
                <a:t>M, Russia</a:t>
              </a:r>
              <a:endParaRPr lang="en-US" i="0" dirty="0"/>
            </a:p>
          </p:txBody>
        </p:sp>
        <p:sp>
          <p:nvSpPr>
            <p:cNvPr id="88" name="TextBox 28"/>
            <p:cNvSpPr txBox="1">
              <a:spLocks noChangeArrowheads="1"/>
            </p:cNvSpPr>
            <p:nvPr/>
          </p:nvSpPr>
          <p:spPr bwMode="auto">
            <a:xfrm>
              <a:off x="4098407" y="1009481"/>
              <a:ext cx="1357773"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a:t>LTX/CDX-</a:t>
              </a:r>
              <a:r>
                <a:rPr lang="en-US" sz="1100" i="0" dirty="0" smtClean="0"/>
                <a:t>U, USA</a:t>
              </a:r>
              <a:endParaRPr lang="en-US" sz="1100" i="0" dirty="0"/>
            </a:p>
          </p:txBody>
        </p:sp>
        <p:sp>
          <p:nvSpPr>
            <p:cNvPr id="89" name="TextBox 31"/>
            <p:cNvSpPr txBox="1">
              <a:spLocks noChangeArrowheads="1"/>
            </p:cNvSpPr>
            <p:nvPr/>
          </p:nvSpPr>
          <p:spPr bwMode="auto">
            <a:xfrm>
              <a:off x="2453990" y="986877"/>
              <a:ext cx="128492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smtClean="0"/>
                <a:t>PEGASUS</a:t>
              </a:r>
              <a:r>
                <a:rPr lang="en-US" i="0" dirty="0" smtClean="0"/>
                <a:t>, USA</a:t>
              </a:r>
              <a:endParaRPr lang="en-US" i="0" dirty="0"/>
            </a:p>
          </p:txBody>
        </p:sp>
        <p:sp>
          <p:nvSpPr>
            <p:cNvPr id="2" name="TextBox 1"/>
            <p:cNvSpPr txBox="1"/>
            <p:nvPr/>
          </p:nvSpPr>
          <p:spPr>
            <a:xfrm>
              <a:off x="4704080" y="6319520"/>
              <a:ext cx="1746448" cy="253916"/>
            </a:xfrm>
            <a:prstGeom prst="rect">
              <a:avLst/>
            </a:prstGeom>
            <a:noFill/>
          </p:spPr>
          <p:txBody>
            <a:bodyPr wrap="none" rtlCol="0">
              <a:spAutoFit/>
            </a:bodyPr>
            <a:lstStyle/>
            <a:p>
              <a:pPr>
                <a:buNone/>
              </a:pPr>
              <a:r>
                <a:rPr lang="en-US" sz="1050" i="0" dirty="0" smtClean="0">
                  <a:solidFill>
                    <a:srgbClr val="FF0000"/>
                  </a:solidFill>
                </a:rPr>
                <a:t>STs operated since 2000</a:t>
              </a:r>
              <a:endParaRPr lang="en-US" sz="1050" i="0" dirty="0">
                <a:solidFill>
                  <a:srgbClr val="FF0000"/>
                </a:solidFill>
              </a:endParaRPr>
            </a:p>
          </p:txBody>
        </p:sp>
        <p:sp>
          <p:nvSpPr>
            <p:cNvPr id="75" name="5-Point Star 74"/>
            <p:cNvSpPr/>
            <p:nvPr/>
          </p:nvSpPr>
          <p:spPr>
            <a:xfrm>
              <a:off x="4579485" y="633911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76" name="TextBox 75"/>
            <p:cNvSpPr txBox="1"/>
            <p:nvPr/>
          </p:nvSpPr>
          <p:spPr>
            <a:xfrm>
              <a:off x="4141431" y="4410696"/>
              <a:ext cx="838429" cy="215444"/>
            </a:xfrm>
            <a:prstGeom prst="rect">
              <a:avLst/>
            </a:prstGeom>
            <a:noFill/>
          </p:spPr>
          <p:txBody>
            <a:bodyPr wrap="square" rtlCol="0">
              <a:spAutoFit/>
            </a:bodyPr>
            <a:lstStyle/>
            <a:p>
              <a:pPr>
                <a:buNone/>
              </a:pPr>
              <a:r>
                <a:rPr lang="en-US" sz="800" i="0" dirty="0" smtClean="0">
                  <a:solidFill>
                    <a:srgbClr val="FF0000"/>
                  </a:solidFill>
                </a:rPr>
                <a:t>MAST</a:t>
              </a:r>
              <a:endParaRPr lang="en-US" sz="800" i="0" dirty="0">
                <a:solidFill>
                  <a:srgbClr val="FF0000"/>
                </a:solidFill>
              </a:endParaRPr>
            </a:p>
          </p:txBody>
        </p:sp>
        <p:sp>
          <p:nvSpPr>
            <p:cNvPr id="78" name="TextBox 77"/>
            <p:cNvSpPr txBox="1"/>
            <p:nvPr/>
          </p:nvSpPr>
          <p:spPr>
            <a:xfrm>
              <a:off x="3948391" y="4563096"/>
              <a:ext cx="838429" cy="215444"/>
            </a:xfrm>
            <a:prstGeom prst="rect">
              <a:avLst/>
            </a:prstGeom>
            <a:noFill/>
          </p:spPr>
          <p:txBody>
            <a:bodyPr wrap="square" rtlCol="0">
              <a:spAutoFit/>
            </a:bodyPr>
            <a:lstStyle/>
            <a:p>
              <a:pPr>
                <a:buNone/>
              </a:pPr>
              <a:r>
                <a:rPr lang="en-US" sz="800" i="0" dirty="0" smtClean="0">
                  <a:solidFill>
                    <a:srgbClr val="FF0000"/>
                  </a:solidFill>
                </a:rPr>
                <a:t>ST25(HTS)</a:t>
              </a:r>
              <a:endParaRPr lang="en-US" sz="800" i="0" dirty="0">
                <a:solidFill>
                  <a:srgbClr val="FF0000"/>
                </a:solidFill>
              </a:endParaRPr>
            </a:p>
          </p:txBody>
        </p:sp>
        <p:sp>
          <p:nvSpPr>
            <p:cNvPr id="79" name="5-Point Star 78"/>
            <p:cNvSpPr/>
            <p:nvPr/>
          </p:nvSpPr>
          <p:spPr>
            <a:xfrm>
              <a:off x="4559165" y="455095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t="9800" r="17543" b="20395"/>
            <a:stretch/>
          </p:blipFill>
          <p:spPr>
            <a:xfrm>
              <a:off x="2350512" y="5452989"/>
              <a:ext cx="971807" cy="1078367"/>
            </a:xfrm>
            <a:prstGeom prst="rect">
              <a:avLst/>
            </a:prstGeom>
          </p:spPr>
        </p:pic>
        <p:sp>
          <p:nvSpPr>
            <p:cNvPr id="92" name="TextBox 17"/>
            <p:cNvSpPr txBox="1">
              <a:spLocks noChangeArrowheads="1"/>
            </p:cNvSpPr>
            <p:nvPr/>
          </p:nvSpPr>
          <p:spPr bwMode="auto">
            <a:xfrm>
              <a:off x="2377440" y="5231111"/>
              <a:ext cx="967743"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i="0" dirty="0" smtClean="0"/>
                <a:t>ST25, UK</a:t>
              </a:r>
              <a:endParaRPr lang="en-US" i="0" dirty="0"/>
            </a:p>
          </p:txBody>
        </p:sp>
      </p:grpSp>
    </p:spTree>
    <p:extLst>
      <p:ext uri="{BB962C8B-B14F-4D97-AF65-F5344CB8AC3E}">
        <p14:creationId xmlns:p14="http://schemas.microsoft.com/office/powerpoint/2010/main" val="18700815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6684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3600" i="0" dirty="0" smtClean="0">
                <a:solidFill>
                  <a:srgbClr val="0816FF"/>
                </a:solidFill>
              </a:rPr>
              <a:t>MA-Class ST Research Started in 2000</a:t>
            </a:r>
          </a:p>
          <a:p>
            <a:pPr algn="ctr" eaLnBrk="0" hangingPunct="0">
              <a:lnSpc>
                <a:spcPts val="2780"/>
              </a:lnSpc>
              <a:spcBef>
                <a:spcPct val="0"/>
              </a:spcBef>
              <a:spcAft>
                <a:spcPts val="600"/>
              </a:spcAft>
              <a:buFontTx/>
              <a:buNone/>
            </a:pPr>
            <a:r>
              <a:rPr lang="en-US" sz="2400" i="0" dirty="0" smtClean="0">
                <a:solidFill>
                  <a:srgbClr val="FF0000"/>
                </a:solidFill>
              </a:rPr>
              <a:t>Complementary Physics Capabilities of NSTX and MAST</a:t>
            </a:r>
          </a:p>
        </p:txBody>
      </p:sp>
      <p:sp>
        <p:nvSpPr>
          <p:cNvPr id="91" name="Text Box 1"/>
          <p:cNvSpPr txBox="1">
            <a:spLocks noChangeArrowheads="1"/>
          </p:cNvSpPr>
          <p:nvPr/>
        </p:nvSpPr>
        <p:spPr bwMode="auto">
          <a:xfrm>
            <a:off x="1286573" y="873136"/>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NSTX</a:t>
            </a:r>
            <a:endParaRPr kumimoji="0" lang="en-US" sz="1800" i="0" u="none" strike="noStrike" cap="none" normalizeH="0" baseline="0" dirty="0">
              <a:ln>
                <a:noFill/>
              </a:ln>
              <a:solidFill>
                <a:srgbClr val="000000"/>
              </a:solidFill>
              <a:effectLst/>
              <a:latin typeface="+mn-lt"/>
            </a:endParaRPr>
          </a:p>
        </p:txBody>
      </p:sp>
      <p:pic>
        <p:nvPicPr>
          <p:cNvPr id="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8" y="1261480"/>
            <a:ext cx="2724511" cy="489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037" y="1240544"/>
            <a:ext cx="2707843" cy="47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1"/>
          <p:cNvSpPr txBox="1">
            <a:spLocks noChangeArrowheads="1"/>
          </p:cNvSpPr>
          <p:nvPr/>
        </p:nvSpPr>
        <p:spPr bwMode="auto">
          <a:xfrm>
            <a:off x="7370719" y="881603"/>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MAST</a:t>
            </a:r>
            <a:endParaRPr kumimoji="0" lang="en-US" sz="1800" i="0" u="none" strike="noStrike" cap="none" normalizeH="0" baseline="0" dirty="0">
              <a:ln>
                <a:noFill/>
              </a:ln>
              <a:solidFill>
                <a:srgbClr val="000000"/>
              </a:solidFill>
              <a:effectLst/>
              <a:latin typeface="+mn-lt"/>
            </a:endParaRPr>
          </a:p>
        </p:txBody>
      </p:sp>
      <p:sp>
        <p:nvSpPr>
          <p:cNvPr id="3" name="Rectangle 2"/>
          <p:cNvSpPr/>
          <p:nvPr/>
        </p:nvSpPr>
        <p:spPr>
          <a:xfrm>
            <a:off x="5963920" y="6185208"/>
            <a:ext cx="3332480" cy="276999"/>
          </a:xfrm>
          <a:prstGeom prst="rect">
            <a:avLst/>
          </a:prstGeom>
        </p:spPr>
        <p:txBody>
          <a:bodyPr wrap="square">
            <a:spAutoFit/>
          </a:bodyPr>
          <a:lstStyle/>
          <a:p>
            <a:pPr lvl="0">
              <a:buNone/>
            </a:pPr>
            <a:r>
              <a:rPr lang="en-US" b="0" i="0" dirty="0">
                <a:solidFill>
                  <a:schemeClr val="tx1"/>
                </a:solidFill>
              </a:rPr>
              <a:t>A. Sykes, </a:t>
            </a:r>
            <a:r>
              <a:rPr lang="en-US" b="0" i="0" dirty="0" smtClean="0">
                <a:solidFill>
                  <a:schemeClr val="tx1"/>
                </a:solidFill>
              </a:rPr>
              <a:t>et </a:t>
            </a:r>
            <a:r>
              <a:rPr lang="en-US" b="0" i="0" dirty="0">
                <a:solidFill>
                  <a:schemeClr val="tx1"/>
                </a:solidFill>
              </a:rPr>
              <a:t>al., </a:t>
            </a:r>
            <a:r>
              <a:rPr lang="en-US" b="0" i="0" dirty="0" smtClean="0">
                <a:solidFill>
                  <a:schemeClr val="tx1"/>
                </a:solidFill>
              </a:rPr>
              <a:t>IAEA 2000, NF 2001</a:t>
            </a:r>
            <a:endParaRPr lang="en-US" b="0" i="0" dirty="0">
              <a:solidFill>
                <a:schemeClr val="tx1"/>
              </a:solidFill>
            </a:endParaRPr>
          </a:p>
        </p:txBody>
      </p:sp>
      <p:sp>
        <p:nvSpPr>
          <p:cNvPr id="4" name="Rectangle 3"/>
          <p:cNvSpPr/>
          <p:nvPr/>
        </p:nvSpPr>
        <p:spPr>
          <a:xfrm>
            <a:off x="853440" y="6215688"/>
            <a:ext cx="2844800" cy="276999"/>
          </a:xfrm>
          <a:prstGeom prst="rect">
            <a:avLst/>
          </a:prstGeom>
        </p:spPr>
        <p:txBody>
          <a:bodyPr wrap="square">
            <a:spAutoFit/>
          </a:bodyPr>
          <a:lstStyle/>
          <a:p>
            <a:pPr>
              <a:buNone/>
            </a:pPr>
            <a:r>
              <a:rPr lang="en-US" b="0" i="0" dirty="0">
                <a:solidFill>
                  <a:schemeClr val="tx1"/>
                </a:solidFill>
              </a:rPr>
              <a:t>M. </a:t>
            </a:r>
            <a:r>
              <a:rPr lang="en-US" b="0" i="0" dirty="0" smtClean="0">
                <a:solidFill>
                  <a:schemeClr val="tx1"/>
                </a:solidFill>
              </a:rPr>
              <a:t>Ono, </a:t>
            </a:r>
            <a:r>
              <a:rPr lang="en-US" b="0" i="0" dirty="0">
                <a:solidFill>
                  <a:schemeClr val="tx1"/>
                </a:solidFill>
              </a:rPr>
              <a:t>et al., </a:t>
            </a:r>
            <a:r>
              <a:rPr lang="en-US" b="0" i="0" dirty="0" smtClean="0">
                <a:solidFill>
                  <a:schemeClr val="tx1"/>
                </a:solidFill>
              </a:rPr>
              <a:t>IAEA 2000, NF 2001</a:t>
            </a:r>
          </a:p>
        </p:txBody>
      </p:sp>
      <p:sp>
        <p:nvSpPr>
          <p:cNvPr id="9" name="Text Box 4"/>
          <p:cNvSpPr txBox="1">
            <a:spLocks noChangeArrowheads="1"/>
          </p:cNvSpPr>
          <p:nvPr/>
        </p:nvSpPr>
        <p:spPr bwMode="auto">
          <a:xfrm>
            <a:off x="3276600" y="3083560"/>
            <a:ext cx="1490133"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NSTX</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85 cm</a:t>
            </a:r>
          </a:p>
          <a:p>
            <a:pPr algn="l" eaLnBrk="1" hangingPunct="1">
              <a:lnSpc>
                <a:spcPct val="90000"/>
              </a:lnSpc>
              <a:spcBef>
                <a:spcPts val="0"/>
              </a:spcBef>
              <a:spcAft>
                <a:spcPts val="600"/>
              </a:spcAft>
              <a:buFontTx/>
              <a:buNone/>
            </a:pPr>
            <a:r>
              <a:rPr lang="en-US" sz="1400" b="0" i="0" dirty="0" smtClean="0">
                <a:solidFill>
                  <a:schemeClr val="tx1"/>
                </a:solidFill>
              </a:rPr>
              <a:t>A ≥ 1.3 </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1.7 - 3.0</a:t>
            </a:r>
          </a:p>
          <a:p>
            <a:pPr algn="l" eaLnBrk="1" hangingPunct="1">
              <a:lnSpc>
                <a:spcPct val="90000"/>
              </a:lnSpc>
              <a:spcBef>
                <a:spcPts val="0"/>
              </a:spcBef>
              <a:spcAft>
                <a:spcPts val="600"/>
              </a:spcAft>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a:t>
            </a:r>
            <a:r>
              <a:rPr lang="en-US" sz="1400" b="0" i="0" dirty="0">
                <a:solidFill>
                  <a:schemeClr val="tx1"/>
                </a:solidFill>
              </a:rPr>
              <a:t>= 5.5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14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7.4 </a:t>
            </a:r>
            <a:r>
              <a:rPr lang="en-US" sz="1400" b="0" i="0" dirty="0" smtClean="0">
                <a:solidFill>
                  <a:schemeClr val="tx1"/>
                </a:solidFill>
              </a:rPr>
              <a:t>MW</a:t>
            </a:r>
            <a:endParaRPr lang="en-US" sz="1400" b="0" i="0" dirty="0">
              <a:solidFill>
                <a:schemeClr val="tx1"/>
              </a:solidFill>
            </a:endParaRPr>
          </a:p>
        </p:txBody>
      </p:sp>
      <p:sp>
        <p:nvSpPr>
          <p:cNvPr id="2" name="Rectangle 1"/>
          <p:cNvSpPr/>
          <p:nvPr/>
        </p:nvSpPr>
        <p:spPr>
          <a:xfrm>
            <a:off x="3712053" y="2782501"/>
            <a:ext cx="2082621" cy="338554"/>
          </a:xfrm>
          <a:prstGeom prst="rect">
            <a:avLst/>
          </a:prstGeom>
        </p:spPr>
        <p:txBody>
          <a:bodyPr wrap="none">
            <a:spAutoFit/>
          </a:bodyPr>
          <a:lstStyle/>
          <a:p>
            <a:pPr>
              <a:buNone/>
            </a:pPr>
            <a:r>
              <a:rPr lang="en-US" sz="1600" i="0" dirty="0" smtClean="0">
                <a:solidFill>
                  <a:srgbClr val="0000CC"/>
                </a:solidFill>
              </a:rPr>
              <a:t>Similar Capabilities</a:t>
            </a:r>
            <a:endParaRPr lang="en-US" sz="1600" i="0" dirty="0"/>
          </a:p>
        </p:txBody>
      </p:sp>
      <p:sp>
        <p:nvSpPr>
          <p:cNvPr id="11" name="Text Box 4"/>
          <p:cNvSpPr txBox="1">
            <a:spLocks noChangeArrowheads="1"/>
          </p:cNvSpPr>
          <p:nvPr/>
        </p:nvSpPr>
        <p:spPr bwMode="auto">
          <a:xfrm>
            <a:off x="4711700" y="3083561"/>
            <a:ext cx="1536700"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MAST</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a:t>
            </a:r>
            <a:r>
              <a:rPr lang="en-US" sz="1400" b="0" i="0" dirty="0" smtClean="0">
                <a:solidFill>
                  <a:schemeClr val="tx1"/>
                </a:solidFill>
              </a:rPr>
              <a:t>80 </a:t>
            </a:r>
            <a:r>
              <a:rPr lang="en-US" sz="1400" b="0" i="0" dirty="0">
                <a:solidFill>
                  <a:schemeClr val="tx1"/>
                </a:solidFill>
              </a:rPr>
              <a:t>cm</a:t>
            </a:r>
          </a:p>
          <a:p>
            <a:pPr algn="l" eaLnBrk="1" hangingPunct="1">
              <a:lnSpc>
                <a:spcPct val="90000"/>
              </a:lnSpc>
              <a:spcBef>
                <a:spcPts val="0"/>
              </a:spcBef>
              <a:spcAft>
                <a:spcPts val="600"/>
              </a:spcAft>
              <a:buFontTx/>
              <a:buNone/>
            </a:pPr>
            <a:r>
              <a:rPr lang="en-US" sz="1400" b="0" i="0" dirty="0" smtClean="0">
                <a:solidFill>
                  <a:schemeClr val="tx1"/>
                </a:solidFill>
              </a:rPr>
              <a:t>A ≥ 1.3</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a:t>
            </a:r>
            <a:r>
              <a:rPr lang="en-US" sz="1400" b="0" i="0" dirty="0" smtClean="0">
                <a:solidFill>
                  <a:schemeClr val="tx1"/>
                </a:solidFill>
              </a:rPr>
              <a:t>– 2.5</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 5.0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10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a:t>
            </a:r>
            <a:r>
              <a:rPr lang="en-US" sz="1400" b="0" i="0" dirty="0" smtClean="0">
                <a:solidFill>
                  <a:schemeClr val="tx1"/>
                </a:solidFill>
              </a:rPr>
              <a:t>4.0 MW</a:t>
            </a:r>
            <a:endParaRPr lang="en-US" sz="1400" b="0" i="0" dirty="0">
              <a:solidFill>
                <a:schemeClr val="tx1"/>
              </a:solidFill>
            </a:endParaRPr>
          </a:p>
        </p:txBody>
      </p:sp>
      <p:sp>
        <p:nvSpPr>
          <p:cNvPr id="5" name="Rectangle 4"/>
          <p:cNvSpPr/>
          <p:nvPr/>
        </p:nvSpPr>
        <p:spPr bwMode="auto">
          <a:xfrm>
            <a:off x="416560" y="168656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3" name="Rectangle 12"/>
          <p:cNvSpPr/>
          <p:nvPr/>
        </p:nvSpPr>
        <p:spPr bwMode="auto">
          <a:xfrm>
            <a:off x="6624320" y="127000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13"/>
          <p:cNvSpPr/>
          <p:nvPr/>
        </p:nvSpPr>
        <p:spPr bwMode="auto">
          <a:xfrm>
            <a:off x="6715760" y="424688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Rectangle 14"/>
          <p:cNvSpPr/>
          <p:nvPr/>
        </p:nvSpPr>
        <p:spPr bwMode="auto">
          <a:xfrm>
            <a:off x="538480" y="448056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 name="TextBox 5"/>
          <p:cNvSpPr txBox="1"/>
          <p:nvPr/>
        </p:nvSpPr>
        <p:spPr>
          <a:xfrm>
            <a:off x="3246967" y="5280660"/>
            <a:ext cx="3057247" cy="929485"/>
          </a:xfrm>
          <a:prstGeom prst="rect">
            <a:avLst/>
          </a:prstGeom>
          <a:solidFill>
            <a:srgbClr val="FFD5CC"/>
          </a:solidFill>
          <a:ln>
            <a:solidFill>
              <a:srgbClr val="595959"/>
            </a:solidFill>
          </a:ln>
        </p:spPr>
        <p:txBody>
          <a:bodyPr wrap="none" rtlCol="0">
            <a:spAutoFit/>
          </a:bodyPr>
          <a:lstStyle/>
          <a:p>
            <a:pPr>
              <a:spcAft>
                <a:spcPts val="0"/>
              </a:spcAft>
            </a:pPr>
            <a:r>
              <a:rPr lang="en-US" sz="1600" i="0" dirty="0" smtClean="0">
                <a:solidFill>
                  <a:schemeClr val="tx1"/>
                </a:solidFill>
              </a:rPr>
              <a:t> Comprehensive diagnostics</a:t>
            </a:r>
          </a:p>
          <a:p>
            <a:pPr>
              <a:spcAft>
                <a:spcPts val="0"/>
              </a:spcAft>
            </a:pPr>
            <a:r>
              <a:rPr lang="en-US" sz="1600" i="0" dirty="0">
                <a:solidFill>
                  <a:schemeClr val="tx1"/>
                </a:solidFill>
              </a:rPr>
              <a:t> </a:t>
            </a:r>
            <a:r>
              <a:rPr lang="en-US" sz="1600" i="0" dirty="0" smtClean="0">
                <a:solidFill>
                  <a:schemeClr val="tx1"/>
                </a:solidFill>
              </a:rPr>
              <a:t>Physics integration</a:t>
            </a:r>
          </a:p>
          <a:p>
            <a:pPr>
              <a:spcAft>
                <a:spcPts val="0"/>
              </a:spcAft>
            </a:pPr>
            <a:r>
              <a:rPr lang="en-US" sz="1600" i="0" dirty="0">
                <a:solidFill>
                  <a:schemeClr val="tx1"/>
                </a:solidFill>
              </a:rPr>
              <a:t> </a:t>
            </a:r>
            <a:r>
              <a:rPr lang="en-US" sz="1600" i="0" dirty="0" smtClean="0">
                <a:solidFill>
                  <a:schemeClr val="tx1"/>
                </a:solidFill>
              </a:rPr>
              <a:t>Scenario development</a:t>
            </a:r>
            <a:endParaRPr lang="en-US" sz="1600" i="0" dirty="0">
              <a:solidFill>
                <a:schemeClr val="tx1"/>
              </a:solidFill>
            </a:endParaRPr>
          </a:p>
        </p:txBody>
      </p:sp>
      <p:sp>
        <p:nvSpPr>
          <p:cNvPr id="18" name="Text Box 4"/>
          <p:cNvSpPr txBox="1">
            <a:spLocks noChangeArrowheads="1"/>
          </p:cNvSpPr>
          <p:nvPr/>
        </p:nvSpPr>
        <p:spPr bwMode="auto">
          <a:xfrm>
            <a:off x="2857500" y="1280160"/>
            <a:ext cx="1744133"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780"/>
              </a:lnSpc>
              <a:spcBef>
                <a:spcPts val="0"/>
              </a:spcBef>
              <a:spcAft>
                <a:spcPts val="600"/>
              </a:spcAft>
              <a:buNone/>
            </a:pPr>
            <a:r>
              <a:rPr lang="en-US" sz="1400" b="0" i="0" dirty="0" smtClean="0">
                <a:solidFill>
                  <a:schemeClr val="tx1"/>
                </a:solidFill>
              </a:rPr>
              <a:t>Passive </a:t>
            </a:r>
            <a:r>
              <a:rPr lang="en-US" sz="1400" b="0" i="0" dirty="0">
                <a:solidFill>
                  <a:schemeClr val="tx1"/>
                </a:solidFill>
              </a:rPr>
              <a:t>Plates</a:t>
            </a:r>
          </a:p>
          <a:p>
            <a:pPr algn="l" eaLnBrk="1" hangingPunct="1">
              <a:lnSpc>
                <a:spcPts val="1780"/>
              </a:lnSpc>
              <a:spcBef>
                <a:spcPts val="0"/>
              </a:spcBef>
              <a:spcAft>
                <a:spcPts val="600"/>
              </a:spcAft>
              <a:buFontTx/>
              <a:buNone/>
            </a:pPr>
            <a:r>
              <a:rPr lang="en-US" sz="1400" b="0" i="0" dirty="0" err="1" smtClean="0">
                <a:solidFill>
                  <a:schemeClr val="tx1"/>
                </a:solidFill>
              </a:rPr>
              <a:t>Heilicity</a:t>
            </a:r>
            <a:r>
              <a:rPr lang="en-US" sz="1400" b="0" i="0" dirty="0" smtClean="0">
                <a:solidFill>
                  <a:schemeClr val="tx1"/>
                </a:solidFill>
              </a:rPr>
              <a:t> Injection</a:t>
            </a:r>
          </a:p>
          <a:p>
            <a:pPr algn="l" eaLnBrk="1" hangingPunct="1">
              <a:lnSpc>
                <a:spcPts val="1780"/>
              </a:lnSpc>
              <a:spcBef>
                <a:spcPts val="0"/>
              </a:spcBef>
              <a:spcAft>
                <a:spcPts val="600"/>
              </a:spcAft>
              <a:buFontTx/>
              <a:buNone/>
            </a:pPr>
            <a:r>
              <a:rPr lang="en-US" sz="1400" b="0" i="0" dirty="0" smtClean="0">
                <a:solidFill>
                  <a:schemeClr val="tx1"/>
                </a:solidFill>
              </a:rPr>
              <a:t>HHFW</a:t>
            </a:r>
            <a:endParaRPr lang="en-US" sz="1400" b="0" i="0" dirty="0">
              <a:solidFill>
                <a:schemeClr val="tx1"/>
              </a:solidFill>
            </a:endParaRPr>
          </a:p>
          <a:p>
            <a:pPr algn="l" eaLnBrk="1" hangingPunct="1">
              <a:lnSpc>
                <a:spcPts val="1780"/>
              </a:lnSpc>
              <a:spcBef>
                <a:spcPts val="0"/>
              </a:spcBef>
              <a:spcAft>
                <a:spcPts val="600"/>
              </a:spcAft>
              <a:buFontTx/>
              <a:buNone/>
            </a:pPr>
            <a:r>
              <a:rPr lang="en-US" sz="1400" b="0" i="0" dirty="0" smtClean="0">
                <a:solidFill>
                  <a:schemeClr val="tx1"/>
                </a:solidFill>
              </a:rPr>
              <a:t>1 x 6 RWM Coils</a:t>
            </a:r>
          </a:p>
        </p:txBody>
      </p:sp>
      <p:sp>
        <p:nvSpPr>
          <p:cNvPr id="19" name="Text Box 4"/>
          <p:cNvSpPr txBox="1">
            <a:spLocks noChangeArrowheads="1"/>
          </p:cNvSpPr>
          <p:nvPr/>
        </p:nvSpPr>
        <p:spPr bwMode="auto">
          <a:xfrm>
            <a:off x="4597400" y="1280161"/>
            <a:ext cx="1930400"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880"/>
              </a:lnSpc>
              <a:spcBef>
                <a:spcPts val="0"/>
              </a:spcBef>
              <a:spcAft>
                <a:spcPts val="600"/>
              </a:spcAft>
              <a:buNone/>
            </a:pPr>
            <a:r>
              <a:rPr lang="en-US" sz="1400" b="0" i="0" dirty="0" smtClean="0">
                <a:solidFill>
                  <a:schemeClr val="tx1"/>
                </a:solidFill>
              </a:rPr>
              <a:t>Large </a:t>
            </a:r>
            <a:r>
              <a:rPr lang="en-US" sz="1400" b="0" i="0" dirty="0" err="1" smtClean="0">
                <a:solidFill>
                  <a:schemeClr val="tx1"/>
                </a:solidFill>
              </a:rPr>
              <a:t>divertor</a:t>
            </a:r>
            <a:r>
              <a:rPr lang="en-US" sz="1400" b="0" i="0" dirty="0" smtClean="0">
                <a:solidFill>
                  <a:schemeClr val="tx1"/>
                </a:solidFill>
              </a:rPr>
              <a:t> volume</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Merging/Compression</a:t>
            </a:r>
          </a:p>
          <a:p>
            <a:pPr algn="l" eaLnBrk="1" hangingPunct="1">
              <a:lnSpc>
                <a:spcPts val="1880"/>
              </a:lnSpc>
              <a:spcBef>
                <a:spcPts val="0"/>
              </a:spcBef>
              <a:spcAft>
                <a:spcPts val="600"/>
              </a:spcAft>
              <a:buFontTx/>
              <a:buNone/>
            </a:pPr>
            <a:r>
              <a:rPr lang="en-US" sz="1400" b="0" i="0" dirty="0" smtClean="0">
                <a:solidFill>
                  <a:schemeClr val="tx1"/>
                </a:solidFill>
              </a:rPr>
              <a:t>ECH</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2 x 12 ELM coils</a:t>
            </a:r>
          </a:p>
        </p:txBody>
      </p:sp>
      <p:sp>
        <p:nvSpPr>
          <p:cNvPr id="20" name="Rectangle 19"/>
          <p:cNvSpPr/>
          <p:nvPr/>
        </p:nvSpPr>
        <p:spPr>
          <a:xfrm>
            <a:off x="3140553" y="928301"/>
            <a:ext cx="2944035" cy="338554"/>
          </a:xfrm>
          <a:prstGeom prst="rect">
            <a:avLst/>
          </a:prstGeom>
        </p:spPr>
        <p:txBody>
          <a:bodyPr wrap="none">
            <a:spAutoFit/>
          </a:bodyPr>
          <a:lstStyle/>
          <a:p>
            <a:pPr>
              <a:buNone/>
            </a:pPr>
            <a:r>
              <a:rPr lang="en-US" sz="1600" i="0" dirty="0" smtClean="0">
                <a:solidFill>
                  <a:srgbClr val="0000CC"/>
                </a:solidFill>
              </a:rPr>
              <a:t>Complementary Capabilities</a:t>
            </a:r>
            <a:endParaRPr lang="en-US" sz="1600" i="0" dirty="0"/>
          </a:p>
        </p:txBody>
      </p:sp>
    </p:spTree>
    <p:extLst>
      <p:ext uri="{BB962C8B-B14F-4D97-AF65-F5344CB8AC3E}">
        <p14:creationId xmlns:p14="http://schemas.microsoft.com/office/powerpoint/2010/main" val="3472438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txDef>
      <a:spPr>
        <a:noFill/>
      </a:spPr>
      <a:bodyPr wrap="none" rtlCol="0">
        <a:spAutoFit/>
      </a:bodyPr>
      <a:lstStyle>
        <a:defPPr>
          <a:defRPr sz="1800" i="0" dirty="0" smtClean="0">
            <a:solidFill>
              <a:schemeClr val="tx1"/>
            </a:solidFill>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80097</TotalTime>
  <Words>6762</Words>
  <Application>Microsoft Office PowerPoint</Application>
  <PresentationFormat>On-screen Show (4:3)</PresentationFormat>
  <Paragraphs>1068</Paragraphs>
  <Slides>97</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Blank Presentation</vt:lpstr>
      <vt:lpstr>Document</vt:lpstr>
      <vt:lpstr>PowerPoint Presentation</vt:lpstr>
      <vt:lpstr>PowerPoint Presentation</vt:lpstr>
      <vt:lpstr>Outline</vt:lpstr>
      <vt:lpstr>Advantages of fusion:  safe, sustainable,  high energy density, environmentally attractive </vt:lpstr>
      <vt:lpstr>Fusion requires very high temperatures, but these have already been achieved</vt:lpstr>
      <vt:lpstr>At fusion temperatures gas becomes plasma, a “soup” of electrons and positive ions</vt:lpstr>
      <vt:lpstr>Charged particles confined by magnetic fields, but a simple toroidal field gives poor confinement</vt:lpstr>
      <vt:lpstr>Tokamak:  Poloidal field from plasma current + toroidal field from magnets create helical field</vt:lpstr>
      <vt:lpstr>Tokamaks are not presently steady-state, but in the future will operate without transformer</vt:lpstr>
      <vt:lpstr>PowerPoint Presentation</vt:lpstr>
      <vt:lpstr>Aspect ratio and elongation are important free parameters </vt:lpstr>
      <vt:lpstr>PowerPoint Presentation</vt:lpstr>
      <vt:lpstr>PowerPoint Presentation</vt:lpstr>
      <vt:lpstr>The National Spherical Torus Experiment (NSTX)</vt:lpstr>
      <vt:lpstr>PowerPoint Presentation</vt:lpstr>
      <vt:lpstr>NSTX achieved favorable confinement and current drive results; Will trends continue in NSTX-U?</vt:lpstr>
      <vt:lpstr>PowerPoint Presentation</vt:lpstr>
      <vt:lpstr>NSTX-U will test ability of advanced divertors to mitigate very high heat-fluxes </vt:lpstr>
      <vt:lpstr>Your more specific slides here</vt:lpstr>
      <vt:lpstr>Conclusions</vt:lpstr>
      <vt:lpstr>Opportunities to participate in NSTX-U research</vt:lpstr>
      <vt:lpstr>Back-up slides</vt:lpstr>
      <vt:lpstr>What is fusion?</vt:lpstr>
      <vt:lpstr>Advantages of fusion:  safe, sustainable,  high energy density, environmentally attractive </vt:lpstr>
      <vt:lpstr>Fusion requires very high temperatures</vt:lpstr>
      <vt:lpstr>Magnetic fusion has already achieved  the necessary very high temperatures!</vt:lpstr>
      <vt:lpstr>Gas becomes plasma at fusion temperatures</vt:lpstr>
      <vt:lpstr>Plasma is a gas of charged particles: “Soup” of negatively charged electrons, positive ions</vt:lpstr>
      <vt:lpstr>An estimated 99% of matter in the  observable universe is in the plasma state</vt:lpstr>
      <vt:lpstr>PowerPoint Presentation</vt:lpstr>
      <vt:lpstr>Confinement methods for controlled fusion</vt:lpstr>
      <vt:lpstr>Magnetic fusion is arguably closest  to ultimate goal of electricity generation</vt:lpstr>
      <vt:lpstr>How would magnetic fusion make electricity?</vt:lpstr>
      <vt:lpstr>Charged particles confined by magnetic fields</vt:lpstr>
      <vt:lpstr>Example magnetic fields in units of Tesla [ T ]</vt:lpstr>
      <vt:lpstr>Magnetic fusion uses electromagnets</vt:lpstr>
      <vt:lpstr>Fusion: Use multiple coils to create “toroidal” field</vt:lpstr>
      <vt:lpstr>Simple toroidal field  poor confinement</vt:lpstr>
      <vt:lpstr>Helical magnetic field improves confinement</vt:lpstr>
      <vt:lpstr>Tokamak:  Poloidal field from plasma current + toroidal field from magnets create helical field</vt:lpstr>
      <vt:lpstr>Conventional tokamak is not steady-state</vt:lpstr>
      <vt:lpstr>“Advanced Tokamak” uses external + self-generated current to operate without transformer</vt:lpstr>
      <vt:lpstr>Stellarator:  Toroidal / helical currents in coils + toroidal field from magnets create helical field</vt:lpstr>
      <vt:lpstr>Tokamaks and stellarators are the  leading configurations in magnetic fusion</vt:lpstr>
      <vt:lpstr>PowerPoint Presentation</vt:lpstr>
      <vt:lpstr>ITER magnets will be largest ever built</vt:lpstr>
      <vt:lpstr>Size of ITER driven largely by plasma confinement</vt:lpstr>
      <vt:lpstr>PowerPoint Presentation</vt:lpstr>
      <vt:lpstr>Aspect ratio is important free parameter </vt:lpstr>
      <vt:lpstr>STs have higher natural elongation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NSTX Upgrade mission elements</vt:lpstr>
      <vt:lpstr>PowerPoint Presentation</vt:lpstr>
      <vt:lpstr>NSTX achieved 70% “transformer-less” current drive Will NSTX-U achieve 100% as predicted by simulations?</vt:lpstr>
      <vt:lpstr>PowerPoint Presentation</vt:lpstr>
      <vt:lpstr>NSTX achieved 200kA (~20%) “transformer-less” start-up Will NSTX-U achieve 400kA or more as per simulations?</vt:lpstr>
      <vt:lpstr>NSTX / MAST observed confinement increase at higher Te (!) Will confinement trend continue, or look like conventional A?</vt:lpstr>
      <vt:lpstr>All modern tokamaks / STs use a “divertor” to  control where power and particles are exhausted</vt:lpstr>
      <vt:lpstr>PowerPoint Presentation</vt:lpstr>
      <vt:lpstr>NSTX-U will test ability of radiation and advanced divertors to mitigate very high heat-fluxes </vt:lpstr>
      <vt:lpstr>PowerPoint Presentation</vt:lpstr>
      <vt:lpstr>PowerPoint Presentation</vt:lpstr>
      <vt:lpstr>PowerPoint Presentation</vt:lpstr>
      <vt:lpstr>Center-stack fabrication and assembly (2)</vt:lpstr>
      <vt:lpstr>Completion of transformer winding and VPI</vt:lpstr>
      <vt:lpstr>Same-day delivery to D-Site costs extra</vt:lpstr>
      <vt:lpstr>New Center-Stack installed in NSTX-U (!) Vacuum pump-down achieved in January, 2015</vt:lpstr>
      <vt:lpstr>PowerPoint Presentation</vt:lpstr>
      <vt:lpstr>PowerPoint Presentation</vt:lpstr>
      <vt:lpstr>Magnetic Confinement Fusion Performance</vt:lpstr>
      <vt:lpstr>Particle trajectories in a tokamak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jberkery</cp:lastModifiedBy>
  <cp:revision>13410</cp:revision>
  <cp:lastPrinted>2015-01-30T06:32:29Z</cp:lastPrinted>
  <dcterms:created xsi:type="dcterms:W3CDTF">2003-10-01T16:23:57Z</dcterms:created>
  <dcterms:modified xsi:type="dcterms:W3CDTF">2015-05-15T13:53:32Z</dcterms:modified>
</cp:coreProperties>
</file>