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  <p:sldMasterId id="2147483691" r:id="rId2"/>
  </p:sldMasterIdLst>
  <p:notesMasterIdLst>
    <p:notesMasterId r:id="rId9"/>
  </p:notesMasterIdLst>
  <p:handoutMasterIdLst>
    <p:handoutMasterId r:id="rId10"/>
  </p:handoutMasterIdLst>
  <p:sldIdLst>
    <p:sldId id="1467" r:id="rId3"/>
    <p:sldId id="1470" r:id="rId4"/>
    <p:sldId id="1468" r:id="rId5"/>
    <p:sldId id="1471" r:id="rId6"/>
    <p:sldId id="1472" r:id="rId7"/>
    <p:sldId id="1473" r:id="rId8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1822CD"/>
        </a:solidFill>
        <a:latin typeface="Helvetic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hn (Jack) Berkery" initials="JW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FF"/>
    <a:srgbClr val="0000FF"/>
    <a:srgbClr val="009900"/>
    <a:srgbClr val="FFFFCC"/>
    <a:srgbClr val="FFFF99"/>
    <a:srgbClr val="FFFF66"/>
    <a:srgbClr val="E2E2E2"/>
    <a:srgbClr val="E0E0E0"/>
    <a:srgbClr val="E8E8E8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44" autoAdjust="0"/>
    <p:restoredTop sz="98920" autoAdjust="0"/>
  </p:normalViewPr>
  <p:slideViewPr>
    <p:cSldViewPr>
      <p:cViewPr varScale="1">
        <p:scale>
          <a:sx n="74" d="100"/>
          <a:sy n="74" d="100"/>
        </p:scale>
        <p:origin x="-1386" y="-90"/>
      </p:cViewPr>
      <p:guideLst>
        <p:guide orient="horz" pos="4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420" y="-11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2"/>
            <a:ext cx="3005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t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33" tIns="46167" rIns="92333" bIns="46167" numCol="1" anchor="b" anchorCtr="0" compatLnSpc="1">
            <a:prstTxWarp prst="textNoShape">
              <a:avLst/>
            </a:prstTxWarp>
          </a:bodyPr>
          <a:lstStyle>
            <a:lvl1pPr algn="r" defTabSz="923761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F97EDBF-DAB4-477E-BB15-03AAFAEDCC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00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2" y="2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4213"/>
            <a:ext cx="4667250" cy="3500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90" y="4413250"/>
            <a:ext cx="5102225" cy="411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2" y="87503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2" tIns="45696" rIns="91392" bIns="45696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8D3C0642-66A5-4F41-8DBE-5CDCF08105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2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E3E5D7-70FF-4193-992F-E1008B3CBCA1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03677-29D2-422C-A19C-1F225044B78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4213"/>
            <a:ext cx="4667250" cy="35004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03677-29D2-422C-A19C-1F225044B78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4213"/>
            <a:ext cx="4667250" cy="35004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03677-29D2-422C-A19C-1F225044B78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4213"/>
            <a:ext cx="4667250" cy="35004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003677-29D2-422C-A19C-1F225044B78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4213"/>
            <a:ext cx="4667250" cy="35004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A50AD9-92D8-44DF-8264-975BA7829426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54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DEA0E9-30ED-41CA-856B-02BF30984E7C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2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875"/>
            <a:ext cx="2286000" cy="615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875"/>
            <a:ext cx="6705600" cy="6156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BF3A15-0D73-4698-A027-9C0B60553F5B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329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875"/>
            <a:ext cx="9144000" cy="815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771900"/>
            <a:ext cx="87630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382000" y="6653213"/>
            <a:ext cx="762000" cy="152400"/>
          </a:xfrm>
        </p:spPr>
        <p:txBody>
          <a:bodyPr/>
          <a:lstStyle>
            <a:lvl1pPr>
              <a:defRPr/>
            </a:lvl1pPr>
          </a:lstStyle>
          <a:p>
            <a:fld id="{8025F55E-7626-4F3D-A3D3-A04BABD81B4D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239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3" descr="ppi224.tmp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2724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53"/>
          <p:cNvSpPr txBox="1">
            <a:spLocks noChangeArrowheads="1"/>
          </p:cNvSpPr>
          <p:nvPr/>
        </p:nvSpPr>
        <p:spPr bwMode="auto">
          <a:xfrm>
            <a:off x="7696200" y="215899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800">
                <a:solidFill>
                  <a:srgbClr val="FF0000"/>
                </a:solidFill>
                <a:latin typeface="Arial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pic>
        <p:nvPicPr>
          <p:cNvPr id="57" name="Picture 3" descr="C:\Users\jmenard\Desktop\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38" y="4337040"/>
            <a:ext cx="3078162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48" descr="ppi221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104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Text Box 152"/>
          <p:cNvSpPr txBox="1">
            <a:spLocks noChangeArrowheads="1"/>
          </p:cNvSpPr>
          <p:nvPr/>
        </p:nvSpPr>
        <p:spPr bwMode="auto">
          <a:xfrm>
            <a:off x="152400" y="205104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ea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Coll of Wm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CompX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900">
                <a:solidFill>
                  <a:srgbClr val="0000FF"/>
                </a:solidFill>
                <a:latin typeface="Arial" charset="0"/>
              </a:rPr>
              <a:t>X Science LLC</a:t>
            </a:r>
          </a:p>
        </p:txBody>
      </p:sp>
      <p:pic>
        <p:nvPicPr>
          <p:cNvPr id="60" name="Picture 5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4105260"/>
            <a:ext cx="227488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844" y="1058863"/>
            <a:ext cx="6056312" cy="147002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4019" y="3024188"/>
            <a:ext cx="5795962" cy="971117"/>
          </a:xfrm>
        </p:spPr>
        <p:txBody>
          <a:bodyPr anchor="b"/>
          <a:lstStyle>
            <a:lvl1pPr marL="0" indent="0" algn="ctr">
              <a:buNone/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16224"/>
            <a:ext cx="2133600" cy="2377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333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50AD9-92D8-44DF-8264-975BA7829426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  <p:pic>
        <p:nvPicPr>
          <p:cNvPr id="53" name="Picture 52" descr="doe-ofes-logo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284" y="209136"/>
            <a:ext cx="2717777" cy="512451"/>
          </a:xfrm>
          <a:prstGeom prst="rect">
            <a:avLst/>
          </a:prstGeom>
        </p:spPr>
      </p:pic>
      <p:pic>
        <p:nvPicPr>
          <p:cNvPr id="54" name="Picture 53" descr="NSTX-U_logo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3" y="70899"/>
            <a:ext cx="3031003" cy="77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851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16224"/>
            <a:ext cx="2133600" cy="2377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333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2792-B6C3-45AD-B08C-FC074EF9E523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916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616224"/>
            <a:ext cx="2133600" cy="2377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333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88660-916B-46F3-8CAD-ED62711E7B02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12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616224"/>
            <a:ext cx="2133600" cy="2377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333C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F503F-5E89-4907-A129-70318C9C1297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237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616224"/>
            <a:ext cx="2133600" cy="2377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333C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DA75E-4D43-4D07-B349-563A1BA96251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844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616224"/>
            <a:ext cx="2133600" cy="23774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3333C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50C1A-1821-4063-BCC5-A2866379DCF4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1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i="0"/>
            </a:lvl1pPr>
          </a:lstStyle>
          <a:p>
            <a:fld id="{51512792-B6C3-45AD-B08C-FC074EF9E523}" type="slidenum">
              <a:rPr lang="en-US" altLang="en-US" smtClean="0">
                <a:solidFill>
                  <a:srgbClr val="3333CC"/>
                </a:solidFill>
              </a:rPr>
              <a:pPr/>
              <a:t>‹#›</a:t>
            </a:fld>
            <a:endParaRPr lang="en-US" alt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6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0E88660-916B-46F3-8CAD-ED62711E7B02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67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3053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2F503F-5E89-4907-A129-70318C9C1297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5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FDA75E-4D43-4D07-B349-563A1BA9625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33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050C1A-1821-4063-BCC5-A2866379DCF4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166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B17173D-07EE-4C68-85F3-E5656F3A7CFE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73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8E6655-782C-410D-9779-7F1183A05E33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099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FABF0F-70C1-496C-85D8-B21AFFB1A621}" type="slidenum">
              <a:rPr lang="en-US" altLang="en-US">
                <a:solidFill>
                  <a:srgbClr val="3333CC"/>
                </a:solidFill>
              </a:rPr>
              <a:pPr/>
              <a:t>‹#›</a:t>
            </a:fld>
            <a:endParaRPr lang="en-US" altLang="en-US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51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4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219200"/>
            <a:ext cx="8763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905352" name="Picture 136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39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535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0" y="15875"/>
            <a:ext cx="9144000" cy="81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8F8F8">
                        <a:alpha val="30000"/>
                      </a:srgbClr>
                    </a:gs>
                    <a:gs pos="100000">
                      <a:srgbClr val="F8F8F8">
                        <a:gamma/>
                        <a:shade val="80784"/>
                        <a:invGamma/>
                        <a:alpha val="86000"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grpSp>
        <p:nvGrpSpPr>
          <p:cNvPr id="905421" name="Group 205"/>
          <p:cNvGrpSpPr>
            <a:grpSpLocks/>
          </p:cNvGrpSpPr>
          <p:nvPr/>
        </p:nvGrpSpPr>
        <p:grpSpPr bwMode="auto">
          <a:xfrm>
            <a:off x="0" y="6578600"/>
            <a:ext cx="9144000" cy="279400"/>
            <a:chOff x="0" y="4144"/>
            <a:chExt cx="5760" cy="176"/>
          </a:xfrm>
        </p:grpSpPr>
        <p:pic>
          <p:nvPicPr>
            <p:cNvPr id="905410" name="Picture 194"/>
            <p:cNvPicPr>
              <a:picLocks noChangeAspect="1" noChangeArrowheads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144"/>
              <a:ext cx="5760" cy="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05415" name="Text Box 199"/>
            <p:cNvSpPr txBox="1">
              <a:spLocks noChangeArrowheads="1"/>
            </p:cNvSpPr>
            <p:nvPr userDrawn="1"/>
          </p:nvSpPr>
          <p:spPr bwMode="auto">
            <a:xfrm>
              <a:off x="172" y="4180"/>
              <a:ext cx="452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520700" indent="-228600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262063" indent="-23336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1600200" indent="-223838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0574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5146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29718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429000" indent="-223838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20000"/>
                </a:spcBef>
                <a:buFontTx/>
                <a:buNone/>
              </a:pPr>
              <a:r>
                <a:rPr lang="en-US" altLang="en-US" sz="1200" i="1" dirty="0" smtClean="0">
                  <a:solidFill>
                    <a:srgbClr val="171FC7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Helvetica" pitchFamily="34" charset="0"/>
                  <a:cs typeface="Arial" pitchFamily="34" charset="0"/>
                </a:rPr>
                <a:t>NSTX-U</a:t>
              </a:r>
            </a:p>
          </p:txBody>
        </p:sp>
      </p:grpSp>
      <p:sp>
        <p:nvSpPr>
          <p:cNvPr id="905422" name="Rectangle 206"/>
          <p:cNvSpPr>
            <a:spLocks noChangeArrowheads="1"/>
          </p:cNvSpPr>
          <p:nvPr/>
        </p:nvSpPr>
        <p:spPr bwMode="auto">
          <a:xfrm>
            <a:off x="762000" y="6580188"/>
            <a:ext cx="71628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10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  <a:cs typeface="Arial" pitchFamily="34" charset="0"/>
              </a:rPr>
              <a:t>NSTX-U outreach through seminars</a:t>
            </a:r>
          </a:p>
        </p:txBody>
      </p:sp>
      <p:sp>
        <p:nvSpPr>
          <p:cNvPr id="905423" name="Rectangle 20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653213"/>
            <a:ext cx="762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9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1pPr>
          </a:lstStyle>
          <a:p>
            <a:fld id="{7854A1D3-58A8-40A6-9F2C-9F057B370B09}" type="slidenum">
              <a:rPr lang="en-US" altLang="en-US" smtClean="0">
                <a:solidFill>
                  <a:srgbClr val="3333CC"/>
                </a:solidFill>
                <a:cs typeface="Arial" pitchFamily="34" charset="0"/>
              </a:rPr>
              <a:pPr/>
              <a:t>‹#›</a:t>
            </a:fld>
            <a:endParaRPr lang="en-US" altLang="en-US" dirty="0" smtClean="0">
              <a:solidFill>
                <a:srgbClr val="3333CC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FF3300"/>
        </a:buClr>
        <a:buSzPct val="75000"/>
        <a:buFont typeface="Wingdings" pitchFamily="2" charset="2"/>
        <a:buChar char="q"/>
        <a:defRPr sz="2400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80000"/>
        <a:buChar char="•"/>
        <a:defRPr>
          <a:solidFill>
            <a:srgbClr val="FF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FF"/>
        </a:buClr>
        <a:buSzPct val="65000"/>
        <a:buFont typeface="Wingdings" pitchFamily="2" charset="2"/>
        <a:buChar char="q"/>
        <a:defRPr sz="1600">
          <a:solidFill>
            <a:srgbClr val="0099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9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578600"/>
            <a:ext cx="9144000" cy="2794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</p:pic>
      <p:pic>
        <p:nvPicPr>
          <p:cNvPr id="7" name="Picture 136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0"/>
            <a:ext cx="9144000" cy="9271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2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6500" y="6616224"/>
            <a:ext cx="6008688" cy="2377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6314" y="6616224"/>
            <a:ext cx="503237" cy="2377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/>
                </a:solidFill>
              </a:defRPr>
            </a:lvl1pPr>
          </a:lstStyle>
          <a:p>
            <a:fld id="{7854A1D3-58A8-40A6-9F2C-9F057B370B09}" type="slidenum">
              <a:rPr lang="en-US" altLang="en-US" smtClean="0">
                <a:solidFill>
                  <a:srgbClr val="3333CC"/>
                </a:solidFill>
                <a:cs typeface="Arial" pitchFamily="34" charset="0"/>
              </a:rPr>
              <a:pPr/>
              <a:t>‹#›</a:t>
            </a:fld>
            <a:endParaRPr lang="en-US" altLang="en-US" dirty="0" smtClean="0">
              <a:solidFill>
                <a:srgbClr val="3333CC"/>
              </a:solidFill>
              <a:cs typeface="Arial" pitchFamily="34" charset="0"/>
            </a:endParaRPr>
          </a:p>
        </p:txBody>
      </p:sp>
      <p:sp>
        <p:nvSpPr>
          <p:cNvPr id="12" name="Text Box 199"/>
          <p:cNvSpPr txBox="1">
            <a:spLocks noChangeArrowheads="1"/>
          </p:cNvSpPr>
          <p:nvPr/>
        </p:nvSpPr>
        <p:spPr bwMode="auto">
          <a:xfrm>
            <a:off x="273050" y="6591786"/>
            <a:ext cx="763731" cy="246221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elvetica" pitchFamily="-128" charset="0"/>
              </a:rPr>
              <a:t>NSTX-U</a:t>
            </a:r>
          </a:p>
        </p:txBody>
      </p:sp>
    </p:spTree>
    <p:extLst>
      <p:ext uri="{BB962C8B-B14F-4D97-AF65-F5344CB8AC3E}">
        <p14:creationId xmlns:p14="http://schemas.microsoft.com/office/powerpoint/2010/main" val="148722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2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FF00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esu.edu/mathematics-natural-sciences-and-technology/department-physics-and-engineering" TargetMode="External"/><Relationship Id="rId3" Type="http://schemas.openxmlformats.org/officeDocument/2006/relationships/hyperlink" Target="http://drexel.edu/plasma/researchlabs/plasma-energy-lab/" TargetMode="External"/><Relationship Id="rId7" Type="http://schemas.openxmlformats.org/officeDocument/2006/relationships/hyperlink" Target="https://physics.lafayette.edu/people/andrew-kortyna/" TargetMode="External"/><Relationship Id="rId2" Type="http://schemas.openxmlformats.org/officeDocument/2006/relationships/hyperlink" Target="http://www.drexel.edu/physics/research/researchAreas/Nonlinear%20Dynamics/" TargetMode="Externa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://www1.villanova.edu/villanova/engineering/departments/me.html" TargetMode="External"/><Relationship Id="rId11" Type="http://schemas.openxmlformats.org/officeDocument/2006/relationships/hyperlink" Target="http://www.fandm.edu/physics/research" TargetMode="External"/><Relationship Id="rId5" Type="http://schemas.openxmlformats.org/officeDocument/2006/relationships/hyperlink" Target="http://engineering.temple.edu/research/research-labs-centers" TargetMode="External"/><Relationship Id="rId10" Type="http://schemas.openxmlformats.org/officeDocument/2006/relationships/hyperlink" Target="http://web.physics.udel.edu/about/directory/faculty/michael-shay" TargetMode="External"/><Relationship Id="rId4" Type="http://schemas.openxmlformats.org/officeDocument/2006/relationships/hyperlink" Target="https://phys.cst.temple.edu/research.html" TargetMode="External"/><Relationship Id="rId9" Type="http://schemas.openxmlformats.org/officeDocument/2006/relationships/hyperlink" Target="http://web.physics.udel.edu/about/directory/faculty/william-matthaeus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Straight Connector 58"/>
          <p:cNvCxnSpPr>
            <a:cxnSpLocks noChangeShapeType="1"/>
          </p:cNvCxnSpPr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noFill/>
          <a:ln w="0" algn="ctr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1" name="Straight Connector 2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Line 150"/>
          <p:cNvSpPr>
            <a:spLocks noChangeShapeType="1"/>
          </p:cNvSpPr>
          <p:nvPr/>
        </p:nvSpPr>
        <p:spPr bwMode="auto">
          <a:xfrm>
            <a:off x="0" y="0"/>
            <a:ext cx="914400" cy="0"/>
          </a:xfrm>
          <a:prstGeom prst="line">
            <a:avLst/>
          </a:prstGeom>
          <a:noFill/>
          <a:ln w="0">
            <a:solidFill>
              <a:srgbClr val="FB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3" name="Straight Connector 2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4" name="Line 131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5" name="Straight Connector 2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762" name="Rectangle 2"/>
          <p:cNvSpPr>
            <a:spLocks noChangeArrowheads="1"/>
          </p:cNvSpPr>
          <p:nvPr/>
        </p:nvSpPr>
        <p:spPr bwMode="auto">
          <a:xfrm>
            <a:off x="0" y="984392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spcBef>
                <a:spcPct val="0"/>
              </a:spcBef>
              <a:buFontTx/>
              <a:buNone/>
            </a:pPr>
            <a:r>
              <a:rPr lang="en-U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128" charset="-128"/>
              </a:rPr>
              <a:t>NSTX-U outreach through seminars at universities</a:t>
            </a:r>
            <a:endParaRPr lang="en-US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ea typeface="ＭＳ Ｐゴシック" pitchFamily="-128" charset="-128"/>
            </a:endParaRPr>
          </a:p>
        </p:txBody>
      </p:sp>
      <p:cxnSp>
        <p:nvCxnSpPr>
          <p:cNvPr id="2057" name="Straight Connector 2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8" name="Line 132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59" name="Straight Connector 2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531626" y="2096459"/>
            <a:ext cx="6088374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J.W. Berkery</a:t>
            </a:r>
            <a:r>
              <a:rPr lang="en-US" sz="2000" b="0" i="0" baseline="30000" dirty="0" smtClean="0">
                <a:solidFill>
                  <a:srgbClr val="000000"/>
                </a:solidFill>
                <a:latin typeface="Arial" charset="0"/>
              </a:rPr>
              <a:t>1</a:t>
            </a: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, D.R. Smith</a:t>
            </a:r>
            <a:r>
              <a:rPr lang="en-US" sz="2000" b="0" i="0" baseline="30000" dirty="0" smtClean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n-US" sz="2000" b="0" i="0" dirty="0" smtClean="0">
                <a:solidFill>
                  <a:srgbClr val="000000"/>
                </a:solidFill>
                <a:latin typeface="Arial" charset="0"/>
              </a:rPr>
              <a:t>, J.E. Menard</a:t>
            </a:r>
            <a:r>
              <a:rPr lang="en-US" sz="2000" b="0" i="0" baseline="30000" dirty="0" smtClean="0">
                <a:solidFill>
                  <a:srgbClr val="000000"/>
                </a:solidFill>
                <a:latin typeface="Arial" charset="0"/>
              </a:rPr>
              <a:t>3</a:t>
            </a:r>
            <a:endParaRPr lang="en-US" altLang="en-US" sz="1400" b="0" baseline="30000" dirty="0" smtClean="0">
              <a:solidFill>
                <a:srgbClr val="000000"/>
              </a:solidFill>
              <a:latin typeface="Arial" pitchFamily="34" charset="0"/>
            </a:endParaRP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baseline="30000" dirty="0" smtClean="0">
                <a:solidFill>
                  <a:srgbClr val="0000FF"/>
                </a:solidFill>
                <a:latin typeface="Arial" pitchFamily="34" charset="0"/>
              </a:rPr>
              <a:t>1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Columbia </a:t>
            </a:r>
            <a:r>
              <a:rPr lang="en-US" altLang="en-US" sz="1400" b="0" dirty="0">
                <a:solidFill>
                  <a:srgbClr val="0000FF"/>
                </a:solidFill>
                <a:latin typeface="Arial" pitchFamily="34" charset="0"/>
              </a:rPr>
              <a:t>University, New York, 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NY</a:t>
            </a: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baseline="30000" dirty="0" smtClean="0">
                <a:solidFill>
                  <a:srgbClr val="0000FF"/>
                </a:solidFill>
                <a:latin typeface="Arial" pitchFamily="34" charset="0"/>
              </a:rPr>
              <a:t>2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University of Wisconsin, Madison, WI </a:t>
            </a:r>
          </a:p>
          <a:p>
            <a:pPr lvl="0" algn="ctr">
              <a:spcBef>
                <a:spcPts val="0"/>
              </a:spcBef>
              <a:buClr>
                <a:srgbClr val="F70606"/>
              </a:buClr>
              <a:buSzPct val="150000"/>
              <a:buNone/>
            </a:pPr>
            <a:r>
              <a:rPr lang="en-US" altLang="en-US" sz="1400" b="0" baseline="30000" dirty="0">
                <a:solidFill>
                  <a:srgbClr val="0000FF"/>
                </a:solidFill>
                <a:latin typeface="Arial" pitchFamily="34" charset="0"/>
              </a:rPr>
              <a:t>3</a:t>
            </a:r>
            <a:r>
              <a:rPr lang="en-US" altLang="en-US" sz="1400" b="0" dirty="0" smtClean="0">
                <a:solidFill>
                  <a:srgbClr val="0000FF"/>
                </a:solidFill>
                <a:latin typeface="Arial" pitchFamily="34" charset="0"/>
              </a:rPr>
              <a:t>Princeton Plasma Physics Laboratory, Princeton, NJ</a:t>
            </a:r>
            <a:endParaRPr lang="en-US" altLang="en-US" sz="1400" b="0" dirty="0">
              <a:solidFill>
                <a:srgbClr val="0000FF"/>
              </a:solidFill>
              <a:latin typeface="Arial" pitchFamily="34" charset="0"/>
            </a:endParaRPr>
          </a:p>
        </p:txBody>
      </p:sp>
      <p:cxnSp>
        <p:nvCxnSpPr>
          <p:cNvPr id="2061" name="Straight Connector 3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2" name="Line 13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3" name="Straight Connector 3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Straight Connector 3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6" name="Line 13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7" name="Straight Connector 3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8" name="Line 13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69" name="Straight Connector 3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Line 139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1" name="Straight Connector 3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2" name="Line 143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3" name="Straight Connector 3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Line 144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5" name="Straight Connector 37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6" name="Line 145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7" name="Straight Connector 38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8" name="Line 146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79" name="Straight Connector 3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80" name="Picture 1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588"/>
            <a:ext cx="9144000" cy="83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81" name="Straight Connector 4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2" name="Line 147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3" name="Straight Connector 41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25888" name="Text Box 128"/>
          <p:cNvSpPr txBox="1">
            <a:spLocks noChangeArrowheads="1"/>
          </p:cNvSpPr>
          <p:nvPr/>
        </p:nvSpPr>
        <p:spPr bwMode="auto">
          <a:xfrm>
            <a:off x="838200" y="109538"/>
            <a:ext cx="1905000" cy="5540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buFontTx/>
              <a:buNone/>
              <a:defRPr/>
            </a:pPr>
            <a:r>
              <a:rPr lang="en-US" sz="3600" i="1" dirty="0">
                <a:solidFill>
                  <a:srgbClr val="171FC7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NSTX-U</a:t>
            </a:r>
          </a:p>
        </p:txBody>
      </p:sp>
      <p:cxnSp>
        <p:nvCxnSpPr>
          <p:cNvPr id="2085" name="Straight Connector 42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6" name="Line 148"/>
          <p:cNvSpPr>
            <a:spLocks noChangeShapeType="1"/>
          </p:cNvSpPr>
          <p:nvPr/>
        </p:nvSpPr>
        <p:spPr bwMode="auto">
          <a:xfrm>
            <a:off x="0" y="0"/>
            <a:ext cx="457200" cy="0"/>
          </a:xfrm>
          <a:prstGeom prst="line">
            <a:avLst/>
          </a:prstGeom>
          <a:noFill/>
          <a:ln w="0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87" name="Straight Connector 43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88" name="Rectangle 129"/>
          <p:cNvSpPr>
            <a:spLocks noChangeArrowheads="1"/>
          </p:cNvSpPr>
          <p:nvPr/>
        </p:nvSpPr>
        <p:spPr bwMode="auto">
          <a:xfrm>
            <a:off x="3651250" y="228600"/>
            <a:ext cx="15303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/>
          <a:p>
            <a:pPr algn="r" eaLnBrk="0" hangingPunct="0">
              <a:spcBef>
                <a:spcPct val="0"/>
              </a:spcBef>
              <a:buFontTx/>
              <a:buNone/>
            </a:pPr>
            <a:r>
              <a:rPr lang="en-US" sz="1800" b="1" i="1">
                <a:solidFill>
                  <a:srgbClr val="3333CC"/>
                </a:solidFill>
                <a:latin typeface="Arial" charset="0"/>
                <a:cs typeface="Arial" charset="0"/>
              </a:rPr>
              <a:t>Supported by   </a:t>
            </a:r>
          </a:p>
        </p:txBody>
      </p:sp>
      <p:cxnSp>
        <p:nvCxnSpPr>
          <p:cNvPr id="2089" name="Straight Connector 4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0" name="Line 149"/>
          <p:cNvSpPr>
            <a:spLocks noChangeShapeType="1"/>
          </p:cNvSpPr>
          <p:nvPr/>
        </p:nvSpPr>
        <p:spPr bwMode="auto">
          <a:xfrm>
            <a:off x="0" y="0"/>
            <a:ext cx="0" cy="457200"/>
          </a:xfrm>
          <a:prstGeom prst="line">
            <a:avLst/>
          </a:prstGeom>
          <a:noFill/>
          <a:ln w="0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0" tIns="0" rIns="0" bIns="0" anchor="ctr"/>
          <a:lstStyle/>
          <a:p>
            <a:pPr>
              <a:spcBef>
                <a:spcPct val="0"/>
              </a:spcBef>
              <a:buFontTx/>
              <a:buNone/>
            </a:pPr>
            <a:endParaRPr lang="en-US" b="1" i="1">
              <a:latin typeface="Helvetica" charset="0"/>
              <a:cs typeface="Arial" charset="0"/>
            </a:endParaRPr>
          </a:p>
        </p:txBody>
      </p:sp>
      <p:cxnSp>
        <p:nvCxnSpPr>
          <p:cNvPr id="2091" name="Straight Connector 4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2" name="Straight Connector 49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3" name="Straight Connector 50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094" name="Picture 53" descr="ppi224.tmp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133600"/>
            <a:ext cx="1295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95" name="Straight Connector 54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96" name="Text Box 153"/>
          <p:cNvSpPr txBox="1">
            <a:spLocks noChangeArrowheads="1"/>
          </p:cNvSpPr>
          <p:nvPr/>
        </p:nvSpPr>
        <p:spPr bwMode="auto">
          <a:xfrm>
            <a:off x="7696200" y="2165350"/>
            <a:ext cx="1295400" cy="431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 anchor="b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Culham Sci Ctr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York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Chubu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Fukui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Hiroshima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Hyogo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Kyoto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Kyushu Tokai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NIFS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Niigata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U Tokyo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JAEA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800">
                <a:solidFill>
                  <a:srgbClr val="FF0000"/>
                </a:solidFill>
                <a:latin typeface="Arial" charset="0"/>
              </a:rPr>
              <a:t>Inst for Nucl Res, Kiev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Ioffe Inst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TRINITI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Chonbuk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NFRI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KAIST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POSTECH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Seoul Natl U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ASIPP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CIEMAT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FOM Inst DIFFER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ENEA, Frascati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CEA, Cadarache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Jülich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IPP, Garching</a:t>
            </a:r>
          </a:p>
          <a:p>
            <a:pPr algn="r">
              <a:lnSpc>
                <a:spcPct val="90000"/>
              </a:lnSpc>
              <a:spcBef>
                <a:spcPct val="8000"/>
              </a:spcBef>
              <a:spcAft>
                <a:spcPct val="8000"/>
              </a:spcAft>
              <a:buFontTx/>
              <a:buNone/>
            </a:pPr>
            <a:r>
              <a:rPr lang="en-US" sz="900">
                <a:solidFill>
                  <a:srgbClr val="FF0000"/>
                </a:solidFill>
                <a:latin typeface="Arial" charset="0"/>
              </a:rPr>
              <a:t>ASCR, Czech Rep</a:t>
            </a:r>
          </a:p>
        </p:txBody>
      </p:sp>
      <p:cxnSp>
        <p:nvCxnSpPr>
          <p:cNvPr id="2097" name="Straight Connector 55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8" name="Straight Connector 56"/>
          <p:cNvCxnSpPr>
            <a:cxnSpLocks noChangeShapeType="1"/>
          </p:cNvCxnSpPr>
          <p:nvPr/>
        </p:nvCxnSpPr>
        <p:spPr bwMode="auto">
          <a:xfrm>
            <a:off x="0" y="0"/>
            <a:ext cx="457200" cy="0"/>
          </a:xfrm>
          <a:prstGeom prst="line">
            <a:avLst/>
          </a:prstGeom>
          <a:noFill/>
          <a:ln w="0" algn="ctr">
            <a:solidFill>
              <a:srgbClr val="FE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99" name="Straight Connector 57"/>
          <p:cNvCxnSpPr>
            <a:cxnSpLocks noChangeShapeType="1"/>
          </p:cNvCxnSpPr>
          <p:nvPr/>
        </p:nvCxnSpPr>
        <p:spPr bwMode="auto">
          <a:xfrm>
            <a:off x="0" y="0"/>
            <a:ext cx="0" cy="457200"/>
          </a:xfrm>
          <a:prstGeom prst="line">
            <a:avLst/>
          </a:prstGeom>
          <a:noFill/>
          <a:ln w="0" algn="ctr">
            <a:solidFill>
              <a:srgbClr val="FD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100" name="Picture 3" descr="C:\Users\jmenard\Desktop\Picture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626861"/>
            <a:ext cx="2895600" cy="2078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5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945" y="4343400"/>
            <a:ext cx="2288500" cy="2452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Text Box 10"/>
          <p:cNvSpPr txBox="1">
            <a:spLocks noChangeArrowheads="1"/>
          </p:cNvSpPr>
          <p:nvPr/>
        </p:nvSpPr>
        <p:spPr bwMode="auto">
          <a:xfrm>
            <a:off x="2819400" y="3429000"/>
            <a:ext cx="3733800" cy="720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May </a:t>
            </a: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15</a:t>
            </a:r>
            <a:r>
              <a:rPr lang="en-US" sz="1800" b="1" baseline="30000" dirty="0" smtClean="0">
                <a:solidFill>
                  <a:srgbClr val="0000FF"/>
                </a:solidFill>
                <a:latin typeface="Helvetica" pitchFamily="34" charset="0"/>
              </a:rPr>
              <a:t>th</a:t>
            </a:r>
            <a:r>
              <a:rPr lang="en-US" sz="1800" b="1" dirty="0" smtClean="0">
                <a:solidFill>
                  <a:srgbClr val="0000FF"/>
                </a:solidFill>
                <a:latin typeface="Helvetica" pitchFamily="34" charset="0"/>
              </a:rPr>
              <a:t>, 2015</a:t>
            </a: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 </a:t>
            </a:r>
            <a:endParaRPr lang="en-US" sz="1800" b="1" dirty="0">
              <a:solidFill>
                <a:srgbClr val="000000"/>
              </a:solidFill>
              <a:latin typeface="Helvetica" pitchFamily="34" charset="0"/>
            </a:endParaRPr>
          </a:p>
          <a:p>
            <a:pPr lvl="0" algn="ctr" eaLnBrk="0" hangingPunct="0">
              <a:lnSpc>
                <a:spcPct val="130000"/>
              </a:lnSpc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Helvetica" pitchFamily="34" charset="0"/>
              </a:rPr>
              <a:t>PPPL</a:t>
            </a:r>
          </a:p>
        </p:txBody>
      </p:sp>
      <p:sp>
        <p:nvSpPr>
          <p:cNvPr id="57" name="Text Box 144"/>
          <p:cNvSpPr txBox="1">
            <a:spLocks noChangeArrowheads="1"/>
          </p:cNvSpPr>
          <p:nvPr/>
        </p:nvSpPr>
        <p:spPr bwMode="auto">
          <a:xfrm>
            <a:off x="152400" y="6606862"/>
            <a:ext cx="31579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207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62063" indent="-233363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00200" indent="-223838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574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146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718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29000" indent="-223838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None/>
            </a:pPr>
            <a:r>
              <a:rPr lang="en-US" sz="1200" dirty="0" smtClean="0">
                <a:solidFill>
                  <a:srgbClr val="1822CD"/>
                </a:solidFill>
                <a:latin typeface="Helvetica" pitchFamily="34" charset="0"/>
              </a:rPr>
              <a:t>V1.0</a:t>
            </a:r>
            <a:endParaRPr lang="en-US" sz="1200" dirty="0">
              <a:solidFill>
                <a:srgbClr val="1822CD"/>
              </a:solidFill>
              <a:latin typeface="Helvetica" pitchFamily="34" charset="0"/>
            </a:endParaRPr>
          </a:p>
        </p:txBody>
      </p:sp>
      <p:pic>
        <p:nvPicPr>
          <p:cNvPr id="2101" name="Picture 48" descr="ppi221.tmp"/>
          <p:cNvPicPr>
            <a:picLocks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57400"/>
            <a:ext cx="1295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2" name="Text Box 152"/>
          <p:cNvSpPr txBox="1">
            <a:spLocks noChangeArrowheads="1"/>
          </p:cNvSpPr>
          <p:nvPr/>
        </p:nvSpPr>
        <p:spPr bwMode="auto">
          <a:xfrm>
            <a:off x="152400" y="2057400"/>
            <a:ext cx="1257300" cy="451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1pPr>
            <a:lvl2pPr marL="742950" indent="-28575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2pPr>
            <a:lvl3pPr marL="11430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3pPr>
            <a:lvl4pPr marL="16002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4pPr>
            <a:lvl5pPr marL="2057400" indent="-228600" eaLnBrk="0" hangingPunct="0"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 i="1">
                <a:solidFill>
                  <a:srgbClr val="1822CD"/>
                </a:solidFill>
                <a:latin typeface="Helvetica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Coll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of </a:t>
            </a: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Wm</a:t>
            </a:r>
            <a:r>
              <a:rPr lang="en-US" sz="900" dirty="0">
                <a:solidFill>
                  <a:srgbClr val="0000FF"/>
                </a:solidFill>
                <a:latin typeface="Arial" charset="0"/>
              </a:rPr>
              <a:t> &amp; Mary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Columbia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 err="1">
                <a:solidFill>
                  <a:srgbClr val="0000FF"/>
                </a:solidFill>
                <a:latin typeface="Arial" charset="0"/>
              </a:rPr>
              <a:t>CompX</a:t>
            </a:r>
            <a:endParaRPr lang="en-US" sz="900" dirty="0">
              <a:solidFill>
                <a:srgbClr val="0000FF"/>
              </a:solidFill>
              <a:latin typeface="Arial" charset="0"/>
            </a:endParaRP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General Atomics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FIU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INL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Johns Hopkins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LANL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LLNL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Lodestar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MIT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Lehigh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Nova Photonics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ORNL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PPPL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Princeton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Purdue U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SNL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Think Tank, Inc.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Davis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 Irvine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UCLA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UCSD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Colorado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Illinois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Maryland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Rochester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Tennessee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Tulsa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Washington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U Wisconsin</a:t>
            </a:r>
          </a:p>
          <a:p>
            <a:pPr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FontTx/>
              <a:buNone/>
            </a:pPr>
            <a:r>
              <a:rPr lang="en-US" sz="900" dirty="0">
                <a:solidFill>
                  <a:srgbClr val="0000FF"/>
                </a:solidFill>
                <a:latin typeface="Arial" charset="0"/>
              </a:rPr>
              <a:t>X Science LLC</a:t>
            </a:r>
          </a:p>
        </p:txBody>
      </p:sp>
    </p:spTree>
    <p:extLst>
      <p:ext uri="{BB962C8B-B14F-4D97-AF65-F5344CB8AC3E}">
        <p14:creationId xmlns:p14="http://schemas.microsoft.com/office/powerpoint/2010/main" val="301120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889138"/>
            <a:ext cx="9144000" cy="543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Standard presentation? – can be used (don’t have to)</a:t>
            </a:r>
          </a:p>
          <a:p>
            <a:pPr marL="800100" lvl="2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Intro to fusion plasma physics</a:t>
            </a:r>
          </a:p>
          <a:p>
            <a:pPr marL="800100" lvl="2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Intro to NSTX-U</a:t>
            </a:r>
          </a:p>
          <a:p>
            <a:pPr marL="800100" lvl="2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Followed by individual slides</a:t>
            </a:r>
          </a:p>
          <a:p>
            <a:pPr marL="800100" lvl="2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Conclude with info on how to get involved, NUF program, etc…</a:t>
            </a:r>
          </a:p>
          <a:p>
            <a:pPr marL="342900" lvl="1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Involve communication department? Science education department?</a:t>
            </a:r>
          </a:p>
          <a:p>
            <a:pPr marL="342900" lvl="1" indent="-342900" eaLnBrk="0" hangingPunct="0">
              <a:defRPr/>
            </a:pPr>
            <a:r>
              <a:rPr lang="en-US" sz="2400" kern="0" dirty="0" smtClean="0">
                <a:solidFill>
                  <a:schemeClr val="tx1"/>
                </a:solidFill>
                <a:latin typeface="Calibri" pitchFamily="34" charset="0"/>
              </a:rPr>
              <a:t>Who will arrange seminars?</a:t>
            </a:r>
          </a:p>
          <a:p>
            <a:pPr marL="342900" lvl="1" indent="-342900" eaLnBrk="0" hangingPunct="0">
              <a:defRPr/>
            </a:pPr>
            <a:r>
              <a:rPr lang="en-US" sz="2400" b="0" i="0" kern="0" dirty="0" smtClean="0">
                <a:solidFill>
                  <a:schemeClr val="tx1"/>
                </a:solidFill>
                <a:latin typeface="Calibri" pitchFamily="34" charset="0"/>
              </a:rPr>
              <a:t>Who will pay for travel?</a:t>
            </a:r>
            <a:endParaRPr lang="en-US" sz="2400" b="0" i="0" kern="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1" eaLnBrk="0" hangingPunct="0">
              <a:buNone/>
              <a:defRPr/>
            </a:pPr>
            <a:r>
              <a:rPr lang="en-US" b="0" i="0" dirty="0" smtClean="0">
                <a:solidFill>
                  <a:schemeClr val="accent6"/>
                </a:solidFill>
                <a:latin typeface="Calibri" pitchFamily="34" charset="0"/>
                <a:ea typeface="Times New Roman"/>
                <a:cs typeface="Calibri" pitchFamily="34" charset="0"/>
              </a:rPr>
              <a:t> </a:t>
            </a:r>
          </a:p>
          <a:p>
            <a:pPr marL="0" lvl="1" eaLnBrk="0" hangingPunct="0">
              <a:buNone/>
              <a:defRPr/>
            </a:pPr>
            <a:r>
              <a:rPr lang="en-US" sz="2400" b="0" i="0" kern="0" dirty="0" smtClean="0">
                <a:solidFill>
                  <a:schemeClr val="tx1"/>
                </a:solidFill>
                <a:latin typeface="Calibri" pitchFamily="34" charset="0"/>
              </a:rPr>
              <a:t>    </a:t>
            </a:r>
            <a:endParaRPr lang="en-US" sz="2400" b="0" i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Questions for discussion</a:t>
            </a:r>
          </a:p>
        </p:txBody>
      </p:sp>
    </p:spTree>
    <p:extLst>
      <p:ext uri="{BB962C8B-B14F-4D97-AF65-F5344CB8AC3E}">
        <p14:creationId xmlns:p14="http://schemas.microsoft.com/office/powerpoint/2010/main" val="3859281801"/>
      </p:ext>
    </p:extLst>
  </p:cSld>
  <p:clrMapOvr>
    <a:masterClrMapping/>
  </p:clrMapOvr>
  <p:transition advTm="12293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-9446" y="914400"/>
            <a:ext cx="4572000" cy="566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eaLnBrk="0" hangingPunct="0">
              <a:buNone/>
              <a:defRPr/>
            </a:pPr>
            <a:r>
              <a:rPr lang="en-US" sz="1600" u="sng" kern="0" dirty="0" smtClean="0">
                <a:solidFill>
                  <a:schemeClr val="tx1"/>
                </a:solidFill>
                <a:latin typeface="Calibri" pitchFamily="34" charset="0"/>
              </a:rPr>
              <a:t>Possibly Giving Talks</a:t>
            </a:r>
            <a:endParaRPr lang="en-US" sz="1600" u="sng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Devon Battaglia</a:t>
            </a:r>
          </a:p>
          <a:p>
            <a:pPr marL="342900" lvl="1" indent="-342900" eaLnBrk="0" hangingPunct="0"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Jack Berkery (CU)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Dan Boyer</a:t>
            </a:r>
          </a:p>
          <a:p>
            <a:pPr marL="342900" lvl="1" indent="-342900" eaLnBrk="0" hangingPunct="0"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Ahmed Diallo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Travis 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Gray (ORNL)</a:t>
            </a:r>
            <a:endParaRPr lang="en-US" sz="16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Walter Guttenfelder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Stan Kaye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Egemen Kolemen (PU)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Jon Menard</a:t>
            </a:r>
          </a:p>
          <a:p>
            <a:pPr marL="342900" lvl="1" indent="-342900" eaLnBrk="0" hangingPunct="0"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Clayton </a:t>
            </a: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Myers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Rory 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Perkins</a:t>
            </a:r>
          </a:p>
          <a:p>
            <a:pPr marL="342900" lvl="1" indent="-342900" eaLnBrk="0" hangingPunct="0"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Yang Ren</a:t>
            </a:r>
            <a:endParaRPr lang="en-US" sz="1600" b="0" i="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Steve Sabbagh (CU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342900" lvl="1" indent="-342900" eaLnBrk="0" hangingPunct="0">
              <a:defRPr/>
            </a:pPr>
            <a:r>
              <a:rPr lang="en-US" sz="1600" kern="0" dirty="0" err="1">
                <a:solidFill>
                  <a:schemeClr val="tx1"/>
                </a:solidFill>
                <a:latin typeface="Calibri" pitchFamily="34" charset="0"/>
              </a:rPr>
              <a:t>Fillipo</a:t>
            </a: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600" kern="0" dirty="0" err="1" smtClean="0">
                <a:solidFill>
                  <a:schemeClr val="tx1"/>
                </a:solidFill>
                <a:latin typeface="Calibri" pitchFamily="34" charset="0"/>
              </a:rPr>
              <a:t>Scotti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 (LLNL)</a:t>
            </a:r>
          </a:p>
          <a:p>
            <a:pPr marL="342900" lvl="1" indent="-342900" eaLnBrk="0" hangingPunct="0">
              <a:defRPr/>
            </a:pP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Dave </a:t>
            </a: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Smith (UW)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Kevin Tritz (JHU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Jeff Wang (LANL)</a:t>
            </a:r>
          </a:p>
          <a:p>
            <a:pPr marL="342900" lvl="1" indent="-342900" eaLnBrk="0" hangingPunct="0">
              <a:defRPr/>
            </a:pPr>
            <a:endParaRPr lang="en-US" sz="16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endParaRPr lang="en-US" sz="16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endParaRPr lang="en-US" sz="16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endParaRPr lang="en-US" sz="1600" b="0" i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Who has expressed interest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572000" y="914400"/>
            <a:ext cx="4572000" cy="566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lvl="1" eaLnBrk="0" hangingPunct="0">
              <a:buNone/>
              <a:defRPr/>
            </a:pPr>
            <a:r>
              <a:rPr lang="en-US" sz="1600" u="sng" kern="0" dirty="0" smtClean="0">
                <a:solidFill>
                  <a:schemeClr val="tx1"/>
                </a:solidFill>
                <a:latin typeface="Calibri" pitchFamily="34" charset="0"/>
              </a:rPr>
              <a:t>Hosting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Daniel </a:t>
            </a:r>
            <a:r>
              <a:rPr lang="en-US" sz="1600" kern="0" dirty="0" err="1">
                <a:solidFill>
                  <a:schemeClr val="tx1"/>
                </a:solidFill>
                <a:latin typeface="Calibri" pitchFamily="34" charset="0"/>
              </a:rPr>
              <a:t>Andruczyk</a:t>
            </a: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 (UI)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Angie </a:t>
            </a:r>
            <a:r>
              <a:rPr lang="en-US" sz="1600" kern="0" dirty="0" err="1">
                <a:solidFill>
                  <a:schemeClr val="tx1"/>
                </a:solidFill>
                <a:latin typeface="Calibri" pitchFamily="34" charset="0"/>
              </a:rPr>
              <a:t>Capese</a:t>
            </a: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 (moving to TCNJ)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Neal Crocker (UCLA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342900" lvl="1" indent="-342900" eaLnBrk="0" hangingPunct="0">
              <a:defRPr/>
            </a:pPr>
            <a:r>
              <a:rPr lang="en-US" sz="1600" kern="0" dirty="0">
                <a:solidFill>
                  <a:schemeClr val="tx1"/>
                </a:solidFill>
                <a:latin typeface="Calibri" pitchFamily="34" charset="0"/>
              </a:rPr>
              <a:t>Swadesh Mahajan (UT</a:t>
            </a:r>
            <a:r>
              <a:rPr lang="en-US" sz="16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6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600" b="0" i="0" kern="0" dirty="0" smtClean="0">
                <a:solidFill>
                  <a:schemeClr val="tx1"/>
                </a:solidFill>
                <a:latin typeface="Calibri" pitchFamily="34" charset="0"/>
              </a:rPr>
              <a:t>Oliver Schmitz (UW)</a:t>
            </a:r>
          </a:p>
          <a:p>
            <a:pPr marL="342900" lvl="1" indent="-342900" eaLnBrk="0" hangingPunct="0">
              <a:defRPr/>
            </a:pPr>
            <a:endParaRPr lang="en-US" sz="18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endParaRPr lang="en-US" sz="18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endParaRPr lang="en-US" sz="18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endParaRPr lang="en-US" sz="1800" b="0" i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99165"/>
      </p:ext>
    </p:extLst>
  </p:cSld>
  <p:clrMapOvr>
    <a:masterClrMapping/>
  </p:clrMapOvr>
  <p:transition advTm="12293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914400"/>
            <a:ext cx="3044952" cy="56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Auburn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(plasma)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Boulder (space physics)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Columbia</a:t>
            </a:r>
            <a:endParaRPr lang="en-US" sz="1800" b="0" i="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b="0" i="0" kern="0" dirty="0" smtClean="0">
                <a:solidFill>
                  <a:schemeClr val="tx1"/>
                </a:solidFill>
                <a:latin typeface="Calibri" pitchFamily="34" charset="0"/>
              </a:rPr>
              <a:t>Cornell (plasma, Berkery/Myers alma mater)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Drexel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(nearby, plasma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Johns Hopkins</a:t>
            </a:r>
          </a:p>
          <a:p>
            <a:pPr marL="0" lvl="1" eaLnBrk="0" hangingPunct="0">
              <a:buNone/>
              <a:defRPr/>
            </a:pP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Suggested Universities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4952" y="889138"/>
            <a:ext cx="3044952" cy="56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Lehigh (</a:t>
            </a:r>
            <a:r>
              <a:rPr lang="en-US" sz="1800" kern="0" dirty="0" err="1" smtClean="0">
                <a:solidFill>
                  <a:schemeClr val="tx1"/>
                </a:solidFill>
                <a:latin typeface="Calibri" pitchFamily="34" charset="0"/>
              </a:rPr>
              <a:t>Battaglia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 alma mater)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Maryland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(plasma)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Rutgers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(nearby)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Stony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Brook (physics)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TCNJ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(nearby,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Angie </a:t>
            </a:r>
            <a:r>
              <a:rPr lang="en-US" sz="1800" kern="0" dirty="0" err="1" smtClean="0">
                <a:solidFill>
                  <a:schemeClr val="tx1"/>
                </a:solidFill>
                <a:latin typeface="Calibri" pitchFamily="34" charset="0"/>
              </a:rPr>
              <a:t>Capese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 will host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UCLA (plasma, Neal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Crocker would like to host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“when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people are out in LA for other 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reasons”)</a:t>
            </a:r>
            <a:endParaRPr lang="en-US" sz="1800" b="0" i="0" kern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89904" y="914400"/>
            <a:ext cx="3044952" cy="56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University of Illinois (Dan </a:t>
            </a:r>
            <a:r>
              <a:rPr lang="en-US" sz="1800" kern="0" dirty="0" err="1" smtClean="0">
                <a:solidFill>
                  <a:schemeClr val="tx1"/>
                </a:solidFill>
                <a:latin typeface="Calibri" pitchFamily="34" charset="0"/>
              </a:rPr>
              <a:t>Andruczyk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 wants to host)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University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of Pennsylvania (nearby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)  ???</a:t>
            </a:r>
            <a:endParaRPr lang="en-US" sz="18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University of Texas (plasma, Swadesh Mahajan “would participate”)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Wisconsin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(Oliver Schmitz suggested talk at Monday seminar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  <a:endParaRPr lang="en-US" sz="1800" kern="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116424"/>
      </p:ext>
    </p:extLst>
  </p:cSld>
  <p:clrMapOvr>
    <a:masterClrMapping/>
  </p:clrMapOvr>
  <p:transition advTm="122938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Nearby universities (sorted by distance)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334000"/>
          </a:xfrm>
        </p:spPr>
        <p:txBody>
          <a:bodyPr lIns="0" rIns="0" numCol="3" spcCol="0">
            <a:noAutofit/>
          </a:bodyPr>
          <a:lstStyle/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TCNJ (&lt;15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Angie </a:t>
            </a:r>
            <a:r>
              <a:rPr lang="en-US" sz="1200" kern="0" dirty="0" err="1">
                <a:solidFill>
                  <a:schemeClr val="tx1"/>
                </a:solidFill>
                <a:latin typeface="Calibri" pitchFamily="34" charset="0"/>
              </a:rPr>
              <a:t>Capese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 on faculty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Past work with science </a:t>
            </a:r>
            <a:r>
              <a:rPr lang="en-US" sz="1200" kern="0" dirty="0" err="1">
                <a:solidFill>
                  <a:schemeClr val="tx1"/>
                </a:solidFill>
                <a:latin typeface="Calibri" pitchFamily="34" charset="0"/>
              </a:rPr>
              <a:t>ed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Rider (&lt;15 mi)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Rutgers (&lt;15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Someone collaborates with CS Chang</a:t>
            </a:r>
            <a:endParaRPr lang="en-US" sz="120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Drexel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</a:t>
            </a:r>
            <a:r>
              <a:rPr lang="en-US" sz="1200" b="1" kern="0" dirty="0" smtClean="0">
                <a:latin typeface="Calibri" pitchFamily="34" charset="0"/>
              </a:rPr>
              <a:t>granting </a:t>
            </a:r>
            <a:r>
              <a:rPr lang="en-US" sz="1200" b="1" kern="0" dirty="0">
                <a:latin typeface="Calibri" pitchFamily="34" charset="0"/>
              </a:rPr>
              <a:t>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Nonlinear dynamics in physics </a:t>
            </a:r>
            <a:r>
              <a:rPr lang="en-US" sz="1200" kern="0" dirty="0" err="1" smtClean="0">
                <a:solidFill>
                  <a:schemeClr val="tx1"/>
                </a:solidFill>
                <a:latin typeface="Calibri" pitchFamily="34" charset="0"/>
              </a:rPr>
              <a:t>dept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2"/>
              </a:rPr>
              <a:t>http://www.drexel.edu/physics/research/researchAreas/Nonlinear%20Dynamics</a:t>
            </a: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  <a:hlinkClick r:id="rId2"/>
              </a:rPr>
              <a:t>/</a:t>
            </a:r>
            <a:endParaRPr lang="en-US" sz="12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plasma energy in the Plasma Institute: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3"/>
              </a:rPr>
              <a:t>http://drexel.edu/plasma/researchlabs/plasma-energy-lab</a:t>
            </a: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  <a:hlinkClick r:id="rId3"/>
              </a:rPr>
              <a:t>/</a:t>
            </a:r>
            <a:endParaRPr lang="en-US" sz="12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Lehigh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 err="1">
                <a:solidFill>
                  <a:schemeClr val="tx1"/>
                </a:solidFill>
                <a:latin typeface="Calibri" pitchFamily="34" charset="0"/>
              </a:rPr>
              <a:t>Battaglia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/Boyer alma mater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 err="1">
                <a:solidFill>
                  <a:schemeClr val="tx1"/>
                </a:solidFill>
                <a:latin typeface="Calibri" pitchFamily="34" charset="0"/>
              </a:rPr>
              <a:t>Kritz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 and Schuster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NYU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Plasma simulations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endParaRPr lang="en-US" sz="12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Temple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AMO, condensed matter: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4"/>
              </a:rPr>
              <a:t>https://phys.cst.temple.edu/research.html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Energy centers in College of Engineering: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5"/>
              </a:rPr>
              <a:t>http://engineering.temple.edu/research/research-labs-centers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University of Pennsylvania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Swarthmore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Mike Brown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Villanova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Thermal transport and dynamics in ME: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6"/>
              </a:rPr>
              <a:t>http://www1.villanova.edu/villanova/engineering/departments/me.html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Lafayette (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&lt;50 </a:t>
            </a: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AMO,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laser spectroscopy: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7"/>
              </a:rPr>
              <a:t>https://physics.lafayette.edu/people/andrew-kortyna</a:t>
            </a: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  <a:hlinkClick r:id="rId7"/>
              </a:rPr>
              <a:t>/</a:t>
            </a:r>
            <a:endParaRPr lang="en-US" sz="12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Rowan University (&lt;50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Physics and engineering programs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Haverford (&lt;50 mi)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St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. </a:t>
            </a: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Joseph’s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(&lt;50 mi)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err="1" smtClean="0">
                <a:solidFill>
                  <a:schemeClr val="tx1"/>
                </a:solidFill>
                <a:latin typeface="Calibri" pitchFamily="34" charset="0"/>
              </a:rPr>
              <a:t>Ursinus</a:t>
            </a: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(&lt;50 mi)</a:t>
            </a: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Delaware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State University (&lt;100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Optics: 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8"/>
              </a:rPr>
              <a:t>http://www.desu.edu/mathematics-natural-sciences-and-technology/department-physics-and-engineering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Stony Brook (&lt;100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University of Delaware (&lt;100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b="1" kern="0" dirty="0">
                <a:latin typeface="Calibri" pitchFamily="34" charset="0"/>
              </a:rPr>
              <a:t>PhD-granting research </a:t>
            </a:r>
            <a:r>
              <a:rPr lang="en-US" sz="1200" b="1" kern="0" dirty="0" err="1">
                <a:latin typeface="Calibri" pitchFamily="34" charset="0"/>
              </a:rPr>
              <a:t>uni.</a:t>
            </a:r>
            <a:endParaRPr lang="en-US" sz="1200" b="1" kern="0" dirty="0"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Plasma physic: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9"/>
              </a:rPr>
              <a:t>http://web.physics.udel.edu/about/directory/faculty/william-matthaeus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More plasma: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10"/>
              </a:rPr>
              <a:t>http://web.physics.udel.edu/about/directory/faculty/michael-shay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182880" eaLnBrk="0" hangingPunct="0">
              <a:spcBef>
                <a:spcPts val="0"/>
              </a:spcBef>
              <a:buSzPct val="125000"/>
              <a:buFont typeface="Arial"/>
              <a:buChar char="•"/>
              <a:defRPr/>
            </a:pPr>
            <a:r>
              <a:rPr lang="en-US" sz="1200" kern="0" dirty="0" smtClean="0">
                <a:solidFill>
                  <a:schemeClr val="tx1"/>
                </a:solidFill>
                <a:latin typeface="Calibri" pitchFamily="34" charset="0"/>
              </a:rPr>
              <a:t>Franklin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and Marshall(&lt;100 mi)</a:t>
            </a: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r>
              <a:rPr lang="en-US" sz="1200" kern="0" dirty="0">
                <a:solidFill>
                  <a:schemeClr val="tx1"/>
                </a:solidFill>
                <a:latin typeface="Calibri" pitchFamily="34" charset="0"/>
              </a:rPr>
              <a:t>Materials and THz optics: </a:t>
            </a:r>
            <a:r>
              <a:rPr lang="en-US" sz="1200" kern="0" dirty="0">
                <a:solidFill>
                  <a:schemeClr val="tx1"/>
                </a:solidFill>
                <a:latin typeface="Calibri" pitchFamily="34" charset="0"/>
                <a:hlinkClick r:id="rId11"/>
              </a:rPr>
              <a:t>http://www.fandm.edu/physics/research</a:t>
            </a:r>
            <a:endParaRPr lang="en-US" sz="12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742950" lvl="2" indent="-182880" eaLnBrk="0" hangingPunct="0">
              <a:spcBef>
                <a:spcPts val="0"/>
              </a:spcBef>
              <a:buSzPct val="125000"/>
              <a:defRPr/>
            </a:pPr>
            <a:endParaRPr lang="en-US" sz="1200" kern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12792-B6C3-45AD-B08C-FC074EF9E523}" type="slidenum">
              <a:rPr lang="en-US" altLang="en-US" smtClean="0">
                <a:solidFill>
                  <a:srgbClr val="3333CC"/>
                </a:solidFill>
              </a:rPr>
              <a:pPr/>
              <a:t>5</a:t>
            </a:fld>
            <a:endParaRPr lang="en-US" altLang="en-US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7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914400"/>
            <a:ext cx="3044952" cy="56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Amherst</a:t>
            </a:r>
          </a:p>
          <a:p>
            <a:pPr marL="342900" lvl="1" indent="-342900" eaLnBrk="0" hangingPunct="0">
              <a:defRPr/>
            </a:pPr>
            <a:r>
              <a:rPr lang="en-US" sz="1800" b="0" i="0" kern="0" dirty="0" smtClean="0">
                <a:solidFill>
                  <a:schemeClr val="tx1"/>
                </a:solidFill>
                <a:latin typeface="Calibri" pitchFamily="34" charset="0"/>
              </a:rPr>
              <a:t>Berkeley (space physics)</a:t>
            </a:r>
          </a:p>
          <a:p>
            <a:pPr marL="342900" lvl="1" indent="-342900" eaLnBrk="0" hangingPunct="0">
              <a:defRPr/>
            </a:pPr>
            <a:r>
              <a:rPr lang="en-US" sz="1800" b="0" i="0" kern="0" dirty="0" smtClean="0">
                <a:solidFill>
                  <a:schemeClr val="tx1"/>
                </a:solidFill>
                <a:latin typeface="Calibri" pitchFamily="34" charset="0"/>
              </a:rPr>
              <a:t>Boston University (space physics)</a:t>
            </a:r>
          </a:p>
          <a:p>
            <a:pPr marL="342900" lvl="1" indent="-342900" eaLnBrk="0" hangingPunct="0">
              <a:defRPr/>
            </a:pPr>
            <a:r>
              <a:rPr lang="en-US" sz="1800" b="0" i="0" kern="0" dirty="0" smtClean="0">
                <a:solidFill>
                  <a:schemeClr val="tx1"/>
                </a:solidFill>
                <a:latin typeface="Calibri" pitchFamily="34" charset="0"/>
              </a:rPr>
              <a:t>Bryn </a:t>
            </a:r>
            <a:r>
              <a:rPr lang="en-US" sz="1800" b="0" i="0" kern="0" dirty="0" err="1" smtClean="0">
                <a:solidFill>
                  <a:schemeClr val="tx1"/>
                </a:solidFill>
                <a:latin typeface="Calibri" pitchFamily="34" charset="0"/>
              </a:rPr>
              <a:t>Mawr</a:t>
            </a:r>
            <a:endParaRPr lang="en-US" sz="1800" b="0" i="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b="0" i="0" kern="0" dirty="0" err="1" smtClean="0">
                <a:solidFill>
                  <a:schemeClr val="tx1"/>
                </a:solidFill>
                <a:latin typeface="Calibri" pitchFamily="34" charset="0"/>
              </a:rPr>
              <a:t>CalTech</a:t>
            </a:r>
            <a:r>
              <a:rPr lang="en-US" sz="1800" b="0" i="0" kern="0" dirty="0" smtClean="0">
                <a:solidFill>
                  <a:schemeClr val="tx1"/>
                </a:solidFill>
                <a:latin typeface="Calibri" pitchFamily="34" charset="0"/>
              </a:rPr>
              <a:t> (plasma)</a:t>
            </a:r>
          </a:p>
          <a:p>
            <a:pPr marL="342900" lvl="1" indent="-342900" eaLnBrk="0" hangingPunct="0">
              <a:defRPr/>
            </a:pPr>
            <a:r>
              <a:rPr lang="en-US" sz="1800" b="0" i="0" kern="0" dirty="0" smtClean="0">
                <a:solidFill>
                  <a:schemeClr val="tx1"/>
                </a:solidFill>
                <a:latin typeface="Calibri" pitchFamily="34" charset="0"/>
              </a:rPr>
              <a:t>Colgate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Delaware State University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Franklin and Marshall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George Mason University (space physics)</a:t>
            </a:r>
          </a:p>
          <a:p>
            <a:pPr marL="342900" lvl="1" indent="-342900" eaLnBrk="0" hangingPunct="0">
              <a:defRPr/>
            </a:pPr>
            <a:r>
              <a:rPr lang="en-US" sz="1800" kern="0" dirty="0" err="1" smtClean="0">
                <a:solidFill>
                  <a:schemeClr val="tx1"/>
                </a:solidFill>
                <a:latin typeface="Calibri" pitchFamily="34" charset="0"/>
              </a:rPr>
              <a:t>Geneseo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(plasma undergrads?)</a:t>
            </a:r>
          </a:p>
          <a:p>
            <a:pPr marL="342900" lvl="1" indent="-342900" eaLnBrk="0" hangingPunct="0">
              <a:defRPr/>
            </a:pPr>
            <a:r>
              <a:rPr lang="en-US" sz="1800" kern="0" dirty="0" err="1" smtClean="0">
                <a:solidFill>
                  <a:schemeClr val="tx1"/>
                </a:solidFill>
                <a:latin typeface="Calibri" pitchFamily="34" charset="0"/>
              </a:rPr>
              <a:t>Gettysburgh</a:t>
            </a:r>
            <a:endParaRPr lang="en-US" sz="18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Hamilton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Hobart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Lafayette</a:t>
            </a: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</a:rPr>
              <a:t>Other Universities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4952" y="889138"/>
            <a:ext cx="3044952" cy="56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New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Hampshire (plasma (sort of?))</a:t>
            </a: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NYU (plasma)</a:t>
            </a: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Penn State (physics)</a:t>
            </a: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Rensselaer (plasma?, Berkery home town)</a:t>
            </a: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Rider (nearby)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Rochester Institute of Technology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St. Joseph’s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Swarthmore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(plasma</a:t>
            </a: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Syracuse University</a:t>
            </a:r>
            <a:endParaRPr lang="en-US" sz="180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Temple (nearby)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UMass Amherst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Union College</a:t>
            </a: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University of Delaware</a:t>
            </a: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University of Michigan (plasma?)</a:t>
            </a:r>
          </a:p>
          <a:p>
            <a:pPr marL="342900" lvl="1" indent="-342900" eaLnBrk="0" hangingPunct="0">
              <a:defRPr/>
            </a:pPr>
            <a:endParaRPr lang="en-US" sz="1800" b="0" i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89904" y="914400"/>
            <a:ext cx="3044952" cy="566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University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of Toronto (plasma)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University of Rochester </a:t>
            </a: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(plasma (sort of?))</a:t>
            </a:r>
          </a:p>
          <a:p>
            <a:pPr marL="342900" lvl="1" indent="-342900" eaLnBrk="0" hangingPunct="0">
              <a:defRPr/>
            </a:pPr>
            <a:r>
              <a:rPr lang="en-US" sz="1800" kern="0" dirty="0" err="1" smtClean="0">
                <a:solidFill>
                  <a:schemeClr val="tx1"/>
                </a:solidFill>
                <a:latin typeface="Calibri" pitchFamily="34" charset="0"/>
              </a:rPr>
              <a:t>Ursinus</a:t>
            </a:r>
            <a:endParaRPr lang="en-US" sz="1800" kern="0" dirty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>
                <a:solidFill>
                  <a:schemeClr val="tx1"/>
                </a:solidFill>
                <a:latin typeface="Calibri" pitchFamily="34" charset="0"/>
              </a:rPr>
              <a:t>Villanova</a:t>
            </a: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Yale</a:t>
            </a:r>
          </a:p>
          <a:p>
            <a:pPr marL="342900" lvl="1" indent="-342900" eaLnBrk="0" hangingPunct="0">
              <a:defRPr/>
            </a:pPr>
            <a:endParaRPr lang="en-US" sz="1800" kern="0" dirty="0" smtClean="0">
              <a:solidFill>
                <a:schemeClr val="tx1"/>
              </a:solidFill>
              <a:latin typeface="Calibri" pitchFamily="34" charset="0"/>
            </a:endParaRPr>
          </a:p>
          <a:p>
            <a:pPr marL="342900" lvl="1" indent="-342900" eaLnBrk="0" hangingPunct="0"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Calibri" pitchFamily="34" charset="0"/>
              </a:rPr>
              <a:t>Foreign??? (question asked by Jeff Wang)</a:t>
            </a:r>
            <a:endParaRPr lang="en-US" sz="1800" b="0" i="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827857"/>
      </p:ext>
    </p:extLst>
  </p:cSld>
  <p:clrMapOvr>
    <a:masterClrMapping/>
  </p:clrMapOvr>
  <p:transition advTm="122938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rgbClr val="1822CD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STX-Theme-v01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2D5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92765</TotalTime>
  <Words>840</Words>
  <Application>Microsoft Office PowerPoint</Application>
  <PresentationFormat>On-screen Show (4:3)</PresentationFormat>
  <Paragraphs>219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3_Blank Presentation</vt:lpstr>
      <vt:lpstr>NSTX-Theme-v01</vt:lpstr>
      <vt:lpstr>PowerPoint Presentation</vt:lpstr>
      <vt:lpstr>Questions for discussion</vt:lpstr>
      <vt:lpstr>Who has expressed interest</vt:lpstr>
      <vt:lpstr>Suggested Universities</vt:lpstr>
      <vt:lpstr>Nearby universities (sorted by distance)</vt:lpstr>
      <vt:lpstr>Other Universities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Sabbagh</dc:creator>
  <cp:lastModifiedBy>jberkery</cp:lastModifiedBy>
  <cp:revision>16551</cp:revision>
  <cp:lastPrinted>2014-10-10T06:32:42Z</cp:lastPrinted>
  <dcterms:created xsi:type="dcterms:W3CDTF">2003-10-01T16:23:57Z</dcterms:created>
  <dcterms:modified xsi:type="dcterms:W3CDTF">2015-05-15T13:18:15Z</dcterms:modified>
</cp:coreProperties>
</file>