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  <p:sldMasterId id="2147483691" r:id="rId2"/>
  </p:sldMasterIdLst>
  <p:notesMasterIdLst>
    <p:notesMasterId r:id="rId9"/>
  </p:notesMasterIdLst>
  <p:handoutMasterIdLst>
    <p:handoutMasterId r:id="rId10"/>
  </p:handoutMasterIdLst>
  <p:sldIdLst>
    <p:sldId id="1467" r:id="rId3"/>
    <p:sldId id="1470" r:id="rId4"/>
    <p:sldId id="1468" r:id="rId5"/>
    <p:sldId id="1471" r:id="rId6"/>
    <p:sldId id="1472" r:id="rId7"/>
    <p:sldId id="1473" r:id="rId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(Jack) Berkery" initials="JW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0000FF"/>
    <a:srgbClr val="009900"/>
    <a:srgbClr val="FFFFCC"/>
    <a:srgbClr val="FFFF99"/>
    <a:srgbClr val="FFFF66"/>
    <a:srgbClr val="E2E2E2"/>
    <a:srgbClr val="E0E0E0"/>
    <a:srgbClr val="E8E8E8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4" autoAdjust="0"/>
    <p:restoredTop sz="98920" autoAdjust="0"/>
  </p:normalViewPr>
  <p:slideViewPr>
    <p:cSldViewPr>
      <p:cViewPr varScale="1">
        <p:scale>
          <a:sx n="74" d="100"/>
          <a:sy n="74" d="100"/>
        </p:scale>
        <p:origin x="-1386" y="-90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2"/>
            <a:ext cx="30051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F97EDBF-DAB4-477E-BB15-03AAFAEDC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00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2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90" y="4413250"/>
            <a:ext cx="5102225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2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D3C0642-66A5-4F41-8DBE-5CDCF08105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22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E3E5D7-70FF-4193-992F-E1008B3CBCA1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003677-29D2-422C-A19C-1F225044B78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84213"/>
            <a:ext cx="4667250" cy="3500437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003677-29D2-422C-A19C-1F225044B78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84213"/>
            <a:ext cx="4667250" cy="3500437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003677-29D2-422C-A19C-1F225044B78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84213"/>
            <a:ext cx="4667250" cy="3500437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003677-29D2-422C-A19C-1F225044B78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84213"/>
            <a:ext cx="4667250" cy="3500437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A50AD9-92D8-44DF-8264-975BA7829426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5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DEA0E9-30ED-41CA-856B-02BF30984E7C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2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BF3A15-0D73-4698-A027-9C0B60553F5B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29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7719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8025F55E-7626-4F3D-A3D3-A04BABD81B4D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239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53" descr="ppi224.tmp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127240"/>
            <a:ext cx="1295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 Box 153"/>
          <p:cNvSpPr txBox="1">
            <a:spLocks noChangeArrowheads="1"/>
          </p:cNvSpPr>
          <p:nvPr/>
        </p:nvSpPr>
        <p:spPr bwMode="auto">
          <a:xfrm>
            <a:off x="7696200" y="2158990"/>
            <a:ext cx="129540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Culham Sci Ctr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800">
                <a:solidFill>
                  <a:srgbClr val="FF0000"/>
                </a:solidFill>
                <a:latin typeface="Arial" charset="0"/>
              </a:rPr>
              <a:t>Inst for Nucl Res, Kiev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Ioffe Inst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Chonbuk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NFRI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Seoul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CIEMAT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FOM Inst DIFFER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ENEA, Frascati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CEA, Cadarache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Jülich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Garching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ASCR, Czech Rep</a:t>
            </a:r>
          </a:p>
        </p:txBody>
      </p:sp>
      <p:pic>
        <p:nvPicPr>
          <p:cNvPr id="57" name="Picture 3" descr="C:\Users\jmenard\Desktop\Pictur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038" y="4337040"/>
            <a:ext cx="307816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48" descr="ppi221.tmp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1040"/>
            <a:ext cx="1295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Text Box 152"/>
          <p:cNvSpPr txBox="1">
            <a:spLocks noChangeArrowheads="1"/>
          </p:cNvSpPr>
          <p:nvPr/>
        </p:nvSpPr>
        <p:spPr bwMode="auto">
          <a:xfrm>
            <a:off x="152400" y="2051040"/>
            <a:ext cx="1257300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Coll of Wm &amp; Mary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CompX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FIU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INL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Lehigh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Tennessee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Tulsa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Wisconsin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X Science LLC</a:t>
            </a:r>
          </a:p>
        </p:txBody>
      </p:sp>
      <p:pic>
        <p:nvPicPr>
          <p:cNvPr id="60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105260"/>
            <a:ext cx="227488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3844" y="1058863"/>
            <a:ext cx="6056312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4019" y="3024188"/>
            <a:ext cx="5795962" cy="971117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616224"/>
            <a:ext cx="2133600" cy="23774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0AD9-92D8-44DF-8264-975BA7829426}" type="slidenum">
              <a:rPr lang="en-US" altLang="en-US" smtClean="0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  <p:pic>
        <p:nvPicPr>
          <p:cNvPr id="53" name="Picture 52" descr="doe-ofes-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284" y="209136"/>
            <a:ext cx="2717777" cy="512451"/>
          </a:xfrm>
          <a:prstGeom prst="rect">
            <a:avLst/>
          </a:prstGeom>
        </p:spPr>
      </p:pic>
      <p:pic>
        <p:nvPicPr>
          <p:cNvPr id="54" name="Picture 53" descr="NSTX-U_log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3" y="70899"/>
            <a:ext cx="3031003" cy="77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685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616224"/>
            <a:ext cx="2133600" cy="23774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2792-B6C3-45AD-B08C-FC074EF9E523}" type="slidenum">
              <a:rPr lang="en-US" altLang="en-US" smtClean="0">
                <a:solidFill>
                  <a:srgbClr val="3333CC"/>
                </a:solidFill>
              </a:rPr>
              <a:pPr/>
              <a:t>‹#›</a:t>
            </a:fld>
            <a:endParaRPr lang="en-US" alt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916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616224"/>
            <a:ext cx="2133600" cy="23774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8660-916B-46F3-8CAD-ED62711E7B02}" type="slidenum">
              <a:rPr lang="en-US" altLang="en-US" smtClean="0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112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616224"/>
            <a:ext cx="2133600" cy="23774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03F-5E89-4907-A129-70318C9C1297}" type="slidenum">
              <a:rPr lang="en-US" altLang="en-US" smtClean="0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237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616224"/>
            <a:ext cx="2133600" cy="23774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C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A75E-4D43-4D07-B349-563A1BA96251}" type="slidenum">
              <a:rPr lang="en-US" altLang="en-US" smtClean="0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44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616224"/>
            <a:ext cx="2133600" cy="23774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0C1A-1821-4063-BCC5-A2866379DCF4}" type="slidenum">
              <a:rPr lang="en-US" altLang="en-US" smtClean="0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81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i="0"/>
            </a:lvl1pPr>
          </a:lstStyle>
          <a:p>
            <a:fld id="{51512792-B6C3-45AD-B08C-FC074EF9E523}" type="slidenum">
              <a:rPr lang="en-US" altLang="en-US" smtClean="0">
                <a:solidFill>
                  <a:srgbClr val="3333CC"/>
                </a:solidFill>
              </a:rPr>
              <a:pPr/>
              <a:t>‹#›</a:t>
            </a:fld>
            <a:endParaRPr lang="en-US" alt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6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E88660-916B-46F3-8CAD-ED62711E7B02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7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2F503F-5E89-4907-A129-70318C9C1297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5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FDA75E-4D43-4D07-B349-563A1BA9625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43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050C1A-1821-4063-BCC5-A2866379DCF4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6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17173D-07EE-4C68-85F3-E5656F3A7CFE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3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8E6655-782C-410D-9779-7F1183A05E33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9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FABF0F-70C1-496C-85D8-B21AFFB1A62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1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4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45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altLang="en-US" sz="1200" i="1" dirty="0" smtClean="0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  <a:cs typeface="Arial" pitchFamily="34" charset="0"/>
                </a:rPr>
                <a:t>NSTX-U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762000" y="6580188"/>
            <a:ext cx="71628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NSTX-U outreach through seminars</a:t>
            </a: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53213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7854A1D3-58A8-40A6-9F2C-9F057B370B09}" type="slidenum">
              <a:rPr lang="en-US" altLang="en-US" smtClean="0">
                <a:solidFill>
                  <a:srgbClr val="3333CC"/>
                </a:solidFill>
                <a:cs typeface="Arial" pitchFamily="34" charset="0"/>
              </a:rPr>
              <a:pPr/>
              <a:t>‹#›</a:t>
            </a:fld>
            <a:endParaRPr lang="en-US" altLang="en-US" dirty="0" smtClean="0">
              <a:solidFill>
                <a:srgbClr val="3333C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9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9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  <p:pic>
        <p:nvPicPr>
          <p:cNvPr id="7" name="Picture 13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2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500" y="6616224"/>
            <a:ext cx="6008688" cy="2377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6314" y="6616224"/>
            <a:ext cx="503237" cy="2377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7854A1D3-58A8-40A6-9F2C-9F057B370B09}" type="slidenum">
              <a:rPr lang="en-US" altLang="en-US" smtClean="0">
                <a:solidFill>
                  <a:srgbClr val="3333CC"/>
                </a:solidFill>
                <a:cs typeface="Arial" pitchFamily="34" charset="0"/>
              </a:rPr>
              <a:pPr/>
              <a:t>‹#›</a:t>
            </a:fld>
            <a:endParaRPr lang="en-US" altLang="en-US" dirty="0" smtClean="0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12" name="Text Box 199"/>
          <p:cNvSpPr txBox="1">
            <a:spLocks noChangeArrowheads="1"/>
          </p:cNvSpPr>
          <p:nvPr/>
        </p:nvSpPr>
        <p:spPr bwMode="auto">
          <a:xfrm>
            <a:off x="273050" y="6591786"/>
            <a:ext cx="763731" cy="246221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</a:rPr>
              <a:t>NSTX-U</a:t>
            </a:r>
          </a:p>
        </p:txBody>
      </p:sp>
    </p:spTree>
    <p:extLst>
      <p:ext uri="{BB962C8B-B14F-4D97-AF65-F5344CB8AC3E}">
        <p14:creationId xmlns:p14="http://schemas.microsoft.com/office/powerpoint/2010/main" val="148722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esu.edu/mathematics-natural-sciences-and-technology/department-physics-and-engineering" TargetMode="External"/><Relationship Id="rId3" Type="http://schemas.openxmlformats.org/officeDocument/2006/relationships/hyperlink" Target="http://drexel.edu/plasma/researchlabs/plasma-energy-lab/" TargetMode="External"/><Relationship Id="rId7" Type="http://schemas.openxmlformats.org/officeDocument/2006/relationships/hyperlink" Target="https://physics.lafayette.edu/people/andrew-kortyna/" TargetMode="External"/><Relationship Id="rId2" Type="http://schemas.openxmlformats.org/officeDocument/2006/relationships/hyperlink" Target="http://www.drexel.edu/physics/research/researchAreas/Nonlinear%20Dynamics/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1.villanova.edu/villanova/engineering/departments/me.html" TargetMode="External"/><Relationship Id="rId11" Type="http://schemas.openxmlformats.org/officeDocument/2006/relationships/hyperlink" Target="http://www.fandm.edu/physics/research" TargetMode="External"/><Relationship Id="rId5" Type="http://schemas.openxmlformats.org/officeDocument/2006/relationships/hyperlink" Target="http://engineering.temple.edu/research/research-labs-centers" TargetMode="External"/><Relationship Id="rId10" Type="http://schemas.openxmlformats.org/officeDocument/2006/relationships/hyperlink" Target="http://web.physics.udel.edu/about/directory/faculty/michael-shay" TargetMode="External"/><Relationship Id="rId4" Type="http://schemas.openxmlformats.org/officeDocument/2006/relationships/hyperlink" Target="https://phys.cst.temple.edu/research.html" TargetMode="External"/><Relationship Id="rId9" Type="http://schemas.openxmlformats.org/officeDocument/2006/relationships/hyperlink" Target="http://web.physics.udel.edu/about/directory/faculty/william-matthaeu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0" y="984392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NSTX-U outreach through seminars at universities</a:t>
            </a:r>
            <a:endParaRPr 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128" charset="-128"/>
            </a:endParaRP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531626" y="2096459"/>
            <a:ext cx="6088374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sz="2000" b="0" i="0" dirty="0" smtClean="0">
                <a:solidFill>
                  <a:srgbClr val="000000"/>
                </a:solidFill>
                <a:latin typeface="Arial" charset="0"/>
              </a:rPr>
              <a:t>J.W. Berkery</a:t>
            </a:r>
            <a:r>
              <a:rPr lang="en-US" sz="2000" b="0" i="0" baseline="30000" dirty="0" smtClean="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sz="2000" b="0" i="0" dirty="0" smtClean="0">
                <a:solidFill>
                  <a:srgbClr val="000000"/>
                </a:solidFill>
                <a:latin typeface="Arial" charset="0"/>
              </a:rPr>
              <a:t>, D.R. Smith</a:t>
            </a:r>
            <a:r>
              <a:rPr lang="en-US" sz="2000" b="0" i="0" baseline="30000" dirty="0" smtClean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000" b="0" i="0" dirty="0" smtClean="0">
                <a:solidFill>
                  <a:srgbClr val="000000"/>
                </a:solidFill>
                <a:latin typeface="Arial" charset="0"/>
              </a:rPr>
              <a:t>, J.E. Menard</a:t>
            </a:r>
            <a:r>
              <a:rPr lang="en-US" sz="2000" b="0" i="0" baseline="30000" dirty="0" smtClean="0">
                <a:solidFill>
                  <a:srgbClr val="000000"/>
                </a:solidFill>
                <a:latin typeface="Arial" charset="0"/>
              </a:rPr>
              <a:t>3</a:t>
            </a:r>
            <a:endParaRPr lang="en-US" altLang="en-US" sz="1400" b="0" baseline="30000" dirty="0" smtClean="0">
              <a:solidFill>
                <a:srgbClr val="000000"/>
              </a:solidFill>
              <a:latin typeface="Arial" pitchFamily="34" charset="0"/>
            </a:endParaRPr>
          </a:p>
          <a:p>
            <a:pPr lvl="0" algn="ctr">
              <a:spcBef>
                <a:spcPts val="0"/>
              </a:spcBef>
              <a:buClr>
                <a:srgbClr val="F70606"/>
              </a:buClr>
              <a:buSzPct val="150000"/>
              <a:buNone/>
            </a:pPr>
            <a:r>
              <a:rPr lang="en-US" altLang="en-US" sz="1400" b="0" baseline="30000" dirty="0" smtClean="0">
                <a:solidFill>
                  <a:srgbClr val="0000FF"/>
                </a:solidFill>
                <a:latin typeface="Arial" pitchFamily="34" charset="0"/>
              </a:rPr>
              <a:t>1</a:t>
            </a: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Columbia </a:t>
            </a:r>
            <a:r>
              <a:rPr lang="en-US" altLang="en-US" sz="1400" b="0" dirty="0">
                <a:solidFill>
                  <a:srgbClr val="0000FF"/>
                </a:solidFill>
                <a:latin typeface="Arial" pitchFamily="34" charset="0"/>
              </a:rPr>
              <a:t>University, New York, </a:t>
            </a: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NY</a:t>
            </a:r>
          </a:p>
          <a:p>
            <a:pPr lvl="0" algn="ctr">
              <a:spcBef>
                <a:spcPts val="0"/>
              </a:spcBef>
              <a:buClr>
                <a:srgbClr val="F70606"/>
              </a:buClr>
              <a:buSzPct val="150000"/>
              <a:buNone/>
            </a:pPr>
            <a:r>
              <a:rPr lang="en-US" altLang="en-US" sz="1400" b="0" baseline="30000" dirty="0" smtClean="0">
                <a:solidFill>
                  <a:srgbClr val="0000FF"/>
                </a:solidFill>
                <a:latin typeface="Arial" pitchFamily="34" charset="0"/>
              </a:rPr>
              <a:t>2</a:t>
            </a: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University of Wisconsin, Madison, WI </a:t>
            </a:r>
          </a:p>
          <a:p>
            <a:pPr lvl="0" algn="ctr">
              <a:spcBef>
                <a:spcPts val="0"/>
              </a:spcBef>
              <a:buClr>
                <a:srgbClr val="F70606"/>
              </a:buClr>
              <a:buSzPct val="150000"/>
              <a:buNone/>
            </a:pPr>
            <a:r>
              <a:rPr lang="en-US" altLang="en-US" sz="1400" b="0" baseline="30000" dirty="0">
                <a:solidFill>
                  <a:srgbClr val="0000FF"/>
                </a:solidFill>
                <a:latin typeface="Arial" pitchFamily="34" charset="0"/>
              </a:rPr>
              <a:t>3</a:t>
            </a: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Princeton Plasma Physics Laboratory, Princeton, NJ</a:t>
            </a:r>
            <a:endParaRPr lang="en-US" altLang="en-US" sz="1400" b="0" dirty="0">
              <a:solidFill>
                <a:srgbClr val="0000FF"/>
              </a:solidFill>
              <a:latin typeface="Arial" pitchFamily="34" charset="0"/>
            </a:endParaRPr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905000" cy="554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sz="3600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NSTX-U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sz="1800" b="1" i="1">
                <a:solidFill>
                  <a:srgbClr val="3333CC"/>
                </a:solidFill>
                <a:latin typeface="Arial" charset="0"/>
                <a:cs typeface="Arial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133600"/>
            <a:ext cx="1295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696200" y="2165350"/>
            <a:ext cx="129540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Culham Sci Ctr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800">
                <a:solidFill>
                  <a:srgbClr val="FF0000"/>
                </a:solidFill>
                <a:latin typeface="Arial" charset="0"/>
              </a:rPr>
              <a:t>Inst for Nucl Res, Kiev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Ioffe Inst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Chonbuk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NFRI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Seoul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CIEMAT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FOM Inst DIFFER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ENEA, Frascati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CEA, Cadarache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Jülich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Garching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8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00" name="Picture 3" descr="C:\Users\jmenard\Desktop\Picture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626861"/>
            <a:ext cx="2895600" cy="2078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3" name="Picture 5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945" y="4343400"/>
            <a:ext cx="2288500" cy="2452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2819400" y="3429000"/>
            <a:ext cx="3733800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 eaLnBrk="0" hangingPunct="0">
              <a:lnSpc>
                <a:spcPct val="130000"/>
              </a:lnSpc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Helvetica" pitchFamily="34" charset="0"/>
              </a:rPr>
              <a:t>May </a:t>
            </a:r>
            <a:r>
              <a:rPr lang="en-US" sz="1800" b="1" dirty="0" smtClean="0">
                <a:solidFill>
                  <a:srgbClr val="0000FF"/>
                </a:solidFill>
                <a:latin typeface="Helvetica" pitchFamily="34" charset="0"/>
              </a:rPr>
              <a:t>15</a:t>
            </a:r>
            <a:r>
              <a:rPr lang="en-US" sz="1800" b="1" baseline="30000" dirty="0" smtClean="0">
                <a:solidFill>
                  <a:srgbClr val="0000FF"/>
                </a:solidFill>
                <a:latin typeface="Helvetica" pitchFamily="34" charset="0"/>
              </a:rPr>
              <a:t>th</a:t>
            </a:r>
            <a:r>
              <a:rPr lang="en-US" sz="1800" b="1" dirty="0" smtClean="0">
                <a:solidFill>
                  <a:srgbClr val="0000FF"/>
                </a:solidFill>
                <a:latin typeface="Helvetica" pitchFamily="34" charset="0"/>
              </a:rPr>
              <a:t>, 2015</a:t>
            </a:r>
            <a:r>
              <a:rPr lang="en-US" sz="1800" b="1" dirty="0" smtClean="0">
                <a:solidFill>
                  <a:srgbClr val="000000"/>
                </a:solidFill>
                <a:latin typeface="Helvetica" pitchFamily="34" charset="0"/>
              </a:rPr>
              <a:t> </a:t>
            </a:r>
            <a:endParaRPr lang="en-US" sz="1800" b="1" dirty="0">
              <a:solidFill>
                <a:srgbClr val="000000"/>
              </a:solidFill>
              <a:latin typeface="Helvetica" pitchFamily="34" charset="0"/>
            </a:endParaRPr>
          </a:p>
          <a:p>
            <a:pPr lvl="0" algn="ctr" eaLnBrk="0" hangingPunct="0">
              <a:lnSpc>
                <a:spcPct val="13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Helvetica" pitchFamily="34" charset="0"/>
              </a:rPr>
              <a:t>PPPL</a:t>
            </a:r>
          </a:p>
        </p:txBody>
      </p:sp>
      <p:sp>
        <p:nvSpPr>
          <p:cNvPr id="57" name="Text Box 144"/>
          <p:cNvSpPr txBox="1">
            <a:spLocks noChangeArrowheads="1"/>
          </p:cNvSpPr>
          <p:nvPr/>
        </p:nvSpPr>
        <p:spPr bwMode="auto">
          <a:xfrm>
            <a:off x="152400" y="6606862"/>
            <a:ext cx="31579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200" dirty="0" smtClean="0">
                <a:solidFill>
                  <a:srgbClr val="1822CD"/>
                </a:solidFill>
                <a:latin typeface="Helvetica" pitchFamily="34" charset="0"/>
              </a:rPr>
              <a:t>V1.0</a:t>
            </a:r>
            <a:endParaRPr lang="en-US" sz="1200" dirty="0">
              <a:solidFill>
                <a:srgbClr val="1822CD"/>
              </a:solidFill>
              <a:latin typeface="Helvetica" pitchFamily="34" charset="0"/>
            </a:endParaRPr>
          </a:p>
        </p:txBody>
      </p:sp>
      <p:pic>
        <p:nvPicPr>
          <p:cNvPr id="2101" name="Picture 48" descr="ppi221.tmp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1295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2" name="Text Box 152"/>
          <p:cNvSpPr txBox="1">
            <a:spLocks noChangeArrowheads="1"/>
          </p:cNvSpPr>
          <p:nvPr/>
        </p:nvSpPr>
        <p:spPr bwMode="auto">
          <a:xfrm>
            <a:off x="152400" y="2057400"/>
            <a:ext cx="1257300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Coll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of </a:t>
            </a: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Wm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&amp; Mary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CompX</a:t>
            </a:r>
            <a:endParaRPr lang="en-US" sz="900" dirty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FIU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INL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Lehigh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Tennessee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Tulsa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Wisconsin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X Science LLC</a:t>
            </a:r>
          </a:p>
        </p:txBody>
      </p:sp>
    </p:spTree>
    <p:extLst>
      <p:ext uri="{BB962C8B-B14F-4D97-AF65-F5344CB8AC3E}">
        <p14:creationId xmlns:p14="http://schemas.microsoft.com/office/powerpoint/2010/main" val="30112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889138"/>
            <a:ext cx="9144000" cy="543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defRPr/>
            </a:pPr>
            <a:r>
              <a:rPr lang="en-US" sz="2400" kern="0" dirty="0" smtClean="0">
                <a:solidFill>
                  <a:schemeClr val="tx1"/>
                </a:solidFill>
                <a:latin typeface="Calibri" pitchFamily="34" charset="0"/>
              </a:rPr>
              <a:t>Standard presentation? – can be used (don’t have to)</a:t>
            </a:r>
          </a:p>
          <a:p>
            <a:pPr marL="800100" lvl="2" indent="-342900" eaLnBrk="0" hangingPunct="0">
              <a:defRPr/>
            </a:pPr>
            <a:r>
              <a:rPr lang="en-US" sz="2400" kern="0" dirty="0" smtClean="0">
                <a:solidFill>
                  <a:schemeClr val="tx1"/>
                </a:solidFill>
                <a:latin typeface="Calibri" pitchFamily="34" charset="0"/>
              </a:rPr>
              <a:t>Intro to fusion plasma physics</a:t>
            </a:r>
          </a:p>
          <a:p>
            <a:pPr marL="800100" lvl="2" indent="-342900" eaLnBrk="0" hangingPunct="0">
              <a:defRPr/>
            </a:pPr>
            <a:r>
              <a:rPr lang="en-US" sz="2400" kern="0" dirty="0" smtClean="0">
                <a:solidFill>
                  <a:schemeClr val="tx1"/>
                </a:solidFill>
                <a:latin typeface="Calibri" pitchFamily="34" charset="0"/>
              </a:rPr>
              <a:t>Intro to NSTX-U</a:t>
            </a:r>
          </a:p>
          <a:p>
            <a:pPr marL="800100" lvl="2" indent="-342900" eaLnBrk="0" hangingPunct="0">
              <a:defRPr/>
            </a:pPr>
            <a:r>
              <a:rPr lang="en-US" sz="2400" kern="0" dirty="0" smtClean="0">
                <a:solidFill>
                  <a:schemeClr val="tx1"/>
                </a:solidFill>
                <a:latin typeface="Calibri" pitchFamily="34" charset="0"/>
              </a:rPr>
              <a:t>Followed by individual slides</a:t>
            </a:r>
          </a:p>
          <a:p>
            <a:pPr marL="800100" lvl="2" indent="-342900" eaLnBrk="0" hangingPunct="0">
              <a:defRPr/>
            </a:pPr>
            <a:r>
              <a:rPr lang="en-US" sz="2400" kern="0" dirty="0" smtClean="0">
                <a:solidFill>
                  <a:schemeClr val="tx1"/>
                </a:solidFill>
                <a:latin typeface="Calibri" pitchFamily="34" charset="0"/>
              </a:rPr>
              <a:t>Conclude with info on how to get involved, NUF program, etc…</a:t>
            </a:r>
          </a:p>
          <a:p>
            <a:pPr marL="342900" lvl="1" indent="-342900" eaLnBrk="0" hangingPunct="0">
              <a:defRPr/>
            </a:pPr>
            <a:r>
              <a:rPr lang="en-US" sz="2400" kern="0" dirty="0" smtClean="0">
                <a:solidFill>
                  <a:schemeClr val="tx1"/>
                </a:solidFill>
                <a:latin typeface="Calibri" pitchFamily="34" charset="0"/>
              </a:rPr>
              <a:t>Involve communication department? Science education department?</a:t>
            </a:r>
          </a:p>
          <a:p>
            <a:pPr marL="342900" lvl="1" indent="-342900" eaLnBrk="0" hangingPunct="0">
              <a:defRPr/>
            </a:pPr>
            <a:r>
              <a:rPr lang="en-US" sz="2400" kern="0" dirty="0" smtClean="0">
                <a:solidFill>
                  <a:schemeClr val="tx1"/>
                </a:solidFill>
                <a:latin typeface="Calibri" pitchFamily="34" charset="0"/>
              </a:rPr>
              <a:t>Who will arrange seminars?</a:t>
            </a:r>
          </a:p>
          <a:p>
            <a:pPr marL="342900" lvl="1" indent="-342900" eaLnBrk="0" hangingPunct="0">
              <a:defRPr/>
            </a:pPr>
            <a:r>
              <a:rPr lang="en-US" sz="2400" b="0" i="0" kern="0" dirty="0" smtClean="0">
                <a:solidFill>
                  <a:schemeClr val="tx1"/>
                </a:solidFill>
                <a:latin typeface="Calibri" pitchFamily="34" charset="0"/>
              </a:rPr>
              <a:t>Who will pay for travel?</a:t>
            </a:r>
            <a:endParaRPr lang="en-US" sz="2400" b="0" i="0" kern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1" eaLnBrk="0" hangingPunct="0">
              <a:buNone/>
              <a:defRPr/>
            </a:pPr>
            <a:r>
              <a:rPr lang="en-US" b="0" i="0" dirty="0" smtClean="0">
                <a:solidFill>
                  <a:schemeClr val="accent6"/>
                </a:solidFill>
                <a:latin typeface="Calibri" pitchFamily="34" charset="0"/>
                <a:ea typeface="Times New Roman"/>
                <a:cs typeface="Calibri" pitchFamily="34" charset="0"/>
              </a:rPr>
              <a:t> </a:t>
            </a:r>
          </a:p>
          <a:p>
            <a:pPr marL="0" lvl="1" eaLnBrk="0" hangingPunct="0">
              <a:buNone/>
              <a:defRPr/>
            </a:pPr>
            <a:r>
              <a:rPr lang="en-US" sz="2400" b="0" i="0" kern="0" dirty="0" smtClean="0">
                <a:solidFill>
                  <a:schemeClr val="tx1"/>
                </a:solidFill>
                <a:latin typeface="Calibri" pitchFamily="34" charset="0"/>
              </a:rPr>
              <a:t>    </a:t>
            </a:r>
            <a:endParaRPr lang="en-US" sz="2400" b="0" i="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</a:rPr>
              <a:t>Questions for discussion</a:t>
            </a:r>
          </a:p>
        </p:txBody>
      </p:sp>
    </p:spTree>
    <p:extLst>
      <p:ext uri="{BB962C8B-B14F-4D97-AF65-F5344CB8AC3E}">
        <p14:creationId xmlns:p14="http://schemas.microsoft.com/office/powerpoint/2010/main" val="3859281801"/>
      </p:ext>
    </p:extLst>
  </p:cSld>
  <p:clrMapOvr>
    <a:masterClrMapping/>
  </p:clrMapOvr>
  <p:transition advTm="12293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9446" y="914400"/>
            <a:ext cx="4572000" cy="566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eaLnBrk="0" hangingPunct="0">
              <a:buNone/>
              <a:defRPr/>
            </a:pPr>
            <a:r>
              <a:rPr lang="en-US" sz="1600" u="sng" kern="0" dirty="0" smtClean="0">
                <a:solidFill>
                  <a:schemeClr val="tx1"/>
                </a:solidFill>
                <a:latin typeface="Calibri" pitchFamily="34" charset="0"/>
              </a:rPr>
              <a:t>Possibly Giving Talks</a:t>
            </a:r>
            <a:endParaRPr lang="en-US" sz="1600" u="sng" kern="0" dirty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342900" eaLnBrk="0" hangingPunct="0">
              <a:defRPr/>
            </a:pP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</a:rPr>
              <a:t>Devon Battaglia</a:t>
            </a:r>
          </a:p>
          <a:p>
            <a:pPr marL="342900" lvl="1" indent="-342900" eaLnBrk="0" hangingPunct="0">
              <a:defRPr/>
            </a:pP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</a:rPr>
              <a:t>Jack Berkery (CU)</a:t>
            </a:r>
          </a:p>
          <a:p>
            <a:pPr marL="342900" lvl="1" indent="-342900" eaLnBrk="0" hangingPunct="0">
              <a:defRPr/>
            </a:pPr>
            <a:r>
              <a:rPr lang="en-US" sz="1600" kern="0" dirty="0">
                <a:solidFill>
                  <a:schemeClr val="tx1"/>
                </a:solidFill>
                <a:latin typeface="Calibri" pitchFamily="34" charset="0"/>
              </a:rPr>
              <a:t>Dan Boyer</a:t>
            </a:r>
          </a:p>
          <a:p>
            <a:pPr marL="342900" lvl="1" indent="-342900" eaLnBrk="0" hangingPunct="0">
              <a:defRPr/>
            </a:pP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</a:rPr>
              <a:t>Ahmed Diallo</a:t>
            </a:r>
          </a:p>
          <a:p>
            <a:pPr marL="342900" lvl="1" indent="-342900" eaLnBrk="0" hangingPunct="0">
              <a:defRPr/>
            </a:pPr>
            <a:r>
              <a:rPr lang="en-US" sz="1600" kern="0" dirty="0">
                <a:solidFill>
                  <a:schemeClr val="tx1"/>
                </a:solidFill>
                <a:latin typeface="Calibri" pitchFamily="34" charset="0"/>
              </a:rPr>
              <a:t>Travis </a:t>
            </a: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</a:rPr>
              <a:t>Gray (ORNL)</a:t>
            </a:r>
            <a:endParaRPr lang="en-US" sz="1600" kern="0" dirty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342900" eaLnBrk="0" hangingPunct="0">
              <a:defRPr/>
            </a:pPr>
            <a:r>
              <a:rPr lang="en-US" sz="1600" kern="0" dirty="0">
                <a:solidFill>
                  <a:schemeClr val="tx1"/>
                </a:solidFill>
                <a:latin typeface="Calibri" pitchFamily="34" charset="0"/>
              </a:rPr>
              <a:t>Walter Guttenfelder</a:t>
            </a:r>
          </a:p>
          <a:p>
            <a:pPr marL="342900" lvl="1" indent="-342900" eaLnBrk="0" hangingPunct="0">
              <a:defRPr/>
            </a:pPr>
            <a:r>
              <a:rPr lang="en-US" sz="1600" kern="0" dirty="0">
                <a:solidFill>
                  <a:schemeClr val="tx1"/>
                </a:solidFill>
                <a:latin typeface="Calibri" pitchFamily="34" charset="0"/>
              </a:rPr>
              <a:t>Stan Kaye</a:t>
            </a:r>
          </a:p>
          <a:p>
            <a:pPr marL="342900" lvl="1" indent="-342900" eaLnBrk="0" hangingPunct="0">
              <a:defRPr/>
            </a:pPr>
            <a:r>
              <a:rPr lang="en-US" sz="1600" kern="0" dirty="0">
                <a:solidFill>
                  <a:schemeClr val="tx1"/>
                </a:solidFill>
                <a:latin typeface="Calibri" pitchFamily="34" charset="0"/>
              </a:rPr>
              <a:t>Egemen Kolemen (PU)</a:t>
            </a:r>
          </a:p>
          <a:p>
            <a:pPr marL="342900" lvl="1" indent="-342900" eaLnBrk="0" hangingPunct="0">
              <a:defRPr/>
            </a:pPr>
            <a:r>
              <a:rPr lang="en-US" sz="1600" kern="0" dirty="0">
                <a:solidFill>
                  <a:schemeClr val="tx1"/>
                </a:solidFill>
                <a:latin typeface="Calibri" pitchFamily="34" charset="0"/>
              </a:rPr>
              <a:t>Jon Menard</a:t>
            </a:r>
          </a:p>
          <a:p>
            <a:pPr marL="342900" lvl="1" indent="-342900" eaLnBrk="0" hangingPunct="0">
              <a:defRPr/>
            </a:pP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</a:rPr>
              <a:t>Clayton </a:t>
            </a:r>
            <a:r>
              <a:rPr lang="en-US" sz="1600" kern="0" dirty="0">
                <a:solidFill>
                  <a:schemeClr val="tx1"/>
                </a:solidFill>
                <a:latin typeface="Calibri" pitchFamily="34" charset="0"/>
              </a:rPr>
              <a:t>Myers</a:t>
            </a:r>
          </a:p>
          <a:p>
            <a:pPr marL="342900" lvl="1" indent="-342900" eaLnBrk="0" hangingPunct="0">
              <a:defRPr/>
            </a:pPr>
            <a:r>
              <a:rPr lang="en-US" sz="1600" kern="0" dirty="0">
                <a:solidFill>
                  <a:schemeClr val="tx1"/>
                </a:solidFill>
                <a:latin typeface="Calibri" pitchFamily="34" charset="0"/>
              </a:rPr>
              <a:t>Rory </a:t>
            </a: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</a:rPr>
              <a:t>Perkins</a:t>
            </a:r>
          </a:p>
          <a:p>
            <a:pPr marL="342900" lvl="1" indent="-342900" eaLnBrk="0" hangingPunct="0">
              <a:defRPr/>
            </a:pP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</a:rPr>
              <a:t>Yang Ren</a:t>
            </a:r>
            <a:endParaRPr lang="en-US" sz="1600" b="0" i="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342900" eaLnBrk="0" hangingPunct="0">
              <a:defRPr/>
            </a:pPr>
            <a:r>
              <a:rPr lang="en-US" sz="1600" kern="0" dirty="0">
                <a:solidFill>
                  <a:schemeClr val="tx1"/>
                </a:solidFill>
                <a:latin typeface="Calibri" pitchFamily="34" charset="0"/>
              </a:rPr>
              <a:t>Steve Sabbagh (CU</a:t>
            </a: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 marL="342900" lvl="1" indent="-342900" eaLnBrk="0" hangingPunct="0">
              <a:defRPr/>
            </a:pPr>
            <a:r>
              <a:rPr lang="en-US" sz="1600" kern="0" dirty="0" err="1">
                <a:solidFill>
                  <a:schemeClr val="tx1"/>
                </a:solidFill>
                <a:latin typeface="Calibri" pitchFamily="34" charset="0"/>
              </a:rPr>
              <a:t>Fillipo</a:t>
            </a:r>
            <a:r>
              <a:rPr lang="en-US" sz="1600" kern="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600" kern="0" dirty="0" err="1" smtClean="0">
                <a:solidFill>
                  <a:schemeClr val="tx1"/>
                </a:solidFill>
                <a:latin typeface="Calibri" pitchFamily="34" charset="0"/>
              </a:rPr>
              <a:t>Scotti</a:t>
            </a: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</a:rPr>
              <a:t> (LLNL)</a:t>
            </a:r>
          </a:p>
          <a:p>
            <a:pPr marL="342900" lvl="1" indent="-342900" eaLnBrk="0" hangingPunct="0">
              <a:defRPr/>
            </a:pP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</a:rPr>
              <a:t>Dave </a:t>
            </a:r>
            <a:r>
              <a:rPr lang="en-US" sz="1600" kern="0" dirty="0">
                <a:solidFill>
                  <a:schemeClr val="tx1"/>
                </a:solidFill>
                <a:latin typeface="Calibri" pitchFamily="34" charset="0"/>
              </a:rPr>
              <a:t>Smith (UW)</a:t>
            </a:r>
          </a:p>
          <a:p>
            <a:pPr marL="342900" lvl="1" indent="-342900" eaLnBrk="0" hangingPunct="0">
              <a:defRPr/>
            </a:pPr>
            <a:r>
              <a:rPr lang="en-US" sz="1600" kern="0" dirty="0">
                <a:solidFill>
                  <a:schemeClr val="tx1"/>
                </a:solidFill>
                <a:latin typeface="Calibri" pitchFamily="34" charset="0"/>
              </a:rPr>
              <a:t>Kevin Tritz (JHU</a:t>
            </a: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 marL="342900" lvl="1" indent="-342900" eaLnBrk="0" hangingPunct="0">
              <a:defRPr/>
            </a:pPr>
            <a:r>
              <a:rPr lang="en-US" sz="1600" kern="0" dirty="0">
                <a:solidFill>
                  <a:schemeClr val="tx1"/>
                </a:solidFill>
                <a:latin typeface="Calibri" pitchFamily="34" charset="0"/>
              </a:rPr>
              <a:t>Jeff Wang (LANL)</a:t>
            </a:r>
          </a:p>
          <a:p>
            <a:pPr marL="342900" lvl="1" indent="-342900" eaLnBrk="0" hangingPunct="0">
              <a:defRPr/>
            </a:pPr>
            <a:endParaRPr lang="en-US" sz="1600" kern="0" dirty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342900" eaLnBrk="0" hangingPunct="0">
              <a:defRPr/>
            </a:pPr>
            <a:endParaRPr lang="en-US" sz="1600" kern="0" dirty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342900" eaLnBrk="0" hangingPunct="0">
              <a:defRPr/>
            </a:pPr>
            <a:endParaRPr lang="en-US" sz="1600" kern="0" dirty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342900" eaLnBrk="0" hangingPunct="0">
              <a:defRPr/>
            </a:pPr>
            <a:endParaRPr lang="en-US" sz="1600" b="0" i="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</a:rPr>
              <a:t>Who has expressed interest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0" y="914400"/>
            <a:ext cx="4572000" cy="566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eaLnBrk="0" hangingPunct="0">
              <a:buNone/>
              <a:defRPr/>
            </a:pPr>
            <a:r>
              <a:rPr lang="en-US" sz="1600" u="sng" kern="0" dirty="0" smtClean="0">
                <a:solidFill>
                  <a:schemeClr val="tx1"/>
                </a:solidFill>
                <a:latin typeface="Calibri" pitchFamily="34" charset="0"/>
              </a:rPr>
              <a:t>Hosting</a:t>
            </a:r>
          </a:p>
          <a:p>
            <a:pPr marL="342900" lvl="1" indent="-342900" eaLnBrk="0" hangingPunct="0">
              <a:defRPr/>
            </a:pPr>
            <a:r>
              <a:rPr lang="en-US" sz="1600" kern="0" dirty="0">
                <a:solidFill>
                  <a:schemeClr val="tx1"/>
                </a:solidFill>
                <a:latin typeface="Calibri" pitchFamily="34" charset="0"/>
              </a:rPr>
              <a:t>Daniel </a:t>
            </a:r>
            <a:r>
              <a:rPr lang="en-US" sz="1600" kern="0" dirty="0" err="1">
                <a:solidFill>
                  <a:schemeClr val="tx1"/>
                </a:solidFill>
                <a:latin typeface="Calibri" pitchFamily="34" charset="0"/>
              </a:rPr>
              <a:t>Andruczyk</a:t>
            </a:r>
            <a:r>
              <a:rPr lang="en-US" sz="1600" kern="0" dirty="0">
                <a:solidFill>
                  <a:schemeClr val="tx1"/>
                </a:solidFill>
                <a:latin typeface="Calibri" pitchFamily="34" charset="0"/>
              </a:rPr>
              <a:t> (UI)</a:t>
            </a:r>
          </a:p>
          <a:p>
            <a:pPr marL="342900" lvl="1" indent="-342900" eaLnBrk="0" hangingPunct="0">
              <a:defRPr/>
            </a:pPr>
            <a:r>
              <a:rPr lang="en-US" sz="1600" kern="0" dirty="0">
                <a:solidFill>
                  <a:schemeClr val="tx1"/>
                </a:solidFill>
                <a:latin typeface="Calibri" pitchFamily="34" charset="0"/>
              </a:rPr>
              <a:t>Angie </a:t>
            </a:r>
            <a:r>
              <a:rPr lang="en-US" sz="1600" kern="0" dirty="0" err="1">
                <a:solidFill>
                  <a:schemeClr val="tx1"/>
                </a:solidFill>
                <a:latin typeface="Calibri" pitchFamily="34" charset="0"/>
              </a:rPr>
              <a:t>Capese</a:t>
            </a:r>
            <a:r>
              <a:rPr lang="en-US" sz="1600" kern="0" dirty="0">
                <a:solidFill>
                  <a:schemeClr val="tx1"/>
                </a:solidFill>
                <a:latin typeface="Calibri" pitchFamily="34" charset="0"/>
              </a:rPr>
              <a:t> (moving to TCNJ)</a:t>
            </a:r>
          </a:p>
          <a:p>
            <a:pPr marL="342900" lvl="1" indent="-342900" eaLnBrk="0" hangingPunct="0">
              <a:defRPr/>
            </a:pPr>
            <a:r>
              <a:rPr lang="en-US" sz="1600" kern="0" dirty="0">
                <a:solidFill>
                  <a:schemeClr val="tx1"/>
                </a:solidFill>
                <a:latin typeface="Calibri" pitchFamily="34" charset="0"/>
              </a:rPr>
              <a:t>Neal Crocker (UCLA</a:t>
            </a: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 marL="342900" lvl="1" indent="-342900" eaLnBrk="0" hangingPunct="0">
              <a:defRPr/>
            </a:pPr>
            <a:r>
              <a:rPr lang="en-US" sz="1600" kern="0" dirty="0">
                <a:solidFill>
                  <a:schemeClr val="tx1"/>
                </a:solidFill>
                <a:latin typeface="Calibri" pitchFamily="34" charset="0"/>
              </a:rPr>
              <a:t>Swadesh Mahajan (UT</a:t>
            </a: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  <a:endParaRPr lang="en-US" sz="1600" kern="0" dirty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342900" eaLnBrk="0" hangingPunct="0">
              <a:defRPr/>
            </a:pPr>
            <a:r>
              <a:rPr lang="en-US" sz="1600" b="0" i="0" kern="0" dirty="0" smtClean="0">
                <a:solidFill>
                  <a:schemeClr val="tx1"/>
                </a:solidFill>
                <a:latin typeface="Calibri" pitchFamily="34" charset="0"/>
              </a:rPr>
              <a:t>Oliver Schmitz (UW)</a:t>
            </a:r>
          </a:p>
          <a:p>
            <a:pPr marL="342900" lvl="1" indent="-342900" eaLnBrk="0" hangingPunct="0">
              <a:defRPr/>
            </a:pPr>
            <a:endParaRPr lang="en-US" sz="1800" kern="0" dirty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342900" eaLnBrk="0" hangingPunct="0">
              <a:defRPr/>
            </a:pPr>
            <a:endParaRPr lang="en-US" sz="1800" kern="0" dirty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342900" eaLnBrk="0" hangingPunct="0">
              <a:defRPr/>
            </a:pPr>
            <a:endParaRPr lang="en-US" sz="1800" kern="0" dirty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342900" eaLnBrk="0" hangingPunct="0">
              <a:defRPr/>
            </a:pPr>
            <a:endParaRPr lang="en-US" sz="1800" b="0" i="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899165"/>
      </p:ext>
    </p:extLst>
  </p:cSld>
  <p:clrMapOvr>
    <a:masterClrMapping/>
  </p:clrMapOvr>
  <p:transition advTm="12293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914400"/>
            <a:ext cx="3044952" cy="566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Auburn </a:t>
            </a: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(plasma)</a:t>
            </a: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Boulder (space physics)</a:t>
            </a: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Columbia</a:t>
            </a:r>
            <a:endParaRPr lang="en-US" sz="1800" b="0" i="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342900" eaLnBrk="0" hangingPunct="0">
              <a:defRPr/>
            </a:pPr>
            <a:r>
              <a:rPr lang="en-US" sz="1800" b="0" i="0" kern="0" dirty="0" smtClean="0">
                <a:solidFill>
                  <a:schemeClr val="tx1"/>
                </a:solidFill>
                <a:latin typeface="Calibri" pitchFamily="34" charset="0"/>
              </a:rPr>
              <a:t>Cornell (plasma, Berkery/Myers alma mater)</a:t>
            </a: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Drexel </a:t>
            </a: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(nearby, plasma</a:t>
            </a: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Johns Hopkins</a:t>
            </a:r>
          </a:p>
          <a:p>
            <a:pPr marL="0" lvl="1" eaLnBrk="0" hangingPunct="0">
              <a:buNone/>
              <a:defRPr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</a:rPr>
              <a:t>Suggested Universities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4952" y="889138"/>
            <a:ext cx="3044952" cy="566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Lehigh (</a:t>
            </a:r>
            <a:r>
              <a:rPr lang="en-US" sz="1800" kern="0" dirty="0" err="1" smtClean="0">
                <a:solidFill>
                  <a:schemeClr val="tx1"/>
                </a:solidFill>
                <a:latin typeface="Calibri" pitchFamily="34" charset="0"/>
              </a:rPr>
              <a:t>Battaglia</a:t>
            </a: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 alma mater)</a:t>
            </a: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Maryland </a:t>
            </a: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(plasma)</a:t>
            </a: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Rutgers </a:t>
            </a: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(nearby)</a:t>
            </a:r>
            <a:endParaRPr lang="en-US" sz="1800" dirty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Stony </a:t>
            </a: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Brook (physics)</a:t>
            </a: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TCNJ </a:t>
            </a: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(nearby, </a:t>
            </a: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Angie </a:t>
            </a:r>
            <a:r>
              <a:rPr lang="en-US" sz="1800" kern="0" dirty="0" err="1" smtClean="0">
                <a:solidFill>
                  <a:schemeClr val="tx1"/>
                </a:solidFill>
                <a:latin typeface="Calibri" pitchFamily="34" charset="0"/>
              </a:rPr>
              <a:t>Capese</a:t>
            </a: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 will host</a:t>
            </a: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)</a:t>
            </a:r>
            <a:endParaRPr lang="en-US" sz="1800" dirty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UCLA (plasma, Neal </a:t>
            </a: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Crocker would like to host </a:t>
            </a: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“when </a:t>
            </a: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people are out in LA for other </a:t>
            </a: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reasons”)</a:t>
            </a:r>
            <a:endParaRPr lang="en-US" sz="1800" b="0" i="0" kern="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89904" y="914400"/>
            <a:ext cx="3044952" cy="566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University of Illinois (Dan </a:t>
            </a:r>
            <a:r>
              <a:rPr lang="en-US" sz="1800" kern="0" dirty="0" err="1" smtClean="0">
                <a:solidFill>
                  <a:schemeClr val="tx1"/>
                </a:solidFill>
                <a:latin typeface="Calibri" pitchFamily="34" charset="0"/>
              </a:rPr>
              <a:t>Andruczyk</a:t>
            </a: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 wants to host)</a:t>
            </a: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University </a:t>
            </a: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of Pennsylvania (nearby</a:t>
            </a: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)  ???</a:t>
            </a:r>
            <a:endParaRPr lang="en-US" sz="1800" kern="0" dirty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342900" eaLnBrk="0" hangingPunct="0">
              <a:defRPr/>
            </a:pP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University of Texas (plasma, Swadesh Mahajan “would participate”)</a:t>
            </a: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Wisconsin </a:t>
            </a: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(Oliver Schmitz suggested talk at Monday seminar</a:t>
            </a: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  <a:endParaRPr lang="en-US" sz="1800" kern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116424"/>
      </p:ext>
    </p:extLst>
  </p:cSld>
  <p:clrMapOvr>
    <a:masterClrMapping/>
  </p:clrMapOvr>
  <p:transition advTm="12293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Nearby universities (sorted by distance)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334000"/>
          </a:xfrm>
        </p:spPr>
        <p:txBody>
          <a:bodyPr lIns="0" rIns="0" numCol="3" spcCol="0">
            <a:noAutofit/>
          </a:bodyPr>
          <a:lstStyle/>
          <a:p>
            <a:pPr marL="342900" lvl="1" indent="-182880" eaLnBrk="0" hangingPunct="0">
              <a:spcBef>
                <a:spcPts val="0"/>
              </a:spcBef>
              <a:buSzPct val="125000"/>
              <a:buFont typeface="Arial"/>
              <a:buChar char="•"/>
              <a:defRPr/>
            </a:pP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TCNJ (&lt;15 mi)</a:t>
            </a: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Angie </a:t>
            </a:r>
            <a:r>
              <a:rPr lang="en-US" sz="1200" kern="0" dirty="0" err="1">
                <a:solidFill>
                  <a:schemeClr val="tx1"/>
                </a:solidFill>
                <a:latin typeface="Calibri" pitchFamily="34" charset="0"/>
              </a:rPr>
              <a:t>Capese</a:t>
            </a: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 on faculty</a:t>
            </a: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Past work with science </a:t>
            </a:r>
            <a:r>
              <a:rPr lang="en-US" sz="1200" kern="0" dirty="0" err="1">
                <a:solidFill>
                  <a:schemeClr val="tx1"/>
                </a:solidFill>
                <a:latin typeface="Calibri" pitchFamily="34" charset="0"/>
              </a:rPr>
              <a:t>ed</a:t>
            </a:r>
            <a:endParaRPr lang="en-US" sz="1200" dirty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182880" eaLnBrk="0" hangingPunct="0">
              <a:spcBef>
                <a:spcPts val="0"/>
              </a:spcBef>
              <a:buSzPct val="125000"/>
              <a:buFont typeface="Arial"/>
              <a:buChar char="•"/>
              <a:defRPr/>
            </a:pP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Rider (&lt;15 mi)</a:t>
            </a:r>
          </a:p>
          <a:p>
            <a:pPr marL="342900" lvl="1" indent="-182880" eaLnBrk="0" hangingPunct="0">
              <a:spcBef>
                <a:spcPts val="0"/>
              </a:spcBef>
              <a:buSzPct val="125000"/>
              <a:buFont typeface="Arial"/>
              <a:buChar char="•"/>
              <a:defRPr/>
            </a:pP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Rutgers (&lt;15 mi)</a:t>
            </a: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b="1" kern="0" dirty="0">
                <a:latin typeface="Calibri" pitchFamily="34" charset="0"/>
              </a:rPr>
              <a:t>PhD-granting research </a:t>
            </a:r>
            <a:r>
              <a:rPr lang="en-US" sz="1200" b="1" kern="0" dirty="0" err="1">
                <a:latin typeface="Calibri" pitchFamily="34" charset="0"/>
              </a:rPr>
              <a:t>uni.</a:t>
            </a:r>
            <a:endParaRPr lang="en-US" sz="1200" b="1" kern="0" dirty="0">
              <a:latin typeface="Calibri" pitchFamily="34" charset="0"/>
            </a:endParaRP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Someone collaborates with CS Chang</a:t>
            </a:r>
            <a:endParaRPr lang="en-US" sz="1200" dirty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182880" eaLnBrk="0" hangingPunct="0">
              <a:spcBef>
                <a:spcPts val="0"/>
              </a:spcBef>
              <a:buSzPct val="125000"/>
              <a:buFont typeface="Arial"/>
              <a:buChar char="•"/>
              <a:defRPr/>
            </a:pPr>
            <a:r>
              <a:rPr lang="en-US" sz="1200" kern="0" dirty="0" smtClean="0">
                <a:solidFill>
                  <a:schemeClr val="tx1"/>
                </a:solidFill>
                <a:latin typeface="Calibri" pitchFamily="34" charset="0"/>
              </a:rPr>
              <a:t>Drexel (&lt;50 mi)</a:t>
            </a: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b="1" kern="0" dirty="0">
                <a:latin typeface="Calibri" pitchFamily="34" charset="0"/>
              </a:rPr>
              <a:t>PhD-</a:t>
            </a:r>
            <a:r>
              <a:rPr lang="en-US" sz="1200" b="1" kern="0" dirty="0" smtClean="0">
                <a:latin typeface="Calibri" pitchFamily="34" charset="0"/>
              </a:rPr>
              <a:t>granting </a:t>
            </a:r>
            <a:r>
              <a:rPr lang="en-US" sz="1200" b="1" kern="0" dirty="0">
                <a:latin typeface="Calibri" pitchFamily="34" charset="0"/>
              </a:rPr>
              <a:t>research </a:t>
            </a:r>
            <a:r>
              <a:rPr lang="en-US" sz="1200" b="1" kern="0" dirty="0" err="1">
                <a:latin typeface="Calibri" pitchFamily="34" charset="0"/>
              </a:rPr>
              <a:t>uni.</a:t>
            </a:r>
            <a:endParaRPr lang="en-US" sz="1200" b="1" kern="0" dirty="0">
              <a:latin typeface="Calibri" pitchFamily="34" charset="0"/>
            </a:endParaRP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kern="0" dirty="0" smtClean="0">
                <a:solidFill>
                  <a:schemeClr val="tx1"/>
                </a:solidFill>
                <a:latin typeface="Calibri" pitchFamily="34" charset="0"/>
              </a:rPr>
              <a:t>Nonlinear dynamics in physics </a:t>
            </a:r>
            <a:r>
              <a:rPr lang="en-US" sz="1200" kern="0" dirty="0" err="1" smtClean="0">
                <a:solidFill>
                  <a:schemeClr val="tx1"/>
                </a:solidFill>
                <a:latin typeface="Calibri" pitchFamily="34" charset="0"/>
              </a:rPr>
              <a:t>dept</a:t>
            </a: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US" sz="1200" kern="0" dirty="0">
                <a:solidFill>
                  <a:schemeClr val="tx1"/>
                </a:solidFill>
                <a:latin typeface="Calibri" pitchFamily="34" charset="0"/>
                <a:hlinkClick r:id="rId2"/>
              </a:rPr>
              <a:t>http://www.drexel.edu/physics/research/researchAreas/Nonlinear%20Dynamics</a:t>
            </a:r>
            <a:r>
              <a:rPr lang="en-US" sz="1200" kern="0" dirty="0" smtClean="0">
                <a:solidFill>
                  <a:schemeClr val="tx1"/>
                </a:solidFill>
                <a:latin typeface="Calibri" pitchFamily="34" charset="0"/>
                <a:hlinkClick r:id="rId2"/>
              </a:rPr>
              <a:t>/</a:t>
            </a:r>
            <a:endParaRPr lang="en-US" sz="120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kern="0" dirty="0" smtClean="0">
                <a:solidFill>
                  <a:schemeClr val="tx1"/>
                </a:solidFill>
                <a:latin typeface="Calibri" pitchFamily="34" charset="0"/>
              </a:rPr>
              <a:t>plasma energy in the Plasma Institute: </a:t>
            </a:r>
            <a:r>
              <a:rPr lang="en-US" sz="1200" kern="0" dirty="0">
                <a:solidFill>
                  <a:schemeClr val="tx1"/>
                </a:solidFill>
                <a:latin typeface="Calibri" pitchFamily="34" charset="0"/>
                <a:hlinkClick r:id="rId3"/>
              </a:rPr>
              <a:t>http://drexel.edu/plasma/researchlabs/plasma-energy-lab</a:t>
            </a:r>
            <a:r>
              <a:rPr lang="en-US" sz="1200" kern="0" dirty="0" smtClean="0">
                <a:solidFill>
                  <a:schemeClr val="tx1"/>
                </a:solidFill>
                <a:latin typeface="Calibri" pitchFamily="34" charset="0"/>
                <a:hlinkClick r:id="rId3"/>
              </a:rPr>
              <a:t>/</a:t>
            </a:r>
            <a:endParaRPr lang="en-US" sz="120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182880" eaLnBrk="0" hangingPunct="0">
              <a:spcBef>
                <a:spcPts val="0"/>
              </a:spcBef>
              <a:buSzPct val="125000"/>
              <a:buFont typeface="Arial"/>
              <a:buChar char="•"/>
              <a:defRPr/>
            </a:pP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Lehigh (&lt;50 mi)</a:t>
            </a: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b="1" kern="0" dirty="0">
                <a:latin typeface="Calibri" pitchFamily="34" charset="0"/>
              </a:rPr>
              <a:t>PhD-granting research </a:t>
            </a:r>
            <a:r>
              <a:rPr lang="en-US" sz="1200" b="1" kern="0" dirty="0" err="1">
                <a:latin typeface="Calibri" pitchFamily="34" charset="0"/>
              </a:rPr>
              <a:t>uni.</a:t>
            </a:r>
            <a:endParaRPr lang="en-US" sz="1200" b="1" kern="0" dirty="0">
              <a:latin typeface="Calibri" pitchFamily="34" charset="0"/>
            </a:endParaRP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kern="0" dirty="0" err="1">
                <a:solidFill>
                  <a:schemeClr val="tx1"/>
                </a:solidFill>
                <a:latin typeface="Calibri" pitchFamily="34" charset="0"/>
              </a:rPr>
              <a:t>Battaglia</a:t>
            </a: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/Boyer alma mater</a:t>
            </a: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kern="0" dirty="0" err="1">
                <a:solidFill>
                  <a:schemeClr val="tx1"/>
                </a:solidFill>
                <a:latin typeface="Calibri" pitchFamily="34" charset="0"/>
              </a:rPr>
              <a:t>Kritz</a:t>
            </a: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 and Schuster</a:t>
            </a:r>
          </a:p>
          <a:p>
            <a:pPr marL="342900" lvl="1" indent="-182880" eaLnBrk="0" hangingPunct="0">
              <a:spcBef>
                <a:spcPts val="0"/>
              </a:spcBef>
              <a:buSzPct val="125000"/>
              <a:buFont typeface="Arial"/>
              <a:buChar char="•"/>
              <a:defRPr/>
            </a:pP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NYU (&lt;50 mi)</a:t>
            </a: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b="1" kern="0" dirty="0">
                <a:latin typeface="Calibri" pitchFamily="34" charset="0"/>
              </a:rPr>
              <a:t>PhD-granting research </a:t>
            </a:r>
            <a:r>
              <a:rPr lang="en-US" sz="1200" b="1" kern="0" dirty="0" err="1">
                <a:latin typeface="Calibri" pitchFamily="34" charset="0"/>
              </a:rPr>
              <a:t>uni.</a:t>
            </a:r>
            <a:endParaRPr lang="en-US" sz="1200" b="1" kern="0" dirty="0">
              <a:latin typeface="Calibri" pitchFamily="34" charset="0"/>
            </a:endParaRP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Plasma simulations</a:t>
            </a:r>
          </a:p>
          <a:p>
            <a:pPr marL="342900" lvl="1" indent="-182880" eaLnBrk="0" hangingPunct="0">
              <a:spcBef>
                <a:spcPts val="0"/>
              </a:spcBef>
              <a:buSzPct val="125000"/>
              <a:buFont typeface="Arial"/>
              <a:buChar char="•"/>
              <a:defRPr/>
            </a:pPr>
            <a:endParaRPr lang="en-US" sz="120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182880" eaLnBrk="0" hangingPunct="0">
              <a:spcBef>
                <a:spcPts val="0"/>
              </a:spcBef>
              <a:buSzPct val="125000"/>
              <a:buFont typeface="Arial"/>
              <a:buChar char="•"/>
              <a:defRPr/>
            </a:pPr>
            <a:endParaRPr lang="en-US" sz="1200" kern="0" dirty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182880" eaLnBrk="0" hangingPunct="0">
              <a:spcBef>
                <a:spcPts val="0"/>
              </a:spcBef>
              <a:buSzPct val="125000"/>
              <a:buFont typeface="Arial"/>
              <a:buChar char="•"/>
              <a:defRPr/>
            </a:pPr>
            <a:r>
              <a:rPr lang="en-US" sz="1200" kern="0" dirty="0" smtClean="0">
                <a:solidFill>
                  <a:schemeClr val="tx1"/>
                </a:solidFill>
                <a:latin typeface="Calibri" pitchFamily="34" charset="0"/>
              </a:rPr>
              <a:t>Temple </a:t>
            </a: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(&lt;50 mi)</a:t>
            </a: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b="1" kern="0" dirty="0">
                <a:latin typeface="Calibri" pitchFamily="34" charset="0"/>
              </a:rPr>
              <a:t>PhD-granting research </a:t>
            </a:r>
            <a:r>
              <a:rPr lang="en-US" sz="1200" b="1" kern="0" dirty="0" err="1">
                <a:latin typeface="Calibri" pitchFamily="34" charset="0"/>
              </a:rPr>
              <a:t>uni.</a:t>
            </a:r>
            <a:endParaRPr lang="en-US" sz="1200" b="1" kern="0" dirty="0">
              <a:latin typeface="Calibri" pitchFamily="34" charset="0"/>
            </a:endParaRP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AMO, condensed matter: </a:t>
            </a:r>
            <a:r>
              <a:rPr lang="en-US" sz="1200" kern="0" dirty="0">
                <a:solidFill>
                  <a:schemeClr val="tx1"/>
                </a:solidFill>
                <a:latin typeface="Calibri" pitchFamily="34" charset="0"/>
                <a:hlinkClick r:id="rId4"/>
              </a:rPr>
              <a:t>https://phys.cst.temple.edu/research.html</a:t>
            </a:r>
            <a:endParaRPr lang="en-US" sz="1200" kern="0" dirty="0">
              <a:solidFill>
                <a:schemeClr val="tx1"/>
              </a:solidFill>
              <a:latin typeface="Calibri" pitchFamily="34" charset="0"/>
            </a:endParaRP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Energy centers in College of Engineering: </a:t>
            </a:r>
            <a:r>
              <a:rPr lang="en-US" sz="1200" kern="0" dirty="0">
                <a:solidFill>
                  <a:schemeClr val="tx1"/>
                </a:solidFill>
                <a:latin typeface="Calibri" pitchFamily="34" charset="0"/>
                <a:hlinkClick r:id="rId5"/>
              </a:rPr>
              <a:t>http://engineering.temple.edu/research/research-labs-centers</a:t>
            </a:r>
            <a:endParaRPr lang="en-US" sz="1200" kern="0" dirty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182880" eaLnBrk="0" hangingPunct="0">
              <a:spcBef>
                <a:spcPts val="0"/>
              </a:spcBef>
              <a:buSzPct val="125000"/>
              <a:buFont typeface="Arial"/>
              <a:buChar char="•"/>
              <a:defRPr/>
            </a:pP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University of Pennsylvania (&lt;50 mi)</a:t>
            </a: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b="1" kern="0" dirty="0">
                <a:latin typeface="Calibri" pitchFamily="34" charset="0"/>
              </a:rPr>
              <a:t>PhD-granting research </a:t>
            </a:r>
            <a:r>
              <a:rPr lang="en-US" sz="1200" b="1" kern="0" dirty="0" err="1">
                <a:latin typeface="Calibri" pitchFamily="34" charset="0"/>
              </a:rPr>
              <a:t>uni.</a:t>
            </a:r>
            <a:endParaRPr lang="en-US" sz="1200" b="1" kern="0" dirty="0">
              <a:latin typeface="Calibri" pitchFamily="34" charset="0"/>
            </a:endParaRPr>
          </a:p>
          <a:p>
            <a:pPr marL="342900" lvl="1" indent="-182880" eaLnBrk="0" hangingPunct="0">
              <a:spcBef>
                <a:spcPts val="0"/>
              </a:spcBef>
              <a:buSzPct val="125000"/>
              <a:buFont typeface="Arial"/>
              <a:buChar char="•"/>
              <a:defRPr/>
            </a:pP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Swarthmore (&lt;50 mi)</a:t>
            </a: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Mike Brown</a:t>
            </a:r>
          </a:p>
          <a:p>
            <a:pPr marL="342900" lvl="1" indent="-182880" eaLnBrk="0" hangingPunct="0">
              <a:spcBef>
                <a:spcPts val="0"/>
              </a:spcBef>
              <a:buSzPct val="125000"/>
              <a:buFont typeface="Arial"/>
              <a:buChar char="•"/>
              <a:defRPr/>
            </a:pP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Villanova (&lt;50 mi)</a:t>
            </a: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Thermal transport and dynamics in ME: </a:t>
            </a:r>
            <a:r>
              <a:rPr lang="en-US" sz="1200" kern="0" dirty="0">
                <a:solidFill>
                  <a:schemeClr val="tx1"/>
                </a:solidFill>
                <a:latin typeface="Calibri" pitchFamily="34" charset="0"/>
                <a:hlinkClick r:id="rId6"/>
              </a:rPr>
              <a:t>http://www1.villanova.edu/villanova/engineering/departments/me.html</a:t>
            </a:r>
            <a:endParaRPr lang="en-US" sz="1200" kern="0" dirty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182880" eaLnBrk="0" hangingPunct="0">
              <a:spcBef>
                <a:spcPts val="0"/>
              </a:spcBef>
              <a:buSzPct val="125000"/>
              <a:buFont typeface="Arial"/>
              <a:buChar char="•"/>
              <a:defRPr/>
            </a:pPr>
            <a:r>
              <a:rPr lang="en-US" sz="1200" kern="0" dirty="0" smtClean="0">
                <a:solidFill>
                  <a:schemeClr val="tx1"/>
                </a:solidFill>
                <a:latin typeface="Calibri" pitchFamily="34" charset="0"/>
              </a:rPr>
              <a:t>Lafayette (</a:t>
            </a: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&lt;50 </a:t>
            </a:r>
            <a:r>
              <a:rPr lang="en-US" sz="1200" kern="0" dirty="0" smtClean="0">
                <a:solidFill>
                  <a:schemeClr val="tx1"/>
                </a:solidFill>
                <a:latin typeface="Calibri" pitchFamily="34" charset="0"/>
              </a:rPr>
              <a:t>mi)</a:t>
            </a: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kern="0" dirty="0" smtClean="0">
                <a:solidFill>
                  <a:schemeClr val="tx1"/>
                </a:solidFill>
                <a:latin typeface="Calibri" pitchFamily="34" charset="0"/>
              </a:rPr>
              <a:t>AMO, </a:t>
            </a: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laser spectroscopy: </a:t>
            </a:r>
            <a:r>
              <a:rPr lang="en-US" sz="1200" kern="0" dirty="0">
                <a:solidFill>
                  <a:schemeClr val="tx1"/>
                </a:solidFill>
                <a:latin typeface="Calibri" pitchFamily="34" charset="0"/>
                <a:hlinkClick r:id="rId7"/>
              </a:rPr>
              <a:t>https://physics.lafayette.edu/people/andrew-kortyna</a:t>
            </a:r>
            <a:r>
              <a:rPr lang="en-US" sz="1200" kern="0" dirty="0" smtClean="0">
                <a:solidFill>
                  <a:schemeClr val="tx1"/>
                </a:solidFill>
                <a:latin typeface="Calibri" pitchFamily="34" charset="0"/>
                <a:hlinkClick r:id="rId7"/>
              </a:rPr>
              <a:t>/</a:t>
            </a:r>
            <a:endParaRPr lang="en-US" sz="120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182880" eaLnBrk="0" hangingPunct="0">
              <a:spcBef>
                <a:spcPts val="0"/>
              </a:spcBef>
              <a:buSzPct val="125000"/>
              <a:buFont typeface="Arial"/>
              <a:buChar char="•"/>
              <a:defRPr/>
            </a:pPr>
            <a:r>
              <a:rPr lang="en-US" sz="1200" kern="0" dirty="0" smtClean="0">
                <a:solidFill>
                  <a:schemeClr val="tx1"/>
                </a:solidFill>
                <a:latin typeface="Calibri" pitchFamily="34" charset="0"/>
              </a:rPr>
              <a:t>Rowan University (&lt;50 mi)</a:t>
            </a: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kern="0" dirty="0" smtClean="0">
                <a:solidFill>
                  <a:schemeClr val="tx1"/>
                </a:solidFill>
                <a:latin typeface="Calibri" pitchFamily="34" charset="0"/>
              </a:rPr>
              <a:t>Physics and engineering programs</a:t>
            </a:r>
          </a:p>
          <a:p>
            <a:pPr marL="342900" lvl="1" indent="-182880" eaLnBrk="0" hangingPunct="0">
              <a:spcBef>
                <a:spcPts val="0"/>
              </a:spcBef>
              <a:buSzPct val="125000"/>
              <a:buFont typeface="Arial"/>
              <a:buChar char="•"/>
              <a:defRPr/>
            </a:pP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Haverford (&lt;50 mi)</a:t>
            </a:r>
          </a:p>
          <a:p>
            <a:pPr marL="342900" lvl="1" indent="-182880" eaLnBrk="0" hangingPunct="0">
              <a:spcBef>
                <a:spcPts val="0"/>
              </a:spcBef>
              <a:buSzPct val="125000"/>
              <a:buFont typeface="Arial"/>
              <a:buChar char="•"/>
              <a:defRPr/>
            </a:pPr>
            <a:r>
              <a:rPr lang="en-US" sz="1200" kern="0" dirty="0" smtClean="0">
                <a:solidFill>
                  <a:schemeClr val="tx1"/>
                </a:solidFill>
                <a:latin typeface="Calibri" pitchFamily="34" charset="0"/>
              </a:rPr>
              <a:t>St</a:t>
            </a: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. </a:t>
            </a:r>
            <a:r>
              <a:rPr lang="en-US" sz="1200" kern="0" dirty="0" smtClean="0">
                <a:solidFill>
                  <a:schemeClr val="tx1"/>
                </a:solidFill>
                <a:latin typeface="Calibri" pitchFamily="34" charset="0"/>
              </a:rPr>
              <a:t>Joseph’s </a:t>
            </a: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(&lt;50 mi)</a:t>
            </a:r>
          </a:p>
          <a:p>
            <a:pPr marL="342900" lvl="1" indent="-182880" eaLnBrk="0" hangingPunct="0">
              <a:spcBef>
                <a:spcPts val="0"/>
              </a:spcBef>
              <a:buSzPct val="125000"/>
              <a:buFont typeface="Arial"/>
              <a:buChar char="•"/>
              <a:defRPr/>
            </a:pPr>
            <a:r>
              <a:rPr lang="en-US" sz="1200" kern="0" dirty="0" err="1" smtClean="0">
                <a:solidFill>
                  <a:schemeClr val="tx1"/>
                </a:solidFill>
                <a:latin typeface="Calibri" pitchFamily="34" charset="0"/>
              </a:rPr>
              <a:t>Ursinus</a:t>
            </a:r>
            <a:r>
              <a:rPr lang="en-US" sz="1200" kern="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(&lt;50 mi)</a:t>
            </a:r>
          </a:p>
          <a:p>
            <a:pPr marL="342900" lvl="1" indent="-182880" eaLnBrk="0" hangingPunct="0">
              <a:spcBef>
                <a:spcPts val="0"/>
              </a:spcBef>
              <a:buSzPct val="125000"/>
              <a:buFont typeface="Arial"/>
              <a:buChar char="•"/>
              <a:defRPr/>
            </a:pPr>
            <a:r>
              <a:rPr lang="en-US" sz="1200" kern="0" dirty="0" smtClean="0">
                <a:solidFill>
                  <a:schemeClr val="tx1"/>
                </a:solidFill>
                <a:latin typeface="Calibri" pitchFamily="34" charset="0"/>
              </a:rPr>
              <a:t>Delaware </a:t>
            </a: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State University (&lt;100 mi)</a:t>
            </a: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b="1" kern="0" dirty="0">
                <a:latin typeface="Calibri" pitchFamily="34" charset="0"/>
              </a:rPr>
              <a:t>PhD-granting research </a:t>
            </a:r>
            <a:r>
              <a:rPr lang="en-US" sz="1200" b="1" kern="0" dirty="0" err="1">
                <a:latin typeface="Calibri" pitchFamily="34" charset="0"/>
              </a:rPr>
              <a:t>uni.</a:t>
            </a:r>
            <a:endParaRPr lang="en-US" sz="1200" b="1" kern="0" dirty="0">
              <a:latin typeface="Calibri" pitchFamily="34" charset="0"/>
            </a:endParaRP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Optics:  </a:t>
            </a:r>
            <a:r>
              <a:rPr lang="en-US" sz="1200" kern="0" dirty="0">
                <a:solidFill>
                  <a:schemeClr val="tx1"/>
                </a:solidFill>
                <a:latin typeface="Calibri" pitchFamily="34" charset="0"/>
                <a:hlinkClick r:id="rId8"/>
              </a:rPr>
              <a:t>http://www.desu.edu/mathematics-natural-sciences-and-technology/department-physics-and-engineering</a:t>
            </a:r>
            <a:endParaRPr lang="en-US" sz="1200" kern="0" dirty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182880" eaLnBrk="0" hangingPunct="0">
              <a:spcBef>
                <a:spcPts val="0"/>
              </a:spcBef>
              <a:buSzPct val="125000"/>
              <a:buFont typeface="Arial"/>
              <a:buChar char="•"/>
              <a:defRPr/>
            </a:pP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Stony Brook (&lt;100 mi)</a:t>
            </a: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b="1" kern="0" dirty="0">
                <a:latin typeface="Calibri" pitchFamily="34" charset="0"/>
              </a:rPr>
              <a:t>PhD-granting research </a:t>
            </a:r>
            <a:r>
              <a:rPr lang="en-US" sz="1200" b="1" kern="0" dirty="0" err="1">
                <a:latin typeface="Calibri" pitchFamily="34" charset="0"/>
              </a:rPr>
              <a:t>uni.</a:t>
            </a:r>
            <a:endParaRPr lang="en-US" sz="1200" b="1" kern="0" dirty="0">
              <a:latin typeface="Calibri" pitchFamily="34" charset="0"/>
            </a:endParaRPr>
          </a:p>
          <a:p>
            <a:pPr marL="342900" lvl="1" indent="-182880" eaLnBrk="0" hangingPunct="0">
              <a:spcBef>
                <a:spcPts val="0"/>
              </a:spcBef>
              <a:buSzPct val="125000"/>
              <a:buFont typeface="Arial"/>
              <a:buChar char="•"/>
              <a:defRPr/>
            </a:pP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University of Delaware (&lt;100 mi)</a:t>
            </a: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b="1" kern="0" dirty="0">
                <a:latin typeface="Calibri" pitchFamily="34" charset="0"/>
              </a:rPr>
              <a:t>PhD-granting research </a:t>
            </a:r>
            <a:r>
              <a:rPr lang="en-US" sz="1200" b="1" kern="0" dirty="0" err="1">
                <a:latin typeface="Calibri" pitchFamily="34" charset="0"/>
              </a:rPr>
              <a:t>uni.</a:t>
            </a:r>
            <a:endParaRPr lang="en-US" sz="1200" b="1" kern="0" dirty="0">
              <a:latin typeface="Calibri" pitchFamily="34" charset="0"/>
            </a:endParaRP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Plasma physic: </a:t>
            </a:r>
            <a:r>
              <a:rPr lang="en-US" sz="1200" kern="0" dirty="0">
                <a:solidFill>
                  <a:schemeClr val="tx1"/>
                </a:solidFill>
                <a:latin typeface="Calibri" pitchFamily="34" charset="0"/>
                <a:hlinkClick r:id="rId9"/>
              </a:rPr>
              <a:t>http://web.physics.udel.edu/about/directory/faculty/william-matthaeus</a:t>
            </a:r>
            <a:endParaRPr lang="en-US" sz="1200" kern="0" dirty="0">
              <a:solidFill>
                <a:schemeClr val="tx1"/>
              </a:solidFill>
              <a:latin typeface="Calibri" pitchFamily="34" charset="0"/>
            </a:endParaRP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More plasma: </a:t>
            </a:r>
            <a:r>
              <a:rPr lang="en-US" sz="1200" kern="0" dirty="0">
                <a:solidFill>
                  <a:schemeClr val="tx1"/>
                </a:solidFill>
                <a:latin typeface="Calibri" pitchFamily="34" charset="0"/>
                <a:hlinkClick r:id="rId10"/>
              </a:rPr>
              <a:t>http://web.physics.udel.edu/about/directory/faculty/michael-shay</a:t>
            </a:r>
            <a:endParaRPr lang="en-US" sz="1200" kern="0" dirty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182880" eaLnBrk="0" hangingPunct="0">
              <a:spcBef>
                <a:spcPts val="0"/>
              </a:spcBef>
              <a:buSzPct val="125000"/>
              <a:buFont typeface="Arial"/>
              <a:buChar char="•"/>
              <a:defRPr/>
            </a:pPr>
            <a:r>
              <a:rPr lang="en-US" sz="1200" kern="0" dirty="0" smtClean="0">
                <a:solidFill>
                  <a:schemeClr val="tx1"/>
                </a:solidFill>
                <a:latin typeface="Calibri" pitchFamily="34" charset="0"/>
              </a:rPr>
              <a:t>Franklin </a:t>
            </a: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and Marshall(&lt;100 mi)</a:t>
            </a: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r>
              <a:rPr lang="en-US" sz="1200" kern="0" dirty="0">
                <a:solidFill>
                  <a:schemeClr val="tx1"/>
                </a:solidFill>
                <a:latin typeface="Calibri" pitchFamily="34" charset="0"/>
              </a:rPr>
              <a:t>Materials and THz optics: </a:t>
            </a:r>
            <a:r>
              <a:rPr lang="en-US" sz="1200" kern="0" dirty="0">
                <a:solidFill>
                  <a:schemeClr val="tx1"/>
                </a:solidFill>
                <a:latin typeface="Calibri" pitchFamily="34" charset="0"/>
                <a:hlinkClick r:id="rId11"/>
              </a:rPr>
              <a:t>http://www.fandm.edu/physics/research</a:t>
            </a:r>
            <a:endParaRPr lang="en-US" sz="1200" kern="0" dirty="0">
              <a:solidFill>
                <a:schemeClr val="tx1"/>
              </a:solidFill>
              <a:latin typeface="Calibri" pitchFamily="34" charset="0"/>
            </a:endParaRPr>
          </a:p>
          <a:p>
            <a:pPr marL="742950" lvl="2" indent="-182880" eaLnBrk="0" hangingPunct="0">
              <a:spcBef>
                <a:spcPts val="0"/>
              </a:spcBef>
              <a:buSzPct val="125000"/>
              <a:defRPr/>
            </a:pPr>
            <a:endParaRPr lang="en-US" sz="1200" kern="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2792-B6C3-45AD-B08C-FC074EF9E523}" type="slidenum">
              <a:rPr lang="en-US" altLang="en-US" smtClean="0">
                <a:solidFill>
                  <a:srgbClr val="3333CC"/>
                </a:solidFill>
              </a:rPr>
              <a:pPr/>
              <a:t>5</a:t>
            </a:fld>
            <a:endParaRPr lang="en-US" alt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7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914400"/>
            <a:ext cx="3044952" cy="566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Amherst</a:t>
            </a:r>
          </a:p>
          <a:p>
            <a:pPr marL="342900" lvl="1" indent="-342900" eaLnBrk="0" hangingPunct="0">
              <a:defRPr/>
            </a:pPr>
            <a:r>
              <a:rPr lang="en-US" sz="1800" b="0" i="0" kern="0" dirty="0" smtClean="0">
                <a:solidFill>
                  <a:schemeClr val="tx1"/>
                </a:solidFill>
                <a:latin typeface="Calibri" pitchFamily="34" charset="0"/>
              </a:rPr>
              <a:t>Berkeley (space physics)</a:t>
            </a:r>
          </a:p>
          <a:p>
            <a:pPr marL="342900" lvl="1" indent="-342900" eaLnBrk="0" hangingPunct="0">
              <a:defRPr/>
            </a:pPr>
            <a:r>
              <a:rPr lang="en-US" sz="1800" b="0" i="0" kern="0" dirty="0" smtClean="0">
                <a:solidFill>
                  <a:schemeClr val="tx1"/>
                </a:solidFill>
                <a:latin typeface="Calibri" pitchFamily="34" charset="0"/>
              </a:rPr>
              <a:t>Boston University (space physics)</a:t>
            </a:r>
          </a:p>
          <a:p>
            <a:pPr marL="342900" lvl="1" indent="-342900" eaLnBrk="0" hangingPunct="0">
              <a:defRPr/>
            </a:pPr>
            <a:r>
              <a:rPr lang="en-US" sz="1800" b="0" i="0" kern="0" dirty="0" smtClean="0">
                <a:solidFill>
                  <a:schemeClr val="tx1"/>
                </a:solidFill>
                <a:latin typeface="Calibri" pitchFamily="34" charset="0"/>
              </a:rPr>
              <a:t>Bryn </a:t>
            </a:r>
            <a:r>
              <a:rPr lang="en-US" sz="1800" b="0" i="0" kern="0" dirty="0" err="1" smtClean="0">
                <a:solidFill>
                  <a:schemeClr val="tx1"/>
                </a:solidFill>
                <a:latin typeface="Calibri" pitchFamily="34" charset="0"/>
              </a:rPr>
              <a:t>Mawr</a:t>
            </a:r>
            <a:endParaRPr lang="en-US" sz="1800" b="0" i="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342900" eaLnBrk="0" hangingPunct="0">
              <a:defRPr/>
            </a:pPr>
            <a:r>
              <a:rPr lang="en-US" sz="1800" b="0" i="0" kern="0" dirty="0" err="1" smtClean="0">
                <a:solidFill>
                  <a:schemeClr val="tx1"/>
                </a:solidFill>
                <a:latin typeface="Calibri" pitchFamily="34" charset="0"/>
              </a:rPr>
              <a:t>CalTech</a:t>
            </a:r>
            <a:r>
              <a:rPr lang="en-US" sz="1800" b="0" i="0" kern="0" dirty="0" smtClean="0">
                <a:solidFill>
                  <a:schemeClr val="tx1"/>
                </a:solidFill>
                <a:latin typeface="Calibri" pitchFamily="34" charset="0"/>
              </a:rPr>
              <a:t> (plasma)</a:t>
            </a:r>
          </a:p>
          <a:p>
            <a:pPr marL="342900" lvl="1" indent="-342900" eaLnBrk="0" hangingPunct="0">
              <a:defRPr/>
            </a:pPr>
            <a:r>
              <a:rPr lang="en-US" sz="1800" b="0" i="0" kern="0" dirty="0" smtClean="0">
                <a:solidFill>
                  <a:schemeClr val="tx1"/>
                </a:solidFill>
                <a:latin typeface="Calibri" pitchFamily="34" charset="0"/>
              </a:rPr>
              <a:t>Colgate</a:t>
            </a: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Delaware State University</a:t>
            </a: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Franklin and Marshall</a:t>
            </a: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George Mason University (space physics)</a:t>
            </a:r>
          </a:p>
          <a:p>
            <a:pPr marL="342900" lvl="1" indent="-342900" eaLnBrk="0" hangingPunct="0">
              <a:defRPr/>
            </a:pPr>
            <a:r>
              <a:rPr lang="en-US" sz="1800" kern="0" dirty="0" err="1" smtClean="0">
                <a:solidFill>
                  <a:schemeClr val="tx1"/>
                </a:solidFill>
                <a:latin typeface="Calibri" pitchFamily="34" charset="0"/>
              </a:rPr>
              <a:t>Geneseo</a:t>
            </a: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(plasma undergrads?)</a:t>
            </a:r>
          </a:p>
          <a:p>
            <a:pPr marL="342900" lvl="1" indent="-342900" eaLnBrk="0" hangingPunct="0">
              <a:defRPr/>
            </a:pPr>
            <a:r>
              <a:rPr lang="en-US" sz="1800" kern="0" dirty="0" err="1" smtClean="0">
                <a:solidFill>
                  <a:schemeClr val="tx1"/>
                </a:solidFill>
                <a:latin typeface="Calibri" pitchFamily="34" charset="0"/>
              </a:rPr>
              <a:t>Gettysburgh</a:t>
            </a:r>
            <a:endParaRPr lang="en-US" sz="180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Hamilton</a:t>
            </a: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Hobart</a:t>
            </a: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Lafayette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</a:rPr>
              <a:t>Other Universities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4952" y="889138"/>
            <a:ext cx="3044952" cy="566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New </a:t>
            </a: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Hampshire (plasma (sort of?))</a:t>
            </a:r>
          </a:p>
          <a:p>
            <a:pPr marL="342900" lvl="1" indent="-342900" eaLnBrk="0" hangingPunct="0">
              <a:defRPr/>
            </a:pP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NYU (plasma)</a:t>
            </a:r>
          </a:p>
          <a:p>
            <a:pPr marL="342900" lvl="1" indent="-342900" eaLnBrk="0" hangingPunct="0">
              <a:defRPr/>
            </a:pP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Penn State (physics)</a:t>
            </a:r>
          </a:p>
          <a:p>
            <a:pPr marL="342900" lvl="1" indent="-342900" eaLnBrk="0" hangingPunct="0">
              <a:defRPr/>
            </a:pP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Rensselaer (plasma?, Berkery home town)</a:t>
            </a:r>
          </a:p>
          <a:p>
            <a:pPr marL="342900" lvl="1" indent="-342900" eaLnBrk="0" hangingPunct="0">
              <a:defRPr/>
            </a:pP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Rider (nearby)</a:t>
            </a: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Rochester Institute of Technology</a:t>
            </a: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St. Joseph’s</a:t>
            </a: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Swarthmore </a:t>
            </a: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(plasma</a:t>
            </a: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Syracuse University</a:t>
            </a:r>
            <a:endParaRPr lang="en-US" sz="1800" dirty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Temple (nearby)</a:t>
            </a: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UMass Amherst</a:t>
            </a: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Union College</a:t>
            </a:r>
          </a:p>
          <a:p>
            <a:pPr marL="342900" lvl="1" indent="-342900" eaLnBrk="0" hangingPunct="0">
              <a:defRPr/>
            </a:pP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University of Delaware</a:t>
            </a:r>
          </a:p>
          <a:p>
            <a:pPr marL="342900" lvl="1" indent="-342900" eaLnBrk="0" hangingPunct="0">
              <a:defRPr/>
            </a:pP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University of Michigan (plasma?)</a:t>
            </a:r>
          </a:p>
          <a:p>
            <a:pPr marL="342900" lvl="1" indent="-342900" eaLnBrk="0" hangingPunct="0">
              <a:defRPr/>
            </a:pPr>
            <a:endParaRPr lang="en-US" sz="1800" b="0" i="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89904" y="914400"/>
            <a:ext cx="3044952" cy="566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University </a:t>
            </a: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of Toronto (plasma)</a:t>
            </a: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University of Rochester </a:t>
            </a: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(plasma (sort of?))</a:t>
            </a:r>
          </a:p>
          <a:p>
            <a:pPr marL="342900" lvl="1" indent="-342900" eaLnBrk="0" hangingPunct="0">
              <a:defRPr/>
            </a:pPr>
            <a:r>
              <a:rPr lang="en-US" sz="1800" kern="0" dirty="0" err="1" smtClean="0">
                <a:solidFill>
                  <a:schemeClr val="tx1"/>
                </a:solidFill>
                <a:latin typeface="Calibri" pitchFamily="34" charset="0"/>
              </a:rPr>
              <a:t>Ursinus</a:t>
            </a:r>
            <a:endParaRPr lang="en-US" sz="1800" kern="0" dirty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342900" eaLnBrk="0" hangingPunct="0">
              <a:defRPr/>
            </a:pPr>
            <a:r>
              <a:rPr lang="en-US" sz="1800" kern="0" dirty="0">
                <a:solidFill>
                  <a:schemeClr val="tx1"/>
                </a:solidFill>
                <a:latin typeface="Calibri" pitchFamily="34" charset="0"/>
              </a:rPr>
              <a:t>Villanova</a:t>
            </a: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Yale</a:t>
            </a:r>
          </a:p>
          <a:p>
            <a:pPr marL="342900" lvl="1" indent="-342900" eaLnBrk="0" hangingPunct="0">
              <a:defRPr/>
            </a:pPr>
            <a:endParaRPr lang="en-US" sz="180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42900" lvl="1" indent="-342900" eaLnBrk="0" hangingPunct="0"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</a:rPr>
              <a:t>Foreign??? (question asked by Jeff Wang)</a:t>
            </a:r>
            <a:endParaRPr lang="en-US" sz="1800" b="0" i="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827857"/>
      </p:ext>
    </p:extLst>
  </p:cSld>
  <p:clrMapOvr>
    <a:masterClrMapping/>
  </p:clrMapOvr>
  <p:transition advTm="122938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STX-Theme-v01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2D5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92765</TotalTime>
  <Words>840</Words>
  <Application>Microsoft Office PowerPoint</Application>
  <PresentationFormat>On-screen Show (4:3)</PresentationFormat>
  <Paragraphs>219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3_Blank Presentation</vt:lpstr>
      <vt:lpstr>NSTX-Theme-v01</vt:lpstr>
      <vt:lpstr>PowerPoint Presentation</vt:lpstr>
      <vt:lpstr>Questions for discussion</vt:lpstr>
      <vt:lpstr>Who has expressed interest</vt:lpstr>
      <vt:lpstr>Suggested Universities</vt:lpstr>
      <vt:lpstr>Nearby universities (sorted by distance)</vt:lpstr>
      <vt:lpstr>Other Universities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Sabbagh</dc:creator>
  <cp:lastModifiedBy>jberkery</cp:lastModifiedBy>
  <cp:revision>16551</cp:revision>
  <cp:lastPrinted>2014-10-10T06:32:42Z</cp:lastPrinted>
  <dcterms:created xsi:type="dcterms:W3CDTF">2003-10-01T16:23:57Z</dcterms:created>
  <dcterms:modified xsi:type="dcterms:W3CDTF">2015-05-15T13:18:15Z</dcterms:modified>
</cp:coreProperties>
</file>