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569" r:id="rId3"/>
    <p:sldId id="520" r:id="rId4"/>
    <p:sldId id="530" r:id="rId5"/>
    <p:sldId id="586" r:id="rId6"/>
    <p:sldId id="585" r:id="rId7"/>
    <p:sldId id="596" r:id="rId8"/>
    <p:sldId id="592" r:id="rId9"/>
    <p:sldId id="575" r:id="rId10"/>
    <p:sldId id="531" r:id="rId11"/>
    <p:sldId id="568" r:id="rId12"/>
    <p:sldId id="570" r:id="rId13"/>
    <p:sldId id="588" r:id="rId14"/>
    <p:sldId id="593" r:id="rId15"/>
    <p:sldId id="554" r:id="rId16"/>
    <p:sldId id="564" r:id="rId17"/>
    <p:sldId id="533" r:id="rId18"/>
    <p:sldId id="534" r:id="rId19"/>
    <p:sldId id="594" r:id="rId20"/>
    <p:sldId id="581" r:id="rId21"/>
    <p:sldId id="582" r:id="rId22"/>
    <p:sldId id="583" r:id="rId23"/>
    <p:sldId id="579" r:id="rId24"/>
    <p:sldId id="595" r:id="rId25"/>
    <p:sldId id="587" r:id="rId26"/>
    <p:sldId id="527" r:id="rId27"/>
    <p:sldId id="528" r:id="rId28"/>
    <p:sldId id="551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FFCC"/>
    <a:srgbClr val="DA001F"/>
    <a:srgbClr val="339966"/>
    <a:srgbClr val="339933"/>
    <a:srgbClr val="009973"/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1348" autoAdjust="0"/>
  </p:normalViewPr>
  <p:slideViewPr>
    <p:cSldViewPr snapToGrid="0" snapToObjects="1">
      <p:cViewPr>
        <p:scale>
          <a:sx n="90" d="100"/>
          <a:sy n="90" d="100"/>
        </p:scale>
        <p:origin x="-2160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6D07C-21C5-4254-9A79-14AA80BAC31E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B3AA5-57E0-4076-8D01-088CF454B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1743-D2B1-415B-B2B0-9AAE4225684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6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spherical </a:t>
            </a:r>
            <a:r>
              <a:rPr lang="en-US" altLang="en-US" dirty="0" err="1" smtClean="0"/>
              <a:t>tokamak</a:t>
            </a:r>
            <a:r>
              <a:rPr lang="en-US" altLang="en-US" dirty="0" smtClean="0"/>
              <a:t> is a low aspect</a:t>
            </a:r>
            <a:r>
              <a:rPr lang="en-US" altLang="en-US" baseline="0" dirty="0" smtClean="0"/>
              <a:t> ratio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is a donut like aspect ratio of about 3 where as ST is aspect ratio of about 1.5.  As the aspect ratio is reduced, the hole of the donut is reduced and it disappears entirely at A = 1.  As the aspect ratio is reduced, the plasma elongate naturally takes on the spherical shape due to self fields.  Another important property is the magnetic field line.  The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magnetic field line goes around torus at relatively constant pitch where as the ST geometry, the field line transit the outboard unstable region quickly but spend many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transits in the inboard stable region.  This makes ST plasma stable for high beta and also makes the edge safety factor high ~ 10 compared to ~ 3 for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As a result, there are a number of new unique physics regimes which can be accessed at low aspect ratio, which can be utilized to enhance the understanding of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confinement physics and improve predictive capabilities for ITER and future fusion facilities.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31769-3803-42DE-A010-A4ADF79DACC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ln/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27501" indent="-279808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19232" indent="-223846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566925" indent="-223846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014617" indent="-223846" eaLnBrk="0" hangingPunct="0"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462309" indent="-22384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2910004" indent="-22384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357696" indent="-22384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3805388" indent="-223846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fld id="{1B92D4C7-DAAD-4440-843E-118502782B85}" type="slidenum">
              <a:rPr lang="en-US" altLang="en-US" b="0" i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altLang="en-US" b="0" i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E0279-E0E3-437D-939A-F08929B7282D}" type="slidenum">
              <a:rPr lang="en-US"/>
              <a:pPr/>
              <a:t>28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Here is the outline of this review</a:t>
            </a:r>
            <a:r>
              <a:rPr lang="en-US" baseline="0" dirty="0" smtClean="0">
                <a:latin typeface="Times New Roman" pitchFamily="18" charset="0"/>
              </a:rPr>
              <a:t> to give you an overview of the world ST research.  </a:t>
            </a:r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FB9AE8-1515-48C2-9D70-1664FFD40581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E05D9-62B6-4E95-839D-5D3281CAC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24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CC3E88-505E-4BE3-8F12-4456468DA4FA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EE8C-CD57-4C5F-8ADE-99618EB18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45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35861-9125-4DD5-9325-9816DB6AD87D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4AB9-FE80-403C-A2FE-2B5DF08DD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8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FB70E6AC-0527-47BD-9D7C-F0D59884516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686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B6582C-354F-46B3-AA55-EEDC9150C470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9D66F-2AE9-4CD8-A8F7-01D697BC3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87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817139-EB08-4F00-B1C0-461E13B9983E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5DF9-87CA-4B87-BCDB-6C5BABD0E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4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1D0775-8A41-444A-B2E7-515E0D268D28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A98B8-EA9A-4BCB-9FE2-A68805688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6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A294CF-0CD8-4ACC-AA17-D5B7854FA4D9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C4EF-D637-4786-82F5-157092B01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6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47852B-F9E0-48A5-8472-675DA21CC2BF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1FD35-422D-49B4-A256-A165F4158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2CA749-2729-4E2F-985B-99D6D8007B1A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60D0-9294-4C48-B129-A8B7077F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4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F1E0A5-94D8-47B4-90CC-5B7B4DF841F6}" type="datetime1">
              <a:rPr lang="en-US" altLang="en-US"/>
              <a:pPr/>
              <a:t>8/31/2015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AA6-544E-4856-B0CA-B23FD3F97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27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60" y="1063256"/>
            <a:ext cx="8952614" cy="506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77025"/>
            <a:ext cx="2133600" cy="149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68642C7A-E939-4503-BD3C-7338B5559E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CC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00C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F0000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397911"/>
            <a:ext cx="9144000" cy="1470025"/>
          </a:xfrm>
        </p:spPr>
        <p:txBody>
          <a:bodyPr/>
          <a:lstStyle/>
          <a:p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Confinement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and stability discoveries from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high-beta spherical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tori </a:t>
            </a:r>
            <a:endParaRPr lang="en-US" altLang="en-US" sz="38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914400" y="2164183"/>
            <a:ext cx="7315200" cy="353486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Jonathan Menard (PPPL)</a:t>
            </a:r>
          </a:p>
          <a:p>
            <a:pPr eaLnBrk="1" hangingPunct="1"/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Program Director for NSTX Upgrade </a:t>
            </a:r>
          </a:p>
          <a:p>
            <a:pPr eaLnBrk="1" hangingPunct="1"/>
            <a:r>
              <a:rPr lang="en-US" altLang="en-US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With contributions from the NSTX, MAST </a:t>
            </a:r>
          </a:p>
          <a:p>
            <a:pPr eaLnBrk="1" hangingPunct="1"/>
            <a:r>
              <a:rPr lang="en-US" altLang="en-US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Pegasus, and other ST research teams</a:t>
            </a:r>
          </a:p>
          <a:p>
            <a:pPr eaLnBrk="1" hangingPunct="1"/>
            <a:endParaRPr lang="en-US" altLang="en-US" sz="2800" b="1" dirty="0" smtClean="0">
              <a:solidFill>
                <a:srgbClr val="3366F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Norman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Rostoker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Memorial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Symposium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Fairmont Newport Beach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Hotel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August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24-25, 2015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08688"/>
            <a:ext cx="21478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913438"/>
            <a:ext cx="19970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PPP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5867400"/>
            <a:ext cx="12382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0" y="119445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200" i="0" dirty="0" smtClean="0">
                <a:solidFill>
                  <a:srgbClr val="0000CC"/>
                </a:solidFill>
              </a:rPr>
              <a:t>Record </a:t>
            </a:r>
            <a:r>
              <a:rPr lang="en-US" sz="3200" i="0" dirty="0" err="1" smtClean="0">
                <a:solidFill>
                  <a:srgbClr val="0000CC"/>
                </a:solidFill>
                <a:latin typeface="Symbol" charset="2"/>
                <a:cs typeface="Symbol" charset="2"/>
              </a:rPr>
              <a:t>b</a:t>
            </a:r>
            <a:r>
              <a:rPr lang="en-US" sz="3200" i="0" baseline="-25000" dirty="0" err="1" smtClean="0">
                <a:solidFill>
                  <a:srgbClr val="0000CC"/>
                </a:solidFill>
              </a:rPr>
              <a:t>N</a:t>
            </a:r>
            <a:r>
              <a:rPr lang="en-US" sz="3200" i="0" dirty="0" smtClean="0">
                <a:solidFill>
                  <a:srgbClr val="0000CC"/>
                </a:solidFill>
              </a:rPr>
              <a:t> and </a:t>
            </a:r>
            <a:r>
              <a:rPr lang="en-US" sz="3200" i="0" dirty="0" err="1" smtClean="0">
                <a:solidFill>
                  <a:srgbClr val="0000CC"/>
                </a:solidFill>
                <a:latin typeface="Symbol" charset="2"/>
                <a:cs typeface="Symbol" charset="2"/>
              </a:rPr>
              <a:t>b</a:t>
            </a:r>
            <a:r>
              <a:rPr lang="en-US" sz="3200" i="0" baseline="-25000" dirty="0" err="1" smtClean="0">
                <a:solidFill>
                  <a:srgbClr val="0000CC"/>
                </a:solidFill>
              </a:rPr>
              <a:t>N</a:t>
            </a:r>
            <a:r>
              <a:rPr lang="en-US" sz="3200" i="0" baseline="-25000" dirty="0" smtClean="0">
                <a:solidFill>
                  <a:srgbClr val="0000CC"/>
                </a:solidFill>
              </a:rPr>
              <a:t> </a:t>
            </a:r>
            <a:r>
              <a:rPr lang="en-US" sz="3200" i="0" dirty="0" smtClean="0">
                <a:solidFill>
                  <a:srgbClr val="0000CC"/>
                </a:solidFill>
              </a:rPr>
              <a:t>/ l</a:t>
            </a:r>
            <a:r>
              <a:rPr lang="en-US" sz="3200" i="0" baseline="-25000" dirty="0" smtClean="0">
                <a:solidFill>
                  <a:srgbClr val="0000CC"/>
                </a:solidFill>
              </a:rPr>
              <a:t>i </a:t>
            </a:r>
            <a:r>
              <a:rPr lang="en-US" sz="3200" i="0" dirty="0" smtClean="0">
                <a:solidFill>
                  <a:srgbClr val="0000CC"/>
                </a:solidFill>
              </a:rPr>
              <a:t>accessed in NSTX using passive + active resistive wall mode stabilization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7039" y="1500100"/>
            <a:ext cx="3070761" cy="3416320"/>
          </a:xfrm>
          <a:prstGeom prst="rect">
            <a:avLst/>
          </a:prstGeom>
          <a:solidFill>
            <a:srgbClr val="C2FF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High </a:t>
            </a:r>
            <a:r>
              <a:rPr lang="en-US" sz="24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0" dirty="0" smtClean="0">
                <a:solidFill>
                  <a:schemeClr val="tx1"/>
                </a:solidFill>
              </a:rPr>
              <a:t> regime is important for bootstrap current generation.</a:t>
            </a:r>
          </a:p>
          <a:p>
            <a:pPr marL="166688" indent="-166688"/>
            <a:r>
              <a:rPr lang="en-US" sz="2400" i="0" dirty="0">
                <a:solidFill>
                  <a:schemeClr val="tx1"/>
                </a:solidFill>
              </a:rPr>
              <a:t> </a:t>
            </a:r>
            <a:endParaRPr lang="en-US" sz="2400" i="0" dirty="0" smtClean="0">
              <a:solidFill>
                <a:schemeClr val="tx1"/>
              </a:solidFill>
            </a:endParaRP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High </a:t>
            </a:r>
            <a:r>
              <a:rPr lang="en-US" sz="24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/ l</a:t>
            </a:r>
            <a:r>
              <a:rPr lang="en-US" sz="2400" i="0" baseline="-25000" dirty="0" smtClean="0">
                <a:solidFill>
                  <a:schemeClr val="tx1"/>
                </a:solidFill>
              </a:rPr>
              <a:t>i</a:t>
            </a:r>
            <a:r>
              <a:rPr lang="en-US" sz="2400" i="0" dirty="0" smtClean="0">
                <a:solidFill>
                  <a:schemeClr val="tx1"/>
                </a:solidFill>
              </a:rPr>
              <a:t> regime important since high </a:t>
            </a:r>
            <a:r>
              <a:rPr lang="en-US" sz="2400" i="0" dirty="0" err="1" smtClean="0">
                <a:solidFill>
                  <a:schemeClr val="tx1"/>
                </a:solidFill>
              </a:rPr>
              <a:t>f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BS</a:t>
            </a:r>
            <a:r>
              <a:rPr lang="en-US" sz="2400" i="0" dirty="0" smtClean="0">
                <a:solidFill>
                  <a:schemeClr val="tx1"/>
                </a:solidFill>
              </a:rPr>
              <a:t> regime has low l</a:t>
            </a:r>
            <a:r>
              <a:rPr lang="en-US" sz="2400" i="0" baseline="-25000" dirty="0" smtClean="0">
                <a:solidFill>
                  <a:schemeClr val="tx1"/>
                </a:solidFill>
              </a:rPr>
              <a:t>i</a:t>
            </a:r>
            <a:r>
              <a:rPr lang="en-US" sz="2400" i="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750" y="6096243"/>
            <a:ext cx="9067800" cy="461665"/>
          </a:xfrm>
          <a:prstGeom prst="rect">
            <a:avLst/>
          </a:prstGeom>
          <a:solidFill>
            <a:srgbClr val="FFF9AD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0" dirty="0" smtClean="0">
                <a:solidFill>
                  <a:srgbClr val="FF0000"/>
                </a:solidFill>
                <a:latin typeface="Arial Narrow" panose="020B0606020202030204" pitchFamily="34" charset="0"/>
                <a:ea typeface="ÇlÇr ñæí©" charset="0"/>
                <a:cs typeface="Arial" panose="020B0604020202020204" pitchFamily="34" charset="0"/>
              </a:rPr>
              <a:t>Major NSTX-U mission is to achieve fully non-inductive operation at high </a:t>
            </a:r>
            <a:r>
              <a:rPr lang="en-US" sz="2400" i="0" dirty="0" smtClean="0">
                <a:solidFill>
                  <a:srgbClr val="FF0000"/>
                </a:solidFill>
                <a:latin typeface="Symbol" charset="2"/>
                <a:ea typeface="ÇlÇr ñæí©" charset="0"/>
                <a:cs typeface="Symbol" charset="2"/>
              </a:rPr>
              <a:t>b</a:t>
            </a:r>
            <a:endParaRPr lang="en-US" sz="2400" b="0" i="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250" y="1061906"/>
            <a:ext cx="6008646" cy="5046794"/>
            <a:chOff x="381000" y="1061906"/>
            <a:chExt cx="6008646" cy="5046794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1061906"/>
              <a:ext cx="6008646" cy="5046794"/>
              <a:chOff x="629898" y="2006601"/>
              <a:chExt cx="4173242" cy="350519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"/>
              <a:stretch/>
            </p:blipFill>
            <p:spPr bwMode="auto">
              <a:xfrm>
                <a:off x="629898" y="2006601"/>
                <a:ext cx="4173242" cy="3505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232694" y="2910839"/>
                <a:ext cx="743895" cy="2137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sz="2000" i="0" dirty="0" smtClean="0">
                    <a:solidFill>
                      <a:schemeClr val="tx1"/>
                    </a:solidFill>
                  </a:rPr>
                  <a:t>ST-FNSF</a:t>
                </a:r>
                <a:endParaRPr lang="en-US" sz="2000" i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506015" y="4649643"/>
              <a:ext cx="2468227" cy="522999"/>
              <a:chOff x="2084" y="2694"/>
              <a:chExt cx="1887" cy="408"/>
            </a:xfrm>
          </p:grpSpPr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2084" y="2725"/>
                <a:ext cx="1887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 b="1" dirty="0"/>
              </a:p>
            </p:txBody>
          </p:sp>
          <p:sp>
            <p:nvSpPr>
              <p:cNvPr id="31" name="Oval 20"/>
              <p:cNvSpPr>
                <a:spLocks noChangeArrowheads="1"/>
              </p:cNvSpPr>
              <p:nvPr/>
            </p:nvSpPr>
            <p:spPr bwMode="auto">
              <a:xfrm>
                <a:off x="2192" y="2764"/>
                <a:ext cx="86" cy="86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 b="1"/>
              </a:p>
            </p:txBody>
          </p:sp>
          <p:sp>
            <p:nvSpPr>
              <p:cNvPr id="32" name="Oval 21"/>
              <p:cNvSpPr>
                <a:spLocks noChangeArrowheads="1"/>
              </p:cNvSpPr>
              <p:nvPr/>
            </p:nvSpPr>
            <p:spPr bwMode="auto">
              <a:xfrm>
                <a:off x="2194" y="2901"/>
                <a:ext cx="86" cy="86"/>
              </a:xfrm>
              <a:prstGeom prst="ellipse">
                <a:avLst/>
              </a:prstGeom>
              <a:solidFill>
                <a:srgbClr val="000099"/>
              </a:solidFill>
              <a:ln w="127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 b="1"/>
              </a:p>
            </p:txBody>
          </p:sp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auto">
              <a:xfrm>
                <a:off x="2334" y="2694"/>
                <a:ext cx="1037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 i="0" dirty="0">
                    <a:solidFill>
                      <a:schemeClr val="tx2"/>
                    </a:solidFill>
                    <a:latin typeface="Arial Narrow" panose="020B0606020202030204" pitchFamily="34" charset="0"/>
                    <a:cs typeface="Helvetica" pitchFamily="34" charset="0"/>
                  </a:rPr>
                  <a:t>Unstable RWM</a:t>
                </a:r>
              </a:p>
            </p:txBody>
          </p:sp>
          <p:sp>
            <p:nvSpPr>
              <p:cNvPr id="34" name="Text Box 23"/>
              <p:cNvSpPr txBox="1">
                <a:spLocks noChangeArrowheads="1"/>
              </p:cNvSpPr>
              <p:nvPr/>
            </p:nvSpPr>
            <p:spPr bwMode="auto">
              <a:xfrm>
                <a:off x="2336" y="2838"/>
                <a:ext cx="1607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 i="0" dirty="0">
                    <a:solidFill>
                      <a:schemeClr val="tx2"/>
                    </a:solidFill>
                    <a:latin typeface="Arial Narrow" panose="020B0606020202030204" pitchFamily="34" charset="0"/>
                    <a:cs typeface="Helvetica" pitchFamily="34" charset="0"/>
                  </a:rPr>
                  <a:t>Stable / controlled RWM</a:t>
                </a:r>
              </a:p>
            </p:txBody>
          </p:sp>
        </p:grpSp>
      </p:grp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10</a:t>
            </a:fld>
            <a:endParaRPr lang="en-US" sz="1000" i="0" dirty="0"/>
          </a:p>
        </p:txBody>
      </p:sp>
      <p:sp>
        <p:nvSpPr>
          <p:cNvPr id="21" name="Rectangle 20"/>
          <p:cNvSpPr/>
          <p:nvPr/>
        </p:nvSpPr>
        <p:spPr>
          <a:xfrm>
            <a:off x="6710598" y="5083199"/>
            <a:ext cx="17512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/>
              <a:t>S. </a:t>
            </a:r>
            <a:r>
              <a:rPr lang="en-US" sz="1200" i="1" dirty="0" err="1" smtClean="0"/>
              <a:t>Sabbagh</a:t>
            </a:r>
            <a:r>
              <a:rPr lang="en-US" sz="1200" i="1" dirty="0" smtClean="0"/>
              <a:t>, PRL 2006</a:t>
            </a:r>
          </a:p>
          <a:p>
            <a:pPr algn="ctr"/>
            <a:r>
              <a:rPr lang="en-US" sz="1200" i="1" dirty="0" smtClean="0"/>
              <a:t>J. </a:t>
            </a:r>
            <a:r>
              <a:rPr lang="en-US" sz="1200" i="1" dirty="0" err="1" smtClean="0"/>
              <a:t>Berkery</a:t>
            </a:r>
            <a:r>
              <a:rPr lang="en-US" sz="1200" i="1" dirty="0" smtClean="0"/>
              <a:t>, PRL 2011</a:t>
            </a:r>
          </a:p>
          <a:p>
            <a:pPr algn="ctr"/>
            <a:r>
              <a:rPr lang="en-US" sz="1200" i="1" dirty="0" smtClean="0"/>
              <a:t>W. Zhu, PRL 2006</a:t>
            </a:r>
          </a:p>
        </p:txBody>
      </p:sp>
    </p:spTree>
    <p:extLst>
      <p:ext uri="{BB962C8B-B14F-4D97-AF65-F5344CB8AC3E}">
        <p14:creationId xmlns:p14="http://schemas.microsoft.com/office/powerpoint/2010/main" val="29044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349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 / centrifugal effects important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measureable in equilibrium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149769"/>
            <a:ext cx="8419606" cy="54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3761826">
            <a:off x="7019859" y="1182612"/>
            <a:ext cx="766803" cy="304544"/>
          </a:xfrm>
          <a:prstGeom prst="rightArrow">
            <a:avLst>
              <a:gd name="adj1" fmla="val 44975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11</a:t>
            </a:fld>
            <a:endParaRPr lang="en-US" sz="1000" i="0" dirty="0"/>
          </a:p>
        </p:txBody>
      </p:sp>
      <p:sp>
        <p:nvSpPr>
          <p:cNvPr id="11" name="Rectangle 10"/>
          <p:cNvSpPr/>
          <p:nvPr/>
        </p:nvSpPr>
        <p:spPr>
          <a:xfrm>
            <a:off x="3996610" y="6456917"/>
            <a:ext cx="153965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/>
              <a:t>J. Menard, NF 2005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088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9144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Kelvin-Helmholtz (KH) instabilities predicted when central sound-speed Mach number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≈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0.7-0.8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9625"/>
            <a:ext cx="3942607" cy="336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636660" y="1633356"/>
            <a:ext cx="5424763" cy="4915894"/>
            <a:chOff x="3372592" y="1366240"/>
            <a:chExt cx="5736331" cy="514738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592" y="1366240"/>
              <a:ext cx="5736331" cy="514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056416" y="1484416"/>
              <a:ext cx="878774" cy="3051958"/>
            </a:xfrm>
            <a:prstGeom prst="rect">
              <a:avLst/>
            </a:prstGeom>
            <a:solidFill>
              <a:srgbClr val="DA001F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68361" y="155331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 profile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67544" y="1889373"/>
            <a:ext cx="247296" cy="499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00558" y="2899167"/>
            <a:ext cx="247296" cy="4993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45022" y="2227469"/>
            <a:ext cx="144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DA001F"/>
                </a:solidFill>
              </a:rPr>
              <a:t>n</a:t>
            </a:r>
            <a:r>
              <a:rPr lang="en-US" b="1" dirty="0" smtClean="0">
                <a:solidFill>
                  <a:srgbClr val="DA001F"/>
                </a:solidFill>
              </a:rPr>
              <a:t>=1 K-H </a:t>
            </a:r>
          </a:p>
          <a:p>
            <a:pPr algn="ctr"/>
            <a:r>
              <a:rPr lang="en-US" b="1" dirty="0" err="1" smtClean="0">
                <a:solidFill>
                  <a:srgbClr val="DA001F"/>
                </a:solidFill>
                <a:latin typeface="Arial Narrow" panose="020B0606020202030204" pitchFamily="34" charset="0"/>
              </a:rPr>
              <a:t>Eigenfunction</a:t>
            </a:r>
            <a:endParaRPr lang="en-US" b="1" dirty="0">
              <a:solidFill>
                <a:srgbClr val="DA001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36073" y="2899167"/>
            <a:ext cx="311781" cy="14564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6989" y="6179918"/>
            <a:ext cx="165026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/>
              <a:t>I. Chapman, NF 2012</a:t>
            </a:r>
            <a:endParaRPr lang="en-US" sz="1200" i="1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12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27103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Hybrid MHD-drift-kinetic stability calculations find rotation + fast-ions can weaken wall-stabilization 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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p-driven kink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84426" y="2369679"/>
            <a:ext cx="4485162" cy="86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200" b="0" i="0" kern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Low-rotation fluid with-wall limit is very high </a:t>
            </a:r>
            <a:r>
              <a:rPr lang="en-US" sz="2200" b="0" i="0" kern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marginal </a:t>
            </a:r>
            <a:r>
              <a:rPr lang="en-US" sz="2200" b="0" i="0" kern="0" dirty="0" err="1" smtClean="0">
                <a:solidFill>
                  <a:srgbClr val="339933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200" b="0" i="0" kern="0" baseline="-25000" dirty="0" err="1" smtClean="0">
                <a:solidFill>
                  <a:srgbClr val="339933"/>
                </a:solidFill>
                <a:sym typeface="Wingdings" panose="05000000000000000000" pitchFamily="2" charset="2"/>
              </a:rPr>
              <a:t>N</a:t>
            </a:r>
            <a:r>
              <a:rPr lang="en-US" sz="2200" b="0" i="0" kern="0" dirty="0" smtClean="0">
                <a:solidFill>
                  <a:srgbClr val="339933"/>
                </a:solidFill>
                <a:sym typeface="Wingdings" panose="05000000000000000000" pitchFamily="2" charset="2"/>
              </a:rPr>
              <a:t> </a:t>
            </a:r>
            <a:r>
              <a:rPr lang="en-US" sz="2200" b="0" i="0" kern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 7-8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82638" y="3979309"/>
            <a:ext cx="4338084" cy="87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200" b="0" i="0" kern="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Increasing rotation lowers max </a:t>
            </a:r>
            <a:r>
              <a:rPr lang="en-US" sz="2200" b="0" i="0" kern="0" dirty="0" err="1" smtClean="0">
                <a:solidFill>
                  <a:srgbClr val="FF9933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US" sz="2200" b="0" i="0" kern="0" baseline="-25000" dirty="0" err="1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2200" b="0" i="0" kern="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~5.5 at mode onset time</a:t>
            </a:r>
            <a:endParaRPr lang="en-US" sz="2200" b="0" i="0" kern="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499"/>
            <a:ext cx="436063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35052" y="5321669"/>
            <a:ext cx="4485034" cy="120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200" b="0" i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Full kinetic treatment including fast-ions  marginal </a:t>
            </a:r>
            <a:r>
              <a:rPr lang="en-US" sz="2200" b="0" i="0" kern="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US" sz="2200" b="0" i="0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2200" b="0" i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~3.5  most consistent with experiment</a:t>
            </a:r>
            <a:endParaRPr lang="en-US" sz="2200" b="0" i="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093936" y="5178133"/>
            <a:ext cx="573757" cy="36143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25835" y="3907542"/>
            <a:ext cx="637551" cy="304800"/>
          </a:xfrm>
          <a:prstGeom prst="straightConnector1">
            <a:avLst/>
          </a:prstGeom>
          <a:noFill/>
          <a:ln w="38100" cap="flat" cmpd="sng" algn="ctr">
            <a:solidFill>
              <a:srgbClr val="FF9933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125835" y="2283275"/>
            <a:ext cx="637551" cy="315693"/>
          </a:xfrm>
          <a:prstGeom prst="straightConnector1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881253" y="1137019"/>
            <a:ext cx="3943770" cy="1021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MARS-K code needed / used to explain </a:t>
            </a:r>
            <a:r>
              <a:rPr lang="en-US" sz="20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NSTX instability onset at highest rotation, </a:t>
            </a:r>
            <a:r>
              <a:rPr lang="en-US" sz="2000" b="0" i="0" kern="0" dirty="0" err="1" smtClean="0">
                <a:latin typeface="Symbol" panose="05050102010706020507" pitchFamily="18" charset="2"/>
              </a:rPr>
              <a:t>b</a:t>
            </a:r>
            <a:r>
              <a:rPr lang="en-US" sz="2000" b="0" i="0" kern="0" baseline="-25000" dirty="0" err="1" smtClean="0"/>
              <a:t>fast</a:t>
            </a:r>
            <a:r>
              <a:rPr lang="en-US" sz="2000" b="0" i="0" kern="0" dirty="0" smtClean="0"/>
              <a:t> </a:t>
            </a:r>
            <a:r>
              <a:rPr lang="en-US" sz="2000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US" sz="2000" b="0" i="0" kern="0" baseline="-25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64505" y="6456917"/>
            <a:ext cx="163262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/>
              <a:t>J. Menard, PRL 2014</a:t>
            </a:r>
            <a:endParaRPr lang="en-US" sz="1200" i="1" dirty="0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13</a:t>
            </a:fld>
            <a:endParaRPr lang="en-US" sz="1000" i="0" dirty="0"/>
          </a:p>
        </p:txBody>
      </p:sp>
      <p:sp>
        <p:nvSpPr>
          <p:cNvPr id="29" name="Right Arrow 28"/>
          <p:cNvSpPr/>
          <p:nvPr/>
        </p:nvSpPr>
        <p:spPr>
          <a:xfrm rot="8497546">
            <a:off x="4274618" y="1581397"/>
            <a:ext cx="531979" cy="4256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69311" y="555569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</a:t>
            </a:r>
            <a:r>
              <a:rPr lang="en-US" b="1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272693" y="5197849"/>
            <a:ext cx="0" cy="36143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60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41" y="1307815"/>
            <a:ext cx="4550735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overview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MHD Stability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Confinement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 Particles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Upgrade Status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0" y="0"/>
            <a:ext cx="9144000" cy="7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800" i="0" dirty="0" smtClean="0">
                <a:solidFill>
                  <a:srgbClr val="0000CC"/>
                </a:solidFill>
              </a:rPr>
              <a:t>High </a:t>
            </a:r>
            <a:r>
              <a:rPr lang="en-US" sz="2800" dirty="0">
                <a:solidFill>
                  <a:srgbClr val="0000CC"/>
                </a:solidFill>
              </a:rPr>
              <a:t>c</a:t>
            </a:r>
            <a:r>
              <a:rPr lang="en-US" sz="2800" i="0" dirty="0" smtClean="0">
                <a:solidFill>
                  <a:srgbClr val="0000CC"/>
                </a:solidFill>
              </a:rPr>
              <a:t>onfinement </a:t>
            </a:r>
            <a:r>
              <a:rPr lang="en-US" sz="2800" dirty="0" smtClean="0">
                <a:solidFill>
                  <a:srgbClr val="0000CC"/>
                </a:solidFill>
              </a:rPr>
              <a:t>m</a:t>
            </a:r>
            <a:r>
              <a:rPr lang="en-US" sz="2800" i="0" dirty="0" smtClean="0">
                <a:solidFill>
                  <a:srgbClr val="0000CC"/>
                </a:solidFill>
              </a:rPr>
              <a:t>ultiplier H needed for compact 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1883" y="734300"/>
            <a:ext cx="713991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Fusion </a:t>
            </a:r>
            <a:r>
              <a:rPr lang="en-US" sz="2000" dirty="0">
                <a:solidFill>
                  <a:srgbClr val="000000"/>
                </a:solidFill>
              </a:rPr>
              <a:t>gain Q depends strongly on “H”, Q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µ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H </a:t>
            </a:r>
            <a:r>
              <a:rPr lang="en-US" sz="2000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5-7 </a:t>
            </a:r>
            <a:endParaRPr lang="en-US" sz="2000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H </a:t>
            </a:r>
            <a:r>
              <a:rPr lang="en-US" sz="2000" dirty="0">
                <a:solidFill>
                  <a:srgbClr val="000000"/>
                </a:solidFill>
              </a:rPr>
              <a:t>= 1.2 – 1.3 enables </a:t>
            </a:r>
            <a:r>
              <a:rPr lang="en-US" sz="2000" i="0" dirty="0" smtClean="0">
                <a:solidFill>
                  <a:srgbClr val="000000"/>
                </a:solidFill>
              </a:rPr>
              <a:t>compact FNSF, design flexibility/margin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3038" y="1618335"/>
            <a:ext cx="879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>
              <a:buNone/>
            </a:pPr>
            <a:r>
              <a:rPr lang="en-US" sz="2400" i="0" dirty="0" smtClean="0">
                <a:solidFill>
                  <a:srgbClr val="000000"/>
                </a:solidFill>
              </a:rPr>
              <a:t>• Ion energy transport in H-mode ST plasmas near neoclassical level </a:t>
            </a:r>
            <a:r>
              <a:rPr lang="en-US" sz="2400" i="0" dirty="0" smtClean="0">
                <a:solidFill>
                  <a:srgbClr val="FF0000"/>
                </a:solidFill>
              </a:rPr>
              <a:t>due to high shear flow and favorable curvature</a:t>
            </a:r>
            <a:endParaRPr lang="en-US" sz="2400" i="0" dirty="0" smtClean="0">
              <a:solidFill>
                <a:srgbClr val="000000"/>
              </a:solidFill>
            </a:endParaRPr>
          </a:p>
          <a:p>
            <a:pPr marL="182880" indent="-457200">
              <a:buNone/>
            </a:pPr>
            <a:r>
              <a:rPr lang="en-US" sz="2400" i="0" dirty="0" smtClean="0">
                <a:solidFill>
                  <a:srgbClr val="000000"/>
                </a:solidFill>
              </a:rPr>
              <a:t>• Electron energy transport anomalous (as for all tokamaks)</a:t>
            </a:r>
            <a:endParaRPr lang="en-US" sz="2400" i="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5107614" y="3559467"/>
            <a:ext cx="3929273" cy="2639446"/>
            <a:chOff x="4965451" y="3530599"/>
            <a:chExt cx="4140449" cy="278130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5451" y="3530599"/>
              <a:ext cx="4140449" cy="278130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619361" y="3924300"/>
              <a:ext cx="1384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b="1" i="0" dirty="0" smtClean="0">
                  <a:solidFill>
                    <a:srgbClr val="FF0000"/>
                  </a:solidFill>
                </a:rPr>
                <a:t>EPH</a:t>
              </a:r>
              <a:endParaRPr lang="en-US" sz="1600" b="1" i="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66333" y="4572000"/>
              <a:ext cx="1003939" cy="37617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buNone/>
              </a:pPr>
              <a:r>
                <a:rPr lang="en-US" sz="1600" b="1" i="0" dirty="0" smtClean="0">
                  <a:solidFill>
                    <a:srgbClr val="0816FF"/>
                  </a:solidFill>
                </a:rPr>
                <a:t>H-mode</a:t>
              </a:r>
              <a:endParaRPr lang="en-US" sz="1600" b="1" i="0" dirty="0">
                <a:solidFill>
                  <a:srgbClr val="0816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53100" y="3632200"/>
              <a:ext cx="7360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i="0" dirty="0" smtClean="0">
                  <a:solidFill>
                    <a:schemeClr val="tx1"/>
                  </a:solidFill>
                </a:rPr>
                <a:t>NSTX</a:t>
              </a:r>
              <a:endParaRPr lang="en-US" sz="1600" b="1" i="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910477" y="4310745"/>
              <a:ext cx="1081616" cy="391885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32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ST-FNSF</a:t>
              </a:r>
              <a:endParaRPr lang="en-US" sz="1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7414" y="2771164"/>
            <a:ext cx="5147446" cy="3954032"/>
            <a:chOff x="1308959" y="2576945"/>
            <a:chExt cx="6036827" cy="4124839"/>
          </a:xfrm>
        </p:grpSpPr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959" y="2690734"/>
              <a:ext cx="6036827" cy="400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5522026" y="6378701"/>
              <a:ext cx="1603169" cy="323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>
                <a:buNone/>
              </a:pPr>
              <a:r>
                <a:rPr lang="en-US" sz="1600" b="1" i="1" dirty="0" smtClean="0">
                  <a:latin typeface="+mn-lt"/>
                  <a:ea typeface="ÇlÇr ñæí©" charset="0"/>
                </a:rPr>
                <a:t>Y. Ren</a:t>
              </a:r>
              <a:r>
                <a:rPr lang="en-US" sz="1600" b="1" i="1" dirty="0">
                  <a:latin typeface="+mn-lt"/>
                  <a:ea typeface="ÇlÇr ñæí©" charset="0"/>
                </a:rPr>
                <a:t> </a:t>
              </a:r>
              <a:r>
                <a:rPr lang="en-US" sz="1600" b="1" i="1" dirty="0" smtClean="0">
                  <a:latin typeface="+mn-lt"/>
                  <a:ea typeface="ÇlÇr ñæí©" charset="0"/>
                </a:rPr>
                <a:t>(PPPL)</a:t>
              </a:r>
              <a:endParaRPr kumimoji="0" lang="en-US" sz="1600" b="1" i="1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19968" y="2954665"/>
              <a:ext cx="8707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i="0" dirty="0" smtClean="0">
                  <a:solidFill>
                    <a:schemeClr val="tx1"/>
                  </a:solidFill>
                </a:rPr>
                <a:t>NSTX</a:t>
              </a:r>
              <a:endParaRPr lang="en-US" sz="2000" b="1" i="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03221" y="2576945"/>
              <a:ext cx="2018805" cy="199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510535" y="6286184"/>
            <a:ext cx="160858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i="1" dirty="0" smtClean="0"/>
              <a:t>R. </a:t>
            </a:r>
            <a:r>
              <a:rPr lang="en-US" sz="1200" i="1" dirty="0" err="1" smtClean="0"/>
              <a:t>Maingi</a:t>
            </a:r>
            <a:r>
              <a:rPr lang="en-US" sz="1200" i="1" dirty="0" smtClean="0"/>
              <a:t>, PRL 2010</a:t>
            </a:r>
          </a:p>
          <a:p>
            <a:pPr algn="ctr">
              <a:buNone/>
            </a:pPr>
            <a:r>
              <a:rPr lang="en-US" sz="1200" i="1" dirty="0" smtClean="0"/>
              <a:t>S</a:t>
            </a:r>
            <a:r>
              <a:rPr lang="en-US" sz="1200" i="1" dirty="0"/>
              <a:t>. Gerhardt NF </a:t>
            </a:r>
            <a:r>
              <a:rPr lang="en-US" sz="1200" i="1" dirty="0" smtClean="0"/>
              <a:t>2014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450545" y="2905077"/>
            <a:ext cx="370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sz="1800" b="1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nhanced pedestal H-mode (EPH) has H up to 1.5-2 </a:t>
            </a:r>
            <a:r>
              <a:rPr lang="en-US" sz="1800" b="1" i="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attractive for ST-FNSF</a:t>
            </a:r>
            <a:endParaRPr lang="en-US" sz="1800" b="1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15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1988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latin typeface="Arial" panose="020B0604020202020204" pitchFamily="34" charset="0"/>
                <a:ea typeface="ＭＳ 明朝" charset="-128"/>
                <a:cs typeface="Arial" panose="020B0604020202020204" pitchFamily="34" charset="0"/>
              </a:rPr>
              <a:t>Electron and </a:t>
            </a:r>
            <a:r>
              <a:rPr lang="en-US" altLang="ja-JP" sz="3200" dirty="0">
                <a:latin typeface="Arial" panose="020B0604020202020204" pitchFamily="34" charset="0"/>
                <a:ea typeface="ＭＳ 明朝" charset="-128"/>
                <a:cs typeface="Arial" panose="020B0604020202020204" pitchFamily="34" charset="0"/>
              </a:rPr>
              <a:t>ion </a:t>
            </a:r>
            <a:r>
              <a:rPr lang="en-US" altLang="ja-JP" sz="3200" dirty="0" err="1">
                <a:latin typeface="Symbol" panose="05050102010706020507" pitchFamily="18" charset="2"/>
                <a:ea typeface="ＭＳ 明朝" charset="-128"/>
                <a:cs typeface="Arial" panose="020B0604020202020204" pitchFamily="34" charset="0"/>
              </a:rPr>
              <a:t>t</a:t>
            </a:r>
            <a:r>
              <a:rPr lang="en-US" altLang="ja-JP" sz="3200" baseline="-25000" dirty="0" err="1">
                <a:latin typeface="Arial" panose="020B0604020202020204" pitchFamily="34" charset="0"/>
                <a:ea typeface="ＭＳ 明朝" charset="-128"/>
                <a:cs typeface="Arial" panose="020B0604020202020204" pitchFamily="34" charset="0"/>
              </a:rPr>
              <a:t>E</a:t>
            </a:r>
            <a:r>
              <a:rPr lang="en-US" altLang="ja-JP" sz="3200" dirty="0">
                <a:latin typeface="Arial" panose="020B0604020202020204" pitchFamily="34" charset="0"/>
                <a:ea typeface="ＭＳ 明朝" charset="-128"/>
                <a:cs typeface="Arial" panose="020B0604020202020204" pitchFamily="34" charset="0"/>
              </a:rPr>
              <a:t> scale </a:t>
            </a:r>
            <a:r>
              <a:rPr lang="en-US" altLang="ja-JP" sz="3200" dirty="0" smtClean="0">
                <a:latin typeface="Arial" panose="020B0604020202020204" pitchFamily="34" charset="0"/>
                <a:ea typeface="ＭＳ 明朝" charset="-128"/>
                <a:cs typeface="Arial" panose="020B0604020202020204" pitchFamily="34" charset="0"/>
              </a:rPr>
              <a:t>differently in ST, </a:t>
            </a:r>
            <a:br>
              <a:rPr lang="en-US" altLang="ja-JP" sz="3200" dirty="0" smtClean="0">
                <a:latin typeface="Arial" panose="020B0604020202020204" pitchFamily="34" charset="0"/>
                <a:ea typeface="ＭＳ 明朝" charset="-128"/>
                <a:cs typeface="Arial" panose="020B0604020202020204" pitchFamily="34" charset="0"/>
              </a:rPr>
            </a:br>
            <a:r>
              <a:rPr lang="en-US" altLang="ja-JP" sz="3200" dirty="0" smtClean="0">
                <a:latin typeface="Arial" panose="020B0604020202020204" pitchFamily="34" charset="0"/>
                <a:ea typeface="ＭＳ 明朝" charset="-128"/>
                <a:cs typeface="Arial" panose="020B0604020202020204" pitchFamily="34" charset="0"/>
              </a:rPr>
              <a:t>and </a:t>
            </a:r>
            <a:r>
              <a:rPr lang="en-US" altLang="ja-JP" sz="3200" dirty="0">
                <a:latin typeface="Arial" panose="020B0604020202020204" pitchFamily="34" charset="0"/>
                <a:ea typeface="ＭＳ 明朝" charset="-128"/>
                <a:cs typeface="Arial" panose="020B0604020202020204" pitchFamily="34" charset="0"/>
              </a:rPr>
              <a:t>different than at higher </a:t>
            </a:r>
            <a:r>
              <a:rPr lang="en-US" altLang="ja-JP" sz="3200" dirty="0" smtClean="0">
                <a:latin typeface="Arial" panose="020B0604020202020204" pitchFamily="34" charset="0"/>
                <a:ea typeface="ＭＳ 明朝" charset="-128"/>
                <a:cs typeface="Arial" panose="020B0604020202020204" pitchFamily="34" charset="0"/>
              </a:rPr>
              <a:t>aspect ratio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50693" name="Group 5"/>
          <p:cNvGrpSpPr>
            <a:grpSpLocks noChangeAspect="1"/>
          </p:cNvGrpSpPr>
          <p:nvPr/>
        </p:nvGrpSpPr>
        <p:grpSpPr bwMode="auto">
          <a:xfrm>
            <a:off x="4567425" y="1009403"/>
            <a:ext cx="3224770" cy="2795835"/>
            <a:chOff x="3732" y="2520"/>
            <a:chExt cx="1548" cy="1410"/>
          </a:xfrm>
        </p:grpSpPr>
        <p:grpSp>
          <p:nvGrpSpPr>
            <p:cNvPr id="1650694" name="Group 6"/>
            <p:cNvGrpSpPr>
              <a:grpSpLocks noChangeAspect="1"/>
            </p:cNvGrpSpPr>
            <p:nvPr/>
          </p:nvGrpSpPr>
          <p:grpSpPr bwMode="auto">
            <a:xfrm>
              <a:off x="3732" y="2558"/>
              <a:ext cx="1548" cy="1372"/>
              <a:chOff x="2880" y="2412"/>
              <a:chExt cx="1824" cy="1611"/>
            </a:xfrm>
          </p:grpSpPr>
          <p:pic>
            <p:nvPicPr>
              <p:cNvPr id="1650695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" t="4956"/>
              <a:stretch>
                <a:fillRect/>
              </a:stretch>
            </p:blipFill>
            <p:spPr bwMode="auto">
              <a:xfrm>
                <a:off x="2880" y="2412"/>
                <a:ext cx="1812" cy="1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50696" name="Rectangle 8"/>
              <p:cNvSpPr>
                <a:spLocks noChangeAspect="1" noChangeArrowheads="1"/>
              </p:cNvSpPr>
              <p:nvPr/>
            </p:nvSpPr>
            <p:spPr bwMode="auto">
              <a:xfrm>
                <a:off x="4518" y="3192"/>
                <a:ext cx="186" cy="8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CC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 b="1" i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650697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518" y="3288"/>
                <a:ext cx="186" cy="102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 b="1" i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65069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518" y="3432"/>
                <a:ext cx="186" cy="102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 b="1" i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650699" name="Rectangle 11"/>
            <p:cNvSpPr>
              <a:spLocks noChangeAspect="1" noChangeArrowheads="1"/>
            </p:cNvSpPr>
            <p:nvPr/>
          </p:nvSpPr>
          <p:spPr bwMode="auto">
            <a:xfrm>
              <a:off x="4134" y="2520"/>
              <a:ext cx="960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650700" name="Text Box 12"/>
          <p:cNvSpPr txBox="1">
            <a:spLocks noChangeArrowheads="1"/>
          </p:cNvSpPr>
          <p:nvPr/>
        </p:nvSpPr>
        <p:spPr bwMode="auto">
          <a:xfrm>
            <a:off x="5605152" y="1064825"/>
            <a:ext cx="1642120" cy="338554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i="0" dirty="0">
                <a:solidFill>
                  <a:srgbClr val="CC3300"/>
                </a:solidFill>
                <a:latin typeface="Arial" charset="0"/>
              </a:rPr>
              <a:t>Ions:  </a:t>
            </a:r>
            <a:r>
              <a:rPr lang="en-US" altLang="en-US" sz="1600" b="1" i="0" dirty="0" err="1">
                <a:solidFill>
                  <a:srgbClr val="CC3300"/>
                </a:solidFill>
                <a:latin typeface="Symbol" pitchFamily="18" charset="2"/>
              </a:rPr>
              <a:t>t</a:t>
            </a:r>
            <a:r>
              <a:rPr lang="en-US" altLang="en-US" sz="1600" b="1" i="0" baseline="-25000" dirty="0" err="1">
                <a:solidFill>
                  <a:srgbClr val="CC3300"/>
                </a:solidFill>
                <a:latin typeface="Arial" charset="0"/>
              </a:rPr>
              <a:t>E</a:t>
            </a:r>
            <a:r>
              <a:rPr lang="en-US" altLang="en-US" sz="1600" b="1" i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en-US" sz="1600" b="1" i="0" dirty="0">
                <a:solidFill>
                  <a:srgbClr val="CC3300"/>
                </a:solidFill>
                <a:latin typeface="Arial" charset="0"/>
                <a:sym typeface="Symbol" pitchFamily="18" charset="2"/>
              </a:rPr>
              <a:t></a:t>
            </a:r>
            <a:r>
              <a:rPr lang="en-US" altLang="en-US" sz="1600" b="1" i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en-US" sz="1600" b="1" i="0" dirty="0" err="1">
                <a:solidFill>
                  <a:srgbClr val="CC3300"/>
                </a:solidFill>
                <a:latin typeface="Arial" charset="0"/>
              </a:rPr>
              <a:t>I</a:t>
            </a:r>
            <a:r>
              <a:rPr lang="en-US" altLang="en-US" sz="1600" b="1" i="0" baseline="-25000" dirty="0" err="1">
                <a:solidFill>
                  <a:srgbClr val="CC3300"/>
                </a:solidFill>
                <a:latin typeface="Arial" charset="0"/>
              </a:rPr>
              <a:t>p</a:t>
            </a:r>
            <a:endParaRPr lang="en-US" altLang="en-US" sz="1600" b="1" i="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650701" name="AutoShape 13"/>
          <p:cNvSpPr>
            <a:spLocks/>
          </p:cNvSpPr>
          <p:nvPr/>
        </p:nvSpPr>
        <p:spPr bwMode="auto">
          <a:xfrm>
            <a:off x="7852925" y="23935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2000" b="1"/>
          </a:p>
        </p:txBody>
      </p:sp>
      <p:sp>
        <p:nvSpPr>
          <p:cNvPr id="1650702" name="Line 14"/>
          <p:cNvSpPr>
            <a:spLocks noChangeShapeType="1"/>
          </p:cNvSpPr>
          <p:nvPr/>
        </p:nvSpPr>
        <p:spPr bwMode="auto">
          <a:xfrm>
            <a:off x="8005325" y="2698301"/>
            <a:ext cx="195575" cy="57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000" b="1"/>
          </a:p>
        </p:txBody>
      </p:sp>
      <p:sp>
        <p:nvSpPr>
          <p:cNvPr id="1650703" name="Text Box 15"/>
          <p:cNvSpPr txBox="1">
            <a:spLocks noChangeAspect="1" noChangeArrowheads="1"/>
          </p:cNvSpPr>
          <p:nvPr/>
        </p:nvSpPr>
        <p:spPr bwMode="auto">
          <a:xfrm>
            <a:off x="7717036" y="3200400"/>
            <a:ext cx="14269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 i="0" dirty="0" smtClean="0">
                <a:solidFill>
                  <a:schemeClr val="tx1"/>
                </a:solidFill>
                <a:latin typeface="Arial" charset="0"/>
              </a:rPr>
              <a:t>Neoclassical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1" i="0" dirty="0" smtClean="0">
                <a:solidFill>
                  <a:schemeClr val="tx1"/>
                </a:solidFill>
                <a:latin typeface="Arial" charset="0"/>
              </a:rPr>
              <a:t>(r/a=0.5-0.8</a:t>
            </a:r>
            <a:r>
              <a:rPr lang="en-US" altLang="en-US" sz="1400" b="1" i="0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1650718" name="Line 30"/>
          <p:cNvSpPr>
            <a:spLocks noChangeShapeType="1"/>
          </p:cNvSpPr>
          <p:nvPr/>
        </p:nvSpPr>
        <p:spPr bwMode="auto">
          <a:xfrm flipV="1">
            <a:off x="4136229" y="1531915"/>
            <a:ext cx="856762" cy="8423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76199" y="1447137"/>
            <a:ext cx="4305795" cy="35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altLang="en-US" sz="24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altLang="en-US" sz="2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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alt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consistent with neoclassical ion transport</a:t>
            </a:r>
          </a:p>
          <a:p>
            <a:pPr marL="403225" lvl="1" indent="-236538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Implies ion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suppressed by high 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Math1" pitchFamily="2" charset="2"/>
              </a:rPr>
              <a:t>×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 shear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possibility of isolating causes of e-transport</a:t>
            </a:r>
          </a:p>
          <a:p>
            <a:pPr marL="403225" lvl="1" indent="-236538"/>
            <a:endParaRPr lang="en-US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/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/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US" altLang="en-US" sz="24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altLang="en-US" sz="2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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403225" lvl="1" indent="-238125">
              <a:buFont typeface="Arial" panose="020B0604020202020204" pitchFamily="34" charset="0"/>
              <a:buChar char="‒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Could imply Electron Temperature Gradient (ETG) modes, and/or electromagnetic turbulence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136228" y="3907857"/>
            <a:ext cx="3877194" cy="2949825"/>
            <a:chOff x="3789848" y="4025162"/>
            <a:chExt cx="3230995" cy="2458188"/>
          </a:xfrm>
        </p:grpSpPr>
        <p:pic>
          <p:nvPicPr>
            <p:cNvPr id="165070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9" r="-1480"/>
            <a:stretch>
              <a:fillRect/>
            </a:stretch>
          </p:blipFill>
          <p:spPr bwMode="auto">
            <a:xfrm>
              <a:off x="4076700" y="4044950"/>
              <a:ext cx="2944143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0706" name="Text Box 18"/>
            <p:cNvSpPr txBox="1">
              <a:spLocks noChangeArrowheads="1"/>
            </p:cNvSpPr>
            <p:nvPr/>
          </p:nvSpPr>
          <p:spPr bwMode="auto">
            <a:xfrm>
              <a:off x="4922578" y="4025162"/>
              <a:ext cx="1606621" cy="28212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i="0" dirty="0">
                  <a:solidFill>
                    <a:srgbClr val="CC3300"/>
                  </a:solidFill>
                  <a:latin typeface="Arial" charset="0"/>
                </a:rPr>
                <a:t>Electrons:  </a:t>
              </a:r>
              <a:r>
                <a:rPr lang="en-US" altLang="en-US" sz="1600" b="1" i="0" dirty="0" err="1">
                  <a:solidFill>
                    <a:srgbClr val="CC3300"/>
                  </a:solidFill>
                  <a:latin typeface="Symbol" pitchFamily="18" charset="2"/>
                </a:rPr>
                <a:t>t</a:t>
              </a:r>
              <a:r>
                <a:rPr lang="en-US" altLang="en-US" sz="1600" b="1" i="0" baseline="-25000" dirty="0" err="1">
                  <a:solidFill>
                    <a:srgbClr val="CC3300"/>
                  </a:solidFill>
                  <a:latin typeface="Arial" charset="0"/>
                </a:rPr>
                <a:t>E</a:t>
              </a:r>
              <a:r>
                <a:rPr lang="en-US" altLang="en-US" sz="1600" b="1" i="0" dirty="0">
                  <a:solidFill>
                    <a:srgbClr val="CC3300"/>
                  </a:solidFill>
                  <a:latin typeface="Arial" charset="0"/>
                </a:rPr>
                <a:t> </a:t>
              </a:r>
              <a:r>
                <a:rPr lang="en-US" altLang="en-US" sz="1600" b="1" i="0" dirty="0">
                  <a:solidFill>
                    <a:srgbClr val="CC3300"/>
                  </a:solidFill>
                  <a:latin typeface="Arial" charset="0"/>
                  <a:sym typeface="Symbol" pitchFamily="18" charset="2"/>
                </a:rPr>
                <a:t></a:t>
              </a:r>
              <a:r>
                <a:rPr lang="en-US" altLang="en-US" sz="1600" b="1" i="0" dirty="0">
                  <a:solidFill>
                    <a:srgbClr val="CC3300"/>
                  </a:solidFill>
                  <a:latin typeface="Arial" charset="0"/>
                </a:rPr>
                <a:t> B</a:t>
              </a:r>
              <a:r>
                <a:rPr lang="en-US" altLang="en-US" sz="1600" b="1" i="0" baseline="-25000" dirty="0">
                  <a:solidFill>
                    <a:srgbClr val="CC3300"/>
                  </a:solidFill>
                  <a:latin typeface="Arial" charset="0"/>
                </a:rPr>
                <a:t>T</a:t>
              </a:r>
              <a:endParaRPr lang="en-US" altLang="en-US" sz="1600" b="1" i="0" dirty="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1650712" name="Rectangle 24"/>
            <p:cNvSpPr>
              <a:spLocks noChangeArrowheads="1"/>
            </p:cNvSpPr>
            <p:nvPr/>
          </p:nvSpPr>
          <p:spPr bwMode="auto">
            <a:xfrm>
              <a:off x="5177906" y="5562022"/>
              <a:ext cx="685800" cy="2286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b="1"/>
            </a:p>
          </p:txBody>
        </p:sp>
        <p:sp>
          <p:nvSpPr>
            <p:cNvPr id="1650713" name="Rectangle 25"/>
            <p:cNvSpPr>
              <a:spLocks noChangeArrowheads="1"/>
            </p:cNvSpPr>
            <p:nvPr/>
          </p:nvSpPr>
          <p:spPr bwMode="auto">
            <a:xfrm>
              <a:off x="5635086" y="4455638"/>
              <a:ext cx="685800" cy="2286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b="1"/>
            </a:p>
          </p:txBody>
        </p:sp>
        <p:sp>
          <p:nvSpPr>
            <p:cNvPr id="1650714" name="Text Box 26"/>
            <p:cNvSpPr txBox="1">
              <a:spLocks noChangeArrowheads="1"/>
            </p:cNvSpPr>
            <p:nvPr/>
          </p:nvSpPr>
          <p:spPr bwMode="auto">
            <a:xfrm>
              <a:off x="4919612" y="5323526"/>
              <a:ext cx="762000" cy="487313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i="0">
                  <a:solidFill>
                    <a:srgbClr val="FF0000"/>
                  </a:solidFill>
                  <a:latin typeface="Arial" charset="0"/>
                </a:rPr>
                <a:t>3.5 kG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i="0">
                  <a:solidFill>
                    <a:srgbClr val="006699"/>
                  </a:solidFill>
                  <a:latin typeface="Arial" charset="0"/>
                </a:rPr>
                <a:t>5.5 kG</a:t>
              </a: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789848" y="4104326"/>
              <a:ext cx="713968" cy="262339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2707574" y="4002854"/>
            <a:ext cx="142865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099625" y="5859085"/>
            <a:ext cx="2036604" cy="339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S.M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Kaye, PRL 2007</a:t>
            </a:r>
            <a:endParaRPr lang="en-US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16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1740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9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800" i="0" dirty="0" smtClean="0">
                <a:solidFill>
                  <a:srgbClr val="0000CC"/>
                </a:solidFill>
              </a:rPr>
              <a:t> Favorable confinement </a:t>
            </a:r>
            <a:r>
              <a:rPr lang="en-US" sz="2800" dirty="0">
                <a:solidFill>
                  <a:srgbClr val="0000CC"/>
                </a:solidFill>
              </a:rPr>
              <a:t>t</a:t>
            </a:r>
            <a:r>
              <a:rPr lang="en-US" sz="2800" i="0" dirty="0" smtClean="0">
                <a:solidFill>
                  <a:srgbClr val="0000CC"/>
                </a:solidFill>
              </a:rPr>
              <a:t>rend with </a:t>
            </a:r>
            <a:r>
              <a:rPr lang="en-US" sz="2800" i="0" dirty="0" err="1" smtClean="0">
                <a:solidFill>
                  <a:srgbClr val="0000CC"/>
                </a:solidFill>
              </a:rPr>
              <a:t>collisionality</a:t>
            </a:r>
            <a:r>
              <a:rPr lang="en-US" sz="2800" i="0" dirty="0" smtClean="0">
                <a:solidFill>
                  <a:srgbClr val="0000CC"/>
                </a:solidFill>
              </a:rPr>
              <a:t>, </a:t>
            </a:r>
            <a:r>
              <a:rPr lang="en-US" sz="2800" i="0" dirty="0" smtClean="0">
                <a:solidFill>
                  <a:srgbClr val="0000CC"/>
                </a:solidFill>
                <a:latin typeface="Symbol" charset="2"/>
                <a:cs typeface="Symbol" charset="2"/>
              </a:rPr>
              <a:t>b</a:t>
            </a:r>
            <a:r>
              <a:rPr lang="en-US" sz="2800" i="0" dirty="0" smtClean="0">
                <a:solidFill>
                  <a:srgbClr val="0000CC"/>
                </a:solidFill>
              </a:rPr>
              <a:t> found </a:t>
            </a:r>
          </a:p>
          <a:p>
            <a:pPr algn="ctr" eaLnBrk="0" hangingPunct="0">
              <a:lnSpc>
                <a:spcPts val="29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Important implications for future ST </a:t>
            </a:r>
            <a:r>
              <a:rPr lang="en-US" sz="2400" dirty="0" smtClean="0">
                <a:solidFill>
                  <a:srgbClr val="FF0000"/>
                </a:solidFill>
              </a:rPr>
              <a:t>FNSF</a:t>
            </a:r>
            <a:r>
              <a:rPr lang="en-US" sz="2400" i="0" dirty="0" smtClean="0">
                <a:solidFill>
                  <a:srgbClr val="FF0000"/>
                </a:solidFill>
              </a:rPr>
              <a:t>, Demo with lower </a:t>
            </a:r>
            <a:r>
              <a:rPr lang="en-US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800" baseline="-25000" dirty="0" smtClean="0">
                <a:solidFill>
                  <a:srgbClr val="FF0000"/>
                </a:solidFill>
              </a:rPr>
              <a:t>*</a:t>
            </a:r>
            <a:r>
              <a:rPr lang="en-US" sz="2800" i="0" dirty="0" smtClean="0">
                <a:solidFill>
                  <a:srgbClr val="FF0000"/>
                </a:solidFill>
              </a:rPr>
              <a:t> </a:t>
            </a:r>
            <a:endParaRPr lang="en-US" i="0" dirty="0">
              <a:solidFill>
                <a:srgbClr val="FF0000"/>
              </a:solidFill>
              <a:latin typeface="Helvetica Neue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1469" y="1818526"/>
            <a:ext cx="8487231" cy="3916598"/>
            <a:chOff x="419099" y="2352040"/>
            <a:chExt cx="7397584" cy="3413760"/>
          </a:xfrm>
        </p:grpSpPr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2180388" y="2518021"/>
              <a:ext cx="3244166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/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Fig. 70. 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(a) Normalized confinement time as a function of </a:t>
              </a:r>
              <a:r>
                <a:rPr kumimoji="0" lang="en-US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collisionality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 at mid-radius in NSTX.  Blue points are from discharges that used </a:t>
              </a:r>
              <a:r>
                <a:rPr kumimoji="0" lang="en-US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HeGDC+B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 wall conditioning, while red points are from discharges that used Li. </a:t>
              </a:r>
              <a:r>
                <a:rPr lang="en-US" sz="1100" dirty="0">
                  <a:latin typeface="Times New Roman"/>
                  <a:cs typeface="Times New Roman"/>
                </a:rPr>
                <a:t>Reprinted with permission from S.M. Kaye et al., </a:t>
              </a:r>
              <a:r>
                <a:rPr lang="en-US" sz="1100" i="1" dirty="0" err="1">
                  <a:latin typeface="Times New Roman"/>
                  <a:cs typeface="Times New Roman"/>
                </a:rPr>
                <a:t>Nucl</a:t>
              </a:r>
              <a:r>
                <a:rPr lang="en-US" sz="1100" i="1" dirty="0">
                  <a:latin typeface="Times New Roman"/>
                  <a:cs typeface="Times New Roman"/>
                </a:rPr>
                <a:t>. Fusion </a:t>
              </a:r>
              <a:r>
                <a:rPr lang="en-US" sz="1100" b="1" dirty="0">
                  <a:latin typeface="Times New Roman"/>
                  <a:cs typeface="Times New Roman"/>
                </a:rPr>
                <a:t>53 </a:t>
              </a:r>
              <a:r>
                <a:rPr lang="en-US" sz="1100" dirty="0">
                  <a:latin typeface="Times New Roman"/>
                  <a:cs typeface="Times New Roman"/>
                </a:rPr>
                <a:t>063005</a:t>
              </a:r>
              <a:r>
                <a:rPr lang="en-US" sz="1100" b="1" dirty="0">
                  <a:latin typeface="Times New Roman"/>
                  <a:cs typeface="Times New Roman"/>
                </a:rPr>
                <a:t> </a:t>
              </a:r>
              <a:r>
                <a:rPr lang="en-US" sz="1100" dirty="0">
                  <a:latin typeface="Times New Roman"/>
                  <a:cs typeface="Times New Roman"/>
                </a:rPr>
                <a:t>(2013)</a:t>
              </a:r>
              <a:r>
                <a:rPr lang="en-US" sz="1100" dirty="0" smtClean="0">
                  <a:latin typeface="Times New Roman"/>
                  <a:cs typeface="Times New Roman"/>
                </a:rPr>
                <a:t>. </a:t>
              </a:r>
              <a:r>
                <a:rPr lang="en-US" sz="1100" dirty="0">
                  <a:latin typeface="Times New Roman"/>
                  <a:cs typeface="Times New Roman"/>
                </a:rPr>
                <a:t>Copyright (</a:t>
              </a:r>
              <a:r>
                <a:rPr lang="en-US" sz="1100" dirty="0" smtClean="0">
                  <a:latin typeface="Times New Roman"/>
                  <a:cs typeface="Times New Roman"/>
                </a:rPr>
                <a:t>2013). </a:t>
              </a:r>
              <a:r>
                <a:rPr lang="en-US" sz="1100" dirty="0">
                  <a:latin typeface="Times New Roman"/>
                  <a:cs typeface="Times New Roman"/>
                </a:rPr>
                <a:t>Institute of Physics. </a:t>
              </a:r>
            </a:p>
            <a:p>
              <a:pPr defTabSz="914400"/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(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b) </a:t>
              </a:r>
              <a:r>
                <a:rPr kumimoji="0" lang="en-US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Collisionality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 scan of thermal energy confinement time in MAST. </a:t>
              </a:r>
              <a:r>
                <a:rPr lang="en-US" sz="1100" dirty="0" smtClean="0">
                  <a:latin typeface="Times New Roman"/>
                  <a:cs typeface="Times New Roman"/>
                </a:rPr>
                <a:t>Reprinted </a:t>
              </a:r>
              <a:r>
                <a:rPr lang="en-US" sz="1100" dirty="0">
                  <a:latin typeface="Times New Roman"/>
                  <a:cs typeface="Times New Roman"/>
                </a:rPr>
                <a:t>with permission </a:t>
              </a:r>
              <a:r>
                <a:rPr lang="en-US" sz="1100" dirty="0" smtClean="0">
                  <a:latin typeface="Times New Roman"/>
                  <a:cs typeface="Times New Roman"/>
                </a:rPr>
                <a:t>from M</a:t>
              </a:r>
              <a:r>
                <a:rPr lang="en-US" sz="1100" dirty="0">
                  <a:latin typeface="Times New Roman"/>
                  <a:cs typeface="Times New Roman"/>
                </a:rPr>
                <a:t>. </a:t>
              </a:r>
              <a:r>
                <a:rPr lang="en-US" sz="1100" dirty="0" err="1">
                  <a:latin typeface="Times New Roman"/>
                  <a:cs typeface="Times New Roman"/>
                </a:rPr>
                <a:t>Valovic</a:t>
              </a:r>
              <a:r>
                <a:rPr lang="en-US" sz="1100" dirty="0">
                  <a:latin typeface="Times New Roman"/>
                  <a:cs typeface="Times New Roman"/>
                </a:rPr>
                <a:t> et al., </a:t>
              </a:r>
              <a:r>
                <a:rPr lang="en-US" sz="1100" i="1" dirty="0" err="1">
                  <a:latin typeface="Times New Roman"/>
                  <a:cs typeface="Times New Roman"/>
                </a:rPr>
                <a:t>Nucl</a:t>
              </a:r>
              <a:r>
                <a:rPr lang="en-US" sz="1100" i="1" dirty="0">
                  <a:latin typeface="Times New Roman"/>
                  <a:cs typeface="Times New Roman"/>
                </a:rPr>
                <a:t>. Fusion </a:t>
              </a:r>
              <a:r>
                <a:rPr lang="en-US" sz="1100" b="1" dirty="0">
                  <a:latin typeface="Times New Roman"/>
                  <a:cs typeface="Times New Roman"/>
                </a:rPr>
                <a:t>51 </a:t>
              </a:r>
              <a:r>
                <a:rPr lang="en-US" sz="1100" dirty="0">
                  <a:latin typeface="Times New Roman"/>
                  <a:cs typeface="Times New Roman"/>
                </a:rPr>
                <a:t>073045 (2011</a:t>
              </a:r>
              <a:r>
                <a:rPr lang="en-US" sz="1100" dirty="0" smtClean="0">
                  <a:latin typeface="Times New Roman"/>
                  <a:cs typeface="Times New Roman"/>
                </a:rPr>
                <a:t>). </a:t>
              </a:r>
              <a:r>
                <a:rPr lang="en-US" sz="1100" dirty="0">
                  <a:latin typeface="Times New Roman"/>
                  <a:cs typeface="Times New Roman"/>
                </a:rPr>
                <a:t>Copyright (</a:t>
              </a:r>
              <a:r>
                <a:rPr lang="en-US" sz="1100" dirty="0" smtClean="0">
                  <a:latin typeface="Times New Roman"/>
                  <a:cs typeface="Times New Roman"/>
                </a:rPr>
                <a:t>2011) </a:t>
              </a:r>
              <a:r>
                <a:rPr lang="en-US" sz="1100" dirty="0">
                  <a:latin typeface="Times New Roman"/>
                  <a:cs typeface="Times New Roman"/>
                </a:rPr>
                <a:t>Institute of Physics.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9099" y="2352040"/>
              <a:ext cx="7397584" cy="3413760"/>
              <a:chOff x="0" y="2631440"/>
              <a:chExt cx="5746338" cy="2651760"/>
            </a:xfrm>
          </p:grpSpPr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31440"/>
                <a:ext cx="5746338" cy="265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3492500" y="2870200"/>
                <a:ext cx="241300" cy="1651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1549400" y="2592430"/>
              <a:ext cx="876300" cy="2159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NSTX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9700" y="6131868"/>
            <a:ext cx="8928100" cy="430887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200" b="1" i="0" dirty="0" smtClean="0">
                <a:solidFill>
                  <a:srgbClr val="FF0000"/>
                </a:solidFill>
                <a:latin typeface="Arial Narrow" panose="020B0606020202030204" pitchFamily="34" charset="0"/>
                <a:ea typeface="ÇlÇr ñæí©" charset="0"/>
                <a:cs typeface="Arial" panose="020B0604020202020204" pitchFamily="34" charset="0"/>
              </a:rPr>
              <a:t>Very promising ST scaling to reactor condition, if continues on NSTX-U/MAST-U</a:t>
            </a:r>
            <a:endParaRPr lang="en-US" sz="2200" b="1" i="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-1" r="9655"/>
          <a:stretch/>
        </p:blipFill>
        <p:spPr>
          <a:xfrm>
            <a:off x="170644" y="1629150"/>
            <a:ext cx="4297680" cy="41188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1458785" y="2092511"/>
            <a:ext cx="1069052" cy="26339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NSTX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2400" y="941694"/>
            <a:ext cx="7289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097280" indent="-1188720">
              <a:buNone/>
            </a:pPr>
            <a:r>
              <a:rPr lang="en-US" sz="2400" b="1" i="0" dirty="0" err="1" smtClean="0">
                <a:solidFill>
                  <a:schemeClr val="tx1"/>
                </a:solidFill>
                <a:latin typeface="Symbol" charset="2"/>
                <a:ea typeface="ÇlÇr ñæí©" charset="0"/>
                <a:cs typeface="Symbol" charset="2"/>
              </a:rPr>
              <a:t>t</a:t>
            </a:r>
            <a:r>
              <a:rPr lang="en-US" sz="2400" b="1" i="0" baseline="-25000" dirty="0" err="1" smtClean="0">
                <a:solidFill>
                  <a:schemeClr val="tx1"/>
                </a:solidFill>
                <a:ea typeface="ÇlÇr ñæí©" charset="0"/>
                <a:cs typeface="Times New Roman"/>
              </a:rPr>
              <a:t>E</a:t>
            </a:r>
            <a:r>
              <a:rPr lang="en-US" sz="2400" b="1" i="0" baseline="-2500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, </a:t>
            </a:r>
            <a:r>
              <a:rPr lang="en-US" sz="2400" b="1" i="0" baseline="-25000" dirty="0" err="1" smtClean="0">
                <a:solidFill>
                  <a:schemeClr val="tx1"/>
                </a:solidFill>
                <a:ea typeface="ÇlÇr ñæí©" charset="0"/>
                <a:cs typeface="Times New Roman"/>
              </a:rPr>
              <a:t>th</a:t>
            </a:r>
            <a:r>
              <a:rPr lang="en-US" sz="2400" b="1" i="0" baseline="-2500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latin typeface="Symbol" charset="2"/>
                <a:cs typeface="Symbol" charset="2"/>
              </a:rPr>
              <a:t>µ </a:t>
            </a:r>
            <a:r>
              <a:rPr lang="en-US" sz="2400" b="1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*e</a:t>
            </a:r>
            <a:r>
              <a:rPr lang="en-US" sz="2400" b="1" i="0" baseline="30000" dirty="0" smtClean="0">
                <a:solidFill>
                  <a:srgbClr val="000000"/>
                </a:solidFill>
              </a:rPr>
              <a:t>-0.1  </a:t>
            </a:r>
            <a:r>
              <a:rPr lang="en-US" sz="2400" b="1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i="0" baseline="30000" dirty="0" smtClean="0">
                <a:solidFill>
                  <a:srgbClr val="000000"/>
                </a:solidFill>
              </a:rPr>
              <a:t>-0.9    </a:t>
            </a:r>
            <a:r>
              <a:rPr lang="en-US" sz="2000" b="1" i="0" dirty="0" smtClean="0">
                <a:solidFill>
                  <a:srgbClr val="000000"/>
                </a:solidFill>
              </a:rPr>
              <a:t>tokamak empirical scaling (</a:t>
            </a:r>
            <a:r>
              <a:rPr lang="en-US" sz="2000" b="1" i="0" dirty="0" smtClean="0">
                <a:solidFill>
                  <a:schemeClr val="tx1"/>
                </a:solidFill>
              </a:rPr>
              <a:t>ITER 98</a:t>
            </a:r>
            <a:r>
              <a:rPr lang="en-US" sz="2000" b="1" i="0" baseline="-25000" dirty="0" smtClean="0">
                <a:solidFill>
                  <a:schemeClr val="tx1"/>
                </a:solidFill>
              </a:rPr>
              <a:t>y,2</a:t>
            </a:r>
            <a:r>
              <a:rPr lang="en-US" sz="2000" b="1" i="0" dirty="0" smtClean="0">
                <a:solidFill>
                  <a:schemeClr val="tx1"/>
                </a:solidFill>
              </a:rPr>
              <a:t>)</a:t>
            </a:r>
            <a:endParaRPr lang="en-US" sz="2000" b="1" i="0" dirty="0"/>
          </a:p>
          <a:p>
            <a:pPr marL="1097280" indent="-1188720">
              <a:buNone/>
            </a:pPr>
            <a:r>
              <a:rPr lang="en-US" sz="2400" b="1" i="0" dirty="0" err="1" smtClean="0">
                <a:solidFill>
                  <a:schemeClr val="tx1"/>
                </a:solidFill>
                <a:latin typeface="Symbol" charset="2"/>
                <a:ea typeface="ÇlÇr ñæí©" charset="0"/>
                <a:cs typeface="Symbol" charset="2"/>
              </a:rPr>
              <a:t>t</a:t>
            </a:r>
            <a:r>
              <a:rPr lang="en-US" sz="2400" b="1" i="0" baseline="-25000" dirty="0" err="1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E</a:t>
            </a:r>
            <a:r>
              <a:rPr lang="en-US" sz="2400" b="1" i="0" baseline="-2500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, </a:t>
            </a:r>
            <a:r>
              <a:rPr lang="en-US" sz="2400" b="1" i="0" baseline="-25000" dirty="0" err="1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th</a:t>
            </a:r>
            <a:r>
              <a:rPr lang="en-US" sz="2400" b="1" i="0" baseline="-2500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 </a:t>
            </a:r>
            <a:r>
              <a:rPr lang="en-US" sz="2400" b="1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µ n</a:t>
            </a:r>
            <a:r>
              <a:rPr lang="en-US" sz="2400" b="1" i="0" baseline="-25000" dirty="0" smtClean="0">
                <a:solidFill>
                  <a:srgbClr val="000000"/>
                </a:solidFill>
              </a:rPr>
              <a:t>*e</a:t>
            </a:r>
            <a:r>
              <a:rPr lang="en-US" sz="2400" b="1" i="0" baseline="30000" dirty="0" smtClean="0">
                <a:solidFill>
                  <a:srgbClr val="000000"/>
                </a:solidFill>
              </a:rPr>
              <a:t>-0.8  </a:t>
            </a:r>
            <a:r>
              <a:rPr lang="en-US" sz="2400" b="1" i="0" dirty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i="0" baseline="30000" dirty="0">
                <a:solidFill>
                  <a:srgbClr val="000000"/>
                </a:solidFill>
              </a:rPr>
              <a:t>-</a:t>
            </a:r>
            <a:r>
              <a:rPr lang="en-US" sz="2400" b="1" i="0" baseline="30000" dirty="0" smtClean="0">
                <a:solidFill>
                  <a:srgbClr val="000000"/>
                </a:solidFill>
              </a:rPr>
              <a:t>0.0    </a:t>
            </a:r>
            <a:r>
              <a:rPr lang="en-US" sz="2000" b="1" i="0" dirty="0" smtClean="0">
                <a:solidFill>
                  <a:srgbClr val="000000"/>
                </a:solidFill>
              </a:rPr>
              <a:t>ST scaling</a:t>
            </a:r>
            <a:endParaRPr lang="en-US" sz="2400" b="1" i="0" dirty="0">
              <a:latin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5336" y="5706685"/>
            <a:ext cx="2036604" cy="339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S.M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Kaye, NF 2007, 2013</a:t>
            </a:r>
            <a:endParaRPr lang="en-US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0"/>
          <a:stretch>
            <a:fillRect/>
          </a:stretch>
        </p:blipFill>
        <p:spPr bwMode="auto">
          <a:xfrm>
            <a:off x="4332288" y="2041013"/>
            <a:ext cx="4240212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5316144" y="2103283"/>
            <a:ext cx="713963" cy="27684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MAST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3983568" y="3330591"/>
            <a:ext cx="128890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rgbClr val="000000"/>
                </a:solidFill>
              </a:rPr>
              <a:t>B </a:t>
            </a:r>
            <a:r>
              <a:rPr lang="en-US" sz="2000" i="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t</a:t>
            </a:r>
            <a:r>
              <a:rPr lang="en-US" sz="1600" i="0" baseline="-25000" dirty="0" err="1" smtClean="0">
                <a:solidFill>
                  <a:srgbClr val="000000"/>
                </a:solidFill>
              </a:rPr>
              <a:t>E,th</a:t>
            </a:r>
            <a:r>
              <a:rPr lang="en-US" sz="1600" i="0" baseline="-25000" dirty="0" smtClean="0">
                <a:solidFill>
                  <a:srgbClr val="000000"/>
                </a:solidFill>
              </a:rPr>
              <a:t> </a:t>
            </a:r>
            <a:r>
              <a:rPr lang="en-US" sz="1600" i="0" dirty="0" smtClean="0">
                <a:solidFill>
                  <a:srgbClr val="000000"/>
                </a:solidFill>
              </a:rPr>
              <a:t>[ T s]</a:t>
            </a:r>
            <a:endParaRPr lang="en-US" sz="1600" i="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2367" y="2589757"/>
            <a:ext cx="114706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000000"/>
                </a:solidFill>
              </a:rPr>
              <a:t>~  </a:t>
            </a:r>
            <a:r>
              <a:rPr lang="en-US" sz="24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1800" i="0" baseline="-25000" dirty="0" smtClean="0">
                <a:solidFill>
                  <a:srgbClr val="000000"/>
                </a:solidFill>
              </a:rPr>
              <a:t>*e </a:t>
            </a:r>
            <a:r>
              <a:rPr lang="en-US" sz="1800" i="0" baseline="30000" dirty="0" smtClean="0">
                <a:solidFill>
                  <a:srgbClr val="000000"/>
                </a:solidFill>
              </a:rPr>
              <a:t>-0.82</a:t>
            </a:r>
            <a:endParaRPr lang="en-US" sz="1800" i="0" baseline="30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0932" y="4930782"/>
            <a:ext cx="49244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1800" i="0" baseline="-25000" dirty="0" smtClean="0">
                <a:solidFill>
                  <a:srgbClr val="000000"/>
                </a:solidFill>
              </a:rPr>
              <a:t>*e</a:t>
            </a:r>
            <a:endParaRPr lang="en-US" sz="1800" i="0" baseline="30000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17</a:t>
            </a:fld>
            <a:endParaRPr lang="en-US" sz="1000" i="0" dirty="0"/>
          </a:p>
        </p:txBody>
      </p:sp>
      <p:sp>
        <p:nvSpPr>
          <p:cNvPr id="26" name="Rectangle 25"/>
          <p:cNvSpPr/>
          <p:nvPr/>
        </p:nvSpPr>
        <p:spPr>
          <a:xfrm>
            <a:off x="6675178" y="5829800"/>
            <a:ext cx="173634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en-US" sz="1200" b="0" i="1" dirty="0">
                <a:solidFill>
                  <a:srgbClr val="000000"/>
                </a:solidFill>
                <a:cs typeface="Arial" panose="020B0604020202020204" pitchFamily="34" charset="0"/>
              </a:rPr>
              <a:t>M. </a:t>
            </a:r>
            <a:r>
              <a:rPr lang="en-US" sz="1200" b="0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Valovic</a:t>
            </a:r>
            <a:r>
              <a:rPr lang="en-US" sz="1200" b="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1200" b="0" i="1" dirty="0">
                <a:solidFill>
                  <a:srgbClr val="000000"/>
                </a:solidFill>
                <a:cs typeface="Arial" panose="020B0604020202020204" pitchFamily="34" charset="0"/>
              </a:rPr>
              <a:t>NF (2011)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92" y="5392447"/>
            <a:ext cx="1814724" cy="4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i="0" dirty="0" smtClean="0">
                <a:solidFill>
                  <a:srgbClr val="0000CC"/>
                </a:solidFill>
              </a:rPr>
              <a:t> Micro-tearing-driven (MT) transport 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i="0" dirty="0" smtClean="0">
                <a:solidFill>
                  <a:srgbClr val="0000CC"/>
                </a:solidFill>
              </a:rPr>
              <a:t>may explain ST </a:t>
            </a:r>
            <a:r>
              <a:rPr lang="en-US" sz="3200" i="0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t</a:t>
            </a:r>
            <a:r>
              <a:rPr lang="en-US" sz="3200" i="0" baseline="-25000" dirty="0" err="1" smtClean="0">
                <a:solidFill>
                  <a:srgbClr val="0000CC"/>
                </a:solidFill>
              </a:rPr>
              <a:t>E</a:t>
            </a:r>
            <a:r>
              <a:rPr lang="en-US" sz="3200" i="0" dirty="0" smtClean="0">
                <a:solidFill>
                  <a:srgbClr val="0000CC"/>
                </a:solidFill>
              </a:rPr>
              <a:t> </a:t>
            </a:r>
            <a:r>
              <a:rPr lang="en-US" sz="3200" i="0" dirty="0" err="1" smtClean="0">
                <a:solidFill>
                  <a:srgbClr val="0000CC"/>
                </a:solidFill>
              </a:rPr>
              <a:t>collisionality</a:t>
            </a:r>
            <a:r>
              <a:rPr lang="en-US" sz="3200" i="0" dirty="0" smtClean="0">
                <a:solidFill>
                  <a:srgbClr val="0000CC"/>
                </a:solidFill>
              </a:rPr>
              <a:t> scaling </a:t>
            </a:r>
            <a:endParaRPr lang="en-US" sz="2000" i="0" dirty="0">
              <a:solidFill>
                <a:srgbClr val="0000CC"/>
              </a:solidFill>
              <a:latin typeface="Helvetica Neue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93424" y="1004451"/>
            <a:ext cx="634488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en-US" sz="2000" b="1" dirty="0" smtClean="0"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MT</a:t>
            </a:r>
            <a:r>
              <a:rPr lang="en-US" sz="2000" b="1" i="0" dirty="0" smtClean="0"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driven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ea typeface="ÇlÇr ñæí©" charset="0"/>
                <a:cs typeface="Symbol" charset="2"/>
              </a:rPr>
              <a:t>c</a:t>
            </a:r>
            <a:r>
              <a:rPr kumimoji="0" lang="en-US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vs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.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ea typeface="ÇlÇr ñæí©" charset="0"/>
                <a:cs typeface="Symbol" charset="2"/>
              </a:rPr>
              <a:t>n</a:t>
            </a:r>
            <a:r>
              <a:rPr kumimoji="0" lang="en-US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ei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using the GYRO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code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329548" y="6096399"/>
            <a:ext cx="2161309" cy="547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en-US" sz="12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b="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Guttenfelder</a:t>
            </a:r>
            <a:r>
              <a:rPr lang="en-US" sz="1200" b="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2013, </a:t>
            </a:r>
            <a:r>
              <a:rPr lang="en-US" sz="1200" b="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US" sz="12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 2012, PRL 2011</a:t>
            </a:r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7100" y="1592200"/>
            <a:ext cx="3022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000000"/>
                </a:solidFill>
              </a:rPr>
              <a:t>MT growth </a:t>
            </a:r>
            <a:r>
              <a:rPr lang="en-US" sz="2000" i="0" dirty="0">
                <a:solidFill>
                  <a:srgbClr val="000000"/>
                </a:solidFill>
              </a:rPr>
              <a:t>rate decreases with reduced </a:t>
            </a:r>
            <a:r>
              <a:rPr lang="en-US" sz="2000" i="0" dirty="0" err="1" smtClean="0">
                <a:solidFill>
                  <a:srgbClr val="000000"/>
                </a:solidFill>
              </a:rPr>
              <a:t>collisionality</a:t>
            </a:r>
            <a:r>
              <a:rPr lang="en-US" sz="2000" i="0" dirty="0" smtClean="0">
                <a:solidFill>
                  <a:srgbClr val="000000"/>
                </a:solidFill>
              </a:rPr>
              <a:t> in qualitative agreement with the NSTX experiment.</a:t>
            </a:r>
            <a:endParaRPr lang="en-US" sz="2000" i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 smtClean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000000"/>
                </a:solidFill>
              </a:rPr>
              <a:t>Further electron confinement improvement expected due to reduced </a:t>
            </a:r>
            <a:r>
              <a:rPr lang="en-US" sz="2000" i="0" dirty="0" err="1" smtClean="0">
                <a:solidFill>
                  <a:srgbClr val="000000"/>
                </a:solidFill>
              </a:rPr>
              <a:t>collisionality</a:t>
            </a:r>
            <a:r>
              <a:rPr lang="en-US" sz="2000" i="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18</a:t>
            </a:fld>
            <a:endParaRPr lang="en-US" sz="1000" i="0"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0" y="1527339"/>
            <a:ext cx="5499100" cy="4834908"/>
            <a:chOff x="495300" y="1527339"/>
            <a:chExt cx="5499100" cy="4834908"/>
          </a:xfrm>
        </p:grpSpPr>
        <p:grpSp>
          <p:nvGrpSpPr>
            <p:cNvPr id="8" name="Group 7"/>
            <p:cNvGrpSpPr/>
            <p:nvPr/>
          </p:nvGrpSpPr>
          <p:grpSpPr>
            <a:xfrm>
              <a:off x="495300" y="1527339"/>
              <a:ext cx="5499100" cy="4834908"/>
              <a:chOff x="6159500" y="2479839"/>
              <a:chExt cx="2971800" cy="26128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8400" y="2479839"/>
                <a:ext cx="2882900" cy="248835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4900" y="4784142"/>
                <a:ext cx="876300" cy="30855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9500" y="2997200"/>
                <a:ext cx="362465" cy="1219200"/>
              </a:xfrm>
              <a:prstGeom prst="rect">
                <a:avLst/>
              </a:prstGeom>
            </p:spPr>
          </p:pic>
        </p:grpSp>
        <p:sp>
          <p:nvSpPr>
            <p:cNvPr id="3" name="Rounded Rectangle 2"/>
            <p:cNvSpPr/>
            <p:nvPr/>
          </p:nvSpPr>
          <p:spPr bwMode="auto">
            <a:xfrm>
              <a:off x="3276600" y="2514600"/>
              <a:ext cx="1092200" cy="939800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48909" y="2180820"/>
              <a:ext cx="104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0" dirty="0" smtClean="0">
                  <a:solidFill>
                    <a:schemeClr val="tx1"/>
                  </a:solidFill>
                </a:rPr>
                <a:t>NSTX-U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3607" y="363306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NSTX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5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41" y="1307815"/>
            <a:ext cx="4550735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overview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MHD Stability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Confinement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 Particles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Upgrade Status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41" y="1307815"/>
            <a:ext cx="4550735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 overview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MHD Stability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Confinement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 Particles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 Upgrade Status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0" y="10028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400"/>
              </a:lnSpc>
              <a:spcAft>
                <a:spcPts val="600"/>
              </a:spcAft>
              <a:buNone/>
            </a:pPr>
            <a:r>
              <a:rPr lang="en-US" sz="2800" i="0" dirty="0" smtClean="0">
                <a:solidFill>
                  <a:srgbClr val="0000CC"/>
                </a:solidFill>
              </a:rPr>
              <a:t>NBI-heated STs excellent </a:t>
            </a:r>
            <a:r>
              <a:rPr lang="en-US" sz="2800" i="0" dirty="0">
                <a:solidFill>
                  <a:srgbClr val="0000CC"/>
                </a:solidFill>
              </a:rPr>
              <a:t>testbed for </a:t>
            </a:r>
            <a:r>
              <a:rPr lang="en-US" sz="2800" i="0" dirty="0">
                <a:solidFill>
                  <a:srgbClr val="0000CC"/>
                </a:solidFill>
                <a:latin typeface="Symbol" charset="2"/>
                <a:cs typeface="Symbol" charset="2"/>
              </a:rPr>
              <a:t>a</a:t>
            </a:r>
            <a:r>
              <a:rPr lang="en-US" sz="2800" i="0" dirty="0">
                <a:solidFill>
                  <a:srgbClr val="0000CC"/>
                </a:solidFill>
              </a:rPr>
              <a:t>-particle </a:t>
            </a:r>
            <a:r>
              <a:rPr lang="en-US" sz="2800" i="0" dirty="0" smtClean="0">
                <a:solidFill>
                  <a:srgbClr val="0000CC"/>
                </a:solidFill>
              </a:rPr>
              <a:t>physics</a:t>
            </a:r>
          </a:p>
          <a:p>
            <a:pPr algn="ctr">
              <a:lnSpc>
                <a:spcPts val="2400"/>
              </a:lnSpc>
              <a:spcAft>
                <a:spcPts val="600"/>
              </a:spcAft>
              <a:buNone/>
            </a:pPr>
            <a:r>
              <a:rPr lang="en-US" sz="2400" i="0" dirty="0" err="1">
                <a:solidFill>
                  <a:srgbClr val="FF0000"/>
                </a:solidFill>
              </a:rPr>
              <a:t>Alfvenic</a:t>
            </a:r>
            <a:r>
              <a:rPr lang="en-US" sz="2400" i="0" dirty="0">
                <a:solidFill>
                  <a:srgbClr val="FF0000"/>
                </a:solidFill>
              </a:rPr>
              <a:t> modes </a:t>
            </a:r>
            <a:r>
              <a:rPr lang="en-US" sz="2400" i="0" dirty="0" smtClean="0">
                <a:solidFill>
                  <a:srgbClr val="FF0000"/>
                </a:solidFill>
              </a:rPr>
              <a:t>readily accessible due </a:t>
            </a:r>
            <a:r>
              <a:rPr lang="en-US" sz="2400" i="0" dirty="0">
                <a:solidFill>
                  <a:srgbClr val="FF0000"/>
                </a:solidFill>
              </a:rPr>
              <a:t>to </a:t>
            </a:r>
            <a:r>
              <a:rPr lang="en-US" sz="2400" i="0" dirty="0" smtClean="0">
                <a:solidFill>
                  <a:srgbClr val="FF0000"/>
                </a:solidFill>
              </a:rPr>
              <a:t>high </a:t>
            </a:r>
            <a:r>
              <a:rPr lang="en-US" sz="2400" i="0" dirty="0" err="1" smtClean="0">
                <a:solidFill>
                  <a:srgbClr val="FF0000"/>
                </a:solidFill>
              </a:rPr>
              <a:t>V</a:t>
            </a:r>
            <a:r>
              <a:rPr lang="en-US" sz="2400" i="0" baseline="-25000" dirty="0" err="1" smtClean="0">
                <a:solidFill>
                  <a:srgbClr val="FF0000"/>
                </a:solidFill>
              </a:rPr>
              <a:t>fast</a:t>
            </a:r>
            <a:r>
              <a:rPr lang="en-US" sz="2400" i="0" dirty="0" smtClean="0">
                <a:solidFill>
                  <a:srgbClr val="FF0000"/>
                </a:solidFill>
              </a:rPr>
              <a:t> </a:t>
            </a:r>
            <a:r>
              <a:rPr lang="en-US" sz="2400" i="0" dirty="0">
                <a:solidFill>
                  <a:srgbClr val="FF0000"/>
                </a:solidFill>
              </a:rPr>
              <a:t>&gt; </a:t>
            </a:r>
            <a:r>
              <a:rPr lang="en-US" sz="2400" i="0" dirty="0" err="1" smtClean="0">
                <a:solidFill>
                  <a:srgbClr val="FF0000"/>
                </a:solidFill>
              </a:rPr>
              <a:t>V</a:t>
            </a:r>
            <a:r>
              <a:rPr lang="en-US" sz="2400" i="0" baseline="-25000" dirty="0" err="1" smtClean="0">
                <a:solidFill>
                  <a:srgbClr val="FF0000"/>
                </a:solidFill>
              </a:rPr>
              <a:t>Alfvén</a:t>
            </a:r>
            <a:r>
              <a:rPr lang="en-US" sz="2400" i="0" baseline="-25000" dirty="0" smtClean="0">
                <a:solidFill>
                  <a:srgbClr val="FF0000"/>
                </a:solidFill>
              </a:rPr>
              <a:t> 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6955" y="932181"/>
            <a:ext cx="895261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/>
              <a:buChar char="•"/>
            </a:pPr>
            <a:r>
              <a:rPr lang="en-US" sz="20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i="0" dirty="0">
                <a:solidFill>
                  <a:srgbClr val="000000"/>
                </a:solidFill>
              </a:rPr>
              <a:t>-</a:t>
            </a:r>
            <a:r>
              <a:rPr lang="en-US" sz="2000" i="0" dirty="0" smtClean="0">
                <a:solidFill>
                  <a:srgbClr val="000000"/>
                </a:solidFill>
              </a:rPr>
              <a:t>particles couple to </a:t>
            </a:r>
            <a:r>
              <a:rPr lang="en-US" sz="2000" i="0" dirty="0" err="1" smtClean="0">
                <a:solidFill>
                  <a:srgbClr val="000000"/>
                </a:solidFill>
              </a:rPr>
              <a:t>Alfvénic</a:t>
            </a:r>
            <a:r>
              <a:rPr lang="en-US" sz="2000" i="0" dirty="0" smtClean="0">
                <a:solidFill>
                  <a:srgbClr val="000000"/>
                </a:solidFill>
              </a:rPr>
              <a:t> modes strongly when </a:t>
            </a:r>
            <a:r>
              <a:rPr lang="en-US" sz="2000" i="0" dirty="0" err="1" smtClean="0">
                <a:solidFill>
                  <a:srgbClr val="000000"/>
                </a:solidFill>
              </a:rPr>
              <a:t>V</a:t>
            </a:r>
            <a:r>
              <a:rPr lang="en-US" sz="2000" i="0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i="0" dirty="0" smtClean="0">
                <a:solidFill>
                  <a:srgbClr val="000000"/>
                </a:solidFill>
              </a:rPr>
              <a:t> &gt; V</a:t>
            </a:r>
            <a:r>
              <a:rPr lang="en-US" sz="2000" i="0" baseline="-25000" dirty="0" smtClean="0">
                <a:solidFill>
                  <a:srgbClr val="000000"/>
                </a:solidFill>
              </a:rPr>
              <a:t>A  </a:t>
            </a:r>
            <a:r>
              <a:rPr lang="en-US" sz="2000" i="0" dirty="0" smtClean="0">
                <a:solidFill>
                  <a:srgbClr val="000000"/>
                </a:solidFill>
              </a:rPr>
              <a:t>~ </a:t>
            </a:r>
            <a:r>
              <a:rPr lang="en-US" sz="20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i="0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sz="2000" i="0" baseline="30000" dirty="0" smtClean="0">
                <a:solidFill>
                  <a:srgbClr val="000000"/>
                </a:solidFill>
              </a:rPr>
              <a:t>0.5</a:t>
            </a:r>
            <a:r>
              <a:rPr lang="en-US" sz="2000" i="0" dirty="0" smtClean="0">
                <a:solidFill>
                  <a:srgbClr val="000000"/>
                </a:solidFill>
              </a:rPr>
              <a:t> C</a:t>
            </a:r>
            <a:r>
              <a:rPr lang="en-US" sz="2000" i="0" baseline="-25000" dirty="0" smtClean="0">
                <a:solidFill>
                  <a:srgbClr val="000000"/>
                </a:solidFill>
              </a:rPr>
              <a:t>s</a:t>
            </a:r>
          </a:p>
          <a:p>
            <a:pPr marL="285750" indent="-285750">
              <a:lnSpc>
                <a:spcPts val="2800"/>
              </a:lnSpc>
              <a:buFont typeface="Arial"/>
              <a:buChar char="•"/>
            </a:pPr>
            <a:r>
              <a:rPr lang="en-US" sz="2000" i="0" dirty="0" err="1">
                <a:solidFill>
                  <a:srgbClr val="000000"/>
                </a:solidFill>
              </a:rPr>
              <a:t>V</a:t>
            </a:r>
            <a:r>
              <a:rPr lang="en-US" sz="2000" i="0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i="0" dirty="0">
                <a:solidFill>
                  <a:srgbClr val="000000"/>
                </a:solidFill>
              </a:rPr>
              <a:t> &gt; </a:t>
            </a:r>
            <a:r>
              <a:rPr lang="en-US" sz="2000" i="0" dirty="0" smtClean="0">
                <a:solidFill>
                  <a:srgbClr val="000000"/>
                </a:solidFill>
              </a:rPr>
              <a:t>V</a:t>
            </a:r>
            <a:r>
              <a:rPr lang="en-US" sz="2000" i="0" baseline="-25000" dirty="0" smtClean="0">
                <a:solidFill>
                  <a:srgbClr val="000000"/>
                </a:solidFill>
              </a:rPr>
              <a:t>A </a:t>
            </a:r>
            <a:r>
              <a:rPr lang="en-US" sz="2000" i="0" dirty="0" smtClean="0">
                <a:solidFill>
                  <a:srgbClr val="000000"/>
                </a:solidFill>
              </a:rPr>
              <a:t> in ITER and reactors:  condition easily satisfied in ST due to high </a:t>
            </a:r>
            <a:r>
              <a:rPr lang="en-US" sz="2000" i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</a:p>
          <a:p>
            <a:pPr marL="285750" indent="-285750">
              <a:lnSpc>
                <a:spcPts val="28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Fast-particle-driven </a:t>
            </a:r>
            <a:r>
              <a:rPr lang="en-US" sz="2000" dirty="0" err="1" smtClean="0">
                <a:solidFill>
                  <a:srgbClr val="000000"/>
                </a:solidFill>
              </a:rPr>
              <a:t>Alfvén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Eigenmodes</a:t>
            </a:r>
            <a:r>
              <a:rPr lang="en-US" sz="2000" i="0" dirty="0" smtClean="0">
                <a:solidFill>
                  <a:srgbClr val="000000"/>
                </a:solidFill>
              </a:rPr>
              <a:t>:  Toroidal, Global, Compressional</a:t>
            </a:r>
          </a:p>
          <a:p>
            <a:pPr marL="285750" indent="-28575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</a:t>
            </a:r>
            <a:r>
              <a:rPr lang="en-US" sz="2000" i="0" dirty="0" smtClean="0">
                <a:solidFill>
                  <a:srgbClr val="000000"/>
                </a:solidFill>
              </a:rPr>
              <a:t>STX-U will also explore </a:t>
            </a:r>
            <a:r>
              <a:rPr lang="en-US" sz="2000" i="0" dirty="0" err="1" smtClean="0">
                <a:solidFill>
                  <a:srgbClr val="000000"/>
                </a:solidFill>
              </a:rPr>
              <a:t>V</a:t>
            </a:r>
            <a:r>
              <a:rPr lang="en-US" sz="2000" i="0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fast</a:t>
            </a:r>
            <a:r>
              <a:rPr lang="en-US" sz="2000" i="0" dirty="0" smtClean="0">
                <a:solidFill>
                  <a:srgbClr val="000000"/>
                </a:solidFill>
              </a:rPr>
              <a:t> &lt; V</a:t>
            </a:r>
            <a:r>
              <a:rPr lang="en-US" sz="2000" i="0" baseline="-25000" dirty="0" smtClean="0">
                <a:solidFill>
                  <a:srgbClr val="000000"/>
                </a:solidFill>
              </a:rPr>
              <a:t>A </a:t>
            </a:r>
            <a:r>
              <a:rPr lang="en-US" sz="2000" i="0" dirty="0" smtClean="0">
                <a:solidFill>
                  <a:srgbClr val="000000"/>
                </a:solidFill>
              </a:rPr>
              <a:t>regime giving more flexibility </a:t>
            </a:r>
            <a:endParaRPr lang="en-US" sz="2000" i="0" dirty="0">
              <a:solidFill>
                <a:srgbClr val="000000"/>
              </a:solidFill>
            </a:endParaRPr>
          </a:p>
        </p:txBody>
      </p:sp>
      <p:pic>
        <p:nvPicPr>
          <p:cNvPr id="9" name="Picture 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68" y="3742877"/>
            <a:ext cx="3863618" cy="272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5433227" y="6478538"/>
            <a:ext cx="2360429" cy="239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>
              <a:buNone/>
            </a:pP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M.P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Gryaznevich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PPCF 2004</a:t>
            </a:r>
            <a:endParaRPr lang="en-US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8000" y="33458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chemeClr val="tx1"/>
                </a:solidFill>
                <a:ea typeface="ÇlÇr ñæí©" charset="0"/>
                <a:cs typeface="Arial" panose="020B0604020202020204" pitchFamily="34" charset="0"/>
              </a:rPr>
              <a:t>Stabilization of TAEs at high </a:t>
            </a:r>
            <a:r>
              <a:rPr lang="en-US" i="0" dirty="0" smtClean="0">
                <a:solidFill>
                  <a:schemeClr val="tx1"/>
                </a:solidFill>
                <a:latin typeface="Symbol" panose="05050102010706020507" pitchFamily="18" charset="2"/>
                <a:ea typeface="ÇlÇr ñæí©" charset="0"/>
                <a:cs typeface="Arial" panose="020B0604020202020204" pitchFamily="34" charset="0"/>
              </a:rPr>
              <a:t>b</a:t>
            </a:r>
            <a:r>
              <a:rPr lang="en-US" i="0" dirty="0" smtClean="0">
                <a:solidFill>
                  <a:schemeClr val="tx1"/>
                </a:solidFill>
                <a:ea typeface="ÇlÇr ñæí©" charset="0"/>
                <a:cs typeface="Arial" panose="020B0604020202020204" pitchFamily="34" charset="0"/>
              </a:rPr>
              <a:t>  in MAST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2905" y="2903835"/>
            <a:ext cx="5194627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80"/>
              </a:lnSpc>
              <a:buNone/>
            </a:pPr>
            <a:r>
              <a:rPr lang="en-US" i="0" dirty="0" smtClean="0">
                <a:solidFill>
                  <a:srgbClr val="0816FF"/>
                </a:solidFill>
              </a:rPr>
              <a:t>TAEs significantly modified at high </a:t>
            </a:r>
            <a:r>
              <a:rPr lang="en-US" i="0" dirty="0" smtClean="0">
                <a:solidFill>
                  <a:srgbClr val="0816FF"/>
                </a:solidFill>
                <a:latin typeface="Symbol" charset="2"/>
                <a:cs typeface="Symbol" charset="2"/>
              </a:rPr>
              <a:t>b </a:t>
            </a:r>
            <a:r>
              <a:rPr lang="en-US" i="0" dirty="0" smtClean="0">
                <a:solidFill>
                  <a:srgbClr val="0816FF"/>
                </a:solidFill>
                <a:latin typeface="Helvetica Neue"/>
                <a:cs typeface="Helvetica Neue"/>
              </a:rPr>
              <a:t>as V</a:t>
            </a:r>
            <a:r>
              <a:rPr lang="en-US" i="0" baseline="-25000" dirty="0" smtClean="0">
                <a:solidFill>
                  <a:srgbClr val="0816FF"/>
                </a:solidFill>
                <a:latin typeface="Helvetica Neue"/>
                <a:cs typeface="Helvetica Neue"/>
              </a:rPr>
              <a:t>A</a:t>
            </a:r>
            <a:r>
              <a:rPr lang="en-US" i="0" dirty="0" smtClean="0">
                <a:solidFill>
                  <a:srgbClr val="0816FF"/>
                </a:solidFill>
                <a:latin typeface="Helvetica Neue"/>
                <a:cs typeface="Helvetica Neue"/>
              </a:rPr>
              <a:t> </a:t>
            </a:r>
            <a:r>
              <a:rPr lang="en-US" i="0" dirty="0" smtClean="0">
                <a:solidFill>
                  <a:srgbClr val="0816FF"/>
                </a:solidFill>
                <a:latin typeface="Helvetica Neue"/>
                <a:cs typeface="Helvetica Neue"/>
                <a:sym typeface="Wingdings" panose="05000000000000000000" pitchFamily="2" charset="2"/>
              </a:rPr>
              <a:t> </a:t>
            </a:r>
            <a:r>
              <a:rPr lang="en-US" i="0" dirty="0" smtClean="0">
                <a:solidFill>
                  <a:srgbClr val="0816FF"/>
                </a:solidFill>
                <a:latin typeface="Helvetica Neue"/>
                <a:cs typeface="Helvetica Neue"/>
              </a:rPr>
              <a:t>C</a:t>
            </a:r>
            <a:r>
              <a:rPr lang="en-US" i="0" baseline="-25000" dirty="0" smtClean="0">
                <a:solidFill>
                  <a:srgbClr val="0816FF"/>
                </a:solidFill>
                <a:latin typeface="Helvetica Neue"/>
                <a:cs typeface="Helvetica Neue"/>
              </a:rPr>
              <a:t>s</a:t>
            </a:r>
            <a:r>
              <a:rPr lang="en-US" i="0" dirty="0" smtClean="0">
                <a:solidFill>
                  <a:srgbClr val="0816FF"/>
                </a:solidFill>
              </a:rPr>
              <a:t>  </a:t>
            </a:r>
            <a:endParaRPr lang="en-US" i="0" dirty="0">
              <a:solidFill>
                <a:srgbClr val="0816FF"/>
              </a:solidFill>
            </a:endParaRP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1278105" y="6487342"/>
            <a:ext cx="2209028" cy="248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>
              <a:buNone/>
            </a:pP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Fredrickson, NF 2013</a:t>
            </a:r>
            <a:endParaRPr lang="en-US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20</a:t>
            </a:fld>
            <a:endParaRPr lang="en-US" sz="1000" i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95300" y="2709419"/>
            <a:ext cx="3355539" cy="3655050"/>
            <a:chOff x="495300" y="2709419"/>
            <a:chExt cx="3355539" cy="3655050"/>
          </a:xfrm>
        </p:grpSpPr>
        <p:sp>
          <p:nvSpPr>
            <p:cNvPr id="51" name="Rectangle 50"/>
            <p:cNvSpPr/>
            <p:nvPr/>
          </p:nvSpPr>
          <p:spPr>
            <a:xfrm>
              <a:off x="914400" y="2709419"/>
              <a:ext cx="29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000" i="0" dirty="0" smtClean="0">
                  <a:solidFill>
                    <a:schemeClr val="tx1"/>
                  </a:solidFill>
                  <a:ea typeface="ÇlÇr ñæí©" charset="0"/>
                </a:rPr>
                <a:t>EP parameter space</a:t>
              </a:r>
              <a:endParaRPr lang="en-US" sz="20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" y="3113269"/>
              <a:ext cx="3355539" cy="3251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095529" y="3199560"/>
              <a:ext cx="456284" cy="4154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050" b="1" dirty="0" smtClean="0">
                  <a:latin typeface="Arial Narrow" panose="020B0606020202030204" pitchFamily="34" charset="0"/>
                </a:rPr>
                <a:t>NSTX data:</a:t>
              </a:r>
              <a:endParaRPr lang="en-US" sz="105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95300" y="3120162"/>
              <a:ext cx="3355539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0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0" y="20661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800" i="0" dirty="0" smtClean="0">
                <a:solidFill>
                  <a:srgbClr val="0000CC"/>
                </a:solidFill>
              </a:rPr>
              <a:t>“TAE avalanche” shown to cause energetic particle loss </a:t>
            </a:r>
          </a:p>
          <a:p>
            <a:pPr algn="ctr" eaLnBrk="0" hangingPunct="0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Uncontrolled </a:t>
            </a:r>
            <a:r>
              <a:rPr lang="en-US" sz="2400" i="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400" i="0" dirty="0" smtClean="0">
                <a:solidFill>
                  <a:srgbClr val="FF0000"/>
                </a:solidFill>
              </a:rPr>
              <a:t>-particle loss could cause reactor first wall damage</a:t>
            </a:r>
            <a:endParaRPr lang="en-US" sz="2400" i="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97968" y="1828437"/>
            <a:ext cx="4139132" cy="4646153"/>
            <a:chOff x="0" y="0"/>
            <a:chExt cx="4106333" cy="4711923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>
              <a:off x="0" y="0"/>
              <a:ext cx="4106333" cy="4711923"/>
              <a:chOff x="0" y="0"/>
              <a:chExt cx="4106333" cy="4711923"/>
            </a:xfrm>
          </p:grpSpPr>
          <p:pic>
            <p:nvPicPr>
              <p:cNvPr id="2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06333" cy="2133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33" y="2112432"/>
                <a:ext cx="4021561" cy="2465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643466" y="2146299"/>
                <a:ext cx="194733" cy="9313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685799" y="3306235"/>
                <a:ext cx="194733" cy="9313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/>
            </p:nvSpPr>
            <p:spPr bwMode="auto">
              <a:xfrm>
                <a:off x="1904999" y="4483099"/>
                <a:ext cx="575734" cy="10160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880239" y="4398541"/>
                <a:ext cx="958877" cy="313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ea typeface="ÇlÇr ÇoÉSÉVÉbÉN" charset="0"/>
                  </a:rPr>
                  <a:t>Time (ms)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34999" y="139699"/>
              <a:ext cx="194734" cy="13546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57210" y="57826"/>
              <a:ext cx="442839" cy="31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ÇlÇr ÇoÉSÉVÉbÉN" charset="0"/>
                </a:rPr>
                <a:t>(a)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695960" y="986853"/>
            <a:ext cx="4094146" cy="12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lnSpc>
                <a:spcPts val="1560"/>
              </a:lnSpc>
              <a:buNone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Multi-mode TAE 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avalanche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can cause </a:t>
            </a:r>
            <a:r>
              <a:rPr lang="en-US" sz="1800" i="0" dirty="0"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s</a:t>
            </a:r>
            <a:r>
              <a:rPr lang="en-US" sz="1800" i="0" dirty="0" smtClean="0"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ignificant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EP losses as in “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sea”of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 TAEs expected in ITER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3413463" y="6368620"/>
            <a:ext cx="2009134" cy="237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D.S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Darrow, NF (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6185295" y="6347354"/>
            <a:ext cx="2252085" cy="251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>
              <a:buNone/>
            </a:pP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Fredrickson, NF 2013</a:t>
            </a:r>
            <a:endParaRPr lang="en-US" sz="12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900" y="6172200"/>
            <a:ext cx="1029486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chemeClr val="tx1"/>
                </a:solidFill>
              </a:rPr>
              <a:t>Time (</a:t>
            </a:r>
            <a:r>
              <a:rPr lang="en-US" sz="1400" i="0" dirty="0" err="1" smtClean="0">
                <a:solidFill>
                  <a:schemeClr val="tx1"/>
                </a:solidFill>
              </a:rPr>
              <a:t>ms</a:t>
            </a:r>
            <a:r>
              <a:rPr lang="en-US" sz="1400" i="0" dirty="0" smtClean="0">
                <a:solidFill>
                  <a:schemeClr val="tx1"/>
                </a:solidFill>
              </a:rPr>
              <a:t>)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759" y="4125183"/>
            <a:ext cx="1864613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Neutron rate (</a:t>
            </a:r>
            <a:r>
              <a:rPr lang="en-US" sz="1600" i="0" dirty="0" err="1" smtClean="0">
                <a:solidFill>
                  <a:schemeClr val="tx1"/>
                </a:solidFill>
              </a:rPr>
              <a:t>a.u</a:t>
            </a:r>
            <a:r>
              <a:rPr lang="en-US" sz="1600" i="0" dirty="0" smtClean="0">
                <a:solidFill>
                  <a:schemeClr val="tx1"/>
                </a:solidFill>
              </a:rPr>
              <a:t>.)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12804" y="5111550"/>
            <a:ext cx="2286203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Fast ion loss rate (</a:t>
            </a:r>
            <a:r>
              <a:rPr lang="en-US" sz="1600" i="0" dirty="0" err="1" smtClean="0">
                <a:solidFill>
                  <a:schemeClr val="tx1"/>
                </a:solidFill>
              </a:rPr>
              <a:t>a.u</a:t>
            </a:r>
            <a:r>
              <a:rPr lang="en-US" sz="1600" i="0" dirty="0" smtClean="0">
                <a:solidFill>
                  <a:schemeClr val="tx1"/>
                </a:solidFill>
              </a:rPr>
              <a:t>.)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29144" y="1961950"/>
            <a:ext cx="1282047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0" dirty="0" smtClean="0">
                <a:solidFill>
                  <a:schemeClr val="tx1"/>
                </a:solidFill>
              </a:rPr>
              <a:t>Frequency (kHz)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7400" y="2552700"/>
            <a:ext cx="177800" cy="33782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21</a:t>
            </a:fld>
            <a:endParaRPr lang="en-US" sz="1000" i="0" dirty="0"/>
          </a:p>
        </p:txBody>
      </p:sp>
      <p:grpSp>
        <p:nvGrpSpPr>
          <p:cNvPr id="9" name="Group 8"/>
          <p:cNvGrpSpPr/>
          <p:nvPr/>
        </p:nvGrpSpPr>
        <p:grpSpPr>
          <a:xfrm>
            <a:off x="4953001" y="1029900"/>
            <a:ext cx="4037914" cy="4877124"/>
            <a:chOff x="4953001" y="1029900"/>
            <a:chExt cx="4037914" cy="487712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891574" y="1291492"/>
              <a:ext cx="345253" cy="24940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514340" y="1029900"/>
              <a:ext cx="3030220" cy="7091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560"/>
                </a:lnSpc>
                <a:buNone/>
              </a:pPr>
              <a:r>
                <a:rPr lang="en-US" sz="1800" i="0" dirty="0" smtClean="0">
                  <a:solidFill>
                    <a:schemeClr val="tx1"/>
                  </a:solidFill>
                  <a:ea typeface="ÇlÇr ñæí©" charset="0"/>
                  <a:cs typeface="Arial" panose="020B0604020202020204" pitchFamily="34" charset="0"/>
                </a:rPr>
                <a:t>Progress in simulation of </a:t>
              </a:r>
              <a:r>
                <a:rPr lang="en-US" sz="1800" i="0" dirty="0">
                  <a:solidFill>
                    <a:schemeClr val="tx1"/>
                  </a:solidFill>
                  <a:ea typeface="ÇlÇr ñæí©" charset="0"/>
                  <a:cs typeface="Arial" panose="020B0604020202020204" pitchFamily="34" charset="0"/>
                </a:rPr>
                <a:t>neutron rate drop </a:t>
              </a:r>
              <a:endParaRPr lang="en-US" sz="1800" i="0" dirty="0" smtClean="0">
                <a:solidFill>
                  <a:schemeClr val="tx1"/>
                </a:solidFill>
                <a:ea typeface="ÇlÇr ñæí©" charset="0"/>
                <a:cs typeface="Arial" panose="020B0604020202020204" pitchFamily="34" charset="0"/>
              </a:endParaRPr>
            </a:p>
            <a:p>
              <a:pPr algn="ctr">
                <a:lnSpc>
                  <a:spcPts val="1560"/>
                </a:lnSpc>
                <a:buNone/>
              </a:pPr>
              <a:r>
                <a:rPr lang="en-US" sz="1800" i="0" dirty="0" smtClean="0">
                  <a:solidFill>
                    <a:schemeClr val="tx1"/>
                  </a:solidFill>
                  <a:ea typeface="ÇlÇr ñæí©" charset="0"/>
                  <a:cs typeface="Arial" panose="020B0604020202020204" pitchFamily="34" charset="0"/>
                </a:rPr>
                <a:t>due </a:t>
              </a:r>
              <a:r>
                <a:rPr lang="en-US" sz="1800" i="0" dirty="0">
                  <a:solidFill>
                    <a:schemeClr val="tx1"/>
                  </a:solidFill>
                  <a:ea typeface="ÇlÇr ñæí©" charset="0"/>
                  <a:cs typeface="Arial" panose="020B0604020202020204" pitchFamily="34" charset="0"/>
                </a:rPr>
                <a:t>to TAE avalanche </a:t>
              </a:r>
              <a:endParaRPr lang="en-US" sz="1800" dirty="0"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t="13" b="-37"/>
            <a:stretch/>
          </p:blipFill>
          <p:spPr>
            <a:xfrm>
              <a:off x="4953001" y="1883664"/>
              <a:ext cx="4037914" cy="402336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4953001" y="1885456"/>
              <a:ext cx="4037914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3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223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Rapid TAE avalanches could impact NBI current-drive </a:t>
            </a:r>
            <a:br>
              <a:rPr lang="en-US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 advanced scenarios for NSTX-U, FNSF, ITER AT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589718-1F80-4A60-959E-6AB8F9C5F99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2276476"/>
            <a:ext cx="4467225" cy="3570206"/>
            <a:chOff x="1717675" y="1716528"/>
            <a:chExt cx="5860526" cy="4373073"/>
          </a:xfrm>
        </p:grpSpPr>
        <p:pic>
          <p:nvPicPr>
            <p:cNvPr id="19" name="Picture 11" descr="Screen shot 2011-06-21 at 9.30.44 AM.png"/>
            <p:cNvPicPr>
              <a:picLocks noChangeAspect="1"/>
            </p:cNvPicPr>
            <p:nvPr/>
          </p:nvPicPr>
          <p:blipFill>
            <a:blip r:embed="rId2" cstate="print"/>
            <a:srcRect b="8952"/>
            <a:stretch>
              <a:fillRect/>
            </a:stretch>
          </p:blipFill>
          <p:spPr bwMode="auto">
            <a:xfrm>
              <a:off x="1717675" y="1716528"/>
              <a:ext cx="5860526" cy="404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5766311" y="2128761"/>
              <a:ext cx="1389116" cy="1853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792313" y="2062648"/>
              <a:ext cx="2682430" cy="449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3" name="Straight Connector 31"/>
            <p:cNvCxnSpPr>
              <a:cxnSpLocks noChangeShapeType="1"/>
            </p:cNvCxnSpPr>
            <p:nvPr/>
          </p:nvCxnSpPr>
          <p:spPr bwMode="auto">
            <a:xfrm rot="5400000">
              <a:off x="3111240" y="3466042"/>
              <a:ext cx="937131" cy="20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4" name="TextBox 33"/>
            <p:cNvSpPr txBox="1">
              <a:spLocks noChangeArrowheads="1"/>
            </p:cNvSpPr>
            <p:nvPr/>
          </p:nvSpPr>
          <p:spPr bwMode="auto">
            <a:xfrm>
              <a:off x="4550054" y="2402935"/>
              <a:ext cx="2674099" cy="1357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r">
                <a:defRPr/>
              </a:pPr>
              <a:r>
                <a:rPr lang="en-US" sz="1600" b="1" i="0" dirty="0">
                  <a:solidFill>
                    <a:srgbClr val="0000CC"/>
                  </a:solidFill>
                  <a:latin typeface="+mn-lt"/>
                </a:rPr>
                <a:t>Discrepancy between </a:t>
              </a:r>
              <a:r>
                <a:rPr lang="en-US" sz="1600" b="1" i="0" dirty="0">
                  <a:solidFill>
                    <a:schemeClr val="tx1"/>
                  </a:solidFill>
                  <a:latin typeface="+mn-lt"/>
                </a:rPr>
                <a:t>reconstruction</a:t>
              </a:r>
              <a:r>
                <a:rPr lang="en-US" sz="1600" b="1" i="0" dirty="0">
                  <a:solidFill>
                    <a:srgbClr val="996633"/>
                  </a:solidFill>
                  <a:latin typeface="+mn-lt"/>
                </a:rPr>
                <a:t> </a:t>
              </a:r>
              <a:r>
                <a:rPr lang="en-US" sz="1600" b="1" i="0" dirty="0">
                  <a:solidFill>
                    <a:srgbClr val="0000CC"/>
                  </a:solidFill>
                  <a:latin typeface="+mn-lt"/>
                </a:rPr>
                <a:t>and</a:t>
              </a:r>
              <a:r>
                <a:rPr lang="en-US" sz="1600" b="1" i="0" dirty="0">
                  <a:solidFill>
                    <a:srgbClr val="996633"/>
                  </a:solidFill>
                  <a:latin typeface="+mn-lt"/>
                </a:rPr>
                <a:t> </a:t>
              </a:r>
              <a:r>
                <a:rPr lang="en-US" sz="1600" b="1" i="0" dirty="0">
                  <a:solidFill>
                    <a:srgbClr val="008000"/>
                  </a:solidFill>
                  <a:latin typeface="+mn-lt"/>
                </a:rPr>
                <a:t>total</a:t>
              </a:r>
              <a:r>
                <a:rPr lang="en-US" sz="1600" b="1" i="0" dirty="0">
                  <a:solidFill>
                    <a:srgbClr val="996633"/>
                  </a:solidFill>
                  <a:latin typeface="+mn-lt"/>
                </a:rPr>
                <a:t>  </a:t>
              </a:r>
              <a:r>
                <a:rPr lang="en-US" sz="1600" b="1" i="0" dirty="0">
                  <a:solidFill>
                    <a:srgbClr val="0000CC"/>
                  </a:solidFill>
                  <a:latin typeface="+mn-lt"/>
                </a:rPr>
                <a:t>assuming</a:t>
              </a:r>
            </a:p>
            <a:p>
              <a:pPr algn="r">
                <a:defRPr/>
              </a:pPr>
              <a:r>
                <a:rPr lang="en-US" sz="1600" b="1" i="0" dirty="0">
                  <a:solidFill>
                    <a:srgbClr val="0000CC"/>
                  </a:solidFill>
                  <a:latin typeface="+mn-lt"/>
                </a:rPr>
                <a:t>classical J</a:t>
              </a:r>
              <a:r>
                <a:rPr lang="en-US" sz="1600" b="1" i="0" baseline="-25000" dirty="0">
                  <a:solidFill>
                    <a:srgbClr val="0000CC"/>
                  </a:solidFill>
                  <a:latin typeface="+mn-lt"/>
                </a:rPr>
                <a:t>NBCD</a:t>
              </a:r>
              <a:endParaRPr lang="en-US" sz="1600" b="1" i="0" dirty="0">
                <a:solidFill>
                  <a:srgbClr val="0000CC"/>
                </a:solidFill>
                <a:latin typeface="+mn-lt"/>
              </a:endParaRPr>
            </a:p>
          </p:txBody>
        </p:sp>
        <p:cxnSp>
          <p:nvCxnSpPr>
            <p:cNvPr id="25" name="Straight Connector 34"/>
            <p:cNvCxnSpPr>
              <a:cxnSpLocks noChangeShapeType="1"/>
            </p:cNvCxnSpPr>
            <p:nvPr/>
          </p:nvCxnSpPr>
          <p:spPr bwMode="auto">
            <a:xfrm flipV="1">
              <a:off x="3580841" y="3154481"/>
              <a:ext cx="1587084" cy="3681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3998753" y="5637214"/>
              <a:ext cx="2300288" cy="45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 dirty="0">
                  <a:solidFill>
                    <a:schemeClr val="tx1"/>
                  </a:solidFill>
                  <a:latin typeface="Calibri" pitchFamily="34" charset="0"/>
                </a:rPr>
                <a:t>Minor radius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656943" y="1716528"/>
              <a:ext cx="4921258" cy="239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0" y="5846682"/>
            <a:ext cx="5113338" cy="5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700kA 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16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i="0" baseline="-250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plasma with 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rapid </a:t>
            </a:r>
            <a:endParaRPr lang="en-US" sz="1600" i="0" dirty="0" smtClean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TAE avalanches has time-average D</a:t>
            </a:r>
            <a:r>
              <a:rPr lang="en-US" sz="1600" i="0" baseline="-25000" dirty="0" smtClean="0">
                <a:solidFill>
                  <a:schemeClr val="tx1"/>
                </a:solidFill>
                <a:latin typeface="+mn-lt"/>
              </a:rPr>
              <a:t>FI  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= 2-4m</a:t>
            </a:r>
            <a:r>
              <a:rPr lang="en-US" sz="1600" i="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/s</a:t>
            </a:r>
            <a:endParaRPr lang="en-US" sz="160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98561"/>
            <a:ext cx="3276599" cy="538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304800" y="1503363"/>
            <a:ext cx="441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800" i="0" dirty="0">
                <a:ea typeface="ＭＳ Ｐゴシック" pitchFamily="34" charset="-128"/>
              </a:rPr>
              <a:t>NSTX:  rapid avalanches can lead to </a:t>
            </a:r>
            <a:br>
              <a:rPr lang="en-US" sz="1800" i="0" dirty="0">
                <a:ea typeface="ＭＳ Ｐゴシック" pitchFamily="34" charset="-128"/>
              </a:rPr>
            </a:br>
            <a:r>
              <a:rPr lang="en-US" sz="1800" i="0" dirty="0">
                <a:ea typeface="ＭＳ Ｐゴシック" pitchFamily="34" charset="-128"/>
              </a:rPr>
              <a:t>redistribution/loss of NBI current drive</a:t>
            </a:r>
            <a:endParaRPr lang="en-US" sz="1800" i="0" dirty="0"/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715001" y="969962"/>
            <a:ext cx="3097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1600" i="0" dirty="0"/>
              <a:t>NSTX-U TRANSP simulations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3276600"/>
            <a:ext cx="2209800" cy="7053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1870" tIns="50935" rIns="101870" bIns="50935">
            <a:spAutoFit/>
          </a:bodyPr>
          <a:lstStyle/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1 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MA, </a:t>
            </a: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1T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, H</a:t>
            </a:r>
            <a:r>
              <a:rPr lang="en-US" sz="1050" i="0" baseline="-2500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98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=1, </a:t>
            </a: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near 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non-inductive</a:t>
            </a:r>
            <a:endParaRPr lang="en-US" sz="1050" i="0" dirty="0">
              <a:solidFill>
                <a:srgbClr val="FF0000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100" i="0" dirty="0">
                <a:solidFill>
                  <a:srgbClr val="008000"/>
                </a:solidFill>
                <a:latin typeface="Arial Narrow" pitchFamily="34" charset="0"/>
              </a:rPr>
              <a:t>1.6 MA, </a:t>
            </a:r>
            <a:r>
              <a:rPr lang="en-US" sz="1100" i="0" dirty="0" smtClean="0">
                <a:solidFill>
                  <a:srgbClr val="008000"/>
                </a:solidFill>
                <a:latin typeface="Arial Narrow" pitchFamily="34" charset="0"/>
              </a:rPr>
              <a:t>1T, partial inductive</a:t>
            </a:r>
            <a:endParaRPr lang="en-US" sz="1100" i="0" dirty="0">
              <a:solidFill>
                <a:srgbClr val="008000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100" i="0" dirty="0">
                <a:solidFill>
                  <a:srgbClr val="0000CC"/>
                </a:solidFill>
                <a:latin typeface="Arial Narrow" pitchFamily="34" charset="0"/>
              </a:rPr>
              <a:t>1.2 MA, </a:t>
            </a:r>
            <a:r>
              <a:rPr lang="en-US" sz="1100" i="0" dirty="0" smtClean="0">
                <a:solidFill>
                  <a:srgbClr val="0000CC"/>
                </a:solidFill>
                <a:latin typeface="Arial Narrow" pitchFamily="34" charset="0"/>
              </a:rPr>
              <a:t>0.55T</a:t>
            </a:r>
            <a:r>
              <a:rPr lang="en-US" sz="1100" i="0" dirty="0">
                <a:solidFill>
                  <a:srgbClr val="0000CC"/>
                </a:solidFill>
                <a:latin typeface="Arial Narrow" pitchFamily="34" charset="0"/>
              </a:rPr>
              <a:t>, high </a:t>
            </a:r>
            <a:r>
              <a:rPr lang="en-US" sz="1100" i="0" dirty="0" err="1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en-US" sz="1100" i="0" baseline="-25000" dirty="0" err="1">
                <a:solidFill>
                  <a:srgbClr val="0000CC"/>
                </a:solidFill>
                <a:latin typeface="Arial Narrow" pitchFamily="34" charset="0"/>
              </a:rPr>
              <a:t>T</a:t>
            </a:r>
            <a:endParaRPr lang="en-US" sz="1100" i="0" dirty="0">
              <a:solidFill>
                <a:srgbClr val="0000CC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defRPr/>
            </a:pPr>
            <a:r>
              <a:rPr lang="en-US" sz="1100" i="0" dirty="0" smtClean="0">
                <a:solidFill>
                  <a:schemeClr val="tx1"/>
                </a:solidFill>
                <a:latin typeface="Arial Narrow" pitchFamily="34" charset="0"/>
              </a:rPr>
              <a:t>	All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: </a:t>
            </a:r>
            <a:r>
              <a:rPr lang="en-US" sz="1100" i="0" dirty="0" err="1">
                <a:solidFill>
                  <a:schemeClr val="tx1"/>
                </a:solidFill>
                <a:latin typeface="Arial Narrow" pitchFamily="34" charset="0"/>
              </a:rPr>
              <a:t>f</a:t>
            </a:r>
            <a:r>
              <a:rPr lang="en-US" sz="1100" i="0" baseline="-25000" dirty="0" err="1">
                <a:solidFill>
                  <a:schemeClr val="tx1"/>
                </a:solidFill>
                <a:latin typeface="Arial Narrow" pitchFamily="34" charset="0"/>
              </a:rPr>
              <a:t>GW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=0.7, H</a:t>
            </a:r>
            <a:r>
              <a:rPr lang="en-US" sz="1100" i="0" baseline="-25000" dirty="0">
                <a:solidFill>
                  <a:schemeClr val="tx1"/>
                </a:solidFill>
                <a:latin typeface="Arial Narrow" pitchFamily="34" charset="0"/>
              </a:rPr>
              <a:t>98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7092" y="6464155"/>
            <a:ext cx="226927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i="1" dirty="0" smtClean="0"/>
              <a:t>S</a:t>
            </a:r>
            <a:r>
              <a:rPr lang="en-US" sz="1200" i="1" dirty="0"/>
              <a:t>. Gerhardt NF </a:t>
            </a:r>
            <a:r>
              <a:rPr lang="en-US" sz="1200" i="1" dirty="0" smtClean="0"/>
              <a:t>2011, NF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84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CAE mode-conversion to kinetic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Alfv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é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waves (KAW) predicted to transfer core NBI power to mid-</a:t>
            </a:r>
            <a:r>
              <a:rPr lang="en-US" altLang="en-US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8050" y="1075663"/>
            <a:ext cx="9065949" cy="16486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GAE/CAEs cause large </a:t>
            </a:r>
            <a:r>
              <a:rPr lang="en-US" altLang="en-US" sz="2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c</a:t>
            </a:r>
            <a:r>
              <a:rPr lang="en-US" alt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through stochastic orbits (N.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Gorelenkov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NF 2010)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CAEs also couple to KAW -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Poynting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flux redistributes fast ion energy near mid-radius, E</a:t>
            </a:r>
            <a:r>
              <a:rPr lang="en-US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resistively dissipates energy to thermal electrons</a:t>
            </a:r>
          </a:p>
          <a:p>
            <a:pPr marL="569913" lvl="1" indent="-169863"/>
            <a:r>
              <a:rPr lang="en-US" altLang="en-U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9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</a:t>
            </a:r>
            <a:r>
              <a:rPr lang="en-US" altLang="en-US" sz="19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en-US" sz="19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 </a:t>
            </a:r>
            <a:r>
              <a:rPr lang="en-US" altLang="en-U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alt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0.4 MW</a:t>
            </a:r>
            <a:r>
              <a:rPr lang="en-US" altLang="en-U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from QL estimate + </a:t>
            </a:r>
            <a:r>
              <a:rPr lang="en-US" altLang="en-U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mode amplitudes</a:t>
            </a:r>
          </a:p>
          <a:p>
            <a:pPr marL="569913" lvl="1" indent="-169863"/>
            <a:r>
              <a:rPr lang="en-US" altLang="en-US" sz="1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</a:t>
            </a:r>
            <a:r>
              <a:rPr lang="en-US" altLang="en-US" sz="19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e,NBI</a:t>
            </a:r>
            <a:r>
              <a:rPr lang="en-US" altLang="en-US" sz="19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~ </a:t>
            </a:r>
            <a:r>
              <a:rPr lang="en-US" altLang="en-US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1.7 </a:t>
            </a:r>
            <a:r>
              <a:rPr lang="en-US" alt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MW</a:t>
            </a:r>
            <a:r>
              <a:rPr lang="en-US" alt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 </a:t>
            </a:r>
            <a:r>
              <a:rPr lang="en-US" altLang="en-US" sz="19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itchFamily="18" charset="2"/>
              </a:rPr>
              <a:t>r</a:t>
            </a:r>
            <a:r>
              <a:rPr lang="en-US" altLang="en-U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&lt;0.3, </a:t>
            </a:r>
            <a:r>
              <a:rPr lang="en-US" alt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NBI power deposited on core electrons</a:t>
            </a:r>
            <a:endParaRPr lang="en-US" altLang="en-US"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2752064"/>
            <a:ext cx="3429000" cy="3812234"/>
            <a:chOff x="228600" y="2525517"/>
            <a:chExt cx="3574441" cy="402768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525517"/>
              <a:ext cx="3574441" cy="402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Box 4"/>
            <p:cNvSpPr txBox="1">
              <a:spLocks noChangeArrowheads="1"/>
            </p:cNvSpPr>
            <p:nvPr/>
          </p:nvSpPr>
          <p:spPr bwMode="auto">
            <a:xfrm>
              <a:off x="2514600" y="5915024"/>
              <a:ext cx="1239837" cy="29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i="0" dirty="0" err="1">
                  <a:solidFill>
                    <a:schemeClr val="bg1"/>
                  </a:solidFill>
                  <a:latin typeface="Symbol" pitchFamily="18" charset="2"/>
                </a:rPr>
                <a:t>w</a:t>
              </a:r>
              <a:r>
                <a:rPr lang="en-US" altLang="en-US" i="0" baseline="-25000" dirty="0" err="1">
                  <a:solidFill>
                    <a:schemeClr val="bg1"/>
                  </a:solidFill>
                </a:rPr>
                <a:t>A</a:t>
              </a:r>
              <a:r>
                <a:rPr lang="en-US" altLang="en-US" i="0" dirty="0">
                  <a:solidFill>
                    <a:schemeClr val="bg1"/>
                  </a:solidFill>
                </a:rPr>
                <a:t>(R,Z)=</a:t>
              </a:r>
              <a:r>
                <a:rPr lang="en-US" altLang="en-US" i="0" dirty="0" err="1">
                  <a:solidFill>
                    <a:schemeClr val="bg1"/>
                  </a:solidFill>
                  <a:latin typeface="Symbol" pitchFamily="18" charset="2"/>
                </a:rPr>
                <a:t>w</a:t>
              </a:r>
              <a:r>
                <a:rPr lang="en-US" altLang="en-US" i="0" baseline="-25000" dirty="0" err="1">
                  <a:solidFill>
                    <a:schemeClr val="bg1"/>
                  </a:solidFill>
                </a:rPr>
                <a:t>CAE</a:t>
              </a:r>
              <a:endParaRPr lang="en-US" altLang="en-US" i="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1273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2916237" y="5581650"/>
              <a:ext cx="152400" cy="381000"/>
            </a:xfrm>
            <a:prstGeom prst="straightConnector1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4" name="TextBox 7"/>
            <p:cNvSpPr txBox="1">
              <a:spLocks noChangeArrowheads="1"/>
            </p:cNvSpPr>
            <p:nvPr/>
          </p:nvSpPr>
          <p:spPr bwMode="auto">
            <a:xfrm>
              <a:off x="609600" y="3072825"/>
              <a:ext cx="6158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i="0" dirty="0" smtClean="0">
                  <a:solidFill>
                    <a:srgbClr val="FF0000"/>
                  </a:solidFill>
                </a:rPr>
                <a:t>CAE</a:t>
              </a:r>
            </a:p>
            <a:p>
              <a:pPr eaLnBrk="1" hangingPunct="1"/>
              <a:r>
                <a:rPr lang="en-US" altLang="en-US" sz="1400" i="0" dirty="0" smtClean="0">
                  <a:solidFill>
                    <a:srgbClr val="FF0000"/>
                  </a:solidFill>
                </a:rPr>
                <a:t>(n=8)</a:t>
              </a:r>
              <a:endParaRPr lang="en-US" altLang="en-US" sz="1400" i="0" dirty="0">
                <a:solidFill>
                  <a:srgbClr val="FF0000"/>
                </a:solidFill>
              </a:endParaRPr>
            </a:p>
          </p:txBody>
        </p:sp>
        <p:sp>
          <p:nvSpPr>
            <p:cNvPr id="11275" name="TextBox 20"/>
            <p:cNvSpPr txBox="1">
              <a:spLocks noChangeArrowheads="1"/>
            </p:cNvSpPr>
            <p:nvPr/>
          </p:nvSpPr>
          <p:spPr bwMode="auto">
            <a:xfrm>
              <a:off x="2462212" y="3090863"/>
              <a:ext cx="6043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i="0" dirty="0">
                  <a:solidFill>
                    <a:srgbClr val="FF0000"/>
                  </a:solidFill>
                </a:rPr>
                <a:t>KAW</a:t>
              </a:r>
            </a:p>
          </p:txBody>
        </p:sp>
      </p:grp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4139983" y="5774503"/>
            <a:ext cx="1606978" cy="461665"/>
          </a:xfrm>
          <a:prstGeom prst="rect">
            <a:avLst/>
          </a:prstGeom>
          <a:solidFill>
            <a:srgbClr val="D3EFF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 dirty="0" smtClean="0">
                <a:solidFill>
                  <a:schemeClr val="tx1"/>
                </a:solidFill>
              </a:rPr>
              <a:t>HYM code</a:t>
            </a:r>
          </a:p>
          <a:p>
            <a:pPr algn="ctr" eaLnBrk="1" hangingPunct="1"/>
            <a:r>
              <a:rPr lang="en-US" altLang="en-US" b="0" dirty="0" smtClean="0">
                <a:solidFill>
                  <a:schemeClr val="tx1"/>
                </a:solidFill>
              </a:rPr>
              <a:t>E</a:t>
            </a:r>
            <a:r>
              <a:rPr lang="en-US" altLang="en-US" b="0" dirty="0">
                <a:solidFill>
                  <a:schemeClr val="tx1"/>
                </a:solidFill>
              </a:rPr>
              <a:t>. </a:t>
            </a:r>
            <a:r>
              <a:rPr lang="en-US" altLang="en-US" b="0" dirty="0" err="1" smtClean="0">
                <a:solidFill>
                  <a:schemeClr val="tx1"/>
                </a:solidFill>
              </a:rPr>
              <a:t>Belova</a:t>
            </a:r>
            <a:r>
              <a:rPr lang="en-US" altLang="en-US" b="0" dirty="0" smtClean="0">
                <a:solidFill>
                  <a:schemeClr val="tx1"/>
                </a:solidFill>
              </a:rPr>
              <a:t>, PRL 2015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23</a:t>
            </a:fld>
            <a:endParaRPr lang="en-US" sz="9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/>
          <a:stretch/>
        </p:blipFill>
        <p:spPr bwMode="auto">
          <a:xfrm>
            <a:off x="6650466" y="2637982"/>
            <a:ext cx="2034317" cy="212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/>
          <a:stretch/>
        </p:blipFill>
        <p:spPr bwMode="auto">
          <a:xfrm>
            <a:off x="6400800" y="4433848"/>
            <a:ext cx="2533649" cy="2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6952" y="2623186"/>
            <a:ext cx="1539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 smtClean="0">
                <a:solidFill>
                  <a:srgbClr val="FF6600"/>
                </a:solidFill>
              </a:rPr>
              <a:t>Radial </a:t>
            </a:r>
            <a:r>
              <a:rPr lang="en-US" sz="1100" b="1" i="0" dirty="0" err="1" smtClean="0">
                <a:solidFill>
                  <a:srgbClr val="FF6600"/>
                </a:solidFill>
              </a:rPr>
              <a:t>Poynting</a:t>
            </a:r>
            <a:r>
              <a:rPr lang="en-US" sz="1100" b="1" i="0" dirty="0" smtClean="0">
                <a:solidFill>
                  <a:srgbClr val="FF6600"/>
                </a:solidFill>
              </a:rPr>
              <a:t> flux</a:t>
            </a:r>
          </a:p>
          <a:p>
            <a:pPr algn="ctr"/>
            <a:r>
              <a:rPr lang="en-US" sz="1100" b="1" i="0" dirty="0" smtClean="0">
                <a:solidFill>
                  <a:srgbClr val="FF6600"/>
                </a:solidFill>
                <a:sym typeface="Symbol"/>
              </a:rPr>
              <a:t>EB</a:t>
            </a:r>
            <a:r>
              <a:rPr lang="en-US" sz="1100" b="1" i="0" baseline="-25000" dirty="0" smtClean="0">
                <a:solidFill>
                  <a:srgbClr val="FF6600"/>
                </a:solidFill>
                <a:sym typeface="Symbol"/>
              </a:rPr>
              <a:t>R</a:t>
            </a:r>
            <a:endParaRPr lang="en-US" sz="1100" b="1" i="0" baseline="-25000" dirty="0">
              <a:solidFill>
                <a:srgbClr val="FF6600"/>
              </a:solidFill>
            </a:endParaRPr>
          </a:p>
        </p:txBody>
      </p:sp>
      <p:sp>
        <p:nvSpPr>
          <p:cNvPr id="11276" name="TextBox 9"/>
          <p:cNvSpPr txBox="1">
            <a:spLocks noChangeArrowheads="1"/>
          </p:cNvSpPr>
          <p:nvPr/>
        </p:nvSpPr>
        <p:spPr bwMode="auto">
          <a:xfrm>
            <a:off x="6944261" y="4652239"/>
            <a:ext cx="590226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i="0" dirty="0">
                <a:solidFill>
                  <a:srgbClr val="FF6600"/>
                </a:solidFill>
              </a:rPr>
              <a:t>~</a:t>
            </a:r>
            <a:r>
              <a:rPr lang="en-US" altLang="en-US" sz="1100" i="0" dirty="0" err="1" smtClean="0">
                <a:solidFill>
                  <a:srgbClr val="FF6600"/>
                </a:solidFill>
                <a:latin typeface="Symbol" pitchFamily="18" charset="2"/>
              </a:rPr>
              <a:t>r</a:t>
            </a:r>
            <a:r>
              <a:rPr lang="en-US" altLang="en-US" sz="1100" i="0" baseline="-25000" dirty="0" err="1" smtClean="0">
                <a:solidFill>
                  <a:srgbClr val="FF6600"/>
                </a:solidFill>
              </a:rPr>
              <a:t>beam</a:t>
            </a:r>
            <a:endParaRPr lang="en-US" altLang="en-US" sz="1100" i="0" dirty="0">
              <a:solidFill>
                <a:srgbClr val="FF6600"/>
              </a:solidFill>
            </a:endParaRPr>
          </a:p>
        </p:txBody>
      </p:sp>
      <p:cxnSp>
        <p:nvCxnSpPr>
          <p:cNvPr id="11277" name="Straight Arrow Connector 13"/>
          <p:cNvCxnSpPr>
            <a:cxnSpLocks noChangeShapeType="1"/>
          </p:cNvCxnSpPr>
          <p:nvPr/>
        </p:nvCxnSpPr>
        <p:spPr bwMode="auto">
          <a:xfrm>
            <a:off x="7240704" y="5006851"/>
            <a:ext cx="482401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arrow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3"/>
          <p:cNvCxnSpPr>
            <a:cxnSpLocks noChangeShapeType="1"/>
          </p:cNvCxnSpPr>
          <p:nvPr/>
        </p:nvCxnSpPr>
        <p:spPr bwMode="auto">
          <a:xfrm>
            <a:off x="7233020" y="4935259"/>
            <a:ext cx="0" cy="152981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13"/>
          <p:cNvCxnSpPr>
            <a:cxnSpLocks noChangeShapeType="1"/>
          </p:cNvCxnSpPr>
          <p:nvPr/>
        </p:nvCxnSpPr>
        <p:spPr bwMode="auto">
          <a:xfrm>
            <a:off x="7715422" y="4938584"/>
            <a:ext cx="0" cy="152981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733800" y="3228135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FF0000"/>
                </a:solidFill>
              </a:rPr>
              <a:t>Up to 25% of electron heating power transferred to KAW off-axis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4676775" y="2717119"/>
            <a:ext cx="533400" cy="533400"/>
          </a:xfrm>
          <a:prstGeom prst="down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41" y="1307815"/>
            <a:ext cx="4550735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overview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MHD Stability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Confinement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 Particles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 Upgrade Status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0" y="78139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7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200" i="0" dirty="0" smtClean="0">
                <a:solidFill>
                  <a:srgbClr val="0000CC"/>
                </a:solidFill>
              </a:rPr>
              <a:t>NSTX and MAST are undergoing major upgrades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~2x higher B</a:t>
            </a:r>
            <a:r>
              <a:rPr lang="en-US" sz="2400" i="0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i="0" dirty="0">
                <a:solidFill>
                  <a:srgbClr val="FF0000"/>
                </a:solidFill>
              </a:rPr>
              <a:t>, </a:t>
            </a:r>
            <a:r>
              <a:rPr lang="en-US" sz="2400" i="0" dirty="0" err="1">
                <a:solidFill>
                  <a:srgbClr val="FF0000"/>
                </a:solidFill>
              </a:rPr>
              <a:t>I</a:t>
            </a:r>
            <a:r>
              <a:rPr lang="en-US" sz="2400" i="0" baseline="-25000" dirty="0" err="1">
                <a:solidFill>
                  <a:srgbClr val="FF0000"/>
                </a:solidFill>
              </a:rPr>
              <a:t>p</a:t>
            </a:r>
            <a:r>
              <a:rPr lang="en-US" sz="2400" i="0" dirty="0">
                <a:solidFill>
                  <a:srgbClr val="FF0000"/>
                </a:solidFill>
              </a:rPr>
              <a:t>, P</a:t>
            </a:r>
            <a:r>
              <a:rPr lang="en-US" sz="2400" i="0" baseline="-25000" dirty="0">
                <a:solidFill>
                  <a:srgbClr val="FF0000"/>
                </a:solidFill>
              </a:rPr>
              <a:t>NBI </a:t>
            </a:r>
            <a:r>
              <a:rPr lang="en-US" sz="2400" i="0" dirty="0">
                <a:solidFill>
                  <a:srgbClr val="FF0000"/>
                </a:solidFill>
              </a:rPr>
              <a:t>and </a:t>
            </a:r>
            <a:r>
              <a:rPr lang="en-US" sz="2400" i="0" dirty="0" smtClean="0">
                <a:solidFill>
                  <a:srgbClr val="FF0000"/>
                </a:solidFill>
              </a:rPr>
              <a:t>~5x </a:t>
            </a:r>
            <a:r>
              <a:rPr lang="en-US" sz="2400" i="0" dirty="0">
                <a:solidFill>
                  <a:srgbClr val="FF0000"/>
                </a:solidFill>
              </a:rPr>
              <a:t>pulse length </a:t>
            </a:r>
            <a:r>
              <a:rPr lang="en-US" sz="2400" dirty="0" smtClean="0">
                <a:solidFill>
                  <a:srgbClr val="FF0000"/>
                </a:solidFill>
              </a:rPr>
              <a:t>vs.</a:t>
            </a:r>
            <a:r>
              <a:rPr lang="en-US" sz="2400" i="0" dirty="0" smtClean="0">
                <a:solidFill>
                  <a:srgbClr val="FF0000"/>
                </a:solidFill>
              </a:rPr>
              <a:t> NSTX/MAST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6560" y="1686560"/>
            <a:ext cx="243840" cy="19304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24320" y="1270000"/>
            <a:ext cx="243840" cy="19304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673600" y="5836920"/>
            <a:ext cx="42764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None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Super-X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 </a:t>
            </a:r>
            <a:r>
              <a:rPr lang="en-US" altLang="ja-JP" sz="2000" i="0" dirty="0" err="1" smtClean="0">
                <a:solidFill>
                  <a:srgbClr val="FF0000"/>
                </a:solidFill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d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ivertor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 configuration for FNSF/DEMO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divertor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 solution</a:t>
            </a:r>
            <a:endParaRPr kumimoji="0" lang="en-US" sz="4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2542" r="29387" b="4913"/>
          <a:stretch/>
        </p:blipFill>
        <p:spPr bwMode="auto">
          <a:xfrm>
            <a:off x="4978909" y="1651000"/>
            <a:ext cx="3730750" cy="4114800"/>
          </a:xfrm>
          <a:prstGeom prst="rect">
            <a:avLst/>
          </a:prstGeom>
          <a:solidFill>
            <a:srgbClr val="C2F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390649"/>
            <a:ext cx="4495800" cy="4701373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84130" y="5854649"/>
            <a:ext cx="4312093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None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Highly tangential 2</a:t>
            </a:r>
            <a:r>
              <a:rPr kumimoji="0" lang="en-US" sz="200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nd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 NBI for non-inductive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sustainment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, profile control</a:t>
            </a:r>
            <a:endParaRPr kumimoji="0" lang="en-US" sz="44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492845" y="1035933"/>
            <a:ext cx="1920194" cy="4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NSTX-U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6019183" y="1118134"/>
            <a:ext cx="1868081" cy="4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ÇlÇr ñæí©" charset="0"/>
                <a:cs typeface="Arial" panose="020B0604020202020204" pitchFamily="34" charset="0"/>
              </a:rPr>
              <a:t>MAST-U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25</a:t>
            </a:fld>
            <a:endParaRPr lang="en-US" sz="1000" i="0" dirty="0"/>
          </a:p>
        </p:txBody>
      </p:sp>
      <p:sp>
        <p:nvSpPr>
          <p:cNvPr id="3" name="TextBox 2"/>
          <p:cNvSpPr txBox="1"/>
          <p:nvPr/>
        </p:nvSpPr>
        <p:spPr>
          <a:xfrm>
            <a:off x="5980841" y="6488668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First test plasma 2017</a:t>
            </a:r>
            <a:endParaRPr lang="en-US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37330" y="6478075"/>
            <a:ext cx="2831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First test plasma few weeks ago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319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305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990601"/>
            <a:ext cx="7239000" cy="54285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6744" y="4064002"/>
            <a:ext cx="1939936" cy="461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31" tIns="45715" rIns="91431" bIns="45715" rtlCol="0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FF0000"/>
                </a:solidFill>
              </a:rPr>
              <a:t>New 2</a:t>
            </a:r>
            <a:r>
              <a:rPr lang="en-US" sz="2400" b="1" i="0" baseline="30000" dirty="0">
                <a:solidFill>
                  <a:srgbClr val="FF0000"/>
                </a:solidFill>
              </a:rPr>
              <a:t>nd</a:t>
            </a:r>
            <a:r>
              <a:rPr lang="en-US" sz="2400" b="1" i="0" dirty="0">
                <a:solidFill>
                  <a:srgbClr val="FF0000"/>
                </a:solidFill>
              </a:rPr>
              <a:t> NBI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7428" y="3639068"/>
            <a:ext cx="1154465" cy="461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31" tIns="45715" rIns="91431" bIns="45715" rtlCol="0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FF0000"/>
                </a:solidFill>
              </a:rPr>
              <a:t>1</a:t>
            </a:r>
            <a:r>
              <a:rPr lang="en-US" sz="2400" b="1" i="0" baseline="30000" dirty="0">
                <a:solidFill>
                  <a:srgbClr val="FF0000"/>
                </a:solidFill>
              </a:rPr>
              <a:t>st</a:t>
            </a:r>
            <a:r>
              <a:rPr lang="en-US" sz="2400" b="1" i="0" dirty="0">
                <a:solidFill>
                  <a:srgbClr val="FF0000"/>
                </a:solidFill>
              </a:rPr>
              <a:t> NBI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-1" y="7605"/>
            <a:ext cx="9144000" cy="91441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914311">
              <a:lnSpc>
                <a:spcPct val="80000"/>
              </a:lnSpc>
              <a:spcAft>
                <a:spcPts val="300"/>
              </a:spcAft>
              <a:buNone/>
            </a:pPr>
            <a:r>
              <a:rPr lang="en-US" altLang="en-US" sz="3600" i="0" dirty="0">
                <a:solidFill>
                  <a:srgbClr val="0000CC"/>
                </a:solidFill>
                <a:cs typeface="Arial" charset="0"/>
              </a:rPr>
              <a:t>NSTX Upgrade </a:t>
            </a:r>
            <a:r>
              <a:rPr lang="en-US" altLang="en-US" sz="3600" i="0" dirty="0" smtClean="0">
                <a:solidFill>
                  <a:srgbClr val="0000CC"/>
                </a:solidFill>
                <a:cs typeface="Arial" charset="0"/>
              </a:rPr>
              <a:t>project </a:t>
            </a:r>
            <a:r>
              <a:rPr lang="en-US" altLang="en-US" sz="3600" dirty="0">
                <a:solidFill>
                  <a:srgbClr val="0000CC"/>
                </a:solidFill>
                <a:cs typeface="Arial" charset="0"/>
              </a:rPr>
              <a:t>r</a:t>
            </a:r>
            <a:r>
              <a:rPr lang="en-US" altLang="en-US" sz="3600" i="0" dirty="0" smtClean="0">
                <a:solidFill>
                  <a:srgbClr val="0000CC"/>
                </a:solidFill>
                <a:cs typeface="Arial" charset="0"/>
              </a:rPr>
              <a:t>ecently </a:t>
            </a:r>
            <a:r>
              <a:rPr lang="en-US" altLang="en-US" sz="3600" dirty="0">
                <a:solidFill>
                  <a:srgbClr val="0000CC"/>
                </a:solidFill>
                <a:cs typeface="Arial" charset="0"/>
              </a:rPr>
              <a:t>c</a:t>
            </a:r>
            <a:r>
              <a:rPr lang="en-US" altLang="en-US" sz="3600" i="0" dirty="0" smtClean="0">
                <a:solidFill>
                  <a:srgbClr val="0000CC"/>
                </a:solidFill>
                <a:cs typeface="Arial" charset="0"/>
              </a:rPr>
              <a:t>ompleted</a:t>
            </a:r>
          </a:p>
          <a:p>
            <a:pPr algn="ctr" defTabSz="914311" eaLnBrk="1" hangingPunct="1">
              <a:lnSpc>
                <a:spcPct val="80000"/>
              </a:lnSpc>
              <a:spcAft>
                <a:spcPts val="300"/>
              </a:spcAft>
              <a:buNone/>
            </a:pPr>
            <a:r>
              <a:rPr lang="en-US" altLang="en-US" sz="2400" i="0" dirty="0" smtClean="0">
                <a:solidFill>
                  <a:srgbClr val="FF0000"/>
                </a:solidFill>
                <a:cs typeface="Arial" charset="0"/>
              </a:rPr>
              <a:t>On cost and schedule, first test plasma ~100kA  (Aug. 10, 2015)</a:t>
            </a:r>
            <a:endParaRPr lang="en-US" altLang="en-US" sz="2400" i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26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3617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06780"/>
          </a:xfrm>
          <a:noFill/>
          <a:ln>
            <a:noFill/>
          </a:ln>
          <a:effectLst/>
        </p:spPr>
        <p:txBody>
          <a:bodyPr anchor="ctr"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Times New Roman"/>
              </a:rPr>
              <a:t>New </a:t>
            </a:r>
            <a:r>
              <a:rPr lang="en-US" sz="3200" dirty="0" err="1">
                <a:latin typeface="Helvetica" charset="0"/>
                <a:ea typeface="ＭＳ Ｐゴシック" charset="0"/>
                <a:cs typeface="Times New Roman"/>
              </a:rPr>
              <a:t>c</a:t>
            </a:r>
            <a:r>
              <a:rPr lang="en-US" sz="3200" dirty="0" err="1" smtClean="0">
                <a:latin typeface="Helvetica" charset="0"/>
                <a:ea typeface="ＭＳ Ｐゴシック" charset="0"/>
                <a:cs typeface="Times New Roman"/>
              </a:rPr>
              <a:t>enterstack</a:t>
            </a:r>
            <a:r>
              <a:rPr lang="en-US" sz="3200" dirty="0" smtClean="0">
                <a:latin typeface="Helvetica" charset="0"/>
                <a:ea typeface="ＭＳ Ｐゴシック" charset="0"/>
                <a:cs typeface="Times New Roman"/>
              </a:rPr>
              <a:t> (CS) highlights: Jan – Aug 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2397" y="6309091"/>
            <a:ext cx="8904517" cy="34834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11">
              <a:spcBef>
                <a:spcPct val="20000"/>
              </a:spcBef>
              <a:buFontTx/>
              <a:buChar char="•"/>
            </a:pPr>
            <a:endParaRPr lang="en-US" sz="1200" b="1" i="1">
              <a:solidFill>
                <a:srgbClr val="1822CD"/>
              </a:solidFill>
              <a:latin typeface="Helvetica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27</a:t>
            </a:fld>
            <a:endParaRPr lang="en-US" sz="1000" i="0" dirty="0"/>
          </a:p>
        </p:txBody>
      </p:sp>
      <p:pic>
        <p:nvPicPr>
          <p:cNvPr id="12" name="Picture 11" descr="NSTXU_CD4_EFIT01_201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2" y="1525828"/>
            <a:ext cx="2207993" cy="5118202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61" y="2054438"/>
            <a:ext cx="2307379" cy="393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86" y="2125677"/>
            <a:ext cx="2162062" cy="378360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4" y="1525828"/>
            <a:ext cx="15335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3" y="1061496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CS crane lift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1410" y="1413479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CS installed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2452" y="1408107"/>
            <a:ext cx="2218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First test plasma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dirty="0" err="1">
                <a:solidFill>
                  <a:srgbClr val="FF0000"/>
                </a:solidFill>
              </a:rPr>
              <a:t>O</a:t>
            </a:r>
            <a:r>
              <a:rPr lang="en-US" sz="1600" b="1" dirty="0" err="1" smtClean="0">
                <a:solidFill>
                  <a:srgbClr val="FF0000"/>
                </a:solidFill>
              </a:rPr>
              <a:t>hmic</a:t>
            </a:r>
            <a:r>
              <a:rPr lang="en-US" sz="1600" b="1" dirty="0" smtClean="0">
                <a:solidFill>
                  <a:srgbClr val="FF0000"/>
                </a:solidFill>
              </a:rPr>
              <a:t> heating only)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1330" y="879493"/>
            <a:ext cx="2582669" cy="61555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Magnetics functional 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EFIT reconstructions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01" y="1072848"/>
            <a:ext cx="8854798" cy="5359850"/>
          </a:xfrm>
        </p:spPr>
        <p:txBody>
          <a:bodyPr/>
          <a:lstStyle/>
          <a:p>
            <a:pPr marL="231775" indent="-231775">
              <a:spcBef>
                <a:spcPts val="2472"/>
              </a:spcBef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Upgraded STs will provide many opportunities to study toroidal confinement physics in new regimes:</a:t>
            </a:r>
          </a:p>
          <a:p>
            <a:pPr marL="631825" lvl="1" indent="-2317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aspect ratio, strong shaping, high 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low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collisionality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317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strong fast-ion instability drive, high rotation</a:t>
            </a:r>
          </a:p>
          <a:p>
            <a:pPr marL="631825" lvl="1" indent="-2317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divertors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lithium walls, high-Z PFCs</a:t>
            </a:r>
          </a:p>
          <a:p>
            <a:pPr marL="231775" indent="-231775">
              <a:spcBef>
                <a:spcPts val="2472"/>
              </a:spcBef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potentially interesting linkages between ST and CT / FRC physics that could be explored further:</a:t>
            </a:r>
          </a:p>
          <a:p>
            <a:pPr marL="631825" lvl="1" indent="-231775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rapid rotation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beams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effects, …</a:t>
            </a:r>
          </a:p>
          <a:p>
            <a:pPr marL="231775" indent="-231775">
              <a:spcBef>
                <a:spcPts val="2472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7411" name="Rectangle 43"/>
          <p:cNvSpPr>
            <a:spLocks noChangeArrowheads="1"/>
          </p:cNvSpPr>
          <p:nvPr/>
        </p:nvSpPr>
        <p:spPr bwMode="auto">
          <a:xfrm>
            <a:off x="0" y="0"/>
            <a:ext cx="9144000" cy="91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52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4000" i="0" dirty="0" smtClean="0">
                <a:solidFill>
                  <a:srgbClr val="0000CC"/>
                </a:solidFill>
              </a:rPr>
              <a:t>Summary</a:t>
            </a:r>
            <a:endParaRPr lang="en-US" sz="2800" i="0" dirty="0">
              <a:solidFill>
                <a:srgbClr val="0000CC"/>
              </a:solidFill>
              <a:latin typeface="Helvetica Neue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28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930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88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6" y="2490896"/>
            <a:ext cx="6343107" cy="28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8839" name="Text Box 7"/>
          <p:cNvSpPr txBox="1">
            <a:spLocks noChangeAspect="1" noChangeArrowheads="1"/>
          </p:cNvSpPr>
          <p:nvPr/>
        </p:nvSpPr>
        <p:spPr bwMode="auto">
          <a:xfrm>
            <a:off x="1803398" y="5517589"/>
            <a:ext cx="168344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smtClean="0">
                <a:solidFill>
                  <a:srgbClr val="0066FF"/>
                </a:solidFill>
              </a:rPr>
              <a:t>A ~ 3-4,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smtClean="0">
                <a:solidFill>
                  <a:srgbClr val="0066FF"/>
                </a:solidFill>
                <a:latin typeface="Symbol" pitchFamily="18" charset="2"/>
              </a:rPr>
              <a:t>k </a:t>
            </a:r>
            <a:r>
              <a:rPr lang="en-US" altLang="en-US" sz="1800" i="0" dirty="0" smtClean="0">
                <a:solidFill>
                  <a:srgbClr val="0066FF"/>
                </a:solidFill>
              </a:rPr>
              <a:t>= 1.5</a:t>
            </a:r>
            <a:r>
              <a:rPr lang="en-US" altLang="en-US" sz="1800" i="0" dirty="0">
                <a:solidFill>
                  <a:srgbClr val="0066FF"/>
                </a:solidFill>
              </a:rPr>
              <a:t>-2, </a:t>
            </a:r>
            <a:endParaRPr lang="en-US" altLang="en-US" sz="1800" i="0" dirty="0" smtClean="0">
              <a:solidFill>
                <a:srgbClr val="0066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smtClean="0">
                <a:solidFill>
                  <a:srgbClr val="0066FF"/>
                </a:solidFill>
              </a:rPr>
              <a:t>q</a:t>
            </a:r>
            <a:r>
              <a:rPr lang="en-US" altLang="en-US" sz="1800" i="0" baseline="-25000" dirty="0" smtClean="0">
                <a:solidFill>
                  <a:srgbClr val="0066FF"/>
                </a:solidFill>
              </a:rPr>
              <a:t>95 </a:t>
            </a:r>
            <a:r>
              <a:rPr lang="en-US" altLang="en-US" sz="1800" i="0" dirty="0" smtClean="0">
                <a:solidFill>
                  <a:srgbClr val="0066FF"/>
                </a:solidFill>
              </a:rPr>
              <a:t>= 3</a:t>
            </a:r>
            <a:r>
              <a:rPr lang="en-US" altLang="en-US" sz="1800" i="0" dirty="0">
                <a:solidFill>
                  <a:srgbClr val="0066FF"/>
                </a:solidFill>
              </a:rPr>
              <a:t>-4, </a:t>
            </a:r>
            <a:endParaRPr lang="en-US" altLang="en-US" sz="1800" i="0" dirty="0" smtClean="0">
              <a:solidFill>
                <a:srgbClr val="0066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err="1" smtClean="0">
                <a:solidFill>
                  <a:srgbClr val="0066FF"/>
                </a:solidFill>
                <a:latin typeface="Symbol" pitchFamily="18" charset="2"/>
              </a:rPr>
              <a:t>b</a:t>
            </a:r>
            <a:r>
              <a:rPr lang="en-US" altLang="en-US" sz="1800" i="0" baseline="-25000" dirty="0" err="1" smtClean="0">
                <a:solidFill>
                  <a:srgbClr val="0066FF"/>
                </a:solidFill>
              </a:rPr>
              <a:t>T</a:t>
            </a:r>
            <a:r>
              <a:rPr lang="en-US" altLang="en-US" sz="1800" i="0" baseline="-25000" dirty="0" smtClean="0">
                <a:solidFill>
                  <a:srgbClr val="0066FF"/>
                </a:solidFill>
              </a:rPr>
              <a:t> </a:t>
            </a:r>
            <a:r>
              <a:rPr lang="en-US" altLang="en-US" sz="1800" i="0" dirty="0" smtClean="0">
                <a:solidFill>
                  <a:srgbClr val="0066FF"/>
                </a:solidFill>
              </a:rPr>
              <a:t>= 3</a:t>
            </a:r>
            <a:r>
              <a:rPr lang="en-US" altLang="en-US" sz="1800" i="0" dirty="0">
                <a:solidFill>
                  <a:srgbClr val="0066FF"/>
                </a:solidFill>
              </a:rPr>
              <a:t>-10% </a:t>
            </a:r>
          </a:p>
        </p:txBody>
      </p:sp>
      <p:sp>
        <p:nvSpPr>
          <p:cNvPr id="2168840" name="Rectangle 8"/>
          <p:cNvSpPr>
            <a:spLocks noChangeAspect="1" noChangeArrowheads="1"/>
          </p:cNvSpPr>
          <p:nvPr/>
        </p:nvSpPr>
        <p:spPr bwMode="auto">
          <a:xfrm>
            <a:off x="7316596" y="5539006"/>
            <a:ext cx="13431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smtClean="0">
                <a:solidFill>
                  <a:srgbClr val="0066FF"/>
                </a:solidFill>
              </a:rPr>
              <a:t>A ~ 1,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smtClean="0">
                <a:solidFill>
                  <a:srgbClr val="0066FF"/>
                </a:solidFill>
                <a:latin typeface="Symbol" pitchFamily="18" charset="2"/>
              </a:rPr>
              <a:t>k </a:t>
            </a:r>
            <a:r>
              <a:rPr lang="en-US" altLang="en-US" sz="1800" i="0" dirty="0" smtClean="0">
                <a:solidFill>
                  <a:srgbClr val="0066FF"/>
                </a:solidFill>
              </a:rPr>
              <a:t>= </a:t>
            </a:r>
            <a:r>
              <a:rPr lang="en-US" altLang="en-US" dirty="0" smtClean="0">
                <a:solidFill>
                  <a:srgbClr val="0066FF"/>
                </a:solidFill>
              </a:rPr>
              <a:t>0.5</a:t>
            </a:r>
            <a:r>
              <a:rPr lang="en-US" altLang="en-US" sz="1800" i="0" dirty="0" smtClean="0">
                <a:solidFill>
                  <a:srgbClr val="0066FF"/>
                </a:solidFill>
              </a:rPr>
              <a:t>-10, </a:t>
            </a:r>
          </a:p>
          <a:p>
            <a:pPr eaLnBrk="0" hangingPunct="0"/>
            <a:r>
              <a:rPr lang="en-US" altLang="en-US" dirty="0" smtClean="0">
                <a:solidFill>
                  <a:srgbClr val="0066FF"/>
                </a:solidFill>
              </a:rPr>
              <a:t>q</a:t>
            </a:r>
            <a:r>
              <a:rPr lang="en-US" altLang="en-US" baseline="-25000" dirty="0" smtClean="0">
                <a:solidFill>
                  <a:srgbClr val="0066FF"/>
                </a:solidFill>
              </a:rPr>
              <a:t> </a:t>
            </a:r>
            <a:r>
              <a:rPr lang="en-US" altLang="en-US" dirty="0" smtClean="0">
                <a:solidFill>
                  <a:srgbClr val="0066FF"/>
                </a:solidFill>
              </a:rPr>
              <a:t>~ 0, </a:t>
            </a:r>
            <a:endParaRPr lang="en-US" altLang="en-US" dirty="0">
              <a:solidFill>
                <a:srgbClr val="0066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smtClean="0">
                <a:solidFill>
                  <a:srgbClr val="0066FF"/>
                </a:solidFill>
                <a:latin typeface="Symbol" pitchFamily="18" charset="2"/>
              </a:rPr>
              <a:t>b</a:t>
            </a:r>
            <a:r>
              <a:rPr lang="en-US" altLang="en-US" sz="1800" i="0" baseline="-25000" dirty="0" smtClean="0">
                <a:solidFill>
                  <a:srgbClr val="0066FF"/>
                </a:solidFill>
              </a:rPr>
              <a:t> </a:t>
            </a:r>
            <a:r>
              <a:rPr lang="en-US" altLang="en-US" dirty="0">
                <a:solidFill>
                  <a:srgbClr val="0066FF"/>
                </a:solidFill>
              </a:rPr>
              <a:t>~</a:t>
            </a:r>
            <a:r>
              <a:rPr lang="en-US" altLang="en-US" sz="1800" i="0" dirty="0" smtClean="0">
                <a:solidFill>
                  <a:srgbClr val="0066FF"/>
                </a:solidFill>
              </a:rPr>
              <a:t> 100</a:t>
            </a:r>
            <a:r>
              <a:rPr lang="en-US" altLang="en-US" sz="1800" i="0" dirty="0">
                <a:solidFill>
                  <a:srgbClr val="0066FF"/>
                </a:solidFill>
              </a:rPr>
              <a:t>%</a:t>
            </a:r>
            <a:r>
              <a:rPr lang="en-US" altLang="en-US" sz="1800" b="1" i="0" dirty="0">
                <a:solidFill>
                  <a:srgbClr val="1822CD"/>
                </a:solidFill>
              </a:rPr>
              <a:t> </a:t>
            </a:r>
          </a:p>
        </p:txBody>
      </p:sp>
      <p:sp>
        <p:nvSpPr>
          <p:cNvPr id="2168842" name="Text Box 10"/>
          <p:cNvSpPr txBox="1">
            <a:spLocks noChangeArrowheads="1"/>
          </p:cNvSpPr>
          <p:nvPr/>
        </p:nvSpPr>
        <p:spPr bwMode="auto">
          <a:xfrm>
            <a:off x="116963" y="5517589"/>
            <a:ext cx="1497141" cy="369332"/>
          </a:xfrm>
          <a:prstGeom prst="rect">
            <a:avLst/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b="1" i="0" dirty="0" err="1">
                <a:solidFill>
                  <a:srgbClr val="000000"/>
                </a:solidFill>
                <a:latin typeface="Helvetica" pitchFamily="-64" charset="0"/>
              </a:rPr>
              <a:t>Tokamak</a:t>
            </a:r>
            <a:endParaRPr lang="en-US" altLang="en-US" b="1" i="0" dirty="0">
              <a:solidFill>
                <a:srgbClr val="000000"/>
              </a:solidFill>
              <a:latin typeface="Helvetica" pitchFamily="-64" charset="0"/>
            </a:endParaRPr>
          </a:p>
        </p:txBody>
      </p:sp>
      <p:sp>
        <p:nvSpPr>
          <p:cNvPr id="2168843" name="Text Box 11"/>
          <p:cNvSpPr txBox="1">
            <a:spLocks noChangeArrowheads="1"/>
          </p:cNvSpPr>
          <p:nvPr/>
        </p:nvSpPr>
        <p:spPr bwMode="auto">
          <a:xfrm>
            <a:off x="3721115" y="5517589"/>
            <a:ext cx="577402" cy="369332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b="1" i="0" dirty="0">
                <a:solidFill>
                  <a:srgbClr val="000000"/>
                </a:solidFill>
                <a:latin typeface="Helvetica" pitchFamily="-64" charset="0"/>
              </a:rPr>
              <a:t>ST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0" y="192426"/>
            <a:ext cx="9144000" cy="48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2480"/>
              </a:lnSpc>
              <a:spcAft>
                <a:spcPts val="600"/>
              </a:spcAft>
            </a:pPr>
            <a:r>
              <a:rPr lang="en-US" altLang="en-US" sz="3200" dirty="0" smtClean="0">
                <a:solidFill>
                  <a:srgbClr val="0000CC"/>
                </a:solidFill>
                <a:cs typeface="Arial" panose="020B0604020202020204" pitchFamily="34" charset="0"/>
              </a:rPr>
              <a:t>“Spherical” </a:t>
            </a:r>
            <a:r>
              <a:rPr lang="en-US" altLang="en-US" sz="3200" dirty="0">
                <a:solidFill>
                  <a:srgbClr val="0000CC"/>
                </a:solidFill>
                <a:cs typeface="Arial" panose="020B0604020202020204" pitchFamily="34" charset="0"/>
              </a:rPr>
              <a:t>t</a:t>
            </a:r>
            <a:r>
              <a:rPr lang="en-US" altLang="en-US" sz="3200" dirty="0" smtClean="0">
                <a:solidFill>
                  <a:srgbClr val="0000CC"/>
                </a:solidFill>
                <a:cs typeface="Arial" panose="020B0604020202020204" pitchFamily="34" charset="0"/>
              </a:rPr>
              <a:t>okamak (ST) has aspect </a:t>
            </a:r>
            <a:r>
              <a:rPr lang="en-US" altLang="en-US" sz="3200" dirty="0">
                <a:solidFill>
                  <a:srgbClr val="0000CC"/>
                </a:solidFill>
                <a:cs typeface="Arial" panose="020B0604020202020204" pitchFamily="34" charset="0"/>
              </a:rPr>
              <a:t>ratio </a:t>
            </a:r>
            <a:r>
              <a:rPr lang="en-US" altLang="en-US" sz="3200" dirty="0" smtClean="0">
                <a:solidFill>
                  <a:srgbClr val="0000CC"/>
                </a:solidFill>
                <a:cs typeface="Arial" panose="020B0604020202020204" pitchFamily="34" charset="0"/>
              </a:rPr>
              <a:t>A &lt; 2</a:t>
            </a:r>
            <a:endParaRPr lang="en-US" altLang="en-US" sz="32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126368" y="774133"/>
            <a:ext cx="3727816" cy="461665"/>
          </a:xfrm>
          <a:prstGeom prst="rect">
            <a:avLst/>
          </a:prstGeom>
          <a:solidFill>
            <a:srgbClr val="EAEAEA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800" b="1" i="0" dirty="0" smtClean="0">
                <a:solidFill>
                  <a:srgbClr val="1822CD"/>
                </a:solidFill>
                <a:latin typeface="Helvetica Neue"/>
                <a:cs typeface="Helvetica Neue"/>
              </a:rPr>
              <a:t>Toroidal Beta </a:t>
            </a:r>
            <a:r>
              <a:rPr lang="en-US" altLang="en-US" sz="1800" b="1" i="0" dirty="0" err="1" smtClean="0">
                <a:solidFill>
                  <a:srgbClr val="1822CD"/>
                </a:solidFill>
                <a:latin typeface="Symbol" pitchFamily="18" charset="2"/>
              </a:rPr>
              <a:t>b</a:t>
            </a:r>
            <a:r>
              <a:rPr lang="en-US" altLang="en-US" sz="1800" b="1" i="0" baseline="-25000" dirty="0" err="1" smtClean="0">
                <a:solidFill>
                  <a:srgbClr val="1822CD"/>
                </a:solidFill>
                <a:latin typeface="Arial" charset="0"/>
              </a:rPr>
              <a:t>T</a:t>
            </a:r>
            <a:r>
              <a:rPr lang="en-US" altLang="en-US" sz="1800" b="1" i="0" dirty="0" smtClean="0">
                <a:solidFill>
                  <a:srgbClr val="1822CD"/>
                </a:solidFill>
                <a:latin typeface="Helvetica" pitchFamily="-64" charset="0"/>
              </a:rPr>
              <a:t> </a:t>
            </a:r>
            <a:r>
              <a:rPr lang="en-US" altLang="en-US" sz="1800" b="1" i="0" dirty="0">
                <a:solidFill>
                  <a:srgbClr val="1822CD"/>
                </a:solidFill>
                <a:latin typeface="Helvetica" pitchFamily="-64" charset="0"/>
              </a:rPr>
              <a:t>= </a:t>
            </a:r>
            <a:r>
              <a:rPr lang="en-US" altLang="en-US" sz="1800" b="1" i="0" dirty="0" smtClean="0">
                <a:solidFill>
                  <a:srgbClr val="1822CD"/>
                </a:solidFill>
                <a:latin typeface="Symbol" charset="2"/>
                <a:cs typeface="Symbol" charset="2"/>
                <a:sym typeface="Symbol"/>
              </a:rPr>
              <a:t></a:t>
            </a:r>
            <a:r>
              <a:rPr lang="en-US" altLang="en-US" sz="1800" b="1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p</a:t>
            </a:r>
            <a:r>
              <a:rPr lang="en-US" altLang="en-US" sz="1800" b="1" i="0" dirty="0" smtClean="0">
                <a:solidFill>
                  <a:srgbClr val="1822CD"/>
                </a:solidFill>
                <a:latin typeface="Symbol" panose="05050102010706020507" pitchFamily="18" charset="2"/>
                <a:cs typeface="Symbol" charset="2"/>
                <a:sym typeface="Symbol"/>
              </a:rPr>
              <a:t></a:t>
            </a:r>
            <a:r>
              <a:rPr lang="en-US" altLang="en-US" sz="1800" b="1" i="0" dirty="0" smtClean="0">
                <a:solidFill>
                  <a:srgbClr val="1822CD"/>
                </a:solidFill>
                <a:latin typeface="Symbol" charset="2"/>
                <a:cs typeface="Symbol" charset="2"/>
                <a:sym typeface="Math1" pitchFamily="2" charset="2"/>
              </a:rPr>
              <a:t> </a:t>
            </a:r>
            <a:r>
              <a:rPr lang="en-US" altLang="en-US" sz="1800" b="1" i="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/ (B</a:t>
            </a:r>
            <a:r>
              <a:rPr lang="en-US" altLang="en-US" sz="1800" b="1" i="0" baseline="-25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T0</a:t>
            </a:r>
            <a:r>
              <a:rPr lang="en-US" altLang="en-US" sz="1800" b="1" i="0" baseline="30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2</a:t>
            </a:r>
            <a:r>
              <a:rPr lang="en-US" altLang="en-US" sz="1800" b="1" i="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/ 2</a:t>
            </a:r>
            <a:r>
              <a:rPr lang="en-US" altLang="en-US" sz="1800" b="1" i="0" dirty="0">
                <a:solidFill>
                  <a:srgbClr val="1822CD"/>
                </a:solidFill>
                <a:latin typeface="Symbol" pitchFamily="18" charset="2"/>
                <a:sym typeface="Math1" pitchFamily="2" charset="2"/>
              </a:rPr>
              <a:t>m</a:t>
            </a:r>
            <a:r>
              <a:rPr lang="en-US" altLang="en-US" sz="1800" b="1" i="0" baseline="-25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0</a:t>
            </a:r>
            <a:r>
              <a:rPr lang="en-US" altLang="en-US" sz="1800" b="1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)</a:t>
            </a:r>
            <a:endParaRPr lang="en-US" altLang="en-US" sz="1800" b="1" i="0" dirty="0">
              <a:solidFill>
                <a:srgbClr val="1822CD"/>
              </a:solidFill>
              <a:latin typeface="Helvetica" pitchFamily="-64" charset="0"/>
              <a:sym typeface="Math1" pitchFamily="2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9762" y="774133"/>
            <a:ext cx="2474203" cy="46166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800" b="1" i="0" dirty="0">
                <a:solidFill>
                  <a:srgbClr val="FF0000"/>
                </a:solidFill>
                <a:latin typeface="Helvetica" pitchFamily="-64" charset="0"/>
              </a:rPr>
              <a:t>Aspect Ratio A = R</a:t>
            </a:r>
            <a:r>
              <a:rPr lang="en-US" altLang="en-US" sz="1800" b="1" i="0" baseline="-25000" dirty="0">
                <a:solidFill>
                  <a:srgbClr val="FF0000"/>
                </a:solidFill>
                <a:latin typeface="Helvetica" pitchFamily="-64" charset="0"/>
              </a:rPr>
              <a:t> </a:t>
            </a:r>
            <a:r>
              <a:rPr lang="en-US" altLang="en-US" sz="1800" b="1" i="0" dirty="0" smtClean="0">
                <a:solidFill>
                  <a:srgbClr val="FF0000"/>
                </a:solidFill>
                <a:latin typeface="Helvetica" pitchFamily="-64" charset="0"/>
              </a:rPr>
              <a:t>/a</a:t>
            </a:r>
            <a:endParaRPr lang="en-US" altLang="en-US" sz="1800" i="0" dirty="0">
              <a:solidFill>
                <a:srgbClr val="FF0000"/>
              </a:solidFill>
              <a:latin typeface="Helvetica" pitchFamily="-6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67819" y="774133"/>
            <a:ext cx="2164375" cy="461665"/>
          </a:xfrm>
          <a:prstGeom prst="rect">
            <a:avLst/>
          </a:prstGeom>
          <a:solidFill>
            <a:srgbClr val="EAEAEA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800" b="1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Elongation </a:t>
            </a:r>
            <a:r>
              <a:rPr lang="en-US" altLang="en-US" sz="1800" b="1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k</a:t>
            </a:r>
            <a:r>
              <a:rPr lang="en-US" altLang="en-US" sz="1800" b="1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 = b/a</a:t>
            </a:r>
            <a:endParaRPr lang="en-US" altLang="en-US" sz="1800" b="1" i="0" dirty="0">
              <a:solidFill>
                <a:srgbClr val="000000"/>
              </a:solidFill>
              <a:latin typeface="Helvetica" pitchFamily="-64" charset="0"/>
              <a:sym typeface="Math1" pitchFamily="2" charset="2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3</a:t>
            </a:fld>
            <a:endParaRPr lang="en-US" sz="1000" i="0" dirty="0"/>
          </a:p>
        </p:txBody>
      </p:sp>
      <p:sp>
        <p:nvSpPr>
          <p:cNvPr id="3" name="TextBox 2"/>
          <p:cNvSpPr txBox="1"/>
          <p:nvPr/>
        </p:nvSpPr>
        <p:spPr>
          <a:xfrm>
            <a:off x="245482" y="1405924"/>
            <a:ext cx="7832914" cy="8104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33363" indent="-233363" eaLnBrk="0" hangingPunct="0">
              <a:lnSpc>
                <a:spcPts val="24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Natural elongation makes its spherical appearance</a:t>
            </a:r>
            <a:endParaRPr lang="en-US" altLang="en-US" sz="2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33363" indent="-233363" eaLnBrk="0" hangingPunct="0">
              <a:lnSpc>
                <a:spcPts val="24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Favorable average curvature improves stability at high 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beta</a:t>
            </a:r>
            <a:endParaRPr lang="en-US" sz="2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430877" y="5527992"/>
            <a:ext cx="817853" cy="369332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Helvetica" pitchFamily="-64" charset="0"/>
              </a:rPr>
              <a:t>FRC</a:t>
            </a:r>
            <a:endParaRPr lang="en-US" altLang="en-US" b="1" i="0" dirty="0">
              <a:solidFill>
                <a:srgbClr val="000000"/>
              </a:solidFill>
              <a:latin typeface="Helvetica" pitchFamily="-64" charset="0"/>
            </a:endParaRP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21798" y="5510494"/>
            <a:ext cx="173049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smtClean="0">
                <a:solidFill>
                  <a:srgbClr val="0066FF"/>
                </a:solidFill>
              </a:rPr>
              <a:t>A ~ 1.2-2,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smtClean="0">
                <a:solidFill>
                  <a:srgbClr val="0066FF"/>
                </a:solidFill>
                <a:latin typeface="Symbol" pitchFamily="18" charset="2"/>
              </a:rPr>
              <a:t>k </a:t>
            </a:r>
            <a:r>
              <a:rPr lang="en-US" altLang="en-US" sz="1800" i="0" dirty="0" smtClean="0">
                <a:solidFill>
                  <a:srgbClr val="0066FF"/>
                </a:solidFill>
              </a:rPr>
              <a:t>= 2</a:t>
            </a:r>
            <a:r>
              <a:rPr lang="en-US" altLang="en-US" sz="1800" i="0" dirty="0">
                <a:solidFill>
                  <a:srgbClr val="0066FF"/>
                </a:solidFill>
              </a:rPr>
              <a:t>-3, </a:t>
            </a:r>
            <a:endParaRPr lang="en-US" altLang="en-US" sz="1800" i="0" dirty="0" smtClean="0">
              <a:solidFill>
                <a:srgbClr val="0066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smtClean="0">
                <a:solidFill>
                  <a:srgbClr val="0066FF"/>
                </a:solidFill>
              </a:rPr>
              <a:t>q</a:t>
            </a:r>
            <a:r>
              <a:rPr lang="en-US" altLang="en-US" sz="1800" i="0" baseline="-25000" dirty="0" smtClean="0">
                <a:solidFill>
                  <a:srgbClr val="0066FF"/>
                </a:solidFill>
              </a:rPr>
              <a:t>95 </a:t>
            </a:r>
            <a:r>
              <a:rPr lang="en-US" altLang="en-US" sz="1800" i="0" dirty="0" smtClean="0">
                <a:solidFill>
                  <a:srgbClr val="0066FF"/>
                </a:solidFill>
              </a:rPr>
              <a:t>= 6-20,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0" dirty="0" err="1" smtClean="0">
                <a:solidFill>
                  <a:srgbClr val="0066FF"/>
                </a:solidFill>
                <a:latin typeface="Symbol" pitchFamily="18" charset="2"/>
              </a:rPr>
              <a:t>b</a:t>
            </a:r>
            <a:r>
              <a:rPr lang="en-US" altLang="en-US" sz="1800" i="0" baseline="-25000" dirty="0" err="1" smtClean="0">
                <a:solidFill>
                  <a:srgbClr val="0066FF"/>
                </a:solidFill>
              </a:rPr>
              <a:t>T</a:t>
            </a:r>
            <a:r>
              <a:rPr lang="en-US" altLang="en-US" sz="1800" i="0" baseline="-25000" dirty="0" smtClean="0">
                <a:solidFill>
                  <a:srgbClr val="0066FF"/>
                </a:solidFill>
              </a:rPr>
              <a:t> </a:t>
            </a:r>
            <a:r>
              <a:rPr lang="en-US" altLang="en-US" sz="1800" i="0" dirty="0" smtClean="0">
                <a:solidFill>
                  <a:srgbClr val="0066FF"/>
                </a:solidFill>
              </a:rPr>
              <a:t>= 10</a:t>
            </a:r>
            <a:r>
              <a:rPr lang="en-US" altLang="en-US" sz="1800" i="0" dirty="0">
                <a:solidFill>
                  <a:srgbClr val="0066FF"/>
                </a:solidFill>
              </a:rPr>
              <a:t>-40%</a:t>
            </a:r>
            <a:r>
              <a:rPr lang="en-US" altLang="en-US" sz="1800" b="1" i="0" dirty="0">
                <a:solidFill>
                  <a:srgbClr val="1822CD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20" y="3327991"/>
            <a:ext cx="1534308" cy="20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0" y="7564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i="0" dirty="0" smtClean="0">
                <a:solidFill>
                  <a:srgbClr val="0000CC"/>
                </a:solidFill>
              </a:rPr>
              <a:t>High </a:t>
            </a:r>
            <a:r>
              <a:rPr lang="en-US" sz="3200" i="0" dirty="0" err="1" smtClean="0">
                <a:solidFill>
                  <a:srgbClr val="0000CC"/>
                </a:solidFill>
                <a:latin typeface="Symbol" charset="2"/>
                <a:cs typeface="Symbol" charset="2"/>
              </a:rPr>
              <a:t>b</a:t>
            </a:r>
            <a:r>
              <a:rPr lang="en-US" sz="3200" i="0" baseline="-25000" dirty="0" err="1" smtClean="0">
                <a:solidFill>
                  <a:srgbClr val="0000CC"/>
                </a:solidFill>
                <a:latin typeface="Helvetica Neue"/>
                <a:cs typeface="Helvetica Neue"/>
              </a:rPr>
              <a:t>T</a:t>
            </a:r>
            <a:r>
              <a:rPr lang="en-US" sz="3200" i="0" baseline="-25000" dirty="0" smtClean="0">
                <a:solidFill>
                  <a:srgbClr val="0000CC"/>
                </a:solidFill>
                <a:latin typeface="Helvetica Neue"/>
                <a:cs typeface="Helvetica Neue"/>
              </a:rPr>
              <a:t> </a:t>
            </a:r>
            <a:r>
              <a:rPr lang="en-US" sz="3200" i="0" dirty="0" smtClean="0">
                <a:solidFill>
                  <a:srgbClr val="0000CC"/>
                </a:solidFill>
                <a:latin typeface="Helvetica Neue"/>
                <a:cs typeface="Helvetica Neue"/>
              </a:rPr>
              <a:t>enables compact Fusion Nuclear Science Facility (FNSF) with high neutron wall loading</a:t>
            </a:r>
            <a:endParaRPr lang="en-US" sz="2800" i="0" dirty="0" smtClean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64868" y="1223708"/>
            <a:ext cx="4878773" cy="3978849"/>
            <a:chOff x="4142566" y="1223708"/>
            <a:chExt cx="4878773" cy="3978849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916387" y="1223708"/>
              <a:ext cx="4062407" cy="33339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>
                <a:spcBef>
                  <a:spcPct val="20000"/>
                </a:spcBef>
                <a:buNone/>
              </a:pPr>
              <a:endParaRPr lang="en-US" sz="1050" i="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5737429" y="1754995"/>
              <a:ext cx="2890689" cy="2703570"/>
            </a:xfrm>
            <a:custGeom>
              <a:avLst/>
              <a:gdLst>
                <a:gd name="connsiteX0" fmla="*/ 0 w 3530600"/>
                <a:gd name="connsiteY0" fmla="*/ 3022600 h 3302000"/>
                <a:gd name="connsiteX1" fmla="*/ 186266 w 3530600"/>
                <a:gd name="connsiteY1" fmla="*/ 2616200 h 3302000"/>
                <a:gd name="connsiteX2" fmla="*/ 753533 w 3530600"/>
                <a:gd name="connsiteY2" fmla="*/ 1862666 h 3302000"/>
                <a:gd name="connsiteX3" fmla="*/ 1329266 w 3530600"/>
                <a:gd name="connsiteY3" fmla="*/ 1312333 h 3302000"/>
                <a:gd name="connsiteX4" fmla="*/ 2065866 w 3530600"/>
                <a:gd name="connsiteY4" fmla="*/ 685800 h 3302000"/>
                <a:gd name="connsiteX5" fmla="*/ 2548466 w 3530600"/>
                <a:gd name="connsiteY5" fmla="*/ 287866 h 3302000"/>
                <a:gd name="connsiteX6" fmla="*/ 3073400 w 3530600"/>
                <a:gd name="connsiteY6" fmla="*/ 0 h 3302000"/>
                <a:gd name="connsiteX7" fmla="*/ 3191933 w 3530600"/>
                <a:gd name="connsiteY7" fmla="*/ 33866 h 3302000"/>
                <a:gd name="connsiteX8" fmla="*/ 3335866 w 3530600"/>
                <a:gd name="connsiteY8" fmla="*/ 169333 h 3302000"/>
                <a:gd name="connsiteX9" fmla="*/ 3530600 w 3530600"/>
                <a:gd name="connsiteY9" fmla="*/ 482600 h 3302000"/>
                <a:gd name="connsiteX10" fmla="*/ 3479800 w 3530600"/>
                <a:gd name="connsiteY10" fmla="*/ 745066 h 3302000"/>
                <a:gd name="connsiteX11" fmla="*/ 3352800 w 3530600"/>
                <a:gd name="connsiteY11" fmla="*/ 1278466 h 3302000"/>
                <a:gd name="connsiteX12" fmla="*/ 2861733 w 3530600"/>
                <a:gd name="connsiteY12" fmla="*/ 2108200 h 3302000"/>
                <a:gd name="connsiteX13" fmla="*/ 2362200 w 3530600"/>
                <a:gd name="connsiteY13" fmla="*/ 2700866 h 3302000"/>
                <a:gd name="connsiteX14" fmla="*/ 1549400 w 3530600"/>
                <a:gd name="connsiteY14" fmla="*/ 3056466 h 3302000"/>
                <a:gd name="connsiteX15" fmla="*/ 982133 w 3530600"/>
                <a:gd name="connsiteY15" fmla="*/ 3208866 h 3302000"/>
                <a:gd name="connsiteX16" fmla="*/ 169333 w 3530600"/>
                <a:gd name="connsiteY16" fmla="*/ 3302000 h 3302000"/>
                <a:gd name="connsiteX17" fmla="*/ 0 w 3530600"/>
                <a:gd name="connsiteY17" fmla="*/ 302260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0600" h="3302000">
                  <a:moveTo>
                    <a:pt x="0" y="3022600"/>
                  </a:moveTo>
                  <a:lnTo>
                    <a:pt x="186266" y="2616200"/>
                  </a:lnTo>
                  <a:lnTo>
                    <a:pt x="753533" y="1862666"/>
                  </a:lnTo>
                  <a:lnTo>
                    <a:pt x="1329266" y="1312333"/>
                  </a:lnTo>
                  <a:lnTo>
                    <a:pt x="2065866" y="685800"/>
                  </a:lnTo>
                  <a:lnTo>
                    <a:pt x="2548466" y="287866"/>
                  </a:lnTo>
                  <a:lnTo>
                    <a:pt x="3073400" y="0"/>
                  </a:lnTo>
                  <a:lnTo>
                    <a:pt x="3191933" y="33866"/>
                  </a:lnTo>
                  <a:lnTo>
                    <a:pt x="3335866" y="169333"/>
                  </a:lnTo>
                  <a:lnTo>
                    <a:pt x="3530600" y="482600"/>
                  </a:lnTo>
                  <a:lnTo>
                    <a:pt x="3479800" y="745066"/>
                  </a:lnTo>
                  <a:lnTo>
                    <a:pt x="3352800" y="1278466"/>
                  </a:lnTo>
                  <a:lnTo>
                    <a:pt x="2861733" y="2108200"/>
                  </a:lnTo>
                  <a:lnTo>
                    <a:pt x="2362200" y="2700866"/>
                  </a:lnTo>
                  <a:lnTo>
                    <a:pt x="1549400" y="3056466"/>
                  </a:lnTo>
                  <a:lnTo>
                    <a:pt x="982133" y="3208866"/>
                  </a:lnTo>
                  <a:lnTo>
                    <a:pt x="169333" y="3302000"/>
                  </a:lnTo>
                  <a:lnTo>
                    <a:pt x="0" y="3022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  <a:tileRect/>
            </a:gra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 algn="r">
                <a:spcBef>
                  <a:spcPct val="20000"/>
                </a:spcBef>
                <a:buNone/>
                <a:defRPr/>
              </a:pPr>
              <a:endParaRPr lang="en-US" sz="1050" i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4933303" y="3827732"/>
              <a:ext cx="1566657" cy="727884"/>
            </a:xfrm>
            <a:custGeom>
              <a:avLst/>
              <a:gdLst>
                <a:gd name="connsiteX0" fmla="*/ 0 w 1913467"/>
                <a:gd name="connsiteY0" fmla="*/ 872067 h 889000"/>
                <a:gd name="connsiteX1" fmla="*/ 1659467 w 1913467"/>
                <a:gd name="connsiteY1" fmla="*/ 25400 h 889000"/>
                <a:gd name="connsiteX2" fmla="*/ 1769534 w 1913467"/>
                <a:gd name="connsiteY2" fmla="*/ 8467 h 889000"/>
                <a:gd name="connsiteX3" fmla="*/ 1837267 w 1913467"/>
                <a:gd name="connsiteY3" fmla="*/ 0 h 889000"/>
                <a:gd name="connsiteX4" fmla="*/ 1913467 w 1913467"/>
                <a:gd name="connsiteY4" fmla="*/ 93133 h 889000"/>
                <a:gd name="connsiteX5" fmla="*/ 1913467 w 1913467"/>
                <a:gd name="connsiteY5" fmla="*/ 211667 h 889000"/>
                <a:gd name="connsiteX6" fmla="*/ 1913467 w 1913467"/>
                <a:gd name="connsiteY6" fmla="*/ 524933 h 889000"/>
                <a:gd name="connsiteX7" fmla="*/ 1896534 w 1913467"/>
                <a:gd name="connsiteY7" fmla="*/ 889000 h 889000"/>
                <a:gd name="connsiteX8" fmla="*/ 0 w 1913467"/>
                <a:gd name="connsiteY8" fmla="*/ 872067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467" h="889000">
                  <a:moveTo>
                    <a:pt x="0" y="872067"/>
                  </a:moveTo>
                  <a:lnTo>
                    <a:pt x="1659467" y="25400"/>
                  </a:lnTo>
                  <a:lnTo>
                    <a:pt x="1769534" y="8467"/>
                  </a:lnTo>
                  <a:lnTo>
                    <a:pt x="1837267" y="0"/>
                  </a:lnTo>
                  <a:lnTo>
                    <a:pt x="1913467" y="93133"/>
                  </a:lnTo>
                  <a:lnTo>
                    <a:pt x="1913467" y="211667"/>
                  </a:lnTo>
                  <a:lnTo>
                    <a:pt x="1913467" y="524933"/>
                  </a:lnTo>
                  <a:lnTo>
                    <a:pt x="1896534" y="889000"/>
                  </a:lnTo>
                  <a:lnTo>
                    <a:pt x="0" y="872067"/>
                  </a:lnTo>
                  <a:close/>
                </a:path>
              </a:pathLst>
            </a:custGeom>
            <a:solidFill>
              <a:schemeClr val="accent6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 algn="r">
                <a:spcBef>
                  <a:spcPct val="20000"/>
                </a:spcBef>
                <a:buNone/>
                <a:defRPr/>
              </a:pPr>
              <a:endParaRPr lang="en-US" sz="1050" i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009950" y="3083025"/>
              <a:ext cx="13049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  <a:defRPr/>
              </a:pPr>
              <a:r>
                <a:rPr lang="en-US" sz="1600" b="1" i="0" dirty="0" err="1">
                  <a:solidFill>
                    <a:srgbClr val="FF6600"/>
                  </a:solidFill>
                  <a:ea typeface="ＭＳ Ｐゴシック" charset="-128"/>
                  <a:cs typeface="ＭＳ Ｐゴシック" charset="-128"/>
                </a:rPr>
                <a:t>Tokamak</a:t>
              </a:r>
              <a:endParaRPr lang="en-US" sz="1600" b="1" i="0" dirty="0">
                <a:solidFill>
                  <a:srgbClr val="FF66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7482903" y="1771568"/>
              <a:ext cx="446945" cy="52713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Straight Connector 44"/>
            <p:cNvCxnSpPr>
              <a:cxnSpLocks noChangeShapeType="1"/>
            </p:cNvCxnSpPr>
            <p:nvPr/>
          </p:nvCxnSpPr>
          <p:spPr bwMode="auto">
            <a:xfrm flipV="1">
              <a:off x="4926370" y="1623282"/>
              <a:ext cx="3431395" cy="29184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48"/>
            <p:cNvCxnSpPr>
              <a:cxnSpLocks noChangeShapeType="1"/>
            </p:cNvCxnSpPr>
            <p:nvPr/>
          </p:nvCxnSpPr>
          <p:spPr bwMode="auto">
            <a:xfrm flipV="1">
              <a:off x="4947162" y="1900571"/>
              <a:ext cx="3750276" cy="2641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50"/>
            <p:cNvCxnSpPr>
              <a:cxnSpLocks noChangeShapeType="1"/>
            </p:cNvCxnSpPr>
            <p:nvPr/>
          </p:nvCxnSpPr>
          <p:spPr bwMode="auto">
            <a:xfrm flipV="1">
              <a:off x="4933293" y="2427420"/>
              <a:ext cx="3757214" cy="21212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52"/>
            <p:cNvCxnSpPr>
              <a:cxnSpLocks noChangeShapeType="1"/>
            </p:cNvCxnSpPr>
            <p:nvPr/>
          </p:nvCxnSpPr>
          <p:spPr bwMode="auto">
            <a:xfrm flipV="1">
              <a:off x="4919423" y="2961203"/>
              <a:ext cx="3743355" cy="15874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54"/>
            <p:cNvCxnSpPr>
              <a:cxnSpLocks noChangeShapeType="1"/>
            </p:cNvCxnSpPr>
            <p:nvPr/>
          </p:nvCxnSpPr>
          <p:spPr bwMode="auto">
            <a:xfrm flipV="1">
              <a:off x="4926350" y="3536578"/>
              <a:ext cx="3618582" cy="10190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Box 57"/>
            <p:cNvSpPr txBox="1">
              <a:spLocks noChangeArrowheads="1"/>
            </p:cNvSpPr>
            <p:nvPr/>
          </p:nvSpPr>
          <p:spPr bwMode="auto">
            <a:xfrm>
              <a:off x="8027143" y="1241113"/>
              <a:ext cx="994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800" i="0" dirty="0" err="1">
                  <a:latin typeface="Symbol" charset="0"/>
                  <a:cs typeface="Symbol" charset="0"/>
                </a:rPr>
                <a:t>b</a:t>
              </a:r>
              <a:r>
                <a:rPr lang="en-US" sz="1800" i="0" baseline="-25000" dirty="0" err="1"/>
                <a:t>N</a:t>
              </a:r>
              <a:r>
                <a:rPr lang="en-US" sz="1800" i="0" dirty="0"/>
                <a:t> = 6</a:t>
              </a:r>
            </a:p>
          </p:txBody>
        </p:sp>
        <p:sp>
          <p:nvSpPr>
            <p:cNvPr id="53" name="TextBox 58"/>
            <p:cNvSpPr txBox="1">
              <a:spLocks noChangeArrowheads="1"/>
            </p:cNvSpPr>
            <p:nvPr/>
          </p:nvSpPr>
          <p:spPr bwMode="auto">
            <a:xfrm>
              <a:off x="8619985" y="1771568"/>
              <a:ext cx="305010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800" i="0" dirty="0"/>
                <a:t>5</a:t>
              </a:r>
            </a:p>
          </p:txBody>
        </p:sp>
        <p:sp>
          <p:nvSpPr>
            <p:cNvPr id="54" name="TextBox 59"/>
            <p:cNvSpPr txBox="1">
              <a:spLocks noChangeArrowheads="1"/>
            </p:cNvSpPr>
            <p:nvPr/>
          </p:nvSpPr>
          <p:spPr bwMode="auto">
            <a:xfrm>
              <a:off x="8614258" y="2330366"/>
              <a:ext cx="305010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800" i="0" dirty="0"/>
                <a:t>4</a:t>
              </a:r>
            </a:p>
          </p:txBody>
        </p:sp>
        <p:sp>
          <p:nvSpPr>
            <p:cNvPr id="55" name="TextBox 60"/>
            <p:cNvSpPr txBox="1">
              <a:spLocks noChangeArrowheads="1"/>
            </p:cNvSpPr>
            <p:nvPr/>
          </p:nvSpPr>
          <p:spPr bwMode="auto">
            <a:xfrm>
              <a:off x="8607919" y="2805679"/>
              <a:ext cx="305010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800" i="0"/>
                <a:t>3</a:t>
              </a:r>
            </a:p>
          </p:txBody>
        </p:sp>
        <p:sp>
          <p:nvSpPr>
            <p:cNvPr id="56" name="TextBox 61"/>
            <p:cNvSpPr txBox="1">
              <a:spLocks noChangeArrowheads="1"/>
            </p:cNvSpPr>
            <p:nvPr/>
          </p:nvSpPr>
          <p:spPr bwMode="auto">
            <a:xfrm>
              <a:off x="8594054" y="3318667"/>
              <a:ext cx="305010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800" i="0"/>
                <a:t>2</a:t>
              </a:r>
            </a:p>
          </p:txBody>
        </p:sp>
        <p:sp>
          <p:nvSpPr>
            <p:cNvPr id="32" name="TextBox 67"/>
            <p:cNvSpPr txBox="1">
              <a:spLocks noChangeArrowheads="1"/>
            </p:cNvSpPr>
            <p:nvPr/>
          </p:nvSpPr>
          <p:spPr bwMode="auto">
            <a:xfrm>
              <a:off x="5955053" y="4833225"/>
              <a:ext cx="19747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800" i="0" dirty="0" err="1">
                  <a:solidFill>
                    <a:schemeClr val="tx1"/>
                  </a:solidFill>
                </a:rPr>
                <a:t>I</a:t>
              </a:r>
              <a:r>
                <a:rPr lang="en-US" sz="1800" i="0" baseline="-25000" dirty="0" err="1">
                  <a:solidFill>
                    <a:schemeClr val="tx1"/>
                  </a:solidFill>
                </a:rPr>
                <a:t>p</a:t>
              </a:r>
              <a:r>
                <a:rPr lang="en-US" sz="1800" i="0" dirty="0">
                  <a:solidFill>
                    <a:schemeClr val="tx1"/>
                  </a:solidFill>
                </a:rPr>
                <a:t>/aB</a:t>
              </a:r>
              <a:r>
                <a:rPr lang="en-US" sz="1800" i="0" baseline="-25000" dirty="0">
                  <a:solidFill>
                    <a:schemeClr val="tx1"/>
                  </a:solidFill>
                </a:rPr>
                <a:t>T0</a:t>
              </a:r>
              <a:r>
                <a:rPr lang="en-US" sz="1800" i="0" dirty="0">
                  <a:solidFill>
                    <a:schemeClr val="tx1"/>
                  </a:solidFill>
                  <a:latin typeface="Symbol" charset="0"/>
                  <a:cs typeface="Symbol" charset="0"/>
                </a:rPr>
                <a:t> </a:t>
              </a:r>
              <a:r>
                <a:rPr lang="en-US" sz="1800" i="0" dirty="0">
                  <a:solidFill>
                    <a:schemeClr val="tx1"/>
                  </a:solidFill>
                </a:rPr>
                <a:t>(MA/</a:t>
              </a:r>
              <a:r>
                <a:rPr lang="en-US" sz="1800" i="0" dirty="0" err="1">
                  <a:solidFill>
                    <a:schemeClr val="tx1"/>
                  </a:solidFill>
                </a:rPr>
                <a:t>mT</a:t>
              </a:r>
              <a:r>
                <a:rPr lang="en-US" sz="1800" i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3" name="TextBox 68"/>
            <p:cNvSpPr txBox="1">
              <a:spLocks noChangeArrowheads="1"/>
            </p:cNvSpPr>
            <p:nvPr/>
          </p:nvSpPr>
          <p:spPr bwMode="auto">
            <a:xfrm rot="16200000">
              <a:off x="3436774" y="2843919"/>
              <a:ext cx="178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800" i="0" dirty="0">
                  <a:solidFill>
                    <a:schemeClr val="tx1"/>
                  </a:solidFill>
                </a:rPr>
                <a:t>Toroidal </a:t>
              </a:r>
              <a:r>
                <a:rPr lang="en-US" sz="1800" i="0" dirty="0">
                  <a:solidFill>
                    <a:schemeClr val="tx1"/>
                  </a:solidFill>
                  <a:latin typeface="Symbol" charset="0"/>
                  <a:cs typeface="Symbol" charset="0"/>
                </a:rPr>
                <a:t>b </a:t>
              </a:r>
              <a:r>
                <a:rPr lang="en-US" sz="1800" i="0" dirty="0">
                  <a:solidFill>
                    <a:schemeClr val="tx1"/>
                  </a:solidFill>
                </a:rPr>
                <a:t>(%)</a:t>
              </a:r>
            </a:p>
          </p:txBody>
        </p:sp>
        <p:grpSp>
          <p:nvGrpSpPr>
            <p:cNvPr id="35" name="Group 73"/>
            <p:cNvGrpSpPr>
              <a:grpSpLocks/>
            </p:cNvGrpSpPr>
            <p:nvPr/>
          </p:nvGrpSpPr>
          <p:grpSpPr bwMode="auto">
            <a:xfrm>
              <a:off x="4773857" y="3538207"/>
              <a:ext cx="867269" cy="827682"/>
              <a:chOff x="2441022" y="4028865"/>
              <a:chExt cx="1294712" cy="1235594"/>
            </a:xfrm>
          </p:grpSpPr>
          <p:sp>
            <p:nvSpPr>
              <p:cNvPr id="44" name="Oval 7"/>
              <p:cNvSpPr>
                <a:spLocks noChangeArrowheads="1"/>
              </p:cNvSpPr>
              <p:nvPr/>
            </p:nvSpPr>
            <p:spPr bwMode="auto">
              <a:xfrm rot="-848377">
                <a:off x="3317212" y="5060887"/>
                <a:ext cx="412571" cy="203572"/>
              </a:xfrm>
              <a:prstGeom prst="ellipse">
                <a:avLst/>
              </a:prstGeom>
              <a:solidFill>
                <a:srgbClr val="DA0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>
                  <a:spcBef>
                    <a:spcPct val="20000"/>
                  </a:spcBef>
                  <a:buNone/>
                </a:pPr>
                <a:endParaRPr lang="en-US" sz="1050" i="0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>
                <a:off x="3130394" y="4475877"/>
                <a:ext cx="339915" cy="583569"/>
              </a:xfrm>
              <a:prstGeom prst="line">
                <a:avLst/>
              </a:prstGeom>
              <a:noFill/>
              <a:ln w="25400">
                <a:solidFill>
                  <a:srgbClr val="DA001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en-US" sz="1050" i="0"/>
              </a:p>
            </p:txBody>
          </p:sp>
          <p:sp>
            <p:nvSpPr>
              <p:cNvPr id="46" name="Text Box 9"/>
              <p:cNvSpPr txBox="1">
                <a:spLocks noChangeArrowheads="1"/>
              </p:cNvSpPr>
              <p:nvPr/>
            </p:nvSpPr>
            <p:spPr bwMode="auto">
              <a:xfrm>
                <a:off x="2441022" y="4028865"/>
                <a:ext cx="1294712" cy="50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sz="1600" i="0" dirty="0">
                    <a:solidFill>
                      <a:srgbClr val="DA001F"/>
                    </a:solidFill>
                    <a:latin typeface="Arial" charset="0"/>
                  </a:rPr>
                  <a:t>ITER</a:t>
                </a:r>
              </a:p>
            </p:txBody>
          </p:sp>
        </p:grpSp>
        <p:sp>
          <p:nvSpPr>
            <p:cNvPr id="36" name="TextBox 77"/>
            <p:cNvSpPr txBox="1">
              <a:spLocks noChangeArrowheads="1"/>
            </p:cNvSpPr>
            <p:nvPr/>
          </p:nvSpPr>
          <p:spPr bwMode="auto">
            <a:xfrm>
              <a:off x="4577744" y="4339478"/>
              <a:ext cx="2563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2000" i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7" name="TextBox 78"/>
            <p:cNvSpPr txBox="1">
              <a:spLocks noChangeArrowheads="1"/>
            </p:cNvSpPr>
            <p:nvPr/>
          </p:nvSpPr>
          <p:spPr bwMode="auto">
            <a:xfrm>
              <a:off x="4504096" y="3009726"/>
              <a:ext cx="6130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800" i="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8" name="TextBox 79"/>
            <p:cNvSpPr txBox="1">
              <a:spLocks noChangeArrowheads="1"/>
            </p:cNvSpPr>
            <p:nvPr/>
          </p:nvSpPr>
          <p:spPr bwMode="auto">
            <a:xfrm>
              <a:off x="4490375" y="1657947"/>
              <a:ext cx="5854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2000" i="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39" name="TextBox 84"/>
            <p:cNvSpPr txBox="1">
              <a:spLocks noChangeArrowheads="1"/>
            </p:cNvSpPr>
            <p:nvPr/>
          </p:nvSpPr>
          <p:spPr bwMode="auto">
            <a:xfrm>
              <a:off x="4786760" y="4498384"/>
              <a:ext cx="2563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2000" i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0" name="TextBox 85"/>
            <p:cNvSpPr txBox="1">
              <a:spLocks noChangeArrowheads="1"/>
            </p:cNvSpPr>
            <p:nvPr/>
          </p:nvSpPr>
          <p:spPr bwMode="auto">
            <a:xfrm>
              <a:off x="6619555" y="4505307"/>
              <a:ext cx="3258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2000" i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1" name="TextBox 86"/>
            <p:cNvSpPr txBox="1">
              <a:spLocks noChangeArrowheads="1"/>
            </p:cNvSpPr>
            <p:nvPr/>
          </p:nvSpPr>
          <p:spPr bwMode="auto">
            <a:xfrm>
              <a:off x="8491223" y="4509524"/>
              <a:ext cx="3258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2000" i="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2" name="Oval 66"/>
            <p:cNvSpPr>
              <a:spLocks noChangeArrowheads="1"/>
            </p:cNvSpPr>
            <p:nvPr/>
          </p:nvSpPr>
          <p:spPr bwMode="auto">
            <a:xfrm rot="19516607">
              <a:off x="6683809" y="2926402"/>
              <a:ext cx="847607" cy="547852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lIns="0" tIns="0" rIns="0" bIns="0"/>
            <a:lstStyle/>
            <a:p>
              <a:pPr algn="r">
                <a:spcBef>
                  <a:spcPct val="20000"/>
                </a:spcBef>
                <a:buNone/>
              </a:pPr>
              <a:endParaRPr lang="en-US" sz="1050" i="0"/>
            </a:p>
          </p:txBody>
        </p:sp>
        <p:sp>
          <p:nvSpPr>
            <p:cNvPr id="43" name="TextBox 1"/>
            <p:cNvSpPr txBox="1">
              <a:spLocks noChangeArrowheads="1"/>
            </p:cNvSpPr>
            <p:nvPr/>
          </p:nvSpPr>
          <p:spPr bwMode="auto">
            <a:xfrm>
              <a:off x="5915314" y="2197562"/>
              <a:ext cx="1037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600" i="0" dirty="0" smtClean="0">
                  <a:solidFill>
                    <a:schemeClr val="tx1"/>
                  </a:solidFill>
                </a:rPr>
                <a:t>ST-FNSF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7440" y="1245133"/>
              <a:ext cx="2765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1" i="0" dirty="0" smtClean="0">
                  <a:solidFill>
                    <a:srgbClr val="0070C0"/>
                  </a:solidFill>
                </a:rPr>
                <a:t>Database from START, MAST, PEGASUS, NSTX</a:t>
              </a:r>
              <a:endParaRPr lang="en-US" sz="1600" b="1" i="0" dirty="0">
                <a:solidFill>
                  <a:srgbClr val="0070C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6603251" y="2508712"/>
              <a:ext cx="504361" cy="69161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149634" y="1358407"/>
            <a:ext cx="4021869" cy="3298557"/>
            <a:chOff x="149634" y="1358407"/>
            <a:chExt cx="4021869" cy="3298557"/>
          </a:xfrm>
        </p:grpSpPr>
        <p:sp>
          <p:nvSpPr>
            <p:cNvPr id="60" name="TextBox 59"/>
            <p:cNvSpPr txBox="1"/>
            <p:nvPr/>
          </p:nvSpPr>
          <p:spPr>
            <a:xfrm>
              <a:off x="149634" y="1358407"/>
              <a:ext cx="326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800" i="0" dirty="0" err="1" smtClean="0">
                  <a:solidFill>
                    <a:schemeClr val="tx1"/>
                  </a:solidFill>
                </a:rPr>
                <a:t>P</a:t>
              </a:r>
              <a:r>
                <a:rPr lang="en-US" sz="2800" i="0" baseline="-25000" dirty="0" err="1" smtClean="0">
                  <a:solidFill>
                    <a:schemeClr val="tx1"/>
                  </a:solidFill>
                </a:rPr>
                <a:t>fusion</a:t>
              </a:r>
              <a:r>
                <a:rPr lang="en-US" sz="2800" i="0" dirty="0" smtClean="0">
                  <a:solidFill>
                    <a:schemeClr val="tx1"/>
                  </a:solidFill>
                </a:rPr>
                <a:t> ∝ </a:t>
              </a:r>
              <a:r>
                <a:rPr lang="en-US" altLang="en-US" sz="2800" i="0" dirty="0" smtClean="0">
                  <a:solidFill>
                    <a:schemeClr val="tx1"/>
                  </a:solidFill>
                  <a:latin typeface="Symbol" charset="2"/>
                  <a:cs typeface="Symbol" charset="2"/>
                  <a:sym typeface="Symbol"/>
                </a:rPr>
                <a:t></a:t>
              </a:r>
              <a:r>
                <a:rPr lang="en-US" altLang="en-US" sz="2800" i="0" dirty="0" smtClean="0">
                  <a:solidFill>
                    <a:schemeClr val="tx1"/>
                  </a:solidFill>
                  <a:latin typeface="Helvetica" pitchFamily="-64" charset="0"/>
                  <a:sym typeface="Math1" pitchFamily="2" charset="2"/>
                </a:rPr>
                <a:t>p</a:t>
              </a:r>
              <a:r>
                <a:rPr lang="en-US" altLang="en-US" sz="2800" i="0" dirty="0" smtClean="0">
                  <a:solidFill>
                    <a:schemeClr val="tx1"/>
                  </a:solidFill>
                  <a:latin typeface="Symbol" charset="2"/>
                  <a:cs typeface="Symbol" charset="2"/>
                  <a:sym typeface="Symbol"/>
                </a:rPr>
                <a:t></a:t>
              </a:r>
              <a:r>
                <a:rPr lang="en-US" sz="2800" i="0" dirty="0" smtClean="0">
                  <a:solidFill>
                    <a:schemeClr val="tx1"/>
                  </a:solidFill>
                </a:rPr>
                <a:t> </a:t>
              </a:r>
              <a:r>
                <a:rPr lang="en-US" sz="2800" i="0" baseline="30000" dirty="0" smtClean="0">
                  <a:solidFill>
                    <a:schemeClr val="tx1"/>
                  </a:solidFill>
                </a:rPr>
                <a:t>2  </a:t>
              </a:r>
              <a:r>
                <a:rPr lang="en-US" sz="2800" i="0" dirty="0" smtClean="0">
                  <a:solidFill>
                    <a:schemeClr val="tx1"/>
                  </a:solidFill>
                </a:rPr>
                <a:t>x </a:t>
              </a:r>
              <a:r>
                <a:rPr lang="en-US" sz="2800" i="0" baseline="30000" dirty="0" smtClean="0">
                  <a:solidFill>
                    <a:schemeClr val="tx1"/>
                  </a:solidFill>
                </a:rPr>
                <a:t> </a:t>
              </a:r>
              <a:r>
                <a:rPr lang="en-US" sz="3200" i="0" dirty="0" err="1" smtClean="0">
                  <a:solidFill>
                    <a:schemeClr val="tx1"/>
                  </a:solidFill>
                </a:rPr>
                <a:t>Vol</a:t>
              </a:r>
              <a:endParaRPr lang="en-US" sz="2800" i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1003" y="2254219"/>
              <a:ext cx="400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i="0" dirty="0" err="1" smtClean="0">
                  <a:solidFill>
                    <a:schemeClr val="tx1"/>
                  </a:solidFill>
                </a:rPr>
                <a:t>P</a:t>
              </a:r>
              <a:r>
                <a:rPr lang="en-US" sz="2400" i="0" baseline="-25000" dirty="0" err="1" smtClean="0">
                  <a:solidFill>
                    <a:schemeClr val="tx1"/>
                  </a:solidFill>
                </a:rPr>
                <a:t>fusion</a:t>
              </a:r>
              <a:r>
                <a:rPr lang="en-US" sz="2400" i="0" dirty="0" smtClean="0">
                  <a:solidFill>
                    <a:schemeClr val="tx1"/>
                  </a:solidFill>
                </a:rPr>
                <a:t> ∝ </a:t>
              </a:r>
              <a:r>
                <a:rPr lang="en-US" altLang="en-US" sz="2800" i="0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altLang="en-US" sz="2800" i="0" baseline="-25000" dirty="0" smtClean="0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altLang="en-US" sz="2800" i="0" baseline="30000" dirty="0" smtClean="0">
                  <a:solidFill>
                    <a:srgbClr val="FF0000"/>
                  </a:solidFill>
                  <a:latin typeface="Helvetica" pitchFamily="-64" charset="0"/>
                  <a:sym typeface="Math1" pitchFamily="2" charset="2"/>
                </a:rPr>
                <a:t>2</a:t>
              </a:r>
              <a:r>
                <a:rPr lang="en-US" altLang="en-US" sz="2400" i="0" dirty="0" smtClean="0">
                  <a:solidFill>
                    <a:schemeClr val="tx1"/>
                  </a:solidFill>
                  <a:sym typeface="Math1" pitchFamily="2" charset="2"/>
                </a:rPr>
                <a:t>    </a:t>
              </a:r>
              <a:r>
                <a:rPr lang="en-US" altLang="en-US" sz="2400" i="0" dirty="0" smtClean="0">
                  <a:solidFill>
                    <a:schemeClr val="tx1"/>
                  </a:solidFill>
                  <a:latin typeface="Helvetica" pitchFamily="-64" charset="0"/>
                  <a:sym typeface="Math1" pitchFamily="2" charset="2"/>
                </a:rPr>
                <a:t>B</a:t>
              </a:r>
              <a:r>
                <a:rPr lang="en-US" altLang="en-US" sz="2400" i="0" baseline="-25000" dirty="0" smtClean="0">
                  <a:solidFill>
                    <a:schemeClr val="tx1"/>
                  </a:solidFill>
                  <a:latin typeface="Helvetica" pitchFamily="-64" charset="0"/>
                  <a:sym typeface="Math1" pitchFamily="2" charset="2"/>
                </a:rPr>
                <a:t>T0</a:t>
              </a:r>
              <a:r>
                <a:rPr lang="en-US" altLang="en-US" sz="2400" i="0" baseline="30000" dirty="0" smtClean="0">
                  <a:solidFill>
                    <a:schemeClr val="tx1"/>
                  </a:solidFill>
                  <a:latin typeface="Helvetica" pitchFamily="-64" charset="0"/>
                  <a:sym typeface="Math1" pitchFamily="2" charset="2"/>
                </a:rPr>
                <a:t>4 </a:t>
              </a:r>
              <a:r>
                <a:rPr lang="en-US" sz="2400" i="0" dirty="0" smtClean="0">
                  <a:solidFill>
                    <a:schemeClr val="tx1"/>
                  </a:solidFill>
                </a:rPr>
                <a:t> </a:t>
              </a:r>
              <a:r>
                <a:rPr lang="en-US" sz="2400" i="0" dirty="0">
                  <a:solidFill>
                    <a:schemeClr val="tx1"/>
                  </a:solidFill>
                </a:rPr>
                <a:t>x </a:t>
              </a:r>
              <a:r>
                <a:rPr lang="en-US" sz="2400" i="0" baseline="30000" dirty="0">
                  <a:solidFill>
                    <a:schemeClr val="tx1"/>
                  </a:solidFill>
                </a:rPr>
                <a:t> </a:t>
              </a:r>
              <a:r>
                <a:rPr lang="en-US" sz="2400" i="0" dirty="0" err="1">
                  <a:solidFill>
                    <a:schemeClr val="tx1"/>
                  </a:solidFill>
                </a:rPr>
                <a:t>Vol</a:t>
              </a:r>
              <a:r>
                <a:rPr lang="en-US" sz="2400" i="0" dirty="0">
                  <a:solidFill>
                    <a:schemeClr val="tx1"/>
                  </a:solidFill>
                </a:rPr>
                <a:t> </a:t>
              </a:r>
              <a:endParaRPr lang="en-US" sz="2400" i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" name="Up Arrow 21"/>
            <p:cNvSpPr/>
            <p:nvPr/>
          </p:nvSpPr>
          <p:spPr bwMode="auto">
            <a:xfrm>
              <a:off x="2318236" y="2863232"/>
              <a:ext cx="1244600" cy="438602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13898" y="2254219"/>
              <a:ext cx="1737576" cy="56285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2724636" y="3200234"/>
              <a:ext cx="4414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i="0" dirty="0" smtClean="0">
                  <a:solidFill>
                    <a:srgbClr val="000000"/>
                  </a:solidFill>
                </a:rPr>
                <a:t>$</a:t>
              </a:r>
              <a:endParaRPr lang="en-US" sz="3600" i="0" dirty="0">
                <a:solidFill>
                  <a:srgbClr val="000000"/>
                </a:solidFill>
              </a:endParaRPr>
            </a:p>
          </p:txBody>
        </p:sp>
        <p:sp>
          <p:nvSpPr>
            <p:cNvPr id="68" name="Up Arrow 67"/>
            <p:cNvSpPr/>
            <p:nvPr/>
          </p:nvSpPr>
          <p:spPr bwMode="auto">
            <a:xfrm>
              <a:off x="1428303" y="2835444"/>
              <a:ext cx="304800" cy="495300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83803" y="3406771"/>
              <a:ext cx="1193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i="0" dirty="0" smtClean="0">
                  <a:solidFill>
                    <a:srgbClr val="000000"/>
                  </a:solidFill>
                </a:rPr>
                <a:t>Physics limited</a:t>
              </a:r>
              <a:endParaRPr lang="en-US" sz="1800" i="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39542" y="3733634"/>
              <a:ext cx="16292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i="0" dirty="0" smtClean="0">
                  <a:solidFill>
                    <a:srgbClr val="000000"/>
                  </a:solidFill>
                </a:rPr>
                <a:t>Investment &amp;  engineering limited</a:t>
              </a:r>
              <a:endParaRPr lang="en-US" sz="180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4</a:t>
            </a:fld>
            <a:endParaRPr lang="en-US" sz="1000" i="0" dirty="0"/>
          </a:p>
        </p:txBody>
      </p:sp>
      <p:sp>
        <p:nvSpPr>
          <p:cNvPr id="77" name="TextBox 76"/>
          <p:cNvSpPr txBox="1"/>
          <p:nvPr/>
        </p:nvSpPr>
        <p:spPr>
          <a:xfrm>
            <a:off x="174701" y="4725068"/>
            <a:ext cx="378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i="0" dirty="0" err="1" smtClean="0">
                <a:solidFill>
                  <a:schemeClr val="tx1"/>
                </a:solidFill>
              </a:rPr>
              <a:t>W</a:t>
            </a:r>
            <a:r>
              <a:rPr lang="en-US" sz="28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800" i="0" dirty="0" smtClean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∝ </a:t>
            </a:r>
            <a:r>
              <a:rPr lang="en-US" sz="2800" i="0" dirty="0" err="1">
                <a:solidFill>
                  <a:schemeClr val="tx1"/>
                </a:solidFill>
              </a:rPr>
              <a:t>P</a:t>
            </a:r>
            <a:r>
              <a:rPr lang="en-US" sz="2800" i="0" baseline="-25000" dirty="0" err="1">
                <a:solidFill>
                  <a:schemeClr val="tx1"/>
                </a:solidFill>
              </a:rPr>
              <a:t>fusion</a:t>
            </a:r>
            <a:r>
              <a:rPr lang="en-US" sz="2800" i="0" baseline="-250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/ </a:t>
            </a:r>
            <a:r>
              <a:rPr lang="en-US" sz="3200" i="0" dirty="0" smtClean="0">
                <a:solidFill>
                  <a:schemeClr val="tx1"/>
                </a:solidFill>
              </a:rPr>
              <a:t>Area</a:t>
            </a:r>
            <a:endParaRPr lang="en-US" sz="2800" i="0" baseline="-250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0634" y="5430634"/>
            <a:ext cx="78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i="0" dirty="0" err="1" smtClean="0">
                <a:solidFill>
                  <a:schemeClr val="tx1"/>
                </a:solidFill>
              </a:rPr>
              <a:t>W</a:t>
            </a:r>
            <a:r>
              <a:rPr lang="en-US" sz="28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800" i="0" dirty="0" smtClean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∝ </a:t>
            </a:r>
            <a:r>
              <a:rPr lang="en-US" altLang="en-US" sz="2800" i="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en-US" sz="2800" i="0" baseline="-25000" dirty="0" smtClean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altLang="en-US" sz="2800" i="0" baseline="30000" dirty="0" smtClean="0">
                <a:solidFill>
                  <a:srgbClr val="FF0000"/>
                </a:solidFill>
                <a:latin typeface="Helvetica" pitchFamily="-64" charset="0"/>
                <a:sym typeface="Math1" pitchFamily="2" charset="2"/>
              </a:rPr>
              <a:t>2</a:t>
            </a:r>
            <a:r>
              <a:rPr lang="en-US" altLang="en-US" sz="2800" i="0" dirty="0" smtClean="0">
                <a:solidFill>
                  <a:schemeClr val="tx1"/>
                </a:solidFill>
                <a:sym typeface="Math1" pitchFamily="2" charset="2"/>
              </a:rPr>
              <a:t> </a:t>
            </a:r>
            <a:r>
              <a:rPr lang="en-US" altLang="en-US" sz="2800" i="0" dirty="0">
                <a:solidFill>
                  <a:schemeClr val="tx1"/>
                </a:solidFill>
                <a:latin typeface="Helvetica" pitchFamily="-64" charset="0"/>
                <a:sym typeface="Math1" pitchFamily="2" charset="2"/>
              </a:rPr>
              <a:t>B</a:t>
            </a:r>
            <a:r>
              <a:rPr lang="en-US" altLang="en-US" sz="2800" i="0" baseline="-25000" dirty="0">
                <a:solidFill>
                  <a:schemeClr val="tx1"/>
                </a:solidFill>
                <a:latin typeface="Helvetica" pitchFamily="-64" charset="0"/>
                <a:sym typeface="Math1" pitchFamily="2" charset="2"/>
              </a:rPr>
              <a:t>T0</a:t>
            </a:r>
            <a:r>
              <a:rPr lang="en-US" altLang="en-US" sz="2800" i="0" baseline="30000" dirty="0">
                <a:solidFill>
                  <a:schemeClr val="tx1"/>
                </a:solidFill>
                <a:latin typeface="Helvetica" pitchFamily="-64" charset="0"/>
                <a:sym typeface="Math1" pitchFamily="2" charset="2"/>
              </a:rPr>
              <a:t>4 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sz="2800" i="0" dirty="0" smtClean="0">
                <a:solidFill>
                  <a:schemeClr val="tx1"/>
                </a:solidFill>
              </a:rPr>
              <a:t>a   (not strongly size dependent)</a:t>
            </a:r>
            <a:endParaRPr lang="en-US" sz="2800" i="0" baseline="-250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07171" y="6179972"/>
            <a:ext cx="8108310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tIns="182880" anchor="ctr">
            <a:spAutoFit/>
          </a:bodyPr>
          <a:lstStyle/>
          <a:p>
            <a:pPr marL="0" indent="0" algn="ctr">
              <a:lnSpc>
                <a:spcPts val="1760"/>
              </a:lnSpc>
              <a:buFontTx/>
              <a:buNone/>
            </a:pPr>
            <a:r>
              <a:rPr lang="en-US" sz="2800" b="1" i="0" dirty="0" err="1">
                <a:solidFill>
                  <a:srgbClr val="FF0000"/>
                </a:solidFill>
              </a:rPr>
              <a:t>W</a:t>
            </a:r>
            <a:r>
              <a:rPr lang="en-US" sz="2800" b="1" i="0" baseline="-25000" dirty="0" err="1">
                <a:solidFill>
                  <a:srgbClr val="FF0000"/>
                </a:solidFill>
              </a:rPr>
              <a:t>n</a:t>
            </a:r>
            <a:r>
              <a:rPr lang="en-US" sz="2800" b="1" i="0" dirty="0">
                <a:solidFill>
                  <a:srgbClr val="FF0000"/>
                </a:solidFill>
              </a:rPr>
              <a:t> </a:t>
            </a:r>
            <a:r>
              <a:rPr lang="en-US" sz="2800" b="1" i="0" dirty="0" smtClean="0">
                <a:solidFill>
                  <a:srgbClr val="FF0000"/>
                </a:solidFill>
              </a:rPr>
              <a:t> ~ 1-2 MW/m</a:t>
            </a:r>
            <a:r>
              <a:rPr lang="en-US" sz="2800" b="1" i="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i="0" dirty="0" smtClean="0">
                <a:solidFill>
                  <a:srgbClr val="FF0000"/>
                </a:solidFill>
              </a:rPr>
              <a:t> with R ~ 1-2m FNSF feasible!</a:t>
            </a:r>
            <a:endParaRPr lang="en-US" sz="2800" b="1" i="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5599216" y="3379058"/>
            <a:ext cx="375291" cy="684179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84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0" y="66840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7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600" i="0" dirty="0" smtClean="0">
                <a:solidFill>
                  <a:srgbClr val="0000CC"/>
                </a:solidFill>
              </a:rPr>
              <a:t>MA-Class ST Research Started </a:t>
            </a:r>
            <a:r>
              <a:rPr lang="en-US" sz="3600" dirty="0" smtClean="0">
                <a:solidFill>
                  <a:srgbClr val="0000CC"/>
                </a:solidFill>
              </a:rPr>
              <a:t>~</a:t>
            </a:r>
            <a:r>
              <a:rPr lang="en-US" sz="3600" i="0" dirty="0" smtClean="0">
                <a:solidFill>
                  <a:srgbClr val="0000CC"/>
                </a:solidFill>
              </a:rPr>
              <a:t>2000</a:t>
            </a:r>
          </a:p>
          <a:p>
            <a:pPr algn="ctr" eaLnBrk="0" hangingPunct="0">
              <a:lnSpc>
                <a:spcPts val="27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Complementary Physics Capabilities of NSTX and MAST</a:t>
            </a:r>
          </a:p>
        </p:txBody>
      </p:sp>
      <p:sp>
        <p:nvSpPr>
          <p:cNvPr id="91" name="Text Box 1"/>
          <p:cNvSpPr txBox="1">
            <a:spLocks noChangeArrowheads="1"/>
          </p:cNvSpPr>
          <p:nvPr/>
        </p:nvSpPr>
        <p:spPr bwMode="auto">
          <a:xfrm>
            <a:off x="1286573" y="873136"/>
            <a:ext cx="965561" cy="4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ÇlÇr ñæí©" charset="0"/>
              </a:rPr>
              <a:t>NSTX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" y="1261480"/>
            <a:ext cx="2724511" cy="48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37" y="1240544"/>
            <a:ext cx="2707843" cy="47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1"/>
          <p:cNvSpPr txBox="1">
            <a:spLocks noChangeArrowheads="1"/>
          </p:cNvSpPr>
          <p:nvPr/>
        </p:nvSpPr>
        <p:spPr bwMode="auto">
          <a:xfrm>
            <a:off x="7370719" y="881603"/>
            <a:ext cx="965561" cy="4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ÇlÇr ñæí©" charset="0"/>
              </a:rPr>
              <a:t>MAST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5396" y="6227801"/>
            <a:ext cx="224406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rIns="0">
            <a:spAutoFit/>
          </a:bodyPr>
          <a:lstStyle/>
          <a:p>
            <a:pPr lvl="0" algn="ctr">
              <a:buNone/>
            </a:pPr>
            <a:r>
              <a:rPr lang="en-US" sz="1200" b="0" i="1" dirty="0">
                <a:solidFill>
                  <a:schemeClr val="tx1"/>
                </a:solidFill>
              </a:rPr>
              <a:t>A. Sykes, </a:t>
            </a:r>
            <a:r>
              <a:rPr lang="en-US" sz="1200" b="0" i="1" dirty="0" smtClean="0">
                <a:solidFill>
                  <a:schemeClr val="tx1"/>
                </a:solidFill>
              </a:rPr>
              <a:t>IAEA 2000, NF 2001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844" y="6238101"/>
            <a:ext cx="23114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200" b="0" i="1" dirty="0">
                <a:solidFill>
                  <a:schemeClr val="tx1"/>
                </a:solidFill>
              </a:rPr>
              <a:t>M. </a:t>
            </a:r>
            <a:r>
              <a:rPr lang="en-US" sz="1200" b="0" i="1" dirty="0" smtClean="0">
                <a:solidFill>
                  <a:schemeClr val="tx1"/>
                </a:solidFill>
              </a:rPr>
              <a:t>Ono, IAEA 2000, NF 2001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2674" y="3115459"/>
            <a:ext cx="1490133" cy="245913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algn="r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NSTX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R </a:t>
            </a:r>
            <a:r>
              <a:rPr lang="en-US" sz="1600" i="0" dirty="0">
                <a:solidFill>
                  <a:schemeClr val="tx1"/>
                </a:solidFill>
              </a:rPr>
              <a:t>= 85 cm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A ≥ 1.3 </a:t>
            </a:r>
            <a:endParaRPr lang="en-US" sz="1600" i="0" dirty="0">
              <a:solidFill>
                <a:schemeClr val="tx1"/>
              </a:solidFill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charset="0"/>
              <a:buChar char="k"/>
            </a:pPr>
            <a:r>
              <a:rPr lang="en-US" sz="1600" i="0" dirty="0" smtClean="0">
                <a:solidFill>
                  <a:schemeClr val="tx1"/>
                </a:solidFill>
              </a:rPr>
              <a:t>= </a:t>
            </a:r>
            <a:r>
              <a:rPr lang="en-US" sz="1600" i="0" dirty="0">
                <a:solidFill>
                  <a:schemeClr val="tx1"/>
                </a:solidFill>
              </a:rPr>
              <a:t>1.7 - 3.0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B</a:t>
            </a:r>
            <a:r>
              <a:rPr lang="en-US" sz="1600" i="0" baseline="-25000" dirty="0" smtClean="0">
                <a:solidFill>
                  <a:schemeClr val="tx1"/>
                </a:solidFill>
              </a:rPr>
              <a:t>T</a:t>
            </a:r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en-US" sz="1600" i="0" dirty="0">
                <a:solidFill>
                  <a:schemeClr val="tx1"/>
                </a:solidFill>
              </a:rPr>
              <a:t>= 5.5 </a:t>
            </a:r>
            <a:r>
              <a:rPr lang="en-US" sz="1600" i="0" dirty="0" err="1">
                <a:solidFill>
                  <a:schemeClr val="tx1"/>
                </a:solidFill>
              </a:rPr>
              <a:t>kG</a:t>
            </a:r>
            <a:endParaRPr lang="en-US" sz="1600" i="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err="1">
                <a:solidFill>
                  <a:schemeClr val="tx1"/>
                </a:solidFill>
              </a:rPr>
              <a:t>I</a:t>
            </a:r>
            <a:r>
              <a:rPr lang="en-US" sz="1600" i="0" baseline="-25000" dirty="0" err="1">
                <a:solidFill>
                  <a:schemeClr val="tx1"/>
                </a:solidFill>
              </a:rPr>
              <a:t>p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</a:rPr>
              <a:t>≤ </a:t>
            </a:r>
            <a:r>
              <a:rPr lang="en-US" sz="1600" i="0" dirty="0">
                <a:solidFill>
                  <a:schemeClr val="tx1"/>
                </a:solidFill>
              </a:rPr>
              <a:t>1.5 MA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err="1">
                <a:solidFill>
                  <a:schemeClr val="tx1"/>
                </a:solidFill>
              </a:rPr>
              <a:t>V</a:t>
            </a:r>
            <a:r>
              <a:rPr lang="en-US" sz="1600" i="0" baseline="-25000" dirty="0" err="1">
                <a:solidFill>
                  <a:schemeClr val="tx1"/>
                </a:solidFill>
              </a:rPr>
              <a:t>p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</a:rPr>
              <a:t>≤ 14 </a:t>
            </a:r>
            <a:r>
              <a:rPr lang="en-US" sz="1600" i="0" dirty="0">
                <a:solidFill>
                  <a:schemeClr val="tx1"/>
                </a:solidFill>
              </a:rPr>
              <a:t>m</a:t>
            </a:r>
            <a:r>
              <a:rPr lang="en-US" sz="1600" i="0" baseline="30000" dirty="0">
                <a:solidFill>
                  <a:schemeClr val="tx1"/>
                </a:solidFill>
              </a:rPr>
              <a:t>3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P</a:t>
            </a:r>
            <a:r>
              <a:rPr lang="en-US" sz="1600" i="0" baseline="-25000" dirty="0" smtClean="0">
                <a:solidFill>
                  <a:srgbClr val="FF0000"/>
                </a:solidFill>
              </a:rPr>
              <a:t>NBI</a:t>
            </a:r>
            <a:r>
              <a:rPr lang="en-US" sz="1600" i="0" dirty="0" smtClean="0">
                <a:solidFill>
                  <a:srgbClr val="FF0000"/>
                </a:solidFill>
              </a:rPr>
              <a:t> </a:t>
            </a:r>
            <a:r>
              <a:rPr lang="en-US" sz="1600" i="0" dirty="0">
                <a:solidFill>
                  <a:srgbClr val="FF0000"/>
                </a:solidFill>
              </a:rPr>
              <a:t>= 7.4 </a:t>
            </a:r>
            <a:r>
              <a:rPr lang="en-US" sz="1600" i="0" dirty="0" smtClean="0">
                <a:solidFill>
                  <a:srgbClr val="FF0000"/>
                </a:solidFill>
              </a:rPr>
              <a:t>MW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3579" y="274612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i="0" dirty="0" smtClean="0">
                <a:solidFill>
                  <a:srgbClr val="0000CC"/>
                </a:solidFill>
              </a:rPr>
              <a:t>Similar Capabilities</a:t>
            </a:r>
            <a:endParaRPr lang="en-US" b="1" i="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62838" y="3115460"/>
            <a:ext cx="1536700" cy="245913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algn="r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MAST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R </a:t>
            </a:r>
            <a:r>
              <a:rPr lang="en-US" sz="1600" i="0" dirty="0">
                <a:solidFill>
                  <a:schemeClr val="tx1"/>
                </a:solidFill>
              </a:rPr>
              <a:t>= </a:t>
            </a:r>
            <a:r>
              <a:rPr lang="en-US" sz="1600" i="0" dirty="0" smtClean="0">
                <a:solidFill>
                  <a:schemeClr val="tx1"/>
                </a:solidFill>
              </a:rPr>
              <a:t>80 </a:t>
            </a:r>
            <a:r>
              <a:rPr lang="en-US" sz="1600" i="0" dirty="0">
                <a:solidFill>
                  <a:schemeClr val="tx1"/>
                </a:solidFill>
              </a:rPr>
              <a:t>cm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A ≥ 1.3</a:t>
            </a:r>
            <a:endParaRPr lang="en-US" sz="1600" i="0" dirty="0">
              <a:solidFill>
                <a:schemeClr val="tx1"/>
              </a:solidFill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charset="0"/>
              <a:buChar char="k"/>
            </a:pPr>
            <a:r>
              <a:rPr lang="en-US" sz="1600" i="0" dirty="0" smtClean="0">
                <a:solidFill>
                  <a:schemeClr val="tx1"/>
                </a:solidFill>
              </a:rPr>
              <a:t>= </a:t>
            </a:r>
            <a:r>
              <a:rPr lang="en-US" sz="1600" i="0" dirty="0">
                <a:solidFill>
                  <a:schemeClr val="tx1"/>
                </a:solidFill>
              </a:rPr>
              <a:t>1.7 </a:t>
            </a:r>
            <a:r>
              <a:rPr lang="en-US" sz="1600" i="0" dirty="0" smtClean="0">
                <a:solidFill>
                  <a:schemeClr val="tx1"/>
                </a:solidFill>
              </a:rPr>
              <a:t>– 2.5</a:t>
            </a:r>
            <a:endParaRPr lang="en-US" sz="1600" i="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B</a:t>
            </a:r>
            <a:r>
              <a:rPr lang="en-US" sz="1600" i="0" baseline="-25000" dirty="0" smtClean="0">
                <a:solidFill>
                  <a:schemeClr val="tx1"/>
                </a:solidFill>
              </a:rPr>
              <a:t>T</a:t>
            </a:r>
            <a:r>
              <a:rPr lang="en-US" sz="1600" i="0" dirty="0" smtClean="0">
                <a:solidFill>
                  <a:schemeClr val="tx1"/>
                </a:solidFill>
              </a:rPr>
              <a:t> ~ 5.0 </a:t>
            </a:r>
            <a:r>
              <a:rPr lang="en-US" sz="1600" i="0" dirty="0" err="1">
                <a:solidFill>
                  <a:schemeClr val="tx1"/>
                </a:solidFill>
              </a:rPr>
              <a:t>kG</a:t>
            </a:r>
            <a:endParaRPr lang="en-US" sz="1600" i="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err="1">
                <a:solidFill>
                  <a:schemeClr val="tx1"/>
                </a:solidFill>
              </a:rPr>
              <a:t>I</a:t>
            </a:r>
            <a:r>
              <a:rPr lang="en-US" sz="1600" i="0" baseline="-25000" dirty="0" err="1">
                <a:solidFill>
                  <a:schemeClr val="tx1"/>
                </a:solidFill>
              </a:rPr>
              <a:t>p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</a:rPr>
              <a:t>≤ </a:t>
            </a:r>
            <a:r>
              <a:rPr lang="en-US" sz="1600" i="0" dirty="0">
                <a:solidFill>
                  <a:schemeClr val="tx1"/>
                </a:solidFill>
              </a:rPr>
              <a:t>1.5 MA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err="1">
                <a:solidFill>
                  <a:schemeClr val="tx1"/>
                </a:solidFill>
              </a:rPr>
              <a:t>V</a:t>
            </a:r>
            <a:r>
              <a:rPr lang="en-US" sz="1600" i="0" baseline="-25000" dirty="0" err="1">
                <a:solidFill>
                  <a:schemeClr val="tx1"/>
                </a:solidFill>
              </a:rPr>
              <a:t>p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</a:rPr>
              <a:t>≤ 10 </a:t>
            </a:r>
            <a:r>
              <a:rPr lang="en-US" sz="1600" i="0" dirty="0">
                <a:solidFill>
                  <a:schemeClr val="tx1"/>
                </a:solidFill>
              </a:rPr>
              <a:t>m</a:t>
            </a:r>
            <a:r>
              <a:rPr lang="en-US" sz="1600" i="0" baseline="30000" dirty="0">
                <a:solidFill>
                  <a:schemeClr val="tx1"/>
                </a:solidFill>
              </a:rPr>
              <a:t>3</a:t>
            </a:r>
          </a:p>
          <a:p>
            <a:pPr algn="l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P</a:t>
            </a:r>
            <a:r>
              <a:rPr lang="en-US" sz="1600" i="0" baseline="-25000" dirty="0" smtClean="0">
                <a:solidFill>
                  <a:srgbClr val="FF0000"/>
                </a:solidFill>
              </a:rPr>
              <a:t>NBI</a:t>
            </a:r>
            <a:r>
              <a:rPr lang="en-US" sz="1600" i="0" dirty="0" smtClean="0">
                <a:solidFill>
                  <a:srgbClr val="FF0000"/>
                </a:solidFill>
              </a:rPr>
              <a:t> </a:t>
            </a:r>
            <a:r>
              <a:rPr lang="en-US" sz="1600" i="0" dirty="0">
                <a:solidFill>
                  <a:srgbClr val="FF0000"/>
                </a:solidFill>
              </a:rPr>
              <a:t>= </a:t>
            </a:r>
            <a:r>
              <a:rPr lang="en-US" sz="1600" i="0" dirty="0" smtClean="0">
                <a:solidFill>
                  <a:srgbClr val="FF0000"/>
                </a:solidFill>
              </a:rPr>
              <a:t>4.0 MW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6560" y="1686560"/>
            <a:ext cx="243840" cy="19304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24320" y="1270000"/>
            <a:ext cx="243840" cy="19304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715760" y="4246880"/>
            <a:ext cx="243840" cy="193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8480" y="4480560"/>
            <a:ext cx="243840" cy="193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5205" y="5630667"/>
            <a:ext cx="2971799" cy="830997"/>
          </a:xfrm>
          <a:prstGeom prst="rect">
            <a:avLst/>
          </a:prstGeom>
          <a:solidFill>
            <a:srgbClr val="FFD5CC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</a:rPr>
              <a:t>Comprehensive diagnostics</a:t>
            </a:r>
          </a:p>
          <a:p>
            <a:pPr marL="169863" indent="-1698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</a:rPr>
              <a:t>Physics integration</a:t>
            </a:r>
          </a:p>
          <a:p>
            <a:pPr marL="169863" indent="-1698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</a:rPr>
              <a:t>Scenario development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857500" y="1280159"/>
            <a:ext cx="1714499" cy="1280160"/>
          </a:xfrm>
          <a:prstGeom prst="rect">
            <a:avLst/>
          </a:prstGeom>
          <a:solidFill>
            <a:srgbClr val="FFF6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algn="r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Passive </a:t>
            </a:r>
            <a:r>
              <a:rPr lang="en-US" sz="1600" i="0" dirty="0">
                <a:solidFill>
                  <a:schemeClr val="tx1"/>
                </a:solidFill>
                <a:latin typeface="Arial Narrow" panose="020B0606020202030204" pitchFamily="34" charset="0"/>
              </a:rPr>
              <a:t>Plates</a:t>
            </a:r>
          </a:p>
          <a:p>
            <a:pPr algn="l" eaLnBrk="1" hangingPunct="1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Helicity Injection</a:t>
            </a:r>
          </a:p>
          <a:p>
            <a:pPr algn="l" eaLnBrk="1" hangingPunct="1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Fast wave heating</a:t>
            </a:r>
            <a:endParaRPr lang="en-US" sz="1600" i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>
              <a:lnSpc>
                <a:spcPts val="178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 x 6 RWM Coils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486940" y="1280161"/>
            <a:ext cx="2040860" cy="1297791"/>
          </a:xfrm>
          <a:prstGeom prst="rect">
            <a:avLst/>
          </a:prstGeom>
          <a:solidFill>
            <a:srgbClr val="FFF6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algn="r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spcBef>
                <a:spcPct val="20000"/>
              </a:spcBef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286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ts val="188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Large </a:t>
            </a:r>
            <a:r>
              <a:rPr lang="en-US" sz="1600" i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divertor</a:t>
            </a: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volume</a:t>
            </a:r>
            <a:endParaRPr lang="en-US" sz="1600" i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>
              <a:lnSpc>
                <a:spcPts val="188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Merging/Compression</a:t>
            </a:r>
          </a:p>
          <a:p>
            <a:pPr algn="l" eaLnBrk="1" hangingPunct="1">
              <a:lnSpc>
                <a:spcPts val="188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Electron Cyclotron</a:t>
            </a:r>
            <a:endParaRPr lang="en-US" sz="1600" i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 eaLnBrk="1" hangingPunct="1">
              <a:lnSpc>
                <a:spcPts val="188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 x 12 ELM coils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1816" y="910829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i="0" dirty="0" smtClean="0">
                <a:solidFill>
                  <a:srgbClr val="0000CC"/>
                </a:solidFill>
              </a:rPr>
              <a:t>Complementary Capabilities</a:t>
            </a:r>
            <a:endParaRPr lang="en-US" b="1" i="0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5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20154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Mega-ampere-class STs rely heavily on co-injected neutral beams for heating, current drive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080"/>
            <a:ext cx="5220586" cy="48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96" y="1584239"/>
            <a:ext cx="3909290" cy="405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01075" y="5656769"/>
            <a:ext cx="2364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New </a:t>
            </a:r>
            <a:r>
              <a:rPr lang="en-US" sz="2400" b="1" dirty="0" smtClean="0">
                <a:solidFill>
                  <a:srgbClr val="0000CC"/>
                </a:solidFill>
              </a:rPr>
              <a:t>2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nd</a:t>
            </a:r>
            <a:r>
              <a:rPr lang="en-US" sz="2400" b="1" dirty="0" smtClean="0">
                <a:solidFill>
                  <a:srgbClr val="0000CC"/>
                </a:solidFill>
              </a:rPr>
              <a:t> NBI</a:t>
            </a:r>
            <a:endParaRPr lang="en-US" sz="2400" b="1" dirty="0">
              <a:solidFill>
                <a:srgbClr val="0000CC"/>
              </a:solidFill>
            </a:endParaRPr>
          </a:p>
          <a:p>
            <a:pPr algn="ctr"/>
            <a:r>
              <a:rPr lang="en-US" sz="1600" dirty="0">
                <a:solidFill>
                  <a:srgbClr val="0000CC"/>
                </a:solidFill>
              </a:rPr>
              <a:t>(R</a:t>
            </a:r>
            <a:r>
              <a:rPr lang="en-US" sz="1600" baseline="-25000" dirty="0">
                <a:solidFill>
                  <a:srgbClr val="0000CC"/>
                </a:solidFill>
              </a:rPr>
              <a:t>TAN</a:t>
            </a:r>
            <a:r>
              <a:rPr lang="en-US" sz="1600" dirty="0">
                <a:solidFill>
                  <a:srgbClr val="0000CC"/>
                </a:solidFill>
              </a:rPr>
              <a:t>=110, 120, 130cm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rgbClr val="0000CC"/>
                </a:solidFill>
              </a:rPr>
              <a:t>5MW, 5s, </a:t>
            </a:r>
            <a:r>
              <a:rPr lang="en-US" sz="1600" dirty="0" smtClean="0">
                <a:solidFill>
                  <a:srgbClr val="0000CC"/>
                </a:solidFill>
              </a:rPr>
              <a:t>80keV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9470" y="5663621"/>
            <a:ext cx="2153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Original </a:t>
            </a:r>
            <a:r>
              <a:rPr lang="en-US" sz="2400" b="1" dirty="0">
                <a:solidFill>
                  <a:srgbClr val="0000CC"/>
                </a:solidFill>
              </a:rPr>
              <a:t>NBI</a:t>
            </a:r>
          </a:p>
          <a:p>
            <a:pPr algn="ctr"/>
            <a:r>
              <a:rPr lang="en-US" sz="1600" dirty="0">
                <a:solidFill>
                  <a:srgbClr val="0000CC"/>
                </a:solidFill>
              </a:rPr>
              <a:t>(R</a:t>
            </a:r>
            <a:r>
              <a:rPr lang="en-US" sz="1600" baseline="-25000" dirty="0">
                <a:solidFill>
                  <a:srgbClr val="0000CC"/>
                </a:solidFill>
              </a:rPr>
              <a:t>TAN</a:t>
            </a:r>
            <a:r>
              <a:rPr lang="en-US" sz="1600" dirty="0">
                <a:solidFill>
                  <a:srgbClr val="0000CC"/>
                </a:solidFill>
              </a:rPr>
              <a:t> = 50, 60, 70cm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5MW, 5s, 80keV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6</a:t>
            </a:fld>
            <a:endParaRPr lang="en-US" sz="1000" i="0" dirty="0"/>
          </a:p>
        </p:txBody>
      </p:sp>
      <p:sp>
        <p:nvSpPr>
          <p:cNvPr id="6" name="TextBox 5"/>
          <p:cNvSpPr txBox="1"/>
          <p:nvPr/>
        </p:nvSpPr>
        <p:spPr>
          <a:xfrm>
            <a:off x="7781510" y="122161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NSTX-U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78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physics accessed in ST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nhanced understanding of toroidal confinement physics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0091"/>
            <a:ext cx="9144000" cy="5794744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Lower A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3000" dirty="0">
                <a:solidFill>
                  <a:srgbClr val="0000CC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strong shaping</a:t>
            </a:r>
          </a:p>
          <a:p>
            <a:pPr>
              <a:lnSpc>
                <a:spcPct val="95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3000" dirty="0" smtClean="0">
                <a:latin typeface="Symbol" panose="05050102010706020507" pitchFamily="18" charset="2"/>
                <a:cs typeface="Arial" panose="020B0604020202020204" pitchFamily="34" charset="0"/>
              </a:rPr>
              <a:t>b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lectromagnetic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effects in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turbulence</a:t>
            </a:r>
          </a:p>
          <a:p>
            <a:pPr lvl="1">
              <a:lnSpc>
                <a:spcPct val="95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More potential drive for fast-ion-driven instabilities</a:t>
            </a:r>
          </a:p>
          <a:p>
            <a:pPr lvl="2">
              <a:lnSpc>
                <a:spcPct val="95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Simulate fast-ion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of ITER / burning plasmas</a:t>
            </a:r>
          </a:p>
          <a:p>
            <a:pPr lvl="1">
              <a:lnSpc>
                <a:spcPct val="95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ver-dense plasmas: RF heating, current drive</a:t>
            </a:r>
          </a:p>
          <a:p>
            <a:pPr>
              <a:lnSpc>
                <a:spcPct val="95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Low-A / high-</a:t>
            </a:r>
            <a:r>
              <a:rPr lang="en-US" sz="30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broadly impact transport, stability:</a:t>
            </a:r>
          </a:p>
          <a:p>
            <a:pPr lvl="1">
              <a:lnSpc>
                <a:spcPct val="95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fraction of trapped particles (low A)</a:t>
            </a:r>
          </a:p>
          <a:p>
            <a:pPr lvl="1">
              <a:lnSpc>
                <a:spcPct val="95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Increased normalized orbit size (high </a:t>
            </a:r>
            <a:r>
              <a:rPr lang="en-US" sz="26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5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Increase flow shear (due to low B, low 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1" indent="-342900">
              <a:lnSpc>
                <a:spcPct val="95000"/>
              </a:lnSpc>
              <a:buFont typeface="Arial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geometry (small R) 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higher power and particle fluxes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relevant to ITER, reactors</a:t>
            </a:r>
          </a:p>
          <a:p>
            <a:pPr>
              <a:lnSpc>
                <a:spcPct val="95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41" y="1307815"/>
            <a:ext cx="4550735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overview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MHD Stability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Confinement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 Particles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Upgrade Status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find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</a:t>
            </a:r>
            <a:r>
              <a:rPr lang="en-US" sz="3200" dirty="0" err="1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b</a:t>
            </a:r>
            <a:r>
              <a:rPr lang="en-US" sz="3200" baseline="-25000" dirty="0" err="1">
                <a:solidFill>
                  <a:srgbClr val="FF0000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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 more aspect ratio invariant than </a:t>
            </a:r>
            <a:r>
              <a:rPr lang="en-US" sz="3200" dirty="0" err="1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b</a:t>
            </a:r>
            <a:r>
              <a:rPr lang="en-US" sz="3200" baseline="-25000" dirty="0" err="1">
                <a:solidFill>
                  <a:schemeClr val="tx1"/>
                </a:solidFill>
                <a:sym typeface="Symbol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Symbol" panose="05050102010706020507" pitchFamily="18" charset="2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both with &amp; without wall stabilization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" y="2603715"/>
            <a:ext cx="3605994" cy="3441837"/>
          </a:xfrm>
        </p:spPr>
        <p:txBody>
          <a:bodyPr/>
          <a:lstStyle/>
          <a:p>
            <a:pPr marL="0" indent="0" algn="r">
              <a:buNone/>
            </a:pPr>
            <a:r>
              <a:rPr lang="en-US" sz="2800" b="1" dirty="0" err="1">
                <a:latin typeface="Symbol" panose="05050102010706020507" pitchFamily="18" charset="2"/>
              </a:rPr>
              <a:t>b</a:t>
            </a:r>
            <a:r>
              <a:rPr lang="en-US" sz="2800" b="1" baseline="-25000" dirty="0" err="1"/>
              <a:t>T</a:t>
            </a:r>
            <a:r>
              <a:rPr lang="en-US" sz="2800" b="1" dirty="0"/>
              <a:t> </a:t>
            </a:r>
            <a:r>
              <a:rPr lang="en-US" sz="2800" b="1" dirty="0">
                <a:sym typeface="Symbol"/>
              </a:rPr>
              <a:t></a:t>
            </a:r>
            <a:r>
              <a:rPr lang="en-US" sz="2800" b="1" dirty="0"/>
              <a:t> 2</a:t>
            </a:r>
            <a:r>
              <a:rPr lang="en-US" sz="2800" b="1" dirty="0">
                <a:latin typeface="Symbol" panose="05050102010706020507" pitchFamily="18" charset="2"/>
              </a:rPr>
              <a:t>m</a:t>
            </a:r>
            <a:r>
              <a:rPr lang="en-US" sz="2800" b="1" baseline="-25000" dirty="0"/>
              <a:t>0</a:t>
            </a:r>
            <a:r>
              <a:rPr lang="en-US" sz="2800" b="1" dirty="0">
                <a:sym typeface="Symbol"/>
              </a:rPr>
              <a:t>p / B</a:t>
            </a:r>
            <a:r>
              <a:rPr lang="en-US" sz="2800" b="1" baseline="-25000" dirty="0">
                <a:sym typeface="Symbol"/>
              </a:rPr>
              <a:t>T0</a:t>
            </a:r>
            <a:r>
              <a:rPr lang="en-US" sz="2800" b="1" baseline="30000" dirty="0">
                <a:sym typeface="Symbol"/>
              </a:rPr>
              <a:t>2</a:t>
            </a:r>
          </a:p>
          <a:p>
            <a:pPr marL="0" indent="0" algn="r">
              <a:buNone/>
            </a:pPr>
            <a:r>
              <a:rPr lang="en-US" sz="2800" b="1" dirty="0">
                <a:solidFill>
                  <a:srgbClr val="FF0000"/>
                </a:solidFill>
                <a:sym typeface="Symbol"/>
              </a:rPr>
              <a:t></a:t>
            </a:r>
            <a:r>
              <a:rPr lang="en-US" sz="2800" b="1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</a:t>
            </a:r>
            <a:r>
              <a:rPr lang="en-US" sz="2800" b="1" dirty="0">
                <a:solidFill>
                  <a:srgbClr val="FF0000"/>
                </a:solidFill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800" b="1" baseline="-25000" dirty="0">
                <a:solidFill>
                  <a:srgbClr val="FF0000"/>
                </a:solidFill>
              </a:rPr>
              <a:t>0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p / B</a:t>
            </a:r>
            <a:r>
              <a:rPr lang="en-US" sz="2800" b="1" baseline="30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 </a:t>
            </a:r>
            <a:endParaRPr lang="en-US" sz="2800" b="1" baseline="300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2800" b="1" dirty="0">
                <a:solidFill>
                  <a:srgbClr val="339966"/>
                </a:solidFill>
              </a:rPr>
              <a:t>I</a:t>
            </a:r>
            <a:r>
              <a:rPr lang="en-US" sz="2800" b="1" baseline="-25000" dirty="0">
                <a:solidFill>
                  <a:srgbClr val="339966"/>
                </a:solidFill>
              </a:rPr>
              <a:t>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>
                <a:solidFill>
                  <a:srgbClr val="339966"/>
                </a:solidFill>
                <a:sym typeface="Symbol"/>
              </a:rPr>
              <a:t> I</a:t>
            </a:r>
            <a:r>
              <a:rPr lang="en-US" sz="2800" b="1" baseline="-25000" dirty="0">
                <a:solidFill>
                  <a:srgbClr val="339966"/>
                </a:solidFill>
                <a:sym typeface="Symbol"/>
              </a:rPr>
              <a:t>P</a:t>
            </a:r>
            <a:r>
              <a:rPr lang="en-US" sz="2800" b="1" dirty="0">
                <a:solidFill>
                  <a:srgbClr val="339966"/>
                </a:solidFill>
                <a:sym typeface="Symbol"/>
              </a:rPr>
              <a:t> / aB</a:t>
            </a:r>
            <a:r>
              <a:rPr lang="en-US" sz="2800" b="1" baseline="-25000" dirty="0">
                <a:solidFill>
                  <a:srgbClr val="339966"/>
                </a:solidFill>
                <a:sym typeface="Symbol"/>
              </a:rPr>
              <a:t>T0</a:t>
            </a:r>
            <a:r>
              <a:rPr lang="en-US" sz="2800" b="1" dirty="0">
                <a:solidFill>
                  <a:srgbClr val="339966"/>
                </a:solidFill>
                <a:sym typeface="Symbol"/>
              </a:rPr>
              <a:t> [MA/</a:t>
            </a:r>
            <a:r>
              <a:rPr lang="en-US" sz="2800" b="1" dirty="0" err="1">
                <a:solidFill>
                  <a:srgbClr val="339966"/>
                </a:solidFill>
                <a:sym typeface="Symbol"/>
              </a:rPr>
              <a:t>mT</a:t>
            </a:r>
            <a:r>
              <a:rPr lang="en-US" sz="2800" b="1" dirty="0">
                <a:solidFill>
                  <a:srgbClr val="339966"/>
                </a:solidFill>
                <a:sym typeface="Symbol"/>
              </a:rPr>
              <a:t>]</a:t>
            </a:r>
            <a:endParaRPr lang="en-US" sz="2800" b="1" baseline="-25000" dirty="0">
              <a:solidFill>
                <a:srgbClr val="339966"/>
              </a:solidFill>
              <a:sym typeface="Symbol"/>
            </a:endParaRPr>
          </a:p>
          <a:p>
            <a:pPr marL="0" indent="0" algn="r">
              <a:buNone/>
            </a:pPr>
            <a:endParaRPr lang="en-US" sz="2800" b="1" dirty="0" smtClean="0">
              <a:latin typeface="Symbol" panose="05050102010706020507" pitchFamily="18" charset="2"/>
              <a:sym typeface="Symbol"/>
            </a:endParaRPr>
          </a:p>
          <a:p>
            <a:pPr marL="0" indent="0" algn="r">
              <a:buNone/>
            </a:pPr>
            <a:r>
              <a:rPr lang="en-US" sz="3600" b="1" dirty="0" err="1" smtClean="0">
                <a:latin typeface="Symbol" panose="05050102010706020507" pitchFamily="18" charset="2"/>
                <a:sym typeface="Symbol"/>
              </a:rPr>
              <a:t>b</a:t>
            </a:r>
            <a:r>
              <a:rPr lang="en-US" sz="3600" b="1" baseline="-25000" dirty="0" err="1" smtClean="0">
                <a:sym typeface="Symbol"/>
              </a:rPr>
              <a:t>N</a:t>
            </a:r>
            <a:r>
              <a:rPr lang="en-US" sz="3600" b="1" dirty="0" smtClean="0">
                <a:latin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/>
              </a:rPr>
              <a:t></a:t>
            </a:r>
            <a:r>
              <a:rPr lang="en-US" sz="3600" b="1" dirty="0" smtClean="0"/>
              <a:t> </a:t>
            </a:r>
            <a:r>
              <a:rPr lang="en-US" sz="3600" b="1" dirty="0" err="1">
                <a:latin typeface="Symbol" panose="05050102010706020507" pitchFamily="18" charset="2"/>
              </a:rPr>
              <a:t>b</a:t>
            </a:r>
            <a:r>
              <a:rPr lang="en-US" sz="3600" b="1" baseline="-25000" dirty="0" err="1"/>
              <a:t>T</a:t>
            </a:r>
            <a:r>
              <a:rPr lang="en-US" sz="3600" b="1" dirty="0"/>
              <a:t> </a:t>
            </a:r>
            <a:r>
              <a:rPr lang="en-US" sz="3600" b="1" dirty="0" smtClean="0"/>
              <a:t>(%) </a:t>
            </a:r>
            <a:r>
              <a:rPr lang="en-US" sz="3600" b="1" dirty="0" smtClean="0">
                <a:solidFill>
                  <a:srgbClr val="339966"/>
                </a:solidFill>
                <a:sym typeface="Symbol"/>
              </a:rPr>
              <a:t>/ I</a:t>
            </a:r>
            <a:r>
              <a:rPr lang="en-US" sz="3600" b="1" baseline="-25000" dirty="0" smtClean="0">
                <a:solidFill>
                  <a:srgbClr val="339966"/>
                </a:solidFill>
                <a:sym typeface="Symbol"/>
              </a:rPr>
              <a:t>N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sz="36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b</a:t>
            </a:r>
            <a:r>
              <a:rPr lang="en-US" sz="3600" b="1" baseline="-25000" dirty="0" err="1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</a:t>
            </a:r>
            <a:r>
              <a:rPr lang="en-US" sz="3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sym typeface="Symbol"/>
              </a:rPr>
              <a:t>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</a:t>
            </a:r>
            <a:r>
              <a:rPr lang="en-US" sz="3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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(%) </a:t>
            </a:r>
            <a:r>
              <a:rPr lang="en-US" sz="3600" b="1" dirty="0">
                <a:solidFill>
                  <a:srgbClr val="339966"/>
                </a:solidFill>
                <a:sym typeface="Symbol"/>
              </a:rPr>
              <a:t>/ I</a:t>
            </a:r>
            <a:r>
              <a:rPr lang="en-US" sz="3600" b="1" baseline="-25000" dirty="0">
                <a:solidFill>
                  <a:srgbClr val="339966"/>
                </a:solidFill>
                <a:sym typeface="Symbol"/>
              </a:rPr>
              <a:t>N</a:t>
            </a:r>
            <a:endParaRPr lang="en-US" sz="3600" b="1" baseline="-25000" dirty="0">
              <a:solidFill>
                <a:srgbClr val="339966"/>
              </a:solidFill>
            </a:endParaRPr>
          </a:p>
          <a:p>
            <a:pPr marL="0" indent="0">
              <a:buNone/>
            </a:pPr>
            <a:endParaRPr lang="en-US" sz="2000" baseline="-25000" dirty="0" smtClean="0"/>
          </a:p>
          <a:p>
            <a:pPr marL="0" indent="0">
              <a:buNone/>
            </a:pPr>
            <a:endParaRPr lang="en-US" sz="2000" baseline="-25000" dirty="0" smtClean="0"/>
          </a:p>
          <a:p>
            <a:pPr marL="0" indent="0">
              <a:buNone/>
            </a:pPr>
            <a:endParaRPr lang="en-US" sz="2000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34" y="914400"/>
            <a:ext cx="5305131" cy="587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6521" y="6422356"/>
            <a:ext cx="249209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/>
              <a:t>J. Menard, </a:t>
            </a:r>
            <a:r>
              <a:rPr lang="en-US" sz="1200" i="1" dirty="0" err="1" smtClean="0"/>
              <a:t>PoP</a:t>
            </a:r>
            <a:r>
              <a:rPr lang="en-US" sz="1200" i="1" dirty="0"/>
              <a:t> 2004, PPPL-3779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495" y="1273682"/>
            <a:ext cx="334014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Para / diamagnetic effects and B</a:t>
            </a:r>
            <a:r>
              <a:rPr lang="en-US" sz="2400" baseline="-25000" dirty="0" smtClean="0">
                <a:solidFill>
                  <a:srgbClr val="FF0000"/>
                </a:solidFill>
              </a:rPr>
              <a:t>P </a:t>
            </a:r>
            <a:r>
              <a:rPr lang="en-US" sz="2400" dirty="0" smtClean="0">
                <a:solidFill>
                  <a:srgbClr val="FF0000"/>
                </a:solidFill>
              </a:rPr>
              <a:t>/ B ratio important at low-A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3870" y="2163133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f</a:t>
            </a:r>
            <a:r>
              <a:rPr lang="en-US" sz="2400" b="1" baseline="-25000" dirty="0" err="1" smtClean="0">
                <a:solidFill>
                  <a:srgbClr val="0000CC"/>
                </a:solidFill>
              </a:rPr>
              <a:t>Bootstrap</a:t>
            </a:r>
            <a:r>
              <a:rPr lang="en-US" sz="2400" b="1" dirty="0" smtClean="0">
                <a:solidFill>
                  <a:srgbClr val="0000CC"/>
                </a:solidFill>
              </a:rPr>
              <a:t> ~ 50%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395" y="4334283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f</a:t>
            </a:r>
            <a:r>
              <a:rPr lang="en-US" sz="2400" b="1" baseline="-25000" dirty="0" err="1" smtClean="0">
                <a:solidFill>
                  <a:srgbClr val="0000CC"/>
                </a:solidFill>
              </a:rPr>
              <a:t>BS</a:t>
            </a:r>
            <a:r>
              <a:rPr lang="en-US" sz="2400" b="1" dirty="0" smtClean="0">
                <a:solidFill>
                  <a:srgbClr val="0000CC"/>
                </a:solidFill>
              </a:rPr>
              <a:t> ~ 100%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9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7933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8745</TotalTime>
  <Words>2098</Words>
  <Application>Microsoft Office PowerPoint</Application>
  <PresentationFormat>On-screen Show (4:3)</PresentationFormat>
  <Paragraphs>343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Confinement and stability discoveries from high-beta spherical tori </vt:lpstr>
      <vt:lpstr>Outline</vt:lpstr>
      <vt:lpstr>PowerPoint Presentation</vt:lpstr>
      <vt:lpstr>PowerPoint Presentation</vt:lpstr>
      <vt:lpstr>PowerPoint Presentation</vt:lpstr>
      <vt:lpstr>Mega-ampere-class STs rely heavily on co-injected neutral beams for heating, current drive</vt:lpstr>
      <vt:lpstr>New physics accessed in ST  enhanced understanding of toroidal confinement physics</vt:lpstr>
      <vt:lpstr>Outline</vt:lpstr>
      <vt:lpstr>Simulations find bN is more aspect ratio invariant than bN – both with &amp; without wall stabilization</vt:lpstr>
      <vt:lpstr>PowerPoint Presentation</vt:lpstr>
      <vt:lpstr>Rotation / centrifugal effects important and measureable in equilibrium</vt:lpstr>
      <vt:lpstr>Kelvin-Helmholtz (KH) instabilities predicted when central sound-speed Mach number Ms ≈ 0.7-0.8</vt:lpstr>
      <vt:lpstr>Hybrid MHD-drift-kinetic stability calculations find rotation + fast-ions can weaken wall-stabilization of p-driven kink</vt:lpstr>
      <vt:lpstr>Outline</vt:lpstr>
      <vt:lpstr>PowerPoint Presentation</vt:lpstr>
      <vt:lpstr>Electron and ion tE scale differently in ST,  and different than at higher aspect ratio</vt:lpstr>
      <vt:lpstr>PowerPoint Presentation</vt:lpstr>
      <vt:lpstr>PowerPoint Presentation</vt:lpstr>
      <vt:lpstr>Outline</vt:lpstr>
      <vt:lpstr>PowerPoint Presentation</vt:lpstr>
      <vt:lpstr>PowerPoint Presentation</vt:lpstr>
      <vt:lpstr>Rapid TAE avalanches could impact NBI current-drive  in advanced scenarios for NSTX-U, FNSF, ITER AT</vt:lpstr>
      <vt:lpstr>CAE mode-conversion to kinetic Alfvén waves (KAW) predicted to transfer core NBI power to mid-r electrons</vt:lpstr>
      <vt:lpstr>Outline</vt:lpstr>
      <vt:lpstr>PowerPoint Presentation</vt:lpstr>
      <vt:lpstr>PowerPoint Presentation</vt:lpstr>
      <vt:lpstr>New centerstack (CS) highlights: Jan – Aug 2015</vt:lpstr>
      <vt:lpstr>PowerPoint Presentation</vt:lpstr>
    </vt:vector>
  </TitlesOfParts>
  <Company>Princeton Plasma Physics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jdelooper</dc:creator>
  <cp:lastModifiedBy>Jonathan E. Menard</cp:lastModifiedBy>
  <cp:revision>741</cp:revision>
  <dcterms:created xsi:type="dcterms:W3CDTF">2010-04-15T13:22:13Z</dcterms:created>
  <dcterms:modified xsi:type="dcterms:W3CDTF">2015-08-31T14:03:44Z</dcterms:modified>
</cp:coreProperties>
</file>