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1"/>
  </p:sldMasterIdLst>
  <p:notesMasterIdLst>
    <p:notesMasterId r:id="rId25"/>
  </p:notesMasterIdLst>
  <p:handoutMasterIdLst>
    <p:handoutMasterId r:id="rId26"/>
  </p:handoutMasterIdLst>
  <p:sldIdLst>
    <p:sldId id="300" r:id="rId2"/>
    <p:sldId id="348" r:id="rId3"/>
    <p:sldId id="327" r:id="rId4"/>
    <p:sldId id="349" r:id="rId5"/>
    <p:sldId id="304" r:id="rId6"/>
    <p:sldId id="306" r:id="rId7"/>
    <p:sldId id="301" r:id="rId8"/>
    <p:sldId id="319" r:id="rId9"/>
    <p:sldId id="311" r:id="rId10"/>
    <p:sldId id="313" r:id="rId11"/>
    <p:sldId id="317" r:id="rId12"/>
    <p:sldId id="321" r:id="rId13"/>
    <p:sldId id="322" r:id="rId14"/>
    <p:sldId id="351" r:id="rId15"/>
    <p:sldId id="352" r:id="rId16"/>
    <p:sldId id="318" r:id="rId17"/>
    <p:sldId id="350" r:id="rId18"/>
    <p:sldId id="258" r:id="rId19"/>
    <p:sldId id="334" r:id="rId20"/>
    <p:sldId id="330" r:id="rId21"/>
    <p:sldId id="338" r:id="rId22"/>
    <p:sldId id="257" r:id="rId23"/>
    <p:sldId id="32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08AD76-52C9-7742-842A-A173BD79F68B}">
          <p14:sldIdLst>
            <p14:sldId id="300"/>
            <p14:sldId id="348"/>
            <p14:sldId id="327"/>
            <p14:sldId id="349"/>
            <p14:sldId id="304"/>
            <p14:sldId id="306"/>
            <p14:sldId id="301"/>
            <p14:sldId id="319"/>
            <p14:sldId id="311"/>
            <p14:sldId id="313"/>
            <p14:sldId id="317"/>
            <p14:sldId id="321"/>
            <p14:sldId id="322"/>
            <p14:sldId id="351"/>
            <p14:sldId id="352"/>
            <p14:sldId id="318"/>
          </p14:sldIdLst>
        </p14:section>
        <p14:section name="Backup" id="{66607CCC-2912-A347-913A-F0BC400B7B40}">
          <p14:sldIdLst>
            <p14:sldId id="350"/>
            <p14:sldId id="258"/>
            <p14:sldId id="334"/>
            <p14:sldId id="330"/>
            <p14:sldId id="338"/>
            <p14:sldId id="257"/>
            <p14:sldId id="3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C4CB"/>
    <a:srgbClr val="E7BCC5"/>
    <a:srgbClr val="FFF4DA"/>
    <a:srgbClr val="D88F9F"/>
    <a:srgbClr val="D8002E"/>
    <a:srgbClr val="E44B71"/>
    <a:srgbClr val="D89BA8"/>
    <a:srgbClr val="EBA6B6"/>
    <a:srgbClr val="BD4462"/>
    <a:srgbClr val="AC09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4" autoAdjust="0"/>
    <p:restoredTop sz="96699" autoAdjust="0"/>
  </p:normalViewPr>
  <p:slideViewPr>
    <p:cSldViewPr snapToGrid="0" snapToObjects="1">
      <p:cViewPr varScale="1">
        <p:scale>
          <a:sx n="134" d="100"/>
          <a:sy n="134" d="100"/>
        </p:scale>
        <p:origin x="8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notesViewPr>
    <p:cSldViewPr snapToGrid="0" snapToObjects="1">
      <p:cViewPr varScale="1">
        <p:scale>
          <a:sx n="122" d="100"/>
          <a:sy n="122" d="100"/>
        </p:scale>
        <p:origin x="2200"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551D6C-B534-E444-ADB6-9F03BE727990}" type="datetimeFigureOut">
              <a:rPr lang="en-US" smtClean="0"/>
              <a:t>5/25/17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6CCFED-07BA-BD43-BC8C-6A714FF74C79}" type="slidenum">
              <a:rPr lang="en-US" smtClean="0"/>
              <a:t>‹#›</a:t>
            </a:fld>
            <a:endParaRPr lang="en-US"/>
          </a:p>
        </p:txBody>
      </p:sp>
    </p:spTree>
    <p:extLst>
      <p:ext uri="{BB962C8B-B14F-4D97-AF65-F5344CB8AC3E}">
        <p14:creationId xmlns:p14="http://schemas.microsoft.com/office/powerpoint/2010/main" val="1908065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83310-AE98-F44C-9ED6-340DF30D9C3B}"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4A19A-FD2D-5B4C-AF95-7CA35CE80729}" type="slidenum">
              <a:rPr lang="en-US" smtClean="0"/>
              <a:t>‹#›</a:t>
            </a:fld>
            <a:endParaRPr lang="en-US"/>
          </a:p>
        </p:txBody>
      </p:sp>
    </p:spTree>
    <p:extLst>
      <p:ext uri="{BB962C8B-B14F-4D97-AF65-F5344CB8AC3E}">
        <p14:creationId xmlns:p14="http://schemas.microsoft.com/office/powerpoint/2010/main" val="229053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Thank you for this opportunity to tell you about ELM evolution patterns on NSTX and NSTX-U</a:t>
            </a:r>
          </a:p>
          <a:p>
            <a:pPr marL="171450" indent="-171450">
              <a:buFontTx/>
              <a:buChar char="•"/>
            </a:pPr>
            <a:r>
              <a:rPr lang="en-US" dirty="0" smtClean="0"/>
              <a:t>I’d like to acknowledge contributions from several colleagues from Wisconsin, PPPL, and Columbia</a:t>
            </a:r>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1</a:t>
            </a:fld>
            <a:endParaRPr lang="en-US" dirty="0"/>
          </a:p>
        </p:txBody>
      </p:sp>
    </p:spTree>
    <p:extLst>
      <p:ext uri="{BB962C8B-B14F-4D97-AF65-F5344CB8AC3E}">
        <p14:creationId xmlns:p14="http://schemas.microsoft.com/office/powerpoint/2010/main" val="196614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ELMs are pedestal instabilities driven by pressure and current gradients, and unmitigated</a:t>
            </a:r>
            <a:r>
              <a:rPr lang="en-US" baseline="0" dirty="0" smtClean="0"/>
              <a:t> ELMs pose a risk for ITER</a:t>
            </a:r>
          </a:p>
          <a:p>
            <a:pPr marL="171450" indent="-171450">
              <a:buFontTx/>
              <a:buChar char="•"/>
            </a:pPr>
            <a:r>
              <a:rPr lang="en-US" baseline="0" dirty="0" smtClean="0"/>
              <a:t>Nonlinear dynamics influence ELM dynamics through mode coupling and saturation mechanisms.  For instance, hyper-resistivity is a necessary mechanisms for realistic simulation of radial penetration.  Also, sub-dominant linear modes can grow to driven dominant modes in the nonlinear phase.</a:t>
            </a:r>
          </a:p>
          <a:p>
            <a:pPr marL="171450" indent="-171450">
              <a:buFontTx/>
              <a:buChar char="•"/>
            </a:pPr>
            <a:r>
              <a:rPr lang="en-US" baseline="0" dirty="0" smtClean="0"/>
              <a:t>However, common tools and methods do not capture the nonlinear, Alfven-scale dynamics of ELMs</a:t>
            </a:r>
          </a:p>
          <a:p>
            <a:pPr marL="171450" indent="-171450">
              <a:buFontTx/>
              <a:buChar char="•"/>
            </a:pPr>
            <a:r>
              <a:rPr lang="en-US" baseline="0" dirty="0" smtClean="0"/>
              <a:t>BES, however, captures the nonlinear, Alfven-scale dynamics of ELM events</a:t>
            </a:r>
            <a:endParaRPr lang="en-US" dirty="0" smtClean="0"/>
          </a:p>
        </p:txBody>
      </p:sp>
      <p:sp>
        <p:nvSpPr>
          <p:cNvPr id="4" name="Slide Number Placeholder 3"/>
          <p:cNvSpPr>
            <a:spLocks noGrp="1"/>
          </p:cNvSpPr>
          <p:nvPr>
            <p:ph type="sldNum" sz="quarter" idx="10"/>
          </p:nvPr>
        </p:nvSpPr>
        <p:spPr/>
        <p:txBody>
          <a:bodyPr/>
          <a:lstStyle/>
          <a:p>
            <a:fld id="{5194A19A-FD2D-5B4C-AF95-7CA35CE80729}" type="slidenum">
              <a:rPr lang="en-US" smtClean="0"/>
              <a:t>20</a:t>
            </a:fld>
            <a:endParaRPr lang="en-US"/>
          </a:p>
        </p:txBody>
      </p:sp>
    </p:spTree>
    <p:extLst>
      <p:ext uri="{BB962C8B-B14F-4D97-AF65-F5344CB8AC3E}">
        <p14:creationId xmlns:p14="http://schemas.microsoft.com/office/powerpoint/2010/main" val="83643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detection system includes low-noise, high quantum efficiency PIN photodiodes.  The detectors achieve photon-noise limited measurements up to about 500 kHz.</a:t>
            </a:r>
          </a:p>
          <a:p>
            <a:pPr marL="171450" indent="-171450">
              <a:buFontTx/>
              <a:buChar char="•"/>
            </a:pPr>
            <a:r>
              <a:rPr lang="en-US" dirty="0" smtClean="0"/>
              <a:t>The top left shows a PIN photodiode</a:t>
            </a:r>
            <a:r>
              <a:rPr lang="en-US" baseline="0" dirty="0" smtClean="0"/>
              <a:t> and preamp circuit, and the circuit was designed by the UW Space Astronomy Lab.</a:t>
            </a:r>
          </a:p>
          <a:p>
            <a:pPr marL="171450" indent="-171450">
              <a:buFontTx/>
              <a:buChar char="•"/>
            </a:pPr>
            <a:r>
              <a:rPr lang="en-US" baseline="0" dirty="0" smtClean="0"/>
              <a:t>The top right shows an 8-channel detector module.  The top black region contains fiber mounts, collimating lenses, and interference filters.  The bottom is the vacuum box that houses the detectors.  Here you see vacuum and vacuum-jacketed refrigerant lines connected to the vacuum box.</a:t>
            </a:r>
          </a:p>
          <a:p>
            <a:pPr marL="171450" indent="-171450">
              <a:buFontTx/>
              <a:buChar char="•"/>
            </a:pPr>
            <a:r>
              <a:rPr lang="en-US" baseline="0" dirty="0" smtClean="0"/>
              <a:t>On the bottom you see 54 fiber bundles winding down from the ceiling into 6 detector boxes; that’s 48 channels.  In the rack you see three 16-channel signal conditioning units and two 32-channel digitizers.</a:t>
            </a:r>
          </a:p>
          <a:p>
            <a:pPr marL="171450" indent="-171450">
              <a:buFontTx/>
              <a:buChar char="•"/>
            </a:pPr>
            <a:r>
              <a:rPr lang="en-US" baseline="0" dirty="0" smtClean="0"/>
              <a:t>The digitizers provide 2 MHz sampling with an onboard FPGA-based FIR filter to eliminate aliased noise.</a:t>
            </a:r>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21</a:t>
            </a:fld>
            <a:endParaRPr lang="en-US"/>
          </a:p>
        </p:txBody>
      </p:sp>
    </p:spTree>
    <p:extLst>
      <p:ext uri="{BB962C8B-B14F-4D97-AF65-F5344CB8AC3E}">
        <p14:creationId xmlns:p14="http://schemas.microsoft.com/office/powerpoint/2010/main" val="87151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BES measures Doppler-shifted D-alpha emission from a deuterium heating beam.</a:t>
            </a:r>
          </a:p>
          <a:p>
            <a:pPr marL="171450" indent="-171450">
              <a:buFontTx/>
              <a:buChar char="•"/>
            </a:pPr>
            <a:r>
              <a:rPr lang="en-US" dirty="0" smtClean="0"/>
              <a:t>In the top left, you can</a:t>
            </a:r>
            <a:r>
              <a:rPr lang="en-US" baseline="0" dirty="0" smtClean="0"/>
              <a:t> see NB D-alpha red-shifted relative to thermal D-alpha emission.  An optical filter in the BES detection system passes the NB D-alpha and blocks other emission.</a:t>
            </a:r>
          </a:p>
          <a:p>
            <a:pPr marL="171450" indent="-171450">
              <a:buFontTx/>
              <a:buChar char="•"/>
            </a:pPr>
            <a:r>
              <a:rPr lang="en-US" baseline="0" dirty="0" smtClean="0"/>
              <a:t>In the top right, you see that the emission intensity is primary sensitive to plasma density and weakly sensitive to beam energy and temperature.</a:t>
            </a:r>
          </a:p>
          <a:p>
            <a:pPr marL="171450" indent="-171450">
              <a:buFontTx/>
              <a:buChar char="•"/>
            </a:pPr>
            <a:r>
              <a:rPr lang="en-US" baseline="0" dirty="0" smtClean="0"/>
              <a:t>In the bottom, you see a cartoon layout of the NSTX BES system.  The beam emission is imaged onto optical fibers.  At the fiber termination, the emission is collimated, passed through the interference filter, and reimaged onto a photodiode.</a:t>
            </a:r>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22</a:t>
            </a:fld>
            <a:endParaRPr lang="en-US"/>
          </a:p>
        </p:txBody>
      </p:sp>
    </p:spTree>
    <p:extLst>
      <p:ext uri="{BB962C8B-B14F-4D97-AF65-F5344CB8AC3E}">
        <p14:creationId xmlns:p14="http://schemas.microsoft.com/office/powerpoint/2010/main" val="13417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a:t>
            </a:r>
            <a:r>
              <a:rPr lang="en-US" baseline="0" dirty="0" smtClean="0"/>
              <a:t> left figure shows the radial and </a:t>
            </a:r>
            <a:r>
              <a:rPr lang="en-US" baseline="0" dirty="0" err="1" smtClean="0"/>
              <a:t>poloidal</a:t>
            </a:r>
            <a:r>
              <a:rPr lang="en-US" baseline="0" dirty="0" smtClean="0"/>
              <a:t> coverage of the original BES system on NSTX.  The spot sizes were 2 cm in the edge region and 3 cm in the core region.</a:t>
            </a:r>
          </a:p>
          <a:p>
            <a:pPr marL="171450" indent="-171450">
              <a:buFontTx/>
              <a:buChar char="•"/>
            </a:pPr>
            <a:r>
              <a:rPr lang="en-US" baseline="0" dirty="0" smtClean="0"/>
              <a:t>The sightlines were split among two sets of collection optics: the edge “R140” view and the core “R130” view.</a:t>
            </a:r>
          </a:p>
          <a:p>
            <a:pPr marL="171450" indent="-171450">
              <a:buFontTx/>
              <a:buChar char="•"/>
            </a:pPr>
            <a:r>
              <a:rPr lang="en-US" baseline="0" dirty="0" smtClean="0"/>
              <a:t>The measurements are sensitive to fluctuations down to the ion </a:t>
            </a:r>
            <a:r>
              <a:rPr lang="en-US" baseline="0" dirty="0" err="1" smtClean="0"/>
              <a:t>gyroscale</a:t>
            </a:r>
            <a:r>
              <a:rPr lang="en-US" baseline="0" dirty="0" smtClean="0"/>
              <a:t>.</a:t>
            </a:r>
          </a:p>
          <a:p>
            <a:pPr marL="171450" indent="-171450">
              <a:buFontTx/>
              <a:buChar char="•"/>
            </a:pPr>
            <a:r>
              <a:rPr lang="en-US" baseline="0" dirty="0" smtClean="0"/>
              <a:t>And scientific applications include ELMs, EHOs, LH transition, turbulence dynamics, </a:t>
            </a:r>
            <a:r>
              <a:rPr lang="en-US" baseline="0" dirty="0" err="1" smtClean="0"/>
              <a:t>velocimetry</a:t>
            </a:r>
            <a:r>
              <a:rPr lang="en-US" baseline="0" dirty="0" smtClean="0"/>
              <a:t>, Alfven </a:t>
            </a:r>
            <a:r>
              <a:rPr lang="en-US" baseline="0" dirty="0" err="1" smtClean="0"/>
              <a:t>eigenmodes</a:t>
            </a:r>
            <a:r>
              <a:rPr lang="en-US" baseline="0" dirty="0" smtClean="0"/>
              <a:t> and more</a:t>
            </a:r>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23</a:t>
            </a:fld>
            <a:endParaRPr lang="en-US"/>
          </a:p>
        </p:txBody>
      </p:sp>
    </p:spTree>
    <p:extLst>
      <p:ext uri="{BB962C8B-B14F-4D97-AF65-F5344CB8AC3E}">
        <p14:creationId xmlns:p14="http://schemas.microsoft.com/office/powerpoint/2010/main" val="12264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3</a:t>
            </a:fld>
            <a:endParaRPr lang="en-US"/>
          </a:p>
        </p:txBody>
      </p:sp>
    </p:spTree>
    <p:extLst>
      <p:ext uri="{BB962C8B-B14F-4D97-AF65-F5344CB8AC3E}">
        <p14:creationId xmlns:p14="http://schemas.microsoft.com/office/powerpoint/2010/main" val="73396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a:t>
            </a:r>
            <a:r>
              <a:rPr lang="en-US" baseline="0" dirty="0" smtClean="0"/>
              <a:t> left figure shows the radial and </a:t>
            </a:r>
            <a:r>
              <a:rPr lang="en-US" baseline="0" dirty="0" err="1" smtClean="0"/>
              <a:t>poloidal</a:t>
            </a:r>
            <a:r>
              <a:rPr lang="en-US" baseline="0" dirty="0" smtClean="0"/>
              <a:t> coverage of the original BES system on NSTX.  The spot sizes were 2 cm in the edge region and 3 cm in the core region.</a:t>
            </a:r>
          </a:p>
          <a:p>
            <a:pPr marL="171450" indent="-171450">
              <a:buFontTx/>
              <a:buChar char="•"/>
            </a:pPr>
            <a:r>
              <a:rPr lang="en-US" baseline="0" dirty="0" smtClean="0"/>
              <a:t>The sightlines were split among two sets of collection optics: the edge “R140” view and the core “R130” view.</a:t>
            </a:r>
          </a:p>
          <a:p>
            <a:pPr marL="171450" indent="-171450">
              <a:buFontTx/>
              <a:buChar char="•"/>
            </a:pPr>
            <a:r>
              <a:rPr lang="en-US" baseline="0" dirty="0" smtClean="0"/>
              <a:t>The measurements are sensitive to fluctuations down to the ion </a:t>
            </a:r>
            <a:r>
              <a:rPr lang="en-US" baseline="0" dirty="0" err="1" smtClean="0"/>
              <a:t>gyroscale</a:t>
            </a:r>
            <a:r>
              <a:rPr lang="en-US" baseline="0" dirty="0" smtClean="0"/>
              <a:t>.</a:t>
            </a:r>
          </a:p>
          <a:p>
            <a:pPr marL="171450" indent="-171450">
              <a:buFontTx/>
              <a:buChar char="•"/>
            </a:pPr>
            <a:r>
              <a:rPr lang="en-US" baseline="0" dirty="0" smtClean="0"/>
              <a:t>And scientific applications include ELMs, EHOs, LH transition, turbulence dynamics, </a:t>
            </a:r>
            <a:r>
              <a:rPr lang="en-US" baseline="0" dirty="0" err="1" smtClean="0"/>
              <a:t>velocimetry</a:t>
            </a:r>
            <a:r>
              <a:rPr lang="en-US" baseline="0" dirty="0" smtClean="0"/>
              <a:t>, Alfven </a:t>
            </a:r>
            <a:r>
              <a:rPr lang="en-US" baseline="0" dirty="0" err="1" smtClean="0"/>
              <a:t>eigenmodes</a:t>
            </a:r>
            <a:r>
              <a:rPr lang="en-US" baseline="0" dirty="0" smtClean="0"/>
              <a:t> and more</a:t>
            </a:r>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4</a:t>
            </a:fld>
            <a:endParaRPr lang="en-US"/>
          </a:p>
        </p:txBody>
      </p:sp>
    </p:spTree>
    <p:extLst>
      <p:ext uri="{BB962C8B-B14F-4D97-AF65-F5344CB8AC3E}">
        <p14:creationId xmlns:p14="http://schemas.microsoft.com/office/powerpoint/2010/main" val="52206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slide illustrates how BES measurements can capture ELM events</a:t>
            </a:r>
            <a:r>
              <a:rPr lang="en-US" baseline="0" dirty="0" smtClean="0"/>
              <a:t> with Alfven-scale time resolution and multi-point radial measurements.</a:t>
            </a:r>
          </a:p>
          <a:p>
            <a:pPr marL="171450" indent="-171450">
              <a:buFontTx/>
              <a:buChar char="•"/>
            </a:pPr>
            <a:r>
              <a:rPr lang="en-US" baseline="0" dirty="0" smtClean="0"/>
              <a:t>ELMs are often characterized with Thomson scattering and </a:t>
            </a:r>
            <a:r>
              <a:rPr lang="en-US" baseline="0" dirty="0" err="1" smtClean="0"/>
              <a:t>filterscope</a:t>
            </a:r>
            <a:r>
              <a:rPr lang="en-US" baseline="0" dirty="0" smtClean="0"/>
              <a:t> measurements.  MPTS provides profile data at time intervals long compared to the ELM event, and similarly </a:t>
            </a:r>
            <a:r>
              <a:rPr lang="en-US" baseline="0" dirty="0" err="1" smtClean="0"/>
              <a:t>filterscopes</a:t>
            </a:r>
            <a:r>
              <a:rPr lang="en-US" baseline="0" dirty="0" smtClean="0"/>
              <a:t> do not capture the Alfven-scale evolution of ELM.</a:t>
            </a:r>
          </a:p>
          <a:p>
            <a:pPr marL="171450" indent="-171450">
              <a:buFontTx/>
              <a:buChar char="•"/>
            </a:pPr>
            <a:r>
              <a:rPr lang="en-US" baseline="0" dirty="0" smtClean="0"/>
              <a:t>In the bottom panels, you can see that BES captures ELM evolution details not available in other measurements.</a:t>
            </a:r>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5</a:t>
            </a:fld>
            <a:endParaRPr lang="en-US"/>
          </a:p>
        </p:txBody>
      </p:sp>
    </p:spTree>
    <p:extLst>
      <p:ext uri="{BB962C8B-B14F-4D97-AF65-F5344CB8AC3E}">
        <p14:creationId xmlns:p14="http://schemas.microsoft.com/office/powerpoint/2010/main" val="105417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assembled a database of 51 ELM events with measurements from a radial array of BES sightlines spanning the outer plasma and SOL, shown in the top left.</a:t>
            </a:r>
          </a:p>
          <a:p>
            <a:pPr marL="171450" indent="-171450">
              <a:buFontTx/>
              <a:buChar char="•"/>
            </a:pPr>
            <a:r>
              <a:rPr lang="en-US" dirty="0" smtClean="0"/>
              <a:t>The ELMs exhibited</a:t>
            </a:r>
            <a:r>
              <a:rPr lang="en-US" baseline="0" dirty="0" smtClean="0"/>
              <a:t> a stored energy loss of 1-16% and an observable pedestal collapse from MPTS measurements.</a:t>
            </a:r>
          </a:p>
          <a:p>
            <a:pPr marL="171450" indent="-171450">
              <a:buFontTx/>
              <a:buChar char="•"/>
            </a:pPr>
            <a:r>
              <a:rPr lang="en-US" baseline="0" dirty="0" smtClean="0"/>
              <a:t>The ELMs are most likely type I ELMs, and time-series data from the radial array was condensed into a single characteristic time series using Principle Component Analysis</a:t>
            </a:r>
          </a:p>
          <a:p>
            <a:pPr marL="171450" indent="-171450">
              <a:buFontTx/>
              <a:buChar char="•"/>
            </a:pPr>
            <a:r>
              <a:rPr lang="en-US" baseline="0" dirty="0" smtClean="0"/>
              <a:t>In the bottom, you see that BES measurements reveal significant variation in ELM evolution.  The goal of this research activity is use machine learning tools to identify evolution patterns in ELM time-series data.</a:t>
            </a:r>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6</a:t>
            </a:fld>
            <a:endParaRPr lang="en-US"/>
          </a:p>
        </p:txBody>
      </p:sp>
    </p:spTree>
    <p:extLst>
      <p:ext uri="{BB962C8B-B14F-4D97-AF65-F5344CB8AC3E}">
        <p14:creationId xmlns:p14="http://schemas.microsoft.com/office/powerpoint/2010/main" val="99359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7</a:t>
            </a:fld>
            <a:endParaRPr lang="en-US"/>
          </a:p>
        </p:txBody>
      </p:sp>
    </p:spTree>
    <p:extLst>
      <p:ext uri="{BB962C8B-B14F-4D97-AF65-F5344CB8AC3E}">
        <p14:creationId xmlns:p14="http://schemas.microsoft.com/office/powerpoint/2010/main" val="60431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start with hierarchical clustering and we consider time-lag cross-correlation as a similarity metric.</a:t>
            </a:r>
          </a:p>
          <a:p>
            <a:pPr marL="171450" indent="-171450">
              <a:buFontTx/>
              <a:buChar char="•"/>
            </a:pPr>
            <a:r>
              <a:rPr lang="en-US" dirty="0" smtClean="0"/>
              <a:t>On the left you see that ELM events with</a:t>
            </a:r>
            <a:r>
              <a:rPr lang="en-US" baseline="0" dirty="0" smtClean="0"/>
              <a:t> similar evolution traces exhibit a larger maximum cross-correlation.</a:t>
            </a:r>
          </a:p>
          <a:p>
            <a:pPr marL="171450" indent="-171450">
              <a:buFontTx/>
              <a:buChar char="•"/>
            </a:pPr>
            <a:r>
              <a:rPr lang="en-US" baseline="0" dirty="0" smtClean="0"/>
              <a:t>We collect maximum cross-correlations for all ELM pairs and we assembly a dissimilarity matrix where dissimilarity is defined to be 1- max(</a:t>
            </a:r>
            <a:r>
              <a:rPr lang="en-US" baseline="0" dirty="0" err="1" smtClean="0"/>
              <a:t>corr</a:t>
            </a:r>
            <a:r>
              <a:rPr lang="en-US" baseline="0" dirty="0" smtClean="0"/>
              <a:t>).  In the matrix, blue represents high similarity pairs and red is low similarity pairs.</a:t>
            </a:r>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8</a:t>
            </a:fld>
            <a:endParaRPr lang="en-US"/>
          </a:p>
        </p:txBody>
      </p:sp>
    </p:spTree>
    <p:extLst>
      <p:ext uri="{BB962C8B-B14F-4D97-AF65-F5344CB8AC3E}">
        <p14:creationId xmlns:p14="http://schemas.microsoft.com/office/powerpoint/2010/main" val="116468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The hierarchical clustering algorithm produces the </a:t>
            </a:r>
            <a:r>
              <a:rPr lang="en-US" baseline="0" dirty="0" err="1" smtClean="0"/>
              <a:t>dendrogram</a:t>
            </a:r>
            <a:r>
              <a:rPr lang="en-US" baseline="0" dirty="0" smtClean="0"/>
              <a:t> in the top that links objects and groups by similarity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Good candidate clusters have several members and low linkage values</a:t>
            </a:r>
            <a:endParaRPr lang="en-US" dirty="0" smtClean="0"/>
          </a:p>
          <a:p>
            <a:pPr marL="171450" indent="-171450">
              <a:buFontTx/>
              <a:buChar char="•"/>
            </a:pPr>
            <a:r>
              <a:rPr lang="en-US" dirty="0" smtClean="0"/>
              <a:t>The red, blue, and green groups are</a:t>
            </a:r>
            <a:r>
              <a:rPr lang="en-US" baseline="0" dirty="0" smtClean="0"/>
              <a:t> good candidate groups, and the </a:t>
            </a:r>
            <a:r>
              <a:rPr lang="en-US" dirty="0" smtClean="0"/>
              <a:t>designation of red, blue, and green groups will be preserved in upcoming</a:t>
            </a:r>
            <a:r>
              <a:rPr lang="en-US" baseline="0" dirty="0" smtClean="0"/>
              <a:t> slides.</a:t>
            </a:r>
          </a:p>
          <a:p>
            <a:pPr marL="171450" indent="-171450">
              <a:buFontTx/>
              <a:buChar char="•"/>
            </a:pPr>
            <a:r>
              <a:rPr lang="en-US" baseline="0" dirty="0" smtClean="0"/>
              <a:t>The dissimilarity matrix can be re-ordered based on the </a:t>
            </a:r>
            <a:r>
              <a:rPr lang="en-US" baseline="0" dirty="0" err="1" smtClean="0"/>
              <a:t>dendrogram</a:t>
            </a:r>
            <a:r>
              <a:rPr lang="en-US" baseline="0" dirty="0" smtClean="0"/>
              <a:t> for another visualization of results.  Good candidate clusters are blue squares regions on the diagonal.</a:t>
            </a:r>
          </a:p>
        </p:txBody>
      </p:sp>
      <p:sp>
        <p:nvSpPr>
          <p:cNvPr id="4" name="Slide Number Placeholder 3"/>
          <p:cNvSpPr>
            <a:spLocks noGrp="1"/>
          </p:cNvSpPr>
          <p:nvPr>
            <p:ph type="sldNum" sz="quarter" idx="10"/>
          </p:nvPr>
        </p:nvSpPr>
        <p:spPr/>
        <p:txBody>
          <a:bodyPr/>
          <a:lstStyle/>
          <a:p>
            <a:fld id="{5194A19A-FD2D-5B4C-AF95-7CA35CE80729}" type="slidenum">
              <a:rPr lang="en-US" smtClean="0"/>
              <a:t>9</a:t>
            </a:fld>
            <a:endParaRPr lang="en-US"/>
          </a:p>
        </p:txBody>
      </p:sp>
    </p:spTree>
    <p:extLst>
      <p:ext uri="{BB962C8B-B14F-4D97-AF65-F5344CB8AC3E}">
        <p14:creationId xmlns:p14="http://schemas.microsoft.com/office/powerpoint/2010/main" val="199866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For NSTX-U, BES sightlines were reconfigured for 2D measurements.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On the left, you see the 2D fiber assembly that was designed and fabricated by the UW Physical Sciences Lab.  Each sightline is a 3x3 fiber bundle.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On the right, you see the 2D layout of sightlines.  Also, the 2D grid is contoured to approximate flux surfaces.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At the end of this presentation, I’ll show you a movie of an ELM observed with the 2D BES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5194A19A-FD2D-5B4C-AF95-7CA35CE80729}" type="slidenum">
              <a:rPr lang="en-US" smtClean="0"/>
              <a:t>18</a:t>
            </a:fld>
            <a:endParaRPr lang="en-US"/>
          </a:p>
        </p:txBody>
      </p:sp>
    </p:spTree>
    <p:extLst>
      <p:ext uri="{BB962C8B-B14F-4D97-AF65-F5344CB8AC3E}">
        <p14:creationId xmlns:p14="http://schemas.microsoft.com/office/powerpoint/2010/main" val="1267994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G"/><Relationship Id="rId7"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87"/>
            <a:ext cx="7772400" cy="1470025"/>
          </a:xfrm>
        </p:spPr>
        <p:txBody>
          <a:bodyPr>
            <a:normAutofit/>
          </a:bodyPr>
          <a:lstStyle>
            <a:lvl1pPr>
              <a:defRPr sz="3600">
                <a:solidFill>
                  <a:srgbClr val="8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3522308" y="4540250"/>
            <a:ext cx="5399441" cy="1098550"/>
          </a:xfrm>
          <a:ln>
            <a:noFill/>
          </a:ln>
        </p:spPr>
        <p:txBody>
          <a:bodyPr anchor="b"/>
          <a:lstStyle>
            <a:lvl1pPr marL="0" indent="0" algn="ctr">
              <a:buNone/>
              <a:defRPr>
                <a:ln>
                  <a:noFill/>
                </a:ln>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ELM Evolution Patterns on NSTX-U | D. Smith | IAEA TM on Fusion Data 2017</a:t>
            </a:r>
            <a:endParaRPr lang="en-US" dirty="0"/>
          </a:p>
        </p:txBody>
      </p:sp>
      <p:sp>
        <p:nvSpPr>
          <p:cNvPr id="6" name="Slide Number Placeholder 5"/>
          <p:cNvSpPr>
            <a:spLocks noGrp="1"/>
          </p:cNvSpPr>
          <p:nvPr>
            <p:ph type="sldNum" sz="quarter" idx="12"/>
          </p:nvPr>
        </p:nvSpPr>
        <p:spPr/>
        <p:txBody>
          <a:bodyPr/>
          <a:lstStyle/>
          <a:p>
            <a:fld id="{42EDFC49-E67D-BA4B-A39F-ED823DB06030}" type="slidenum">
              <a:rPr lang="en-US" smtClean="0"/>
              <a:t>‹#›</a:t>
            </a:fld>
            <a:endParaRPr lang="en-US"/>
          </a:p>
        </p:txBody>
      </p:sp>
      <p:pic>
        <p:nvPicPr>
          <p:cNvPr id="7" name="Picture 6" descr="UWlogo_fl_4c_WhiteLetters_header.eps"/>
          <p:cNvPicPr>
            <a:picLocks noChangeAspect="1"/>
          </p:cNvPicPr>
          <p:nvPr/>
        </p:nvPicPr>
        <p:blipFill>
          <a:blip r:embed="rId2"/>
          <a:stretch>
            <a:fillRect/>
          </a:stretch>
        </p:blipFill>
        <p:spPr>
          <a:xfrm>
            <a:off x="152400" y="48987"/>
            <a:ext cx="3369909" cy="832076"/>
          </a:xfrm>
          <a:prstGeom prst="rect">
            <a:avLst/>
          </a:prstGeom>
        </p:spPr>
      </p:pic>
      <p:grpSp>
        <p:nvGrpSpPr>
          <p:cNvPr id="11" name="Group 10"/>
          <p:cNvGrpSpPr/>
          <p:nvPr/>
        </p:nvGrpSpPr>
        <p:grpSpPr>
          <a:xfrm>
            <a:off x="6256890" y="98242"/>
            <a:ext cx="2791063" cy="738112"/>
            <a:chOff x="7069544" y="3009415"/>
            <a:chExt cx="2791063" cy="738112"/>
          </a:xfrm>
        </p:grpSpPr>
        <p:sp>
          <p:nvSpPr>
            <p:cNvPr id="9" name="Rectangle 8"/>
            <p:cNvSpPr>
              <a:spLocks/>
            </p:cNvSpPr>
            <p:nvPr userDrawn="1"/>
          </p:nvSpPr>
          <p:spPr>
            <a:xfrm>
              <a:off x="7069544" y="3009415"/>
              <a:ext cx="2791063" cy="7381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4997" y="3027702"/>
              <a:ext cx="2720157" cy="701538"/>
            </a:xfrm>
            <a:prstGeom prst="rect">
              <a:avLst/>
            </a:prstGeom>
            <a:ln>
              <a:noFill/>
            </a:ln>
          </p:spPr>
        </p:pic>
      </p:grpSp>
      <p:pic>
        <p:nvPicPr>
          <p:cNvPr id="10" name="Picture 9" descr="NSTX-U_cutaway_mid_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820899"/>
            <a:ext cx="3449279" cy="3622763"/>
          </a:xfrm>
          <a:prstGeom prst="rect">
            <a:avLst/>
          </a:prstGeom>
        </p:spPr>
      </p:pic>
    </p:spTree>
    <p:extLst>
      <p:ext uri="{BB962C8B-B14F-4D97-AF65-F5344CB8AC3E}">
        <p14:creationId xmlns:p14="http://schemas.microsoft.com/office/powerpoint/2010/main" val="268064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ELM Evolution Patterns on NSTX-U | D. Smith | IAEA TM on Fusion Data 2017</a:t>
            </a:r>
            <a:endParaRPr lang="en-US"/>
          </a:p>
        </p:txBody>
      </p:sp>
      <p:sp>
        <p:nvSpPr>
          <p:cNvPr id="6" name="Slide Number Placeholder 5"/>
          <p:cNvSpPr>
            <a:spLocks noGrp="1"/>
          </p:cNvSpPr>
          <p:nvPr>
            <p:ph type="sldNum" sz="quarter" idx="12"/>
          </p:nvPr>
        </p:nvSpPr>
        <p:spPr/>
        <p:txBody>
          <a:bodyPr/>
          <a:lstStyle/>
          <a:p>
            <a:fld id="{42EDFC49-E67D-BA4B-A39F-ED823DB06030}" type="slidenum">
              <a:rPr lang="en-US" smtClean="0"/>
              <a:t>‹#›</a:t>
            </a:fld>
            <a:endParaRPr lang="en-US"/>
          </a:p>
        </p:txBody>
      </p:sp>
    </p:spTree>
    <p:extLst>
      <p:ext uri="{BB962C8B-B14F-4D97-AF65-F5344CB8AC3E}">
        <p14:creationId xmlns:p14="http://schemas.microsoft.com/office/powerpoint/2010/main" val="270410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ELM Evolution Patterns on NSTX-U | D. Smith | IAEA TM on Fusion Data 2017</a:t>
            </a:r>
            <a:endParaRPr lang="en-US"/>
          </a:p>
        </p:txBody>
      </p:sp>
      <p:sp>
        <p:nvSpPr>
          <p:cNvPr id="6" name="Slide Number Placeholder 5"/>
          <p:cNvSpPr>
            <a:spLocks noGrp="1"/>
          </p:cNvSpPr>
          <p:nvPr>
            <p:ph type="sldNum" sz="quarter" idx="12"/>
          </p:nvPr>
        </p:nvSpPr>
        <p:spPr/>
        <p:txBody>
          <a:bodyPr/>
          <a:lstStyle/>
          <a:p>
            <a:fld id="{42EDFC49-E67D-BA4B-A39F-ED823DB06030}" type="slidenum">
              <a:rPr lang="en-US" smtClean="0"/>
              <a:t>‹#›</a:t>
            </a:fld>
            <a:endParaRPr lang="en-US"/>
          </a:p>
        </p:txBody>
      </p:sp>
    </p:spTree>
    <p:extLst>
      <p:ext uri="{BB962C8B-B14F-4D97-AF65-F5344CB8AC3E}">
        <p14:creationId xmlns:p14="http://schemas.microsoft.com/office/powerpoint/2010/main" val="283588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ELM Evolution Patterns on NSTX-U | D. Smith | IAEA TM on Fusion Data 2017</a:t>
            </a:r>
            <a:endParaRPr lang="en-US"/>
          </a:p>
        </p:txBody>
      </p:sp>
      <p:sp>
        <p:nvSpPr>
          <p:cNvPr id="7" name="Slide Number Placeholder 6"/>
          <p:cNvSpPr>
            <a:spLocks noGrp="1"/>
          </p:cNvSpPr>
          <p:nvPr>
            <p:ph type="sldNum" sz="quarter" idx="12"/>
          </p:nvPr>
        </p:nvSpPr>
        <p:spPr/>
        <p:txBody>
          <a:bodyPr/>
          <a:lstStyle/>
          <a:p>
            <a:fld id="{42EDFC49-E67D-BA4B-A39F-ED823DB06030}" type="slidenum">
              <a:rPr lang="en-US" smtClean="0"/>
              <a:t>‹#›</a:t>
            </a:fld>
            <a:endParaRPr lang="en-US"/>
          </a:p>
        </p:txBody>
      </p:sp>
    </p:spTree>
    <p:extLst>
      <p:ext uri="{BB962C8B-B14F-4D97-AF65-F5344CB8AC3E}">
        <p14:creationId xmlns:p14="http://schemas.microsoft.com/office/powerpoint/2010/main" val="351920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ELM Evolution Patterns on NSTX-U | D. Smith | IAEA TM on Fusion Data 2017</a:t>
            </a:r>
            <a:endParaRPr lang="en-US"/>
          </a:p>
        </p:txBody>
      </p:sp>
      <p:sp>
        <p:nvSpPr>
          <p:cNvPr id="9" name="Slide Number Placeholder 8"/>
          <p:cNvSpPr>
            <a:spLocks noGrp="1"/>
          </p:cNvSpPr>
          <p:nvPr>
            <p:ph type="sldNum" sz="quarter" idx="12"/>
          </p:nvPr>
        </p:nvSpPr>
        <p:spPr/>
        <p:txBody>
          <a:bodyPr/>
          <a:lstStyle/>
          <a:p>
            <a:fld id="{42EDFC49-E67D-BA4B-A39F-ED823DB06030}" type="slidenum">
              <a:rPr lang="en-US" smtClean="0"/>
              <a:t>‹#›</a:t>
            </a:fld>
            <a:endParaRPr lang="en-US"/>
          </a:p>
        </p:txBody>
      </p:sp>
    </p:spTree>
    <p:extLst>
      <p:ext uri="{BB962C8B-B14F-4D97-AF65-F5344CB8AC3E}">
        <p14:creationId xmlns:p14="http://schemas.microsoft.com/office/powerpoint/2010/main" val="103015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5" name="Slide Number Placeholder 4"/>
          <p:cNvSpPr>
            <a:spLocks noGrp="1"/>
          </p:cNvSpPr>
          <p:nvPr>
            <p:ph type="sldNum" sz="quarter" idx="12"/>
          </p:nvPr>
        </p:nvSpPr>
        <p:spPr/>
        <p:txBody>
          <a:bodyPr/>
          <a:lstStyle/>
          <a:p>
            <a:fld id="{42EDFC49-E67D-BA4B-A39F-ED823DB06030}" type="slidenum">
              <a:rPr lang="en-US" smtClean="0"/>
              <a:t>‹#›</a:t>
            </a:fld>
            <a:endParaRPr lang="en-US"/>
          </a:p>
        </p:txBody>
      </p:sp>
    </p:spTree>
    <p:extLst>
      <p:ext uri="{BB962C8B-B14F-4D97-AF65-F5344CB8AC3E}">
        <p14:creationId xmlns:p14="http://schemas.microsoft.com/office/powerpoint/2010/main" val="146313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5" name="Picture 53" descr="ppi224.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127240"/>
            <a:ext cx="12954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Text Box 153"/>
          <p:cNvSpPr txBox="1">
            <a:spLocks noChangeArrowheads="1"/>
          </p:cNvSpPr>
          <p:nvPr/>
        </p:nvSpPr>
        <p:spPr bwMode="auto">
          <a:xfrm>
            <a:off x="7696200" y="2158990"/>
            <a:ext cx="1295400" cy="431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1429" tIns="45714" rIns="91429" bIns="45714" anchor="b">
            <a:spAutoFit/>
          </a:bodyPr>
          <a:lstStyle>
            <a:lvl1pPr eaLnBrk="0" hangingPunct="0">
              <a:defRPr sz="1200" b="1" i="1">
                <a:solidFill>
                  <a:srgbClr val="1822CD"/>
                </a:solidFill>
                <a:latin typeface="Helvetica" charset="0"/>
                <a:ea typeface="ＭＳ Ｐゴシック" charset="0"/>
                <a:cs typeface="Arial" charset="0"/>
              </a:defRPr>
            </a:lvl1pPr>
            <a:lvl2pPr marL="742950" indent="-285750" eaLnBrk="0" hangingPunct="0">
              <a:defRPr sz="1200" b="1" i="1">
                <a:solidFill>
                  <a:srgbClr val="1822CD"/>
                </a:solidFill>
                <a:latin typeface="Helvetica" charset="0"/>
                <a:ea typeface="Arial" charset="0"/>
                <a:cs typeface="Arial" charset="0"/>
              </a:defRPr>
            </a:lvl2pPr>
            <a:lvl3pPr marL="1143000" indent="-228600" eaLnBrk="0" hangingPunct="0">
              <a:defRPr sz="1200" b="1" i="1">
                <a:solidFill>
                  <a:srgbClr val="1822CD"/>
                </a:solidFill>
                <a:latin typeface="Helvetica" charset="0"/>
                <a:ea typeface="Arial" charset="0"/>
                <a:cs typeface="Arial" charset="0"/>
              </a:defRPr>
            </a:lvl3pPr>
            <a:lvl4pPr marL="1600200" indent="-228600" eaLnBrk="0" hangingPunct="0">
              <a:defRPr sz="1200" b="1" i="1">
                <a:solidFill>
                  <a:srgbClr val="1822CD"/>
                </a:solidFill>
                <a:latin typeface="Helvetica" charset="0"/>
                <a:ea typeface="Arial" charset="0"/>
                <a:cs typeface="Arial" charset="0"/>
              </a:defRPr>
            </a:lvl4pPr>
            <a:lvl5pPr marL="2057400" indent="-228600" eaLnBrk="0" hangingPunct="0">
              <a:defRPr sz="1200" b="1" i="1">
                <a:solidFill>
                  <a:srgbClr val="1822CD"/>
                </a:solidFill>
                <a:latin typeface="Helvetica" charset="0"/>
                <a:ea typeface="Arial" charset="0"/>
                <a:cs typeface="Arial" charset="0"/>
              </a:defRPr>
            </a:lvl5pPr>
            <a:lvl6pPr marL="2514600" indent="-228600" eaLnBrk="0" fontAlgn="base" hangingPunct="0">
              <a:spcBef>
                <a:spcPct val="0"/>
              </a:spcBef>
              <a:spcAft>
                <a:spcPct val="0"/>
              </a:spcAft>
              <a:defRPr sz="1200" b="1" i="1">
                <a:solidFill>
                  <a:srgbClr val="1822CD"/>
                </a:solidFill>
                <a:latin typeface="Helvetica" charset="0"/>
                <a:ea typeface="Arial" charset="0"/>
                <a:cs typeface="Arial" charset="0"/>
              </a:defRPr>
            </a:lvl6pPr>
            <a:lvl7pPr marL="2971800" indent="-228600" eaLnBrk="0" fontAlgn="base" hangingPunct="0">
              <a:spcBef>
                <a:spcPct val="0"/>
              </a:spcBef>
              <a:spcAft>
                <a:spcPct val="0"/>
              </a:spcAft>
              <a:defRPr sz="1200" b="1" i="1">
                <a:solidFill>
                  <a:srgbClr val="1822CD"/>
                </a:solidFill>
                <a:latin typeface="Helvetica" charset="0"/>
                <a:ea typeface="Arial" charset="0"/>
                <a:cs typeface="Arial" charset="0"/>
              </a:defRPr>
            </a:lvl7pPr>
            <a:lvl8pPr marL="3429000" indent="-228600" eaLnBrk="0" fontAlgn="base" hangingPunct="0">
              <a:spcBef>
                <a:spcPct val="0"/>
              </a:spcBef>
              <a:spcAft>
                <a:spcPct val="0"/>
              </a:spcAft>
              <a:defRPr sz="1200" b="1" i="1">
                <a:solidFill>
                  <a:srgbClr val="1822CD"/>
                </a:solidFill>
                <a:latin typeface="Helvetica" charset="0"/>
                <a:ea typeface="Arial" charset="0"/>
                <a:cs typeface="Arial" charset="0"/>
              </a:defRPr>
            </a:lvl8pPr>
            <a:lvl9pPr marL="3886200" indent="-2286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gn="r">
              <a:lnSpc>
                <a:spcPct val="90000"/>
              </a:lnSpc>
              <a:spcBef>
                <a:spcPct val="8000"/>
              </a:spcBef>
              <a:spcAft>
                <a:spcPct val="8000"/>
              </a:spcAft>
            </a:pPr>
            <a:r>
              <a:rPr lang="en-US" sz="900">
                <a:solidFill>
                  <a:srgbClr val="FF0000"/>
                </a:solidFill>
                <a:latin typeface="Arial" charset="0"/>
              </a:rPr>
              <a:t>Culham Sci Ctr</a:t>
            </a:r>
          </a:p>
          <a:p>
            <a:pPr algn="r">
              <a:lnSpc>
                <a:spcPct val="90000"/>
              </a:lnSpc>
              <a:spcBef>
                <a:spcPct val="8000"/>
              </a:spcBef>
              <a:spcAft>
                <a:spcPct val="8000"/>
              </a:spcAft>
            </a:pPr>
            <a:r>
              <a:rPr lang="en-US" sz="900">
                <a:solidFill>
                  <a:srgbClr val="FF0000"/>
                </a:solidFill>
                <a:latin typeface="Arial" charset="0"/>
              </a:rPr>
              <a:t>York U</a:t>
            </a:r>
          </a:p>
          <a:p>
            <a:pPr algn="r">
              <a:lnSpc>
                <a:spcPct val="90000"/>
              </a:lnSpc>
              <a:spcBef>
                <a:spcPct val="8000"/>
              </a:spcBef>
              <a:spcAft>
                <a:spcPct val="8000"/>
              </a:spcAft>
            </a:pPr>
            <a:r>
              <a:rPr lang="en-US" sz="900">
                <a:solidFill>
                  <a:srgbClr val="FF0000"/>
                </a:solidFill>
                <a:latin typeface="Arial" charset="0"/>
              </a:rPr>
              <a:t>Chubu U</a:t>
            </a:r>
          </a:p>
          <a:p>
            <a:pPr algn="r">
              <a:lnSpc>
                <a:spcPct val="90000"/>
              </a:lnSpc>
              <a:spcBef>
                <a:spcPct val="8000"/>
              </a:spcBef>
              <a:spcAft>
                <a:spcPct val="8000"/>
              </a:spcAft>
            </a:pPr>
            <a:r>
              <a:rPr lang="en-US" sz="900">
                <a:solidFill>
                  <a:srgbClr val="FF0000"/>
                </a:solidFill>
                <a:latin typeface="Arial" charset="0"/>
              </a:rPr>
              <a:t>Fukui U</a:t>
            </a:r>
          </a:p>
          <a:p>
            <a:pPr algn="r">
              <a:lnSpc>
                <a:spcPct val="90000"/>
              </a:lnSpc>
              <a:spcBef>
                <a:spcPct val="8000"/>
              </a:spcBef>
              <a:spcAft>
                <a:spcPct val="8000"/>
              </a:spcAft>
            </a:pPr>
            <a:r>
              <a:rPr lang="en-US" sz="900">
                <a:solidFill>
                  <a:srgbClr val="FF0000"/>
                </a:solidFill>
                <a:latin typeface="Arial" charset="0"/>
              </a:rPr>
              <a:t>Hiroshima U</a:t>
            </a:r>
          </a:p>
          <a:p>
            <a:pPr algn="r">
              <a:lnSpc>
                <a:spcPct val="90000"/>
              </a:lnSpc>
              <a:spcBef>
                <a:spcPct val="8000"/>
              </a:spcBef>
              <a:spcAft>
                <a:spcPct val="8000"/>
              </a:spcAft>
            </a:pPr>
            <a:r>
              <a:rPr lang="en-US" sz="900">
                <a:solidFill>
                  <a:srgbClr val="FF0000"/>
                </a:solidFill>
                <a:latin typeface="Arial" charset="0"/>
              </a:rPr>
              <a:t>Hyogo U</a:t>
            </a:r>
          </a:p>
          <a:p>
            <a:pPr algn="r">
              <a:lnSpc>
                <a:spcPct val="90000"/>
              </a:lnSpc>
              <a:spcBef>
                <a:spcPct val="8000"/>
              </a:spcBef>
              <a:spcAft>
                <a:spcPct val="8000"/>
              </a:spcAft>
            </a:pPr>
            <a:r>
              <a:rPr lang="en-US" sz="900">
                <a:solidFill>
                  <a:srgbClr val="FF0000"/>
                </a:solidFill>
                <a:latin typeface="Arial" charset="0"/>
              </a:rPr>
              <a:t>Kyoto U</a:t>
            </a:r>
          </a:p>
          <a:p>
            <a:pPr algn="r">
              <a:lnSpc>
                <a:spcPct val="90000"/>
              </a:lnSpc>
              <a:spcBef>
                <a:spcPct val="8000"/>
              </a:spcBef>
              <a:spcAft>
                <a:spcPct val="8000"/>
              </a:spcAft>
            </a:pPr>
            <a:r>
              <a:rPr lang="en-US" sz="900">
                <a:solidFill>
                  <a:srgbClr val="FF0000"/>
                </a:solidFill>
                <a:latin typeface="Arial" charset="0"/>
              </a:rPr>
              <a:t>Kyushu U</a:t>
            </a:r>
          </a:p>
          <a:p>
            <a:pPr algn="r">
              <a:lnSpc>
                <a:spcPct val="90000"/>
              </a:lnSpc>
              <a:spcBef>
                <a:spcPct val="8000"/>
              </a:spcBef>
              <a:spcAft>
                <a:spcPct val="8000"/>
              </a:spcAft>
            </a:pPr>
            <a:r>
              <a:rPr lang="en-US" sz="900">
                <a:solidFill>
                  <a:srgbClr val="FF0000"/>
                </a:solidFill>
                <a:latin typeface="Arial" charset="0"/>
              </a:rPr>
              <a:t>Kyushu Tokai U</a:t>
            </a:r>
          </a:p>
          <a:p>
            <a:pPr algn="r">
              <a:lnSpc>
                <a:spcPct val="90000"/>
              </a:lnSpc>
              <a:spcBef>
                <a:spcPct val="8000"/>
              </a:spcBef>
              <a:spcAft>
                <a:spcPct val="8000"/>
              </a:spcAft>
            </a:pPr>
            <a:r>
              <a:rPr lang="en-US" sz="900">
                <a:solidFill>
                  <a:srgbClr val="FF0000"/>
                </a:solidFill>
                <a:latin typeface="Arial" charset="0"/>
              </a:rPr>
              <a:t>NIFS</a:t>
            </a:r>
          </a:p>
          <a:p>
            <a:pPr algn="r">
              <a:lnSpc>
                <a:spcPct val="90000"/>
              </a:lnSpc>
              <a:spcBef>
                <a:spcPct val="8000"/>
              </a:spcBef>
              <a:spcAft>
                <a:spcPct val="8000"/>
              </a:spcAft>
            </a:pPr>
            <a:r>
              <a:rPr lang="en-US" sz="900">
                <a:solidFill>
                  <a:srgbClr val="FF0000"/>
                </a:solidFill>
                <a:latin typeface="Arial" charset="0"/>
              </a:rPr>
              <a:t>Niigata U</a:t>
            </a:r>
          </a:p>
          <a:p>
            <a:pPr algn="r">
              <a:lnSpc>
                <a:spcPct val="90000"/>
              </a:lnSpc>
              <a:spcBef>
                <a:spcPct val="8000"/>
              </a:spcBef>
              <a:spcAft>
                <a:spcPct val="8000"/>
              </a:spcAft>
            </a:pPr>
            <a:r>
              <a:rPr lang="en-US" sz="900">
                <a:solidFill>
                  <a:srgbClr val="FF0000"/>
                </a:solidFill>
                <a:latin typeface="Arial" charset="0"/>
              </a:rPr>
              <a:t>U Tokyo</a:t>
            </a:r>
          </a:p>
          <a:p>
            <a:pPr algn="r">
              <a:lnSpc>
                <a:spcPct val="90000"/>
              </a:lnSpc>
              <a:spcBef>
                <a:spcPct val="8000"/>
              </a:spcBef>
              <a:spcAft>
                <a:spcPct val="8000"/>
              </a:spcAft>
            </a:pPr>
            <a:r>
              <a:rPr lang="en-US" sz="900">
                <a:solidFill>
                  <a:srgbClr val="FF0000"/>
                </a:solidFill>
                <a:latin typeface="Arial" charset="0"/>
              </a:rPr>
              <a:t>JAEA</a:t>
            </a:r>
          </a:p>
          <a:p>
            <a:pPr algn="r">
              <a:lnSpc>
                <a:spcPct val="90000"/>
              </a:lnSpc>
              <a:spcBef>
                <a:spcPct val="8000"/>
              </a:spcBef>
              <a:spcAft>
                <a:spcPct val="8000"/>
              </a:spcAft>
            </a:pPr>
            <a:r>
              <a:rPr lang="en-US" sz="800">
                <a:solidFill>
                  <a:srgbClr val="FF0000"/>
                </a:solidFill>
                <a:latin typeface="Arial" charset="0"/>
              </a:rPr>
              <a:t>Inst for Nucl Res, Kiev</a:t>
            </a:r>
          </a:p>
          <a:p>
            <a:pPr algn="r">
              <a:lnSpc>
                <a:spcPct val="90000"/>
              </a:lnSpc>
              <a:spcBef>
                <a:spcPct val="8000"/>
              </a:spcBef>
              <a:spcAft>
                <a:spcPct val="8000"/>
              </a:spcAft>
            </a:pPr>
            <a:r>
              <a:rPr lang="en-US" sz="900">
                <a:solidFill>
                  <a:srgbClr val="FF0000"/>
                </a:solidFill>
                <a:latin typeface="Arial" charset="0"/>
              </a:rPr>
              <a:t>Ioffe Inst</a:t>
            </a:r>
          </a:p>
          <a:p>
            <a:pPr algn="r">
              <a:lnSpc>
                <a:spcPct val="90000"/>
              </a:lnSpc>
              <a:spcBef>
                <a:spcPct val="8000"/>
              </a:spcBef>
              <a:spcAft>
                <a:spcPct val="8000"/>
              </a:spcAft>
            </a:pPr>
            <a:r>
              <a:rPr lang="en-US" sz="900">
                <a:solidFill>
                  <a:srgbClr val="FF0000"/>
                </a:solidFill>
                <a:latin typeface="Arial" charset="0"/>
              </a:rPr>
              <a:t>TRINITI</a:t>
            </a:r>
          </a:p>
          <a:p>
            <a:pPr algn="r">
              <a:lnSpc>
                <a:spcPct val="90000"/>
              </a:lnSpc>
              <a:spcBef>
                <a:spcPct val="8000"/>
              </a:spcBef>
              <a:spcAft>
                <a:spcPct val="8000"/>
              </a:spcAft>
            </a:pPr>
            <a:r>
              <a:rPr lang="en-US" sz="900">
                <a:solidFill>
                  <a:srgbClr val="FF0000"/>
                </a:solidFill>
                <a:latin typeface="Arial" charset="0"/>
              </a:rPr>
              <a:t>Chonbuk Natl U</a:t>
            </a:r>
          </a:p>
          <a:p>
            <a:pPr algn="r">
              <a:lnSpc>
                <a:spcPct val="90000"/>
              </a:lnSpc>
              <a:spcBef>
                <a:spcPct val="8000"/>
              </a:spcBef>
              <a:spcAft>
                <a:spcPct val="8000"/>
              </a:spcAft>
            </a:pPr>
            <a:r>
              <a:rPr lang="en-US" sz="900">
                <a:solidFill>
                  <a:srgbClr val="FF0000"/>
                </a:solidFill>
                <a:latin typeface="Arial" charset="0"/>
              </a:rPr>
              <a:t>NFRI</a:t>
            </a:r>
          </a:p>
          <a:p>
            <a:pPr algn="r">
              <a:lnSpc>
                <a:spcPct val="90000"/>
              </a:lnSpc>
              <a:spcBef>
                <a:spcPct val="8000"/>
              </a:spcBef>
              <a:spcAft>
                <a:spcPct val="8000"/>
              </a:spcAft>
            </a:pPr>
            <a:r>
              <a:rPr lang="en-US" sz="900">
                <a:solidFill>
                  <a:srgbClr val="FF0000"/>
                </a:solidFill>
                <a:latin typeface="Arial" charset="0"/>
              </a:rPr>
              <a:t>KAIST</a:t>
            </a:r>
          </a:p>
          <a:p>
            <a:pPr algn="r">
              <a:lnSpc>
                <a:spcPct val="90000"/>
              </a:lnSpc>
              <a:spcBef>
                <a:spcPct val="8000"/>
              </a:spcBef>
              <a:spcAft>
                <a:spcPct val="8000"/>
              </a:spcAft>
            </a:pPr>
            <a:r>
              <a:rPr lang="en-US" sz="900">
                <a:solidFill>
                  <a:srgbClr val="FF0000"/>
                </a:solidFill>
                <a:latin typeface="Arial" charset="0"/>
              </a:rPr>
              <a:t>POSTECH</a:t>
            </a:r>
          </a:p>
          <a:p>
            <a:pPr algn="r">
              <a:lnSpc>
                <a:spcPct val="90000"/>
              </a:lnSpc>
              <a:spcBef>
                <a:spcPct val="8000"/>
              </a:spcBef>
              <a:spcAft>
                <a:spcPct val="8000"/>
              </a:spcAft>
            </a:pPr>
            <a:r>
              <a:rPr lang="en-US" sz="900">
                <a:solidFill>
                  <a:srgbClr val="FF0000"/>
                </a:solidFill>
                <a:latin typeface="Arial" charset="0"/>
              </a:rPr>
              <a:t>Seoul Natl U</a:t>
            </a:r>
          </a:p>
          <a:p>
            <a:pPr algn="r">
              <a:lnSpc>
                <a:spcPct val="90000"/>
              </a:lnSpc>
              <a:spcBef>
                <a:spcPct val="8000"/>
              </a:spcBef>
              <a:spcAft>
                <a:spcPct val="8000"/>
              </a:spcAft>
            </a:pPr>
            <a:r>
              <a:rPr lang="en-US" sz="900">
                <a:solidFill>
                  <a:srgbClr val="FF0000"/>
                </a:solidFill>
                <a:latin typeface="Arial" charset="0"/>
              </a:rPr>
              <a:t>ASIPP</a:t>
            </a:r>
          </a:p>
          <a:p>
            <a:pPr algn="r">
              <a:lnSpc>
                <a:spcPct val="90000"/>
              </a:lnSpc>
              <a:spcBef>
                <a:spcPct val="8000"/>
              </a:spcBef>
              <a:spcAft>
                <a:spcPct val="8000"/>
              </a:spcAft>
            </a:pPr>
            <a:r>
              <a:rPr lang="en-US" sz="900">
                <a:solidFill>
                  <a:srgbClr val="FF0000"/>
                </a:solidFill>
                <a:latin typeface="Arial" charset="0"/>
              </a:rPr>
              <a:t>CIEMAT</a:t>
            </a:r>
          </a:p>
          <a:p>
            <a:pPr algn="r">
              <a:lnSpc>
                <a:spcPct val="90000"/>
              </a:lnSpc>
              <a:spcBef>
                <a:spcPct val="8000"/>
              </a:spcBef>
              <a:spcAft>
                <a:spcPct val="8000"/>
              </a:spcAft>
            </a:pPr>
            <a:r>
              <a:rPr lang="en-US" sz="900">
                <a:solidFill>
                  <a:srgbClr val="FF0000"/>
                </a:solidFill>
                <a:latin typeface="Arial" charset="0"/>
              </a:rPr>
              <a:t>FOM Inst DIFFER</a:t>
            </a:r>
          </a:p>
          <a:p>
            <a:pPr algn="r">
              <a:lnSpc>
                <a:spcPct val="90000"/>
              </a:lnSpc>
              <a:spcBef>
                <a:spcPct val="8000"/>
              </a:spcBef>
              <a:spcAft>
                <a:spcPct val="8000"/>
              </a:spcAft>
            </a:pPr>
            <a:r>
              <a:rPr lang="en-US" sz="900">
                <a:solidFill>
                  <a:srgbClr val="FF0000"/>
                </a:solidFill>
                <a:latin typeface="Arial" charset="0"/>
              </a:rPr>
              <a:t>ENEA, Frascati</a:t>
            </a:r>
          </a:p>
          <a:p>
            <a:pPr algn="r">
              <a:lnSpc>
                <a:spcPct val="90000"/>
              </a:lnSpc>
              <a:spcBef>
                <a:spcPct val="8000"/>
              </a:spcBef>
              <a:spcAft>
                <a:spcPct val="8000"/>
              </a:spcAft>
            </a:pPr>
            <a:r>
              <a:rPr lang="en-US" sz="900">
                <a:solidFill>
                  <a:srgbClr val="FF0000"/>
                </a:solidFill>
                <a:latin typeface="Arial" charset="0"/>
              </a:rPr>
              <a:t>CEA, Cadarache</a:t>
            </a:r>
          </a:p>
          <a:p>
            <a:pPr algn="r">
              <a:lnSpc>
                <a:spcPct val="90000"/>
              </a:lnSpc>
              <a:spcBef>
                <a:spcPct val="8000"/>
              </a:spcBef>
              <a:spcAft>
                <a:spcPct val="8000"/>
              </a:spcAft>
            </a:pPr>
            <a:r>
              <a:rPr lang="en-US" sz="900">
                <a:solidFill>
                  <a:srgbClr val="FF0000"/>
                </a:solidFill>
                <a:latin typeface="Arial" charset="0"/>
              </a:rPr>
              <a:t>IPP, Jülich</a:t>
            </a:r>
          </a:p>
          <a:p>
            <a:pPr algn="r">
              <a:lnSpc>
                <a:spcPct val="90000"/>
              </a:lnSpc>
              <a:spcBef>
                <a:spcPct val="8000"/>
              </a:spcBef>
              <a:spcAft>
                <a:spcPct val="8000"/>
              </a:spcAft>
            </a:pPr>
            <a:r>
              <a:rPr lang="en-US" sz="900">
                <a:solidFill>
                  <a:srgbClr val="FF0000"/>
                </a:solidFill>
                <a:latin typeface="Arial" charset="0"/>
              </a:rPr>
              <a:t>IPP, Garching</a:t>
            </a:r>
          </a:p>
          <a:p>
            <a:pPr algn="r">
              <a:lnSpc>
                <a:spcPct val="90000"/>
              </a:lnSpc>
              <a:spcBef>
                <a:spcPct val="8000"/>
              </a:spcBef>
              <a:spcAft>
                <a:spcPct val="8000"/>
              </a:spcAft>
            </a:pPr>
            <a:r>
              <a:rPr lang="en-US" sz="900">
                <a:solidFill>
                  <a:srgbClr val="FF0000"/>
                </a:solidFill>
                <a:latin typeface="Arial" charset="0"/>
              </a:rPr>
              <a:t>ASCR, Czech Rep</a:t>
            </a:r>
          </a:p>
        </p:txBody>
      </p:sp>
      <p:pic>
        <p:nvPicPr>
          <p:cNvPr id="57" name="Picture 3" descr="C:\Users\jmenard\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038" y="4337040"/>
            <a:ext cx="3078162"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48" descr="ppi221.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1040"/>
            <a:ext cx="1295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Text Box 152"/>
          <p:cNvSpPr txBox="1">
            <a:spLocks noChangeArrowheads="1"/>
          </p:cNvSpPr>
          <p:nvPr/>
        </p:nvSpPr>
        <p:spPr bwMode="auto">
          <a:xfrm>
            <a:off x="152400" y="2051040"/>
            <a:ext cx="1257300" cy="451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1429" tIns="45714" rIns="91429" bIns="45714">
            <a:spAutoFit/>
          </a:bodyPr>
          <a:lstStyle>
            <a:lvl1pPr eaLnBrk="0" hangingPunct="0">
              <a:defRPr sz="1200" b="1" i="1">
                <a:solidFill>
                  <a:srgbClr val="1822CD"/>
                </a:solidFill>
                <a:latin typeface="Helvetica" charset="0"/>
                <a:ea typeface="ＭＳ Ｐゴシック" charset="0"/>
                <a:cs typeface="Arial" charset="0"/>
              </a:defRPr>
            </a:lvl1pPr>
            <a:lvl2pPr marL="742950" indent="-285750" eaLnBrk="0" hangingPunct="0">
              <a:defRPr sz="1200" b="1" i="1">
                <a:solidFill>
                  <a:srgbClr val="1822CD"/>
                </a:solidFill>
                <a:latin typeface="Helvetica" charset="0"/>
                <a:ea typeface="Arial" charset="0"/>
                <a:cs typeface="Arial" charset="0"/>
              </a:defRPr>
            </a:lvl2pPr>
            <a:lvl3pPr marL="1143000" indent="-228600" eaLnBrk="0" hangingPunct="0">
              <a:defRPr sz="1200" b="1" i="1">
                <a:solidFill>
                  <a:srgbClr val="1822CD"/>
                </a:solidFill>
                <a:latin typeface="Helvetica" charset="0"/>
                <a:ea typeface="Arial" charset="0"/>
                <a:cs typeface="Arial" charset="0"/>
              </a:defRPr>
            </a:lvl3pPr>
            <a:lvl4pPr marL="1600200" indent="-228600" eaLnBrk="0" hangingPunct="0">
              <a:defRPr sz="1200" b="1" i="1">
                <a:solidFill>
                  <a:srgbClr val="1822CD"/>
                </a:solidFill>
                <a:latin typeface="Helvetica" charset="0"/>
                <a:ea typeface="Arial" charset="0"/>
                <a:cs typeface="Arial" charset="0"/>
              </a:defRPr>
            </a:lvl4pPr>
            <a:lvl5pPr marL="2057400" indent="-228600" eaLnBrk="0" hangingPunct="0">
              <a:defRPr sz="1200" b="1" i="1">
                <a:solidFill>
                  <a:srgbClr val="1822CD"/>
                </a:solidFill>
                <a:latin typeface="Helvetica" charset="0"/>
                <a:ea typeface="Arial" charset="0"/>
                <a:cs typeface="Arial" charset="0"/>
              </a:defRPr>
            </a:lvl5pPr>
            <a:lvl6pPr marL="2514600" indent="-228600" eaLnBrk="0" fontAlgn="base" hangingPunct="0">
              <a:spcBef>
                <a:spcPct val="0"/>
              </a:spcBef>
              <a:spcAft>
                <a:spcPct val="0"/>
              </a:spcAft>
              <a:defRPr sz="1200" b="1" i="1">
                <a:solidFill>
                  <a:srgbClr val="1822CD"/>
                </a:solidFill>
                <a:latin typeface="Helvetica" charset="0"/>
                <a:ea typeface="Arial" charset="0"/>
                <a:cs typeface="Arial" charset="0"/>
              </a:defRPr>
            </a:lvl6pPr>
            <a:lvl7pPr marL="2971800" indent="-228600" eaLnBrk="0" fontAlgn="base" hangingPunct="0">
              <a:spcBef>
                <a:spcPct val="0"/>
              </a:spcBef>
              <a:spcAft>
                <a:spcPct val="0"/>
              </a:spcAft>
              <a:defRPr sz="1200" b="1" i="1">
                <a:solidFill>
                  <a:srgbClr val="1822CD"/>
                </a:solidFill>
                <a:latin typeface="Helvetica" charset="0"/>
                <a:ea typeface="Arial" charset="0"/>
                <a:cs typeface="Arial" charset="0"/>
              </a:defRPr>
            </a:lvl7pPr>
            <a:lvl8pPr marL="3429000" indent="-228600" eaLnBrk="0" fontAlgn="base" hangingPunct="0">
              <a:spcBef>
                <a:spcPct val="0"/>
              </a:spcBef>
              <a:spcAft>
                <a:spcPct val="0"/>
              </a:spcAft>
              <a:defRPr sz="1200" b="1" i="1">
                <a:solidFill>
                  <a:srgbClr val="1822CD"/>
                </a:solidFill>
                <a:latin typeface="Helvetica" charset="0"/>
                <a:ea typeface="Arial" charset="0"/>
                <a:cs typeface="Arial" charset="0"/>
              </a:defRPr>
            </a:lvl8pPr>
            <a:lvl9pPr marL="3886200" indent="-228600" eaLnBrk="0" fontAlgn="base" hangingPunct="0">
              <a:spcBef>
                <a:spcPct val="0"/>
              </a:spcBef>
              <a:spcAft>
                <a:spcPct val="0"/>
              </a:spcAft>
              <a:defRPr sz="1200" b="1" i="1">
                <a:solidFill>
                  <a:srgbClr val="1822CD"/>
                </a:solidFill>
                <a:latin typeface="Helvetica" charset="0"/>
                <a:ea typeface="Arial" charset="0"/>
                <a:cs typeface="Arial" charset="0"/>
              </a:defRPr>
            </a:lvl9pPr>
          </a:lstStyle>
          <a:p>
            <a:pPr>
              <a:lnSpc>
                <a:spcPct val="90000"/>
              </a:lnSpc>
              <a:spcBef>
                <a:spcPct val="5000"/>
              </a:spcBef>
              <a:spcAft>
                <a:spcPct val="5000"/>
              </a:spcAft>
            </a:pPr>
            <a:r>
              <a:rPr lang="en-US" sz="900">
                <a:solidFill>
                  <a:srgbClr val="0000FF"/>
                </a:solidFill>
                <a:latin typeface="Arial" charset="0"/>
              </a:rPr>
              <a:t>Coll of Wm &amp; Mary</a:t>
            </a:r>
          </a:p>
          <a:p>
            <a:pPr>
              <a:lnSpc>
                <a:spcPct val="90000"/>
              </a:lnSpc>
              <a:spcBef>
                <a:spcPct val="5000"/>
              </a:spcBef>
              <a:spcAft>
                <a:spcPct val="5000"/>
              </a:spcAft>
            </a:pPr>
            <a:r>
              <a:rPr lang="en-US" sz="900">
                <a:solidFill>
                  <a:srgbClr val="0000FF"/>
                </a:solidFill>
                <a:latin typeface="Arial" charset="0"/>
              </a:rPr>
              <a:t>Columbia U</a:t>
            </a:r>
          </a:p>
          <a:p>
            <a:pPr>
              <a:lnSpc>
                <a:spcPct val="90000"/>
              </a:lnSpc>
              <a:spcBef>
                <a:spcPct val="5000"/>
              </a:spcBef>
              <a:spcAft>
                <a:spcPct val="5000"/>
              </a:spcAft>
            </a:pPr>
            <a:r>
              <a:rPr lang="en-US" sz="900">
                <a:solidFill>
                  <a:srgbClr val="0000FF"/>
                </a:solidFill>
                <a:latin typeface="Arial" charset="0"/>
              </a:rPr>
              <a:t>CompX</a:t>
            </a:r>
          </a:p>
          <a:p>
            <a:pPr>
              <a:lnSpc>
                <a:spcPct val="90000"/>
              </a:lnSpc>
              <a:spcBef>
                <a:spcPct val="5000"/>
              </a:spcBef>
              <a:spcAft>
                <a:spcPct val="5000"/>
              </a:spcAft>
            </a:pPr>
            <a:r>
              <a:rPr lang="en-US" sz="900">
                <a:solidFill>
                  <a:srgbClr val="0000FF"/>
                </a:solidFill>
                <a:latin typeface="Arial" charset="0"/>
              </a:rPr>
              <a:t>General Atomics</a:t>
            </a:r>
          </a:p>
          <a:p>
            <a:pPr>
              <a:lnSpc>
                <a:spcPct val="90000"/>
              </a:lnSpc>
              <a:spcBef>
                <a:spcPct val="5000"/>
              </a:spcBef>
              <a:spcAft>
                <a:spcPct val="5000"/>
              </a:spcAft>
            </a:pPr>
            <a:r>
              <a:rPr lang="en-US" sz="900">
                <a:solidFill>
                  <a:srgbClr val="0000FF"/>
                </a:solidFill>
                <a:latin typeface="Arial" charset="0"/>
              </a:rPr>
              <a:t>FIU</a:t>
            </a:r>
          </a:p>
          <a:p>
            <a:pPr>
              <a:lnSpc>
                <a:spcPct val="90000"/>
              </a:lnSpc>
              <a:spcBef>
                <a:spcPct val="5000"/>
              </a:spcBef>
              <a:spcAft>
                <a:spcPct val="5000"/>
              </a:spcAft>
            </a:pPr>
            <a:r>
              <a:rPr lang="en-US" sz="900">
                <a:solidFill>
                  <a:srgbClr val="0000FF"/>
                </a:solidFill>
                <a:latin typeface="Arial" charset="0"/>
              </a:rPr>
              <a:t>INL</a:t>
            </a:r>
          </a:p>
          <a:p>
            <a:pPr>
              <a:lnSpc>
                <a:spcPct val="90000"/>
              </a:lnSpc>
              <a:spcBef>
                <a:spcPct val="5000"/>
              </a:spcBef>
              <a:spcAft>
                <a:spcPct val="5000"/>
              </a:spcAft>
            </a:pPr>
            <a:r>
              <a:rPr lang="en-US" sz="900">
                <a:solidFill>
                  <a:srgbClr val="0000FF"/>
                </a:solidFill>
                <a:latin typeface="Arial" charset="0"/>
              </a:rPr>
              <a:t>Johns Hopkins U</a:t>
            </a:r>
          </a:p>
          <a:p>
            <a:pPr>
              <a:lnSpc>
                <a:spcPct val="90000"/>
              </a:lnSpc>
              <a:spcBef>
                <a:spcPct val="5000"/>
              </a:spcBef>
              <a:spcAft>
                <a:spcPct val="5000"/>
              </a:spcAft>
            </a:pPr>
            <a:r>
              <a:rPr lang="en-US" sz="900">
                <a:solidFill>
                  <a:srgbClr val="0000FF"/>
                </a:solidFill>
                <a:latin typeface="Arial" charset="0"/>
              </a:rPr>
              <a:t>LANL</a:t>
            </a:r>
          </a:p>
          <a:p>
            <a:pPr>
              <a:lnSpc>
                <a:spcPct val="90000"/>
              </a:lnSpc>
              <a:spcBef>
                <a:spcPct val="5000"/>
              </a:spcBef>
              <a:spcAft>
                <a:spcPct val="5000"/>
              </a:spcAft>
            </a:pPr>
            <a:r>
              <a:rPr lang="en-US" sz="900">
                <a:solidFill>
                  <a:srgbClr val="0000FF"/>
                </a:solidFill>
                <a:latin typeface="Arial" charset="0"/>
              </a:rPr>
              <a:t>LLNL</a:t>
            </a:r>
          </a:p>
          <a:p>
            <a:pPr>
              <a:lnSpc>
                <a:spcPct val="90000"/>
              </a:lnSpc>
              <a:spcBef>
                <a:spcPct val="5000"/>
              </a:spcBef>
              <a:spcAft>
                <a:spcPct val="5000"/>
              </a:spcAft>
            </a:pPr>
            <a:r>
              <a:rPr lang="en-US" sz="900">
                <a:solidFill>
                  <a:srgbClr val="0000FF"/>
                </a:solidFill>
                <a:latin typeface="Arial" charset="0"/>
              </a:rPr>
              <a:t>Lodestar</a:t>
            </a:r>
          </a:p>
          <a:p>
            <a:pPr>
              <a:lnSpc>
                <a:spcPct val="90000"/>
              </a:lnSpc>
              <a:spcBef>
                <a:spcPct val="5000"/>
              </a:spcBef>
              <a:spcAft>
                <a:spcPct val="5000"/>
              </a:spcAft>
            </a:pPr>
            <a:r>
              <a:rPr lang="en-US" sz="900">
                <a:solidFill>
                  <a:srgbClr val="0000FF"/>
                </a:solidFill>
                <a:latin typeface="Arial" charset="0"/>
              </a:rPr>
              <a:t>MIT</a:t>
            </a:r>
          </a:p>
          <a:p>
            <a:pPr>
              <a:lnSpc>
                <a:spcPct val="90000"/>
              </a:lnSpc>
              <a:spcBef>
                <a:spcPct val="5000"/>
              </a:spcBef>
              <a:spcAft>
                <a:spcPct val="5000"/>
              </a:spcAft>
            </a:pPr>
            <a:r>
              <a:rPr lang="en-US" sz="900">
                <a:solidFill>
                  <a:srgbClr val="0000FF"/>
                </a:solidFill>
                <a:latin typeface="Arial" charset="0"/>
              </a:rPr>
              <a:t>Lehigh U</a:t>
            </a:r>
          </a:p>
          <a:p>
            <a:pPr>
              <a:lnSpc>
                <a:spcPct val="90000"/>
              </a:lnSpc>
              <a:spcBef>
                <a:spcPct val="5000"/>
              </a:spcBef>
              <a:spcAft>
                <a:spcPct val="5000"/>
              </a:spcAft>
            </a:pPr>
            <a:r>
              <a:rPr lang="en-US" sz="900">
                <a:solidFill>
                  <a:srgbClr val="0000FF"/>
                </a:solidFill>
                <a:latin typeface="Arial" charset="0"/>
              </a:rPr>
              <a:t>Nova Photonics</a:t>
            </a:r>
          </a:p>
          <a:p>
            <a:pPr>
              <a:lnSpc>
                <a:spcPct val="90000"/>
              </a:lnSpc>
              <a:spcBef>
                <a:spcPct val="5000"/>
              </a:spcBef>
              <a:spcAft>
                <a:spcPct val="5000"/>
              </a:spcAft>
            </a:pPr>
            <a:r>
              <a:rPr lang="en-US" sz="900">
                <a:solidFill>
                  <a:srgbClr val="0000FF"/>
                </a:solidFill>
                <a:latin typeface="Arial" charset="0"/>
              </a:rPr>
              <a:t>ORNL</a:t>
            </a:r>
          </a:p>
          <a:p>
            <a:pPr>
              <a:lnSpc>
                <a:spcPct val="90000"/>
              </a:lnSpc>
              <a:spcBef>
                <a:spcPct val="5000"/>
              </a:spcBef>
              <a:spcAft>
                <a:spcPct val="5000"/>
              </a:spcAft>
            </a:pPr>
            <a:r>
              <a:rPr lang="en-US" sz="900">
                <a:solidFill>
                  <a:srgbClr val="0000FF"/>
                </a:solidFill>
                <a:latin typeface="Arial" charset="0"/>
              </a:rPr>
              <a:t>PPPL</a:t>
            </a:r>
          </a:p>
          <a:p>
            <a:pPr>
              <a:lnSpc>
                <a:spcPct val="90000"/>
              </a:lnSpc>
              <a:spcBef>
                <a:spcPct val="5000"/>
              </a:spcBef>
              <a:spcAft>
                <a:spcPct val="5000"/>
              </a:spcAft>
            </a:pPr>
            <a:r>
              <a:rPr lang="en-US" sz="900">
                <a:solidFill>
                  <a:srgbClr val="0000FF"/>
                </a:solidFill>
                <a:latin typeface="Arial" charset="0"/>
              </a:rPr>
              <a:t>Princeton U</a:t>
            </a:r>
          </a:p>
          <a:p>
            <a:pPr>
              <a:lnSpc>
                <a:spcPct val="90000"/>
              </a:lnSpc>
              <a:spcBef>
                <a:spcPct val="5000"/>
              </a:spcBef>
              <a:spcAft>
                <a:spcPct val="5000"/>
              </a:spcAft>
            </a:pPr>
            <a:r>
              <a:rPr lang="en-US" sz="900">
                <a:solidFill>
                  <a:srgbClr val="0000FF"/>
                </a:solidFill>
                <a:latin typeface="Arial" charset="0"/>
              </a:rPr>
              <a:t>Purdue U</a:t>
            </a:r>
          </a:p>
          <a:p>
            <a:pPr>
              <a:lnSpc>
                <a:spcPct val="90000"/>
              </a:lnSpc>
              <a:spcBef>
                <a:spcPct val="5000"/>
              </a:spcBef>
              <a:spcAft>
                <a:spcPct val="5000"/>
              </a:spcAft>
            </a:pPr>
            <a:r>
              <a:rPr lang="en-US" sz="900">
                <a:solidFill>
                  <a:srgbClr val="0000FF"/>
                </a:solidFill>
                <a:latin typeface="Arial" charset="0"/>
              </a:rPr>
              <a:t>SNL</a:t>
            </a:r>
          </a:p>
          <a:p>
            <a:pPr>
              <a:lnSpc>
                <a:spcPct val="90000"/>
              </a:lnSpc>
              <a:spcBef>
                <a:spcPct val="5000"/>
              </a:spcBef>
              <a:spcAft>
                <a:spcPct val="5000"/>
              </a:spcAft>
            </a:pPr>
            <a:r>
              <a:rPr lang="en-US" sz="900">
                <a:solidFill>
                  <a:srgbClr val="0000FF"/>
                </a:solidFill>
                <a:latin typeface="Arial" charset="0"/>
              </a:rPr>
              <a:t>Think Tank, Inc.</a:t>
            </a:r>
          </a:p>
          <a:p>
            <a:pPr>
              <a:lnSpc>
                <a:spcPct val="90000"/>
              </a:lnSpc>
              <a:spcBef>
                <a:spcPct val="5000"/>
              </a:spcBef>
              <a:spcAft>
                <a:spcPct val="5000"/>
              </a:spcAft>
            </a:pPr>
            <a:r>
              <a:rPr lang="en-US" sz="900">
                <a:solidFill>
                  <a:srgbClr val="0000FF"/>
                </a:solidFill>
                <a:latin typeface="Arial" charset="0"/>
              </a:rPr>
              <a:t>UC Davis</a:t>
            </a:r>
          </a:p>
          <a:p>
            <a:pPr>
              <a:lnSpc>
                <a:spcPct val="90000"/>
              </a:lnSpc>
              <a:spcBef>
                <a:spcPct val="5000"/>
              </a:spcBef>
              <a:spcAft>
                <a:spcPct val="5000"/>
              </a:spcAft>
            </a:pPr>
            <a:r>
              <a:rPr lang="en-US" sz="900">
                <a:solidFill>
                  <a:srgbClr val="0000FF"/>
                </a:solidFill>
                <a:latin typeface="Arial" charset="0"/>
              </a:rPr>
              <a:t>UC Irvine</a:t>
            </a:r>
          </a:p>
          <a:p>
            <a:pPr>
              <a:lnSpc>
                <a:spcPct val="90000"/>
              </a:lnSpc>
              <a:spcBef>
                <a:spcPct val="5000"/>
              </a:spcBef>
              <a:spcAft>
                <a:spcPct val="5000"/>
              </a:spcAft>
            </a:pPr>
            <a:r>
              <a:rPr lang="en-US" sz="900">
                <a:solidFill>
                  <a:srgbClr val="0000FF"/>
                </a:solidFill>
                <a:latin typeface="Arial" charset="0"/>
              </a:rPr>
              <a:t>UCLA</a:t>
            </a:r>
          </a:p>
          <a:p>
            <a:pPr>
              <a:lnSpc>
                <a:spcPct val="90000"/>
              </a:lnSpc>
              <a:spcBef>
                <a:spcPct val="5000"/>
              </a:spcBef>
              <a:spcAft>
                <a:spcPct val="5000"/>
              </a:spcAft>
            </a:pPr>
            <a:r>
              <a:rPr lang="en-US" sz="900">
                <a:solidFill>
                  <a:srgbClr val="0000FF"/>
                </a:solidFill>
                <a:latin typeface="Arial" charset="0"/>
              </a:rPr>
              <a:t>UCSD</a:t>
            </a:r>
          </a:p>
          <a:p>
            <a:pPr>
              <a:lnSpc>
                <a:spcPct val="90000"/>
              </a:lnSpc>
              <a:spcBef>
                <a:spcPct val="5000"/>
              </a:spcBef>
              <a:spcAft>
                <a:spcPct val="5000"/>
              </a:spcAft>
            </a:pPr>
            <a:r>
              <a:rPr lang="en-US" sz="900">
                <a:solidFill>
                  <a:srgbClr val="0000FF"/>
                </a:solidFill>
                <a:latin typeface="Arial" charset="0"/>
              </a:rPr>
              <a:t>U Colorado</a:t>
            </a:r>
          </a:p>
          <a:p>
            <a:pPr>
              <a:lnSpc>
                <a:spcPct val="90000"/>
              </a:lnSpc>
              <a:spcBef>
                <a:spcPct val="5000"/>
              </a:spcBef>
              <a:spcAft>
                <a:spcPct val="5000"/>
              </a:spcAft>
            </a:pPr>
            <a:r>
              <a:rPr lang="en-US" sz="900">
                <a:solidFill>
                  <a:srgbClr val="0000FF"/>
                </a:solidFill>
                <a:latin typeface="Arial" charset="0"/>
              </a:rPr>
              <a:t>U Illinois</a:t>
            </a:r>
          </a:p>
          <a:p>
            <a:pPr>
              <a:lnSpc>
                <a:spcPct val="90000"/>
              </a:lnSpc>
              <a:spcBef>
                <a:spcPct val="5000"/>
              </a:spcBef>
              <a:spcAft>
                <a:spcPct val="5000"/>
              </a:spcAft>
            </a:pPr>
            <a:r>
              <a:rPr lang="en-US" sz="900">
                <a:solidFill>
                  <a:srgbClr val="0000FF"/>
                </a:solidFill>
                <a:latin typeface="Arial" charset="0"/>
              </a:rPr>
              <a:t>U Maryland</a:t>
            </a:r>
          </a:p>
          <a:p>
            <a:pPr>
              <a:lnSpc>
                <a:spcPct val="90000"/>
              </a:lnSpc>
              <a:spcBef>
                <a:spcPct val="5000"/>
              </a:spcBef>
              <a:spcAft>
                <a:spcPct val="5000"/>
              </a:spcAft>
            </a:pPr>
            <a:r>
              <a:rPr lang="en-US" sz="900">
                <a:solidFill>
                  <a:srgbClr val="0000FF"/>
                </a:solidFill>
                <a:latin typeface="Arial" charset="0"/>
              </a:rPr>
              <a:t>U Rochester</a:t>
            </a:r>
          </a:p>
          <a:p>
            <a:pPr>
              <a:lnSpc>
                <a:spcPct val="90000"/>
              </a:lnSpc>
              <a:spcBef>
                <a:spcPct val="5000"/>
              </a:spcBef>
              <a:spcAft>
                <a:spcPct val="5000"/>
              </a:spcAft>
            </a:pPr>
            <a:r>
              <a:rPr lang="en-US" sz="900">
                <a:solidFill>
                  <a:srgbClr val="0000FF"/>
                </a:solidFill>
                <a:latin typeface="Arial" charset="0"/>
              </a:rPr>
              <a:t>U Tennessee</a:t>
            </a:r>
          </a:p>
          <a:p>
            <a:pPr>
              <a:lnSpc>
                <a:spcPct val="90000"/>
              </a:lnSpc>
              <a:spcBef>
                <a:spcPct val="5000"/>
              </a:spcBef>
              <a:spcAft>
                <a:spcPct val="5000"/>
              </a:spcAft>
            </a:pPr>
            <a:r>
              <a:rPr lang="en-US" sz="900">
                <a:solidFill>
                  <a:srgbClr val="0000FF"/>
                </a:solidFill>
                <a:latin typeface="Arial" charset="0"/>
              </a:rPr>
              <a:t>U Tulsa</a:t>
            </a:r>
          </a:p>
          <a:p>
            <a:pPr>
              <a:lnSpc>
                <a:spcPct val="90000"/>
              </a:lnSpc>
              <a:spcBef>
                <a:spcPct val="5000"/>
              </a:spcBef>
              <a:spcAft>
                <a:spcPct val="5000"/>
              </a:spcAft>
            </a:pPr>
            <a:r>
              <a:rPr lang="en-US" sz="900">
                <a:solidFill>
                  <a:srgbClr val="0000FF"/>
                </a:solidFill>
                <a:latin typeface="Arial" charset="0"/>
              </a:rPr>
              <a:t>U Washington</a:t>
            </a:r>
          </a:p>
          <a:p>
            <a:pPr>
              <a:lnSpc>
                <a:spcPct val="90000"/>
              </a:lnSpc>
              <a:spcBef>
                <a:spcPct val="5000"/>
              </a:spcBef>
              <a:spcAft>
                <a:spcPct val="5000"/>
              </a:spcAft>
            </a:pPr>
            <a:r>
              <a:rPr lang="en-US" sz="900">
                <a:solidFill>
                  <a:srgbClr val="0000FF"/>
                </a:solidFill>
                <a:latin typeface="Arial" charset="0"/>
              </a:rPr>
              <a:t>U Wisconsin</a:t>
            </a:r>
          </a:p>
          <a:p>
            <a:pPr>
              <a:lnSpc>
                <a:spcPct val="90000"/>
              </a:lnSpc>
              <a:spcBef>
                <a:spcPct val="5000"/>
              </a:spcBef>
              <a:spcAft>
                <a:spcPct val="5000"/>
              </a:spcAft>
            </a:pPr>
            <a:r>
              <a:rPr lang="en-US" sz="900">
                <a:solidFill>
                  <a:srgbClr val="0000FF"/>
                </a:solidFill>
                <a:latin typeface="Arial" charset="0"/>
              </a:rPr>
              <a:t>X Science LLC</a:t>
            </a:r>
          </a:p>
        </p:txBody>
      </p:sp>
      <p:pic>
        <p:nvPicPr>
          <p:cNvPr id="6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4105260"/>
            <a:ext cx="2274887"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43844" y="1058863"/>
            <a:ext cx="6056312" cy="1470025"/>
          </a:xfrm>
        </p:spPr>
        <p:txBody>
          <a:bodyPr>
            <a:normAutofit/>
          </a:bodyPr>
          <a:lstStyle>
            <a:lvl1pPr>
              <a:defRPr sz="3600"/>
            </a:lvl1pPr>
          </a:lstStyle>
          <a:p>
            <a:r>
              <a:rPr lang="en-US" smtClean="0"/>
              <a:t>Click to edit Master title style</a:t>
            </a:r>
            <a:endParaRPr lang="en-US"/>
          </a:p>
        </p:txBody>
      </p:sp>
      <p:sp>
        <p:nvSpPr>
          <p:cNvPr id="3" name="Subtitle 2"/>
          <p:cNvSpPr>
            <a:spLocks noGrp="1"/>
          </p:cNvSpPr>
          <p:nvPr>
            <p:ph type="subTitle" idx="1"/>
          </p:nvPr>
        </p:nvSpPr>
        <p:spPr>
          <a:xfrm>
            <a:off x="1674019" y="3024188"/>
            <a:ext cx="5795962" cy="971117"/>
          </a:xfrm>
        </p:spPr>
        <p:txBody>
          <a:bodyPr anchor="b"/>
          <a:lstStyle>
            <a:lvl1pPr marL="0" indent="0" algn="ctr">
              <a:buNone/>
              <a:defRPr>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616224"/>
            <a:ext cx="2133600" cy="237743"/>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ELM Evolution Patterns on NSTX-U | D. Smith | IAEA TM on Fusion Data 2017</a:t>
            </a:r>
            <a:endParaRPr lang="en-US" dirty="0"/>
          </a:p>
        </p:txBody>
      </p:sp>
      <p:sp>
        <p:nvSpPr>
          <p:cNvPr id="6" name="Slide Number Placeholder 5"/>
          <p:cNvSpPr>
            <a:spLocks noGrp="1"/>
          </p:cNvSpPr>
          <p:nvPr>
            <p:ph type="sldNum" sz="quarter" idx="12"/>
          </p:nvPr>
        </p:nvSpPr>
        <p:spPr/>
        <p:txBody>
          <a:bodyPr/>
          <a:lstStyle/>
          <a:p>
            <a:fld id="{42EDFC49-E67D-BA4B-A39F-ED823DB06030}" type="slidenum">
              <a:rPr lang="en-US" smtClean="0"/>
              <a:t>‹#›</a:t>
            </a:fld>
            <a:endParaRPr lang="en-US"/>
          </a:p>
        </p:txBody>
      </p:sp>
      <p:pic>
        <p:nvPicPr>
          <p:cNvPr id="53" name="Picture 52" descr="doe-ofes-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0284" y="209136"/>
            <a:ext cx="2717777" cy="512451"/>
          </a:xfrm>
          <a:prstGeom prst="rect">
            <a:avLst/>
          </a:prstGeom>
        </p:spPr>
      </p:pic>
      <p:pic>
        <p:nvPicPr>
          <p:cNvPr id="54" name="Picture 53" descr="NSTX-U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3" y="70899"/>
            <a:ext cx="3031003" cy="778892"/>
          </a:xfrm>
          <a:prstGeom prst="rect">
            <a:avLst/>
          </a:prstGeom>
        </p:spPr>
      </p:pic>
    </p:spTree>
    <p:extLst>
      <p:ext uri="{BB962C8B-B14F-4D97-AF65-F5344CB8AC3E}">
        <p14:creationId xmlns:p14="http://schemas.microsoft.com/office/powerpoint/2010/main" val="2921023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572256"/>
            <a:ext cx="9144000" cy="283463"/>
          </a:xfrm>
          <a:prstGeom prst="rect">
            <a:avLst/>
          </a:prstGeom>
          <a:gradFill flip="none" rotWithShape="1">
            <a:gsLst>
              <a:gs pos="0">
                <a:schemeClr val="bg2"/>
              </a:gs>
              <a:gs pos="100000">
                <a:schemeClr val="bg2">
                  <a:lumMod val="90000"/>
                </a:schemeClr>
              </a:gs>
            </a:gsLst>
            <a:lin ang="33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10" name="Picture 9" descr="UWlogo_fl_4c_RedLetters_footer.eps"/>
          <p:cNvPicPr>
            <a:picLocks noChangeAspect="1"/>
          </p:cNvPicPr>
          <p:nvPr/>
        </p:nvPicPr>
        <p:blipFill>
          <a:blip r:embed="rId9"/>
          <a:stretch>
            <a:fillRect/>
          </a:stretch>
        </p:blipFill>
        <p:spPr>
          <a:xfrm>
            <a:off x="31750" y="6556152"/>
            <a:ext cx="1246188" cy="298673"/>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2317" y="6590562"/>
            <a:ext cx="992743" cy="256032"/>
          </a:xfrm>
          <a:prstGeom prst="rect">
            <a:avLst/>
          </a:prstGeom>
          <a:ln w="6350" cap="flat" cmpd="sng" algn="ctr">
            <a:noFill/>
            <a:prstDash val="solid"/>
            <a:round/>
            <a:headEnd type="none" w="med" len="med"/>
            <a:tailEnd type="none" w="med" len="med"/>
          </a:ln>
        </p:spPr>
      </p:pic>
      <p:sp>
        <p:nvSpPr>
          <p:cNvPr id="8" name="Rectangle 7"/>
          <p:cNvSpPr/>
          <p:nvPr/>
        </p:nvSpPr>
        <p:spPr>
          <a:xfrm>
            <a:off x="0" y="0"/>
            <a:ext cx="9144000" cy="932688"/>
          </a:xfrm>
          <a:prstGeom prst="rect">
            <a:avLst/>
          </a:prstGeom>
          <a:gradFill>
            <a:gsLst>
              <a:gs pos="0">
                <a:srgbClr val="800000"/>
              </a:gs>
              <a:gs pos="58000">
                <a:srgbClr val="D8002E"/>
              </a:gs>
            </a:gsLst>
            <a:lin ang="3960000" scaled="0"/>
          </a:gradFill>
          <a:ln w="0" cap="flat" cmpd="sng" algn="ctr">
            <a:noFill/>
            <a:prstDash val="solid"/>
            <a:round/>
            <a:headEnd type="none" w="med" len="med"/>
            <a:tailEnd type="none" w="med" len="med"/>
          </a:ln>
          <a:effectLst>
            <a:outerShdw blurRad="63500" dist="48387"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effectLst>
                <a:outerShdw blurRad="50800" dist="38100" dir="2700000" algn="tl" rotWithShape="0">
                  <a:prstClr val="black">
                    <a:alpha val="40000"/>
                  </a:prstClr>
                </a:outerShdw>
              </a:effectLst>
            </a:endParaRPr>
          </a:p>
        </p:txBody>
      </p:sp>
      <p:sp>
        <p:nvSpPr>
          <p:cNvPr id="2" name="Title Placeholder 1"/>
          <p:cNvSpPr>
            <a:spLocks noGrp="1"/>
          </p:cNvSpPr>
          <p:nvPr>
            <p:ph type="title"/>
          </p:nvPr>
        </p:nvSpPr>
        <p:spPr>
          <a:xfrm>
            <a:off x="0" y="0"/>
            <a:ext cx="9144000" cy="9326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555875" y="6610368"/>
            <a:ext cx="5873749" cy="237105"/>
          </a:xfrm>
          <a:prstGeom prst="rect">
            <a:avLst/>
          </a:prstGeom>
        </p:spPr>
        <p:txBody>
          <a:bodyPr vert="horz" lIns="91440" tIns="45720" rIns="91440" bIns="45720" rtlCol="0" anchor="ctr"/>
          <a:lstStyle>
            <a:lvl1pPr algn="ctr">
              <a:defRPr sz="1200">
                <a:solidFill>
                  <a:srgbClr val="800000"/>
                </a:solidFill>
              </a:defRPr>
            </a:lvl1pPr>
          </a:lstStyle>
          <a:p>
            <a:r>
              <a:rPr lang="en-US" dirty="0" smtClean="0"/>
              <a:t>ELM Evolution Patterns on NSTX-U | D. Smith | IAEA TM on Fusion Data 2017</a:t>
            </a:r>
            <a:endParaRPr lang="en-US" dirty="0"/>
          </a:p>
        </p:txBody>
      </p:sp>
      <p:sp>
        <p:nvSpPr>
          <p:cNvPr id="6" name="Slide Number Placeholder 5"/>
          <p:cNvSpPr>
            <a:spLocks noGrp="1"/>
          </p:cNvSpPr>
          <p:nvPr>
            <p:ph type="sldNum" sz="quarter" idx="4"/>
          </p:nvPr>
        </p:nvSpPr>
        <p:spPr>
          <a:xfrm>
            <a:off x="8524898" y="6610368"/>
            <a:ext cx="542925" cy="237105"/>
          </a:xfrm>
          <a:prstGeom prst="rect">
            <a:avLst/>
          </a:prstGeom>
        </p:spPr>
        <p:txBody>
          <a:bodyPr vert="horz" lIns="91440" tIns="45720" rIns="91440" bIns="45720" rtlCol="0" anchor="ctr"/>
          <a:lstStyle>
            <a:lvl1pPr algn="r">
              <a:defRPr sz="1200">
                <a:solidFill>
                  <a:srgbClr val="800000"/>
                </a:solidFill>
              </a:defRPr>
            </a:lvl1pPr>
          </a:lstStyle>
          <a:p>
            <a:fld id="{42EDFC49-E67D-BA4B-A39F-ED823DB06030}" type="slidenum">
              <a:rPr lang="en-US" smtClean="0"/>
              <a:t>‹#›</a:t>
            </a:fld>
            <a:endParaRPr lang="en-US"/>
          </a:p>
        </p:txBody>
      </p:sp>
    </p:spTree>
    <p:extLst>
      <p:ext uri="{BB962C8B-B14F-4D97-AF65-F5344CB8AC3E}">
        <p14:creationId xmlns:p14="http://schemas.microsoft.com/office/powerpoint/2010/main" val="5829355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algn="ctr" defTabSz="457200" rtl="0" eaLnBrk="1" latinLnBrk="0" hangingPunct="1">
        <a:spcBef>
          <a:spcPct val="0"/>
        </a:spcBef>
        <a:buNone/>
        <a:defRPr sz="3600" b="1" i="0" kern="1200">
          <a:solidFill>
            <a:srgbClr val="FCFCF0"/>
          </a:solidFill>
          <a:effectLst>
            <a:outerShdw blurRad="50800" dist="38100" dir="2700000" algn="tl" rotWithShape="0">
              <a:prstClr val="black">
                <a:alpha val="40000"/>
              </a:prst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0000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0000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0000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Fusion-Data-Platform/fd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g"/><Relationship Id="rId5"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3.png"/><Relationship Id="rId5" Type="http://schemas.openxmlformats.org/officeDocument/2006/relationships/oleObject" Target="../embeddings/oleObject2.bin"/><Relationship Id="rId6" Type="http://schemas.openxmlformats.org/officeDocument/2006/relationships/image" Target="../media/image11.emf"/><Relationship Id="rId7" Type="http://schemas.openxmlformats.org/officeDocument/2006/relationships/image" Target="../media/image3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oleObject" Target="../embeddings/oleObject1.bin"/><Relationship Id="rId7"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34245"/>
            <a:ext cx="9144000" cy="1118255"/>
          </a:xfrm>
        </p:spPr>
        <p:txBody>
          <a:bodyPr wrap="square" anchor="t">
            <a:spAutoFit/>
          </a:bodyPr>
          <a:lstStyle/>
          <a:p>
            <a:pPr>
              <a:lnSpc>
                <a:spcPts val="4000"/>
              </a:lnSpc>
            </a:pPr>
            <a:r>
              <a:rPr lang="en-US" sz="3000" dirty="0">
                <a:effectLst>
                  <a:outerShdw blurRad="38100" dist="25400" dir="2700000" algn="tl" rotWithShape="0">
                    <a:prstClr val="black">
                      <a:alpha val="25000"/>
                    </a:prstClr>
                  </a:outerShdw>
                </a:effectLst>
              </a:rPr>
              <a:t>Identification of </a:t>
            </a:r>
            <a:r>
              <a:rPr lang="en-US" sz="3000" dirty="0" smtClean="0">
                <a:effectLst>
                  <a:outerShdw blurRad="38100" dist="25400" dir="2700000" algn="tl" rotWithShape="0">
                    <a:prstClr val="black">
                      <a:alpha val="25000"/>
                    </a:prstClr>
                  </a:outerShdw>
                </a:effectLst>
              </a:rPr>
              <a:t>ELM </a:t>
            </a:r>
            <a:r>
              <a:rPr lang="en-US" sz="3000" dirty="0">
                <a:effectLst>
                  <a:outerShdw blurRad="38100" dist="25400" dir="2700000" algn="tl" rotWithShape="0">
                    <a:prstClr val="black">
                      <a:alpha val="25000"/>
                    </a:prstClr>
                  </a:outerShdw>
                </a:effectLst>
              </a:rPr>
              <a:t>evolution patterns </a:t>
            </a:r>
            <a:r>
              <a:rPr lang="en-US" sz="3000" dirty="0" smtClean="0">
                <a:effectLst>
                  <a:outerShdw blurRad="38100" dist="25400" dir="2700000" algn="tl" rotWithShape="0">
                    <a:prstClr val="black">
                      <a:alpha val="25000"/>
                    </a:prstClr>
                  </a:outerShdw>
                </a:effectLst>
              </a:rPr>
              <a:t>with unsupervised </a:t>
            </a:r>
            <a:r>
              <a:rPr lang="en-US" sz="3000" dirty="0">
                <a:effectLst>
                  <a:outerShdw blurRad="38100" dist="25400" dir="2700000" algn="tl" rotWithShape="0">
                    <a:prstClr val="black">
                      <a:alpha val="25000"/>
                    </a:prstClr>
                  </a:outerShdw>
                </a:effectLst>
              </a:rPr>
              <a:t>clustering </a:t>
            </a:r>
            <a:r>
              <a:rPr lang="en-US" sz="3000" dirty="0" smtClean="0">
                <a:effectLst>
                  <a:outerShdw blurRad="38100" dist="25400" dir="2700000" algn="tl" rotWithShape="0">
                    <a:prstClr val="black">
                      <a:alpha val="25000"/>
                    </a:prstClr>
                  </a:outerShdw>
                </a:effectLst>
              </a:rPr>
              <a:t>of time-series similarity metrics</a:t>
            </a:r>
            <a:endParaRPr lang="en-US" sz="3000" dirty="0">
              <a:effectLst>
                <a:outerShdw blurRad="38100" dist="25400" dir="2700000" algn="tl" rotWithShape="0">
                  <a:prstClr val="black">
                    <a:alpha val="25000"/>
                  </a:prstClr>
                </a:outerShdw>
              </a:effectLst>
            </a:endParaRPr>
          </a:p>
        </p:txBody>
      </p:sp>
      <p:sp>
        <p:nvSpPr>
          <p:cNvPr id="3" name="Subtitle 2"/>
          <p:cNvSpPr>
            <a:spLocks noGrp="1"/>
          </p:cNvSpPr>
          <p:nvPr>
            <p:ph type="subTitle" idx="1"/>
          </p:nvPr>
        </p:nvSpPr>
        <p:spPr>
          <a:xfrm>
            <a:off x="3245080" y="3249577"/>
            <a:ext cx="5744927" cy="3230736"/>
          </a:xfrm>
        </p:spPr>
        <p:txBody>
          <a:bodyPr wrap="square" anchor="t">
            <a:noAutofit/>
          </a:bodyPr>
          <a:lstStyle/>
          <a:p>
            <a:pPr>
              <a:lnSpc>
                <a:spcPct val="90000"/>
              </a:lnSpc>
              <a:spcBef>
                <a:spcPts val="0"/>
              </a:spcBef>
            </a:pPr>
            <a:r>
              <a:rPr lang="en-US" sz="2400" dirty="0" smtClean="0">
                <a:solidFill>
                  <a:schemeClr val="tx1"/>
                </a:solidFill>
              </a:rPr>
              <a:t>David R. Smith</a:t>
            </a:r>
            <a:r>
              <a:rPr lang="en-US" sz="2400" baseline="30000" dirty="0" smtClean="0">
                <a:solidFill>
                  <a:schemeClr val="tx1"/>
                </a:solidFill>
              </a:rPr>
              <a:t>1</a:t>
            </a:r>
            <a:r>
              <a:rPr lang="en-US" sz="2400" dirty="0" smtClean="0">
                <a:solidFill>
                  <a:schemeClr val="tx1"/>
                </a:solidFill>
              </a:rPr>
              <a:t>, G. McKee</a:t>
            </a:r>
            <a:r>
              <a:rPr lang="en-US" sz="2400" baseline="30000" dirty="0">
                <a:solidFill>
                  <a:schemeClr val="tx1"/>
                </a:solidFill>
              </a:rPr>
              <a:t>1</a:t>
            </a:r>
            <a:r>
              <a:rPr lang="en-US" sz="2400" dirty="0" smtClean="0">
                <a:solidFill>
                  <a:schemeClr val="tx1"/>
                </a:solidFill>
              </a:rPr>
              <a:t>, R. Fonck</a:t>
            </a:r>
            <a:r>
              <a:rPr lang="en-US" sz="2400" baseline="30000" dirty="0">
                <a:solidFill>
                  <a:schemeClr val="tx1"/>
                </a:solidFill>
              </a:rPr>
              <a:t>1</a:t>
            </a:r>
            <a:r>
              <a:rPr lang="en-US" sz="2400" dirty="0" smtClean="0">
                <a:solidFill>
                  <a:schemeClr val="tx1"/>
                </a:solidFill>
              </a:rPr>
              <a:t>, </a:t>
            </a:r>
            <a:r>
              <a:rPr lang="en-US" sz="2400" dirty="0">
                <a:solidFill>
                  <a:schemeClr val="tx1"/>
                </a:solidFill>
              </a:rPr>
              <a:t/>
            </a:r>
            <a:br>
              <a:rPr lang="en-US" sz="2400" dirty="0">
                <a:solidFill>
                  <a:schemeClr val="tx1"/>
                </a:solidFill>
              </a:rPr>
            </a:br>
            <a:r>
              <a:rPr lang="en-US" sz="2400" dirty="0" smtClean="0">
                <a:solidFill>
                  <a:schemeClr val="tx1"/>
                </a:solidFill>
              </a:rPr>
              <a:t>A. Diallo</a:t>
            </a:r>
            <a:r>
              <a:rPr lang="en-US" sz="2400" baseline="30000" dirty="0">
                <a:solidFill>
                  <a:schemeClr val="tx1"/>
                </a:solidFill>
              </a:rPr>
              <a:t>2</a:t>
            </a:r>
            <a:r>
              <a:rPr lang="en-US" sz="2400" dirty="0" smtClean="0">
                <a:solidFill>
                  <a:schemeClr val="tx1"/>
                </a:solidFill>
              </a:rPr>
              <a:t>, S. Kaye</a:t>
            </a:r>
            <a:r>
              <a:rPr lang="en-US" sz="2400" baseline="30000" dirty="0" smtClean="0">
                <a:solidFill>
                  <a:schemeClr val="tx1"/>
                </a:solidFill>
              </a:rPr>
              <a:t>2</a:t>
            </a:r>
            <a:r>
              <a:rPr lang="en-US" sz="2400" dirty="0" smtClean="0">
                <a:solidFill>
                  <a:schemeClr val="tx1"/>
                </a:solidFill>
              </a:rPr>
              <a:t>, B. LeBlanc</a:t>
            </a:r>
            <a:r>
              <a:rPr lang="en-US" sz="2400" baseline="30000" dirty="0" smtClean="0">
                <a:solidFill>
                  <a:schemeClr val="tx1"/>
                </a:solidFill>
              </a:rPr>
              <a:t>2</a:t>
            </a:r>
            <a:r>
              <a:rPr lang="en-US" sz="2400" dirty="0" smtClean="0">
                <a:solidFill>
                  <a:schemeClr val="tx1"/>
                </a:solidFill>
              </a:rPr>
              <a:t>,</a:t>
            </a:r>
            <a:br>
              <a:rPr lang="en-US" sz="2400" dirty="0" smtClean="0">
                <a:solidFill>
                  <a:schemeClr val="tx1"/>
                </a:solidFill>
              </a:rPr>
            </a:br>
            <a:r>
              <a:rPr lang="en-US" sz="2400" dirty="0" smtClean="0">
                <a:solidFill>
                  <a:schemeClr val="tx1"/>
                </a:solidFill>
              </a:rPr>
              <a:t>S. Sabbagh</a:t>
            </a:r>
            <a:r>
              <a:rPr lang="en-US" sz="2400" baseline="30000" dirty="0" smtClean="0">
                <a:solidFill>
                  <a:schemeClr val="tx1"/>
                </a:solidFill>
              </a:rPr>
              <a:t>3</a:t>
            </a:r>
            <a:r>
              <a:rPr lang="en-US" sz="2400" dirty="0" smtClean="0">
                <a:solidFill>
                  <a:schemeClr val="tx1"/>
                </a:solidFill>
              </a:rPr>
              <a:t>, and B. Stratton</a:t>
            </a:r>
            <a:r>
              <a:rPr lang="en-US" sz="2400" baseline="30000" dirty="0">
                <a:solidFill>
                  <a:schemeClr val="tx1"/>
                </a:solidFill>
              </a:rPr>
              <a:t>2</a:t>
            </a:r>
            <a:endParaRPr lang="en-US" sz="2400" dirty="0" smtClean="0">
              <a:solidFill>
                <a:schemeClr val="tx1"/>
              </a:solidFill>
            </a:endParaRPr>
          </a:p>
          <a:p>
            <a:pPr>
              <a:lnSpc>
                <a:spcPct val="90000"/>
              </a:lnSpc>
              <a:spcBef>
                <a:spcPts val="1200"/>
              </a:spcBef>
            </a:pPr>
            <a:r>
              <a:rPr lang="en-US" sz="2000" baseline="30000" dirty="0" smtClean="0">
                <a:solidFill>
                  <a:schemeClr val="tx1">
                    <a:lumMod val="85000"/>
                    <a:lumOff val="15000"/>
                  </a:schemeClr>
                </a:solidFill>
              </a:rPr>
              <a:t>1</a:t>
            </a:r>
            <a:r>
              <a:rPr lang="en-US" sz="2000" i="1" dirty="0" smtClean="0">
                <a:solidFill>
                  <a:schemeClr val="tx1">
                    <a:lumMod val="85000"/>
                    <a:lumOff val="15000"/>
                  </a:schemeClr>
                </a:solidFill>
              </a:rPr>
              <a:t>U. Wisconsin-Madison, </a:t>
            </a:r>
            <a:r>
              <a:rPr lang="en-US" sz="2000" baseline="30000" dirty="0" smtClean="0">
                <a:solidFill>
                  <a:schemeClr val="tx1">
                    <a:lumMod val="85000"/>
                    <a:lumOff val="15000"/>
                  </a:schemeClr>
                </a:solidFill>
              </a:rPr>
              <a:t>2</a:t>
            </a:r>
            <a:r>
              <a:rPr lang="en-US" sz="2000" i="1" dirty="0" smtClean="0">
                <a:solidFill>
                  <a:schemeClr val="tx1">
                    <a:lumMod val="85000"/>
                    <a:lumOff val="15000"/>
                  </a:schemeClr>
                </a:solidFill>
              </a:rPr>
              <a:t>PPPL, </a:t>
            </a:r>
            <a:r>
              <a:rPr lang="en-US" sz="2000" i="1" baseline="30000" dirty="0" smtClean="0">
                <a:solidFill>
                  <a:schemeClr val="tx1">
                    <a:lumMod val="85000"/>
                    <a:lumOff val="15000"/>
                  </a:schemeClr>
                </a:solidFill>
              </a:rPr>
              <a:t>3</a:t>
            </a:r>
            <a:r>
              <a:rPr lang="en-US" sz="2000" i="1" dirty="0" smtClean="0">
                <a:solidFill>
                  <a:schemeClr val="tx1">
                    <a:lumMod val="85000"/>
                    <a:lumOff val="15000"/>
                  </a:schemeClr>
                </a:solidFill>
              </a:rPr>
              <a:t>Columbia U.</a:t>
            </a:r>
            <a:endParaRPr lang="en-US" sz="2000" dirty="0" smtClean="0">
              <a:solidFill>
                <a:schemeClr val="tx1">
                  <a:lumMod val="85000"/>
                  <a:lumOff val="15000"/>
                </a:schemeClr>
              </a:solidFill>
            </a:endParaRPr>
          </a:p>
          <a:p>
            <a:pPr>
              <a:lnSpc>
                <a:spcPct val="90000"/>
              </a:lnSpc>
              <a:spcBef>
                <a:spcPts val="0"/>
              </a:spcBef>
            </a:pPr>
            <a:endParaRPr lang="en-US" sz="1600" i="1" dirty="0" smtClean="0">
              <a:solidFill>
                <a:schemeClr val="tx1"/>
              </a:solidFill>
            </a:endParaRPr>
          </a:p>
          <a:p>
            <a:pPr>
              <a:lnSpc>
                <a:spcPct val="90000"/>
              </a:lnSpc>
              <a:spcBef>
                <a:spcPts val="0"/>
              </a:spcBef>
            </a:pPr>
            <a:endParaRPr lang="en-US" sz="1600" i="1" dirty="0" smtClean="0">
              <a:solidFill>
                <a:schemeClr val="tx1"/>
              </a:solidFill>
            </a:endParaRPr>
          </a:p>
          <a:p>
            <a:pPr>
              <a:lnSpc>
                <a:spcPct val="90000"/>
              </a:lnSpc>
              <a:spcBef>
                <a:spcPts val="0"/>
              </a:spcBef>
            </a:pPr>
            <a:endParaRPr lang="en-US" sz="1600" i="1" dirty="0">
              <a:solidFill>
                <a:schemeClr val="tx1"/>
              </a:solidFill>
            </a:endParaRPr>
          </a:p>
          <a:p>
            <a:pPr>
              <a:lnSpc>
                <a:spcPct val="90000"/>
              </a:lnSpc>
              <a:spcBef>
                <a:spcPts val="0"/>
              </a:spcBef>
            </a:pPr>
            <a:endParaRPr lang="en-US" sz="1600" i="1" dirty="0">
              <a:solidFill>
                <a:schemeClr val="tx1"/>
              </a:solidFill>
            </a:endParaRPr>
          </a:p>
          <a:p>
            <a:pPr>
              <a:lnSpc>
                <a:spcPct val="90000"/>
              </a:lnSpc>
              <a:spcBef>
                <a:spcPts val="0"/>
              </a:spcBef>
            </a:pPr>
            <a:r>
              <a:rPr lang="en-US" sz="1600" dirty="0" smtClean="0">
                <a:solidFill>
                  <a:srgbClr val="FF0000"/>
                </a:solidFill>
              </a:rPr>
              <a:t>2</a:t>
            </a:r>
            <a:r>
              <a:rPr lang="en-US" sz="1600" baseline="30000" dirty="0" smtClean="0">
                <a:solidFill>
                  <a:srgbClr val="FF0000"/>
                </a:solidFill>
              </a:rPr>
              <a:t>nd</a:t>
            </a:r>
            <a:r>
              <a:rPr lang="en-US" sz="1600" dirty="0">
                <a:solidFill>
                  <a:srgbClr val="FF0000"/>
                </a:solidFill>
              </a:rPr>
              <a:t> IAEA Technical </a:t>
            </a:r>
            <a:r>
              <a:rPr lang="en-US" sz="1600" dirty="0" smtClean="0">
                <a:solidFill>
                  <a:srgbClr val="FF0000"/>
                </a:solidFill>
              </a:rPr>
              <a:t>Meeting on </a:t>
            </a:r>
            <a:r>
              <a:rPr lang="en-US" sz="1600" dirty="0">
                <a:solidFill>
                  <a:srgbClr val="FF0000"/>
                </a:solidFill>
              </a:rPr>
              <a:t>Fusion </a:t>
            </a:r>
            <a:r>
              <a:rPr lang="en-US" sz="1600" dirty="0" smtClean="0">
                <a:solidFill>
                  <a:srgbClr val="FF0000"/>
                </a:solidFill>
              </a:rPr>
              <a:t>Data</a:t>
            </a:r>
            <a:br>
              <a:rPr lang="en-US" sz="1600" dirty="0" smtClean="0">
                <a:solidFill>
                  <a:srgbClr val="FF0000"/>
                </a:solidFill>
              </a:rPr>
            </a:br>
            <a:r>
              <a:rPr lang="en-US" sz="1600" dirty="0" smtClean="0">
                <a:solidFill>
                  <a:srgbClr val="FF0000"/>
                </a:solidFill>
              </a:rPr>
              <a:t>Processing</a:t>
            </a:r>
            <a:r>
              <a:rPr lang="en-US" sz="1600" dirty="0">
                <a:solidFill>
                  <a:srgbClr val="FF0000"/>
                </a:solidFill>
              </a:rPr>
              <a:t>, Validation and Analysis</a:t>
            </a:r>
            <a:endParaRPr lang="en-US" sz="1600" dirty="0" smtClean="0">
              <a:solidFill>
                <a:srgbClr val="FF0000"/>
              </a:solidFill>
            </a:endParaRPr>
          </a:p>
          <a:p>
            <a:pPr>
              <a:lnSpc>
                <a:spcPct val="90000"/>
              </a:lnSpc>
              <a:spcBef>
                <a:spcPts val="0"/>
              </a:spcBef>
            </a:pPr>
            <a:r>
              <a:rPr lang="en-US" sz="1600" dirty="0" smtClean="0">
                <a:solidFill>
                  <a:srgbClr val="FF0000"/>
                </a:solidFill>
              </a:rPr>
              <a:t>Boston, MA, USA</a:t>
            </a:r>
          </a:p>
          <a:p>
            <a:pPr>
              <a:lnSpc>
                <a:spcPct val="90000"/>
              </a:lnSpc>
              <a:spcBef>
                <a:spcPts val="0"/>
              </a:spcBef>
            </a:pPr>
            <a:r>
              <a:rPr lang="en-US" sz="1600" dirty="0" smtClean="0">
                <a:solidFill>
                  <a:srgbClr val="FF0000"/>
                </a:solidFill>
              </a:rPr>
              <a:t>May 30 - June 2, 2017</a:t>
            </a:r>
            <a:endParaRPr lang="en-US" sz="1600" dirty="0">
              <a:solidFill>
                <a:srgbClr val="FF0000"/>
              </a:solidFill>
            </a:endParaRPr>
          </a:p>
        </p:txBody>
      </p:sp>
    </p:spTree>
    <p:extLst>
      <p:ext uri="{BB962C8B-B14F-4D97-AF65-F5344CB8AC3E}">
        <p14:creationId xmlns:p14="http://schemas.microsoft.com/office/powerpoint/2010/main" val="25291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identified ELM groups</a:t>
            </a:r>
            <a:br>
              <a:rPr lang="en-US" sz="2800" dirty="0" smtClean="0"/>
            </a:br>
            <a:r>
              <a:rPr lang="en-US" sz="2800" dirty="0" smtClean="0"/>
              <a:t>show similar evolution characteristics</a:t>
            </a:r>
            <a:endParaRPr lang="en-US" sz="28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147739"/>
            <a:ext cx="8869678" cy="5247375"/>
          </a:xfrm>
          <a:prstGeom prst="rect">
            <a:avLst/>
          </a:prstGeom>
        </p:spPr>
      </p:pic>
      <p:sp>
        <p:nvSpPr>
          <p:cNvPr id="5" name="Slide Number Placeholder 4"/>
          <p:cNvSpPr>
            <a:spLocks noGrp="1"/>
          </p:cNvSpPr>
          <p:nvPr>
            <p:ph type="sldNum" sz="quarter" idx="12"/>
          </p:nvPr>
        </p:nvSpPr>
        <p:spPr/>
        <p:txBody>
          <a:bodyPr/>
          <a:lstStyle/>
          <a:p>
            <a:fld id="{42EDFC49-E67D-BA4B-A39F-ED823DB06030}" type="slidenum">
              <a:rPr lang="en-US" smtClean="0"/>
              <a:t>10</a:t>
            </a:fld>
            <a:endParaRPr lang="en-US"/>
          </a:p>
        </p:txBody>
      </p:sp>
    </p:spTree>
    <p:extLst>
      <p:ext uri="{BB962C8B-B14F-4D97-AF65-F5344CB8AC3E}">
        <p14:creationId xmlns:p14="http://schemas.microsoft.com/office/powerpoint/2010/main" val="58870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K-means clustering – Group objects into</a:t>
            </a:r>
            <a:br>
              <a:rPr lang="en-US" sz="2800" dirty="0" smtClean="0"/>
            </a:br>
            <a:r>
              <a:rPr lang="en-US" sz="2800" dirty="0" smtClean="0"/>
              <a:t>mutually exclusive groups</a:t>
            </a:r>
            <a:endParaRPr lang="en-US" sz="2800" dirty="0"/>
          </a:p>
        </p:txBody>
      </p:sp>
      <p:sp>
        <p:nvSpPr>
          <p:cNvPr id="3" name="Content Placeholder 2"/>
          <p:cNvSpPr>
            <a:spLocks noGrp="1"/>
          </p:cNvSpPr>
          <p:nvPr>
            <p:ph idx="1"/>
          </p:nvPr>
        </p:nvSpPr>
        <p:spPr>
          <a:xfrm>
            <a:off x="825210" y="934195"/>
            <a:ext cx="7604414" cy="1192634"/>
          </a:xfrm>
        </p:spPr>
        <p:txBody>
          <a:bodyPr wrap="square">
            <a:spAutoFit/>
          </a:bodyPr>
          <a:lstStyle/>
          <a:p>
            <a:pPr marL="223838" indent="-223838">
              <a:spcBef>
                <a:spcPts val="600"/>
              </a:spcBef>
            </a:pPr>
            <a:r>
              <a:rPr lang="en-US" sz="2200" dirty="0" smtClean="0"/>
              <a:t>Requires extrinsic similarity metrics</a:t>
            </a:r>
          </a:p>
          <a:p>
            <a:pPr marL="623888" lvl="1" indent="-223838">
              <a:spcBef>
                <a:spcPts val="300"/>
              </a:spcBef>
            </a:pPr>
            <a:r>
              <a:rPr lang="en-US" sz="2000" dirty="0" smtClean="0"/>
              <a:t>Designate benchmark ELMs to serve as basis for extrinsic metrics</a:t>
            </a:r>
            <a:endParaRPr lang="en-US" sz="2000" dirty="0"/>
          </a:p>
          <a:p>
            <a:pPr marL="223838" indent="-223838">
              <a:spcBef>
                <a:spcPts val="600"/>
              </a:spcBef>
            </a:pPr>
            <a:r>
              <a:rPr lang="en-US" sz="2200" dirty="0" smtClean="0"/>
              <a:t>Utilize PCA to visualize high-dim. results in low-dim. sub-space</a:t>
            </a:r>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728" y="2181494"/>
            <a:ext cx="2463078" cy="433501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685092211"/>
              </p:ext>
            </p:extLst>
          </p:nvPr>
        </p:nvGraphicFramePr>
        <p:xfrm>
          <a:off x="996562" y="2600779"/>
          <a:ext cx="2866072" cy="2938486"/>
        </p:xfrm>
        <a:graphic>
          <a:graphicData uri="http://schemas.openxmlformats.org/drawingml/2006/table">
            <a:tbl>
              <a:tblPr firstRow="1" bandRow="1">
                <a:tableStyleId>{91EBBBCC-DAD2-459C-BE2E-F6DE35CF9A28}</a:tableStyleId>
              </a:tblPr>
              <a:tblGrid>
                <a:gridCol w="1418119"/>
                <a:gridCol w="1447953"/>
              </a:tblGrid>
              <a:tr h="414844">
                <a:tc>
                  <a:txBody>
                    <a:bodyPr/>
                    <a:lstStyle/>
                    <a:p>
                      <a:pPr algn="ctr"/>
                      <a:r>
                        <a:rPr lang="en-US" sz="1800" dirty="0" smtClean="0">
                          <a:solidFill>
                            <a:schemeClr val="tx1"/>
                          </a:solidFill>
                        </a:rPr>
                        <a:t># of clusters</a:t>
                      </a:r>
                      <a:endParaRPr lang="en-US" sz="1800" dirty="0">
                        <a:solidFill>
                          <a:schemeClr val="tx1"/>
                        </a:solidFill>
                      </a:endParaRPr>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88F9F"/>
                    </a:solidFill>
                  </a:tcPr>
                </a:tc>
                <a:tc>
                  <a:txBody>
                    <a:bodyPr/>
                    <a:lstStyle/>
                    <a:p>
                      <a:pPr algn="ctr"/>
                      <a:r>
                        <a:rPr lang="en-US" sz="1800" dirty="0" smtClean="0">
                          <a:solidFill>
                            <a:schemeClr val="tx1"/>
                          </a:solidFill>
                        </a:rPr>
                        <a:t>Mean ratio*</a:t>
                      </a:r>
                      <a:endParaRPr lang="en-US" sz="1800" dirty="0">
                        <a:solidFill>
                          <a:schemeClr val="tx1"/>
                        </a:solidFill>
                      </a:endParaRPr>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88F9F"/>
                    </a:solidFill>
                  </a:tcPr>
                </a:tc>
              </a:tr>
              <a:tr h="420607">
                <a:tc>
                  <a:txBody>
                    <a:bodyPr/>
                    <a:lstStyle/>
                    <a:p>
                      <a:pPr algn="ctr"/>
                      <a:r>
                        <a:rPr lang="en-US" sz="1800" dirty="0" smtClean="0"/>
                        <a:t>2</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c>
                  <a:txBody>
                    <a:bodyPr/>
                    <a:lstStyle/>
                    <a:p>
                      <a:pPr algn="ctr"/>
                      <a:r>
                        <a:rPr lang="en-US" sz="1800" dirty="0" smtClean="0"/>
                        <a:t>0.49</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r>
              <a:tr h="420607">
                <a:tc>
                  <a:txBody>
                    <a:bodyPr/>
                    <a:lstStyle/>
                    <a:p>
                      <a:pPr algn="ctr"/>
                      <a:r>
                        <a:rPr lang="en-US" sz="1800" dirty="0" smtClean="0"/>
                        <a:t>3</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c>
                  <a:txBody>
                    <a:bodyPr/>
                    <a:lstStyle/>
                    <a:p>
                      <a:pPr algn="ctr"/>
                      <a:r>
                        <a:rPr lang="en-US" sz="1800" dirty="0" smtClean="0"/>
                        <a:t>0.51</a:t>
                      </a:r>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r>
              <a:tr h="420607">
                <a:tc>
                  <a:txBody>
                    <a:bodyPr/>
                    <a:lstStyle/>
                    <a:p>
                      <a:pPr algn="ctr"/>
                      <a:r>
                        <a:rPr lang="en-US" sz="1800" b="1" dirty="0" smtClean="0"/>
                        <a:t>4</a:t>
                      </a:r>
                      <a:endParaRPr lang="en-US" sz="1800" b="1"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88F9F"/>
                    </a:solidFill>
                  </a:tcPr>
                </a:tc>
                <a:tc>
                  <a:txBody>
                    <a:bodyPr/>
                    <a:lstStyle/>
                    <a:p>
                      <a:pPr algn="ctr"/>
                      <a:r>
                        <a:rPr lang="en-US" sz="1800" b="1" dirty="0" smtClean="0"/>
                        <a:t>0.52</a:t>
                      </a:r>
                      <a:endParaRPr lang="en-US" sz="1800" b="1"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88F9F"/>
                    </a:solidFill>
                  </a:tcPr>
                </a:tc>
              </a:tr>
              <a:tr h="420607">
                <a:tc>
                  <a:txBody>
                    <a:bodyPr/>
                    <a:lstStyle/>
                    <a:p>
                      <a:pPr algn="ctr"/>
                      <a:r>
                        <a:rPr lang="en-US" sz="1800" dirty="0" smtClean="0"/>
                        <a:t>5</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c>
                  <a:txBody>
                    <a:bodyPr/>
                    <a:lstStyle/>
                    <a:p>
                      <a:pPr algn="ctr"/>
                      <a:r>
                        <a:rPr lang="en-US" sz="1800" dirty="0" smtClean="0"/>
                        <a:t>0.48</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r>
              <a:tr h="420607">
                <a:tc>
                  <a:txBody>
                    <a:bodyPr/>
                    <a:lstStyle/>
                    <a:p>
                      <a:pPr algn="ctr"/>
                      <a:r>
                        <a:rPr lang="en-US" sz="1800" dirty="0" smtClean="0"/>
                        <a:t>6</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c>
                  <a:txBody>
                    <a:bodyPr/>
                    <a:lstStyle/>
                    <a:p>
                      <a:pPr algn="ctr"/>
                      <a:r>
                        <a:rPr lang="en-US" sz="1800" dirty="0" smtClean="0"/>
                        <a:t>0.46</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r>
              <a:tr h="420607">
                <a:tc>
                  <a:txBody>
                    <a:bodyPr/>
                    <a:lstStyle/>
                    <a:p>
                      <a:pPr algn="ctr"/>
                      <a:r>
                        <a:rPr lang="en-US" sz="1800" dirty="0" smtClean="0"/>
                        <a:t>7</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c>
                  <a:txBody>
                    <a:bodyPr/>
                    <a:lstStyle/>
                    <a:p>
                      <a:pPr algn="ctr"/>
                      <a:r>
                        <a:rPr lang="en-US" sz="1800" dirty="0" smtClean="0"/>
                        <a:t>0.45</a:t>
                      </a:r>
                      <a:endParaRPr lang="en-US" sz="1800" dirty="0"/>
                    </a:p>
                  </a:txBody>
                  <a:tcPr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C4CB"/>
                    </a:solidFill>
                  </a:tcPr>
                </a:tc>
              </a:tr>
            </a:tbl>
          </a:graphicData>
        </a:graphic>
      </p:graphicFrame>
      <p:cxnSp>
        <p:nvCxnSpPr>
          <p:cNvPr id="10" name="Straight Arrow Connector 9"/>
          <p:cNvCxnSpPr>
            <a:stCxn id="17" idx="3"/>
          </p:cNvCxnSpPr>
          <p:nvPr/>
        </p:nvCxnSpPr>
        <p:spPr>
          <a:xfrm>
            <a:off x="4759161" y="4084439"/>
            <a:ext cx="705831" cy="7553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440214" y="2236324"/>
            <a:ext cx="1960092" cy="369332"/>
          </a:xfrm>
          <a:prstGeom prst="rect">
            <a:avLst/>
          </a:prstGeom>
          <a:noFill/>
        </p:spPr>
        <p:txBody>
          <a:bodyPr wrap="none" rtlCol="0">
            <a:spAutoFit/>
          </a:bodyPr>
          <a:lstStyle/>
          <a:p>
            <a:pPr algn="ctr"/>
            <a:r>
              <a:rPr lang="en-US" dirty="0" smtClean="0"/>
              <a:t>6 benchmark ELMs</a:t>
            </a:r>
            <a:endParaRPr lang="en-US" dirty="0"/>
          </a:p>
        </p:txBody>
      </p:sp>
      <p:sp>
        <p:nvSpPr>
          <p:cNvPr id="16" name="TextBox 15"/>
          <p:cNvSpPr txBox="1"/>
          <p:nvPr/>
        </p:nvSpPr>
        <p:spPr>
          <a:xfrm>
            <a:off x="925946" y="5539266"/>
            <a:ext cx="3477434" cy="338554"/>
          </a:xfrm>
          <a:prstGeom prst="rect">
            <a:avLst/>
          </a:prstGeom>
          <a:noFill/>
        </p:spPr>
        <p:txBody>
          <a:bodyPr wrap="none" rtlCol="0">
            <a:spAutoFit/>
          </a:bodyPr>
          <a:lstStyle/>
          <a:p>
            <a:r>
              <a:rPr lang="en-US" sz="1600" dirty="0" smtClean="0"/>
              <a:t>*Out-of-cluster/in-cluster distance ratio</a:t>
            </a:r>
            <a:endParaRPr lang="en-US" sz="1600" dirty="0"/>
          </a:p>
        </p:txBody>
      </p:sp>
      <p:sp>
        <p:nvSpPr>
          <p:cNvPr id="17" name="TextBox 16"/>
          <p:cNvSpPr txBox="1"/>
          <p:nvPr/>
        </p:nvSpPr>
        <p:spPr>
          <a:xfrm>
            <a:off x="3907245" y="3915162"/>
            <a:ext cx="851916" cy="338554"/>
          </a:xfrm>
          <a:prstGeom prst="rect">
            <a:avLst/>
          </a:prstGeom>
          <a:noFill/>
        </p:spPr>
        <p:txBody>
          <a:bodyPr wrap="none" rtlCol="0">
            <a:spAutoFit/>
          </a:bodyPr>
          <a:lstStyle/>
          <a:p>
            <a:pPr algn="ctr"/>
            <a:r>
              <a:rPr lang="en-US" sz="1600" dirty="0" smtClean="0"/>
              <a:t>Optimal</a:t>
            </a:r>
            <a:endParaRPr lang="en-US" sz="1600" dirty="0"/>
          </a:p>
        </p:txBody>
      </p:sp>
      <p:sp>
        <p:nvSpPr>
          <p:cNvPr id="12" name="TextBox 11"/>
          <p:cNvSpPr txBox="1"/>
          <p:nvPr/>
        </p:nvSpPr>
        <p:spPr>
          <a:xfrm>
            <a:off x="7693738" y="5772748"/>
            <a:ext cx="1402948" cy="738664"/>
          </a:xfrm>
          <a:prstGeom prst="rect">
            <a:avLst/>
          </a:prstGeom>
          <a:noFill/>
          <a:ln>
            <a:noFill/>
          </a:ln>
        </p:spPr>
        <p:txBody>
          <a:bodyPr wrap="none" rtlCol="0">
            <a:spAutoFit/>
          </a:bodyPr>
          <a:lstStyle/>
          <a:p>
            <a:r>
              <a:rPr lang="it-IT" sz="1400" dirty="0" smtClean="0"/>
              <a:t>D. Smith et al,</a:t>
            </a:r>
            <a:br>
              <a:rPr lang="it-IT" sz="1400" dirty="0" smtClean="0"/>
            </a:br>
            <a:r>
              <a:rPr lang="it-IT" sz="1400" dirty="0" smtClean="0"/>
              <a:t>PPCF 58, 045003</a:t>
            </a:r>
            <a:br>
              <a:rPr lang="it-IT" sz="1400" dirty="0" smtClean="0"/>
            </a:br>
            <a:r>
              <a:rPr lang="it-IT" sz="1400" dirty="0" smtClean="0"/>
              <a:t>(2016)</a:t>
            </a:r>
            <a:endParaRPr lang="en-US" sz="1400" dirty="0"/>
          </a:p>
        </p:txBody>
      </p:sp>
      <p:sp>
        <p:nvSpPr>
          <p:cNvPr id="9" name="TextBox 8"/>
          <p:cNvSpPr txBox="1"/>
          <p:nvPr/>
        </p:nvSpPr>
        <p:spPr>
          <a:xfrm>
            <a:off x="7600942" y="4633456"/>
            <a:ext cx="1146618" cy="369332"/>
          </a:xfrm>
          <a:prstGeom prst="rect">
            <a:avLst/>
          </a:prstGeom>
          <a:noFill/>
          <a:ln>
            <a:noFill/>
          </a:ln>
        </p:spPr>
        <p:txBody>
          <a:bodyPr wrap="none" rtlCol="0">
            <a:spAutoFit/>
          </a:bodyPr>
          <a:lstStyle/>
          <a:p>
            <a:r>
              <a:rPr lang="en-US" dirty="0" smtClean="0"/>
              <a:t>4</a:t>
            </a:r>
            <a:r>
              <a:rPr lang="en-US" baseline="30000" dirty="0" smtClean="0"/>
              <a:t>th</a:t>
            </a:r>
            <a:r>
              <a:rPr lang="en-US" dirty="0" smtClean="0"/>
              <a:t> group?</a:t>
            </a:r>
            <a:endParaRPr lang="en-US" dirty="0"/>
          </a:p>
        </p:txBody>
      </p:sp>
      <p:sp>
        <p:nvSpPr>
          <p:cNvPr id="13" name="TextBox 12"/>
          <p:cNvSpPr txBox="1"/>
          <p:nvPr/>
        </p:nvSpPr>
        <p:spPr>
          <a:xfrm>
            <a:off x="686481" y="5927733"/>
            <a:ext cx="4126735" cy="584776"/>
          </a:xfrm>
          <a:prstGeom prst="rect">
            <a:avLst/>
          </a:prstGeom>
          <a:noFill/>
        </p:spPr>
        <p:txBody>
          <a:bodyPr wrap="square" rtlCol="0">
            <a:spAutoFit/>
          </a:bodyPr>
          <a:lstStyle/>
          <a:p>
            <a:r>
              <a:rPr lang="en-US" sz="1600" dirty="0"/>
              <a:t>Clusters are highly consistent for calculations with different benchmark </a:t>
            </a:r>
            <a:r>
              <a:rPr lang="en-US" sz="1600" dirty="0" smtClean="0"/>
              <a:t>ELMs</a:t>
            </a:r>
            <a:endParaRPr lang="en-US" sz="1600" dirty="0"/>
          </a:p>
        </p:txBody>
      </p:sp>
      <p:sp>
        <p:nvSpPr>
          <p:cNvPr id="5" name="Slide Number Placeholder 4"/>
          <p:cNvSpPr>
            <a:spLocks noGrp="1"/>
          </p:cNvSpPr>
          <p:nvPr>
            <p:ph type="sldNum" sz="quarter" idx="12"/>
          </p:nvPr>
        </p:nvSpPr>
        <p:spPr/>
        <p:txBody>
          <a:bodyPr/>
          <a:lstStyle/>
          <a:p>
            <a:fld id="{42EDFC49-E67D-BA4B-A39F-ED823DB06030}" type="slidenum">
              <a:rPr lang="en-US" smtClean="0"/>
              <a:t>11</a:t>
            </a:fld>
            <a:endParaRPr lang="en-US"/>
          </a:p>
        </p:txBody>
      </p:sp>
    </p:spTree>
    <p:extLst>
      <p:ext uri="{BB962C8B-B14F-4D97-AF65-F5344CB8AC3E}">
        <p14:creationId xmlns:p14="http://schemas.microsoft.com/office/powerpoint/2010/main" val="3764150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12" y="1166383"/>
            <a:ext cx="8190065" cy="5156708"/>
          </a:xfrm>
          <a:prstGeom prst="rect">
            <a:avLst/>
          </a:prstGeom>
        </p:spPr>
      </p:pic>
      <p:sp>
        <p:nvSpPr>
          <p:cNvPr id="2" name="Title 1"/>
          <p:cNvSpPr>
            <a:spLocks noGrp="1"/>
          </p:cNvSpPr>
          <p:nvPr>
            <p:ph type="title"/>
          </p:nvPr>
        </p:nvSpPr>
        <p:spPr/>
        <p:txBody>
          <a:bodyPr>
            <a:noAutofit/>
          </a:bodyPr>
          <a:lstStyle/>
          <a:p>
            <a:r>
              <a:rPr lang="en-US" sz="2800" dirty="0" smtClean="0"/>
              <a:t>k-means clustering and hierarchical clustering yield consistent results</a:t>
            </a:r>
            <a:endParaRPr lang="en-US" sz="2800" dirty="0"/>
          </a:p>
        </p:txBody>
      </p:sp>
      <p:sp>
        <p:nvSpPr>
          <p:cNvPr id="3" name="Content Placeholder 2"/>
          <p:cNvSpPr>
            <a:spLocks noGrp="1"/>
          </p:cNvSpPr>
          <p:nvPr>
            <p:ph idx="1"/>
          </p:nvPr>
        </p:nvSpPr>
        <p:spPr>
          <a:xfrm>
            <a:off x="3510345" y="1366228"/>
            <a:ext cx="5469801" cy="2166747"/>
          </a:xfrm>
        </p:spPr>
        <p:txBody>
          <a:bodyPr wrap="square">
            <a:spAutoFit/>
          </a:bodyPr>
          <a:lstStyle/>
          <a:p>
            <a:pPr marL="228600" indent="-228600">
              <a:lnSpc>
                <a:spcPct val="90000"/>
              </a:lnSpc>
            </a:pPr>
            <a:r>
              <a:rPr lang="en-US" sz="2400" dirty="0" smtClean="0">
                <a:solidFill>
                  <a:srgbClr val="FF0000"/>
                </a:solidFill>
              </a:rPr>
              <a:t>Red,</a:t>
            </a:r>
            <a:r>
              <a:rPr lang="en-US" sz="2400" dirty="0" smtClean="0"/>
              <a:t> </a:t>
            </a:r>
            <a:r>
              <a:rPr lang="en-US" sz="2400" dirty="0" smtClean="0">
                <a:solidFill>
                  <a:srgbClr val="0000FF"/>
                </a:solidFill>
              </a:rPr>
              <a:t>Blue,</a:t>
            </a:r>
            <a:r>
              <a:rPr lang="en-US" sz="2400" dirty="0" smtClean="0"/>
              <a:t> and </a:t>
            </a:r>
            <a:r>
              <a:rPr lang="en-US" sz="2400" dirty="0" smtClean="0">
                <a:solidFill>
                  <a:srgbClr val="008000"/>
                </a:solidFill>
              </a:rPr>
              <a:t>Green</a:t>
            </a:r>
            <a:r>
              <a:rPr lang="en-US" sz="2400" dirty="0" smtClean="0"/>
              <a:t> groups in k-means results are </a:t>
            </a:r>
            <a:r>
              <a:rPr lang="en-US" sz="2400" b="1" dirty="0" smtClean="0"/>
              <a:t>largely consistent </a:t>
            </a:r>
            <a:r>
              <a:rPr lang="en-US" sz="2400" dirty="0" smtClean="0"/>
              <a:t>with previous hierarchical cluster results</a:t>
            </a:r>
          </a:p>
          <a:p>
            <a:pPr marL="228600" indent="-228600">
              <a:lnSpc>
                <a:spcPct val="90000"/>
              </a:lnSpc>
            </a:pPr>
            <a:r>
              <a:rPr lang="en-US" sz="2400" dirty="0" smtClean="0"/>
              <a:t>The </a:t>
            </a:r>
            <a:r>
              <a:rPr lang="en-US" sz="2400" dirty="0" smtClean="0">
                <a:solidFill>
                  <a:srgbClr val="20CBDC"/>
                </a:solidFill>
              </a:rPr>
              <a:t>Cyan </a:t>
            </a:r>
            <a:r>
              <a:rPr lang="en-US" sz="2400" dirty="0" smtClean="0"/>
              <a:t>group in k-means corresponds to poorly linked ELMs in the hierarchical cluster</a:t>
            </a:r>
            <a:endParaRPr lang="en-US" sz="2400" dirty="0">
              <a:solidFill>
                <a:srgbClr val="20CBDC"/>
              </a:solidFill>
            </a:endParaRPr>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7" name="TextBox 6"/>
          <p:cNvSpPr txBox="1"/>
          <p:nvPr/>
        </p:nvSpPr>
        <p:spPr>
          <a:xfrm>
            <a:off x="841624" y="6140856"/>
            <a:ext cx="2957924" cy="307777"/>
          </a:xfrm>
          <a:prstGeom prst="rect">
            <a:avLst/>
          </a:prstGeom>
          <a:noFill/>
        </p:spPr>
        <p:txBody>
          <a:bodyPr wrap="none" rtlCol="0">
            <a:spAutoFit/>
          </a:bodyPr>
          <a:lstStyle/>
          <a:p>
            <a:pPr algn="ctr"/>
            <a:r>
              <a:rPr lang="en-US" sz="1400" dirty="0" smtClean="0">
                <a:solidFill>
                  <a:srgbClr val="FF0000"/>
                </a:solidFill>
              </a:rPr>
              <a:t>C</a:t>
            </a:r>
            <a:r>
              <a:rPr lang="en-US" sz="1400" dirty="0" smtClean="0">
                <a:solidFill>
                  <a:srgbClr val="0000FF"/>
                </a:solidFill>
              </a:rPr>
              <a:t>o</a:t>
            </a:r>
            <a:r>
              <a:rPr lang="en-US" sz="1400" dirty="0" smtClean="0">
                <a:solidFill>
                  <a:srgbClr val="008000"/>
                </a:solidFill>
              </a:rPr>
              <a:t>l</a:t>
            </a:r>
            <a:r>
              <a:rPr lang="en-US" sz="1400" dirty="0" smtClean="0">
                <a:solidFill>
                  <a:srgbClr val="FF0000"/>
                </a:solidFill>
              </a:rPr>
              <a:t>o</a:t>
            </a:r>
            <a:r>
              <a:rPr lang="en-US" sz="1400" dirty="0" smtClean="0">
                <a:solidFill>
                  <a:srgbClr val="0000FF"/>
                </a:solidFill>
              </a:rPr>
              <a:t>r</a:t>
            </a:r>
            <a:r>
              <a:rPr lang="en-US" sz="1400" dirty="0" smtClean="0">
                <a:solidFill>
                  <a:srgbClr val="008000"/>
                </a:solidFill>
              </a:rPr>
              <a:t>s</a:t>
            </a:r>
            <a:r>
              <a:rPr lang="en-US" sz="1400" dirty="0" smtClean="0"/>
              <a:t> correspond to k-means clusters</a:t>
            </a:r>
            <a:endParaRPr lang="en-US" sz="1400" dirty="0"/>
          </a:p>
        </p:txBody>
      </p:sp>
      <p:cxnSp>
        <p:nvCxnSpPr>
          <p:cNvPr id="9" name="Straight Arrow Connector 8"/>
          <p:cNvCxnSpPr/>
          <p:nvPr/>
        </p:nvCxnSpPr>
        <p:spPr>
          <a:xfrm flipV="1">
            <a:off x="1211391" y="6076462"/>
            <a:ext cx="322385" cy="146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68698" y="6209625"/>
            <a:ext cx="2975302" cy="307777"/>
          </a:xfrm>
          <a:prstGeom prst="rect">
            <a:avLst/>
          </a:prstGeom>
          <a:noFill/>
          <a:ln>
            <a:noFill/>
          </a:ln>
        </p:spPr>
        <p:txBody>
          <a:bodyPr wrap="none" rtlCol="0">
            <a:spAutoFit/>
          </a:bodyPr>
          <a:lstStyle/>
          <a:p>
            <a:r>
              <a:rPr lang="it-IT" sz="1400" dirty="0" smtClean="0"/>
              <a:t>D. Smith et al, PPCF 58, 045003 (2016)</a:t>
            </a:r>
            <a:endParaRPr lang="en-US" sz="1400" dirty="0"/>
          </a:p>
        </p:txBody>
      </p:sp>
      <p:sp>
        <p:nvSpPr>
          <p:cNvPr id="5" name="Slide Number Placeholder 4"/>
          <p:cNvSpPr>
            <a:spLocks noGrp="1"/>
          </p:cNvSpPr>
          <p:nvPr>
            <p:ph type="sldNum" sz="quarter" idx="12"/>
          </p:nvPr>
        </p:nvSpPr>
        <p:spPr/>
        <p:txBody>
          <a:bodyPr/>
          <a:lstStyle/>
          <a:p>
            <a:fld id="{42EDFC49-E67D-BA4B-A39F-ED823DB06030}" type="slidenum">
              <a:rPr lang="en-US" smtClean="0"/>
              <a:t>12</a:t>
            </a:fld>
            <a:endParaRPr lang="en-US"/>
          </a:p>
        </p:txBody>
      </p:sp>
    </p:spTree>
    <p:extLst>
      <p:ext uri="{BB962C8B-B14F-4D97-AF65-F5344CB8AC3E}">
        <p14:creationId xmlns:p14="http://schemas.microsoft.com/office/powerpoint/2010/main" val="3755433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ELM evolution patterns identified with</a:t>
            </a:r>
            <a:br>
              <a:rPr lang="en-US" sz="3200" dirty="0" smtClean="0"/>
            </a:br>
            <a:r>
              <a:rPr lang="en-US" sz="3200" dirty="0" smtClean="0"/>
              <a:t>machine learning techniques</a:t>
            </a:r>
            <a:endParaRPr lang="en-US" sz="32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 y="1268436"/>
            <a:ext cx="8973312" cy="4565904"/>
          </a:xfrm>
          <a:prstGeom prst="rect">
            <a:avLst/>
          </a:prstGeom>
        </p:spPr>
      </p:pic>
      <p:sp>
        <p:nvSpPr>
          <p:cNvPr id="7" name="TextBox 6"/>
          <p:cNvSpPr txBox="1"/>
          <p:nvPr/>
        </p:nvSpPr>
        <p:spPr>
          <a:xfrm>
            <a:off x="0" y="5965724"/>
            <a:ext cx="9144000" cy="400110"/>
          </a:xfrm>
          <a:prstGeom prst="rect">
            <a:avLst/>
          </a:prstGeom>
          <a:noFill/>
        </p:spPr>
        <p:txBody>
          <a:bodyPr wrap="square" rtlCol="0">
            <a:spAutoFit/>
          </a:bodyPr>
          <a:lstStyle/>
          <a:p>
            <a:pPr algn="ctr"/>
            <a:r>
              <a:rPr lang="en-US" sz="2000" dirty="0" smtClean="0"/>
              <a:t>Next step: automate discovery and </a:t>
            </a:r>
            <a:r>
              <a:rPr lang="en-US" sz="2000" smtClean="0"/>
              <a:t>tagging of ELMs </a:t>
            </a:r>
            <a:r>
              <a:rPr lang="en-US" sz="2000" dirty="0" smtClean="0"/>
              <a:t>in the NSTX/NSTX-U data archive</a:t>
            </a:r>
            <a:endParaRPr lang="en-US" sz="2000" dirty="0"/>
          </a:p>
        </p:txBody>
      </p:sp>
      <p:sp>
        <p:nvSpPr>
          <p:cNvPr id="3" name="Slide Number Placeholder 2"/>
          <p:cNvSpPr>
            <a:spLocks noGrp="1"/>
          </p:cNvSpPr>
          <p:nvPr>
            <p:ph type="sldNum" sz="quarter" idx="12"/>
          </p:nvPr>
        </p:nvSpPr>
        <p:spPr/>
        <p:txBody>
          <a:bodyPr/>
          <a:lstStyle/>
          <a:p>
            <a:fld id="{42EDFC49-E67D-BA4B-A39F-ED823DB06030}" type="slidenum">
              <a:rPr lang="en-US" smtClean="0"/>
              <a:t>13</a:t>
            </a:fld>
            <a:endParaRPr lang="en-US"/>
          </a:p>
        </p:txBody>
      </p:sp>
    </p:spTree>
    <p:extLst>
      <p:ext uri="{BB962C8B-B14F-4D97-AF65-F5344CB8AC3E}">
        <p14:creationId xmlns:p14="http://schemas.microsoft.com/office/powerpoint/2010/main" val="4041578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The identified ELM groups correspond to parameter regimes for </a:t>
            </a:r>
            <a:r>
              <a:rPr lang="en-US" sz="2800" dirty="0" err="1"/>
              <a:t>I</a:t>
            </a:r>
            <a:r>
              <a:rPr lang="en-US" sz="2800" baseline="-25000" dirty="0" err="1"/>
              <a:t>p</a:t>
            </a:r>
            <a:r>
              <a:rPr lang="en-US" sz="2800" dirty="0"/>
              <a:t>, </a:t>
            </a:r>
            <a:r>
              <a:rPr lang="en-US" sz="2800" dirty="0">
                <a:latin typeface="Symbol" charset="2"/>
                <a:cs typeface="Symbol" charset="2"/>
              </a:rPr>
              <a:t>𝜅</a:t>
            </a:r>
            <a:r>
              <a:rPr lang="en-US" sz="2800" dirty="0"/>
              <a:t>, </a:t>
            </a:r>
            <a:r>
              <a:rPr lang="en-US" sz="2800" dirty="0" err="1"/>
              <a:t>dR</a:t>
            </a:r>
            <a:r>
              <a:rPr lang="en-US" sz="2800" baseline="-25000" dirty="0" err="1"/>
              <a:t>sep</a:t>
            </a:r>
            <a:r>
              <a:rPr lang="en-US" sz="2800" dirty="0"/>
              <a:t>, and </a:t>
            </a:r>
            <a:r>
              <a:rPr lang="en-US" sz="2800" dirty="0" err="1"/>
              <a:t>n</a:t>
            </a:r>
            <a:r>
              <a:rPr lang="en-US" sz="2800" baseline="-25000" dirty="0" err="1"/>
              <a:t>e,ped</a:t>
            </a:r>
            <a:r>
              <a:rPr lang="en-US" sz="2800" dirty="0"/>
              <a:t>, but not stored energy loss</a:t>
            </a:r>
            <a:endParaRPr lang="en-US"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5" name="Slide Number Placeholder 4"/>
          <p:cNvSpPr>
            <a:spLocks noGrp="1"/>
          </p:cNvSpPr>
          <p:nvPr>
            <p:ph type="sldNum" sz="quarter" idx="12"/>
          </p:nvPr>
        </p:nvSpPr>
        <p:spPr/>
        <p:txBody>
          <a:bodyPr/>
          <a:lstStyle/>
          <a:p>
            <a:fld id="{42EDFC49-E67D-BA4B-A39F-ED823DB06030}" type="slidenum">
              <a:rPr lang="en-US" smtClean="0"/>
              <a:t>14</a:t>
            </a:fld>
            <a:endParaRPr lang="en-US"/>
          </a:p>
        </p:txBody>
      </p:sp>
      <p:sp>
        <p:nvSpPr>
          <p:cNvPr id="6" name="Rounded Rectangle 5"/>
          <p:cNvSpPr/>
          <p:nvPr/>
        </p:nvSpPr>
        <p:spPr>
          <a:xfrm>
            <a:off x="3328041" y="1055804"/>
            <a:ext cx="5376778" cy="4896246"/>
          </a:xfrm>
          <a:prstGeom prst="roundRect">
            <a:avLst>
              <a:gd name="adj" fmla="val 10032"/>
            </a:avLst>
          </a:prstGeom>
          <a:solidFill>
            <a:srgbClr val="FFF4DA"/>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19138" y="1055804"/>
            <a:ext cx="2755601" cy="4896246"/>
          </a:xfrm>
          <a:prstGeom prst="roundRect">
            <a:avLst/>
          </a:prstGeom>
          <a:solidFill>
            <a:srgbClr val="E6C4CB"/>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89" y="1960717"/>
            <a:ext cx="7619021" cy="3878942"/>
          </a:xfrm>
          <a:prstGeom prst="rect">
            <a:avLst/>
          </a:prstGeom>
        </p:spPr>
      </p:pic>
      <p:sp>
        <p:nvSpPr>
          <p:cNvPr id="9" name="TextBox 8"/>
          <p:cNvSpPr txBox="1"/>
          <p:nvPr/>
        </p:nvSpPr>
        <p:spPr>
          <a:xfrm>
            <a:off x="743949" y="1055804"/>
            <a:ext cx="2456630" cy="923330"/>
          </a:xfrm>
          <a:prstGeom prst="rect">
            <a:avLst/>
          </a:prstGeom>
          <a:noFill/>
        </p:spPr>
        <p:txBody>
          <a:bodyPr wrap="square" rtlCol="0">
            <a:spAutoFit/>
          </a:bodyPr>
          <a:lstStyle/>
          <a:p>
            <a:r>
              <a:rPr lang="en-US" dirty="0" smtClean="0"/>
              <a:t>The identified ELM groups exhibit similar stored energy loss </a:t>
            </a:r>
            <a:r>
              <a:rPr lang="is-IS" dirty="0" smtClean="0"/>
              <a:t>…</a:t>
            </a:r>
            <a:endParaRPr lang="en-US" dirty="0"/>
          </a:p>
        </p:txBody>
      </p:sp>
      <p:sp>
        <p:nvSpPr>
          <p:cNvPr id="10" name="TextBox 9"/>
          <p:cNvSpPr txBox="1"/>
          <p:nvPr/>
        </p:nvSpPr>
        <p:spPr>
          <a:xfrm>
            <a:off x="3692294" y="1042710"/>
            <a:ext cx="4911797" cy="923330"/>
          </a:xfrm>
          <a:prstGeom prst="rect">
            <a:avLst/>
          </a:prstGeom>
          <a:noFill/>
        </p:spPr>
        <p:txBody>
          <a:bodyPr wrap="square" rtlCol="0">
            <a:spAutoFit/>
          </a:bodyPr>
          <a:lstStyle/>
          <a:p>
            <a:r>
              <a:rPr lang="is-IS" dirty="0" smtClean="0"/>
              <a:t>… </a:t>
            </a:r>
            <a:r>
              <a:rPr lang="en-US" dirty="0" smtClean="0"/>
              <a:t>but different regimes for ELM-relevant parameters like plasma current, magnetic balance, elongation, and pedestal density height</a:t>
            </a:r>
            <a:endParaRPr lang="en-US" dirty="0"/>
          </a:p>
        </p:txBody>
      </p:sp>
      <p:cxnSp>
        <p:nvCxnSpPr>
          <p:cNvPr id="11" name="Straight Arrow Connector 10"/>
          <p:cNvCxnSpPr/>
          <p:nvPr/>
        </p:nvCxnSpPr>
        <p:spPr>
          <a:xfrm flipV="1">
            <a:off x="519138" y="5192238"/>
            <a:ext cx="968924" cy="790928"/>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9185" y="5964145"/>
            <a:ext cx="1325353" cy="307777"/>
          </a:xfrm>
          <a:prstGeom prst="rect">
            <a:avLst/>
          </a:prstGeom>
          <a:noFill/>
        </p:spPr>
        <p:txBody>
          <a:bodyPr wrap="none" rtlCol="0">
            <a:spAutoFit/>
          </a:bodyPr>
          <a:lstStyle/>
          <a:p>
            <a:r>
              <a:rPr lang="en-US" sz="1400" dirty="0" smtClean="0"/>
              <a:t>Individual ELMs</a:t>
            </a:r>
            <a:endParaRPr lang="en-US" sz="1400" dirty="0"/>
          </a:p>
        </p:txBody>
      </p:sp>
      <p:cxnSp>
        <p:nvCxnSpPr>
          <p:cNvPr id="13" name="Straight Arrow Connector 12"/>
          <p:cNvCxnSpPr/>
          <p:nvPr/>
        </p:nvCxnSpPr>
        <p:spPr>
          <a:xfrm flipH="1" flipV="1">
            <a:off x="2853519" y="4827187"/>
            <a:ext cx="158195" cy="1432640"/>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7241" y="6211447"/>
            <a:ext cx="2744469" cy="307777"/>
          </a:xfrm>
          <a:prstGeom prst="rect">
            <a:avLst/>
          </a:prstGeom>
          <a:noFill/>
        </p:spPr>
        <p:txBody>
          <a:bodyPr wrap="none" rtlCol="0">
            <a:spAutoFit/>
          </a:bodyPr>
          <a:lstStyle/>
          <a:p>
            <a:r>
              <a:rPr lang="en-US" sz="1400" dirty="0" smtClean="0"/>
              <a:t>20</a:t>
            </a:r>
            <a:r>
              <a:rPr lang="en-US" sz="1400" baseline="30000" dirty="0" smtClean="0"/>
              <a:t>th</a:t>
            </a:r>
            <a:r>
              <a:rPr lang="en-US" sz="1400" dirty="0" smtClean="0"/>
              <a:t>, 50</a:t>
            </a:r>
            <a:r>
              <a:rPr lang="en-US" sz="1400" baseline="30000" dirty="0" smtClean="0"/>
              <a:t>th</a:t>
            </a:r>
            <a:r>
              <a:rPr lang="en-US" sz="1400" dirty="0" smtClean="0"/>
              <a:t>, &amp; 80</a:t>
            </a:r>
            <a:r>
              <a:rPr lang="en-US" sz="1400" baseline="30000" dirty="0" smtClean="0"/>
              <a:t>th</a:t>
            </a:r>
            <a:r>
              <a:rPr lang="en-US" sz="1400" dirty="0" smtClean="0"/>
              <a:t> percentile values</a:t>
            </a:r>
            <a:endParaRPr lang="en-US" sz="1400" dirty="0"/>
          </a:p>
        </p:txBody>
      </p:sp>
      <p:sp>
        <p:nvSpPr>
          <p:cNvPr id="15" name="TextBox 14"/>
          <p:cNvSpPr txBox="1"/>
          <p:nvPr/>
        </p:nvSpPr>
        <p:spPr>
          <a:xfrm>
            <a:off x="3423081" y="5983166"/>
            <a:ext cx="5644741" cy="584775"/>
          </a:xfrm>
          <a:prstGeom prst="rect">
            <a:avLst/>
          </a:prstGeom>
          <a:noFill/>
          <a:ln>
            <a:solidFill>
              <a:srgbClr val="000000"/>
            </a:solidFill>
          </a:ln>
        </p:spPr>
        <p:txBody>
          <a:bodyPr wrap="square" rtlCol="0">
            <a:spAutoFit/>
          </a:bodyPr>
          <a:lstStyle/>
          <a:p>
            <a:r>
              <a:rPr lang="en-US" sz="1600" dirty="0" smtClean="0"/>
              <a:t>Work-in-progress: BOUT++ &amp; M3D-C1 simulations to investigate the identified ELM groups and parameter regimes</a:t>
            </a:r>
            <a:endParaRPr lang="en-US" sz="1600" dirty="0"/>
          </a:p>
        </p:txBody>
      </p:sp>
    </p:spTree>
    <p:extLst>
      <p:ext uri="{BB962C8B-B14F-4D97-AF65-F5344CB8AC3E}">
        <p14:creationId xmlns:p14="http://schemas.microsoft.com/office/powerpoint/2010/main" val="142086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Fusion Data Platform (FDP) – a data framework for magnetic fusion experiments</a:t>
            </a:r>
            <a:endParaRPr lang="en-US" sz="3000" dirty="0"/>
          </a:p>
        </p:txBody>
      </p:sp>
      <p:sp>
        <p:nvSpPr>
          <p:cNvPr id="3" name="Content Placeholder 2"/>
          <p:cNvSpPr>
            <a:spLocks noGrp="1"/>
          </p:cNvSpPr>
          <p:nvPr>
            <p:ph idx="1"/>
          </p:nvPr>
        </p:nvSpPr>
        <p:spPr>
          <a:xfrm>
            <a:off x="414528" y="977462"/>
            <a:ext cx="8302752" cy="4413687"/>
          </a:xfrm>
        </p:spPr>
        <p:txBody>
          <a:bodyPr>
            <a:normAutofit/>
          </a:bodyPr>
          <a:lstStyle/>
          <a:p>
            <a:pPr>
              <a:lnSpc>
                <a:spcPct val="90000"/>
              </a:lnSpc>
              <a:spcBef>
                <a:spcPts val="900"/>
              </a:spcBef>
            </a:pPr>
            <a:r>
              <a:rPr lang="en-US" sz="2200" dirty="0" smtClean="0">
                <a:hlinkClick r:id="rId2"/>
              </a:rPr>
              <a:t>https://github.com/Fusion-Data-Platform/fdp</a:t>
            </a:r>
            <a:endParaRPr lang="en-US" sz="2200" dirty="0" smtClean="0"/>
          </a:p>
          <a:p>
            <a:pPr>
              <a:lnSpc>
                <a:spcPct val="90000"/>
              </a:lnSpc>
              <a:spcBef>
                <a:spcPts val="900"/>
              </a:spcBef>
            </a:pPr>
            <a:r>
              <a:rPr lang="en-US" sz="2200" dirty="0"/>
              <a:t>An extensible software layer that </a:t>
            </a:r>
            <a:r>
              <a:rPr lang="en-US" sz="2200" dirty="0" smtClean="0"/>
              <a:t>unifies data </a:t>
            </a:r>
            <a:r>
              <a:rPr lang="en-US" sz="2200" dirty="0"/>
              <a:t>access, management, analysis, and </a:t>
            </a:r>
            <a:r>
              <a:rPr lang="en-US" sz="2200" dirty="0" smtClean="0"/>
              <a:t>visualization for multiple machines</a:t>
            </a:r>
          </a:p>
          <a:p>
            <a:pPr>
              <a:lnSpc>
                <a:spcPct val="90000"/>
              </a:lnSpc>
              <a:spcBef>
                <a:spcPts val="900"/>
              </a:spcBef>
            </a:pPr>
            <a:r>
              <a:rPr lang="en-US" sz="2200" dirty="0"/>
              <a:t>A </a:t>
            </a:r>
            <a:r>
              <a:rPr lang="en-US" sz="2200" dirty="0" smtClean="0"/>
              <a:t>hierarchical machine abstraction with easy-to-discover data and methods</a:t>
            </a:r>
          </a:p>
          <a:p>
            <a:pPr>
              <a:lnSpc>
                <a:spcPct val="90000"/>
              </a:lnSpc>
              <a:spcBef>
                <a:spcPts val="900"/>
              </a:spcBef>
            </a:pPr>
            <a:endParaRPr lang="en-US" sz="2200" dirty="0" smtClean="0"/>
          </a:p>
          <a:p>
            <a:pPr>
              <a:lnSpc>
                <a:spcPct val="90000"/>
              </a:lnSpc>
              <a:spcBef>
                <a:spcPts val="900"/>
              </a:spcBef>
            </a:pPr>
            <a:r>
              <a:rPr lang="en-US" sz="2200" dirty="0" smtClean="0"/>
              <a:t>Data access/formatting </a:t>
            </a:r>
            <a:r>
              <a:rPr lang="en-US" sz="2200" dirty="0"/>
              <a:t>tasks </a:t>
            </a:r>
            <a:r>
              <a:rPr lang="en-US" sz="2200" dirty="0" smtClean="0"/>
              <a:t>are </a:t>
            </a:r>
            <a:r>
              <a:rPr lang="en-US" sz="2200" dirty="0"/>
              <a:t>handled behind the </a:t>
            </a:r>
            <a:r>
              <a:rPr lang="en-US" sz="2200" dirty="0" smtClean="0"/>
              <a:t>scenes</a:t>
            </a:r>
          </a:p>
          <a:p>
            <a:pPr>
              <a:lnSpc>
                <a:spcPct val="90000"/>
              </a:lnSpc>
              <a:spcBef>
                <a:spcPts val="900"/>
              </a:spcBef>
            </a:pPr>
            <a:r>
              <a:rPr lang="en-US" sz="2200" dirty="0"/>
              <a:t>A collaborative development platform for data analysis </a:t>
            </a:r>
            <a:r>
              <a:rPr lang="en-US" sz="2200" dirty="0" smtClean="0"/>
              <a:t>tools</a:t>
            </a:r>
          </a:p>
          <a:p>
            <a:pPr>
              <a:lnSpc>
                <a:spcPct val="90000"/>
              </a:lnSpc>
              <a:spcBef>
                <a:spcPts val="900"/>
              </a:spcBef>
            </a:pPr>
            <a:r>
              <a:rPr lang="en-US" sz="2200" dirty="0"/>
              <a:t>Built with popular, open-source </a:t>
            </a:r>
            <a:r>
              <a:rPr lang="en-US" sz="2200" dirty="0" smtClean="0"/>
              <a:t>resources like Python, </a:t>
            </a:r>
            <a:r>
              <a:rPr lang="en-US" sz="2200" dirty="0" err="1" smtClean="0"/>
              <a:t>Numpy</a:t>
            </a:r>
            <a:r>
              <a:rPr lang="en-US" sz="2200" dirty="0" smtClean="0"/>
              <a:t> </a:t>
            </a:r>
            <a:r>
              <a:rPr lang="en-US" sz="2200" dirty="0"/>
              <a:t>and </a:t>
            </a:r>
            <a:r>
              <a:rPr lang="en-US" sz="2200" dirty="0" err="1"/>
              <a:t>Matplotlib</a:t>
            </a:r>
            <a:endParaRPr lang="en-US" sz="22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5" name="Slide Number Placeholder 4"/>
          <p:cNvSpPr>
            <a:spLocks noGrp="1"/>
          </p:cNvSpPr>
          <p:nvPr>
            <p:ph type="sldNum" sz="quarter" idx="12"/>
          </p:nvPr>
        </p:nvSpPr>
        <p:spPr/>
        <p:txBody>
          <a:bodyPr/>
          <a:lstStyle/>
          <a:p>
            <a:fld id="{42EDFC49-E67D-BA4B-A39F-ED823DB06030}" type="slidenum">
              <a:rPr lang="en-US" smtClean="0"/>
              <a:t>15</a:t>
            </a:fld>
            <a:endParaRPr lang="en-US"/>
          </a:p>
        </p:txBody>
      </p:sp>
      <p:sp>
        <p:nvSpPr>
          <p:cNvPr id="6" name="TextBox 5"/>
          <p:cNvSpPr txBox="1"/>
          <p:nvPr/>
        </p:nvSpPr>
        <p:spPr>
          <a:xfrm>
            <a:off x="414528" y="4823235"/>
            <a:ext cx="8302752" cy="1384995"/>
          </a:xfrm>
          <a:prstGeom prst="rect">
            <a:avLst/>
          </a:prstGeom>
          <a:solidFill>
            <a:schemeClr val="bg1">
              <a:lumMod val="95000"/>
            </a:schemeClr>
          </a:solidFill>
          <a:ln>
            <a:solidFill>
              <a:schemeClr val="tx1"/>
            </a:solidFill>
          </a:ln>
        </p:spPr>
        <p:txBody>
          <a:bodyPr wrap="square" rtlCol="0">
            <a:spAutoFit/>
          </a:bodyPr>
          <a:lstStyle/>
          <a:p>
            <a:r>
              <a:rPr lang="en-US" sz="1400" dirty="0" smtClean="0">
                <a:latin typeface="Courier" charset="0"/>
                <a:ea typeface="Courier" charset="0"/>
                <a:cs typeface="Courier" charset="0"/>
              </a:rPr>
              <a:t>&gt;&gt;&gt;  import </a:t>
            </a:r>
            <a:r>
              <a:rPr lang="en-US" sz="1400" dirty="0" err="1" smtClean="0">
                <a:latin typeface="Courier" charset="0"/>
                <a:ea typeface="Courier" charset="0"/>
                <a:cs typeface="Courier" charset="0"/>
              </a:rPr>
              <a:t>fdp</a:t>
            </a:r>
            <a:endParaRPr lang="en-US" sz="1400" dirty="0" smtClean="0">
              <a:latin typeface="Courier" charset="0"/>
              <a:ea typeface="Courier" charset="0"/>
              <a:cs typeface="Courier" charset="0"/>
            </a:endParaRPr>
          </a:p>
          <a:p>
            <a:r>
              <a:rPr lang="en-US" sz="1400" dirty="0" smtClean="0">
                <a:latin typeface="Courier" charset="0"/>
                <a:ea typeface="Courier" charset="0"/>
                <a:cs typeface="Courier" charset="0"/>
              </a:rPr>
              <a:t>&gt;&gt;&gt;  </a:t>
            </a:r>
            <a:r>
              <a:rPr lang="en-US" sz="1400" dirty="0" err="1" smtClean="0">
                <a:latin typeface="Courier" charset="0"/>
                <a:ea typeface="Courier" charset="0"/>
                <a:cs typeface="Courier" charset="0"/>
              </a:rPr>
              <a:t>nstxu</a:t>
            </a:r>
            <a:r>
              <a:rPr lang="en-US" sz="1400" dirty="0" smtClean="0">
                <a:latin typeface="Courier" charset="0"/>
                <a:ea typeface="Courier" charset="0"/>
                <a:cs typeface="Courier" charset="0"/>
              </a:rPr>
              <a:t> = </a:t>
            </a:r>
            <a:r>
              <a:rPr lang="en-US" sz="1400" dirty="0" err="1" smtClean="0">
                <a:latin typeface="Courier" charset="0"/>
                <a:ea typeface="Courier" charset="0"/>
                <a:cs typeface="Courier" charset="0"/>
              </a:rPr>
              <a:t>fdp.nstxu</a:t>
            </a:r>
            <a:r>
              <a:rPr lang="en-US" sz="1400" dirty="0" smtClean="0">
                <a:latin typeface="Courier" charset="0"/>
                <a:ea typeface="Courier" charset="0"/>
                <a:cs typeface="Courier" charset="0"/>
              </a:rPr>
              <a:t>()</a:t>
            </a:r>
          </a:p>
          <a:p>
            <a:r>
              <a:rPr lang="en-US" sz="1400" dirty="0" smtClean="0">
                <a:latin typeface="Courier" charset="0"/>
                <a:ea typeface="Courier" charset="0"/>
                <a:cs typeface="Courier" charset="0"/>
              </a:rPr>
              <a:t>&gt;&gt;&gt;  nstxu.s204551.chers.ti.plot()        # plot </a:t>
            </a:r>
            <a:r>
              <a:rPr lang="en-US" sz="1400" dirty="0" err="1" smtClean="0">
                <a:latin typeface="Courier" charset="0"/>
                <a:ea typeface="Courier" charset="0"/>
                <a:cs typeface="Courier" charset="0"/>
              </a:rPr>
              <a:t>Ti</a:t>
            </a:r>
            <a:r>
              <a:rPr lang="en-US" sz="1400" dirty="0" smtClean="0">
                <a:latin typeface="Courier" charset="0"/>
                <a:ea typeface="Courier" charset="0"/>
                <a:cs typeface="Courier" charset="0"/>
              </a:rPr>
              <a:t> from CHERS</a:t>
            </a:r>
          </a:p>
          <a:p>
            <a:r>
              <a:rPr lang="en-US" sz="1400" dirty="0" smtClean="0">
                <a:latin typeface="Courier" charset="0"/>
                <a:ea typeface="Courier" charset="0"/>
                <a:cs typeface="Courier" charset="0"/>
              </a:rPr>
              <a:t>&gt;&gt;&gt;  nstxu.s204551.logbook()              # show logbook entries</a:t>
            </a:r>
          </a:p>
          <a:p>
            <a:r>
              <a:rPr lang="en-US" sz="1400" dirty="0" smtClean="0">
                <a:latin typeface="Courier" charset="0"/>
                <a:ea typeface="Courier" charset="0"/>
                <a:cs typeface="Courier" charset="0"/>
              </a:rPr>
              <a:t>&gt;&gt;&gt;  nstxu.s204551.mpts.listSignals()     # list MPTS signals</a:t>
            </a:r>
          </a:p>
          <a:p>
            <a:r>
              <a:rPr lang="en-US" sz="1400" dirty="0" smtClean="0">
                <a:latin typeface="Courier" charset="0"/>
                <a:ea typeface="Courier" charset="0"/>
                <a:cs typeface="Courier" charset="0"/>
              </a:rPr>
              <a:t>&gt;&gt;&gt;  nstxu.s204551.bes.ch01.listMethods() # list methods for BES signals</a:t>
            </a:r>
            <a:endParaRPr lang="en-US" sz="1400" dirty="0">
              <a:latin typeface="Courier" charset="0"/>
              <a:ea typeface="Courier" charset="0"/>
              <a:cs typeface="Courier" charset="0"/>
            </a:endParaRPr>
          </a:p>
        </p:txBody>
      </p:sp>
      <p:sp>
        <p:nvSpPr>
          <p:cNvPr id="7" name="TextBox 6"/>
          <p:cNvSpPr txBox="1"/>
          <p:nvPr/>
        </p:nvSpPr>
        <p:spPr>
          <a:xfrm>
            <a:off x="2535376" y="6238519"/>
            <a:ext cx="6563977" cy="338554"/>
          </a:xfrm>
          <a:prstGeom prst="rect">
            <a:avLst/>
          </a:prstGeom>
          <a:noFill/>
        </p:spPr>
        <p:txBody>
          <a:bodyPr wrap="none" rtlCol="0">
            <a:spAutoFit/>
          </a:bodyPr>
          <a:lstStyle/>
          <a:p>
            <a:pPr algn="r"/>
            <a:r>
              <a:rPr lang="en-US" sz="1600" dirty="0" smtClean="0"/>
              <a:t>developed with K. </a:t>
            </a:r>
            <a:r>
              <a:rPr lang="en-US" sz="1600" dirty="0" err="1" smtClean="0"/>
              <a:t>Tritz</a:t>
            </a:r>
            <a:r>
              <a:rPr lang="en-US" sz="1600" dirty="0" smtClean="0"/>
              <a:t> (Johns Hopkins) and H. </a:t>
            </a:r>
            <a:r>
              <a:rPr lang="en-US" sz="1600" dirty="0" err="1" smtClean="0"/>
              <a:t>Yuh</a:t>
            </a:r>
            <a:r>
              <a:rPr lang="en-US" sz="1600" dirty="0" smtClean="0"/>
              <a:t> (formerly Nova Photonics)</a:t>
            </a:r>
            <a:endParaRPr lang="en-US" sz="1600" dirty="0"/>
          </a:p>
        </p:txBody>
      </p:sp>
      <p:sp>
        <p:nvSpPr>
          <p:cNvPr id="8" name="TextBox 7"/>
          <p:cNvSpPr txBox="1"/>
          <p:nvPr/>
        </p:nvSpPr>
        <p:spPr>
          <a:xfrm>
            <a:off x="414528" y="2841482"/>
            <a:ext cx="8302752" cy="307777"/>
          </a:xfrm>
          <a:prstGeom prst="rect">
            <a:avLst/>
          </a:prstGeom>
          <a:solidFill>
            <a:schemeClr val="bg1">
              <a:lumMod val="95000"/>
            </a:schemeClr>
          </a:solidFill>
          <a:ln>
            <a:solidFill>
              <a:schemeClr val="tx1"/>
            </a:solidFill>
          </a:ln>
        </p:spPr>
        <p:txBody>
          <a:bodyPr wrap="square" rtlCol="0">
            <a:spAutoFit/>
          </a:bodyPr>
          <a:lstStyle/>
          <a:p>
            <a:r>
              <a:rPr lang="en-US" sz="1400" dirty="0" smtClean="0">
                <a:latin typeface="Courier" charset="0"/>
                <a:ea typeface="Courier" charset="0"/>
                <a:cs typeface="Courier" charset="0"/>
              </a:rPr>
              <a:t>&gt;&gt;&gt;  &lt;machine&gt;.&lt;shot&gt;.&lt;diagnostic&gt;.&lt;signal&gt;.&lt;method&gt;     # typical</a:t>
            </a:r>
            <a:endParaRPr lang="en-US" sz="1400" dirty="0">
              <a:latin typeface="Courier" charset="0"/>
              <a:ea typeface="Courier" charset="0"/>
              <a:cs typeface="Courier" charset="0"/>
            </a:endParaRPr>
          </a:p>
        </p:txBody>
      </p:sp>
    </p:spTree>
    <p:extLst>
      <p:ext uri="{BB962C8B-B14F-4D97-AF65-F5344CB8AC3E}">
        <p14:creationId xmlns:p14="http://schemas.microsoft.com/office/powerpoint/2010/main" val="105791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a:t>
            </a:r>
            <a:endParaRPr lang="en-US" sz="3200" dirty="0"/>
          </a:p>
        </p:txBody>
      </p:sp>
      <p:sp>
        <p:nvSpPr>
          <p:cNvPr id="3" name="Content Placeholder 2"/>
          <p:cNvSpPr>
            <a:spLocks noGrp="1"/>
          </p:cNvSpPr>
          <p:nvPr>
            <p:ph idx="1"/>
          </p:nvPr>
        </p:nvSpPr>
        <p:spPr>
          <a:xfrm>
            <a:off x="457200" y="1374232"/>
            <a:ext cx="8229600" cy="4154984"/>
          </a:xfrm>
        </p:spPr>
        <p:txBody>
          <a:bodyPr>
            <a:spAutoFit/>
          </a:bodyPr>
          <a:lstStyle/>
          <a:p>
            <a:pPr>
              <a:spcBef>
                <a:spcPts val="0"/>
              </a:spcBef>
            </a:pPr>
            <a:r>
              <a:rPr lang="en-US" sz="2400" dirty="0"/>
              <a:t>BES measurements with </a:t>
            </a:r>
            <a:r>
              <a:rPr lang="en-US" sz="2400" dirty="0" err="1"/>
              <a:t>Alfvenic</a:t>
            </a:r>
            <a:r>
              <a:rPr lang="en-US" sz="2400" dirty="0"/>
              <a:t> time resolution capture the nonlinear evolution of ELM </a:t>
            </a:r>
            <a:r>
              <a:rPr lang="en-US" sz="2400" dirty="0" smtClean="0"/>
              <a:t>events on NSTX</a:t>
            </a:r>
            <a:endParaRPr lang="en-US" sz="2400" dirty="0"/>
          </a:p>
          <a:p>
            <a:pPr>
              <a:spcBef>
                <a:spcPts val="1200"/>
              </a:spcBef>
            </a:pPr>
            <a:r>
              <a:rPr lang="en-US" sz="2400" dirty="0" smtClean="0"/>
              <a:t>Unsupervised machine learning algorithms identified groups of ELMs with similar evolution characteristics</a:t>
            </a:r>
          </a:p>
          <a:p>
            <a:pPr lvl="1">
              <a:spcBef>
                <a:spcPts val="0"/>
              </a:spcBef>
            </a:pPr>
            <a:r>
              <a:rPr lang="en-US" sz="2000" dirty="0" smtClean="0"/>
              <a:t>The identified ELM groups correspond to specific parameter regimes relevant to ELM physics: </a:t>
            </a:r>
            <a:r>
              <a:rPr lang="en-US" sz="2000" dirty="0" err="1" smtClean="0"/>
              <a:t>I</a:t>
            </a:r>
            <a:r>
              <a:rPr lang="en-US" sz="2000" baseline="-25000" dirty="0" err="1" smtClean="0"/>
              <a:t>p</a:t>
            </a:r>
            <a:r>
              <a:rPr lang="en-US" sz="2000" dirty="0" smtClean="0"/>
              <a:t>, </a:t>
            </a:r>
            <a:r>
              <a:rPr lang="en-US" sz="2000" dirty="0">
                <a:latin typeface="Symbol" charset="2"/>
                <a:cs typeface="Symbol" charset="2"/>
              </a:rPr>
              <a:t>k</a:t>
            </a:r>
            <a:r>
              <a:rPr lang="en-US" sz="2000" dirty="0" smtClean="0"/>
              <a:t>, </a:t>
            </a:r>
            <a:r>
              <a:rPr lang="en-US" sz="2000" dirty="0" err="1"/>
              <a:t>dR</a:t>
            </a:r>
            <a:r>
              <a:rPr lang="en-US" sz="2000" baseline="-25000" dirty="0" err="1"/>
              <a:t>sep</a:t>
            </a:r>
            <a:r>
              <a:rPr lang="en-US" sz="2000" dirty="0"/>
              <a:t>, </a:t>
            </a:r>
            <a:r>
              <a:rPr lang="en-US" sz="2000" dirty="0" err="1"/>
              <a:t>n</a:t>
            </a:r>
            <a:r>
              <a:rPr lang="en-US" sz="2000" baseline="-25000" dirty="0" err="1"/>
              <a:t>e,ped</a:t>
            </a:r>
            <a:endParaRPr lang="en-US" sz="2000" dirty="0" smtClean="0"/>
          </a:p>
          <a:p>
            <a:pPr lvl="1">
              <a:spcBef>
                <a:spcPts val="0"/>
              </a:spcBef>
            </a:pPr>
            <a:r>
              <a:rPr lang="en-US" sz="2000" dirty="0" smtClean="0"/>
              <a:t>Working towards NL simulations to clarify the mechanisms at play in the identified ELM groups and parameter regimes</a:t>
            </a:r>
          </a:p>
          <a:p>
            <a:pPr lvl="1">
              <a:spcBef>
                <a:spcPts val="0"/>
              </a:spcBef>
            </a:pPr>
            <a:r>
              <a:rPr lang="it-IT" sz="2000" dirty="0"/>
              <a:t>D. Smith et al, PPCF 58, 045003 (2016</a:t>
            </a:r>
            <a:r>
              <a:rPr lang="it-IT" sz="2000" dirty="0" smtClean="0"/>
              <a:t>)</a:t>
            </a:r>
            <a:endParaRPr lang="en-US" sz="2000" dirty="0" smtClean="0"/>
          </a:p>
          <a:p>
            <a:pPr>
              <a:spcBef>
                <a:spcPts val="1200"/>
              </a:spcBef>
            </a:pPr>
            <a:r>
              <a:rPr lang="en-US" sz="2400" dirty="0" smtClean="0"/>
              <a:t>Excellent </a:t>
            </a:r>
            <a:r>
              <a:rPr lang="en-US" sz="2400" dirty="0"/>
              <a:t>opportunities </a:t>
            </a:r>
            <a:r>
              <a:rPr lang="en-US" sz="2400" dirty="0" smtClean="0"/>
              <a:t>to exploit machine learning tools for analysis tasks not feasible with manual inspection</a:t>
            </a:r>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5" name="Slide Number Placeholder 4"/>
          <p:cNvSpPr>
            <a:spLocks noGrp="1"/>
          </p:cNvSpPr>
          <p:nvPr>
            <p:ph type="sldNum" sz="quarter" idx="12"/>
          </p:nvPr>
        </p:nvSpPr>
        <p:spPr/>
        <p:txBody>
          <a:bodyPr/>
          <a:lstStyle/>
          <a:p>
            <a:fld id="{42EDFC49-E67D-BA4B-A39F-ED823DB06030}" type="slidenum">
              <a:rPr lang="en-US" smtClean="0"/>
              <a:t>16</a:t>
            </a:fld>
            <a:endParaRPr lang="en-US"/>
          </a:p>
        </p:txBody>
      </p:sp>
    </p:spTree>
    <p:extLst>
      <p:ext uri="{BB962C8B-B14F-4D97-AF65-F5344CB8AC3E}">
        <p14:creationId xmlns:p14="http://schemas.microsoft.com/office/powerpoint/2010/main" val="3737436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5400" dirty="0" smtClean="0"/>
              <a:t>Backup</a:t>
            </a:r>
            <a:endParaRPr lang="en-US" sz="54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5" name="Slide Number Placeholder 4"/>
          <p:cNvSpPr>
            <a:spLocks noGrp="1"/>
          </p:cNvSpPr>
          <p:nvPr>
            <p:ph type="sldNum" sz="quarter" idx="12"/>
          </p:nvPr>
        </p:nvSpPr>
        <p:spPr/>
        <p:txBody>
          <a:bodyPr/>
          <a:lstStyle/>
          <a:p>
            <a:fld id="{42EDFC49-E67D-BA4B-A39F-ED823DB06030}" type="slidenum">
              <a:rPr lang="en-US" smtClean="0"/>
              <a:t>17</a:t>
            </a:fld>
            <a:endParaRPr lang="en-US"/>
          </a:p>
        </p:txBody>
      </p:sp>
    </p:spTree>
    <p:extLst>
      <p:ext uri="{BB962C8B-B14F-4D97-AF65-F5344CB8AC3E}">
        <p14:creationId xmlns:p14="http://schemas.microsoft.com/office/powerpoint/2010/main" val="188459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Upgraded 2D coverage </a:t>
            </a:r>
            <a:r>
              <a:rPr lang="en-US" sz="3200" dirty="0"/>
              <a:t>on </a:t>
            </a:r>
            <a:r>
              <a:rPr lang="en-US" sz="3200" dirty="0" smtClean="0"/>
              <a:t>NSTX-U in 2015</a:t>
            </a:r>
            <a:endParaRPr lang="en-US" sz="32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grpSp>
        <p:nvGrpSpPr>
          <p:cNvPr id="7" name="Group 6"/>
          <p:cNvGrpSpPr/>
          <p:nvPr/>
        </p:nvGrpSpPr>
        <p:grpSpPr>
          <a:xfrm>
            <a:off x="322358" y="1399980"/>
            <a:ext cx="3862780" cy="4657791"/>
            <a:chOff x="4673448" y="-43020"/>
            <a:chExt cx="3862780" cy="4657790"/>
          </a:xfrm>
        </p:grpSpPr>
        <p:pic>
          <p:nvPicPr>
            <p:cNvPr id="6" name="Picture 5" descr="2D-strain-relief.jpg"/>
            <p:cNvPicPr>
              <a:picLocks noChangeAspect="1"/>
            </p:cNvPicPr>
            <p:nvPr/>
          </p:nvPicPr>
          <p:blipFill rotWithShape="1">
            <a:blip r:embed="rId3">
              <a:extLst>
                <a:ext uri="{28A0092B-C50C-407E-A947-70E740481C1C}">
                  <a14:useLocalDpi xmlns:a14="http://schemas.microsoft.com/office/drawing/2010/main" val="0"/>
                </a:ext>
              </a:extLst>
            </a:blip>
            <a:srcRect l="6251" t="6812" r="13987" b="11540"/>
            <a:stretch/>
          </p:blipFill>
          <p:spPr>
            <a:xfrm>
              <a:off x="4673448" y="371980"/>
              <a:ext cx="3862780" cy="3855283"/>
            </a:xfrm>
            <a:prstGeom prst="rect">
              <a:avLst/>
            </a:prstGeom>
            <a:ln>
              <a:solidFill>
                <a:schemeClr val="tx1"/>
              </a:solidFill>
            </a:ln>
          </p:spPr>
        </p:pic>
        <p:sp>
          <p:nvSpPr>
            <p:cNvPr id="11" name="TextBox 10"/>
            <p:cNvSpPr txBox="1"/>
            <p:nvPr/>
          </p:nvSpPr>
          <p:spPr>
            <a:xfrm>
              <a:off x="5586122" y="-43020"/>
              <a:ext cx="2788489" cy="646331"/>
            </a:xfrm>
            <a:prstGeom prst="rect">
              <a:avLst/>
            </a:prstGeom>
            <a:solidFill>
              <a:srgbClr val="E7BCC5"/>
            </a:solidFill>
            <a:ln>
              <a:solidFill>
                <a:schemeClr val="tx1"/>
              </a:solidFill>
            </a:ln>
          </p:spPr>
          <p:txBody>
            <a:bodyPr wrap="square" rtlCol="0">
              <a:spAutoFit/>
            </a:bodyPr>
            <a:lstStyle/>
            <a:p>
              <a:pPr algn="ctr"/>
              <a:r>
                <a:rPr lang="en-US" dirty="0" smtClean="0"/>
                <a:t>2D fiber assembly</a:t>
              </a:r>
              <a:br>
                <a:rPr lang="en-US" dirty="0" smtClean="0"/>
              </a:br>
              <a:r>
                <a:rPr lang="en-US" dirty="0" smtClean="0"/>
                <a:t>w/ </a:t>
              </a:r>
              <a:r>
                <a:rPr lang="en-US" smtClean="0"/>
                <a:t>54 bundles of </a:t>
              </a:r>
              <a:r>
                <a:rPr lang="en-US" dirty="0" smtClean="0"/>
                <a:t>3x3 fibers</a:t>
              </a:r>
              <a:endParaRPr lang="en-US" dirty="0"/>
            </a:p>
          </p:txBody>
        </p:sp>
        <p:sp>
          <p:nvSpPr>
            <p:cNvPr id="17" name="TextBox 11"/>
            <p:cNvSpPr txBox="1">
              <a:spLocks noChangeArrowheads="1"/>
            </p:cNvSpPr>
            <p:nvPr/>
          </p:nvSpPr>
          <p:spPr bwMode="auto">
            <a:xfrm>
              <a:off x="4872437" y="3968439"/>
              <a:ext cx="2104359" cy="646331"/>
            </a:xfrm>
            <a:prstGeom prst="rect">
              <a:avLst/>
            </a:prstGeom>
            <a:solidFill>
              <a:srgbClr val="E7BCC5"/>
            </a:solidFill>
            <a:ln w="9525">
              <a:solidFill>
                <a:schemeClr val="tx1"/>
              </a:solidFill>
              <a:miter lim="800000"/>
              <a:headEnd/>
              <a:tailEnd/>
            </a:ln>
          </p:spPr>
          <p:txBody>
            <a:bodyPr wrap="none">
              <a:prstTxWarp prst="textNoShape">
                <a:avLst/>
              </a:prstTxWarp>
              <a:spAutoFit/>
            </a:bodyPr>
            <a:lstStyle/>
            <a:p>
              <a:pPr algn="ctr"/>
              <a:r>
                <a:rPr lang="en-US" b="0" i="0" dirty="0" smtClean="0">
                  <a:solidFill>
                    <a:srgbClr val="000000"/>
                  </a:solidFill>
                  <a:ea typeface="Arial" charset="0"/>
                  <a:cs typeface="Arial" charset="0"/>
                </a:rPr>
                <a:t>Designed &amp; </a:t>
              </a:r>
              <a:r>
                <a:rPr lang="en-US" b="0" i="0" dirty="0" err="1" smtClean="0">
                  <a:solidFill>
                    <a:srgbClr val="000000"/>
                  </a:solidFill>
                  <a:ea typeface="Arial" charset="0"/>
                  <a:cs typeface="Arial" charset="0"/>
                </a:rPr>
                <a:t>fab’ed</a:t>
              </a:r>
              <a:endParaRPr lang="en-US" b="0" i="0" dirty="0" smtClean="0">
                <a:solidFill>
                  <a:srgbClr val="000000"/>
                </a:solidFill>
                <a:ea typeface="Arial" charset="0"/>
                <a:cs typeface="Arial" charset="0"/>
              </a:endParaRPr>
            </a:p>
            <a:p>
              <a:pPr algn="ctr"/>
              <a:r>
                <a:rPr lang="en-US" dirty="0">
                  <a:solidFill>
                    <a:srgbClr val="000000"/>
                  </a:solidFill>
                  <a:ea typeface="Arial" charset="0"/>
                  <a:cs typeface="Arial" charset="0"/>
                </a:rPr>
                <a:t>b</a:t>
              </a:r>
              <a:r>
                <a:rPr lang="en-US" dirty="0" smtClean="0">
                  <a:solidFill>
                    <a:srgbClr val="000000"/>
                  </a:solidFill>
                  <a:ea typeface="Arial" charset="0"/>
                  <a:cs typeface="Arial" charset="0"/>
                </a:rPr>
                <a:t>y UW Phys. Sci. Lab</a:t>
              </a:r>
              <a:endParaRPr lang="en-US" b="0" i="0" dirty="0">
                <a:solidFill>
                  <a:srgbClr val="000000"/>
                </a:solidFill>
                <a:ea typeface="Arial" charset="0"/>
                <a:cs typeface="Arial" charset="0"/>
              </a:endParaRPr>
            </a:p>
          </p:txBody>
        </p:sp>
      </p:grpSp>
      <p:pic>
        <p:nvPicPr>
          <p:cNvPr id="22" name="Picture 21" descr="R140_ImageSpots-2D-Design-11March20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812" y="1202660"/>
            <a:ext cx="3769559" cy="5192683"/>
          </a:xfrm>
          <a:prstGeom prst="rect">
            <a:avLst/>
          </a:prstGeom>
        </p:spPr>
      </p:pic>
      <p:sp>
        <p:nvSpPr>
          <p:cNvPr id="23" name="TextBox 22"/>
          <p:cNvSpPr txBox="1"/>
          <p:nvPr/>
        </p:nvSpPr>
        <p:spPr>
          <a:xfrm>
            <a:off x="4572000" y="1664325"/>
            <a:ext cx="1310800" cy="523220"/>
          </a:xfrm>
          <a:prstGeom prst="rect">
            <a:avLst/>
          </a:prstGeom>
          <a:solidFill>
            <a:srgbClr val="E7BCC5"/>
          </a:solidFill>
          <a:ln>
            <a:solidFill>
              <a:schemeClr val="tx1"/>
            </a:solidFill>
          </a:ln>
        </p:spPr>
        <p:txBody>
          <a:bodyPr wrap="none" rtlCol="0">
            <a:spAutoFit/>
          </a:bodyPr>
          <a:lstStyle/>
          <a:p>
            <a:r>
              <a:rPr lang="en-US" sz="2800" b="1" dirty="0" smtClean="0"/>
              <a:t>NSTX-U</a:t>
            </a:r>
          </a:p>
        </p:txBody>
      </p:sp>
      <p:sp>
        <p:nvSpPr>
          <p:cNvPr id="12" name="TextBox 11"/>
          <p:cNvSpPr txBox="1">
            <a:spLocks noChangeArrowheads="1"/>
          </p:cNvSpPr>
          <p:nvPr/>
        </p:nvSpPr>
        <p:spPr bwMode="auto">
          <a:xfrm>
            <a:off x="4645589" y="4411474"/>
            <a:ext cx="2112928" cy="646331"/>
          </a:xfrm>
          <a:prstGeom prst="rect">
            <a:avLst/>
          </a:prstGeom>
          <a:solidFill>
            <a:srgbClr val="E7BCC5"/>
          </a:solidFill>
          <a:ln w="9525">
            <a:solidFill>
              <a:schemeClr val="tx1"/>
            </a:solidFill>
            <a:miter lim="800000"/>
            <a:headEnd/>
            <a:tailEnd/>
          </a:ln>
        </p:spPr>
        <p:txBody>
          <a:bodyPr wrap="none">
            <a:prstTxWarp prst="textNoShape">
              <a:avLst/>
            </a:prstTxWarp>
            <a:spAutoFit/>
          </a:bodyPr>
          <a:lstStyle/>
          <a:p>
            <a:pPr algn="ctr"/>
            <a:r>
              <a:rPr lang="en-US" b="0" i="0" dirty="0" smtClean="0">
                <a:solidFill>
                  <a:srgbClr val="000000"/>
                </a:solidFill>
                <a:ea typeface="Arial" charset="0"/>
                <a:cs typeface="Arial" charset="0"/>
              </a:rPr>
              <a:t>2D grid contoured</a:t>
            </a:r>
            <a:br>
              <a:rPr lang="en-US" b="0" i="0" dirty="0" smtClean="0">
                <a:solidFill>
                  <a:srgbClr val="000000"/>
                </a:solidFill>
                <a:ea typeface="Arial" charset="0"/>
                <a:cs typeface="Arial" charset="0"/>
              </a:rPr>
            </a:br>
            <a:r>
              <a:rPr lang="en-US" b="0" i="0" dirty="0" smtClean="0">
                <a:solidFill>
                  <a:srgbClr val="000000"/>
                </a:solidFill>
                <a:ea typeface="Arial" charset="0"/>
                <a:cs typeface="Arial" charset="0"/>
              </a:rPr>
              <a:t>for typ. flux surfaces</a:t>
            </a:r>
            <a:endParaRPr lang="en-US" b="0" i="0" dirty="0">
              <a:solidFill>
                <a:srgbClr val="000000"/>
              </a:solidFill>
              <a:ea typeface="Arial" charset="0"/>
              <a:cs typeface="Arial" charset="0"/>
            </a:endParaRPr>
          </a:p>
        </p:txBody>
      </p:sp>
      <p:cxnSp>
        <p:nvCxnSpPr>
          <p:cNvPr id="8" name="Straight Arrow Connector 7"/>
          <p:cNvCxnSpPr/>
          <p:nvPr/>
        </p:nvCxnSpPr>
        <p:spPr>
          <a:xfrm flipV="1">
            <a:off x="6831240" y="3996902"/>
            <a:ext cx="788371" cy="4888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3772456" y="4616674"/>
            <a:ext cx="799544" cy="2963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42EDFC49-E67D-BA4B-A39F-ED823DB06030}" type="slidenum">
              <a:rPr lang="en-US" smtClean="0"/>
              <a:t>18</a:t>
            </a:fld>
            <a:endParaRPr lang="en-US"/>
          </a:p>
        </p:txBody>
      </p:sp>
    </p:spTree>
    <p:extLst>
      <p:ext uri="{BB962C8B-B14F-4D97-AF65-F5344CB8AC3E}">
        <p14:creationId xmlns:p14="http://schemas.microsoft.com/office/powerpoint/2010/main" val="833412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2D BES measurement of ELM event on NSTX-U</a:t>
            </a:r>
            <a:endParaRPr lang="en-US" sz="32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49" y="1425333"/>
            <a:ext cx="3435412" cy="4732392"/>
          </a:xfrm>
          <a:prstGeom prst="rect">
            <a:avLst/>
          </a:prstGeom>
        </p:spPr>
      </p:pic>
      <p:sp>
        <p:nvSpPr>
          <p:cNvPr id="3" name="Slide Number Placeholder 2"/>
          <p:cNvSpPr>
            <a:spLocks noGrp="1"/>
          </p:cNvSpPr>
          <p:nvPr>
            <p:ph type="sldNum" sz="quarter" idx="12"/>
          </p:nvPr>
        </p:nvSpPr>
        <p:spPr/>
        <p:txBody>
          <a:bodyPr/>
          <a:lstStyle/>
          <a:p>
            <a:fld id="{42EDFC49-E67D-BA4B-A39F-ED823DB06030}" type="slidenum">
              <a:rPr lang="en-US" smtClean="0"/>
              <a:t>19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191" y="1357376"/>
            <a:ext cx="5029200" cy="4194048"/>
          </a:xfrm>
          <a:prstGeom prst="rect">
            <a:avLst/>
          </a:prstGeom>
        </p:spPr>
      </p:pic>
      <p:sp>
        <p:nvSpPr>
          <p:cNvPr id="7" name="TextBox 6"/>
          <p:cNvSpPr txBox="1"/>
          <p:nvPr/>
        </p:nvSpPr>
        <p:spPr>
          <a:xfrm>
            <a:off x="4361160" y="5683724"/>
            <a:ext cx="4329262" cy="584775"/>
          </a:xfrm>
          <a:prstGeom prst="rect">
            <a:avLst/>
          </a:prstGeom>
          <a:noFill/>
        </p:spPr>
        <p:txBody>
          <a:bodyPr wrap="none" rtlCol="0">
            <a:spAutoFit/>
          </a:bodyPr>
          <a:lstStyle/>
          <a:p>
            <a:r>
              <a:rPr lang="en-US" sz="1600" dirty="0" smtClean="0"/>
              <a:t>2D BES measurement captures downward motion</a:t>
            </a:r>
          </a:p>
          <a:p>
            <a:r>
              <a:rPr lang="en-US" sz="1600" dirty="0"/>
              <a:t>o</a:t>
            </a:r>
            <a:r>
              <a:rPr lang="en-US" sz="1600" dirty="0" smtClean="0"/>
              <a:t>f ELM structure</a:t>
            </a:r>
            <a:endParaRPr lang="en-US" sz="1600" dirty="0"/>
          </a:p>
        </p:txBody>
      </p:sp>
    </p:spTree>
    <p:extLst>
      <p:ext uri="{BB962C8B-B14F-4D97-AF65-F5344CB8AC3E}">
        <p14:creationId xmlns:p14="http://schemas.microsoft.com/office/powerpoint/2010/main" val="3565785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Opportunities for data-driven analysis at fusion facilities with large data archives</a:t>
            </a:r>
          </a:p>
        </p:txBody>
      </p:sp>
      <p:sp>
        <p:nvSpPr>
          <p:cNvPr id="3" name="Content Placeholder 2"/>
          <p:cNvSpPr>
            <a:spLocks noGrp="1"/>
          </p:cNvSpPr>
          <p:nvPr>
            <p:ph idx="1"/>
          </p:nvPr>
        </p:nvSpPr>
        <p:spPr>
          <a:xfrm>
            <a:off x="457200" y="1095270"/>
            <a:ext cx="8229600" cy="5436159"/>
          </a:xfrm>
        </p:spPr>
        <p:txBody>
          <a:bodyPr>
            <a:noAutofit/>
          </a:bodyPr>
          <a:lstStyle/>
          <a:p>
            <a:pPr>
              <a:spcBef>
                <a:spcPts val="1200"/>
              </a:spcBef>
              <a:spcAft>
                <a:spcPts val="600"/>
              </a:spcAft>
            </a:pPr>
            <a:r>
              <a:rPr lang="en-US" sz="2400" dirty="0" smtClean="0"/>
              <a:t>The “4</a:t>
            </a:r>
            <a:r>
              <a:rPr lang="en-US" sz="2400" baseline="30000" dirty="0" smtClean="0"/>
              <a:t>th</a:t>
            </a:r>
            <a:r>
              <a:rPr lang="en-US" sz="2400" dirty="0" smtClean="0"/>
              <a:t> paradigm” of data-driven science</a:t>
            </a:r>
          </a:p>
          <a:p>
            <a:pPr lvl="1">
              <a:lnSpc>
                <a:spcPct val="90000"/>
              </a:lnSpc>
              <a:spcBef>
                <a:spcPts val="0"/>
              </a:spcBef>
            </a:pPr>
            <a:r>
              <a:rPr lang="en-US" sz="2000" dirty="0" smtClean="0"/>
              <a:t>Patterns/relationships in large datasets ➞ scientific insights</a:t>
            </a:r>
          </a:p>
          <a:p>
            <a:pPr>
              <a:spcBef>
                <a:spcPts val="1200"/>
              </a:spcBef>
              <a:spcAft>
                <a:spcPts val="600"/>
              </a:spcAft>
            </a:pPr>
            <a:r>
              <a:rPr lang="en-US" sz="2400" dirty="0" smtClean="0"/>
              <a:t>Opportunities for machine learning in fusion science</a:t>
            </a:r>
          </a:p>
          <a:p>
            <a:pPr lvl="1">
              <a:lnSpc>
                <a:spcPct val="90000"/>
              </a:lnSpc>
              <a:spcBef>
                <a:spcPts val="0"/>
              </a:spcBef>
            </a:pPr>
            <a:r>
              <a:rPr lang="en-US" sz="2000" dirty="0" smtClean="0"/>
              <a:t>Identify/classify </a:t>
            </a:r>
            <a:r>
              <a:rPr lang="en-US" sz="2000" dirty="0"/>
              <a:t>ELM evolution </a:t>
            </a:r>
            <a:r>
              <a:rPr lang="en-US" sz="2000" dirty="0" smtClean="0"/>
              <a:t>patterns (this talk)</a:t>
            </a:r>
            <a:endParaRPr lang="en-US" sz="2000" dirty="0"/>
          </a:p>
          <a:p>
            <a:pPr lvl="1">
              <a:lnSpc>
                <a:spcPct val="90000"/>
              </a:lnSpc>
              <a:spcBef>
                <a:spcPts val="0"/>
              </a:spcBef>
            </a:pPr>
            <a:r>
              <a:rPr lang="en-US" sz="2000" dirty="0" smtClean="0"/>
              <a:t>High-dimensional </a:t>
            </a:r>
            <a:r>
              <a:rPr lang="en-US" sz="2000" dirty="0"/>
              <a:t>relationships at the LH transition</a:t>
            </a:r>
          </a:p>
          <a:p>
            <a:pPr lvl="1">
              <a:lnSpc>
                <a:spcPct val="90000"/>
              </a:lnSpc>
              <a:spcBef>
                <a:spcPts val="0"/>
              </a:spcBef>
            </a:pPr>
            <a:r>
              <a:rPr lang="en-US" sz="2000" dirty="0"/>
              <a:t>Find and classify disruptions in a data archive</a:t>
            </a:r>
          </a:p>
          <a:p>
            <a:pPr lvl="1">
              <a:lnSpc>
                <a:spcPct val="90000"/>
              </a:lnSpc>
              <a:spcBef>
                <a:spcPts val="0"/>
              </a:spcBef>
            </a:pPr>
            <a:r>
              <a:rPr lang="en-US" sz="2000" dirty="0"/>
              <a:t>Analyze data </a:t>
            </a:r>
            <a:r>
              <a:rPr lang="en-US" sz="2000" dirty="0" smtClean="0"/>
              <a:t>volumes not </a:t>
            </a:r>
            <a:r>
              <a:rPr lang="en-US" sz="2000" dirty="0"/>
              <a:t>possible with </a:t>
            </a:r>
            <a:r>
              <a:rPr lang="en-US" sz="2000" dirty="0" smtClean="0"/>
              <a:t>visual inspection</a:t>
            </a:r>
            <a:endParaRPr lang="en-US" sz="2000" dirty="0"/>
          </a:p>
          <a:p>
            <a:pPr lvl="1">
              <a:lnSpc>
                <a:spcPct val="90000"/>
              </a:lnSpc>
              <a:spcBef>
                <a:spcPts val="0"/>
              </a:spcBef>
            </a:pPr>
            <a:r>
              <a:rPr lang="en-US" sz="2000" dirty="0"/>
              <a:t>NSTX/NSTX-U: About 40 TB of data obtained with R&amp;D investment approaching </a:t>
            </a:r>
            <a:r>
              <a:rPr lang="en-US" sz="2000" dirty="0" smtClean="0"/>
              <a:t>$1B USD</a:t>
            </a:r>
            <a:endParaRPr lang="en-US" sz="2000" dirty="0"/>
          </a:p>
          <a:p>
            <a:pPr>
              <a:spcBef>
                <a:spcPts val="1200"/>
              </a:spcBef>
              <a:spcAft>
                <a:spcPts val="600"/>
              </a:spcAft>
            </a:pPr>
            <a:r>
              <a:rPr lang="en-US" sz="2400" dirty="0"/>
              <a:t>Many data-rich scientific fields successfully leverage machine learning techniques</a:t>
            </a:r>
          </a:p>
          <a:p>
            <a:pPr lvl="1">
              <a:lnSpc>
                <a:spcPct val="90000"/>
              </a:lnSpc>
              <a:spcBef>
                <a:spcPts val="0"/>
              </a:spcBef>
            </a:pPr>
            <a:r>
              <a:rPr lang="en-US" sz="2000" dirty="0" smtClean="0"/>
              <a:t>Cancer </a:t>
            </a:r>
            <a:r>
              <a:rPr lang="en-US" sz="2000" dirty="0"/>
              <a:t>genomics, </a:t>
            </a:r>
            <a:r>
              <a:rPr lang="en-US" sz="2000" dirty="0" smtClean="0"/>
              <a:t>exoplanet </a:t>
            </a:r>
            <a:r>
              <a:rPr lang="en-US" sz="2000" dirty="0"/>
              <a:t>detection, seismic wave classification, seizure onset prediction, Higgs boson</a:t>
            </a:r>
          </a:p>
          <a:p>
            <a:pPr lvl="1">
              <a:lnSpc>
                <a:spcPct val="90000"/>
              </a:lnSpc>
              <a:spcBef>
                <a:spcPts val="0"/>
              </a:spcBef>
            </a:pPr>
            <a:r>
              <a:rPr lang="en-US" sz="2000" dirty="0"/>
              <a:t>High-level initiatives from US funding agencies</a:t>
            </a:r>
          </a:p>
          <a:p>
            <a:pPr lvl="1">
              <a:lnSpc>
                <a:spcPct val="90000"/>
              </a:lnSpc>
              <a:spcBef>
                <a:spcPts val="0"/>
              </a:spcBef>
            </a:pPr>
            <a:r>
              <a:rPr lang="en-US" sz="2000" dirty="0" smtClean="0"/>
              <a:t>Intersection </a:t>
            </a:r>
            <a:r>
              <a:rPr lang="en-US" sz="2000" dirty="0"/>
              <a:t>of experimental science and high performance </a:t>
            </a:r>
            <a:r>
              <a:rPr lang="en-US" sz="2000" dirty="0" smtClean="0"/>
              <a:t>computing</a:t>
            </a:r>
            <a:endParaRPr lang="en-US" sz="20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5" name="Slide Number Placeholder 4"/>
          <p:cNvSpPr>
            <a:spLocks noGrp="1"/>
          </p:cNvSpPr>
          <p:nvPr>
            <p:ph type="sldNum" sz="quarter" idx="12"/>
          </p:nvPr>
        </p:nvSpPr>
        <p:spPr/>
        <p:txBody>
          <a:bodyPr/>
          <a:lstStyle/>
          <a:p>
            <a:fld id="{42EDFC49-E67D-BA4B-A39F-ED823DB06030}" type="slidenum">
              <a:rPr lang="en-US" smtClean="0"/>
              <a:t>2</a:t>
            </a:fld>
            <a:endParaRPr lang="en-US"/>
          </a:p>
        </p:txBody>
      </p:sp>
    </p:spTree>
    <p:extLst>
      <p:ext uri="{BB962C8B-B14F-4D97-AF65-F5344CB8AC3E}">
        <p14:creationId xmlns:p14="http://schemas.microsoft.com/office/powerpoint/2010/main" val="2066195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Beam emission spectroscopy captures the nonlinear,</a:t>
            </a:r>
            <a:br>
              <a:rPr lang="en-US" sz="2800" dirty="0" smtClean="0"/>
            </a:br>
            <a:r>
              <a:rPr lang="en-US" sz="2800" dirty="0" smtClean="0"/>
              <a:t>Alfven-scale dynamics of ELM events</a:t>
            </a:r>
            <a:endParaRPr lang="en-US" sz="2800" dirty="0"/>
          </a:p>
        </p:txBody>
      </p:sp>
      <p:sp>
        <p:nvSpPr>
          <p:cNvPr id="3" name="Content Placeholder 2"/>
          <p:cNvSpPr>
            <a:spLocks noGrp="1"/>
          </p:cNvSpPr>
          <p:nvPr>
            <p:ph idx="1"/>
          </p:nvPr>
        </p:nvSpPr>
        <p:spPr>
          <a:xfrm>
            <a:off x="186755" y="1090792"/>
            <a:ext cx="5406374" cy="5377882"/>
          </a:xfrm>
        </p:spPr>
        <p:txBody>
          <a:bodyPr wrap="square">
            <a:spAutoFit/>
          </a:bodyPr>
          <a:lstStyle/>
          <a:p>
            <a:pPr marL="230188" indent="-230188">
              <a:lnSpc>
                <a:spcPct val="90000"/>
              </a:lnSpc>
              <a:spcBef>
                <a:spcPts val="0"/>
              </a:spcBef>
            </a:pPr>
            <a:r>
              <a:rPr lang="en-US" sz="2000" dirty="0" smtClean="0"/>
              <a:t>Edge localized modes (ELMs) are peeling-ballooning instabilities in the edge/pedestal region driven by pressure and current gradients</a:t>
            </a:r>
          </a:p>
          <a:p>
            <a:pPr marL="628650" lvl="1" indent="-230188">
              <a:lnSpc>
                <a:spcPct val="90000"/>
              </a:lnSpc>
              <a:spcBef>
                <a:spcPts val="0"/>
              </a:spcBef>
            </a:pPr>
            <a:r>
              <a:rPr lang="en-US" sz="1600" dirty="0" smtClean="0"/>
              <a:t>Unmitigated ELMs pose risk for ITER</a:t>
            </a:r>
          </a:p>
          <a:p>
            <a:pPr marL="230188" indent="-230188">
              <a:lnSpc>
                <a:spcPct val="90000"/>
              </a:lnSpc>
              <a:spcBef>
                <a:spcPts val="1800"/>
              </a:spcBef>
            </a:pPr>
            <a:r>
              <a:rPr lang="en-US" sz="2000" dirty="0" smtClean="0"/>
              <a:t>Nonlinear mechanisms impact ELM dynamics</a:t>
            </a:r>
          </a:p>
          <a:p>
            <a:pPr marL="623888" lvl="1" indent="-242888">
              <a:lnSpc>
                <a:spcPct val="90000"/>
              </a:lnSpc>
              <a:spcBef>
                <a:spcPts val="0"/>
              </a:spcBef>
            </a:pPr>
            <a:r>
              <a:rPr lang="en-US" sz="1600" dirty="0"/>
              <a:t>Broadly: NL mode coupling, saturation mechanisms, filament dynamics</a:t>
            </a:r>
          </a:p>
          <a:p>
            <a:pPr marL="623888" lvl="1" indent="-242888">
              <a:lnSpc>
                <a:spcPct val="90000"/>
              </a:lnSpc>
              <a:spcBef>
                <a:spcPts val="0"/>
              </a:spcBef>
            </a:pPr>
            <a:r>
              <a:rPr lang="en-US" sz="1600" dirty="0" smtClean="0"/>
              <a:t>Hyper-resistivity is key for realistic ELM radial penetration (X. Xu et al, PRL, 2010)</a:t>
            </a:r>
          </a:p>
          <a:p>
            <a:pPr marL="623888" lvl="1" indent="-242888">
              <a:lnSpc>
                <a:spcPct val="90000"/>
              </a:lnSpc>
              <a:spcBef>
                <a:spcPts val="0"/>
              </a:spcBef>
            </a:pPr>
            <a:r>
              <a:rPr lang="en-US" sz="1600" dirty="0" smtClean="0"/>
              <a:t>Growth of sub-dominant linear modes in the NL phase (M. </a:t>
            </a:r>
            <a:r>
              <a:rPr lang="en-US" sz="1600" dirty="0" err="1" smtClean="0"/>
              <a:t>Holzl</a:t>
            </a:r>
            <a:r>
              <a:rPr lang="en-US" sz="1600" dirty="0" smtClean="0"/>
              <a:t> et al, </a:t>
            </a:r>
            <a:r>
              <a:rPr lang="en-US" sz="1600" dirty="0" err="1" smtClean="0"/>
              <a:t>PoP</a:t>
            </a:r>
            <a:r>
              <a:rPr lang="en-US" sz="1600" dirty="0" smtClean="0"/>
              <a:t>, 2012)</a:t>
            </a:r>
          </a:p>
          <a:p>
            <a:pPr marL="623888" lvl="1" indent="-242888">
              <a:lnSpc>
                <a:spcPct val="90000"/>
              </a:lnSpc>
              <a:spcBef>
                <a:spcPts val="0"/>
              </a:spcBef>
            </a:pPr>
            <a:r>
              <a:rPr lang="en-US" sz="1600" dirty="0" smtClean="0"/>
              <a:t>EHOs attributed to saturated PB modes (K. Burrell et al, PRL, 2009)</a:t>
            </a:r>
          </a:p>
          <a:p>
            <a:pPr marL="230188" indent="-230188">
              <a:lnSpc>
                <a:spcPct val="90000"/>
              </a:lnSpc>
              <a:spcBef>
                <a:spcPts val="1800"/>
              </a:spcBef>
            </a:pPr>
            <a:r>
              <a:rPr lang="en-US" sz="2000" dirty="0" smtClean="0"/>
              <a:t>Common diagnostic tools</a:t>
            </a:r>
            <a:r>
              <a:rPr lang="en-US" sz="2000" dirty="0"/>
              <a:t> </a:t>
            </a:r>
            <a:r>
              <a:rPr lang="en-US" sz="2000" dirty="0" smtClean="0"/>
              <a:t>and analysis methods do not capture the nonlinear, Alfven-scale dynamics of ELMs</a:t>
            </a:r>
          </a:p>
          <a:p>
            <a:pPr marL="623888" lvl="1" indent="-231775">
              <a:lnSpc>
                <a:spcPct val="90000"/>
              </a:lnSpc>
              <a:spcBef>
                <a:spcPts val="0"/>
              </a:spcBef>
            </a:pPr>
            <a:r>
              <a:rPr lang="en-US" sz="1600" dirty="0" smtClean="0"/>
              <a:t>Heuristic classification schemes (Type I, III, etc.)</a:t>
            </a:r>
          </a:p>
          <a:p>
            <a:pPr marL="623888" lvl="1" indent="-231775">
              <a:lnSpc>
                <a:spcPct val="90000"/>
              </a:lnSpc>
              <a:spcBef>
                <a:spcPts val="0"/>
              </a:spcBef>
            </a:pPr>
            <a:r>
              <a:rPr lang="en-US" sz="1600" dirty="0" smtClean="0"/>
              <a:t>Sub-</a:t>
            </a:r>
            <a:r>
              <a:rPr lang="en-US" sz="1600" dirty="0" err="1" smtClean="0"/>
              <a:t>Alfvenic</a:t>
            </a:r>
            <a:r>
              <a:rPr lang="en-US" sz="1600" dirty="0" smtClean="0"/>
              <a:t> measurements with Thomson scattering and </a:t>
            </a:r>
            <a:r>
              <a:rPr lang="en-US" sz="1600" dirty="0" err="1" smtClean="0"/>
              <a:t>filterscopes</a:t>
            </a:r>
            <a:endParaRPr lang="en-US" sz="1600" dirty="0" smtClean="0"/>
          </a:p>
          <a:p>
            <a:pPr marL="623888" lvl="1" indent="-231775">
              <a:lnSpc>
                <a:spcPct val="90000"/>
              </a:lnSpc>
              <a:spcBef>
                <a:spcPts val="0"/>
              </a:spcBef>
            </a:pPr>
            <a:r>
              <a:rPr lang="en-US" sz="1600" dirty="0" smtClean="0"/>
              <a:t>Linear stability threshold for peeling-ballooning modes</a:t>
            </a:r>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278" y="3319748"/>
            <a:ext cx="3359545" cy="30955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002" y="1090792"/>
            <a:ext cx="3501821" cy="2059071"/>
          </a:xfrm>
          <a:prstGeom prst="rect">
            <a:avLst/>
          </a:prstGeom>
        </p:spPr>
      </p:pic>
      <p:cxnSp>
        <p:nvCxnSpPr>
          <p:cNvPr id="11" name="Straight Arrow Connector 10"/>
          <p:cNvCxnSpPr/>
          <p:nvPr/>
        </p:nvCxnSpPr>
        <p:spPr>
          <a:xfrm flipV="1">
            <a:off x="4749040" y="2540089"/>
            <a:ext cx="1600636" cy="6097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395694" y="3665466"/>
            <a:ext cx="409869" cy="2864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42EDFC49-E67D-BA4B-A39F-ED823DB06030}" type="slidenum">
              <a:rPr lang="en-US" smtClean="0"/>
              <a:t>20</a:t>
            </a:fld>
            <a:endParaRPr lang="en-US"/>
          </a:p>
        </p:txBody>
      </p:sp>
      <p:sp>
        <p:nvSpPr>
          <p:cNvPr id="7" name="TextBox 6"/>
          <p:cNvSpPr txBox="1"/>
          <p:nvPr/>
        </p:nvSpPr>
        <p:spPr>
          <a:xfrm>
            <a:off x="7860541" y="1252728"/>
            <a:ext cx="785471" cy="307777"/>
          </a:xfrm>
          <a:prstGeom prst="rect">
            <a:avLst/>
          </a:prstGeom>
          <a:solidFill>
            <a:schemeClr val="accent2">
              <a:lumMod val="20000"/>
              <a:lumOff val="80000"/>
            </a:schemeClr>
          </a:solidFill>
          <a:ln>
            <a:solidFill>
              <a:schemeClr val="tx1"/>
            </a:solidFill>
          </a:ln>
        </p:spPr>
        <p:txBody>
          <a:bodyPr wrap="none" rtlCol="0">
            <a:spAutoFit/>
          </a:bodyPr>
          <a:lstStyle/>
          <a:p>
            <a:r>
              <a:rPr lang="en-US" sz="1400" smtClean="0"/>
              <a:t>BOUT++</a:t>
            </a:r>
            <a:endParaRPr lang="en-US" sz="1400"/>
          </a:p>
        </p:txBody>
      </p:sp>
      <p:sp>
        <p:nvSpPr>
          <p:cNvPr id="12" name="TextBox 11"/>
          <p:cNvSpPr txBox="1"/>
          <p:nvPr/>
        </p:nvSpPr>
        <p:spPr>
          <a:xfrm>
            <a:off x="6708095" y="5500542"/>
            <a:ext cx="639919" cy="307777"/>
          </a:xfrm>
          <a:prstGeom prst="rect">
            <a:avLst/>
          </a:prstGeom>
          <a:solidFill>
            <a:schemeClr val="accent2">
              <a:lumMod val="20000"/>
              <a:lumOff val="80000"/>
            </a:schemeClr>
          </a:solidFill>
          <a:ln>
            <a:solidFill>
              <a:schemeClr val="tx1"/>
            </a:solidFill>
          </a:ln>
        </p:spPr>
        <p:txBody>
          <a:bodyPr wrap="none" rtlCol="0">
            <a:spAutoFit/>
          </a:bodyPr>
          <a:lstStyle/>
          <a:p>
            <a:r>
              <a:rPr lang="en-US" sz="1400" smtClean="0"/>
              <a:t>JOREK</a:t>
            </a:r>
            <a:endParaRPr lang="en-US" sz="1400" dirty="0"/>
          </a:p>
        </p:txBody>
      </p:sp>
    </p:spTree>
    <p:extLst>
      <p:ext uri="{BB962C8B-B14F-4D97-AF65-F5344CB8AC3E}">
        <p14:creationId xmlns:p14="http://schemas.microsoft.com/office/powerpoint/2010/main" val="507603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Low noise, high quantum efficiency detectors achieve</a:t>
            </a:r>
            <a:br>
              <a:rPr lang="en-US" sz="2800" dirty="0" smtClean="0"/>
            </a:br>
            <a:r>
              <a:rPr lang="en-US" sz="2800" dirty="0" smtClean="0"/>
              <a:t>photon-noise-limited measurements up to about 500 kHz</a:t>
            </a:r>
            <a:endParaRPr lang="en-US" sz="28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grpSp>
        <p:nvGrpSpPr>
          <p:cNvPr id="3" name="Group 2"/>
          <p:cNvGrpSpPr/>
          <p:nvPr/>
        </p:nvGrpSpPr>
        <p:grpSpPr>
          <a:xfrm>
            <a:off x="4601515" y="974189"/>
            <a:ext cx="4338087" cy="2546785"/>
            <a:chOff x="511217" y="888668"/>
            <a:chExt cx="4338087" cy="2546785"/>
          </a:xfrm>
        </p:grpSpPr>
        <p:pic>
          <p:nvPicPr>
            <p:cNvPr id="10" name="Picture 3"/>
            <p:cNvPicPr>
              <a:picLocks noChangeAspect="1" noChangeArrowheads="1"/>
            </p:cNvPicPr>
            <p:nvPr/>
          </p:nvPicPr>
          <p:blipFill>
            <a:blip r:embed="rId3"/>
            <a:srcRect/>
            <a:stretch>
              <a:fillRect/>
            </a:stretch>
          </p:blipFill>
          <p:spPr bwMode="auto">
            <a:xfrm>
              <a:off x="1073481" y="888668"/>
              <a:ext cx="3278791" cy="2459471"/>
            </a:xfrm>
            <a:prstGeom prst="rect">
              <a:avLst/>
            </a:prstGeom>
            <a:noFill/>
            <a:ln w="9525">
              <a:solidFill>
                <a:schemeClr val="tx1"/>
              </a:solidFill>
              <a:miter lim="800000"/>
              <a:headEnd/>
              <a:tailEnd/>
            </a:ln>
          </p:spPr>
        </p:pic>
        <p:sp>
          <p:nvSpPr>
            <p:cNvPr id="12" name="TextBox 8"/>
            <p:cNvSpPr txBox="1">
              <a:spLocks noChangeArrowheads="1"/>
            </p:cNvSpPr>
            <p:nvPr/>
          </p:nvSpPr>
          <p:spPr bwMode="auto">
            <a:xfrm>
              <a:off x="511217" y="1181617"/>
              <a:ext cx="1689886" cy="338554"/>
            </a:xfrm>
            <a:prstGeom prst="rect">
              <a:avLst/>
            </a:prstGeom>
            <a:solidFill>
              <a:srgbClr val="E6C4CB"/>
            </a:solidFill>
            <a:ln w="9525">
              <a:solidFill>
                <a:schemeClr val="tx1"/>
              </a:solidFill>
              <a:miter lim="800000"/>
              <a:headEnd/>
              <a:tailEnd/>
            </a:ln>
          </p:spPr>
          <p:txBody>
            <a:bodyPr wrap="none">
              <a:prstTxWarp prst="textNoShape">
                <a:avLst/>
              </a:prstTxWarp>
              <a:spAutoFit/>
            </a:bodyPr>
            <a:lstStyle/>
            <a:p>
              <a:pPr algn="ctr"/>
              <a:r>
                <a:rPr lang="en-US" sz="1600" b="0" i="0">
                  <a:solidFill>
                    <a:schemeClr val="tx1"/>
                  </a:solidFill>
                </a:rPr>
                <a:t>8-channel </a:t>
              </a:r>
              <a:r>
                <a:rPr lang="en-US" sz="1600" b="0" i="0" smtClean="0">
                  <a:solidFill>
                    <a:schemeClr val="tx1"/>
                  </a:solidFill>
                </a:rPr>
                <a:t>module</a:t>
              </a:r>
              <a:endParaRPr lang="en-US" sz="1600" b="0" i="0" dirty="0">
                <a:solidFill>
                  <a:schemeClr val="tx1"/>
                </a:solidFill>
              </a:endParaRPr>
            </a:p>
          </p:txBody>
        </p:sp>
        <p:sp>
          <p:nvSpPr>
            <p:cNvPr id="13" name="TextBox 12"/>
            <p:cNvSpPr txBox="1">
              <a:spLocks noChangeArrowheads="1"/>
            </p:cNvSpPr>
            <p:nvPr/>
          </p:nvSpPr>
          <p:spPr bwMode="auto">
            <a:xfrm>
              <a:off x="3215724" y="2850677"/>
              <a:ext cx="1633580" cy="584776"/>
            </a:xfrm>
            <a:prstGeom prst="rect">
              <a:avLst/>
            </a:prstGeom>
            <a:solidFill>
              <a:srgbClr val="E6C4CB"/>
            </a:solidFill>
            <a:ln w="9525">
              <a:solidFill>
                <a:schemeClr val="tx1"/>
              </a:solidFill>
              <a:miter lim="800000"/>
              <a:headEnd/>
              <a:tailEnd/>
            </a:ln>
          </p:spPr>
          <p:txBody>
            <a:bodyPr wrap="none">
              <a:prstTxWarp prst="textNoShape">
                <a:avLst/>
              </a:prstTxWarp>
              <a:spAutoFit/>
            </a:bodyPr>
            <a:lstStyle/>
            <a:p>
              <a:pPr algn="ctr"/>
              <a:r>
                <a:rPr lang="en-US" sz="1600" b="0" i="0" dirty="0" smtClean="0">
                  <a:solidFill>
                    <a:schemeClr val="tx1"/>
                  </a:solidFill>
                </a:rPr>
                <a:t>Vacuum box with</a:t>
              </a:r>
              <a:br>
                <a:rPr lang="en-US" sz="1600" b="0" i="0" dirty="0" smtClean="0">
                  <a:solidFill>
                    <a:schemeClr val="tx1"/>
                  </a:solidFill>
                </a:rPr>
              </a:br>
              <a:r>
                <a:rPr lang="en-US" sz="1600" b="0" i="0" dirty="0" smtClean="0">
                  <a:solidFill>
                    <a:schemeClr val="tx1"/>
                  </a:solidFill>
                </a:rPr>
                <a:t>refrigerant lines</a:t>
              </a:r>
              <a:endParaRPr lang="en-US" sz="1600" b="0" i="0" dirty="0">
                <a:solidFill>
                  <a:schemeClr val="tx1"/>
                </a:solidFill>
              </a:endParaRPr>
            </a:p>
          </p:txBody>
        </p:sp>
        <p:sp>
          <p:nvSpPr>
            <p:cNvPr id="14" name="TextBox 16"/>
            <p:cNvSpPr txBox="1">
              <a:spLocks noChangeArrowheads="1"/>
            </p:cNvSpPr>
            <p:nvPr/>
          </p:nvSpPr>
          <p:spPr bwMode="auto">
            <a:xfrm>
              <a:off x="3271949" y="975944"/>
              <a:ext cx="1577355" cy="830997"/>
            </a:xfrm>
            <a:prstGeom prst="rect">
              <a:avLst/>
            </a:prstGeom>
            <a:solidFill>
              <a:srgbClr val="E6C4CB"/>
            </a:solidFill>
            <a:ln w="9525">
              <a:solidFill>
                <a:schemeClr val="tx1"/>
              </a:solidFill>
              <a:miter lim="800000"/>
              <a:headEnd/>
              <a:tailEnd/>
            </a:ln>
          </p:spPr>
          <p:txBody>
            <a:bodyPr wrap="none">
              <a:prstTxWarp prst="textNoShape">
                <a:avLst/>
              </a:prstTxWarp>
              <a:spAutoFit/>
            </a:bodyPr>
            <a:lstStyle/>
            <a:p>
              <a:pPr algn="ctr"/>
              <a:r>
                <a:rPr lang="en-US" sz="1600" b="0" i="0" dirty="0" smtClean="0">
                  <a:solidFill>
                    <a:schemeClr val="tx1"/>
                  </a:solidFill>
                </a:rPr>
                <a:t>Fiber mount, </a:t>
              </a:r>
            </a:p>
            <a:p>
              <a:pPr algn="ctr"/>
              <a:r>
                <a:rPr lang="en-US" sz="1600" b="0" i="0" dirty="0" smtClean="0">
                  <a:solidFill>
                    <a:schemeClr val="tx1"/>
                  </a:solidFill>
                </a:rPr>
                <a:t>collimating lens, </a:t>
              </a:r>
              <a:br>
                <a:rPr lang="en-US" sz="1600" b="0" i="0" dirty="0" smtClean="0">
                  <a:solidFill>
                    <a:schemeClr val="tx1"/>
                  </a:solidFill>
                </a:rPr>
              </a:br>
              <a:r>
                <a:rPr lang="en-US" sz="1600" dirty="0" smtClean="0"/>
                <a:t>and </a:t>
              </a:r>
              <a:r>
                <a:rPr lang="en-US" sz="1600" b="0" i="0" dirty="0" smtClean="0">
                  <a:solidFill>
                    <a:schemeClr val="tx1"/>
                  </a:solidFill>
                </a:rPr>
                <a:t>filter</a:t>
              </a:r>
              <a:endParaRPr lang="en-US" sz="1600" b="0" i="0" dirty="0">
                <a:solidFill>
                  <a:schemeClr val="tx1"/>
                </a:solidFill>
              </a:endParaRPr>
            </a:p>
          </p:txBody>
        </p:sp>
      </p:grpSp>
      <p:grpSp>
        <p:nvGrpSpPr>
          <p:cNvPr id="6" name="Group 5"/>
          <p:cNvGrpSpPr/>
          <p:nvPr/>
        </p:nvGrpSpPr>
        <p:grpSpPr>
          <a:xfrm>
            <a:off x="128734" y="991179"/>
            <a:ext cx="4465435" cy="2617707"/>
            <a:chOff x="121646" y="948715"/>
            <a:chExt cx="4465435" cy="2617707"/>
          </a:xfrm>
        </p:grpSpPr>
        <p:pic>
          <p:nvPicPr>
            <p:cNvPr id="17" name="Picture 20"/>
            <p:cNvPicPr>
              <a:picLocks noChangeAspect="1"/>
            </p:cNvPicPr>
            <p:nvPr/>
          </p:nvPicPr>
          <p:blipFill rotWithShape="1">
            <a:blip r:embed="rId4">
              <a:extLst>
                <a:ext uri="{28A0092B-C50C-407E-A947-70E740481C1C}">
                  <a14:useLocalDpi xmlns:a14="http://schemas.microsoft.com/office/drawing/2010/main" val="0"/>
                </a:ext>
              </a:extLst>
            </a:blip>
            <a:srcRect l="13686" t="16742" r="14080" b="11778"/>
            <a:stretch/>
          </p:blipFill>
          <p:spPr bwMode="auto">
            <a:xfrm>
              <a:off x="385099" y="948715"/>
              <a:ext cx="3527128" cy="2617707"/>
            </a:xfrm>
            <a:prstGeom prst="rect">
              <a:avLst/>
            </a:prstGeom>
            <a:noFill/>
            <a:ln w="9525">
              <a:solidFill>
                <a:schemeClr val="tx1"/>
              </a:solidFill>
              <a:miter lim="800000"/>
              <a:headEnd/>
              <a:tailEnd/>
            </a:ln>
          </p:spPr>
        </p:pic>
        <p:sp>
          <p:nvSpPr>
            <p:cNvPr id="18" name="TextBox 20"/>
            <p:cNvSpPr txBox="1">
              <a:spLocks noChangeArrowheads="1"/>
            </p:cNvSpPr>
            <p:nvPr/>
          </p:nvSpPr>
          <p:spPr bwMode="auto">
            <a:xfrm>
              <a:off x="121646" y="987759"/>
              <a:ext cx="2456422" cy="584776"/>
            </a:xfrm>
            <a:prstGeom prst="rect">
              <a:avLst/>
            </a:prstGeom>
            <a:solidFill>
              <a:srgbClr val="E6C4CB"/>
            </a:solidFill>
            <a:ln w="9525">
              <a:solidFill>
                <a:schemeClr val="tx1"/>
              </a:solidFill>
              <a:miter lim="800000"/>
              <a:headEnd/>
              <a:tailEnd/>
            </a:ln>
          </p:spPr>
          <p:txBody>
            <a:bodyPr wrap="none">
              <a:prstTxWarp prst="textNoShape">
                <a:avLst/>
              </a:prstTxWarp>
              <a:spAutoFit/>
            </a:bodyPr>
            <a:lstStyle/>
            <a:p>
              <a:pPr algn="ctr"/>
              <a:r>
                <a:rPr lang="en-US" sz="1600" b="0" i="0" dirty="0" smtClean="0">
                  <a:solidFill>
                    <a:schemeClr val="tx1"/>
                  </a:solidFill>
                </a:rPr>
                <a:t>PIN photodiode (0.45 A/W)</a:t>
              </a:r>
              <a:br>
                <a:rPr lang="en-US" sz="1600" b="0" i="0" dirty="0" smtClean="0">
                  <a:solidFill>
                    <a:schemeClr val="tx1"/>
                  </a:solidFill>
                </a:rPr>
              </a:br>
              <a:r>
                <a:rPr lang="en-US" sz="1600" b="0" i="0" dirty="0" smtClean="0">
                  <a:solidFill>
                    <a:schemeClr val="tx1"/>
                  </a:solidFill>
                </a:rPr>
                <a:t>and pre-amp circuit</a:t>
              </a:r>
              <a:endParaRPr lang="en-US" sz="1600" b="0" i="0" dirty="0">
                <a:solidFill>
                  <a:schemeClr val="tx1"/>
                </a:solidFill>
              </a:endParaRPr>
            </a:p>
          </p:txBody>
        </p:sp>
        <p:sp>
          <p:nvSpPr>
            <p:cNvPr id="16" name="TextBox 11"/>
            <p:cNvSpPr txBox="1">
              <a:spLocks noChangeArrowheads="1"/>
            </p:cNvSpPr>
            <p:nvPr/>
          </p:nvSpPr>
          <p:spPr bwMode="auto">
            <a:xfrm>
              <a:off x="2619876" y="2891740"/>
              <a:ext cx="1967205" cy="584776"/>
            </a:xfrm>
            <a:prstGeom prst="rect">
              <a:avLst/>
            </a:prstGeom>
            <a:solidFill>
              <a:srgbClr val="E6C4CB"/>
            </a:solidFill>
            <a:ln w="9525">
              <a:solidFill>
                <a:schemeClr val="tx1"/>
              </a:solidFill>
              <a:miter lim="800000"/>
              <a:headEnd/>
              <a:tailEnd/>
            </a:ln>
          </p:spPr>
          <p:txBody>
            <a:bodyPr wrap="none">
              <a:prstTxWarp prst="textNoShape">
                <a:avLst/>
              </a:prstTxWarp>
              <a:spAutoFit/>
            </a:bodyPr>
            <a:lstStyle/>
            <a:p>
              <a:pPr algn="ctr"/>
              <a:r>
                <a:rPr lang="en-US" sz="1600" b="0" i="0" dirty="0" smtClean="0">
                  <a:solidFill>
                    <a:srgbClr val="000000"/>
                  </a:solidFill>
                  <a:ea typeface="Arial" charset="0"/>
                  <a:cs typeface="Arial" charset="0"/>
                </a:rPr>
                <a:t>Designed &amp; </a:t>
              </a:r>
              <a:r>
                <a:rPr lang="en-US" sz="1600" b="0" i="0" dirty="0" err="1" smtClean="0">
                  <a:solidFill>
                    <a:srgbClr val="000000"/>
                  </a:solidFill>
                  <a:ea typeface="Arial" charset="0"/>
                  <a:cs typeface="Arial" charset="0"/>
                </a:rPr>
                <a:t>fab’ed</a:t>
              </a:r>
              <a:r>
                <a:rPr lang="en-US" sz="1600" b="0" i="0" dirty="0" smtClean="0">
                  <a:solidFill>
                    <a:srgbClr val="000000"/>
                  </a:solidFill>
                  <a:ea typeface="Arial" charset="0"/>
                  <a:cs typeface="Arial" charset="0"/>
                </a:rPr>
                <a:t> by</a:t>
              </a:r>
              <a:r>
                <a:rPr lang="en-US" sz="1600" dirty="0">
                  <a:solidFill>
                    <a:srgbClr val="000000"/>
                  </a:solidFill>
                  <a:ea typeface="Arial" charset="0"/>
                  <a:cs typeface="Arial" charset="0"/>
                </a:rPr>
                <a:t/>
              </a:r>
              <a:br>
                <a:rPr lang="en-US" sz="1600" dirty="0">
                  <a:solidFill>
                    <a:srgbClr val="000000"/>
                  </a:solidFill>
                  <a:ea typeface="Arial" charset="0"/>
                  <a:cs typeface="Arial" charset="0"/>
                </a:rPr>
              </a:br>
              <a:r>
                <a:rPr lang="en-US" sz="1600" dirty="0" smtClean="0">
                  <a:solidFill>
                    <a:srgbClr val="000000"/>
                  </a:solidFill>
                  <a:ea typeface="Arial" charset="0"/>
                  <a:cs typeface="Arial" charset="0"/>
                </a:rPr>
                <a:t>UW Space </a:t>
              </a:r>
              <a:r>
                <a:rPr lang="en-US" sz="1600" dirty="0" err="1" smtClean="0">
                  <a:solidFill>
                    <a:srgbClr val="000000"/>
                  </a:solidFill>
                  <a:ea typeface="Arial" charset="0"/>
                  <a:cs typeface="Arial" charset="0"/>
                </a:rPr>
                <a:t>Astro</a:t>
              </a:r>
              <a:r>
                <a:rPr lang="en-US" sz="1600" dirty="0" smtClean="0">
                  <a:solidFill>
                    <a:srgbClr val="000000"/>
                  </a:solidFill>
                  <a:ea typeface="Arial" charset="0"/>
                  <a:cs typeface="Arial" charset="0"/>
                </a:rPr>
                <a:t>. Lab</a:t>
              </a:r>
              <a:endParaRPr lang="en-US" sz="1600" b="0" i="0" dirty="0">
                <a:solidFill>
                  <a:srgbClr val="000000"/>
                </a:solidFill>
                <a:ea typeface="Arial" charset="0"/>
                <a:cs typeface="Arial" charset="0"/>
              </a:endParaRPr>
            </a:p>
          </p:txBody>
        </p:sp>
      </p:grpSp>
      <p:grpSp>
        <p:nvGrpSpPr>
          <p:cNvPr id="8" name="Group 7"/>
          <p:cNvGrpSpPr/>
          <p:nvPr/>
        </p:nvGrpSpPr>
        <p:grpSpPr>
          <a:xfrm>
            <a:off x="1516773" y="3657631"/>
            <a:ext cx="6839557" cy="2901987"/>
            <a:chOff x="3416909" y="1925242"/>
            <a:chExt cx="6839557" cy="2901987"/>
          </a:xfrm>
        </p:grpSpPr>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r="6421" b="4678"/>
            <a:stretch/>
          </p:blipFill>
          <p:spPr>
            <a:xfrm>
              <a:off x="4462523" y="1925242"/>
              <a:ext cx="3798535" cy="2901987"/>
            </a:xfrm>
            <a:prstGeom prst="rect">
              <a:avLst/>
            </a:prstGeom>
            <a:ln>
              <a:solidFill>
                <a:srgbClr val="000000"/>
              </a:solidFill>
            </a:ln>
          </p:spPr>
        </p:pic>
        <p:sp>
          <p:nvSpPr>
            <p:cNvPr id="23" name="TextBox 22"/>
            <p:cNvSpPr txBox="1"/>
            <p:nvPr/>
          </p:nvSpPr>
          <p:spPr>
            <a:xfrm>
              <a:off x="3416909" y="2200787"/>
              <a:ext cx="2403222" cy="646331"/>
            </a:xfrm>
            <a:prstGeom prst="rect">
              <a:avLst/>
            </a:prstGeom>
            <a:solidFill>
              <a:srgbClr val="E6C4CB"/>
            </a:solidFill>
            <a:ln>
              <a:solidFill>
                <a:schemeClr val="tx1"/>
              </a:solidFill>
            </a:ln>
          </p:spPr>
          <p:txBody>
            <a:bodyPr wrap="none" rtlCol="0">
              <a:spAutoFit/>
            </a:bodyPr>
            <a:lstStyle/>
            <a:p>
              <a:pPr algn="ctr"/>
              <a:r>
                <a:rPr lang="en-US" dirty="0" smtClean="0"/>
                <a:t>48-channel (6 modules)</a:t>
              </a:r>
            </a:p>
            <a:p>
              <a:pPr algn="ctr"/>
              <a:r>
                <a:rPr lang="en-US" dirty="0" smtClean="0"/>
                <a:t>detection system</a:t>
              </a:r>
              <a:endParaRPr lang="en-US" dirty="0"/>
            </a:p>
          </p:txBody>
        </p:sp>
        <p:sp>
          <p:nvSpPr>
            <p:cNvPr id="19" name="TextBox 18"/>
            <p:cNvSpPr txBox="1">
              <a:spLocks noChangeArrowheads="1"/>
            </p:cNvSpPr>
            <p:nvPr/>
          </p:nvSpPr>
          <p:spPr bwMode="auto">
            <a:xfrm>
              <a:off x="7488388" y="4154824"/>
              <a:ext cx="2768078" cy="584776"/>
            </a:xfrm>
            <a:prstGeom prst="rect">
              <a:avLst/>
            </a:prstGeom>
            <a:solidFill>
              <a:srgbClr val="E6C4CB"/>
            </a:solidFill>
            <a:ln w="9525">
              <a:solidFill>
                <a:schemeClr val="tx1"/>
              </a:solidFill>
              <a:miter lim="800000"/>
              <a:headEnd/>
              <a:tailEnd/>
            </a:ln>
          </p:spPr>
          <p:txBody>
            <a:bodyPr wrap="square">
              <a:prstTxWarp prst="textNoShape">
                <a:avLst/>
              </a:prstTxWarp>
              <a:spAutoFit/>
            </a:bodyPr>
            <a:lstStyle/>
            <a:p>
              <a:pPr algn="ctr"/>
              <a:r>
                <a:rPr lang="en-US" sz="1600" b="0" i="0" dirty="0" smtClean="0">
                  <a:solidFill>
                    <a:schemeClr val="tx1"/>
                  </a:solidFill>
                </a:rPr>
                <a:t>Digitizers: 2 MHz sampling with onboard FPGA-based FIR </a:t>
              </a:r>
              <a:r>
                <a:rPr lang="en-US" sz="1600" dirty="0" smtClean="0"/>
                <a:t>filter</a:t>
              </a:r>
              <a:endParaRPr lang="en-US" sz="1600" b="0" i="0" dirty="0">
                <a:solidFill>
                  <a:schemeClr val="tx1"/>
                </a:solidFill>
              </a:endParaRPr>
            </a:p>
          </p:txBody>
        </p:sp>
      </p:grpSp>
      <p:sp>
        <p:nvSpPr>
          <p:cNvPr id="5" name="Slide Number Placeholder 4"/>
          <p:cNvSpPr>
            <a:spLocks noGrp="1"/>
          </p:cNvSpPr>
          <p:nvPr>
            <p:ph type="sldNum" sz="quarter" idx="12"/>
          </p:nvPr>
        </p:nvSpPr>
        <p:spPr/>
        <p:txBody>
          <a:bodyPr/>
          <a:lstStyle/>
          <a:p>
            <a:fld id="{42EDFC49-E67D-BA4B-A39F-ED823DB06030}" type="slidenum">
              <a:rPr lang="en-US" smtClean="0"/>
              <a:t>21</a:t>
            </a:fld>
            <a:endParaRPr lang="en-US"/>
          </a:p>
        </p:txBody>
      </p:sp>
    </p:spTree>
    <p:extLst>
      <p:ext uri="{BB962C8B-B14F-4D97-AF65-F5344CB8AC3E}">
        <p14:creationId xmlns:p14="http://schemas.microsoft.com/office/powerpoint/2010/main" val="669197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ea typeface="ＭＳ Ｐゴシック" pitchFamily="1" charset="-128"/>
                <a:cs typeface="ＭＳ Ｐゴシック" pitchFamily="1" charset="-128"/>
              </a:rPr>
              <a:t>Beam emission spectroscopy (BES) </a:t>
            </a:r>
            <a:r>
              <a:rPr lang="en-US" sz="2600" dirty="0" smtClean="0">
                <a:ea typeface="ＭＳ Ｐゴシック" pitchFamily="1" charset="-128"/>
                <a:cs typeface="ＭＳ Ｐゴシック" pitchFamily="1" charset="-128"/>
              </a:rPr>
              <a:t>measures Doppler-shifted</a:t>
            </a:r>
            <a:r>
              <a:rPr lang="en-US" sz="2600" dirty="0">
                <a:ea typeface="ＭＳ Ｐゴシック" pitchFamily="1" charset="-128"/>
                <a:cs typeface="ＭＳ Ｐゴシック" pitchFamily="1" charset="-128"/>
              </a:rPr>
              <a:t/>
            </a:r>
            <a:br>
              <a:rPr lang="en-US" sz="2600" dirty="0">
                <a:ea typeface="ＭＳ Ｐゴシック" pitchFamily="1" charset="-128"/>
                <a:cs typeface="ＭＳ Ｐゴシック" pitchFamily="1" charset="-128"/>
              </a:rPr>
            </a:br>
            <a:r>
              <a:rPr lang="en-US" sz="2600" dirty="0" smtClean="0">
                <a:ea typeface="ＭＳ Ｐゴシック" pitchFamily="1" charset="-128"/>
                <a:cs typeface="ＭＳ Ｐゴシック" pitchFamily="1" charset="-128"/>
              </a:rPr>
              <a:t>D</a:t>
            </a:r>
            <a:r>
              <a:rPr lang="en-US" sz="2600" baseline="-25000" dirty="0" smtClean="0">
                <a:latin typeface="Symbol" pitchFamily="1" charset="2"/>
                <a:ea typeface="Symbol" pitchFamily="1" charset="2"/>
                <a:cs typeface="Symbol" pitchFamily="1" charset="2"/>
              </a:rPr>
              <a:t>a</a:t>
            </a:r>
            <a:r>
              <a:rPr lang="en-US" sz="2600" dirty="0" smtClean="0">
                <a:ea typeface="ＭＳ Ｐゴシック" pitchFamily="1" charset="-128"/>
                <a:cs typeface="ＭＳ Ｐゴシック" pitchFamily="1" charset="-128"/>
              </a:rPr>
              <a:t> emission </a:t>
            </a:r>
            <a:r>
              <a:rPr lang="en-US" sz="2600" dirty="0">
                <a:ea typeface="ＭＳ Ｐゴシック" pitchFamily="1" charset="-128"/>
                <a:cs typeface="ＭＳ Ｐゴシック" pitchFamily="1" charset="-128"/>
              </a:rPr>
              <a:t>from </a:t>
            </a:r>
            <a:r>
              <a:rPr lang="en-US" sz="2600" dirty="0" smtClean="0">
                <a:ea typeface="ＭＳ Ｐゴシック" pitchFamily="1" charset="-128"/>
                <a:cs typeface="ＭＳ Ｐゴシック" pitchFamily="1" charset="-128"/>
              </a:rPr>
              <a:t>a deuterium heating beam</a:t>
            </a:r>
            <a:endParaRPr lang="en-US" sz="26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7" name="Picture 17" descr="Intro_NB_emission.png"/>
          <p:cNvPicPr>
            <a:picLocks noChangeAspect="1"/>
          </p:cNvPicPr>
          <p:nvPr/>
        </p:nvPicPr>
        <p:blipFill>
          <a:blip r:embed="rId4"/>
          <a:srcRect/>
          <a:stretch>
            <a:fillRect/>
          </a:stretch>
        </p:blipFill>
        <p:spPr bwMode="auto">
          <a:xfrm>
            <a:off x="260628" y="1174892"/>
            <a:ext cx="4286250" cy="2527300"/>
          </a:xfrm>
          <a:prstGeom prst="rect">
            <a:avLst/>
          </a:prstGeom>
          <a:noFill/>
          <a:ln w="9525">
            <a:noFill/>
            <a:miter lim="800000"/>
            <a:headEnd/>
            <a:tailEnd/>
          </a:ln>
        </p:spPr>
      </p:pic>
      <p:grpSp>
        <p:nvGrpSpPr>
          <p:cNvPr id="8" name="Group 7"/>
          <p:cNvGrpSpPr/>
          <p:nvPr/>
        </p:nvGrpSpPr>
        <p:grpSpPr>
          <a:xfrm>
            <a:off x="4923618" y="1590698"/>
            <a:ext cx="3852520" cy="1579336"/>
            <a:chOff x="304800" y="1346742"/>
            <a:chExt cx="3852520" cy="1579336"/>
          </a:xfrm>
        </p:grpSpPr>
        <p:graphicFrame>
          <p:nvGraphicFramePr>
            <p:cNvPr id="9" name="Object 2"/>
            <p:cNvGraphicFramePr>
              <a:graphicFrameLocks noChangeAspect="1"/>
            </p:cNvGraphicFramePr>
            <p:nvPr>
              <p:extLst>
                <p:ext uri="{D42A27DB-BD31-4B8C-83A1-F6EECF244321}">
                  <p14:modId xmlns:p14="http://schemas.microsoft.com/office/powerpoint/2010/main" val="2199741773"/>
                </p:ext>
              </p:extLst>
            </p:nvPr>
          </p:nvGraphicFramePr>
          <p:xfrm>
            <a:off x="712445" y="1346742"/>
            <a:ext cx="3421063" cy="817562"/>
          </p:xfrm>
          <a:graphic>
            <a:graphicData uri="http://schemas.openxmlformats.org/presentationml/2006/ole">
              <mc:AlternateContent xmlns:mc="http://schemas.openxmlformats.org/markup-compatibility/2006">
                <mc:Choice xmlns:v="urn:schemas-microsoft-com:vml" Requires="v">
                  <p:oleObj spid="_x0000_s2028" name="Equation" r:id="rId5" imgW="1803400" imgH="431800" progId="Equation.3">
                    <p:embed/>
                  </p:oleObj>
                </mc:Choice>
                <mc:Fallback>
                  <p:oleObj name="Equation" r:id="rId5" imgW="1803400" imgH="431800" progId="Equation.3">
                    <p:embed/>
                    <p:pic>
                      <p:nvPicPr>
                        <p:cNvPr id="0" name=""/>
                        <p:cNvPicPr>
                          <a:picLocks noChangeAspect="1" noChangeArrowheads="1"/>
                        </p:cNvPicPr>
                        <p:nvPr/>
                      </p:nvPicPr>
                      <p:blipFill>
                        <a:blip r:embed="rId6"/>
                        <a:srcRect/>
                        <a:stretch>
                          <a:fillRect/>
                        </a:stretch>
                      </p:blipFill>
                      <p:spPr bwMode="auto">
                        <a:xfrm>
                          <a:off x="712445" y="1346742"/>
                          <a:ext cx="3421063" cy="817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TextBox 9"/>
            <p:cNvSpPr txBox="1">
              <a:spLocks noChangeArrowheads="1"/>
            </p:cNvSpPr>
            <p:nvPr/>
          </p:nvSpPr>
          <p:spPr bwMode="auto">
            <a:xfrm>
              <a:off x="304800" y="2336844"/>
              <a:ext cx="1389009" cy="589234"/>
            </a:xfrm>
            <a:prstGeom prst="rect">
              <a:avLst/>
            </a:prstGeom>
            <a:noFill/>
            <a:ln w="9525">
              <a:noFill/>
              <a:miter lim="800000"/>
              <a:headEnd/>
              <a:tailEnd/>
            </a:ln>
          </p:spPr>
          <p:txBody>
            <a:bodyPr wrap="none">
              <a:prstTxWarp prst="textNoShape">
                <a:avLst/>
              </a:prstTxWarp>
              <a:spAutoFit/>
            </a:bodyPr>
            <a:lstStyle/>
            <a:p>
              <a:pPr algn="ctr"/>
              <a:r>
                <a:rPr lang="en-US" sz="1600" b="0" i="0" dirty="0">
                  <a:solidFill>
                    <a:schemeClr val="tx1"/>
                  </a:solidFill>
                </a:rPr>
                <a:t>neutral beam</a:t>
              </a:r>
              <a:br>
                <a:rPr lang="en-US" sz="1600" b="0" i="0" dirty="0">
                  <a:solidFill>
                    <a:schemeClr val="tx1"/>
                  </a:solidFill>
                </a:rPr>
              </a:br>
              <a:r>
                <a:rPr lang="en-US" sz="1600" b="0" i="0" dirty="0" err="1">
                  <a:solidFill>
                    <a:schemeClr val="tx1"/>
                  </a:solidFill>
                </a:rPr>
                <a:t>D</a:t>
              </a:r>
              <a:r>
                <a:rPr lang="en-US" sz="1600" b="0" i="0" baseline="-25000" dirty="0" err="1">
                  <a:solidFill>
                    <a:schemeClr val="tx1"/>
                  </a:solidFill>
                  <a:latin typeface="Symbol" pitchFamily="28" charset="2"/>
                  <a:ea typeface="Symbol" pitchFamily="28" charset="2"/>
                  <a:cs typeface="Symbol" pitchFamily="28" charset="2"/>
                </a:rPr>
                <a:t>a</a:t>
              </a:r>
              <a:r>
                <a:rPr lang="en-US" sz="1600" b="0" i="0" dirty="0">
                  <a:solidFill>
                    <a:schemeClr val="tx1"/>
                  </a:solidFill>
                  <a:latin typeface="Symbol" pitchFamily="28" charset="2"/>
                  <a:ea typeface="Symbol" pitchFamily="28" charset="2"/>
                  <a:cs typeface="Symbol" pitchFamily="28" charset="2"/>
                </a:rPr>
                <a:t> </a:t>
              </a:r>
              <a:r>
                <a:rPr lang="en-US" sz="1600" b="0" i="0" dirty="0">
                  <a:solidFill>
                    <a:schemeClr val="tx1"/>
                  </a:solidFill>
                </a:rPr>
                <a:t>emission</a:t>
              </a:r>
            </a:p>
          </p:txBody>
        </p:sp>
        <p:sp>
          <p:nvSpPr>
            <p:cNvPr id="11" name="TextBox 10"/>
            <p:cNvSpPr txBox="1">
              <a:spLocks noChangeArrowheads="1"/>
            </p:cNvSpPr>
            <p:nvPr/>
          </p:nvSpPr>
          <p:spPr bwMode="auto">
            <a:xfrm>
              <a:off x="1828800" y="2336767"/>
              <a:ext cx="1129809" cy="589311"/>
            </a:xfrm>
            <a:prstGeom prst="rect">
              <a:avLst/>
            </a:prstGeom>
            <a:noFill/>
            <a:ln w="9525">
              <a:noFill/>
              <a:miter lim="800000"/>
              <a:headEnd/>
              <a:tailEnd/>
            </a:ln>
          </p:spPr>
          <p:txBody>
            <a:bodyPr wrap="none">
              <a:prstTxWarp prst="textNoShape">
                <a:avLst/>
              </a:prstTxWarp>
              <a:spAutoFit/>
            </a:bodyPr>
            <a:lstStyle/>
            <a:p>
              <a:pPr algn="ctr"/>
              <a:r>
                <a:rPr lang="en-US" sz="1600" b="0" i="0" dirty="0" smtClean="0">
                  <a:solidFill>
                    <a:schemeClr val="tx1"/>
                  </a:solidFill>
                </a:rPr>
                <a:t>density</a:t>
              </a:r>
              <a:endParaRPr lang="en-US" sz="1600" b="0" i="0" dirty="0">
                <a:solidFill>
                  <a:schemeClr val="tx1"/>
                </a:solidFill>
              </a:endParaRPr>
            </a:p>
            <a:p>
              <a:pPr algn="ctr"/>
              <a:r>
                <a:rPr lang="en-US" sz="1600" b="0" i="0" dirty="0">
                  <a:solidFill>
                    <a:schemeClr val="tx1"/>
                  </a:solidFill>
                </a:rPr>
                <a:t>fluctuation</a:t>
              </a:r>
            </a:p>
          </p:txBody>
        </p:sp>
        <p:sp>
          <p:nvSpPr>
            <p:cNvPr id="12" name="TextBox 11"/>
            <p:cNvSpPr txBox="1">
              <a:spLocks noChangeArrowheads="1"/>
            </p:cNvSpPr>
            <p:nvPr/>
          </p:nvSpPr>
          <p:spPr bwMode="auto">
            <a:xfrm>
              <a:off x="3198243" y="2144026"/>
              <a:ext cx="959077" cy="381318"/>
            </a:xfrm>
            <a:prstGeom prst="rect">
              <a:avLst/>
            </a:prstGeom>
            <a:noFill/>
            <a:ln w="9525">
              <a:noFill/>
              <a:miter lim="800000"/>
              <a:headEnd/>
              <a:tailEnd/>
            </a:ln>
          </p:spPr>
          <p:txBody>
            <a:bodyPr wrap="none">
              <a:prstTxWarp prst="textNoShape">
                <a:avLst/>
              </a:prstTxWarp>
              <a:spAutoFit/>
            </a:bodyPr>
            <a:lstStyle/>
            <a:p>
              <a:pPr algn="ctr"/>
              <a:r>
                <a:rPr lang="en-US" sz="1600" b="0" i="0" dirty="0">
                  <a:solidFill>
                    <a:schemeClr val="tx1"/>
                  </a:solidFill>
                </a:rPr>
                <a:t>C ≈ 1/2</a:t>
              </a:r>
            </a:p>
          </p:txBody>
        </p:sp>
        <p:cxnSp>
          <p:nvCxnSpPr>
            <p:cNvPr id="13" name="Straight Arrow Connector 12"/>
            <p:cNvCxnSpPr>
              <a:cxnSpLocks noChangeShapeType="1"/>
            </p:cNvCxnSpPr>
            <p:nvPr/>
          </p:nvCxnSpPr>
          <p:spPr bwMode="auto">
            <a:xfrm rot="10800000">
              <a:off x="2354986" y="1886553"/>
              <a:ext cx="858256" cy="429128"/>
            </a:xfrm>
            <a:prstGeom prst="straightConnector1">
              <a:avLst/>
            </a:prstGeom>
            <a:noFill/>
            <a:ln w="15875">
              <a:solidFill>
                <a:schemeClr val="tx1"/>
              </a:solidFill>
              <a:round/>
              <a:headEnd/>
              <a:tailEnd type="arrow" w="med" len="med"/>
            </a:ln>
          </p:spPr>
        </p:cxnSp>
        <p:cxnSp>
          <p:nvCxnSpPr>
            <p:cNvPr id="14" name="Straight Arrow Connector 13"/>
            <p:cNvCxnSpPr>
              <a:cxnSpLocks noChangeShapeType="1"/>
            </p:cNvCxnSpPr>
            <p:nvPr/>
          </p:nvCxnSpPr>
          <p:spPr bwMode="auto">
            <a:xfrm rot="16200000" flipV="1">
              <a:off x="1819382" y="2150165"/>
              <a:ext cx="370090" cy="186163"/>
            </a:xfrm>
            <a:prstGeom prst="straightConnector1">
              <a:avLst/>
            </a:prstGeom>
            <a:noFill/>
            <a:ln w="15875">
              <a:solidFill>
                <a:schemeClr val="tx1"/>
              </a:solidFill>
              <a:round/>
              <a:headEnd/>
              <a:tailEnd type="arrow" w="med" len="med"/>
            </a:ln>
          </p:spPr>
        </p:cxnSp>
        <p:cxnSp>
          <p:nvCxnSpPr>
            <p:cNvPr id="15" name="Straight Arrow Connector 14"/>
            <p:cNvCxnSpPr>
              <a:cxnSpLocks noChangeShapeType="1"/>
            </p:cNvCxnSpPr>
            <p:nvPr/>
          </p:nvCxnSpPr>
          <p:spPr bwMode="auto">
            <a:xfrm rot="5400000" flipH="1" flipV="1">
              <a:off x="480506" y="2157705"/>
              <a:ext cx="343301" cy="144295"/>
            </a:xfrm>
            <a:prstGeom prst="straightConnector1">
              <a:avLst/>
            </a:prstGeom>
            <a:noFill/>
            <a:ln w="15875">
              <a:solidFill>
                <a:schemeClr val="tx1"/>
              </a:solidFill>
              <a:round/>
              <a:headEnd/>
              <a:tailEnd type="arrow" w="med" len="med"/>
            </a:ln>
          </p:spPr>
        </p:cxnSp>
      </p:grpSp>
      <p:pic>
        <p:nvPicPr>
          <p:cNvPr id="16" name="Picture 15" descr="Intro_BES_layout.eps"/>
          <p:cNvPicPr>
            <a:picLocks noChangeAspect="1"/>
          </p:cNvPicPr>
          <p:nvPr/>
        </p:nvPicPr>
        <p:blipFill>
          <a:blip r:embed="rId7"/>
          <a:stretch>
            <a:fillRect/>
          </a:stretch>
        </p:blipFill>
        <p:spPr>
          <a:xfrm>
            <a:off x="540830" y="3826536"/>
            <a:ext cx="8100440" cy="2322707"/>
          </a:xfrm>
          <a:prstGeom prst="rect">
            <a:avLst/>
          </a:prstGeom>
        </p:spPr>
      </p:pic>
      <p:sp>
        <p:nvSpPr>
          <p:cNvPr id="17" name="TextBox 16"/>
          <p:cNvSpPr txBox="1"/>
          <p:nvPr/>
        </p:nvSpPr>
        <p:spPr>
          <a:xfrm>
            <a:off x="6002770" y="5914113"/>
            <a:ext cx="3049533" cy="584776"/>
          </a:xfrm>
          <a:prstGeom prst="rect">
            <a:avLst/>
          </a:prstGeom>
          <a:noFill/>
        </p:spPr>
        <p:txBody>
          <a:bodyPr wrap="none" rtlCol="0">
            <a:spAutoFit/>
          </a:bodyPr>
          <a:lstStyle/>
          <a:p>
            <a:r>
              <a:rPr lang="en-US" sz="1600" dirty="0" smtClean="0"/>
              <a:t>R. Fonck et al, RSI 61, 3487 (1990)</a:t>
            </a:r>
          </a:p>
          <a:p>
            <a:r>
              <a:rPr lang="en-US" sz="1600" dirty="0" smtClean="0"/>
              <a:t>R. Fonck et al, PRL 70, 3736 (1993)</a:t>
            </a:r>
            <a:endParaRPr lang="en-US" sz="1600" dirty="0"/>
          </a:p>
        </p:txBody>
      </p:sp>
      <p:sp>
        <p:nvSpPr>
          <p:cNvPr id="3" name="Slide Number Placeholder 2"/>
          <p:cNvSpPr>
            <a:spLocks noGrp="1"/>
          </p:cNvSpPr>
          <p:nvPr>
            <p:ph type="sldNum" sz="quarter" idx="12"/>
          </p:nvPr>
        </p:nvSpPr>
        <p:spPr/>
        <p:txBody>
          <a:bodyPr/>
          <a:lstStyle/>
          <a:p>
            <a:fld id="{42EDFC49-E67D-BA4B-A39F-ED823DB06030}" type="slidenum">
              <a:rPr lang="en-US" smtClean="0"/>
              <a:t>22</a:t>
            </a:fld>
            <a:endParaRPr lang="en-US"/>
          </a:p>
        </p:txBody>
      </p:sp>
    </p:spTree>
    <p:extLst>
      <p:ext uri="{BB962C8B-B14F-4D97-AF65-F5344CB8AC3E}">
        <p14:creationId xmlns:p14="http://schemas.microsoft.com/office/powerpoint/2010/main" val="2964406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R130R140_ImageSpo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72" y="1131859"/>
            <a:ext cx="3330753" cy="4582074"/>
          </a:xfrm>
          <a:prstGeom prst="rect">
            <a:avLst/>
          </a:prstGeom>
        </p:spPr>
      </p:pic>
      <p:sp>
        <p:nvSpPr>
          <p:cNvPr id="2" name="Title 1"/>
          <p:cNvSpPr>
            <a:spLocks noGrp="1"/>
          </p:cNvSpPr>
          <p:nvPr>
            <p:ph type="title"/>
          </p:nvPr>
        </p:nvSpPr>
        <p:spPr/>
        <p:txBody>
          <a:bodyPr>
            <a:normAutofit/>
          </a:bodyPr>
          <a:lstStyle/>
          <a:p>
            <a:r>
              <a:rPr lang="en-US" sz="3200" dirty="0" smtClean="0"/>
              <a:t>BES radial and poloidal coverage on NSTX in 2010</a:t>
            </a:r>
            <a:endParaRPr lang="en-US" sz="32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10" name="TextBox 9"/>
          <p:cNvSpPr txBox="1"/>
          <p:nvPr/>
        </p:nvSpPr>
        <p:spPr>
          <a:xfrm>
            <a:off x="455097" y="5802789"/>
            <a:ext cx="3354604" cy="738664"/>
          </a:xfrm>
          <a:prstGeom prst="rect">
            <a:avLst/>
          </a:prstGeom>
          <a:noFill/>
        </p:spPr>
        <p:txBody>
          <a:bodyPr wrap="none" rtlCol="0">
            <a:spAutoFit/>
          </a:bodyPr>
          <a:lstStyle/>
          <a:p>
            <a:r>
              <a:rPr lang="en-US" sz="1400" dirty="0" smtClean="0"/>
              <a:t>D. Smith et al, RSI 81, 10D717 (2010)</a:t>
            </a:r>
          </a:p>
          <a:p>
            <a:r>
              <a:rPr lang="en-US" sz="1400" dirty="0" smtClean="0"/>
              <a:t>N. </a:t>
            </a:r>
            <a:r>
              <a:rPr lang="en-US" sz="1400" dirty="0" err="1" smtClean="0"/>
              <a:t>Schoenbeck</a:t>
            </a:r>
            <a:r>
              <a:rPr lang="en-US" sz="1400" dirty="0" smtClean="0"/>
              <a:t> et al, RSI 81, 10D718 (2010)</a:t>
            </a:r>
          </a:p>
          <a:p>
            <a:r>
              <a:rPr lang="en-US" sz="1400" dirty="0" smtClean="0"/>
              <a:t>D. Smith et al, RSI 83, 10D502 (2012)</a:t>
            </a:r>
            <a:endParaRPr lang="en-US" sz="1400" dirty="0"/>
          </a:p>
        </p:txBody>
      </p:sp>
      <p:grpSp>
        <p:nvGrpSpPr>
          <p:cNvPr id="12" name="Group 11"/>
          <p:cNvGrpSpPr/>
          <p:nvPr/>
        </p:nvGrpSpPr>
        <p:grpSpPr>
          <a:xfrm>
            <a:off x="4113118" y="1017865"/>
            <a:ext cx="4881581" cy="2913080"/>
            <a:chOff x="111501" y="630545"/>
            <a:chExt cx="4881581" cy="2913080"/>
          </a:xfrm>
        </p:grpSpPr>
        <p:pic>
          <p:nvPicPr>
            <p:cNvPr id="13" name="Picture 12" descr="invessel_pic.jpg"/>
            <p:cNvPicPr>
              <a:picLocks noChangeAspect="1"/>
            </p:cNvPicPr>
            <p:nvPr/>
          </p:nvPicPr>
          <p:blipFill>
            <a:blip r:embed="rId4"/>
            <a:srcRect t="7743" b="17257"/>
            <a:stretch>
              <a:fillRect/>
            </a:stretch>
          </p:blipFill>
          <p:spPr>
            <a:xfrm>
              <a:off x="111501" y="982193"/>
              <a:ext cx="4553656" cy="2561432"/>
            </a:xfrm>
            <a:prstGeom prst="rect">
              <a:avLst/>
            </a:prstGeom>
            <a:ln>
              <a:solidFill>
                <a:sysClr val="windowText" lastClr="000000"/>
              </a:solidFill>
            </a:ln>
          </p:spPr>
        </p:pic>
        <p:sp>
          <p:nvSpPr>
            <p:cNvPr id="16" name="TextBox 15"/>
            <p:cNvSpPr txBox="1"/>
            <p:nvPr/>
          </p:nvSpPr>
          <p:spPr>
            <a:xfrm>
              <a:off x="1964827" y="630545"/>
              <a:ext cx="3028255" cy="646331"/>
            </a:xfrm>
            <a:prstGeom prst="rect">
              <a:avLst/>
            </a:prstGeom>
            <a:solidFill>
              <a:srgbClr val="E7BCC5"/>
            </a:solidFill>
            <a:ln>
              <a:solidFill>
                <a:schemeClr val="tx1"/>
              </a:solidFill>
            </a:ln>
          </p:spPr>
          <p:txBody>
            <a:bodyPr wrap="none" rtlCol="0">
              <a:spAutoFit/>
            </a:bodyPr>
            <a:lstStyle/>
            <a:p>
              <a:pPr algn="ctr"/>
              <a:r>
                <a:rPr lang="en-US" dirty="0" smtClean="0"/>
                <a:t>High-throughput, field-aligned</a:t>
              </a:r>
              <a:br>
                <a:rPr lang="en-US" dirty="0" smtClean="0"/>
              </a:br>
              <a:r>
                <a:rPr lang="en-US" dirty="0" smtClean="0"/>
                <a:t>collection optics</a:t>
              </a:r>
              <a:endParaRPr lang="en-US" dirty="0"/>
            </a:p>
          </p:txBody>
        </p:sp>
      </p:grpSp>
      <p:sp>
        <p:nvSpPr>
          <p:cNvPr id="3" name="TextBox 2"/>
          <p:cNvSpPr txBox="1"/>
          <p:nvPr/>
        </p:nvSpPr>
        <p:spPr>
          <a:xfrm>
            <a:off x="4144505" y="4136376"/>
            <a:ext cx="4840856" cy="2277547"/>
          </a:xfrm>
          <a:prstGeom prst="rect">
            <a:avLst/>
          </a:prstGeom>
          <a:noFill/>
          <a:ln>
            <a:noFill/>
          </a:ln>
        </p:spPr>
        <p:txBody>
          <a:bodyPr wrap="square" rtlCol="0">
            <a:spAutoFit/>
          </a:bodyPr>
          <a:lstStyle/>
          <a:p>
            <a:pPr marL="223838" indent="-223838">
              <a:spcBef>
                <a:spcPts val="1200"/>
              </a:spcBef>
              <a:buFont typeface="Arial"/>
              <a:buChar char="•"/>
            </a:pPr>
            <a:r>
              <a:rPr lang="en-US" sz="2200" dirty="0" smtClean="0"/>
              <a:t>Measurements are sensitive to density fluctuations </a:t>
            </a:r>
            <a:r>
              <a:rPr lang="en-US" sz="2200" dirty="0"/>
              <a:t>on the </a:t>
            </a:r>
            <a:r>
              <a:rPr lang="en-US" sz="2200" dirty="0" smtClean="0"/>
              <a:t>ion </a:t>
            </a:r>
            <a:r>
              <a:rPr lang="en-US" sz="2200" dirty="0" err="1" smtClean="0"/>
              <a:t>gyroscale</a:t>
            </a:r>
            <a:r>
              <a:rPr lang="en-US" sz="2200" dirty="0" smtClean="0"/>
              <a:t> </a:t>
            </a:r>
            <a:r>
              <a:rPr lang="en-US" sz="2200" dirty="0"/>
              <a:t>with </a:t>
            </a:r>
            <a:r>
              <a:rPr lang="en-US" sz="2200" dirty="0" err="1"/>
              <a:t>k</a:t>
            </a:r>
            <a:r>
              <a:rPr lang="en-US" sz="2200" baseline="-25000" dirty="0" err="1"/>
              <a:t>⊥</a:t>
            </a:r>
            <a:r>
              <a:rPr lang="en-US" sz="2200" dirty="0" err="1">
                <a:latin typeface="Symbol" charset="2"/>
                <a:cs typeface="Symbol" charset="2"/>
              </a:rPr>
              <a:t>r</a:t>
            </a:r>
            <a:r>
              <a:rPr lang="en-US" sz="2200" baseline="-25000" dirty="0" err="1"/>
              <a:t>i</a:t>
            </a:r>
            <a:r>
              <a:rPr lang="en-US" sz="2200" dirty="0"/>
              <a:t> ≤ </a:t>
            </a:r>
            <a:r>
              <a:rPr lang="en-US" sz="2200" dirty="0" smtClean="0"/>
              <a:t>1.5</a:t>
            </a:r>
          </a:p>
          <a:p>
            <a:pPr marL="223838" indent="-223838">
              <a:spcBef>
                <a:spcPts val="1200"/>
              </a:spcBef>
              <a:buFont typeface="Arial"/>
              <a:buChar char="•"/>
            </a:pPr>
            <a:r>
              <a:rPr lang="en-US" sz="2200" dirty="0" smtClean="0"/>
              <a:t>Applications: ELMs, LH transition, EHOs, turbulence, </a:t>
            </a:r>
            <a:r>
              <a:rPr lang="en-US" sz="2200" dirty="0" err="1" smtClean="0"/>
              <a:t>velocimetry</a:t>
            </a:r>
            <a:r>
              <a:rPr lang="en-US" sz="2200" dirty="0" smtClean="0"/>
              <a:t>, Alfven</a:t>
            </a:r>
            <a:br>
              <a:rPr lang="en-US" sz="2200" dirty="0" smtClean="0"/>
            </a:br>
            <a:r>
              <a:rPr lang="en-US" sz="2200" dirty="0" err="1" smtClean="0"/>
              <a:t>eigenmodes</a:t>
            </a:r>
            <a:r>
              <a:rPr lang="en-US" sz="2200" dirty="0" smtClean="0"/>
              <a:t>, etc.</a:t>
            </a:r>
            <a:endParaRPr lang="en-US" sz="2200" dirty="0"/>
          </a:p>
        </p:txBody>
      </p:sp>
      <p:sp>
        <p:nvSpPr>
          <p:cNvPr id="15" name="TextBox 14"/>
          <p:cNvSpPr txBox="1"/>
          <p:nvPr/>
        </p:nvSpPr>
        <p:spPr>
          <a:xfrm>
            <a:off x="2769369" y="3855299"/>
            <a:ext cx="1142093" cy="646331"/>
          </a:xfrm>
          <a:prstGeom prst="rect">
            <a:avLst/>
          </a:prstGeom>
          <a:solidFill>
            <a:srgbClr val="E7BCC5"/>
          </a:solidFill>
          <a:ln>
            <a:solidFill>
              <a:schemeClr val="tx1"/>
            </a:solidFill>
          </a:ln>
        </p:spPr>
        <p:txBody>
          <a:bodyPr wrap="square" rtlCol="0">
            <a:spAutoFit/>
          </a:bodyPr>
          <a:lstStyle/>
          <a:p>
            <a:pPr algn="ctr"/>
            <a:r>
              <a:rPr lang="en-US" dirty="0" smtClean="0"/>
              <a:t>2.5-3 cm spot sizes</a:t>
            </a:r>
            <a:endParaRPr lang="en-US" dirty="0"/>
          </a:p>
        </p:txBody>
      </p:sp>
      <p:sp>
        <p:nvSpPr>
          <p:cNvPr id="5" name="Slide Number Placeholder 4"/>
          <p:cNvSpPr>
            <a:spLocks noGrp="1"/>
          </p:cNvSpPr>
          <p:nvPr>
            <p:ph type="sldNum" sz="quarter" idx="12"/>
          </p:nvPr>
        </p:nvSpPr>
        <p:spPr/>
        <p:txBody>
          <a:bodyPr/>
          <a:lstStyle/>
          <a:p>
            <a:fld id="{42EDFC49-E67D-BA4B-A39F-ED823DB06030}" type="slidenum">
              <a:rPr lang="en-US" smtClean="0"/>
              <a:t>23</a:t>
            </a:fld>
            <a:endParaRPr lang="en-US"/>
          </a:p>
        </p:txBody>
      </p:sp>
    </p:spTree>
    <p:extLst>
      <p:ext uri="{BB962C8B-B14F-4D97-AF65-F5344CB8AC3E}">
        <p14:creationId xmlns:p14="http://schemas.microsoft.com/office/powerpoint/2010/main" val="1027704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50800" dist="38100" dir="2700000" algn="tl" rotWithShape="0">
                    <a:prstClr val="black">
                      <a:alpha val="40000"/>
                    </a:prstClr>
                  </a:outerShdw>
                </a:effectLst>
              </a:rPr>
              <a:t>ELM evolution patterns on NSTX/NSTX-U</a:t>
            </a:r>
            <a:endParaRPr lang="en-US" sz="32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23022" y="1647502"/>
            <a:ext cx="8497957" cy="4600898"/>
          </a:xfrm>
        </p:spPr>
        <p:txBody>
          <a:bodyPr>
            <a:normAutofit/>
          </a:bodyPr>
          <a:lstStyle/>
          <a:p>
            <a:pPr>
              <a:spcBef>
                <a:spcPts val="1800"/>
              </a:spcBef>
            </a:pPr>
            <a:r>
              <a:rPr lang="en-US" sz="2600" dirty="0"/>
              <a:t>Beam emission spectroscopy (BES) </a:t>
            </a:r>
            <a:r>
              <a:rPr lang="en-US" sz="2600" dirty="0" smtClean="0"/>
              <a:t>system on NSTX/NSTX-U</a:t>
            </a:r>
            <a:endParaRPr lang="en-US" sz="2600" dirty="0"/>
          </a:p>
          <a:p>
            <a:pPr>
              <a:spcBef>
                <a:spcPts val="1800"/>
              </a:spcBef>
            </a:pPr>
            <a:r>
              <a:rPr lang="en-US" sz="2600" dirty="0" smtClean="0"/>
              <a:t>ELM evolution patterns with unsupervised machine </a:t>
            </a:r>
            <a:r>
              <a:rPr lang="en-US" sz="2600" dirty="0"/>
              <a:t>learning </a:t>
            </a:r>
            <a:r>
              <a:rPr lang="en-US" sz="2600" dirty="0" smtClean="0"/>
              <a:t>analysis</a:t>
            </a:r>
          </a:p>
          <a:p>
            <a:pPr lvl="1">
              <a:spcBef>
                <a:spcPts val="600"/>
              </a:spcBef>
            </a:pPr>
            <a:r>
              <a:rPr lang="en-US" dirty="0" smtClean="0"/>
              <a:t>Time-series similarity metrics</a:t>
            </a:r>
          </a:p>
          <a:p>
            <a:pPr lvl="1">
              <a:spcBef>
                <a:spcPts val="600"/>
              </a:spcBef>
            </a:pPr>
            <a:r>
              <a:rPr lang="en-US" dirty="0" smtClean="0"/>
              <a:t>Hierarchical and k-means cluster analysis</a:t>
            </a:r>
          </a:p>
          <a:p>
            <a:pPr lvl="1">
              <a:spcBef>
                <a:spcPts val="600"/>
              </a:spcBef>
            </a:pPr>
            <a:r>
              <a:rPr lang="en-US" dirty="0" smtClean="0"/>
              <a:t>Parameter </a:t>
            </a:r>
            <a:r>
              <a:rPr lang="en-US" dirty="0"/>
              <a:t>regimes for </a:t>
            </a:r>
            <a:r>
              <a:rPr lang="en-US" dirty="0" smtClean="0"/>
              <a:t>identified evolution </a:t>
            </a:r>
            <a:r>
              <a:rPr lang="en-US" dirty="0" smtClean="0"/>
              <a:t>patterns</a:t>
            </a:r>
          </a:p>
          <a:p>
            <a:pPr>
              <a:spcBef>
                <a:spcPts val="600"/>
              </a:spcBef>
            </a:pPr>
            <a:r>
              <a:rPr lang="en-US" sz="2600" dirty="0" smtClean="0"/>
              <a:t>1-slide digression: Fusion Data Platform</a:t>
            </a:r>
          </a:p>
          <a:p>
            <a:pPr lvl="1">
              <a:spcBef>
                <a:spcPts val="600"/>
              </a:spcBef>
            </a:pPr>
            <a:r>
              <a:rPr lang="en-US" dirty="0"/>
              <a:t>An extensible data framework for magnetic fusion experiments</a:t>
            </a:r>
            <a:endParaRPr lang="en-US" dirty="0" smtClean="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5" name="Slide Number Placeholder 4"/>
          <p:cNvSpPr>
            <a:spLocks noGrp="1"/>
          </p:cNvSpPr>
          <p:nvPr>
            <p:ph type="sldNum" sz="quarter" idx="12"/>
          </p:nvPr>
        </p:nvSpPr>
        <p:spPr/>
        <p:txBody>
          <a:bodyPr/>
          <a:lstStyle/>
          <a:p>
            <a:fld id="{42EDFC49-E67D-BA4B-A39F-ED823DB06030}" type="slidenum">
              <a:rPr lang="en-US" smtClean="0"/>
              <a:t>3</a:t>
            </a:fld>
            <a:endParaRPr lang="en-US"/>
          </a:p>
        </p:txBody>
      </p:sp>
    </p:spTree>
    <p:extLst>
      <p:ext uri="{BB962C8B-B14F-4D97-AF65-F5344CB8AC3E}">
        <p14:creationId xmlns:p14="http://schemas.microsoft.com/office/powerpoint/2010/main" val="2913262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R130R140_ImageSpo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493" y="1062943"/>
            <a:ext cx="3484752" cy="4793930"/>
          </a:xfrm>
          <a:prstGeom prst="rect">
            <a:avLst/>
          </a:prstGeom>
        </p:spPr>
      </p:pic>
      <p:sp>
        <p:nvSpPr>
          <p:cNvPr id="2" name="Title 1"/>
          <p:cNvSpPr>
            <a:spLocks noGrp="1"/>
          </p:cNvSpPr>
          <p:nvPr>
            <p:ph type="title"/>
          </p:nvPr>
        </p:nvSpPr>
        <p:spPr/>
        <p:txBody>
          <a:bodyPr>
            <a:noAutofit/>
          </a:bodyPr>
          <a:lstStyle/>
          <a:p>
            <a:r>
              <a:rPr lang="en-US" sz="2800" smtClean="0"/>
              <a:t>BES </a:t>
            </a:r>
            <a:r>
              <a:rPr lang="en-US" sz="2800" dirty="0" smtClean="0"/>
              <a:t>measures Doppler-shifted D</a:t>
            </a:r>
            <a:r>
              <a:rPr lang="en-US" sz="2800" baseline="-25000" dirty="0" smtClean="0">
                <a:latin typeface="Symbol" charset="2"/>
                <a:ea typeface="Symbol" charset="2"/>
                <a:cs typeface="Symbol" charset="2"/>
              </a:rPr>
              <a:t>a</a:t>
            </a:r>
            <a:r>
              <a:rPr lang="en-US" sz="2800" dirty="0" smtClean="0"/>
              <a:t> </a:t>
            </a:r>
            <a:r>
              <a:rPr lang="en-US" sz="2800" dirty="0"/>
              <a:t>emission from a deuterium heating </a:t>
            </a:r>
            <a:r>
              <a:rPr lang="en-US" sz="2800" dirty="0" smtClean="0"/>
              <a:t>beam to observe ion-scale fluctuations</a:t>
            </a:r>
            <a:endParaRPr lang="en-US" sz="28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sp>
        <p:nvSpPr>
          <p:cNvPr id="10" name="TextBox 9"/>
          <p:cNvSpPr txBox="1"/>
          <p:nvPr/>
        </p:nvSpPr>
        <p:spPr>
          <a:xfrm>
            <a:off x="5557029" y="5890577"/>
            <a:ext cx="2673681" cy="692497"/>
          </a:xfrm>
          <a:prstGeom prst="rect">
            <a:avLst/>
          </a:prstGeom>
          <a:noFill/>
        </p:spPr>
        <p:txBody>
          <a:bodyPr wrap="none" rtlCol="0">
            <a:spAutoFit/>
          </a:bodyPr>
          <a:lstStyle/>
          <a:p>
            <a:r>
              <a:rPr lang="en-US" sz="1300" dirty="0" smtClean="0"/>
              <a:t>D. Smith et al, RSI 81, 10D717 (2010)</a:t>
            </a:r>
          </a:p>
          <a:p>
            <a:r>
              <a:rPr lang="en-US" sz="1300" dirty="0" smtClean="0"/>
              <a:t>G. McKee et al, RSI 74, 2014 (2003)</a:t>
            </a:r>
          </a:p>
          <a:p>
            <a:r>
              <a:rPr lang="en-US" sz="1300" dirty="0" smtClean="0"/>
              <a:t>R. Fonck et al, RSI 61, 3487 (1990)</a:t>
            </a:r>
            <a:endParaRPr lang="en-US" sz="1300" dirty="0"/>
          </a:p>
        </p:txBody>
      </p:sp>
      <p:sp>
        <p:nvSpPr>
          <p:cNvPr id="3" name="TextBox 2"/>
          <p:cNvSpPr txBox="1"/>
          <p:nvPr/>
        </p:nvSpPr>
        <p:spPr>
          <a:xfrm>
            <a:off x="6430617" y="4260621"/>
            <a:ext cx="2637206" cy="1077218"/>
          </a:xfrm>
          <a:prstGeom prst="rect">
            <a:avLst/>
          </a:prstGeom>
          <a:solidFill>
            <a:schemeClr val="accent2">
              <a:lumMod val="20000"/>
              <a:lumOff val="80000"/>
            </a:schemeClr>
          </a:solidFill>
          <a:ln>
            <a:solidFill>
              <a:schemeClr val="tx1"/>
            </a:solidFill>
          </a:ln>
        </p:spPr>
        <p:txBody>
          <a:bodyPr wrap="square" rtlCol="0">
            <a:spAutoFit/>
          </a:bodyPr>
          <a:lstStyle/>
          <a:p>
            <a:pPr algn="ctr">
              <a:spcBef>
                <a:spcPts val="1200"/>
              </a:spcBef>
            </a:pPr>
            <a:r>
              <a:rPr lang="en-US" sz="1600" dirty="0" smtClean="0"/>
              <a:t>Measurements are sensitive to density fluctuations </a:t>
            </a:r>
            <a:r>
              <a:rPr lang="en-US" sz="1600" dirty="0"/>
              <a:t>on the </a:t>
            </a:r>
            <a:r>
              <a:rPr lang="en-US" sz="1600" dirty="0" smtClean="0"/>
              <a:t>ion </a:t>
            </a:r>
            <a:r>
              <a:rPr lang="en-US" sz="1600" dirty="0" err="1" smtClean="0"/>
              <a:t>gyroscale</a:t>
            </a:r>
            <a:r>
              <a:rPr lang="en-US" sz="1600" dirty="0" smtClean="0"/>
              <a:t> </a:t>
            </a:r>
            <a:r>
              <a:rPr lang="en-US" sz="1600" dirty="0"/>
              <a:t>with </a:t>
            </a:r>
            <a:r>
              <a:rPr lang="en-US" sz="1600" dirty="0" err="1"/>
              <a:t>k</a:t>
            </a:r>
            <a:r>
              <a:rPr lang="en-US" sz="1600" baseline="-25000" dirty="0" err="1"/>
              <a:t>⊥</a:t>
            </a:r>
            <a:r>
              <a:rPr lang="en-US" sz="1600" dirty="0" err="1">
                <a:latin typeface="Symbol" charset="2"/>
                <a:cs typeface="Symbol" charset="2"/>
              </a:rPr>
              <a:t>r</a:t>
            </a:r>
            <a:r>
              <a:rPr lang="en-US" sz="1600" baseline="-25000" dirty="0" err="1"/>
              <a:t>i</a:t>
            </a:r>
            <a:r>
              <a:rPr lang="en-US" sz="1600" dirty="0"/>
              <a:t> ≤ </a:t>
            </a:r>
            <a:r>
              <a:rPr lang="en-US" sz="1600" dirty="0" smtClean="0"/>
              <a:t>1.5</a:t>
            </a:r>
            <a:r>
              <a:rPr lang="en-US" sz="1600" dirty="0"/>
              <a:t/>
            </a:r>
            <a:br>
              <a:rPr lang="en-US" sz="1600" dirty="0"/>
            </a:br>
            <a:r>
              <a:rPr lang="en-US" sz="1600" dirty="0" smtClean="0"/>
              <a:t>(2010 configuration)</a:t>
            </a:r>
          </a:p>
        </p:txBody>
      </p:sp>
      <p:sp>
        <p:nvSpPr>
          <p:cNvPr id="5" name="Slide Number Placeholder 4"/>
          <p:cNvSpPr>
            <a:spLocks noGrp="1"/>
          </p:cNvSpPr>
          <p:nvPr>
            <p:ph type="sldNum" sz="quarter" idx="12"/>
          </p:nvPr>
        </p:nvSpPr>
        <p:spPr/>
        <p:txBody>
          <a:bodyPr/>
          <a:lstStyle/>
          <a:p>
            <a:fld id="{42EDFC49-E67D-BA4B-A39F-ED823DB06030}" type="slidenum">
              <a:rPr lang="en-US" smtClean="0"/>
              <a:t>4</a:t>
            </a:fld>
            <a:endParaRPr lang="en-US"/>
          </a:p>
        </p:txBody>
      </p:sp>
      <p:pic>
        <p:nvPicPr>
          <p:cNvPr id="17" name="Picture 17" descr="Intro_NB_emission.png"/>
          <p:cNvPicPr>
            <a:picLocks noChangeAspect="1"/>
          </p:cNvPicPr>
          <p:nvPr/>
        </p:nvPicPr>
        <p:blipFill>
          <a:blip r:embed="rId5"/>
          <a:srcRect/>
          <a:stretch>
            <a:fillRect/>
          </a:stretch>
        </p:blipFill>
        <p:spPr bwMode="auto">
          <a:xfrm>
            <a:off x="323534" y="1305850"/>
            <a:ext cx="4405048" cy="2597347"/>
          </a:xfrm>
          <a:prstGeom prst="rect">
            <a:avLst/>
          </a:prstGeom>
          <a:noFill/>
          <a:ln w="9525">
            <a:noFill/>
            <a:miter lim="800000"/>
            <a:headEnd/>
            <a:tailEnd/>
          </a:ln>
        </p:spPr>
      </p:pic>
      <p:grpSp>
        <p:nvGrpSpPr>
          <p:cNvPr id="18" name="Group 17"/>
          <p:cNvGrpSpPr/>
          <p:nvPr/>
        </p:nvGrpSpPr>
        <p:grpSpPr>
          <a:xfrm>
            <a:off x="639554" y="4412956"/>
            <a:ext cx="3852520" cy="1579336"/>
            <a:chOff x="304800" y="1346742"/>
            <a:chExt cx="3852520" cy="1579336"/>
          </a:xfrm>
        </p:grpSpPr>
        <p:graphicFrame>
          <p:nvGraphicFramePr>
            <p:cNvPr id="19" name="Object 18"/>
            <p:cNvGraphicFramePr>
              <a:graphicFrameLocks noChangeAspect="1"/>
            </p:cNvGraphicFramePr>
            <p:nvPr>
              <p:extLst>
                <p:ext uri="{D42A27DB-BD31-4B8C-83A1-F6EECF244321}">
                  <p14:modId xmlns:p14="http://schemas.microsoft.com/office/powerpoint/2010/main" val="1136619484"/>
                </p:ext>
              </p:extLst>
            </p:nvPr>
          </p:nvGraphicFramePr>
          <p:xfrm>
            <a:off x="712445" y="1346742"/>
            <a:ext cx="3421063" cy="817562"/>
          </p:xfrm>
          <a:graphic>
            <a:graphicData uri="http://schemas.openxmlformats.org/presentationml/2006/ole">
              <mc:AlternateContent xmlns:mc="http://schemas.openxmlformats.org/markup-compatibility/2006">
                <mc:Choice xmlns:v="urn:schemas-microsoft-com:vml" Requires="v">
                  <p:oleObj spid="_x0000_s2099" name="Equation" r:id="rId6" imgW="1803400" imgH="431800" progId="Equation.3">
                    <p:embed/>
                  </p:oleObj>
                </mc:Choice>
                <mc:Fallback>
                  <p:oleObj name="Equation" r:id="rId6" imgW="1803400" imgH="431800" progId="Equation.3">
                    <p:embed/>
                    <p:pic>
                      <p:nvPicPr>
                        <p:cNvPr id="0" name=""/>
                        <p:cNvPicPr>
                          <a:picLocks noChangeAspect="1" noChangeArrowheads="1"/>
                        </p:cNvPicPr>
                        <p:nvPr/>
                      </p:nvPicPr>
                      <p:blipFill>
                        <a:blip r:embed="rId7"/>
                        <a:srcRect/>
                        <a:stretch>
                          <a:fillRect/>
                        </a:stretch>
                      </p:blipFill>
                      <p:spPr bwMode="auto">
                        <a:xfrm>
                          <a:off x="712445" y="1346742"/>
                          <a:ext cx="3421063" cy="817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 name="TextBox 19"/>
            <p:cNvSpPr txBox="1">
              <a:spLocks noChangeArrowheads="1"/>
            </p:cNvSpPr>
            <p:nvPr/>
          </p:nvSpPr>
          <p:spPr bwMode="auto">
            <a:xfrm>
              <a:off x="304800" y="2336844"/>
              <a:ext cx="1389009" cy="589234"/>
            </a:xfrm>
            <a:prstGeom prst="rect">
              <a:avLst/>
            </a:prstGeom>
            <a:noFill/>
            <a:ln w="9525">
              <a:noFill/>
              <a:miter lim="800000"/>
              <a:headEnd/>
              <a:tailEnd/>
            </a:ln>
          </p:spPr>
          <p:txBody>
            <a:bodyPr wrap="none">
              <a:prstTxWarp prst="textNoShape">
                <a:avLst/>
              </a:prstTxWarp>
              <a:spAutoFit/>
            </a:bodyPr>
            <a:lstStyle/>
            <a:p>
              <a:pPr algn="ctr"/>
              <a:r>
                <a:rPr lang="en-US" sz="1600" b="0" i="0" dirty="0">
                  <a:solidFill>
                    <a:schemeClr val="tx1"/>
                  </a:solidFill>
                </a:rPr>
                <a:t>neutral beam</a:t>
              </a:r>
              <a:br>
                <a:rPr lang="en-US" sz="1600" b="0" i="0" dirty="0">
                  <a:solidFill>
                    <a:schemeClr val="tx1"/>
                  </a:solidFill>
                </a:rPr>
              </a:br>
              <a:r>
                <a:rPr lang="en-US" sz="1600" b="0" i="0" dirty="0" err="1">
                  <a:solidFill>
                    <a:schemeClr val="tx1"/>
                  </a:solidFill>
                </a:rPr>
                <a:t>D</a:t>
              </a:r>
              <a:r>
                <a:rPr lang="en-US" sz="1600" b="0" i="0" baseline="-25000" dirty="0" err="1">
                  <a:solidFill>
                    <a:schemeClr val="tx1"/>
                  </a:solidFill>
                  <a:latin typeface="Symbol" pitchFamily="28" charset="2"/>
                  <a:ea typeface="Symbol" pitchFamily="28" charset="2"/>
                  <a:cs typeface="Symbol" pitchFamily="28" charset="2"/>
                </a:rPr>
                <a:t>a</a:t>
              </a:r>
              <a:r>
                <a:rPr lang="en-US" sz="1600" b="0" i="0" dirty="0">
                  <a:solidFill>
                    <a:schemeClr val="tx1"/>
                  </a:solidFill>
                  <a:latin typeface="Symbol" pitchFamily="28" charset="2"/>
                  <a:ea typeface="Symbol" pitchFamily="28" charset="2"/>
                  <a:cs typeface="Symbol" pitchFamily="28" charset="2"/>
                </a:rPr>
                <a:t> </a:t>
              </a:r>
              <a:r>
                <a:rPr lang="en-US" sz="1600" b="0" i="0" dirty="0">
                  <a:solidFill>
                    <a:schemeClr val="tx1"/>
                  </a:solidFill>
                </a:rPr>
                <a:t>emission</a:t>
              </a:r>
            </a:p>
          </p:txBody>
        </p:sp>
        <p:sp>
          <p:nvSpPr>
            <p:cNvPr id="21" name="TextBox 20"/>
            <p:cNvSpPr txBox="1">
              <a:spLocks noChangeArrowheads="1"/>
            </p:cNvSpPr>
            <p:nvPr/>
          </p:nvSpPr>
          <p:spPr bwMode="auto">
            <a:xfrm>
              <a:off x="1828800" y="2336767"/>
              <a:ext cx="1129809" cy="589311"/>
            </a:xfrm>
            <a:prstGeom prst="rect">
              <a:avLst/>
            </a:prstGeom>
            <a:noFill/>
            <a:ln w="9525">
              <a:noFill/>
              <a:miter lim="800000"/>
              <a:headEnd/>
              <a:tailEnd/>
            </a:ln>
          </p:spPr>
          <p:txBody>
            <a:bodyPr wrap="none">
              <a:prstTxWarp prst="textNoShape">
                <a:avLst/>
              </a:prstTxWarp>
              <a:spAutoFit/>
            </a:bodyPr>
            <a:lstStyle/>
            <a:p>
              <a:pPr algn="ctr"/>
              <a:r>
                <a:rPr lang="en-US" sz="1600" b="0" i="0" dirty="0" smtClean="0">
                  <a:solidFill>
                    <a:schemeClr val="tx1"/>
                  </a:solidFill>
                </a:rPr>
                <a:t>density</a:t>
              </a:r>
              <a:endParaRPr lang="en-US" sz="1600" b="0" i="0" dirty="0">
                <a:solidFill>
                  <a:schemeClr val="tx1"/>
                </a:solidFill>
              </a:endParaRPr>
            </a:p>
            <a:p>
              <a:pPr algn="ctr"/>
              <a:r>
                <a:rPr lang="en-US" sz="1600" b="0" i="0" dirty="0">
                  <a:solidFill>
                    <a:schemeClr val="tx1"/>
                  </a:solidFill>
                </a:rPr>
                <a:t>fluctuation</a:t>
              </a:r>
            </a:p>
          </p:txBody>
        </p:sp>
        <p:sp>
          <p:nvSpPr>
            <p:cNvPr id="22" name="TextBox 21"/>
            <p:cNvSpPr txBox="1">
              <a:spLocks noChangeArrowheads="1"/>
            </p:cNvSpPr>
            <p:nvPr/>
          </p:nvSpPr>
          <p:spPr bwMode="auto">
            <a:xfrm>
              <a:off x="3198243" y="2144026"/>
              <a:ext cx="959077" cy="381318"/>
            </a:xfrm>
            <a:prstGeom prst="rect">
              <a:avLst/>
            </a:prstGeom>
            <a:noFill/>
            <a:ln w="9525">
              <a:noFill/>
              <a:miter lim="800000"/>
              <a:headEnd/>
              <a:tailEnd/>
            </a:ln>
          </p:spPr>
          <p:txBody>
            <a:bodyPr wrap="none">
              <a:prstTxWarp prst="textNoShape">
                <a:avLst/>
              </a:prstTxWarp>
              <a:spAutoFit/>
            </a:bodyPr>
            <a:lstStyle/>
            <a:p>
              <a:pPr algn="ctr"/>
              <a:r>
                <a:rPr lang="en-US" sz="1600" b="0" i="0" dirty="0">
                  <a:solidFill>
                    <a:schemeClr val="tx1"/>
                  </a:solidFill>
                </a:rPr>
                <a:t>C ≈ 1/2</a:t>
              </a:r>
            </a:p>
          </p:txBody>
        </p:sp>
        <p:cxnSp>
          <p:nvCxnSpPr>
            <p:cNvPr id="23" name="Straight Arrow Connector 22"/>
            <p:cNvCxnSpPr>
              <a:cxnSpLocks noChangeShapeType="1"/>
            </p:cNvCxnSpPr>
            <p:nvPr/>
          </p:nvCxnSpPr>
          <p:spPr bwMode="auto">
            <a:xfrm rot="10800000">
              <a:off x="2354986" y="1886553"/>
              <a:ext cx="858256" cy="429128"/>
            </a:xfrm>
            <a:prstGeom prst="straightConnector1">
              <a:avLst/>
            </a:prstGeom>
            <a:noFill/>
            <a:ln w="15875">
              <a:solidFill>
                <a:schemeClr val="tx1"/>
              </a:solidFill>
              <a:round/>
              <a:headEnd/>
              <a:tailEnd type="arrow" w="med" len="med"/>
            </a:ln>
          </p:spPr>
        </p:cxnSp>
        <p:cxnSp>
          <p:nvCxnSpPr>
            <p:cNvPr id="24" name="Straight Arrow Connector 23"/>
            <p:cNvCxnSpPr>
              <a:cxnSpLocks noChangeShapeType="1"/>
            </p:cNvCxnSpPr>
            <p:nvPr/>
          </p:nvCxnSpPr>
          <p:spPr bwMode="auto">
            <a:xfrm rot="16200000" flipV="1">
              <a:off x="1819382" y="2150165"/>
              <a:ext cx="370090" cy="186163"/>
            </a:xfrm>
            <a:prstGeom prst="straightConnector1">
              <a:avLst/>
            </a:prstGeom>
            <a:noFill/>
            <a:ln w="15875">
              <a:solidFill>
                <a:schemeClr val="tx1"/>
              </a:solidFill>
              <a:round/>
              <a:headEnd/>
              <a:tailEnd type="arrow" w="med" len="med"/>
            </a:ln>
          </p:spPr>
        </p:cxnSp>
        <p:cxnSp>
          <p:nvCxnSpPr>
            <p:cNvPr id="25" name="Straight Arrow Connector 24"/>
            <p:cNvCxnSpPr>
              <a:cxnSpLocks noChangeShapeType="1"/>
            </p:cNvCxnSpPr>
            <p:nvPr/>
          </p:nvCxnSpPr>
          <p:spPr bwMode="auto">
            <a:xfrm rot="5400000" flipH="1" flipV="1">
              <a:off x="480506" y="2157705"/>
              <a:ext cx="343301" cy="144295"/>
            </a:xfrm>
            <a:prstGeom prst="straightConnector1">
              <a:avLst/>
            </a:prstGeom>
            <a:noFill/>
            <a:ln w="15875">
              <a:solidFill>
                <a:schemeClr val="tx1"/>
              </a:solidFill>
              <a:round/>
              <a:headEnd/>
              <a:tailEnd type="arrow" w="med" len="med"/>
            </a:ln>
          </p:spPr>
        </p:cxnSp>
      </p:grpSp>
    </p:spTree>
    <p:extLst>
      <p:ext uri="{BB962C8B-B14F-4D97-AF65-F5344CB8AC3E}">
        <p14:creationId xmlns:p14="http://schemas.microsoft.com/office/powerpoint/2010/main" val="380795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BES measurements </a:t>
            </a:r>
            <a:r>
              <a:rPr lang="en-US" sz="2800" dirty="0" smtClean="0"/>
              <a:t>capture</a:t>
            </a:r>
            <a:r>
              <a:rPr lang="en-US" sz="2800" dirty="0"/>
              <a:t> </a:t>
            </a:r>
            <a:r>
              <a:rPr lang="en-US" sz="2800" dirty="0" smtClean="0"/>
              <a:t>the Alfven-scale evolution</a:t>
            </a:r>
            <a:br>
              <a:rPr lang="en-US" sz="2800" dirty="0" smtClean="0"/>
            </a:br>
            <a:r>
              <a:rPr lang="en-US" sz="2800" dirty="0" smtClean="0"/>
              <a:t>and </a:t>
            </a:r>
            <a:r>
              <a:rPr lang="en-US" sz="2800" dirty="0"/>
              <a:t>radial profile of ELM </a:t>
            </a:r>
            <a:r>
              <a:rPr lang="en-US" sz="2800" dirty="0" smtClean="0"/>
              <a:t>events</a:t>
            </a:r>
            <a:endParaRPr lang="en-US" sz="28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12" y="1190633"/>
            <a:ext cx="8840576" cy="5231434"/>
          </a:xfrm>
          <a:prstGeom prst="rect">
            <a:avLst/>
          </a:prstGeom>
        </p:spPr>
      </p:pic>
      <p:sp>
        <p:nvSpPr>
          <p:cNvPr id="5" name="Slide Number Placeholder 4"/>
          <p:cNvSpPr>
            <a:spLocks noGrp="1"/>
          </p:cNvSpPr>
          <p:nvPr>
            <p:ph type="sldNum" sz="quarter" idx="12"/>
          </p:nvPr>
        </p:nvSpPr>
        <p:spPr/>
        <p:txBody>
          <a:bodyPr/>
          <a:lstStyle/>
          <a:p>
            <a:fld id="{42EDFC49-E67D-BA4B-A39F-ED823DB06030}" type="slidenum">
              <a:rPr lang="en-US" smtClean="0"/>
              <a:t>5</a:t>
            </a:fld>
            <a:endParaRPr lang="en-US"/>
          </a:p>
        </p:txBody>
      </p:sp>
    </p:spTree>
    <p:extLst>
      <p:ext uri="{BB962C8B-B14F-4D97-AF65-F5344CB8AC3E}">
        <p14:creationId xmlns:p14="http://schemas.microsoft.com/office/powerpoint/2010/main" val="185007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Goal – Identify </a:t>
            </a:r>
            <a:r>
              <a:rPr lang="en-US" sz="2800" dirty="0"/>
              <a:t>common evolution patterns (if </a:t>
            </a:r>
            <a:r>
              <a:rPr lang="en-US" sz="2800" dirty="0" smtClean="0"/>
              <a:t>any)</a:t>
            </a:r>
            <a:br>
              <a:rPr lang="en-US" sz="2800" dirty="0" smtClean="0"/>
            </a:br>
            <a:r>
              <a:rPr lang="en-US" sz="2800" dirty="0" smtClean="0"/>
              <a:t>in a database of Type I ELM time-series data</a:t>
            </a:r>
            <a:endParaRPr lang="en-US" sz="2800" dirty="0"/>
          </a:p>
        </p:txBody>
      </p:sp>
      <p:sp>
        <p:nvSpPr>
          <p:cNvPr id="3" name="Content Placeholder 2"/>
          <p:cNvSpPr>
            <a:spLocks noGrp="1"/>
          </p:cNvSpPr>
          <p:nvPr>
            <p:ph idx="1"/>
          </p:nvPr>
        </p:nvSpPr>
        <p:spPr>
          <a:xfrm>
            <a:off x="2791655" y="1014885"/>
            <a:ext cx="6196353" cy="2285241"/>
          </a:xfrm>
        </p:spPr>
        <p:txBody>
          <a:bodyPr wrap="square">
            <a:spAutoFit/>
          </a:bodyPr>
          <a:lstStyle/>
          <a:p>
            <a:pPr marL="174625" indent="-174625">
              <a:spcBef>
                <a:spcPts val="300"/>
              </a:spcBef>
            </a:pPr>
            <a:r>
              <a:rPr lang="en-US" sz="2200" dirty="0" smtClean="0"/>
              <a:t>Database of 51 </a:t>
            </a:r>
            <a:r>
              <a:rPr lang="en-US" sz="2200" dirty="0"/>
              <a:t>ELM </a:t>
            </a:r>
            <a:r>
              <a:rPr lang="en-US" sz="2200" dirty="0" smtClean="0"/>
              <a:t>events measured with BES</a:t>
            </a:r>
          </a:p>
          <a:p>
            <a:pPr marL="339725" lvl="1" indent="-165100">
              <a:spcBef>
                <a:spcPts val="300"/>
              </a:spcBef>
            </a:pPr>
            <a:r>
              <a:rPr lang="en-US" sz="1800" dirty="0"/>
              <a:t>8 radial BES channels spanning pedestal </a:t>
            </a:r>
            <a:r>
              <a:rPr lang="en-US" sz="1800" dirty="0" smtClean="0"/>
              <a:t>region</a:t>
            </a:r>
          </a:p>
          <a:p>
            <a:pPr marL="339725" lvl="1" indent="-165100">
              <a:spcBef>
                <a:spcPts val="300"/>
              </a:spcBef>
            </a:pPr>
            <a:r>
              <a:rPr lang="en-US" sz="1800" dirty="0" smtClean="0"/>
              <a:t>34 </a:t>
            </a:r>
            <a:r>
              <a:rPr lang="en-US" sz="1800" dirty="0"/>
              <a:t>NSTX </a:t>
            </a:r>
            <a:r>
              <a:rPr lang="en-US" sz="1800" dirty="0" smtClean="0"/>
              <a:t>discharges from </a:t>
            </a:r>
            <a:r>
              <a:rPr lang="en-US" sz="1800" dirty="0"/>
              <a:t>8 run days spanning 4 </a:t>
            </a:r>
            <a:r>
              <a:rPr lang="en-US" sz="1800" dirty="0" smtClean="0"/>
              <a:t>months</a:t>
            </a:r>
          </a:p>
          <a:p>
            <a:pPr marL="339725" lvl="1" indent="-165100">
              <a:spcBef>
                <a:spcPts val="300"/>
              </a:spcBef>
            </a:pPr>
            <a:r>
              <a:rPr lang="en-US" sz="1800" dirty="0" smtClean="0"/>
              <a:t>1%-16% stored energy loss and observable pedestal collapse</a:t>
            </a:r>
          </a:p>
          <a:p>
            <a:pPr marL="339725" lvl="1" indent="-165100">
              <a:spcBef>
                <a:spcPts val="300"/>
              </a:spcBef>
            </a:pPr>
            <a:r>
              <a:rPr lang="en-US" sz="1800" dirty="0" smtClean="0"/>
              <a:t>Most likely type I ELMs</a:t>
            </a:r>
          </a:p>
          <a:p>
            <a:pPr marL="339725" lvl="1" indent="-165100">
              <a:spcBef>
                <a:spcPts val="300"/>
              </a:spcBef>
            </a:pPr>
            <a:r>
              <a:rPr lang="en-US" sz="1800" dirty="0" smtClean="0"/>
              <a:t>Time-series from radial array condensed into single time-series with principle component analysis</a:t>
            </a:r>
            <a:endParaRPr lang="en-US" sz="18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42" y="3403957"/>
            <a:ext cx="8948515" cy="3099765"/>
          </a:xfrm>
          <a:prstGeom prst="rect">
            <a:avLst/>
          </a:prstGeom>
        </p:spPr>
      </p:pic>
      <p:pic>
        <p:nvPicPr>
          <p:cNvPr id="5" name="Picture 4" descr="R140_Radial_ImageSpots.png"/>
          <p:cNvPicPr>
            <a:picLocks noChangeAspect="1"/>
          </p:cNvPicPr>
          <p:nvPr/>
        </p:nvPicPr>
        <p:blipFill rotWithShape="1">
          <a:blip r:embed="rId4">
            <a:extLst>
              <a:ext uri="{28A0092B-C50C-407E-A947-70E740481C1C}">
                <a14:useLocalDpi xmlns:a14="http://schemas.microsoft.com/office/drawing/2010/main" val="0"/>
              </a:ext>
            </a:extLst>
          </a:blip>
          <a:srcRect b="40275"/>
          <a:stretch/>
        </p:blipFill>
        <p:spPr>
          <a:xfrm>
            <a:off x="137081" y="1117406"/>
            <a:ext cx="2545086" cy="2091121"/>
          </a:xfrm>
          <a:prstGeom prst="rect">
            <a:avLst/>
          </a:prstGeom>
        </p:spPr>
      </p:pic>
      <p:cxnSp>
        <p:nvCxnSpPr>
          <p:cNvPr id="8" name="Straight Arrow Connector 7"/>
          <p:cNvCxnSpPr/>
          <p:nvPr/>
        </p:nvCxnSpPr>
        <p:spPr>
          <a:xfrm flipH="1">
            <a:off x="2200473" y="1635922"/>
            <a:ext cx="824961" cy="772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42EDFC49-E67D-BA4B-A39F-ED823DB06030}" type="slidenum">
              <a:rPr lang="en-US" smtClean="0"/>
              <a:t>6</a:t>
            </a:fld>
            <a:endParaRPr lang="en-US"/>
          </a:p>
        </p:txBody>
      </p:sp>
    </p:spTree>
    <p:extLst>
      <p:ext uri="{BB962C8B-B14F-4D97-AF65-F5344CB8AC3E}">
        <p14:creationId xmlns:p14="http://schemas.microsoft.com/office/powerpoint/2010/main" val="203559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thworkds-kmeans.jpg"/>
          <p:cNvPicPr>
            <a:picLocks noChangeAspect="1"/>
          </p:cNvPicPr>
          <p:nvPr/>
        </p:nvPicPr>
        <p:blipFill rotWithShape="1">
          <a:blip r:embed="rId3">
            <a:extLst>
              <a:ext uri="{28A0092B-C50C-407E-A947-70E740481C1C}">
                <a14:useLocalDpi xmlns:a14="http://schemas.microsoft.com/office/drawing/2010/main" val="0"/>
              </a:ext>
            </a:extLst>
          </a:blip>
          <a:srcRect l="8072" t="4500" r="5828" b="4101"/>
          <a:stretch/>
        </p:blipFill>
        <p:spPr>
          <a:xfrm>
            <a:off x="2898821" y="4539574"/>
            <a:ext cx="2626419" cy="2087315"/>
          </a:xfrm>
          <a:prstGeom prst="rect">
            <a:avLst/>
          </a:prstGeom>
        </p:spPr>
      </p:pic>
      <p:sp>
        <p:nvSpPr>
          <p:cNvPr id="2" name="Title 1"/>
          <p:cNvSpPr>
            <a:spLocks noGrp="1"/>
          </p:cNvSpPr>
          <p:nvPr>
            <p:ph type="title"/>
          </p:nvPr>
        </p:nvSpPr>
        <p:spPr/>
        <p:txBody>
          <a:bodyPr>
            <a:noAutofit/>
          </a:bodyPr>
          <a:lstStyle/>
          <a:p>
            <a:r>
              <a:rPr lang="en-US" sz="2800" dirty="0" smtClean="0"/>
              <a:t>Method – Apply unsupervised machine learning techniques</a:t>
            </a:r>
            <a:br>
              <a:rPr lang="en-US" sz="2800" dirty="0" smtClean="0"/>
            </a:br>
            <a:r>
              <a:rPr lang="en-US" sz="2800" dirty="0" smtClean="0"/>
              <a:t>to identify common ELM evolution patterns</a:t>
            </a:r>
            <a:endParaRPr lang="en-US" sz="2800" dirty="0"/>
          </a:p>
        </p:txBody>
      </p:sp>
      <p:sp>
        <p:nvSpPr>
          <p:cNvPr id="3" name="Content Placeholder 2"/>
          <p:cNvSpPr>
            <a:spLocks noGrp="1"/>
          </p:cNvSpPr>
          <p:nvPr>
            <p:ph idx="1"/>
          </p:nvPr>
        </p:nvSpPr>
        <p:spPr>
          <a:xfrm>
            <a:off x="235299" y="1102256"/>
            <a:ext cx="5198267" cy="4298100"/>
          </a:xfrm>
        </p:spPr>
        <p:txBody>
          <a:bodyPr>
            <a:spAutoFit/>
          </a:bodyPr>
          <a:lstStyle/>
          <a:p>
            <a:pPr marL="231775" indent="-231775">
              <a:lnSpc>
                <a:spcPct val="90000"/>
              </a:lnSpc>
              <a:spcBef>
                <a:spcPts val="0"/>
              </a:spcBef>
            </a:pPr>
            <a:r>
              <a:rPr lang="en-US" sz="2400" dirty="0" smtClean="0"/>
              <a:t>Hierarchical clustering</a:t>
            </a:r>
          </a:p>
          <a:p>
            <a:pPr marL="517525" lvl="1" indent="-274638">
              <a:lnSpc>
                <a:spcPct val="90000"/>
              </a:lnSpc>
              <a:spcBef>
                <a:spcPts val="0"/>
              </a:spcBef>
            </a:pPr>
            <a:r>
              <a:rPr lang="en-US" sz="1800" dirty="0" smtClean="0"/>
              <a:t>Produces a multi-level hierarchy of objects</a:t>
            </a:r>
          </a:p>
          <a:p>
            <a:pPr marL="517525" lvl="1" indent="-274638">
              <a:lnSpc>
                <a:spcPct val="90000"/>
              </a:lnSpc>
              <a:spcBef>
                <a:spcPts val="0"/>
              </a:spcBef>
            </a:pPr>
            <a:r>
              <a:rPr lang="en-US" sz="1800" dirty="0"/>
              <a:t>Popularized in genomics</a:t>
            </a:r>
          </a:p>
          <a:p>
            <a:pPr marL="517525" lvl="1" indent="-274638">
              <a:lnSpc>
                <a:spcPct val="90000"/>
              </a:lnSpc>
              <a:spcBef>
                <a:spcPts val="0"/>
              </a:spcBef>
            </a:pPr>
            <a:r>
              <a:rPr lang="en-US" sz="1800" dirty="0" smtClean="0"/>
              <a:t>Requires an </a:t>
            </a:r>
            <a:r>
              <a:rPr lang="en-US" sz="1800" b="1" dirty="0" smtClean="0"/>
              <a:t>similarity metric </a:t>
            </a:r>
            <a:r>
              <a:rPr lang="en-US" sz="1800" dirty="0" smtClean="0"/>
              <a:t>to quantify similarity among time-series</a:t>
            </a:r>
          </a:p>
          <a:p>
            <a:pPr marL="231775" indent="-231775">
              <a:lnSpc>
                <a:spcPct val="90000"/>
              </a:lnSpc>
              <a:spcBef>
                <a:spcPts val="1800"/>
              </a:spcBef>
            </a:pPr>
            <a:r>
              <a:rPr lang="en-US" sz="2400" dirty="0" smtClean="0"/>
              <a:t>Time-series similarity metrics</a:t>
            </a:r>
          </a:p>
          <a:p>
            <a:pPr marL="517525" lvl="1">
              <a:lnSpc>
                <a:spcPct val="90000"/>
              </a:lnSpc>
              <a:spcBef>
                <a:spcPts val="0"/>
              </a:spcBef>
            </a:pPr>
            <a:r>
              <a:rPr lang="en-US" sz="1800" dirty="0" smtClean="0"/>
              <a:t>Time-lag cross-correlation</a:t>
            </a:r>
          </a:p>
          <a:p>
            <a:pPr marL="517525" lvl="1">
              <a:lnSpc>
                <a:spcPct val="90000"/>
              </a:lnSpc>
              <a:spcBef>
                <a:spcPts val="0"/>
              </a:spcBef>
            </a:pPr>
            <a:r>
              <a:rPr lang="en-US" sz="1800" dirty="0" smtClean="0"/>
              <a:t>Euclidean distance</a:t>
            </a:r>
          </a:p>
          <a:p>
            <a:pPr marL="517525" lvl="1">
              <a:lnSpc>
                <a:spcPct val="90000"/>
              </a:lnSpc>
              <a:spcBef>
                <a:spcPts val="0"/>
              </a:spcBef>
            </a:pPr>
            <a:r>
              <a:rPr lang="en-US" sz="1800" dirty="0" smtClean="0"/>
              <a:t>Dynamic time warping (DTW)</a:t>
            </a:r>
          </a:p>
          <a:p>
            <a:pPr marL="517525" lvl="1">
              <a:lnSpc>
                <a:spcPct val="90000"/>
              </a:lnSpc>
              <a:spcBef>
                <a:spcPts val="0"/>
              </a:spcBef>
            </a:pPr>
            <a:r>
              <a:rPr lang="en-US" sz="1800" dirty="0" smtClean="0"/>
              <a:t>Wavelet decomposition</a:t>
            </a:r>
          </a:p>
          <a:p>
            <a:pPr marL="231775" indent="-231775">
              <a:lnSpc>
                <a:spcPct val="90000"/>
              </a:lnSpc>
              <a:spcBef>
                <a:spcPts val="1800"/>
              </a:spcBef>
            </a:pPr>
            <a:r>
              <a:rPr lang="en-US" sz="2400" dirty="0" smtClean="0"/>
              <a:t>K-means clustering</a:t>
            </a:r>
          </a:p>
          <a:p>
            <a:pPr marL="517525" lvl="1">
              <a:lnSpc>
                <a:spcPct val="90000"/>
              </a:lnSpc>
              <a:spcBef>
                <a:spcPts val="0"/>
              </a:spcBef>
            </a:pPr>
            <a:r>
              <a:rPr lang="en-US" sz="1800" dirty="0" smtClean="0"/>
              <a:t>Partition observations</a:t>
            </a:r>
            <a:br>
              <a:rPr lang="en-US" sz="1800" dirty="0" smtClean="0"/>
            </a:br>
            <a:r>
              <a:rPr lang="en-US" sz="1800" dirty="0" smtClean="0"/>
              <a:t>into</a:t>
            </a:r>
            <a:r>
              <a:rPr lang="en-US" sz="1800" dirty="0"/>
              <a:t> </a:t>
            </a:r>
            <a:r>
              <a:rPr lang="en-US" sz="1800" u="sng" dirty="0" smtClean="0"/>
              <a:t>k</a:t>
            </a:r>
            <a:r>
              <a:rPr lang="en-US" sz="1800" dirty="0" smtClean="0"/>
              <a:t> mutually</a:t>
            </a:r>
            <a:br>
              <a:rPr lang="en-US" sz="1800" dirty="0" smtClean="0"/>
            </a:br>
            <a:r>
              <a:rPr lang="en-US" sz="1800" dirty="0" smtClean="0"/>
              <a:t>exclusive</a:t>
            </a:r>
            <a:r>
              <a:rPr lang="en-US" sz="1800" dirty="0"/>
              <a:t> </a:t>
            </a:r>
            <a:r>
              <a:rPr lang="en-US" sz="1800" dirty="0" smtClean="0"/>
              <a:t>clusters</a:t>
            </a:r>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6" name="Picture 5" descr="gene-expression-dendrogram.jpg"/>
          <p:cNvPicPr>
            <a:picLocks noChangeAspect="1"/>
          </p:cNvPicPr>
          <p:nvPr/>
        </p:nvPicPr>
        <p:blipFill rotWithShape="1">
          <a:blip r:embed="rId4">
            <a:extLst>
              <a:ext uri="{28A0092B-C50C-407E-A947-70E740481C1C}">
                <a14:useLocalDpi xmlns:a14="http://schemas.microsoft.com/office/drawing/2010/main" val="0"/>
              </a:ext>
            </a:extLst>
          </a:blip>
          <a:srcRect t="10729"/>
          <a:stretch/>
        </p:blipFill>
        <p:spPr>
          <a:xfrm>
            <a:off x="5594240" y="976741"/>
            <a:ext cx="3491401" cy="5426393"/>
          </a:xfrm>
          <a:prstGeom prst="rect">
            <a:avLst/>
          </a:prstGeom>
        </p:spPr>
      </p:pic>
      <p:sp>
        <p:nvSpPr>
          <p:cNvPr id="8" name="TextBox 7"/>
          <p:cNvSpPr txBox="1"/>
          <p:nvPr/>
        </p:nvSpPr>
        <p:spPr>
          <a:xfrm>
            <a:off x="6051387" y="6338230"/>
            <a:ext cx="2844123" cy="276999"/>
          </a:xfrm>
          <a:prstGeom prst="rect">
            <a:avLst/>
          </a:prstGeom>
          <a:noFill/>
        </p:spPr>
        <p:txBody>
          <a:bodyPr wrap="none" rtlCol="0">
            <a:spAutoFit/>
          </a:bodyPr>
          <a:lstStyle/>
          <a:p>
            <a:r>
              <a:rPr lang="en-US" sz="1200" dirty="0" err="1" smtClean="0"/>
              <a:t>Prat</a:t>
            </a:r>
            <a:r>
              <a:rPr lang="en-US" sz="1200" dirty="0"/>
              <a:t> et al, Scientific Reports 3, </a:t>
            </a:r>
            <a:r>
              <a:rPr lang="en-US" sz="1200" dirty="0" smtClean="0"/>
              <a:t>3544 (2013)</a:t>
            </a:r>
            <a:endParaRPr lang="en-US" sz="1200" dirty="0"/>
          </a:p>
        </p:txBody>
      </p:sp>
      <p:cxnSp>
        <p:nvCxnSpPr>
          <p:cNvPr id="10" name="Elbow Connector 9"/>
          <p:cNvCxnSpPr/>
          <p:nvPr/>
        </p:nvCxnSpPr>
        <p:spPr>
          <a:xfrm>
            <a:off x="3286891" y="1859353"/>
            <a:ext cx="2633248" cy="353884"/>
          </a:xfrm>
          <a:prstGeom prst="bentConnector3">
            <a:avLst>
              <a:gd name="adj1" fmla="val 74861"/>
            </a:avLst>
          </a:prstGeom>
          <a:ln>
            <a:solidFill>
              <a:srgbClr val="D8002E"/>
            </a:solidFill>
            <a:tailEnd type="arrow"/>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429541" y="3263550"/>
            <a:ext cx="4919400" cy="757342"/>
          </a:xfrm>
          <a:prstGeom prst="roundRect">
            <a:avLst/>
          </a:prstGeom>
          <a:solidFill>
            <a:srgbClr val="E6C4CB">
              <a:alpha val="18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830543" y="3202591"/>
            <a:ext cx="1631973" cy="830997"/>
          </a:xfrm>
          <a:prstGeom prst="rect">
            <a:avLst/>
          </a:prstGeom>
          <a:noFill/>
          <a:ln>
            <a:noFill/>
          </a:ln>
        </p:spPr>
        <p:txBody>
          <a:bodyPr wrap="square" rtlCol="0">
            <a:spAutoFit/>
          </a:bodyPr>
          <a:lstStyle/>
          <a:p>
            <a:r>
              <a:rPr lang="it-IT" sz="1600" dirty="0" smtClean="0"/>
              <a:t>D. Smith et al,</a:t>
            </a:r>
            <a:br>
              <a:rPr lang="it-IT" sz="1600" dirty="0" smtClean="0"/>
            </a:br>
            <a:r>
              <a:rPr lang="it-IT" sz="1600" dirty="0" smtClean="0"/>
              <a:t>PPCF 58, 045003 (2016)</a:t>
            </a:r>
            <a:endParaRPr lang="en-US" sz="1600" dirty="0"/>
          </a:p>
        </p:txBody>
      </p:sp>
      <p:sp>
        <p:nvSpPr>
          <p:cNvPr id="13" name="TextBox 12"/>
          <p:cNvSpPr txBox="1"/>
          <p:nvPr/>
        </p:nvSpPr>
        <p:spPr>
          <a:xfrm>
            <a:off x="1693518" y="6264634"/>
            <a:ext cx="1205303" cy="276999"/>
          </a:xfrm>
          <a:prstGeom prst="rect">
            <a:avLst/>
          </a:prstGeom>
          <a:noFill/>
        </p:spPr>
        <p:txBody>
          <a:bodyPr wrap="none" rtlCol="0">
            <a:spAutoFit/>
          </a:bodyPr>
          <a:lstStyle/>
          <a:p>
            <a:r>
              <a:rPr lang="en-US" sz="1200" dirty="0" err="1" smtClean="0"/>
              <a:t>Mathworks.com</a:t>
            </a:r>
            <a:endParaRPr lang="en-US" sz="1200" dirty="0"/>
          </a:p>
        </p:txBody>
      </p:sp>
      <p:sp>
        <p:nvSpPr>
          <p:cNvPr id="12" name="Bent-Up Arrow 11"/>
          <p:cNvSpPr/>
          <p:nvPr/>
        </p:nvSpPr>
        <p:spPr>
          <a:xfrm flipV="1">
            <a:off x="3002956" y="4422830"/>
            <a:ext cx="567870" cy="371682"/>
          </a:xfrm>
          <a:prstGeom prst="bentUpArrow">
            <a:avLst>
              <a:gd name="adj1" fmla="val 9327"/>
              <a:gd name="adj2" fmla="val 25000"/>
              <a:gd name="adj3" fmla="val 25000"/>
            </a:avLst>
          </a:prstGeom>
          <a:solidFill>
            <a:srgbClr val="D80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2EDFC49-E67D-BA4B-A39F-ED823DB06030}" type="slidenum">
              <a:rPr lang="en-US" smtClean="0"/>
              <a:t>7</a:t>
            </a:fld>
            <a:endParaRPr lang="en-US"/>
          </a:p>
        </p:txBody>
      </p:sp>
    </p:spTree>
    <p:extLst>
      <p:ext uri="{BB962C8B-B14F-4D97-AF65-F5344CB8AC3E}">
        <p14:creationId xmlns:p14="http://schemas.microsoft.com/office/powerpoint/2010/main" val="3039322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Hierarchical clustering (I) – Assemble time-lag cross-correlation metrics into a dissimilarity matrix</a:t>
            </a:r>
            <a:endParaRPr lang="en-US" sz="2800" dirty="0"/>
          </a:p>
        </p:txBody>
      </p:sp>
      <p:sp>
        <p:nvSpPr>
          <p:cNvPr id="3" name="Content Placeholder 2"/>
          <p:cNvSpPr>
            <a:spLocks noGrp="1"/>
          </p:cNvSpPr>
          <p:nvPr>
            <p:ph idx="1"/>
          </p:nvPr>
        </p:nvSpPr>
        <p:spPr>
          <a:xfrm>
            <a:off x="733219" y="1330596"/>
            <a:ext cx="3404246" cy="1015663"/>
          </a:xfrm>
          <a:solidFill>
            <a:srgbClr val="E6C4CB"/>
          </a:solidFill>
          <a:ln>
            <a:solidFill>
              <a:schemeClr val="tx1"/>
            </a:solidFill>
          </a:ln>
        </p:spPr>
        <p:txBody>
          <a:bodyPr>
            <a:spAutoFit/>
          </a:bodyPr>
          <a:lstStyle/>
          <a:p>
            <a:pPr marL="0" indent="0">
              <a:buNone/>
            </a:pPr>
            <a:r>
              <a:rPr lang="en-US" sz="2000" dirty="0" smtClean="0"/>
              <a:t>Time-lag cross-correlation can quantify the similarity of ELM time-series data</a:t>
            </a:r>
            <a:endParaRPr lang="en-US" sz="20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5" y="2642733"/>
            <a:ext cx="4153251" cy="336771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894" y="2807484"/>
            <a:ext cx="3886200" cy="3233854"/>
          </a:xfrm>
          <a:prstGeom prst="rect">
            <a:avLst/>
          </a:prstGeom>
        </p:spPr>
      </p:pic>
      <p:sp>
        <p:nvSpPr>
          <p:cNvPr id="10" name="Content Placeholder 2"/>
          <p:cNvSpPr txBox="1">
            <a:spLocks/>
          </p:cNvSpPr>
          <p:nvPr/>
        </p:nvSpPr>
        <p:spPr>
          <a:xfrm>
            <a:off x="5198020" y="1474630"/>
            <a:ext cx="3042608" cy="707886"/>
          </a:xfrm>
          <a:prstGeom prst="rect">
            <a:avLst/>
          </a:prstGeom>
          <a:solidFill>
            <a:srgbClr val="E6C4CB"/>
          </a:solidFill>
          <a:ln>
            <a:solidFill>
              <a:schemeClr val="tx1"/>
            </a:solid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FF000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Assemble pair-wise metrics into a dissimilarity matrix</a:t>
            </a:r>
            <a:endParaRPr lang="en-US" sz="2000" dirty="0"/>
          </a:p>
        </p:txBody>
      </p:sp>
      <p:sp>
        <p:nvSpPr>
          <p:cNvPr id="8" name="TextBox 7"/>
          <p:cNvSpPr txBox="1"/>
          <p:nvPr/>
        </p:nvSpPr>
        <p:spPr>
          <a:xfrm>
            <a:off x="452089" y="6041338"/>
            <a:ext cx="3808222" cy="369332"/>
          </a:xfrm>
          <a:prstGeom prst="rect">
            <a:avLst/>
          </a:prstGeom>
          <a:noFill/>
        </p:spPr>
        <p:txBody>
          <a:bodyPr wrap="none" rtlCol="0">
            <a:spAutoFit/>
          </a:bodyPr>
          <a:lstStyle/>
          <a:p>
            <a:r>
              <a:rPr lang="en-US" dirty="0" smtClean="0"/>
              <a:t>Larger </a:t>
            </a:r>
            <a:r>
              <a:rPr lang="en-US" smtClean="0"/>
              <a:t>max correlation ➞ more similar</a:t>
            </a:r>
            <a:endParaRPr lang="en-US"/>
          </a:p>
        </p:txBody>
      </p:sp>
      <p:sp>
        <p:nvSpPr>
          <p:cNvPr id="9" name="TextBox 8"/>
          <p:cNvSpPr txBox="1"/>
          <p:nvPr/>
        </p:nvSpPr>
        <p:spPr>
          <a:xfrm>
            <a:off x="8142893" y="5636229"/>
            <a:ext cx="992141" cy="523220"/>
          </a:xfrm>
          <a:prstGeom prst="rect">
            <a:avLst/>
          </a:prstGeom>
          <a:noFill/>
        </p:spPr>
        <p:txBody>
          <a:bodyPr wrap="none" rtlCol="0">
            <a:spAutoFit/>
          </a:bodyPr>
          <a:lstStyle/>
          <a:p>
            <a:pPr algn="ctr"/>
            <a:r>
              <a:rPr lang="en-US" sz="1400" dirty="0" smtClean="0"/>
              <a:t>Blue = high</a:t>
            </a:r>
            <a:br>
              <a:rPr lang="en-US" sz="1400" dirty="0" smtClean="0"/>
            </a:br>
            <a:r>
              <a:rPr lang="en-US" sz="1400" dirty="0" smtClean="0"/>
              <a:t>similarity</a:t>
            </a:r>
            <a:endParaRPr lang="en-US" sz="1400" dirty="0"/>
          </a:p>
        </p:txBody>
      </p:sp>
      <p:sp>
        <p:nvSpPr>
          <p:cNvPr id="11" name="TextBox 10"/>
          <p:cNvSpPr txBox="1"/>
          <p:nvPr/>
        </p:nvSpPr>
        <p:spPr>
          <a:xfrm>
            <a:off x="8188255" y="2633111"/>
            <a:ext cx="902811" cy="523220"/>
          </a:xfrm>
          <a:prstGeom prst="rect">
            <a:avLst/>
          </a:prstGeom>
          <a:noFill/>
        </p:spPr>
        <p:txBody>
          <a:bodyPr wrap="none" rtlCol="0">
            <a:spAutoFit/>
          </a:bodyPr>
          <a:lstStyle/>
          <a:p>
            <a:pPr algn="ctr"/>
            <a:r>
              <a:rPr lang="en-US" sz="1400" dirty="0" smtClean="0"/>
              <a:t>Red = low</a:t>
            </a:r>
          </a:p>
          <a:p>
            <a:pPr algn="ctr"/>
            <a:r>
              <a:rPr lang="en-US" sz="1400" dirty="0" smtClean="0"/>
              <a:t>similarity</a:t>
            </a:r>
            <a:endParaRPr lang="en-US" sz="1400" dirty="0"/>
          </a:p>
        </p:txBody>
      </p:sp>
      <p:sp>
        <p:nvSpPr>
          <p:cNvPr id="5" name="Slide Number Placeholder 4"/>
          <p:cNvSpPr>
            <a:spLocks noGrp="1"/>
          </p:cNvSpPr>
          <p:nvPr>
            <p:ph type="sldNum" sz="quarter" idx="12"/>
          </p:nvPr>
        </p:nvSpPr>
        <p:spPr/>
        <p:txBody>
          <a:bodyPr/>
          <a:lstStyle/>
          <a:p>
            <a:fld id="{42EDFC49-E67D-BA4B-A39F-ED823DB06030}" type="slidenum">
              <a:rPr lang="en-US" smtClean="0"/>
              <a:t>8</a:t>
            </a:fld>
            <a:endParaRPr lang="en-US"/>
          </a:p>
        </p:txBody>
      </p:sp>
    </p:spTree>
    <p:extLst>
      <p:ext uri="{BB962C8B-B14F-4D97-AF65-F5344CB8AC3E}">
        <p14:creationId xmlns:p14="http://schemas.microsoft.com/office/powerpoint/2010/main" val="204117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Hierarchical clustering (II) – Apply clustering algorithm to dissimilarity matrix to identify groups of similar ELMs</a:t>
            </a:r>
            <a:endParaRPr lang="en-US" sz="2800" dirty="0"/>
          </a:p>
        </p:txBody>
      </p:sp>
      <p:sp>
        <p:nvSpPr>
          <p:cNvPr id="4" name="Footer Placeholder 3"/>
          <p:cNvSpPr>
            <a:spLocks noGrp="1"/>
          </p:cNvSpPr>
          <p:nvPr>
            <p:ph type="ftr" sz="quarter" idx="11"/>
          </p:nvPr>
        </p:nvSpPr>
        <p:spPr/>
        <p:txBody>
          <a:bodyPr/>
          <a:lstStyle/>
          <a:p>
            <a:r>
              <a:rPr lang="en-US" smtClean="0"/>
              <a:t>ELM Evolution Patterns on NSTX-U | D. Smith | IAEA TM on Fusion Data 2017</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34" y="1016055"/>
            <a:ext cx="8169532" cy="5306379"/>
          </a:xfrm>
          <a:prstGeom prst="rect">
            <a:avLst/>
          </a:prstGeom>
        </p:spPr>
      </p:pic>
      <p:sp>
        <p:nvSpPr>
          <p:cNvPr id="7" name="TextBox 6"/>
          <p:cNvSpPr txBox="1"/>
          <p:nvPr/>
        </p:nvSpPr>
        <p:spPr>
          <a:xfrm>
            <a:off x="58949" y="6298833"/>
            <a:ext cx="2975302" cy="307777"/>
          </a:xfrm>
          <a:prstGeom prst="rect">
            <a:avLst/>
          </a:prstGeom>
          <a:noFill/>
          <a:ln>
            <a:noFill/>
          </a:ln>
        </p:spPr>
        <p:txBody>
          <a:bodyPr wrap="none" rtlCol="0">
            <a:spAutoFit/>
          </a:bodyPr>
          <a:lstStyle/>
          <a:p>
            <a:r>
              <a:rPr lang="it-IT" sz="1400" dirty="0" smtClean="0"/>
              <a:t>D. Smith et al, PPCF 58, 045003 (2016)</a:t>
            </a:r>
            <a:endParaRPr lang="en-US" sz="1400" dirty="0"/>
          </a:p>
        </p:txBody>
      </p:sp>
      <p:sp>
        <p:nvSpPr>
          <p:cNvPr id="8" name="TextBox 7"/>
          <p:cNvSpPr txBox="1"/>
          <p:nvPr/>
        </p:nvSpPr>
        <p:spPr>
          <a:xfrm>
            <a:off x="657753" y="2381878"/>
            <a:ext cx="764101" cy="461665"/>
          </a:xfrm>
          <a:prstGeom prst="rect">
            <a:avLst/>
          </a:prstGeom>
          <a:noFill/>
        </p:spPr>
        <p:txBody>
          <a:bodyPr wrap="none" rtlCol="0">
            <a:spAutoFit/>
          </a:bodyPr>
          <a:lstStyle/>
          <a:p>
            <a:pPr algn="r"/>
            <a:r>
              <a:rPr lang="en-US" sz="1200" dirty="0" smtClean="0"/>
              <a:t>High</a:t>
            </a:r>
            <a:br>
              <a:rPr lang="en-US" sz="1200" dirty="0" smtClean="0"/>
            </a:br>
            <a:r>
              <a:rPr lang="en-US" sz="1200" dirty="0" smtClean="0"/>
              <a:t>similarity</a:t>
            </a:r>
            <a:endParaRPr lang="en-US" sz="1200" dirty="0"/>
          </a:p>
        </p:txBody>
      </p:sp>
      <p:sp>
        <p:nvSpPr>
          <p:cNvPr id="9" name="TextBox 8"/>
          <p:cNvSpPr txBox="1"/>
          <p:nvPr/>
        </p:nvSpPr>
        <p:spPr>
          <a:xfrm>
            <a:off x="657753" y="1016055"/>
            <a:ext cx="761747" cy="461665"/>
          </a:xfrm>
          <a:prstGeom prst="rect">
            <a:avLst/>
          </a:prstGeom>
          <a:noFill/>
        </p:spPr>
        <p:txBody>
          <a:bodyPr wrap="none" rtlCol="0">
            <a:spAutoFit/>
          </a:bodyPr>
          <a:lstStyle/>
          <a:p>
            <a:pPr algn="r"/>
            <a:r>
              <a:rPr lang="en-US" sz="1200" dirty="0" smtClean="0"/>
              <a:t>Low</a:t>
            </a:r>
          </a:p>
          <a:p>
            <a:pPr algn="r"/>
            <a:r>
              <a:rPr lang="en-US" sz="1200" dirty="0" smtClean="0"/>
              <a:t>similarity</a:t>
            </a:r>
            <a:endParaRPr lang="en-US" sz="1200" dirty="0"/>
          </a:p>
        </p:txBody>
      </p:sp>
      <p:sp>
        <p:nvSpPr>
          <p:cNvPr id="10" name="TextBox 9"/>
          <p:cNvSpPr txBox="1"/>
          <p:nvPr/>
        </p:nvSpPr>
        <p:spPr>
          <a:xfrm>
            <a:off x="5959020" y="2733808"/>
            <a:ext cx="2113717" cy="523220"/>
          </a:xfrm>
          <a:prstGeom prst="rect">
            <a:avLst/>
          </a:prstGeom>
          <a:noFill/>
        </p:spPr>
        <p:txBody>
          <a:bodyPr wrap="none" rtlCol="0">
            <a:spAutoFit/>
          </a:bodyPr>
          <a:lstStyle/>
          <a:p>
            <a:r>
              <a:rPr lang="en-US" sz="1400" dirty="0" smtClean="0">
                <a:solidFill>
                  <a:srgbClr val="FF0000"/>
                </a:solidFill>
              </a:rPr>
              <a:t>C</a:t>
            </a:r>
            <a:r>
              <a:rPr lang="en-US" sz="1400" dirty="0" smtClean="0">
                <a:solidFill>
                  <a:srgbClr val="0000FF"/>
                </a:solidFill>
              </a:rPr>
              <a:t>o</a:t>
            </a:r>
            <a:r>
              <a:rPr lang="en-US" sz="1400" dirty="0" smtClean="0">
                <a:solidFill>
                  <a:srgbClr val="008000"/>
                </a:solidFill>
              </a:rPr>
              <a:t>l</a:t>
            </a:r>
            <a:r>
              <a:rPr lang="en-US" sz="1400" dirty="0" smtClean="0">
                <a:solidFill>
                  <a:srgbClr val="FF0000"/>
                </a:solidFill>
              </a:rPr>
              <a:t>o</a:t>
            </a:r>
            <a:r>
              <a:rPr lang="en-US" sz="1400" dirty="0" smtClean="0">
                <a:solidFill>
                  <a:srgbClr val="0000FF"/>
                </a:solidFill>
              </a:rPr>
              <a:t>r</a:t>
            </a:r>
            <a:r>
              <a:rPr lang="en-US" sz="1400" dirty="0" smtClean="0">
                <a:solidFill>
                  <a:srgbClr val="008000"/>
                </a:solidFill>
              </a:rPr>
              <a:t>s</a:t>
            </a:r>
            <a:r>
              <a:rPr lang="en-US" sz="1400" dirty="0" smtClean="0"/>
              <a:t> preserved in</a:t>
            </a:r>
            <a:br>
              <a:rPr lang="en-US" sz="1400" dirty="0" smtClean="0"/>
            </a:br>
            <a:r>
              <a:rPr lang="en-US" sz="1400" dirty="0" smtClean="0"/>
              <a:t>remainder of presentation</a:t>
            </a:r>
            <a:endParaRPr lang="en-US" sz="1400" dirty="0"/>
          </a:p>
        </p:txBody>
      </p:sp>
      <p:sp>
        <p:nvSpPr>
          <p:cNvPr id="11" name="TextBox 10"/>
          <p:cNvSpPr txBox="1"/>
          <p:nvPr/>
        </p:nvSpPr>
        <p:spPr>
          <a:xfrm>
            <a:off x="7603702" y="5765443"/>
            <a:ext cx="1510763" cy="738664"/>
          </a:xfrm>
          <a:prstGeom prst="rect">
            <a:avLst/>
          </a:prstGeom>
          <a:solidFill>
            <a:srgbClr val="E6C4CB"/>
          </a:solidFill>
          <a:ln>
            <a:solidFill>
              <a:schemeClr val="tx1"/>
            </a:solidFill>
          </a:ln>
        </p:spPr>
        <p:txBody>
          <a:bodyPr wrap="none" rtlCol="0">
            <a:spAutoFit/>
          </a:bodyPr>
          <a:lstStyle/>
          <a:p>
            <a:r>
              <a:rPr lang="it-IT" sz="1400" dirty="0" smtClean="0"/>
              <a:t>Blue </a:t>
            </a:r>
            <a:r>
              <a:rPr lang="en-US" sz="1400" dirty="0" smtClean="0"/>
              <a:t>squares</a:t>
            </a:r>
            <a:r>
              <a:rPr lang="it-IT" sz="1400" dirty="0" smtClean="0"/>
              <a:t> on</a:t>
            </a:r>
            <a:br>
              <a:rPr lang="it-IT" sz="1400" dirty="0" smtClean="0"/>
            </a:br>
            <a:r>
              <a:rPr lang="en-US" sz="1400" dirty="0" smtClean="0"/>
              <a:t>diagonal</a:t>
            </a:r>
            <a:r>
              <a:rPr lang="it-IT" sz="1400" dirty="0" smtClean="0"/>
              <a:t> are </a:t>
            </a:r>
            <a:r>
              <a:rPr lang="en-US" sz="1400" dirty="0" smtClean="0"/>
              <a:t>good</a:t>
            </a:r>
            <a:r>
              <a:rPr lang="it-IT" sz="1400" dirty="0"/>
              <a:t/>
            </a:r>
            <a:br>
              <a:rPr lang="it-IT" sz="1400" dirty="0"/>
            </a:br>
            <a:r>
              <a:rPr lang="it-IT" sz="1400" dirty="0" smtClean="0"/>
              <a:t>candidate clusters</a:t>
            </a:r>
            <a:endParaRPr lang="en-US" sz="1400" dirty="0"/>
          </a:p>
        </p:txBody>
      </p:sp>
      <p:sp>
        <p:nvSpPr>
          <p:cNvPr id="3" name="Slide Number Placeholder 2"/>
          <p:cNvSpPr>
            <a:spLocks noGrp="1"/>
          </p:cNvSpPr>
          <p:nvPr>
            <p:ph type="sldNum" sz="quarter" idx="12"/>
          </p:nvPr>
        </p:nvSpPr>
        <p:spPr/>
        <p:txBody>
          <a:bodyPr/>
          <a:lstStyle/>
          <a:p>
            <a:fld id="{42EDFC49-E67D-BA4B-A39F-ED823DB06030}" type="slidenum">
              <a:rPr lang="en-US" smtClean="0"/>
              <a:t>9</a:t>
            </a:fld>
            <a:endParaRPr lang="en-US"/>
          </a:p>
        </p:txBody>
      </p:sp>
    </p:spTree>
    <p:extLst>
      <p:ext uri="{BB962C8B-B14F-4D97-AF65-F5344CB8AC3E}">
        <p14:creationId xmlns:p14="http://schemas.microsoft.com/office/powerpoint/2010/main" val="4423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UW-Theme-v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UW-Theme-v01.thmx</Template>
  <TotalTime>15039</TotalTime>
  <Words>2713</Words>
  <Application>Microsoft Macintosh PowerPoint</Application>
  <PresentationFormat>On-screen Show (4:3)</PresentationFormat>
  <Paragraphs>285</Paragraphs>
  <Slides>23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Calibri</vt:lpstr>
      <vt:lpstr>Courier</vt:lpstr>
      <vt:lpstr>ＭＳ Ｐゴシック</vt:lpstr>
      <vt:lpstr>Symbol</vt:lpstr>
      <vt:lpstr>Arial</vt:lpstr>
      <vt:lpstr>UW-Theme-v01</vt:lpstr>
      <vt:lpstr>Equation</vt:lpstr>
      <vt:lpstr>Identification of ELM evolution patterns with unsupervised clustering of time-series similarity metrics</vt:lpstr>
      <vt:lpstr>Opportunities for data-driven analysis at fusion facilities with large data archives</vt:lpstr>
      <vt:lpstr>ELM evolution patterns on NSTX/NSTX-U</vt:lpstr>
      <vt:lpstr>BES measures Doppler-shifted Da emission from a deuterium heating beam to observe ion-scale fluctuations</vt:lpstr>
      <vt:lpstr>BES measurements capture the Alfven-scale evolution and radial profile of ELM events</vt:lpstr>
      <vt:lpstr>Goal – Identify common evolution patterns (if any) in a database of Type I ELM time-series data</vt:lpstr>
      <vt:lpstr>Method – Apply unsupervised machine learning techniques to identify common ELM evolution patterns</vt:lpstr>
      <vt:lpstr>Hierarchical clustering (I) – Assemble time-lag cross-correlation metrics into a dissimilarity matrix</vt:lpstr>
      <vt:lpstr>Hierarchical clustering (II) – Apply clustering algorithm to dissimilarity matrix to identify groups of similar ELMs</vt:lpstr>
      <vt:lpstr>The identified ELM groups show similar evolution characteristics</vt:lpstr>
      <vt:lpstr>K-means clustering – Group objects into mutually exclusive groups</vt:lpstr>
      <vt:lpstr>k-means clustering and hierarchical clustering yield consistent results</vt:lpstr>
      <vt:lpstr>ELM evolution patterns identified with machine learning techniques</vt:lpstr>
      <vt:lpstr>The identified ELM groups correspond to parameter regimes for Ip, 𝜅, dRsep, and ne,ped, but not stored energy loss</vt:lpstr>
      <vt:lpstr>Fusion Data Platform (FDP) – a data framework for magnetic fusion experiments</vt:lpstr>
      <vt:lpstr>Summary</vt:lpstr>
      <vt:lpstr>PowerPoint Presentation</vt:lpstr>
      <vt:lpstr>Upgraded 2D coverage on NSTX-U in 2015</vt:lpstr>
      <vt:lpstr>2D BES measurement of ELM event on NSTX-U</vt:lpstr>
      <vt:lpstr>Beam emission spectroscopy captures the nonlinear, Alfven-scale dynamics of ELM events</vt:lpstr>
      <vt:lpstr>Low noise, high quantum efficiency detectors achieve photon-noise-limited measurements up to about 500 kHz</vt:lpstr>
      <vt:lpstr>Beam emission spectroscopy (BES) measures Doppler-shifted Da emission from a deuterium heating beam</vt:lpstr>
      <vt:lpstr>BES radial and poloidal coverage on NSTX in 2010</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Radially resolved measurements of NSTX ELM instabilities</dc:title>
  <dc:subject/>
  <dc:creator>David Smith</dc:creator>
  <cp:keywords/>
  <dc:description/>
  <cp:lastModifiedBy>David R. Smith</cp:lastModifiedBy>
  <cp:revision>834</cp:revision>
  <cp:lastPrinted>2015-04-21T17:30:11Z</cp:lastPrinted>
  <dcterms:created xsi:type="dcterms:W3CDTF">2014-04-02T15:57:38Z</dcterms:created>
  <dcterms:modified xsi:type="dcterms:W3CDTF">2017-05-25T15:35:25Z</dcterms:modified>
  <cp:category/>
</cp:coreProperties>
</file>