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8" r:id="rId2"/>
    <p:sldId id="519" r:id="rId3"/>
    <p:sldId id="486" r:id="rId4"/>
    <p:sldId id="518" r:id="rId5"/>
    <p:sldId id="551" r:id="rId6"/>
    <p:sldId id="445" r:id="rId7"/>
    <p:sldId id="507" r:id="rId8"/>
    <p:sldId id="506" r:id="rId9"/>
    <p:sldId id="517" r:id="rId10"/>
    <p:sldId id="508" r:id="rId11"/>
    <p:sldId id="509" r:id="rId12"/>
    <p:sldId id="511" r:id="rId13"/>
    <p:sldId id="470" r:id="rId14"/>
    <p:sldId id="473" r:id="rId15"/>
    <p:sldId id="520" r:id="rId16"/>
    <p:sldId id="521" r:id="rId17"/>
    <p:sldId id="523" r:id="rId18"/>
    <p:sldId id="524" r:id="rId19"/>
    <p:sldId id="489" r:id="rId20"/>
    <p:sldId id="484" r:id="rId21"/>
    <p:sldId id="526" r:id="rId22"/>
    <p:sldId id="527" r:id="rId23"/>
    <p:sldId id="528" r:id="rId24"/>
    <p:sldId id="529" r:id="rId25"/>
    <p:sldId id="485" r:id="rId26"/>
    <p:sldId id="477" r:id="rId27"/>
    <p:sldId id="479" r:id="rId28"/>
    <p:sldId id="499" r:id="rId29"/>
    <p:sldId id="530" r:id="rId30"/>
    <p:sldId id="534" r:id="rId31"/>
    <p:sldId id="535" r:id="rId32"/>
    <p:sldId id="533" r:id="rId33"/>
    <p:sldId id="532" r:id="rId34"/>
    <p:sldId id="536" r:id="rId35"/>
    <p:sldId id="537" r:id="rId36"/>
    <p:sldId id="505" r:id="rId37"/>
    <p:sldId id="538" r:id="rId38"/>
    <p:sldId id="540" r:id="rId39"/>
    <p:sldId id="542" r:id="rId40"/>
    <p:sldId id="541" r:id="rId41"/>
    <p:sldId id="546" r:id="rId42"/>
    <p:sldId id="474" r:id="rId43"/>
    <p:sldId id="547" r:id="rId44"/>
    <p:sldId id="545" r:id="rId45"/>
    <p:sldId id="548" r:id="rId46"/>
    <p:sldId id="550" r:id="rId47"/>
    <p:sldId id="502" r:id="rId48"/>
    <p:sldId id="512" r:id="rId49"/>
    <p:sldId id="525" r:id="rId50"/>
    <p:sldId id="498" r:id="rId51"/>
    <p:sldId id="515" r:id="rId52"/>
    <p:sldId id="514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95F10"/>
    <a:srgbClr val="D36309"/>
    <a:srgbClr val="A645B7"/>
    <a:srgbClr val="2E633E"/>
    <a:srgbClr val="960000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4" autoAdjust="0"/>
    <p:restoredTop sz="94690" autoAdjust="0"/>
  </p:normalViewPr>
  <p:slideViewPr>
    <p:cSldViewPr>
      <p:cViewPr varScale="1">
        <p:scale>
          <a:sx n="128" d="100"/>
          <a:sy n="128" d="100"/>
        </p:scale>
        <p:origin x="-16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-24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0788C-8537-854D-AEEB-F8003FD8CC67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48F82-7DEB-264C-A949-E8FAA685B0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2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F3B5B-C864-5544-9FD9-8DB9465A6FDB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A2259-27BE-2C4A-A06E-5536C21A9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465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0A18-940E-7A4C-A72F-0E38DC337405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7FE3-0CE4-4E75-A059-90A9B06DF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E5B3-2B6B-E246-B14F-049A193D0B96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7FE3-0CE4-4E75-A059-90A9B06DF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BEAC-FE97-1148-978F-2BCB91FE61D1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7FE3-0CE4-4E75-A059-90A9B06DF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07B7-5D83-DF4F-9872-106EA16994EB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7FE3-0CE4-4E75-A059-90A9B06DF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25AF-E656-E24F-BA92-BF1A47C41C8C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7FE3-0CE4-4E75-A059-90A9B06DF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41215-9542-854E-8DBF-C6A019E74E6D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7FE3-0CE4-4E75-A059-90A9B06DF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1A33-EAF9-7147-82AB-7E3BDDA44844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7FE3-0CE4-4E75-A059-90A9B06DF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0523-5635-194D-B46A-DEBD76F4D6E2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7FE3-0CE4-4E75-A059-90A9B06DF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DC77-FEEE-F747-89BE-3449969661D6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7FE3-0CE4-4E75-A059-90A9B06DF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B2A76-B8AC-7744-8918-A60783310402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7FE3-0CE4-4E75-A059-90A9B06DF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5DA6-6774-7442-955D-29EAD920BAF4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7FE3-0CE4-4E75-A059-90A9B06DF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D26A-363D-094F-875D-968087EC8268}" type="datetime1">
              <a:rPr lang="en-US" smtClean="0"/>
              <a:pPr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57FE3-0CE4-4E75-A059-90A9B06DF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png"/><Relationship Id="rId8" Type="http://schemas.openxmlformats.org/officeDocument/2006/relationships/image" Target="../media/image23.jpe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gif"/><Relationship Id="rId5" Type="http://schemas.openxmlformats.org/officeDocument/2006/relationships/image" Target="../media/image6.jpeg"/><Relationship Id="rId6" Type="http://schemas.openxmlformats.org/officeDocument/2006/relationships/image" Target="../media/image2.pn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gif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49.emf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49.emf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microsoft.com/office/2007/relationships/media" Target="file://localhost/Volumes/websites/nstx.pppl.gov/htdocs/DragNDrop/Publications_Presentations/Presentations/Fusion_Outreach/General%20Audience/dip2.mov" TargetMode="External"/><Relationship Id="rId2" Type="http://schemas.openxmlformats.org/officeDocument/2006/relationships/video" Target="file://localhost/Volumes/websites/nstx.pppl.gov/htdocs/DragNDrop/Publications_Presentations/Presentations/Fusion_Outreach/General%20Audience/dip2.mo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49.emf"/><Relationship Id="rId5" Type="http://schemas.openxmlformats.org/officeDocument/2006/relationships/image" Target="../media/image52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49.emf"/><Relationship Id="rId5" Type="http://schemas.openxmlformats.org/officeDocument/2006/relationships/image" Target="../media/image52.png"/><Relationship Id="rId6" Type="http://schemas.openxmlformats.org/officeDocument/2006/relationships/image" Target="../media/image54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gif"/><Relationship Id="rId5" Type="http://schemas.openxmlformats.org/officeDocument/2006/relationships/image" Target="../media/image59.gif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0.pn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61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61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hyperlink" Target="http://www.chaseday.com/PHOTOSHP/lightning/okcltg-2.JPG" TargetMode="External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png"/><Relationship Id="rId5" Type="http://schemas.openxmlformats.org/officeDocument/2006/relationships/image" Target="../media/image87.wmf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png"/><Relationship Id="rId8" Type="http://schemas.openxmlformats.org/officeDocument/2006/relationships/image" Target="../media/image23.jpe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 Aeri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23701"/>
            <a:ext cx="5793755" cy="395329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Plasma, Fusion, and PPPL: The quest to making a star on earth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" y="6601011"/>
            <a:ext cx="2962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644896"/>
            <a:ext cx="1676400" cy="853440"/>
            <a:chOff x="152400" y="5440720"/>
            <a:chExt cx="19050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152400" y="5440720"/>
              <a:ext cx="1905000" cy="1066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pppl-logo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62" y="5470985"/>
              <a:ext cx="1857264" cy="1024287"/>
            </a:xfrm>
            <a:prstGeom prst="rect">
              <a:avLst/>
            </a:prstGeom>
          </p:spPr>
        </p:pic>
      </p:grpSp>
      <p:pic>
        <p:nvPicPr>
          <p:cNvPr id="9" name="Picture 8" descr="Arturo_inside_C-mod_cro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286000"/>
            <a:ext cx="3133158" cy="4255962"/>
          </a:xfrm>
          <a:prstGeom prst="rect">
            <a:avLst/>
          </a:prstGeom>
        </p:spPr>
      </p:pic>
      <p:sp>
        <p:nvSpPr>
          <p:cNvPr id="10" name="Rectangle 3"/>
          <p:cNvSpPr>
            <a:spLocks/>
          </p:cNvSpPr>
          <p:nvPr/>
        </p:nvSpPr>
        <p:spPr bwMode="auto">
          <a:xfrm>
            <a:off x="304800" y="1371600"/>
            <a:ext cx="381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dirty="0" smtClean="0">
                <a:latin typeface="Verdana"/>
                <a:ea typeface="ＭＳ Ｐゴシック" charset="0"/>
                <a:cs typeface="Verdana"/>
                <a:sym typeface="Arial Italic" charset="0"/>
              </a:rPr>
              <a:t>Presented by:</a:t>
            </a:r>
          </a:p>
          <a:p>
            <a:pPr marL="39688"/>
            <a:r>
              <a:rPr lang="en-US" sz="2400" b="1" dirty="0" smtClean="0">
                <a:latin typeface="Verdana"/>
                <a:ea typeface="ＭＳ Ｐゴシック" charset="0"/>
                <a:cs typeface="Verdana"/>
                <a:sym typeface="Arial Italic" charset="0"/>
              </a:rPr>
              <a:t>Arturo Dominguez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Magnetic Reconnection Experiment (MRX)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12" name="Picture 11" descr="mrx_pi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300" y="4781150"/>
            <a:ext cx="2261900" cy="1543450"/>
          </a:xfrm>
          <a:prstGeom prst="rect">
            <a:avLst/>
          </a:prstGeom>
        </p:spPr>
      </p:pic>
      <p:pic>
        <p:nvPicPr>
          <p:cNvPr id="13" name="Picture 12" descr="dorfman_current_she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648200"/>
            <a:ext cx="2532377" cy="181965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447800" y="1371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MRX Setup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1579690"/>
            <a:ext cx="3562643" cy="2692696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5791200" y="3510386"/>
            <a:ext cx="1676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Reconnection</a:t>
            </a:r>
          </a:p>
          <a:p>
            <a:r>
              <a:rPr lang="en-US" sz="1200" b="1" dirty="0" smtClean="0"/>
              <a:t>Current Sheet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583481" y="1833986"/>
            <a:ext cx="65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Flux Cores</a:t>
            </a:r>
            <a:endParaRPr lang="en-US" sz="1200" b="1" dirty="0"/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6591300" y="2253086"/>
            <a:ext cx="1524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H="1">
            <a:off x="7010400" y="2291186"/>
            <a:ext cx="228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400800" y="3357986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0800000" flipV="1">
            <a:off x="5257800" y="3962400"/>
            <a:ext cx="8382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228600" y="4800600"/>
            <a:ext cx="3352800" cy="124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The magnetic reconnection experiment (MRX) is designed to study reconnection in the lab.  It recreates it and measures plasma parameters.</a:t>
            </a:r>
            <a:endParaRPr lang="en-US" sz="1600" dirty="0" smtClean="0">
              <a:latin typeface="Verdana"/>
              <a:cs typeface="Verdan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828800"/>
            <a:ext cx="378264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4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Coronal Mass Ejection on MRX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5" name="Picture 4" descr="SDO_loop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r="6011"/>
          <a:stretch/>
        </p:blipFill>
        <p:spPr>
          <a:xfrm>
            <a:off x="152400" y="4047895"/>
            <a:ext cx="2590800" cy="2429106"/>
          </a:xfrm>
          <a:prstGeom prst="rect">
            <a:avLst/>
          </a:prstGeom>
        </p:spPr>
      </p:pic>
      <p:pic>
        <p:nvPicPr>
          <p:cNvPr id="6" name="Picture 2" descr="C:\Users\cmyers\Desktop\presentation\phantom\compiled_frame_137319_24_levele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37663" r="56089" b="10727"/>
          <a:stretch/>
        </p:blipFill>
        <p:spPr bwMode="auto">
          <a:xfrm>
            <a:off x="6477000" y="4191000"/>
            <a:ext cx="2495314" cy="230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myers\Desktop\Presentations\2014_05_09_NSTX\Images\IMG_25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52850" y="173355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myers\Desktop\Presentations\2014_05_09_NSTX\Images\IMG_254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7000" y="1447800"/>
            <a:ext cx="23778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24200" y="4648200"/>
            <a:ext cx="2819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Coronal mass ejections are also being studied at PPPL by reproducing their magnetic configuration in the MRX machine.</a:t>
            </a:r>
          </a:p>
        </p:txBody>
      </p:sp>
      <p:pic>
        <p:nvPicPr>
          <p:cNvPr id="12" name="Picture 11" descr="39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2576230" cy="259918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5400000">
            <a:off x="7086600" y="3505200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19400" y="2743200"/>
            <a:ext cx="1121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</a:t>
            </a:r>
          </a:p>
          <a:p>
            <a:r>
              <a:rPr lang="en-US" dirty="0" smtClean="0"/>
              <a:t>coils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05200" y="32004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57600" y="3352800"/>
            <a:ext cx="533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6705600" y="2895600"/>
            <a:ext cx="7620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48400" y="3657600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Experimental study of anomalous momentum transport in accretion discs 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5" name="Picture 4" descr="M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24000"/>
            <a:ext cx="2590800" cy="3644392"/>
          </a:xfrm>
          <a:prstGeom prst="rect">
            <a:avLst/>
          </a:prstGeom>
        </p:spPr>
      </p:pic>
      <p:pic>
        <p:nvPicPr>
          <p:cNvPr id="6" name="Picture 5" descr="accretion_dis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4174741" cy="28194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4800" y="5105400"/>
            <a:ext cx="8534400" cy="14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lvl="0" indent="-228600">
              <a:spcBef>
                <a:spcPts val="1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Verdana"/>
                <a:cs typeface="Verdana"/>
              </a:rPr>
              <a:t>Angular momentum measurements in accretion discs don’t conform to current astrophysical models.</a:t>
            </a:r>
          </a:p>
          <a:p>
            <a:pPr marL="228600" lvl="0" indent="-228600">
              <a:spcBef>
                <a:spcPts val="1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Verdana"/>
                <a:cs typeface="Verdana"/>
              </a:rPr>
              <a:t>The Magneto-rotational instability experiment (MRI) is testing the hypothesis of anomalous (turbulent) transfer of angular momentum.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4648200" y="3048000"/>
            <a:ext cx="1371600" cy="3810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0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At PPPL, we try to understand many aspects of plasma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4486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10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19" name="Picture 18" descr="pppl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733800"/>
            <a:ext cx="2590800" cy="2072640"/>
          </a:xfrm>
          <a:prstGeom prst="rect">
            <a:avLst/>
          </a:prstGeom>
        </p:spPr>
      </p:pic>
      <p:pic>
        <p:nvPicPr>
          <p:cNvPr id="2" name="Picture 1" descr="nstx_schemat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1676400" cy="1922478"/>
          </a:xfrm>
          <a:prstGeom prst="rect">
            <a:avLst/>
          </a:prstGeom>
        </p:spPr>
      </p:pic>
      <p:pic>
        <p:nvPicPr>
          <p:cNvPr id="3" name="Picture 2" descr="BattelleFigu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905000"/>
            <a:ext cx="1676400" cy="2179319"/>
          </a:xfrm>
          <a:prstGeom prst="rect">
            <a:avLst/>
          </a:prstGeom>
        </p:spPr>
      </p:pic>
      <p:pic>
        <p:nvPicPr>
          <p:cNvPr id="5" name="Picture 4" descr="DSCN038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515" y="1600200"/>
            <a:ext cx="2057400" cy="1544015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400"/>
            <a:ext cx="219771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pic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800600"/>
            <a:ext cx="2029007" cy="1752600"/>
          </a:xfrm>
          <a:prstGeom prst="rect">
            <a:avLst/>
          </a:prstGeom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228600" y="1371600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latin typeface="Verdana"/>
                <a:cs typeface="Verdana"/>
              </a:rPr>
              <a:t>Fusion Research</a:t>
            </a:r>
            <a:endParaRPr lang="en-US" sz="2000" b="1" dirty="0">
              <a:latin typeface="Verdana"/>
              <a:cs typeface="Verdana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2971800" y="1219200"/>
            <a:ext cx="327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latin typeface="Verdana"/>
                <a:cs typeface="Verdana"/>
              </a:rPr>
              <a:t>Basic plasma physics</a:t>
            </a:r>
            <a:endParaRPr lang="en-US" sz="2000" b="1" dirty="0">
              <a:latin typeface="Verdana"/>
              <a:cs typeface="Verdana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248400" y="1215386"/>
            <a:ext cx="2514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latin typeface="Verdana"/>
                <a:cs typeface="Verdana"/>
              </a:rPr>
              <a:t>Plasma theory and simulation</a:t>
            </a:r>
            <a:endParaRPr lang="en-US" sz="2000" b="1" dirty="0">
              <a:latin typeface="Verdana"/>
              <a:cs typeface="Verdana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5867400" y="4114800"/>
            <a:ext cx="3276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latin typeface="Verdana"/>
                <a:cs typeface="Verdana"/>
              </a:rPr>
              <a:t>Plasma in other fields (e.g. medicine)</a:t>
            </a:r>
            <a:endParaRPr lang="en-US" sz="2000" b="1" dirty="0">
              <a:latin typeface="Verdana"/>
              <a:cs typeface="Verdana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0" y="3962400"/>
            <a:ext cx="2895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latin typeface="Verdana"/>
                <a:cs typeface="Verdana"/>
              </a:rPr>
              <a:t>Astrophysical plasmas</a:t>
            </a:r>
            <a:endParaRPr lang="en-US" sz="2000" b="1" dirty="0">
              <a:latin typeface="Verdana"/>
              <a:cs typeface="Verdana"/>
            </a:endParaRP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791200"/>
            <a:ext cx="2514600" cy="53551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2590800" y="4114800"/>
            <a:ext cx="533400" cy="533400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" idx="3"/>
          </p:cNvCxnSpPr>
          <p:nvPr/>
        </p:nvCxnSpPr>
        <p:spPr>
          <a:xfrm flipH="1" flipV="1">
            <a:off x="2209800" y="2790039"/>
            <a:ext cx="914400" cy="943761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9" idx="0"/>
            <a:endCxn id="5" idx="2"/>
          </p:cNvCxnSpPr>
          <p:nvPr/>
        </p:nvCxnSpPr>
        <p:spPr>
          <a:xfrm flipH="1" flipV="1">
            <a:off x="4488215" y="3144215"/>
            <a:ext cx="7585" cy="589585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791200" y="2895600"/>
            <a:ext cx="838200" cy="761999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867400" y="5029200"/>
            <a:ext cx="533399" cy="533399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63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Fusion is our main mission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4486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12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2" name="Picture 21" descr="nstx_schema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438400"/>
            <a:ext cx="3421075" cy="3923254"/>
          </a:xfrm>
          <a:prstGeom prst="rect">
            <a:avLst/>
          </a:prstGeom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2286000" y="1600200"/>
            <a:ext cx="52127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smtClean="0">
                <a:latin typeface="Verdana"/>
                <a:cs typeface="Verdana"/>
              </a:rPr>
              <a:t>Fusion Research</a:t>
            </a:r>
            <a:endParaRPr lang="en-US" sz="3600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5643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8"/>
          <p:cNvGraphicFramePr>
            <a:graphicFrameLocks/>
          </p:cNvGraphicFramePr>
          <p:nvPr/>
        </p:nvGraphicFramePr>
        <p:xfrm>
          <a:off x="315913" y="1295400"/>
          <a:ext cx="8370887" cy="5316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6" name="Chart" r:id="rId4" imgW="15740480" imgH="11403175" progId="MSGraph.Chart.8">
                  <p:embed/>
                </p:oleObj>
              </mc:Choice>
              <mc:Fallback>
                <p:oleObj name="Chart" r:id="rId4" imgW="15740480" imgH="11403175" progId="MSGraph.Char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1295400"/>
                        <a:ext cx="8370887" cy="5316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World energy consumption is increasing dramatically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4486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12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5184775" y="2174557"/>
            <a:ext cx="1292225" cy="4924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0044FE"/>
                </a:solidFill>
                <a:ea typeface="Gill Sans Light" charset="0"/>
                <a:cs typeface="Gill Sans Light" charset="0"/>
              </a:rPr>
              <a:t>USA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172200" y="3088957"/>
            <a:ext cx="1284288" cy="4924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D90B00"/>
                </a:solidFill>
                <a:ea typeface="Gill Sans Light" charset="0"/>
                <a:cs typeface="Gill Sans Light" charset="0"/>
              </a:rPr>
              <a:t>China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629400" y="4267200"/>
            <a:ext cx="1524000" cy="4924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558E28"/>
                </a:solidFill>
                <a:ea typeface="Gill Sans Light" charset="0"/>
                <a:cs typeface="Gill Sans Light" charset="0"/>
              </a:rPr>
              <a:t>Japan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5029200" y="5029200"/>
            <a:ext cx="1219200" cy="4924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FE7038"/>
                </a:solidFill>
                <a:ea typeface="Gill Sans Light" charset="0"/>
                <a:cs typeface="Gill Sans Light" charset="0"/>
              </a:rPr>
              <a:t>India</a:t>
            </a:r>
          </a:p>
        </p:txBody>
      </p:sp>
      <p:sp>
        <p:nvSpPr>
          <p:cNvPr id="12" name="Rectangle 7"/>
          <p:cNvSpPr>
            <a:spLocks/>
          </p:cNvSpPr>
          <p:nvPr/>
        </p:nvSpPr>
        <p:spPr bwMode="auto">
          <a:xfrm>
            <a:off x="7391400" y="5527357"/>
            <a:ext cx="1143000" cy="4924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0079A5"/>
                </a:solidFill>
                <a:ea typeface="Gill Sans Light" charset="0"/>
                <a:cs typeface="Gill Sans Light" charset="0"/>
              </a:rPr>
              <a:t>U.K.</a:t>
            </a:r>
          </a:p>
        </p:txBody>
      </p:sp>
    </p:spTree>
    <p:extLst>
      <p:ext uri="{BB962C8B-B14F-4D97-AF65-F5344CB8AC3E}">
        <p14:creationId xmlns:p14="http://schemas.microsoft.com/office/powerpoint/2010/main" val="195643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Most of the energy is coming from environmentally unfriendly sources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4486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12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15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444824"/>
            <a:ext cx="6781800" cy="4800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" name="Rectangle 3"/>
          <p:cNvSpPr>
            <a:spLocks/>
          </p:cNvSpPr>
          <p:nvPr/>
        </p:nvSpPr>
        <p:spPr bwMode="auto">
          <a:xfrm>
            <a:off x="7696200" y="5645348"/>
            <a:ext cx="1133475" cy="57943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 dirty="0" err="1">
                <a:solidFill>
                  <a:srgbClr val="0044FE"/>
                </a:solidFill>
                <a:ea typeface="Gill Sans Light" charset="0"/>
                <a:cs typeface="Gill Sans Light" charset="0"/>
              </a:rPr>
              <a:t>Biofuels</a:t>
            </a:r>
            <a:endParaRPr lang="en-US" sz="2000" dirty="0">
              <a:solidFill>
                <a:srgbClr val="0044FE"/>
              </a:solidFill>
              <a:ea typeface="Gill Sans Light" charset="0"/>
              <a:cs typeface="Gill Sans Light" charset="0"/>
            </a:endParaRPr>
          </a:p>
        </p:txBody>
      </p:sp>
      <p:sp>
        <p:nvSpPr>
          <p:cNvPr id="17" name="Rectangle 4"/>
          <p:cNvSpPr>
            <a:spLocks/>
          </p:cNvSpPr>
          <p:nvPr/>
        </p:nvSpPr>
        <p:spPr bwMode="auto">
          <a:xfrm>
            <a:off x="881062" y="5943600"/>
            <a:ext cx="10091738" cy="58102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tx1"/>
                </a:solidFill>
                <a:ea typeface="Gill Sans Light" charset="0"/>
                <a:cs typeface="Gill Sans Light" charset="0"/>
              </a:rPr>
              <a:t>1830</a:t>
            </a:r>
            <a:r>
              <a:rPr lang="en-US" dirty="0" smtClean="0">
                <a:solidFill>
                  <a:schemeClr val="tx1"/>
                </a:solidFill>
                <a:ea typeface="Gill Sans Light" charset="0"/>
                <a:cs typeface="Gill Sans Light" charset="0"/>
              </a:rPr>
              <a:t>    </a:t>
            </a:r>
            <a:r>
              <a:rPr lang="en-US" dirty="0">
                <a:solidFill>
                  <a:schemeClr val="tx1"/>
                </a:solidFill>
                <a:ea typeface="Gill Sans Light" charset="0"/>
                <a:cs typeface="Gill Sans Light" charset="0"/>
              </a:rPr>
              <a:t>1850</a:t>
            </a:r>
            <a:r>
              <a:rPr lang="en-US" dirty="0" smtClean="0">
                <a:solidFill>
                  <a:schemeClr val="tx1"/>
                </a:solidFill>
                <a:ea typeface="Gill Sans Light" charset="0"/>
                <a:cs typeface="Gill Sans Light" charset="0"/>
              </a:rPr>
              <a:t>   1870   1890   1910    1930   </a:t>
            </a:r>
            <a:r>
              <a:rPr lang="en-US" dirty="0">
                <a:solidFill>
                  <a:schemeClr val="tx1"/>
                </a:solidFill>
                <a:ea typeface="Gill Sans Light" charset="0"/>
                <a:cs typeface="Gill Sans Light" charset="0"/>
              </a:rPr>
              <a:t>1950 </a:t>
            </a:r>
            <a:r>
              <a:rPr lang="en-US" dirty="0" smtClean="0">
                <a:solidFill>
                  <a:schemeClr val="tx1"/>
                </a:solidFill>
                <a:ea typeface="Gill Sans Light" charset="0"/>
                <a:cs typeface="Gill Sans Light" charset="0"/>
              </a:rPr>
              <a:t>  1970   </a:t>
            </a:r>
            <a:r>
              <a:rPr lang="en-US" dirty="0">
                <a:solidFill>
                  <a:schemeClr val="tx1"/>
                </a:solidFill>
                <a:ea typeface="Gill Sans Light" charset="0"/>
                <a:cs typeface="Gill Sans Light" charset="0"/>
              </a:rPr>
              <a:t>1990 </a:t>
            </a:r>
            <a:r>
              <a:rPr lang="en-US" dirty="0" smtClean="0">
                <a:solidFill>
                  <a:schemeClr val="tx1"/>
                </a:solidFill>
                <a:ea typeface="Gill Sans Light" charset="0"/>
                <a:cs typeface="Gill Sans Light" charset="0"/>
              </a:rPr>
              <a:t>  2010</a:t>
            </a:r>
            <a:endParaRPr lang="en-US" dirty="0">
              <a:solidFill>
                <a:schemeClr val="tx1"/>
              </a:solidFill>
              <a:ea typeface="Gill Sans Light" charset="0"/>
              <a:cs typeface="Gill Sans Light" charset="0"/>
            </a:endParaRPr>
          </a:p>
        </p:txBody>
      </p:sp>
      <p:sp>
        <p:nvSpPr>
          <p:cNvPr id="18" name="Rectangle 5"/>
          <p:cNvSpPr>
            <a:spLocks/>
          </p:cNvSpPr>
          <p:nvPr/>
        </p:nvSpPr>
        <p:spPr bwMode="auto">
          <a:xfrm>
            <a:off x="7696200" y="4978598"/>
            <a:ext cx="854075" cy="58102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 dirty="0">
                <a:solidFill>
                  <a:srgbClr val="FB3114"/>
                </a:solidFill>
                <a:ea typeface="Gill Sans Light" charset="0"/>
                <a:cs typeface="Gill Sans Light" charset="0"/>
              </a:rPr>
              <a:t>Coal</a:t>
            </a:r>
          </a:p>
        </p:txBody>
      </p:sp>
      <p:sp>
        <p:nvSpPr>
          <p:cNvPr id="19" name="Rectangle 6"/>
          <p:cNvSpPr>
            <a:spLocks/>
          </p:cNvSpPr>
          <p:nvPr/>
        </p:nvSpPr>
        <p:spPr bwMode="auto">
          <a:xfrm>
            <a:off x="7696200" y="3684785"/>
            <a:ext cx="609600" cy="57943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Oil</a:t>
            </a:r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>
            <a:off x="7697787" y="2283023"/>
            <a:ext cx="1446213" cy="58102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 dirty="0">
                <a:solidFill>
                  <a:srgbClr val="6800E9"/>
                </a:solidFill>
                <a:ea typeface="Gill Sans Light" charset="0"/>
                <a:cs typeface="Gill Sans Light" charset="0"/>
              </a:rPr>
              <a:t>Natural Gas</a:t>
            </a:r>
          </a:p>
        </p:txBody>
      </p:sp>
      <p:sp>
        <p:nvSpPr>
          <p:cNvPr id="21" name="Rectangle 8"/>
          <p:cNvSpPr>
            <a:spLocks/>
          </p:cNvSpPr>
          <p:nvPr/>
        </p:nvSpPr>
        <p:spPr bwMode="auto">
          <a:xfrm>
            <a:off x="7696200" y="1625798"/>
            <a:ext cx="1120775" cy="58102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 dirty="0">
                <a:solidFill>
                  <a:srgbClr val="0091CE"/>
                </a:solidFill>
                <a:ea typeface="Gill Sans Light" charset="0"/>
                <a:cs typeface="Gill Sans Light" charset="0"/>
              </a:rPr>
              <a:t>Hydro</a:t>
            </a:r>
          </a:p>
        </p:txBody>
      </p:sp>
      <p:sp>
        <p:nvSpPr>
          <p:cNvPr id="23" name="Rectangle 11"/>
          <p:cNvSpPr>
            <a:spLocks/>
          </p:cNvSpPr>
          <p:nvPr/>
        </p:nvSpPr>
        <p:spPr bwMode="auto">
          <a:xfrm rot="16186210">
            <a:off x="-1384038" y="3906206"/>
            <a:ext cx="3349900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Energy (Billion </a:t>
            </a:r>
            <a:r>
              <a:rPr lang="en-US" sz="2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Kilowatthours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)</a:t>
            </a:r>
          </a:p>
        </p:txBody>
      </p:sp>
      <p:sp>
        <p:nvSpPr>
          <p:cNvPr id="24" name="Rectangle 12"/>
          <p:cNvSpPr>
            <a:spLocks/>
          </p:cNvSpPr>
          <p:nvPr/>
        </p:nvSpPr>
        <p:spPr bwMode="auto">
          <a:xfrm>
            <a:off x="4122415" y="6321623"/>
            <a:ext cx="525785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Year</a:t>
            </a:r>
          </a:p>
        </p:txBody>
      </p:sp>
      <p:sp>
        <p:nvSpPr>
          <p:cNvPr id="25" name="Rectangle 13"/>
          <p:cNvSpPr>
            <a:spLocks/>
          </p:cNvSpPr>
          <p:nvPr/>
        </p:nvSpPr>
        <p:spPr bwMode="auto">
          <a:xfrm>
            <a:off x="609600" y="5175646"/>
            <a:ext cx="427927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  <a:ea typeface="Gill Sans Light" charset="0"/>
                <a:cs typeface="Gill Sans Light" charset="0"/>
              </a:rPr>
              <a:t>100</a:t>
            </a:r>
          </a:p>
        </p:txBody>
      </p:sp>
      <p:sp>
        <p:nvSpPr>
          <p:cNvPr id="26" name="Rectangle 14"/>
          <p:cNvSpPr>
            <a:spLocks/>
          </p:cNvSpPr>
          <p:nvPr/>
        </p:nvSpPr>
        <p:spPr bwMode="auto">
          <a:xfrm>
            <a:off x="818685" y="5877123"/>
            <a:ext cx="142642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  <a:ea typeface="Gill Sans Light" charset="0"/>
                <a:cs typeface="Gill Sans Light" charset="0"/>
              </a:rPr>
              <a:t>0</a:t>
            </a:r>
          </a:p>
        </p:txBody>
      </p:sp>
      <p:sp>
        <p:nvSpPr>
          <p:cNvPr id="27" name="Rectangle 15"/>
          <p:cNvSpPr>
            <a:spLocks/>
          </p:cNvSpPr>
          <p:nvPr/>
        </p:nvSpPr>
        <p:spPr bwMode="auto">
          <a:xfrm>
            <a:off x="562673" y="4264223"/>
            <a:ext cx="427927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  <a:ea typeface="Gill Sans Light" charset="0"/>
                <a:cs typeface="Gill Sans Light" charset="0"/>
              </a:rPr>
              <a:t>200</a:t>
            </a:r>
          </a:p>
        </p:txBody>
      </p:sp>
      <p:sp>
        <p:nvSpPr>
          <p:cNvPr id="28" name="Rectangle 16"/>
          <p:cNvSpPr>
            <a:spLocks/>
          </p:cNvSpPr>
          <p:nvPr/>
        </p:nvSpPr>
        <p:spPr bwMode="auto">
          <a:xfrm>
            <a:off x="533400" y="3423046"/>
            <a:ext cx="427927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  <a:ea typeface="Gill Sans Light" charset="0"/>
                <a:cs typeface="Gill Sans Light" charset="0"/>
              </a:rPr>
              <a:t>300</a:t>
            </a:r>
          </a:p>
        </p:txBody>
      </p:sp>
      <p:sp>
        <p:nvSpPr>
          <p:cNvPr id="30" name="Rectangle 17"/>
          <p:cNvSpPr>
            <a:spLocks/>
          </p:cNvSpPr>
          <p:nvPr/>
        </p:nvSpPr>
        <p:spPr bwMode="auto">
          <a:xfrm>
            <a:off x="533400" y="2737246"/>
            <a:ext cx="427927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  <a:ea typeface="Gill Sans Light" charset="0"/>
                <a:cs typeface="Gill Sans Light" charset="0"/>
              </a:rPr>
              <a:t>400</a:t>
            </a:r>
          </a:p>
        </p:txBody>
      </p:sp>
      <p:sp>
        <p:nvSpPr>
          <p:cNvPr id="31" name="Rectangle 18"/>
          <p:cNvSpPr>
            <a:spLocks/>
          </p:cNvSpPr>
          <p:nvPr/>
        </p:nvSpPr>
        <p:spPr bwMode="auto">
          <a:xfrm>
            <a:off x="533400" y="1825823"/>
            <a:ext cx="427927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  <a:ea typeface="Gill Sans Light" charset="0"/>
                <a:cs typeface="Gill Sans Light" charset="0"/>
              </a:rPr>
              <a:t>500</a:t>
            </a:r>
          </a:p>
        </p:txBody>
      </p:sp>
      <p:sp>
        <p:nvSpPr>
          <p:cNvPr id="32" name="Rectangle 9"/>
          <p:cNvSpPr>
            <a:spLocks/>
          </p:cNvSpPr>
          <p:nvPr/>
        </p:nvSpPr>
        <p:spPr bwMode="auto">
          <a:xfrm>
            <a:off x="7696200" y="1292423"/>
            <a:ext cx="1346200" cy="57943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 dirty="0">
                <a:solidFill>
                  <a:srgbClr val="FC795B"/>
                </a:solidFill>
                <a:ea typeface="Gill Sans Light" charset="0"/>
                <a:cs typeface="Gill Sans Light" charset="0"/>
              </a:rPr>
              <a:t>Nuclear</a:t>
            </a:r>
          </a:p>
        </p:txBody>
      </p:sp>
    </p:spTree>
    <p:extLst>
      <p:ext uri="{BB962C8B-B14F-4D97-AF65-F5344CB8AC3E}">
        <p14:creationId xmlns:p14="http://schemas.microsoft.com/office/powerpoint/2010/main" val="195643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Fusion is an ideal alternative 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4486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12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9600" y="12954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Fusion energy is:</a:t>
            </a:r>
          </a:p>
          <a:p>
            <a:endParaRPr lang="en-US" sz="3200" dirty="0" smtClean="0"/>
          </a:p>
          <a:p>
            <a:pPr>
              <a:buFont typeface="Arial"/>
              <a:buChar char="•"/>
            </a:pPr>
            <a:r>
              <a:rPr lang="en-US" sz="3200" dirty="0" smtClean="0"/>
              <a:t>Clean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Safe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Inexhaustible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Efficient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Independent of geographical location (compared to solar and wind)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Available 24/7 </a:t>
            </a:r>
          </a:p>
        </p:txBody>
      </p:sp>
    </p:spTree>
    <p:extLst>
      <p:ext uri="{BB962C8B-B14F-4D97-AF65-F5344CB8AC3E}">
        <p14:creationId xmlns:p14="http://schemas.microsoft.com/office/powerpoint/2010/main" val="195643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Fusion is an ideal alternative 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4486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12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9600" y="1295400"/>
            <a:ext cx="7924800" cy="5293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Fusion energy is:</a:t>
            </a:r>
          </a:p>
          <a:p>
            <a:endParaRPr lang="en-US" sz="3200" dirty="0" smtClean="0"/>
          </a:p>
          <a:p>
            <a:pPr>
              <a:buFont typeface="Arial"/>
              <a:buChar char="•"/>
            </a:pPr>
            <a:r>
              <a:rPr lang="en-US" sz="3200" dirty="0" smtClean="0"/>
              <a:t>Clean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Safe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Inexhaustible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Efficient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Independent of geographical location (compared to solar and wind)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Available 24/7 </a:t>
            </a:r>
          </a:p>
          <a:p>
            <a:pPr>
              <a:buFont typeface="Arial"/>
              <a:buChar char="•"/>
            </a:pPr>
            <a:endParaRPr lang="en-US" sz="3200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Nonexistent (yet!)</a:t>
            </a:r>
          </a:p>
        </p:txBody>
      </p:sp>
    </p:spTree>
    <p:extLst>
      <p:ext uri="{BB962C8B-B14F-4D97-AF65-F5344CB8AC3E}">
        <p14:creationId xmlns:p14="http://schemas.microsoft.com/office/powerpoint/2010/main" val="195643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The sun’s energy comes from FUSION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0" y="4724400"/>
            <a:ext cx="2743200" cy="1752600"/>
            <a:chOff x="5334000" y="4038600"/>
            <a:chExt cx="2743200" cy="1752600"/>
          </a:xfrm>
        </p:grpSpPr>
        <p:pic>
          <p:nvPicPr>
            <p:cNvPr id="14" name="Picture 13" descr="glossary_fusio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4038600"/>
              <a:ext cx="2743200" cy="172284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334000" y="5638800"/>
              <a:ext cx="6096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sol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95400"/>
            <a:ext cx="5829300" cy="38862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95600" y="2667000"/>
            <a:ext cx="2819400" cy="3581400"/>
            <a:chOff x="5334000" y="2438400"/>
            <a:chExt cx="2819400" cy="3581400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5410200" y="2438400"/>
              <a:ext cx="1524000" cy="2590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934200" y="2438400"/>
              <a:ext cx="1143000" cy="2590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5334000" y="4572000"/>
              <a:ext cx="2819400" cy="144780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2400" y="5257800"/>
            <a:ext cx="2743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Helvetica"/>
                <a:cs typeface="Helvetica"/>
              </a:rPr>
              <a:t>When small hot atoms (usually hydrogen) combine….</a:t>
            </a:r>
            <a:endParaRPr lang="en-US" sz="1600" b="0" dirty="0">
              <a:cs typeface="+mn-cs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096000" y="5334000"/>
            <a:ext cx="27432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Helvetica"/>
                <a:cs typeface="Helvetica"/>
              </a:rPr>
              <a:t>There is a lot of ENERGY produced!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0" dirty="0" smtClean="0">
                <a:latin typeface="Helvetica"/>
                <a:cs typeface="Helvetica"/>
              </a:rPr>
              <a:t>This is FUSION</a:t>
            </a:r>
            <a:endParaRPr lang="en-US" sz="16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2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as-longhorn-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419600"/>
            <a:ext cx="1337235" cy="66861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228600" y="1524000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buSzPct val="125000"/>
              <a:buFont typeface="Arial"/>
              <a:buChar char="•"/>
            </a:pPr>
            <a:r>
              <a:rPr lang="en-US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I’m originally from Colombia South America</a:t>
            </a:r>
          </a:p>
          <a:p>
            <a:pPr marL="382588" indent="-342900">
              <a:buSzPct val="125000"/>
              <a:buFont typeface="Arial"/>
              <a:buChar char="•"/>
            </a:pPr>
            <a:endParaRPr lang="en-US" dirty="0" smtClean="0">
              <a:latin typeface="Verdana"/>
              <a:ea typeface="ＭＳ Ｐゴシック" charset="0"/>
              <a:cs typeface="Verdana"/>
              <a:sym typeface="Arial" charset="0"/>
            </a:endParaRPr>
          </a:p>
          <a:p>
            <a:pPr marL="382588" indent="-342900">
              <a:buSzPct val="125000"/>
              <a:buFont typeface="Arial"/>
              <a:buChar char="•"/>
            </a:pPr>
            <a:r>
              <a:rPr lang="en-US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Started studying physics at the National University of Colombia at Bogota.</a:t>
            </a:r>
          </a:p>
          <a:p>
            <a:pPr marL="382588" indent="-342900">
              <a:buSzPct val="125000"/>
              <a:buFont typeface="Arial"/>
              <a:buChar char="•"/>
            </a:pPr>
            <a:endParaRPr lang="en-US" dirty="0" smtClean="0">
              <a:latin typeface="Verdana"/>
              <a:ea typeface="ＭＳ Ｐゴシック" charset="0"/>
              <a:cs typeface="Verdana"/>
              <a:sym typeface="Arial" charset="0"/>
            </a:endParaRPr>
          </a:p>
          <a:p>
            <a:pPr marL="382588" indent="-342900">
              <a:buSzPct val="125000"/>
              <a:buFont typeface="Arial"/>
              <a:buChar char="•"/>
            </a:pPr>
            <a:r>
              <a:rPr lang="en-US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Transferred to University of Texas at Austin where I finished undergrad (HOOK’EM HORNS!)</a:t>
            </a:r>
          </a:p>
          <a:p>
            <a:pPr marL="382588" indent="-342900">
              <a:buSzPct val="125000"/>
              <a:buFont typeface="Arial"/>
              <a:buChar char="•"/>
            </a:pPr>
            <a:endParaRPr lang="en-US" dirty="0" smtClean="0">
              <a:latin typeface="Verdana"/>
              <a:ea typeface="ＭＳ Ｐゴシック" charset="0"/>
              <a:cs typeface="Verdana"/>
              <a:sym typeface="Arial" charset="0"/>
            </a:endParaRPr>
          </a:p>
          <a:p>
            <a:pPr marL="382588" indent="-342900">
              <a:buSzPct val="125000"/>
              <a:buFont typeface="Arial"/>
              <a:buChar char="•"/>
            </a:pPr>
            <a:r>
              <a:rPr lang="en-US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Did my graduate work at MIT, in Boston on </a:t>
            </a:r>
            <a:r>
              <a:rPr lang="en-US" b="1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fusion</a:t>
            </a:r>
            <a:r>
              <a:rPr lang="en-US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 </a:t>
            </a:r>
            <a:r>
              <a:rPr lang="en-US" b="1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plasmas</a:t>
            </a:r>
            <a:r>
              <a:rPr lang="en-US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 (GO BEAVERS!)</a:t>
            </a:r>
            <a:endParaRPr lang="en-US" dirty="0"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" y="6601011"/>
            <a:ext cx="2962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2</a:t>
            </a:r>
          </a:p>
        </p:txBody>
      </p:sp>
      <p:pic>
        <p:nvPicPr>
          <p:cNvPr id="2" name="Picture 1" descr="cos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95400"/>
            <a:ext cx="2786742" cy="3048000"/>
          </a:xfrm>
          <a:prstGeom prst="rect">
            <a:avLst/>
          </a:prstGeom>
        </p:spPr>
      </p:pic>
      <p:pic>
        <p:nvPicPr>
          <p:cNvPr id="5" name="Picture 4" descr="2009083111110737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19600"/>
            <a:ext cx="1359515" cy="2057400"/>
          </a:xfrm>
          <a:prstGeom prst="rect">
            <a:avLst/>
          </a:prstGeom>
        </p:spPr>
      </p:pic>
      <p:pic>
        <p:nvPicPr>
          <p:cNvPr id="9" name="Picture 8" descr="PPPL-LOGO-FNL-158-Y-GRADIENT-KW-LMC_TRANSPAREN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34000"/>
            <a:ext cx="2069798" cy="1141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From Bogota to Austin to Cambridge to Princeton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6" name="Picture 5" descr="tiger-at-giants-stadium1-247x37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572000"/>
            <a:ext cx="1254760" cy="1905000"/>
          </a:xfrm>
          <a:prstGeom prst="rect">
            <a:avLst/>
          </a:prstGeom>
        </p:spPr>
      </p:pic>
      <p:sp>
        <p:nvSpPr>
          <p:cNvPr id="12" name="Rectangle 2"/>
          <p:cNvSpPr>
            <a:spLocks/>
          </p:cNvSpPr>
          <p:nvPr/>
        </p:nvSpPr>
        <p:spPr bwMode="auto">
          <a:xfrm>
            <a:off x="228600" y="5562600"/>
            <a:ext cx="350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SzPct val="125000"/>
              <a:buFont typeface="Arial"/>
              <a:buChar char="•"/>
            </a:pPr>
            <a:r>
              <a:rPr lang="en-US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Now I’m at the Princeton Plasma Physics Lab (GO TIGERS!)</a:t>
            </a:r>
            <a:endParaRPr lang="en-US" dirty="0"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2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Fusion energy is the other side of the nuclear energy coin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4486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12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12" name="Picture 1" descr="tableofelemen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4267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bcur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41005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119313" y="3124200"/>
            <a:ext cx="242887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086600" y="3429000"/>
            <a:ext cx="1066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dirty="0">
                <a:latin typeface="Times New Roman" charset="0"/>
                <a:cs typeface="+mn-cs"/>
              </a:rPr>
              <a:t>Fission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181600" y="2971800"/>
            <a:ext cx="1066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dirty="0">
                <a:latin typeface="Times New Roman" charset="0"/>
                <a:cs typeface="+mn-cs"/>
              </a:rPr>
              <a:t>Fusion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5334000" y="3505200"/>
            <a:ext cx="304800" cy="376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Picture 2" descr="Snpp-1-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600200"/>
            <a:ext cx="1969964" cy="1469593"/>
          </a:xfrm>
          <a:prstGeom prst="rect">
            <a:avLst/>
          </a:prstGeom>
        </p:spPr>
      </p:pic>
      <p:pic>
        <p:nvPicPr>
          <p:cNvPr id="18" name="Picture 17" descr="sol1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76400"/>
            <a:ext cx="1638300" cy="10922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5791200" y="2819400"/>
            <a:ext cx="0" cy="300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7696200" y="3200400"/>
            <a:ext cx="0" cy="300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2692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We can get a LOT of power from the nuclei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4486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11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9600" y="1219200"/>
            <a:ext cx="81534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dirty="0">
                <a:latin typeface="Times New Roman" charset="0"/>
                <a:cs typeface="+mn-cs"/>
              </a:rPr>
              <a:t>Protons and neutrons (“nucleons”) are bound together in the nucleus of an atom by the strong nuclear force.</a:t>
            </a:r>
          </a:p>
          <a:p>
            <a:pPr>
              <a:defRPr/>
            </a:pPr>
            <a:r>
              <a:rPr lang="en-US" sz="2400" b="0" dirty="0">
                <a:latin typeface="Times New Roman" charset="0"/>
                <a:cs typeface="+mn-cs"/>
              </a:rPr>
              <a:t>The mass can be converted to energy using….</a:t>
            </a:r>
          </a:p>
          <a:p>
            <a:pPr>
              <a:defRPr/>
            </a:pPr>
            <a:endParaRPr lang="en-US" sz="2400" b="0" dirty="0" smtClean="0">
              <a:latin typeface="Times New Roman" charset="0"/>
              <a:cs typeface="+mn-cs"/>
            </a:endParaRPr>
          </a:p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Times New Roman" charset="0"/>
              </a:rPr>
              <a:t>E=mc</a:t>
            </a:r>
            <a:r>
              <a:rPr lang="en-US" sz="4400" baseline="30000" dirty="0">
                <a:solidFill>
                  <a:prstClr val="black"/>
                </a:solidFill>
                <a:latin typeface="Times New Roman" charset="0"/>
              </a:rPr>
              <a:t>2</a:t>
            </a:r>
            <a:endParaRPr lang="en-US" sz="4400" dirty="0">
              <a:solidFill>
                <a:prstClr val="black"/>
              </a:solidFill>
              <a:latin typeface="Times New Roman" charset="0"/>
            </a:endParaRPr>
          </a:p>
          <a:p>
            <a:pPr>
              <a:defRPr/>
            </a:pPr>
            <a:endParaRPr lang="en-US" sz="2400" b="0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0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We can get a LOT of power from the nuclei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44866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11</a:t>
            </a:r>
          </a:p>
          <a:p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9600" y="1219200"/>
            <a:ext cx="81534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dirty="0">
                <a:latin typeface="Times New Roman" charset="0"/>
                <a:cs typeface="+mn-cs"/>
              </a:rPr>
              <a:t>Protons and neutrons (“nucleons”) are bound together in the nucleus of an atom by the strong nuclear force.</a:t>
            </a:r>
          </a:p>
          <a:p>
            <a:pPr>
              <a:defRPr/>
            </a:pPr>
            <a:r>
              <a:rPr lang="en-US" sz="2400" b="0" dirty="0">
                <a:latin typeface="Times New Roman" charset="0"/>
                <a:cs typeface="+mn-cs"/>
              </a:rPr>
              <a:t>The mass can be converted to energy using….</a:t>
            </a:r>
          </a:p>
          <a:p>
            <a:pPr>
              <a:defRPr/>
            </a:pPr>
            <a:endParaRPr lang="en-US" sz="2400" b="0" dirty="0" smtClean="0">
              <a:latin typeface="Times New Roman" charset="0"/>
              <a:cs typeface="+mn-cs"/>
            </a:endParaRPr>
          </a:p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Times New Roman" charset="0"/>
              </a:rPr>
              <a:t>E=mc</a:t>
            </a:r>
            <a:r>
              <a:rPr lang="en-US" sz="4400" baseline="30000" dirty="0">
                <a:solidFill>
                  <a:prstClr val="black"/>
                </a:solidFill>
                <a:latin typeface="Times New Roman" charset="0"/>
              </a:rPr>
              <a:t>2</a:t>
            </a:r>
            <a:endParaRPr lang="en-US" sz="4400" dirty="0">
              <a:solidFill>
                <a:prstClr val="black"/>
              </a:solidFill>
              <a:latin typeface="Times New Roman" charset="0"/>
            </a:endParaRPr>
          </a:p>
          <a:p>
            <a:pPr>
              <a:defRPr/>
            </a:pPr>
            <a:endParaRPr lang="en-US" sz="2400" b="0" dirty="0">
              <a:latin typeface="Times New Roman" charset="0"/>
              <a:cs typeface="+mn-cs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09600" y="3810000"/>
            <a:ext cx="8153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dirty="0">
                <a:latin typeface="Times New Roman" charset="0"/>
                <a:cs typeface="+mn-cs"/>
              </a:rPr>
              <a:t>This is a LOT, lets say I, Arturo, turn into energy: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" y="4876800"/>
            <a:ext cx="5486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dirty="0" err="1">
                <a:latin typeface="Times New Roman" charset="0"/>
                <a:cs typeface="+mn-cs"/>
              </a:rPr>
              <a:t>E</a:t>
            </a:r>
            <a:r>
              <a:rPr lang="en-US" sz="2400" b="0" baseline="-25000" dirty="0" err="1">
                <a:latin typeface="Times New Roman" charset="0"/>
                <a:cs typeface="+mn-cs"/>
              </a:rPr>
              <a:t>Arturo</a:t>
            </a:r>
            <a:r>
              <a:rPr lang="en-US" sz="2400" b="0" dirty="0">
                <a:latin typeface="Times New Roman" charset="0"/>
                <a:cs typeface="+mn-cs"/>
              </a:rPr>
              <a:t>=(90kg)(3x10</a:t>
            </a:r>
            <a:r>
              <a:rPr lang="en-US" sz="2400" b="0" baseline="30000" dirty="0">
                <a:latin typeface="Times New Roman" charset="0"/>
                <a:cs typeface="+mn-cs"/>
              </a:rPr>
              <a:t>8</a:t>
            </a:r>
            <a:r>
              <a:rPr lang="en-US" sz="2400" b="0" dirty="0">
                <a:latin typeface="Times New Roman" charset="0"/>
                <a:cs typeface="+mn-cs"/>
              </a:rPr>
              <a:t>m/</a:t>
            </a:r>
            <a:r>
              <a:rPr lang="en-US" sz="2400" b="0" dirty="0" err="1">
                <a:latin typeface="Times New Roman" charset="0"/>
                <a:cs typeface="+mn-cs"/>
              </a:rPr>
              <a:t>sg</a:t>
            </a:r>
            <a:r>
              <a:rPr lang="en-US" sz="2400" b="0" dirty="0">
                <a:latin typeface="Times New Roman" charset="0"/>
                <a:cs typeface="+mn-cs"/>
              </a:rPr>
              <a:t>)</a:t>
            </a:r>
            <a:r>
              <a:rPr lang="en-US" sz="2400" b="0" baseline="30000" dirty="0">
                <a:latin typeface="Times New Roman" charset="0"/>
                <a:cs typeface="+mn-cs"/>
              </a:rPr>
              <a:t>2</a:t>
            </a:r>
            <a:r>
              <a:rPr lang="en-US" sz="2400" b="0" dirty="0">
                <a:latin typeface="Times New Roman" charset="0"/>
                <a:cs typeface="+mn-cs"/>
              </a:rPr>
              <a:t>=8.1x10</a:t>
            </a:r>
            <a:r>
              <a:rPr lang="en-US" sz="2400" b="0" baseline="30000" dirty="0">
                <a:latin typeface="Times New Roman" charset="0"/>
                <a:cs typeface="+mn-cs"/>
              </a:rPr>
              <a:t>17</a:t>
            </a:r>
            <a:r>
              <a:rPr lang="en-US" sz="2400" b="0" dirty="0">
                <a:latin typeface="Times New Roman" charset="0"/>
                <a:cs typeface="+mn-cs"/>
              </a:rPr>
              <a:t>J </a:t>
            </a:r>
          </a:p>
        </p:txBody>
      </p:sp>
    </p:spTree>
    <p:extLst>
      <p:ext uri="{BB962C8B-B14F-4D97-AF65-F5344CB8AC3E}">
        <p14:creationId xmlns:p14="http://schemas.microsoft.com/office/powerpoint/2010/main" val="374079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We can get a LOT of power from the nuclei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44866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11</a:t>
            </a:r>
          </a:p>
          <a:p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9600" y="1219200"/>
            <a:ext cx="81534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dirty="0">
                <a:latin typeface="Times New Roman" charset="0"/>
                <a:cs typeface="+mn-cs"/>
              </a:rPr>
              <a:t>Protons and neutrons (“nucleons”) are bound together in the nucleus of an atom by the strong nuclear force.</a:t>
            </a:r>
          </a:p>
          <a:p>
            <a:pPr>
              <a:defRPr/>
            </a:pPr>
            <a:r>
              <a:rPr lang="en-US" sz="2400" b="0" dirty="0">
                <a:latin typeface="Times New Roman" charset="0"/>
                <a:cs typeface="+mn-cs"/>
              </a:rPr>
              <a:t>The mass can be converted to energy using….</a:t>
            </a:r>
          </a:p>
          <a:p>
            <a:pPr>
              <a:defRPr/>
            </a:pPr>
            <a:endParaRPr lang="en-US" sz="2400" b="0" dirty="0" smtClean="0">
              <a:latin typeface="Times New Roman" charset="0"/>
              <a:cs typeface="+mn-cs"/>
            </a:endParaRPr>
          </a:p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Times New Roman" charset="0"/>
              </a:rPr>
              <a:t>E=mc</a:t>
            </a:r>
            <a:r>
              <a:rPr lang="en-US" sz="4400" baseline="30000" dirty="0">
                <a:solidFill>
                  <a:prstClr val="black"/>
                </a:solidFill>
                <a:latin typeface="Times New Roman" charset="0"/>
              </a:rPr>
              <a:t>2</a:t>
            </a:r>
            <a:endParaRPr lang="en-US" sz="4400" dirty="0">
              <a:solidFill>
                <a:prstClr val="black"/>
              </a:solidFill>
              <a:latin typeface="Times New Roman" charset="0"/>
            </a:endParaRPr>
          </a:p>
          <a:p>
            <a:pPr>
              <a:defRPr/>
            </a:pPr>
            <a:endParaRPr lang="en-US" sz="2400" b="0" dirty="0">
              <a:latin typeface="Times New Roman" charset="0"/>
              <a:cs typeface="+mn-cs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09600" y="3810000"/>
            <a:ext cx="8153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dirty="0">
                <a:latin typeface="Times New Roman" charset="0"/>
                <a:cs typeface="+mn-cs"/>
              </a:rPr>
              <a:t>This is a LOT, lets say I, Arturo, turn into energy: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" y="4876800"/>
            <a:ext cx="5486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dirty="0" err="1">
                <a:latin typeface="Times New Roman" charset="0"/>
                <a:cs typeface="+mn-cs"/>
              </a:rPr>
              <a:t>E</a:t>
            </a:r>
            <a:r>
              <a:rPr lang="en-US" sz="2400" b="0" baseline="-25000" dirty="0" err="1">
                <a:latin typeface="Times New Roman" charset="0"/>
                <a:cs typeface="+mn-cs"/>
              </a:rPr>
              <a:t>Arturo</a:t>
            </a:r>
            <a:r>
              <a:rPr lang="en-US" sz="2400" b="0" dirty="0">
                <a:latin typeface="Times New Roman" charset="0"/>
                <a:cs typeface="+mn-cs"/>
              </a:rPr>
              <a:t>=(90kg)(3x10</a:t>
            </a:r>
            <a:r>
              <a:rPr lang="en-US" sz="2400" b="0" baseline="30000" dirty="0">
                <a:latin typeface="Times New Roman" charset="0"/>
                <a:cs typeface="+mn-cs"/>
              </a:rPr>
              <a:t>8</a:t>
            </a:r>
            <a:r>
              <a:rPr lang="en-US" sz="2400" b="0" dirty="0">
                <a:latin typeface="Times New Roman" charset="0"/>
                <a:cs typeface="+mn-cs"/>
              </a:rPr>
              <a:t>m/</a:t>
            </a:r>
            <a:r>
              <a:rPr lang="en-US" sz="2400" b="0" dirty="0" err="1">
                <a:latin typeface="Times New Roman" charset="0"/>
                <a:cs typeface="+mn-cs"/>
              </a:rPr>
              <a:t>sg</a:t>
            </a:r>
            <a:r>
              <a:rPr lang="en-US" sz="2400" b="0" dirty="0">
                <a:latin typeface="Times New Roman" charset="0"/>
                <a:cs typeface="+mn-cs"/>
              </a:rPr>
              <a:t>)</a:t>
            </a:r>
            <a:r>
              <a:rPr lang="en-US" sz="2400" b="0" baseline="30000" dirty="0">
                <a:latin typeface="Times New Roman" charset="0"/>
                <a:cs typeface="+mn-cs"/>
              </a:rPr>
              <a:t>2</a:t>
            </a:r>
            <a:r>
              <a:rPr lang="en-US" sz="2400" b="0" dirty="0">
                <a:latin typeface="Times New Roman" charset="0"/>
                <a:cs typeface="+mn-cs"/>
              </a:rPr>
              <a:t>=8.1x10</a:t>
            </a:r>
            <a:r>
              <a:rPr lang="en-US" sz="2400" b="0" baseline="30000" dirty="0">
                <a:latin typeface="Times New Roman" charset="0"/>
                <a:cs typeface="+mn-cs"/>
              </a:rPr>
              <a:t>17</a:t>
            </a:r>
            <a:r>
              <a:rPr lang="en-US" sz="2400" b="0" dirty="0">
                <a:latin typeface="Times New Roman" charset="0"/>
                <a:cs typeface="+mn-cs"/>
              </a:rPr>
              <a:t>J ~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715000" y="4648200"/>
            <a:ext cx="2514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dirty="0">
                <a:solidFill>
                  <a:srgbClr val="FF0000"/>
                </a:solidFill>
                <a:latin typeface="Times New Roman" charset="0"/>
                <a:cs typeface="+mn-cs"/>
              </a:rPr>
              <a:t>Energy consumed by the US in 1 day</a:t>
            </a:r>
          </a:p>
        </p:txBody>
      </p:sp>
    </p:spTree>
    <p:extLst>
      <p:ext uri="{BB962C8B-B14F-4D97-AF65-F5344CB8AC3E}">
        <p14:creationId xmlns:p14="http://schemas.microsoft.com/office/powerpoint/2010/main" val="136769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Hydrogen, Deuterium and Tritium</a:t>
            </a:r>
          </a:p>
        </p:txBody>
      </p:sp>
      <p:sp>
        <p:nvSpPr>
          <p:cNvPr id="6" name="Oval 34"/>
          <p:cNvSpPr>
            <a:spLocks noChangeArrowheads="1"/>
          </p:cNvSpPr>
          <p:nvPr/>
        </p:nvSpPr>
        <p:spPr bwMode="auto">
          <a:xfrm>
            <a:off x="4495800" y="3657600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990600" y="2895600"/>
            <a:ext cx="1981200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2"/>
          <p:cNvSpPr>
            <a:spLocks noChangeArrowheads="1"/>
          </p:cNvSpPr>
          <p:nvPr/>
        </p:nvSpPr>
        <p:spPr bwMode="auto">
          <a:xfrm>
            <a:off x="1752600" y="3657600"/>
            <a:ext cx="4572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1524000" y="2819400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1546225" y="2771775"/>
            <a:ext cx="252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/>
              <a:t>-</a:t>
            </a: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1817688" y="3668713"/>
            <a:ext cx="33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+</a:t>
            </a: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auto">
          <a:xfrm>
            <a:off x="3581400" y="2895600"/>
            <a:ext cx="1981200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25"/>
          <p:cNvSpPr>
            <a:spLocks noChangeArrowheads="1"/>
          </p:cNvSpPr>
          <p:nvPr/>
        </p:nvSpPr>
        <p:spPr bwMode="auto">
          <a:xfrm>
            <a:off x="4191000" y="3581400"/>
            <a:ext cx="4572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Oval 26"/>
          <p:cNvSpPr>
            <a:spLocks noChangeArrowheads="1"/>
          </p:cNvSpPr>
          <p:nvPr/>
        </p:nvSpPr>
        <p:spPr bwMode="auto">
          <a:xfrm>
            <a:off x="4114800" y="2819400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4137025" y="2771775"/>
            <a:ext cx="252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/>
              <a:t>-</a:t>
            </a:r>
          </a:p>
        </p:txBody>
      </p:sp>
      <p:sp>
        <p:nvSpPr>
          <p:cNvPr id="17" name="TextBox 28"/>
          <p:cNvSpPr txBox="1">
            <a:spLocks noChangeArrowheads="1"/>
          </p:cNvSpPr>
          <p:nvPr/>
        </p:nvSpPr>
        <p:spPr bwMode="auto">
          <a:xfrm>
            <a:off x="4256088" y="3592513"/>
            <a:ext cx="33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+</a:t>
            </a:r>
          </a:p>
        </p:txBody>
      </p:sp>
      <p:sp>
        <p:nvSpPr>
          <p:cNvPr id="19" name="TextBox 35"/>
          <p:cNvSpPr txBox="1">
            <a:spLocks noChangeArrowheads="1"/>
          </p:cNvSpPr>
          <p:nvPr/>
        </p:nvSpPr>
        <p:spPr bwMode="auto">
          <a:xfrm>
            <a:off x="4614863" y="36576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20" name="Oval 36"/>
          <p:cNvSpPr>
            <a:spLocks noChangeArrowheads="1"/>
          </p:cNvSpPr>
          <p:nvPr/>
        </p:nvSpPr>
        <p:spPr bwMode="auto">
          <a:xfrm>
            <a:off x="7086600" y="3657600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Oval 37"/>
          <p:cNvSpPr>
            <a:spLocks noChangeArrowheads="1"/>
          </p:cNvSpPr>
          <p:nvPr/>
        </p:nvSpPr>
        <p:spPr bwMode="auto">
          <a:xfrm>
            <a:off x="6172200" y="2895600"/>
            <a:ext cx="1981200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Oval 38"/>
          <p:cNvSpPr>
            <a:spLocks noChangeArrowheads="1"/>
          </p:cNvSpPr>
          <p:nvPr/>
        </p:nvSpPr>
        <p:spPr bwMode="auto">
          <a:xfrm>
            <a:off x="6781800" y="3581400"/>
            <a:ext cx="4572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Oval 39"/>
          <p:cNvSpPr>
            <a:spLocks noChangeArrowheads="1"/>
          </p:cNvSpPr>
          <p:nvPr/>
        </p:nvSpPr>
        <p:spPr bwMode="auto">
          <a:xfrm>
            <a:off x="6705600" y="2819400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40"/>
          <p:cNvSpPr txBox="1">
            <a:spLocks noChangeArrowheads="1"/>
          </p:cNvSpPr>
          <p:nvPr/>
        </p:nvSpPr>
        <p:spPr bwMode="auto">
          <a:xfrm>
            <a:off x="6727825" y="2771775"/>
            <a:ext cx="252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/>
              <a:t>-</a:t>
            </a:r>
          </a:p>
        </p:txBody>
      </p:sp>
      <p:sp>
        <p:nvSpPr>
          <p:cNvPr id="25" name="TextBox 41"/>
          <p:cNvSpPr txBox="1">
            <a:spLocks noChangeArrowheads="1"/>
          </p:cNvSpPr>
          <p:nvPr/>
        </p:nvSpPr>
        <p:spPr bwMode="auto">
          <a:xfrm>
            <a:off x="6846888" y="3592513"/>
            <a:ext cx="33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+</a:t>
            </a:r>
          </a:p>
        </p:txBody>
      </p:sp>
      <p:sp>
        <p:nvSpPr>
          <p:cNvPr id="26" name="TextBox 42"/>
          <p:cNvSpPr txBox="1">
            <a:spLocks noChangeArrowheads="1"/>
          </p:cNvSpPr>
          <p:nvPr/>
        </p:nvSpPr>
        <p:spPr bwMode="auto">
          <a:xfrm>
            <a:off x="7205663" y="36576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27" name="Oval 43"/>
          <p:cNvSpPr>
            <a:spLocks noChangeArrowheads="1"/>
          </p:cNvSpPr>
          <p:nvPr/>
        </p:nvSpPr>
        <p:spPr bwMode="auto">
          <a:xfrm>
            <a:off x="6858000" y="3886200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6934200" y="3886200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600200" y="2133600"/>
            <a:ext cx="533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baseline="30000" dirty="0">
                <a:latin typeface="Times New Roman" charset="0"/>
                <a:cs typeface="+mn-cs"/>
              </a:rPr>
              <a:t>1</a:t>
            </a:r>
            <a:r>
              <a:rPr lang="en-US" sz="2400" b="0" dirty="0">
                <a:latin typeface="Times New Roman" charset="0"/>
                <a:cs typeface="+mn-cs"/>
              </a:rPr>
              <a:t>H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3886200" y="2133600"/>
            <a:ext cx="1295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baseline="30000" dirty="0">
                <a:latin typeface="Times New Roman" charset="0"/>
                <a:cs typeface="+mn-cs"/>
              </a:rPr>
              <a:t>2</a:t>
            </a:r>
            <a:r>
              <a:rPr lang="en-US" sz="2400" b="0" dirty="0">
                <a:latin typeface="Times New Roman" charset="0"/>
                <a:cs typeface="+mn-cs"/>
              </a:rPr>
              <a:t>H or D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6553200" y="2133600"/>
            <a:ext cx="1143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baseline="30000" dirty="0">
                <a:latin typeface="Times New Roman" charset="0"/>
                <a:cs typeface="+mn-cs"/>
              </a:rPr>
              <a:t>3</a:t>
            </a:r>
            <a:r>
              <a:rPr lang="en-US" sz="2400" b="0" dirty="0">
                <a:latin typeface="Times New Roman" charset="0"/>
                <a:cs typeface="+mn-cs"/>
              </a:rPr>
              <a:t>H or T</a:t>
            </a:r>
          </a:p>
        </p:txBody>
      </p:sp>
    </p:spTree>
    <p:extLst>
      <p:ext uri="{BB962C8B-B14F-4D97-AF65-F5344CB8AC3E}">
        <p14:creationId xmlns:p14="http://schemas.microsoft.com/office/powerpoint/2010/main" val="321876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For both fusion and fission, the energy comes from the mass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7" y="6601011"/>
            <a:ext cx="4486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15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18" name="Picture 8" descr="fifu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781800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7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Problem: Same sign charges repel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7" y="6601011"/>
            <a:ext cx="6010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16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Picture 1" descr="electrical_charges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438400"/>
            <a:ext cx="3276600" cy="1459405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62000" y="1447800"/>
            <a:ext cx="7467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latin typeface="Helvetica"/>
                <a:cs typeface="Helvetica"/>
              </a:rPr>
              <a:t>But…if same charges repel, how do we make them collide?</a:t>
            </a:r>
            <a:endParaRPr lang="en-US" sz="2400" dirty="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479514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Problem: Same sign charges repel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7" y="6601011"/>
            <a:ext cx="6010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16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Picture 1" descr="electrical_charges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438400"/>
            <a:ext cx="3276600" cy="1459405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62000" y="1447800"/>
            <a:ext cx="7467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latin typeface="Helvetica"/>
                <a:cs typeface="Helvetica"/>
              </a:rPr>
              <a:t>But…if same charges repel, how do we make them collide?</a:t>
            </a:r>
            <a:endParaRPr lang="en-US" sz="2400" dirty="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b="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14400" y="3886200"/>
            <a:ext cx="7467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latin typeface="Helvetica"/>
                <a:cs typeface="Helvetica"/>
              </a:rPr>
              <a:t>We make it really hot!!</a:t>
            </a:r>
          </a:p>
          <a:p>
            <a:pPr>
              <a:spcBef>
                <a:spcPct val="50000"/>
              </a:spcBef>
              <a:defRPr/>
            </a:pP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209524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Really Really Really Hot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Picture 1" descr="cross_secti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5180281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887203" y="3706603"/>
            <a:ext cx="2661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(proportional to probability of reaction)</a:t>
            </a:r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657600" y="1981200"/>
            <a:ext cx="152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43200" y="1676400"/>
            <a:ext cx="3027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Peak at 70keV~700Mill Kelvin!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15000" y="2590800"/>
            <a:ext cx="3021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optimum temperature for</a:t>
            </a:r>
          </a:p>
          <a:p>
            <a:r>
              <a:rPr lang="en-US" dirty="0" smtClean="0"/>
              <a:t>Fusion devices is ~15keV</a:t>
            </a:r>
          </a:p>
          <a:p>
            <a:r>
              <a:rPr lang="en-US" dirty="0" smtClean="0"/>
              <a:t>~150 Million Kelvin!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15000" y="3810000"/>
            <a:ext cx="2382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center of the sun is </a:t>
            </a:r>
          </a:p>
          <a:p>
            <a:r>
              <a:rPr lang="en-US" dirty="0" smtClean="0"/>
              <a:t>~15 Million Kelvin!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15000" y="4724400"/>
            <a:ext cx="2993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How can we contain such hot </a:t>
            </a:r>
          </a:p>
          <a:p>
            <a:r>
              <a:rPr lang="en-US" b="1" dirty="0"/>
              <a:t>p</a:t>
            </a:r>
            <a:r>
              <a:rPr lang="en-US" b="1" dirty="0" smtClean="0"/>
              <a:t>lasma on earth?</a:t>
            </a:r>
          </a:p>
        </p:txBody>
      </p:sp>
    </p:spTree>
    <p:extLst>
      <p:ext uri="{BB962C8B-B14F-4D97-AF65-F5344CB8AC3E}">
        <p14:creationId xmlns:p14="http://schemas.microsoft.com/office/powerpoint/2010/main" val="49351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We use magnetic field to contain the plasma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81000" y="1600200"/>
            <a:ext cx="2743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latin typeface="Helvetica"/>
                <a:cs typeface="Helvetica"/>
              </a:rPr>
              <a:t>Plasma can be contained at millions of degrees by trapping them with magnetic field.  </a:t>
            </a:r>
            <a:endParaRPr lang="en-US" sz="2400" dirty="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b="0" dirty="0"/>
          </a:p>
        </p:txBody>
      </p:sp>
      <p:pic>
        <p:nvPicPr>
          <p:cNvPr id="2" name="Picture 1" descr="gyro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343400"/>
            <a:ext cx="4495800" cy="2242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99" y="4267200"/>
            <a:ext cx="4017547" cy="2258923"/>
          </a:xfrm>
          <a:prstGeom prst="rect">
            <a:avLst/>
          </a:prstGeom>
        </p:spPr>
      </p:pic>
      <p:pic>
        <p:nvPicPr>
          <p:cNvPr id="3" name="donut_mov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160020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1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PPPL: Princeton Plasma Physics Lab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9" name="Picture 8" descr="pppl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429000"/>
            <a:ext cx="3200400" cy="2560320"/>
          </a:xfrm>
          <a:prstGeom prst="rect">
            <a:avLst/>
          </a:prstGeom>
        </p:spPr>
      </p:pic>
      <p:pic>
        <p:nvPicPr>
          <p:cNvPr id="3" name="Picture 2" descr="U.S._National_labs_m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599"/>
            <a:ext cx="5334000" cy="411923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14800" y="4267200"/>
            <a:ext cx="914400" cy="228600"/>
          </a:xfrm>
          <a:prstGeom prst="ellipse">
            <a:avLst/>
          </a:prstGeom>
          <a:noFill/>
          <a:ln>
            <a:solidFill>
              <a:srgbClr val="E95F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4" idx="7"/>
          </p:cNvCxnSpPr>
          <p:nvPr/>
        </p:nvCxnSpPr>
        <p:spPr>
          <a:xfrm flipV="1">
            <a:off x="4895289" y="4191000"/>
            <a:ext cx="667311" cy="109678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096000" y="2209800"/>
            <a:ext cx="1905000" cy="1066800"/>
            <a:chOff x="152400" y="5440720"/>
            <a:chExt cx="1905000" cy="1066800"/>
          </a:xfrm>
        </p:grpSpPr>
        <p:sp>
          <p:nvSpPr>
            <p:cNvPr id="21" name="Rectangle 20"/>
            <p:cNvSpPr/>
            <p:nvPr/>
          </p:nvSpPr>
          <p:spPr>
            <a:xfrm>
              <a:off x="152400" y="5440720"/>
              <a:ext cx="1905000" cy="1066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pppl-logo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62" y="5470985"/>
              <a:ext cx="1857264" cy="1024287"/>
            </a:xfrm>
            <a:prstGeom prst="rect">
              <a:avLst/>
            </a:prstGeom>
          </p:spPr>
        </p:pic>
      </p:grpSp>
      <p:sp>
        <p:nvSpPr>
          <p:cNvPr id="15" name="Rectangle 2"/>
          <p:cNvSpPr>
            <a:spLocks/>
          </p:cNvSpPr>
          <p:nvPr/>
        </p:nvSpPr>
        <p:spPr bwMode="auto">
          <a:xfrm>
            <a:off x="228600" y="1295400"/>
            <a:ext cx="861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buSzPct val="125000"/>
              <a:buFont typeface="Arial"/>
              <a:buChar char="•"/>
            </a:pPr>
            <a:r>
              <a:rPr lang="en-US" sz="2000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PPPL is one of 17 DoE national laboratories.</a:t>
            </a:r>
          </a:p>
          <a:p>
            <a:pPr marL="382588" indent="-342900">
              <a:buSzPct val="125000"/>
              <a:buFont typeface="Arial"/>
              <a:buChar char="•"/>
            </a:pPr>
            <a:r>
              <a:rPr lang="en-US" sz="2000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We are managed by Princeton University but have a government mandate that focuses on fusion energy research and basic plasma science.</a:t>
            </a:r>
          </a:p>
        </p:txBody>
      </p:sp>
    </p:spTree>
    <p:extLst>
      <p:ext uri="{BB962C8B-B14F-4D97-AF65-F5344CB8AC3E}">
        <p14:creationId xmlns:p14="http://schemas.microsoft.com/office/powerpoint/2010/main" val="293653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triped Right Arrow 19"/>
          <p:cNvSpPr/>
          <p:nvPr/>
        </p:nvSpPr>
        <p:spPr>
          <a:xfrm rot="12784412">
            <a:off x="1468525" y="1944598"/>
            <a:ext cx="496601" cy="24321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/>
          <p:cNvSpPr/>
          <p:nvPr/>
        </p:nvSpPr>
        <p:spPr>
          <a:xfrm rot="19356753">
            <a:off x="4415047" y="1842742"/>
            <a:ext cx="533400" cy="2286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Circular fields are not enough though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9" name="Picture 8" descr="gyro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7" y="1371600"/>
            <a:ext cx="4495800" cy="2242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657" y="1905000"/>
            <a:ext cx="838200" cy="4707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164" flipH="1">
            <a:off x="4201057" y="1828800"/>
            <a:ext cx="762000" cy="4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1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triped Right Arrow 19"/>
          <p:cNvSpPr/>
          <p:nvPr/>
        </p:nvSpPr>
        <p:spPr>
          <a:xfrm rot="12784412">
            <a:off x="1468525" y="1944598"/>
            <a:ext cx="496601" cy="24321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/>
          <p:cNvSpPr/>
          <p:nvPr/>
        </p:nvSpPr>
        <p:spPr>
          <a:xfrm rot="19356753">
            <a:off x="4415047" y="1842742"/>
            <a:ext cx="533400" cy="2286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Circular fields are not enough though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9" name="Picture 8" descr="gyro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7" y="1371600"/>
            <a:ext cx="4495800" cy="2242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657" y="1905000"/>
            <a:ext cx="838200" cy="4707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164" flipH="1">
            <a:off x="4201057" y="1828800"/>
            <a:ext cx="762000" cy="4707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43000" y="2209800"/>
            <a:ext cx="19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Good curvature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962400" y="1295400"/>
            <a:ext cx="17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Bad curvature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691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triped Right Arrow 19"/>
          <p:cNvSpPr/>
          <p:nvPr/>
        </p:nvSpPr>
        <p:spPr>
          <a:xfrm rot="12784412">
            <a:off x="1468525" y="1944598"/>
            <a:ext cx="496601" cy="24321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/>
          <p:cNvSpPr/>
          <p:nvPr/>
        </p:nvSpPr>
        <p:spPr>
          <a:xfrm rot="19356753">
            <a:off x="4415047" y="1842742"/>
            <a:ext cx="533400" cy="2286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Circular fields are not enough though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9" name="Picture 8" descr="gyro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7" y="1371600"/>
            <a:ext cx="4495800" cy="2242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657" y="1905000"/>
            <a:ext cx="838200" cy="4707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6164" flipH="1">
            <a:off x="4201057" y="1828800"/>
            <a:ext cx="762000" cy="4707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43000" y="2209800"/>
            <a:ext cx="19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Good curvature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962400" y="1295400"/>
            <a:ext cx="17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Bad curvature</a:t>
            </a:r>
            <a:endParaRPr lang="en-US" b="1" dirty="0"/>
          </a:p>
        </p:txBody>
      </p:sp>
      <p:pic>
        <p:nvPicPr>
          <p:cNvPr id="23" name="dip2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1676400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1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triped Right Arrow 19"/>
          <p:cNvSpPr/>
          <p:nvPr/>
        </p:nvSpPr>
        <p:spPr>
          <a:xfrm rot="12784412">
            <a:off x="1468525" y="1944598"/>
            <a:ext cx="496601" cy="24321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/>
          <p:cNvSpPr/>
          <p:nvPr/>
        </p:nvSpPr>
        <p:spPr>
          <a:xfrm rot="19356753">
            <a:off x="4415047" y="1842742"/>
            <a:ext cx="533400" cy="2286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Circular fields are not enough though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9" name="Picture 8" descr="gyro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7" y="1371600"/>
            <a:ext cx="4495800" cy="2242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657" y="1905000"/>
            <a:ext cx="838200" cy="4707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164" flipH="1">
            <a:off x="4201057" y="1828800"/>
            <a:ext cx="762000" cy="4707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43000" y="2209800"/>
            <a:ext cx="19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Good curvature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962400" y="1295400"/>
            <a:ext cx="17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Bad curvature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00200"/>
            <a:ext cx="2438400" cy="2438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92676" y="3352800"/>
            <a:ext cx="17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Bad curvature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1447800"/>
            <a:ext cx="19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Good curvature</a:t>
            </a:r>
            <a:endParaRPr lang="en-US" b="1" dirty="0"/>
          </a:p>
        </p:txBody>
      </p:sp>
      <p:sp>
        <p:nvSpPr>
          <p:cNvPr id="19" name="Curved Up Arrow 18"/>
          <p:cNvSpPr/>
          <p:nvPr/>
        </p:nvSpPr>
        <p:spPr>
          <a:xfrm>
            <a:off x="6477000" y="2971800"/>
            <a:ext cx="1524000" cy="4572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Up Arrow 23"/>
          <p:cNvSpPr/>
          <p:nvPr/>
        </p:nvSpPr>
        <p:spPr>
          <a:xfrm rot="10800000">
            <a:off x="6400800" y="1752600"/>
            <a:ext cx="1524000" cy="4572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1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524794"/>
            <a:ext cx="3810000" cy="3104606"/>
          </a:xfrm>
          <a:prstGeom prst="rect">
            <a:avLst/>
          </a:prstGeom>
        </p:spPr>
      </p:pic>
      <p:sp>
        <p:nvSpPr>
          <p:cNvPr id="20" name="Striped Right Arrow 19"/>
          <p:cNvSpPr/>
          <p:nvPr/>
        </p:nvSpPr>
        <p:spPr>
          <a:xfrm rot="12784412">
            <a:off x="1468525" y="1944598"/>
            <a:ext cx="496601" cy="24321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/>
          <p:cNvSpPr/>
          <p:nvPr/>
        </p:nvSpPr>
        <p:spPr>
          <a:xfrm rot="19356753">
            <a:off x="4415047" y="1842742"/>
            <a:ext cx="533400" cy="2286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Circular fields are not enough though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9" name="Picture 8" descr="gyro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7" y="1371600"/>
            <a:ext cx="4495800" cy="2242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657" y="1905000"/>
            <a:ext cx="838200" cy="4707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6164" flipH="1">
            <a:off x="4201057" y="1828800"/>
            <a:ext cx="762000" cy="4707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43000" y="2209800"/>
            <a:ext cx="19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Good curvature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962400" y="1295400"/>
            <a:ext cx="17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Bad curvature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600200"/>
            <a:ext cx="2438400" cy="2438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92676" y="3352800"/>
            <a:ext cx="17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Bad curvature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1447800"/>
            <a:ext cx="19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Good curvature</a:t>
            </a:r>
            <a:endParaRPr lang="en-US" b="1" dirty="0"/>
          </a:p>
        </p:txBody>
      </p:sp>
      <p:sp>
        <p:nvSpPr>
          <p:cNvPr id="19" name="Curved Up Arrow 18"/>
          <p:cNvSpPr/>
          <p:nvPr/>
        </p:nvSpPr>
        <p:spPr>
          <a:xfrm>
            <a:off x="6477000" y="2971800"/>
            <a:ext cx="1524000" cy="4572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Up Arrow 23"/>
          <p:cNvSpPr/>
          <p:nvPr/>
        </p:nvSpPr>
        <p:spPr>
          <a:xfrm rot="10800000">
            <a:off x="6400800" y="1752600"/>
            <a:ext cx="1524000" cy="4572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1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524794"/>
            <a:ext cx="3810000" cy="3104606"/>
          </a:xfrm>
          <a:prstGeom prst="rect">
            <a:avLst/>
          </a:prstGeom>
        </p:spPr>
      </p:pic>
      <p:sp>
        <p:nvSpPr>
          <p:cNvPr id="20" name="Striped Right Arrow 19"/>
          <p:cNvSpPr/>
          <p:nvPr/>
        </p:nvSpPr>
        <p:spPr>
          <a:xfrm rot="12784412">
            <a:off x="1468525" y="1944598"/>
            <a:ext cx="496601" cy="24321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/>
          <p:cNvSpPr/>
          <p:nvPr/>
        </p:nvSpPr>
        <p:spPr>
          <a:xfrm rot="19356753">
            <a:off x="4415047" y="1842742"/>
            <a:ext cx="533400" cy="2286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Circular fields are not enough though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9" name="Picture 8" descr="gyro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7" y="1371600"/>
            <a:ext cx="4495800" cy="2242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657" y="1905000"/>
            <a:ext cx="838200" cy="4707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6164" flipH="1">
            <a:off x="4201057" y="1828800"/>
            <a:ext cx="762000" cy="4707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43000" y="2209800"/>
            <a:ext cx="19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Good curvature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962400" y="1295400"/>
            <a:ext cx="17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Bad curvature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600200"/>
            <a:ext cx="2438400" cy="2438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92676" y="3352800"/>
            <a:ext cx="17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Bad curvature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1447800"/>
            <a:ext cx="19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Good curvature</a:t>
            </a:r>
            <a:endParaRPr lang="en-US" b="1" dirty="0"/>
          </a:p>
        </p:txBody>
      </p:sp>
      <p:sp>
        <p:nvSpPr>
          <p:cNvPr id="19" name="Curved Up Arrow 18"/>
          <p:cNvSpPr/>
          <p:nvPr/>
        </p:nvSpPr>
        <p:spPr>
          <a:xfrm>
            <a:off x="6477000" y="2971800"/>
            <a:ext cx="1524000" cy="4572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Up Arrow 23"/>
          <p:cNvSpPr/>
          <p:nvPr/>
        </p:nvSpPr>
        <p:spPr>
          <a:xfrm rot="10800000">
            <a:off x="6400800" y="1752600"/>
            <a:ext cx="1524000" cy="4572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4191000"/>
            <a:ext cx="37719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1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The two main configurations of magnetic confinement devices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86200"/>
            <a:ext cx="3785246" cy="2488799"/>
          </a:xfrm>
          <a:prstGeom prst="rect">
            <a:avLst/>
          </a:prstGeom>
        </p:spPr>
      </p:pic>
      <p:pic>
        <p:nvPicPr>
          <p:cNvPr id="7" name="Picture 6" descr="tokamak_e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2743200" cy="1712794"/>
          </a:xfrm>
          <a:prstGeom prst="rect">
            <a:avLst/>
          </a:prstGeom>
        </p:spPr>
      </p:pic>
      <p:pic>
        <p:nvPicPr>
          <p:cNvPr id="8" name="Picture 7" descr="grafik_stellarator_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701631"/>
            <a:ext cx="2588783" cy="1498769"/>
          </a:xfrm>
          <a:prstGeom prst="rect">
            <a:avLst/>
          </a:prstGeom>
        </p:spPr>
      </p:pic>
      <p:pic>
        <p:nvPicPr>
          <p:cNvPr id="9" name="Picture 8" descr="nstx_schemati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20453"/>
            <a:ext cx="2362200" cy="27089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800" y="12954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Tokamak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1295400"/>
            <a:ext cx="132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Stellarator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71600" y="3505200"/>
            <a:ext cx="191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NSTXU @ PPPL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335280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W7X @ Max-Planck / Germany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3886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In a </a:t>
            </a:r>
            <a:r>
              <a:rPr lang="en-US" sz="32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Tokamak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 the </a:t>
            </a:r>
            <a:r>
              <a:rPr lang="en-US" sz="32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Toroidal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 Field is Easy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3123" y="2985877"/>
            <a:ext cx="4498554" cy="2489200"/>
          </a:xfrm>
          <a:prstGeom prst="rect">
            <a:avLst/>
          </a:prstGeo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09600" y="1219200"/>
            <a:ext cx="8305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latin typeface="Helvetica"/>
                <a:cs typeface="Helvetica"/>
              </a:rPr>
              <a:t>Electric currents create magnetic fields (Electromagnets)</a:t>
            </a:r>
            <a:endParaRPr lang="en-US" sz="2400" dirty="0" smtClean="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b="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676400"/>
            <a:ext cx="4419600" cy="464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6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The </a:t>
            </a:r>
            <a:r>
              <a:rPr lang="en-US" sz="32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Poloidal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 field is a bit harder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09600" y="1219201"/>
            <a:ext cx="8305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latin typeface="Helvetica"/>
                <a:cs typeface="Helvetica"/>
              </a:rPr>
              <a:t>The </a:t>
            </a:r>
            <a:r>
              <a:rPr lang="en-US" sz="2400" dirty="0" err="1" smtClean="0">
                <a:latin typeface="Helvetica"/>
                <a:cs typeface="Helvetica"/>
              </a:rPr>
              <a:t>poloidal</a:t>
            </a:r>
            <a:r>
              <a:rPr lang="en-US" sz="2400" dirty="0" smtClean="0">
                <a:latin typeface="Helvetica"/>
                <a:cs typeface="Helvetica"/>
              </a:rPr>
              <a:t> field is induced using a central solenoid</a:t>
            </a:r>
            <a:endParaRPr lang="en-US" sz="2400" dirty="0" smtClean="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b="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752600"/>
            <a:ext cx="4419600" cy="4641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48742"/>
            <a:ext cx="4038600" cy="1394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81200"/>
            <a:ext cx="4498554" cy="2489200"/>
          </a:xfrm>
          <a:prstGeom prst="rect">
            <a:avLst/>
          </a:prstGeom>
        </p:spPr>
      </p:pic>
      <p:pic>
        <p:nvPicPr>
          <p:cNvPr id="20" name="Picture 19" descr="ohmic_coil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1828800"/>
            <a:ext cx="1000539" cy="9144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477000" y="3352800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543800" y="1600200"/>
            <a:ext cx="16002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1" idx="0"/>
          </p:cNvCxnSpPr>
          <p:nvPr/>
        </p:nvCxnSpPr>
        <p:spPr>
          <a:xfrm rot="5400000" flipH="1" flipV="1">
            <a:off x="6400800" y="2133600"/>
            <a:ext cx="1371600" cy="1066800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1" idx="5"/>
          </p:cNvCxnSpPr>
          <p:nvPr/>
        </p:nvCxnSpPr>
        <p:spPr>
          <a:xfrm rot="5400000" flipH="1" flipV="1">
            <a:off x="7312025" y="2158907"/>
            <a:ext cx="619032" cy="202891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86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The </a:t>
            </a:r>
            <a:r>
              <a:rPr lang="en-US" sz="32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Poloidal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 field is a bit harder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09600" y="1219201"/>
            <a:ext cx="8305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latin typeface="Helvetica"/>
                <a:cs typeface="Helvetica"/>
              </a:rPr>
              <a:t>The </a:t>
            </a:r>
            <a:r>
              <a:rPr lang="en-US" sz="2400" dirty="0" err="1" smtClean="0">
                <a:latin typeface="Helvetica"/>
                <a:cs typeface="Helvetica"/>
              </a:rPr>
              <a:t>poloidal</a:t>
            </a:r>
            <a:r>
              <a:rPr lang="en-US" sz="2400" dirty="0" smtClean="0">
                <a:latin typeface="Helvetica"/>
                <a:cs typeface="Helvetica"/>
              </a:rPr>
              <a:t> field is induced using a central solenoid</a:t>
            </a:r>
            <a:endParaRPr lang="en-US" sz="2400" dirty="0" smtClean="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b="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676400"/>
            <a:ext cx="4419600" cy="4641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48742"/>
            <a:ext cx="4038600" cy="1394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81200"/>
            <a:ext cx="4498554" cy="24892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910682" y="3200400"/>
            <a:ext cx="381000" cy="1219200"/>
          </a:xfrm>
          <a:prstGeom prst="ellipse">
            <a:avLst/>
          </a:prstGeom>
          <a:solidFill>
            <a:srgbClr val="A645B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19800" y="3200400"/>
            <a:ext cx="381000" cy="1219200"/>
          </a:xfrm>
          <a:prstGeom prst="ellipse">
            <a:avLst/>
          </a:prstGeom>
          <a:solidFill>
            <a:srgbClr val="A645B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50680" y="5983069"/>
            <a:ext cx="2121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plasma is the</a:t>
            </a:r>
          </a:p>
          <a:p>
            <a:r>
              <a:rPr lang="en-US" b="1" dirty="0" smtClean="0"/>
              <a:t>secondary</a:t>
            </a:r>
            <a:endParaRPr lang="en-US" b="1" dirty="0"/>
          </a:p>
        </p:txBody>
      </p:sp>
      <p:sp>
        <p:nvSpPr>
          <p:cNvPr id="12" name="Up Arrow 11"/>
          <p:cNvSpPr/>
          <p:nvPr/>
        </p:nvSpPr>
        <p:spPr>
          <a:xfrm>
            <a:off x="6172200" y="4495800"/>
            <a:ext cx="152400" cy="1600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7086600" y="4495800"/>
            <a:ext cx="152400" cy="1600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68051" y="1676400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solenoid</a:t>
            </a:r>
          </a:p>
          <a:p>
            <a:r>
              <a:rPr lang="en-US" b="1" dirty="0" smtClean="0"/>
              <a:t>Is the primary</a:t>
            </a:r>
            <a:endParaRPr lang="en-US" b="1" dirty="0"/>
          </a:p>
        </p:txBody>
      </p:sp>
      <p:sp>
        <p:nvSpPr>
          <p:cNvPr id="17" name="Up Arrow 16"/>
          <p:cNvSpPr/>
          <p:nvPr/>
        </p:nvSpPr>
        <p:spPr>
          <a:xfrm rot="13728426">
            <a:off x="6927295" y="2139118"/>
            <a:ext cx="380824" cy="7620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6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So…what is plasma?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2962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7</a:t>
            </a:r>
          </a:p>
        </p:txBody>
      </p:sp>
      <p:pic>
        <p:nvPicPr>
          <p:cNvPr id="8" name="Picture 8" descr="E-4phas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90766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57200" y="1762303"/>
            <a:ext cx="3886200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0" dirty="0">
                <a:latin typeface="Times New Roman" charset="0"/>
                <a:cs typeface="+mn-cs"/>
              </a:rPr>
              <a:t>Matter becomes a plasma when the electrons have enough energy to </a:t>
            </a:r>
            <a:r>
              <a:rPr lang="ja-JP" altLang="en-US" sz="3200" b="0" dirty="0">
                <a:latin typeface="Times New Roman" charset="0"/>
                <a:cs typeface="+mn-cs"/>
              </a:rPr>
              <a:t>“</a:t>
            </a:r>
            <a:r>
              <a:rPr lang="en-US" sz="3200" b="0" dirty="0">
                <a:latin typeface="Times New Roman" charset="0"/>
                <a:cs typeface="+mn-cs"/>
              </a:rPr>
              <a:t>detach</a:t>
            </a:r>
            <a:r>
              <a:rPr lang="ja-JP" altLang="en-US" sz="3200" b="0" dirty="0">
                <a:latin typeface="Times New Roman" charset="0"/>
                <a:cs typeface="+mn-cs"/>
              </a:rPr>
              <a:t>”</a:t>
            </a:r>
            <a:r>
              <a:rPr lang="en-US" sz="3200" b="0" dirty="0">
                <a:latin typeface="Times New Roman" charset="0"/>
                <a:cs typeface="+mn-cs"/>
              </a:rPr>
              <a:t> from their nuclei (ions</a:t>
            </a:r>
            <a:r>
              <a:rPr lang="en-US" sz="3200" b="0" dirty="0" smtClean="0">
                <a:latin typeface="Times New Roman" charset="0"/>
                <a:cs typeface="+mn-cs"/>
              </a:rPr>
              <a:t>)…but…how small are atoms?</a:t>
            </a:r>
            <a:endParaRPr lang="en-US" sz="3200" b="0" dirty="0">
              <a:latin typeface="Times New Roman" charset="0"/>
              <a:cs typeface="+mn-cs"/>
            </a:endParaRPr>
          </a:p>
          <a:p>
            <a:pPr>
              <a:defRPr/>
            </a:pPr>
            <a:endParaRPr lang="en-US" sz="2000" b="0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626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The </a:t>
            </a:r>
            <a:r>
              <a:rPr lang="en-US" sz="32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Poloidal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 field is a bit harder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09600" y="1219201"/>
            <a:ext cx="8305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latin typeface="Helvetica"/>
                <a:cs typeface="Helvetica"/>
              </a:rPr>
              <a:t>The </a:t>
            </a:r>
            <a:r>
              <a:rPr lang="en-US" sz="2400" dirty="0" err="1" smtClean="0">
                <a:latin typeface="Helvetica"/>
                <a:cs typeface="Helvetica"/>
              </a:rPr>
              <a:t>poloidal</a:t>
            </a:r>
            <a:r>
              <a:rPr lang="en-US" sz="2400" dirty="0" smtClean="0">
                <a:latin typeface="Helvetica"/>
                <a:cs typeface="Helvetica"/>
              </a:rPr>
              <a:t> field is induced using a central solenoid</a:t>
            </a:r>
            <a:endParaRPr lang="en-US" sz="2400" dirty="0" smtClean="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b="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676400"/>
            <a:ext cx="4419600" cy="4641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48742"/>
            <a:ext cx="4038600" cy="1394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81200"/>
            <a:ext cx="4498554" cy="24892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910682" y="3200400"/>
            <a:ext cx="381000" cy="1219200"/>
          </a:xfrm>
          <a:prstGeom prst="ellipse">
            <a:avLst/>
          </a:prstGeom>
          <a:solidFill>
            <a:srgbClr val="A645B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19800" y="3200400"/>
            <a:ext cx="381000" cy="1219200"/>
          </a:xfrm>
          <a:prstGeom prst="ellipse">
            <a:avLst/>
          </a:prstGeom>
          <a:solidFill>
            <a:srgbClr val="A645B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50680" y="5983069"/>
            <a:ext cx="2121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plasma is the</a:t>
            </a:r>
          </a:p>
          <a:p>
            <a:r>
              <a:rPr lang="en-US" b="1" dirty="0" smtClean="0"/>
              <a:t>secondary</a:t>
            </a:r>
            <a:endParaRPr lang="en-US" b="1" dirty="0"/>
          </a:p>
        </p:txBody>
      </p:sp>
      <p:sp>
        <p:nvSpPr>
          <p:cNvPr id="12" name="Up Arrow 11"/>
          <p:cNvSpPr/>
          <p:nvPr/>
        </p:nvSpPr>
        <p:spPr>
          <a:xfrm>
            <a:off x="6172200" y="4495800"/>
            <a:ext cx="152400" cy="1600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7086600" y="4495800"/>
            <a:ext cx="152400" cy="1600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68051" y="1676400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solenoid</a:t>
            </a:r>
          </a:p>
          <a:p>
            <a:r>
              <a:rPr lang="en-US" b="1" dirty="0" smtClean="0"/>
              <a:t>Is the primary</a:t>
            </a:r>
            <a:endParaRPr lang="en-US" b="1" dirty="0"/>
          </a:p>
        </p:txBody>
      </p:sp>
      <p:sp>
        <p:nvSpPr>
          <p:cNvPr id="17" name="Up Arrow 16"/>
          <p:cNvSpPr/>
          <p:nvPr/>
        </p:nvSpPr>
        <p:spPr>
          <a:xfrm rot="13728426">
            <a:off x="6927295" y="2139118"/>
            <a:ext cx="380824" cy="7620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0" y="5842337"/>
            <a:ext cx="5105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  <a:t>Added benefit: you heat the plasma with the current</a:t>
            </a:r>
            <a:endParaRPr lang="en-US" sz="2400" dirty="0" smtClean="0">
              <a:solidFill>
                <a:srgbClr val="FF000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83886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The U in NSTX-U is the Upgrade that just finished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1" name="Picture 20" descr="lm-2010-nstx-upgrade-600r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371600"/>
            <a:ext cx="1600200" cy="508396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1000" y="1524000"/>
            <a:ext cx="541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In 2012, NSTX went down for the upgrade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The main change was the improvement of the center stack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With the new changes, NSTXU will have: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x2 </a:t>
            </a:r>
            <a:r>
              <a:rPr lang="en-US" dirty="0" err="1" smtClean="0"/>
              <a:t>toroidal</a:t>
            </a:r>
            <a:r>
              <a:rPr lang="en-US" dirty="0" smtClean="0"/>
              <a:t> field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x2 plasma current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x5 Pulse length </a:t>
            </a:r>
          </a:p>
        </p:txBody>
      </p:sp>
      <p:sp>
        <p:nvSpPr>
          <p:cNvPr id="23" name="object 9"/>
          <p:cNvSpPr/>
          <p:nvPr/>
        </p:nvSpPr>
        <p:spPr>
          <a:xfrm>
            <a:off x="3200400" y="3810000"/>
            <a:ext cx="3352800" cy="25667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381000" y="426720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The upgraded center stack has been tested and installed.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Operation will begin by the end of the month</a:t>
            </a:r>
          </a:p>
        </p:txBody>
      </p:sp>
    </p:spTree>
    <p:extLst>
      <p:ext uri="{BB962C8B-B14F-4D97-AF65-F5344CB8AC3E}">
        <p14:creationId xmlns:p14="http://schemas.microsoft.com/office/powerpoint/2010/main" val="183886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There are many </a:t>
            </a:r>
            <a:r>
              <a:rPr lang="en-US" sz="24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tokamaks</a:t>
            </a:r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 around the world studying different plasma parameters and shapes</a:t>
            </a:r>
            <a:endPara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7" y="6601011"/>
            <a:ext cx="5248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16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1344"/>
            <a:ext cx="9224113" cy="4690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200400"/>
            <a:ext cx="410647" cy="260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048000"/>
            <a:ext cx="484959" cy="279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3276600"/>
            <a:ext cx="532471" cy="3712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9696" y="3352800"/>
            <a:ext cx="486104" cy="381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323" y="3733800"/>
            <a:ext cx="385877" cy="457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000" y="2514600"/>
            <a:ext cx="292100" cy="2699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2400" y="2743200"/>
            <a:ext cx="369661" cy="381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0745" y="2791587"/>
            <a:ext cx="313655" cy="2564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800" y="3276600"/>
            <a:ext cx="362755" cy="381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0878" y="4495800"/>
            <a:ext cx="269522" cy="381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24400" y="2743200"/>
            <a:ext cx="336910" cy="2349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43800" y="2971800"/>
            <a:ext cx="381000" cy="3581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05400" y="2667000"/>
            <a:ext cx="330200" cy="26378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14400" y="2895600"/>
            <a:ext cx="72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DIII-D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1704478" y="2743200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Alcator</a:t>
            </a:r>
            <a:r>
              <a:rPr lang="en-US" sz="1600" dirty="0" smtClean="0"/>
              <a:t> C-Mod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2015531" y="3581400"/>
            <a:ext cx="88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NSTXU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2769087" y="4191000"/>
            <a:ext cx="583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ETE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3873858" y="3048000"/>
            <a:ext cx="545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JET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3962400" y="2209800"/>
            <a:ext cx="750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MAST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4267200" y="2971800"/>
            <a:ext cx="106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Tora</a:t>
            </a:r>
            <a:r>
              <a:rPr lang="en-US" sz="1400" dirty="0" smtClean="0"/>
              <a:t> Supra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4495800" y="2404646"/>
            <a:ext cx="960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Asdex</a:t>
            </a:r>
            <a:r>
              <a:rPr lang="en-US" sz="1600" dirty="0" smtClean="0"/>
              <a:t> U</a:t>
            </a:r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5334000" y="2633246"/>
            <a:ext cx="538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T10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943600" y="4114800"/>
            <a:ext cx="754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SST-1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6934200" y="3581400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EAST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7387245" y="2667000"/>
            <a:ext cx="766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K-Star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7696200" y="3657600"/>
            <a:ext cx="697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JT-60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7467600" y="5791200"/>
            <a:ext cx="12224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*Plus </a:t>
            </a:r>
            <a:r>
              <a:rPr lang="en-US" sz="1600" smtClean="0"/>
              <a:t>many</a:t>
            </a:r>
          </a:p>
          <a:p>
            <a:r>
              <a:rPr lang="en-US" sz="1600" smtClean="0"/>
              <a:t>more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085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There are many </a:t>
            </a:r>
            <a:r>
              <a:rPr lang="en-US" sz="24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tokamaks</a:t>
            </a:r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 around the world studying different plasma parameters and shapes</a:t>
            </a:r>
            <a:endPara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7" y="6601011"/>
            <a:ext cx="5248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16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1344"/>
            <a:ext cx="9224113" cy="4690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200400"/>
            <a:ext cx="410647" cy="260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048000"/>
            <a:ext cx="484959" cy="279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3276600"/>
            <a:ext cx="532471" cy="3712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9696" y="3352800"/>
            <a:ext cx="486104" cy="381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323" y="3733800"/>
            <a:ext cx="385877" cy="457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000" y="2514600"/>
            <a:ext cx="292100" cy="2699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2400" y="2743200"/>
            <a:ext cx="369661" cy="381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0745" y="2791587"/>
            <a:ext cx="313655" cy="2564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800" y="3276600"/>
            <a:ext cx="362755" cy="381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0878" y="4495800"/>
            <a:ext cx="269522" cy="381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24400" y="2743200"/>
            <a:ext cx="336910" cy="2349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43800" y="2971800"/>
            <a:ext cx="381000" cy="3581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05400" y="2667000"/>
            <a:ext cx="330200" cy="26378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14400" y="2895600"/>
            <a:ext cx="72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DIII-D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1704478" y="2743200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Alcator</a:t>
            </a:r>
            <a:r>
              <a:rPr lang="en-US" sz="1600" dirty="0" smtClean="0"/>
              <a:t> C-Mod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2015531" y="3581400"/>
            <a:ext cx="88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NSTXU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2769087" y="4191000"/>
            <a:ext cx="583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ETE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3873858" y="3048000"/>
            <a:ext cx="545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JET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3962400" y="2209800"/>
            <a:ext cx="750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MAST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4267200" y="2971800"/>
            <a:ext cx="106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Tora</a:t>
            </a:r>
            <a:r>
              <a:rPr lang="en-US" sz="1400" dirty="0" smtClean="0"/>
              <a:t> Supra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4495800" y="2404646"/>
            <a:ext cx="960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Asdex</a:t>
            </a:r>
            <a:r>
              <a:rPr lang="en-US" sz="1600" dirty="0" smtClean="0"/>
              <a:t> U</a:t>
            </a:r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5334000" y="2633246"/>
            <a:ext cx="538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T10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943600" y="4114800"/>
            <a:ext cx="754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SST-1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6934200" y="3581400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EAST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7387245" y="2667000"/>
            <a:ext cx="766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K-Star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7696200" y="3657600"/>
            <a:ext cx="697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JT-60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7467600" y="5791200"/>
            <a:ext cx="12224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*Plus </a:t>
            </a:r>
            <a:r>
              <a:rPr lang="en-US" sz="1600" smtClean="0"/>
              <a:t>many</a:t>
            </a:r>
          </a:p>
          <a:p>
            <a:r>
              <a:rPr lang="en-US" sz="1600" smtClean="0"/>
              <a:t>more </a:t>
            </a:r>
            <a:endParaRPr lang="en-US" sz="16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0878" y="4495800"/>
            <a:ext cx="269522" cy="381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71800" y="4038600"/>
            <a:ext cx="3048000" cy="2421466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4267200" y="29718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971800" y="3581400"/>
            <a:ext cx="3429000" cy="3276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15120" y="3036018"/>
            <a:ext cx="228600" cy="181610"/>
          </a:xfrm>
          <a:prstGeom prst="rect">
            <a:avLst/>
          </a:prstGeom>
        </p:spPr>
      </p:pic>
      <p:cxnSp>
        <p:nvCxnSpPr>
          <p:cNvPr id="57" name="Straight Connector 56"/>
          <p:cNvCxnSpPr>
            <a:stCxn id="44" idx="2"/>
            <a:endCxn id="55" idx="1"/>
          </p:cNvCxnSpPr>
          <p:nvPr/>
        </p:nvCxnSpPr>
        <p:spPr>
          <a:xfrm rot="10800000" flipV="1">
            <a:off x="3473966" y="3124199"/>
            <a:ext cx="793235" cy="93704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4" idx="6"/>
            <a:endCxn id="55" idx="7"/>
          </p:cNvCxnSpPr>
          <p:nvPr/>
        </p:nvCxnSpPr>
        <p:spPr>
          <a:xfrm>
            <a:off x="4572000" y="3124200"/>
            <a:ext cx="1326635" cy="93704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114800" y="3657600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ITER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7085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ITER will be the first time we have more energy OUT than IN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7" y="6601011"/>
            <a:ext cx="5248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16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581" y="1371600"/>
            <a:ext cx="6151419" cy="48869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8600" y="2057400"/>
            <a:ext cx="2590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ITER is a collaboration between USA, EU, China, Japan, Korea, India and Russia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It’s expected to produce 500MW of power using 50MW to run…this is the 1</a:t>
            </a:r>
            <a:r>
              <a:rPr lang="en-US" baseline="30000" dirty="0" smtClean="0"/>
              <a:t>st</a:t>
            </a:r>
            <a:r>
              <a:rPr lang="en-US" dirty="0" smtClean="0"/>
              <a:t> time in history where </a:t>
            </a:r>
            <a:r>
              <a:rPr lang="en-US" b="1" dirty="0" smtClean="0"/>
              <a:t>P</a:t>
            </a:r>
            <a:r>
              <a:rPr lang="en-US" b="1" baseline="-25000" dirty="0" smtClean="0"/>
              <a:t>out</a:t>
            </a:r>
            <a:r>
              <a:rPr lang="en-US" b="1" dirty="0" smtClean="0"/>
              <a:t>&gt;P</a:t>
            </a:r>
            <a:r>
              <a:rPr lang="en-US" b="1" baseline="-25000" dirty="0" smtClean="0"/>
              <a:t>in</a:t>
            </a:r>
          </a:p>
          <a:p>
            <a:pPr>
              <a:buFont typeface="Arial"/>
              <a:buChar char="•"/>
            </a:pPr>
            <a:endParaRPr lang="en-US" b="1" baseline="-25000" dirty="0" smtClean="0"/>
          </a:p>
          <a:p>
            <a:pPr>
              <a:buFont typeface="Arial"/>
              <a:buChar char="•"/>
            </a:pPr>
            <a:r>
              <a:rPr lang="en-US" dirty="0" smtClean="0"/>
              <a:t>First plasmas expected by 2020</a:t>
            </a:r>
          </a:p>
          <a:p>
            <a:pPr>
              <a:buFont typeface="Arial"/>
              <a:buChar char="•"/>
            </a:pPr>
            <a:endParaRPr lang="en-US" b="1" dirty="0" smtClean="0"/>
          </a:p>
          <a:p>
            <a:pPr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085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There’s one more step to produce electricity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7" y="6601011"/>
            <a:ext cx="5248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16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30" y="2501275"/>
            <a:ext cx="4106268" cy="314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518798" y="2265054"/>
            <a:ext cx="3793032" cy="2842261"/>
            <a:chOff x="5334000" y="1752600"/>
            <a:chExt cx="3793032" cy="2842261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752600"/>
              <a:ext cx="3793032" cy="2636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934200" y="4013163"/>
              <a:ext cx="2057400" cy="581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Spin turbines, generate electricity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88864" y="2252246"/>
              <a:ext cx="2231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Steam or hot helium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29000" y="3657600"/>
            <a:ext cx="2347098" cy="2285575"/>
            <a:chOff x="3258188" y="3342205"/>
            <a:chExt cx="2607887" cy="2539527"/>
          </a:xfrm>
        </p:grpSpPr>
        <p:sp>
          <p:nvSpPr>
            <p:cNvPr id="15" name="Right Arrow 14"/>
            <p:cNvSpPr/>
            <p:nvPr/>
          </p:nvSpPr>
          <p:spPr bwMode="auto">
            <a:xfrm>
              <a:off x="3636651" y="3342205"/>
              <a:ext cx="1619825" cy="1153594"/>
            </a:xfrm>
            <a:prstGeom prst="rightArrow">
              <a:avLst>
                <a:gd name="adj1" fmla="val 73269"/>
                <a:gd name="adj2" fmla="val 40591"/>
              </a:avLst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9175" y="3693909"/>
              <a:ext cx="838199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0" dirty="0" smtClean="0">
                  <a:solidFill>
                    <a:schemeClr val="bg1"/>
                  </a:solidFill>
                </a:rPr>
                <a:t>Heat</a:t>
              </a:r>
            </a:p>
          </p:txBody>
        </p:sp>
        <p:sp>
          <p:nvSpPr>
            <p:cNvPr id="17" name="Down Arrow 16"/>
            <p:cNvSpPr/>
            <p:nvPr/>
          </p:nvSpPr>
          <p:spPr bwMode="auto">
            <a:xfrm rot="7984247">
              <a:off x="3771375" y="4230212"/>
              <a:ext cx="251139" cy="1277513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10000" y="5231982"/>
              <a:ext cx="2056075" cy="64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0" dirty="0" smtClean="0">
                  <a:solidFill>
                    <a:schemeClr val="tx1"/>
                  </a:solidFill>
                </a:rPr>
                <a:t>Blanket</a:t>
              </a:r>
            </a:p>
            <a:p>
              <a:pPr algn="ctr"/>
              <a:r>
                <a:rPr lang="en-US" sz="1400" i="0" dirty="0" smtClean="0">
                  <a:solidFill>
                    <a:schemeClr val="tx1"/>
                  </a:solidFill>
                </a:rPr>
                <a:t>(350 </a:t>
              </a:r>
              <a:r>
                <a:rPr lang="en-US" sz="1400" i="0" dirty="0">
                  <a:solidFill>
                    <a:schemeClr val="tx1"/>
                  </a:solidFill>
                </a:rPr>
                <a:t>- </a:t>
              </a:r>
              <a:r>
                <a:rPr lang="en-US" sz="1400" i="0" dirty="0" smtClean="0">
                  <a:solidFill>
                    <a:schemeClr val="tx1"/>
                  </a:solidFill>
                </a:rPr>
                <a:t>1000</a:t>
              </a:r>
              <a:r>
                <a:rPr lang="en-US" sz="1400" i="0" baseline="30000" dirty="0" smtClean="0">
                  <a:solidFill>
                    <a:schemeClr val="tx1"/>
                  </a:solidFill>
                  <a:latin typeface="Helvetica"/>
                  <a:cs typeface="Helvetica"/>
                </a:rPr>
                <a:t>ᵒ</a:t>
              </a:r>
              <a:r>
                <a:rPr lang="en-US" sz="1400" i="0" dirty="0" smtClean="0">
                  <a:solidFill>
                    <a:schemeClr val="tx1"/>
                  </a:solidFill>
                </a:rPr>
                <a:t>C</a:t>
              </a:r>
              <a:r>
                <a:rPr lang="en-US" sz="1400" i="0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83816" y="4273393"/>
            <a:ext cx="4225582" cy="2285411"/>
            <a:chOff x="838201" y="4026420"/>
            <a:chExt cx="4695090" cy="2539346"/>
          </a:xfrm>
        </p:grpSpPr>
        <p:sp>
          <p:nvSpPr>
            <p:cNvPr id="20" name="TextBox 19"/>
            <p:cNvSpPr txBox="1"/>
            <p:nvPr/>
          </p:nvSpPr>
          <p:spPr>
            <a:xfrm>
              <a:off x="3505200" y="5980991"/>
              <a:ext cx="20280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0" dirty="0" smtClean="0">
                  <a:solidFill>
                    <a:schemeClr val="tx1"/>
                  </a:solidFill>
                </a:rPr>
                <a:t>helium and deuterium exhaust</a:t>
              </a:r>
            </a:p>
          </p:txBody>
        </p:sp>
        <p:sp>
          <p:nvSpPr>
            <p:cNvPr id="22" name="Bent Arrow 21"/>
            <p:cNvSpPr/>
            <p:nvPr/>
          </p:nvSpPr>
          <p:spPr bwMode="auto">
            <a:xfrm flipH="1" flipV="1">
              <a:off x="2743200" y="4724400"/>
              <a:ext cx="243818" cy="1018606"/>
            </a:xfrm>
            <a:prstGeom prst="bentArrow">
              <a:avLst>
                <a:gd name="adj1" fmla="val 18895"/>
                <a:gd name="adj2" fmla="val 27042"/>
                <a:gd name="adj3" fmla="val 36590"/>
                <a:gd name="adj4" fmla="val 43750"/>
              </a:avLst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4" name="Bent Arrow 23"/>
            <p:cNvSpPr/>
            <p:nvPr/>
          </p:nvSpPr>
          <p:spPr bwMode="auto">
            <a:xfrm rot="16200000">
              <a:off x="547072" y="4888398"/>
              <a:ext cx="1436335" cy="272881"/>
            </a:xfrm>
            <a:prstGeom prst="bentArrow">
              <a:avLst>
                <a:gd name="adj1" fmla="val 23044"/>
                <a:gd name="adj2" fmla="val 25000"/>
                <a:gd name="adj3" fmla="val 45869"/>
                <a:gd name="adj4" fmla="val 43750"/>
              </a:avLst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1401676" y="5486400"/>
              <a:ext cx="1480901" cy="41549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pitchFamily="-128" charset="0"/>
                </a:rPr>
                <a:t>Tritium</a:t>
              </a:r>
              <a:r>
                <a:rPr kumimoji="0" lang="en-US" sz="1100" b="1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pitchFamily="-128" charset="0"/>
                </a:rPr>
                <a:t> bred from lithium in blanket</a:t>
              </a: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6" name="Bent Arrow 25"/>
            <p:cNvSpPr/>
            <p:nvPr/>
          </p:nvSpPr>
          <p:spPr bwMode="auto">
            <a:xfrm rot="10800000" flipH="1" flipV="1">
              <a:off x="872441" y="4026420"/>
              <a:ext cx="311192" cy="2086513"/>
            </a:xfrm>
            <a:prstGeom prst="bentArrow">
              <a:avLst>
                <a:gd name="adj1" fmla="val 18895"/>
                <a:gd name="adj2" fmla="val 27042"/>
                <a:gd name="adj3" fmla="val 36590"/>
                <a:gd name="adj4" fmla="val 43750"/>
              </a:avLst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7" name="Bent Arrow 26"/>
            <p:cNvSpPr/>
            <p:nvPr/>
          </p:nvSpPr>
          <p:spPr bwMode="auto">
            <a:xfrm flipV="1">
              <a:off x="3140267" y="4495800"/>
              <a:ext cx="404641" cy="1780606"/>
            </a:xfrm>
            <a:prstGeom prst="bentArrow">
              <a:avLst>
                <a:gd name="adj1" fmla="val 18895"/>
                <a:gd name="adj2" fmla="val 27042"/>
                <a:gd name="adj3" fmla="val 36590"/>
                <a:gd name="adj4" fmla="val 43750"/>
              </a:avLst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8" name="Bent Arrow 27"/>
            <p:cNvSpPr/>
            <p:nvPr/>
          </p:nvSpPr>
          <p:spPr bwMode="auto">
            <a:xfrm rot="5400000" flipH="1" flipV="1">
              <a:off x="2028029" y="4969351"/>
              <a:ext cx="292417" cy="2672074"/>
            </a:xfrm>
            <a:prstGeom prst="bentArrow">
              <a:avLst>
                <a:gd name="adj1" fmla="val 18895"/>
                <a:gd name="adj2" fmla="val 27042"/>
                <a:gd name="adj3" fmla="val 36590"/>
                <a:gd name="adj4" fmla="val 43750"/>
              </a:avLst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896930" y="3435855"/>
            <a:ext cx="1125459" cy="1033241"/>
            <a:chOff x="3712132" y="2923401"/>
            <a:chExt cx="1125459" cy="1033241"/>
          </a:xfrm>
        </p:grpSpPr>
        <p:grpSp>
          <p:nvGrpSpPr>
            <p:cNvPr id="31" name="Group 75"/>
            <p:cNvGrpSpPr/>
            <p:nvPr/>
          </p:nvGrpSpPr>
          <p:grpSpPr>
            <a:xfrm>
              <a:off x="3712132" y="2923398"/>
              <a:ext cx="1125459" cy="779919"/>
              <a:chOff x="2667000" y="3095823"/>
              <a:chExt cx="1250510" cy="866578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667000" y="3095823"/>
                <a:ext cx="12505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0" dirty="0" smtClean="0">
                    <a:solidFill>
                      <a:schemeClr val="tx1"/>
                    </a:solidFill>
                  </a:rPr>
                  <a:t>Neutrons</a:t>
                </a: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 bwMode="auto">
              <a:xfrm flipV="1">
                <a:off x="3153157" y="3412177"/>
                <a:ext cx="235097" cy="148818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5" name="Straight Arrow Connector 34"/>
              <p:cNvCxnSpPr/>
              <p:nvPr/>
            </p:nvCxnSpPr>
            <p:spPr bwMode="auto">
              <a:xfrm>
                <a:off x="3200400" y="3927402"/>
                <a:ext cx="309872" cy="34999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6" name="Straight Arrow Connector 35"/>
              <p:cNvCxnSpPr/>
              <p:nvPr/>
            </p:nvCxnSpPr>
            <p:spPr bwMode="auto">
              <a:xfrm flipV="1">
                <a:off x="3200400" y="3654020"/>
                <a:ext cx="304800" cy="79780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32" name="Straight Arrow Connector 31"/>
            <p:cNvCxnSpPr/>
            <p:nvPr/>
          </p:nvCxnSpPr>
          <p:spPr bwMode="auto">
            <a:xfrm>
              <a:off x="4170878" y="3871822"/>
              <a:ext cx="248722" cy="8482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228600" y="13716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ITER will still not produce electricity…a working reactor will need a Lithium blanket that heats up, boils water and turn turbines.</a:t>
            </a:r>
          </a:p>
          <a:p>
            <a:pPr>
              <a:buFont typeface="Arial"/>
              <a:buChar char="•"/>
            </a:pPr>
            <a:r>
              <a:rPr lang="en-US" dirty="0" smtClean="0"/>
              <a:t>After ITER, a demonstration reactor would be built.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15000" y="5638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Realistically, fusion could be in the grid around 2050</a:t>
            </a:r>
          </a:p>
        </p:txBody>
      </p:sp>
    </p:spTree>
    <p:extLst>
      <p:ext uri="{BB962C8B-B14F-4D97-AF65-F5344CB8AC3E}">
        <p14:creationId xmlns:p14="http://schemas.microsoft.com/office/powerpoint/2010/main" val="117085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The challenges are many, but the rewards are immense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7" y="6601011"/>
            <a:ext cx="5248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16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600" y="1371600"/>
            <a:ext cx="8763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Fusion energy only requires Deuterium (from sea water) and Lithium to run.  There are reserves for hundreds of thousands of years.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There’s no chance of a meltdown because fusion can’t have chain reaction events.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The only byproduct is Helium (no greenhouse gases).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There’s no long term radioactive waste.  Tritium is radioactive but it’s half live is ~16 years.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It would run continuously.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7085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4179" y="2514600"/>
            <a:ext cx="6753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EXTRA SLIDES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60568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National Spherical Torus </a:t>
            </a:r>
            <a:r>
              <a:rPr lang="en-US" sz="32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eXperiment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 Upgrade (NSTX-U)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34" name="Picture 33" descr="NSTX_Plas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4" y="1295401"/>
            <a:ext cx="3213736" cy="492476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343400" y="1447800"/>
            <a:ext cx="4419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Verdana"/>
                <a:cs typeface="Verdana"/>
              </a:rPr>
              <a:t>Our flagship experiment is NSTX-U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noProof="0" dirty="0" smtClean="0">
                <a:latin typeface="Verdana"/>
                <a:cs typeface="Verdana"/>
              </a:rPr>
              <a:t>Research focuses on understanding particular “spherical </a:t>
            </a:r>
            <a:r>
              <a:rPr lang="en-US" sz="2000" noProof="0" dirty="0" err="1" smtClean="0">
                <a:latin typeface="Verdana"/>
                <a:cs typeface="Verdana"/>
              </a:rPr>
              <a:t>tokamak</a:t>
            </a:r>
            <a:r>
              <a:rPr lang="en-US" sz="2000" noProof="0" dirty="0" smtClean="0">
                <a:latin typeface="Verdana"/>
                <a:cs typeface="Verdana"/>
              </a:rPr>
              <a:t>” geometry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 smtClean="0">
              <a:latin typeface="Verdana"/>
              <a:cs typeface="Verdan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noProof="0" dirty="0" smtClean="0">
                <a:latin typeface="Verdana"/>
                <a:cs typeface="Verdana"/>
              </a:rPr>
              <a:t>Studying </a:t>
            </a:r>
            <a:r>
              <a:rPr lang="en-US" sz="2000" dirty="0" smtClean="0">
                <a:latin typeface="Verdana"/>
                <a:cs typeface="Verdana"/>
              </a:rPr>
              <a:t>particle and energy confinement, crucial for reactor regimes</a:t>
            </a:r>
            <a:endParaRPr lang="en-US" sz="2000" noProof="0" dirty="0" smtClean="0">
              <a:latin typeface="Verdana"/>
              <a:cs typeface="Verdan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noProof="0" dirty="0" smtClean="0">
                <a:latin typeface="Verdana"/>
                <a:cs typeface="Verdana"/>
              </a:rPr>
              <a:t>Developing solutions for plasma-material interfaces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noProof="0" dirty="0" smtClean="0">
                <a:latin typeface="Verdana"/>
                <a:cs typeface="Verdana"/>
              </a:rPr>
              <a:t>Implementing diagnostic techniques to measure temperature, density, magnetic fields, etc.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5673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Diagnostic development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5084729" cy="2305365"/>
          </a:xfrm>
          <a:prstGeom prst="rect">
            <a:avLst/>
          </a:prstGeom>
        </p:spPr>
      </p:pic>
      <p:pic>
        <p:nvPicPr>
          <p:cNvPr id="13" name="Content Placeholder 3" descr="patent_wappi_drawing-6-16.pd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t="11472" r="-3030" b="16013"/>
          <a:stretch>
            <a:fillRect/>
          </a:stretch>
        </p:blipFill>
        <p:spPr bwMode="auto">
          <a:xfrm>
            <a:off x="5257800" y="4114800"/>
            <a:ext cx="3768267" cy="18738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1" y="1598473"/>
            <a:ext cx="8077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Verdana"/>
                <a:cs typeface="Verdana"/>
              </a:rPr>
              <a:t>One of the main challenges of fusion reactors is the implementation of tools to measure plasma parameters.</a:t>
            </a:r>
          </a:p>
          <a:p>
            <a:pPr>
              <a:buFont typeface="Arial"/>
              <a:buChar char="•"/>
            </a:pPr>
            <a:endParaRPr lang="en-US" dirty="0" smtClean="0">
              <a:latin typeface="Verdana"/>
              <a:cs typeface="Verdan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Verdana"/>
                <a:cs typeface="Verdana"/>
              </a:rPr>
              <a:t>At PPPL, many of the projects are centered around individual diagnostics and their development.  This is critical for next generation reactors.  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1512" y="3581400"/>
            <a:ext cx="2772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Verdana"/>
                <a:cs typeface="Verdana"/>
              </a:rPr>
              <a:t>Imaging techniques</a:t>
            </a:r>
            <a:endParaRPr lang="en-US" b="1" dirty="0"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8800" y="3593068"/>
            <a:ext cx="312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Verdana"/>
                <a:cs typeface="Verdana"/>
              </a:rPr>
              <a:t>Novel X-ray diagnostic</a:t>
            </a:r>
            <a:endParaRPr lang="en-US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0568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_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" y="4800600"/>
            <a:ext cx="977900" cy="1676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Plasma: The TV kind, </a:t>
            </a:r>
          </a:p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but not the blood kind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2962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9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28600" y="1447800"/>
            <a:ext cx="37338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dirty="0">
                <a:latin typeface="Verdana"/>
                <a:cs typeface="Verdana"/>
              </a:rPr>
              <a:t>1) Lightning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0" dirty="0">
                <a:latin typeface="Verdana"/>
                <a:cs typeface="Verdana"/>
              </a:rPr>
              <a:t>2) Sun / Stars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0" dirty="0">
                <a:latin typeface="Verdana"/>
                <a:cs typeface="Verdana"/>
              </a:rPr>
              <a:t>3) Interstellar </a:t>
            </a:r>
            <a:r>
              <a:rPr lang="ja-JP" altLang="en-US" sz="2000" b="0" dirty="0">
                <a:latin typeface="Verdana"/>
                <a:cs typeface="Verdana"/>
              </a:rPr>
              <a:t>“</a:t>
            </a:r>
            <a:r>
              <a:rPr lang="en-US" sz="2000" b="0" dirty="0">
                <a:latin typeface="Verdana"/>
                <a:cs typeface="Verdana"/>
              </a:rPr>
              <a:t>Gas</a:t>
            </a:r>
            <a:r>
              <a:rPr lang="ja-JP" altLang="en-US" sz="2000" b="0" dirty="0">
                <a:latin typeface="Verdana"/>
                <a:cs typeface="Verdana"/>
              </a:rPr>
              <a:t>”</a:t>
            </a:r>
            <a:r>
              <a:rPr lang="en-US" sz="2000" b="0" dirty="0">
                <a:latin typeface="Verdana"/>
                <a:cs typeface="Verdana"/>
              </a:rPr>
              <a:t> / Nebulae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0" dirty="0">
                <a:latin typeface="Verdana"/>
                <a:cs typeface="Verdana"/>
              </a:rPr>
              <a:t>4) </a:t>
            </a:r>
            <a:r>
              <a:rPr lang="en-US" sz="2000" b="0" dirty="0" smtClean="0">
                <a:latin typeface="Verdana"/>
                <a:cs typeface="Verdana"/>
              </a:rPr>
              <a:t>Northern </a:t>
            </a:r>
            <a:r>
              <a:rPr lang="en-US" sz="2000" b="0" dirty="0">
                <a:latin typeface="Verdana"/>
                <a:cs typeface="Verdana"/>
              </a:rPr>
              <a:t>Lights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0" dirty="0">
                <a:latin typeface="Verdana"/>
                <a:cs typeface="Verdana"/>
              </a:rPr>
              <a:t>5) Neon Lights / Florescent Lights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0" dirty="0">
                <a:latin typeface="Verdana"/>
                <a:cs typeface="Verdana"/>
              </a:rPr>
              <a:t>6) Plasma TV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0" dirty="0">
                <a:latin typeface="Verdana"/>
                <a:cs typeface="Verdana"/>
              </a:rPr>
              <a:t>7) Flames</a:t>
            </a:r>
          </a:p>
          <a:p>
            <a:pPr>
              <a:spcBef>
                <a:spcPct val="50000"/>
              </a:spcBef>
              <a:defRPr/>
            </a:pPr>
            <a:endParaRPr lang="en-US" sz="2000" b="0" dirty="0">
              <a:latin typeface="Verdana"/>
              <a:cs typeface="Verdana"/>
            </a:endParaRPr>
          </a:p>
        </p:txBody>
      </p:sp>
      <p:pic>
        <p:nvPicPr>
          <p:cNvPr id="12" name="Picture 9" descr="lightning rains on Oklahoma Cit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1828800" cy="193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x-ray_su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71600"/>
            <a:ext cx="20025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orseheadnebu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0520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ouble auro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02" y="3505200"/>
            <a:ext cx="217693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lasma t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05400"/>
            <a:ext cx="1843476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CompactFluorescen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029200"/>
            <a:ext cx="2133600" cy="147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42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Modeling is essential in all fields of plasma physics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Picture 1" descr="candy-supertorus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09800"/>
            <a:ext cx="3962400" cy="1981200"/>
          </a:xfrm>
          <a:prstGeom prst="rect">
            <a:avLst/>
          </a:prstGeom>
        </p:spPr>
      </p:pic>
      <p:pic>
        <p:nvPicPr>
          <p:cNvPr id="7" name="Picture 6" descr="Mail Attachm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343400"/>
            <a:ext cx="2425931" cy="2193923"/>
          </a:xfrm>
          <a:prstGeom prst="rect">
            <a:avLst/>
          </a:prstGeom>
        </p:spPr>
      </p:pic>
      <p:pic>
        <p:nvPicPr>
          <p:cNvPr id="6" name="Picture 5" descr="jphi_combo.wmf"/>
          <p:cNvPicPr>
            <a:picLocks noChangeAspect="1"/>
          </p:cNvPicPr>
          <p:nvPr/>
        </p:nvPicPr>
        <p:blipFill>
          <a:blip r:embed="rId5" cstate="print"/>
          <a:srcRect l="6689" r="32754" b="47198"/>
          <a:stretch>
            <a:fillRect/>
          </a:stretch>
        </p:blipFill>
        <p:spPr>
          <a:xfrm>
            <a:off x="457200" y="3886200"/>
            <a:ext cx="3794124" cy="2481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499993" y="709806"/>
            <a:ext cx="1592887" cy="35260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1295400"/>
            <a:ext cx="305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Model of first wall physics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3352800"/>
            <a:ext cx="369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Simulation of a disruption event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05400" y="1600200"/>
            <a:ext cx="3414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Evolution and destruction of turbulence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15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Lithium walls have shown improved confinement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2819400" y="1447800"/>
            <a:ext cx="6324600" cy="4724400"/>
            <a:chOff x="2118774" y="1371600"/>
            <a:chExt cx="6796626" cy="5029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4964" y="1700469"/>
              <a:ext cx="5886755" cy="4339108"/>
            </a:xfrm>
            <a:prstGeom prst="rect">
              <a:avLst/>
            </a:prstGeom>
          </p:spPr>
        </p:pic>
        <p:sp>
          <p:nvSpPr>
            <p:cNvPr id="6" name="TextBox 12"/>
            <p:cNvSpPr txBox="1">
              <a:spLocks noChangeArrowheads="1"/>
            </p:cNvSpPr>
            <p:nvPr/>
          </p:nvSpPr>
          <p:spPr bwMode="auto">
            <a:xfrm>
              <a:off x="6082706" y="2427075"/>
              <a:ext cx="1394544" cy="108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rgbClr val="D86E21"/>
                  </a:solidFill>
                  <a:latin typeface="Arial" charset="0"/>
                  <a:cs typeface="Arial" charset="0"/>
                </a:rPr>
                <a:t>Liquid lithium</a:t>
              </a:r>
            </a:p>
            <a:p>
              <a:pPr eaLnBrk="1" hangingPunct="1"/>
              <a:r>
                <a:rPr lang="en-US" sz="2000" b="1" dirty="0">
                  <a:solidFill>
                    <a:srgbClr val="D86E21"/>
                  </a:solidFill>
                  <a:latin typeface="Arial" charset="0"/>
                  <a:cs typeface="Arial" charset="0"/>
                </a:rPr>
                <a:t>walls</a:t>
              </a:r>
            </a:p>
          </p:txBody>
        </p:sp>
        <p:sp>
          <p:nvSpPr>
            <p:cNvPr id="7" name="TextBox 12"/>
            <p:cNvSpPr txBox="1">
              <a:spLocks noChangeArrowheads="1"/>
            </p:cNvSpPr>
            <p:nvPr/>
          </p:nvSpPr>
          <p:spPr bwMode="auto">
            <a:xfrm>
              <a:off x="5894543" y="3723349"/>
              <a:ext cx="1288466" cy="108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Solid </a:t>
              </a:r>
              <a:r>
                <a:rPr lang="en-US" sz="2000" b="1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lithium</a:t>
              </a:r>
            </a:p>
            <a:p>
              <a:pPr eaLnBrk="1" hangingPunct="1"/>
              <a:r>
                <a:rPr lang="en-US" sz="2000" b="1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walls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677851" y="2906290"/>
              <a:ext cx="668898" cy="1490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64458" y="5318028"/>
              <a:ext cx="4918288" cy="6577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69816" y="5515349"/>
              <a:ext cx="4933034" cy="4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black"/>
                  </a:solidFill>
                </a:rPr>
                <a:t>Empirical scaling expression (</a:t>
              </a:r>
              <a:r>
                <a:rPr lang="en-US" sz="2000" dirty="0" err="1" smtClean="0">
                  <a:solidFill>
                    <a:prstClr val="black"/>
                  </a:solidFill>
                </a:rPr>
                <a:t>ms</a:t>
              </a:r>
              <a:r>
                <a:rPr lang="en-US" sz="2000" dirty="0" smtClean="0">
                  <a:solidFill>
                    <a:prstClr val="black"/>
                  </a:solidFill>
                </a:rPr>
                <a:t>)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0607075">
              <a:off x="6292807" y="4484228"/>
              <a:ext cx="1691276" cy="212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e</a:t>
              </a:r>
              <a:r>
                <a:rPr lang="en-US" sz="2000" dirty="0" smtClean="0">
                  <a:solidFill>
                    <a:prstClr val="black"/>
                  </a:solidFill>
                </a:rPr>
                <a:t>mpirical scaling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04042" y="1832017"/>
              <a:ext cx="855059" cy="3551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61780" y="4726064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61780" y="4331421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61780" y="4068326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61780" y="2752851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56423" y="4726064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61780" y="3410588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1780" y="5054933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51065" y="5120707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61780" y="3805231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59101" y="5196552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03446" y="5186480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61780" y="3081719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11482" y="5186480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54471" y="2423981"/>
              <a:ext cx="270211" cy="6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8774" y="1371600"/>
              <a:ext cx="6796626" cy="5009771"/>
            </a:xfrm>
            <a:prstGeom prst="rect">
              <a:avLst/>
            </a:prstGeom>
          </p:spPr>
        </p:pic>
        <p:sp>
          <p:nvSpPr>
            <p:cNvPr id="33" name="TextBox 12"/>
            <p:cNvSpPr txBox="1">
              <a:spLocks noChangeArrowheads="1"/>
            </p:cNvSpPr>
            <p:nvPr/>
          </p:nvSpPr>
          <p:spPr bwMode="auto">
            <a:xfrm>
              <a:off x="6082706" y="2218456"/>
              <a:ext cx="1610087" cy="108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rgbClr val="D86E21"/>
                  </a:solidFill>
                  <a:latin typeface="Arial" charset="0"/>
                  <a:cs typeface="Arial" charset="0"/>
                </a:rPr>
                <a:t>Liquid lithium</a:t>
              </a:r>
            </a:p>
            <a:p>
              <a:pPr eaLnBrk="1" hangingPunct="1"/>
              <a:r>
                <a:rPr lang="en-US" sz="2000" b="1" dirty="0">
                  <a:solidFill>
                    <a:srgbClr val="D86E21"/>
                  </a:solidFill>
                  <a:latin typeface="Arial" charset="0"/>
                  <a:cs typeface="Arial" charset="0"/>
                </a:rPr>
                <a:t>walls</a:t>
              </a:r>
            </a:p>
          </p:txBody>
        </p:sp>
        <p:sp>
          <p:nvSpPr>
            <p:cNvPr id="34" name="TextBox 12"/>
            <p:cNvSpPr txBox="1">
              <a:spLocks noChangeArrowheads="1"/>
            </p:cNvSpPr>
            <p:nvPr/>
          </p:nvSpPr>
          <p:spPr bwMode="auto">
            <a:xfrm>
              <a:off x="5894543" y="3514770"/>
              <a:ext cx="1487613" cy="108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Solid </a:t>
              </a:r>
              <a:r>
                <a:rPr lang="en-US" sz="2000" b="1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lithium</a:t>
              </a:r>
            </a:p>
            <a:p>
              <a:pPr eaLnBrk="1" hangingPunct="1"/>
              <a:r>
                <a:rPr lang="en-US" sz="2000" b="1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walls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908060" y="1503148"/>
              <a:ext cx="775692" cy="350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236929" y="5529026"/>
              <a:ext cx="5678471" cy="8523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94154" y="5791200"/>
              <a:ext cx="4987846" cy="4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black"/>
                  </a:solidFill>
                </a:rPr>
                <a:t>Empirical scaling expression (</a:t>
              </a:r>
              <a:r>
                <a:rPr lang="en-US" sz="2000" dirty="0" err="1" smtClean="0">
                  <a:solidFill>
                    <a:prstClr val="black"/>
                  </a:solidFill>
                </a:rPr>
                <a:t>ms</a:t>
              </a:r>
              <a:r>
                <a:rPr lang="en-US" sz="2000" dirty="0" smtClean="0">
                  <a:solidFill>
                    <a:prstClr val="black"/>
                  </a:solidFill>
                </a:rPr>
                <a:t>)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57600" y="5486400"/>
              <a:ext cx="4953000" cy="4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0            1              2            3            4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20607075">
              <a:off x="6271732" y="4339314"/>
              <a:ext cx="1952683" cy="322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e</a:t>
              </a:r>
              <a:r>
                <a:rPr lang="en-US" sz="2000" dirty="0" smtClean="0">
                  <a:solidFill>
                    <a:prstClr val="black"/>
                  </a:solidFill>
                </a:rPr>
                <a:t>mpirical scaling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438400" y="1546997"/>
              <a:ext cx="1143000" cy="3982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885855" y="3747414"/>
              <a:ext cx="4876800" cy="429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black"/>
                  </a:solidFill>
                </a:rPr>
                <a:t>Energy confinement time (ms)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161404"/>
            <a:ext cx="3106422" cy="201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457201" y="1676400"/>
            <a:ext cx="29717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Liquid lithium walls are actively being studied to try to reduce excess power to the walls and to improve energy confinement.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Results have been very positive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9244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Lithium </a:t>
            </a:r>
            <a:r>
              <a:rPr lang="en-US" sz="32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Tokamak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 Experiment (LTX)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676400"/>
            <a:ext cx="2790727" cy="243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95" y="1716989"/>
            <a:ext cx="3333491" cy="40701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4419600"/>
            <a:ext cx="4419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The Lithium </a:t>
            </a:r>
            <a:r>
              <a:rPr lang="en-US" dirty="0" err="1" smtClean="0"/>
              <a:t>Tokamak</a:t>
            </a:r>
            <a:r>
              <a:rPr lang="en-US" dirty="0" smtClean="0"/>
              <a:t> Experiment (LTX) focuses exclusively on testing the effects of liquid lithium in a high temperature magnetic confinement device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4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Plasma: It’s hot, but it’s a dry heat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" y="6601011"/>
            <a:ext cx="2962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219200"/>
            <a:ext cx="6019800" cy="5372768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81000" y="1676400"/>
            <a:ext cx="2438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Plasma is the 4</a:t>
            </a:r>
            <a:r>
              <a:rPr lang="en-US" sz="1600" b="1" baseline="30000" dirty="0" smtClean="0">
                <a:solidFill>
                  <a:srgbClr val="000000"/>
                </a:solidFill>
                <a:latin typeface="Verdana"/>
                <a:cs typeface="Verdana"/>
              </a:rPr>
              <a:t>th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 state of matter: 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It is qualitatively different than gas due to its collective behavior, particularly its interactions with E&amp;M fields.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 smtClean="0">
              <a:latin typeface="Verdana"/>
              <a:cs typeface="Verdana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Plasmas cover a wide range of densities and temperatures</a:t>
            </a:r>
            <a:r>
              <a:rPr lang="en-US" sz="1600" dirty="0" smtClean="0">
                <a:latin typeface="Verdana"/>
                <a:cs typeface="Verdana"/>
                <a:sym typeface="Wingdings"/>
              </a:rPr>
              <a:t>  This makes the field rich in scope</a:t>
            </a:r>
            <a:endParaRPr lang="en-US" sz="1600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8780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At PPPL, we try to understand many aspects of plasma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4486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10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19" name="Picture 18" descr="pppl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733800"/>
            <a:ext cx="2590800" cy="2072640"/>
          </a:xfrm>
          <a:prstGeom prst="rect">
            <a:avLst/>
          </a:prstGeom>
        </p:spPr>
      </p:pic>
      <p:pic>
        <p:nvPicPr>
          <p:cNvPr id="2" name="Picture 1" descr="nstx_schemat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1676400" cy="1922478"/>
          </a:xfrm>
          <a:prstGeom prst="rect">
            <a:avLst/>
          </a:prstGeom>
        </p:spPr>
      </p:pic>
      <p:pic>
        <p:nvPicPr>
          <p:cNvPr id="3" name="Picture 2" descr="BattelleFigu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905000"/>
            <a:ext cx="1676400" cy="2179319"/>
          </a:xfrm>
          <a:prstGeom prst="rect">
            <a:avLst/>
          </a:prstGeom>
        </p:spPr>
      </p:pic>
      <p:pic>
        <p:nvPicPr>
          <p:cNvPr id="5" name="Picture 4" descr="DSCN038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515" y="1600200"/>
            <a:ext cx="2057400" cy="1544015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400"/>
            <a:ext cx="219771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pic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800600"/>
            <a:ext cx="2029007" cy="1752600"/>
          </a:xfrm>
          <a:prstGeom prst="rect">
            <a:avLst/>
          </a:prstGeom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228600" y="1371600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latin typeface="Verdana"/>
                <a:cs typeface="Verdana"/>
              </a:rPr>
              <a:t>Fusion Research</a:t>
            </a:r>
            <a:endParaRPr lang="en-US" sz="2000" b="1" dirty="0">
              <a:latin typeface="Verdana"/>
              <a:cs typeface="Verdana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2971800" y="1219200"/>
            <a:ext cx="327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latin typeface="Verdana"/>
                <a:cs typeface="Verdana"/>
              </a:rPr>
              <a:t>Basic plasma physics</a:t>
            </a:r>
            <a:endParaRPr lang="en-US" sz="2000" b="1" dirty="0">
              <a:latin typeface="Verdana"/>
              <a:cs typeface="Verdana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248400" y="1215386"/>
            <a:ext cx="2514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latin typeface="Verdana"/>
                <a:cs typeface="Verdana"/>
              </a:rPr>
              <a:t>Plasma theory and simulation</a:t>
            </a:r>
            <a:endParaRPr lang="en-US" sz="2000" b="1" dirty="0">
              <a:latin typeface="Verdana"/>
              <a:cs typeface="Verdana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5867400" y="4114800"/>
            <a:ext cx="3276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latin typeface="Verdana"/>
                <a:cs typeface="Verdana"/>
              </a:rPr>
              <a:t>Plasma in other fields (e.g. medicine)</a:t>
            </a:r>
            <a:endParaRPr lang="en-US" sz="2000" b="1" dirty="0">
              <a:latin typeface="Verdana"/>
              <a:cs typeface="Verdana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0" y="3962400"/>
            <a:ext cx="2895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latin typeface="Verdana"/>
                <a:cs typeface="Verdana"/>
              </a:rPr>
              <a:t>Astrophysical plasmas</a:t>
            </a:r>
            <a:endParaRPr lang="en-US" sz="2000" b="1" dirty="0">
              <a:latin typeface="Verdana"/>
              <a:cs typeface="Verdana"/>
            </a:endParaRP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791200"/>
            <a:ext cx="2514600" cy="53551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2590800" y="4114800"/>
            <a:ext cx="533400" cy="533400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" idx="3"/>
          </p:cNvCxnSpPr>
          <p:nvPr/>
        </p:nvCxnSpPr>
        <p:spPr>
          <a:xfrm flipH="1" flipV="1">
            <a:off x="2209800" y="2790039"/>
            <a:ext cx="914400" cy="943761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9" idx="0"/>
            <a:endCxn id="5" idx="2"/>
          </p:cNvCxnSpPr>
          <p:nvPr/>
        </p:nvCxnSpPr>
        <p:spPr>
          <a:xfrm flipH="1" flipV="1">
            <a:off x="4488215" y="3144215"/>
            <a:ext cx="7585" cy="589585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791200" y="2895600"/>
            <a:ext cx="838200" cy="761999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867400" y="5029200"/>
            <a:ext cx="533399" cy="533399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63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Before we talk about fusion, let’s make a detour into…. 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4486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10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14600"/>
            <a:ext cx="5867400" cy="386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2209800" y="1295400"/>
            <a:ext cx="4648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latin typeface="Verdana"/>
                <a:cs typeface="Verdana"/>
              </a:rPr>
              <a:t>Astrophysical plasmas</a:t>
            </a:r>
            <a:endParaRPr lang="en-US" sz="3600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2263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One large research topic is magnetic reconnection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7" y="6601011"/>
            <a:ext cx="44866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10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04800" y="1905000"/>
            <a:ext cx="5064405" cy="2753172"/>
            <a:chOff x="1179289" y="1556247"/>
            <a:chExt cx="6703971" cy="3644491"/>
          </a:xfrm>
        </p:grpSpPr>
        <p:sp>
          <p:nvSpPr>
            <p:cNvPr id="7" name="Oval 6"/>
            <p:cNvSpPr/>
            <p:nvPr/>
          </p:nvSpPr>
          <p:spPr>
            <a:xfrm>
              <a:off x="5652532" y="1556247"/>
              <a:ext cx="2230728" cy="2821215"/>
            </a:xfrm>
            <a:prstGeom prst="ellipse">
              <a:avLst/>
            </a:prstGeom>
            <a:solidFill>
              <a:srgbClr val="FF99CC"/>
            </a:solidFill>
            <a:ln/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410017" y="1556247"/>
              <a:ext cx="2230728" cy="2821215"/>
            </a:xfrm>
            <a:prstGeom prst="ellipse">
              <a:avLst/>
            </a:prstGeom>
            <a:solidFill>
              <a:srgbClr val="FF99CC"/>
            </a:solidFill>
            <a:ln/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1179289" y="1556247"/>
              <a:ext cx="2230728" cy="2821215"/>
            </a:xfrm>
            <a:prstGeom prst="ellipse">
              <a:avLst/>
            </a:prstGeom>
            <a:solidFill>
              <a:srgbClr val="FF99CC"/>
            </a:solidFill>
            <a:ln/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1179289" y="4290039"/>
              <a:ext cx="1498457" cy="448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b="1" dirty="0" smtClean="0">
                  <a:solidFill>
                    <a:srgbClr val="000000"/>
                  </a:solidFill>
                  <a:latin typeface="Verdana"/>
                  <a:cs typeface="Verdana"/>
                </a:rPr>
                <a:t>Before</a:t>
              </a:r>
              <a:endParaRPr lang="en-US" sz="1600" b="1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6292360" y="4294575"/>
              <a:ext cx="1241690" cy="448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1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b="1" dirty="0" smtClean="0">
                  <a:solidFill>
                    <a:srgbClr val="000000"/>
                  </a:solidFill>
                  <a:latin typeface="Verdana"/>
                  <a:cs typeface="Verdana"/>
                </a:rPr>
                <a:t>After</a:t>
              </a:r>
              <a:endParaRPr lang="en-US" sz="1600" b="1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pic>
          <p:nvPicPr>
            <p:cNvPr id="13" name="Picture 9" descr="Oblique-merging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613" y="1963931"/>
              <a:ext cx="1328412" cy="2088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6164326" y="2009286"/>
              <a:ext cx="1380600" cy="2053741"/>
              <a:chOff x="3264" y="384"/>
              <a:chExt cx="1928" cy="3030"/>
            </a:xfrm>
          </p:grpSpPr>
          <p:pic>
            <p:nvPicPr>
              <p:cNvPr id="15" name="Picture 11" descr="Oblique-merging_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384"/>
                <a:ext cx="1928" cy="3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Group 12"/>
              <p:cNvGrpSpPr>
                <a:grpSpLocks/>
              </p:cNvGrpSpPr>
              <p:nvPr/>
            </p:nvGrpSpPr>
            <p:grpSpPr bwMode="auto">
              <a:xfrm>
                <a:off x="3840" y="997"/>
                <a:ext cx="336" cy="1835"/>
                <a:chOff x="2640" y="1333"/>
                <a:chExt cx="336" cy="1835"/>
              </a:xfrm>
            </p:grpSpPr>
            <p:sp>
              <p:nvSpPr>
                <p:cNvPr id="17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640" y="2496"/>
                  <a:ext cx="96" cy="672"/>
                </a:xfrm>
                <a:prstGeom prst="line">
                  <a:avLst/>
                </a:prstGeom>
                <a:noFill/>
                <a:ln w="38100" cmpd="dbl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8" name="Line 14"/>
                <p:cNvSpPr>
                  <a:spLocks noChangeShapeType="1"/>
                </p:cNvSpPr>
                <p:nvPr/>
              </p:nvSpPr>
              <p:spPr bwMode="auto">
                <a:xfrm rot="11151736" flipH="1">
                  <a:off x="2880" y="1333"/>
                  <a:ext cx="96" cy="672"/>
                </a:xfrm>
                <a:prstGeom prst="line">
                  <a:avLst/>
                </a:prstGeom>
                <a:noFill/>
                <a:ln w="38100" cmpd="dbl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  <p:pic>
          <p:nvPicPr>
            <p:cNvPr id="19" name="Picture 18" descr="Oblique-merging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987" y="1982496"/>
              <a:ext cx="1279490" cy="2010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val 19"/>
            <p:cNvSpPr>
              <a:spLocks noChangeArrowheads="1"/>
            </p:cNvSpPr>
            <p:nvPr/>
          </p:nvSpPr>
          <p:spPr bwMode="auto">
            <a:xfrm rot="355423">
              <a:off x="4295260" y="2697581"/>
              <a:ext cx="323699" cy="563466"/>
            </a:xfrm>
            <a:prstGeom prst="ellipse">
              <a:avLst/>
            </a:prstGeom>
            <a:solidFill>
              <a:srgbClr val="FF6600">
                <a:alpha val="34901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1" i="1" kern="1200" dirty="0">
                <a:latin typeface="Times New Roman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1847295" y="3010828"/>
              <a:ext cx="275441" cy="11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2334500" y="3013143"/>
              <a:ext cx="275441" cy="11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3468493" y="4100712"/>
              <a:ext cx="2060339" cy="1100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kern="1200" dirty="0">
                  <a:solidFill>
                    <a:srgbClr val="000000"/>
                  </a:solidFill>
                  <a:latin typeface="Verdana"/>
                  <a:cs typeface="Verdana"/>
                </a:rPr>
                <a:t>Field lines break and reconnect</a:t>
              </a:r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1143000" y="4953000"/>
            <a:ext cx="7319778" cy="124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Topological rearrangement of the plasma </a:t>
            </a:r>
            <a:r>
              <a:rPr lang="en-US" sz="1600" dirty="0" smtClean="0">
                <a:latin typeface="Verdana"/>
                <a:cs typeface="Verdana"/>
                <a:sym typeface="Wingdings"/>
              </a:rPr>
              <a:t></a:t>
            </a:r>
            <a:r>
              <a:rPr lang="en-US" sz="1600" dirty="0" smtClean="0">
                <a:latin typeface="Verdana"/>
                <a:cs typeface="Verdana"/>
              </a:rPr>
              <a:t> </a:t>
            </a:r>
            <a:r>
              <a:rPr lang="en-US" sz="1600" dirty="0">
                <a:latin typeface="Verdana"/>
                <a:cs typeface="Verdana"/>
              </a:rPr>
              <a:t>b</a:t>
            </a:r>
            <a:r>
              <a:rPr lang="en-US" sz="1600" dirty="0" smtClean="0">
                <a:latin typeface="Verdana"/>
                <a:cs typeface="Verdana"/>
              </a:rPr>
              <a:t>reaks the “frozen in” condition on the magnetic field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Converts some magnetic field energy into particle energy </a:t>
            </a:r>
            <a:r>
              <a:rPr lang="en-US" sz="1600" dirty="0" smtClean="0">
                <a:latin typeface="Verdana"/>
                <a:cs typeface="Verdana"/>
                <a:sym typeface="Wingdings"/>
              </a:rPr>
              <a:t> the plasma charges a “toll” to the magnetic field</a:t>
            </a:r>
            <a:endParaRPr lang="en-US" sz="1600" dirty="0" smtClean="0">
              <a:latin typeface="Verdana"/>
              <a:cs typeface="Verdana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362200"/>
            <a:ext cx="3512007" cy="1828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334000" y="1447800"/>
            <a:ext cx="3658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sheets in the earth’s magnetosphere are one example of reconnection</a:t>
            </a:r>
          </a:p>
        </p:txBody>
      </p:sp>
    </p:spTree>
    <p:extLst>
      <p:ext uri="{BB962C8B-B14F-4D97-AF65-F5344CB8AC3E}">
        <p14:creationId xmlns:p14="http://schemas.microsoft.com/office/powerpoint/2010/main" val="272263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51645</TotalTime>
  <Words>1917</Words>
  <Application>Microsoft Macintosh PowerPoint</Application>
  <PresentationFormat>On-screen Show (4:3)</PresentationFormat>
  <Paragraphs>417</Paragraphs>
  <Slides>52</Slides>
  <Notes>52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 Plasma Science and Fusion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Nathan</dc:creator>
  <cp:lastModifiedBy>Arturo Dominguez</cp:lastModifiedBy>
  <cp:revision>702</cp:revision>
  <cp:lastPrinted>2012-08-03T14:26:13Z</cp:lastPrinted>
  <dcterms:created xsi:type="dcterms:W3CDTF">2015-04-16T19:08:46Z</dcterms:created>
  <dcterms:modified xsi:type="dcterms:W3CDTF">2015-05-28T14:45:28Z</dcterms:modified>
</cp:coreProperties>
</file>