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8" r:id="rId2"/>
    <p:sldId id="271" r:id="rId3"/>
    <p:sldId id="434" r:id="rId4"/>
    <p:sldId id="448" r:id="rId5"/>
    <p:sldId id="490" r:id="rId6"/>
    <p:sldId id="480" r:id="rId7"/>
    <p:sldId id="294" r:id="rId8"/>
    <p:sldId id="449" r:id="rId9"/>
    <p:sldId id="502" r:id="rId10"/>
    <p:sldId id="499" r:id="rId11"/>
    <p:sldId id="503" r:id="rId12"/>
    <p:sldId id="505" r:id="rId13"/>
    <p:sldId id="506" r:id="rId14"/>
    <p:sldId id="481" r:id="rId15"/>
    <p:sldId id="491" r:id="rId16"/>
    <p:sldId id="496" r:id="rId17"/>
    <p:sldId id="492" r:id="rId18"/>
    <p:sldId id="482" r:id="rId19"/>
    <p:sldId id="471" r:id="rId20"/>
    <p:sldId id="472" r:id="rId21"/>
    <p:sldId id="473" r:id="rId22"/>
    <p:sldId id="462" r:id="rId23"/>
    <p:sldId id="463" r:id="rId24"/>
    <p:sldId id="464" r:id="rId25"/>
    <p:sldId id="483" r:id="rId26"/>
    <p:sldId id="457" r:id="rId27"/>
    <p:sldId id="458" r:id="rId28"/>
    <p:sldId id="466" r:id="rId29"/>
    <p:sldId id="298" r:id="rId30"/>
    <p:sldId id="498" r:id="rId31"/>
    <p:sldId id="497" r:id="rId32"/>
    <p:sldId id="440" r:id="rId33"/>
    <p:sldId id="487" r:id="rId34"/>
    <p:sldId id="488" r:id="rId35"/>
    <p:sldId id="465" r:id="rId36"/>
    <p:sldId id="485" r:id="rId37"/>
    <p:sldId id="486" r:id="rId38"/>
    <p:sldId id="469" r:id="rId39"/>
    <p:sldId id="470" r:id="rId40"/>
    <p:sldId id="493" r:id="rId41"/>
    <p:sldId id="500" r:id="rId42"/>
    <p:sldId id="508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008080"/>
    <a:srgbClr val="FFFFCC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2069" autoAdjust="0"/>
    <p:restoredTop sz="94030" autoAdjust="0"/>
  </p:normalViewPr>
  <p:slideViewPr>
    <p:cSldViewPr>
      <p:cViewPr varScale="1">
        <p:scale>
          <a:sx n="139" d="100"/>
          <a:sy n="139" d="100"/>
        </p:scale>
        <p:origin x="-83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42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791743-D2B1-415B-B2B0-9AAE42256849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216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6013" y="679450"/>
            <a:ext cx="4625975" cy="3470275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F612EE-08A7-4B82-B993-E15F1FDBB37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12EACA-6CC7-4CC4-86F7-9AC9FF739E7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78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12EACA-6CC7-4CC4-86F7-9AC9FF739E7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42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12EACA-6CC7-4CC4-86F7-9AC9FF739E7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42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6F611-ECB8-4400-8FF2-4EB9AEF9629D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677863"/>
            <a:ext cx="4629150" cy="3471862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12EACA-6CC7-4CC4-86F7-9AC9FF739E7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30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12EACA-6CC7-4CC4-86F7-9AC9FF739E7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30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94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FB9AE8-1515-48C2-9D70-1664FFD40581}" type="datetime1">
              <a:rPr lang="en-US" altLang="en-US"/>
              <a:pPr/>
              <a:t>4/12/2016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77025"/>
            <a:ext cx="2133600" cy="149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FEE05D9-62B6-4E95-839D-5D3281CACC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56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828800" y="6576297"/>
            <a:ext cx="54864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 Tech 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 – </a:t>
            </a: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Progress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Kinetic RWM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stability</a:t>
            </a: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J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.W. </a:t>
            </a:r>
            <a:r>
              <a:rPr lang="en-US" sz="1000" b="1" baseline="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Berkery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</a:t>
            </a: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7315200" y="6576297"/>
            <a:ext cx="12954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15, 2016 </a:t>
            </a: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64" r:id="rId4"/>
    <p:sldLayoutId id="2147483665" r:id="rId5"/>
    <p:sldLayoutId id="2147483666" r:id="rId6"/>
    <p:sldLayoutId id="2147483668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3.xml"/><Relationship Id="rId7" Type="http://schemas.openxmlformats.org/officeDocument/2006/relationships/image" Target="../media/image3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8.jpe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61.png"/><Relationship Id="rId18" Type="http://schemas.openxmlformats.org/officeDocument/2006/relationships/image" Target="../media/image38.jpe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tags" Target="../tags/tag9.xml"/><Relationship Id="rId16" Type="http://schemas.openxmlformats.org/officeDocument/2006/relationships/image" Target="../media/image64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59.png"/><Relationship Id="rId5" Type="http://schemas.openxmlformats.org/officeDocument/2006/relationships/tags" Target="../tags/tag12.xml"/><Relationship Id="rId15" Type="http://schemas.openxmlformats.org/officeDocument/2006/relationships/image" Target="../media/image63.png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35.png"/><Relationship Id="rId4" Type="http://schemas.openxmlformats.org/officeDocument/2006/relationships/tags" Target="../tags/tag11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tags" Target="../tags/tag18.xml"/><Relationship Id="rId21" Type="http://schemas.openxmlformats.org/officeDocument/2006/relationships/image" Target="../media/image35.png"/><Relationship Id="rId7" Type="http://schemas.openxmlformats.org/officeDocument/2006/relationships/tags" Target="../tags/tag22.xml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tags" Target="../tags/tag17.xml"/><Relationship Id="rId16" Type="http://schemas.openxmlformats.org/officeDocument/2006/relationships/image" Target="../media/image63.png"/><Relationship Id="rId20" Type="http://schemas.openxmlformats.org/officeDocument/2006/relationships/image" Target="../media/image38.jpe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20.xml"/><Relationship Id="rId15" Type="http://schemas.openxmlformats.org/officeDocument/2006/relationships/image" Target="../media/image62.png"/><Relationship Id="rId10" Type="http://schemas.openxmlformats.org/officeDocument/2006/relationships/slideLayout" Target="../slideLayouts/slideLayout3.xml"/><Relationship Id="rId19" Type="http://schemas.openxmlformats.org/officeDocument/2006/relationships/image" Target="../media/image66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33400" y="2590800"/>
            <a:ext cx="8077200" cy="1066800"/>
          </a:xfrm>
        </p:spPr>
        <p:txBody>
          <a:bodyPr/>
          <a:lstStyle/>
          <a:p>
            <a:r>
              <a:rPr lang="en-US" dirty="0" smtClean="0"/>
              <a:t>Jack </a:t>
            </a:r>
            <a:r>
              <a:rPr lang="en-US" dirty="0" err="1" smtClean="0"/>
              <a:t>Berkery</a:t>
            </a:r>
            <a:r>
              <a:rPr lang="en-US" dirty="0" smtClean="0"/>
              <a:t>, Columbia University</a:t>
            </a:r>
          </a:p>
          <a:p>
            <a:r>
              <a:rPr lang="en-US" dirty="0" smtClean="0"/>
              <a:t>and the NSTX-U team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2954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Progress and </a:t>
            </a:r>
            <a:r>
              <a:rPr lang="en-US" dirty="0" smtClean="0"/>
              <a:t>Plans </a:t>
            </a:r>
            <a:r>
              <a:rPr lang="en-US" dirty="0"/>
              <a:t>for NSTX Upgrade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Kinetic Resistive Wall Mode Stability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en-US" dirty="0" smtClean="0"/>
              <a:t>Georgia Institute </a:t>
            </a:r>
            <a:r>
              <a:rPr lang="en-US" smtClean="0"/>
              <a:t>of Technology,</a:t>
            </a:r>
            <a:endParaRPr lang="en-US" dirty="0" smtClean="0"/>
          </a:p>
          <a:p>
            <a:pPr>
              <a:lnSpc>
                <a:spcPct val="85000"/>
              </a:lnSpc>
            </a:pPr>
            <a:r>
              <a:rPr lang="en-US" dirty="0" smtClean="0"/>
              <a:t>Atlanta, GA</a:t>
            </a:r>
            <a:endParaRPr lang="en-US" dirty="0" smtClean="0"/>
          </a:p>
          <a:p>
            <a:pPr>
              <a:lnSpc>
                <a:spcPct val="85000"/>
              </a:lnSpc>
            </a:pPr>
            <a:r>
              <a:rPr lang="en-US" dirty="0" smtClean="0"/>
              <a:t>April </a:t>
            </a:r>
            <a:r>
              <a:rPr lang="en-US" dirty="0" smtClean="0"/>
              <a:t>14, </a:t>
            </a:r>
            <a:r>
              <a:rPr lang="en-US" dirty="0" smtClean="0"/>
              <a:t>2016</a:t>
            </a:r>
            <a:endParaRPr lang="en-US" dirty="0"/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5025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2103120" cy="31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20638" y="0"/>
            <a:ext cx="9144000" cy="9906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3200" i="0" dirty="0">
                <a:solidFill>
                  <a:srgbClr val="33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NSTX-U </a:t>
            </a:r>
            <a:r>
              <a:rPr lang="en-US" sz="3200" i="0" dirty="0" smtClean="0">
                <a:solidFill>
                  <a:srgbClr val="33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Facility Is Now Operational</a:t>
            </a:r>
            <a:endParaRPr lang="en-US" sz="3200" i="0" dirty="0">
              <a:solidFill>
                <a:srgbClr val="336699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2800" i="0" dirty="0" smtClean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Upgrade Project Completed on Schedule and Cost</a:t>
            </a:r>
            <a:endParaRPr lang="en-US" sz="2400" i="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297474"/>
          </a:xfrm>
          <a:prstGeom prst="rect">
            <a:avLst/>
          </a:prstGeom>
        </p:spPr>
      </p:pic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6781800" y="4953000"/>
            <a:ext cx="1599937" cy="3397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033CC"/>
                </a:solidFill>
              </a:rPr>
              <a:t>HHFW System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5486400" y="1828800"/>
            <a:ext cx="828538" cy="3397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033CC"/>
                </a:solidFill>
              </a:rPr>
              <a:t>1</a:t>
            </a:r>
            <a:r>
              <a:rPr lang="en-US" sz="1600" b="1" i="0" baseline="30000" dirty="0">
                <a:solidFill>
                  <a:srgbClr val="0033CC"/>
                </a:solidFill>
              </a:rPr>
              <a:t>st</a:t>
            </a:r>
            <a:r>
              <a:rPr lang="en-US" sz="1600" b="1" i="0" dirty="0">
                <a:solidFill>
                  <a:srgbClr val="0033CC"/>
                </a:solidFill>
              </a:rPr>
              <a:t> NBI</a:t>
            </a:r>
          </a:p>
        </p:txBody>
      </p:sp>
      <p:sp>
        <p:nvSpPr>
          <p:cNvPr id="12" name="TextBox 22"/>
          <p:cNvSpPr txBox="1">
            <a:spLocks noChangeArrowheads="1"/>
          </p:cNvSpPr>
          <p:nvPr/>
        </p:nvSpPr>
        <p:spPr bwMode="auto">
          <a:xfrm>
            <a:off x="3505200" y="1752600"/>
            <a:ext cx="872981" cy="3397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033CC"/>
                </a:solidFill>
              </a:rPr>
              <a:t>2</a:t>
            </a:r>
            <a:r>
              <a:rPr lang="en-US" sz="1600" b="1" i="0" baseline="30000" dirty="0">
                <a:solidFill>
                  <a:srgbClr val="0033CC"/>
                </a:solidFill>
              </a:rPr>
              <a:t>nd</a:t>
            </a:r>
            <a:r>
              <a:rPr lang="en-US" sz="1600" b="1" i="0" dirty="0">
                <a:solidFill>
                  <a:srgbClr val="0033CC"/>
                </a:solidFill>
              </a:rPr>
              <a:t> NBI</a:t>
            </a:r>
          </a:p>
        </p:txBody>
      </p:sp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4038600" y="5105400"/>
            <a:ext cx="1092020" cy="3413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033CC"/>
                </a:solidFill>
              </a:rPr>
              <a:t>NSTX-U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>
                <a:latin typeface="Times" charset="0"/>
              </a:rPr>
              <a:pPr algn="r">
                <a:buNone/>
              </a:pPr>
              <a:t>10</a:t>
            </a:fld>
            <a:endParaRPr lang="en-US" sz="1400" b="0" dirty="0">
              <a:latin typeface="Time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8400" y="61722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214646"/>
            <a:ext cx="9144000" cy="338554"/>
          </a:xfrm>
          <a:prstGeom prst="rect">
            <a:avLst/>
          </a:prstGeom>
          <a:solidFill>
            <a:srgbClr val="A5FFF9"/>
          </a:solidFill>
          <a:ln>
            <a:solidFill>
              <a:srgbClr val="A5FFF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All six NBI sources are now operational, supporting high performance H-mode experiments 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43883"/>
            <a:ext cx="1828800" cy="32004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9762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305800" cy="1371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~7 run weeks of ops, I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 = 0.5–1MA, </a:t>
            </a:r>
            <a:r>
              <a:rPr lang="en-US" sz="2400" dirty="0" err="1" smtClean="0"/>
              <a:t>boronized</a:t>
            </a:r>
            <a:r>
              <a:rPr lang="en-US" sz="2400" dirty="0" smtClean="0"/>
              <a:t> PFCs</a:t>
            </a:r>
          </a:p>
          <a:p>
            <a:r>
              <a:rPr lang="en-US" sz="2400" dirty="0" smtClean="0"/>
              <a:t>Nearly all shots at B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= 0.6-0.65T &gt; NSTX max = 0.55T</a:t>
            </a:r>
          </a:p>
          <a:p>
            <a:r>
              <a:rPr lang="en-US" sz="2400" dirty="0" smtClean="0"/>
              <a:t>All 6 NBI injected into plasmas, 4-6MW routinely available</a:t>
            </a:r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NSTX-U plasma commissioning status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4811790" y="2554069"/>
            <a:ext cx="432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Approaching NSTX W</a:t>
            </a:r>
            <a:r>
              <a:rPr lang="en-US" baseline="-25000" dirty="0" smtClean="0"/>
              <a:t>TOT</a:t>
            </a:r>
            <a:r>
              <a:rPr lang="en-US" dirty="0" smtClean="0"/>
              <a:t> record ~ 430kJ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98482"/>
            <a:ext cx="4415704" cy="311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00400"/>
            <a:ext cx="4423139" cy="319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833437" y="3726816"/>
            <a:ext cx="350520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33437" y="334581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99"/>
                </a:solidFill>
              </a:rPr>
              <a:t>NSTX record</a:t>
            </a: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014" y="2554069"/>
            <a:ext cx="4613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Exceeded NSTX L &amp; H-mode pulse-lengths</a:t>
            </a:r>
          </a:p>
          <a:p>
            <a:pPr algn="ctr"/>
            <a:r>
              <a:rPr lang="en-US" dirty="0" smtClean="0"/>
              <a:t>using 1MW L-modes (0.65, 0.8MA)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8001000" y="3168134"/>
            <a:ext cx="106680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82636" y="298346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99"/>
                </a:solidFill>
              </a:rPr>
              <a:t>NSTX record</a:t>
            </a:r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89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Examples of high-performance </a:t>
            </a:r>
            <a:br>
              <a:rPr lang="en-US" sz="3200" dirty="0" smtClean="0"/>
            </a:br>
            <a:r>
              <a:rPr lang="en-US" sz="3200" dirty="0" smtClean="0"/>
              <a:t>L and H-modes</a:t>
            </a:r>
            <a:r>
              <a:rPr lang="en-US" sz="3200" dirty="0"/>
              <a:t> </a:t>
            </a:r>
            <a:r>
              <a:rPr lang="en-US" sz="3200" dirty="0" smtClean="0"/>
              <a:t>achieved thus far</a:t>
            </a:r>
            <a:endParaRPr lang="en-US" sz="32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65"/>
          <a:stretch/>
        </p:blipFill>
        <p:spPr bwMode="auto">
          <a:xfrm>
            <a:off x="76200" y="1126010"/>
            <a:ext cx="4485467" cy="508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667" y="1295400"/>
            <a:ext cx="4572000" cy="325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5029200" y="4495800"/>
            <a:ext cx="4114799" cy="182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Optimal n=1 error field correction amplitude and phase </a:t>
            </a:r>
            <a:r>
              <a:rPr lang="en-US" sz="2000" dirty="0" smtClean="0"/>
              <a:t>identified </a:t>
            </a:r>
            <a:r>
              <a:rPr lang="en-US" sz="2000" dirty="0"/>
              <a:t>to maximize pulse length, discharge </a:t>
            </a:r>
            <a:r>
              <a:rPr lang="en-US" sz="2000" dirty="0" smtClean="0"/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10002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0" y="4800600"/>
            <a:ext cx="9144000" cy="604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Path to high I</a:t>
            </a:r>
            <a:r>
              <a:rPr lang="en-US" sz="2400" baseline="-25000" dirty="0"/>
              <a:t>P</a:t>
            </a:r>
            <a:r>
              <a:rPr lang="en-US" sz="2400" dirty="0"/>
              <a:t> without tearing modes: elevate </a:t>
            </a:r>
            <a:r>
              <a:rPr lang="en-US" sz="2400" dirty="0" err="1"/>
              <a:t>q</a:t>
            </a:r>
            <a:r>
              <a:rPr lang="en-US" sz="2400" baseline="-25000" dirty="0" err="1"/>
              <a:t>min</a:t>
            </a:r>
            <a:r>
              <a:rPr lang="en-US" sz="2400" dirty="0"/>
              <a:t> via early heating + H-mode </a:t>
            </a:r>
            <a:r>
              <a:rPr lang="en-US" sz="2400" dirty="0" smtClean="0"/>
              <a:t> </a:t>
            </a:r>
          </a:p>
          <a:p>
            <a:pPr lvl="1"/>
            <a:r>
              <a:rPr lang="en-US" sz="2000" dirty="0" smtClean="0"/>
              <a:t>Utilizing </a:t>
            </a:r>
            <a:r>
              <a:rPr lang="en-US" sz="2000" dirty="0" smtClean="0"/>
              <a:t>real-time EFIT / </a:t>
            </a:r>
            <a:r>
              <a:rPr lang="en-US" sz="2000" dirty="0"/>
              <a:t>ISOFLUX and improved vertical motion </a:t>
            </a:r>
            <a:r>
              <a:rPr lang="en-US" sz="2000" dirty="0" smtClean="0"/>
              <a:t>detection</a:t>
            </a:r>
            <a:endParaRPr lang="en-US" sz="2000" dirty="0" smtClean="0"/>
          </a:p>
          <a:p>
            <a:pPr lvl="1"/>
            <a:r>
              <a:rPr lang="en-US" sz="2000" dirty="0" smtClean="0"/>
              <a:t>Near-term</a:t>
            </a:r>
            <a:r>
              <a:rPr lang="en-US" sz="2000" dirty="0"/>
              <a:t>: </a:t>
            </a:r>
            <a:r>
              <a:rPr lang="it-IT" sz="2000" dirty="0"/>
              <a:t>l</a:t>
            </a:r>
            <a:r>
              <a:rPr lang="it-IT" sz="2000" baseline="-25000" dirty="0"/>
              <a:t>i</a:t>
            </a:r>
            <a:r>
              <a:rPr lang="it-IT" sz="2000" dirty="0"/>
              <a:t> = 0.5-0.6, </a:t>
            </a:r>
            <a:r>
              <a:rPr lang="el-GR" sz="2000" dirty="0" smtClean="0"/>
              <a:t>κ</a:t>
            </a:r>
            <a:r>
              <a:rPr lang="it-IT" sz="2000" dirty="0" smtClean="0"/>
              <a:t> </a:t>
            </a:r>
            <a:r>
              <a:rPr lang="it-IT" sz="2000" dirty="0"/>
              <a:t>= 2.5 – </a:t>
            </a:r>
            <a:r>
              <a:rPr lang="it-IT" sz="2000" dirty="0" smtClean="0"/>
              <a:t>2.7, </a:t>
            </a:r>
            <a:r>
              <a:rPr lang="en-US" sz="2000" dirty="0" smtClean="0"/>
              <a:t>I</a:t>
            </a:r>
            <a:r>
              <a:rPr lang="en-US" sz="2000" baseline="-25000" dirty="0" smtClean="0"/>
              <a:t>P</a:t>
            </a:r>
            <a:r>
              <a:rPr lang="en-US" sz="2000" dirty="0" smtClean="0"/>
              <a:t> = </a:t>
            </a:r>
            <a:r>
              <a:rPr lang="en-US" sz="2000" dirty="0"/>
              <a:t>1.1 – </a:t>
            </a:r>
            <a:r>
              <a:rPr lang="en-US" sz="2000" dirty="0" smtClean="0"/>
              <a:t>1.3MA</a:t>
            </a:r>
            <a:endParaRPr lang="en-US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200"/>
            <a:ext cx="4572000" cy="293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572000" cy="341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/>
          <p:nvPr/>
        </p:nvSpPr>
        <p:spPr>
          <a:xfrm rot="13950816">
            <a:off x="3730707" y="1181417"/>
            <a:ext cx="343555" cy="880719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7218297">
            <a:off x="6314886" y="1181417"/>
            <a:ext cx="343555" cy="880719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 smtClean="0"/>
              <a:t>NSTX-U has matched NSTX highest flat-top pressures for plasma currents up to 0.9MA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9199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867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Spherical Torus Experiment – Upgrade 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verview and Motivation, NSTX-U Mission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Upgrades, Status</a:t>
            </a:r>
          </a:p>
          <a:p>
            <a:pPr lvl="1">
              <a:lnSpc>
                <a:spcPct val="114000"/>
              </a:lnSpc>
            </a:pPr>
            <a:r>
              <a:rPr lang="en-US" b="1" dirty="0" smtClean="0"/>
              <a:t>NSTX-U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Research Focus</a:t>
            </a: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Modifications to Ideal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tability by Kinetic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E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ffects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Includes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rotation,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collisionality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and energetic particle effects</a:t>
            </a:r>
          </a:p>
          <a:p>
            <a:pPr lvl="1">
              <a:lnSpc>
                <a:spcPct val="114000"/>
              </a:lnSpc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Benchmarked MISK code calculations can explain experimental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stability</a:t>
            </a:r>
            <a:endParaRPr lang="en-US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" y="3581400"/>
            <a:ext cx="88392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15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 smtClean="0"/>
              <a:t>NSTX achieved favorable confinement and current drive results</a:t>
            </a:r>
            <a:r>
              <a:rPr lang="en-US" sz="2800" dirty="0"/>
              <a:t>;</a:t>
            </a:r>
            <a:r>
              <a:rPr lang="en-US" sz="2800" dirty="0" smtClean="0"/>
              <a:t> Will trends continue in NSTX-U?</a:t>
            </a:r>
            <a:endParaRPr lang="en-US" sz="2800" dirty="0"/>
          </a:p>
        </p:txBody>
      </p:sp>
      <p:sp>
        <p:nvSpPr>
          <p:cNvPr id="38" name="TextBox 37"/>
          <p:cNvSpPr txBox="1"/>
          <p:nvPr/>
        </p:nvSpPr>
        <p:spPr>
          <a:xfrm>
            <a:off x="4969266" y="5715001"/>
            <a:ext cx="3969430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Steady-state operation required for FNSF</a:t>
            </a:r>
            <a:endParaRPr lang="en-US" sz="24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Picture 15" descr="HighNI.emf"/>
          <p:cNvPicPr>
            <a:picLocks noChangeAspect="1"/>
          </p:cNvPicPr>
          <p:nvPr/>
        </p:nvPicPr>
        <p:blipFill rotWithShape="1">
          <a:blip r:embed="rId2" cstate="print"/>
          <a:srcRect l="8621" t="16688"/>
          <a:stretch/>
        </p:blipFill>
        <p:spPr>
          <a:xfrm>
            <a:off x="5238018" y="1434821"/>
            <a:ext cx="3829782" cy="3039429"/>
          </a:xfrm>
          <a:prstGeom prst="rect">
            <a:avLst/>
          </a:prstGeom>
          <a:noFill/>
          <a:ln w="3175">
            <a:solidFill>
              <a:schemeClr val="bg1"/>
            </a:solidFill>
          </a:ln>
          <a:effectLst/>
        </p:spPr>
      </p:pic>
      <p:sp>
        <p:nvSpPr>
          <p:cNvPr id="47" name="TextBox 19"/>
          <p:cNvSpPr txBox="1">
            <a:spLocks noChangeArrowheads="1"/>
          </p:cNvSpPr>
          <p:nvPr/>
        </p:nvSpPr>
        <p:spPr bwMode="auto">
          <a:xfrm>
            <a:off x="5238017" y="4300388"/>
            <a:ext cx="3829783" cy="3384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354" tIns="45678" rIns="91354" bIns="45678">
            <a:spAutoFit/>
          </a:bodyPr>
          <a:lstStyle/>
          <a:p>
            <a:pPr algn="ctr"/>
            <a:r>
              <a:rPr lang="en-US" sz="1600" i="0" dirty="0" smtClean="0">
                <a:solidFill>
                  <a:srgbClr val="FF0000"/>
                </a:solidFill>
                <a:latin typeface="Arial Narrow" pitchFamily="34" charset="0"/>
              </a:rPr>
              <a:t>I</a:t>
            </a:r>
            <a:r>
              <a:rPr lang="en-US" sz="1600" i="0" baseline="-25000" dirty="0" smtClean="0">
                <a:solidFill>
                  <a:srgbClr val="FF0000"/>
                </a:solidFill>
                <a:latin typeface="Arial Narrow" pitchFamily="34" charset="0"/>
              </a:rPr>
              <a:t>P</a:t>
            </a:r>
            <a:r>
              <a:rPr lang="en-US" sz="1600" i="0" dirty="0" smtClean="0">
                <a:solidFill>
                  <a:srgbClr val="FF0000"/>
                </a:solidFill>
                <a:latin typeface="Arial Narrow" pitchFamily="34" charset="0"/>
              </a:rPr>
              <a:t>=1 </a:t>
            </a:r>
            <a:r>
              <a:rPr lang="en-US" sz="1600" i="0" dirty="0">
                <a:solidFill>
                  <a:srgbClr val="FF0000"/>
                </a:solidFill>
                <a:latin typeface="Arial Narrow" pitchFamily="34" charset="0"/>
              </a:rPr>
              <a:t>MA, </a:t>
            </a:r>
            <a:r>
              <a:rPr lang="en-US" sz="1600" i="0" dirty="0" smtClean="0">
                <a:solidFill>
                  <a:srgbClr val="FF0000"/>
                </a:solidFill>
                <a:latin typeface="Arial Narrow" pitchFamily="34" charset="0"/>
              </a:rPr>
              <a:t>B</a:t>
            </a:r>
            <a:r>
              <a:rPr lang="en-US" sz="1600" i="0" baseline="-25000" dirty="0" smtClean="0">
                <a:solidFill>
                  <a:srgbClr val="FF0000"/>
                </a:solidFill>
                <a:latin typeface="Arial Narrow" pitchFamily="34" charset="0"/>
              </a:rPr>
              <a:t>T</a:t>
            </a:r>
            <a:r>
              <a:rPr lang="en-US" sz="1600" i="0" dirty="0" smtClean="0">
                <a:solidFill>
                  <a:srgbClr val="FF0000"/>
                </a:solidFill>
                <a:latin typeface="Arial Narrow" pitchFamily="34" charset="0"/>
              </a:rPr>
              <a:t>=1.0 T, P</a:t>
            </a:r>
            <a:r>
              <a:rPr lang="en-US" sz="1600" i="0" baseline="-25000" dirty="0" smtClean="0">
                <a:solidFill>
                  <a:srgbClr val="FF0000"/>
                </a:solidFill>
                <a:latin typeface="Arial Narrow" pitchFamily="34" charset="0"/>
              </a:rPr>
              <a:t>NBI</a:t>
            </a:r>
            <a:r>
              <a:rPr lang="en-US" sz="1600" i="0" dirty="0" smtClean="0">
                <a:solidFill>
                  <a:srgbClr val="FF0000"/>
                </a:solidFill>
                <a:latin typeface="Arial Narrow" pitchFamily="34" charset="0"/>
              </a:rPr>
              <a:t>=12.6 </a:t>
            </a:r>
            <a:r>
              <a:rPr lang="en-US" sz="1600" i="0" dirty="0">
                <a:solidFill>
                  <a:srgbClr val="FF0000"/>
                </a:solidFill>
                <a:latin typeface="Arial Narrow" pitchFamily="34" charset="0"/>
              </a:rPr>
              <a:t>MW</a:t>
            </a:r>
          </a:p>
        </p:txBody>
      </p:sp>
      <p:sp>
        <p:nvSpPr>
          <p:cNvPr id="3" name="Rectangle 2"/>
          <p:cNvSpPr/>
          <p:nvPr/>
        </p:nvSpPr>
        <p:spPr>
          <a:xfrm>
            <a:off x="4470606" y="1066800"/>
            <a:ext cx="45720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600" i="0" dirty="0">
                <a:solidFill>
                  <a:srgbClr val="000000"/>
                </a:solidFill>
              </a:rPr>
              <a:t>TRANSP Contours of Non-Inductive Fraction</a:t>
            </a:r>
          </a:p>
        </p:txBody>
      </p:sp>
      <p:sp>
        <p:nvSpPr>
          <p:cNvPr id="4" name="Rectangle 3"/>
          <p:cNvSpPr/>
          <p:nvPr/>
        </p:nvSpPr>
        <p:spPr>
          <a:xfrm rot="16200000">
            <a:off x="3598727" y="2231277"/>
            <a:ext cx="253747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i="0" dirty="0" smtClean="0">
                <a:solidFill>
                  <a:srgbClr val="000000"/>
                </a:solidFill>
                <a:latin typeface="Helvetica" pitchFamily="34" charset="0"/>
              </a:rPr>
              <a:t>H</a:t>
            </a:r>
            <a:r>
              <a:rPr lang="en-US" sz="1800" i="0" baseline="-25000" dirty="0" smtClean="0">
                <a:solidFill>
                  <a:srgbClr val="000000"/>
                </a:solidFill>
                <a:latin typeface="Helvetica" pitchFamily="34" charset="0"/>
              </a:rPr>
              <a:t>98y2</a:t>
            </a:r>
            <a:r>
              <a:rPr lang="en-US" sz="1800" i="0" dirty="0" smtClean="0">
                <a:solidFill>
                  <a:srgbClr val="000000"/>
                </a:solidFill>
                <a:latin typeface="Helvetica" pitchFamily="34" charset="0"/>
              </a:rPr>
              <a:t> confinement</a:t>
            </a:r>
          </a:p>
          <a:p>
            <a:pPr algn="ctr">
              <a:lnSpc>
                <a:spcPct val="90000"/>
              </a:lnSpc>
            </a:pPr>
            <a:r>
              <a:rPr lang="en-US" sz="1800" i="0" dirty="0" smtClean="0">
                <a:solidFill>
                  <a:srgbClr val="000000"/>
                </a:solidFill>
                <a:latin typeface="Helvetica" pitchFamily="34" charset="0"/>
              </a:rPr>
              <a:t>parameter</a:t>
            </a:r>
            <a:endParaRPr lang="en-US" sz="1100" i="0" dirty="0">
              <a:solidFill>
                <a:srgbClr val="000000"/>
              </a:solidFill>
              <a:latin typeface="Helvetica" pitchFamily="34" charset="0"/>
            </a:endParaRPr>
          </a:p>
        </p:txBody>
      </p:sp>
      <p:pic>
        <p:nvPicPr>
          <p:cNvPr id="14" name="Picture 4" descr="untitl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131" y="1055102"/>
            <a:ext cx="4181137" cy="375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909924" y="2763386"/>
            <a:ext cx="1021867" cy="56664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 i="0" dirty="0">
                <a:solidFill>
                  <a:schemeClr val="tx1"/>
                </a:solidFill>
              </a:rPr>
              <a:t>ITER-like scaling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909922" y="963513"/>
            <a:ext cx="1216721" cy="615208"/>
          </a:xfrm>
          <a:prstGeom prst="rect">
            <a:avLst/>
          </a:prstGeom>
          <a:solidFill>
            <a:srgbClr val="FFFF99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 i="0">
                <a:solidFill>
                  <a:srgbClr val="FF0000"/>
                </a:solidFill>
              </a:rPr>
              <a:t>ST-FNSF </a:t>
            </a:r>
          </a:p>
          <a:p>
            <a:pPr algn="ctr">
              <a:spcBef>
                <a:spcPct val="20000"/>
              </a:spcBef>
            </a:pPr>
            <a:endParaRPr lang="en-US" sz="1800" i="0">
              <a:solidFill>
                <a:srgbClr val="FF0000"/>
              </a:solidFill>
            </a:endParaRPr>
          </a:p>
        </p:txBody>
      </p:sp>
      <p:sp>
        <p:nvSpPr>
          <p:cNvPr id="21" name="Arc 13"/>
          <p:cNvSpPr>
            <a:spLocks/>
          </p:cNvSpPr>
          <p:nvPr/>
        </p:nvSpPr>
        <p:spPr bwMode="auto">
          <a:xfrm rot="549913" flipH="1">
            <a:off x="839670" y="2769777"/>
            <a:ext cx="2275781" cy="1122524"/>
          </a:xfrm>
          <a:custGeom>
            <a:avLst/>
            <a:gdLst>
              <a:gd name="T0" fmla="*/ 0 w 20035"/>
              <a:gd name="T1" fmla="*/ 2147483647 h 21600"/>
              <a:gd name="T2" fmla="*/ 2147483647 w 20035"/>
              <a:gd name="T3" fmla="*/ 2147483647 h 21600"/>
              <a:gd name="T4" fmla="*/ 2147483647 w 20035"/>
              <a:gd name="T5" fmla="*/ 2147483647 h 21600"/>
              <a:gd name="T6" fmla="*/ 0 60000 65536"/>
              <a:gd name="T7" fmla="*/ 0 60000 65536"/>
              <a:gd name="T8" fmla="*/ 0 60000 65536"/>
              <a:gd name="T9" fmla="*/ 0 w 20035"/>
              <a:gd name="T10" fmla="*/ 0 h 21600"/>
              <a:gd name="T11" fmla="*/ 20035 w 2003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035" h="21600" fill="none" extrusionOk="0">
                <a:moveTo>
                  <a:pt x="-1" y="6029"/>
                </a:moveTo>
                <a:cubicBezTo>
                  <a:pt x="4023" y="2160"/>
                  <a:pt x="9388" y="-1"/>
                  <a:pt x="14971" y="0"/>
                </a:cubicBezTo>
                <a:cubicBezTo>
                  <a:pt x="16676" y="0"/>
                  <a:pt x="18376" y="202"/>
                  <a:pt x="20034" y="602"/>
                </a:cubicBezTo>
              </a:path>
              <a:path w="20035" h="21600" stroke="0" extrusionOk="0">
                <a:moveTo>
                  <a:pt x="-1" y="6029"/>
                </a:moveTo>
                <a:cubicBezTo>
                  <a:pt x="4023" y="2160"/>
                  <a:pt x="9388" y="-1"/>
                  <a:pt x="14971" y="0"/>
                </a:cubicBezTo>
                <a:cubicBezTo>
                  <a:pt x="16676" y="0"/>
                  <a:pt x="18376" y="202"/>
                  <a:pt x="20034" y="602"/>
                </a:cubicBezTo>
                <a:lnTo>
                  <a:pt x="14971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0" tIns="0" rIns="0" bIns="0" anchor="ctr"/>
          <a:lstStyle/>
          <a:p>
            <a:endParaRPr lang="en-US" sz="2000" i="0"/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>
            <a:off x="2136162" y="2149937"/>
            <a:ext cx="0" cy="81793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 sz="2000" i="0"/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3158029" y="2149937"/>
            <a:ext cx="0" cy="10224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 sz="2000" i="0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>
            <a:off x="1523044" y="1843214"/>
            <a:ext cx="0" cy="81793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en-US" sz="2000" i="0"/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1444275" y="2103077"/>
            <a:ext cx="165269" cy="323795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i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2647095" y="1364341"/>
            <a:ext cx="1532802" cy="191578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square" lIns="0" tIns="4572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400" i="0" dirty="0">
                <a:solidFill>
                  <a:schemeClr val="tx1"/>
                </a:solidFill>
                <a:sym typeface="Math1"/>
              </a:rPr>
              <a:t> </a:t>
            </a:r>
            <a:r>
              <a:rPr lang="en-US" sz="1400" i="0" dirty="0">
                <a:solidFill>
                  <a:schemeClr val="tx1"/>
                </a:solidFill>
              </a:rPr>
              <a:t>constant q, </a:t>
            </a:r>
            <a:r>
              <a:rPr lang="en-US" sz="1400" i="0" dirty="0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400" i="0" dirty="0">
                <a:solidFill>
                  <a:schemeClr val="tx1"/>
                </a:solidFill>
                <a:latin typeface="Arial" pitchFamily="34" charset="0"/>
              </a:rPr>
              <a:t>, </a:t>
            </a:r>
            <a:r>
              <a:rPr lang="en-US" sz="1400" i="0" dirty="0" smtClean="0">
                <a:solidFill>
                  <a:schemeClr val="tx1"/>
                </a:solidFill>
                <a:latin typeface="Symbol" pitchFamily="18" charset="2"/>
              </a:rPr>
              <a:t>r*</a:t>
            </a:r>
            <a:endParaRPr lang="en-US" sz="1400" i="0" dirty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2027965" y="1749007"/>
            <a:ext cx="1223736" cy="566640"/>
          </a:xfrm>
          <a:prstGeom prst="rect">
            <a:avLst/>
          </a:prstGeom>
          <a:solidFill>
            <a:srgbClr val="FFFF99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 i="0" dirty="0">
                <a:solidFill>
                  <a:srgbClr val="FF0000"/>
                </a:solidFill>
              </a:rPr>
              <a:t>NSTX Upgrade</a:t>
            </a:r>
          </a:p>
        </p:txBody>
      </p:sp>
      <p:sp>
        <p:nvSpPr>
          <p:cNvPr id="28" name="Line 20"/>
          <p:cNvSpPr>
            <a:spLocks noChangeShapeType="1"/>
          </p:cNvSpPr>
          <p:nvPr/>
        </p:nvSpPr>
        <p:spPr bwMode="auto">
          <a:xfrm flipH="1" flipV="1">
            <a:off x="1044668" y="1332007"/>
            <a:ext cx="2145919" cy="194258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 sz="2000" i="0"/>
          </a:p>
        </p:txBody>
      </p:sp>
      <p:sp>
        <p:nvSpPr>
          <p:cNvPr id="29" name="Line 21"/>
          <p:cNvSpPr>
            <a:spLocks noChangeShapeType="1"/>
          </p:cNvSpPr>
          <p:nvPr/>
        </p:nvSpPr>
        <p:spPr bwMode="auto">
          <a:xfrm>
            <a:off x="2136162" y="2588722"/>
            <a:ext cx="102186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en-US" sz="2000" i="0"/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3329589" y="2526742"/>
            <a:ext cx="862990" cy="323793"/>
          </a:xfrm>
          <a:prstGeom prst="rect">
            <a:avLst/>
          </a:prstGeom>
          <a:solidFill>
            <a:srgbClr val="FFFF99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 i="0" dirty="0" smtClean="0">
                <a:solidFill>
                  <a:srgbClr val="FF0000"/>
                </a:solidFill>
              </a:rPr>
              <a:t>NSTX</a:t>
            </a:r>
            <a:endParaRPr lang="en-US" sz="1800" i="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237" y="5715000"/>
            <a:ext cx="4648200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Favorable confinement results could lead to more compact ST reactors</a:t>
            </a:r>
            <a:endParaRPr lang="en-US" sz="24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23637" y="5004754"/>
            <a:ext cx="43203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dirty="0"/>
              <a:t>NSTX achieved 70% “transformer-less” </a:t>
            </a:r>
            <a:r>
              <a:rPr lang="en-US" sz="1400" b="0" i="0" dirty="0" smtClean="0"/>
              <a:t>current drive </a:t>
            </a:r>
            <a:r>
              <a:rPr lang="en-US" sz="1400" b="0" i="0" dirty="0" smtClean="0">
                <a:solidFill>
                  <a:srgbClr val="FF0000"/>
                </a:solidFill>
              </a:rPr>
              <a:t>Will </a:t>
            </a:r>
            <a:r>
              <a:rPr lang="en-US" sz="1400" b="0" i="0" dirty="0">
                <a:solidFill>
                  <a:srgbClr val="FF0000"/>
                </a:solidFill>
              </a:rPr>
              <a:t>NSTX-U achieve 100% as </a:t>
            </a:r>
            <a:r>
              <a:rPr lang="en-US" sz="1400" b="0" i="0" dirty="0" smtClean="0">
                <a:solidFill>
                  <a:srgbClr val="FF0000"/>
                </a:solidFill>
              </a:rPr>
              <a:t>predicted?</a:t>
            </a:r>
            <a:endParaRPr lang="en-US" sz="1400" b="0" i="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2743200" y="4469622"/>
            <a:ext cx="586389" cy="407178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9237" y="5039380"/>
            <a:ext cx="4548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dirty="0"/>
              <a:t>NSTX </a:t>
            </a:r>
            <a:r>
              <a:rPr lang="en-US" sz="1400" b="0" i="0" dirty="0" smtClean="0"/>
              <a:t>observed </a:t>
            </a:r>
            <a:r>
              <a:rPr lang="en-US" sz="1400" b="0" i="0" dirty="0"/>
              <a:t>confinement increase at higher </a:t>
            </a:r>
            <a:r>
              <a:rPr lang="en-US" sz="1400" b="0" i="0" dirty="0" err="1" smtClean="0"/>
              <a:t>T</a:t>
            </a:r>
            <a:r>
              <a:rPr lang="en-US" sz="1400" b="0" i="0" baseline="-25000" dirty="0" err="1" smtClean="0"/>
              <a:t>e</a:t>
            </a:r>
            <a:r>
              <a:rPr lang="en-US" sz="1400" b="0" i="0" dirty="0" smtClean="0"/>
              <a:t>! </a:t>
            </a:r>
          </a:p>
          <a:p>
            <a:r>
              <a:rPr lang="en-US" sz="1400" b="0" i="0" dirty="0" smtClean="0">
                <a:solidFill>
                  <a:srgbClr val="FF0000"/>
                </a:solidFill>
              </a:rPr>
              <a:t>Will trend </a:t>
            </a:r>
            <a:r>
              <a:rPr lang="en-US" sz="1400" b="0" i="0" dirty="0">
                <a:solidFill>
                  <a:srgbClr val="FF0000"/>
                </a:solidFill>
              </a:rPr>
              <a:t>continue, or look like conventional A?</a:t>
            </a:r>
            <a:endParaRPr lang="en-US" sz="1400" b="0" i="0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6200" y="4638857"/>
            <a:ext cx="4850018" cy="276999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800" i="0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Normalized </a:t>
            </a:r>
            <a:r>
              <a:rPr lang="en-US" sz="1800" i="0" dirty="0" smtClean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electron </a:t>
            </a:r>
            <a:r>
              <a:rPr lang="en-US" sz="1800" i="0" dirty="0" err="1" smtClean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collisionality</a:t>
            </a:r>
            <a:r>
              <a:rPr lang="en-US" sz="1800" i="0" dirty="0" smtClean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US" sz="1600" i="0" dirty="0">
                <a:solidFill>
                  <a:schemeClr val="tx1"/>
                </a:solidFill>
                <a:latin typeface="Symbol" pitchFamily="18" charset="2"/>
                <a:cs typeface="Arial" charset="0"/>
              </a:rPr>
              <a:t>n</a:t>
            </a:r>
            <a:r>
              <a:rPr lang="en-US" sz="1600" i="0" baseline="-25000" dirty="0">
                <a:solidFill>
                  <a:schemeClr val="tx1"/>
                </a:solidFill>
                <a:cs typeface="Arial" charset="0"/>
              </a:rPr>
              <a:t>e</a:t>
            </a:r>
            <a:r>
              <a:rPr lang="en-US" sz="1600" i="0" dirty="0">
                <a:solidFill>
                  <a:schemeClr val="tx1"/>
                </a:solidFill>
                <a:cs typeface="Arial" charset="0"/>
              </a:rPr>
              <a:t>* </a:t>
            </a:r>
            <a:r>
              <a:rPr lang="en-US" sz="1600" i="0" dirty="0">
                <a:solidFill>
                  <a:schemeClr val="tx1"/>
                </a:solidFill>
                <a:cs typeface="Arial" charset="0"/>
                <a:sym typeface="Symbol" pitchFamily="18" charset="2"/>
              </a:rPr>
              <a:t> </a:t>
            </a:r>
            <a:r>
              <a:rPr lang="en-US" sz="1800" i="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n</a:t>
            </a:r>
            <a:r>
              <a:rPr lang="en-US" sz="1800" i="0" baseline="-2500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e </a:t>
            </a:r>
            <a:r>
              <a:rPr lang="en-US" sz="1800" i="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/</a:t>
            </a:r>
            <a:r>
              <a:rPr lang="en-US" sz="1050" i="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 </a:t>
            </a:r>
            <a:r>
              <a:rPr lang="en-US" sz="1800" i="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T</a:t>
            </a:r>
            <a:r>
              <a:rPr lang="en-US" sz="1800" i="0" baseline="-2500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e</a:t>
            </a:r>
            <a:r>
              <a:rPr lang="en-US" sz="1800" i="0" baseline="3000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2</a:t>
            </a:r>
            <a:endParaRPr lang="en-US" sz="1600" i="0" baseline="30000" dirty="0">
              <a:solidFill>
                <a:schemeClr val="tx1"/>
              </a:solidFill>
              <a:latin typeface="Arial Narrow" pitchFamily="34" charset="0"/>
              <a:cs typeface="Arial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1719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299" y="1685926"/>
            <a:ext cx="2751685" cy="377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0" y="977900"/>
            <a:ext cx="3276600" cy="65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2000" i="0" dirty="0" smtClean="0">
                <a:solidFill>
                  <a:srgbClr val="000000"/>
                </a:solidFill>
              </a:rPr>
              <a:t>Compact ST</a:t>
            </a:r>
            <a:r>
              <a:rPr lang="en-US" sz="2000" i="0" dirty="0">
                <a:solidFill>
                  <a:srgbClr val="000000"/>
                </a:solidFill>
              </a:rPr>
              <a:t>-FNSF has no/small central solenoid</a:t>
            </a:r>
          </a:p>
        </p:txBody>
      </p:sp>
      <p:sp>
        <p:nvSpPr>
          <p:cNvPr id="9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318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800" dirty="0" smtClean="0">
                <a:solidFill>
                  <a:srgbClr val="336699"/>
                </a:solidFill>
                <a:ea typeface="ＭＳ Ｐゴシック" pitchFamily="34" charset="-128"/>
              </a:rPr>
              <a:t>Plasma current s</a:t>
            </a: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tart-up/ramp-up </a:t>
            </a:r>
            <a:r>
              <a:rPr lang="en-US" sz="2800" dirty="0">
                <a:solidFill>
                  <a:srgbClr val="336699"/>
                </a:solidFill>
                <a:ea typeface="ＭＳ Ｐゴシック" pitchFamily="34" charset="-128"/>
              </a:rPr>
              <a:t>c</a:t>
            </a: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ritical </a:t>
            </a:r>
            <a:r>
              <a:rPr lang="en-US" sz="2800" dirty="0">
                <a:solidFill>
                  <a:srgbClr val="336699"/>
                </a:solidFill>
                <a:ea typeface="ＭＳ Ｐゴシック" pitchFamily="34" charset="-128"/>
              </a:rPr>
              <a:t>i</a:t>
            </a:r>
            <a:r>
              <a:rPr lang="en-US" sz="2800" i="0" dirty="0" smtClean="0">
                <a:solidFill>
                  <a:srgbClr val="336699"/>
                </a:solidFill>
                <a:ea typeface="ＭＳ Ｐゴシック" pitchFamily="34" charset="-128"/>
              </a:rPr>
              <a:t>ssue for FNSF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73400" y="1024644"/>
            <a:ext cx="5956300" cy="2887233"/>
            <a:chOff x="3073400" y="2333666"/>
            <a:chExt cx="5956300" cy="2887233"/>
          </a:xfrm>
        </p:grpSpPr>
        <p:sp>
          <p:nvSpPr>
            <p:cNvPr id="37" name="Content Placeholder 2"/>
            <p:cNvSpPr txBox="1">
              <a:spLocks/>
            </p:cNvSpPr>
            <p:nvPr/>
          </p:nvSpPr>
          <p:spPr bwMode="auto">
            <a:xfrm>
              <a:off x="3899362" y="2558891"/>
              <a:ext cx="4716207" cy="4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29" tIns="45714" rIns="91429" bIns="45714" numCol="1" anchor="t" anchorCtr="0" compatLnSpc="1">
              <a:prstTxWarp prst="textNoShape">
                <a:avLst/>
              </a:prstTxWarp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  <a:defRPr/>
              </a:pPr>
              <a:r>
                <a:rPr lang="en-US" altLang="ja-JP" sz="2200" b="1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ST</a:t>
              </a:r>
              <a:r>
                <a:rPr lang="en-US" altLang="ja-JP" sz="2200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-</a:t>
              </a:r>
              <a:r>
                <a:rPr lang="en-US" sz="2200" b="1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FNSF </a:t>
              </a:r>
              <a:r>
                <a:rPr lang="en-US" sz="2200" i="0" kern="0" noProof="0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Scenarios</a:t>
              </a:r>
              <a:endParaRPr lang="en-US" sz="2200" b="1" i="0" kern="0" noProof="0" dirty="0" smtClean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V="1">
              <a:off x="3902872" y="2522886"/>
              <a:ext cx="0" cy="259663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46"/>
            <p:cNvSpPr txBox="1">
              <a:spLocks noChangeArrowheads="1"/>
            </p:cNvSpPr>
            <p:nvPr/>
          </p:nvSpPr>
          <p:spPr bwMode="auto">
            <a:xfrm>
              <a:off x="3073400" y="2333666"/>
              <a:ext cx="816141" cy="334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buNone/>
              </a:pPr>
              <a:r>
                <a:rPr lang="en-US" sz="1600" i="0" dirty="0" smtClean="0">
                  <a:solidFill>
                    <a:schemeClr val="tx1"/>
                  </a:solidFill>
                </a:rPr>
                <a:t>I</a:t>
              </a:r>
              <a:r>
                <a:rPr lang="en-US" sz="1600" i="0" baseline="-25000" dirty="0" smtClean="0">
                  <a:solidFill>
                    <a:schemeClr val="tx1"/>
                  </a:solidFill>
                </a:rPr>
                <a:t>P </a:t>
              </a:r>
              <a:r>
                <a:rPr lang="en-US" sz="1600" i="0" dirty="0" smtClean="0">
                  <a:solidFill>
                    <a:schemeClr val="tx1"/>
                  </a:solidFill>
                </a:rPr>
                <a:t>[MA</a:t>
              </a:r>
              <a:r>
                <a:rPr lang="en-US" sz="1600" i="0" dirty="0">
                  <a:solidFill>
                    <a:schemeClr val="tx1"/>
                  </a:solidFill>
                </a:rPr>
                <a:t>]</a:t>
              </a:r>
              <a:endParaRPr lang="en-US" sz="1600" i="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V="1">
              <a:off x="8533447" y="2587496"/>
              <a:ext cx="0" cy="253202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"/>
            <p:cNvCxnSpPr/>
            <p:nvPr/>
          </p:nvCxnSpPr>
          <p:spPr bwMode="auto">
            <a:xfrm flipV="1">
              <a:off x="3902872" y="5113778"/>
              <a:ext cx="5126828" cy="574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5824553" y="3853508"/>
              <a:ext cx="2609642" cy="1218080"/>
              <a:chOff x="4386517" y="4177732"/>
              <a:chExt cx="2642997" cy="1233648"/>
            </a:xfrm>
          </p:grpSpPr>
          <p:sp>
            <p:nvSpPr>
              <p:cNvPr id="26" name="Rectangle 25"/>
              <p:cNvSpPr/>
              <p:nvPr/>
            </p:nvSpPr>
            <p:spPr bwMode="auto">
              <a:xfrm>
                <a:off x="4386517" y="4177732"/>
                <a:ext cx="2642997" cy="1233648"/>
              </a:xfrm>
              <a:prstGeom prst="rect">
                <a:avLst/>
              </a:prstGeom>
              <a:solidFill>
                <a:srgbClr val="D0DEF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105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419153" y="4191000"/>
                <a:ext cx="594640" cy="276999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/>
              <a:p>
                <a:pPr algn="ctr">
                  <a:buNone/>
                </a:pPr>
                <a:r>
                  <a:rPr lang="en-US" b="1" i="0" dirty="0" smtClean="0">
                    <a:solidFill>
                      <a:srgbClr val="0000FF"/>
                    </a:solidFill>
                  </a:rPr>
                  <a:t>NBI</a:t>
                </a:r>
                <a:endParaRPr lang="en-US" b="1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942604" y="3001367"/>
              <a:ext cx="4535348" cy="2055720"/>
              <a:chOff x="4646626" y="1676400"/>
              <a:chExt cx="3412081" cy="1389220"/>
            </a:xfrm>
          </p:grpSpPr>
          <p:cxnSp>
            <p:nvCxnSpPr>
              <p:cNvPr id="29" name="Straight Connector 28"/>
              <p:cNvCxnSpPr/>
              <p:nvPr/>
            </p:nvCxnSpPr>
            <p:spPr bwMode="auto">
              <a:xfrm flipV="1">
                <a:off x="4646626" y="2362200"/>
                <a:ext cx="898896" cy="70342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16"/>
              <p:cNvCxnSpPr/>
              <p:nvPr/>
            </p:nvCxnSpPr>
            <p:spPr bwMode="auto">
              <a:xfrm flipV="1">
                <a:off x="5545522" y="2111462"/>
                <a:ext cx="398078" cy="25073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auto">
              <a:xfrm flipV="1">
                <a:off x="7485145" y="1676400"/>
                <a:ext cx="573562" cy="2976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auto">
              <a:xfrm flipV="1">
                <a:off x="6781800" y="1705689"/>
                <a:ext cx="361690" cy="4691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auto">
              <a:xfrm flipV="1">
                <a:off x="7143490" y="1679376"/>
                <a:ext cx="341655" cy="2631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auto">
              <a:xfrm flipV="1">
                <a:off x="6208230" y="1817002"/>
                <a:ext cx="344970" cy="142062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auto">
              <a:xfrm flipV="1">
                <a:off x="6553200" y="1753438"/>
                <a:ext cx="228600" cy="635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16"/>
              <p:cNvCxnSpPr/>
              <p:nvPr/>
            </p:nvCxnSpPr>
            <p:spPr bwMode="auto">
              <a:xfrm flipV="1">
                <a:off x="5930950" y="1959064"/>
                <a:ext cx="277280" cy="158356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47"/>
            <p:cNvSpPr txBox="1">
              <a:spLocks noChangeArrowheads="1"/>
            </p:cNvSpPr>
            <p:nvPr/>
          </p:nvSpPr>
          <p:spPr bwMode="auto">
            <a:xfrm>
              <a:off x="7512461" y="4977785"/>
              <a:ext cx="606398" cy="24311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2pPr>
              <a:lvl3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3pPr>
              <a:lvl4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4pPr>
              <a:lvl5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buNone/>
              </a:pPr>
              <a:r>
                <a:rPr lang="en-US" sz="1600" i="0" dirty="0" smtClean="0">
                  <a:solidFill>
                    <a:schemeClr val="tx1"/>
                  </a:solidFill>
                </a:rPr>
                <a:t>Time</a:t>
              </a:r>
              <a:endParaRPr lang="en-US" sz="1600" i="0" dirty="0">
                <a:solidFill>
                  <a:schemeClr val="tx1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5401965" y="4329782"/>
              <a:ext cx="959372" cy="741806"/>
              <a:chOff x="3958528" y="4660094"/>
              <a:chExt cx="971634" cy="751287"/>
            </a:xfrm>
            <a:solidFill>
              <a:srgbClr val="D0DEFC"/>
            </a:solidFill>
          </p:grpSpPr>
          <p:sp>
            <p:nvSpPr>
              <p:cNvPr id="42" name="Rectangle 41"/>
              <p:cNvSpPr/>
              <p:nvPr/>
            </p:nvSpPr>
            <p:spPr bwMode="auto">
              <a:xfrm>
                <a:off x="3958528" y="4660094"/>
                <a:ext cx="971634" cy="751287"/>
              </a:xfrm>
              <a:prstGeom prst="rect">
                <a:avLst/>
              </a:prstGeom>
              <a:solidFill>
                <a:srgbClr val="CCFFC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1050" b="1" i="1" u="none" strike="noStrike" cap="none" normalizeH="0" baseline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974072" y="4740986"/>
                <a:ext cx="927884" cy="161583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>
                  <a:lnSpc>
                    <a:spcPct val="70000"/>
                  </a:lnSpc>
                  <a:buNone/>
                </a:pPr>
                <a:r>
                  <a:rPr lang="en-US" sz="1400" i="0" dirty="0" smtClean="0">
                    <a:solidFill>
                      <a:schemeClr val="accent1">
                        <a:lumMod val="50000"/>
                      </a:schemeClr>
                    </a:solidFill>
                    <a:latin typeface="Arial Narrow" panose="020B0606020202030204" pitchFamily="34" charset="0"/>
                  </a:rPr>
                  <a:t>HHFW</a:t>
                </a:r>
                <a:endParaRPr lang="en-US" sz="1400" b="1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 bwMode="auto">
            <a:xfrm>
              <a:off x="3911604" y="4720999"/>
              <a:ext cx="1930396" cy="349423"/>
            </a:xfrm>
            <a:prstGeom prst="rect">
              <a:avLst/>
            </a:prstGeom>
            <a:solidFill>
              <a:srgbClr val="FFCCC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05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331413" y="4767069"/>
              <a:ext cx="934551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buNone/>
              </a:pPr>
              <a:r>
                <a:rPr lang="en-US" sz="1500" b="1" i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RF and/or HI</a:t>
              </a:r>
              <a:endParaRPr lang="en-US" sz="1500" b="1" i="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54344" y="4122435"/>
              <a:ext cx="1701800" cy="607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60"/>
                </a:lnSpc>
                <a:buNone/>
              </a:pPr>
              <a:r>
                <a:rPr lang="en-US" sz="1800" i="0" dirty="0" smtClean="0">
                  <a:solidFill>
                    <a:srgbClr val="FF0000"/>
                  </a:solidFill>
                  <a:ea typeface="ＭＳ Ｐゴシック" pitchFamily="34" charset="-128"/>
                </a:rPr>
                <a:t>Solenoid-free</a:t>
              </a:r>
            </a:p>
            <a:p>
              <a:pPr>
                <a:lnSpc>
                  <a:spcPts val="1760"/>
                </a:lnSpc>
                <a:buNone/>
              </a:pPr>
              <a:r>
                <a:rPr lang="en-US" sz="1800" i="0" dirty="0" smtClean="0">
                  <a:solidFill>
                    <a:srgbClr val="FF0000"/>
                  </a:solidFill>
                  <a:ea typeface="ＭＳ Ｐゴシック" pitchFamily="34" charset="-128"/>
                </a:rPr>
                <a:t>Start</a:t>
              </a:r>
              <a:r>
                <a:rPr lang="en-US" sz="1800" i="0" dirty="0">
                  <a:solidFill>
                    <a:srgbClr val="FF0000"/>
                  </a:solidFill>
                  <a:ea typeface="ＭＳ Ｐゴシック" pitchFamily="34" charset="-128"/>
                </a:rPr>
                <a:t>-up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31413" y="2973001"/>
              <a:ext cx="1739187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60"/>
                </a:lnSpc>
                <a:buNone/>
              </a:pPr>
              <a:r>
                <a:rPr lang="en-US" i="0" dirty="0" smtClean="0">
                  <a:solidFill>
                    <a:srgbClr val="008000"/>
                  </a:solidFill>
                  <a:ea typeface="ＭＳ Ｐゴシック" pitchFamily="34" charset="-128"/>
                </a:rPr>
                <a:t>Current ramp</a:t>
              </a:r>
              <a:r>
                <a:rPr lang="en-US" i="0" dirty="0">
                  <a:solidFill>
                    <a:srgbClr val="008000"/>
                  </a:solidFill>
                  <a:ea typeface="ＭＳ Ｐゴシック" pitchFamily="34" charset="-128"/>
                </a:rPr>
                <a:t>-up and </a:t>
              </a:r>
              <a:r>
                <a:rPr lang="en-US" i="0" dirty="0" smtClean="0">
                  <a:solidFill>
                    <a:srgbClr val="008000"/>
                  </a:solidFill>
                  <a:ea typeface="ＭＳ Ｐゴシック" pitchFamily="34" charset="-128"/>
                </a:rPr>
                <a:t>profile </a:t>
              </a:r>
              <a:r>
                <a:rPr lang="en-US" i="0" dirty="0">
                  <a:solidFill>
                    <a:srgbClr val="008000"/>
                  </a:solidFill>
                  <a:ea typeface="ＭＳ Ｐゴシック" pitchFamily="34" charset="-128"/>
                </a:rPr>
                <a:t>control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17500" y="5506174"/>
            <a:ext cx="2730500" cy="8775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20"/>
              </a:lnSpc>
              <a:spcAft>
                <a:spcPts val="0"/>
              </a:spcAft>
              <a:buNone/>
            </a:pPr>
            <a:r>
              <a:rPr lang="en-US" sz="1800" i="0" dirty="0" smtClean="0">
                <a:solidFill>
                  <a:srgbClr val="000000"/>
                </a:solidFill>
              </a:rPr>
              <a:t>~ 1-2 MA of solenoid-free start-up current needed for FNSF</a:t>
            </a:r>
            <a:endParaRPr lang="en-US" sz="1400" i="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/>
          <a:srcRect t="36900"/>
          <a:stretch/>
        </p:blipFill>
        <p:spPr>
          <a:xfrm>
            <a:off x="5473564" y="3872981"/>
            <a:ext cx="3575755" cy="257800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157019" y="4139861"/>
            <a:ext cx="2829962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0"/>
              </a:spcAft>
              <a:buNone/>
            </a:pPr>
            <a:r>
              <a:rPr lang="en-US" sz="2000" i="0" dirty="0" smtClean="0">
                <a:solidFill>
                  <a:srgbClr val="000000"/>
                </a:solidFill>
              </a:rPr>
              <a:t>•</a:t>
            </a:r>
            <a:r>
              <a:rPr lang="en-US" sz="2000" i="0" dirty="0" smtClean="0">
                <a:solidFill>
                  <a:srgbClr val="FF0000"/>
                </a:solidFill>
              </a:rPr>
              <a:t> </a:t>
            </a:r>
            <a:r>
              <a:rPr lang="en-US" sz="2000" i="0" dirty="0" smtClean="0">
                <a:solidFill>
                  <a:srgbClr val="000000"/>
                </a:solidFill>
              </a:rPr>
              <a:t>Two novel techniques for solenoid-free </a:t>
            </a:r>
            <a:r>
              <a:rPr lang="en-US" sz="2000" i="0" dirty="0">
                <a:solidFill>
                  <a:srgbClr val="000000"/>
                </a:solidFill>
              </a:rPr>
              <a:t>s</a:t>
            </a:r>
            <a:r>
              <a:rPr lang="en-US" sz="2000" i="0" dirty="0" smtClean="0">
                <a:solidFill>
                  <a:srgbClr val="000000"/>
                </a:solidFill>
              </a:rPr>
              <a:t>tart-up and ramp-up will be investigated</a:t>
            </a:r>
          </a:p>
          <a:p>
            <a:pPr marL="515938" lvl="1" indent="-176213">
              <a:spcAft>
                <a:spcPts val="0"/>
              </a:spcAft>
              <a:buFontTx/>
              <a:buChar char="-"/>
            </a:pPr>
            <a:r>
              <a:rPr lang="en-US" sz="2000" i="0" dirty="0" smtClean="0">
                <a:solidFill>
                  <a:srgbClr val="FF0000"/>
                </a:solidFill>
              </a:rPr>
              <a:t>Radio-frequency power</a:t>
            </a:r>
          </a:p>
          <a:p>
            <a:pPr marL="515938" lvl="1" indent="-176213">
              <a:spcAft>
                <a:spcPts val="0"/>
              </a:spcAft>
              <a:buFontTx/>
              <a:buChar char="-"/>
            </a:pPr>
            <a:r>
              <a:rPr lang="en-US" sz="2000" i="0" dirty="0" smtClean="0">
                <a:solidFill>
                  <a:srgbClr val="FF0000"/>
                </a:solidFill>
              </a:rPr>
              <a:t>Helicity Injection </a:t>
            </a:r>
          </a:p>
        </p:txBody>
      </p:sp>
    </p:spTree>
    <p:extLst>
      <p:ext uri="{BB962C8B-B14F-4D97-AF65-F5344CB8AC3E}">
        <p14:creationId xmlns:p14="http://schemas.microsoft.com/office/powerpoint/2010/main" val="134576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dirty="0"/>
              <a:t>NSTX-U will test ability of </a:t>
            </a:r>
            <a:r>
              <a:rPr lang="en-US" sz="2800" dirty="0" smtClean="0"/>
              <a:t>advanced </a:t>
            </a:r>
            <a:r>
              <a:rPr lang="en-US" sz="2800" dirty="0" err="1"/>
              <a:t>divertors</a:t>
            </a:r>
            <a:r>
              <a:rPr lang="en-US" sz="2800" dirty="0"/>
              <a:t> to mitigate very high heat-fluxes </a:t>
            </a:r>
          </a:p>
        </p:txBody>
      </p:sp>
      <p:pic>
        <p:nvPicPr>
          <p:cNvPr id="12290" name="Picture 2" descr="https://www.euro-fusion.org/wpcms/wp-content/uploads/2011/07/fig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/>
          <a:stretch/>
        </p:blipFill>
        <p:spPr bwMode="auto">
          <a:xfrm>
            <a:off x="28353" y="990601"/>
            <a:ext cx="5486400" cy="437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352" y="5360640"/>
            <a:ext cx="5122227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Power / particles contact target plates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614" y="1066800"/>
            <a:ext cx="4783339" cy="7571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Power exhaust width outside main plasma can be very narrow (few mm)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74581" y="1293618"/>
            <a:ext cx="34290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800" i="0" dirty="0" smtClean="0">
                <a:solidFill>
                  <a:schemeClr val="tx1"/>
                </a:solidFill>
              </a:rPr>
              <a:t>NSTX-U has </a:t>
            </a:r>
            <a:r>
              <a:rPr lang="en-US" sz="1800" i="0" dirty="0" smtClean="0"/>
              <a:t>additional coils for </a:t>
            </a:r>
            <a:r>
              <a:rPr lang="en-US" sz="1800" i="0" dirty="0" smtClean="0">
                <a:solidFill>
                  <a:schemeClr val="tx1"/>
                </a:solidFill>
              </a:rPr>
              <a:t>improved control of snowflake</a:t>
            </a: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5943599"/>
            <a:ext cx="505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0" dirty="0" smtClean="0">
                <a:solidFill>
                  <a:srgbClr val="FF0000"/>
                </a:solidFill>
              </a:rPr>
              <a:t>NSTX-U peak heat fluxes will be up to 4-8</a:t>
            </a:r>
            <a:r>
              <a:rPr lang="en-US" sz="1800" i="0" dirty="0" smtClean="0">
                <a:solidFill>
                  <a:srgbClr val="FF0000"/>
                </a:solidFill>
                <a:latin typeface="MS PGothic"/>
              </a:rPr>
              <a:t>×</a:t>
            </a:r>
            <a:r>
              <a:rPr lang="en-US" sz="1800" i="0" dirty="0" smtClean="0">
                <a:solidFill>
                  <a:srgbClr val="FF0000"/>
                </a:solidFill>
              </a:rPr>
              <a:t> higher than in NSTX</a:t>
            </a:r>
            <a:endParaRPr lang="en-US" sz="1800" i="0" dirty="0">
              <a:solidFill>
                <a:srgbClr val="FF0000"/>
              </a:solidFill>
            </a:endParaRPr>
          </a:p>
        </p:txBody>
      </p:sp>
      <p:grpSp>
        <p:nvGrpSpPr>
          <p:cNvPr id="30" name="Group 22"/>
          <p:cNvGrpSpPr>
            <a:grpSpLocks noChangeAspect="1"/>
          </p:cNvGrpSpPr>
          <p:nvPr/>
        </p:nvGrpSpPr>
        <p:grpSpPr>
          <a:xfrm>
            <a:off x="5054991" y="2331209"/>
            <a:ext cx="4089009" cy="2316991"/>
            <a:chOff x="4800600" y="3868358"/>
            <a:chExt cx="3855690" cy="2184780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r="3370"/>
            <a:stretch/>
          </p:blipFill>
          <p:spPr bwMode="auto">
            <a:xfrm>
              <a:off x="6827839" y="3919538"/>
              <a:ext cx="1823933" cy="203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6840538" y="3919538"/>
              <a:ext cx="133350" cy="2057400"/>
            </a:xfrm>
            <a:prstGeom prst="rect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 sz="1050"/>
            </a:p>
          </p:txBody>
        </p:sp>
        <p:sp>
          <p:nvSpPr>
            <p:cNvPr id="33" name="TextBox 32"/>
            <p:cNvSpPr txBox="1"/>
            <p:nvPr/>
          </p:nvSpPr>
          <p:spPr bwMode="auto">
            <a:xfrm>
              <a:off x="6934200" y="3887161"/>
              <a:ext cx="1722090" cy="31923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n-US" sz="1600" i="0" dirty="0" smtClean="0">
                  <a:solidFill>
                    <a:srgbClr val="000000"/>
                  </a:solidFill>
                  <a:latin typeface="Arial Narrow" pitchFamily="34" charset="0"/>
                  <a:cs typeface="Arial" charset="0"/>
                </a:rPr>
                <a:t>Snowflake </a:t>
              </a:r>
              <a:r>
                <a:rPr lang="en-US" sz="1600" i="0" dirty="0" err="1" smtClean="0">
                  <a:solidFill>
                    <a:srgbClr val="000000"/>
                  </a:solidFill>
                  <a:latin typeface="Arial Narrow" pitchFamily="34" charset="0"/>
                  <a:cs typeface="Arial" charset="0"/>
                </a:rPr>
                <a:t>Divertor</a:t>
              </a:r>
              <a:endParaRPr lang="en-US" sz="1600" i="0" dirty="0">
                <a:solidFill>
                  <a:srgbClr val="000000"/>
                </a:solidFill>
                <a:latin typeface="Arial Narrow" pitchFamily="34" charset="0"/>
                <a:cs typeface="Arial" charset="0"/>
              </a:endParaRPr>
            </a:p>
          </p:txBody>
        </p:sp>
        <p:grpSp>
          <p:nvGrpSpPr>
            <p:cNvPr id="34" name="Group 33"/>
            <p:cNvGrpSpPr>
              <a:grpSpLocks/>
            </p:cNvGrpSpPr>
            <p:nvPr/>
          </p:nvGrpSpPr>
          <p:grpSpPr bwMode="auto">
            <a:xfrm>
              <a:off x="4800600" y="3868358"/>
              <a:ext cx="2057400" cy="2108580"/>
              <a:chOff x="1295400" y="933267"/>
              <a:chExt cx="2226365" cy="2343333"/>
            </a:xfrm>
          </p:grpSpPr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95400" y="990600"/>
                <a:ext cx="2226365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" name="Rectangle 29"/>
              <p:cNvSpPr>
                <a:spLocks noChangeArrowheads="1"/>
              </p:cNvSpPr>
              <p:nvPr/>
            </p:nvSpPr>
            <p:spPr bwMode="auto">
              <a:xfrm>
                <a:off x="1316736" y="990600"/>
                <a:ext cx="152400" cy="2286000"/>
              </a:xfrm>
              <a:prstGeom prst="rect">
                <a:avLst/>
              </a:prstGeom>
              <a:solidFill>
                <a:schemeClr val="bg1"/>
              </a:solidFill>
              <a:ln w="0" algn="ctr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 sz="105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460316" y="933267"/>
                <a:ext cx="2057864" cy="39657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anchor="ctr">
                <a:spAutoFit/>
              </a:bodyPr>
              <a:lstStyle/>
              <a:p>
                <a:pPr algn="ctr">
                  <a:defRPr/>
                </a:pPr>
                <a:r>
                  <a:rPr lang="en-US" sz="1600" i="0" dirty="0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Standard </a:t>
                </a:r>
                <a:r>
                  <a:rPr lang="en-US" sz="1600" i="0" dirty="0" err="1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Divertor</a:t>
                </a:r>
                <a:endParaRPr lang="en-US" sz="1600" i="0" dirty="0">
                  <a:solidFill>
                    <a:srgbClr val="000000"/>
                  </a:solidFill>
                  <a:latin typeface="Arial Narrow" pitchFamily="34" charset="0"/>
                  <a:cs typeface="Arial" charset="0"/>
                </a:endParaRPr>
              </a:p>
            </p:txBody>
          </p:sp>
        </p:grpSp>
        <p:sp>
          <p:nvSpPr>
            <p:cNvPr id="35" name="Rectangle 39"/>
            <p:cNvSpPr>
              <a:spLocks noChangeArrowheads="1"/>
            </p:cNvSpPr>
            <p:nvPr/>
          </p:nvSpPr>
          <p:spPr bwMode="auto">
            <a:xfrm>
              <a:off x="4919985" y="5443538"/>
              <a:ext cx="3703291" cy="609600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100"/>
            </a:p>
          </p:txBody>
        </p:sp>
      </p:grp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7392" y="4114800"/>
            <a:ext cx="393181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>
            <a:stCxn id="12290" idx="2"/>
          </p:cNvCxnSpPr>
          <p:nvPr/>
        </p:nvCxnSpPr>
        <p:spPr>
          <a:xfrm flipH="1" flipV="1">
            <a:off x="2527496" y="5105400"/>
            <a:ext cx="244057" cy="25524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2" descr="https://www.euro-fusion.org/wpcms/wp-content/uploads/2011/07/fig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9" t="35392" r="3530" b="53488"/>
          <a:stretch/>
        </p:blipFill>
        <p:spPr bwMode="auto">
          <a:xfrm>
            <a:off x="3583986" y="2520427"/>
            <a:ext cx="1491915" cy="48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39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867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Spherical Torus Experiment – Upgrade 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verview and Motivation, NSTX-U Mission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Upgrades, Status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NSTX-U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Focus</a:t>
            </a:r>
          </a:p>
          <a:p>
            <a:pPr>
              <a:lnSpc>
                <a:spcPct val="114000"/>
              </a:lnSpc>
            </a:pP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Modifications to Ideal </a:t>
            </a:r>
            <a:r>
              <a:rPr lang="en-US" b="1" dirty="0"/>
              <a:t>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tability by Kinetic </a:t>
            </a:r>
            <a:r>
              <a:rPr lang="en-US" b="1" dirty="0" smtClean="0"/>
              <a:t>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ffects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+mn-lt"/>
              </a:rPr>
              <a:t>Includes </a:t>
            </a:r>
            <a:r>
              <a:rPr lang="en-US" b="1" dirty="0">
                <a:latin typeface="+mn-lt"/>
              </a:rPr>
              <a:t>rotation, </a:t>
            </a:r>
            <a:r>
              <a:rPr lang="en-US" b="1" dirty="0" err="1">
                <a:latin typeface="+mn-lt"/>
              </a:rPr>
              <a:t>collisionality</a:t>
            </a:r>
            <a:r>
              <a:rPr lang="en-US" b="1" dirty="0">
                <a:latin typeface="+mn-lt"/>
              </a:rPr>
              <a:t>, and energetic particle effects</a:t>
            </a:r>
          </a:p>
          <a:p>
            <a:pPr lvl="1">
              <a:lnSpc>
                <a:spcPct val="114000"/>
              </a:lnSpc>
            </a:pPr>
            <a:r>
              <a:rPr lang="en-US" b="1" dirty="0">
                <a:latin typeface="+mn-lt"/>
              </a:rPr>
              <a:t>Benchmarked MISK code calculations can explain experimental </a:t>
            </a:r>
            <a:r>
              <a:rPr lang="en-US" b="1" dirty="0" smtClean="0">
                <a:latin typeface="+mn-lt"/>
              </a:rPr>
              <a:t>stability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" y="3581400"/>
            <a:ext cx="88392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15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An unstable RWM is an exponential growth of magnetic field line kinking that can cause disruptions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0" y="1038849"/>
            <a:ext cx="9144000" cy="873081"/>
          </a:xfrm>
        </p:spPr>
        <p:txBody>
          <a:bodyPr/>
          <a:lstStyle/>
          <a:p>
            <a:r>
              <a:rPr lang="en-US" sz="2200" dirty="0">
                <a:latin typeface="Calibri" pitchFamily="34" charset="0"/>
                <a:cs typeface="Calibri" pitchFamily="34" charset="0"/>
              </a:rPr>
              <a:t>The resistive wall mode (RWM) is a kinking of magnetic field lines slowed by penetration through vessel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structures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85" r="59875" b="37848"/>
          <a:stretch/>
        </p:blipFill>
        <p:spPr>
          <a:xfrm>
            <a:off x="6172200" y="1872709"/>
            <a:ext cx="2743200" cy="146671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3118108" y="4586276"/>
            <a:ext cx="1770743" cy="1160155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isometricLeftDown">
              <a:rot lat="20400000" lon="2700000" rev="19800000"/>
            </a:camera>
            <a:lightRig rig="threePt" dir="t"/>
          </a:scene3d>
          <a:sp3d extrusionH="76200" contourW="12700">
            <a:bevelT/>
            <a:extrusionClr>
              <a:schemeClr val="bg2">
                <a:lumMod val="60000"/>
                <a:lumOff val="40000"/>
              </a:schemeClr>
            </a:extrusionClr>
            <a:contourClr>
              <a:schemeClr val="bg2">
                <a:lumMod val="60000"/>
                <a:lumOff val="40000"/>
              </a:schemeClr>
            </a:contourClr>
          </a:sp3d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120575" y="2025989"/>
            <a:ext cx="1770743" cy="1160155"/>
          </a:xfrm>
          <a:prstGeom prst="rect">
            <a:avLst/>
          </a:prstGeom>
          <a:solidFill>
            <a:schemeClr val="bg1">
              <a:lumMod val="7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isometricLeftDown">
              <a:rot lat="2100000" lon="2700000" rev="1200000"/>
            </a:camera>
            <a:lightRig rig="threePt" dir="t"/>
          </a:scene3d>
          <a:sp3d extrusionH="76200">
            <a:bevelT/>
            <a:extrusionClr>
              <a:schemeClr val="bg2">
                <a:lumMod val="60000"/>
                <a:lumOff val="40000"/>
              </a:schemeClr>
            </a:extrusionClr>
            <a:contourClr>
              <a:schemeClr val="bg2">
                <a:lumMod val="60000"/>
                <a:lumOff val="40000"/>
              </a:schemeClr>
            </a:contourClr>
          </a:sp3d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3546646" y="2606069"/>
            <a:ext cx="459301" cy="333831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610" y="2504053"/>
            <a:ext cx="234791" cy="2040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954" y="3458119"/>
            <a:ext cx="801529" cy="2250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68" y="4080119"/>
            <a:ext cx="731901" cy="23479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71953" y="3708161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3333CC"/>
                </a:solidFill>
                <a:latin typeface="Calibri" panose="020F0502020204030204" pitchFamily="34" charset="0"/>
                <a:cs typeface="Arial" pitchFamily="34" charset="0"/>
              </a:rPr>
              <a:t>where</a:t>
            </a:r>
            <a:endParaRPr lang="en-US" sz="1800" b="0" i="0" dirty="0">
              <a:solidFill>
                <a:srgbClr val="3333CC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896818" y="3339427"/>
            <a:ext cx="948932" cy="1052287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4550233" y="2853802"/>
            <a:ext cx="1465938" cy="332345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 flipV="1">
            <a:off x="4628305" y="4643591"/>
            <a:ext cx="1456121" cy="31688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52" r="59875"/>
          <a:stretch/>
        </p:blipFill>
        <p:spPr>
          <a:xfrm>
            <a:off x="6168571" y="4032622"/>
            <a:ext cx="2743200" cy="185570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3816167" y="3064258"/>
            <a:ext cx="653144" cy="114631"/>
          </a:xfrm>
          <a:prstGeom prst="ellips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20999999"/>
            </a:camera>
            <a:lightRig rig="threePt" dir="t"/>
          </a:scene3d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933373" y="4521703"/>
            <a:ext cx="653144" cy="114631"/>
          </a:xfrm>
          <a:prstGeom prst="ellips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20999999"/>
            </a:camera>
            <a:lightRig rig="threePt" dir="t"/>
          </a:scene3d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4251598" y="2993460"/>
            <a:ext cx="0" cy="385371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4194913" y="321570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err="1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B</a:t>
            </a:r>
            <a:r>
              <a:rPr lang="en-US" sz="1800" b="0" i="0" baseline="-25000" dirty="0" err="1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p</a:t>
            </a:r>
            <a:endParaRPr lang="en-US" sz="1800" b="0" i="0" baseline="-250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4" y="6045623"/>
            <a:ext cx="9143999" cy="468535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342820" indent="-3428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76" indent="-28568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733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599825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6919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01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106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198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29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2200" b="0" i="0" kern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RWMs </a:t>
            </a:r>
            <a:r>
              <a:rPr lang="en-US" sz="2200" kern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can</a:t>
            </a:r>
            <a:r>
              <a:rPr lang="en-US" sz="2200" b="0" i="0" kern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cause a collapse in </a:t>
            </a:r>
            <a:r>
              <a:rPr lang="el-GR" sz="2200" b="0" i="0" kern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β</a:t>
            </a:r>
            <a:r>
              <a:rPr lang="en-US" sz="2200" b="0" i="0" kern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, disruption, and termination of the plasma</a:t>
            </a:r>
          </a:p>
        </p:txBody>
      </p:sp>
      <p:pic>
        <p:nvPicPr>
          <p:cNvPr id="32" name="Picture 4" descr="114147-1014f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r="11320" b="10318"/>
          <a:stretch>
            <a:fillRect/>
          </a:stretch>
        </p:blipFill>
        <p:spPr bwMode="auto">
          <a:xfrm>
            <a:off x="441597" y="2243397"/>
            <a:ext cx="3657600" cy="340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c 4"/>
          <p:cNvSpPr/>
          <p:nvPr/>
        </p:nvSpPr>
        <p:spPr bwMode="auto">
          <a:xfrm rot="1264835">
            <a:off x="2377603" y="2292517"/>
            <a:ext cx="1669143" cy="2868088"/>
          </a:xfrm>
          <a:prstGeom prst="arc">
            <a:avLst>
              <a:gd name="adj1" fmla="val 16200000"/>
              <a:gd name="adj2" fmla="val 4670007"/>
            </a:avLst>
          </a:prstGeom>
          <a:noFill/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6448" y="3288236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>
                <a:latin typeface="Calibri" pitchFamily="34" charset="0"/>
              </a:rPr>
              <a:t>NSTX 130235</a:t>
            </a: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806" y="5728688"/>
            <a:ext cx="3558025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[S. Sabbagh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,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Nucl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. Fusion </a:t>
            </a:r>
            <a:r>
              <a:rPr lang="en-US" sz="140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46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, 635 (2006)]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9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867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Spherical Torus Experiment – Upgrade 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/>
              <a:t>O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verview and Motivation, NSTX-U Mission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NSTX-U Upgrades, Status</a:t>
            </a:r>
          </a:p>
          <a:p>
            <a:pPr lvl="1">
              <a:lnSpc>
                <a:spcPct val="114000"/>
              </a:lnSpc>
            </a:pPr>
            <a:r>
              <a:rPr lang="en-US" b="1" dirty="0" smtClean="0"/>
              <a:t>NSTX-U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Research Focus</a:t>
            </a:r>
          </a:p>
          <a:p>
            <a:pPr>
              <a:lnSpc>
                <a:spcPct val="114000"/>
              </a:lnSpc>
            </a:pP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Modifications to Ideal </a:t>
            </a:r>
            <a:r>
              <a:rPr lang="en-US" b="1" dirty="0"/>
              <a:t>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tability by Kinetic </a:t>
            </a:r>
            <a:r>
              <a:rPr lang="en-US" b="1" dirty="0" smtClean="0"/>
              <a:t>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ffects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+mn-lt"/>
              </a:rPr>
              <a:t>Includes </a:t>
            </a:r>
            <a:r>
              <a:rPr lang="en-US" b="1" dirty="0">
                <a:latin typeface="+mn-lt"/>
              </a:rPr>
              <a:t>rotation, </a:t>
            </a:r>
            <a:r>
              <a:rPr lang="en-US" b="1" dirty="0" err="1">
                <a:latin typeface="+mn-lt"/>
              </a:rPr>
              <a:t>collisionality</a:t>
            </a:r>
            <a:r>
              <a:rPr lang="en-US" b="1" dirty="0">
                <a:latin typeface="+mn-lt"/>
              </a:rPr>
              <a:t>, and energetic particle effects</a:t>
            </a:r>
          </a:p>
          <a:p>
            <a:pPr lvl="1">
              <a:lnSpc>
                <a:spcPct val="114000"/>
              </a:lnSpc>
            </a:pPr>
            <a:r>
              <a:rPr lang="en-US" b="1" dirty="0">
                <a:latin typeface="+mn-lt"/>
              </a:rPr>
              <a:t>Benchmarked MISK code calculations can explain experimental </a:t>
            </a:r>
            <a:r>
              <a:rPr lang="en-US" b="1" dirty="0" smtClean="0">
                <a:latin typeface="+mn-lt"/>
              </a:rPr>
              <a:t>stability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" y="3581400"/>
            <a:ext cx="88392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12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49947" y="1072085"/>
            <a:ext cx="289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0" i="0" dirty="0" smtClean="0">
                <a:latin typeface="Calibri" panose="020F0502020204030204" pitchFamily="34" charset="0"/>
              </a:rPr>
              <a:t>Resistive Wall Mode (RWM) fluid dispersion relation:</a:t>
            </a:r>
            <a:endParaRPr lang="en-US" sz="1800" b="0" i="0" dirty="0">
              <a:latin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913953" y="1795427"/>
            <a:ext cx="1726949" cy="620069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9986" y="2509522"/>
            <a:ext cx="3506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τ</a:t>
            </a:r>
            <a:r>
              <a:rPr lang="en-US" sz="1800" b="0" i="0" baseline="-25000" dirty="0" smtClean="0">
                <a:solidFill>
                  <a:srgbClr val="336699"/>
                </a:solidFill>
                <a:latin typeface="Calibri" panose="020F0502020204030204" pitchFamily="34" charset="0"/>
              </a:rPr>
              <a:t>w</a:t>
            </a:r>
            <a:r>
              <a:rPr lang="en-US" sz="1800" b="0" i="0" baseline="30000" dirty="0" smtClean="0">
                <a:solidFill>
                  <a:srgbClr val="336699"/>
                </a:solidFill>
                <a:latin typeface="Calibri" panose="020F0502020204030204" pitchFamily="34" charset="0"/>
              </a:rPr>
              <a:t>-1</a:t>
            </a:r>
            <a:r>
              <a:rPr lang="en-US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 is slow enough for </a:t>
            </a:r>
            <a:r>
              <a:rPr lang="en-US" sz="1800" b="0" i="0" u="sng" dirty="0" smtClean="0">
                <a:solidFill>
                  <a:srgbClr val="336699"/>
                </a:solidFill>
                <a:latin typeface="Calibri" panose="020F0502020204030204" pitchFamily="34" charset="0"/>
              </a:rPr>
              <a:t>active</a:t>
            </a:r>
            <a:r>
              <a:rPr lang="en-US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 stabilization (feedback)</a:t>
            </a:r>
            <a:endParaRPr lang="en-US" sz="1800" b="0" i="0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68" y="1876314"/>
            <a:ext cx="1423321" cy="48253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69986" y="3232592"/>
            <a:ext cx="3346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However, experiments operate above the no-wall limit </a:t>
            </a:r>
            <a:r>
              <a:rPr lang="en-US" sz="1800" b="0" i="0" u="sng" dirty="0" smtClean="0">
                <a:solidFill>
                  <a:srgbClr val="336699"/>
                </a:solidFill>
                <a:latin typeface="Calibri" panose="020F0502020204030204" pitchFamily="34" charset="0"/>
              </a:rPr>
              <a:t>without active control</a:t>
            </a:r>
            <a:r>
              <a:rPr lang="en-US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!</a:t>
            </a:r>
            <a:endParaRPr lang="en-US" sz="1800" b="0" i="0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RWM dispersion relation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evaluated with ideal and kinetic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components allows for passive stabilization of the RWM 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5" name="Rounded Rectangle 64"/>
          <p:cNvSpPr/>
          <p:nvPr/>
        </p:nvSpPr>
        <p:spPr bwMode="auto">
          <a:xfrm>
            <a:off x="5396105" y="2778647"/>
            <a:ext cx="2302669" cy="261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 flipV="1">
            <a:off x="4606556" y="1409281"/>
            <a:ext cx="0" cy="18288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flipV="1">
            <a:off x="4606556" y="3238081"/>
            <a:ext cx="36576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 flipV="1">
            <a:off x="4606556" y="2552281"/>
            <a:ext cx="36576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Arrow Connector 68"/>
          <p:cNvCxnSpPr/>
          <p:nvPr/>
        </p:nvCxnSpPr>
        <p:spPr bwMode="auto">
          <a:xfrm flipV="1">
            <a:off x="7422908" y="1610450"/>
            <a:ext cx="643738" cy="1623975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0" name="Multiply 69"/>
          <p:cNvSpPr/>
          <p:nvPr/>
        </p:nvSpPr>
        <p:spPr bwMode="auto">
          <a:xfrm>
            <a:off x="7607331" y="2460841"/>
            <a:ext cx="182880" cy="182880"/>
          </a:xfrm>
          <a:prstGeom prst="mathMultiply">
            <a:avLst/>
          </a:prstGeom>
          <a:solidFill>
            <a:srgbClr val="920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4606559" y="1610450"/>
            <a:ext cx="2307771" cy="1444828"/>
            <a:chOff x="4606556" y="1610448"/>
            <a:chExt cx="2307771" cy="1444828"/>
          </a:xfrm>
        </p:grpSpPr>
        <p:cxnSp>
          <p:nvCxnSpPr>
            <p:cNvPr id="72" name="Straight Arrow Connector 71"/>
            <p:cNvCxnSpPr/>
            <p:nvPr/>
          </p:nvCxnSpPr>
          <p:spPr bwMode="auto">
            <a:xfrm flipV="1">
              <a:off x="4606556" y="1610448"/>
              <a:ext cx="2307771" cy="1444828"/>
            </a:xfrm>
            <a:prstGeom prst="straightConnector1">
              <a:avLst/>
            </a:prstGeom>
            <a:noFill/>
            <a:ln w="15875" cap="flat" cmpd="sng" algn="ctr">
              <a:solidFill>
                <a:schemeClr val="accent1">
                  <a:lumMod val="75000"/>
                </a:schemeClr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sp>
          <p:nvSpPr>
            <p:cNvPr id="73" name="Multiply 72"/>
            <p:cNvSpPr/>
            <p:nvPr/>
          </p:nvSpPr>
          <p:spPr bwMode="auto">
            <a:xfrm>
              <a:off x="5304662" y="2457201"/>
              <a:ext cx="182880" cy="182880"/>
            </a:xfrm>
            <a:prstGeom prst="mathMultiply">
              <a:avLst/>
            </a:prstGeom>
            <a:solidFill>
              <a:srgbClr val="336699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ysDash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</p:grpSp>
      <p:cxnSp>
        <p:nvCxnSpPr>
          <p:cNvPr id="74" name="Straight Connector 73"/>
          <p:cNvCxnSpPr/>
          <p:nvPr/>
        </p:nvCxnSpPr>
        <p:spPr bwMode="auto">
          <a:xfrm flipV="1">
            <a:off x="5396102" y="3057107"/>
            <a:ext cx="0" cy="17731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 flipV="1">
            <a:off x="7702504" y="3055278"/>
            <a:ext cx="0" cy="17731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TextBox 75"/>
          <p:cNvSpPr txBox="1"/>
          <p:nvPr/>
        </p:nvSpPr>
        <p:spPr>
          <a:xfrm>
            <a:off x="5199488" y="3297612"/>
            <a:ext cx="942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sz="2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β</a:t>
            </a:r>
            <a:r>
              <a:rPr lang="en-US" sz="2000" b="0" i="0" baseline="-25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</a:t>
            </a:r>
            <a:r>
              <a:rPr lang="en-US" sz="2000" b="0" i="0" baseline="30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no</a:t>
            </a:r>
            <a:r>
              <a:rPr lang="en-US" sz="2000" b="0" i="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-wall</a:t>
            </a:r>
            <a:endParaRPr lang="en-US" sz="2000" b="0" i="0" baseline="30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362797" y="3284572"/>
            <a:ext cx="1070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sz="2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β</a:t>
            </a:r>
            <a:r>
              <a:rPr lang="en-US" sz="2000" b="0" i="0" baseline="-25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</a:t>
            </a:r>
            <a:r>
              <a:rPr lang="en-US" sz="2000" b="0" i="0" baseline="30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with</a:t>
            </a:r>
            <a:r>
              <a:rPr lang="en-US" sz="2000" b="0" i="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-wall</a:t>
            </a:r>
            <a:endParaRPr lang="en-US" sz="2000" b="0" i="0" baseline="30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559635" y="2209800"/>
            <a:ext cx="89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unstable</a:t>
            </a:r>
            <a:endParaRPr lang="en-US" sz="16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566891" y="2501648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stable</a:t>
            </a:r>
            <a:endParaRPr lang="en-US" sz="16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328331" y="234924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0</a:t>
            </a:r>
            <a:endParaRPr lang="en-US" sz="20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412003" y="1079339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0" dirty="0">
                <a:solidFill>
                  <a:srgbClr val="920000"/>
                </a:solidFill>
                <a:latin typeface="Calibri" panose="020F0502020204030204" pitchFamily="34" charset="0"/>
              </a:rPr>
              <a:t>I</a:t>
            </a:r>
            <a:r>
              <a:rPr lang="en-US" sz="1800" b="0" i="0" dirty="0" smtClean="0">
                <a:solidFill>
                  <a:srgbClr val="920000"/>
                </a:solidFill>
                <a:latin typeface="Calibri" panose="020F0502020204030204" pitchFamily="34" charset="0"/>
              </a:rPr>
              <a:t>deal </a:t>
            </a:r>
            <a:r>
              <a:rPr lang="en-US" sz="1800" b="0" i="0" dirty="0">
                <a:solidFill>
                  <a:srgbClr val="920000"/>
                </a:solidFill>
                <a:latin typeface="Calibri" panose="020F0502020204030204" pitchFamily="34" charset="0"/>
              </a:rPr>
              <a:t>K</a:t>
            </a:r>
            <a:r>
              <a:rPr lang="en-US" sz="1800" b="0" i="0" dirty="0" smtClean="0">
                <a:solidFill>
                  <a:srgbClr val="920000"/>
                </a:solidFill>
                <a:latin typeface="Calibri" panose="020F0502020204030204" pitchFamily="34" charset="0"/>
              </a:rPr>
              <a:t>ink </a:t>
            </a:r>
            <a:r>
              <a:rPr lang="en-US" sz="1800" b="0" i="0" dirty="0">
                <a:solidFill>
                  <a:srgbClr val="920000"/>
                </a:solidFill>
                <a:latin typeface="Calibri" panose="020F0502020204030204" pitchFamily="34" charset="0"/>
              </a:rPr>
              <a:t>M</a:t>
            </a:r>
            <a:r>
              <a:rPr lang="en-US" sz="1800" b="0" i="0" dirty="0" smtClean="0">
                <a:solidFill>
                  <a:srgbClr val="920000"/>
                </a:solidFill>
                <a:latin typeface="Calibri" panose="020F0502020204030204" pitchFamily="34" charset="0"/>
              </a:rPr>
              <a:t>ode</a:t>
            </a:r>
            <a:endParaRPr lang="en-US" sz="1800" b="0" i="0" dirty="0">
              <a:solidFill>
                <a:srgbClr val="920000"/>
              </a:solidFill>
              <a:latin typeface="Calibri" panose="020F050202020403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846587" y="1224615"/>
            <a:ext cx="207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Resistive Wall Mode</a:t>
            </a:r>
            <a:endParaRPr lang="en-US" sz="1800" b="0" i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760441" y="1641215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0" baseline="-10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~</a:t>
            </a:r>
            <a:r>
              <a:rPr lang="el-GR" sz="1800" b="0" i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τ</a:t>
            </a:r>
            <a:r>
              <a:rPr lang="en-US" sz="1800" b="0" i="0" baseline="-25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w</a:t>
            </a:r>
            <a:r>
              <a:rPr lang="en-US" sz="1800" b="0" i="0" baseline="30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-1</a:t>
            </a:r>
            <a:endParaRPr lang="en-US" sz="1800" b="0" i="0" baseline="30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248020" y="1610440"/>
            <a:ext cx="31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sz="2400" i="0" dirty="0" smtClean="0">
                <a:solidFill>
                  <a:schemeClr val="tx1"/>
                </a:solidFill>
                <a:latin typeface="Calibri" panose="020F0502020204030204" pitchFamily="34" charset="0"/>
                <a:sym typeface="Symbol"/>
              </a:rPr>
              <a:t></a:t>
            </a:r>
            <a:endParaRPr lang="en-US" sz="2400" i="0" dirty="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31545" y="4136549"/>
            <a:ext cx="1888815" cy="461665"/>
          </a:xfrm>
          <a:prstGeom prst="rect">
            <a:avLst/>
          </a:prstGeom>
          <a:noFill/>
          <a:ln w="19050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b="0" i="0" dirty="0" smtClean="0">
                <a:solidFill>
                  <a:srgbClr val="920000"/>
                </a:solidFill>
                <a:latin typeface="Calibri" panose="020F0502020204030204" pitchFamily="34" charset="0"/>
              </a:rPr>
              <a:t>Ideal Stability</a:t>
            </a:r>
            <a:endParaRPr lang="en-US" sz="2400" b="0" i="0" dirty="0">
              <a:solidFill>
                <a:srgbClr val="92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5551718" y="3751679"/>
            <a:ext cx="331755" cy="326837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2079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 bwMode="auto">
          <a:xfrm>
            <a:off x="628168" y="4810649"/>
            <a:ext cx="2302669" cy="632211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9947" y="1072085"/>
            <a:ext cx="289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0" i="0" dirty="0" smtClean="0">
                <a:latin typeface="Calibri" panose="020F0502020204030204" pitchFamily="34" charset="0"/>
              </a:rPr>
              <a:t>Resistive Wall Mode (RWM) fluid dispersion relation:</a:t>
            </a:r>
            <a:endParaRPr lang="en-US" sz="1800" b="0" i="0" dirty="0">
              <a:latin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913953" y="1795427"/>
            <a:ext cx="1726949" cy="620069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9986" y="2509522"/>
            <a:ext cx="3506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τ</a:t>
            </a:r>
            <a:r>
              <a:rPr lang="en-US" sz="1800" b="0" i="0" baseline="-25000" dirty="0" smtClean="0">
                <a:solidFill>
                  <a:srgbClr val="336699"/>
                </a:solidFill>
                <a:latin typeface="Calibri" panose="020F0502020204030204" pitchFamily="34" charset="0"/>
              </a:rPr>
              <a:t>w</a:t>
            </a:r>
            <a:r>
              <a:rPr lang="en-US" sz="1800" b="0" i="0" baseline="30000" dirty="0" smtClean="0">
                <a:solidFill>
                  <a:srgbClr val="336699"/>
                </a:solidFill>
                <a:latin typeface="Calibri" panose="020F0502020204030204" pitchFamily="34" charset="0"/>
              </a:rPr>
              <a:t>-1</a:t>
            </a:r>
            <a:r>
              <a:rPr lang="en-US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 is slow enough for </a:t>
            </a:r>
            <a:r>
              <a:rPr lang="en-US" sz="1800" b="0" i="0" u="sng" dirty="0" smtClean="0">
                <a:solidFill>
                  <a:srgbClr val="336699"/>
                </a:solidFill>
                <a:latin typeface="Calibri" panose="020F0502020204030204" pitchFamily="34" charset="0"/>
              </a:rPr>
              <a:t>active</a:t>
            </a:r>
            <a:r>
              <a:rPr lang="en-US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 stabilization (feedback)</a:t>
            </a:r>
            <a:endParaRPr lang="en-US" sz="1800" b="0" i="0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Right Arrow 37"/>
          <p:cNvSpPr/>
          <p:nvPr/>
        </p:nvSpPr>
        <p:spPr bwMode="auto">
          <a:xfrm>
            <a:off x="3345542" y="4968705"/>
            <a:ext cx="1683658" cy="316105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5216156" y="4810651"/>
            <a:ext cx="3048000" cy="685800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pic>
        <p:nvPicPr>
          <p:cNvPr id="46" name="Picture 45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5356743" y="4913092"/>
            <a:ext cx="2811018" cy="480917"/>
          </a:xfrm>
          <a:prstGeom prst="rect">
            <a:avLst/>
          </a:prstGeom>
        </p:spPr>
      </p:pic>
      <p:sp>
        <p:nvSpPr>
          <p:cNvPr id="47" name="Text Box 32"/>
          <p:cNvSpPr txBox="1">
            <a:spLocks noChangeArrowheads="1"/>
          </p:cNvSpPr>
          <p:nvPr/>
        </p:nvSpPr>
        <p:spPr bwMode="auto">
          <a:xfrm>
            <a:off x="5127077" y="5720390"/>
            <a:ext cx="3625288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[B. Hu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Phys. Rev.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</a:rPr>
              <a:t>Lett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. </a:t>
            </a:r>
            <a:r>
              <a:rPr lang="en-US" sz="1400" i="0" dirty="0" smtClean="0">
                <a:solidFill>
                  <a:srgbClr val="008080"/>
                </a:solidFill>
                <a:latin typeface="Calibri" pitchFamily="34" charset="0"/>
              </a:rPr>
              <a:t>93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105002 (2004)]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68" y="1876314"/>
            <a:ext cx="1423321" cy="48253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69986" y="3232592"/>
            <a:ext cx="3346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However, experiments operate above the no-wall limit </a:t>
            </a:r>
            <a:r>
              <a:rPr lang="en-US" sz="1800" b="0" i="0" u="sng" dirty="0" smtClean="0">
                <a:solidFill>
                  <a:srgbClr val="336699"/>
                </a:solidFill>
                <a:latin typeface="Calibri" panose="020F0502020204030204" pitchFamily="34" charset="0"/>
              </a:rPr>
              <a:t>without active control</a:t>
            </a:r>
            <a:r>
              <a:rPr lang="en-US" sz="1800" b="0" i="0" dirty="0" smtClean="0">
                <a:solidFill>
                  <a:srgbClr val="336699"/>
                </a:solidFill>
                <a:latin typeface="Calibri" panose="020F0502020204030204" pitchFamily="34" charset="0"/>
              </a:rPr>
              <a:t>!</a:t>
            </a:r>
            <a:endParaRPr lang="en-US" sz="1800" b="0" i="0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132954" y="4374106"/>
            <a:ext cx="4656761" cy="159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342820" indent="-3428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76" indent="-28568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733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599825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6919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01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106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198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29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200" b="0" i="0" u="sng" kern="0" dirty="0" smtClean="0">
                <a:latin typeface="Calibri" pitchFamily="34" charset="0"/>
                <a:cs typeface="Calibri" pitchFamily="34" charset="0"/>
              </a:rPr>
              <a:t>Passive stabilization</a:t>
            </a:r>
          </a:p>
          <a:p>
            <a:pPr marL="457092" lvl="1" indent="0">
              <a:buNone/>
            </a:pPr>
            <a:r>
              <a:rPr lang="en-US" sz="1800" b="0" i="0" kern="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Collisional dissipation</a:t>
            </a:r>
          </a:p>
          <a:p>
            <a:pPr marL="457092" lvl="1" indent="0">
              <a:buNone/>
            </a:pPr>
            <a:r>
              <a:rPr lang="en-US" sz="1800" b="0" i="0" kern="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Rotational stabilization</a:t>
            </a:r>
          </a:p>
          <a:p>
            <a:pPr marL="914187" lvl="2" indent="0">
              <a:buNone/>
            </a:pPr>
            <a:r>
              <a:rPr lang="en-US" sz="1600" b="0" i="0" kern="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1600" b="0" i="0" kern="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odels with scalar “critical rotation” for stability could not explain experiments</a:t>
            </a: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562622" y="6201460"/>
            <a:ext cx="3832139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[S. Sabbagh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</a:rPr>
              <a:t>Nucl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. Fusion </a:t>
            </a:r>
            <a:r>
              <a:rPr lang="en-US" sz="1400" i="0" dirty="0" smtClean="0">
                <a:solidFill>
                  <a:srgbClr val="008080"/>
                </a:solidFill>
                <a:latin typeface="Calibri" pitchFamily="34" charset="0"/>
              </a:rPr>
              <a:t>50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025020 (2010)]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</a:endParaRPr>
          </a:p>
        </p:txBody>
      </p:sp>
      <p:sp>
        <p:nvSpPr>
          <p:cNvPr id="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RWM dispersion relation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evaluated with ideal and kinetic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components allows for passive stabilization of the RWM 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5" name="Rounded Rectangle 64"/>
          <p:cNvSpPr/>
          <p:nvPr/>
        </p:nvSpPr>
        <p:spPr bwMode="auto">
          <a:xfrm>
            <a:off x="5396105" y="2778647"/>
            <a:ext cx="2302669" cy="26166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 flipV="1">
            <a:off x="4606556" y="1409281"/>
            <a:ext cx="0" cy="18288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flipV="1">
            <a:off x="4606556" y="3238081"/>
            <a:ext cx="36576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 flipV="1">
            <a:off x="4606556" y="2552281"/>
            <a:ext cx="36576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Arrow Connector 68"/>
          <p:cNvCxnSpPr/>
          <p:nvPr/>
        </p:nvCxnSpPr>
        <p:spPr bwMode="auto">
          <a:xfrm flipV="1">
            <a:off x="7422908" y="1610450"/>
            <a:ext cx="643738" cy="1623975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0" name="Multiply 69"/>
          <p:cNvSpPr/>
          <p:nvPr/>
        </p:nvSpPr>
        <p:spPr bwMode="auto">
          <a:xfrm>
            <a:off x="7607331" y="2460841"/>
            <a:ext cx="182880" cy="182880"/>
          </a:xfrm>
          <a:prstGeom prst="mathMultiply">
            <a:avLst/>
          </a:prstGeom>
          <a:solidFill>
            <a:srgbClr val="9200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4606559" y="1610450"/>
            <a:ext cx="2307771" cy="1444828"/>
            <a:chOff x="4606556" y="1610448"/>
            <a:chExt cx="2307771" cy="1444828"/>
          </a:xfrm>
        </p:grpSpPr>
        <p:cxnSp>
          <p:nvCxnSpPr>
            <p:cNvPr id="72" name="Straight Arrow Connector 71"/>
            <p:cNvCxnSpPr/>
            <p:nvPr/>
          </p:nvCxnSpPr>
          <p:spPr bwMode="auto">
            <a:xfrm flipV="1">
              <a:off x="4606556" y="1610448"/>
              <a:ext cx="2307771" cy="1444828"/>
            </a:xfrm>
            <a:prstGeom prst="straightConnector1">
              <a:avLst/>
            </a:prstGeom>
            <a:noFill/>
            <a:ln w="15875" cap="flat" cmpd="sng" algn="ctr">
              <a:solidFill>
                <a:schemeClr val="accent1">
                  <a:lumMod val="75000"/>
                </a:schemeClr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sp>
          <p:nvSpPr>
            <p:cNvPr id="73" name="Multiply 72"/>
            <p:cNvSpPr/>
            <p:nvPr/>
          </p:nvSpPr>
          <p:spPr bwMode="auto">
            <a:xfrm>
              <a:off x="5304662" y="2457201"/>
              <a:ext cx="182880" cy="182880"/>
            </a:xfrm>
            <a:prstGeom prst="mathMultiply">
              <a:avLst/>
            </a:prstGeom>
            <a:solidFill>
              <a:srgbClr val="336699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ysDash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</p:grpSp>
      <p:cxnSp>
        <p:nvCxnSpPr>
          <p:cNvPr id="74" name="Straight Connector 73"/>
          <p:cNvCxnSpPr/>
          <p:nvPr/>
        </p:nvCxnSpPr>
        <p:spPr bwMode="auto">
          <a:xfrm flipV="1">
            <a:off x="5396102" y="3057107"/>
            <a:ext cx="0" cy="17731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 flipV="1">
            <a:off x="7702504" y="3055278"/>
            <a:ext cx="0" cy="17731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TextBox 75"/>
          <p:cNvSpPr txBox="1"/>
          <p:nvPr/>
        </p:nvSpPr>
        <p:spPr>
          <a:xfrm>
            <a:off x="5199488" y="3297612"/>
            <a:ext cx="942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sz="2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β</a:t>
            </a:r>
            <a:r>
              <a:rPr lang="en-US" sz="2000" b="0" i="0" baseline="-25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</a:t>
            </a:r>
            <a:r>
              <a:rPr lang="en-US" sz="2000" b="0" i="0" baseline="30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no</a:t>
            </a:r>
            <a:r>
              <a:rPr lang="en-US" sz="2000" b="0" i="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-wall</a:t>
            </a:r>
            <a:endParaRPr lang="en-US" sz="2000" b="0" i="0" baseline="30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362797" y="3284572"/>
            <a:ext cx="1070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sz="2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β</a:t>
            </a:r>
            <a:r>
              <a:rPr lang="en-US" sz="2000" b="0" i="0" baseline="-25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</a:t>
            </a:r>
            <a:r>
              <a:rPr lang="en-US" sz="2000" b="0" i="0" baseline="30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with</a:t>
            </a:r>
            <a:r>
              <a:rPr lang="en-US" sz="2000" b="0" i="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-wall</a:t>
            </a:r>
            <a:endParaRPr lang="en-US" sz="2000" b="0" i="0" baseline="30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559635" y="2209800"/>
            <a:ext cx="89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unstable</a:t>
            </a:r>
            <a:endParaRPr lang="en-US" sz="16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566891" y="2501648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stable</a:t>
            </a:r>
            <a:endParaRPr lang="en-US" sz="16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328331" y="234924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0</a:t>
            </a:r>
            <a:endParaRPr lang="en-US" sz="20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412003" y="1079339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0" dirty="0">
                <a:solidFill>
                  <a:srgbClr val="920000"/>
                </a:solidFill>
                <a:latin typeface="Calibri" panose="020F0502020204030204" pitchFamily="34" charset="0"/>
              </a:rPr>
              <a:t>I</a:t>
            </a:r>
            <a:r>
              <a:rPr lang="en-US" sz="1800" b="0" i="0" dirty="0" smtClean="0">
                <a:solidFill>
                  <a:srgbClr val="920000"/>
                </a:solidFill>
                <a:latin typeface="Calibri" panose="020F0502020204030204" pitchFamily="34" charset="0"/>
              </a:rPr>
              <a:t>deal </a:t>
            </a:r>
            <a:r>
              <a:rPr lang="en-US" sz="1800" b="0" i="0" dirty="0">
                <a:solidFill>
                  <a:srgbClr val="920000"/>
                </a:solidFill>
                <a:latin typeface="Calibri" panose="020F0502020204030204" pitchFamily="34" charset="0"/>
              </a:rPr>
              <a:t>K</a:t>
            </a:r>
            <a:r>
              <a:rPr lang="en-US" sz="1800" b="0" i="0" dirty="0" smtClean="0">
                <a:solidFill>
                  <a:srgbClr val="920000"/>
                </a:solidFill>
                <a:latin typeface="Calibri" panose="020F0502020204030204" pitchFamily="34" charset="0"/>
              </a:rPr>
              <a:t>ink </a:t>
            </a:r>
            <a:r>
              <a:rPr lang="en-US" sz="1800" b="0" i="0" dirty="0">
                <a:solidFill>
                  <a:srgbClr val="920000"/>
                </a:solidFill>
                <a:latin typeface="Calibri" panose="020F0502020204030204" pitchFamily="34" charset="0"/>
              </a:rPr>
              <a:t>M</a:t>
            </a:r>
            <a:r>
              <a:rPr lang="en-US" sz="1800" b="0" i="0" dirty="0" smtClean="0">
                <a:solidFill>
                  <a:srgbClr val="920000"/>
                </a:solidFill>
                <a:latin typeface="Calibri" panose="020F0502020204030204" pitchFamily="34" charset="0"/>
              </a:rPr>
              <a:t>ode</a:t>
            </a:r>
            <a:endParaRPr lang="en-US" sz="1800" b="0" i="0" dirty="0">
              <a:solidFill>
                <a:srgbClr val="920000"/>
              </a:solidFill>
              <a:latin typeface="Calibri" panose="020F050202020403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846587" y="1224615"/>
            <a:ext cx="207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Resistive Wall Mode</a:t>
            </a:r>
            <a:endParaRPr lang="en-US" sz="1800" b="0" i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760441" y="1641215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0" baseline="-10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~</a:t>
            </a:r>
            <a:r>
              <a:rPr lang="el-GR" sz="1800" b="0" i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τ</a:t>
            </a:r>
            <a:r>
              <a:rPr lang="en-US" sz="1800" b="0" i="0" baseline="-25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w</a:t>
            </a:r>
            <a:r>
              <a:rPr lang="en-US" sz="1800" b="0" i="0" baseline="300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-1</a:t>
            </a:r>
            <a:endParaRPr lang="en-US" sz="1800" b="0" i="0" baseline="30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248020" y="1610440"/>
            <a:ext cx="31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sz="2400" i="0" dirty="0" smtClean="0">
                <a:solidFill>
                  <a:schemeClr val="tx1"/>
                </a:solidFill>
                <a:latin typeface="Calibri" panose="020F0502020204030204" pitchFamily="34" charset="0"/>
                <a:sym typeface="Symbol"/>
              </a:rPr>
              <a:t></a:t>
            </a:r>
            <a:endParaRPr lang="en-US" sz="2400" i="0" dirty="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31545" y="4136549"/>
            <a:ext cx="1888815" cy="461665"/>
          </a:xfrm>
          <a:prstGeom prst="rect">
            <a:avLst/>
          </a:prstGeom>
          <a:noFill/>
          <a:ln w="19050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b="0" i="0" dirty="0" smtClean="0">
                <a:solidFill>
                  <a:srgbClr val="920000"/>
                </a:solidFill>
                <a:latin typeface="Calibri" panose="020F0502020204030204" pitchFamily="34" charset="0"/>
              </a:rPr>
              <a:t>Ideal Stability</a:t>
            </a:r>
            <a:endParaRPr lang="en-US" sz="2400" b="0" i="0" dirty="0">
              <a:solidFill>
                <a:srgbClr val="920000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12605" y="4136549"/>
            <a:ext cx="1939636" cy="461665"/>
          </a:xfrm>
          <a:prstGeom prst="rect">
            <a:avLst/>
          </a:prstGeom>
          <a:noFill/>
          <a:ln w="19050">
            <a:solidFill>
              <a:srgbClr val="920000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b="0" i="0" dirty="0" smtClean="0">
                <a:solidFill>
                  <a:srgbClr val="920000"/>
                </a:solidFill>
                <a:latin typeface="Calibri" panose="020F0502020204030204" pitchFamily="34" charset="0"/>
              </a:rPr>
              <a:t>Kinetic Effects</a:t>
            </a:r>
            <a:endParaRPr lang="en-US" sz="2400" b="0" i="0" dirty="0">
              <a:solidFill>
                <a:srgbClr val="92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5551718" y="3751679"/>
            <a:ext cx="331755" cy="326837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6495147" y="4680859"/>
            <a:ext cx="362857" cy="341087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Freeform 8"/>
          <p:cNvSpPr/>
          <p:nvPr/>
        </p:nvSpPr>
        <p:spPr bwMode="auto">
          <a:xfrm>
            <a:off x="5181600" y="2169888"/>
            <a:ext cx="2452914" cy="950685"/>
          </a:xfrm>
          <a:custGeom>
            <a:avLst/>
            <a:gdLst>
              <a:gd name="connsiteX0" fmla="*/ 0 w 2452914"/>
              <a:gd name="connsiteY0" fmla="*/ 950685 h 950685"/>
              <a:gd name="connsiteX1" fmla="*/ 863600 w 2452914"/>
              <a:gd name="connsiteY1" fmla="*/ 725714 h 950685"/>
              <a:gd name="connsiteX2" fmla="*/ 1669143 w 2452914"/>
              <a:gd name="connsiteY2" fmla="*/ 820057 h 950685"/>
              <a:gd name="connsiteX3" fmla="*/ 2452914 w 2452914"/>
              <a:gd name="connsiteY3" fmla="*/ 0 h 95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2914" h="950685">
                <a:moveTo>
                  <a:pt x="0" y="950685"/>
                </a:moveTo>
                <a:cubicBezTo>
                  <a:pt x="292705" y="849085"/>
                  <a:pt x="585410" y="747485"/>
                  <a:pt x="863600" y="725714"/>
                </a:cubicBezTo>
                <a:cubicBezTo>
                  <a:pt x="1141790" y="703943"/>
                  <a:pt x="1404257" y="941009"/>
                  <a:pt x="1669143" y="820057"/>
                </a:cubicBezTo>
                <a:cubicBezTo>
                  <a:pt x="1934029" y="699105"/>
                  <a:pt x="2193471" y="349552"/>
                  <a:pt x="2452914" y="0"/>
                </a:cubicBezTo>
              </a:path>
            </a:pathLst>
          </a:custGeom>
          <a:noFill/>
          <a:ln w="158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 bwMode="auto">
          <a:xfrm flipH="1" flipV="1">
            <a:off x="6676571" y="3120571"/>
            <a:ext cx="957944" cy="939668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 flipH="1">
            <a:off x="8066650" y="4680857"/>
            <a:ext cx="197509" cy="232235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0499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2819404" y="5638802"/>
            <a:ext cx="2971799" cy="693161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528" y="5736533"/>
            <a:ext cx="2743200" cy="53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2687410" y="5421768"/>
            <a:ext cx="1209676" cy="591597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H="1">
            <a:off x="5435604" y="5489974"/>
            <a:ext cx="276935" cy="584257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086706" y="5120640"/>
            <a:ext cx="166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Precession Drift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8553" y="5120640"/>
            <a:ext cx="187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~ Plasma Rotation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32113" y="5120640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Bounce</a:t>
            </a: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 bwMode="auto">
          <a:xfrm flipH="1">
            <a:off x="4345236" y="5489972"/>
            <a:ext cx="331070" cy="487642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>
            <a:off x="0" y="51054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0" y="5562600"/>
            <a:ext cx="2747930" cy="83820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 smtClean="0">
                <a:latin typeface="Calibri" panose="020F0502020204030204" pitchFamily="34" charset="0"/>
              </a:rPr>
              <a:t>Rotational resonance effect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1" b="8843"/>
          <a:stretch/>
        </p:blipFill>
        <p:spPr bwMode="auto">
          <a:xfrm>
            <a:off x="176213" y="1268251"/>
            <a:ext cx="7315200" cy="352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927725" y="4129901"/>
            <a:ext cx="9653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400" i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NSTX 121083</a:t>
            </a:r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3605213" y="1340663"/>
            <a:ext cx="1219200" cy="2362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1447804" y="4676003"/>
            <a:ext cx="805733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unstable</a:t>
            </a: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flipH="1" flipV="1">
            <a:off x="1457103" y="4419599"/>
            <a:ext cx="0" cy="280667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V="1">
            <a:off x="3733800" y="2909115"/>
            <a:ext cx="292100" cy="107951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 rot="-5400000">
            <a:off x="-368300" y="1712139"/>
            <a:ext cx="1295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0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(marginal stability)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5956754" y="4676002"/>
            <a:ext cx="805733" cy="27699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unstable</a:t>
            </a: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flipH="1" flipV="1">
            <a:off x="5712538" y="4475478"/>
            <a:ext cx="215187" cy="224787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 rot="-25736043">
            <a:off x="1598613" y="2436039"/>
            <a:ext cx="223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Aft>
                <a:spcPts val="1000"/>
              </a:spcAft>
              <a:buFontTx/>
              <a:buNone/>
            </a:pPr>
            <a:r>
              <a:rPr lang="en-US" sz="1400" b="1" i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Precession drift resonance stabilization</a:t>
            </a:r>
          </a:p>
        </p:txBody>
      </p:sp>
      <p:sp>
        <p:nvSpPr>
          <p:cNvPr id="27" name="Oval 12"/>
          <p:cNvSpPr>
            <a:spLocks noChangeArrowheads="1"/>
          </p:cNvSpPr>
          <p:nvPr/>
        </p:nvSpPr>
        <p:spPr bwMode="auto">
          <a:xfrm rot="-20341589">
            <a:off x="5943600" y="1416863"/>
            <a:ext cx="742950" cy="25908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 rot="-25736043">
            <a:off x="5135563" y="2436039"/>
            <a:ext cx="223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Aft>
                <a:spcPts val="1000"/>
              </a:spcAft>
              <a:buFontTx/>
              <a:buNone/>
            </a:pPr>
            <a:r>
              <a:rPr lang="en-US" sz="1400" b="1" i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Bounce/transit resonance stabilization</a:t>
            </a: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 rot="-47261067">
            <a:off x="4813300" y="2166163"/>
            <a:ext cx="119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Aft>
                <a:spcPts val="1000"/>
              </a:spcAft>
              <a:buFontTx/>
              <a:buNone/>
            </a:pPr>
            <a:r>
              <a:rPr lang="en-US" sz="1400" b="1" i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Plasma evolution</a:t>
            </a:r>
          </a:p>
        </p:txBody>
      </p:sp>
      <p:sp>
        <p:nvSpPr>
          <p:cNvPr id="30" name="Line 15"/>
          <p:cNvSpPr>
            <a:spLocks noChangeShapeType="1"/>
          </p:cNvSpPr>
          <p:nvPr/>
        </p:nvSpPr>
        <p:spPr bwMode="auto">
          <a:xfrm flipH="1">
            <a:off x="4276725" y="2832913"/>
            <a:ext cx="1066800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 rot="3784673">
            <a:off x="3912759" y="2329291"/>
            <a:ext cx="1618520" cy="276999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Marginal stability</a:t>
            </a:r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auto">
          <a:xfrm>
            <a:off x="177800" y="1340663"/>
            <a:ext cx="355600" cy="190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 rot="16200000">
            <a:off x="-1008397" y="2511646"/>
            <a:ext cx="266290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20700" indent="-2286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indent="-2238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262063" indent="-2333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600200" indent="-2238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l-GR" sz="28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ν</a:t>
            </a:r>
            <a:r>
              <a:rPr lang="en-US" sz="2800" i="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eff</a:t>
            </a:r>
            <a:r>
              <a:rPr lang="en-US" sz="28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r>
              <a:rPr lang="el-GR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ν</a:t>
            </a:r>
            <a:r>
              <a:rPr lang="en-US" sz="2800" i="0" baseline="300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exp</a:t>
            </a:r>
            <a:r>
              <a:rPr lang="en-US" sz="2400" i="0" baseline="30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(marginal stability)</a:t>
            </a:r>
          </a:p>
          <a:p>
            <a:pPr>
              <a:buFontTx/>
              <a:buNone/>
            </a:pPr>
            <a:endParaRPr lang="en-US" sz="1800" i="0" baseline="300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3092497" y="3021825"/>
            <a:ext cx="1219115" cy="55399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instability</a:t>
            </a:r>
          </a:p>
          <a:p>
            <a:pPr algn="ctr"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(experiment)</a:t>
            </a: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 rot="-20341589">
            <a:off x="2406650" y="1416863"/>
            <a:ext cx="742950" cy="25908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3200" i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Text Box 25"/>
          <p:cNvSpPr txBox="1">
            <a:spLocks noChangeArrowheads="1"/>
          </p:cNvSpPr>
          <p:nvPr/>
        </p:nvSpPr>
        <p:spPr bwMode="auto">
          <a:xfrm rot="21600000">
            <a:off x="2590801" y="4648200"/>
            <a:ext cx="2435154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20700" indent="-2286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indent="-2238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262063" indent="-23336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600200" indent="-2238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l-GR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ω</a:t>
            </a:r>
            <a:r>
              <a:rPr lang="el-GR" sz="2400" i="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en-US" sz="2400" i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r>
              <a:rPr lang="el-GR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ω</a:t>
            </a:r>
            <a:r>
              <a:rPr lang="el-GR" sz="240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en-US" sz="2400" i="0" baseline="300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exp</a:t>
            </a:r>
            <a:r>
              <a:rPr lang="en-US" sz="2000" i="0" baseline="30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(marginal stability)</a:t>
            </a:r>
          </a:p>
          <a:p>
            <a:pPr>
              <a:buFontTx/>
              <a:buNone/>
            </a:pPr>
            <a:endParaRPr lang="en-US" sz="1600" i="0" baseline="300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Text Box 44"/>
          <p:cNvSpPr txBox="1">
            <a:spLocks noChangeArrowheads="1"/>
          </p:cNvSpPr>
          <p:nvPr/>
        </p:nvSpPr>
        <p:spPr bwMode="auto">
          <a:xfrm>
            <a:off x="1388619" y="990603"/>
            <a:ext cx="5522666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US" sz="1800" i="0" dirty="0">
                <a:solidFill>
                  <a:srgbClr val="FF0000"/>
                </a:solidFill>
                <a:latin typeface="Calibri" panose="020F0502020204030204" pitchFamily="34" charset="0"/>
              </a:rPr>
              <a:t>MISK </a:t>
            </a:r>
            <a:r>
              <a:rPr lang="en-US" sz="180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code calculations for NSTX   </a:t>
            </a:r>
            <a:r>
              <a:rPr lang="el-GR" sz="18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γτ</a:t>
            </a:r>
            <a:r>
              <a:rPr lang="en-US" sz="1800" baseline="-25000" dirty="0">
                <a:solidFill>
                  <a:srgbClr val="0000FF"/>
                </a:solidFill>
                <a:latin typeface="Calibri" panose="020F0502020204030204" pitchFamily="34" charset="0"/>
              </a:rPr>
              <a:t>w</a:t>
            </a:r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</a:rPr>
              <a:t> contours vs. </a:t>
            </a:r>
            <a:r>
              <a:rPr lang="el-GR" sz="1800" dirty="0">
                <a:solidFill>
                  <a:srgbClr val="0000FF"/>
                </a:solidFill>
                <a:latin typeface="Calibri" pitchFamily="34" charset="0"/>
              </a:rPr>
              <a:t>ν</a:t>
            </a:r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</a:rPr>
              <a:t> and </a:t>
            </a:r>
            <a:r>
              <a:rPr lang="el-GR" sz="1800" dirty="0" smtClean="0">
                <a:solidFill>
                  <a:srgbClr val="0000FF"/>
                </a:solidFill>
                <a:latin typeface="Calibri" pitchFamily="34" charset="0"/>
              </a:rPr>
              <a:t>ω</a:t>
            </a:r>
            <a:r>
              <a:rPr lang="el-GR" sz="1800" baseline="-25000" dirty="0" smtClean="0">
                <a:solidFill>
                  <a:srgbClr val="0000FF"/>
                </a:solidFill>
                <a:latin typeface="Calibri" pitchFamily="34" charset="0"/>
              </a:rPr>
              <a:t>φ</a:t>
            </a:r>
            <a:endParaRPr lang="en-US" sz="1800" baseline="-250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6457931" y="5764401"/>
            <a:ext cx="239974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[J.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</a:rPr>
              <a:t>Berkery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Phys. Rev. Lett. </a:t>
            </a:r>
            <a:r>
              <a:rPr lang="en-US" sz="1400" dirty="0" smtClean="0">
                <a:solidFill>
                  <a:srgbClr val="008080"/>
                </a:solidFill>
                <a:latin typeface="Calibri" pitchFamily="34" charset="0"/>
              </a:rPr>
              <a:t>104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035003 (2010)]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 bwMode="auto">
          <a:xfrm>
            <a:off x="9425" y="3"/>
            <a:ext cx="9124950" cy="96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8F8F8">
                        <a:alpha val="30000"/>
                      </a:srgbClr>
                    </a:gs>
                    <a:gs pos="100000">
                      <a:srgbClr val="F8F8F8">
                        <a:gamma/>
                        <a:shade val="80784"/>
                        <a:invGamma/>
                        <a:alpha val="86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None/>
            </a:pPr>
            <a:r>
              <a:rPr lang="en-US" sz="2600" b="0" i="0" kern="0" dirty="0" smtClean="0">
                <a:solidFill>
                  <a:srgbClr val="3366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Kinetic RWM theory consistent with RWM </a:t>
            </a:r>
            <a:r>
              <a:rPr lang="en-US" sz="2600" b="0" i="0" kern="0" dirty="0" smtClean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destabilization at intermediate plasma rotation</a:t>
            </a:r>
            <a:r>
              <a:rPr lang="en-US" sz="2600" b="0" i="0" kern="0" dirty="0" smtClean="0">
                <a:solidFill>
                  <a:srgbClr val="3366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; stability altered by </a:t>
            </a:r>
            <a:r>
              <a:rPr lang="en-US" sz="2600" b="0" i="0" kern="0" dirty="0" err="1" smtClean="0">
                <a:solidFill>
                  <a:srgbClr val="3366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collisionality</a:t>
            </a:r>
            <a:endParaRPr lang="en-US" sz="2600" b="0" i="0" kern="0" dirty="0">
              <a:solidFill>
                <a:srgbClr val="33669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7262028" y="1295402"/>
            <a:ext cx="1850480" cy="323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Tx/>
              <a:buSzPct val="100000"/>
              <a:buNone/>
            </a:pPr>
            <a:r>
              <a:rPr lang="en-US" sz="2000" i="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Destabilization appears between: </a:t>
            </a:r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000" i="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precession resonance at low </a:t>
            </a:r>
            <a:r>
              <a:rPr lang="el-GR" sz="2000" dirty="0" smtClean="0">
                <a:solidFill>
                  <a:schemeClr val="tx1"/>
                </a:solidFill>
                <a:latin typeface="Calibri" pitchFamily="34" charset="0"/>
              </a:rPr>
              <a:t>ω</a:t>
            </a:r>
            <a:r>
              <a:rPr lang="el-GR" sz="2000" baseline="-25000" dirty="0" smtClean="0">
                <a:solidFill>
                  <a:schemeClr val="tx1"/>
                </a:solidFill>
                <a:latin typeface="Calibri" pitchFamily="34" charset="0"/>
              </a:rPr>
              <a:t>φ</a:t>
            </a:r>
            <a:endParaRPr lang="en-US" sz="2000" i="0" kern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000" i="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bounce resonance at high </a:t>
            </a:r>
            <a:r>
              <a:rPr lang="el-GR" sz="2000" dirty="0" smtClean="0">
                <a:solidFill>
                  <a:schemeClr val="tx1"/>
                </a:solidFill>
                <a:latin typeface="Calibri" pitchFamily="34" charset="0"/>
              </a:rPr>
              <a:t>ω</a:t>
            </a:r>
            <a:r>
              <a:rPr lang="el-GR" sz="2000" baseline="-25000" dirty="0" smtClean="0">
                <a:solidFill>
                  <a:schemeClr val="tx1"/>
                </a:solidFill>
                <a:latin typeface="Calibri" pitchFamily="34" charset="0"/>
              </a:rPr>
              <a:t>φ</a:t>
            </a:r>
            <a:endParaRPr lang="en-US" sz="2000" i="0" kern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 bwMode="auto">
          <a:xfrm flipH="1" flipV="1">
            <a:off x="2384068" y="4054802"/>
            <a:ext cx="130533" cy="1065839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V="1">
            <a:off x="4777111" y="3962400"/>
            <a:ext cx="1014092" cy="1270786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4404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2819404" y="5638802"/>
            <a:ext cx="2971799" cy="693161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528" y="5736533"/>
            <a:ext cx="2743200" cy="53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5435604" y="5489974"/>
            <a:ext cx="276935" cy="584257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>
            <a:stCxn id="9" idx="2"/>
          </p:cNvCxnSpPr>
          <p:nvPr/>
        </p:nvCxnSpPr>
        <p:spPr bwMode="auto">
          <a:xfrm>
            <a:off x="4642304" y="5489972"/>
            <a:ext cx="234496" cy="523395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328553" y="5120640"/>
            <a:ext cx="187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~ Plasma Rotation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6058" y="5120640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err="1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Collisionality</a:t>
            </a:r>
            <a:endParaRPr lang="en-US" sz="1800" b="0" i="0" dirty="0" smtClean="0">
              <a:solidFill>
                <a:srgbClr val="920000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51054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0" y="5562600"/>
            <a:ext cx="2747930" cy="83820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 err="1" smtClean="0">
                <a:latin typeface="Calibri" panose="020F0502020204030204" pitchFamily="34" charset="0"/>
              </a:rPr>
              <a:t>Collisionality</a:t>
            </a:r>
            <a:r>
              <a:rPr lang="en-US" sz="2800" b="1" dirty="0" smtClean="0">
                <a:latin typeface="Calibri" panose="020F0502020204030204" pitchFamily="34" charset="0"/>
              </a:rPr>
              <a:t> effect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 err="1" smtClean="0">
                <a:latin typeface="Calibri" pitchFamily="34" charset="0"/>
                <a:cs typeface="Calibri" pitchFamily="34" charset="0"/>
              </a:rPr>
              <a:t>Collisionality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affects the strength of kinetic resonances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30630" y="2390345"/>
            <a:ext cx="11841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on-resonance</a:t>
            </a:r>
          </a:p>
          <a:p>
            <a:r>
              <a:rPr lang="en-US" sz="1400" b="0" i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more stable</a:t>
            </a:r>
          </a:p>
          <a:p>
            <a:r>
              <a:rPr lang="el-GR" sz="1400" i="0" dirty="0" smtClean="0">
                <a:solidFill>
                  <a:srgbClr val="0000FF"/>
                </a:solidFill>
                <a:latin typeface="Calibri" panose="020F0502020204030204" pitchFamily="34" charset="0"/>
                <a:sym typeface="Symbol"/>
              </a:rPr>
              <a:t></a:t>
            </a:r>
            <a:r>
              <a:rPr lang="en-US" sz="1400" b="0" i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l-GR" sz="2000" b="0" i="0" baseline="-14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~</a:t>
            </a:r>
            <a:r>
              <a:rPr lang="en-US" sz="1400" b="0" i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-1/</a:t>
            </a:r>
            <a:r>
              <a:rPr lang="el-GR" sz="1400" b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ν</a:t>
            </a:r>
            <a:endParaRPr lang="en-US" sz="1400" b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17934" y="1247550"/>
            <a:ext cx="11968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off-resonance</a:t>
            </a:r>
          </a:p>
          <a:p>
            <a:r>
              <a:rPr lang="en-US" sz="1400" b="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less stable</a:t>
            </a:r>
          </a:p>
          <a:p>
            <a:r>
              <a:rPr lang="el-GR" sz="1400" i="0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</a:t>
            </a:r>
            <a:r>
              <a:rPr lang="en-US" sz="1400" b="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l-GR" sz="2000" b="0" i="0" baseline="-14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~</a:t>
            </a:r>
            <a:r>
              <a:rPr lang="en-US" sz="1400" b="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constant</a:t>
            </a:r>
            <a:endParaRPr lang="en-US" sz="1400" b="0" i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6455" y="1190106"/>
            <a:ext cx="2904720" cy="3154680"/>
            <a:chOff x="36455" y="1036320"/>
            <a:chExt cx="2904720" cy="315468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3"/>
            <a:stretch/>
          </p:blipFill>
          <p:spPr>
            <a:xfrm>
              <a:off x="36455" y="1036320"/>
              <a:ext cx="2904720" cy="315468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89" y="1203841"/>
              <a:ext cx="390525" cy="16764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90600" y="3351956"/>
              <a:ext cx="1822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MISK calculations</a:t>
              </a:r>
              <a:endParaRPr lang="en-US" b="0" i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02919" y="1132219"/>
              <a:ext cx="990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b="0" i="0" dirty="0" smtClean="0">
                  <a:solidFill>
                    <a:srgbClr val="FF0000"/>
                  </a:solidFill>
                  <a:latin typeface="Calibri" pitchFamily="34" charset="0"/>
                </a:rPr>
                <a:t>unstable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33983" y="2790557"/>
              <a:ext cx="746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b="0" i="0" dirty="0" smtClean="0">
                  <a:latin typeface="Calibri" pitchFamily="34" charset="0"/>
                </a:rPr>
                <a:t>stable</a:t>
              </a: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5435604" y="1318336"/>
            <a:ext cx="3815446" cy="37870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Early theory predicted RWM stability should decrease at low </a:t>
            </a:r>
            <a:r>
              <a:rPr lang="el-GR" sz="2400" i="1" dirty="0" smtClean="0">
                <a:latin typeface="Calibri" pitchFamily="34" charset="0"/>
                <a:cs typeface="Calibri" pitchFamily="34" charset="0"/>
              </a:rPr>
              <a:t>ν</a:t>
            </a: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Kinetic RWM stability theory at low </a:t>
            </a:r>
            <a:r>
              <a:rPr lang="el-GR" sz="2400" i="1" dirty="0" smtClean="0">
                <a:latin typeface="Calibri" pitchFamily="34" charset="0"/>
                <a:cs typeface="Calibri" pitchFamily="34" charset="0"/>
              </a:rPr>
              <a:t>ν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: </a:t>
            </a:r>
          </a:p>
          <a:p>
            <a:pPr marL="548640" lvl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Stabilizing resonant kinetic effects enhanced</a:t>
            </a:r>
            <a:endParaRPr lang="en-US" sz="2000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6457931" y="5764401"/>
            <a:ext cx="239974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[J.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</a:rPr>
              <a:t>Berkery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Phys. Rev. Lett. </a:t>
            </a:r>
            <a:r>
              <a:rPr lang="en-US" sz="1400" dirty="0" smtClean="0">
                <a:solidFill>
                  <a:srgbClr val="008080"/>
                </a:solidFill>
                <a:latin typeface="Calibri" pitchFamily="34" charset="0"/>
              </a:rPr>
              <a:t>106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075004 (2011)]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 rot="16200000">
            <a:off x="3281577" y="2166558"/>
            <a:ext cx="2286000" cy="44798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616276" y="3241093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0.2</a:t>
            </a:r>
            <a:endParaRPr lang="en-US" sz="10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16276" y="1655337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1.2</a:t>
            </a:r>
            <a:endParaRPr lang="en-US" sz="10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16276" y="1318336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1.4</a:t>
            </a:r>
            <a:endParaRPr lang="en-US" sz="10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04828" y="2955565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0.4</a:t>
            </a:r>
            <a:endParaRPr lang="en-US" sz="10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16276" y="2592186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0.6</a:t>
            </a:r>
            <a:endParaRPr lang="en-US" sz="10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04828" y="2267234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0.8</a:t>
            </a:r>
            <a:endParaRPr lang="en-US" sz="10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10158" y="2021013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1.0</a:t>
            </a:r>
            <a:endParaRPr lang="en-US" sz="1000" b="0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6" t="64010" r="32067" b="-14654"/>
          <a:stretch/>
        </p:blipFill>
        <p:spPr>
          <a:xfrm>
            <a:off x="4143740" y="3496952"/>
            <a:ext cx="733060" cy="45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4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2819404" y="5638802"/>
            <a:ext cx="2971799" cy="693161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528" y="5736533"/>
            <a:ext cx="2743200" cy="53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2687410" y="5421768"/>
            <a:ext cx="1209676" cy="591597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H="1">
            <a:off x="5435604" y="5489974"/>
            <a:ext cx="276935" cy="584257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>
            <a:stCxn id="9" idx="2"/>
          </p:cNvCxnSpPr>
          <p:nvPr/>
        </p:nvCxnSpPr>
        <p:spPr bwMode="auto">
          <a:xfrm>
            <a:off x="4642304" y="5489972"/>
            <a:ext cx="234496" cy="523395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086706" y="5120640"/>
            <a:ext cx="166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Precession Drift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8553" y="5120640"/>
            <a:ext cx="187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~ Plasma Rotation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6058" y="5120640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err="1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Collisionality</a:t>
            </a:r>
            <a:endParaRPr lang="en-US" sz="1800" b="0" i="0" dirty="0" smtClean="0">
              <a:solidFill>
                <a:srgbClr val="92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0930" y="5120640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Bounce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3725956" y="5421770"/>
            <a:ext cx="619280" cy="555844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>
            <a:off x="0" y="51054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0" y="5562600"/>
            <a:ext cx="2747930" cy="83820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 smtClean="0">
                <a:latin typeface="Calibri" panose="020F0502020204030204" pitchFamily="34" charset="0"/>
              </a:rPr>
              <a:t>Energetic particle effect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6457931" y="5764401"/>
            <a:ext cx="239974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[J.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</a:rPr>
              <a:t>Berkery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Phys. </a:t>
            </a:r>
            <a:r>
              <a:rPr lang="en-US" sz="1400" dirty="0" smtClean="0">
                <a:solidFill>
                  <a:srgbClr val="008080"/>
                </a:solidFill>
                <a:latin typeface="Calibri" pitchFamily="34" charset="0"/>
              </a:rPr>
              <a:t>Plasmas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 </a:t>
            </a:r>
            <a:r>
              <a:rPr lang="en-US" sz="1400" dirty="0" smtClean="0">
                <a:solidFill>
                  <a:srgbClr val="008080"/>
                </a:solidFill>
                <a:latin typeface="Calibri" pitchFamily="34" charset="0"/>
              </a:rPr>
              <a:t>17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082504 (2010)]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</a:endParaRP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Energetic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particles provide a stabilizing force that is nearly independent of rotation and </a:t>
            </a:r>
            <a:r>
              <a:rPr lang="en-US" sz="2800" dirty="0" err="1" smtClean="0">
                <a:latin typeface="Calibri" pitchFamily="34" charset="0"/>
                <a:cs typeface="Calibri" pitchFamily="34" charset="0"/>
              </a:rPr>
              <a:t>collisionality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 l="4759" b="44444"/>
          <a:stretch>
            <a:fillRect/>
          </a:stretch>
        </p:blipFill>
        <p:spPr bwMode="auto">
          <a:xfrm>
            <a:off x="228605" y="1047691"/>
            <a:ext cx="535886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3124204" y="1276294"/>
            <a:ext cx="1911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400" b="0" i="0" dirty="0" smtClean="0">
                <a:latin typeface="Calibri" pitchFamily="34" charset="0"/>
              </a:rPr>
              <a:t>NSTX 121083 @ 0.475 s</a:t>
            </a:r>
            <a:endParaRPr lang="en-US" sz="1400" b="0" i="0" dirty="0">
              <a:latin typeface="Calibri" pitchFamily="34" charset="0"/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 rot="16200000">
            <a:off x="-41300" y="2308189"/>
            <a:ext cx="635110" cy="400110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l-GR" sz="2000" b="0" i="0" dirty="0" smtClean="0">
                <a:solidFill>
                  <a:srgbClr val="000000"/>
                </a:solidFill>
                <a:latin typeface="Calibri" pitchFamily="34" charset="0"/>
              </a:rPr>
              <a:t>δ</a:t>
            </a:r>
            <a:r>
              <a:rPr lang="en-US" sz="2000" b="0" i="0" dirty="0" smtClean="0">
                <a:solidFill>
                  <a:srgbClr val="000000"/>
                </a:solidFill>
                <a:latin typeface="Calibri" pitchFamily="34" charset="0"/>
              </a:rPr>
              <a:t>W</a:t>
            </a:r>
            <a:r>
              <a:rPr lang="en-US" sz="2000" b="0" i="0" baseline="-25000" dirty="0" smtClean="0">
                <a:solidFill>
                  <a:srgbClr val="000000"/>
                </a:solidFill>
                <a:latin typeface="Calibri" pitchFamily="34" charset="0"/>
              </a:rPr>
              <a:t>K</a:t>
            </a:r>
            <a:endParaRPr lang="en-US" sz="2000" b="0" i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15099" y="4307841"/>
            <a:ext cx="1107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l-GR" sz="2000" b="0" i="0" dirty="0" smtClean="0">
                <a:solidFill>
                  <a:srgbClr val="000000"/>
                </a:solidFill>
                <a:latin typeface="Calibri" pitchFamily="34" charset="0"/>
              </a:rPr>
              <a:t>ω</a:t>
            </a:r>
            <a:r>
              <a:rPr lang="el-GR" sz="2000" b="0" i="0" baseline="-25000" dirty="0" smtClean="0">
                <a:solidFill>
                  <a:srgbClr val="000000"/>
                </a:solidFill>
                <a:latin typeface="Calibri" pitchFamily="34" charset="0"/>
              </a:rPr>
              <a:t>φ</a:t>
            </a:r>
            <a:r>
              <a:rPr lang="en-US" sz="2000" b="0" i="0" dirty="0" smtClean="0">
                <a:solidFill>
                  <a:srgbClr val="000000"/>
                </a:solidFill>
                <a:latin typeface="Calibri" pitchFamily="34" charset="0"/>
              </a:rPr>
              <a:t>/</a:t>
            </a:r>
            <a:r>
              <a:rPr lang="el-GR" sz="2000" b="0" i="0" dirty="0" smtClean="0">
                <a:solidFill>
                  <a:srgbClr val="000000"/>
                </a:solidFill>
                <a:latin typeface="Calibri" pitchFamily="34" charset="0"/>
              </a:rPr>
              <a:t>ω</a:t>
            </a:r>
            <a:r>
              <a:rPr lang="el-GR" sz="2000" b="0" i="0" baseline="-25000" dirty="0" smtClean="0">
                <a:solidFill>
                  <a:srgbClr val="000000"/>
                </a:solidFill>
                <a:latin typeface="Calibri" pitchFamily="34" charset="0"/>
              </a:rPr>
              <a:t>φ</a:t>
            </a:r>
            <a:r>
              <a:rPr lang="en-US" sz="2000" b="0" i="0" baseline="30000" dirty="0" smtClean="0">
                <a:solidFill>
                  <a:srgbClr val="000000"/>
                </a:solidFill>
                <a:latin typeface="Calibri" pitchFamily="34" charset="0"/>
              </a:rPr>
              <a:t>exp</a:t>
            </a:r>
            <a:endParaRPr lang="en-US" sz="2000" b="0" i="0" baseline="30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 l="4091" t="90277" b="4167"/>
          <a:stretch>
            <a:fillRect/>
          </a:stretch>
        </p:blipFill>
        <p:spPr bwMode="auto">
          <a:xfrm>
            <a:off x="228605" y="4019491"/>
            <a:ext cx="535886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762000" y="1219202"/>
            <a:ext cx="30480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 rot="16200000">
            <a:off x="2220375" y="3668175"/>
            <a:ext cx="381000" cy="2645850"/>
          </a:xfrm>
          <a:prstGeom prst="rightBrace">
            <a:avLst/>
          </a:prstGeom>
          <a:ln w="15875">
            <a:solidFill>
              <a:srgbClr val="9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/>
          <p:cNvSpPr/>
          <p:nvPr/>
        </p:nvSpPr>
        <p:spPr>
          <a:xfrm rot="16200000">
            <a:off x="5393712" y="3412515"/>
            <a:ext cx="381000" cy="3157175"/>
          </a:xfrm>
          <a:prstGeom prst="rightBrace">
            <a:avLst/>
          </a:prstGeom>
          <a:ln w="15875">
            <a:solidFill>
              <a:srgbClr val="9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719374" y="4485697"/>
            <a:ext cx="1383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0000"/>
                </a:solidFill>
                <a:latin typeface="Calibri" panose="020F0502020204030204" pitchFamily="34" charset="0"/>
              </a:rPr>
              <a:t>Large for EPs</a:t>
            </a:r>
            <a:endParaRPr lang="en-US" dirty="0">
              <a:solidFill>
                <a:srgbClr val="920000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42940" y="4485697"/>
            <a:ext cx="138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0000"/>
                </a:solidFill>
                <a:latin typeface="Calibri" panose="020F0502020204030204" pitchFamily="34" charset="0"/>
              </a:rPr>
              <a:t>Small for EPs</a:t>
            </a:r>
            <a:endParaRPr lang="en-US" dirty="0">
              <a:solidFill>
                <a:srgbClr val="920000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5721361" y="1185578"/>
            <a:ext cx="3422643" cy="33001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Significant Re(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δW</a:t>
            </a:r>
            <a:r>
              <a:rPr lang="en-US" sz="2000" baseline="-25000" dirty="0" err="1">
                <a:latin typeface="Calibri" pitchFamily="34" charset="0"/>
                <a:cs typeface="Calibri" pitchFamily="34" charset="0"/>
              </a:rPr>
              <a:t>K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), but nearly independent of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ω</a:t>
            </a:r>
            <a:r>
              <a:rPr lang="en-US" sz="2000" baseline="-25000" dirty="0" err="1">
                <a:latin typeface="Calibri" pitchFamily="34" charset="0"/>
                <a:cs typeface="Calibri" pitchFamily="34" charset="0"/>
              </a:rPr>
              <a:t>φ</a:t>
            </a:r>
            <a:endParaRPr lang="en-US" sz="2000" baseline="-25000" dirty="0">
              <a:latin typeface="Calibri" pitchFamily="34" charset="0"/>
              <a:cs typeface="Calibri" pitchFamily="34" charset="0"/>
            </a:endParaRPr>
          </a:p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Energetic particles are not in mode resonance</a:t>
            </a:r>
          </a:p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Effect is not energy dissipation, but rather a restoring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force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66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867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Spherical Torus Experiment – Upgrade 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verview and Motivation, NSTX-U Mission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Upgrades, Status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NSTX-U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Focus</a:t>
            </a:r>
          </a:p>
          <a:p>
            <a:pPr>
              <a:lnSpc>
                <a:spcPct val="114000"/>
              </a:lnSpc>
            </a:pP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Modifications to Ideal </a:t>
            </a:r>
            <a:r>
              <a:rPr lang="en-US" b="1" dirty="0"/>
              <a:t>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tability by Kinetic </a:t>
            </a:r>
            <a:r>
              <a:rPr lang="en-US" b="1" dirty="0" smtClean="0"/>
              <a:t>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ffects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Includes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rotation,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collisionality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and energetic particle effects</a:t>
            </a:r>
          </a:p>
          <a:p>
            <a:pPr lvl="1">
              <a:lnSpc>
                <a:spcPct val="114000"/>
              </a:lnSpc>
            </a:pPr>
            <a:r>
              <a:rPr lang="en-US" b="1" dirty="0">
                <a:latin typeface="+mn-lt"/>
              </a:rPr>
              <a:t>Benchmarked MISK code calculations can explain experimental </a:t>
            </a:r>
            <a:r>
              <a:rPr lang="en-US" b="1" dirty="0" smtClean="0">
                <a:latin typeface="+mn-lt"/>
              </a:rPr>
              <a:t>stability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" y="3581400"/>
            <a:ext cx="88392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15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kern="0" dirty="0">
                <a:latin typeface="Calibri" panose="020F0502020204030204" pitchFamily="34" charset="0"/>
              </a:rPr>
              <a:t>Kinetic RWM </a:t>
            </a:r>
            <a:r>
              <a:rPr lang="en-US" sz="2800" kern="0" dirty="0" smtClean="0">
                <a:latin typeface="Calibri" panose="020F0502020204030204" pitchFamily="34" charset="0"/>
              </a:rPr>
              <a:t>theory has been benchmarked between codes and applied to multiple devices</a:t>
            </a:r>
            <a:endParaRPr lang="en-US" sz="2800" dirty="0" smtClean="0"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5347" y="1326167"/>
            <a:ext cx="120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100" b="0" i="0" dirty="0" smtClean="0">
                <a:latin typeface="Calibri" panose="020F0502020204030204" pitchFamily="34" charset="0"/>
              </a:rPr>
              <a:t>fluid growth rates</a:t>
            </a:r>
            <a:endParaRPr lang="en-US" sz="1100" b="0" i="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0390" y="2276295"/>
            <a:ext cx="18790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100" b="0" i="0" dirty="0" smtClean="0">
                <a:latin typeface="Calibri" panose="020F0502020204030204" pitchFamily="34" charset="0"/>
              </a:rPr>
              <a:t>fluid plus kinetic growth rates</a:t>
            </a:r>
            <a:endParaRPr lang="en-US" sz="1100" b="0" i="0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2" y="1946740"/>
            <a:ext cx="6767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100" b="0" i="0" dirty="0" smtClean="0">
                <a:latin typeface="Calibri" panose="020F0502020204030204" pitchFamily="34" charset="0"/>
              </a:rPr>
              <a:t>unstable</a:t>
            </a:r>
            <a:endParaRPr lang="en-US" sz="1100" b="0" i="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947" y="2164975"/>
            <a:ext cx="5293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100" b="0" i="0" dirty="0" smtClean="0">
                <a:latin typeface="Calibri" panose="020F0502020204030204" pitchFamily="34" charset="0"/>
              </a:rPr>
              <a:t>stable</a:t>
            </a:r>
            <a:endParaRPr lang="en-US" sz="1100" b="0" i="0" dirty="0">
              <a:latin typeface="Calibri" panose="020F05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516947" y="3894293"/>
            <a:ext cx="938778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2310386" y="3894293"/>
            <a:ext cx="1902032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614782" y="3678850"/>
            <a:ext cx="15188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100" b="0" i="0" dirty="0" smtClean="0">
                <a:latin typeface="Calibri" panose="020F0502020204030204" pitchFamily="34" charset="0"/>
              </a:rPr>
              <a:t>low rotation</a:t>
            </a:r>
          </a:p>
          <a:p>
            <a:pPr>
              <a:buNone/>
            </a:pPr>
            <a:r>
              <a:rPr lang="en-US" sz="1100" b="0" i="0" dirty="0" smtClean="0">
                <a:latin typeface="Calibri" panose="020F0502020204030204" pitchFamily="34" charset="0"/>
              </a:rPr>
              <a:t>precession resonance</a:t>
            </a:r>
            <a:endParaRPr lang="en-US" sz="1100" b="0" i="0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8214" y="3674328"/>
            <a:ext cx="12827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100" b="0" i="0" dirty="0" smtClean="0">
                <a:latin typeface="Calibri" panose="020F0502020204030204" pitchFamily="34" charset="0"/>
              </a:rPr>
              <a:t>high rotation</a:t>
            </a:r>
          </a:p>
          <a:p>
            <a:pPr>
              <a:buNone/>
            </a:pPr>
            <a:r>
              <a:rPr lang="en-US" sz="1100" b="0" i="0" dirty="0" smtClean="0">
                <a:latin typeface="Calibri" panose="020F0502020204030204" pitchFamily="34" charset="0"/>
              </a:rPr>
              <a:t>bounce resonance</a:t>
            </a:r>
            <a:endParaRPr lang="en-US" sz="1100" b="0" i="0" dirty="0">
              <a:latin typeface="Calibri" panose="020F0502020204030204" pitchFamily="34" charset="0"/>
            </a:endParaRPr>
          </a:p>
        </p:txBody>
      </p:sp>
      <p:sp>
        <p:nvSpPr>
          <p:cNvPr id="20" name="Text Box 32"/>
          <p:cNvSpPr txBox="1">
            <a:spLocks noChangeArrowheads="1"/>
          </p:cNvSpPr>
          <p:nvPr/>
        </p:nvSpPr>
        <p:spPr bwMode="auto">
          <a:xfrm>
            <a:off x="205885" y="4111823"/>
            <a:ext cx="439390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anose="020F0502020204030204" pitchFamily="34" charset="0"/>
                <a:cs typeface="Arial" pitchFamily="34" charset="0"/>
              </a:rPr>
              <a:t>[J. Berkery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, Phys. Plasmas </a:t>
            </a:r>
            <a:r>
              <a:rPr lang="en-US" sz="140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21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, 052505 (2014)]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07617" y="4419600"/>
            <a:ext cx="4492171" cy="98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342820" indent="-3428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76" indent="-28568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733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599825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6919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01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106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198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29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Benchmarking with MARS-K (</a:t>
            </a:r>
            <a:r>
              <a:rPr lang="en-US" sz="2000" b="0" i="0" u="sng" kern="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Yueqiang</a:t>
            </a:r>
            <a:r>
              <a:rPr lang="en-US" sz="2000" b="0" i="0" u="sng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Liu</a:t>
            </a:r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supports </a:t>
            </a:r>
            <a:r>
              <a:rPr lang="en-US" sz="2000" b="0" i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understanding </a:t>
            </a:r>
            <a:r>
              <a:rPr lang="en-US" sz="2000" b="0" i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that RWM stability can be increased by kinetic </a:t>
            </a:r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effects</a:t>
            </a:r>
          </a:p>
          <a:p>
            <a:pPr lvl="1"/>
            <a:r>
              <a:rPr lang="en-US" sz="1600" b="0" i="0" kern="0" dirty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At low rotation through precession drift resonance </a:t>
            </a:r>
          </a:p>
          <a:p>
            <a:pPr lvl="1"/>
            <a:r>
              <a:rPr lang="en-US" sz="1600" b="0" i="0" kern="0" dirty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At high rotation by </a:t>
            </a:r>
            <a:r>
              <a:rPr lang="en-US" sz="1600" b="0" i="0" kern="0" dirty="0" smtClean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bounce resonance</a:t>
            </a:r>
            <a:endParaRPr lang="en-US" sz="1600" b="0" i="0" kern="0" dirty="0">
              <a:solidFill>
                <a:srgbClr val="3333C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" y="1005840"/>
            <a:ext cx="4689043" cy="2848391"/>
            <a:chOff x="4" y="990600"/>
            <a:chExt cx="4689043" cy="28483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20"/>
            <a:stretch/>
          </p:blipFill>
          <p:spPr>
            <a:xfrm>
              <a:off x="4" y="990600"/>
              <a:ext cx="4689043" cy="2848391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 bwMode="auto">
            <a:xfrm>
              <a:off x="1885940" y="1125518"/>
              <a:ext cx="0" cy="217872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Rectangle 17"/>
            <p:cNvSpPr/>
            <p:nvPr/>
          </p:nvSpPr>
          <p:spPr>
            <a:xfrm>
              <a:off x="705416" y="1180718"/>
              <a:ext cx="196482" cy="196483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</p:grp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4847499" y="4127881"/>
            <a:ext cx="4296501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[H.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</a:rPr>
              <a:t>Reimerdes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Phys. Rev. Lett. </a:t>
            </a:r>
            <a:r>
              <a:rPr lang="en-US" sz="1400" dirty="0" smtClean="0">
                <a:solidFill>
                  <a:srgbClr val="008080"/>
                </a:solidFill>
                <a:latin typeface="Calibri" pitchFamily="34" charset="0"/>
              </a:rPr>
              <a:t>106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215002 (2011)]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847499" y="1032784"/>
            <a:ext cx="4114800" cy="3076953"/>
            <a:chOff x="5486400" y="1080328"/>
            <a:chExt cx="3499148" cy="261658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07"/>
            <a:stretch/>
          </p:blipFill>
          <p:spPr bwMode="auto">
            <a:xfrm>
              <a:off x="5486400" y="3276600"/>
              <a:ext cx="3499148" cy="420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358"/>
            <a:stretch/>
          </p:blipFill>
          <p:spPr bwMode="auto">
            <a:xfrm>
              <a:off x="5486400" y="1080328"/>
              <a:ext cx="3499148" cy="22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4689047" y="4435658"/>
            <a:ext cx="4492171" cy="98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342820" indent="-3428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76" indent="-28568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733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599825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6919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01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106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198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29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Active measurements in DIII-D   (</a:t>
            </a:r>
            <a:r>
              <a:rPr lang="en-US" sz="2000" b="0" i="0" u="sng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Holger </a:t>
            </a:r>
            <a:r>
              <a:rPr lang="en-US" sz="2000" b="0" i="0" u="sng" kern="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Reimerdes</a:t>
            </a:r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support </a:t>
            </a:r>
            <a:r>
              <a:rPr lang="en-US" sz="2000" b="0" i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importance  of kinetic effects in stable plasma behavior as well</a:t>
            </a:r>
          </a:p>
          <a:p>
            <a:pPr lvl="1"/>
            <a:r>
              <a:rPr lang="en-US" sz="1600" b="0" i="0" kern="0" dirty="0" smtClean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Plasma response is enhanced where kinetic effects and RWM stability are weak</a:t>
            </a:r>
          </a:p>
          <a:p>
            <a:pPr lvl="1"/>
            <a:r>
              <a:rPr lang="en-US" sz="1600" kern="0" dirty="0" smtClean="0">
                <a:solidFill>
                  <a:srgbClr val="3333CC"/>
                </a:solidFill>
                <a:latin typeface="Calibri" pitchFamily="34" charset="0"/>
                <a:cs typeface="Calibri" pitchFamily="34" charset="0"/>
              </a:rPr>
              <a:t>MISK calculations match experiments</a:t>
            </a:r>
            <a:endParaRPr lang="en-US" sz="1600" b="0" i="0" kern="0" dirty="0">
              <a:solidFill>
                <a:srgbClr val="3333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91530" y="1587777"/>
            <a:ext cx="1463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ITER test case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30269" y="1456972"/>
            <a:ext cx="7136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</a:rPr>
              <a:t>DIII-D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875"/>
            <a:ext cx="9144000" cy="9747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MISK calculations validated against unstable experimental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plasmas; reproduce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approach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towards marginal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stability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" y="5715000"/>
            <a:ext cx="7162801" cy="70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342820" indent="-3428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76" indent="-28568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733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599825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6919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01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106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198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29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MISK calculations (at </a:t>
            </a:r>
            <a:r>
              <a:rPr lang="en-US" sz="2000" b="0" i="0" kern="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-US" sz="2000" b="0" i="0" kern="0" baseline="-250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MISK</a:t>
            </a:r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including kinetic effects, have been tested against many marginally stable NSTX experimental cases</a:t>
            </a:r>
            <a:endParaRPr lang="en-US" sz="1400" b="0" i="0" kern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 Box 32"/>
          <p:cNvSpPr txBox="1">
            <a:spLocks noChangeArrowheads="1"/>
          </p:cNvSpPr>
          <p:nvPr/>
        </p:nvSpPr>
        <p:spPr bwMode="auto">
          <a:xfrm>
            <a:off x="7358743" y="5686050"/>
            <a:ext cx="1767114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[J.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</a:rPr>
              <a:t>Berkery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</a:rPr>
              <a:t>et al.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,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</a:rPr>
              <a:t>Nucl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</a:rPr>
              <a:t>. Fusion 55, 123007 (2015)]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61288"/>
            <a:ext cx="4114800" cy="347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029200" y="4632622"/>
            <a:ext cx="4114800" cy="168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342820" indent="-3428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76" indent="-28568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733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599825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6919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01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106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198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292" indent="-22854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c</a:t>
            </a:r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alculations </a:t>
            </a:r>
            <a:r>
              <a:rPr lang="en-US" sz="2000" b="0" i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trend towards instability </a:t>
            </a:r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l-GR" sz="2000" b="0" i="0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γτ</a:t>
            </a:r>
            <a:r>
              <a:rPr lang="en-US" sz="2000" b="0" i="0" kern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</a:t>
            </a:r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i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 0) </a:t>
            </a:r>
            <a:r>
              <a:rPr lang="en-US" sz="2000" b="0" i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approaching time of RWM instability growth</a:t>
            </a:r>
            <a:endParaRPr lang="en-US" sz="1400" b="0" i="0" kern="0" dirty="0">
              <a:solidFill>
                <a:srgbClr val="3366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77406" y="1608004"/>
            <a:ext cx="719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>
                <a:latin typeface="Calibri" pitchFamily="34" charset="0"/>
              </a:rPr>
              <a:t>unstable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1920" y="1899024"/>
            <a:ext cx="559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>
                <a:latin typeface="Calibri" pitchFamily="34" charset="0"/>
              </a:rPr>
              <a:t>stable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19051" y="1276290"/>
            <a:ext cx="72474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000" b="0" i="0" u="sng" dirty="0" smtClean="0">
                <a:solidFill>
                  <a:srgbClr val="3366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NSTX</a:t>
            </a:r>
            <a:endParaRPr lang="en-US" sz="2000" b="0" i="0" u="sng" dirty="0">
              <a:solidFill>
                <a:srgbClr val="33669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6889" y="1161288"/>
            <a:ext cx="4458384" cy="4288536"/>
            <a:chOff x="246889" y="1161288"/>
            <a:chExt cx="4458384" cy="4288536"/>
          </a:xfrm>
        </p:grpSpPr>
        <p:sp>
          <p:nvSpPr>
            <p:cNvPr id="6" name="TextBox 5"/>
            <p:cNvSpPr txBox="1"/>
            <p:nvPr/>
          </p:nvSpPr>
          <p:spPr>
            <a:xfrm>
              <a:off x="1670676" y="1246294"/>
              <a:ext cx="72474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sz="2000" b="0" i="0" u="sng" dirty="0" smtClean="0">
                  <a:solidFill>
                    <a:srgbClr val="0000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NSTX</a:t>
              </a:r>
              <a:endParaRPr lang="en-US" sz="2000" b="0" i="0" u="sng" dirty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40"/>
            <a:stretch/>
          </p:blipFill>
          <p:spPr bwMode="auto">
            <a:xfrm>
              <a:off x="246889" y="1161288"/>
              <a:ext cx="4458384" cy="428853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60" b="51410"/>
            <a:stretch/>
          </p:blipFill>
          <p:spPr bwMode="auto">
            <a:xfrm>
              <a:off x="457200" y="3200400"/>
              <a:ext cx="4220923" cy="2083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68" t="48082" r="24216" b="3554"/>
            <a:stretch/>
          </p:blipFill>
          <p:spPr bwMode="auto">
            <a:xfrm>
              <a:off x="2590800" y="1161288"/>
              <a:ext cx="2114472" cy="2074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63" t="2681" r="67758" b="92654"/>
            <a:stretch/>
          </p:blipFill>
          <p:spPr bwMode="auto">
            <a:xfrm>
              <a:off x="2828260" y="1719072"/>
              <a:ext cx="233917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15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Calibri" panose="020F0502020204030204" pitchFamily="34" charset="0"/>
              </a:rPr>
              <a:t>Summary</a:t>
            </a:r>
            <a:endParaRPr lang="en-US" sz="48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4102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dirty="0">
                <a:latin typeface="Calibri" panose="020F0502020204030204" pitchFamily="34" charset="0"/>
              </a:rPr>
              <a:t>NSTX-U project recently completed on cost and schedule </a:t>
            </a:r>
          </a:p>
          <a:p>
            <a:pPr lvl="1">
              <a:lnSpc>
                <a:spcPct val="114000"/>
              </a:lnSpc>
            </a:pPr>
            <a:r>
              <a:rPr lang="en-US" dirty="0">
                <a:latin typeface="Calibri" panose="020F0502020204030204" pitchFamily="34" charset="0"/>
              </a:rPr>
              <a:t>Physics research began December 2015, making great </a:t>
            </a:r>
            <a:r>
              <a:rPr lang="en-US" dirty="0" err="1">
                <a:latin typeface="Calibri" panose="020F0502020204030204" pitchFamily="34" charset="0"/>
              </a:rPr>
              <a:t>progess</a:t>
            </a: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dirty="0">
                <a:latin typeface="Calibri" panose="020F0502020204030204" pitchFamily="34" charset="0"/>
              </a:rPr>
              <a:t>NSTX began, and NSTX-U will extend, opportunities to study toroidal confinement physics in novel regimes:</a:t>
            </a:r>
          </a:p>
          <a:p>
            <a:pPr lvl="1">
              <a:lnSpc>
                <a:spcPct val="114000"/>
              </a:lnSpc>
            </a:pPr>
            <a:r>
              <a:rPr lang="en-US" dirty="0">
                <a:latin typeface="Calibri" panose="020F0502020204030204" pitchFamily="34" charset="0"/>
              </a:rPr>
              <a:t>Low aspect ratio, strong shaping, high </a:t>
            </a:r>
            <a:r>
              <a:rPr lang="el-GR" dirty="0" smtClean="0">
                <a:latin typeface="Calibri" panose="020F0502020204030204" pitchFamily="34" charset="0"/>
              </a:rPr>
              <a:t>β</a:t>
            </a:r>
            <a:r>
              <a:rPr lang="en-US" dirty="0" smtClean="0">
                <a:latin typeface="Calibri" panose="020F0502020204030204" pitchFamily="34" charset="0"/>
              </a:rPr>
              <a:t>, </a:t>
            </a:r>
            <a:r>
              <a:rPr lang="en-US" dirty="0">
                <a:latin typeface="Calibri" panose="020F0502020204030204" pitchFamily="34" charset="0"/>
              </a:rPr>
              <a:t>low </a:t>
            </a:r>
            <a:r>
              <a:rPr lang="en-US" dirty="0" err="1">
                <a:latin typeface="Calibri" panose="020F0502020204030204" pitchFamily="34" charset="0"/>
              </a:rPr>
              <a:t>collisionality</a:t>
            </a:r>
            <a:endParaRPr lang="en-US" dirty="0">
              <a:latin typeface="Calibri" panose="020F0502020204030204" pitchFamily="34" charset="0"/>
            </a:endParaRPr>
          </a:p>
          <a:p>
            <a:pPr lvl="1">
              <a:lnSpc>
                <a:spcPct val="114000"/>
              </a:lnSpc>
            </a:pPr>
            <a:r>
              <a:rPr lang="en-US" dirty="0">
                <a:latin typeface="Calibri" panose="020F0502020204030204" pitchFamily="34" charset="0"/>
              </a:rPr>
              <a:t>Advanced </a:t>
            </a:r>
            <a:r>
              <a:rPr lang="en-US" dirty="0" err="1">
                <a:latin typeface="Calibri" panose="020F0502020204030204" pitchFamily="34" charset="0"/>
              </a:rPr>
              <a:t>divertors</a:t>
            </a:r>
            <a:r>
              <a:rPr lang="en-US" dirty="0">
                <a:latin typeface="Calibri" panose="020F0502020204030204" pitchFamily="34" charset="0"/>
              </a:rPr>
              <a:t>, lithium walls, unique start-up solutions</a:t>
            </a:r>
          </a:p>
          <a:p>
            <a:pPr lvl="1">
              <a:lnSpc>
                <a:spcPct val="114000"/>
              </a:lnSpc>
            </a:pPr>
            <a:r>
              <a:rPr lang="en-US" dirty="0">
                <a:latin typeface="Calibri" panose="020F0502020204030204" pitchFamily="34" charset="0"/>
              </a:rPr>
              <a:t>Will inform optimal configuration for next-step FNSF device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latin typeface="Calibri" panose="020F0502020204030204" pitchFamily="34" charset="0"/>
              </a:rPr>
              <a:t>Kinetic RWM stability theory modifies ideal stability</a:t>
            </a:r>
          </a:p>
          <a:p>
            <a:pPr lvl="1">
              <a:lnSpc>
                <a:spcPct val="114000"/>
              </a:lnSpc>
            </a:pPr>
            <a:r>
              <a:rPr lang="en-US" dirty="0">
                <a:latin typeface="Calibri" panose="020F0502020204030204" pitchFamily="34" charset="0"/>
              </a:rPr>
              <a:t>I</a:t>
            </a:r>
            <a:r>
              <a:rPr lang="en-US" dirty="0" smtClean="0">
                <a:latin typeface="Calibri" panose="020F0502020204030204" pitchFamily="34" charset="0"/>
              </a:rPr>
              <a:t>ncludes rotation, </a:t>
            </a:r>
            <a:r>
              <a:rPr lang="en-US" dirty="0" err="1" smtClean="0">
                <a:latin typeface="Calibri" panose="020F0502020204030204" pitchFamily="34" charset="0"/>
              </a:rPr>
              <a:t>collisionality</a:t>
            </a:r>
            <a:r>
              <a:rPr lang="en-US" dirty="0" smtClean="0">
                <a:latin typeface="Calibri" panose="020F0502020204030204" pitchFamily="34" charset="0"/>
              </a:rPr>
              <a:t>, and energetic particle effects</a:t>
            </a:r>
          </a:p>
          <a:p>
            <a:pPr lvl="1">
              <a:lnSpc>
                <a:spcPct val="114000"/>
              </a:lnSpc>
            </a:pPr>
            <a:r>
              <a:rPr lang="en-US" dirty="0" smtClean="0">
                <a:latin typeface="Calibri" panose="020F0502020204030204" pitchFamily="34" charset="0"/>
              </a:rPr>
              <a:t>Benchmarked MISK calculations </a:t>
            </a:r>
            <a:r>
              <a:rPr lang="en-US" dirty="0">
                <a:latin typeface="Calibri" panose="020F0502020204030204" pitchFamily="34" charset="0"/>
              </a:rPr>
              <a:t>can explain </a:t>
            </a:r>
            <a:r>
              <a:rPr lang="en-US" dirty="0" smtClean="0">
                <a:latin typeface="Calibri" panose="020F0502020204030204" pitchFamily="34" charset="0"/>
              </a:rPr>
              <a:t>experiments</a:t>
            </a:r>
          </a:p>
        </p:txBody>
      </p:sp>
    </p:spTree>
    <p:extLst>
      <p:ext uri="{BB962C8B-B14F-4D97-AF65-F5344CB8AC3E}">
        <p14:creationId xmlns:p14="http://schemas.microsoft.com/office/powerpoint/2010/main" val="311540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11273"/>
            <a:ext cx="9144000" cy="914400"/>
          </a:xfrm>
        </p:spPr>
        <p:txBody>
          <a:bodyPr/>
          <a:lstStyle/>
          <a:p>
            <a:r>
              <a:rPr lang="en-US" sz="5400" b="1" dirty="0" smtClean="0"/>
              <a:t>Backup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23032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88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769" y="1509356"/>
            <a:ext cx="6343107" cy="286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68843" name="Text Box 11"/>
          <p:cNvSpPr txBox="1">
            <a:spLocks noChangeArrowheads="1"/>
          </p:cNvSpPr>
          <p:nvPr/>
        </p:nvSpPr>
        <p:spPr bwMode="auto">
          <a:xfrm>
            <a:off x="8029969" y="2249119"/>
            <a:ext cx="577402" cy="369332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b="1" i="0" dirty="0">
                <a:solidFill>
                  <a:srgbClr val="000000"/>
                </a:solidFill>
                <a:latin typeface="Helvetica" pitchFamily="-64" charset="0"/>
              </a:rPr>
              <a:t>ST</a:t>
            </a:r>
          </a:p>
        </p:txBody>
      </p:sp>
      <p:sp>
        <p:nvSpPr>
          <p:cNvPr id="12" name="Rectangle 43"/>
          <p:cNvSpPr>
            <a:spLocks noChangeArrowheads="1"/>
          </p:cNvSpPr>
          <p:nvPr/>
        </p:nvSpPr>
        <p:spPr bwMode="auto">
          <a:xfrm>
            <a:off x="0" y="273940"/>
            <a:ext cx="9144000" cy="48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2480"/>
              </a:lnSpc>
              <a:spcAft>
                <a:spcPts val="600"/>
              </a:spcAft>
            </a:pPr>
            <a:r>
              <a:rPr lang="en-US" altLang="en-US" sz="3200" dirty="0" smtClean="0">
                <a:solidFill>
                  <a:srgbClr val="336699"/>
                </a:solidFill>
                <a:cs typeface="Arial" panose="020B0604020202020204" pitchFamily="34" charset="0"/>
              </a:rPr>
              <a:t>“Spherical” </a:t>
            </a:r>
            <a:r>
              <a:rPr lang="en-US" altLang="en-US" sz="3200" dirty="0">
                <a:solidFill>
                  <a:srgbClr val="336699"/>
                </a:solidFill>
                <a:cs typeface="Arial" panose="020B0604020202020204" pitchFamily="34" charset="0"/>
              </a:rPr>
              <a:t>t</a:t>
            </a:r>
            <a:r>
              <a:rPr lang="en-US" altLang="en-US" sz="3200" dirty="0" smtClean="0">
                <a:solidFill>
                  <a:srgbClr val="336699"/>
                </a:solidFill>
                <a:cs typeface="Arial" panose="020B0604020202020204" pitchFamily="34" charset="0"/>
              </a:rPr>
              <a:t>okamak (ST) has aspect </a:t>
            </a:r>
            <a:r>
              <a:rPr lang="en-US" altLang="en-US" sz="3200" dirty="0">
                <a:solidFill>
                  <a:srgbClr val="336699"/>
                </a:solidFill>
                <a:cs typeface="Arial" panose="020B0604020202020204" pitchFamily="34" charset="0"/>
              </a:rPr>
              <a:t>ratio </a:t>
            </a:r>
            <a:r>
              <a:rPr lang="en-US" altLang="en-US" sz="3200" dirty="0" smtClean="0">
                <a:solidFill>
                  <a:srgbClr val="336699"/>
                </a:solidFill>
                <a:cs typeface="Arial" panose="020B0604020202020204" pitchFamily="34" charset="0"/>
              </a:rPr>
              <a:t>A &lt; 2</a:t>
            </a:r>
            <a:endParaRPr lang="en-US" altLang="en-US" sz="3200" dirty="0">
              <a:solidFill>
                <a:srgbClr val="336699"/>
              </a:solidFill>
              <a:cs typeface="Arial" panose="020B0604020202020204" pitchFamily="34" charset="0"/>
            </a:endParaRPr>
          </a:p>
        </p:txBody>
      </p:sp>
      <p:sp>
        <p:nvSpPr>
          <p:cNvPr id="18" name="Rectangle 8"/>
          <p:cNvSpPr>
            <a:spLocks noChangeAspect="1" noChangeArrowheads="1"/>
          </p:cNvSpPr>
          <p:nvPr/>
        </p:nvSpPr>
        <p:spPr bwMode="auto">
          <a:xfrm>
            <a:off x="7648969" y="2773396"/>
            <a:ext cx="1384542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</a:rPr>
              <a:t>A ~ 1.2-2,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  <a:latin typeface="Symbol" pitchFamily="18" charset="2"/>
              </a:rPr>
              <a:t>k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2</a:t>
            </a:r>
            <a:r>
              <a:rPr lang="en-US" altLang="en-US" sz="1800" i="0" dirty="0">
                <a:solidFill>
                  <a:srgbClr val="0066FF"/>
                </a:solidFill>
              </a:rPr>
              <a:t>-3, </a:t>
            </a:r>
            <a:endParaRPr lang="en-US" altLang="en-US" sz="1800" i="0" dirty="0" smtClean="0">
              <a:solidFill>
                <a:srgbClr val="0066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</a:rPr>
              <a:t>q</a:t>
            </a:r>
            <a:r>
              <a:rPr lang="en-US" altLang="en-US" sz="1800" i="0" baseline="-25000" dirty="0" smtClean="0">
                <a:solidFill>
                  <a:srgbClr val="0066FF"/>
                </a:solidFill>
              </a:rPr>
              <a:t>95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6-20,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err="1" smtClean="0">
                <a:solidFill>
                  <a:srgbClr val="0066FF"/>
                </a:solidFill>
                <a:latin typeface="Symbol" pitchFamily="18" charset="2"/>
              </a:rPr>
              <a:t>b</a:t>
            </a:r>
            <a:r>
              <a:rPr lang="en-US" altLang="en-US" sz="1800" i="0" baseline="-25000" dirty="0" err="1" smtClean="0">
                <a:solidFill>
                  <a:srgbClr val="0066FF"/>
                </a:solidFill>
              </a:rPr>
              <a:t>T</a:t>
            </a:r>
            <a:r>
              <a:rPr lang="en-US" altLang="en-US" sz="1800" i="0" baseline="-25000" dirty="0" smtClean="0">
                <a:solidFill>
                  <a:srgbClr val="0066FF"/>
                </a:solidFill>
              </a:rPr>
              <a:t>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10</a:t>
            </a:r>
            <a:r>
              <a:rPr lang="en-US" altLang="en-US" sz="1800" i="0" dirty="0">
                <a:solidFill>
                  <a:srgbClr val="0066FF"/>
                </a:solidFill>
              </a:rPr>
              <a:t>-40%</a:t>
            </a:r>
            <a:r>
              <a:rPr lang="en-US" altLang="en-US" sz="1800" b="1" i="0" dirty="0">
                <a:solidFill>
                  <a:srgbClr val="1822CD"/>
                </a:solidFill>
              </a:rPr>
              <a:t> </a:t>
            </a:r>
          </a:p>
        </p:txBody>
      </p:sp>
      <p:sp>
        <p:nvSpPr>
          <p:cNvPr id="19" name="Text Box 7"/>
          <p:cNvSpPr txBox="1">
            <a:spLocks noChangeAspect="1" noChangeArrowheads="1"/>
          </p:cNvSpPr>
          <p:nvPr/>
        </p:nvSpPr>
        <p:spPr bwMode="auto">
          <a:xfrm>
            <a:off x="28969" y="2773396"/>
            <a:ext cx="1683442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</a:rPr>
              <a:t>A ~ 3-4,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  <a:latin typeface="Symbol" pitchFamily="18" charset="2"/>
              </a:rPr>
              <a:t>k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1.5</a:t>
            </a:r>
            <a:r>
              <a:rPr lang="en-US" altLang="en-US" sz="1800" i="0" dirty="0">
                <a:solidFill>
                  <a:srgbClr val="0066FF"/>
                </a:solidFill>
              </a:rPr>
              <a:t>-2, </a:t>
            </a:r>
            <a:endParaRPr lang="en-US" altLang="en-US" sz="1800" i="0" dirty="0" smtClean="0">
              <a:solidFill>
                <a:srgbClr val="0066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smtClean="0">
                <a:solidFill>
                  <a:srgbClr val="0066FF"/>
                </a:solidFill>
              </a:rPr>
              <a:t>q</a:t>
            </a:r>
            <a:r>
              <a:rPr lang="en-US" altLang="en-US" sz="1800" i="0" baseline="-25000" dirty="0" smtClean="0">
                <a:solidFill>
                  <a:srgbClr val="0066FF"/>
                </a:solidFill>
              </a:rPr>
              <a:t>95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3</a:t>
            </a:r>
            <a:r>
              <a:rPr lang="en-US" altLang="en-US" sz="1800" i="0" dirty="0">
                <a:solidFill>
                  <a:srgbClr val="0066FF"/>
                </a:solidFill>
              </a:rPr>
              <a:t>-4, </a:t>
            </a:r>
            <a:endParaRPr lang="en-US" altLang="en-US" sz="1800" i="0" dirty="0" smtClean="0">
              <a:solidFill>
                <a:srgbClr val="0066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i="0" dirty="0" err="1" smtClean="0">
                <a:solidFill>
                  <a:srgbClr val="0066FF"/>
                </a:solidFill>
                <a:latin typeface="Symbol" pitchFamily="18" charset="2"/>
              </a:rPr>
              <a:t>b</a:t>
            </a:r>
            <a:r>
              <a:rPr lang="en-US" altLang="en-US" sz="1800" i="0" baseline="-25000" dirty="0" err="1" smtClean="0">
                <a:solidFill>
                  <a:srgbClr val="0066FF"/>
                </a:solidFill>
              </a:rPr>
              <a:t>T</a:t>
            </a:r>
            <a:r>
              <a:rPr lang="en-US" altLang="en-US" sz="1800" i="0" baseline="-25000" dirty="0" smtClean="0">
                <a:solidFill>
                  <a:srgbClr val="0066FF"/>
                </a:solidFill>
              </a:rPr>
              <a:t> </a:t>
            </a:r>
            <a:r>
              <a:rPr lang="en-US" altLang="en-US" sz="1800" i="0" dirty="0" smtClean="0">
                <a:solidFill>
                  <a:srgbClr val="0066FF"/>
                </a:solidFill>
              </a:rPr>
              <a:t>= 3</a:t>
            </a:r>
            <a:r>
              <a:rPr lang="en-US" altLang="en-US" sz="1800" i="0" dirty="0">
                <a:solidFill>
                  <a:srgbClr val="0066FF"/>
                </a:solidFill>
              </a:rPr>
              <a:t>-10% 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78691" y="2257730"/>
            <a:ext cx="1497141" cy="369332"/>
          </a:xfrm>
          <a:prstGeom prst="rect">
            <a:avLst/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b="1" i="0" dirty="0" err="1">
                <a:solidFill>
                  <a:srgbClr val="000000"/>
                </a:solidFill>
                <a:latin typeface="Helvetica" pitchFamily="-64" charset="0"/>
              </a:rPr>
              <a:t>Tokamak</a:t>
            </a:r>
            <a:endParaRPr lang="en-US" altLang="en-US" b="1" i="0" dirty="0">
              <a:solidFill>
                <a:srgbClr val="000000"/>
              </a:solidFill>
              <a:latin typeface="Helvetica" pitchFamily="-6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043627" y="1016913"/>
            <a:ext cx="4088170" cy="492443"/>
          </a:xfrm>
          <a:prstGeom prst="rect">
            <a:avLst/>
          </a:prstGeom>
          <a:solidFill>
            <a:srgbClr val="EAEAEA"/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2000" b="1" i="0" dirty="0" smtClean="0">
                <a:solidFill>
                  <a:srgbClr val="1822CD"/>
                </a:solidFill>
                <a:latin typeface="Helvetica Neue"/>
                <a:cs typeface="Helvetica Neue"/>
              </a:rPr>
              <a:t>Toroidal beta </a:t>
            </a:r>
            <a:r>
              <a:rPr lang="en-US" altLang="en-US" sz="2000" b="1" i="0" dirty="0" err="1" smtClean="0">
                <a:solidFill>
                  <a:srgbClr val="1822CD"/>
                </a:solidFill>
                <a:latin typeface="Symbol" pitchFamily="18" charset="2"/>
              </a:rPr>
              <a:t>b</a:t>
            </a:r>
            <a:r>
              <a:rPr lang="en-US" altLang="en-US" sz="2000" b="1" i="0" baseline="-25000" dirty="0" err="1" smtClean="0">
                <a:solidFill>
                  <a:srgbClr val="1822CD"/>
                </a:solidFill>
                <a:latin typeface="Arial" charset="0"/>
              </a:rPr>
              <a:t>T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Helvetica" pitchFamily="-64" charset="0"/>
              </a:rPr>
              <a:t> </a:t>
            </a:r>
            <a:r>
              <a:rPr lang="en-US" altLang="en-US" sz="2000" b="1" i="0" dirty="0">
                <a:solidFill>
                  <a:srgbClr val="1822CD"/>
                </a:solidFill>
                <a:latin typeface="Helvetica" pitchFamily="-64" charset="0"/>
              </a:rPr>
              <a:t>= 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Symbol" charset="2"/>
                <a:cs typeface="Symbol" charset="2"/>
                <a:sym typeface="Symbol"/>
              </a:rPr>
              <a:t>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p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Symbol" panose="05050102010706020507" pitchFamily="18" charset="2"/>
                <a:cs typeface="Symbol" charset="2"/>
                <a:sym typeface="Symbol"/>
              </a:rPr>
              <a:t>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Symbol" charset="2"/>
                <a:cs typeface="Symbol" charset="2"/>
                <a:sym typeface="Math1" pitchFamily="2" charset="2"/>
              </a:rPr>
              <a:t> </a:t>
            </a:r>
            <a:r>
              <a:rPr lang="en-US" altLang="en-US" sz="2000" b="1" i="0" dirty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/ (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B</a:t>
            </a:r>
            <a:r>
              <a:rPr lang="en-US" altLang="en-US" sz="2000" b="1" i="0" baseline="-2500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T0</a:t>
            </a:r>
            <a:r>
              <a:rPr lang="en-US" altLang="en-US" sz="2000" b="1" i="0" baseline="3000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2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/2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Symbol" pitchFamily="18" charset="2"/>
                <a:sym typeface="Math1" pitchFamily="2" charset="2"/>
              </a:rPr>
              <a:t>m</a:t>
            </a:r>
            <a:r>
              <a:rPr lang="en-US" altLang="en-US" sz="2000" b="1" i="0" baseline="-2500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0</a:t>
            </a:r>
            <a:r>
              <a:rPr lang="en-US" altLang="en-US" sz="2000" b="1" i="0" dirty="0" smtClean="0">
                <a:solidFill>
                  <a:srgbClr val="1822CD"/>
                </a:solidFill>
                <a:latin typeface="Helvetica" pitchFamily="-64" charset="0"/>
                <a:sym typeface="Math1" pitchFamily="2" charset="2"/>
              </a:rPr>
              <a:t>)</a:t>
            </a:r>
            <a:endParaRPr lang="en-US" altLang="en-US" sz="2000" b="1" i="0" dirty="0">
              <a:solidFill>
                <a:srgbClr val="1822CD"/>
              </a:solidFill>
              <a:latin typeface="Helvetica" pitchFamily="-64" charset="0"/>
              <a:sym typeface="Math1" pitchFamily="2" charset="2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0" y="1016913"/>
            <a:ext cx="2727286" cy="492443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2000" b="1" i="0" dirty="0">
                <a:solidFill>
                  <a:srgbClr val="FF0000"/>
                </a:solidFill>
                <a:latin typeface="Helvetica" pitchFamily="-64" charset="0"/>
              </a:rPr>
              <a:t>Aspect Ratio A = R</a:t>
            </a:r>
            <a:r>
              <a:rPr lang="en-US" altLang="en-US" sz="2000" b="1" i="0" baseline="-25000" dirty="0">
                <a:solidFill>
                  <a:srgbClr val="FF0000"/>
                </a:solidFill>
                <a:latin typeface="Helvetica" pitchFamily="-64" charset="0"/>
              </a:rPr>
              <a:t> </a:t>
            </a:r>
            <a:r>
              <a:rPr lang="en-US" altLang="en-US" sz="2000" b="1" i="0" dirty="0" smtClean="0">
                <a:solidFill>
                  <a:srgbClr val="FF0000"/>
                </a:solidFill>
                <a:latin typeface="Helvetica" pitchFamily="-64" charset="0"/>
              </a:rPr>
              <a:t>/a</a:t>
            </a:r>
            <a:endParaRPr lang="en-US" altLang="en-US" sz="2000" i="0" dirty="0">
              <a:solidFill>
                <a:srgbClr val="FF0000"/>
              </a:solidFill>
              <a:latin typeface="Helvetica" pitchFamily="-64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723017" y="1016913"/>
            <a:ext cx="2382383" cy="492443"/>
          </a:xfrm>
          <a:prstGeom prst="rect">
            <a:avLst/>
          </a:prstGeom>
          <a:solidFill>
            <a:srgbClr val="EAEAEA"/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1440" bIns="9144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en-US" sz="2000" b="1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Elongation </a:t>
            </a:r>
            <a:r>
              <a:rPr lang="en-US" altLang="en-US" sz="2000" b="1" i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k</a:t>
            </a:r>
            <a:r>
              <a:rPr lang="en-US" altLang="en-US" sz="2000" b="1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 = b/a</a:t>
            </a:r>
            <a:endParaRPr lang="en-US" altLang="en-US" sz="2000" b="1" i="0" dirty="0">
              <a:solidFill>
                <a:srgbClr val="000000"/>
              </a:solidFill>
              <a:latin typeface="Helvetica" pitchFamily="-64" charset="0"/>
              <a:sym typeface="Math1" pitchFamily="2" charset="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8264" y="4752462"/>
            <a:ext cx="37898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0" dirty="0" smtClean="0">
                <a:solidFill>
                  <a:srgbClr val="C00000"/>
                </a:solidFill>
              </a:rPr>
              <a:t>I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P</a:t>
            </a:r>
            <a:r>
              <a:rPr lang="en-US" sz="2400" i="0" dirty="0" smtClean="0">
                <a:solidFill>
                  <a:srgbClr val="C00000"/>
                </a:solidFill>
              </a:rPr>
              <a:t> </a:t>
            </a:r>
            <a:r>
              <a:rPr lang="en-US" sz="2400" i="0" dirty="0">
                <a:solidFill>
                  <a:srgbClr val="C00000"/>
                </a:solidFill>
              </a:rPr>
              <a:t>~  I</a:t>
            </a:r>
            <a:r>
              <a:rPr lang="en-US" sz="2400" i="0" baseline="-25000" dirty="0">
                <a:solidFill>
                  <a:srgbClr val="C00000"/>
                </a:solidFill>
              </a:rPr>
              <a:t>TF</a:t>
            </a:r>
            <a:r>
              <a:rPr lang="en-US" sz="2400" i="0" dirty="0">
                <a:solidFill>
                  <a:srgbClr val="C00000"/>
                </a:solidFill>
              </a:rPr>
              <a:t> (1 + </a:t>
            </a:r>
            <a:r>
              <a:rPr lang="en-US" sz="2400" i="0" dirty="0" smtClean="0">
                <a:solidFill>
                  <a:srgbClr val="C00000"/>
                </a:solidFill>
                <a:latin typeface="Symbol" charset="2"/>
                <a:cs typeface="Symbol" charset="2"/>
              </a:rPr>
              <a:t>k</a:t>
            </a:r>
            <a:r>
              <a:rPr lang="en-US" sz="2400" i="0" baseline="30000" dirty="0" smtClean="0">
                <a:solidFill>
                  <a:srgbClr val="C00000"/>
                </a:solidFill>
              </a:rPr>
              <a:t>2</a:t>
            </a:r>
            <a:r>
              <a:rPr lang="en-US" sz="2400" i="0" dirty="0" smtClean="0">
                <a:solidFill>
                  <a:srgbClr val="C00000"/>
                </a:solidFill>
              </a:rPr>
              <a:t>) </a:t>
            </a:r>
            <a:r>
              <a:rPr lang="en-US" sz="2400" i="0" dirty="0">
                <a:solidFill>
                  <a:srgbClr val="C00000"/>
                </a:solidFill>
              </a:rPr>
              <a:t>/ (2 A</a:t>
            </a:r>
            <a:r>
              <a:rPr lang="en-US" sz="2400" i="0" baseline="30000" dirty="0">
                <a:solidFill>
                  <a:srgbClr val="C00000"/>
                </a:solidFill>
              </a:rPr>
              <a:t>2</a:t>
            </a:r>
            <a:r>
              <a:rPr lang="en-US" sz="2400" i="0" dirty="0">
                <a:solidFill>
                  <a:srgbClr val="C00000"/>
                </a:solidFill>
              </a:rPr>
              <a:t> q*</a:t>
            </a:r>
            <a:r>
              <a:rPr lang="en-US" sz="2400" i="0" dirty="0" smtClean="0">
                <a:solidFill>
                  <a:srgbClr val="C00000"/>
                </a:solidFill>
              </a:rPr>
              <a:t>)</a:t>
            </a:r>
            <a:endParaRPr lang="en-US" sz="1600" i="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" y="5257800"/>
            <a:ext cx="4697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0" dirty="0" smtClean="0">
                <a:solidFill>
                  <a:srgbClr val="C00000"/>
                </a:solidFill>
                <a:latin typeface="+mn-lt"/>
                <a:cs typeface="Symbol" charset="2"/>
              </a:rPr>
              <a:t>Energy confinement time </a:t>
            </a:r>
            <a:r>
              <a:rPr lang="en-US" sz="2400" i="0" dirty="0" err="1" smtClean="0">
                <a:solidFill>
                  <a:srgbClr val="C00000"/>
                </a:solidFill>
                <a:latin typeface="Symbol" charset="2"/>
                <a:cs typeface="Symbol" charset="2"/>
              </a:rPr>
              <a:t>t</a:t>
            </a:r>
            <a:r>
              <a:rPr lang="en-US" sz="2400" i="0" baseline="-25000" dirty="0" err="1" smtClean="0">
                <a:solidFill>
                  <a:srgbClr val="C00000"/>
                </a:solidFill>
              </a:rPr>
              <a:t>E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 </a:t>
            </a:r>
            <a:r>
              <a:rPr lang="en-US" sz="2400" i="0" dirty="0" smtClean="0">
                <a:solidFill>
                  <a:srgbClr val="C00000"/>
                </a:solidFill>
              </a:rPr>
              <a:t> ∝  I</a:t>
            </a:r>
            <a:r>
              <a:rPr lang="en-US" sz="2400" i="0" baseline="-25000" dirty="0" smtClean="0">
                <a:solidFill>
                  <a:srgbClr val="C00000"/>
                </a:solidFill>
              </a:rPr>
              <a:t>P</a:t>
            </a:r>
            <a:endParaRPr lang="en-US" sz="1600" i="0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6135" y="6142529"/>
            <a:ext cx="86794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Access </a:t>
            </a:r>
            <a:r>
              <a:rPr lang="en-US" sz="2400" dirty="0">
                <a:solidFill>
                  <a:srgbClr val="C00000"/>
                </a:solidFill>
              </a:rPr>
              <a:t>high </a:t>
            </a:r>
            <a:r>
              <a:rPr lang="en-US" sz="2400" dirty="0" smtClean="0">
                <a:solidFill>
                  <a:srgbClr val="C00000"/>
                </a:solidFill>
              </a:rPr>
              <a:t>pressure</a:t>
            </a:r>
            <a:r>
              <a:rPr lang="en-US" sz="2400" dirty="0">
                <a:solidFill>
                  <a:srgbClr val="C00000"/>
                </a:solidFill>
              </a:rPr>
              <a:t>, rapid rotation, low </a:t>
            </a:r>
            <a:r>
              <a:rPr lang="en-US" sz="2400" dirty="0" err="1" smtClean="0">
                <a:solidFill>
                  <a:srgbClr val="C00000"/>
                </a:solidFill>
              </a:rPr>
              <a:t>collisionality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0" y="4264426"/>
            <a:ext cx="9093200" cy="69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buNone/>
            </a:pPr>
            <a:r>
              <a:rPr lang="en-US" i="0" dirty="0" smtClean="0">
                <a:latin typeface="+mn-lt"/>
                <a:ea typeface="ÇlÇr ñæí©" charset="0"/>
                <a:cs typeface="Times New Roman"/>
              </a:rPr>
              <a:t>• ST has high I</a:t>
            </a:r>
            <a:r>
              <a:rPr lang="en-US" i="0" baseline="-25000" dirty="0" smtClean="0">
                <a:latin typeface="+mn-lt"/>
                <a:ea typeface="ÇlÇr ñæí©" charset="0"/>
                <a:cs typeface="Times New Roman"/>
              </a:rPr>
              <a:t>P</a:t>
            </a:r>
            <a:r>
              <a:rPr lang="en-US" i="0" dirty="0" smtClean="0">
                <a:latin typeface="+mn-lt"/>
                <a:ea typeface="ÇlÇr ñæí©" charset="0"/>
                <a:cs typeface="Times New Roman"/>
              </a:rPr>
              <a:t>, economically, due to h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igh </a:t>
            </a:r>
            <a:r>
              <a:rPr kumimoji="0" lang="en-US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κ</a:t>
            </a:r>
            <a:r>
              <a:rPr kumimoji="0" 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 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ÇlÇr ñæí©" charset="0"/>
                <a:cs typeface="Times New Roman"/>
              </a:rPr>
              <a:t>and low A</a:t>
            </a:r>
            <a:endParaRPr lang="en-US" dirty="0">
              <a:latin typeface="+mn-lt"/>
              <a:cs typeface="Times New Roman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0" y="5669672"/>
            <a:ext cx="9093200" cy="50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 dirty="0" smtClean="0">
                <a:latin typeface="+mn-lt"/>
                <a:ea typeface="ÇlÇr ñæí©" charset="0"/>
                <a:cs typeface="Times New Roman"/>
              </a:rPr>
              <a:t>• </a:t>
            </a:r>
            <a:r>
              <a:rPr lang="en-US" dirty="0">
                <a:latin typeface="+mn-lt"/>
                <a:ea typeface="ÇlÇr ñæí©" charset="0"/>
                <a:cs typeface="Times New Roman"/>
              </a:rPr>
              <a:t>Favorable average curvature improves stability at high </a:t>
            </a:r>
            <a:r>
              <a:rPr lang="en-US" dirty="0" smtClean="0">
                <a:latin typeface="+mn-lt"/>
                <a:ea typeface="ÇlÇr ñæí©" charset="0"/>
                <a:cs typeface="Times New Roman"/>
              </a:rPr>
              <a:t>beta</a:t>
            </a:r>
            <a:endParaRPr lang="en-US" dirty="0">
              <a:latin typeface="+mn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90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NSTX Upgrade mission elements</a:t>
            </a:r>
          </a:p>
        </p:txBody>
      </p:sp>
      <p:pic>
        <p:nvPicPr>
          <p:cNvPr id="13320" name="Picture 24" descr="com_Machinecutawa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6079" y="1066800"/>
            <a:ext cx="16764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Text Box 12"/>
          <p:cNvSpPr txBox="1">
            <a:spLocks noChangeArrowheads="1"/>
          </p:cNvSpPr>
          <p:nvPr/>
        </p:nvSpPr>
        <p:spPr bwMode="auto">
          <a:xfrm>
            <a:off x="7442971" y="1072225"/>
            <a:ext cx="710429" cy="323159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ITER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76200" y="1143000"/>
            <a:ext cx="5715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169843" indent="-169843" defTabSz="80476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</a:rPr>
              <a:t>Explore </a:t>
            </a:r>
            <a:r>
              <a:rPr lang="en-US" sz="2400" i="0" kern="0" dirty="0">
                <a:solidFill>
                  <a:schemeClr val="tx1"/>
                </a:solidFill>
              </a:rPr>
              <a:t>unique ST parameter regimes to advance predictive capability - for ITER and beyond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 smtClean="0">
              <a:solidFill>
                <a:schemeClr val="tx1"/>
              </a:solidFill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</a:rPr>
              <a:t>Develop </a:t>
            </a:r>
            <a:r>
              <a:rPr lang="en-US" sz="2400" i="0" kern="0" dirty="0">
                <a:solidFill>
                  <a:schemeClr val="tx1"/>
                </a:solidFill>
              </a:rPr>
              <a:t>solutions for the plasma-material interface </a:t>
            </a:r>
            <a:r>
              <a:rPr lang="en-US" sz="2400" i="0" kern="0" dirty="0" smtClean="0">
                <a:solidFill>
                  <a:schemeClr val="tx1"/>
                </a:solidFill>
              </a:rPr>
              <a:t>(PMI) challenge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 smtClean="0">
              <a:solidFill>
                <a:schemeClr val="tx1"/>
              </a:solidFill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</a:rPr>
              <a:t>Advance </a:t>
            </a:r>
            <a:r>
              <a:rPr lang="en-US" sz="2400" i="0" kern="0" dirty="0">
                <a:solidFill>
                  <a:schemeClr val="tx1"/>
                </a:solidFill>
              </a:rPr>
              <a:t>ST as candidate for Fusion Nuclear Science Facility (FNSF)</a:t>
            </a: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Develop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ST as fusion energy system</a:t>
            </a:r>
            <a:endParaRPr lang="en-US" sz="2000" b="0" i="0" kern="0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pic>
        <p:nvPicPr>
          <p:cNvPr id="133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263" y="2877240"/>
            <a:ext cx="15303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6181725" y="3867841"/>
            <a:ext cx="1018205" cy="32315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Lithium</a:t>
            </a:r>
          </a:p>
        </p:txBody>
      </p:sp>
      <p:sp>
        <p:nvSpPr>
          <p:cNvPr id="13325" name="Text Box 12"/>
          <p:cNvSpPr txBox="1">
            <a:spLocks noChangeArrowheads="1"/>
          </p:cNvSpPr>
          <p:nvPr/>
        </p:nvSpPr>
        <p:spPr bwMode="auto">
          <a:xfrm>
            <a:off x="7510464" y="3867841"/>
            <a:ext cx="1556814" cy="32315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29" tIns="45714" rIns="91429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/>
              <a:t>“Snowflake”</a:t>
            </a:r>
          </a:p>
        </p:txBody>
      </p:sp>
      <p:pic>
        <p:nvPicPr>
          <p:cNvPr id="133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9213" y="2877240"/>
            <a:ext cx="1274762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5867400" y="4343400"/>
            <a:ext cx="3076575" cy="2133600"/>
            <a:chOff x="5867400" y="4343400"/>
            <a:chExt cx="3076575" cy="2133600"/>
          </a:xfrm>
        </p:grpSpPr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7543800" y="4495800"/>
              <a:ext cx="1371600" cy="553998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dirty="0" smtClean="0"/>
                <a:t>ST-FNSF / Pilot-Plant</a:t>
              </a:r>
              <a:endParaRPr lang="en-US" sz="1800" dirty="0"/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4343400"/>
              <a:ext cx="1502679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16" t="19942" r="39637" b="19400"/>
            <a:stretch/>
          </p:blipFill>
          <p:spPr bwMode="auto">
            <a:xfrm>
              <a:off x="7568431" y="5169158"/>
              <a:ext cx="1375544" cy="1307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556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219200"/>
            <a:ext cx="54864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Lithium coatings on carbon tiles reduced gas source from wall</a:t>
            </a:r>
          </a:p>
          <a:p>
            <a:pPr lvl="1"/>
            <a:r>
              <a:rPr lang="en-US" dirty="0" smtClean="0"/>
              <a:t>Lead to a larger H-mode pedestal, larger core temperature</a:t>
            </a:r>
          </a:p>
          <a:p>
            <a:pPr lvl="1"/>
            <a:r>
              <a:rPr lang="en-US" dirty="0" smtClean="0"/>
              <a:t>Confinement continued to improve with reduced collisionality</a:t>
            </a:r>
          </a:p>
          <a:p>
            <a:pPr marL="457200" lvl="2" indent="0">
              <a:buNone/>
            </a:pPr>
            <a:endParaRPr lang="en-US" dirty="0"/>
          </a:p>
          <a:p>
            <a:r>
              <a:rPr lang="en-US" dirty="0" smtClean="0"/>
              <a:t>Longer discharges will address first wall solutions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ew diagnostics and campaigns with different wall materials will advance studies of plasma-wall interaction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 collisionality operation achieved on NSTX using lithium wall coatings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0436"/>
          <a:stretch/>
        </p:blipFill>
        <p:spPr>
          <a:xfrm>
            <a:off x="5778058" y="3505200"/>
            <a:ext cx="3196859" cy="31242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628514" y="914400"/>
            <a:ext cx="3286886" cy="2636519"/>
            <a:chOff x="5628514" y="914400"/>
            <a:chExt cx="3286886" cy="26365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r="49331" b="16054"/>
            <a:stretch/>
          </p:blipFill>
          <p:spPr>
            <a:xfrm>
              <a:off x="5628514" y="914400"/>
              <a:ext cx="3268131" cy="262263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400800" y="3505200"/>
              <a:ext cx="25146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097199" y="6252677"/>
            <a:ext cx="1905000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/>
              <a:t>R. Maingi, PRL 2011</a:t>
            </a:r>
          </a:p>
        </p:txBody>
      </p:sp>
    </p:spTree>
    <p:extLst>
      <p:ext uri="{BB962C8B-B14F-4D97-AF65-F5344CB8AC3E}">
        <p14:creationId xmlns:p14="http://schemas.microsoft.com/office/powerpoint/2010/main" val="59521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Plasma confinement increased continuously with </a:t>
            </a:r>
            <a:br>
              <a:rPr lang="en-US" sz="3200" dirty="0" smtClean="0"/>
            </a:br>
            <a:r>
              <a:rPr lang="en-US" sz="3200" dirty="0" smtClean="0"/>
              <a:t>increasing Li coatings in NSTX – what is limit?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538082"/>
            <a:ext cx="4724400" cy="2870170"/>
          </a:xfrm>
        </p:spPr>
        <p:txBody>
          <a:bodyPr>
            <a:normAutofit/>
          </a:bodyPr>
          <a:lstStyle/>
          <a:p>
            <a:pPr marL="228600" indent="-228600"/>
            <a:r>
              <a:rPr lang="en-US" dirty="0" smtClean="0"/>
              <a:t>Global parameters improve</a:t>
            </a:r>
          </a:p>
          <a:p>
            <a:pPr marL="457200" lvl="1" indent="-228600"/>
            <a:r>
              <a:rPr lang="en-US" dirty="0" smtClean="0"/>
              <a:t>H</a:t>
            </a:r>
            <a:r>
              <a:rPr lang="en-US" baseline="-25000" dirty="0" smtClean="0"/>
              <a:t>98y2</a:t>
            </a:r>
            <a:r>
              <a:rPr lang="en-US" dirty="0" smtClean="0"/>
              <a:t> increases ~0.9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1.4</a:t>
            </a:r>
            <a:endParaRPr lang="en-US" dirty="0" smtClean="0"/>
          </a:p>
          <a:p>
            <a:pPr marL="457200" lvl="1" indent="-228600"/>
            <a:r>
              <a:rPr lang="en-US" dirty="0" smtClean="0"/>
              <a:t>No core Li accumulation</a:t>
            </a:r>
          </a:p>
          <a:p>
            <a:pPr marL="228600" indent="-228600"/>
            <a:endParaRPr lang="en-US" sz="1000" dirty="0" smtClean="0">
              <a:ea typeface="ＭＳ Ｐゴシック" pitchFamily="34" charset="-128"/>
            </a:endParaRPr>
          </a:p>
          <a:p>
            <a:pPr marL="228600" indent="-228600"/>
            <a:r>
              <a:rPr lang="en-US" dirty="0" smtClean="0">
                <a:ea typeface="ＭＳ Ｐゴシック" pitchFamily="34" charset="-128"/>
              </a:rPr>
              <a:t>High H critical for compact FNSF / Pilot Plants</a:t>
            </a:r>
          </a:p>
          <a:p>
            <a:pPr marL="228600" indent="-228600"/>
            <a:endParaRPr lang="en-US" dirty="0" smtClean="0"/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400" y="4572000"/>
            <a:ext cx="8839200" cy="1828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0" bIns="182880"/>
          <a:lstStyle/>
          <a:p>
            <a:pPr marL="230188" indent="-230188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0" i="0" kern="0" dirty="0" smtClean="0">
                <a:solidFill>
                  <a:srgbClr val="C00000"/>
                </a:solidFill>
                <a:ea typeface="ＭＳ Ｐゴシック" pitchFamily="34" charset="-128"/>
                <a:cs typeface="+mn-cs"/>
              </a:rPr>
              <a:t>NSTX-U will double Li-wall coverage with</a:t>
            </a:r>
            <a:r>
              <a:rPr lang="en-US" sz="2400" kern="0" dirty="0" smtClean="0">
                <a:solidFill>
                  <a:srgbClr val="C00000"/>
                </a:solidFill>
                <a:ea typeface="ＭＳ Ｐゴシック" pitchFamily="34" charset="-128"/>
                <a:sym typeface="Wingdings" panose="05000000000000000000" pitchFamily="2" charset="2"/>
              </a:rPr>
              <a:t> </a:t>
            </a:r>
            <a:r>
              <a:rPr lang="en-US" sz="2400" b="0" i="0" kern="0" dirty="0" smtClean="0">
                <a:solidFill>
                  <a:srgbClr val="C00000"/>
                </a:solidFill>
                <a:ea typeface="ＭＳ Ｐゴシック" pitchFamily="34" charset="-128"/>
                <a:cs typeface="+mn-cs"/>
              </a:rPr>
              <a:t>upward evaporators</a:t>
            </a:r>
          </a:p>
          <a:p>
            <a:pPr marL="230188" indent="-230188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0" i="0" kern="0" dirty="0" smtClean="0">
                <a:solidFill>
                  <a:srgbClr val="C00000"/>
                </a:solidFill>
                <a:ea typeface="ＭＳ Ｐゴシック" pitchFamily="34" charset="-128"/>
                <a:cs typeface="+mn-cs"/>
              </a:rPr>
              <a:t>Will further assess contributors to confinement improvement:</a:t>
            </a:r>
          </a:p>
          <a:p>
            <a:pPr lvl="1" indent="-17145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−"/>
              <a:defRPr/>
            </a:pPr>
            <a:r>
              <a:rPr lang="en-US" sz="2000" b="0" i="0" kern="0" dirty="0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Lower-recycling / reduced neutral source / higher </a:t>
            </a:r>
            <a:r>
              <a:rPr lang="en-US" sz="2000" b="0" i="0" kern="0" dirty="0" err="1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T</a:t>
            </a:r>
            <a:r>
              <a:rPr lang="en-US" sz="2000" b="0" i="0" kern="0" baseline="-25000" dirty="0" err="1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e</a:t>
            </a:r>
            <a:endParaRPr lang="en-US" sz="2000" b="0" i="0" kern="0" dirty="0" smtClean="0">
              <a:solidFill>
                <a:srgbClr val="336699"/>
              </a:solidFill>
              <a:latin typeface="+mn-lt"/>
              <a:ea typeface="ＭＳ Ｐゴシック" pitchFamily="34" charset="-128"/>
              <a:cs typeface="+mn-cs"/>
            </a:endParaRPr>
          </a:p>
          <a:p>
            <a:pPr lvl="1" indent="-17145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−"/>
              <a:defRPr/>
            </a:pPr>
            <a:r>
              <a:rPr lang="en-US" sz="2000" b="0" i="0" kern="0" dirty="0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Edge profile / turbulence changes</a:t>
            </a:r>
          </a:p>
          <a:p>
            <a:pPr lvl="1" indent="-17145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−"/>
              <a:defRPr/>
            </a:pPr>
            <a:r>
              <a:rPr lang="en-US" sz="2000" b="0" i="0" kern="0" dirty="0" smtClean="0">
                <a:solidFill>
                  <a:srgbClr val="336699"/>
                </a:solidFill>
                <a:latin typeface="+mn-lt"/>
                <a:ea typeface="ＭＳ Ｐゴシック" pitchFamily="34" charset="-128"/>
                <a:cs typeface="+mn-cs"/>
              </a:rPr>
              <a:t>Influence of (low-Z) impurities in pedestal region</a:t>
            </a:r>
            <a:endParaRPr lang="en-US" b="0" i="0" kern="0" dirty="0">
              <a:solidFill>
                <a:srgbClr val="336699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grpSp>
        <p:nvGrpSpPr>
          <p:cNvPr id="4" name="Group 21"/>
          <p:cNvGrpSpPr/>
          <p:nvPr/>
        </p:nvGrpSpPr>
        <p:grpSpPr>
          <a:xfrm>
            <a:off x="152400" y="1143000"/>
            <a:ext cx="4280174" cy="3265252"/>
            <a:chOff x="139373" y="709248"/>
            <a:chExt cx="4356427" cy="3471443"/>
          </a:xfrm>
        </p:grpSpPr>
        <p:pic>
          <p:nvPicPr>
            <p:cNvPr id="18" name="Picture 17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6749" b="10542"/>
            <a:stretch/>
          </p:blipFill>
          <p:spPr bwMode="auto">
            <a:xfrm>
              <a:off x="457200" y="984226"/>
              <a:ext cx="4038600" cy="2673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 rot="16200000">
              <a:off x="-1260579" y="2109200"/>
              <a:ext cx="3144489" cy="34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Tx/>
                <a:buNone/>
              </a:pPr>
              <a:r>
                <a:rPr lang="en-US" sz="1600" i="0" dirty="0" smtClean="0">
                  <a:solidFill>
                    <a:srgbClr val="000000"/>
                  </a:solidFill>
                  <a:latin typeface="Arial Narrow" pitchFamily="34" charset="0"/>
                </a:rPr>
                <a:t>Energy Confinement Time (</a:t>
              </a:r>
              <a:r>
                <a:rPr lang="en-US" sz="1600" i="0" dirty="0" err="1" smtClean="0">
                  <a:solidFill>
                    <a:srgbClr val="000000"/>
                  </a:solidFill>
                  <a:latin typeface="Arial Narrow" pitchFamily="34" charset="0"/>
                </a:rPr>
                <a:t>ms</a:t>
              </a:r>
              <a:r>
                <a:rPr lang="en-US" sz="1600" i="0" dirty="0" smtClean="0">
                  <a:solidFill>
                    <a:srgbClr val="000000"/>
                  </a:solidFill>
                  <a:latin typeface="Arial Narrow" pitchFamily="34" charset="0"/>
                </a:rPr>
                <a:t>)</a:t>
              </a:r>
              <a:endParaRPr lang="en-US" sz="1600" i="0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5481" y="3581400"/>
              <a:ext cx="3777390" cy="3926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800" i="0" dirty="0" smtClean="0">
                  <a:solidFill>
                    <a:srgbClr val="000000"/>
                  </a:solidFill>
                  <a:latin typeface="Arial Narrow" pitchFamily="34" charset="0"/>
                </a:rPr>
                <a:t>Pre-discharge lithium evaporation (mg)</a:t>
              </a:r>
              <a:endParaRPr lang="en-US" sz="1800" i="0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21" name="TextBox 15"/>
            <p:cNvSpPr txBox="1">
              <a:spLocks noChangeArrowheads="1"/>
            </p:cNvSpPr>
            <p:nvPr/>
          </p:nvSpPr>
          <p:spPr bwMode="auto">
            <a:xfrm>
              <a:off x="1083269" y="3886200"/>
              <a:ext cx="3009900" cy="294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algn="ctr" eaLnBrk="1" hangingPunct="1">
                <a:buNone/>
              </a:pPr>
              <a:r>
                <a:rPr lang="en-US" b="0" i="0" dirty="0" smtClean="0">
                  <a:solidFill>
                    <a:srgbClr val="9900CC"/>
                  </a:solidFill>
                </a:rPr>
                <a:t>R. Maingi, et al., </a:t>
              </a:r>
              <a:r>
                <a:rPr lang="it-IT" b="0" i="0" dirty="0">
                  <a:solidFill>
                    <a:srgbClr val="9900CC"/>
                  </a:solidFill>
                </a:rPr>
                <a:t>PRL </a:t>
              </a:r>
              <a:r>
                <a:rPr lang="it-IT" b="0" i="0" dirty="0" smtClean="0">
                  <a:solidFill>
                    <a:srgbClr val="9900CC"/>
                  </a:solidFill>
                </a:rPr>
                <a:t>107</a:t>
              </a:r>
              <a:r>
                <a:rPr lang="it-IT" b="0" i="0" dirty="0">
                  <a:solidFill>
                    <a:srgbClr val="9900CC"/>
                  </a:solidFill>
                </a:rPr>
                <a:t> </a:t>
              </a:r>
              <a:r>
                <a:rPr lang="it-IT" b="0" i="0" dirty="0" smtClean="0">
                  <a:solidFill>
                    <a:srgbClr val="9900CC"/>
                  </a:solidFill>
                </a:rPr>
                <a:t>(2011) 145004</a:t>
              </a:r>
              <a:endParaRPr lang="en-US" b="0" i="0" dirty="0">
                <a:solidFill>
                  <a:srgbClr val="9900CC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858000" y="5638800"/>
            <a:ext cx="2095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9900CC"/>
                </a:solidFill>
                <a:latin typeface="Arial Narrow" panose="020B0606020202030204" pitchFamily="34" charset="0"/>
              </a:rPr>
              <a:t>Role of enhancements: </a:t>
            </a:r>
          </a:p>
          <a:p>
            <a:pPr algn="ctr"/>
            <a:r>
              <a:rPr lang="en-US" sz="1200" b="1" dirty="0" smtClean="0">
                <a:solidFill>
                  <a:srgbClr val="9900CC"/>
                </a:solidFill>
                <a:latin typeface="Arial Narrow" panose="020B0606020202030204" pitchFamily="34" charset="0"/>
              </a:rPr>
              <a:t>Compare Li-wall pumping to conventional pumping </a:t>
            </a:r>
            <a:r>
              <a:rPr lang="en-US" sz="1200" b="1" dirty="0">
                <a:solidFill>
                  <a:srgbClr val="9900CC"/>
                </a:solidFill>
                <a:latin typeface="Arial Narrow" panose="020B0606020202030204" pitchFamily="34" charset="0"/>
                <a:sym typeface="Symbol"/>
              </a:rPr>
              <a:t></a:t>
            </a:r>
            <a:r>
              <a:rPr lang="en-US" sz="1200" b="1" dirty="0" smtClean="0">
                <a:solidFill>
                  <a:srgbClr val="9900CC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</a:t>
            </a:r>
            <a:r>
              <a:rPr lang="en-US" sz="1200" b="1" dirty="0" err="1" smtClean="0">
                <a:solidFill>
                  <a:srgbClr val="9900CC"/>
                </a:solidFill>
                <a:latin typeface="Arial Narrow" panose="020B0606020202030204" pitchFamily="34" charset="0"/>
              </a:rPr>
              <a:t>cryo</a:t>
            </a:r>
            <a:endParaRPr lang="en-US" sz="1200" b="1" dirty="0">
              <a:solidFill>
                <a:srgbClr val="9900C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46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 bwMode="auto">
          <a:xfrm>
            <a:off x="247545" y="4568696"/>
            <a:ext cx="8747689" cy="4180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636335" y="3589975"/>
            <a:ext cx="3048000" cy="685800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35" y="3742376"/>
            <a:ext cx="2848356" cy="451104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7075"/>
          </a:xfrm>
        </p:spPr>
        <p:txBody>
          <a:bodyPr/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Kinetic effects arise from the perturbed pressure, are calculated in MISK from the perturbed distribution function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746830" y="1505279"/>
            <a:ext cx="6324600" cy="685800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9743" y="1574800"/>
            <a:ext cx="2209800" cy="609600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7545" y="1013500"/>
            <a:ext cx="19937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Force balance: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2" name="Picture 11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247541" y="1654631"/>
            <a:ext cx="1842516" cy="419100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13" name="Picture 12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2823030" y="1663775"/>
            <a:ext cx="6172200" cy="451104"/>
          </a:xfrm>
          <a:prstGeom prst="rect">
            <a:avLst/>
          </a:prstGeom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4071257" y="1007077"/>
            <a:ext cx="3596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leads to an energy balance: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Right Brace 14"/>
          <p:cNvSpPr/>
          <p:nvPr/>
        </p:nvSpPr>
        <p:spPr bwMode="auto">
          <a:xfrm rot="5400000">
            <a:off x="3526973" y="1480462"/>
            <a:ext cx="275773" cy="1683657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687410" y="2421372"/>
            <a:ext cx="19548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Kinetic Energy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3066037" y="3138838"/>
            <a:ext cx="60188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>
                <a:latin typeface="Calibri" pitchFamily="34" charset="0"/>
                <a:cs typeface="Arial" pitchFamily="34" charset="0"/>
              </a:rPr>
              <a:t>C</a:t>
            </a: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hange in potential energy due to perturbed kinetic pressure is: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6" name="Right Brace 25"/>
          <p:cNvSpPr/>
          <p:nvPr/>
        </p:nvSpPr>
        <p:spPr bwMode="auto">
          <a:xfrm rot="5400000">
            <a:off x="6538686" y="1316066"/>
            <a:ext cx="275773" cy="2119085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883789" y="2423162"/>
            <a:ext cx="15855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Fluid terms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8323943" y="2322289"/>
            <a:ext cx="0" cy="874335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Rectangle 24"/>
          <p:cNvSpPr/>
          <p:nvPr/>
        </p:nvSpPr>
        <p:spPr bwMode="auto">
          <a:xfrm>
            <a:off x="639142" y="5564225"/>
            <a:ext cx="7489241" cy="819871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8" y="5727531"/>
            <a:ext cx="7312042" cy="57167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42698" y="4525066"/>
            <a:ext cx="888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anose="020F0502020204030204" pitchFamily="34" charset="0"/>
                <a:cs typeface="Arial" pitchFamily="34" charset="0"/>
              </a:rPr>
              <a:t>        is solved in </a:t>
            </a:r>
            <a:r>
              <a:rPr lang="en-US" sz="2400" b="0" i="0" dirty="0" smtClean="0">
                <a:latin typeface="Times New Roman" panose="02020603050405020304" pitchFamily="18" charset="0"/>
                <a:cs typeface="Arial" pitchFamily="34" charset="0"/>
              </a:rPr>
              <a:t>MISK</a:t>
            </a:r>
            <a:r>
              <a:rPr lang="en-US" sz="2400" b="0" i="0" dirty="0" smtClean="0">
                <a:latin typeface="Calibri" panose="020F0502020204030204" pitchFamily="34" charset="0"/>
                <a:cs typeface="Arial" pitchFamily="34" charset="0"/>
              </a:rPr>
              <a:t> by using    from the drift kinetic equation for</a:t>
            </a:r>
            <a:endParaRPr lang="en-US" sz="2400" b="0" i="0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64" y="4692210"/>
            <a:ext cx="445294" cy="18783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64" y="4633915"/>
            <a:ext cx="126302" cy="24612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82" y="4639311"/>
            <a:ext cx="275273" cy="233172"/>
          </a:xfrm>
          <a:prstGeom prst="rect">
            <a:avLst/>
          </a:prstGeom>
        </p:spPr>
      </p:pic>
      <p:pic>
        <p:nvPicPr>
          <p:cNvPr id="38" name="Picture 4" descr="114147-1014f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r="11320" b="10318"/>
          <a:stretch>
            <a:fillRect/>
          </a:stretch>
        </p:blipFill>
        <p:spPr bwMode="auto">
          <a:xfrm>
            <a:off x="269064" y="2584143"/>
            <a:ext cx="2009140" cy="187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Arc 38"/>
          <p:cNvSpPr/>
          <p:nvPr/>
        </p:nvSpPr>
        <p:spPr bwMode="auto">
          <a:xfrm rot="1264835">
            <a:off x="1541669" y="2772010"/>
            <a:ext cx="647766" cy="1483767"/>
          </a:xfrm>
          <a:prstGeom prst="arc">
            <a:avLst>
              <a:gd name="adj1" fmla="val 16200000"/>
              <a:gd name="adj2" fmla="val 4670007"/>
            </a:avLst>
          </a:prstGeom>
          <a:noFill/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 flipV="1">
            <a:off x="1725653" y="2952343"/>
            <a:ext cx="459301" cy="333831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2" name="Picture 4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322" y="2603149"/>
            <a:ext cx="234791" cy="20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5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 bwMode="auto">
          <a:xfrm>
            <a:off x="247545" y="4568696"/>
            <a:ext cx="8747689" cy="4180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636335" y="3589975"/>
            <a:ext cx="3048000" cy="685800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35" y="3742376"/>
            <a:ext cx="2848356" cy="451104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7075"/>
          </a:xfrm>
        </p:spPr>
        <p:txBody>
          <a:bodyPr/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Kinetic effects arise from the perturbed pressure, are calculated in MISK from the perturbed distribution function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746830" y="1505279"/>
            <a:ext cx="6324600" cy="685800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9743" y="1574800"/>
            <a:ext cx="2209800" cy="609600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7545" y="1013500"/>
            <a:ext cx="19937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Force balance: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2" name="Picture 11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247541" y="1654631"/>
            <a:ext cx="1842516" cy="419100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13" name="Picture 12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2823030" y="1663775"/>
            <a:ext cx="6172200" cy="451104"/>
          </a:xfrm>
          <a:prstGeom prst="rect">
            <a:avLst/>
          </a:prstGeom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4071257" y="1007077"/>
            <a:ext cx="3596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leads to an energy balance: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Right Brace 14"/>
          <p:cNvSpPr/>
          <p:nvPr/>
        </p:nvSpPr>
        <p:spPr bwMode="auto">
          <a:xfrm rot="5400000">
            <a:off x="3526973" y="1480462"/>
            <a:ext cx="275773" cy="1683657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687410" y="2421372"/>
            <a:ext cx="19548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Kinetic Energy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3066037" y="3138838"/>
            <a:ext cx="60188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>
                <a:latin typeface="Calibri" pitchFamily="34" charset="0"/>
                <a:cs typeface="Arial" pitchFamily="34" charset="0"/>
              </a:rPr>
              <a:t>C</a:t>
            </a: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hange in potential energy due to perturbed kinetic pressure is: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6" name="Right Brace 25"/>
          <p:cNvSpPr/>
          <p:nvPr/>
        </p:nvSpPr>
        <p:spPr bwMode="auto">
          <a:xfrm rot="5400000">
            <a:off x="6538686" y="1316066"/>
            <a:ext cx="275773" cy="2119085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883789" y="2423162"/>
            <a:ext cx="15855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itchFamily="34" charset="0"/>
                <a:cs typeface="Arial" pitchFamily="34" charset="0"/>
              </a:rPr>
              <a:t>Fluid terms</a:t>
            </a:r>
            <a:endParaRPr lang="en-US" sz="2400" b="0" i="0" dirty="0"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8323943" y="2322289"/>
            <a:ext cx="0" cy="874335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Rectangle 24"/>
          <p:cNvSpPr/>
          <p:nvPr/>
        </p:nvSpPr>
        <p:spPr bwMode="auto">
          <a:xfrm>
            <a:off x="639142" y="5564225"/>
            <a:ext cx="7489241" cy="819871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25956" y="5623264"/>
            <a:ext cx="2157834" cy="708696"/>
          </a:xfrm>
          <a:prstGeom prst="rect">
            <a:avLst/>
          </a:prstGeom>
          <a:solidFill>
            <a:srgbClr val="FFFF99">
              <a:alpha val="34000"/>
            </a:srgbClr>
          </a:solidFill>
          <a:ln w="3175"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8" y="5727531"/>
            <a:ext cx="7312042" cy="57167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42698" y="4525066"/>
            <a:ext cx="888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i="0" dirty="0" smtClean="0">
                <a:latin typeface="Calibri" panose="020F0502020204030204" pitchFamily="34" charset="0"/>
                <a:cs typeface="Arial" pitchFamily="34" charset="0"/>
              </a:rPr>
              <a:t>        is solved in </a:t>
            </a:r>
            <a:r>
              <a:rPr lang="en-US" sz="2400" b="0" i="0" dirty="0" smtClean="0">
                <a:latin typeface="Times New Roman" panose="02020603050405020304" pitchFamily="18" charset="0"/>
                <a:cs typeface="Arial" pitchFamily="34" charset="0"/>
              </a:rPr>
              <a:t>MISK</a:t>
            </a:r>
            <a:r>
              <a:rPr lang="en-US" sz="2400" b="0" i="0" dirty="0" smtClean="0">
                <a:latin typeface="Calibri" panose="020F0502020204030204" pitchFamily="34" charset="0"/>
                <a:cs typeface="Arial" pitchFamily="34" charset="0"/>
              </a:rPr>
              <a:t> by using    from the drift kinetic equation for</a:t>
            </a:r>
            <a:endParaRPr lang="en-US" sz="2400" b="0" i="0" dirty="0"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64" y="4692210"/>
            <a:ext cx="445294" cy="18783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64" y="4633915"/>
            <a:ext cx="126302" cy="24612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82" y="4639311"/>
            <a:ext cx="275273" cy="233172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>
            <a:off x="2687410" y="5421768"/>
            <a:ext cx="1209676" cy="591597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5435604" y="5489974"/>
            <a:ext cx="276935" cy="584257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35" idx="2"/>
          </p:cNvCxnSpPr>
          <p:nvPr/>
        </p:nvCxnSpPr>
        <p:spPr bwMode="auto">
          <a:xfrm>
            <a:off x="4642304" y="5489972"/>
            <a:ext cx="234496" cy="523395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086706" y="5120640"/>
            <a:ext cx="166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Precession Drift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28553" y="5120640"/>
            <a:ext cx="187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~ Plasma Rotation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56058" y="5120640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err="1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Collisionality</a:t>
            </a:r>
            <a:endParaRPr lang="en-US" sz="1800" b="0" i="0" dirty="0" smtClean="0">
              <a:solidFill>
                <a:srgbClr val="92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7216979" y="5307452"/>
            <a:ext cx="1854455" cy="395899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en-US">
              <a:cs typeface="Arial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210" y="5421768"/>
            <a:ext cx="1588770" cy="198120"/>
          </a:xfrm>
          <a:prstGeom prst="rect">
            <a:avLst/>
          </a:prstGeom>
        </p:spPr>
      </p:pic>
      <p:pic>
        <p:nvPicPr>
          <p:cNvPr id="38" name="Picture 4" descr="114147-1014f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r="11320" b="10318"/>
          <a:stretch>
            <a:fillRect/>
          </a:stretch>
        </p:blipFill>
        <p:spPr bwMode="auto">
          <a:xfrm>
            <a:off x="269064" y="2584143"/>
            <a:ext cx="2009140" cy="187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Arc 38"/>
          <p:cNvSpPr/>
          <p:nvPr/>
        </p:nvSpPr>
        <p:spPr bwMode="auto">
          <a:xfrm rot="1264835">
            <a:off x="1541669" y="2772010"/>
            <a:ext cx="647766" cy="1483767"/>
          </a:xfrm>
          <a:prstGeom prst="arc">
            <a:avLst>
              <a:gd name="adj1" fmla="val 16200000"/>
              <a:gd name="adj2" fmla="val 4670007"/>
            </a:avLst>
          </a:prstGeom>
          <a:noFill/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 flipV="1">
            <a:off x="1725653" y="2952343"/>
            <a:ext cx="459301" cy="333831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2" name="Picture 4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322" y="2603149"/>
            <a:ext cx="234791" cy="20402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930930" y="5120640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Bounce</a:t>
            </a: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3725956" y="5421770"/>
            <a:ext cx="619280" cy="555844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157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56"/>
          <a:stretch/>
        </p:blipFill>
        <p:spPr bwMode="auto">
          <a:xfrm>
            <a:off x="4532535" y="1121377"/>
            <a:ext cx="4590288" cy="276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 rot="16200000">
            <a:off x="6365489" y="2663014"/>
            <a:ext cx="1096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400" b="0" i="0" dirty="0" smtClean="0">
                <a:solidFill>
                  <a:srgbClr val="000000"/>
                </a:solidFill>
                <a:latin typeface="Calibri" pitchFamily="34" charset="0"/>
              </a:rPr>
              <a:t>expected </a:t>
            </a:r>
            <a:r>
              <a:rPr lang="el-GR" sz="1400" b="0" i="0" dirty="0" smtClean="0">
                <a:solidFill>
                  <a:srgbClr val="000000"/>
                </a:solidFill>
                <a:latin typeface="Calibri" pitchFamily="34" charset="0"/>
              </a:rPr>
              <a:t>ω</a:t>
            </a:r>
            <a:r>
              <a:rPr lang="el-GR" sz="1400" b="0" i="0" baseline="-25000" dirty="0" smtClean="0">
                <a:solidFill>
                  <a:srgbClr val="000000"/>
                </a:solidFill>
                <a:latin typeface="Calibri" pitchFamily="34" charset="0"/>
              </a:rPr>
              <a:t>φ</a:t>
            </a:r>
            <a:endParaRPr lang="en-US" sz="1400" b="0" i="0" baseline="-25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69376" y="1598419"/>
            <a:ext cx="85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buFontTx/>
              <a:buNone/>
            </a:pPr>
            <a:r>
              <a:rPr lang="en-US" sz="1400" b="0" i="0" dirty="0" smtClean="0">
                <a:solidFill>
                  <a:srgbClr val="000000"/>
                </a:solidFill>
                <a:latin typeface="Calibri" pitchFamily="34" charset="0"/>
              </a:rPr>
              <a:t>expected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b="0" i="0" dirty="0" smtClean="0">
                <a:solidFill>
                  <a:srgbClr val="000000"/>
                </a:solidFill>
                <a:latin typeface="Calibri" pitchFamily="34" charset="0"/>
              </a:rPr>
              <a:t>β</a:t>
            </a:r>
            <a:r>
              <a:rPr lang="el-GR" sz="1400" b="0" i="0" baseline="-25000" dirty="0" smtClean="0">
                <a:solidFill>
                  <a:srgbClr val="000000"/>
                </a:solidFill>
                <a:latin typeface="Calibri" pitchFamily="34" charset="0"/>
              </a:rPr>
              <a:t>α</a:t>
            </a:r>
            <a:endParaRPr lang="en-US" sz="1400" b="0" i="0" baseline="-25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13774" y="1232285"/>
            <a:ext cx="461665" cy="212051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>
              <a:buNone/>
            </a:pPr>
            <a:r>
              <a:rPr lang="en-US" b="0" i="0" dirty="0" smtClean="0">
                <a:solidFill>
                  <a:schemeClr val="bg1"/>
                </a:solidFill>
                <a:latin typeface="Calibri" pitchFamily="34" charset="0"/>
              </a:rPr>
              <a:t>precession resonance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5297607" y="1868321"/>
            <a:ext cx="3512853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7067726" y="1238271"/>
            <a:ext cx="6440" cy="2105343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4237"/>
            <a:ext cx="4572000" cy="289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noFill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dirty="0" smtClean="0">
                <a:latin typeface="Calibri" panose="020F0502020204030204" pitchFamily="34" charset="0"/>
                <a:cs typeface="Calibri" pitchFamily="34" charset="0"/>
              </a:rPr>
              <a:t>A realistic projection of ITER stability requires including all kinetic effects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 bwMode="auto">
          <a:xfrm>
            <a:off x="1" y="4114800"/>
            <a:ext cx="91440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en-US" sz="2200" dirty="0" err="1" smtClean="0">
                <a:latin typeface="Calibri" panose="020F0502020204030204" pitchFamily="34" charset="0"/>
                <a:ea typeface="ＭＳ Ｐゴシック" pitchFamily="34" charset="-128"/>
                <a:cs typeface="Helvetica" pitchFamily="1" charset="0"/>
              </a:rPr>
              <a:t>Collisionality</a:t>
            </a:r>
            <a:r>
              <a:rPr lang="en-US" altLang="en-US" sz="2200" dirty="0" smtClean="0">
                <a:latin typeface="Calibri" panose="020F0502020204030204" pitchFamily="34" charset="0"/>
                <a:ea typeface="ＭＳ Ｐゴシック" pitchFamily="34" charset="-128"/>
                <a:cs typeface="Helvetica" pitchFamily="1" charset="0"/>
              </a:rPr>
              <a:t> and rotation will be low in ITER: strong precession resonance</a:t>
            </a:r>
          </a:p>
          <a:p>
            <a:pPr>
              <a:lnSpc>
                <a:spcPct val="110000"/>
              </a:lnSpc>
            </a:pPr>
            <a:r>
              <a:rPr lang="en-US" altLang="en-US" sz="2200" dirty="0" smtClean="0">
                <a:latin typeface="Calibri" panose="020F0502020204030204" pitchFamily="34" charset="0"/>
                <a:ea typeface="ＭＳ Ｐゴシック" pitchFamily="34" charset="-128"/>
                <a:cs typeface="Helvetica" pitchFamily="1" charset="0"/>
              </a:rPr>
              <a:t>Alpha particle calculations agree between MISK and MARS-K, are crucial to ITER stability</a:t>
            </a:r>
            <a:endParaRPr lang="en-US" altLang="en-US" sz="2200" dirty="0" smtClean="0">
              <a:solidFill>
                <a:srgbClr val="FF0000"/>
              </a:solidFill>
              <a:latin typeface="Calibri" panose="020F0502020204030204" pitchFamily="34" charset="0"/>
              <a:ea typeface="ＭＳ Ｐゴシック" pitchFamily="34" charset="-128"/>
              <a:cs typeface="Helvetica" pitchFamily="1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1200" y="2783115"/>
            <a:ext cx="2184400" cy="52322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latin typeface="Calibri" pitchFamily="34" charset="0"/>
              </a:rPr>
              <a:t>Comparing trapped alpha particle calculation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1" y="1390353"/>
            <a:ext cx="58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smtClean="0">
                <a:latin typeface="Calibri" pitchFamily="34" charset="0"/>
              </a:rPr>
              <a:t>Real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3238" y="301867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0" dirty="0" err="1" smtClean="0">
                <a:latin typeface="Calibri" pitchFamily="34" charset="0"/>
              </a:rPr>
              <a:t>Imag</a:t>
            </a:r>
            <a:endParaRPr lang="en-US" b="0" i="0" dirty="0" smtClean="0"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67604" y="2680118"/>
            <a:ext cx="89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600" b="0" i="0" dirty="0" smtClean="0">
                <a:solidFill>
                  <a:srgbClr val="FF0000"/>
                </a:solidFill>
                <a:latin typeface="Calibri" pitchFamily="34" charset="0"/>
              </a:rPr>
              <a:t>unstable</a:t>
            </a:r>
            <a:endParaRPr lang="en-US" sz="1600" b="0" i="0" baseline="-25000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36628" y="1238270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600" b="0" i="0" dirty="0" smtClean="0">
                <a:solidFill>
                  <a:srgbClr val="0070C0"/>
                </a:solidFill>
                <a:latin typeface="Calibri" pitchFamily="34" charset="0"/>
              </a:rPr>
              <a:t>stable</a:t>
            </a:r>
            <a:endParaRPr lang="en-US" sz="1600" b="0" i="0" baseline="-25000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53340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0" y="5562600"/>
            <a:ext cx="2747930" cy="83820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 smtClean="0">
                <a:latin typeface="Calibri" panose="020F0502020204030204" pitchFamily="34" charset="0"/>
              </a:rPr>
              <a:t>Rotational resonance effect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073400" y="5562600"/>
            <a:ext cx="2747930" cy="83820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 err="1" smtClean="0">
                <a:latin typeface="Calibri" panose="020F0502020204030204" pitchFamily="34" charset="0"/>
              </a:rPr>
              <a:t>Collisionality</a:t>
            </a:r>
            <a:r>
              <a:rPr lang="en-US" sz="2800" b="1" dirty="0" smtClean="0">
                <a:latin typeface="Calibri" panose="020F0502020204030204" pitchFamily="34" charset="0"/>
              </a:rPr>
              <a:t> effect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304263" y="5562600"/>
            <a:ext cx="2747930" cy="83820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 smtClean="0">
                <a:latin typeface="Calibri" panose="020F0502020204030204" pitchFamily="34" charset="0"/>
              </a:rPr>
              <a:t>Energetic particle effect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699435" y="5562600"/>
            <a:ext cx="2747930" cy="83820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 smtClean="0">
                <a:latin typeface="Calibri" panose="020F0502020204030204" pitchFamily="34" charset="0"/>
              </a:rPr>
              <a:t>+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32535" y="5562600"/>
            <a:ext cx="2747930" cy="83820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 smtClean="0">
                <a:latin typeface="Calibri" panose="020F0502020204030204" pitchFamily="34" charset="0"/>
              </a:rPr>
              <a:t>+</a:t>
            </a:r>
            <a:endParaRPr lang="en-US" sz="2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10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627676" y="3875160"/>
            <a:ext cx="4146440" cy="2482571"/>
            <a:chOff x="4435793" y="1141785"/>
            <a:chExt cx="4146440" cy="2482571"/>
          </a:xfrm>
        </p:grpSpPr>
        <p:sp>
          <p:nvSpPr>
            <p:cNvPr id="29" name="TextBox 28"/>
            <p:cNvSpPr txBox="1"/>
            <p:nvPr/>
          </p:nvSpPr>
          <p:spPr>
            <a:xfrm rot="16200000">
              <a:off x="7256389" y="2159852"/>
              <a:ext cx="23439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b="0" i="0" dirty="0" smtClean="0">
                  <a:solidFill>
                    <a:srgbClr val="0000FF"/>
                  </a:solidFill>
                </a:rPr>
                <a:t>NTV torque density (N/m</a:t>
              </a:r>
              <a:r>
                <a:rPr lang="en-US" sz="1400" b="0" i="0" baseline="30000" dirty="0" smtClean="0">
                  <a:solidFill>
                    <a:srgbClr val="0000FF"/>
                  </a:solidFill>
                </a:rPr>
                <a:t>2</a:t>
              </a:r>
              <a:r>
                <a:rPr lang="en-US" sz="1400" b="0" i="0" dirty="0" smtClean="0">
                  <a:solidFill>
                    <a:srgbClr val="0000FF"/>
                  </a:solidFill>
                </a:rPr>
                <a:t>)</a:t>
              </a:r>
              <a:endParaRPr lang="en-US" sz="1400" b="0" i="0" dirty="0">
                <a:solidFill>
                  <a:srgbClr val="0000FF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435793" y="1185324"/>
              <a:ext cx="3790552" cy="2439032"/>
              <a:chOff x="4435793" y="1185324"/>
              <a:chExt cx="3790552" cy="2439032"/>
            </a:xfrm>
          </p:grpSpPr>
          <p:pic>
            <p:nvPicPr>
              <p:cNvPr id="31" name="Picture 310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70"/>
              <a:stretch/>
            </p:blipFill>
            <p:spPr bwMode="auto">
              <a:xfrm>
                <a:off x="4964372" y="1262118"/>
                <a:ext cx="3261973" cy="2093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TextBox 31"/>
              <p:cNvSpPr txBox="1"/>
              <p:nvPr/>
            </p:nvSpPr>
            <p:spPr>
              <a:xfrm rot="16200000">
                <a:off x="3561195" y="2265369"/>
                <a:ext cx="20569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b="0" i="0" dirty="0" smtClean="0">
                    <a:solidFill>
                      <a:srgbClr val="FF0000"/>
                    </a:solidFill>
                  </a:rPr>
                  <a:t>Plasma rotation (rad/s)</a:t>
                </a:r>
                <a:endParaRPr lang="en-US" sz="1400" b="0" i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915915" y="3316579"/>
                <a:ext cx="16401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b="0" i="0" dirty="0" smtClean="0">
                    <a:solidFill>
                      <a:schemeClr val="tx1"/>
                    </a:solidFill>
                  </a:rPr>
                  <a:t>Radial coordinate</a:t>
                </a:r>
                <a:endParaRPr lang="en-US" sz="1400" b="0" i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Text Box 19"/>
              <p:cNvSpPr txBox="1">
                <a:spLocks noChangeArrowheads="1"/>
              </p:cNvSpPr>
              <p:nvPr/>
            </p:nvSpPr>
            <p:spPr bwMode="auto">
              <a:xfrm>
                <a:off x="7153379" y="1968150"/>
                <a:ext cx="849889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0"/>
                  </a:spcBef>
                  <a:buNone/>
                </a:pPr>
                <a:r>
                  <a:rPr lang="en-US" sz="1800" b="0" i="0" dirty="0" smtClean="0">
                    <a:solidFill>
                      <a:srgbClr val="9900FF"/>
                    </a:solidFill>
                  </a:rPr>
                  <a:t>NTV</a:t>
                </a:r>
              </a:p>
              <a:p>
                <a:pPr algn="ctr">
                  <a:spcBef>
                    <a:spcPts val="0"/>
                  </a:spcBef>
                  <a:buNone/>
                </a:pPr>
                <a:r>
                  <a:rPr lang="en-US" sz="1800" b="0" i="0" dirty="0" smtClean="0">
                    <a:solidFill>
                      <a:srgbClr val="9900FF"/>
                    </a:solidFill>
                  </a:rPr>
                  <a:t>region</a:t>
                </a:r>
              </a:p>
            </p:txBody>
          </p:sp>
          <p:cxnSp>
            <p:nvCxnSpPr>
              <p:cNvPr id="35" name="Straight Arrow Connector 34"/>
              <p:cNvCxnSpPr>
                <a:stCxn id="34" idx="2"/>
              </p:cNvCxnSpPr>
              <p:nvPr/>
            </p:nvCxnSpPr>
            <p:spPr bwMode="auto">
              <a:xfrm flipH="1">
                <a:off x="7233146" y="2614481"/>
                <a:ext cx="345178" cy="172181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6600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6" name="TextBox 35"/>
              <p:cNvSpPr txBox="1"/>
              <p:nvPr/>
            </p:nvSpPr>
            <p:spPr>
              <a:xfrm>
                <a:off x="4738058" y="309514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i="0" dirty="0" smtClean="0">
                    <a:solidFill>
                      <a:srgbClr val="FF0000"/>
                    </a:solidFill>
                  </a:rPr>
                  <a:t>0</a:t>
                </a:r>
                <a:endParaRPr lang="en-US" sz="1400" i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738058" y="245803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i="0" dirty="0" smtClean="0">
                    <a:solidFill>
                      <a:srgbClr val="FF0000"/>
                    </a:solidFill>
                  </a:rPr>
                  <a:t>2</a:t>
                </a:r>
                <a:endParaRPr lang="en-US" sz="1400" i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738058" y="1812628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i="0" dirty="0" smtClean="0">
                    <a:solidFill>
                      <a:srgbClr val="FF0000"/>
                    </a:solidFill>
                  </a:rPr>
                  <a:t>4</a:t>
                </a:r>
                <a:endParaRPr lang="en-US" sz="1400" i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738058" y="1185324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i="0" dirty="0" smtClean="0">
                    <a:solidFill>
                      <a:srgbClr val="FF0000"/>
                    </a:solidFill>
                  </a:rPr>
                  <a:t>6</a:t>
                </a:r>
                <a:endParaRPr lang="en-US" sz="1400" i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435793" y="1195858"/>
                <a:ext cx="4507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i="0" dirty="0" smtClean="0">
                    <a:solidFill>
                      <a:srgbClr val="FF0000"/>
                    </a:solidFill>
                  </a:rPr>
                  <a:t>10</a:t>
                </a:r>
                <a:r>
                  <a:rPr lang="en-US" sz="1400" i="0" baseline="30000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  <p:sp>
            <p:nvSpPr>
              <p:cNvPr id="41" name="Text Box 19"/>
              <p:cNvSpPr txBox="1">
                <a:spLocks noChangeArrowheads="1"/>
              </p:cNvSpPr>
              <p:nvPr/>
            </p:nvSpPr>
            <p:spPr bwMode="auto">
              <a:xfrm>
                <a:off x="4976845" y="2754888"/>
                <a:ext cx="141481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rPr lang="en-US" sz="1800" b="0" i="0" dirty="0">
                    <a:solidFill>
                      <a:srgbClr val="00B050"/>
                    </a:solidFill>
                  </a:rPr>
                  <a:t>d</a:t>
                </a:r>
                <a:r>
                  <a:rPr lang="en-US" sz="1800" b="0" i="0" dirty="0" smtClean="0">
                    <a:solidFill>
                      <a:srgbClr val="00B050"/>
                    </a:solidFill>
                  </a:rPr>
                  <a:t>esired </a:t>
                </a:r>
                <a:r>
                  <a:rPr lang="en-US" sz="1800" b="0" i="0" dirty="0" err="1" smtClean="0">
                    <a:solidFill>
                      <a:srgbClr val="00B050"/>
                    </a:solidFill>
                    <a:latin typeface="Symbol" panose="05050102010706020507" pitchFamily="18" charset="2"/>
                  </a:rPr>
                  <a:t>w</a:t>
                </a:r>
                <a:r>
                  <a:rPr lang="en-US" sz="1800" b="0" i="0" baseline="-25000" dirty="0" err="1" smtClean="0">
                    <a:solidFill>
                      <a:srgbClr val="00B050"/>
                    </a:solidFill>
                    <a:latin typeface="Symbol" panose="05050102010706020507" pitchFamily="18" charset="2"/>
                  </a:rPr>
                  <a:t>f</a:t>
                </a:r>
                <a:endParaRPr lang="en-US" sz="1800" b="0" i="0" baseline="-25000" dirty="0" smtClean="0">
                  <a:solidFill>
                    <a:srgbClr val="00B050"/>
                  </a:solidFill>
                  <a:latin typeface="Symbol" panose="05050102010706020507" pitchFamily="18" charset="2"/>
                </a:endParaRPr>
              </a:p>
            </p:txBody>
          </p:sp>
          <p:cxnSp>
            <p:nvCxnSpPr>
              <p:cNvPr id="42" name="Straight Arrow Connector 41"/>
              <p:cNvCxnSpPr/>
              <p:nvPr/>
            </p:nvCxnSpPr>
            <p:spPr bwMode="auto">
              <a:xfrm flipV="1">
                <a:off x="5523851" y="2485194"/>
                <a:ext cx="108641" cy="320555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3" name="TextBox 42"/>
              <p:cNvSpPr txBox="1"/>
              <p:nvPr/>
            </p:nvSpPr>
            <p:spPr>
              <a:xfrm>
                <a:off x="5454668" y="1325484"/>
                <a:ext cx="355648" cy="338550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>
                  <a:buNone/>
                </a:pPr>
                <a:r>
                  <a:rPr lang="en-US" sz="1600" b="0" i="0" dirty="0" smtClean="0">
                    <a:solidFill>
                      <a:srgbClr val="FF0000"/>
                    </a:solidFill>
                  </a:rPr>
                  <a:t>t</a:t>
                </a:r>
                <a:r>
                  <a:rPr lang="en-US" sz="1600" b="0" i="0" baseline="-25000" dirty="0" smtClean="0">
                    <a:solidFill>
                      <a:srgbClr val="FF0000"/>
                    </a:solidFill>
                  </a:rPr>
                  <a:t>1</a:t>
                </a:r>
                <a:endParaRPr lang="en-US" sz="1600" b="0" i="0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293470" y="1617425"/>
                <a:ext cx="355648" cy="338550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>
                  <a:buNone/>
                </a:pPr>
                <a:r>
                  <a:rPr lang="en-US" sz="1600" b="0" i="0" dirty="0" smtClean="0">
                    <a:solidFill>
                      <a:srgbClr val="FF0000"/>
                    </a:solidFill>
                  </a:rPr>
                  <a:t>t</a:t>
                </a:r>
                <a:r>
                  <a:rPr lang="en-US" sz="1600" b="0" i="0" baseline="-25000" dirty="0">
                    <a:solidFill>
                      <a:srgbClr val="FF0000"/>
                    </a:solidFill>
                  </a:rPr>
                  <a:t>2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183333" y="2023309"/>
                <a:ext cx="355648" cy="338550"/>
              </a:xfrm>
              <a:prstGeom prst="rect">
                <a:avLst/>
              </a:prstGeom>
              <a:noFill/>
            </p:spPr>
            <p:txBody>
              <a:bodyPr wrap="square" lIns="91435" tIns="45718" rIns="91435" bIns="45718" rtlCol="0">
                <a:spAutoFit/>
              </a:bodyPr>
              <a:lstStyle/>
              <a:p>
                <a:pPr>
                  <a:buNone/>
                </a:pPr>
                <a:r>
                  <a:rPr lang="en-US" sz="1600" b="0" i="0" dirty="0" smtClean="0">
                    <a:solidFill>
                      <a:srgbClr val="FF0000"/>
                    </a:solidFill>
                  </a:rPr>
                  <a:t>t</a:t>
                </a:r>
                <a:r>
                  <a:rPr lang="en-US" sz="1600" b="0" i="0" baseline="-250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</p:grpSp>
      </p:grpSp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NSTX-U developing a range of profile control actuators for physics studies, scenario optimization</a:t>
            </a:r>
          </a:p>
        </p:txBody>
      </p:sp>
      <p:pic>
        <p:nvPicPr>
          <p:cNvPr id="33806" name="Picture 3" descr="Fig29.pdf"/>
          <p:cNvPicPr>
            <a:picLocks noChangeAspect="1"/>
          </p:cNvPicPr>
          <p:nvPr/>
        </p:nvPicPr>
        <p:blipFill>
          <a:blip r:embed="rId3" cstate="print"/>
          <a:srcRect l="54314" t="33333" r="3987" b="34445"/>
          <a:stretch>
            <a:fillRect/>
          </a:stretch>
        </p:blipFill>
        <p:spPr bwMode="auto">
          <a:xfrm>
            <a:off x="825500" y="1698625"/>
            <a:ext cx="249396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4" descr="Fig8.pdf"/>
          <p:cNvPicPr>
            <a:picLocks noChangeAspect="1"/>
          </p:cNvPicPr>
          <p:nvPr/>
        </p:nvPicPr>
        <p:blipFill>
          <a:blip r:embed="rId4" cstate="print"/>
          <a:srcRect l="15491" t="3333" r="47124" b="76334"/>
          <a:stretch>
            <a:fillRect/>
          </a:stretch>
        </p:blipFill>
        <p:spPr bwMode="auto">
          <a:xfrm>
            <a:off x="685800" y="4370388"/>
            <a:ext cx="25987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8" name="TextBox 11"/>
          <p:cNvSpPr txBox="1">
            <a:spLocks noChangeArrowheads="1"/>
          </p:cNvSpPr>
          <p:nvPr/>
        </p:nvSpPr>
        <p:spPr bwMode="auto">
          <a:xfrm>
            <a:off x="1033463" y="4187825"/>
            <a:ext cx="2260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1400" i="0" dirty="0">
                <a:solidFill>
                  <a:srgbClr val="000000"/>
                </a:solidFill>
              </a:rPr>
              <a:t>Variations in Outer Gap</a:t>
            </a:r>
          </a:p>
        </p:txBody>
      </p:sp>
      <p:sp>
        <p:nvSpPr>
          <p:cNvPr id="33809" name="TextBox 12"/>
          <p:cNvSpPr txBox="1">
            <a:spLocks noChangeArrowheads="1"/>
          </p:cNvSpPr>
          <p:nvPr/>
        </p:nvSpPr>
        <p:spPr bwMode="auto">
          <a:xfrm>
            <a:off x="228600" y="1285875"/>
            <a:ext cx="373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6" tIns="45688" rIns="91376" bIns="45688">
            <a:spAutoFit/>
          </a:bodyPr>
          <a:lstStyle/>
          <a:p>
            <a:pPr algn="ctr"/>
            <a:r>
              <a:rPr lang="en-US" sz="1400" i="0" dirty="0">
                <a:solidFill>
                  <a:srgbClr val="000000"/>
                </a:solidFill>
              </a:rPr>
              <a:t>Variations in Beam Sources </a:t>
            </a:r>
          </a:p>
          <a:p>
            <a:pPr algn="ctr"/>
            <a:r>
              <a:rPr lang="en-US" sz="1400" i="0" dirty="0">
                <a:solidFill>
                  <a:srgbClr val="000000"/>
                </a:solidFill>
              </a:rPr>
              <a:t>800 kA Partial Inductive, 87% &lt; </a:t>
            </a:r>
            <a:r>
              <a:rPr lang="en-US" sz="1400" i="0" dirty="0" err="1">
                <a:solidFill>
                  <a:srgbClr val="000000"/>
                </a:solidFill>
              </a:rPr>
              <a:t>f</a:t>
            </a:r>
            <a:r>
              <a:rPr lang="en-US" sz="1400" i="0" baseline="-25000" dirty="0" err="1">
                <a:solidFill>
                  <a:srgbClr val="000000"/>
                </a:solidFill>
              </a:rPr>
              <a:t>NI</a:t>
            </a:r>
            <a:r>
              <a:rPr lang="en-US" sz="1400" i="0" dirty="0">
                <a:solidFill>
                  <a:srgbClr val="000000"/>
                </a:solidFill>
              </a:rPr>
              <a:t> &lt; 100% </a:t>
            </a:r>
          </a:p>
        </p:txBody>
      </p:sp>
      <p:sp>
        <p:nvSpPr>
          <p:cNvPr id="33810" name="TextBox 13"/>
          <p:cNvSpPr txBox="1">
            <a:spLocks noChangeArrowheads="1"/>
          </p:cNvSpPr>
          <p:nvPr/>
        </p:nvSpPr>
        <p:spPr bwMode="auto">
          <a:xfrm>
            <a:off x="952569" y="6122988"/>
            <a:ext cx="1943031" cy="27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1200" i="0">
                <a:solidFill>
                  <a:schemeClr val="tx1"/>
                </a:solidFill>
              </a:rPr>
              <a:t>27    22    17    12    7     2</a:t>
            </a:r>
          </a:p>
        </p:txBody>
      </p:sp>
      <p:sp>
        <p:nvSpPr>
          <p:cNvPr id="33811" name="TextBox 14"/>
          <p:cNvSpPr txBox="1">
            <a:spLocks noChangeArrowheads="1"/>
          </p:cNvSpPr>
          <p:nvPr/>
        </p:nvSpPr>
        <p:spPr bwMode="auto">
          <a:xfrm>
            <a:off x="1627256" y="6275388"/>
            <a:ext cx="902682" cy="27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1200" i="0" dirty="0">
                <a:solidFill>
                  <a:srgbClr val="000000"/>
                </a:solidFill>
              </a:rPr>
              <a:t>Outer Gap</a:t>
            </a:r>
          </a:p>
        </p:txBody>
      </p:sp>
      <p:sp>
        <p:nvSpPr>
          <p:cNvPr id="33812" name="Rectangle 17"/>
          <p:cNvSpPr>
            <a:spLocks noChangeArrowheads="1"/>
          </p:cNvSpPr>
          <p:nvPr/>
        </p:nvSpPr>
        <p:spPr bwMode="auto">
          <a:xfrm>
            <a:off x="1309688" y="1958975"/>
            <a:ext cx="1247775" cy="684213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 defTabSz="911225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33813" name="TextBox 16"/>
          <p:cNvSpPr txBox="1">
            <a:spLocks noChangeArrowheads="1"/>
          </p:cNvSpPr>
          <p:nvPr/>
        </p:nvSpPr>
        <p:spPr bwMode="auto">
          <a:xfrm>
            <a:off x="1241425" y="1860550"/>
            <a:ext cx="13716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6" tIns="45688" rIns="91376" bIns="45688">
            <a:spAutoFit/>
          </a:bodyPr>
          <a:lstStyle/>
          <a:p>
            <a:r>
              <a:rPr lang="en-US" sz="1000" i="0" dirty="0">
                <a:solidFill>
                  <a:schemeClr val="tx1"/>
                </a:solidFill>
              </a:rPr>
              <a:t>800 kA and 1 T</a:t>
            </a:r>
          </a:p>
          <a:p>
            <a:r>
              <a:rPr lang="en-US" sz="1000" i="0" dirty="0">
                <a:solidFill>
                  <a:srgbClr val="FF0000"/>
                </a:solidFill>
              </a:rPr>
              <a:t>[50,60,70,130] cm</a:t>
            </a:r>
          </a:p>
          <a:p>
            <a:r>
              <a:rPr lang="en-US" sz="1000" i="0" dirty="0"/>
              <a:t>[50,60,120,130] cm</a:t>
            </a:r>
          </a:p>
          <a:p>
            <a:r>
              <a:rPr lang="en-US" sz="1000" i="0" dirty="0">
                <a:solidFill>
                  <a:schemeClr val="tx1"/>
                </a:solidFill>
              </a:rPr>
              <a:t>[60,70,110,120] cm</a:t>
            </a:r>
          </a:p>
          <a:p>
            <a:r>
              <a:rPr lang="en-US" sz="1000" i="0" dirty="0">
                <a:solidFill>
                  <a:srgbClr val="008000"/>
                </a:solidFill>
              </a:rPr>
              <a:t>[70,110,120,130] cm</a:t>
            </a:r>
          </a:p>
        </p:txBody>
      </p:sp>
      <p:sp>
        <p:nvSpPr>
          <p:cNvPr id="33814" name="TextBox 10"/>
          <p:cNvSpPr txBox="1">
            <a:spLocks noChangeArrowheads="1"/>
          </p:cNvSpPr>
          <p:nvPr/>
        </p:nvSpPr>
        <p:spPr bwMode="auto">
          <a:xfrm>
            <a:off x="893763" y="914400"/>
            <a:ext cx="2484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6" tIns="45688" rIns="91376" bIns="45688">
            <a:spAutoFit/>
          </a:bodyPr>
          <a:lstStyle/>
          <a:p>
            <a:r>
              <a:rPr lang="en-US" sz="2000" i="0">
                <a:solidFill>
                  <a:srgbClr val="FF0000"/>
                </a:solidFill>
              </a:rPr>
              <a:t>q-Profile Actuators</a:t>
            </a:r>
          </a:p>
        </p:txBody>
      </p:sp>
      <p:cxnSp>
        <p:nvCxnSpPr>
          <p:cNvPr id="33815" name="Straight Connector 33"/>
          <p:cNvCxnSpPr>
            <a:cxnSpLocks noChangeShapeType="1"/>
          </p:cNvCxnSpPr>
          <p:nvPr/>
        </p:nvCxnSpPr>
        <p:spPr bwMode="auto">
          <a:xfrm>
            <a:off x="3871672" y="1114425"/>
            <a:ext cx="0" cy="53324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3" name="Group 2"/>
          <p:cNvGrpSpPr/>
          <p:nvPr/>
        </p:nvGrpSpPr>
        <p:grpSpPr>
          <a:xfrm>
            <a:off x="4824029" y="926421"/>
            <a:ext cx="4014124" cy="2798080"/>
            <a:chOff x="2792" y="926421"/>
            <a:chExt cx="4014124" cy="2798080"/>
          </a:xfrm>
        </p:grpSpPr>
        <p:sp>
          <p:nvSpPr>
            <p:cNvPr id="33795" name="Text Box 17"/>
            <p:cNvSpPr txBox="1">
              <a:spLocks noChangeArrowheads="1"/>
            </p:cNvSpPr>
            <p:nvPr/>
          </p:nvSpPr>
          <p:spPr bwMode="auto">
            <a:xfrm>
              <a:off x="2722563" y="1589897"/>
              <a:ext cx="1088707" cy="86177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i="0" dirty="0">
                  <a:solidFill>
                    <a:srgbClr val="000000"/>
                  </a:solidFill>
                </a:rPr>
                <a:t>Torque Profiles From 6 Different NB Sources</a:t>
              </a:r>
            </a:p>
          </p:txBody>
        </p:sp>
        <p:sp>
          <p:nvSpPr>
            <p:cNvPr id="33796" name="Text Box 18"/>
            <p:cNvSpPr txBox="1">
              <a:spLocks noChangeArrowheads="1"/>
            </p:cNvSpPr>
            <p:nvPr/>
          </p:nvSpPr>
          <p:spPr bwMode="auto">
            <a:xfrm>
              <a:off x="787400" y="2589213"/>
              <a:ext cx="768350" cy="3968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174625" indent="-174625">
                <a:lnSpc>
                  <a:spcPct val="70000"/>
                </a:lnSpc>
              </a:pPr>
              <a:r>
                <a:rPr lang="en-US"/>
                <a:t>Neutral </a:t>
              </a:r>
            </a:p>
            <a:p>
              <a:pPr marL="174625" indent="-174625">
                <a:lnSpc>
                  <a:spcPct val="70000"/>
                </a:lnSpc>
              </a:pPr>
              <a:r>
                <a:rPr lang="en-US"/>
                <a:t>Beams</a:t>
              </a:r>
            </a:p>
            <a:p>
              <a:pPr marL="174625" indent="-174625">
                <a:lnSpc>
                  <a:spcPct val="70000"/>
                </a:lnSpc>
              </a:pPr>
              <a:r>
                <a:rPr lang="en-US"/>
                <a:t>(TRANSP)</a:t>
              </a:r>
            </a:p>
          </p:txBody>
        </p:sp>
        <p:sp>
          <p:nvSpPr>
            <p:cNvPr id="33797" name="TextBox 10"/>
            <p:cNvSpPr txBox="1">
              <a:spLocks noChangeArrowheads="1"/>
            </p:cNvSpPr>
            <p:nvPr/>
          </p:nvSpPr>
          <p:spPr bwMode="auto">
            <a:xfrm>
              <a:off x="664116" y="926421"/>
              <a:ext cx="3352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76" tIns="45688" rIns="91376" bIns="45688">
              <a:spAutoFit/>
            </a:bodyPr>
            <a:lstStyle/>
            <a:p>
              <a:r>
                <a:rPr lang="en-US" sz="2000" i="0" dirty="0">
                  <a:solidFill>
                    <a:srgbClr val="FF0000"/>
                  </a:solidFill>
                </a:rPr>
                <a:t>Rotation Profile Actuators</a:t>
              </a:r>
            </a:p>
          </p:txBody>
        </p:sp>
        <p:pic>
          <p:nvPicPr>
            <p:cNvPr id="33798" name="Picture 24" descr="Screen shot 2012-04-09 at 1.44.52 PM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92" y="1311501"/>
              <a:ext cx="2632075" cy="241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0" name="TextBox 32"/>
            <p:cNvSpPr txBox="1">
              <a:spLocks noChangeArrowheads="1"/>
            </p:cNvSpPr>
            <p:nvPr/>
          </p:nvSpPr>
          <p:spPr bwMode="auto">
            <a:xfrm>
              <a:off x="1311961" y="1325110"/>
              <a:ext cx="1147763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012" tIns="41005" rIns="82012" bIns="41005">
              <a:spAutoFit/>
            </a:bodyPr>
            <a:lstStyle/>
            <a:p>
              <a:r>
                <a:rPr lang="en-US" sz="1300" dirty="0">
                  <a:solidFill>
                    <a:srgbClr val="A14796"/>
                  </a:solidFill>
                </a:rPr>
                <a:t>Largest </a:t>
              </a:r>
              <a:r>
                <a:rPr lang="en-US" sz="1300" dirty="0" err="1">
                  <a:solidFill>
                    <a:srgbClr val="A14796"/>
                  </a:solidFill>
                </a:rPr>
                <a:t>R</a:t>
              </a:r>
              <a:r>
                <a:rPr lang="en-US" sz="1300" baseline="-25000" dirty="0" err="1">
                  <a:solidFill>
                    <a:srgbClr val="A14796"/>
                  </a:solidFill>
                </a:rPr>
                <a:t>tan</a:t>
              </a:r>
              <a:endParaRPr lang="en-US" sz="1300" dirty="0">
                <a:solidFill>
                  <a:srgbClr val="A14796"/>
                </a:solidFill>
              </a:endParaRPr>
            </a:p>
          </p:txBody>
        </p:sp>
        <p:sp>
          <p:nvSpPr>
            <p:cNvPr id="33801" name="TextBox 33"/>
            <p:cNvSpPr txBox="1">
              <a:spLocks noChangeArrowheads="1"/>
            </p:cNvSpPr>
            <p:nvPr/>
          </p:nvSpPr>
          <p:spPr bwMode="auto">
            <a:xfrm>
              <a:off x="1171575" y="3057524"/>
              <a:ext cx="1230313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012" tIns="41005" rIns="82012" bIns="41005">
              <a:spAutoFit/>
            </a:bodyPr>
            <a:lstStyle/>
            <a:p>
              <a:r>
                <a:rPr lang="en-US" sz="1300" dirty="0">
                  <a:solidFill>
                    <a:srgbClr val="FF0000"/>
                  </a:solidFill>
                </a:rPr>
                <a:t>Smallest </a:t>
              </a:r>
              <a:r>
                <a:rPr lang="en-US" sz="1300" dirty="0" err="1">
                  <a:solidFill>
                    <a:srgbClr val="FF0000"/>
                  </a:solidFill>
                </a:rPr>
                <a:t>R</a:t>
              </a:r>
              <a:r>
                <a:rPr lang="en-US" sz="1300" baseline="-25000" dirty="0" err="1">
                  <a:solidFill>
                    <a:srgbClr val="FF0000"/>
                  </a:solidFill>
                </a:rPr>
                <a:t>tan</a:t>
              </a:r>
              <a:endParaRPr lang="en-US" sz="1300" dirty="0">
                <a:solidFill>
                  <a:srgbClr val="FF0000"/>
                </a:solidFill>
              </a:endParaRPr>
            </a:p>
          </p:txBody>
        </p:sp>
        <p:cxnSp>
          <p:nvCxnSpPr>
            <p:cNvPr id="33802" name="Straight Connector 35"/>
            <p:cNvCxnSpPr>
              <a:cxnSpLocks noChangeShapeType="1"/>
            </p:cNvCxnSpPr>
            <p:nvPr/>
          </p:nvCxnSpPr>
          <p:spPr bwMode="auto">
            <a:xfrm flipH="1" flipV="1">
              <a:off x="1786731" y="2722563"/>
              <a:ext cx="179273" cy="334961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33803" name="Straight Connector 36"/>
            <p:cNvCxnSpPr>
              <a:cxnSpLocks noChangeShapeType="1"/>
            </p:cNvCxnSpPr>
            <p:nvPr/>
          </p:nvCxnSpPr>
          <p:spPr bwMode="auto">
            <a:xfrm rot="5400000">
              <a:off x="1760669" y="1685812"/>
              <a:ext cx="212725" cy="39687"/>
            </a:xfrm>
            <a:prstGeom prst="line">
              <a:avLst/>
            </a:prstGeom>
            <a:noFill/>
            <a:ln w="15875">
              <a:solidFill>
                <a:srgbClr val="910F7B"/>
              </a:solidFill>
              <a:round/>
              <a:headEnd/>
              <a:tailEnd type="triangle" w="med" len="med"/>
            </a:ln>
          </p:spPr>
        </p:cxnSp>
      </p:grpSp>
      <p:sp>
        <p:nvSpPr>
          <p:cNvPr id="25" name="Rectangle 24"/>
          <p:cNvSpPr/>
          <p:nvPr/>
        </p:nvSpPr>
        <p:spPr>
          <a:xfrm>
            <a:off x="0" y="6084566"/>
            <a:ext cx="103346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/>
              <a:t>S. Gerhardt, </a:t>
            </a:r>
          </a:p>
          <a:p>
            <a:pPr algn="ctr"/>
            <a:r>
              <a:rPr lang="en-US" sz="1200" i="1" dirty="0" smtClean="0"/>
              <a:t>NF 2012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835386" y="3726088"/>
            <a:ext cx="56013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600" b="0" i="0" u="sng" dirty="0" smtClean="0"/>
              <a:t>NSTX-U state-space </a:t>
            </a:r>
            <a:r>
              <a:rPr lang="el-GR" sz="1600" b="0" i="0" u="sng" dirty="0" smtClean="0"/>
              <a:t>ω</a:t>
            </a:r>
            <a:r>
              <a:rPr lang="el-GR" sz="1600" b="0" i="0" u="sng" baseline="-25000" dirty="0" smtClean="0"/>
              <a:t>φ</a:t>
            </a:r>
            <a:r>
              <a:rPr lang="en-US" sz="1600" b="0" i="0" u="sng" dirty="0" smtClean="0"/>
              <a:t> controller w/NTV as </a:t>
            </a:r>
            <a:r>
              <a:rPr lang="en-US" sz="1600" b="0" i="0" u="sng" dirty="0"/>
              <a:t>actuator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097199" y="6252677"/>
            <a:ext cx="1905000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/>
              <a:t>S. </a:t>
            </a:r>
            <a:r>
              <a:rPr lang="en-US" sz="1200" i="1" dirty="0" err="1" smtClean="0"/>
              <a:t>Sabbagh</a:t>
            </a:r>
            <a:r>
              <a:rPr lang="en-US" sz="1200" i="1" dirty="0" smtClean="0"/>
              <a:t>, IAEA 2014 </a:t>
            </a:r>
          </a:p>
        </p:txBody>
      </p:sp>
    </p:spTree>
    <p:extLst>
      <p:ext uri="{BB962C8B-B14F-4D97-AF65-F5344CB8AC3E}">
        <p14:creationId xmlns:p14="http://schemas.microsoft.com/office/powerpoint/2010/main" val="314041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5739449" y="1066800"/>
            <a:ext cx="3404551" cy="2581848"/>
          </a:xfrm>
        </p:spPr>
        <p:txBody>
          <a:bodyPr>
            <a:noAutofit/>
          </a:bodyPr>
          <a:lstStyle/>
          <a:p>
            <a:pPr lvl="1"/>
            <a:r>
              <a:rPr lang="en-US" sz="1800" dirty="0" smtClean="0">
                <a:latin typeface="+mn-lt"/>
                <a:cs typeface="Calibri" pitchFamily="34" charset="0"/>
              </a:rPr>
              <a:t>High </a:t>
            </a:r>
            <a:r>
              <a:rPr lang="en-US" sz="1800" dirty="0">
                <a:latin typeface="+mn-lt"/>
                <a:cs typeface="Calibri" pitchFamily="34" charset="0"/>
              </a:rPr>
              <a:t>β</a:t>
            </a:r>
            <a:r>
              <a:rPr lang="en-US" sz="1800" baseline="-25000" dirty="0">
                <a:latin typeface="+mn-lt"/>
                <a:cs typeface="Calibri" pitchFamily="34" charset="0"/>
              </a:rPr>
              <a:t>N</a:t>
            </a:r>
            <a:r>
              <a:rPr lang="en-US" sz="1800" dirty="0">
                <a:latin typeface="+mn-lt"/>
                <a:cs typeface="Calibri" pitchFamily="34" charset="0"/>
              </a:rPr>
              <a:t> for fusion </a:t>
            </a:r>
            <a:r>
              <a:rPr lang="en-US" sz="1800" dirty="0" smtClean="0">
                <a:latin typeface="+mn-lt"/>
                <a:cs typeface="Calibri" pitchFamily="34" charset="0"/>
              </a:rPr>
              <a:t>performance, high </a:t>
            </a:r>
            <a:r>
              <a:rPr lang="en-US" sz="1800" dirty="0">
                <a:latin typeface="+mn-lt"/>
                <a:cs typeface="Calibri" pitchFamily="34" charset="0"/>
              </a:rPr>
              <a:t>non-inductive fraction for continuous operation</a:t>
            </a:r>
          </a:p>
          <a:p>
            <a:pPr lvl="2"/>
            <a:r>
              <a:rPr lang="en-US" sz="1600" dirty="0" smtClean="0">
                <a:latin typeface="+mn-lt"/>
                <a:cs typeface="Calibri" pitchFamily="34" charset="0"/>
              </a:rPr>
              <a:t>High </a:t>
            </a:r>
            <a:r>
              <a:rPr lang="en-US" sz="1600" dirty="0">
                <a:latin typeface="+mn-lt"/>
                <a:cs typeface="Calibri" pitchFamily="34" charset="0"/>
              </a:rPr>
              <a:t>bootstrap current fraction -&gt; Broad current profile -&gt; Low </a:t>
            </a:r>
            <a:r>
              <a:rPr lang="en-US" sz="1600" dirty="0" smtClean="0">
                <a:latin typeface="+mn-lt"/>
                <a:cs typeface="Calibri" pitchFamily="34" charset="0"/>
              </a:rPr>
              <a:t>l</a:t>
            </a:r>
            <a:r>
              <a:rPr lang="en-US" sz="1600" baseline="-25000" dirty="0" smtClean="0">
                <a:latin typeface="+mn-lt"/>
                <a:cs typeface="Calibri" pitchFamily="34" charset="0"/>
              </a:rPr>
              <a:t>i</a:t>
            </a:r>
            <a:r>
              <a:rPr lang="en-US" sz="1600" dirty="0" smtClean="0">
                <a:latin typeface="+mn-lt"/>
                <a:cs typeface="Calibri" pitchFamily="34" charset="0"/>
              </a:rPr>
              <a:t> </a:t>
            </a:r>
            <a:r>
              <a:rPr lang="en-US" sz="1600" dirty="0">
                <a:latin typeface="+mn-lt"/>
                <a:cs typeface="Calibri" pitchFamily="34" charset="0"/>
              </a:rPr>
              <a:t>= &lt;B</a:t>
            </a:r>
            <a:r>
              <a:rPr lang="en-US" sz="1600" baseline="-25000" dirty="0">
                <a:latin typeface="+mn-lt"/>
                <a:cs typeface="Calibri" pitchFamily="34" charset="0"/>
              </a:rPr>
              <a:t>p</a:t>
            </a:r>
            <a:r>
              <a:rPr lang="en-US" sz="1600" baseline="30000" dirty="0">
                <a:latin typeface="+mn-lt"/>
                <a:cs typeface="Calibri" pitchFamily="34" charset="0"/>
              </a:rPr>
              <a:t>2</a:t>
            </a:r>
            <a:r>
              <a:rPr lang="en-US" sz="1600" dirty="0">
                <a:latin typeface="+mn-lt"/>
                <a:cs typeface="Calibri" pitchFamily="34" charset="0"/>
              </a:rPr>
              <a:t>&gt;/&lt;</a:t>
            </a:r>
            <a:r>
              <a:rPr lang="en-US" sz="1600" dirty="0" err="1">
                <a:latin typeface="+mn-lt"/>
                <a:cs typeface="Calibri" pitchFamily="34" charset="0"/>
              </a:rPr>
              <a:t>B</a:t>
            </a:r>
            <a:r>
              <a:rPr lang="en-US" sz="1600" baseline="-25000" dirty="0" err="1">
                <a:latin typeface="+mn-lt"/>
                <a:cs typeface="Calibri" pitchFamily="34" charset="0"/>
              </a:rPr>
              <a:t>p</a:t>
            </a:r>
            <a:r>
              <a:rPr lang="en-US" sz="1600" dirty="0">
                <a:latin typeface="+mn-lt"/>
                <a:cs typeface="Calibri" pitchFamily="34" charset="0"/>
              </a:rPr>
              <a:t>&gt;</a:t>
            </a:r>
            <a:r>
              <a:rPr lang="el-GR" sz="1600" baseline="-25000" dirty="0">
                <a:latin typeface="+mn-lt"/>
                <a:cs typeface="Calibri" pitchFamily="34" charset="0"/>
              </a:rPr>
              <a:t>ψ</a:t>
            </a:r>
            <a:r>
              <a:rPr lang="el-GR" sz="1600" baseline="30000" dirty="0">
                <a:latin typeface="+mn-lt"/>
                <a:cs typeface="Calibri" pitchFamily="34" charset="0"/>
              </a:rPr>
              <a:t>2</a:t>
            </a:r>
            <a:r>
              <a:rPr lang="el-GR" sz="1600" dirty="0">
                <a:latin typeface="+mn-lt"/>
                <a:cs typeface="Calibri" pitchFamily="34" charset="0"/>
              </a:rPr>
              <a:t> </a:t>
            </a:r>
          </a:p>
          <a:p>
            <a:pPr lvl="1"/>
            <a:r>
              <a:rPr lang="en-US" sz="1800" dirty="0">
                <a:latin typeface="+mn-lt"/>
                <a:cs typeface="Calibri" pitchFamily="34" charset="0"/>
              </a:rPr>
              <a:t>U</a:t>
            </a:r>
            <a:r>
              <a:rPr lang="en-US" sz="1800" dirty="0" smtClean="0">
                <a:latin typeface="+mn-lt"/>
                <a:cs typeface="Calibri" pitchFamily="34" charset="0"/>
              </a:rPr>
              <a:t>nfavorable </a:t>
            </a:r>
            <a:r>
              <a:rPr lang="en-US" sz="1800" dirty="0">
                <a:latin typeface="+mn-lt"/>
                <a:cs typeface="Calibri" pitchFamily="34" charset="0"/>
              </a:rPr>
              <a:t>for </a:t>
            </a:r>
            <a:r>
              <a:rPr lang="en-US" sz="1800" dirty="0" smtClean="0">
                <a:latin typeface="+mn-lt"/>
                <a:cs typeface="Calibri" pitchFamily="34" charset="0"/>
              </a:rPr>
              <a:t>ideal stability since low </a:t>
            </a:r>
            <a:r>
              <a:rPr lang="en-US" sz="1800" dirty="0">
                <a:latin typeface="+mn-lt"/>
                <a:cs typeface="Calibri" pitchFamily="34" charset="0"/>
              </a:rPr>
              <a:t>l</a:t>
            </a:r>
            <a:r>
              <a:rPr lang="en-US" sz="1800" baseline="-25000" dirty="0">
                <a:latin typeface="+mn-lt"/>
                <a:cs typeface="Calibri" pitchFamily="34" charset="0"/>
              </a:rPr>
              <a:t>i</a:t>
            </a:r>
            <a:r>
              <a:rPr lang="en-US" sz="1800" dirty="0">
                <a:latin typeface="+mn-lt"/>
                <a:cs typeface="Calibri" pitchFamily="34" charset="0"/>
              </a:rPr>
              <a:t> reduces the ideal n = 1 no-wall beta </a:t>
            </a:r>
            <a:r>
              <a:rPr lang="en-US" sz="1800" dirty="0" smtClean="0">
                <a:latin typeface="+mn-lt"/>
                <a:cs typeface="Calibri" pitchFamily="34" charset="0"/>
              </a:rPr>
              <a:t>limit</a:t>
            </a:r>
            <a:endParaRPr lang="en-US" sz="2000" dirty="0" smtClean="0">
              <a:latin typeface="+mn-lt"/>
              <a:cs typeface="Calibri" pitchFamily="34" charset="0"/>
            </a:endParaRPr>
          </a:p>
          <a:p>
            <a:r>
              <a:rPr lang="en-US" sz="2000" dirty="0" smtClean="0">
                <a:latin typeface="+mn-lt"/>
                <a:cs typeface="Calibri" pitchFamily="34" charset="0"/>
              </a:rPr>
              <a:t>The highest </a:t>
            </a:r>
            <a:r>
              <a:rPr lang="el-GR" sz="2000" dirty="0" smtClean="0">
                <a:latin typeface="+mn-lt"/>
                <a:cs typeface="Calibri" pitchFamily="34" charset="0"/>
              </a:rPr>
              <a:t>β</a:t>
            </a:r>
            <a:r>
              <a:rPr lang="en-US" sz="2000" baseline="-25000" dirty="0" smtClean="0">
                <a:latin typeface="+mn-lt"/>
                <a:cs typeface="Calibri" pitchFamily="34" charset="0"/>
              </a:rPr>
              <a:t>N</a:t>
            </a:r>
            <a:r>
              <a:rPr lang="en-US" sz="2000" dirty="0" smtClean="0">
                <a:latin typeface="+mn-lt"/>
                <a:cs typeface="Calibri" pitchFamily="34" charset="0"/>
              </a:rPr>
              <a:t>/l</a:t>
            </a:r>
            <a:r>
              <a:rPr lang="en-US" sz="2000" baseline="-25000" dirty="0" smtClean="0">
                <a:latin typeface="+mn-lt"/>
                <a:cs typeface="Calibri" pitchFamily="34" charset="0"/>
              </a:rPr>
              <a:t>i</a:t>
            </a:r>
            <a:r>
              <a:rPr lang="en-US" sz="2000" dirty="0" smtClean="0">
                <a:latin typeface="+mn-lt"/>
                <a:cs typeface="Calibri" pitchFamily="34" charset="0"/>
              </a:rPr>
              <a:t> is </a:t>
            </a:r>
            <a:r>
              <a:rPr lang="en-US" sz="2000" u="sng" dirty="0" smtClean="0">
                <a:latin typeface="+mn-lt"/>
                <a:cs typeface="Calibri" pitchFamily="34" charset="0"/>
              </a:rPr>
              <a:t>not</a:t>
            </a:r>
            <a:r>
              <a:rPr lang="en-US" sz="2000" dirty="0" smtClean="0">
                <a:latin typeface="+mn-lt"/>
                <a:cs typeface="Calibri" pitchFamily="34" charset="0"/>
              </a:rPr>
              <a:t> the least stable in NSTX</a:t>
            </a:r>
          </a:p>
          <a:p>
            <a:pPr lvl="1"/>
            <a:r>
              <a:rPr lang="en-US" sz="1800" dirty="0" smtClean="0">
                <a:latin typeface="+mn-lt"/>
                <a:cs typeface="Calibri" pitchFamily="34" charset="0"/>
              </a:rPr>
              <a:t>Passive stability of the resistive wall mode (RWM) must be explained</a:t>
            </a:r>
          </a:p>
        </p:txBody>
      </p:sp>
      <p:sp>
        <p:nvSpPr>
          <p:cNvPr id="20" name="Rectangle 43"/>
          <p:cNvSpPr>
            <a:spLocks noChangeArrowheads="1"/>
          </p:cNvSpPr>
          <p:nvPr/>
        </p:nvSpPr>
        <p:spPr bwMode="auto">
          <a:xfrm>
            <a:off x="0" y="2540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3200" i="0" dirty="0" smtClean="0">
                <a:solidFill>
                  <a:srgbClr val="336699"/>
                </a:solidFill>
              </a:rPr>
              <a:t>Record </a:t>
            </a:r>
            <a:r>
              <a:rPr lang="en-US" sz="3200" i="0" dirty="0" err="1" smtClean="0">
                <a:solidFill>
                  <a:srgbClr val="336699"/>
                </a:solidFill>
                <a:latin typeface="Symbol" charset="2"/>
                <a:cs typeface="Symbol" charset="2"/>
              </a:rPr>
              <a:t>b</a:t>
            </a:r>
            <a:r>
              <a:rPr lang="en-US" sz="3200" i="0" baseline="-25000" dirty="0" err="1" smtClean="0">
                <a:solidFill>
                  <a:srgbClr val="336699"/>
                </a:solidFill>
              </a:rPr>
              <a:t>N</a:t>
            </a:r>
            <a:r>
              <a:rPr lang="en-US" sz="3200" i="0" dirty="0" smtClean="0">
                <a:solidFill>
                  <a:srgbClr val="336699"/>
                </a:solidFill>
              </a:rPr>
              <a:t> and </a:t>
            </a:r>
            <a:r>
              <a:rPr lang="en-US" sz="3200" i="0" dirty="0" err="1" smtClean="0">
                <a:solidFill>
                  <a:srgbClr val="336699"/>
                </a:solidFill>
                <a:latin typeface="Symbol" charset="2"/>
                <a:cs typeface="Symbol" charset="2"/>
              </a:rPr>
              <a:t>b</a:t>
            </a:r>
            <a:r>
              <a:rPr lang="en-US" sz="3200" i="0" baseline="-25000" dirty="0" err="1" smtClean="0">
                <a:solidFill>
                  <a:srgbClr val="336699"/>
                </a:solidFill>
              </a:rPr>
              <a:t>N</a:t>
            </a:r>
            <a:r>
              <a:rPr lang="en-US" sz="3200" i="0" baseline="-25000" dirty="0" smtClean="0">
                <a:solidFill>
                  <a:srgbClr val="336699"/>
                </a:solidFill>
              </a:rPr>
              <a:t> </a:t>
            </a:r>
            <a:r>
              <a:rPr lang="en-US" sz="3200" i="0" dirty="0" smtClean="0">
                <a:solidFill>
                  <a:srgbClr val="336699"/>
                </a:solidFill>
              </a:rPr>
              <a:t>/ l</a:t>
            </a:r>
            <a:r>
              <a:rPr lang="en-US" sz="3200" i="0" baseline="-25000" dirty="0" smtClean="0">
                <a:solidFill>
                  <a:srgbClr val="336699"/>
                </a:solidFill>
              </a:rPr>
              <a:t>i </a:t>
            </a:r>
            <a:r>
              <a:rPr lang="en-US" sz="3200" i="0" dirty="0" smtClean="0">
                <a:solidFill>
                  <a:srgbClr val="336699"/>
                </a:solidFill>
              </a:rPr>
              <a:t>accessed in NSTX using passive + active resistive wall mode stabilization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3750" y="6019800"/>
            <a:ext cx="9067800" cy="461665"/>
          </a:xfrm>
          <a:prstGeom prst="rect">
            <a:avLst/>
          </a:prstGeom>
          <a:solidFill>
            <a:srgbClr val="FFF9AD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i="0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Major NSTX-U mission is to achieve fully non-inductive operation at high </a:t>
            </a:r>
            <a:r>
              <a:rPr lang="en-US" sz="2400" i="0" dirty="0" smtClean="0">
                <a:solidFill>
                  <a:srgbClr val="FF0000"/>
                </a:solidFill>
                <a:latin typeface="Symbol" charset="2"/>
                <a:ea typeface="ÇlÇr ñæí©" charset="0"/>
                <a:cs typeface="Symbol" charset="2"/>
              </a:rPr>
              <a:t>b</a:t>
            </a:r>
            <a:endParaRPr lang="en-US" sz="2400" i="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200" y="1061906"/>
            <a:ext cx="6008646" cy="5046794"/>
            <a:chOff x="381000" y="1061906"/>
            <a:chExt cx="6008646" cy="5046794"/>
          </a:xfrm>
        </p:grpSpPr>
        <p:grpSp>
          <p:nvGrpSpPr>
            <p:cNvPr id="3" name="Group 2"/>
            <p:cNvGrpSpPr/>
            <p:nvPr/>
          </p:nvGrpSpPr>
          <p:grpSpPr>
            <a:xfrm>
              <a:off x="381000" y="1061906"/>
              <a:ext cx="6008646" cy="5046794"/>
              <a:chOff x="629898" y="2006601"/>
              <a:chExt cx="4173242" cy="3505199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3"/>
              <a:stretch/>
            </p:blipFill>
            <p:spPr bwMode="auto">
              <a:xfrm>
                <a:off x="629898" y="2006601"/>
                <a:ext cx="4173242" cy="35051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1232694" y="2910839"/>
                <a:ext cx="743895" cy="2137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:r>
                  <a:rPr lang="en-US" sz="2000" i="0" dirty="0" smtClean="0">
                    <a:solidFill>
                      <a:schemeClr val="tx1"/>
                    </a:solidFill>
                  </a:rPr>
                  <a:t>ST-FNSF</a:t>
                </a:r>
                <a:endParaRPr lang="en-US" sz="2000" i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3506015" y="4649643"/>
              <a:ext cx="2468227" cy="522999"/>
              <a:chOff x="2084" y="2694"/>
              <a:chExt cx="1887" cy="408"/>
            </a:xfrm>
          </p:grpSpPr>
          <p:sp>
            <p:nvSpPr>
              <p:cNvPr id="29" name="Rectangle 19"/>
              <p:cNvSpPr>
                <a:spLocks noChangeArrowheads="1"/>
              </p:cNvSpPr>
              <p:nvPr/>
            </p:nvSpPr>
            <p:spPr bwMode="auto">
              <a:xfrm>
                <a:off x="2084" y="2725"/>
                <a:ext cx="1887" cy="34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100" b="1" dirty="0"/>
              </a:p>
            </p:txBody>
          </p:sp>
          <p:sp>
            <p:nvSpPr>
              <p:cNvPr id="31" name="Oval 20"/>
              <p:cNvSpPr>
                <a:spLocks noChangeArrowheads="1"/>
              </p:cNvSpPr>
              <p:nvPr/>
            </p:nvSpPr>
            <p:spPr bwMode="auto">
              <a:xfrm>
                <a:off x="2192" y="2764"/>
                <a:ext cx="86" cy="86"/>
              </a:xfrm>
              <a:prstGeom prst="ellipse">
                <a:avLst/>
              </a:prstGeom>
              <a:solidFill>
                <a:srgbClr val="FFFF66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100" b="1"/>
              </a:p>
            </p:txBody>
          </p:sp>
          <p:sp>
            <p:nvSpPr>
              <p:cNvPr id="32" name="Oval 21"/>
              <p:cNvSpPr>
                <a:spLocks noChangeArrowheads="1"/>
              </p:cNvSpPr>
              <p:nvPr/>
            </p:nvSpPr>
            <p:spPr bwMode="auto">
              <a:xfrm>
                <a:off x="2194" y="2901"/>
                <a:ext cx="86" cy="86"/>
              </a:xfrm>
              <a:prstGeom prst="ellipse">
                <a:avLst/>
              </a:prstGeom>
              <a:solidFill>
                <a:srgbClr val="000099"/>
              </a:solidFill>
              <a:ln w="127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100" b="1"/>
              </a:p>
            </p:txBody>
          </p:sp>
          <p:sp>
            <p:nvSpPr>
              <p:cNvPr id="33" name="Text Box 22"/>
              <p:cNvSpPr txBox="1">
                <a:spLocks noChangeArrowheads="1"/>
              </p:cNvSpPr>
              <p:nvPr/>
            </p:nvSpPr>
            <p:spPr bwMode="auto">
              <a:xfrm>
                <a:off x="2334" y="2694"/>
                <a:ext cx="1037" cy="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600" b="1" i="0" dirty="0">
                    <a:solidFill>
                      <a:schemeClr val="tx2"/>
                    </a:solidFill>
                    <a:latin typeface="Arial Narrow" panose="020B0606020202030204" pitchFamily="34" charset="0"/>
                    <a:cs typeface="Helvetica" pitchFamily="34" charset="0"/>
                  </a:rPr>
                  <a:t>Unstable RWM</a:t>
                </a:r>
              </a:p>
            </p:txBody>
          </p:sp>
          <p:sp>
            <p:nvSpPr>
              <p:cNvPr id="34" name="Text Box 23"/>
              <p:cNvSpPr txBox="1">
                <a:spLocks noChangeArrowheads="1"/>
              </p:cNvSpPr>
              <p:nvPr/>
            </p:nvSpPr>
            <p:spPr bwMode="auto">
              <a:xfrm>
                <a:off x="2336" y="2838"/>
                <a:ext cx="1607" cy="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600" b="1" i="0" dirty="0">
                    <a:solidFill>
                      <a:schemeClr val="tx2"/>
                    </a:solidFill>
                    <a:latin typeface="Arial Narrow" panose="020B0606020202030204" pitchFamily="34" charset="0"/>
                    <a:cs typeface="Helvetica" pitchFamily="34" charset="0"/>
                  </a:rPr>
                  <a:t>Stable / controlled RWM</a:t>
                </a: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68482" y="5715001"/>
            <a:ext cx="3330243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/>
              <a:t>S. </a:t>
            </a:r>
            <a:r>
              <a:rPr lang="en-US" sz="1200" i="1" dirty="0" err="1" smtClean="0"/>
              <a:t>Sabbagh</a:t>
            </a:r>
            <a:r>
              <a:rPr lang="en-US" sz="1200" i="1" dirty="0" smtClean="0"/>
              <a:t>, NF 2013; J. </a:t>
            </a:r>
            <a:r>
              <a:rPr lang="en-US" sz="1200" i="1" dirty="0" err="1" smtClean="0"/>
              <a:t>Berkery</a:t>
            </a:r>
            <a:r>
              <a:rPr lang="en-US" sz="1200" i="1" dirty="0" smtClean="0"/>
              <a:t>, POP 2014</a:t>
            </a:r>
          </a:p>
        </p:txBody>
      </p:sp>
    </p:spTree>
    <p:extLst>
      <p:ext uri="{BB962C8B-B14F-4D97-AF65-F5344CB8AC3E}">
        <p14:creationId xmlns:p14="http://schemas.microsoft.com/office/powerpoint/2010/main" val="14740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876"/>
            <a:ext cx="9144000" cy="9747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Real-time models can be used for stability estimation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6400800" y="5720090"/>
            <a:ext cx="25908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0" i="0" dirty="0" smtClean="0">
                <a:solidFill>
                  <a:srgbClr val="008080"/>
                </a:solidFill>
                <a:latin typeface="Calibri" panose="020F0502020204030204" pitchFamily="34" charset="0"/>
                <a:cs typeface="Arial" pitchFamily="34" charset="0"/>
              </a:rPr>
              <a:t>[J.W.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anose="020F0502020204030204" pitchFamily="34" charset="0"/>
                <a:cs typeface="Arial" pitchFamily="34" charset="0"/>
              </a:rPr>
              <a:t>Berkery</a:t>
            </a:r>
            <a:r>
              <a:rPr lang="en-US" sz="1400" b="0" i="0" dirty="0" smtClean="0">
                <a:solidFill>
                  <a:srgbClr val="008080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sz="1400" b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et al., </a:t>
            </a:r>
            <a:r>
              <a:rPr lang="en-US" sz="1400" b="0" i="0" dirty="0" err="1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Nucl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. Fusion </a:t>
            </a:r>
            <a:r>
              <a:rPr lang="en-US" sz="140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55</a:t>
            </a:r>
            <a:r>
              <a:rPr lang="en-US" sz="1400" b="1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, </a:t>
            </a:r>
            <a:r>
              <a:rPr lang="en-US" sz="140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123007</a:t>
            </a:r>
            <a:r>
              <a:rPr lang="en-US" sz="1400" b="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 (2015</a:t>
            </a:r>
            <a:r>
              <a:rPr lang="en-US" sz="140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)] </a:t>
            </a:r>
            <a:endParaRPr lang="en-US" sz="1400" b="0" i="0" dirty="0">
              <a:solidFill>
                <a:srgbClr val="00808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38" y="1371600"/>
            <a:ext cx="4114800" cy="352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0" y="990600"/>
            <a:ext cx="4482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336699"/>
                </a:solidFill>
                <a:latin typeface="Calibri" panose="020F0502020204030204" pitchFamily="34" charset="0"/>
              </a:rPr>
              <a:t>Modeled estimates for NSTX no-wall limit</a:t>
            </a:r>
            <a:endParaRPr lang="en-US" sz="2000" u="sng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72147" y="2741711"/>
            <a:ext cx="1150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NSTX 138556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78274" y="4038600"/>
            <a:ext cx="62388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DCON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47538" y="327660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endCxn id="29" idx="1"/>
          </p:cNvCxnSpPr>
          <p:nvPr/>
        </p:nvCxnSpPr>
        <p:spPr>
          <a:xfrm flipV="1">
            <a:off x="747538" y="3390900"/>
            <a:ext cx="0" cy="342900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47538" y="3843528"/>
            <a:ext cx="0" cy="347472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88060" y="3134553"/>
            <a:ext cx="10358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Above no-wall </a:t>
            </a:r>
          </a:p>
          <a:p>
            <a:pPr algn="ctr"/>
            <a:r>
              <a:rPr lang="en-US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limit</a:t>
            </a:r>
            <a:endParaRPr lang="en-US" sz="11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3078" y="4114800"/>
            <a:ext cx="5389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Below</a:t>
            </a:r>
            <a:endParaRPr lang="en-US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7538" y="15240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71338" y="1447800"/>
            <a:ext cx="124745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Internal inductance</a:t>
            </a:r>
          </a:p>
          <a:p>
            <a:r>
              <a:rPr lang="en-US" sz="105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Pressure peaking</a:t>
            </a:r>
          </a:p>
          <a:p>
            <a:r>
              <a:rPr lang="en-US" sz="1050" dirty="0" smtClean="0">
                <a:solidFill>
                  <a:srgbClr val="00B050"/>
                </a:solidFill>
                <a:latin typeface="Calibri" panose="020F0502020204030204" pitchFamily="34" charset="0"/>
              </a:rPr>
              <a:t>Aspect ratio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002316" y="1484411"/>
            <a:ext cx="18565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Calibri" panose="020F0502020204030204" pitchFamily="34" charset="0"/>
              </a:rPr>
              <a:t>Composite no-wall limit model</a:t>
            </a:r>
            <a:endParaRPr lang="en-US" sz="1050" dirty="0">
              <a:latin typeface="Calibri" panose="020F0502020204030204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1252008" y="1710690"/>
            <a:ext cx="821410" cy="77826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 bwMode="auto">
          <a:xfrm>
            <a:off x="2819404" y="5638802"/>
            <a:ext cx="2971799" cy="693161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32"/>
          <a:stretch/>
        </p:blipFill>
        <p:spPr>
          <a:xfrm>
            <a:off x="2916936" y="5742432"/>
            <a:ext cx="2800792" cy="548640"/>
          </a:xfrm>
          <a:prstGeom prst="rect">
            <a:avLst/>
          </a:prstGeom>
        </p:spPr>
      </p:pic>
      <p:cxnSp>
        <p:nvCxnSpPr>
          <p:cNvPr id="43" name="Straight Arrow Connector 42"/>
          <p:cNvCxnSpPr/>
          <p:nvPr/>
        </p:nvCxnSpPr>
        <p:spPr bwMode="auto">
          <a:xfrm>
            <a:off x="2374656" y="5421768"/>
            <a:ext cx="629692" cy="445632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H="1">
            <a:off x="5574068" y="5489972"/>
            <a:ext cx="138469" cy="188715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1086710" y="5120640"/>
            <a:ext cx="1318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Growth rate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328553" y="5120640"/>
            <a:ext cx="150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Kinetic effects</a:t>
            </a:r>
            <a:endParaRPr lang="en-US" sz="1800" b="0" i="0" baseline="-25000" dirty="0" smtClean="0">
              <a:solidFill>
                <a:srgbClr val="92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106458" y="5120640"/>
            <a:ext cx="123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 dirty="0" smtClean="0">
                <a:solidFill>
                  <a:srgbClr val="920000"/>
                </a:solidFill>
                <a:latin typeface="Calibri" pitchFamily="34" charset="0"/>
                <a:cs typeface="Arial" pitchFamily="34" charset="0"/>
              </a:rPr>
              <a:t>Fluid terms</a:t>
            </a:r>
          </a:p>
        </p:txBody>
      </p:sp>
      <p:cxnSp>
        <p:nvCxnSpPr>
          <p:cNvPr id="48" name="Straight Arrow Connector 47"/>
          <p:cNvCxnSpPr/>
          <p:nvPr/>
        </p:nvCxnSpPr>
        <p:spPr bwMode="auto">
          <a:xfrm>
            <a:off x="4114800" y="5421768"/>
            <a:ext cx="527017" cy="311377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Connector 48"/>
          <p:cNvCxnSpPr/>
          <p:nvPr/>
        </p:nvCxnSpPr>
        <p:spPr>
          <a:xfrm>
            <a:off x="0" y="51054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itle 1"/>
          <p:cNvSpPr txBox="1">
            <a:spLocks/>
          </p:cNvSpPr>
          <p:nvPr/>
        </p:nvSpPr>
        <p:spPr>
          <a:xfrm>
            <a:off x="0" y="5562600"/>
            <a:ext cx="2747930" cy="83820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 smtClean="0">
                <a:latin typeface="Calibri" panose="020F0502020204030204" pitchFamily="34" charset="0"/>
              </a:rPr>
              <a:t>RWM dispersion relation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" b="45257"/>
          <a:stretch/>
        </p:blipFill>
        <p:spPr bwMode="auto">
          <a:xfrm>
            <a:off x="4728029" y="1390710"/>
            <a:ext cx="3657600" cy="191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35" y="4462256"/>
            <a:ext cx="3200400" cy="56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4728029" y="990600"/>
            <a:ext cx="4482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336699"/>
                </a:solidFill>
                <a:latin typeface="Calibri" panose="020F0502020204030204" pitchFamily="34" charset="0"/>
              </a:rPr>
              <a:t>Reduced RWM kinetic stability </a:t>
            </a:r>
            <a:r>
              <a:rPr lang="en-US" sz="2000" u="sng" dirty="0" smtClean="0">
                <a:solidFill>
                  <a:srgbClr val="336699"/>
                </a:solidFill>
                <a:latin typeface="Calibri" panose="020F0502020204030204" pitchFamily="34" charset="0"/>
              </a:rPr>
              <a:t>model</a:t>
            </a:r>
            <a:endParaRPr lang="en-US" sz="2000" u="sng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24600" y="3237011"/>
            <a:ext cx="7168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Rotation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4446372" y="3421270"/>
            <a:ext cx="4697628" cy="10920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Full MISK code too complex for real-time</a:t>
            </a:r>
          </a:p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Reduced model including: rotation,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collisionality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EPs being implemented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0" name="Straight Arrow Connector 59"/>
          <p:cNvCxnSpPr/>
          <p:nvPr/>
        </p:nvCxnSpPr>
        <p:spPr bwMode="auto">
          <a:xfrm flipH="1">
            <a:off x="5860437" y="4992885"/>
            <a:ext cx="138469" cy="188715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>
            <a:off x="3206783" y="4792870"/>
            <a:ext cx="527017" cy="311377"/>
          </a:xfrm>
          <a:prstGeom prst="straightConnector1">
            <a:avLst/>
          </a:prstGeom>
          <a:noFill/>
          <a:ln w="15875" cap="flat" cmpd="sng" algn="ctr">
            <a:solidFill>
              <a:srgbClr val="920000"/>
            </a:solidFill>
            <a:prstDash val="solid"/>
            <a:round/>
            <a:headEnd type="arrow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330651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6 NBI 1 NTV movie v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584" r="4908" b="4738"/>
          <a:stretch/>
        </p:blipFill>
        <p:spPr>
          <a:xfrm>
            <a:off x="822960" y="1676401"/>
            <a:ext cx="3749038" cy="39024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State space rotation controller designed for NSTX-U can evolve plasma rotation profile toward global mode stability </a:t>
            </a:r>
          </a:p>
        </p:txBody>
      </p:sp>
      <p:sp>
        <p:nvSpPr>
          <p:cNvPr id="113" name="Text Box 32"/>
          <p:cNvSpPr txBox="1">
            <a:spLocks noChangeArrowheads="1"/>
          </p:cNvSpPr>
          <p:nvPr/>
        </p:nvSpPr>
        <p:spPr bwMode="auto">
          <a:xfrm>
            <a:off x="-2" y="6222024"/>
            <a:ext cx="9144001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50" b="1" dirty="0">
                <a:solidFill>
                  <a:srgbClr val="9900CC"/>
                </a:solidFill>
                <a:latin typeface="Calibri" panose="020F0502020204030204" pitchFamily="34" charset="0"/>
                <a:cs typeface="Helvetica" pitchFamily="34" charset="0"/>
              </a:rPr>
              <a:t> </a:t>
            </a:r>
            <a:r>
              <a:rPr lang="en-US" sz="1600" b="0" i="0" dirty="0" smtClean="0">
                <a:solidFill>
                  <a:srgbClr val="9900CC"/>
                </a:solidFill>
                <a:latin typeface="Calibri" panose="020F0502020204030204" pitchFamily="34" charset="0"/>
                <a:cs typeface="Helvetica" pitchFamily="34" charset="0"/>
              </a:rPr>
              <a:t>I. Goumiri (Princeton student), S.A. Sabbagh (Columbia U.), C. Rowley (P.U.), D.A. Gates, S.P. Gerhardt (PPPL) </a:t>
            </a:r>
          </a:p>
        </p:txBody>
      </p:sp>
      <p:pic>
        <p:nvPicPr>
          <p:cNvPr id="1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r="51003"/>
          <a:stretch/>
        </p:blipFill>
        <p:spPr bwMode="auto">
          <a:xfrm>
            <a:off x="5767871" y="1861061"/>
            <a:ext cx="3287312" cy="423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" name="TextBox 126"/>
          <p:cNvSpPr txBox="1"/>
          <p:nvPr/>
        </p:nvSpPr>
        <p:spPr>
          <a:xfrm>
            <a:off x="6183267" y="1096203"/>
            <a:ext cx="2620076" cy="67710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Recall:</a:t>
            </a:r>
          </a:p>
          <a:p>
            <a:pPr algn="ctr"/>
            <a:r>
              <a:rPr lang="en-US" u="sng" dirty="0" smtClean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NSTX </a:t>
            </a:r>
            <a:r>
              <a:rPr lang="en-US" sz="2000" u="sng" dirty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u="sng" dirty="0" smtClean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major </a:t>
            </a:r>
            <a:r>
              <a:rPr lang="en-US" sz="2000" u="sng" dirty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disruption</a:t>
            </a:r>
            <a:r>
              <a:rPr lang="en-US" sz="2000" u="sng" dirty="0" smtClean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000" u="sng" dirty="0">
              <a:solidFill>
                <a:srgbClr val="0000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/>
          <a:stretch/>
        </p:blipFill>
        <p:spPr bwMode="auto">
          <a:xfrm>
            <a:off x="7313863" y="1816064"/>
            <a:ext cx="1767361" cy="211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" name="Rectangle 128"/>
          <p:cNvSpPr/>
          <p:nvPr/>
        </p:nvSpPr>
        <p:spPr>
          <a:xfrm>
            <a:off x="8256197" y="3269646"/>
            <a:ext cx="6358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MISK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7723379" y="1883340"/>
            <a:ext cx="8882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unstable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7706593" y="2264340"/>
            <a:ext cx="677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99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stable</a:t>
            </a:r>
            <a:endParaRPr lang="en-US" sz="1400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cxnSp>
        <p:nvCxnSpPr>
          <p:cNvPr id="134" name="Straight Arrow Connector 133"/>
          <p:cNvCxnSpPr/>
          <p:nvPr/>
        </p:nvCxnSpPr>
        <p:spPr bwMode="auto">
          <a:xfrm flipH="1">
            <a:off x="8226796" y="4712669"/>
            <a:ext cx="16511" cy="34009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5" name="Rectangle 134"/>
          <p:cNvSpPr/>
          <p:nvPr/>
        </p:nvSpPr>
        <p:spPr>
          <a:xfrm>
            <a:off x="8038406" y="4360067"/>
            <a:ext cx="805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Arial" panose="020B0604020202020204" pitchFamily="34" charset="0"/>
              </a:rPr>
              <a:t>stable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136" name="Rectangle 135"/>
          <p:cNvSpPr/>
          <p:nvPr/>
        </p:nvSpPr>
        <p:spPr>
          <a:xfrm rot="16200000">
            <a:off x="6518519" y="2407505"/>
            <a:ext cx="7382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latin typeface="Calibri" panose="020F0502020204030204" pitchFamily="34" charset="0"/>
                <a:cs typeface="Arial"/>
              </a:rPr>
              <a:t>γτ</a:t>
            </a:r>
            <a:r>
              <a:rPr lang="en-US" sz="2000" baseline="-25000" dirty="0" smtClean="0">
                <a:latin typeface="Calibri" panose="020F0502020204030204" pitchFamily="34" charset="0"/>
                <a:cs typeface="Arial" panose="020B0604020202020204" pitchFamily="34" charset="0"/>
              </a:rPr>
              <a:t>wall</a:t>
            </a:r>
            <a:endParaRPr lang="en-US" sz="2000" baseline="-25000" dirty="0">
              <a:latin typeface="Calibri" panose="020F0502020204030204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 rot="16200000">
            <a:off x="-933657" y="3567262"/>
            <a:ext cx="2420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i="0" dirty="0" smtClean="0">
                <a:latin typeface="Calibri" panose="020F0502020204030204" pitchFamily="34" charset="0"/>
              </a:rPr>
              <a:t>Plasma rotation (</a:t>
            </a:r>
            <a:r>
              <a:rPr lang="en-US" sz="2000" dirty="0" smtClean="0">
                <a:latin typeface="Calibri" panose="020F0502020204030204" pitchFamily="34" charset="0"/>
              </a:rPr>
              <a:t>kHz</a:t>
            </a:r>
            <a:r>
              <a:rPr lang="en-US" sz="2000" b="0" i="0" dirty="0" smtClean="0">
                <a:latin typeface="Calibri" panose="020F0502020204030204" pitchFamily="34" charset="0"/>
              </a:rPr>
              <a:t>)</a:t>
            </a:r>
            <a:endParaRPr lang="en-US" sz="2000" b="0" i="0" dirty="0">
              <a:latin typeface="Calibri" panose="020F0502020204030204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55774" y="53941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latin typeface="Calibri" panose="020F0502020204030204" pitchFamily="34" charset="0"/>
              </a:rPr>
              <a:t>0</a:t>
            </a:r>
            <a:endParaRPr lang="en-US" sz="1800" i="0" dirty="0">
              <a:latin typeface="Calibri" panose="020F0502020204030204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427534" y="278553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Calibri" panose="020F0502020204030204" pitchFamily="34" charset="0"/>
              </a:rPr>
              <a:t>15</a:t>
            </a:r>
            <a:endParaRPr lang="en-US" sz="1800" i="0" dirty="0">
              <a:latin typeface="Calibri" panose="020F0502020204030204" pitchFamily="34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427534" y="194733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Calibri" panose="020F0502020204030204" pitchFamily="34" charset="0"/>
              </a:rPr>
              <a:t>20</a:t>
            </a:r>
            <a:endParaRPr lang="en-US" sz="1800" i="0" dirty="0">
              <a:latin typeface="Calibri" panose="020F0502020204030204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27534" y="364386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Calibri" panose="020F0502020204030204" pitchFamily="34" charset="0"/>
              </a:rPr>
              <a:t>10</a:t>
            </a:r>
            <a:endParaRPr lang="en-US" sz="1800" i="0" dirty="0">
              <a:latin typeface="Calibri" panose="020F0502020204030204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555774" y="44905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latin typeface="Calibri" panose="020F0502020204030204" pitchFamily="34" charset="0"/>
              </a:rPr>
              <a:t>5</a:t>
            </a:r>
            <a:endParaRPr lang="en-US" sz="1800" i="0" dirty="0">
              <a:latin typeface="Calibri" panose="020F0502020204030204" pitchFamily="34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2514600" y="572666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l-GR" dirty="0" smtClean="0">
                <a:solidFill>
                  <a:schemeClr val="tx1"/>
                </a:solidFill>
                <a:latin typeface="Calibri" panose="020F0502020204030204" pitchFamily="34" charset="0"/>
              </a:rPr>
              <a:t>Ψ</a:t>
            </a:r>
            <a:r>
              <a:rPr lang="en-US" baseline="-25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</a:t>
            </a:r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46" name="Group 145"/>
          <p:cNvGrpSpPr/>
          <p:nvPr/>
        </p:nvGrpSpPr>
        <p:grpSpPr>
          <a:xfrm>
            <a:off x="609604" y="5588237"/>
            <a:ext cx="4185167" cy="369332"/>
            <a:chOff x="656925" y="4800600"/>
            <a:chExt cx="3730083" cy="369332"/>
          </a:xfrm>
        </p:grpSpPr>
        <p:sp>
          <p:nvSpPr>
            <p:cNvPr id="147" name="TextBox 146"/>
            <p:cNvSpPr txBox="1"/>
            <p:nvPr/>
          </p:nvSpPr>
          <p:spPr>
            <a:xfrm>
              <a:off x="656925" y="4800600"/>
              <a:ext cx="424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0.0</a:t>
              </a:r>
              <a:endParaRPr lang="en-US" sz="1800" i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305025" y="4800600"/>
              <a:ext cx="424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0.2</a:t>
              </a:r>
              <a:endParaRPr lang="en-US" sz="1800" i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1981200" y="4800600"/>
              <a:ext cx="424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0.4</a:t>
              </a:r>
              <a:endParaRPr lang="en-US" sz="1800" i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628558" y="4800600"/>
              <a:ext cx="424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0.6</a:t>
              </a:r>
              <a:endParaRPr lang="en-US" sz="1800" i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286225" y="4800600"/>
              <a:ext cx="424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0.8</a:t>
              </a:r>
              <a:endParaRPr lang="en-US" sz="1800" i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962400" y="4800600"/>
              <a:ext cx="424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>
                  <a:solidFill>
                    <a:schemeClr val="tx1"/>
                  </a:solidFill>
                  <a:latin typeface="Calibri" panose="020F0502020204030204" pitchFamily="34" charset="0"/>
                </a:rPr>
                <a:t>1</a:t>
              </a:r>
              <a:r>
                <a:rPr lang="en-US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.0</a:t>
              </a:r>
              <a:endParaRPr lang="en-US" sz="1800" i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54" name="TextBox 153"/>
          <p:cNvSpPr txBox="1"/>
          <p:nvPr/>
        </p:nvSpPr>
        <p:spPr>
          <a:xfrm>
            <a:off x="744776" y="1096203"/>
            <a:ext cx="401686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NSTX-U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(6 NBI sources and n = 3 NTV)</a:t>
            </a:r>
            <a:endParaRPr lang="en-US" sz="1800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55" name="Straight Arrow Connector 154"/>
          <p:cNvCxnSpPr/>
          <p:nvPr/>
        </p:nvCxnSpPr>
        <p:spPr bwMode="auto">
          <a:xfrm>
            <a:off x="7111667" y="4957032"/>
            <a:ext cx="574964" cy="2245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6" name="Rectangle 155"/>
          <p:cNvSpPr/>
          <p:nvPr/>
        </p:nvSpPr>
        <p:spPr>
          <a:xfrm>
            <a:off x="6183271" y="4602105"/>
            <a:ext cx="12549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arginally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stable</a:t>
            </a:r>
            <a:endParaRPr lang="en-US" sz="1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2012255" y="2667000"/>
            <a:ext cx="247507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Steady-state </a:t>
            </a: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eached in ~ 3</a:t>
            </a:r>
            <a:r>
              <a:rPr lang="el-GR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τ</a:t>
            </a:r>
            <a:r>
              <a:rPr lang="en-US" sz="2000" baseline="-25000" dirty="0" smtClean="0">
                <a:latin typeface="Calibri" panose="020F0502020204030204" pitchFamily="34" charset="0"/>
                <a:cs typeface="Arial" panose="020B0604020202020204" pitchFamily="34" charset="0"/>
              </a:rPr>
              <a:t>m</a:t>
            </a:r>
            <a:endParaRPr lang="en-US" sz="2000" baseline="-250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 flipH="1">
            <a:off x="1447800" y="2563743"/>
            <a:ext cx="381000" cy="457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Rectangle 41"/>
          <p:cNvSpPr/>
          <p:nvPr/>
        </p:nvSpPr>
        <p:spPr>
          <a:xfrm>
            <a:off x="685800" y="1855857"/>
            <a:ext cx="25599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Marginally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stable profile</a:t>
            </a:r>
            <a:endParaRPr lang="en-US" sz="20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 flipH="1">
            <a:off x="2870992" y="4210866"/>
            <a:ext cx="374746" cy="42075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>
          <a:xfrm>
            <a:off x="2708737" y="3502977"/>
            <a:ext cx="1705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9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Broader stable</a:t>
            </a:r>
          </a:p>
          <a:p>
            <a:pPr algn="ctr"/>
            <a:r>
              <a:rPr lang="en-US" sz="2000" dirty="0" smtClean="0">
                <a:solidFill>
                  <a:srgbClr val="0099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profile</a:t>
            </a:r>
            <a:endParaRPr lang="en-US" sz="2000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cxnSp>
        <p:nvCxnSpPr>
          <p:cNvPr id="132" name="Straight Arrow Connector 131"/>
          <p:cNvCxnSpPr/>
          <p:nvPr/>
        </p:nvCxnSpPr>
        <p:spPr bwMode="auto">
          <a:xfrm flipV="1">
            <a:off x="7697970" y="1853247"/>
            <a:ext cx="1" cy="37782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3" name="Straight Arrow Connector 132"/>
          <p:cNvCxnSpPr/>
          <p:nvPr/>
        </p:nvCxnSpPr>
        <p:spPr bwMode="auto">
          <a:xfrm flipH="1">
            <a:off x="7697970" y="2231070"/>
            <a:ext cx="1" cy="3841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TextBox 59"/>
          <p:cNvSpPr txBox="1"/>
          <p:nvPr/>
        </p:nvSpPr>
        <p:spPr>
          <a:xfrm rot="16200000">
            <a:off x="3466261" y="3495878"/>
            <a:ext cx="3207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NBI, -</a:t>
            </a:r>
            <a:r>
              <a:rPr lang="en-US" sz="1800" b="0" i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NTV torque density (N/m</a:t>
            </a:r>
            <a:r>
              <a:rPr lang="en-US" sz="1800" b="0" i="0" baseline="30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sz="1800" b="0" i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)</a:t>
            </a:r>
            <a:endParaRPr lang="en-US" sz="1800" b="0" i="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504267" y="1640738"/>
            <a:ext cx="476412" cy="4071554"/>
            <a:chOff x="4572000" y="1640737"/>
            <a:chExt cx="476412" cy="4071555"/>
          </a:xfrm>
        </p:grpSpPr>
        <p:sp>
          <p:nvSpPr>
            <p:cNvPr id="62" name="TextBox 61"/>
            <p:cNvSpPr txBox="1"/>
            <p:nvPr/>
          </p:nvSpPr>
          <p:spPr>
            <a:xfrm>
              <a:off x="4572000" y="5342960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0.0</a:t>
              </a:r>
              <a:endParaRPr lang="en-US" sz="1800" i="0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572000" y="4419600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0.5</a:t>
              </a:r>
              <a:endParaRPr lang="en-US" sz="1800" i="0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572000" y="348826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1.0</a:t>
              </a:r>
              <a:endParaRPr lang="en-US" sz="1800" i="0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572000" y="2546670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1.5</a:t>
              </a:r>
              <a:endParaRPr lang="en-US" sz="1800" i="0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572000" y="164073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2.0</a:t>
              </a:r>
              <a:endParaRPr lang="en-US" sz="1800" i="0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 rot="16200000">
            <a:off x="4611990" y="3496935"/>
            <a:ext cx="2186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0" dirty="0" smtClean="0">
                <a:latin typeface="Calibri" panose="020F0502020204030204" pitchFamily="34" charset="0"/>
              </a:rPr>
              <a:t>Plasma rotation (</a:t>
            </a:r>
            <a:r>
              <a:rPr lang="en-US" sz="1600" dirty="0" err="1" smtClean="0">
                <a:latin typeface="Calibri" panose="020F0502020204030204" pitchFamily="34" charset="0"/>
              </a:rPr>
              <a:t>krad</a:t>
            </a:r>
            <a:r>
              <a:rPr lang="en-US" sz="1600" dirty="0" smtClean="0">
                <a:latin typeface="Calibri" panose="020F0502020204030204" pitchFamily="34" charset="0"/>
              </a:rPr>
              <a:t>/s</a:t>
            </a:r>
            <a:r>
              <a:rPr lang="en-US" sz="1600" b="0" i="0" dirty="0" smtClean="0">
                <a:latin typeface="Calibri" panose="020F0502020204030204" pitchFamily="34" charset="0"/>
              </a:rPr>
              <a:t>)</a:t>
            </a:r>
            <a:endParaRPr lang="en-US" sz="1600" b="0" i="0" dirty="0">
              <a:latin typeface="Calibri" panose="020F0502020204030204" pitchFamily="34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895869" y="2477533"/>
            <a:ext cx="3577281" cy="3058297"/>
          </a:xfrm>
          <a:custGeom>
            <a:avLst/>
            <a:gdLst>
              <a:gd name="connsiteX0" fmla="*/ 0 w 3577281"/>
              <a:gd name="connsiteY0" fmla="*/ 0 h 3058297"/>
              <a:gd name="connsiteX1" fmla="*/ 80319 w 3577281"/>
              <a:gd name="connsiteY1" fmla="*/ 24713 h 3058297"/>
              <a:gd name="connsiteX2" fmla="*/ 135924 w 3577281"/>
              <a:gd name="connsiteY2" fmla="*/ 55605 h 3058297"/>
              <a:gd name="connsiteX3" fmla="*/ 197708 w 3577281"/>
              <a:gd name="connsiteY3" fmla="*/ 117389 h 3058297"/>
              <a:gd name="connsiteX4" fmla="*/ 278027 w 3577281"/>
              <a:gd name="connsiteY4" fmla="*/ 210065 h 3058297"/>
              <a:gd name="connsiteX5" fmla="*/ 339811 w 3577281"/>
              <a:gd name="connsiteY5" fmla="*/ 308919 h 3058297"/>
              <a:gd name="connsiteX6" fmla="*/ 420130 w 3577281"/>
              <a:gd name="connsiteY6" fmla="*/ 457200 h 3058297"/>
              <a:gd name="connsiteX7" fmla="*/ 512805 w 3577281"/>
              <a:gd name="connsiteY7" fmla="*/ 642551 h 3058297"/>
              <a:gd name="connsiteX8" fmla="*/ 642551 w 3577281"/>
              <a:gd name="connsiteY8" fmla="*/ 871151 h 3058297"/>
              <a:gd name="connsiteX9" fmla="*/ 753762 w 3577281"/>
              <a:gd name="connsiteY9" fmla="*/ 1068859 h 3058297"/>
              <a:gd name="connsiteX10" fmla="*/ 864973 w 3577281"/>
              <a:gd name="connsiteY10" fmla="*/ 1235675 h 3058297"/>
              <a:gd name="connsiteX11" fmla="*/ 994719 w 3577281"/>
              <a:gd name="connsiteY11" fmla="*/ 1396313 h 3058297"/>
              <a:gd name="connsiteX12" fmla="*/ 1161535 w 3577281"/>
              <a:gd name="connsiteY12" fmla="*/ 1581665 h 3058297"/>
              <a:gd name="connsiteX13" fmla="*/ 1334530 w 3577281"/>
              <a:gd name="connsiteY13" fmla="*/ 1785551 h 3058297"/>
              <a:gd name="connsiteX14" fmla="*/ 1513703 w 3577281"/>
              <a:gd name="connsiteY14" fmla="*/ 1995616 h 3058297"/>
              <a:gd name="connsiteX15" fmla="*/ 1668162 w 3577281"/>
              <a:gd name="connsiteY15" fmla="*/ 2174789 h 3058297"/>
              <a:gd name="connsiteX16" fmla="*/ 1834978 w 3577281"/>
              <a:gd name="connsiteY16" fmla="*/ 2378675 h 3058297"/>
              <a:gd name="connsiteX17" fmla="*/ 2057400 w 3577281"/>
              <a:gd name="connsiteY17" fmla="*/ 2613454 h 3058297"/>
              <a:gd name="connsiteX18" fmla="*/ 2248930 w 3577281"/>
              <a:gd name="connsiteY18" fmla="*/ 2798805 h 3058297"/>
              <a:gd name="connsiteX19" fmla="*/ 2440459 w 3577281"/>
              <a:gd name="connsiteY19" fmla="*/ 2947086 h 3058297"/>
              <a:gd name="connsiteX20" fmla="*/ 2551670 w 3577281"/>
              <a:gd name="connsiteY20" fmla="*/ 3002692 h 3058297"/>
              <a:gd name="connsiteX21" fmla="*/ 2644346 w 3577281"/>
              <a:gd name="connsiteY21" fmla="*/ 3052119 h 3058297"/>
              <a:gd name="connsiteX22" fmla="*/ 2786449 w 3577281"/>
              <a:gd name="connsiteY22" fmla="*/ 3058297 h 3058297"/>
              <a:gd name="connsiteX23" fmla="*/ 2940908 w 3577281"/>
              <a:gd name="connsiteY23" fmla="*/ 3052119 h 3058297"/>
              <a:gd name="connsiteX24" fmla="*/ 3064476 w 3577281"/>
              <a:gd name="connsiteY24" fmla="*/ 3033584 h 3058297"/>
              <a:gd name="connsiteX25" fmla="*/ 3212757 w 3577281"/>
              <a:gd name="connsiteY25" fmla="*/ 3002692 h 3058297"/>
              <a:gd name="connsiteX26" fmla="*/ 3367216 w 3577281"/>
              <a:gd name="connsiteY26" fmla="*/ 3002692 h 3058297"/>
              <a:gd name="connsiteX27" fmla="*/ 3466070 w 3577281"/>
              <a:gd name="connsiteY27" fmla="*/ 3021227 h 3058297"/>
              <a:gd name="connsiteX28" fmla="*/ 3577281 w 3577281"/>
              <a:gd name="connsiteY28" fmla="*/ 3052119 h 305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577281" h="3058297">
                <a:moveTo>
                  <a:pt x="0" y="0"/>
                </a:moveTo>
                <a:lnTo>
                  <a:pt x="80319" y="24713"/>
                </a:lnTo>
                <a:lnTo>
                  <a:pt x="135924" y="55605"/>
                </a:lnTo>
                <a:lnTo>
                  <a:pt x="197708" y="117389"/>
                </a:lnTo>
                <a:lnTo>
                  <a:pt x="278027" y="210065"/>
                </a:lnTo>
                <a:lnTo>
                  <a:pt x="339811" y="308919"/>
                </a:lnTo>
                <a:lnTo>
                  <a:pt x="420130" y="457200"/>
                </a:lnTo>
                <a:lnTo>
                  <a:pt x="512805" y="642551"/>
                </a:lnTo>
                <a:lnTo>
                  <a:pt x="642551" y="871151"/>
                </a:lnTo>
                <a:lnTo>
                  <a:pt x="753762" y="1068859"/>
                </a:lnTo>
                <a:lnTo>
                  <a:pt x="864973" y="1235675"/>
                </a:lnTo>
                <a:lnTo>
                  <a:pt x="994719" y="1396313"/>
                </a:lnTo>
                <a:lnTo>
                  <a:pt x="1161535" y="1581665"/>
                </a:lnTo>
                <a:lnTo>
                  <a:pt x="1334530" y="1785551"/>
                </a:lnTo>
                <a:lnTo>
                  <a:pt x="1513703" y="1995616"/>
                </a:lnTo>
                <a:lnTo>
                  <a:pt x="1668162" y="2174789"/>
                </a:lnTo>
                <a:lnTo>
                  <a:pt x="1834978" y="2378675"/>
                </a:lnTo>
                <a:lnTo>
                  <a:pt x="2057400" y="2613454"/>
                </a:lnTo>
                <a:lnTo>
                  <a:pt x="2248930" y="2798805"/>
                </a:lnTo>
                <a:lnTo>
                  <a:pt x="2440459" y="2947086"/>
                </a:lnTo>
                <a:lnTo>
                  <a:pt x="2551670" y="3002692"/>
                </a:lnTo>
                <a:lnTo>
                  <a:pt x="2644346" y="3052119"/>
                </a:lnTo>
                <a:lnTo>
                  <a:pt x="2786449" y="3058297"/>
                </a:lnTo>
                <a:lnTo>
                  <a:pt x="2940908" y="3052119"/>
                </a:lnTo>
                <a:lnTo>
                  <a:pt x="3064476" y="3033584"/>
                </a:lnTo>
                <a:lnTo>
                  <a:pt x="3212757" y="3002692"/>
                </a:lnTo>
                <a:lnTo>
                  <a:pt x="3367216" y="3002692"/>
                </a:lnTo>
                <a:lnTo>
                  <a:pt x="3466070" y="3021227"/>
                </a:lnTo>
                <a:lnTo>
                  <a:pt x="3577281" y="3052119"/>
                </a:lnTo>
              </a:path>
            </a:pathLst>
          </a:custGeom>
          <a:noFill/>
          <a:ln w="158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76" name="Text Box 19"/>
          <p:cNvSpPr txBox="1">
            <a:spLocks noChangeArrowheads="1"/>
          </p:cNvSpPr>
          <p:nvPr/>
        </p:nvSpPr>
        <p:spPr bwMode="auto">
          <a:xfrm>
            <a:off x="1100096" y="4729399"/>
            <a:ext cx="912163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b="0" i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NBI</a:t>
            </a:r>
          </a:p>
        </p:txBody>
      </p:sp>
      <p:sp>
        <p:nvSpPr>
          <p:cNvPr id="77" name="Text Box 19"/>
          <p:cNvSpPr txBox="1">
            <a:spLocks noChangeArrowheads="1"/>
          </p:cNvSpPr>
          <p:nvPr/>
        </p:nvSpPr>
        <p:spPr bwMode="auto">
          <a:xfrm>
            <a:off x="3546716" y="4445477"/>
            <a:ext cx="831188" cy="400110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b="0" i="0" dirty="0" smtClean="0">
                <a:solidFill>
                  <a:srgbClr val="6600FF"/>
                </a:solidFill>
                <a:latin typeface="Calibri" panose="020F0502020204030204" pitchFamily="34" charset="0"/>
              </a:rPr>
              <a:t>NTV</a:t>
            </a:r>
          </a:p>
        </p:txBody>
      </p:sp>
      <p:cxnSp>
        <p:nvCxnSpPr>
          <p:cNvPr id="78" name="Straight Arrow Connector 77"/>
          <p:cNvCxnSpPr/>
          <p:nvPr/>
        </p:nvCxnSpPr>
        <p:spPr bwMode="auto">
          <a:xfrm flipH="1">
            <a:off x="3505201" y="4848589"/>
            <a:ext cx="311520" cy="43788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66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65298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-5062" y="1055078"/>
            <a:ext cx="9149062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6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8143" y="1497687"/>
            <a:ext cx="6230257" cy="26866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27013" indent="-227013">
              <a:spcAft>
                <a:spcPts val="300"/>
              </a:spcAft>
            </a:pPr>
            <a:r>
              <a:rPr lang="en-US" b="1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Projected to access high neutron wall loading at moderate R, </a:t>
            </a:r>
            <a:r>
              <a:rPr lang="en-US" b="1" i="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i="0" kern="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en-US" b="1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39725" lvl="1" indent="-171450">
              <a:spcAft>
                <a:spcPts val="300"/>
              </a:spcAft>
            </a:pPr>
            <a:r>
              <a:rPr lang="en-US" sz="1600" b="1" i="0" kern="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600" b="1" i="0" kern="0" baseline="-250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="1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1-2 MW/m</a:t>
            </a:r>
            <a:r>
              <a:rPr lang="en-US" sz="1600" b="1" i="0" kern="0" baseline="300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1600" b="1" i="0" kern="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b="1" i="0" kern="0" baseline="-250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</a:t>
            </a:r>
            <a:r>
              <a:rPr lang="en-US" sz="1600" b="1" i="0" kern="0" baseline="-250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50-200MW, R</a:t>
            </a:r>
            <a:r>
              <a:rPr lang="en-US" sz="1600" b="1" i="0" kern="0" baseline="-250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kern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0.8-1.8m</a:t>
            </a:r>
            <a:endParaRPr lang="en-US" b="1" i="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>
              <a:lnSpc>
                <a:spcPct val="150000"/>
              </a:lnSpc>
              <a:spcAft>
                <a:spcPts val="300"/>
              </a:spcAft>
            </a:pPr>
            <a:r>
              <a:rPr lang="en-US" b="1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Modular, simplified maintenance</a:t>
            </a:r>
            <a:endParaRPr lang="en-US" sz="1800" b="1" i="0" kern="0" dirty="0" smtClean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9036"/>
            <a:ext cx="9144000" cy="9220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ct val="107200"/>
              </a:lnSpc>
            </a:pPr>
            <a:r>
              <a:rPr sz="2800" dirty="0"/>
              <a:t>Design studies show </a:t>
            </a:r>
            <a:r>
              <a:rPr sz="2800" spc="-5" dirty="0"/>
              <a:t>ST </a:t>
            </a:r>
            <a:r>
              <a:rPr sz="2800" dirty="0"/>
              <a:t>potentially attractive </a:t>
            </a:r>
            <a:r>
              <a:rPr sz="2800" dirty="0" smtClean="0"/>
              <a:t>as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sz="2800" dirty="0" smtClean="0"/>
              <a:t>Fusion </a:t>
            </a:r>
            <a:r>
              <a:rPr sz="2800" dirty="0"/>
              <a:t>Nuclear Science Facility </a:t>
            </a:r>
            <a:r>
              <a:rPr sz="2800" spc="-5" dirty="0"/>
              <a:t>(FNSF</a:t>
            </a:r>
            <a:r>
              <a:rPr sz="2800" spc="-5" dirty="0" smtClean="0"/>
              <a:t>)</a:t>
            </a:r>
            <a:endParaRPr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-5062" y="1066800"/>
            <a:ext cx="9149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FNSF:  </a:t>
            </a:r>
            <a:r>
              <a:rPr lang="en-US" sz="22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Provide neutron </a:t>
            </a:r>
            <a:r>
              <a:rPr lang="en-US" sz="220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fluence</a:t>
            </a:r>
            <a:r>
              <a:rPr lang="en-US" sz="22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for material/component R&amp;D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23093" t="23322" r="19881" b="13478"/>
          <a:stretch>
            <a:fillRect/>
          </a:stretch>
        </p:blipFill>
        <p:spPr bwMode="auto">
          <a:xfrm>
            <a:off x="2195" y="3396200"/>
            <a:ext cx="3771519" cy="310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5638800" y="1871246"/>
            <a:ext cx="3429000" cy="4605754"/>
            <a:chOff x="6298248" y="2213610"/>
            <a:chExt cx="2765330" cy="3501390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74" t="16028" r="24157" b="1858"/>
            <a:stretch/>
          </p:blipFill>
          <p:spPr bwMode="auto">
            <a:xfrm>
              <a:off x="6298248" y="2213610"/>
              <a:ext cx="276533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8686800" y="5334000"/>
              <a:ext cx="152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240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352800" y="3650343"/>
            <a:ext cx="2819400" cy="1449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285"/>
              </a:lnSpc>
            </a:pPr>
            <a:r>
              <a:rPr sz="2000" b="1" spc="-5" dirty="0">
                <a:latin typeface="Arial"/>
                <a:cs typeface="Arial"/>
              </a:rPr>
              <a:t>FNSF with </a:t>
            </a:r>
            <a:endParaRPr lang="en-US" sz="2000" b="1" spc="-5" dirty="0" smtClean="0">
              <a:latin typeface="Arial"/>
              <a:cs typeface="Arial"/>
            </a:endParaRPr>
          </a:p>
          <a:p>
            <a:pPr algn="ctr">
              <a:lnSpc>
                <a:spcPts val="2285"/>
              </a:lnSpc>
            </a:pPr>
            <a:r>
              <a:rPr sz="2000" b="1" spc="-10" dirty="0" smtClean="0">
                <a:latin typeface="Arial"/>
                <a:cs typeface="Arial"/>
              </a:rPr>
              <a:t>copper </a:t>
            </a:r>
            <a:r>
              <a:rPr sz="2000" b="1" spc="-5" dirty="0">
                <a:latin typeface="Arial"/>
                <a:cs typeface="Arial"/>
              </a:rPr>
              <a:t>TF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coils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ts val="2160"/>
              </a:lnSpc>
            </a:pP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A=1.7, </a:t>
            </a:r>
            <a:r>
              <a:rPr sz="2000" spc="5" dirty="0">
                <a:solidFill>
                  <a:srgbClr val="336699"/>
                </a:solidFill>
                <a:latin typeface="Arial"/>
                <a:cs typeface="Arial"/>
              </a:rPr>
              <a:t>R</a:t>
            </a:r>
            <a:r>
              <a:rPr sz="1950" spc="7" baseline="-21367" dirty="0">
                <a:solidFill>
                  <a:srgbClr val="336699"/>
                </a:solidFill>
                <a:latin typeface="Arial"/>
                <a:cs typeface="Arial"/>
              </a:rPr>
              <a:t>0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=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1.7m </a:t>
            </a:r>
            <a:r>
              <a:rPr lang="en-US" sz="2000" spc="-5" dirty="0" err="1" smtClean="0">
                <a:solidFill>
                  <a:srgbClr val="C00000"/>
                </a:solidFill>
                <a:cs typeface="Arial"/>
              </a:rPr>
              <a:t>Fluence</a:t>
            </a:r>
            <a:r>
              <a:rPr lang="en-US" sz="2000" spc="-5" dirty="0" smtClean="0">
                <a:solidFill>
                  <a:srgbClr val="C00000"/>
                </a:solidFill>
                <a:cs typeface="Arial"/>
              </a:rPr>
              <a:t> = </a:t>
            </a:r>
            <a:r>
              <a:rPr sz="2000" spc="-5" dirty="0" smtClean="0">
                <a:solidFill>
                  <a:srgbClr val="C00000"/>
                </a:solidFill>
                <a:latin typeface="Arial"/>
                <a:cs typeface="Arial"/>
              </a:rPr>
              <a:t>6MWy/m</a:t>
            </a:r>
            <a:r>
              <a:rPr sz="1950" spc="-7" baseline="2564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endParaRPr lang="en-US" sz="2000" spc="-5" dirty="0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lnSpc>
                <a:spcPts val="2275"/>
              </a:lnSpc>
            </a:pPr>
            <a:r>
              <a:rPr sz="2000" spc="-5" dirty="0" smtClean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lang="en-US" sz="2000" spc="-5" dirty="0" smtClean="0">
                <a:solidFill>
                  <a:srgbClr val="C00000"/>
                </a:solidFill>
                <a:latin typeface="Arial"/>
                <a:cs typeface="Arial"/>
              </a:rPr>
              <a:t>ritium breeding ratio</a:t>
            </a:r>
            <a:r>
              <a:rPr sz="2000" spc="-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C00000"/>
                </a:solidFill>
                <a:latin typeface="Arial"/>
                <a:cs typeface="Arial"/>
              </a:rPr>
              <a:t>~</a:t>
            </a:r>
            <a:r>
              <a:rPr sz="2000" spc="-1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endParaRPr sz="20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1116293">
            <a:off x="5181599" y="2990509"/>
            <a:ext cx="693494" cy="381000"/>
          </a:xfrm>
          <a:prstGeom prst="rightArrow">
            <a:avLst>
              <a:gd name="adj1" fmla="val 65822"/>
              <a:gd name="adj2" fmla="val 50000"/>
            </a:avLst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64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63040"/>
            <a:ext cx="4572000" cy="39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040"/>
            <a:ext cx="4572000" cy="39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876"/>
            <a:ext cx="9144000" cy="9747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DCON confirms NSTX-U above the no-wall limit; </a:t>
            </a:r>
            <a:br>
              <a:rPr lang="en-US" sz="2800" dirty="0" smtClean="0">
                <a:latin typeface="Calibri" pitchFamily="34" charset="0"/>
                <a:cs typeface="Calibri" pitchFamily="34" charset="0"/>
              </a:rPr>
            </a:br>
            <a:r>
              <a:rPr lang="en-US" sz="2800" dirty="0" smtClean="0">
                <a:latin typeface="Calibri" pitchFamily="34" charset="0"/>
                <a:cs typeface="Calibri" pitchFamily="34" charset="0"/>
              </a:rPr>
              <a:t>NSTX-based model gives good estimate 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891" y="990600"/>
            <a:ext cx="4482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336699"/>
                </a:solidFill>
                <a:latin typeface="Calibri" panose="020F0502020204030204" pitchFamily="34" charset="0"/>
              </a:rPr>
              <a:t>NSTX-U H-mode discharges: 204112</a:t>
            </a:r>
            <a:endParaRPr lang="en-US" sz="2000" u="sng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400" y="3581400"/>
            <a:ext cx="62388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DCON</a:t>
            </a:r>
            <a:endParaRPr lang="en-US" sz="1400" dirty="0">
              <a:latin typeface="Calibri" panose="020F050202020403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85800" y="3657600"/>
            <a:ext cx="0" cy="457200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85800" y="4337304"/>
            <a:ext cx="0" cy="463296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96686" y="4010792"/>
            <a:ext cx="13149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Above no-wall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limit</a:t>
            </a:r>
            <a:endParaRPr lang="en-US" sz="11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" y="4567368"/>
            <a:ext cx="5389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Below</a:t>
            </a:r>
            <a:endParaRPr lang="en-US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2990" y="1641110"/>
            <a:ext cx="18565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Calibri" panose="020F0502020204030204" pitchFamily="34" charset="0"/>
              </a:rPr>
              <a:t>Composite no-wall limit model</a:t>
            </a:r>
            <a:endParaRPr lang="en-US" sz="1050" dirty="0">
              <a:latin typeface="Calibri" panose="020F050202020403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905000" y="1895026"/>
            <a:ext cx="76200" cy="287267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00800" y="3581400"/>
            <a:ext cx="62388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DCON</a:t>
            </a:r>
            <a:endParaRPr lang="en-US" sz="1400" dirty="0">
              <a:latin typeface="Calibri" panose="020F050202020403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257800" y="3657600"/>
            <a:ext cx="0" cy="457200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257800" y="4337304"/>
            <a:ext cx="0" cy="463296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7800" y="4010792"/>
            <a:ext cx="13149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Above no-wall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1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limit</a:t>
            </a:r>
            <a:endParaRPr lang="en-US" sz="11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34000" y="4567368"/>
            <a:ext cx="5389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Below</a:t>
            </a:r>
            <a:endParaRPr lang="en-US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05400" y="9906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336699"/>
                </a:solidFill>
                <a:latin typeface="Calibri" panose="020F0502020204030204" pitchFamily="34" charset="0"/>
              </a:rPr>
              <a:t>204118</a:t>
            </a:r>
            <a:r>
              <a:rPr lang="en-US" sz="2000" dirty="0" smtClean="0">
                <a:solidFill>
                  <a:srgbClr val="336699"/>
                </a:solidFill>
                <a:latin typeface="Calibri" panose="020F0502020204030204" pitchFamily="34" charset="0"/>
              </a:rPr>
              <a:t>		</a:t>
            </a:r>
            <a:r>
              <a:rPr lang="en-US" sz="2000" dirty="0">
                <a:solidFill>
                  <a:srgbClr val="336699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rgbClr val="336699"/>
                </a:solidFill>
                <a:latin typeface="Calibri" panose="020F0502020204030204" pitchFamily="34" charset="0"/>
              </a:rPr>
              <a:t>         </a:t>
            </a:r>
            <a:r>
              <a:rPr lang="en-US" sz="2000" u="sng" dirty="0" smtClean="0">
                <a:solidFill>
                  <a:srgbClr val="336699"/>
                </a:solidFill>
                <a:latin typeface="Calibri" panose="020F0502020204030204" pitchFamily="34" charset="0"/>
              </a:rPr>
              <a:t>(April 2016)</a:t>
            </a:r>
            <a:endParaRPr lang="en-US" sz="2000" u="sng" dirty="0">
              <a:solidFill>
                <a:srgbClr val="336699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68223" y="1666552"/>
            <a:ext cx="18565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Calibri" panose="020F0502020204030204" pitchFamily="34" charset="0"/>
              </a:rPr>
              <a:t>Composite no-wall limit model</a:t>
            </a:r>
            <a:endParaRPr lang="en-US" sz="1050" dirty="0">
              <a:latin typeface="Calibri" panose="020F0502020204030204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6420233" y="1920468"/>
            <a:ext cx="76200" cy="287267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 smtClean="0">
                <a:latin typeface="Calibri" panose="020F0502020204030204" pitchFamily="34" charset="0"/>
                <a:cs typeface="Arial" pitchFamily="34" charset="0"/>
              </a:rPr>
              <a:t>NSTX no-wall limit model (</a:t>
            </a:r>
            <a:r>
              <a:rPr lang="en-US" b="0" i="0" dirty="0" smtClean="0">
                <a:solidFill>
                  <a:srgbClr val="008080"/>
                </a:solidFill>
                <a:latin typeface="Calibri" panose="020F0502020204030204" pitchFamily="34" charset="0"/>
                <a:cs typeface="Arial" pitchFamily="34" charset="0"/>
              </a:rPr>
              <a:t>[J.W. </a:t>
            </a:r>
            <a:r>
              <a:rPr lang="en-US" b="0" i="0" dirty="0" err="1" smtClean="0">
                <a:solidFill>
                  <a:srgbClr val="008080"/>
                </a:solidFill>
                <a:latin typeface="Calibri" panose="020F0502020204030204" pitchFamily="34" charset="0"/>
                <a:cs typeface="Arial" pitchFamily="34" charset="0"/>
              </a:rPr>
              <a:t>Berkery</a:t>
            </a:r>
            <a:r>
              <a:rPr lang="en-US" b="0" i="0" dirty="0" smtClean="0">
                <a:solidFill>
                  <a:srgbClr val="008080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b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et al., </a:t>
            </a:r>
            <a:r>
              <a:rPr lang="en-US" b="0" i="0" dirty="0" err="1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Nucl</a:t>
            </a:r>
            <a:r>
              <a:rPr lang="en-US" b="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. Fusion </a:t>
            </a:r>
            <a:r>
              <a:rPr lang="en-US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55</a:t>
            </a:r>
            <a:r>
              <a:rPr lang="en-US" b="1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, </a:t>
            </a:r>
            <a:r>
              <a:rPr lang="en-US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123007</a:t>
            </a:r>
            <a:r>
              <a:rPr lang="en-US" b="0" i="0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 (2015</a:t>
            </a:r>
            <a:r>
              <a:rPr lang="en-US" dirty="0" smtClean="0">
                <a:solidFill>
                  <a:srgbClr val="008080"/>
                </a:solidFill>
                <a:latin typeface="Calibri" pitchFamily="34" charset="0"/>
                <a:cs typeface="Arial" pitchFamily="34" charset="0"/>
              </a:rPr>
              <a:t>)]</a:t>
            </a:r>
            <a:r>
              <a:rPr lang="en-US" dirty="0" smtClean="0">
                <a:latin typeface="Calibri" pitchFamily="34" charset="0"/>
                <a:cs typeface="Arial" pitchFamily="34" charset="0"/>
              </a:rPr>
              <a:t>) includes internal inductance, pressure peaking, and aspect ratio, predicts NSTX-U DCON no-wall limit</a:t>
            </a:r>
            <a:endParaRPr lang="en-US" b="0" i="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6264" y="5475343"/>
            <a:ext cx="4690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J.W.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Berkery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, S.A.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Sabbagh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(Columbia University)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23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755" y="1143000"/>
            <a:ext cx="8513445" cy="2363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0665" marR="5080" indent="-227965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400" b="1" spc="-5" dirty="0">
                <a:latin typeface="Arial"/>
                <a:cs typeface="Arial"/>
              </a:rPr>
              <a:t>1</a:t>
            </a:r>
            <a:r>
              <a:rPr sz="2400" b="1" spc="-7" baseline="24305" dirty="0">
                <a:latin typeface="Arial"/>
                <a:cs typeface="Arial"/>
              </a:rPr>
              <a:t>st </a:t>
            </a:r>
            <a:r>
              <a:rPr sz="2400" b="1" spc="-5" dirty="0" smtClean="0">
                <a:latin typeface="Arial"/>
                <a:cs typeface="Arial"/>
              </a:rPr>
              <a:t>year: </a:t>
            </a:r>
            <a:r>
              <a:rPr sz="2400" spc="-5" dirty="0">
                <a:latin typeface="Arial"/>
                <a:cs typeface="Arial"/>
              </a:rPr>
              <a:t>Limit forces </a:t>
            </a:r>
            <a:r>
              <a:rPr sz="2400" spc="-5" dirty="0" smtClean="0">
                <a:latin typeface="Arial"/>
                <a:cs typeface="Arial"/>
              </a:rPr>
              <a:t>to </a:t>
            </a:r>
            <a:r>
              <a:rPr sz="2400" dirty="0">
                <a:latin typeface="Arial"/>
                <a:cs typeface="Arial"/>
              </a:rPr>
              <a:t>½ </a:t>
            </a:r>
            <a:r>
              <a:rPr sz="2400" spc="-5" dirty="0">
                <a:latin typeface="Arial"/>
                <a:cs typeface="Arial"/>
              </a:rPr>
              <a:t>way between </a:t>
            </a:r>
            <a:r>
              <a:rPr sz="2400" spc="-5" dirty="0" smtClean="0">
                <a:latin typeface="Arial"/>
                <a:cs typeface="Arial"/>
              </a:rPr>
              <a:t>NSTX</a:t>
            </a:r>
            <a:r>
              <a:rPr lang="en-US" sz="2400" spc="-5" dirty="0" smtClean="0">
                <a:latin typeface="Arial"/>
                <a:cs typeface="Arial"/>
              </a:rPr>
              <a:t> and</a:t>
            </a:r>
            <a:r>
              <a:rPr sz="2400" spc="-5" dirty="0" smtClean="0">
                <a:latin typeface="Arial"/>
                <a:cs typeface="Arial"/>
              </a:rPr>
              <a:t> NSTX-U</a:t>
            </a:r>
            <a:r>
              <a:rPr lang="en-US" sz="2400" spc="-5" dirty="0" smtClean="0">
                <a:latin typeface="Arial"/>
                <a:cs typeface="Arial"/>
              </a:rPr>
              <a:t>,</a:t>
            </a:r>
            <a:r>
              <a:rPr sz="2400" spc="-5" dirty="0" smtClean="0">
                <a:latin typeface="Arial"/>
                <a:cs typeface="Arial"/>
              </a:rPr>
              <a:t> and </a:t>
            </a:r>
            <a:r>
              <a:rPr sz="2400" dirty="0">
                <a:latin typeface="Arial"/>
                <a:cs typeface="Arial"/>
              </a:rPr>
              <a:t>½ </a:t>
            </a:r>
            <a:r>
              <a:rPr lang="en-US" sz="2400" dirty="0" smtClean="0">
                <a:latin typeface="Arial"/>
                <a:cs typeface="Arial"/>
              </a:rPr>
              <a:t>of </a:t>
            </a:r>
            <a:r>
              <a:rPr sz="2400" spc="-5" dirty="0" smtClean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design-point heating of any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coil</a:t>
            </a:r>
            <a:endParaRPr sz="2400" dirty="0"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9"/>
              </a:spcBef>
              <a:buChar char="–"/>
              <a:tabLst>
                <a:tab pos="469900" algn="l"/>
              </a:tabLst>
            </a:pP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Presently operating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at </a:t>
            </a:r>
            <a:r>
              <a:rPr sz="2000" spc="5" dirty="0">
                <a:solidFill>
                  <a:srgbClr val="336699"/>
                </a:solidFill>
                <a:latin typeface="Arial"/>
                <a:cs typeface="Arial"/>
              </a:rPr>
              <a:t>B</a:t>
            </a:r>
            <a:r>
              <a:rPr sz="1950" spc="7" baseline="-21367" dirty="0">
                <a:solidFill>
                  <a:srgbClr val="336699"/>
                </a:solidFill>
                <a:latin typeface="Arial"/>
                <a:cs typeface="Arial"/>
              </a:rPr>
              <a:t>T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~</a:t>
            </a:r>
            <a:r>
              <a:rPr sz="2000" spc="-5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0.65T</a:t>
            </a:r>
            <a:endParaRPr lang="en-US" sz="2000" spc="-5" dirty="0">
              <a:solidFill>
                <a:srgbClr val="336699"/>
              </a:solidFill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9"/>
              </a:spcBef>
              <a:buChar char="–"/>
              <a:tabLst>
                <a:tab pos="469900" algn="l"/>
              </a:tabLst>
            </a:pP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Increase to </a:t>
            </a:r>
            <a:r>
              <a:rPr lang="en-US" sz="2000" spc="5" dirty="0" smtClean="0">
                <a:solidFill>
                  <a:srgbClr val="336699"/>
                </a:solidFill>
                <a:latin typeface="Arial"/>
                <a:cs typeface="Arial"/>
              </a:rPr>
              <a:t>B</a:t>
            </a:r>
            <a:r>
              <a:rPr lang="en-US" sz="1950" spc="7" baseline="-21367" dirty="0" smtClean="0">
                <a:solidFill>
                  <a:srgbClr val="336699"/>
                </a:solidFill>
                <a:latin typeface="Arial"/>
                <a:cs typeface="Arial"/>
              </a:rPr>
              <a:t>T </a:t>
            </a:r>
            <a:r>
              <a:rPr lang="en-US" sz="2000" spc="-5" dirty="0">
                <a:solidFill>
                  <a:srgbClr val="336699"/>
                </a:solidFill>
                <a:latin typeface="Arial"/>
                <a:cs typeface="Arial"/>
              </a:rPr>
              <a:t>~</a:t>
            </a:r>
            <a:r>
              <a:rPr lang="en-US" sz="2000" spc="-5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0.8T after completing engineering analysis </a:t>
            </a:r>
            <a:endParaRPr sz="2000" dirty="0" smtClean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Font typeface="Arial"/>
              <a:buChar char="•"/>
              <a:tabLst>
                <a:tab pos="241300" algn="l"/>
              </a:tabLst>
            </a:pPr>
            <a:r>
              <a:rPr sz="2400" b="1" spc="-5" dirty="0" smtClean="0">
                <a:latin typeface="Arial"/>
                <a:cs typeface="Arial"/>
              </a:rPr>
              <a:t>2</a:t>
            </a:r>
            <a:r>
              <a:rPr sz="2400" b="1" spc="-7" baseline="24305" dirty="0" smtClean="0">
                <a:latin typeface="Arial"/>
                <a:cs typeface="Arial"/>
              </a:rPr>
              <a:t>nd </a:t>
            </a:r>
            <a:r>
              <a:rPr sz="2400" b="1" spc="-5" dirty="0" smtClean="0">
                <a:latin typeface="Arial"/>
                <a:cs typeface="Arial"/>
              </a:rPr>
              <a:t>year</a:t>
            </a:r>
            <a:r>
              <a:rPr lang="en-US" sz="2400" b="1" spc="-5" dirty="0" smtClean="0">
                <a:latin typeface="Arial"/>
                <a:cs typeface="Arial"/>
              </a:rPr>
              <a:t> goal</a:t>
            </a:r>
            <a:r>
              <a:rPr sz="2400" b="1" spc="-5" dirty="0" smtClean="0">
                <a:latin typeface="Arial"/>
                <a:cs typeface="Arial"/>
              </a:rPr>
              <a:t>: </a:t>
            </a:r>
            <a:r>
              <a:rPr sz="2400" spc="-5" dirty="0" smtClean="0">
                <a:latin typeface="Arial"/>
                <a:cs typeface="Arial"/>
              </a:rPr>
              <a:t>Full field and current, coil</a:t>
            </a:r>
            <a:r>
              <a:rPr sz="2400" spc="295" dirty="0" smtClean="0">
                <a:latin typeface="Arial"/>
                <a:cs typeface="Arial"/>
              </a:rPr>
              <a:t> </a:t>
            </a:r>
            <a:r>
              <a:rPr sz="2400" spc="-5" dirty="0" smtClean="0">
                <a:latin typeface="Arial"/>
                <a:cs typeface="Arial"/>
              </a:rPr>
              <a:t>heating</a:t>
            </a:r>
            <a:r>
              <a:rPr lang="en-US" sz="2400" spc="-5" dirty="0" smtClean="0">
                <a:latin typeface="Arial"/>
                <a:cs typeface="Arial"/>
              </a:rPr>
              <a:t> to ¾ of limit</a:t>
            </a:r>
            <a:endParaRPr sz="2400" dirty="0" smtClean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Font typeface="Arial"/>
              <a:buChar char="•"/>
              <a:tabLst>
                <a:tab pos="241300" algn="l"/>
              </a:tabLst>
            </a:pPr>
            <a:r>
              <a:rPr sz="2400" b="1" spc="-5" dirty="0" smtClean="0">
                <a:latin typeface="Arial"/>
                <a:cs typeface="Arial"/>
              </a:rPr>
              <a:t>3</a:t>
            </a:r>
            <a:r>
              <a:rPr sz="2400" b="1" spc="-7" baseline="24305" dirty="0" smtClean="0">
                <a:latin typeface="Arial"/>
                <a:cs typeface="Arial"/>
              </a:rPr>
              <a:t>rd </a:t>
            </a:r>
            <a:r>
              <a:rPr sz="2400" b="1" spc="-5" dirty="0" smtClean="0">
                <a:latin typeface="Arial"/>
                <a:cs typeface="Arial"/>
              </a:rPr>
              <a:t>year</a:t>
            </a:r>
            <a:r>
              <a:rPr lang="en-US" sz="2400" b="1" spc="-5" dirty="0" smtClean="0">
                <a:latin typeface="Arial"/>
                <a:cs typeface="Arial"/>
              </a:rPr>
              <a:t> goal</a:t>
            </a:r>
            <a:r>
              <a:rPr sz="2400" b="1" spc="-5" dirty="0" smtClean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Full</a:t>
            </a:r>
            <a:r>
              <a:rPr sz="2400" spc="19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capability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120917"/>
              </p:ext>
            </p:extLst>
          </p:nvPr>
        </p:nvGraphicFramePr>
        <p:xfrm>
          <a:off x="228600" y="3810000"/>
          <a:ext cx="8686800" cy="2501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7000"/>
                <a:gridCol w="914400"/>
                <a:gridCol w="1371600"/>
                <a:gridCol w="1371600"/>
                <a:gridCol w="1295400"/>
                <a:gridCol w="1066800"/>
              </a:tblGrid>
              <a:tr h="8228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6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Parameter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NSTX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156845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(Max.)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00355" marR="2940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1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99720" marR="2940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2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61620" marR="255904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3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NSTX-U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299720" marR="118745" indent="-17462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ima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te 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Goal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3351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575" b="1" spc="97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[MA]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~1.6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3022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3351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75" b="1" spc="89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[T]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0.55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</a:t>
                      </a:r>
                      <a:r>
                        <a:rPr sz="1600" b="1" spc="-5" dirty="0" smtClean="0">
                          <a:latin typeface="Arial"/>
                          <a:cs typeface="Arial"/>
                        </a:rPr>
                        <a:t>0.8</a:t>
                      </a:r>
                      <a:r>
                        <a:rPr lang="en-US" sz="1600" b="1" spc="-5" dirty="0" smtClean="0">
                          <a:latin typeface="Arial"/>
                          <a:cs typeface="Arial"/>
                        </a:rPr>
                        <a:t> (0.65)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3022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4296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Allowed TF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[MA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s]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7.3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80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marR="502284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120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160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160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579013">
                <a:tc>
                  <a:txBody>
                    <a:bodyPr/>
                    <a:lstStyle/>
                    <a:p>
                      <a:pPr marL="170180" marR="163195" indent="28321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-21164" dirty="0">
                          <a:latin typeface="Arial"/>
                          <a:cs typeface="Arial"/>
                        </a:rPr>
                        <a:t>P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Flat-Top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at max.  allowed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t, 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spc="-67" baseline="-21164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,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600" b="1" spc="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75" b="1" spc="262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[s]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~0.4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~3.5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55625" algn="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~3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5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203061"/>
            <a:ext cx="9144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NSTX-U device performance</a:t>
            </a:r>
            <a:r>
              <a:rPr sz="3600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spc="-5" dirty="0" smtClean="0">
                <a:solidFill>
                  <a:srgbClr val="0000FF"/>
                </a:solidFill>
                <a:latin typeface="Arial"/>
                <a:cs typeface="Arial"/>
              </a:rPr>
              <a:t>progression</a:t>
            </a:r>
            <a:endParaRPr sz="3600" spc="-5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8AFD17-9088-4C77-B107-6A6359279C2A}" type="slidenum">
              <a:rPr lang="en-US" sz="1400" smtClean="0">
                <a:latin typeface="Times" charset="0"/>
              </a:rPr>
              <a:pPr algn="r"/>
              <a:t>41</a:t>
            </a:fld>
            <a:endParaRPr lang="en-US" sz="14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65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Examples of high-performance </a:t>
            </a:r>
            <a:br>
              <a:rPr lang="en-US" sz="3200" dirty="0" smtClean="0"/>
            </a:br>
            <a:r>
              <a:rPr lang="en-US" sz="3200" dirty="0" smtClean="0"/>
              <a:t>L and H-modes</a:t>
            </a:r>
            <a:r>
              <a:rPr lang="en-US" sz="3200" dirty="0"/>
              <a:t> </a:t>
            </a:r>
            <a:r>
              <a:rPr lang="en-US" sz="3200" dirty="0" smtClean="0"/>
              <a:t>achieved thus far</a:t>
            </a:r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218267" y="1126010"/>
            <a:ext cx="8686800" cy="5088636"/>
            <a:chOff x="76200" y="1167578"/>
            <a:chExt cx="8995134" cy="5385622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167578"/>
              <a:ext cx="8995134" cy="538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030512" y="4892180"/>
              <a:ext cx="1839502" cy="3257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3333FF"/>
                  </a:solidFill>
                  <a:latin typeface="Arial Narrow" panose="020B0606020202030204" pitchFamily="34" charset="0"/>
                </a:rPr>
                <a:t>(motivates </a:t>
              </a:r>
              <a:r>
                <a:rPr lang="en-US" sz="1400" b="1" dirty="0" err="1" smtClean="0">
                  <a:solidFill>
                    <a:srgbClr val="3333FF"/>
                  </a:solidFill>
                  <a:latin typeface="Arial Narrow" panose="020B0606020202030204" pitchFamily="34" charset="0"/>
                </a:rPr>
                <a:t>cryo</a:t>
              </a:r>
              <a:r>
                <a:rPr lang="en-US" sz="1400" b="1" dirty="0" smtClean="0">
                  <a:solidFill>
                    <a:srgbClr val="3333FF"/>
                  </a:solidFill>
                  <a:latin typeface="Arial Narrow" panose="020B0606020202030204" pitchFamily="34" charset="0"/>
                </a:rPr>
                <a:t>-pump)</a:t>
              </a:r>
              <a:endParaRPr lang="en-US" sz="1400" b="1" dirty="0">
                <a:solidFill>
                  <a:srgbClr val="3333FF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621464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333FF"/>
                </a:solidFill>
              </a:rPr>
              <a:t>NEXT:  Increase </a:t>
            </a:r>
            <a:r>
              <a:rPr lang="en-US" sz="1600" b="1" dirty="0">
                <a:solidFill>
                  <a:srgbClr val="3333FF"/>
                </a:solidFill>
                <a:latin typeface="Symbol" panose="05050102010706020507" pitchFamily="18" charset="2"/>
              </a:rPr>
              <a:t>k</a:t>
            </a:r>
            <a:r>
              <a:rPr lang="en-US" sz="1600" b="1" dirty="0">
                <a:solidFill>
                  <a:srgbClr val="3333FF"/>
                </a:solidFill>
              </a:rPr>
              <a:t> to avoid tearing, active RWM control, trigger ELMs (</a:t>
            </a:r>
            <a:r>
              <a:rPr lang="en-US" sz="1600" b="1" dirty="0" err="1">
                <a:solidFill>
                  <a:srgbClr val="3333FF"/>
                </a:solidFill>
                <a:latin typeface="Symbol" panose="05050102010706020507" pitchFamily="18" charset="2"/>
              </a:rPr>
              <a:t>D</a:t>
            </a:r>
            <a:r>
              <a:rPr lang="en-US" sz="1600" b="1" dirty="0" err="1">
                <a:solidFill>
                  <a:srgbClr val="3333FF"/>
                </a:solidFill>
              </a:rPr>
              <a:t>R</a:t>
            </a:r>
            <a:r>
              <a:rPr lang="en-US" sz="1600" b="1" baseline="-25000" dirty="0" err="1">
                <a:solidFill>
                  <a:srgbClr val="3333FF"/>
                </a:solidFill>
              </a:rPr>
              <a:t>sep</a:t>
            </a:r>
            <a:r>
              <a:rPr lang="en-US" sz="1600" b="1" dirty="0">
                <a:solidFill>
                  <a:srgbClr val="3333FF"/>
                </a:solidFill>
              </a:rPr>
              <a:t>, granule injector)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99564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dirty="0" err="1" smtClean="0"/>
              <a:t>Tokamaks</a:t>
            </a:r>
            <a:r>
              <a:rPr lang="en-US" sz="2800" dirty="0" smtClean="0"/>
              <a:t> are not presently steady-state</a:t>
            </a:r>
            <a:r>
              <a:rPr lang="en-US" sz="2800" dirty="0"/>
              <a:t>, </a:t>
            </a:r>
            <a:r>
              <a:rPr lang="en-US" sz="2800" dirty="0" smtClean="0"/>
              <a:t>but in the future will operate </a:t>
            </a:r>
            <a:r>
              <a:rPr lang="en-US" sz="2800" dirty="0"/>
              <a:t>without transformer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90600"/>
            <a:ext cx="441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u="sng" dirty="0" smtClean="0">
                <a:solidFill>
                  <a:schemeClr val="tx1"/>
                </a:solidFill>
                <a:latin typeface="+mn-lt"/>
              </a:rPr>
              <a:t>Conventional </a:t>
            </a:r>
            <a:r>
              <a:rPr lang="en-US" sz="2000" b="0" i="0" u="sng" dirty="0" err="1" smtClean="0">
                <a:solidFill>
                  <a:schemeClr val="tx1"/>
                </a:solidFill>
                <a:latin typeface="+mn-lt"/>
              </a:rPr>
              <a:t>Tokamak</a:t>
            </a:r>
            <a:endParaRPr lang="en-US" sz="2000" b="0" i="0" u="sng" dirty="0" smtClean="0">
              <a:solidFill>
                <a:schemeClr val="tx1"/>
              </a:solidFill>
              <a:latin typeface="+mn-lt"/>
            </a:endParaRP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Primary transformer coils drive toroidal current in plasma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Must stop when transformer coils reach current/force limits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060" y="2895600"/>
            <a:ext cx="5283141" cy="3581607"/>
            <a:chOff x="1123603" y="1830741"/>
            <a:chExt cx="7549249" cy="4722730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3491252" y="2057400"/>
              <a:ext cx="2286000" cy="457200"/>
            </a:xfrm>
            <a:prstGeom prst="round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052" y="1830742"/>
              <a:ext cx="7162800" cy="472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896099" y="1830741"/>
              <a:ext cx="3127103" cy="6899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Inner Poloidal Field Coils</a:t>
              </a:r>
            </a:p>
            <a:p>
              <a:pPr algn="ctr"/>
              <a:r>
                <a:rPr lang="en-US" i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(Primary transformer circuit)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23603" y="5904132"/>
              <a:ext cx="3161462" cy="6493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Plasma electric current</a:t>
              </a:r>
            </a:p>
            <a:p>
              <a:pPr algn="ctr"/>
              <a:r>
                <a:rPr lang="en-US" sz="1400" i="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(Secondary transformer circuit)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>
              <a:off x="4430036" y="2551331"/>
              <a:ext cx="0" cy="649069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oval"/>
            </a:ln>
            <a:effectLst/>
          </p:spPr>
        </p:cxnSp>
      </p:grp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00" y="3240857"/>
            <a:ext cx="4038380" cy="323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19600" y="990600"/>
            <a:ext cx="464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u="sng" dirty="0" smtClean="0">
                <a:solidFill>
                  <a:schemeClr val="tx1"/>
                </a:solidFill>
                <a:latin typeface="+mn-lt"/>
              </a:rPr>
              <a:t>Advanced </a:t>
            </a:r>
            <a:r>
              <a:rPr lang="en-US" sz="2000" b="0" i="0" u="sng" dirty="0" err="1" smtClean="0">
                <a:solidFill>
                  <a:schemeClr val="tx1"/>
                </a:solidFill>
                <a:latin typeface="+mn-lt"/>
              </a:rPr>
              <a:t>Tokamak</a:t>
            </a:r>
            <a:endParaRPr lang="en-US" sz="2000" b="0" i="0" u="sng" dirty="0" smtClean="0">
              <a:solidFill>
                <a:schemeClr val="tx1"/>
              </a:solidFill>
              <a:latin typeface="+mn-lt"/>
            </a:endParaRP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External</a:t>
            </a:r>
            <a:r>
              <a:rPr lang="en-US" sz="2000" b="0" i="0" dirty="0">
                <a:solidFill>
                  <a:schemeClr val="tx1"/>
                </a:solidFill>
                <a:latin typeface="+mn-lt"/>
              </a:rPr>
              <a:t>:</a:t>
            </a: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 wave and beam current drive 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Self-generated: high pressure plasmas make “bootstrap” </a:t>
            </a: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current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393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86799" cy="53340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Spherical Torus Experiment – Upgrade 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verview and Motivation, NSTX-U Mission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NSTX-U Upgrades, Status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NSTX-U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Focus</a:t>
            </a:r>
          </a:p>
          <a:p>
            <a:pPr>
              <a:lnSpc>
                <a:spcPct val="114000"/>
              </a:lnSpc>
            </a:pPr>
            <a:endParaRPr lang="en-US" b="1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Modifications to Ideal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tability by Kinetic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E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ffects</a:t>
            </a:r>
          </a:p>
          <a:p>
            <a:pPr lvl="1"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Includes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rotation,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collisionality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, and energetic particle effects</a:t>
            </a:r>
          </a:p>
          <a:p>
            <a:pPr lvl="1">
              <a:lnSpc>
                <a:spcPct val="114000"/>
              </a:lnSpc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Benchmarked MISK code calculations can explain experimental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stability</a:t>
            </a:r>
            <a:endParaRPr lang="en-US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14000"/>
              </a:lnSpc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" y="3581400"/>
            <a:ext cx="88392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23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155"/>
            <a:ext cx="4188092" cy="5486400"/>
          </a:xfrm>
          <a:prstGeom prst="rect">
            <a:avLst/>
          </a:prstGeom>
        </p:spPr>
      </p:pic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4419600" y="5334000"/>
            <a:ext cx="1920194" cy="49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NSTX-U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 (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2015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-)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3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100" y="1045749"/>
            <a:ext cx="31919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"/>
          <p:cNvSpPr txBox="1">
            <a:spLocks noChangeArrowheads="1"/>
          </p:cNvSpPr>
          <p:nvPr/>
        </p:nvSpPr>
        <p:spPr bwMode="auto">
          <a:xfrm>
            <a:off x="5974538" y="1143000"/>
            <a:ext cx="1920194" cy="49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NSTX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ÇlÇr ñæí©" charset="0"/>
                <a:cs typeface="Arial" panose="020B0604020202020204" pitchFamily="34" charset="0"/>
              </a:rPr>
              <a:t> (1999-2011)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 smtClean="0"/>
              <a:t>The National Spherical Torus Experiment Upgrade (NSTX-U) at the Princeton Plasma Physics Lab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6172200" y="3456501"/>
            <a:ext cx="4572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535"/>
          <a:stretch/>
        </p:blipFill>
        <p:spPr>
          <a:xfrm>
            <a:off x="5874933" y="2881997"/>
            <a:ext cx="3269067" cy="3657600"/>
          </a:xfrm>
          <a:prstGeom prst="rect">
            <a:avLst/>
          </a:prstGeom>
        </p:spPr>
      </p:pic>
      <p:pic>
        <p:nvPicPr>
          <p:cNvPr id="8" name="Picture 4" descr="PPPL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0"/>
            <a:ext cx="1401459" cy="4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rved Left Arrow 5"/>
          <p:cNvSpPr/>
          <p:nvPr/>
        </p:nvSpPr>
        <p:spPr>
          <a:xfrm rot="17847852">
            <a:off x="6862336" y="1610684"/>
            <a:ext cx="407758" cy="147635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82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8082"/>
            <a:ext cx="9144000" cy="948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>
              <a:lnSpc>
                <a:spcPts val="3670"/>
              </a:lnSpc>
            </a:pPr>
            <a:r>
              <a:rPr sz="3200" b="1" spc="-5" dirty="0">
                <a:latin typeface="Arial"/>
                <a:cs typeface="Arial"/>
              </a:rPr>
              <a:t>NSTX-U will </a:t>
            </a:r>
            <a:r>
              <a:rPr sz="3200" b="1" spc="-10" dirty="0">
                <a:latin typeface="Arial"/>
                <a:cs typeface="Arial"/>
              </a:rPr>
              <a:t>access </a:t>
            </a:r>
            <a:r>
              <a:rPr sz="3200" b="1" spc="-5" dirty="0">
                <a:latin typeface="Arial"/>
                <a:cs typeface="Arial"/>
              </a:rPr>
              <a:t>new </a:t>
            </a:r>
            <a:r>
              <a:rPr sz="3200" b="1" spc="-5" dirty="0" smtClean="0">
                <a:latin typeface="Arial"/>
                <a:cs typeface="Arial"/>
              </a:rPr>
              <a:t>physics</a:t>
            </a:r>
            <a:r>
              <a:rPr lang="en-US" sz="3200" b="1" spc="-5" dirty="0" smtClean="0">
                <a:latin typeface="Arial"/>
                <a:cs typeface="Arial"/>
              </a:rPr>
              <a:t/>
            </a:r>
            <a:br>
              <a:rPr lang="en-US" sz="3200" b="1" spc="-5" dirty="0" smtClean="0">
                <a:latin typeface="Arial"/>
                <a:cs typeface="Arial"/>
              </a:rPr>
            </a:br>
            <a:r>
              <a:rPr sz="3200" b="1" spc="-5" dirty="0" smtClean="0">
                <a:latin typeface="Arial"/>
                <a:cs typeface="Arial"/>
              </a:rPr>
              <a:t>with </a:t>
            </a:r>
            <a:r>
              <a:rPr sz="3200" b="1" spc="-5" dirty="0">
                <a:latin typeface="Arial"/>
                <a:cs typeface="Arial"/>
              </a:rPr>
              <a:t>2 major new</a:t>
            </a:r>
            <a:r>
              <a:rPr sz="3200" b="1" spc="-8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tools: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7714" y="5312664"/>
            <a:ext cx="4283710" cy="1128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870"/>
              </a:lnSpc>
            </a:pPr>
            <a:r>
              <a:rPr sz="2400" b="1" u="heavy" spc="-5" dirty="0">
                <a:latin typeface="Arial Narrow"/>
                <a:cs typeface="Arial Narrow"/>
              </a:rPr>
              <a:t>Higher </a:t>
            </a:r>
            <a:r>
              <a:rPr sz="2400" b="1" u="heavy" spc="-110" dirty="0">
                <a:latin typeface="Arial Narrow"/>
                <a:cs typeface="Arial Narrow"/>
              </a:rPr>
              <a:t>T, </a:t>
            </a:r>
            <a:r>
              <a:rPr sz="2400" b="1" u="heavy" spc="-5" dirty="0">
                <a:latin typeface="Arial Narrow"/>
                <a:cs typeface="Arial Narrow"/>
              </a:rPr>
              <a:t>low </a:t>
            </a:r>
            <a:r>
              <a:rPr lang="en-US" sz="2400" b="1" u="heavy" spc="-5" dirty="0" smtClean="0">
                <a:latin typeface="Symbol" panose="05050102010706020507" pitchFamily="18" charset="2"/>
                <a:cs typeface="Arial Narrow"/>
              </a:rPr>
              <a:t>n</a:t>
            </a:r>
            <a:r>
              <a:rPr lang="en-US" sz="2400" b="1" u="heavy" spc="-5" dirty="0" smtClean="0">
                <a:latin typeface="Arial Narrow"/>
                <a:cs typeface="Arial Narrow"/>
              </a:rPr>
              <a:t>*</a:t>
            </a:r>
            <a:r>
              <a:rPr sz="2400" b="1" u="heavy" spc="-5" dirty="0" smtClean="0">
                <a:latin typeface="Arial Narrow"/>
                <a:cs typeface="Arial Narrow"/>
              </a:rPr>
              <a:t> </a:t>
            </a:r>
            <a:r>
              <a:rPr lang="en-US" sz="2400" b="1" u="heavy" spc="-5" dirty="0" smtClean="0">
                <a:latin typeface="Arial Narrow"/>
                <a:cs typeface="Arial Narrow"/>
              </a:rPr>
              <a:t>from low to h</a:t>
            </a:r>
            <a:r>
              <a:rPr sz="2400" b="1" u="heavy" spc="-5" dirty="0" smtClean="0">
                <a:latin typeface="Arial Narrow"/>
                <a:cs typeface="Arial Narrow"/>
              </a:rPr>
              <a:t>igh</a:t>
            </a:r>
            <a:r>
              <a:rPr sz="2400" b="1" u="heavy" spc="140" dirty="0" smtClean="0">
                <a:latin typeface="Arial Narrow"/>
                <a:cs typeface="Arial Narrow"/>
              </a:rPr>
              <a:t> </a:t>
            </a:r>
            <a:r>
              <a:rPr sz="2400" b="1" u="heavy" spc="-5" dirty="0">
                <a:latin typeface="Symbol"/>
                <a:cs typeface="Symbol"/>
              </a:rPr>
              <a:t></a:t>
            </a:r>
            <a:endParaRPr sz="2400" dirty="0">
              <a:latin typeface="Symbol"/>
              <a:cs typeface="Symbol"/>
            </a:endParaRPr>
          </a:p>
          <a:p>
            <a:pPr marL="329565" marR="320675" algn="ctr">
              <a:lnSpc>
                <a:spcPts val="2900"/>
              </a:lnSpc>
              <a:spcBef>
                <a:spcPts val="70"/>
              </a:spcBef>
            </a:pPr>
            <a:r>
              <a:rPr sz="2400" spc="-5" dirty="0" smtClean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smtClean="0">
                <a:solidFill>
                  <a:srgbClr val="C00000"/>
                </a:solidFill>
                <a:latin typeface="Arial Narrow"/>
                <a:cs typeface="Arial Narrow"/>
              </a:rPr>
              <a:t>Unique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regime, study new  transport and stability</a:t>
            </a:r>
            <a:r>
              <a:rPr sz="2400" b="1" spc="-2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physics</a:t>
            </a:r>
            <a:endParaRPr sz="24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81302" y="5320283"/>
            <a:ext cx="4477385" cy="978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30"/>
              </a:lnSpc>
            </a:pPr>
            <a:r>
              <a:rPr sz="2400" b="1" u="heavy" spc="-5" dirty="0">
                <a:latin typeface="Arial Narrow"/>
                <a:cs typeface="Arial Narrow"/>
              </a:rPr>
              <a:t>Full non-inductive current</a:t>
            </a:r>
            <a:r>
              <a:rPr sz="2400" b="1" u="heavy" spc="-25" dirty="0">
                <a:latin typeface="Arial Narrow"/>
                <a:cs typeface="Arial Narrow"/>
              </a:rPr>
              <a:t> </a:t>
            </a:r>
            <a:r>
              <a:rPr sz="2400" b="1" u="heavy" spc="-5" dirty="0">
                <a:latin typeface="Arial Narrow"/>
                <a:cs typeface="Arial Narrow"/>
              </a:rPr>
              <a:t>drive</a:t>
            </a:r>
            <a:endParaRPr sz="2400" dirty="0">
              <a:latin typeface="Arial Narrow"/>
              <a:cs typeface="Arial Narrow"/>
            </a:endParaRPr>
          </a:p>
          <a:p>
            <a:pPr algn="ctr">
              <a:lnSpc>
                <a:spcPts val="2620"/>
              </a:lnSpc>
            </a:pPr>
            <a:r>
              <a:rPr sz="2400" spc="-5" dirty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Not demonstrated in </a:t>
            </a:r>
            <a:r>
              <a:rPr sz="2400" b="1" dirty="0">
                <a:solidFill>
                  <a:srgbClr val="C00000"/>
                </a:solidFill>
                <a:latin typeface="Arial Narrow"/>
                <a:cs typeface="Arial Narrow"/>
              </a:rPr>
              <a:t>ST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at</a:t>
            </a:r>
            <a:r>
              <a:rPr sz="2400" b="1" spc="-6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high-</a:t>
            </a:r>
            <a:r>
              <a:rPr sz="2400" b="1" spc="-5" dirty="0">
                <a:solidFill>
                  <a:srgbClr val="C00000"/>
                </a:solidFill>
                <a:latin typeface="Symbol"/>
                <a:cs typeface="Symbol"/>
              </a:rPr>
              <a:t></a:t>
            </a:r>
            <a:r>
              <a:rPr sz="2400" b="1" spc="-7" baseline="-20833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endParaRPr sz="2400" baseline="-20833" dirty="0">
              <a:latin typeface="Arial"/>
              <a:cs typeface="Arial"/>
            </a:endParaRPr>
          </a:p>
          <a:p>
            <a:pPr algn="ctr">
              <a:lnSpc>
                <a:spcPts val="2290"/>
              </a:lnSpc>
            </a:pPr>
            <a:r>
              <a:rPr sz="2000" b="1" spc="-10" dirty="0">
                <a:solidFill>
                  <a:srgbClr val="C00000"/>
                </a:solidFill>
                <a:latin typeface="Arial Narrow"/>
                <a:cs typeface="Arial Narrow"/>
              </a:rPr>
              <a:t>Essential </a:t>
            </a:r>
            <a:r>
              <a:rPr sz="2000" b="1" spc="-5" dirty="0">
                <a:solidFill>
                  <a:srgbClr val="C00000"/>
                </a:solidFill>
                <a:latin typeface="Arial Narrow"/>
                <a:cs typeface="Arial Narrow"/>
              </a:rPr>
              <a:t>for any future steady-state</a:t>
            </a:r>
            <a:r>
              <a:rPr sz="2000" b="1" spc="1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 Narrow"/>
                <a:cs typeface="Arial Narrow"/>
              </a:rPr>
              <a:t>ST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16" name="object 3"/>
          <p:cNvSpPr/>
          <p:nvPr/>
        </p:nvSpPr>
        <p:spPr>
          <a:xfrm>
            <a:off x="685800" y="1295400"/>
            <a:ext cx="3584731" cy="3748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"/>
          <p:cNvSpPr/>
          <p:nvPr/>
        </p:nvSpPr>
        <p:spPr>
          <a:xfrm>
            <a:off x="5006110" y="1293812"/>
            <a:ext cx="3604489" cy="3735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8"/>
          <p:cNvSpPr/>
          <p:nvPr/>
        </p:nvSpPr>
        <p:spPr>
          <a:xfrm>
            <a:off x="6442660" y="1380901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0" y="447763"/>
                </a:moveTo>
                <a:lnTo>
                  <a:pt x="50164" y="734047"/>
                </a:lnTo>
                <a:lnTo>
                  <a:pt x="336461" y="683882"/>
                </a:lnTo>
                <a:lnTo>
                  <a:pt x="252336" y="624852"/>
                </a:lnTo>
                <a:lnTo>
                  <a:pt x="335186" y="506793"/>
                </a:lnTo>
                <a:lnTo>
                  <a:pt x="84112" y="506793"/>
                </a:lnTo>
                <a:lnTo>
                  <a:pt x="0" y="447763"/>
                </a:lnTo>
                <a:close/>
              </a:path>
              <a:path w="608329" h="734060">
                <a:moveTo>
                  <a:pt x="439762" y="0"/>
                </a:moveTo>
                <a:lnTo>
                  <a:pt x="84112" y="506793"/>
                </a:lnTo>
                <a:lnTo>
                  <a:pt x="335186" y="506793"/>
                </a:lnTo>
                <a:lnTo>
                  <a:pt x="607987" y="118059"/>
                </a:lnTo>
                <a:lnTo>
                  <a:pt x="4397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9"/>
          <p:cNvSpPr/>
          <p:nvPr/>
        </p:nvSpPr>
        <p:spPr>
          <a:xfrm>
            <a:off x="6442660" y="1380902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607987" y="118059"/>
                </a:moveTo>
                <a:lnTo>
                  <a:pt x="252336" y="624852"/>
                </a:lnTo>
                <a:lnTo>
                  <a:pt x="336461" y="683882"/>
                </a:lnTo>
                <a:lnTo>
                  <a:pt x="50164" y="734047"/>
                </a:lnTo>
                <a:lnTo>
                  <a:pt x="0" y="447763"/>
                </a:lnTo>
                <a:lnTo>
                  <a:pt x="84112" y="506793"/>
                </a:lnTo>
                <a:lnTo>
                  <a:pt x="439762" y="0"/>
                </a:lnTo>
                <a:lnTo>
                  <a:pt x="607987" y="11805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1"/>
          <p:cNvSpPr txBox="1"/>
          <p:nvPr/>
        </p:nvSpPr>
        <p:spPr>
          <a:xfrm>
            <a:off x="4191000" y="1066800"/>
            <a:ext cx="4953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. </a:t>
            </a:r>
            <a:r>
              <a:rPr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Tangential</a:t>
            </a:r>
            <a:r>
              <a:rPr lang="en-US" sz="2800" b="1" spc="-37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lang="en-US"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lang="en-US" sz="2800" b="1" spc="-37" baseline="30000" dirty="0" smtClean="0">
                <a:solidFill>
                  <a:srgbClr val="336699"/>
                </a:solidFill>
                <a:latin typeface="Arial Narrow"/>
                <a:cs typeface="Arial Narrow"/>
              </a:rPr>
              <a:t>nd </a:t>
            </a: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Neutral</a:t>
            </a:r>
            <a:r>
              <a:rPr sz="2800" b="1" spc="247" dirty="0" smtClean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Beam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23" name="object 11"/>
          <p:cNvSpPr txBox="1"/>
          <p:nvPr/>
        </p:nvSpPr>
        <p:spPr>
          <a:xfrm>
            <a:off x="0" y="1066800"/>
            <a:ext cx="4191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1. New</a:t>
            </a:r>
            <a:r>
              <a:rPr sz="2800" b="1" spc="25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Central</a:t>
            </a:r>
            <a:r>
              <a:rPr sz="2800" b="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 smtClean="0">
                <a:solidFill>
                  <a:srgbClr val="336699"/>
                </a:solidFill>
                <a:latin typeface="Arial Narrow"/>
                <a:cs typeface="Arial Narrow"/>
              </a:rPr>
              <a:t>Magnet</a:t>
            </a:r>
            <a:endParaRPr sz="4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9429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3838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">
              <a:lnSpc>
                <a:spcPct val="100000"/>
              </a:lnSpc>
            </a:pPr>
            <a:r>
              <a:rPr sz="3200" b="1" spc="-5" dirty="0">
                <a:latin typeface="Arial"/>
                <a:cs typeface="Arial"/>
              </a:rPr>
              <a:t>NSTX-U will have major boost in</a:t>
            </a:r>
            <a:r>
              <a:rPr sz="3200" b="1" spc="-70" dirty="0">
                <a:latin typeface="Arial"/>
                <a:cs typeface="Arial"/>
              </a:rPr>
              <a:t> </a:t>
            </a:r>
            <a:r>
              <a:rPr sz="3200" b="1" spc="-5" dirty="0" smtClean="0">
                <a:latin typeface="Arial"/>
                <a:cs typeface="Arial"/>
              </a:rPr>
              <a:t>performanc</a:t>
            </a:r>
            <a:r>
              <a:rPr lang="en-US" sz="3200" b="1" spc="-5" dirty="0" smtClean="0">
                <a:latin typeface="Arial"/>
                <a:cs typeface="Arial"/>
              </a:rPr>
              <a:t>e</a:t>
            </a:r>
            <a:endParaRPr sz="3200" b="1" spc="-5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5800" y="1295400"/>
            <a:ext cx="3584731" cy="3748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06110" y="1293812"/>
            <a:ext cx="3604489" cy="3735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42660" y="1380901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0" y="447763"/>
                </a:moveTo>
                <a:lnTo>
                  <a:pt x="50164" y="734047"/>
                </a:lnTo>
                <a:lnTo>
                  <a:pt x="336461" y="683882"/>
                </a:lnTo>
                <a:lnTo>
                  <a:pt x="252336" y="624852"/>
                </a:lnTo>
                <a:lnTo>
                  <a:pt x="335186" y="506793"/>
                </a:lnTo>
                <a:lnTo>
                  <a:pt x="84112" y="506793"/>
                </a:lnTo>
                <a:lnTo>
                  <a:pt x="0" y="447763"/>
                </a:lnTo>
                <a:close/>
              </a:path>
              <a:path w="608329" h="734060">
                <a:moveTo>
                  <a:pt x="439762" y="0"/>
                </a:moveTo>
                <a:lnTo>
                  <a:pt x="84112" y="506793"/>
                </a:lnTo>
                <a:lnTo>
                  <a:pt x="335186" y="506793"/>
                </a:lnTo>
                <a:lnTo>
                  <a:pt x="607987" y="118059"/>
                </a:lnTo>
                <a:lnTo>
                  <a:pt x="4397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42660" y="1380902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607987" y="118059"/>
                </a:moveTo>
                <a:lnTo>
                  <a:pt x="252336" y="624852"/>
                </a:lnTo>
                <a:lnTo>
                  <a:pt x="336461" y="683882"/>
                </a:lnTo>
                <a:lnTo>
                  <a:pt x="50164" y="734047"/>
                </a:lnTo>
                <a:lnTo>
                  <a:pt x="0" y="447763"/>
                </a:lnTo>
                <a:lnTo>
                  <a:pt x="84112" y="506793"/>
                </a:lnTo>
                <a:lnTo>
                  <a:pt x="439762" y="0"/>
                </a:lnTo>
                <a:lnTo>
                  <a:pt x="607987" y="11805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4939" y="5320413"/>
            <a:ext cx="3640454" cy="1034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35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toroidal field (0.5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1T)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59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plasma current (1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2MA)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735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5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longer pulse (1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5s)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57378" y="5120382"/>
            <a:ext cx="4513580" cy="137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0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heating power (5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10MW)</a:t>
            </a:r>
            <a:endParaRPr sz="2400">
              <a:latin typeface="Arial Narrow"/>
              <a:cs typeface="Arial Narrow"/>
            </a:endParaRPr>
          </a:p>
          <a:p>
            <a:pPr marL="355600" indent="-228600">
              <a:lnSpc>
                <a:spcPts val="2170"/>
              </a:lnSpc>
              <a:buFont typeface="Arial"/>
              <a:buChar char="•"/>
              <a:tabLst>
                <a:tab pos="355600" algn="l"/>
              </a:tabLst>
            </a:pPr>
            <a:r>
              <a:rPr sz="2000" spc="-25" dirty="0">
                <a:solidFill>
                  <a:srgbClr val="FF0000"/>
                </a:solidFill>
                <a:latin typeface="Arial Narrow"/>
                <a:cs typeface="Arial Narrow"/>
              </a:rPr>
              <a:t>Tangential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NBI </a:t>
            </a:r>
            <a:r>
              <a:rPr sz="2000" spc="-5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2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×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current drive</a:t>
            </a:r>
            <a:r>
              <a:rPr sz="2000" spc="-13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Arial Narrow"/>
                <a:cs typeface="Arial Narrow"/>
              </a:rPr>
              <a:t>efficiency</a:t>
            </a:r>
            <a:endParaRPr sz="2000">
              <a:latin typeface="Arial Narrow"/>
              <a:cs typeface="Arial Narrow"/>
            </a:endParaRPr>
          </a:p>
          <a:p>
            <a:pPr marL="12700">
              <a:lnSpc>
                <a:spcPts val="259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4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divertor heat flux (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ITER</a:t>
            </a:r>
            <a:r>
              <a:rPr sz="2400" spc="-120" dirty="0">
                <a:latin typeface="Arial Narrow"/>
                <a:cs typeface="Arial Narrow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levels)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740"/>
              </a:lnSpc>
            </a:pPr>
            <a:r>
              <a:rPr sz="2400" dirty="0">
                <a:latin typeface="Wingdings"/>
                <a:cs typeface="Wingdings"/>
              </a:rPr>
              <a:t></a:t>
            </a:r>
            <a:r>
              <a:rPr sz="2400" dirty="0">
                <a:latin typeface="Arial Narrow"/>
                <a:cs typeface="Arial Narrow"/>
              </a:rPr>
              <a:t>Up </a:t>
            </a:r>
            <a:r>
              <a:rPr sz="2400" spc="-5" dirty="0">
                <a:latin typeface="Arial Narrow"/>
                <a:cs typeface="Arial Narrow"/>
              </a:rPr>
              <a:t>to 10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higher nT</a:t>
            </a:r>
            <a:r>
              <a:rPr sz="2400" spc="-5" dirty="0">
                <a:latin typeface="Symbol"/>
                <a:cs typeface="Symbol"/>
              </a:rPr>
              <a:t></a:t>
            </a:r>
            <a:r>
              <a:rPr sz="2400" spc="-7" baseline="-20833" dirty="0">
                <a:latin typeface="Arial"/>
                <a:cs typeface="Arial"/>
              </a:rPr>
              <a:t>E </a:t>
            </a:r>
            <a:r>
              <a:rPr sz="2400" spc="-5" dirty="0">
                <a:latin typeface="Arial Narrow"/>
                <a:cs typeface="Arial Narrow"/>
              </a:rPr>
              <a:t>(~MJ</a:t>
            </a:r>
            <a:r>
              <a:rPr sz="2400" spc="60" dirty="0">
                <a:latin typeface="Arial Narrow"/>
                <a:cs typeface="Arial Narrow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plasmas)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6" name="object 11"/>
          <p:cNvSpPr txBox="1"/>
          <p:nvPr/>
        </p:nvSpPr>
        <p:spPr>
          <a:xfrm>
            <a:off x="4191000" y="1066800"/>
            <a:ext cx="4953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. </a:t>
            </a:r>
            <a:r>
              <a:rPr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Tangential</a:t>
            </a:r>
            <a:r>
              <a:rPr lang="en-US" sz="2800" b="1" spc="-37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lang="en-US"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lang="en-US" sz="2800" b="1" spc="-37" baseline="30000" dirty="0" smtClean="0">
                <a:solidFill>
                  <a:srgbClr val="336699"/>
                </a:solidFill>
                <a:latin typeface="Arial Narrow"/>
                <a:cs typeface="Arial Narrow"/>
              </a:rPr>
              <a:t>nd </a:t>
            </a: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Neutral</a:t>
            </a:r>
            <a:r>
              <a:rPr sz="2800" b="1" spc="247" dirty="0" smtClean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Beam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17" name="object 11"/>
          <p:cNvSpPr txBox="1"/>
          <p:nvPr/>
        </p:nvSpPr>
        <p:spPr>
          <a:xfrm>
            <a:off x="0" y="1066800"/>
            <a:ext cx="4191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1. New</a:t>
            </a:r>
            <a:r>
              <a:rPr sz="2800" b="1" spc="25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Central</a:t>
            </a:r>
            <a:r>
              <a:rPr sz="2800" b="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 smtClean="0">
                <a:solidFill>
                  <a:srgbClr val="336699"/>
                </a:solidFill>
                <a:latin typeface="Arial Narrow"/>
                <a:cs typeface="Arial Narrow"/>
              </a:rPr>
              <a:t>Magnet</a:t>
            </a:r>
            <a:endParaRPr sz="4000" dirty="0"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7316" y="4572000"/>
            <a:ext cx="265008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2017-2018 goals: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2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boldsymbol{\xi}_{\perp}$&#10;&#10;&#10;\end{document}"/>
  <p:tag name="IGUANATEXSIZE" val="1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fonts}&#10;\pagestyle{empty}&#10;\begin{document}&#10;&#10;&#10;&#10;\begin{eqnarray}\nonumber&#10; -\frac{1}{2}\int \rho\omega^{2}|\boldsymbol{\xi}_{\perp}|^{2}d\mathbf{V} = \frac{1}{2}\int \boldsymbol{\xi}_{\perp}^{*}\cdot\left[\mathbf{\tilde{j}}\times\mathbf{B_{0}} + \mathbf{j_{0}}\times\mathbf{\tilde{B}} - \boldsymbol{\nabla}\tilde{p}_{F} - \boldsymbol{\nabla}\cdot\tilde{\mathbb{P}}_{K}\right]d\mathbf{V}&#10;\end{eqnarray}&#10;&#10;&#10;\end{document}"/>
  <p:tag name="IGUANATEXSIZE" val="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}&#10; \delta W_{K} = \sum_{l=-\infty}^{\infty} 2\sqrt{2}\pi^{2}\int\int\int\left[\left|\left\langle H/\hat{\varepsilon}\right\rangle\right|^{2}&#10; \frac{\left(\omega-\omega_{E}\right)\frac{\partial f}{\partial\varepsilon}-\frac{n}{Ze}\frac{\partial f}{\partial \Psi}}{\langle\omega_{D}\rangle+l\omega_{b}-i\nu_{\mathrm{eff}}+\omega_{E}-\omega}\right]&#10; \frac{\hat{\tau}}{m_{j}^{\frac{3}{2}}B}\left|\frac{v_{\parallel}}{v}\right|\hat{\varepsilon}^{\frac{5}{2}}d\hat{\varepsilon} d(v_{\parallel}/v) d\boldsymbol{\Psi}&#10; \nonumber&#10;\end{equation}&#10;&#10;&#10;&#10;&#10;\end{document}"/>
  <p:tag name="IGUANATEXSIZE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delta W_{K}$&#10;&#10;&#10;\end{document}"/>
  <p:tag name="IGUANATEXSIZE" val="1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tilde{f}$&#10;&#10;&#10;\end{document}"/>
  <p:tag name="IGUANATEXSIZE" val="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fonts}&#10;\pagestyle{empty}&#10;\begin{document}&#10;&#10;$\tilde{\mathbb{P}}_{K}$&#10;&#10;&#10;\end{document}"/>
  <p:tag name="IGUANATEXSIZE" val="1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boldsymbol{\xi}_{\perp}$&#10;&#10;&#10;\end{document}"/>
  <p:tag name="IGUANATEXSIZE" val="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fonts}&#10;\pagestyle{empty}&#10;\begin{document}&#10;&#10;&#10;&#10;&#10;\begin{eqnarray}\nonumber&#10; \delta W_{K} = -\frac{1}{2}\int \boldsymbol{\xi}_{\perp}^{*}\cdot\left(\boldsymbol{\nabla}\cdot\tilde{\mathbb{P}}_{K}\right) d\mathbf{V}&#10;\end{eqnarray}&#10;&#10;&#10;\end{document}"/>
  <p:tag name="IGUANATEXSIZE" val="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fonts}&#10;\pagestyle{empty}&#10;\begin{document}&#10;&#10;&#10;\begin{eqnarray}\nonumber&#10; \rho\frac{d\mathbf{v}}{dt} = \mathbf{j}\times\mathbf{B} - \boldsymbol{\nabla}\cdot\mathbb{P}&#10;\end{eqnarray}&#10;&#10;\end{document}"/>
  <p:tag name="IGUANATEXSIZE" val="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fonts}&#10;\pagestyle{empty}&#10;\begin{document}&#10;&#10;&#10;&#10;\begin{eqnarray}\nonumber&#10; -\frac{1}{2}\int \rho\omega^{2}|\boldsymbol{\xi}_{\perp}|^{2}d\mathbf{V} = \frac{1}{2}\int \boldsymbol{\xi}_{\perp}^{*}\cdot\left[\mathbf{\tilde{j}}\times\mathbf{B_{0}} + \mathbf{j_{0}}\times\mathbf{\tilde{B}} - \boldsymbol{\nabla}\tilde{p}_{F} - \boldsymbol{\nabla}\cdot\tilde{\mathbb{P}}_{K}\right]d\mathbf{V}&#10;\end{eqnarray}&#10;&#10;&#10;\end{document}"/>
  <p:tag name="IGUANATEXSIZE" val="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}&#10; \delta W_{K} = \sum_{l=-\infty}^{\infty} 2\sqrt{2}\pi^{2}\int\int\int\left[\left|\left\langle H/\hat{\varepsilon}\right\rangle\right|^{2}&#10; \frac{\left(\omega-\omega_{E}\right)\frac{\partial f}{\partial\varepsilon}-\frac{n}{Ze}\frac{\partial f}{\partial \Psi}}{\langle\omega_{D}\rangle+l\omega_{b}-i\nu_{\mathrm{eff}}+\omega_{E}-\omega}\right]&#10; \frac{\hat{\tau}}{m_{j}^{\frac{3}{2}}B}\left|\frac{v_{\parallel}}{v}\right|\hat{\varepsilon}^{\frac{5}{2}}d\hat{\varepsilon} d(v_{\parallel}/v) d\boldsymbol{\Psi}&#10; \nonumber&#10;\end{equation}&#10;&#10;&#10;&#10;&#10;\end{document}"/>
  <p:tag name="IGUANATEXSIZE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boldsymbol{\xi}_{\perp} \sim e^{\gamma t}$&#10;&#10;&#10;\end{document}"/>
  <p:tag name="IGUANATEXSIZE" val="1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delta W_{K}$&#10;&#10;&#10;\end{document}"/>
  <p:tag name="IGUANATEXSIZE" val="1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tilde{f}$&#10;&#10;&#10;\end{document}"/>
  <p:tag name="IGUANATEXSIZE" val="1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fonts}&#10;\pagestyle{empty}&#10;\begin{document}&#10;&#10;$\tilde{\mathbb{P}}_{K}$&#10;&#10;&#10;\end{document}"/>
  <p:tag name="IGUANATEXSIZE" val="1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}&#10; \omega_{E} \approx \omega_{\phi} - \omega_{*i} \nonumber&#10;\end{equation}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boldsymbol{\xi}_{\perp}$&#10;&#10;&#10;\end{document}"/>
  <p:tag name="IGUANATEXSIZE" val="1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}&#10;\left(\gamma-i\omega_{r}\right)\tau_{w} = -\frac{\delta W_{\infty}+\delta W_{K}}{\delta W_{b}+\delta W_{K}} = \frac{1-C}{\hat{\gamma}_{f}^{-1}+C}&#10;\nonumber&#10;\end{equation}&#10;&#10;\end{document}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gamma \sim \tau_{w}^{-1}$&#10;&#10;&#10;\end{document}"/>
  <p:tag name="IGUANATEXSIZE" val="1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uation}&#10;\gamma_{f}\tau_{w} = -\frac{\delta W_{\infty}}{\delta W_{b}}&#10;\nonumber&#10;\end{equation}&#10;&#10;\end{document}"/>
  <p:tag name="IGUANATEXSIZE" val="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}\nonumber&#10;  \left(\gamma-i\omega_{r}\right)\tau_{w} = -\frac{\delta W_{\infty}+\delta W_{K}}{\delta W_{b} + \delta W_{K}}&#10;\end{equation}&#10;&#10;&#10;\end{document}"/>
  <p:tag name="IGUANATEXSIZE" val="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uation}&#10;\gamma_{f}\tau_{w} = -\frac{\delta W_{\infty}}{\delta W_{b}}&#10;\nonumber&#10;\end{equation}&#10;&#10;\end{document}"/>
  <p:tag name="IGUANATEXSIZE" val="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\gamma\tau_{w}$&#10;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fonts}&#10;\pagestyle{empty}&#10;\begin{document}&#10;&#10;&#10;&#10;&#10;\begin{eqnarray}\nonumber&#10; \delta W_{K} = -\frac{1}{2}\int \boldsymbol{\xi}_{\perp}^{*}\cdot\left(\boldsymbol{\nabla}\cdot\tilde{\mathbb{P}}_{K}\right) d\mathbf{V}&#10;\end{eqnarray}&#10;&#10;&#10;\end{document}"/>
  <p:tag name="IGUANATEXSIZE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 \usepackage{amsfonts}&#10;\pagestyle{empty}&#10;\begin{document}&#10;&#10;&#10;\begin{eqnarray}\nonumber&#10; \rho\frac{d\mathbf{v}}{dt} = \mathbf{j}\times\mathbf{B} - \boldsymbol{\nabla}\cdot\mathbb{P}&#10;\end{eqnarray}&#10;&#10;\end{document}"/>
  <p:tag name="IGUANATEXSIZE" val="16"/>
</p:tagLst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4277</TotalTime>
  <Words>3011</Words>
  <Application>Microsoft Office PowerPoint</Application>
  <PresentationFormat>On-screen Show (4:3)</PresentationFormat>
  <Paragraphs>564</Paragraphs>
  <Slides>42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NSTX Upgrade</vt:lpstr>
      <vt:lpstr>Progress and Plans for NSTX Upgrade  and  Kinetic Resistive Wall Mode Stability</vt:lpstr>
      <vt:lpstr>Outline</vt:lpstr>
      <vt:lpstr>PowerPoint Presentation</vt:lpstr>
      <vt:lpstr>Design studies show ST potentially attractive as Fusion Nuclear Science Facility (FNSF)</vt:lpstr>
      <vt:lpstr>Tokamaks are not presently steady-state, but in the future will operate without transformer</vt:lpstr>
      <vt:lpstr>Outline</vt:lpstr>
      <vt:lpstr>PowerPoint Presentation</vt:lpstr>
      <vt:lpstr>NSTX-U will access new physics with 2 major new tools:</vt:lpstr>
      <vt:lpstr>NSTX-U will have major boost in performance</vt:lpstr>
      <vt:lpstr>PowerPoint Presentation</vt:lpstr>
      <vt:lpstr>NSTX-U plasma commissioning status</vt:lpstr>
      <vt:lpstr>Examples of high-performance  L and H-modes achieved thus far</vt:lpstr>
      <vt:lpstr>PowerPoint Presentation</vt:lpstr>
      <vt:lpstr>Outline</vt:lpstr>
      <vt:lpstr>NSTX achieved favorable confinement and current drive results; Will trends continue in NSTX-U?</vt:lpstr>
      <vt:lpstr>PowerPoint Presentation</vt:lpstr>
      <vt:lpstr>NSTX-U will test ability of advanced divertors to mitigate very high heat-fluxes </vt:lpstr>
      <vt:lpstr>Outline</vt:lpstr>
      <vt:lpstr>An unstable RWM is an exponential growth of magnetic field line kinking that can cause disruptions</vt:lpstr>
      <vt:lpstr>RWM dispersion relation evaluated with ideal and kinetic components allows for passive stabilization of the RWM </vt:lpstr>
      <vt:lpstr>RWM dispersion relation evaluated with ideal and kinetic components allows for passive stabilization of the RWM </vt:lpstr>
      <vt:lpstr>PowerPoint Presentation</vt:lpstr>
      <vt:lpstr>Collisionality affects the strength of kinetic resonances</vt:lpstr>
      <vt:lpstr>Energetic particles provide a stabilizing force that is nearly independent of rotation and collisionality</vt:lpstr>
      <vt:lpstr>Outline</vt:lpstr>
      <vt:lpstr>Kinetic RWM theory has been benchmarked between codes and applied to multiple devices</vt:lpstr>
      <vt:lpstr>MISK calculations validated against unstable experimental plasmas; reproduce approach towards marginal stability</vt:lpstr>
      <vt:lpstr>Summary</vt:lpstr>
      <vt:lpstr>Backup</vt:lpstr>
      <vt:lpstr>NSTX Upgrade mission elements</vt:lpstr>
      <vt:lpstr>Low collisionality operation achieved on NSTX using lithium wall coatings</vt:lpstr>
      <vt:lpstr>Plasma confinement increased continuously with  increasing Li coatings in NSTX – what is limit?</vt:lpstr>
      <vt:lpstr>Kinetic effects arise from the perturbed pressure, are calculated in MISK from the perturbed distribution function</vt:lpstr>
      <vt:lpstr>Kinetic effects arise from the perturbed pressure, are calculated in MISK from the perturbed distribution function</vt:lpstr>
      <vt:lpstr>A realistic projection of ITER stability requires including all kinetic effects</vt:lpstr>
      <vt:lpstr>NSTX-U developing a range of profile control actuators for physics studies, scenario optimization</vt:lpstr>
      <vt:lpstr>PowerPoint Presentation</vt:lpstr>
      <vt:lpstr>Real-time models can be used for stability estimation</vt:lpstr>
      <vt:lpstr>State space rotation controller designed for NSTX-U can evolve plasma rotation profile toward global mode stability </vt:lpstr>
      <vt:lpstr>DCON confirms NSTX-U above the no-wall limit;  NSTX-based model gives good estimate </vt:lpstr>
      <vt:lpstr>NSTX-U device performance progression</vt:lpstr>
      <vt:lpstr>Examples of high-performance  L and H-modes achieved thus far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John (Jack) Berkery</cp:lastModifiedBy>
  <cp:revision>282</cp:revision>
  <dcterms:created xsi:type="dcterms:W3CDTF">2015-07-16T16:59:24Z</dcterms:created>
  <dcterms:modified xsi:type="dcterms:W3CDTF">2016-04-12T19:03:32Z</dcterms:modified>
</cp:coreProperties>
</file>