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Default Extension="xlsx" ContentType="application/vnd.openxmlformats-officedocument.spreadsheetml.sheet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481" r:id="rId1"/>
    <p:sldMasterId id="2147484508" r:id="rId2"/>
    <p:sldMasterId id="2147484510" r:id="rId3"/>
  </p:sldMasterIdLst>
  <p:notesMasterIdLst>
    <p:notesMasterId r:id="rId67"/>
  </p:notesMasterIdLst>
  <p:handoutMasterIdLst>
    <p:handoutMasterId r:id="rId68"/>
  </p:handoutMasterIdLst>
  <p:sldIdLst>
    <p:sldId id="899" r:id="rId4"/>
    <p:sldId id="939" r:id="rId5"/>
    <p:sldId id="900" r:id="rId6"/>
    <p:sldId id="942" r:id="rId7"/>
    <p:sldId id="1002" r:id="rId8"/>
    <p:sldId id="998" r:id="rId9"/>
    <p:sldId id="984" r:id="rId10"/>
    <p:sldId id="993" r:id="rId11"/>
    <p:sldId id="956" r:id="rId12"/>
    <p:sldId id="957" r:id="rId13"/>
    <p:sldId id="1008" r:id="rId14"/>
    <p:sldId id="958" r:id="rId15"/>
    <p:sldId id="959" r:id="rId16"/>
    <p:sldId id="1006" r:id="rId17"/>
    <p:sldId id="968" r:id="rId18"/>
    <p:sldId id="969" r:id="rId19"/>
    <p:sldId id="961" r:id="rId20"/>
    <p:sldId id="962" r:id="rId21"/>
    <p:sldId id="963" r:id="rId22"/>
    <p:sldId id="964" r:id="rId23"/>
    <p:sldId id="966" r:id="rId24"/>
    <p:sldId id="967" r:id="rId25"/>
    <p:sldId id="1004" r:id="rId26"/>
    <p:sldId id="1019" r:id="rId27"/>
    <p:sldId id="1037" r:id="rId28"/>
    <p:sldId id="1038" r:id="rId29"/>
    <p:sldId id="1039" r:id="rId30"/>
    <p:sldId id="1016" r:id="rId31"/>
    <p:sldId id="1017" r:id="rId32"/>
    <p:sldId id="1018" r:id="rId33"/>
    <p:sldId id="978" r:id="rId34"/>
    <p:sldId id="1020" r:id="rId35"/>
    <p:sldId id="1023" r:id="rId36"/>
    <p:sldId id="1022" r:id="rId37"/>
    <p:sldId id="1024" r:id="rId38"/>
    <p:sldId id="1025" r:id="rId39"/>
    <p:sldId id="1026" r:id="rId40"/>
    <p:sldId id="1012" r:id="rId41"/>
    <p:sldId id="1013" r:id="rId42"/>
    <p:sldId id="1027" r:id="rId43"/>
    <p:sldId id="1015" r:id="rId44"/>
    <p:sldId id="1040" r:id="rId45"/>
    <p:sldId id="1029" r:id="rId46"/>
    <p:sldId id="1030" r:id="rId47"/>
    <p:sldId id="1031" r:id="rId48"/>
    <p:sldId id="1032" r:id="rId49"/>
    <p:sldId id="1034" r:id="rId50"/>
    <p:sldId id="1035" r:id="rId51"/>
    <p:sldId id="1028" r:id="rId52"/>
    <p:sldId id="972" r:id="rId53"/>
    <p:sldId id="1036" r:id="rId54"/>
    <p:sldId id="1003" r:id="rId55"/>
    <p:sldId id="1009" r:id="rId56"/>
    <p:sldId id="1005" r:id="rId57"/>
    <p:sldId id="940" r:id="rId58"/>
    <p:sldId id="965" r:id="rId59"/>
    <p:sldId id="927" r:id="rId60"/>
    <p:sldId id="982" r:id="rId61"/>
    <p:sldId id="1021" r:id="rId62"/>
    <p:sldId id="973" r:id="rId63"/>
    <p:sldId id="938" r:id="rId64"/>
    <p:sldId id="1014" r:id="rId65"/>
    <p:sldId id="1033" r:id="rId66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FF"/>
    <a:srgbClr val="009900"/>
    <a:srgbClr val="FFFF99"/>
    <a:srgbClr val="FFFF66"/>
    <a:srgbClr val="0000FF"/>
    <a:srgbClr val="6600CC"/>
    <a:srgbClr val="9900CC"/>
    <a:srgbClr val="FFCCCC"/>
    <a:srgbClr val="FF00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6" autoAdjust="0"/>
    <p:restoredTop sz="94660"/>
  </p:normalViewPr>
  <p:slideViewPr>
    <p:cSldViewPr>
      <p:cViewPr varScale="1">
        <p:scale>
          <a:sx n="91" d="100"/>
          <a:sy n="91" d="100"/>
        </p:scale>
        <p:origin x="-663" y="-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2565" y="-87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delete val="1"/>
          </c:dLbls>
          <c:cat>
            <c:strRef>
              <c:f>Sheet2!$B$2:$B$4</c:f>
              <c:strCache>
                <c:ptCount val="3"/>
                <c:pt idx="0">
                  <c:v>&lt; 300ms</c:v>
                </c:pt>
                <c:pt idx="1">
                  <c:v>&gt; 300ms</c:v>
                </c:pt>
                <c:pt idx="2">
                  <c:v>no warning</c:v>
                </c:pt>
              </c:strCache>
            </c:strRef>
          </c:cat>
          <c:val>
            <c:numRef>
              <c:f>Sheet2!$A$2:$A$4</c:f>
              <c:numCache>
                <c:formatCode>General</c:formatCode>
                <c:ptCount val="3"/>
                <c:pt idx="0">
                  <c:v>24</c:v>
                </c:pt>
                <c:pt idx="1">
                  <c:v>14</c:v>
                </c:pt>
                <c:pt idx="2">
                  <c:v>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1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4" y="0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1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59826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1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4" y="8759826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1" charset="-128"/>
              </a:defRPr>
            </a:lvl1pPr>
          </a:lstStyle>
          <a:p>
            <a:pPr>
              <a:defRPr/>
            </a:pPr>
            <a:fld id="{439774C6-91F5-40BE-8ECF-D36CED16B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74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4" y="0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6" y="4379914"/>
            <a:ext cx="50863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59826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4" y="8759826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1" charset="-128"/>
              </a:defRPr>
            </a:lvl1pPr>
          </a:lstStyle>
          <a:p>
            <a:pPr>
              <a:defRPr/>
            </a:pPr>
            <a:fld id="{BD075D12-764B-474B-97D6-C52CD6077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51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742766" indent="-285679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marL="1142716" indent="-228544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marL="1599802" indent="-228544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marL="2056890" indent="-228544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2513976" indent="-228544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2971062" indent="-228544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3428148" indent="-228544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3885234" indent="-228544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eaLnBrk="1" hangingPunct="1"/>
            <a:fld id="{C6581798-1A84-4DA8-8919-56479157ECB3}" type="slidenum">
              <a:rPr lang="en-US" altLang="en-US" b="0" i="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</a:t>
            </a:fld>
            <a:endParaRPr lang="en-US" altLang="en-US" b="0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060EB-19A4-4EDA-8BD9-0062D874EFD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781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3638" y="690563"/>
            <a:ext cx="4610100" cy="3457575"/>
          </a:xfrm>
          <a:ln/>
        </p:spPr>
      </p:sp>
      <p:sp>
        <p:nvSpPr>
          <p:cNvPr id="1781763" name="Notes Placeholder 2"/>
          <p:cNvSpPr>
            <a:spLocks noGrp="1"/>
          </p:cNvSpPr>
          <p:nvPr>
            <p:ph type="body" idx="1"/>
          </p:nvPr>
        </p:nvSpPr>
        <p:spPr>
          <a:xfrm>
            <a:off x="923925" y="4379913"/>
            <a:ext cx="5086350" cy="4149725"/>
          </a:xfrm>
          <a:ln/>
        </p:spPr>
        <p:txBody>
          <a:bodyPr lIns="91325" tIns="44862" rIns="91325" bIns="44862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042932-1CAB-4A70-8A20-A13A54933528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4213"/>
            <a:ext cx="4667250" cy="3500437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26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3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dirty="0" smtClean="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dirty="0" smtClean="0">
                <a:solidFill>
                  <a:schemeClr val="tx1"/>
                </a:solidFill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dirty="0" smtClean="0">
                <a:solidFill>
                  <a:srgbClr val="FF0000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dirty="0" smtClean="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dirty="0"/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785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9F9D6E-7BAE-4E1A-B51C-2FD40C0009A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9BF812-0681-4E22-9A31-8F7B4212A5F5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30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227416-1060-4AD2-9225-A60F88BA1F48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520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A3CF97-474F-4E54-8090-61F247835726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05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8215BD-4556-4662-9552-B7E9533F2A9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22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05E8052-9FD0-42AE-90B4-094CEE075E8F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02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9AF4F-56E1-4F64-A4F7-D76BE053CA0A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18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18ECC5-426E-49F6-A4C2-C6C9C9CF3422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42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875"/>
            <a:ext cx="2286000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875"/>
            <a:ext cx="6705600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B2E573-9FDC-4AEE-8DEB-BF355C7AA6C0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4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554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3053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71900"/>
            <a:ext cx="43053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F416CC2-4B71-429A-BA86-A3098357DCF8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69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0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2400" baseline="0"/>
            </a:lvl1pPr>
          </a:lstStyle>
          <a:p>
            <a:r>
              <a:rPr lang="en-US" sz="2800" dirty="0" smtClean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814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dirty="0" smtClean="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dirty="0" smtClean="0">
                <a:solidFill>
                  <a:schemeClr val="tx1"/>
                </a:solidFill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dirty="0" smtClean="0">
                <a:solidFill>
                  <a:srgbClr val="FF0000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dirty="0" smtClean="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dirty="0"/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035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C34D4A-1CD7-4338-BAFE-1380003A7449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6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EC5A36-D8B3-4598-A389-D6CAC395108F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4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4"/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/>
          <a:stretch/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7010400" y="65456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b="1" i="0" kern="1200" smtClean="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9pPr>
          </a:lstStyle>
          <a:p>
            <a:fld id="{7582A597-63CD-47F9-A9E4-CA8C6B735F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206"/>
          <p:cNvSpPr>
            <a:spLocks noChangeArrowheads="1"/>
          </p:cNvSpPr>
          <p:nvPr userDrawn="1"/>
        </p:nvSpPr>
        <p:spPr bwMode="auto">
          <a:xfrm>
            <a:off x="863597" y="6536918"/>
            <a:ext cx="7162801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l" eaLnBrk="1" hangingPunct="1"/>
            <a:r>
              <a:rPr lang="en-US" alt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Kinetic Resistive Wall Mode Stabilization</a:t>
            </a:r>
            <a:r>
              <a:rPr lang="en-US" altLang="en-US" sz="1000" b="1" baseline="0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 in Tokamaks and Initial Results from NSTX-U </a:t>
            </a:r>
            <a:r>
              <a:rPr lang="en-US" alt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(S.A. Sabbagh, et</a:t>
            </a:r>
            <a:r>
              <a:rPr lang="en-US" altLang="en-US" sz="1000" b="1" baseline="0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 </a:t>
            </a:r>
            <a:r>
              <a:rPr lang="en-US" alt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al.)</a:t>
            </a:r>
          </a:p>
        </p:txBody>
      </p:sp>
      <p:sp>
        <p:nvSpPr>
          <p:cNvPr id="11" name="Rectangle 208"/>
          <p:cNvSpPr>
            <a:spLocks noChangeArrowheads="1"/>
          </p:cNvSpPr>
          <p:nvPr userDrawn="1"/>
        </p:nvSpPr>
        <p:spPr bwMode="auto">
          <a:xfrm>
            <a:off x="7391400" y="6536918"/>
            <a:ext cx="5334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eaLnBrk="1" hangingPunct="1"/>
            <a:r>
              <a:rPr lang="en-US" alt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8-Feb-17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altLang="en-US" dirty="0" smtClean="0"/>
              <a:t>Click to edit Master text styles</a:t>
            </a:r>
          </a:p>
          <a:p>
            <a:pPr lvl="1"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altLang="en-US" dirty="0" smtClean="0"/>
              <a:t>Second level</a:t>
            </a:r>
          </a:p>
          <a:p>
            <a:pPr lvl="2">
              <a:buSzPct val="180000"/>
            </a:pPr>
            <a:r>
              <a:rPr lang="en-US" altLang="en-US" dirty="0" smtClean="0"/>
              <a:t>Third level</a:t>
            </a:r>
          </a:p>
          <a:p>
            <a:pPr lvl="3">
              <a:buClr>
                <a:srgbClr val="3333FF"/>
              </a:buClr>
              <a:buSzPct val="65000"/>
              <a:buFont typeface="Wingdings" pitchFamily="2" charset="2"/>
              <a:buChar char="q"/>
            </a:pPr>
            <a:r>
              <a:rPr lang="en-US" altLang="en-US" dirty="0" smtClean="0"/>
              <a:t>Fourth level</a:t>
            </a:r>
          </a:p>
          <a:p>
            <a:pPr lvl="4">
              <a:buClr>
                <a:srgbClr val="FF3300"/>
              </a:buClr>
              <a:buChar char="•"/>
            </a:pPr>
            <a:r>
              <a:rPr lang="en-US" alt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121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522" r:id="rId3"/>
    <p:sldLayoutId id="2147484523" r:id="rId4"/>
    <p:sldLayoutId id="2147484524" r:id="rId5"/>
    <p:sldLayoutId id="2147484525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defRPr lang="en-US" altLang="en-US" sz="2400" dirty="0" smtClean="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lang="en-US" altLang="en-US" sz="2000" dirty="0" smtClean="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lang="en-US" altLang="en-US" dirty="0" smtClean="0"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lang="en-US" altLang="en-US" sz="1600" dirty="0" smtClean="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lang="en-US" altLang="en-US" sz="1600" dirty="0" smtClean="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/>
          <a:stretch/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7010400" y="65456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b="1" i="0" kern="1200" smtClean="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defRPr>
            </a:lvl9pPr>
          </a:lstStyle>
          <a:p>
            <a:fld id="{7582A597-63CD-47F9-A9E4-CA8C6B735F9D}" type="slidenum">
              <a:rPr/>
              <a:pPr/>
              <a:t>‹#›</a:t>
            </a:fld>
            <a:endParaRPr dirty="0"/>
          </a:p>
        </p:txBody>
      </p:sp>
      <p:sp>
        <p:nvSpPr>
          <p:cNvPr id="10" name="Rectangle 206"/>
          <p:cNvSpPr>
            <a:spLocks noChangeArrowheads="1"/>
          </p:cNvSpPr>
          <p:nvPr userDrawn="1"/>
        </p:nvSpPr>
        <p:spPr bwMode="auto">
          <a:xfrm>
            <a:off x="228603" y="6541113"/>
            <a:ext cx="79248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1" hangingPunct="1"/>
            <a:r>
              <a:rPr lang="en-US" altLang="en-US" sz="1000" b="1" dirty="0" smtClean="0">
                <a:solidFill>
                  <a:srgbClr val="3333CC"/>
                </a:solidFill>
                <a:latin typeface="Arial" pitchFamily="34" charset="0"/>
              </a:rPr>
              <a:t>43rd EPS Conference: Establishing a verified understanding of kinetic MHD theory for global mode stability (S.A. Sabbagh, et al.)</a:t>
            </a:r>
          </a:p>
        </p:txBody>
      </p:sp>
      <p:sp>
        <p:nvSpPr>
          <p:cNvPr id="11" name="Rectangle 208"/>
          <p:cNvSpPr>
            <a:spLocks noChangeArrowheads="1"/>
          </p:cNvSpPr>
          <p:nvPr userDrawn="1"/>
        </p:nvSpPr>
        <p:spPr bwMode="auto">
          <a:xfrm>
            <a:off x="6781800" y="6545385"/>
            <a:ext cx="198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eaLnBrk="1" hangingPunct="1"/>
            <a:r>
              <a:rPr lang="en-US" altLang="en-US" sz="1000" b="1" dirty="0" smtClean="0">
                <a:solidFill>
                  <a:srgbClr val="3333CC"/>
                </a:solidFill>
                <a:latin typeface="Arial" pitchFamily="34" charset="0"/>
              </a:rPr>
              <a:t>8 July 2016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altLang="en-US" dirty="0" smtClean="0"/>
              <a:t>Click to edit Master text styles</a:t>
            </a:r>
          </a:p>
          <a:p>
            <a:pPr lvl="1"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altLang="en-US" dirty="0" smtClean="0"/>
              <a:t>Second level</a:t>
            </a:r>
          </a:p>
          <a:p>
            <a:pPr lvl="2">
              <a:buSzPct val="180000"/>
            </a:pPr>
            <a:r>
              <a:rPr lang="en-US" altLang="en-US" dirty="0" smtClean="0"/>
              <a:t>Third level</a:t>
            </a:r>
          </a:p>
          <a:p>
            <a:pPr lvl="3">
              <a:buClr>
                <a:srgbClr val="3333FF"/>
              </a:buClr>
              <a:buSzPct val="65000"/>
              <a:buFont typeface="Wingdings" pitchFamily="2" charset="2"/>
              <a:buChar char="q"/>
            </a:pPr>
            <a:r>
              <a:rPr lang="en-US" altLang="en-US" dirty="0" smtClean="0"/>
              <a:t>Fourth level</a:t>
            </a:r>
          </a:p>
          <a:p>
            <a:pPr lvl="4">
              <a:buClr>
                <a:srgbClr val="FF3300"/>
              </a:buClr>
              <a:buChar char="•"/>
            </a:pPr>
            <a:r>
              <a:rPr lang="en-US" alt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935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defRPr lang="en-US" altLang="en-US" sz="2400" dirty="0" smtClean="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lang="en-US" altLang="en-US" sz="2000" dirty="0" smtClean="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lang="en-US" altLang="en-US" dirty="0" smtClean="0"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lang="en-US" altLang="en-US" sz="1600" dirty="0" smtClean="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lang="en-US" altLang="en-US" sz="1600" dirty="0" smtClean="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05352" name="Picture 13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5353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15875"/>
            <a:ext cx="91440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30000"/>
                      </a:srgbClr>
                    </a:gs>
                    <a:gs pos="100000">
                      <a:srgbClr val="F8F8F8">
                        <a:gamma/>
                        <a:shade val="80784"/>
                        <a:invGamma/>
                        <a:alpha val="86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905421" name="Group 205"/>
          <p:cNvGrpSpPr>
            <a:grpSpLocks/>
          </p:cNvGrpSpPr>
          <p:nvPr/>
        </p:nvGrpSpPr>
        <p:grpSpPr bwMode="auto">
          <a:xfrm>
            <a:off x="0" y="6578600"/>
            <a:ext cx="9144000" cy="279400"/>
            <a:chOff x="0" y="4144"/>
            <a:chExt cx="5760" cy="176"/>
          </a:xfrm>
        </p:grpSpPr>
        <p:pic>
          <p:nvPicPr>
            <p:cNvPr id="905410" name="Picture 194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44"/>
              <a:ext cx="5760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5415" name="Text Box 199"/>
            <p:cNvSpPr txBox="1">
              <a:spLocks noChangeArrowheads="1"/>
            </p:cNvSpPr>
            <p:nvPr userDrawn="1"/>
          </p:nvSpPr>
          <p:spPr bwMode="auto">
            <a:xfrm>
              <a:off x="172" y="4180"/>
              <a:ext cx="340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200" i="1" dirty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  <a:ea typeface="+mn-ea"/>
                </a:rPr>
                <a:t>NSTX</a:t>
              </a:r>
            </a:p>
          </p:txBody>
        </p:sp>
      </p:grpSp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825637" y="6580188"/>
            <a:ext cx="71628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eaLnBrk="1" hangingPunct="1"/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55</a:t>
            </a:r>
            <a:r>
              <a:rPr lang="en-US" sz="1000" b="1" baseline="30000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th</a:t>
            </a:r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 APS DPP Meeting: JO4.07 Active RWM and </a:t>
            </a:r>
            <a:r>
              <a:rPr lang="en-US" sz="1000" b="1" dirty="0" err="1" smtClean="0">
                <a:solidFill>
                  <a:srgbClr val="3333CC"/>
                </a:solidFill>
                <a:latin typeface="Arial" pitchFamily="34" charset="0"/>
                <a:ea typeface="+mn-ea"/>
              </a:rPr>
              <a:t>V</a:t>
            </a:r>
            <a:r>
              <a:rPr lang="en-US" sz="1000" b="1" baseline="-25000" dirty="0" err="1" smtClean="0">
                <a:solidFill>
                  <a:srgbClr val="3333CC"/>
                </a:solidFill>
                <a:latin typeface="Symbol" panose="05050102010706020507" pitchFamily="18" charset="2"/>
                <a:ea typeface="+mn-ea"/>
              </a:rPr>
              <a:t>f</a:t>
            </a:r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 control for disruption avoidance in NSTX (S.A. Sabbagh, et al.)</a:t>
            </a:r>
            <a:endParaRPr lang="en-US" sz="1000" b="1" dirty="0">
              <a:solidFill>
                <a:srgbClr val="3333CC"/>
              </a:solidFill>
              <a:latin typeface="Arial" pitchFamily="34" charset="0"/>
              <a:ea typeface="+mn-ea"/>
            </a:endParaRP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66098" y="6637311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000" b="1">
                <a:solidFill>
                  <a:schemeClr val="accent2"/>
                </a:solidFill>
                <a:latin typeface="+mn-lt"/>
                <a:ea typeface="ＭＳ Ｐゴシック" pitchFamily="34" charset="-128"/>
              </a:defRPr>
            </a:lvl1pPr>
          </a:lstStyle>
          <a:p>
            <a:fld id="{9E4154A2-A575-4FB1-8A3D-838E25E1911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905424" name="Rectangle 208"/>
          <p:cNvSpPr>
            <a:spLocks noChangeArrowheads="1"/>
          </p:cNvSpPr>
          <p:nvPr/>
        </p:nvSpPr>
        <p:spPr bwMode="auto">
          <a:xfrm>
            <a:off x="6768664" y="6580188"/>
            <a:ext cx="198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eaLnBrk="1" hangingPunct="1"/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Nov 12</a:t>
            </a:r>
            <a:r>
              <a:rPr lang="en-US" sz="1000" b="1" baseline="30000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th</a:t>
            </a:r>
            <a:r>
              <a:rPr lang="en-US" sz="1000" b="1" dirty="0">
                <a:solidFill>
                  <a:srgbClr val="3333CC"/>
                </a:solidFill>
                <a:latin typeface="Arial" pitchFamily="34" charset="0"/>
                <a:ea typeface="+mn-ea"/>
              </a:rPr>
              <a:t>, </a:t>
            </a:r>
            <a:r>
              <a:rPr lang="en-US" sz="1000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2013</a:t>
            </a:r>
            <a:endParaRPr lang="en-US" sz="1000" b="1" dirty="0">
              <a:solidFill>
                <a:srgbClr val="3333CC"/>
              </a:solidFill>
              <a:latin typeface="Arial" pitchFamily="34" charset="0"/>
              <a:ea typeface="+mn-ea"/>
            </a:endParaRPr>
          </a:p>
        </p:txBody>
      </p:sp>
      <p:sp>
        <p:nvSpPr>
          <p:cNvPr id="11" name="Text Box 199"/>
          <p:cNvSpPr txBox="1">
            <a:spLocks noChangeArrowheads="1"/>
          </p:cNvSpPr>
          <p:nvPr userDrawn="1"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20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ea typeface="+mn-ea"/>
                <a:cs typeface="Arial" charset="0"/>
              </a:rPr>
              <a:t>NSTX-U</a:t>
            </a:r>
          </a:p>
        </p:txBody>
      </p:sp>
    </p:spTree>
    <p:extLst>
      <p:ext uri="{BB962C8B-B14F-4D97-AF65-F5344CB8AC3E}">
        <p14:creationId xmlns:p14="http://schemas.microsoft.com/office/powerpoint/2010/main" val="105797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75000"/>
        <a:buFont typeface="Wingdings" pitchFamily="2" charset="2"/>
        <a:buChar char="q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80000"/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65000"/>
        <a:buFont typeface="Wingdings" pitchFamily="2" charset="2"/>
        <a:buChar char="q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image" Target="../media/image4.tif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wmf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png"/><Relationship Id="rId7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wmf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microsoft.com/office/2007/relationships/hdphoto" Target="../media/hdphoto1.wdp"/><Relationship Id="rId5" Type="http://schemas.openxmlformats.org/officeDocument/2006/relationships/image" Target="../media/image49.w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4.wmf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microsoft.com/office/2007/relationships/hdphoto" Target="../media/hdphoto1.wdp"/><Relationship Id="rId5" Type="http://schemas.openxmlformats.org/officeDocument/2006/relationships/image" Target="../media/image49.w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65.png"/><Relationship Id="rId3" Type="http://schemas.openxmlformats.org/officeDocument/2006/relationships/image" Target="../media/image61.emf"/><Relationship Id="rId7" Type="http://schemas.openxmlformats.org/officeDocument/2006/relationships/image" Target="../media/image58.wmf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60.wmf"/><Relationship Id="rId5" Type="http://schemas.openxmlformats.org/officeDocument/2006/relationships/image" Target="../media/image63.emf"/><Relationship Id="rId15" Type="http://schemas.microsoft.com/office/2007/relationships/hdphoto" Target="../media/hdphoto1.wdp"/><Relationship Id="rId10" Type="http://schemas.openxmlformats.org/officeDocument/2006/relationships/oleObject" Target="../embeddings/oleObject9.bin"/><Relationship Id="rId4" Type="http://schemas.openxmlformats.org/officeDocument/2006/relationships/image" Target="../media/image62.emf"/><Relationship Id="rId9" Type="http://schemas.openxmlformats.org/officeDocument/2006/relationships/image" Target="../media/image59.wmf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9.png"/><Relationship Id="rId7" Type="http://schemas.openxmlformats.org/officeDocument/2006/relationships/image" Target="../media/image1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9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92.png"/><Relationship Id="rId2" Type="http://schemas.openxmlformats.org/officeDocument/2006/relationships/tags" Target="../tags/tag2.xml"/><Relationship Id="rId16" Type="http://schemas.openxmlformats.org/officeDocument/2006/relationships/image" Target="../media/image9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1.png"/><Relationship Id="rId5" Type="http://schemas.openxmlformats.org/officeDocument/2006/relationships/tags" Target="../tags/tag5.xml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9.png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97.wmf"/><Relationship Id="rId4" Type="http://schemas.openxmlformats.org/officeDocument/2006/relationships/oleObject" Target="../embeddings/oleObject10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17.bin"/><Relationship Id="rId18" Type="http://schemas.microsoft.com/office/2007/relationships/hdphoto" Target="../media/hdphoto1.wdp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07.wmf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09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4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106.wmf"/><Relationship Id="rId4" Type="http://schemas.openxmlformats.org/officeDocument/2006/relationships/image" Target="../media/image103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0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D3 Tokamak.noBG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46" y="4524860"/>
            <a:ext cx="1805354" cy="1852862"/>
          </a:xfrm>
          <a:prstGeom prst="rect">
            <a:avLst/>
          </a:prstGeom>
        </p:spPr>
      </p:pic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62" y="4452670"/>
            <a:ext cx="199052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45202" y="762000"/>
            <a:ext cx="8777396" cy="127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2600" b="1" dirty="0" smtClean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Kinetic Resistive Wall Mode Stabilization in Tokamaks and Initial Results from NSTX-U*</a:t>
            </a:r>
            <a:endParaRPr lang="en-US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lnSpc>
                <a:spcPct val="90000"/>
              </a:lnSpc>
              <a:defRPr/>
            </a:pPr>
            <a:endParaRPr lang="en-US" altLang="en-US" sz="26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" y="1981200"/>
            <a:ext cx="8839200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i="0" dirty="0" smtClean="0">
                <a:solidFill>
                  <a:srgbClr val="6600CC"/>
                </a:solidFill>
                <a:latin typeface="Arial" pitchFamily="34" charset="0"/>
                <a:ea typeface="+mn-ea"/>
              </a:rPr>
              <a:t>S.A</a:t>
            </a:r>
            <a:r>
              <a:rPr lang="en-US" altLang="en-US" sz="2000" i="0" dirty="0">
                <a:solidFill>
                  <a:srgbClr val="6600CC"/>
                </a:solidFill>
                <a:latin typeface="Arial" pitchFamily="34" charset="0"/>
                <a:ea typeface="+mn-ea"/>
              </a:rPr>
              <a:t>. </a:t>
            </a:r>
            <a:r>
              <a:rPr lang="en-US" altLang="en-US" sz="2000" i="0" dirty="0" smtClean="0">
                <a:solidFill>
                  <a:srgbClr val="6600CC"/>
                </a:solidFill>
                <a:latin typeface="Arial" pitchFamily="34" charset="0"/>
                <a:ea typeface="+mn-ea"/>
              </a:rPr>
              <a:t>Sabbagh</a:t>
            </a:r>
            <a:r>
              <a:rPr lang="en-US" altLang="en-US" sz="2400" b="0" i="0" baseline="30000" dirty="0">
                <a:solidFill>
                  <a:srgbClr val="6600CC"/>
                </a:solidFill>
                <a:latin typeface="Arial" pitchFamily="34" charset="0"/>
              </a:rPr>
              <a:t>1</a:t>
            </a:r>
            <a:r>
              <a:rPr lang="en-US" altLang="en-US" sz="2000" i="0" dirty="0" smtClean="0">
                <a:solidFill>
                  <a:srgbClr val="6600CC"/>
                </a:solidFill>
                <a:latin typeface="Arial" pitchFamily="34" charset="0"/>
                <a:ea typeface="+mn-ea"/>
              </a:rPr>
              <a:t>, </a:t>
            </a:r>
            <a:r>
              <a:rPr lang="en-US" altLang="en-US" sz="2000" i="0" dirty="0">
                <a:solidFill>
                  <a:srgbClr val="6600CC"/>
                </a:solidFill>
                <a:latin typeface="Arial" pitchFamily="34" charset="0"/>
                <a:ea typeface="+mn-ea"/>
              </a:rPr>
              <a:t>J.W. </a:t>
            </a:r>
            <a:r>
              <a:rPr lang="en-US" altLang="en-US" sz="2000" i="0" dirty="0" smtClean="0">
                <a:solidFill>
                  <a:srgbClr val="6600CC"/>
                </a:solidFill>
                <a:latin typeface="Arial" pitchFamily="34" charset="0"/>
                <a:ea typeface="+mn-ea"/>
              </a:rPr>
              <a:t>Berkery</a:t>
            </a:r>
            <a:r>
              <a:rPr lang="en-US" altLang="en-US" sz="2400" b="0" i="0" baseline="30000" dirty="0">
                <a:solidFill>
                  <a:srgbClr val="6600CC"/>
                </a:solidFill>
                <a:latin typeface="Arial" pitchFamily="34" charset="0"/>
              </a:rPr>
              <a:t>1</a:t>
            </a:r>
            <a:r>
              <a:rPr lang="en-US" altLang="en-US" sz="2000" i="0" dirty="0" smtClean="0">
                <a:solidFill>
                  <a:srgbClr val="6600CC"/>
                </a:solidFill>
                <a:latin typeface="Arial" pitchFamily="34" charset="0"/>
                <a:ea typeface="+mn-ea"/>
              </a:rPr>
              <a:t>, Y. Liu</a:t>
            </a:r>
            <a:r>
              <a:rPr lang="en-US" altLang="en-US" sz="2000" b="0" i="0" baseline="30000" dirty="0" smtClean="0">
                <a:solidFill>
                  <a:srgbClr val="6600CC"/>
                </a:solidFill>
                <a:latin typeface="Arial" pitchFamily="34" charset="0"/>
              </a:rPr>
              <a:t>2</a:t>
            </a:r>
            <a:r>
              <a:rPr lang="en-US" altLang="en-US" sz="2000" i="0" dirty="0" smtClean="0">
                <a:solidFill>
                  <a:srgbClr val="6600CC"/>
                </a:solidFill>
                <a:latin typeface="Arial" pitchFamily="34" charset="0"/>
                <a:ea typeface="+mn-ea"/>
              </a:rPr>
              <a:t>, J.E. Menard</a:t>
            </a:r>
            <a:r>
              <a:rPr lang="en-US" altLang="en-US" sz="2000" b="0" i="0" baseline="30000" dirty="0">
                <a:solidFill>
                  <a:srgbClr val="6600CC"/>
                </a:solidFill>
                <a:latin typeface="Arial" pitchFamily="34" charset="0"/>
              </a:rPr>
              <a:t>3</a:t>
            </a:r>
            <a:r>
              <a:rPr lang="en-US" altLang="en-US" sz="2000" i="0" dirty="0" smtClean="0">
                <a:solidFill>
                  <a:srgbClr val="6600CC"/>
                </a:solidFill>
                <a:latin typeface="Arial" pitchFamily="34" charset="0"/>
                <a:ea typeface="+mn-ea"/>
              </a:rPr>
              <a:t>, H. Reimerdes</a:t>
            </a:r>
            <a:r>
              <a:rPr lang="en-US" altLang="en-US" sz="2000" b="0" i="0" baseline="30000" dirty="0">
                <a:solidFill>
                  <a:srgbClr val="6600CC"/>
                </a:solidFill>
                <a:latin typeface="Arial" pitchFamily="34" charset="0"/>
              </a:rPr>
              <a:t>4</a:t>
            </a:r>
            <a:r>
              <a:rPr lang="en-US" altLang="en-US" sz="2000" i="0" dirty="0" smtClean="0">
                <a:solidFill>
                  <a:srgbClr val="6600CC"/>
                </a:solidFill>
                <a:latin typeface="Arial" pitchFamily="34" charset="0"/>
              </a:rPr>
              <a:t>, and the NSTX-U Research Team</a:t>
            </a:r>
            <a:endParaRPr lang="en-US" altLang="en-US" sz="2000" b="0" i="0" baseline="30000" dirty="0" smtClean="0">
              <a:solidFill>
                <a:srgbClr val="6600CC"/>
              </a:solidFill>
              <a:latin typeface="Arial" pitchFamily="34" charset="0"/>
              <a:ea typeface="+mn-ea"/>
            </a:endParaRPr>
          </a:p>
          <a:p>
            <a:pPr lvl="0" algn="ctr">
              <a:spcBef>
                <a:spcPts val="1800"/>
              </a:spcBef>
              <a:buClr>
                <a:srgbClr val="F70606"/>
              </a:buClr>
              <a:buSzPct val="150000"/>
              <a:buNone/>
            </a:pPr>
            <a:r>
              <a:rPr lang="en-US" altLang="en-US" sz="1600" b="0" baseline="30000" dirty="0" smtClean="0">
                <a:solidFill>
                  <a:schemeClr val="tx1"/>
                </a:solidFill>
                <a:latin typeface="Arial" pitchFamily="34" charset="0"/>
              </a:rPr>
              <a:t>1</a:t>
            </a:r>
            <a:r>
              <a:rPr lang="en-US" altLang="en-US" sz="1600" b="0" dirty="0">
                <a:solidFill>
                  <a:schemeClr val="tx1"/>
                </a:solidFill>
                <a:latin typeface="Arial" pitchFamily="34" charset="0"/>
              </a:rPr>
              <a:t>Dept. of Applied Physics and Applied Mathematics, Columbia U., </a:t>
            </a:r>
            <a:r>
              <a:rPr lang="en-US" altLang="en-US" sz="1600" b="0" dirty="0" smtClean="0">
                <a:solidFill>
                  <a:schemeClr val="tx1"/>
                </a:solidFill>
                <a:latin typeface="Arial" pitchFamily="34" charset="0"/>
              </a:rPr>
              <a:t>New York, </a:t>
            </a:r>
            <a:r>
              <a:rPr lang="en-US" altLang="en-US" sz="1600" b="0" dirty="0">
                <a:solidFill>
                  <a:schemeClr val="tx1"/>
                </a:solidFill>
                <a:latin typeface="Arial" pitchFamily="34" charset="0"/>
              </a:rPr>
              <a:t>NY, USA</a:t>
            </a:r>
            <a:endParaRPr lang="en-US" altLang="en-US" sz="1600" b="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algn="ctr">
              <a:spcBef>
                <a:spcPts val="400"/>
              </a:spcBef>
              <a:buClr>
                <a:srgbClr val="F70606"/>
              </a:buClr>
              <a:buSzPct val="150000"/>
              <a:buNone/>
            </a:pPr>
            <a:r>
              <a:rPr lang="en-US" altLang="en-US" sz="1600" b="0" baseline="30000" dirty="0" smtClean="0">
                <a:solidFill>
                  <a:schemeClr val="tx1"/>
                </a:solidFill>
                <a:latin typeface="Arial" pitchFamily="34" charset="0"/>
              </a:rPr>
              <a:t>2</a:t>
            </a:r>
            <a:r>
              <a:rPr lang="en-US" altLang="en-US" sz="1600" b="0" dirty="0">
                <a:solidFill>
                  <a:schemeClr val="tx1"/>
                </a:solidFill>
                <a:latin typeface="Arial" pitchFamily="34" charset="0"/>
              </a:rPr>
              <a:t>CCFE, </a:t>
            </a:r>
            <a:r>
              <a:rPr lang="en-US" altLang="en-US" sz="1600" b="0" dirty="0" err="1">
                <a:solidFill>
                  <a:schemeClr val="tx1"/>
                </a:solidFill>
                <a:latin typeface="Arial" pitchFamily="34" charset="0"/>
              </a:rPr>
              <a:t>Culham</a:t>
            </a:r>
            <a:r>
              <a:rPr lang="en-US" altLang="en-US" sz="1600" b="0" dirty="0">
                <a:solidFill>
                  <a:schemeClr val="tx1"/>
                </a:solidFill>
                <a:latin typeface="Arial" pitchFamily="34" charset="0"/>
              </a:rPr>
              <a:t> Science Centre, Abingdon OX14 3DB, </a:t>
            </a:r>
            <a:r>
              <a:rPr lang="en-US" altLang="en-US" sz="1600" b="0" dirty="0" smtClean="0">
                <a:solidFill>
                  <a:schemeClr val="tx1"/>
                </a:solidFill>
                <a:latin typeface="Arial" pitchFamily="34" charset="0"/>
              </a:rPr>
              <a:t>UK</a:t>
            </a:r>
          </a:p>
          <a:p>
            <a:pPr lvl="0" algn="ctr">
              <a:spcBef>
                <a:spcPts val="400"/>
              </a:spcBef>
              <a:buClr>
                <a:srgbClr val="F70606"/>
              </a:buClr>
              <a:buSzPct val="150000"/>
              <a:buNone/>
            </a:pPr>
            <a:r>
              <a:rPr lang="en-US" altLang="en-US" sz="1600" b="0" baseline="30000" dirty="0" smtClean="0">
                <a:solidFill>
                  <a:schemeClr val="tx1"/>
                </a:solidFill>
                <a:latin typeface="Arial" pitchFamily="34" charset="0"/>
              </a:rPr>
              <a:t>3</a:t>
            </a:r>
            <a:r>
              <a:rPr lang="en-US" altLang="en-US" sz="1600" b="0" dirty="0" smtClean="0">
                <a:solidFill>
                  <a:schemeClr val="tx1"/>
                </a:solidFill>
                <a:latin typeface="Arial" pitchFamily="34" charset="0"/>
              </a:rPr>
              <a:t>Princeton Plasma Physics Laboratory, Princeton, NJ, USA</a:t>
            </a:r>
          </a:p>
          <a:p>
            <a:pPr lvl="0" algn="ctr">
              <a:spcBef>
                <a:spcPts val="400"/>
              </a:spcBef>
              <a:buClr>
                <a:srgbClr val="F70606"/>
              </a:buClr>
              <a:buSzPct val="150000"/>
              <a:buNone/>
            </a:pPr>
            <a:r>
              <a:rPr lang="en-US" altLang="en-US" sz="1600" b="0" baseline="30000" dirty="0">
                <a:solidFill>
                  <a:schemeClr val="tx1"/>
                </a:solidFill>
                <a:latin typeface="Arial" pitchFamily="34" charset="0"/>
              </a:rPr>
              <a:t>4</a:t>
            </a:r>
            <a:r>
              <a:rPr lang="en-US" altLang="en-US" sz="1600" b="0" dirty="0" smtClean="0">
                <a:solidFill>
                  <a:schemeClr val="tx1"/>
                </a:solidFill>
                <a:latin typeface="Arial" pitchFamily="34" charset="0"/>
              </a:rPr>
              <a:t>Ecole </a:t>
            </a:r>
            <a:r>
              <a:rPr lang="en-US" altLang="en-US" sz="1600" b="0" dirty="0" err="1">
                <a:solidFill>
                  <a:schemeClr val="tx1"/>
                </a:solidFill>
                <a:latin typeface="Arial" pitchFamily="34" charset="0"/>
              </a:rPr>
              <a:t>Polytechnique</a:t>
            </a:r>
            <a:r>
              <a:rPr lang="en-US" altLang="en-US" sz="1600" b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altLang="en-US" sz="1600" b="0" dirty="0" err="1">
                <a:solidFill>
                  <a:schemeClr val="tx1"/>
                </a:solidFill>
                <a:latin typeface="Arial" pitchFamily="34" charset="0"/>
              </a:rPr>
              <a:t>Fédérale</a:t>
            </a:r>
            <a:r>
              <a:rPr lang="en-US" altLang="en-US" sz="1600" b="0" dirty="0">
                <a:solidFill>
                  <a:schemeClr val="tx1"/>
                </a:solidFill>
                <a:latin typeface="Arial" pitchFamily="34" charset="0"/>
              </a:rPr>
              <a:t> de Lausanne (EPFL), Swiss Plasma Center (SPC), CH-1015 Lausanne, </a:t>
            </a:r>
            <a:r>
              <a:rPr lang="en-US" altLang="en-US" sz="1600" b="0" dirty="0" smtClean="0">
                <a:solidFill>
                  <a:schemeClr val="tx1"/>
                </a:solidFill>
                <a:latin typeface="Arial" pitchFamily="34" charset="0"/>
              </a:rPr>
              <a:t>Switzerland</a:t>
            </a:r>
            <a:endParaRPr lang="en-US" altLang="en-US" sz="1400" b="0" dirty="0">
              <a:solidFill>
                <a:schemeClr val="tx1"/>
              </a:solidFill>
              <a:latin typeface="Arial" pitchFamily="34" charset="0"/>
            </a:endParaRP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r"/>
            <a:r>
              <a:rPr lang="en-US" altLang="en-US" sz="1800" dirty="0">
                <a:solidFill>
                  <a:srgbClr val="3333CC"/>
                </a:solidFill>
                <a:latin typeface="Arial" pitchFamily="34" charset="0"/>
                <a:ea typeface="+mn-ea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sz="1200" b="1" i="1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598544" y="6561208"/>
            <a:ext cx="80882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100" b="1" i="1" dirty="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rPr>
              <a:t>*This work </a:t>
            </a:r>
            <a:r>
              <a:rPr lang="en-US" sz="1100" b="1" i="1" dirty="0" smtClean="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rPr>
              <a:t>supported </a:t>
            </a:r>
            <a:r>
              <a:rPr lang="en-US" sz="1100" b="1" i="1" dirty="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rPr>
              <a:t>by the US DOE contract </a:t>
            </a:r>
            <a:r>
              <a:rPr lang="en-US" sz="1100" b="1" i="1" dirty="0" smtClean="0">
                <a:solidFill>
                  <a:srgbClr val="1822CD"/>
                </a:solidFill>
                <a:latin typeface="Helvetica" charset="0"/>
                <a:ea typeface="+mn-ea"/>
                <a:cs typeface="Arial" pitchFamily="34" charset="0"/>
              </a:rPr>
              <a:t>DE-AC02-09CH11466, DE-FC02-04ER54698, and DE-FG02-99ER54524</a:t>
            </a:r>
            <a:endParaRPr lang="en-US" altLang="en-US" sz="1100" b="1" i="1" dirty="0">
              <a:solidFill>
                <a:srgbClr val="1822CD"/>
              </a:solidFill>
              <a:latin typeface="Helvetica" charset="0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0898" y="4572000"/>
            <a:ext cx="38840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600" b="1" dirty="0" smtClean="0">
                <a:solidFill>
                  <a:srgbClr val="FF0000"/>
                </a:solidFill>
                <a:latin typeface="Helvetica" charset="0"/>
                <a:ea typeface="+mn-ea"/>
                <a:cs typeface="Arial" pitchFamily="34" charset="0"/>
              </a:rPr>
              <a:t>KTH Research Seminar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Helvetica" charset="0"/>
                <a:ea typeface="+mn-ea"/>
                <a:cs typeface="Arial" pitchFamily="34" charset="0"/>
              </a:rPr>
              <a:t>8 February 2017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sz="1600" b="1" dirty="0" smtClean="0">
                <a:latin typeface="Helvetica" charset="0"/>
                <a:ea typeface="+mn-ea"/>
                <a:cs typeface="Arial" pitchFamily="34" charset="0"/>
              </a:rPr>
              <a:t>Stockholm, Sweden</a:t>
            </a:r>
            <a:endParaRPr lang="en-US" sz="1600" b="1" dirty="0">
              <a:latin typeface="Helvetica" charset="0"/>
              <a:ea typeface="+mn-ea"/>
              <a:cs typeface="Arial" pitchFamily="34" charset="0"/>
            </a:endParaRPr>
          </a:p>
        </p:txBody>
      </p:sp>
      <p:pic>
        <p:nvPicPr>
          <p:cNvPr id="61" name="Picture 8" descr="D3D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2" y="5963670"/>
            <a:ext cx="1015728" cy="5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221611"/>
            <a:ext cx="1371600" cy="50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5" descr="cu_fontoutlin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41" y="5921687"/>
            <a:ext cx="2514600" cy="47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2667000" y="631733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V1.2</a:t>
            </a:r>
            <a:endParaRPr 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"/>
            <a:ext cx="762000" cy="82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8" descr="CCF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9" y="4191000"/>
            <a:ext cx="1441450" cy="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 descr="https://lh3.googleusercontent.com/-EBHaeSqsP8g/AAAAAAAAAAI/AAAAAAAAAO4/cmsaJfxKxvo/s0-c-k-no-ns/photo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3" b="23700"/>
          <a:stretch/>
        </p:blipFill>
        <p:spPr bwMode="auto">
          <a:xfrm>
            <a:off x="7503812" y="4191000"/>
            <a:ext cx="1524000" cy="7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7700946" y="6072693"/>
            <a:ext cx="1299704" cy="404308"/>
            <a:chOff x="7924800" y="6532110"/>
            <a:chExt cx="976990" cy="303919"/>
          </a:xfrm>
        </p:grpSpPr>
        <p:sp>
          <p:nvSpPr>
            <p:cNvPr id="66" name="Text Box 199"/>
            <p:cNvSpPr txBox="1">
              <a:spLocks noChangeArrowheads="1"/>
            </p:cNvSpPr>
            <p:nvPr/>
          </p:nvSpPr>
          <p:spPr bwMode="auto">
            <a:xfrm>
              <a:off x="8260440" y="6577332"/>
              <a:ext cx="641350" cy="208221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8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NSTX-U</a:t>
              </a:r>
              <a:endParaRPr lang="en-US" sz="18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67" name="Picture 66" descr="nstx_logo_cnvrtd.ai [Converted].tif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9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1"/>
    </mc:Choice>
    <mc:Fallback xmlns="">
      <p:transition spd="slow" advTm="1588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MISK calculations for NSTX consistent with RWM </a:t>
            </a:r>
            <a:r>
              <a:rPr lang="en-US" sz="2200" dirty="0">
                <a:solidFill>
                  <a:srgbClr val="FF0000"/>
                </a:solidFill>
              </a:rPr>
              <a:t>destabilization at intermediate </a:t>
            </a:r>
            <a:r>
              <a:rPr lang="en-US" sz="2200" dirty="0" smtClean="0">
                <a:solidFill>
                  <a:srgbClr val="FF0000"/>
                </a:solidFill>
              </a:rPr>
              <a:t>plasma rotation</a:t>
            </a:r>
            <a:r>
              <a:rPr lang="en-US" sz="2200" dirty="0"/>
              <a:t>; stability altered by </a:t>
            </a:r>
            <a:r>
              <a:rPr lang="en-US" sz="2200" dirty="0" err="1"/>
              <a:t>collisionality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410200"/>
            <a:ext cx="8763000" cy="533400"/>
          </a:xfrm>
        </p:spPr>
        <p:txBody>
          <a:bodyPr/>
          <a:lstStyle/>
          <a:p>
            <a:r>
              <a:rPr lang="en-US" sz="2000" dirty="0"/>
              <a:t>Destabilization appears between precession drift resonance at </a:t>
            </a:r>
            <a:r>
              <a:rPr lang="en-US" sz="2000" dirty="0">
                <a:solidFill>
                  <a:srgbClr val="FF0000"/>
                </a:solidFill>
              </a:rPr>
              <a:t>low</a:t>
            </a:r>
            <a:r>
              <a:rPr lang="en-US" sz="2000" dirty="0"/>
              <a:t> </a:t>
            </a:r>
            <a:r>
              <a:rPr lang="en-US" sz="2000" dirty="0" err="1">
                <a:latin typeface="Symbol" pitchFamily="18" charset="2"/>
              </a:rPr>
              <a:t>w</a:t>
            </a:r>
            <a:r>
              <a:rPr lang="en-US" sz="2000" baseline="-25000" dirty="0" err="1">
                <a:latin typeface="Symbol" pitchFamily="18" charset="2"/>
              </a:rPr>
              <a:t>f</a:t>
            </a:r>
            <a:r>
              <a:rPr lang="en-US" sz="2000" dirty="0"/>
              <a:t>, bounce/transit resonance at </a:t>
            </a:r>
            <a:r>
              <a:rPr lang="en-US" sz="2000" dirty="0">
                <a:solidFill>
                  <a:srgbClr val="FF0000"/>
                </a:solidFill>
              </a:rPr>
              <a:t>high</a:t>
            </a:r>
            <a:r>
              <a:rPr lang="en-US" sz="2000" dirty="0"/>
              <a:t> </a:t>
            </a:r>
            <a:r>
              <a:rPr lang="en-US" sz="2000" dirty="0" err="1">
                <a:latin typeface="Symbol" pitchFamily="18" charset="2"/>
              </a:rPr>
              <a:t>w</a:t>
            </a:r>
            <a:r>
              <a:rPr lang="en-US" sz="2000" baseline="-25000" dirty="0" err="1">
                <a:latin typeface="Symbol" pitchFamily="18" charset="2"/>
              </a:rPr>
              <a:t>f</a:t>
            </a:r>
            <a:endParaRPr lang="en-US" sz="2000" dirty="0">
              <a:latin typeface="Symbol" pitchFamily="18" charset="2"/>
            </a:endParaRPr>
          </a:p>
          <a:p>
            <a:r>
              <a:rPr lang="en-US" sz="2000" dirty="0"/>
              <a:t>Destabilization moves to increased </a:t>
            </a:r>
            <a:r>
              <a:rPr lang="en-US" sz="2000" dirty="0" err="1">
                <a:latin typeface="Symbol" pitchFamily="18" charset="2"/>
              </a:rPr>
              <a:t>w</a:t>
            </a:r>
            <a:r>
              <a:rPr lang="en-US" sz="2000" baseline="-25000" dirty="0" err="1">
                <a:latin typeface="Symbol" pitchFamily="18" charset="2"/>
              </a:rPr>
              <a:t>f</a:t>
            </a:r>
            <a:r>
              <a:rPr lang="en-US" sz="2000" dirty="0"/>
              <a:t> as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dirty="0"/>
              <a:t> decreases 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5486400" y="5767688"/>
            <a:ext cx="3581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400">
                <a:solidFill>
                  <a:srgbClr val="9900CC"/>
                </a:solidFill>
                <a:latin typeface="Helvetica" pitchFamily="34" charset="0"/>
              </a:rPr>
              <a:t>J.W. Berkery, et al., PRL </a:t>
            </a:r>
            <a:r>
              <a:rPr lang="en-US" sz="1400" b="1">
                <a:solidFill>
                  <a:srgbClr val="9900CC"/>
                </a:solidFill>
                <a:latin typeface="Helvetica" pitchFamily="34" charset="0"/>
              </a:rPr>
              <a:t>104</a:t>
            </a:r>
            <a:r>
              <a:rPr lang="en-US" sz="1400">
                <a:solidFill>
                  <a:srgbClr val="9900CC"/>
                </a:solidFill>
                <a:latin typeface="Helvetica" pitchFamily="34" charset="0"/>
              </a:rPr>
              <a:t> (2010) 035003 S.A. Sabbagh, et al., NF </a:t>
            </a:r>
            <a:r>
              <a:rPr lang="en-US" sz="1400" b="1">
                <a:solidFill>
                  <a:srgbClr val="9900CC"/>
                </a:solidFill>
                <a:latin typeface="Helvetica" pitchFamily="34" charset="0"/>
              </a:rPr>
              <a:t>50</a:t>
            </a:r>
            <a:r>
              <a:rPr lang="en-US" sz="1400">
                <a:solidFill>
                  <a:srgbClr val="9900CC"/>
                </a:solidFill>
                <a:latin typeface="Helvetica" pitchFamily="34" charset="0"/>
              </a:rPr>
              <a:t> (2010) 025020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09600" y="914400"/>
            <a:ext cx="8255000" cy="4760913"/>
            <a:chOff x="609600" y="914400"/>
            <a:chExt cx="8255000" cy="476091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3" b="8844"/>
            <a:stretch>
              <a:fillRect/>
            </a:stretch>
          </p:blipFill>
          <p:spPr bwMode="auto">
            <a:xfrm>
              <a:off x="785813" y="914400"/>
              <a:ext cx="7315200" cy="417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537325" y="4465638"/>
              <a:ext cx="95408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200">
                  <a:solidFill>
                    <a:schemeClr val="bg1"/>
                  </a:solidFill>
                  <a:latin typeface="Helvetica" pitchFamily="34" charset="0"/>
                </a:rPr>
                <a:t>NSTX 121083</a:t>
              </a: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4214813" y="1676400"/>
              <a:ext cx="1219200" cy="2362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157413" y="5011738"/>
              <a:ext cx="863600" cy="27463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800">
                  <a:solidFill>
                    <a:srgbClr val="FF0000"/>
                  </a:solidFill>
                  <a:latin typeface="Helvetica" pitchFamily="34" charset="0"/>
                </a:rPr>
                <a:t>unstable</a:t>
              </a: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 flipV="1">
              <a:off x="2278063" y="3962400"/>
              <a:ext cx="336550" cy="101917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4343400" y="3244850"/>
              <a:ext cx="292100" cy="1079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 rot="16200000">
              <a:off x="241300" y="2047875"/>
              <a:ext cx="1295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000">
                  <a:latin typeface="Helvetica" pitchFamily="34" charset="0"/>
                </a:rPr>
                <a:t>(marginal stability)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8001000" y="3763963"/>
              <a:ext cx="863600" cy="27463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800">
                  <a:solidFill>
                    <a:srgbClr val="FF0000"/>
                  </a:solidFill>
                  <a:latin typeface="Helvetica" pitchFamily="34" charset="0"/>
                </a:rPr>
                <a:t>unstable</a:t>
              </a: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>
              <a:off x="6043613" y="3933825"/>
              <a:ext cx="1804987" cy="56197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 rot="17463957">
              <a:off x="1943404" y="2771775"/>
              <a:ext cx="276481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spcAft>
                  <a:spcPts val="100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Precession drift resonance stabilization</a:t>
              </a: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 rot="1258411">
              <a:off x="6465704" y="1642004"/>
              <a:ext cx="742950" cy="2751847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 rot="17463957">
              <a:off x="5495033" y="2771775"/>
              <a:ext cx="273546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spcAft>
                  <a:spcPts val="100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Bounce/transit resonance stabilization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 rot="17538933">
              <a:off x="5451805" y="2477630"/>
              <a:ext cx="1193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spcAft>
                  <a:spcPts val="100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Plasma evolution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H="1">
              <a:off x="4846997" y="3168650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 rot="3784673">
              <a:off x="4480719" y="2666206"/>
              <a:ext cx="1701800" cy="27463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800">
                  <a:solidFill>
                    <a:srgbClr val="FF0000"/>
                  </a:solidFill>
                  <a:latin typeface="Helvetica" pitchFamily="34" charset="0"/>
                </a:rPr>
                <a:t>Marginal stability</a:t>
              </a: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787400" y="1676400"/>
              <a:ext cx="355600" cy="190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 rot="16200000">
              <a:off x="-484187" y="2832100"/>
              <a:ext cx="2833687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5207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indent="-22383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262063" indent="-23336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600200" indent="-22383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2800" dirty="0" err="1">
                  <a:latin typeface="Symbol" pitchFamily="18" charset="2"/>
                </a:rPr>
                <a:t>n</a:t>
              </a:r>
              <a:r>
                <a:rPr lang="en-US" sz="2800" baseline="-25000" dirty="0" err="1">
                  <a:latin typeface="Helvetica" pitchFamily="34" charset="0"/>
                </a:rPr>
                <a:t>eff</a:t>
              </a:r>
              <a:r>
                <a:rPr lang="en-US" sz="2800" dirty="0">
                  <a:latin typeface="Helvetica" pitchFamily="34" charset="0"/>
                </a:rPr>
                <a:t>/</a:t>
              </a:r>
              <a:r>
                <a:rPr lang="en-US" sz="2800" dirty="0" err="1">
                  <a:latin typeface="Symbol" pitchFamily="18" charset="2"/>
                </a:rPr>
                <a:t>n</a:t>
              </a:r>
              <a:r>
                <a:rPr lang="en-US" sz="2800" baseline="30000" dirty="0" err="1">
                  <a:latin typeface="Helvetica" pitchFamily="34" charset="0"/>
                </a:rPr>
                <a:t>exp</a:t>
              </a:r>
              <a:r>
                <a:rPr lang="en-US" sz="2400" baseline="30000" dirty="0">
                  <a:latin typeface="Helvetica" pitchFamily="34" charset="0"/>
                </a:rPr>
                <a:t> (marginal stability)</a:t>
              </a:r>
            </a:p>
            <a:p>
              <a:pPr eaLnBrk="1" hangingPunct="1">
                <a:spcBef>
                  <a:spcPct val="20000"/>
                </a:spcBef>
              </a:pPr>
              <a:endParaRPr lang="en-US" sz="1800" baseline="30000" dirty="0">
                <a:latin typeface="Helvetica" pitchFamily="34" charset="0"/>
              </a:endParaRP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633413" y="914400"/>
              <a:ext cx="27813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2000" u="sng">
                  <a:solidFill>
                    <a:srgbClr val="0000FF"/>
                  </a:solidFill>
                  <a:latin typeface="Symbol" pitchFamily="18" charset="2"/>
                </a:rPr>
                <a:t>gt</a:t>
              </a:r>
              <a:r>
                <a:rPr lang="en-US" sz="2000" u="sng" baseline="-25000">
                  <a:solidFill>
                    <a:srgbClr val="0000FF"/>
                  </a:solidFill>
                  <a:latin typeface="Helvetica" pitchFamily="34" charset="0"/>
                </a:rPr>
                <a:t>w</a:t>
              </a:r>
              <a:r>
                <a:rPr lang="en-US" sz="2000" u="sng">
                  <a:solidFill>
                    <a:srgbClr val="0000FF"/>
                  </a:solidFill>
                  <a:latin typeface="Helvetica" pitchFamily="34" charset="0"/>
                </a:rPr>
                <a:t> contours vs. </a:t>
              </a:r>
              <a:r>
                <a:rPr lang="el-GR" sz="2000" u="sng">
                  <a:solidFill>
                    <a:srgbClr val="0000FF"/>
                  </a:solidFill>
                  <a:latin typeface="Calibri" pitchFamily="34" charset="0"/>
                </a:rPr>
                <a:t>ν</a:t>
              </a:r>
              <a:r>
                <a:rPr lang="en-US" sz="2000" u="sng">
                  <a:solidFill>
                    <a:srgbClr val="0000FF"/>
                  </a:solidFill>
                  <a:latin typeface="Helvetica" pitchFamily="34" charset="0"/>
                </a:rPr>
                <a:t> and </a:t>
              </a:r>
              <a:r>
                <a:rPr lang="en-US" sz="2000" u="sng">
                  <a:solidFill>
                    <a:srgbClr val="0000FF"/>
                  </a:solidFill>
                  <a:latin typeface="Symbol" pitchFamily="18" charset="2"/>
                </a:rPr>
                <a:t>w</a:t>
              </a:r>
              <a:r>
                <a:rPr lang="en-US" sz="2000" u="sng" baseline="-25000">
                  <a:solidFill>
                    <a:srgbClr val="0000FF"/>
                  </a:solidFill>
                  <a:latin typeface="Symbol" pitchFamily="18" charset="2"/>
                </a:rPr>
                <a:t>f</a:t>
              </a: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3670300" y="3357563"/>
              <a:ext cx="1282700" cy="60483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800" dirty="0">
                  <a:solidFill>
                    <a:srgbClr val="FF0000"/>
                  </a:solidFill>
                  <a:latin typeface="Helvetica" pitchFamily="34" charset="0"/>
                </a:rPr>
                <a:t>instability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sz="1800" dirty="0">
                  <a:solidFill>
                    <a:srgbClr val="FF0000"/>
                  </a:solidFill>
                  <a:latin typeface="Helvetica" pitchFamily="34" charset="0"/>
                </a:rPr>
                <a:t>(experiment)</a:t>
              </a: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 rot="1258411">
              <a:off x="3055694" y="1732936"/>
              <a:ext cx="742950" cy="25908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3962400" y="5029200"/>
              <a:ext cx="2933700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5207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indent="-22383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262063" indent="-23336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600200" indent="-22383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2800" dirty="0" err="1">
                  <a:latin typeface="Symbol" pitchFamily="18" charset="2"/>
                </a:rPr>
                <a:t>w</a:t>
              </a:r>
              <a:r>
                <a:rPr lang="en-US" sz="2800" baseline="-25000" dirty="0" err="1">
                  <a:latin typeface="Symbol" pitchFamily="18" charset="2"/>
                </a:rPr>
                <a:t>f</a:t>
              </a:r>
              <a:r>
                <a:rPr lang="en-US" sz="2800" dirty="0">
                  <a:latin typeface="Helvetica" pitchFamily="34" charset="0"/>
                </a:rPr>
                <a:t>/</a:t>
              </a:r>
              <a:r>
                <a:rPr lang="en-US" sz="2800" dirty="0" err="1">
                  <a:latin typeface="Symbol" pitchFamily="18" charset="2"/>
                </a:rPr>
                <a:t>w</a:t>
              </a:r>
              <a:r>
                <a:rPr lang="en-US" sz="2800" baseline="-25000" dirty="0" err="1">
                  <a:latin typeface="Symbol" pitchFamily="18" charset="2"/>
                </a:rPr>
                <a:t>f</a:t>
              </a:r>
              <a:r>
                <a:rPr lang="en-US" sz="2800" baseline="30000" dirty="0" err="1">
                  <a:latin typeface="Helvetica" pitchFamily="34" charset="0"/>
                </a:rPr>
                <a:t>exp</a:t>
              </a:r>
              <a:r>
                <a:rPr lang="en-US" sz="2400" baseline="30000" dirty="0">
                  <a:latin typeface="Helvetica" pitchFamily="34" charset="0"/>
                </a:rPr>
                <a:t> (marginal stability)</a:t>
              </a:r>
            </a:p>
            <a:p>
              <a:pPr eaLnBrk="1" hangingPunct="1">
                <a:spcBef>
                  <a:spcPct val="20000"/>
                </a:spcBef>
              </a:pPr>
              <a:endParaRPr lang="en-US" sz="1800" baseline="30000" dirty="0">
                <a:latin typeface="Helvetica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32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33" name="Picture 32" descr="nstx_logo_cnvrtd.ai [Converted].tif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9437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>
            <a:off x="1516624" y="1770221"/>
            <a:ext cx="1295400" cy="161766"/>
          </a:xfrm>
          <a:prstGeom prst="rect">
            <a:avLst/>
          </a:prstGeom>
          <a:solidFill>
            <a:srgbClr val="FFFF99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6280352" y="5134896"/>
            <a:ext cx="2590800" cy="762000"/>
          </a:xfrm>
          <a:prstGeom prst="rect">
            <a:avLst/>
          </a:prstGeom>
          <a:solidFill>
            <a:srgbClr val="FFFF6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" y="15875"/>
            <a:ext cx="8991600" cy="8159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altLang="en-US" kern="0" dirty="0" smtClean="0"/>
              <a:t>Kinetic modifications completely change the understanding and scaling of mode stability at reduced </a:t>
            </a:r>
            <a:r>
              <a:rPr lang="en-US" altLang="en-US" kern="0" dirty="0" err="1" smtClean="0"/>
              <a:t>collisionality</a:t>
            </a:r>
            <a:endParaRPr lang="en-US" altLang="en-US" kern="0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516624" y="1931987"/>
            <a:ext cx="1295400" cy="243046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54295" y="5470786"/>
            <a:ext cx="570168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nb-NO" altLang="en-US" sz="1400" dirty="0" smtClean="0">
                <a:solidFill>
                  <a:srgbClr val="9900CC"/>
                </a:solidFill>
                <a:latin typeface="+mn-lt"/>
              </a:rPr>
              <a:t>- J.W. Berkery, S.A. Sabbagh, </a:t>
            </a:r>
            <a:r>
              <a:rPr lang="nb-NO" altLang="en-US" sz="1400" dirty="0">
                <a:solidFill>
                  <a:srgbClr val="9900CC"/>
                </a:solidFill>
                <a:latin typeface="+mn-lt"/>
              </a:rPr>
              <a:t>et al., Phys. Rev. </a:t>
            </a:r>
            <a:r>
              <a:rPr lang="nb-NO" altLang="en-US" sz="1400" dirty="0" smtClean="0">
                <a:solidFill>
                  <a:srgbClr val="9900CC"/>
                </a:solidFill>
                <a:latin typeface="+mn-lt"/>
              </a:rPr>
              <a:t>Lett. </a:t>
            </a:r>
            <a:r>
              <a:rPr lang="nb-NO" altLang="en-US" sz="1400" b="1" dirty="0" smtClean="0">
                <a:solidFill>
                  <a:srgbClr val="9900CC"/>
                </a:solidFill>
                <a:latin typeface="+mn-lt"/>
              </a:rPr>
              <a:t>106</a:t>
            </a:r>
            <a:r>
              <a:rPr lang="nb-NO" altLang="en-US" sz="1400" dirty="0">
                <a:solidFill>
                  <a:srgbClr val="9900CC"/>
                </a:solidFill>
                <a:latin typeface="+mn-lt"/>
              </a:rPr>
              <a:t> </a:t>
            </a:r>
            <a:r>
              <a:rPr lang="nb-NO" altLang="en-US" sz="1400" dirty="0" smtClean="0">
                <a:solidFill>
                  <a:srgbClr val="9900CC"/>
                </a:solidFill>
                <a:latin typeface="+mn-lt"/>
              </a:rPr>
              <a:t>(2011) 075004</a:t>
            </a:r>
          </a:p>
          <a:p>
            <a:pPr>
              <a:spcBef>
                <a:spcPct val="20000"/>
              </a:spcBef>
            </a:pPr>
            <a:r>
              <a:rPr lang="en-US" altLang="en-US" sz="1400" dirty="0">
                <a:solidFill>
                  <a:srgbClr val="9900CC"/>
                </a:solidFill>
                <a:latin typeface="+mn-lt"/>
              </a:rPr>
              <a:t>- J.W. Berkery, S.A. Sabbagh, et al., Phys</a:t>
            </a:r>
            <a:r>
              <a:rPr lang="en-US" altLang="en-US" sz="1400" dirty="0" smtClean="0">
                <a:solidFill>
                  <a:srgbClr val="9900CC"/>
                </a:solidFill>
                <a:latin typeface="+mn-lt"/>
              </a:rPr>
              <a:t>. Plasmas </a:t>
            </a:r>
            <a:r>
              <a:rPr lang="en-US" altLang="en-US" sz="1400" b="1" dirty="0" smtClean="0">
                <a:solidFill>
                  <a:srgbClr val="9900CC"/>
                </a:solidFill>
                <a:latin typeface="+mn-lt"/>
              </a:rPr>
              <a:t>21</a:t>
            </a:r>
            <a:r>
              <a:rPr lang="en-US" altLang="en-US" sz="1400" dirty="0" smtClean="0">
                <a:solidFill>
                  <a:srgbClr val="9900CC"/>
                </a:solidFill>
                <a:latin typeface="+mn-lt"/>
              </a:rPr>
              <a:t> </a:t>
            </a:r>
            <a:r>
              <a:rPr lang="en-US" altLang="en-US" sz="1400" dirty="0">
                <a:solidFill>
                  <a:srgbClr val="9900CC"/>
                </a:solidFill>
                <a:latin typeface="+mn-lt"/>
              </a:rPr>
              <a:t>(</a:t>
            </a:r>
            <a:r>
              <a:rPr lang="en-US" altLang="en-US" sz="1400" dirty="0" smtClean="0">
                <a:solidFill>
                  <a:srgbClr val="9900CC"/>
                </a:solidFill>
                <a:latin typeface="+mn-lt"/>
              </a:rPr>
              <a:t>2014) 056112</a:t>
            </a:r>
            <a:endParaRPr lang="en-US" altLang="en-US" sz="1400" dirty="0">
              <a:solidFill>
                <a:srgbClr val="9900CC"/>
              </a:solidFill>
              <a:latin typeface="+mn-lt"/>
            </a:endParaRPr>
          </a:p>
          <a:p>
            <a:pPr>
              <a:spcBef>
                <a:spcPct val="20000"/>
              </a:spcBef>
            </a:pPr>
            <a:endParaRPr lang="en-US" altLang="en-US" sz="1400" dirty="0">
              <a:solidFill>
                <a:srgbClr val="9900CC"/>
              </a:solidFill>
              <a:latin typeface="+mn-lt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37160" y="1219200"/>
            <a:ext cx="3090590" cy="60939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US" altLang="en-US" sz="1800" dirty="0">
                <a:solidFill>
                  <a:srgbClr val="1822CD"/>
                </a:solidFill>
                <a:latin typeface="Helvetica" pitchFamily="34" charset="0"/>
              </a:rPr>
              <a:t>Ion precession drift </a:t>
            </a:r>
            <a:r>
              <a:rPr lang="en-US" altLang="en-US" sz="1800" dirty="0" smtClean="0">
                <a:solidFill>
                  <a:srgbClr val="1822CD"/>
                </a:solidFill>
                <a:latin typeface="Helvetica" pitchFamily="34" charset="0"/>
              </a:rPr>
              <a:t>resonance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US" altLang="en-US" sz="1800" dirty="0" smtClean="0">
                <a:solidFill>
                  <a:srgbClr val="1822CD"/>
                </a:solidFill>
                <a:latin typeface="Helvetica" pitchFamily="34" charset="0"/>
              </a:rPr>
              <a:t>stabilization</a:t>
            </a:r>
            <a:endParaRPr lang="en-US" altLang="en-US" sz="1800" dirty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388412" y="2024062"/>
            <a:ext cx="541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altLang="en-US" sz="1600">
                <a:solidFill>
                  <a:srgbClr val="1822CD"/>
                </a:solidFill>
                <a:latin typeface="Helvetica" pitchFamily="34" charset="0"/>
              </a:rPr>
              <a:t>stable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183624" y="2465387"/>
            <a:ext cx="766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Helvetica" pitchFamily="34" charset="0"/>
              </a:rPr>
              <a:t>unstable</a:t>
            </a: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1051487" y="2420937"/>
            <a:ext cx="39624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5334000" y="1295400"/>
            <a:ext cx="3617913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altLang="en-US" sz="1600" dirty="0" smtClean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kern="0" dirty="0" smtClean="0"/>
              <a:t>Past models/ideas</a:t>
            </a:r>
          </a:p>
          <a:p>
            <a:pPr lvl="1">
              <a:buClr>
                <a:srgbClr val="0000FF"/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1800" kern="0" dirty="0" smtClean="0"/>
              <a:t>Collisions provide mode stabilization</a:t>
            </a:r>
          </a:p>
          <a:p>
            <a:pPr lvl="1">
              <a:buClr>
                <a:srgbClr val="0000FF"/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1800" kern="0" dirty="0" smtClean="0"/>
              <a:t>So, stability decreased with decreasing </a:t>
            </a:r>
            <a:r>
              <a:rPr lang="en-US" sz="1800" kern="0" dirty="0" smtClean="0">
                <a:latin typeface="Symbol" pitchFamily="18" charset="2"/>
              </a:rPr>
              <a:t>n</a:t>
            </a:r>
          </a:p>
          <a:p>
            <a:pPr lvl="1">
              <a:buClr>
                <a:srgbClr val="0000FF"/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1800" kern="0" dirty="0" smtClean="0">
                <a:solidFill>
                  <a:srgbClr val="FF0000"/>
                </a:solidFill>
              </a:rPr>
              <a:t>Unfavorable for ITER</a:t>
            </a:r>
            <a:endParaRPr lang="en-US" sz="1800" kern="0" dirty="0">
              <a:solidFill>
                <a:srgbClr val="FF0000"/>
              </a:solidFill>
            </a:endParaRPr>
          </a:p>
          <a:p>
            <a:pPr marL="457200" lvl="1" indent="0">
              <a:buClr>
                <a:srgbClr val="0000FF"/>
              </a:buClr>
              <a:buSzPct val="90000"/>
              <a:buNone/>
            </a:pPr>
            <a:endParaRPr lang="en-US" sz="1800" kern="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kern="0" dirty="0" smtClean="0"/>
              <a:t>Present model</a:t>
            </a:r>
          </a:p>
          <a:p>
            <a:pPr lvl="1">
              <a:buClr>
                <a:srgbClr val="0000FF"/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1800" kern="0" dirty="0" smtClean="0"/>
              <a:t>Collisions spoil broad stabilizing resonances</a:t>
            </a:r>
          </a:p>
          <a:p>
            <a:pPr lvl="1">
              <a:buClr>
                <a:srgbClr val="0000FF"/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1800" kern="0" dirty="0" smtClean="0"/>
              <a:t>Mode stabilization vs. </a:t>
            </a:r>
            <a:r>
              <a:rPr lang="en-US" sz="1800" kern="0" dirty="0" smtClean="0">
                <a:latin typeface="Symbol" pitchFamily="18" charset="2"/>
              </a:rPr>
              <a:t>n</a:t>
            </a:r>
            <a:r>
              <a:rPr lang="en-US" sz="1800" kern="0" dirty="0"/>
              <a:t> </a:t>
            </a:r>
            <a:r>
              <a:rPr lang="en-US" sz="1800" kern="0" dirty="0" smtClean="0"/>
              <a:t>depends on </a:t>
            </a:r>
            <a:r>
              <a:rPr lang="en-US" sz="1800" kern="0" dirty="0" err="1" smtClean="0">
                <a:latin typeface="Symbol" pitchFamily="18" charset="2"/>
              </a:rPr>
              <a:t>w</a:t>
            </a:r>
            <a:r>
              <a:rPr lang="en-US" sz="1800" kern="0" baseline="-25000" dirty="0" err="1" smtClean="0">
                <a:latin typeface="Symbol" pitchFamily="18" charset="2"/>
              </a:rPr>
              <a:t>f</a:t>
            </a:r>
            <a:endParaRPr lang="en-US" sz="1800" kern="0" baseline="-25000" dirty="0" smtClean="0">
              <a:latin typeface="Symbol" pitchFamily="18" charset="2"/>
            </a:endParaRPr>
          </a:p>
          <a:p>
            <a:pPr lvl="2">
              <a:buSzPct val="150000"/>
            </a:pPr>
            <a:r>
              <a:rPr lang="en-US" sz="1600" kern="0" dirty="0" smtClean="0"/>
              <a:t>At strong resonance: mode stability </a:t>
            </a:r>
            <a:r>
              <a:rPr lang="en-US" sz="1600" b="1" kern="0" dirty="0" smtClean="0"/>
              <a:t>increases</a:t>
            </a:r>
            <a:r>
              <a:rPr lang="en-US" sz="1600" kern="0" dirty="0" smtClean="0"/>
              <a:t> with decreasing </a:t>
            </a:r>
            <a:r>
              <a:rPr lang="en-US" sz="1600" kern="0" dirty="0" smtClean="0">
                <a:latin typeface="Symbol" panose="05050102010706020507" pitchFamily="18" charset="2"/>
              </a:rPr>
              <a:t>n</a:t>
            </a:r>
          </a:p>
          <a:p>
            <a:pPr marL="0" indent="0">
              <a:buSzPct val="150000"/>
              <a:buNone/>
            </a:pPr>
            <a:endParaRPr lang="en-US" sz="1600" kern="0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221224" y="1825624"/>
            <a:ext cx="5084624" cy="3122613"/>
            <a:chOff x="381000" y="1825624"/>
            <a:chExt cx="5084624" cy="3122613"/>
          </a:xfrm>
        </p:grpSpPr>
        <p:pic>
          <p:nvPicPr>
            <p:cNvPr id="14" name="Picture 6" descr="JWB gamma-Vphi-nu-figure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06"/>
            <a:stretch/>
          </p:blipFill>
          <p:spPr bwMode="auto">
            <a:xfrm>
              <a:off x="381000" y="1825624"/>
              <a:ext cx="5029200" cy="3122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960357" y="4372281"/>
              <a:ext cx="5052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2.0</a:t>
              </a:r>
              <a:endParaRPr lang="en-US" sz="1800" dirty="0">
                <a:latin typeface="+mj-lt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3411792" y="3256936"/>
            <a:ext cx="838200" cy="381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76615" y="3048000"/>
            <a:ext cx="117907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w</a:t>
            </a:r>
            <a:r>
              <a:rPr lang="en-US" sz="1600" dirty="0" smtClean="0">
                <a:latin typeface="+mj-lt"/>
              </a:rPr>
              <a:t>eak resonance</a:t>
            </a:r>
            <a:endParaRPr lang="en-US" sz="1600" dirty="0">
              <a:latin typeface="+mj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27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28" name="Picture 27" descr="nstx_logo_cnvrtd.ai [Converted].tif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 bwMode="auto">
          <a:xfrm>
            <a:off x="4278567" y="2043112"/>
            <a:ext cx="679757" cy="244475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4183625" y="2479675"/>
            <a:ext cx="750326" cy="23018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3927586" y="1999733"/>
            <a:ext cx="10567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800" dirty="0">
                <a:solidFill>
                  <a:srgbClr val="FF0000"/>
                </a:solidFill>
              </a:rPr>
              <a:t>unstable</a:t>
            </a:r>
          </a:p>
        </p:txBody>
      </p:sp>
      <p:sp>
        <p:nvSpPr>
          <p:cNvPr id="31" name="TextBox 5"/>
          <p:cNvSpPr txBox="1">
            <a:spLocks noChangeArrowheads="1"/>
          </p:cNvSpPr>
          <p:nvPr/>
        </p:nvSpPr>
        <p:spPr bwMode="auto">
          <a:xfrm>
            <a:off x="4202674" y="2446337"/>
            <a:ext cx="800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800" dirty="0" smtClean="0">
                <a:solidFill>
                  <a:srgbClr val="009900"/>
                </a:solidFill>
              </a:rPr>
              <a:t>stable</a:t>
            </a:r>
            <a:endParaRPr lang="en-US" sz="18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59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kinetic RWM analysis showed importance of fast particles to refine quantitative marginal stability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25" y="4803700"/>
            <a:ext cx="8855075" cy="1520900"/>
          </a:xfrm>
        </p:spPr>
        <p:txBody>
          <a:bodyPr/>
          <a:lstStyle/>
          <a:p>
            <a:r>
              <a:rPr lang="en-US" sz="2000" dirty="0" smtClean="0"/>
              <a:t>Rotation profile scans in NSTX and DIII-D</a:t>
            </a:r>
          </a:p>
          <a:p>
            <a:r>
              <a:rPr lang="en-US" sz="2000" dirty="0" smtClean="0"/>
              <a:t>Inclusion of fast particles more accurately determines mode stability</a:t>
            </a:r>
            <a:endParaRPr lang="en-US" dirty="0"/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30187" y="5577774"/>
            <a:ext cx="7770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dirty="0">
                <a:solidFill>
                  <a:srgbClr val="9900CC"/>
                </a:solidFill>
              </a:rPr>
              <a:t>- </a:t>
            </a:r>
            <a:r>
              <a:rPr lang="en-US" sz="1600" dirty="0" smtClean="0">
                <a:solidFill>
                  <a:srgbClr val="9900CC"/>
                </a:solidFill>
              </a:rPr>
              <a:t>Reimerdes</a:t>
            </a:r>
            <a:r>
              <a:rPr lang="en-US" sz="1600" dirty="0">
                <a:solidFill>
                  <a:srgbClr val="9900CC"/>
                </a:solidFill>
              </a:rPr>
              <a:t>, et al., APS 2008</a:t>
            </a:r>
            <a:r>
              <a:rPr lang="en-US" sz="1400" dirty="0">
                <a:solidFill>
                  <a:srgbClr val="9900CC"/>
                </a:solidFill>
              </a:rPr>
              <a:t> </a:t>
            </a:r>
            <a:endParaRPr lang="en-US" sz="1600" dirty="0">
              <a:solidFill>
                <a:srgbClr val="9900CC"/>
              </a:solidFill>
            </a:endParaRPr>
          </a:p>
          <a:p>
            <a:r>
              <a:rPr lang="en-US" sz="1600" dirty="0" smtClean="0">
                <a:solidFill>
                  <a:srgbClr val="9900CC"/>
                </a:solidFill>
              </a:rPr>
              <a:t>- </a:t>
            </a:r>
            <a:r>
              <a:rPr lang="en-US" sz="1600" dirty="0">
                <a:solidFill>
                  <a:srgbClr val="9900CC"/>
                </a:solidFill>
              </a:rPr>
              <a:t>Sabbagh, Berkery, et al., APS DPP 2010 GI2.00001(invited talk)</a:t>
            </a:r>
          </a:p>
          <a:p>
            <a:pPr lvl="0"/>
            <a:r>
              <a:rPr lang="en-US" sz="1600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- Berkery, Sabbagh, et al., </a:t>
            </a:r>
            <a:r>
              <a:rPr lang="en-US" sz="1600" dirty="0" err="1" smtClean="0">
                <a:solidFill>
                  <a:srgbClr val="9900CC"/>
                </a:solidFill>
                <a:latin typeface="Arial"/>
                <a:cs typeface="Arial" pitchFamily="34" charset="0"/>
              </a:rPr>
              <a:t>PoP</a:t>
            </a:r>
            <a:r>
              <a:rPr lang="en-US" sz="1600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21</a:t>
            </a:r>
            <a:r>
              <a:rPr lang="en-US" sz="1600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 (2014) 056112 </a:t>
            </a:r>
            <a:endParaRPr lang="en-US" sz="1600" dirty="0" smtClean="0">
              <a:solidFill>
                <a:srgbClr val="9900CC"/>
              </a:solidFill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37344"/>
            <a:ext cx="4400550" cy="337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32038" y="1548469"/>
            <a:ext cx="1533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900">
                <a:solidFill>
                  <a:srgbClr val="0000FF"/>
                </a:solidFill>
              </a:rPr>
              <a:t>NSTX 140132, t = 0.704s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869950" y="3990044"/>
            <a:ext cx="1047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800" dirty="0">
                <a:solidFill>
                  <a:srgbClr val="FF0000"/>
                </a:solidFill>
              </a:rPr>
              <a:t>unstable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063875" y="3451881"/>
            <a:ext cx="13144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800">
                <a:solidFill>
                  <a:srgbClr val="0000FF"/>
                </a:solidFill>
              </a:rPr>
              <a:t>Marginal stability in experiment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 flipV="1">
            <a:off x="2327275" y="4223406"/>
            <a:ext cx="766763" cy="635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1600200" y="3666194"/>
            <a:ext cx="76200" cy="762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3894138" y="2759731"/>
            <a:ext cx="76200" cy="762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2074863" y="4051956"/>
            <a:ext cx="228600" cy="220663"/>
          </a:xfrm>
          <a:prstGeom prst="ellipse">
            <a:avLst/>
          </a:prstGeom>
          <a:noFill/>
          <a:ln w="15875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33550" y="1066800"/>
            <a:ext cx="42049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u="sng" dirty="0">
                <a:solidFill>
                  <a:srgbClr val="6600CC"/>
                </a:solidFill>
                <a:latin typeface="Helvetica" pitchFamily="34" charset="0"/>
              </a:rPr>
              <a:t>S</a:t>
            </a:r>
            <a:r>
              <a:rPr lang="en-US" sz="1800" u="sng" dirty="0" smtClean="0">
                <a:solidFill>
                  <a:srgbClr val="6600CC"/>
                </a:solidFill>
                <a:latin typeface="Helvetica" pitchFamily="34" charset="0"/>
              </a:rPr>
              <a:t>tability </a:t>
            </a:r>
            <a:r>
              <a:rPr lang="en-US" sz="1800" u="sng" dirty="0">
                <a:solidFill>
                  <a:srgbClr val="6600CC"/>
                </a:solidFill>
                <a:latin typeface="Helvetica" pitchFamily="34" charset="0"/>
              </a:rPr>
              <a:t>vs. </a:t>
            </a:r>
            <a:r>
              <a:rPr lang="en-US" sz="1800" u="sng" dirty="0" err="1">
                <a:solidFill>
                  <a:srgbClr val="6600CC"/>
                </a:solidFill>
                <a:latin typeface="Symbol" pitchFamily="18" charset="2"/>
              </a:rPr>
              <a:t>w</a:t>
            </a:r>
            <a:r>
              <a:rPr lang="en-US" sz="1800" baseline="-25000" dirty="0" err="1">
                <a:solidFill>
                  <a:srgbClr val="6600CC"/>
                </a:solidFill>
                <a:latin typeface="Symbol" pitchFamily="18" charset="2"/>
              </a:rPr>
              <a:t>f</a:t>
            </a:r>
            <a:r>
              <a:rPr lang="en-US" sz="1800" u="sng" dirty="0">
                <a:solidFill>
                  <a:srgbClr val="6600CC"/>
                </a:solidFill>
                <a:latin typeface="Helvetica" pitchFamily="34" charset="0"/>
              </a:rPr>
              <a:t> (contours of </a:t>
            </a:r>
            <a:r>
              <a:rPr lang="en-US" sz="1800" u="sng" dirty="0" err="1">
                <a:solidFill>
                  <a:srgbClr val="6600CC"/>
                </a:solidFill>
                <a:latin typeface="Symbol" pitchFamily="18" charset="2"/>
              </a:rPr>
              <a:t>gt</a:t>
            </a:r>
            <a:r>
              <a:rPr lang="en-US" sz="1800" i="1" baseline="-25000" dirty="0" err="1">
                <a:solidFill>
                  <a:srgbClr val="6600CC"/>
                </a:solidFill>
                <a:latin typeface="Helvetica" pitchFamily="34" charset="0"/>
              </a:rPr>
              <a:t>w</a:t>
            </a:r>
            <a:r>
              <a:rPr lang="en-US" sz="1800" u="sng" dirty="0" smtClean="0">
                <a:solidFill>
                  <a:srgbClr val="6600CC"/>
                </a:solidFill>
                <a:latin typeface="Helvetica" pitchFamily="34" charset="0"/>
              </a:rPr>
              <a:t>) - NSTX</a:t>
            </a:r>
            <a:endParaRPr lang="en-US" sz="1000" u="sng" dirty="0">
              <a:solidFill>
                <a:srgbClr val="6600CC"/>
              </a:solidFill>
              <a:latin typeface="Helvetica" pitchFamily="34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568575" y="2410481"/>
            <a:ext cx="430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Helvetica" pitchFamily="34" charset="0"/>
              </a:rPr>
              <a:t>2.0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946275" y="3790019"/>
            <a:ext cx="430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Helvetica" pitchFamily="34" charset="0"/>
              </a:rPr>
              <a:t>1.0</a:t>
            </a:r>
          </a:p>
        </p:txBody>
      </p: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2806700" y="2575581"/>
            <a:ext cx="892175" cy="336550"/>
            <a:chOff x="2880" y="984"/>
            <a:chExt cx="613" cy="224"/>
          </a:xfrm>
        </p:grpSpPr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2928" y="1056"/>
              <a:ext cx="410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2880" y="984"/>
              <a:ext cx="613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Symbol" pitchFamily="18" charset="2"/>
                </a:rPr>
                <a:t>w</a:t>
              </a:r>
              <a:r>
                <a:rPr lang="en-US" sz="1600" baseline="-25000">
                  <a:latin typeface="Symbol" pitchFamily="18" charset="2"/>
                </a:rPr>
                <a:t>f</a:t>
              </a:r>
              <a:r>
                <a:rPr lang="en-US" sz="1600">
                  <a:latin typeface="Helvetica" pitchFamily="34" charset="0"/>
                </a:rPr>
                <a:t>/</a:t>
              </a:r>
              <a:r>
                <a:rPr lang="en-US" sz="1600">
                  <a:latin typeface="Symbol" pitchFamily="18" charset="2"/>
                </a:rPr>
                <a:t>w</a:t>
              </a:r>
              <a:r>
                <a:rPr lang="en-US" sz="1600" baseline="-25000">
                  <a:latin typeface="Symbol" pitchFamily="18" charset="2"/>
                </a:rPr>
                <a:t>f</a:t>
              </a:r>
              <a:r>
                <a:rPr lang="en-US" sz="1600" baseline="30000">
                  <a:latin typeface="Helvetica" pitchFamily="34" charset="0"/>
                </a:rPr>
                <a:t>exp</a:t>
              </a:r>
            </a:p>
          </p:txBody>
        </p:sp>
      </p:grp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2495550" y="3750331"/>
            <a:ext cx="228600" cy="220663"/>
          </a:xfrm>
          <a:prstGeom prst="ellipse">
            <a:avLst/>
          </a:prstGeom>
          <a:noFill/>
          <a:ln w="15875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H="1" flipV="1">
            <a:off x="2738438" y="3970994"/>
            <a:ext cx="350837" cy="236537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1000125" y="2042181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800">
                <a:solidFill>
                  <a:srgbClr val="0000FF"/>
                </a:solidFill>
              </a:rPr>
              <a:t>thermal</a:t>
            </a: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1641475" y="2378731"/>
            <a:ext cx="228600" cy="3048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2022475" y="1800881"/>
            <a:ext cx="16954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800" dirty="0">
                <a:solidFill>
                  <a:srgbClr val="0000FF"/>
                </a:solidFill>
              </a:rPr>
              <a:t>w/fast particles</a:t>
            </a: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2587625" y="2126319"/>
            <a:ext cx="57150" cy="2286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2032000" y="3421719"/>
            <a:ext cx="76200" cy="762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35" name="Picture 1033" descr="misk_125701_b.psd                                              0057AF22Macintosh HD                   B75E0785: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6" t="8406"/>
          <a:stretch/>
        </p:blipFill>
        <p:spPr bwMode="auto">
          <a:xfrm>
            <a:off x="4724400" y="1524000"/>
            <a:ext cx="4038600" cy="32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87710" y="1676400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125701</a:t>
            </a:r>
            <a:endParaRPr lang="en-US" sz="1200" dirty="0">
              <a:latin typeface="+mn-lt"/>
            </a:endParaRPr>
          </a:p>
        </p:txBody>
      </p:sp>
      <p:pic>
        <p:nvPicPr>
          <p:cNvPr id="37" name="Picture 36" descr="D3D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2" y="6503215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39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40" name="Picture 39" descr="nstx_logo_cnvrtd.ai [Converted].tif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  <p:sp>
        <p:nvSpPr>
          <p:cNvPr id="45" name="Text Box 15"/>
          <p:cNvSpPr txBox="1">
            <a:spLocks noChangeArrowheads="1"/>
          </p:cNvSpPr>
          <p:nvPr/>
        </p:nvSpPr>
        <p:spPr bwMode="auto">
          <a:xfrm>
            <a:off x="5191304" y="1066800"/>
            <a:ext cx="37240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u="sng" dirty="0" smtClean="0">
                <a:solidFill>
                  <a:srgbClr val="6600CC"/>
                </a:solidFill>
                <a:latin typeface="Helvetica" pitchFamily="34" charset="0"/>
              </a:rPr>
              <a:t>Stable rotation profile scan - DIII-D</a:t>
            </a:r>
            <a:endParaRPr lang="en-US" sz="1000" u="sng" dirty="0">
              <a:solidFill>
                <a:srgbClr val="6600CC"/>
              </a:solidFill>
              <a:latin typeface="Helvetic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161690" y="1394844"/>
            <a:ext cx="1828800" cy="257415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 rot="16200000">
            <a:off x="8371861" y="2062744"/>
            <a:ext cx="1047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800" dirty="0">
                <a:solidFill>
                  <a:srgbClr val="FF0000"/>
                </a:solidFill>
              </a:rPr>
              <a:t>unstable</a:t>
            </a:r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 rot="16200000">
            <a:off x="8496937" y="3292940"/>
            <a:ext cx="800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800" dirty="0" smtClean="0">
                <a:solidFill>
                  <a:srgbClr val="009900"/>
                </a:solidFill>
              </a:rPr>
              <a:t>stable</a:t>
            </a:r>
            <a:endParaRPr lang="en-US" sz="18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67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 RWM calculations </a:t>
            </a:r>
            <a:r>
              <a:rPr lang="en-US" dirty="0"/>
              <a:t>for DIII-D are consistent with MHD spectroscopy results when energetic particles are included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817" y="942771"/>
            <a:ext cx="4928730" cy="5178623"/>
          </a:xfrm>
        </p:spPr>
        <p:txBody>
          <a:bodyPr/>
          <a:lstStyle/>
          <a:p>
            <a:r>
              <a:rPr lang="en-US" dirty="0" smtClean="0"/>
              <a:t>Technique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Low frequency MHD spectroscopy </a:t>
            </a:r>
            <a:r>
              <a:rPr lang="en-US" dirty="0" smtClean="0"/>
              <a:t>measures resonant field amplification (RFA) of applied </a:t>
            </a:r>
            <a:r>
              <a:rPr lang="en-US" i="1" dirty="0" smtClean="0"/>
              <a:t>n</a:t>
            </a:r>
            <a:r>
              <a:rPr lang="en-US" dirty="0" smtClean="0"/>
              <a:t>=1 field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 smtClean="0"/>
              <a:t>Yields RWM growth rate in a stable plasma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Results show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/>
              <a:t>Kinetic model </a:t>
            </a:r>
            <a:r>
              <a:rPr lang="en-US" dirty="0" smtClean="0"/>
              <a:t>requires fast ions to explain </a:t>
            </a:r>
            <a:r>
              <a:rPr lang="en-US" dirty="0"/>
              <a:t>experimental </a:t>
            </a:r>
            <a:r>
              <a:rPr lang="en-US" dirty="0" smtClean="0"/>
              <a:t>stability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Plasma rotation dependence of RFA matches kinetic RWM theory</a:t>
            </a:r>
            <a:endParaRPr lang="en-US" dirty="0"/>
          </a:p>
          <a:p>
            <a:pPr lvl="2">
              <a:lnSpc>
                <a:spcPct val="80000"/>
              </a:lnSpc>
              <a:spcBef>
                <a:spcPts val="600"/>
              </a:spcBef>
              <a:buClr>
                <a:srgbClr val="F70606"/>
              </a:buClr>
              <a:buSzPct val="150000"/>
            </a:pPr>
            <a:r>
              <a:rPr lang="en-US" dirty="0" smtClean="0"/>
              <a:t>Similar </a:t>
            </a:r>
            <a:r>
              <a:rPr lang="en-US" dirty="0"/>
              <a:t>finding </a:t>
            </a:r>
            <a:r>
              <a:rPr lang="en-US" dirty="0" smtClean="0"/>
              <a:t>in NSTX plasmas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buClr>
                <a:srgbClr val="F70606"/>
              </a:buClr>
              <a:buSzPct val="150000"/>
            </a:pPr>
            <a:r>
              <a:rPr lang="en-US" dirty="0" smtClean="0"/>
              <a:t>Recently </a:t>
            </a:r>
            <a:r>
              <a:rPr lang="en-US" dirty="0" smtClean="0"/>
              <a:t>re-confirmed </a:t>
            </a:r>
            <a:r>
              <a:rPr lang="en-US" dirty="0" smtClean="0"/>
              <a:t>in DIII-D</a:t>
            </a:r>
            <a:endParaRPr lang="en-US" dirty="0"/>
          </a:p>
          <a:p>
            <a:pPr lvl="1">
              <a:lnSpc>
                <a:spcPct val="8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76200" y="6169223"/>
            <a:ext cx="624840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500" dirty="0" smtClean="0">
                <a:solidFill>
                  <a:srgbClr val="6600FF"/>
                </a:solidFill>
                <a:latin typeface="+mj-lt"/>
              </a:rPr>
              <a:t>Reimerdes, Berkery, …, Sabbagh </a:t>
            </a:r>
            <a:r>
              <a:rPr lang="en-US" sz="1500" i="1" dirty="0">
                <a:solidFill>
                  <a:srgbClr val="6600FF"/>
                </a:solidFill>
                <a:latin typeface="+mj-lt"/>
              </a:rPr>
              <a:t>et </a:t>
            </a:r>
            <a:r>
              <a:rPr lang="en-US" sz="1500" i="1" dirty="0" smtClean="0">
                <a:solidFill>
                  <a:srgbClr val="6600FF"/>
                </a:solidFill>
                <a:latin typeface="+mj-lt"/>
              </a:rPr>
              <a:t>al</a:t>
            </a:r>
            <a:r>
              <a:rPr lang="en-US" sz="1500" dirty="0" smtClean="0">
                <a:solidFill>
                  <a:srgbClr val="6600FF"/>
                </a:solidFill>
                <a:latin typeface="+mj-lt"/>
              </a:rPr>
              <a:t>., PRL </a:t>
            </a:r>
            <a:r>
              <a:rPr lang="en-US" sz="1500" b="1" dirty="0" smtClean="0">
                <a:solidFill>
                  <a:srgbClr val="6600FF"/>
                </a:solidFill>
                <a:latin typeface="+mj-lt"/>
              </a:rPr>
              <a:t>106</a:t>
            </a:r>
            <a:r>
              <a:rPr lang="en-US" sz="1500" dirty="0" smtClean="0">
                <a:solidFill>
                  <a:srgbClr val="6600FF"/>
                </a:solidFill>
                <a:latin typeface="+mj-lt"/>
              </a:rPr>
              <a:t> (2011) 215002</a:t>
            </a:r>
            <a:endParaRPr lang="en-US" sz="1500" dirty="0">
              <a:solidFill>
                <a:srgbClr val="6600FF"/>
              </a:solidFill>
              <a:latin typeface="+mj-lt"/>
            </a:endParaRPr>
          </a:p>
        </p:txBody>
      </p:sp>
      <p:grpSp>
        <p:nvGrpSpPr>
          <p:cNvPr id="8" name="Group 1"/>
          <p:cNvGrpSpPr>
            <a:grpSpLocks noChangeAspect="1"/>
          </p:cNvGrpSpPr>
          <p:nvPr/>
        </p:nvGrpSpPr>
        <p:grpSpPr bwMode="auto">
          <a:xfrm>
            <a:off x="5061466" y="3651250"/>
            <a:ext cx="3979347" cy="2811463"/>
            <a:chOff x="5164854" y="3496639"/>
            <a:chExt cx="3979146" cy="305873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22" t="16144" r="4134" b="45163"/>
            <a:stretch>
              <a:fillRect/>
            </a:stretch>
          </p:blipFill>
          <p:spPr bwMode="auto">
            <a:xfrm>
              <a:off x="5164854" y="3496639"/>
              <a:ext cx="3979146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57" t="86566" r="4134" b="6894"/>
            <a:stretch>
              <a:fillRect/>
            </a:stretch>
          </p:blipFill>
          <p:spPr bwMode="auto">
            <a:xfrm>
              <a:off x="5705340" y="6091708"/>
              <a:ext cx="3436511" cy="463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2" t="18745" r="6044" b="32408"/>
          <a:stretch/>
        </p:blipFill>
        <p:spPr bwMode="auto">
          <a:xfrm>
            <a:off x="5181600" y="973178"/>
            <a:ext cx="3855333" cy="277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3D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51287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 rot="16200000">
            <a:off x="4313196" y="4786713"/>
            <a:ext cx="1441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Less stable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5208671" y="3876472"/>
            <a:ext cx="0" cy="200854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713249" y="2547318"/>
            <a:ext cx="470524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600" dirty="0" smtClean="0">
                <a:solidFill>
                  <a:srgbClr val="6600FF"/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lang="en-US" sz="1600" dirty="0" smtClean="0">
                <a:solidFill>
                  <a:srgbClr val="6600FF"/>
                </a:solidFill>
                <a:latin typeface="+mn-lt"/>
              </a:rPr>
              <a:t>H</a:t>
            </a:r>
            <a:r>
              <a:rPr lang="en-US" sz="1600" dirty="0">
                <a:solidFill>
                  <a:srgbClr val="6600FF"/>
                </a:solidFill>
                <a:latin typeface="+mn-lt"/>
              </a:rPr>
              <a:t>. </a:t>
            </a:r>
            <a:r>
              <a:rPr lang="en-US" sz="1600" dirty="0" smtClean="0">
                <a:solidFill>
                  <a:srgbClr val="6600FF"/>
                </a:solidFill>
                <a:latin typeface="+mn-lt"/>
              </a:rPr>
              <a:t>Reimerdes, </a:t>
            </a:r>
            <a:r>
              <a:rPr lang="en-US" sz="1600" i="1" dirty="0">
                <a:solidFill>
                  <a:srgbClr val="6600FF"/>
                </a:solidFill>
                <a:latin typeface="+mn-lt"/>
              </a:rPr>
              <a:t>et </a:t>
            </a:r>
            <a:r>
              <a:rPr lang="en-US" sz="1600" i="1" dirty="0" smtClean="0">
                <a:solidFill>
                  <a:srgbClr val="6600FF"/>
                </a:solidFill>
                <a:latin typeface="+mn-lt"/>
              </a:rPr>
              <a:t>al</a:t>
            </a:r>
            <a:r>
              <a:rPr lang="en-US" sz="1600" dirty="0" smtClean="0">
                <a:solidFill>
                  <a:srgbClr val="6600FF"/>
                </a:solidFill>
                <a:latin typeface="+mn-lt"/>
              </a:rPr>
              <a:t>., PRL </a:t>
            </a:r>
            <a:r>
              <a:rPr lang="en-US" sz="1600" b="1" dirty="0" smtClean="0">
                <a:solidFill>
                  <a:srgbClr val="6600FF"/>
                </a:solidFill>
                <a:latin typeface="+mn-lt"/>
              </a:rPr>
              <a:t>93</a:t>
            </a:r>
            <a:r>
              <a:rPr lang="en-US" sz="1600" dirty="0" smtClean="0">
                <a:solidFill>
                  <a:srgbClr val="6600FF"/>
                </a:solidFill>
                <a:latin typeface="+mn-lt"/>
              </a:rPr>
              <a:t> (2004) 135002</a:t>
            </a:r>
            <a:endParaRPr lang="en-US" sz="1600" dirty="0">
              <a:solidFill>
                <a:srgbClr val="6600FF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13038" y="3352800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Rotation</a:t>
            </a:r>
            <a:endParaRPr lang="en-US" sz="16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43905" y="6182032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Rotation</a:t>
            </a:r>
            <a:endParaRPr lang="en-US" sz="1600" dirty="0">
              <a:latin typeface="+mj-lt"/>
            </a:endParaRP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903657" y="5693920"/>
            <a:ext cx="42672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rgbClr val="6600FF"/>
                </a:solidFill>
                <a:latin typeface="+mn-lt"/>
              </a:rPr>
              <a:t>(Wang, </a:t>
            </a:r>
            <a:r>
              <a:rPr lang="en-US" sz="1400" dirty="0" err="1" smtClean="0">
                <a:solidFill>
                  <a:srgbClr val="6600FF"/>
                </a:solidFill>
                <a:latin typeface="+mn-lt"/>
              </a:rPr>
              <a:t>Lanctot</a:t>
            </a:r>
            <a:r>
              <a:rPr lang="en-US" sz="1400" dirty="0" smtClean="0">
                <a:solidFill>
                  <a:srgbClr val="6600FF"/>
                </a:solidFill>
                <a:latin typeface="+mn-lt"/>
              </a:rPr>
              <a:t>, Liu, </a:t>
            </a:r>
            <a:r>
              <a:rPr lang="en-US" sz="1400" i="1" dirty="0" smtClean="0">
                <a:solidFill>
                  <a:srgbClr val="6600FF"/>
                </a:solidFill>
                <a:latin typeface="+mn-lt"/>
              </a:rPr>
              <a:t>et al</a:t>
            </a:r>
            <a:r>
              <a:rPr lang="en-US" sz="1400" dirty="0" smtClean="0">
                <a:solidFill>
                  <a:srgbClr val="6600FF"/>
                </a:solidFill>
                <a:latin typeface="+mn-lt"/>
              </a:rPr>
              <a:t>., PRL </a:t>
            </a:r>
            <a:r>
              <a:rPr lang="en-US" sz="1400" b="1" dirty="0" smtClean="0">
                <a:solidFill>
                  <a:srgbClr val="6600FF"/>
                </a:solidFill>
                <a:latin typeface="+mn-lt"/>
              </a:rPr>
              <a:t>114</a:t>
            </a:r>
            <a:r>
              <a:rPr lang="en-US" sz="1400" dirty="0" smtClean="0">
                <a:solidFill>
                  <a:srgbClr val="6600FF"/>
                </a:solidFill>
                <a:latin typeface="+mn-lt"/>
              </a:rPr>
              <a:t> (2015) 145005)</a:t>
            </a:r>
            <a:endParaRPr lang="en-US" sz="1400" dirty="0">
              <a:solidFill>
                <a:srgbClr val="66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6478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5390624" y="4953000"/>
            <a:ext cx="2534176" cy="338284"/>
          </a:xfrm>
          <a:prstGeom prst="rect">
            <a:avLst/>
          </a:prstGeom>
          <a:solidFill>
            <a:srgbClr val="FFFF66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Experiments directly measuring global stability using MHD spectroscopy (RFA) understood by kinetic RWM theory</a:t>
            </a:r>
            <a:endParaRPr lang="en-US" kern="0" dirty="0"/>
          </a:p>
        </p:txBody>
      </p:sp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76200" y="5594691"/>
            <a:ext cx="1205595" cy="830997"/>
          </a:xfrm>
          <a:prstGeom prst="rect">
            <a:avLst/>
          </a:prstGeom>
          <a:noFill/>
          <a:ln w="12700">
            <a:solidFill>
              <a:srgbClr val="99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200" dirty="0" smtClean="0">
                <a:solidFill>
                  <a:srgbClr val="9900CC"/>
                </a:solidFill>
                <a:latin typeface="Helvetica" pitchFamily="34" charset="0"/>
                <a:ea typeface="+mn-ea"/>
              </a:rPr>
              <a:t>(trajectories of 20 experimental plasmas)</a:t>
            </a:r>
            <a:endParaRPr lang="en-US" sz="1200" dirty="0">
              <a:solidFill>
                <a:srgbClr val="9900CC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068085" y="4419600"/>
            <a:ext cx="1848376" cy="338284"/>
          </a:xfrm>
          <a:prstGeom prst="rect">
            <a:avLst/>
          </a:prstGeom>
          <a:solidFill>
            <a:srgbClr val="FFFF66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/>
          <a:stretch/>
        </p:blipFill>
        <p:spPr>
          <a:xfrm>
            <a:off x="4837544" y="1262044"/>
            <a:ext cx="3657600" cy="315755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046568" y="4412408"/>
            <a:ext cx="3007826" cy="142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spcBef>
                <a:spcPts val="300"/>
              </a:spcBef>
            </a:pPr>
            <a:r>
              <a:rPr lang="en-US" sz="1600" dirty="0" smtClean="0">
                <a:cs typeface="Calibri" pitchFamily="34" charset="0"/>
              </a:rPr>
              <a:t>Stability vs.</a:t>
            </a:r>
            <a:r>
              <a:rPr lang="en-US" sz="1600" dirty="0">
                <a:latin typeface="Symbol" pitchFamily="18" charset="2"/>
              </a:rPr>
              <a:t> </a:t>
            </a:r>
            <a:r>
              <a:rPr lang="en-US" sz="1600" dirty="0" err="1" smtClean="0">
                <a:latin typeface="Symbol" pitchFamily="18" charset="2"/>
              </a:rPr>
              <a:t>b</a:t>
            </a:r>
            <a:r>
              <a:rPr lang="en-US" sz="1600" baseline="-25000" dirty="0" err="1" smtClean="0"/>
              <a:t>N</a:t>
            </a:r>
            <a:r>
              <a:rPr lang="en-US" sz="1600" dirty="0" smtClean="0"/>
              <a:t>/l</a:t>
            </a:r>
            <a:r>
              <a:rPr lang="en-US" sz="1600" baseline="-25000" dirty="0" smtClean="0"/>
              <a:t>i</a:t>
            </a:r>
            <a:r>
              <a:rPr lang="en-US" sz="1600" dirty="0" smtClean="0">
                <a:cs typeface="Calibri" pitchFamily="34" charset="0"/>
              </a:rPr>
              <a:t>  </a:t>
            </a:r>
          </a:p>
          <a:p>
            <a:pPr marL="457200" lvl="1" indent="-223838">
              <a:spcBef>
                <a:spcPts val="300"/>
              </a:spcBef>
            </a:pPr>
            <a:r>
              <a:rPr lang="en-US" sz="1600" dirty="0" smtClean="0">
                <a:solidFill>
                  <a:srgbClr val="FF0000"/>
                </a:solidFill>
                <a:ea typeface="+mn-ea"/>
                <a:cs typeface="Calibri" pitchFamily="34" charset="0"/>
              </a:rPr>
              <a:t>decreases</a:t>
            </a:r>
            <a:r>
              <a:rPr lang="en-US" sz="1600" dirty="0" smtClean="0">
                <a:solidFill>
                  <a:srgbClr val="000000"/>
                </a:solidFill>
                <a:ea typeface="+mn-ea"/>
                <a:cs typeface="Calibri" pitchFamily="34" charset="0"/>
              </a:rPr>
              <a:t> up to </a:t>
            </a:r>
            <a:r>
              <a:rPr lang="en-US" sz="1600" dirty="0" err="1" smtClean="0">
                <a:solidFill>
                  <a:srgbClr val="000000"/>
                </a:solidFill>
                <a:latin typeface="Symbol" pitchFamily="18" charset="2"/>
                <a:ea typeface="+mn-ea"/>
              </a:rPr>
              <a:t>b</a:t>
            </a:r>
            <a:r>
              <a:rPr lang="en-US" sz="1600" baseline="-25000" dirty="0" err="1" smtClean="0">
                <a:solidFill>
                  <a:srgbClr val="000000"/>
                </a:solidFill>
                <a:ea typeface="+mn-ea"/>
              </a:rPr>
              <a:t>N</a:t>
            </a:r>
            <a:r>
              <a:rPr lang="en-US" sz="1600" dirty="0" smtClean="0">
                <a:solidFill>
                  <a:srgbClr val="000000"/>
                </a:solidFill>
                <a:ea typeface="+mn-ea"/>
              </a:rPr>
              <a:t>/l</a:t>
            </a:r>
            <a:r>
              <a:rPr lang="en-US" sz="1600" baseline="-25000" dirty="0" smtClean="0">
                <a:solidFill>
                  <a:srgbClr val="000000"/>
                </a:solidFill>
                <a:ea typeface="+mn-ea"/>
              </a:rPr>
              <a:t>i</a:t>
            </a:r>
            <a:r>
              <a:rPr lang="en-US" sz="1600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ea typeface="+mn-ea"/>
                <a:cs typeface="Calibri" pitchFamily="34" charset="0"/>
              </a:rPr>
              <a:t>= 10, </a:t>
            </a:r>
            <a:r>
              <a:rPr lang="en-US" sz="1600" b="1" i="1" dirty="0" smtClean="0">
                <a:solidFill>
                  <a:srgbClr val="00B050"/>
                </a:solidFill>
                <a:ea typeface="+mn-ea"/>
                <a:cs typeface="Calibri" pitchFamily="34" charset="0"/>
              </a:rPr>
              <a:t>increases</a:t>
            </a:r>
            <a:r>
              <a:rPr lang="en-US" sz="1600" dirty="0" smtClean="0">
                <a:solidFill>
                  <a:srgbClr val="00B050"/>
                </a:solidFill>
                <a:ea typeface="+mn-ea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ea typeface="+mn-ea"/>
                <a:cs typeface="Calibri" pitchFamily="34" charset="0"/>
              </a:rPr>
              <a:t>at higher </a:t>
            </a:r>
            <a:r>
              <a:rPr lang="en-US" sz="1600" dirty="0" err="1">
                <a:solidFill>
                  <a:srgbClr val="000000"/>
                </a:solidFill>
                <a:latin typeface="Symbol" pitchFamily="18" charset="2"/>
                <a:ea typeface="+mn-ea"/>
              </a:rPr>
              <a:t>b</a:t>
            </a:r>
            <a:r>
              <a:rPr lang="en-US" sz="1600" baseline="-25000" dirty="0" err="1">
                <a:solidFill>
                  <a:srgbClr val="000000"/>
                </a:solidFill>
                <a:ea typeface="+mn-ea"/>
              </a:rPr>
              <a:t>N</a:t>
            </a:r>
            <a:r>
              <a:rPr lang="en-US" sz="1600" dirty="0">
                <a:solidFill>
                  <a:srgbClr val="000000"/>
                </a:solidFill>
                <a:ea typeface="+mn-ea"/>
              </a:rPr>
              <a:t>/l</a:t>
            </a:r>
            <a:r>
              <a:rPr lang="en-US" sz="1600" baseline="-25000" dirty="0">
                <a:solidFill>
                  <a:srgbClr val="000000"/>
                </a:solidFill>
                <a:ea typeface="+mn-ea"/>
              </a:rPr>
              <a:t>i</a:t>
            </a:r>
            <a:r>
              <a:rPr lang="en-US" sz="1600" dirty="0">
                <a:solidFill>
                  <a:srgbClr val="000000"/>
                </a:solidFill>
                <a:ea typeface="+mn-ea"/>
              </a:rPr>
              <a:t> </a:t>
            </a:r>
          </a:p>
          <a:p>
            <a:pPr marL="457200" lvl="1" indent="-223838">
              <a:spcBef>
                <a:spcPts val="300"/>
              </a:spcBef>
            </a:pPr>
            <a:r>
              <a:rPr lang="en-US" sz="1600" dirty="0" smtClean="0">
                <a:solidFill>
                  <a:srgbClr val="000000"/>
                </a:solidFill>
                <a:ea typeface="+mn-ea"/>
              </a:rPr>
              <a:t>Consistent with kinetic resonance stabilization</a:t>
            </a:r>
            <a:endParaRPr lang="en-US" sz="1400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960553" y="931652"/>
            <a:ext cx="35345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sz="1600" u="sng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Resonant Field Amplification vs. </a:t>
            </a:r>
            <a:r>
              <a:rPr lang="en-US" sz="1600" dirty="0" err="1">
                <a:solidFill>
                  <a:srgbClr val="1822CD"/>
                </a:solidFill>
                <a:latin typeface="Symbol" pitchFamily="18" charset="2"/>
                <a:ea typeface="+mn-ea"/>
              </a:rPr>
              <a:t>b</a:t>
            </a:r>
            <a:r>
              <a:rPr lang="en-US" sz="1600" baseline="-25000" dirty="0" err="1">
                <a:solidFill>
                  <a:srgbClr val="1822CD"/>
                </a:solidFill>
                <a:latin typeface="Helvetica" pitchFamily="34" charset="0"/>
                <a:ea typeface="+mn-ea"/>
              </a:rPr>
              <a:t>N</a:t>
            </a:r>
            <a:r>
              <a:rPr lang="en-US" sz="1600" dirty="0">
                <a:solidFill>
                  <a:srgbClr val="1822CD"/>
                </a:solidFill>
                <a:latin typeface="Helvetica" pitchFamily="34" charset="0"/>
                <a:ea typeface="+mn-ea"/>
              </a:rPr>
              <a:t>/l</a:t>
            </a:r>
            <a:r>
              <a:rPr lang="en-US" sz="1600" baseline="-25000" dirty="0">
                <a:solidFill>
                  <a:srgbClr val="1822CD"/>
                </a:solidFill>
                <a:latin typeface="Helvetica" pitchFamily="34" charset="0"/>
                <a:ea typeface="+mn-ea"/>
              </a:rPr>
              <a:t>i</a:t>
            </a:r>
            <a:endParaRPr lang="en-US" sz="1600" dirty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6267" y="1472625"/>
            <a:ext cx="99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unstable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RWM</a:t>
            </a:r>
            <a:endParaRPr lang="en-US" sz="1600" dirty="0">
              <a:solidFill>
                <a:srgbClr val="0000FF"/>
              </a:solidFill>
              <a:latin typeface="Arial" pitchFamily="34" charset="0"/>
              <a:ea typeface="+mn-ea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7326266" y="1447800"/>
            <a:ext cx="209561" cy="11429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5251291" y="5839108"/>
            <a:ext cx="3587909" cy="5616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>
                <a:solidFill>
                  <a:srgbClr val="9900CC"/>
                </a:solidFill>
                <a:latin typeface="Helvetica" pitchFamily="34" charset="0"/>
                <a:ea typeface="+mn-ea"/>
              </a:rPr>
              <a:t>S</a:t>
            </a:r>
            <a:r>
              <a:rPr lang="en-US" sz="1400" dirty="0" smtClean="0">
                <a:solidFill>
                  <a:srgbClr val="9900CC"/>
                </a:solidFill>
                <a:latin typeface="Helvetica" pitchFamily="34" charset="0"/>
                <a:ea typeface="+mn-ea"/>
              </a:rPr>
              <a:t>. Sabbagh, </a:t>
            </a:r>
            <a:r>
              <a:rPr lang="en-US" sz="1400" dirty="0">
                <a:solidFill>
                  <a:srgbClr val="9900CC"/>
                </a:solidFill>
                <a:latin typeface="Helvetica" pitchFamily="34" charset="0"/>
                <a:ea typeface="+mn-ea"/>
              </a:rPr>
              <a:t>et al., </a:t>
            </a:r>
            <a:r>
              <a:rPr lang="en-US" sz="1400" dirty="0" smtClean="0">
                <a:solidFill>
                  <a:srgbClr val="9900CC"/>
                </a:solidFill>
                <a:latin typeface="Helvetica" pitchFamily="34" charset="0"/>
                <a:ea typeface="+mn-ea"/>
              </a:rPr>
              <a:t>NF </a:t>
            </a:r>
            <a:r>
              <a:rPr lang="en-US" sz="1400" b="1" dirty="0" smtClean="0">
                <a:solidFill>
                  <a:srgbClr val="9900CC"/>
                </a:solidFill>
                <a:latin typeface="Helvetica" pitchFamily="34" charset="0"/>
                <a:ea typeface="+mn-ea"/>
              </a:rPr>
              <a:t>53</a:t>
            </a:r>
            <a:r>
              <a:rPr lang="en-US" sz="1400" dirty="0" smtClean="0">
                <a:solidFill>
                  <a:srgbClr val="9900CC"/>
                </a:solidFill>
                <a:latin typeface="Helvetica" pitchFamily="34" charset="0"/>
                <a:ea typeface="+mn-ea"/>
              </a:rPr>
              <a:t> (2013) 104007</a:t>
            </a:r>
          </a:p>
          <a:p>
            <a:pPr lvl="0">
              <a:spcBef>
                <a:spcPts val="300"/>
              </a:spcBef>
            </a:pPr>
            <a:r>
              <a:rPr lang="en-US" sz="1400" dirty="0">
                <a:solidFill>
                  <a:srgbClr val="9900CC"/>
                </a:solidFill>
                <a:latin typeface="Arial"/>
                <a:cs typeface="Arial" pitchFamily="34" charset="0"/>
              </a:rPr>
              <a:t>J. </a:t>
            </a:r>
            <a:r>
              <a:rPr lang="en-US" sz="1400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Berkery, </a:t>
            </a:r>
            <a:r>
              <a:rPr lang="en-US" sz="1400" dirty="0">
                <a:solidFill>
                  <a:srgbClr val="9900CC"/>
                </a:solidFill>
                <a:latin typeface="Arial"/>
                <a:cs typeface="Arial" pitchFamily="34" charset="0"/>
              </a:rPr>
              <a:t>et al., </a:t>
            </a:r>
            <a:r>
              <a:rPr lang="en-US" sz="1400" dirty="0" err="1">
                <a:solidFill>
                  <a:srgbClr val="9900CC"/>
                </a:solidFill>
                <a:latin typeface="Arial"/>
                <a:cs typeface="Arial" pitchFamily="34" charset="0"/>
              </a:rPr>
              <a:t>PoP</a:t>
            </a:r>
            <a:r>
              <a:rPr lang="en-US" sz="1400" dirty="0">
                <a:solidFill>
                  <a:srgbClr val="9900CC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21</a:t>
            </a:r>
            <a:r>
              <a:rPr lang="en-US" sz="1400" dirty="0">
                <a:solidFill>
                  <a:srgbClr val="9900CC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9900CC"/>
                </a:solidFill>
                <a:latin typeface="Arial"/>
                <a:cs typeface="Arial" pitchFamily="34" charset="0"/>
              </a:rPr>
              <a:t>(2014) 056112</a:t>
            </a:r>
            <a:endParaRPr lang="en-US" sz="1400" dirty="0">
              <a:solidFill>
                <a:srgbClr val="9900CC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560288" y="1402859"/>
            <a:ext cx="234461" cy="139613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295400" y="898484"/>
            <a:ext cx="228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RFA vs. rotation (</a:t>
            </a:r>
            <a:r>
              <a:rPr lang="en-US" sz="1600" u="sng" dirty="0" err="1" smtClean="0">
                <a:solidFill>
                  <a:srgbClr val="0000FF"/>
                </a:solidFill>
                <a:latin typeface="Symbol" pitchFamily="18" charset="2"/>
                <a:ea typeface="+mn-ea"/>
              </a:rPr>
              <a:t>w</a:t>
            </a:r>
            <a:r>
              <a:rPr lang="en-US" sz="1600" u="sng" baseline="-25000" dirty="0" err="1" smtClean="0">
                <a:solidFill>
                  <a:srgbClr val="0000FF"/>
                </a:solidFill>
                <a:latin typeface="Helvetica" pitchFamily="34" charset="0"/>
                <a:ea typeface="+mn-ea"/>
                <a:cs typeface="Helvetica" panose="020B0604020202020204" pitchFamily="34" charset="0"/>
              </a:rPr>
              <a:t>E</a:t>
            </a:r>
            <a:r>
              <a:rPr lang="en-US" sz="1600" u="sng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)</a:t>
            </a:r>
            <a:endParaRPr lang="en-US" sz="900" u="sng" baseline="-25000" dirty="0">
              <a:solidFill>
                <a:srgbClr val="0000FF"/>
              </a:solidFill>
              <a:latin typeface="Helvetica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60072" y="4462631"/>
            <a:ext cx="2150854" cy="338284"/>
          </a:xfrm>
          <a:prstGeom prst="rect">
            <a:avLst/>
          </a:prstGeom>
          <a:solidFill>
            <a:srgbClr val="FFFF66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33400" y="4455440"/>
            <a:ext cx="3435039" cy="122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spcBef>
                <a:spcPts val="300"/>
              </a:spcBef>
            </a:pPr>
            <a:r>
              <a:rPr lang="en-US" sz="1600" dirty="0" smtClean="0">
                <a:cs typeface="Calibri" pitchFamily="34" charset="0"/>
              </a:rPr>
              <a:t>Stability vs. rotation  </a:t>
            </a:r>
          </a:p>
          <a:p>
            <a:pPr marL="457200" lvl="1" indent="-223838">
              <a:spcBef>
                <a:spcPts val="300"/>
              </a:spcBef>
            </a:pPr>
            <a:r>
              <a:rPr lang="en-US" sz="1400" dirty="0" smtClean="0">
                <a:solidFill>
                  <a:srgbClr val="000000"/>
                </a:solidFill>
                <a:ea typeface="+mn-ea"/>
                <a:cs typeface="Calibri" pitchFamily="34" charset="0"/>
              </a:rPr>
              <a:t>Largest stabilizing</a:t>
            </a:r>
            <a:r>
              <a:rPr lang="en-US" sz="1400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a typeface="+mn-ea"/>
                <a:cs typeface="Calibri" pitchFamily="34" charset="0"/>
              </a:rPr>
              <a:t>effect from ion precession drift resonance with </a:t>
            </a:r>
            <a:r>
              <a:rPr lang="en-US" sz="1400" dirty="0" err="1" smtClean="0">
                <a:solidFill>
                  <a:srgbClr val="000000"/>
                </a:solidFill>
                <a:latin typeface="Symbol" panose="05050102010706020507" pitchFamily="18" charset="2"/>
                <a:ea typeface="+mn-ea"/>
                <a:cs typeface="Calibri" pitchFamily="34" charset="0"/>
              </a:rPr>
              <a:t>w</a:t>
            </a:r>
            <a:r>
              <a:rPr lang="en-US" sz="1400" baseline="-25000" dirty="0" err="1" smtClean="0">
                <a:solidFill>
                  <a:srgbClr val="000000"/>
                </a:solidFill>
                <a:latin typeface="Symbol" panose="05050102010706020507" pitchFamily="18" charset="2"/>
                <a:ea typeface="+mn-ea"/>
                <a:cs typeface="Calibri" pitchFamily="34" charset="0"/>
              </a:rPr>
              <a:t>f</a:t>
            </a:r>
            <a:endParaRPr lang="en-US" sz="1400" baseline="-25000" dirty="0" smtClean="0">
              <a:solidFill>
                <a:srgbClr val="000000"/>
              </a:solidFill>
              <a:latin typeface="Symbol" panose="05050102010706020507" pitchFamily="18" charset="2"/>
              <a:ea typeface="+mn-ea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76679" y="5286128"/>
            <a:ext cx="21570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600" dirty="0" smtClean="0">
                <a:solidFill>
                  <a:srgbClr val="0000FF"/>
                </a:solidFill>
                <a:latin typeface="Arial"/>
                <a:ea typeface="+mn-ea"/>
                <a:cs typeface="Calibri" pitchFamily="34" charset="0"/>
              </a:rPr>
              <a:t>Minimize |&lt;</a:t>
            </a:r>
            <a:r>
              <a:rPr lang="el-GR" sz="1600" dirty="0" smtClean="0">
                <a:solidFill>
                  <a:srgbClr val="0000FF"/>
                </a:solidFill>
                <a:latin typeface="Arial"/>
                <a:ea typeface="+mn-ea"/>
                <a:cs typeface="Calibri" pitchFamily="34" charset="0"/>
              </a:rPr>
              <a:t>ω</a:t>
            </a:r>
            <a:r>
              <a:rPr lang="en-US" sz="1600" baseline="-25000" dirty="0" smtClean="0">
                <a:solidFill>
                  <a:srgbClr val="0000FF"/>
                </a:solidFill>
                <a:latin typeface="Arial"/>
                <a:ea typeface="+mn-ea"/>
                <a:cs typeface="Calibri" pitchFamily="34" charset="0"/>
              </a:rPr>
              <a:t>D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ea typeface="+mn-ea"/>
                <a:cs typeface="Calibri" pitchFamily="34" charset="0"/>
              </a:rPr>
              <a:t>&gt; + </a:t>
            </a:r>
            <a:r>
              <a:rPr lang="el-GR" sz="1600" dirty="0" smtClean="0">
                <a:solidFill>
                  <a:srgbClr val="0000FF"/>
                </a:solidFill>
                <a:latin typeface="Arial"/>
                <a:ea typeface="+mn-ea"/>
                <a:cs typeface="Calibri" pitchFamily="34" charset="0"/>
              </a:rPr>
              <a:t>ω</a:t>
            </a:r>
            <a:r>
              <a:rPr lang="en-US" sz="1600" baseline="-25000" dirty="0" smtClean="0">
                <a:solidFill>
                  <a:srgbClr val="0000FF"/>
                </a:solidFill>
                <a:latin typeface="Arial"/>
                <a:ea typeface="+mn-ea"/>
                <a:cs typeface="Calibri" pitchFamily="34" charset="0"/>
              </a:rPr>
              <a:t>E</a:t>
            </a:r>
            <a:r>
              <a:rPr lang="en-US" sz="1600" dirty="0">
                <a:solidFill>
                  <a:srgbClr val="0000FF"/>
                </a:solidFill>
                <a:latin typeface="Helvetica" pitchFamily="34" charset="0"/>
                <a:ea typeface="+mn-ea"/>
                <a:cs typeface="Calibri" pitchFamily="34" charset="0"/>
              </a:rPr>
              <a:t>|</a:t>
            </a:r>
            <a:endParaRPr lang="en-US" sz="1600" dirty="0">
              <a:solidFill>
                <a:srgbClr val="0000FF"/>
              </a:solidFill>
              <a:latin typeface="Arial"/>
              <a:ea typeface="+mn-ea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708016" y="5624682"/>
            <a:ext cx="330306" cy="385508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5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37" y="5652514"/>
            <a:ext cx="2586438" cy="7868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19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20" name="Picture 19" descr="nstx_logo_cnvrtd.ai [Converted].tif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36812" y="1228876"/>
            <a:ext cx="2996988" cy="3157556"/>
            <a:chOff x="736812" y="1228876"/>
            <a:chExt cx="2996988" cy="315755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25"/>
            <a:stretch/>
          </p:blipFill>
          <p:spPr>
            <a:xfrm>
              <a:off x="736812" y="1228876"/>
              <a:ext cx="2996988" cy="315755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031019" y="1381723"/>
              <a:ext cx="662361" cy="566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sz="1400" dirty="0" smtClean="0">
                  <a:solidFill>
                    <a:srgbClr val="00B050"/>
                  </a:solidFill>
                  <a:latin typeface="Helvetica" pitchFamily="34" charset="0"/>
                  <a:ea typeface="+mn-ea"/>
                  <a:cs typeface="Calibri" pitchFamily="34" charset="0"/>
                </a:rPr>
                <a:t>Most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sz="1400" dirty="0" smtClean="0">
                  <a:solidFill>
                    <a:srgbClr val="00B050"/>
                  </a:solidFill>
                  <a:latin typeface="Helvetica" pitchFamily="34" charset="0"/>
                  <a:ea typeface="+mn-ea"/>
                  <a:cs typeface="Calibri" pitchFamily="34" charset="0"/>
                </a:rPr>
                <a:t>stable</a:t>
              </a:r>
              <a:endParaRPr lang="en-US" sz="1400" dirty="0">
                <a:solidFill>
                  <a:srgbClr val="00B050"/>
                </a:solidFill>
                <a:latin typeface="Helvetica" pitchFamily="34" charset="0"/>
                <a:ea typeface="+mn-ea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2362200" y="1948032"/>
              <a:ext cx="0" cy="609600"/>
            </a:xfrm>
            <a:prstGeom prst="straightConnector1">
              <a:avLst/>
            </a:prstGeom>
            <a:noFill/>
            <a:ln w="15875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ctangle 24"/>
            <p:cNvSpPr/>
            <p:nvPr/>
          </p:nvSpPr>
          <p:spPr bwMode="auto">
            <a:xfrm>
              <a:off x="914400" y="1362871"/>
              <a:ext cx="234461" cy="139613"/>
            </a:xfrm>
            <a:prstGeom prst="rect">
              <a:avLst/>
            </a:prstGeom>
            <a:solidFill>
              <a:srgbClr val="E2E2E2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sz="1200" smtClean="0">
                <a:solidFill>
                  <a:srgbClr val="1822CD"/>
                </a:solidFill>
                <a:latin typeface="Helvetica" pitchFamily="34" charset="0"/>
                <a:ea typeface="+mn-ea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 rot="16200000">
            <a:off x="-348658" y="2372966"/>
            <a:ext cx="1851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RFA Amp. (G/G)</a:t>
            </a:r>
            <a:endParaRPr lang="en-US" sz="18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994743" y="2459985"/>
            <a:ext cx="1851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RFA Amp. (G/G)</a:t>
            </a:r>
            <a:endParaRPr lang="en-US" sz="1800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3514224" y="2459986"/>
            <a:ext cx="1441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Less stable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4409090" y="1628037"/>
            <a:ext cx="0" cy="200854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7700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95250" y="85624"/>
            <a:ext cx="8972550" cy="762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2014</a:t>
            </a:r>
            <a:r>
              <a:rPr lang="en-US" altLang="en-US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: Dedicated DIII-D experiments </a:t>
            </a:r>
            <a:r>
              <a:rPr lang="en-US" altLang="en-US" dirty="0" smtClean="0">
                <a:solidFill>
                  <a:srgbClr val="FF0000"/>
                </a:solidFill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directly probed RWM marginal stability boundary</a:t>
            </a:r>
            <a:r>
              <a:rPr lang="en-US" altLang="en-US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, compared to NSTX results 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 bwMode="auto">
          <a:xfrm>
            <a:off x="152400" y="1436917"/>
            <a:ext cx="88392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dirty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C</a:t>
            </a:r>
            <a:r>
              <a:rPr lang="en-US" altLang="en-US" sz="200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andidates for steady-state, high </a:t>
            </a:r>
            <a:r>
              <a:rPr lang="en-US" altLang="en-US" sz="2000" dirty="0" err="1">
                <a:latin typeface="Symbol" pitchFamily="18" charset="2"/>
                <a:ea typeface="ＭＳ Ｐゴシック" pitchFamily="34" charset="-128"/>
                <a:cs typeface="Helvetica" pitchFamily="1" charset="0"/>
              </a:rPr>
              <a:t>b</a:t>
            </a:r>
            <a:r>
              <a:rPr lang="en-US" altLang="en-US" sz="2000" baseline="-25000" dirty="0" err="1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N</a:t>
            </a:r>
            <a:r>
              <a:rPr lang="en-US" altLang="en-US" sz="200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 operation</a:t>
            </a:r>
            <a:endParaRPr lang="en-US" altLang="en-US" sz="1600" dirty="0" smtClean="0">
              <a:latin typeface="Helvetica" pitchFamily="1" charset="0"/>
              <a:ea typeface="ＭＳ Ｐゴシック" pitchFamily="34" charset="-128"/>
              <a:cs typeface="Helvetica" pitchFamily="1" charset="0"/>
            </a:endParaRPr>
          </a:p>
          <a:p>
            <a:pPr>
              <a:spcBef>
                <a:spcPts val="1200"/>
              </a:spcBef>
            </a:pPr>
            <a:r>
              <a:rPr lang="en-US" altLang="en-US" sz="200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Can have high probability of significant RWM activity with </a:t>
            </a:r>
            <a:r>
              <a:rPr lang="en-US" altLang="en-US" sz="2000" dirty="0" err="1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q</a:t>
            </a:r>
            <a:r>
              <a:rPr lang="en-US" altLang="en-US" sz="2000" baseline="-25000" dirty="0" err="1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min</a:t>
            </a:r>
            <a:r>
              <a:rPr lang="en-US" altLang="en-US" sz="200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 &gt; 2</a:t>
            </a:r>
          </a:p>
          <a:p>
            <a:pPr lvl="1"/>
            <a:r>
              <a:rPr lang="en-US" altLang="en-US" sz="180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RWMs and TMs cause strong </a:t>
            </a:r>
            <a:r>
              <a:rPr lang="en-US" altLang="en-US" sz="1800" dirty="0" smtClean="0">
                <a:latin typeface="Symbol" pitchFamily="18" charset="2"/>
                <a:ea typeface="ＭＳ Ｐゴシック" pitchFamily="34" charset="-128"/>
                <a:cs typeface="Helvetica" pitchFamily="1" charset="0"/>
              </a:rPr>
              <a:t>b</a:t>
            </a:r>
            <a:r>
              <a:rPr lang="en-US" altLang="en-US" sz="180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 collapses in 82% of a database of 50 shots examined, with an average of 3 collapses every 2 shots</a:t>
            </a:r>
          </a:p>
          <a:p>
            <a:pPr lvl="1"/>
            <a:r>
              <a:rPr lang="en-US" altLang="en-US" sz="180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RWMs cause collapse 60% of the time, TMs 40% of the time</a:t>
            </a:r>
          </a:p>
          <a:p>
            <a:pPr>
              <a:spcBef>
                <a:spcPts val="1200"/>
              </a:spcBef>
            </a:pPr>
            <a:r>
              <a:rPr lang="en-US" altLang="en-US" sz="200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Employ high </a:t>
            </a:r>
            <a:r>
              <a:rPr lang="en-US" altLang="en-US" sz="2000" dirty="0" err="1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q</a:t>
            </a:r>
            <a:r>
              <a:rPr lang="en-US" altLang="en-US" sz="2000" baseline="-25000" dirty="0" err="1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min</a:t>
            </a:r>
            <a:r>
              <a:rPr lang="en-US" altLang="en-US" sz="200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 &gt; 2 to avoid 2/1 TM instability </a:t>
            </a:r>
            <a:r>
              <a:rPr lang="en-US" altLang="en-US" sz="2000" dirty="0" smtClean="0">
                <a:solidFill>
                  <a:srgbClr val="6600CC"/>
                </a:solidFill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(TM precludes RWM)</a:t>
            </a:r>
          </a:p>
          <a:p>
            <a:pPr lvl="1"/>
            <a:r>
              <a:rPr lang="en-US" altLang="en-US" sz="180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Used ECCD control of 3/1 TM to provide further control of strong n = 1 TMs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Unique 1 </a:t>
            </a:r>
            <a:r>
              <a:rPr lang="en-US" sz="2000" dirty="0" err="1" smtClean="0"/>
              <a:t>ms</a:t>
            </a:r>
            <a:r>
              <a:rPr lang="en-US" sz="2000" dirty="0" smtClean="0"/>
              <a:t> resolution of </a:t>
            </a:r>
            <a:r>
              <a:rPr lang="en-US" sz="2000" dirty="0" err="1" smtClean="0">
                <a:latin typeface="Symbol" panose="05050102010706020507" pitchFamily="18" charset="2"/>
              </a:rPr>
              <a:t>w</a:t>
            </a:r>
            <a:r>
              <a:rPr lang="en-US" sz="2000" baseline="-25000" dirty="0" err="1" smtClean="0">
                <a:latin typeface="Symbol" panose="05050102010706020507" pitchFamily="18" charset="2"/>
              </a:rPr>
              <a:t>f</a:t>
            </a:r>
            <a:r>
              <a:rPr lang="en-US" sz="2000" dirty="0" smtClean="0"/>
              <a:t> and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 measurement captures profile detail in timescale &lt; RWM growth time </a:t>
            </a:r>
            <a:endParaRPr lang="en-US" altLang="en-US" sz="2200" dirty="0" smtClean="0">
              <a:solidFill>
                <a:srgbClr val="0000FF"/>
              </a:solidFill>
              <a:latin typeface="Helvetica" pitchFamily="1" charset="0"/>
              <a:ea typeface="ＭＳ Ｐゴシック" pitchFamily="34" charset="-128"/>
              <a:cs typeface="Helvetica" pitchFamily="1" charset="0"/>
            </a:endParaRPr>
          </a:p>
        </p:txBody>
      </p:sp>
      <p:pic>
        <p:nvPicPr>
          <p:cNvPr id="4" name="Picture 3" descr="D3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51287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133738" y="1046586"/>
            <a:ext cx="4057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u="sng" dirty="0" smtClean="0">
                <a:solidFill>
                  <a:srgbClr val="FF0000"/>
                </a:solidFill>
                <a:latin typeface="+mn-lt"/>
                <a:ea typeface="+mn-ea"/>
              </a:rPr>
              <a:t>DIII-D High </a:t>
            </a:r>
            <a:r>
              <a:rPr lang="en-US" altLang="en-US" u="sng" dirty="0" err="1" smtClean="0">
                <a:solidFill>
                  <a:srgbClr val="FF0000"/>
                </a:solidFill>
                <a:latin typeface="Symbol" panose="05050102010706020507" pitchFamily="18" charset="2"/>
                <a:ea typeface="+mn-ea"/>
              </a:rPr>
              <a:t>b</a:t>
            </a:r>
            <a:r>
              <a:rPr lang="en-US" altLang="en-US" u="sng" baseline="-25000" dirty="0" err="1" smtClean="0">
                <a:solidFill>
                  <a:srgbClr val="FF0000"/>
                </a:solidFill>
                <a:latin typeface="+mn-lt"/>
                <a:ea typeface="+mn-ea"/>
              </a:rPr>
              <a:t>N</a:t>
            </a:r>
            <a:r>
              <a:rPr lang="en-US" altLang="en-US" u="sng" dirty="0" smtClean="0">
                <a:solidFill>
                  <a:srgbClr val="FF0000"/>
                </a:solidFill>
                <a:latin typeface="+mn-lt"/>
                <a:ea typeface="+mn-ea"/>
              </a:rPr>
              <a:t>, </a:t>
            </a:r>
            <a:r>
              <a:rPr lang="en-US" altLang="en-US" u="sng" dirty="0" err="1" smtClean="0">
                <a:solidFill>
                  <a:srgbClr val="FF0000"/>
                </a:solidFill>
                <a:latin typeface="+mn-lt"/>
                <a:ea typeface="+mn-ea"/>
              </a:rPr>
              <a:t>q</a:t>
            </a:r>
            <a:r>
              <a:rPr lang="en-US" altLang="en-US" u="sng" baseline="-25000" dirty="0" err="1" smtClean="0">
                <a:solidFill>
                  <a:srgbClr val="FF0000"/>
                </a:solidFill>
                <a:latin typeface="+mn-lt"/>
                <a:ea typeface="+mn-ea"/>
              </a:rPr>
              <a:t>min</a:t>
            </a:r>
            <a:r>
              <a:rPr lang="en-US" altLang="en-US" u="sng" dirty="0" smtClean="0">
                <a:solidFill>
                  <a:srgbClr val="FF0000"/>
                </a:solidFill>
                <a:latin typeface="+mn-lt"/>
                <a:ea typeface="+mn-ea"/>
              </a:rPr>
              <a:t> plasmas</a:t>
            </a: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108857" y="4903241"/>
            <a:ext cx="36342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u="sng" dirty="0" smtClean="0">
                <a:solidFill>
                  <a:srgbClr val="FF0000"/>
                </a:solidFill>
                <a:latin typeface="+mn-lt"/>
                <a:ea typeface="+mn-ea"/>
              </a:rPr>
              <a:t>NSTX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2400" y="5360441"/>
            <a:ext cx="8915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Strong RWM drive: </a:t>
            </a:r>
            <a:r>
              <a:rPr lang="en-US" sz="2000" kern="0" dirty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M</a:t>
            </a:r>
            <a:r>
              <a:rPr lang="en-US" sz="2000" kern="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aximum </a:t>
            </a:r>
            <a:r>
              <a:rPr lang="en-US" sz="2000" kern="0" dirty="0" err="1" smtClean="0">
                <a:latin typeface="Symbol" panose="05050102010706020507" pitchFamily="18" charset="2"/>
                <a:ea typeface="ＭＳ Ｐゴシック" pitchFamily="34" charset="-128"/>
                <a:cs typeface="Helvetica" pitchFamily="1" charset="0"/>
              </a:rPr>
              <a:t>b</a:t>
            </a:r>
            <a:r>
              <a:rPr lang="en-US" sz="2000" kern="0" baseline="-25000" dirty="0" err="1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N</a:t>
            </a:r>
            <a:r>
              <a:rPr lang="en-US" sz="2000" kern="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 &gt; 7, </a:t>
            </a:r>
            <a:r>
              <a:rPr lang="en-US" sz="2000" kern="0" dirty="0" err="1">
                <a:latin typeface="Symbol" panose="05050102010706020507" pitchFamily="18" charset="2"/>
                <a:ea typeface="ＭＳ Ｐゴシック" pitchFamily="34" charset="-128"/>
                <a:cs typeface="Helvetica" pitchFamily="1" charset="0"/>
              </a:rPr>
              <a:t>b</a:t>
            </a:r>
            <a:r>
              <a:rPr lang="en-US" sz="2000" kern="0" baseline="-25000" dirty="0" err="1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N</a:t>
            </a:r>
            <a:r>
              <a:rPr lang="en-US" sz="2000" kern="0" baseline="-25000" dirty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 </a:t>
            </a:r>
            <a:r>
              <a:rPr lang="en-US" sz="2000" kern="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/l</a:t>
            </a:r>
            <a:r>
              <a:rPr lang="en-US" sz="2000" kern="0" baseline="-2500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i</a:t>
            </a:r>
            <a:r>
              <a:rPr lang="en-US" sz="2000" kern="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 &gt; 13.5</a:t>
            </a:r>
          </a:p>
          <a:p>
            <a:pPr>
              <a:spcBef>
                <a:spcPts val="1200"/>
              </a:spcBef>
            </a:pPr>
            <a:r>
              <a:rPr lang="en-US" sz="2000" kern="0" dirty="0" smtClean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Strong TMs eliminated by high elongation (&gt; 2.6) or Li wall conditioning</a:t>
            </a:r>
            <a:endParaRPr lang="en-US" sz="1600" kern="0" dirty="0" smtClean="0">
              <a:latin typeface="Helvetica" pitchFamily="1" charset="0"/>
              <a:ea typeface="ＭＳ Ｐゴシック" pitchFamily="34" charset="-128"/>
              <a:cs typeface="Helvetica" pitchFamily="1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12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13" name="Picture 12" descr="nstx_logo_cnvrtd.ai [Converted].tif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4867275" y="4419600"/>
            <a:ext cx="419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dirty="0" smtClean="0">
                <a:solidFill>
                  <a:srgbClr val="9900CC"/>
                </a:solidFill>
                <a:latin typeface="+mn-lt"/>
                <a:ea typeface="+mn-ea"/>
              </a:rPr>
              <a:t>S.A. Sabbagh, J.W. Berkery, J. Hanson, et al. APS DPP Invited Talk VI2.0002 (2014)</a:t>
            </a:r>
          </a:p>
        </p:txBody>
      </p:sp>
    </p:spTree>
    <p:extLst>
      <p:ext uri="{BB962C8B-B14F-4D97-AF65-F5344CB8AC3E}">
        <p14:creationId xmlns:p14="http://schemas.microsoft.com/office/powerpoint/2010/main" val="41045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68" y="82396"/>
            <a:ext cx="8915400" cy="762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2014</a:t>
            </a:r>
            <a:r>
              <a:rPr lang="en-US" altLang="en-US" dirty="0">
                <a:latin typeface="Helvetica" pitchFamily="1" charset="0"/>
                <a:ea typeface="ＭＳ Ｐゴシック" pitchFamily="34" charset="-128"/>
                <a:cs typeface="Helvetica" pitchFamily="1" charset="0"/>
              </a:rPr>
              <a:t>: </a:t>
            </a:r>
            <a:r>
              <a:rPr lang="en-US" dirty="0" smtClean="0"/>
              <a:t>Kinetic RWM </a:t>
            </a:r>
            <a:r>
              <a:rPr lang="en-US" dirty="0" smtClean="0">
                <a:solidFill>
                  <a:srgbClr val="FF0000"/>
                </a:solidFill>
              </a:rPr>
              <a:t>marginal stability boundaries were directly probed</a:t>
            </a:r>
            <a:r>
              <a:rPr lang="en-US" dirty="0" smtClean="0"/>
              <a:t> over wide range of plasma rotation profiles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1498416"/>
            <a:ext cx="5410201" cy="4386516"/>
          </a:xfrm>
        </p:spPr>
        <p:txBody>
          <a:bodyPr/>
          <a:lstStyle/>
          <a:p>
            <a:r>
              <a:rPr lang="en-US" dirty="0"/>
              <a:t>RWM marginal stability </a:t>
            </a:r>
            <a:r>
              <a:rPr lang="en-US" dirty="0" smtClean="0"/>
              <a:t>examined for major and minor</a:t>
            </a:r>
            <a:r>
              <a:rPr lang="en-US" dirty="0"/>
              <a:t> </a:t>
            </a:r>
            <a:r>
              <a:rPr lang="en-US" dirty="0" smtClean="0"/>
              <a:t>disruptions</a:t>
            </a:r>
          </a:p>
          <a:p>
            <a:pPr marL="914400" lvl="1" indent="-457200">
              <a:spcBef>
                <a:spcPts val="2400"/>
              </a:spcBef>
              <a:buFont typeface="+mj-lt"/>
              <a:buAutoNum type="arabicPeriod"/>
            </a:pPr>
            <a:r>
              <a:rPr lang="en-US" dirty="0" smtClean="0"/>
              <a:t>Found at high 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>
                <a:latin typeface="Symbol" panose="05050102010706020507" pitchFamily="18" charset="2"/>
              </a:rPr>
              <a:t> </a:t>
            </a:r>
            <a:r>
              <a:rPr lang="en-US" dirty="0" smtClean="0"/>
              <a:t>and high rotation</a:t>
            </a:r>
          </a:p>
          <a:p>
            <a:pPr marL="914400" lvl="1" indent="-457200">
              <a:spcBef>
                <a:spcPts val="2400"/>
              </a:spcBef>
              <a:buFont typeface="+mj-lt"/>
              <a:buAutoNum type="arabicPeriod"/>
            </a:pPr>
            <a:r>
              <a:rPr lang="en-US" dirty="0" smtClean="0"/>
              <a:t>Found at high 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and low rotation</a:t>
            </a:r>
          </a:p>
          <a:p>
            <a:pPr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Low rotation expected in </a:t>
            </a:r>
            <a:r>
              <a:rPr lang="en-US" altLang="en-US" sz="2000" dirty="0" smtClean="0"/>
              <a:t>ITER</a:t>
            </a:r>
            <a:endParaRPr lang="en-US" dirty="0" smtClean="0"/>
          </a:p>
          <a:p>
            <a:pPr marL="914400" lvl="1" indent="-457200">
              <a:spcBef>
                <a:spcPts val="2400"/>
              </a:spcBef>
              <a:buFont typeface="+mj-lt"/>
              <a:buAutoNum type="arabicPeriod"/>
            </a:pPr>
            <a:r>
              <a:rPr lang="en-US" dirty="0" smtClean="0"/>
              <a:t>At moderate 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and high rotation with increased profile peaking</a:t>
            </a:r>
          </a:p>
          <a:p>
            <a:pPr lvl="2" indent="-285750">
              <a:spcBef>
                <a:spcPts val="600"/>
              </a:spcBef>
            </a:pPr>
            <a:r>
              <a:rPr lang="en-US" sz="2000" dirty="0" smtClean="0"/>
              <a:t>similar loss of profile broadness might easily occur in ITER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b="12719"/>
          <a:stretch/>
        </p:blipFill>
        <p:spPr bwMode="auto">
          <a:xfrm>
            <a:off x="6220407" y="2463802"/>
            <a:ext cx="2747433" cy="244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5968" y="2491435"/>
            <a:ext cx="441146" cy="461665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878" y="3117906"/>
            <a:ext cx="441146" cy="461665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112" y="4121282"/>
            <a:ext cx="441146" cy="461665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8676" y="1437944"/>
            <a:ext cx="289107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DIII-D toroidal plasma</a:t>
            </a:r>
          </a:p>
          <a:p>
            <a:pPr algn="ctr"/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elocity profiles</a:t>
            </a:r>
            <a:endParaRPr lang="en-US" sz="20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D3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51287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2"/>
          <p:cNvSpPr txBox="1">
            <a:spLocks noChangeArrowheads="1"/>
          </p:cNvSpPr>
          <p:nvPr/>
        </p:nvSpPr>
        <p:spPr bwMode="auto">
          <a:xfrm rot="16200000">
            <a:off x="3745346" y="3618914"/>
            <a:ext cx="37244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 smtClean="0">
                <a:latin typeface="+mn-lt"/>
                <a:ea typeface="+mn-ea"/>
              </a:rPr>
              <a:t>Plasma toroidal rotation (km/s)</a:t>
            </a: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7146938" y="5171151"/>
            <a:ext cx="8742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 smtClean="0">
                <a:latin typeface="+mn-lt"/>
                <a:ea typeface="+mn-ea"/>
              </a:rPr>
              <a:t>R (m)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78285" y="4910669"/>
            <a:ext cx="3095777" cy="338554"/>
            <a:chOff x="5943600" y="5410338"/>
            <a:chExt cx="3052233" cy="338554"/>
          </a:xfrm>
        </p:grpSpPr>
        <p:sp>
          <p:nvSpPr>
            <p:cNvPr id="20" name="Text Box 32"/>
            <p:cNvSpPr txBox="1">
              <a:spLocks noChangeArrowheads="1"/>
            </p:cNvSpPr>
            <p:nvPr/>
          </p:nvSpPr>
          <p:spPr bwMode="auto">
            <a:xfrm>
              <a:off x="5943600" y="5410338"/>
              <a:ext cx="746697" cy="29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600" dirty="0" smtClean="0">
                  <a:latin typeface="+mn-lt"/>
                  <a:ea typeface="+mn-ea"/>
                </a:rPr>
                <a:t>1.7</a:t>
              </a:r>
            </a:p>
          </p:txBody>
        </p:sp>
        <p:sp>
          <p:nvSpPr>
            <p:cNvPr id="21" name="Text Box 32"/>
            <p:cNvSpPr txBox="1">
              <a:spLocks noChangeArrowheads="1"/>
            </p:cNvSpPr>
            <p:nvPr/>
          </p:nvSpPr>
          <p:spPr bwMode="auto">
            <a:xfrm>
              <a:off x="6342282" y="5410338"/>
              <a:ext cx="746697" cy="29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600" dirty="0" smtClean="0">
                  <a:latin typeface="+mn-lt"/>
                  <a:ea typeface="+mn-ea"/>
                </a:rPr>
                <a:t>1.8</a:t>
              </a:r>
            </a:p>
          </p:txBody>
        </p:sp>
        <p:sp>
          <p:nvSpPr>
            <p:cNvPr id="22" name="Text Box 32"/>
            <p:cNvSpPr txBox="1">
              <a:spLocks noChangeArrowheads="1"/>
            </p:cNvSpPr>
            <p:nvPr/>
          </p:nvSpPr>
          <p:spPr bwMode="auto">
            <a:xfrm>
              <a:off x="6744382" y="5410338"/>
              <a:ext cx="746697" cy="29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600" dirty="0" smtClean="0">
                  <a:latin typeface="+mn-lt"/>
                  <a:ea typeface="+mn-ea"/>
                </a:rPr>
                <a:t>1.9</a:t>
              </a:r>
            </a:p>
          </p:txBody>
        </p:sp>
        <p:sp>
          <p:nvSpPr>
            <p:cNvPr id="23" name="Text Box 32"/>
            <p:cNvSpPr txBox="1">
              <a:spLocks noChangeArrowheads="1"/>
            </p:cNvSpPr>
            <p:nvPr/>
          </p:nvSpPr>
          <p:spPr bwMode="auto">
            <a:xfrm>
              <a:off x="7139171" y="5410338"/>
              <a:ext cx="746697" cy="29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600" dirty="0" smtClean="0">
                  <a:latin typeface="+mn-lt"/>
                  <a:ea typeface="+mn-ea"/>
                </a:rPr>
                <a:t>2.0</a:t>
              </a:r>
            </a:p>
          </p:txBody>
        </p:sp>
        <p:sp>
          <p:nvSpPr>
            <p:cNvPr id="24" name="Text Box 32"/>
            <p:cNvSpPr txBox="1">
              <a:spLocks noChangeArrowheads="1"/>
            </p:cNvSpPr>
            <p:nvPr/>
          </p:nvSpPr>
          <p:spPr bwMode="auto">
            <a:xfrm>
              <a:off x="7527632" y="5410338"/>
              <a:ext cx="746697" cy="29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600" dirty="0" smtClean="0">
                  <a:latin typeface="+mn-lt"/>
                  <a:ea typeface="+mn-ea"/>
                </a:rPr>
                <a:t>2.1</a:t>
              </a:r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7926314" y="5410338"/>
              <a:ext cx="746697" cy="29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600" dirty="0" smtClean="0">
                  <a:latin typeface="+mn-lt"/>
                  <a:ea typeface="+mn-ea"/>
                </a:rPr>
                <a:t>2.2</a:t>
              </a:r>
            </a:p>
          </p:txBody>
        </p:sp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>
              <a:off x="8393071" y="5410338"/>
              <a:ext cx="6027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600" dirty="0" smtClean="0">
                  <a:latin typeface="+mn-lt"/>
                  <a:ea typeface="+mn-ea"/>
                </a:rPr>
                <a:t>2.3</a:t>
              </a:r>
            </a:p>
          </p:txBody>
        </p:sp>
      </p:grp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5609625" y="2424062"/>
            <a:ext cx="686982" cy="28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400</a:t>
            </a:r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5609625" y="2870065"/>
            <a:ext cx="686982" cy="28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>
                <a:latin typeface="+mn-lt"/>
                <a:ea typeface="+mn-ea"/>
              </a:rPr>
              <a:t>3</a:t>
            </a:r>
            <a:r>
              <a:rPr lang="en-US" altLang="en-US" sz="1600" dirty="0" smtClean="0">
                <a:latin typeface="+mn-lt"/>
                <a:ea typeface="+mn-ea"/>
              </a:rPr>
              <a:t>00</a:t>
            </a: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5609625" y="3308717"/>
            <a:ext cx="686982" cy="28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200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5609625" y="3754721"/>
            <a:ext cx="686982" cy="28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>
                <a:latin typeface="+mn-lt"/>
                <a:ea typeface="+mn-ea"/>
              </a:rPr>
              <a:t>1</a:t>
            </a:r>
            <a:r>
              <a:rPr lang="en-US" altLang="en-US" sz="1600" dirty="0" smtClean="0">
                <a:latin typeface="+mn-lt"/>
                <a:ea typeface="+mn-ea"/>
              </a:rPr>
              <a:t>00</a:t>
            </a: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609625" y="4187287"/>
            <a:ext cx="686982" cy="28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0</a:t>
            </a: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5609625" y="4634472"/>
            <a:ext cx="686982" cy="28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-100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8030544" y="2578131"/>
            <a:ext cx="808785" cy="701181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6282655" y="4367938"/>
            <a:ext cx="2584538" cy="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Freeform 40"/>
          <p:cNvSpPr/>
          <p:nvPr/>
        </p:nvSpPr>
        <p:spPr bwMode="auto">
          <a:xfrm>
            <a:off x="6258464" y="3808026"/>
            <a:ext cx="2249338" cy="584439"/>
          </a:xfrm>
          <a:custGeom>
            <a:avLst/>
            <a:gdLst>
              <a:gd name="connsiteX0" fmla="*/ 0 w 2249338"/>
              <a:gd name="connsiteY0" fmla="*/ 176841 h 584439"/>
              <a:gd name="connsiteX1" fmla="*/ 69011 w 2249338"/>
              <a:gd name="connsiteY1" fmla="*/ 135866 h 584439"/>
              <a:gd name="connsiteX2" fmla="*/ 122927 w 2249338"/>
              <a:gd name="connsiteY2" fmla="*/ 105673 h 584439"/>
              <a:gd name="connsiteX3" fmla="*/ 185468 w 2249338"/>
              <a:gd name="connsiteY3" fmla="*/ 66854 h 584439"/>
              <a:gd name="connsiteX4" fmla="*/ 230757 w 2249338"/>
              <a:gd name="connsiteY4" fmla="*/ 45288 h 584439"/>
              <a:gd name="connsiteX5" fmla="*/ 256636 w 2249338"/>
              <a:gd name="connsiteY5" fmla="*/ 32349 h 584439"/>
              <a:gd name="connsiteX6" fmla="*/ 291142 w 2249338"/>
              <a:gd name="connsiteY6" fmla="*/ 25879 h 584439"/>
              <a:gd name="connsiteX7" fmla="*/ 334274 w 2249338"/>
              <a:gd name="connsiteY7" fmla="*/ 10783 h 584439"/>
              <a:gd name="connsiteX8" fmla="*/ 368779 w 2249338"/>
              <a:gd name="connsiteY8" fmla="*/ 2156 h 584439"/>
              <a:gd name="connsiteX9" fmla="*/ 411911 w 2249338"/>
              <a:gd name="connsiteY9" fmla="*/ 0 h 584439"/>
              <a:gd name="connsiteX10" fmla="*/ 461513 w 2249338"/>
              <a:gd name="connsiteY10" fmla="*/ 4313 h 584439"/>
              <a:gd name="connsiteX11" fmla="*/ 519742 w 2249338"/>
              <a:gd name="connsiteY11" fmla="*/ 12939 h 584439"/>
              <a:gd name="connsiteX12" fmla="*/ 580127 w 2249338"/>
              <a:gd name="connsiteY12" fmla="*/ 38818 h 584439"/>
              <a:gd name="connsiteX13" fmla="*/ 640511 w 2249338"/>
              <a:gd name="connsiteY13" fmla="*/ 79794 h 584439"/>
              <a:gd name="connsiteX14" fmla="*/ 690113 w 2249338"/>
              <a:gd name="connsiteY14" fmla="*/ 114300 h 584439"/>
              <a:gd name="connsiteX15" fmla="*/ 744028 w 2249338"/>
              <a:gd name="connsiteY15" fmla="*/ 163901 h 584439"/>
              <a:gd name="connsiteX16" fmla="*/ 782847 w 2249338"/>
              <a:gd name="connsiteY16" fmla="*/ 194094 h 584439"/>
              <a:gd name="connsiteX17" fmla="*/ 830293 w 2249338"/>
              <a:gd name="connsiteY17" fmla="*/ 241539 h 584439"/>
              <a:gd name="connsiteX18" fmla="*/ 882051 w 2249338"/>
              <a:gd name="connsiteY18" fmla="*/ 284671 h 584439"/>
              <a:gd name="connsiteX19" fmla="*/ 933810 w 2249338"/>
              <a:gd name="connsiteY19" fmla="*/ 329960 h 584439"/>
              <a:gd name="connsiteX20" fmla="*/ 992038 w 2249338"/>
              <a:gd name="connsiteY20" fmla="*/ 379562 h 584439"/>
              <a:gd name="connsiteX21" fmla="*/ 1043796 w 2249338"/>
              <a:gd name="connsiteY21" fmla="*/ 416224 h 584439"/>
              <a:gd name="connsiteX22" fmla="*/ 1095555 w 2249338"/>
              <a:gd name="connsiteY22" fmla="*/ 446417 h 584439"/>
              <a:gd name="connsiteX23" fmla="*/ 1153783 w 2249338"/>
              <a:gd name="connsiteY23" fmla="*/ 472296 h 584439"/>
              <a:gd name="connsiteX24" fmla="*/ 1209855 w 2249338"/>
              <a:gd name="connsiteY24" fmla="*/ 500332 h 584439"/>
              <a:gd name="connsiteX25" fmla="*/ 1259457 w 2249338"/>
              <a:gd name="connsiteY25" fmla="*/ 521898 h 584439"/>
              <a:gd name="connsiteX26" fmla="*/ 1296119 w 2249338"/>
              <a:gd name="connsiteY26" fmla="*/ 530524 h 584439"/>
              <a:gd name="connsiteX27" fmla="*/ 1332781 w 2249338"/>
              <a:gd name="connsiteY27" fmla="*/ 534837 h 584439"/>
              <a:gd name="connsiteX28" fmla="*/ 1375913 w 2249338"/>
              <a:gd name="connsiteY28" fmla="*/ 536994 h 584439"/>
              <a:gd name="connsiteX29" fmla="*/ 1429828 w 2249338"/>
              <a:gd name="connsiteY29" fmla="*/ 541307 h 584439"/>
              <a:gd name="connsiteX30" fmla="*/ 1516093 w 2249338"/>
              <a:gd name="connsiteY30" fmla="*/ 545620 h 584439"/>
              <a:gd name="connsiteX31" fmla="*/ 1610983 w 2249338"/>
              <a:gd name="connsiteY31" fmla="*/ 547777 h 584439"/>
              <a:gd name="connsiteX32" fmla="*/ 1710187 w 2249338"/>
              <a:gd name="connsiteY32" fmla="*/ 547777 h 584439"/>
              <a:gd name="connsiteX33" fmla="*/ 1798608 w 2249338"/>
              <a:gd name="connsiteY33" fmla="*/ 547777 h 584439"/>
              <a:gd name="connsiteX34" fmla="*/ 1897811 w 2249338"/>
              <a:gd name="connsiteY34" fmla="*/ 547777 h 584439"/>
              <a:gd name="connsiteX35" fmla="*/ 1962510 w 2249338"/>
              <a:gd name="connsiteY35" fmla="*/ 545620 h 584439"/>
              <a:gd name="connsiteX36" fmla="*/ 2031521 w 2249338"/>
              <a:gd name="connsiteY36" fmla="*/ 545620 h 584439"/>
              <a:gd name="connsiteX37" fmla="*/ 2109159 w 2249338"/>
              <a:gd name="connsiteY37" fmla="*/ 552090 h 584439"/>
              <a:gd name="connsiteX38" fmla="*/ 2169544 w 2249338"/>
              <a:gd name="connsiteY38" fmla="*/ 569343 h 584439"/>
              <a:gd name="connsiteX39" fmla="*/ 2199736 w 2249338"/>
              <a:gd name="connsiteY39" fmla="*/ 584439 h 584439"/>
              <a:gd name="connsiteX40" fmla="*/ 2227772 w 2249338"/>
              <a:gd name="connsiteY40" fmla="*/ 554247 h 584439"/>
              <a:gd name="connsiteX41" fmla="*/ 2249338 w 2249338"/>
              <a:gd name="connsiteY41" fmla="*/ 547777 h 58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249338" h="584439">
                <a:moveTo>
                  <a:pt x="0" y="176841"/>
                </a:moveTo>
                <a:lnTo>
                  <a:pt x="69011" y="135866"/>
                </a:lnTo>
                <a:lnTo>
                  <a:pt x="122927" y="105673"/>
                </a:lnTo>
                <a:lnTo>
                  <a:pt x="185468" y="66854"/>
                </a:lnTo>
                <a:lnTo>
                  <a:pt x="230757" y="45288"/>
                </a:lnTo>
                <a:lnTo>
                  <a:pt x="256636" y="32349"/>
                </a:lnTo>
                <a:lnTo>
                  <a:pt x="291142" y="25879"/>
                </a:lnTo>
                <a:lnTo>
                  <a:pt x="334274" y="10783"/>
                </a:lnTo>
                <a:lnTo>
                  <a:pt x="368779" y="2156"/>
                </a:lnTo>
                <a:lnTo>
                  <a:pt x="411911" y="0"/>
                </a:lnTo>
                <a:lnTo>
                  <a:pt x="461513" y="4313"/>
                </a:lnTo>
                <a:lnTo>
                  <a:pt x="519742" y="12939"/>
                </a:lnTo>
                <a:lnTo>
                  <a:pt x="580127" y="38818"/>
                </a:lnTo>
                <a:lnTo>
                  <a:pt x="640511" y="79794"/>
                </a:lnTo>
                <a:lnTo>
                  <a:pt x="690113" y="114300"/>
                </a:lnTo>
                <a:lnTo>
                  <a:pt x="744028" y="163901"/>
                </a:lnTo>
                <a:lnTo>
                  <a:pt x="782847" y="194094"/>
                </a:lnTo>
                <a:lnTo>
                  <a:pt x="830293" y="241539"/>
                </a:lnTo>
                <a:lnTo>
                  <a:pt x="882051" y="284671"/>
                </a:lnTo>
                <a:lnTo>
                  <a:pt x="933810" y="329960"/>
                </a:lnTo>
                <a:lnTo>
                  <a:pt x="992038" y="379562"/>
                </a:lnTo>
                <a:lnTo>
                  <a:pt x="1043796" y="416224"/>
                </a:lnTo>
                <a:lnTo>
                  <a:pt x="1095555" y="446417"/>
                </a:lnTo>
                <a:lnTo>
                  <a:pt x="1153783" y="472296"/>
                </a:lnTo>
                <a:lnTo>
                  <a:pt x="1209855" y="500332"/>
                </a:lnTo>
                <a:lnTo>
                  <a:pt x="1259457" y="521898"/>
                </a:lnTo>
                <a:lnTo>
                  <a:pt x="1296119" y="530524"/>
                </a:lnTo>
                <a:lnTo>
                  <a:pt x="1332781" y="534837"/>
                </a:lnTo>
                <a:lnTo>
                  <a:pt x="1375913" y="536994"/>
                </a:lnTo>
                <a:lnTo>
                  <a:pt x="1429828" y="541307"/>
                </a:lnTo>
                <a:lnTo>
                  <a:pt x="1516093" y="545620"/>
                </a:lnTo>
                <a:lnTo>
                  <a:pt x="1610983" y="547777"/>
                </a:lnTo>
                <a:lnTo>
                  <a:pt x="1710187" y="547777"/>
                </a:lnTo>
                <a:lnTo>
                  <a:pt x="1798608" y="547777"/>
                </a:lnTo>
                <a:lnTo>
                  <a:pt x="1897811" y="547777"/>
                </a:lnTo>
                <a:lnTo>
                  <a:pt x="1962510" y="545620"/>
                </a:lnTo>
                <a:lnTo>
                  <a:pt x="2031521" y="545620"/>
                </a:lnTo>
                <a:lnTo>
                  <a:pt x="2109159" y="552090"/>
                </a:lnTo>
                <a:lnTo>
                  <a:pt x="2169544" y="569343"/>
                </a:lnTo>
                <a:lnTo>
                  <a:pt x="2199736" y="584439"/>
                </a:lnTo>
                <a:lnTo>
                  <a:pt x="2227772" y="554247"/>
                </a:lnTo>
                <a:lnTo>
                  <a:pt x="2249338" y="547777"/>
                </a:lnTo>
              </a:path>
            </a:pathLst>
          </a:custGeom>
          <a:noFill/>
          <a:ln w="15875" cap="flat" cmpd="sng" algn="ctr">
            <a:solidFill>
              <a:srgbClr val="66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186840" y="5975364"/>
            <a:ext cx="8794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 smtClean="0">
                <a:solidFill>
                  <a:srgbClr val="9900CC"/>
                </a:solidFill>
                <a:latin typeface="+mn-lt"/>
                <a:ea typeface="+mn-ea"/>
              </a:rPr>
              <a:t>S.A. Sabbagh, J.W. Berkery, J. Hanson, et al. APS DPP Invited Talk VI2.0002 (2014)</a:t>
            </a:r>
          </a:p>
        </p:txBody>
      </p:sp>
    </p:spTree>
    <p:extLst>
      <p:ext uri="{BB962C8B-B14F-4D97-AF65-F5344CB8AC3E}">
        <p14:creationId xmlns:p14="http://schemas.microsoft.com/office/powerpoint/2010/main" val="348537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6494584" y="1524000"/>
            <a:ext cx="543248" cy="357904"/>
          </a:xfrm>
          <a:prstGeom prst="rect">
            <a:avLst/>
          </a:prstGeom>
          <a:solidFill>
            <a:srgbClr val="FFFF99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306568" y="1513061"/>
            <a:ext cx="484632" cy="357904"/>
          </a:xfrm>
          <a:prstGeom prst="rect">
            <a:avLst/>
          </a:prstGeom>
          <a:solidFill>
            <a:srgbClr val="FFCCCC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840224" y="1513061"/>
            <a:ext cx="466344" cy="4346835"/>
          </a:xfrm>
          <a:prstGeom prst="rect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944112" y="1515208"/>
            <a:ext cx="896112" cy="4346835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7" y="26634"/>
            <a:ext cx="8759826" cy="914400"/>
          </a:xfrm>
        </p:spPr>
        <p:txBody>
          <a:bodyPr/>
          <a:lstStyle/>
          <a:p>
            <a:pPr>
              <a:tabLst>
                <a:tab pos="457200" algn="l"/>
              </a:tabLst>
            </a:pPr>
            <a:r>
              <a:rPr lang="en-US" dirty="0" smtClean="0"/>
              <a:t> Comparison of RWM growth and dynamics in high 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shots with high plasma rotation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36434"/>
            <a:ext cx="3084576" cy="4737045"/>
          </a:xfrm>
        </p:spPr>
        <p:txBody>
          <a:bodyPr/>
          <a:lstStyle/>
          <a:p>
            <a:pPr marL="284163" indent="-284163"/>
            <a:r>
              <a:rPr lang="en-US" dirty="0" smtClean="0"/>
              <a:t>Elements</a:t>
            </a:r>
          </a:p>
          <a:p>
            <a:pPr marL="576263" lvl="1" indent="-292100">
              <a:spcBef>
                <a:spcPts val="1200"/>
              </a:spcBef>
            </a:pPr>
            <a:r>
              <a:rPr lang="en-US" dirty="0" smtClean="0"/>
              <a:t>RWM rotation and mode growth observed</a:t>
            </a:r>
          </a:p>
          <a:p>
            <a:pPr marL="576263" lvl="1" indent="-292100">
              <a:spcBef>
                <a:spcPts val="1200"/>
              </a:spcBef>
            </a:pPr>
            <a:r>
              <a:rPr lang="en-US" dirty="0" smtClean="0"/>
              <a:t>No strong NTM activity</a:t>
            </a:r>
          </a:p>
          <a:p>
            <a:pPr marL="576263" lvl="1" indent="-292100">
              <a:spcBef>
                <a:spcPts val="1200"/>
              </a:spcBef>
              <a:spcAft>
                <a:spcPts val="0"/>
              </a:spcAft>
            </a:pPr>
            <a:r>
              <a:rPr lang="en-US" dirty="0" smtClean="0"/>
              <a:t>Some weak bursting MHD in DIII-D plasma</a:t>
            </a:r>
          </a:p>
          <a:p>
            <a:pPr marL="976313" lvl="2" indent="-292100">
              <a:spcBef>
                <a:spcPts val="1200"/>
              </a:spcBef>
              <a:spcAft>
                <a:spcPts val="0"/>
              </a:spcAft>
            </a:pPr>
            <a:r>
              <a:rPr lang="en-US" dirty="0" smtClean="0"/>
              <a:t>Alters RWM phase</a:t>
            </a:r>
          </a:p>
          <a:p>
            <a:pPr marL="576263" lvl="1" indent="-292100">
              <a:spcBef>
                <a:spcPts val="1200"/>
              </a:spcBef>
            </a:pPr>
            <a:r>
              <a:rPr lang="en-US" dirty="0" smtClean="0"/>
              <a:t>No bursting MHD in NSTX plasma</a:t>
            </a:r>
          </a:p>
          <a:p>
            <a:pPr marL="576263" indent="-292100">
              <a:spcBef>
                <a:spcPts val="1200"/>
              </a:spcBef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52970" y="1000802"/>
            <a:ext cx="244971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(</a:t>
            </a:r>
            <a:r>
              <a:rPr lang="en-US" u="sng" dirty="0" err="1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3.5)</a:t>
            </a:r>
            <a:endParaRPr lang="en-US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0718" y="1000802"/>
            <a:ext cx="238879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 (</a:t>
            </a:r>
            <a:r>
              <a:rPr lang="en-US" u="sng" dirty="0" err="1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4.4)</a:t>
            </a:r>
            <a:endParaRPr lang="en-US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008" y="49305"/>
            <a:ext cx="441146" cy="461665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801482" y="1513061"/>
            <a:ext cx="1471085" cy="4323360"/>
            <a:chOff x="4849092" y="152400"/>
            <a:chExt cx="1704108" cy="4800601"/>
          </a:xfrm>
        </p:grpSpPr>
        <p:sp>
          <p:nvSpPr>
            <p:cNvPr id="40" name="Rectangle 39"/>
            <p:cNvSpPr/>
            <p:nvPr/>
          </p:nvSpPr>
          <p:spPr bwMode="auto">
            <a:xfrm>
              <a:off x="5486400" y="152400"/>
              <a:ext cx="1066800" cy="4800601"/>
            </a:xfrm>
            <a:prstGeom prst="rect">
              <a:avLst/>
            </a:prstGeom>
            <a:solidFill>
              <a:srgbClr val="FF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4849092" y="152400"/>
              <a:ext cx="637308" cy="4800601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3598" b="25378"/>
          <a:stretch/>
        </p:blipFill>
        <p:spPr>
          <a:xfrm>
            <a:off x="6446520" y="1786404"/>
            <a:ext cx="2616964" cy="405001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5" b="3639"/>
          <a:stretch/>
        </p:blipFill>
        <p:spPr>
          <a:xfrm>
            <a:off x="6240282" y="5770639"/>
            <a:ext cx="2830105" cy="314521"/>
          </a:xfrm>
          <a:prstGeom prst="rect">
            <a:avLst/>
          </a:prstGeom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 rot="16200000">
            <a:off x="2851563" y="1958182"/>
            <a:ext cx="1052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0" dirty="0" err="1">
                <a:latin typeface="Symbol" pitchFamily="18" charset="2"/>
              </a:rPr>
              <a:t>D</a:t>
            </a:r>
            <a:r>
              <a:rPr lang="en-US" altLang="en-US" sz="1600" b="0" dirty="0" err="1">
                <a:latin typeface="Arial" pitchFamily="34" charset="0"/>
              </a:rPr>
              <a:t>B</a:t>
            </a:r>
            <a:r>
              <a:rPr lang="en-US" altLang="en-US" sz="1600" b="0" baseline="-25000" dirty="0" err="1">
                <a:latin typeface="Arial" pitchFamily="34" charset="0"/>
              </a:rPr>
              <a:t>p</a:t>
            </a:r>
            <a:r>
              <a:rPr lang="en-US" altLang="en-US" sz="1600" b="0" baseline="30000" dirty="0" err="1">
                <a:latin typeface="Arial" pitchFamily="34" charset="0"/>
              </a:rPr>
              <a:t>n</a:t>
            </a:r>
            <a:r>
              <a:rPr lang="en-US" altLang="en-US" sz="1600" b="0" baseline="30000" dirty="0">
                <a:latin typeface="Arial" pitchFamily="34" charset="0"/>
              </a:rPr>
              <a:t>=1</a:t>
            </a:r>
            <a:r>
              <a:rPr lang="en-US" altLang="en-US" sz="1600" b="0" dirty="0">
                <a:latin typeface="Arial" pitchFamily="34" charset="0"/>
              </a:rPr>
              <a:t>(G)</a:t>
            </a:r>
            <a:endParaRPr lang="en-US" altLang="en-US" sz="1600" b="0" baseline="30000" dirty="0">
              <a:latin typeface="Arial" pitchFamily="34" charset="0"/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 rot="16200000">
            <a:off x="2791238" y="3044275"/>
            <a:ext cx="1173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0" dirty="0" err="1">
                <a:latin typeface="Symbol" pitchFamily="18" charset="2"/>
              </a:rPr>
              <a:t>f</a:t>
            </a:r>
            <a:r>
              <a:rPr lang="en-US" altLang="en-US" sz="1600" b="0" baseline="-25000" dirty="0" err="1">
                <a:latin typeface="Arial" pitchFamily="34" charset="0"/>
              </a:rPr>
              <a:t>Bp</a:t>
            </a:r>
            <a:r>
              <a:rPr lang="en-US" altLang="en-US" sz="1600" b="0" baseline="30000" dirty="0" err="1">
                <a:latin typeface="Arial" pitchFamily="34" charset="0"/>
              </a:rPr>
              <a:t>n</a:t>
            </a:r>
            <a:r>
              <a:rPr lang="en-US" altLang="en-US" sz="1600" b="0" baseline="30000" dirty="0">
                <a:latin typeface="Arial" pitchFamily="34" charset="0"/>
              </a:rPr>
              <a:t>=1</a:t>
            </a:r>
            <a:r>
              <a:rPr lang="en-US" altLang="en-US" sz="1600" b="0" dirty="0">
                <a:latin typeface="Arial" pitchFamily="34" charset="0"/>
              </a:rPr>
              <a:t>(</a:t>
            </a:r>
            <a:r>
              <a:rPr lang="en-US" altLang="en-US" sz="1600" b="0" dirty="0" err="1">
                <a:latin typeface="Arial" pitchFamily="34" charset="0"/>
              </a:rPr>
              <a:t>deg</a:t>
            </a:r>
            <a:r>
              <a:rPr lang="en-US" altLang="en-US" sz="1600" b="0" dirty="0">
                <a:latin typeface="Arial" pitchFamily="34" charset="0"/>
              </a:rPr>
              <a:t>)</a:t>
            </a:r>
            <a:endParaRPr lang="en-US" altLang="en-US" sz="1600" b="0" baseline="30000" dirty="0">
              <a:latin typeface="Arial" pitchFamily="34" charset="0"/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 rot="16200000">
            <a:off x="3069281" y="5271351"/>
            <a:ext cx="6190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0" dirty="0" smtClean="0">
                <a:latin typeface="Arial" pitchFamily="34" charset="0"/>
              </a:rPr>
              <a:t>(</a:t>
            </a:r>
            <a:r>
              <a:rPr lang="en-US" altLang="en-US" sz="1600" b="0" dirty="0" err="1" smtClean="0">
                <a:latin typeface="Arial" pitchFamily="34" charset="0"/>
              </a:rPr>
              <a:t>arb</a:t>
            </a:r>
            <a:r>
              <a:rPr lang="en-US" altLang="en-US" sz="1600" b="0" dirty="0" smtClean="0">
                <a:latin typeface="Arial" pitchFamily="34" charset="0"/>
              </a:rPr>
              <a:t>)</a:t>
            </a:r>
            <a:endParaRPr lang="en-US" altLang="en-US" sz="1600" b="0" baseline="30000" dirty="0">
              <a:latin typeface="Arial" pitchFamily="34" charset="0"/>
            </a:endParaRP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 rot="16200000">
            <a:off x="2653142" y="4253603"/>
            <a:ext cx="142058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300" b="0" dirty="0" smtClean="0">
                <a:latin typeface="Arial" pitchFamily="34" charset="0"/>
              </a:rPr>
              <a:t>Frequency (kHz)</a:t>
            </a:r>
            <a:endParaRPr lang="en-US" altLang="en-US" sz="1300" b="0" baseline="30000" dirty="0"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r="47855" b="4580"/>
          <a:stretch/>
        </p:blipFill>
        <p:spPr>
          <a:xfrm>
            <a:off x="3396513" y="1870965"/>
            <a:ext cx="3038595" cy="42889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66525" y="6021214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t</a:t>
            </a:r>
            <a:r>
              <a:rPr lang="en-US" sz="1600" b="1" dirty="0" smtClean="0">
                <a:latin typeface="Arial Narrow" panose="020B0606020202030204" pitchFamily="34" charset="0"/>
              </a:rPr>
              <a:t> (s)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60957" y="6021214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t</a:t>
            </a:r>
            <a:r>
              <a:rPr lang="en-US" sz="1600" b="1" dirty="0" smtClean="0">
                <a:latin typeface="Arial Narrow" panose="020B0606020202030204" pitchFamily="34" charset="0"/>
              </a:rPr>
              <a:t> (s)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05238" y="1863968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4011168" y="2820814"/>
            <a:ext cx="742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4011168" y="4911968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 smtClean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endParaRPr lang="en-US" sz="1600" baseline="-25000" dirty="0">
              <a:latin typeface="Symbol" panose="05050102010706020507" pitchFamily="18" charset="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11168" y="3845168"/>
            <a:ext cx="18485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oroidal magnetics</a:t>
            </a:r>
            <a:endParaRPr lang="en-US" sz="1600" dirty="0"/>
          </a:p>
        </p:txBody>
      </p:sp>
      <p:pic>
        <p:nvPicPr>
          <p:cNvPr id="26" name="Picture 25" descr="D3D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51287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32"/>
          <p:cNvSpPr txBox="1">
            <a:spLocks noChangeArrowheads="1"/>
          </p:cNvSpPr>
          <p:nvPr/>
        </p:nvSpPr>
        <p:spPr bwMode="auto">
          <a:xfrm>
            <a:off x="3894992" y="1515208"/>
            <a:ext cx="9165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6600FF"/>
                </a:solidFill>
                <a:latin typeface="+mn-lt"/>
                <a:ea typeface="+mn-ea"/>
              </a:rPr>
              <a:t>rotation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4924509" y="1515208"/>
            <a:ext cx="9165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1" dirty="0" smtClean="0">
                <a:solidFill>
                  <a:srgbClr val="FF0000"/>
                </a:solidFill>
                <a:latin typeface="+mn-lt"/>
                <a:ea typeface="+mn-ea"/>
              </a:rPr>
              <a:t>growth</a:t>
            </a:r>
          </a:p>
        </p:txBody>
      </p:sp>
      <p:sp>
        <p:nvSpPr>
          <p:cNvPr id="42" name="Text Box 32"/>
          <p:cNvSpPr txBox="1">
            <a:spLocks noChangeArrowheads="1"/>
          </p:cNvSpPr>
          <p:nvPr/>
        </p:nvSpPr>
        <p:spPr bwMode="auto">
          <a:xfrm>
            <a:off x="6494584" y="1515208"/>
            <a:ext cx="9165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6600FF"/>
                </a:solidFill>
                <a:latin typeface="+mn-lt"/>
                <a:ea typeface="+mn-ea"/>
              </a:rPr>
              <a:t>rotation</a:t>
            </a:r>
          </a:p>
        </p:txBody>
      </p:sp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7371701" y="1515208"/>
            <a:ext cx="9165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1" dirty="0" smtClean="0">
                <a:solidFill>
                  <a:srgbClr val="FF0000"/>
                </a:solidFill>
                <a:latin typeface="+mn-lt"/>
                <a:ea typeface="+mn-ea"/>
              </a:rPr>
              <a:t>growth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832287" y="1862454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endParaRPr lang="en-US" sz="1600" dirty="0"/>
          </a:p>
        </p:txBody>
      </p:sp>
      <p:sp>
        <p:nvSpPr>
          <p:cNvPr id="50" name="Rectangle 49"/>
          <p:cNvSpPr/>
          <p:nvPr/>
        </p:nvSpPr>
        <p:spPr>
          <a:xfrm>
            <a:off x="6838217" y="2819300"/>
            <a:ext cx="742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en-US" sz="1600" dirty="0"/>
          </a:p>
        </p:txBody>
      </p:sp>
      <p:sp>
        <p:nvSpPr>
          <p:cNvPr id="51" name="Rectangle 50"/>
          <p:cNvSpPr/>
          <p:nvPr/>
        </p:nvSpPr>
        <p:spPr>
          <a:xfrm>
            <a:off x="6838217" y="4876800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 smtClean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endParaRPr lang="en-US" sz="1600" baseline="-25000" dirty="0">
              <a:latin typeface="Symbol" panose="05050102010706020507" pitchFamily="18" charset="2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781800" y="3987262"/>
            <a:ext cx="18485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oroidal magnetics</a:t>
            </a:r>
            <a:endParaRPr lang="en-US" sz="16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54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55" name="Picture 54" descr="nstx_logo_cnvrtd.ai [Converted].tif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0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3"/>
          <a:stretch/>
        </p:blipFill>
        <p:spPr bwMode="auto">
          <a:xfrm>
            <a:off x="512064" y="1600732"/>
            <a:ext cx="397115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4565"/>
            <a:ext cx="8991600" cy="762000"/>
          </a:xfrm>
        </p:spPr>
        <p:txBody>
          <a:bodyPr/>
          <a:lstStyle/>
          <a:p>
            <a:r>
              <a:rPr lang="en-US" dirty="0" smtClean="0"/>
              <a:t>Evolution of plasma rotation profile leads to linear kinetic RWM instability as disruption is approached </a:t>
            </a:r>
            <a:endParaRPr lang="en-US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1186534" y="1219200"/>
            <a:ext cx="306686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</a:t>
            </a:r>
            <a:r>
              <a:rPr lang="en-US" sz="20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(minor disruption)</a:t>
            </a:r>
            <a:endParaRPr lang="en-US" sz="20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2"/>
          <a:stretch/>
        </p:blipFill>
        <p:spPr bwMode="auto">
          <a:xfrm>
            <a:off x="4936843" y="1600200"/>
            <a:ext cx="397855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42252" y="1219200"/>
            <a:ext cx="3084499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 </a:t>
            </a: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disruption)</a:t>
            </a:r>
          </a:p>
          <a:p>
            <a:pPr algn="ctr"/>
            <a:endParaRPr lang="en-US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5"/>
          <a:stretch/>
        </p:blipFill>
        <p:spPr bwMode="auto">
          <a:xfrm>
            <a:off x="2719966" y="1801368"/>
            <a:ext cx="192823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761232" y="3392424"/>
            <a:ext cx="686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MISK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/>
          <a:stretch/>
        </p:blipFill>
        <p:spPr bwMode="auto">
          <a:xfrm>
            <a:off x="7162800" y="1801368"/>
            <a:ext cx="190802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195198" y="3398520"/>
            <a:ext cx="686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MISK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30296" y="2438400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30296" y="2819400"/>
            <a:ext cx="731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600" dirty="0">
              <a:solidFill>
                <a:srgbClr val="0099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133344" y="2389632"/>
            <a:ext cx="0" cy="4147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3133344" y="2785646"/>
            <a:ext cx="0" cy="4147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7543800" y="1905000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43800" y="2286000"/>
            <a:ext cx="731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600" dirty="0">
              <a:solidFill>
                <a:srgbClr val="0099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7546848" y="1905000"/>
            <a:ext cx="0" cy="3659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7546848" y="2252246"/>
            <a:ext cx="0" cy="4147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3048000" y="4267200"/>
            <a:ext cx="447942" cy="685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66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1981200" y="4953000"/>
            <a:ext cx="1576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ncreasing time</a:t>
            </a:r>
            <a:endParaRPr lang="en-US" sz="1600" dirty="0">
              <a:solidFill>
                <a:srgbClr val="6600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>
            <a:off x="7461503" y="4648200"/>
            <a:ext cx="447942" cy="685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66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7162800" y="4309646"/>
            <a:ext cx="1576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ncreasing time</a:t>
            </a:r>
            <a:endParaRPr lang="en-US" sz="1600" dirty="0">
              <a:solidFill>
                <a:srgbClr val="6600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16200000">
            <a:off x="2106008" y="2501183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gt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endParaRPr lang="en-US" baseline="-25000" dirty="0"/>
          </a:p>
        </p:txBody>
      </p:sp>
      <p:sp>
        <p:nvSpPr>
          <p:cNvPr id="33" name="Rectangle 32"/>
          <p:cNvSpPr/>
          <p:nvPr/>
        </p:nvSpPr>
        <p:spPr>
          <a:xfrm rot="16200000">
            <a:off x="6461726" y="2501183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gt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endParaRPr lang="en-US" baseline="-25000" dirty="0"/>
          </a:p>
        </p:txBody>
      </p:sp>
      <p:pic>
        <p:nvPicPr>
          <p:cNvPr id="25" name="Picture 24" descr="D3D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51287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36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37" name="Picture 36" descr="nstx_logo_cnvrtd.ai [Converted].tif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23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"/>
          <a:stretch/>
        </p:blipFill>
        <p:spPr bwMode="auto">
          <a:xfrm>
            <a:off x="3429001" y="1688649"/>
            <a:ext cx="5638800" cy="391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888"/>
            <a:ext cx="8610600" cy="762000"/>
          </a:xfrm>
        </p:spPr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inetic RWM stability analysis evaluated for DIII-D and NSTX plasmas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" y="1380067"/>
            <a:ext cx="3386053" cy="5096933"/>
          </a:xfrm>
        </p:spPr>
        <p:txBody>
          <a:bodyPr/>
          <a:lstStyle/>
          <a:p>
            <a:pPr marL="228600" indent="-228600"/>
            <a:r>
              <a:rPr lang="en-US" sz="2000" b="0" dirty="0" smtClean="0">
                <a:solidFill>
                  <a:srgbClr val="0000FF"/>
                </a:solidFill>
              </a:rPr>
              <a:t>Summary of results</a:t>
            </a:r>
          </a:p>
          <a:p>
            <a:pPr marL="347663" lvl="1" indent="-234950">
              <a:spcBef>
                <a:spcPts val="600"/>
              </a:spcBef>
            </a:pPr>
            <a:r>
              <a:rPr lang="en-US" sz="1800" dirty="0"/>
              <a:t>Plasmas free of other MHD modes can reach </a:t>
            </a:r>
            <a:r>
              <a:rPr lang="en-US" sz="1800" dirty="0" smtClean="0"/>
              <a:t>or exceed </a:t>
            </a:r>
            <a:r>
              <a:rPr lang="en-US" sz="1800" dirty="0"/>
              <a:t>linear kinetic RWM marginal stability</a:t>
            </a:r>
            <a:endParaRPr lang="en-US" sz="1800" dirty="0" smtClean="0"/>
          </a:p>
          <a:p>
            <a:pPr marL="515938" lvl="1" indent="-287338"/>
            <a:endParaRPr lang="en-US" sz="1800" dirty="0" smtClean="0"/>
          </a:p>
          <a:p>
            <a:pPr marL="515938" lvl="1" indent="-287338"/>
            <a:endParaRPr lang="en-US" sz="1600" dirty="0" smtClean="0"/>
          </a:p>
          <a:p>
            <a:endParaRPr lang="en-US" sz="2000" b="0" dirty="0" smtClean="0">
              <a:solidFill>
                <a:srgbClr val="0000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32256" y="5257800"/>
            <a:ext cx="367921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rotation [</a:t>
            </a:r>
            <a:r>
              <a:rPr lang="en-US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krad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/s] (</a:t>
            </a:r>
            <a:r>
              <a:rPr lang="en-US" sz="1800" dirty="0" err="1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y</a:t>
            </a:r>
            <a:r>
              <a:rPr lang="en-US" sz="18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0.5)</a:t>
            </a:r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1978776" y="3154529"/>
            <a:ext cx="31838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growth rate (</a:t>
            </a:r>
            <a:r>
              <a:rPr lang="en-US" sz="1800" dirty="0" err="1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gt</a:t>
            </a:r>
            <a:r>
              <a:rPr lang="en-US" sz="18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460915" y="4669035"/>
            <a:ext cx="152400" cy="152400"/>
            <a:chOff x="4419600" y="5638800"/>
            <a:chExt cx="152400" cy="152400"/>
          </a:xfrm>
        </p:grpSpPr>
        <p:cxnSp>
          <p:nvCxnSpPr>
            <p:cNvPr id="57" name="Straight Connector 56"/>
            <p:cNvCxnSpPr/>
            <p:nvPr/>
          </p:nvCxnSpPr>
          <p:spPr bwMode="auto">
            <a:xfrm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 rot="5400000"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4451857" y="4406932"/>
            <a:ext cx="152400" cy="152400"/>
            <a:chOff x="5029200" y="5638800"/>
            <a:chExt cx="152400" cy="152400"/>
          </a:xfrm>
          <a:noFill/>
        </p:grpSpPr>
        <p:grpSp>
          <p:nvGrpSpPr>
            <p:cNvPr id="62" name="Group 61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64" name="Straight Connector 63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3" name="Oval 62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602471" y="4304912"/>
            <a:ext cx="164339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ajor disruption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613315" y="4575958"/>
            <a:ext cx="164339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minor disruption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4351713" y="4364737"/>
            <a:ext cx="1852591" cy="50821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7799755" y="1854469"/>
            <a:ext cx="1021436" cy="633730"/>
            <a:chOff x="7715242" y="1786733"/>
            <a:chExt cx="1021436" cy="633730"/>
          </a:xfrm>
        </p:grpSpPr>
        <p:sp>
          <p:nvSpPr>
            <p:cNvPr id="75" name="TextBox 74"/>
            <p:cNvSpPr txBox="1"/>
            <p:nvPr/>
          </p:nvSpPr>
          <p:spPr>
            <a:xfrm>
              <a:off x="8011729" y="1786733"/>
              <a:ext cx="7216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DIII-D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006990" y="2081909"/>
              <a:ext cx="7296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NSTX</a:t>
              </a:r>
              <a:endPara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7859329" y="1888123"/>
              <a:ext cx="152400" cy="152400"/>
            </a:xfrm>
            <a:prstGeom prst="ellips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7833931" y="2147957"/>
              <a:ext cx="228600" cy="206459"/>
            </a:xfrm>
            <a:custGeom>
              <a:avLst/>
              <a:gdLst>
                <a:gd name="connsiteX0" fmla="*/ 0 w 144923"/>
                <a:gd name="connsiteY0" fmla="*/ 138023 h 141473"/>
                <a:gd name="connsiteX1" fmla="*/ 144923 w 144923"/>
                <a:gd name="connsiteY1" fmla="*/ 141473 h 141473"/>
                <a:gd name="connsiteX2" fmla="*/ 69011 w 144923"/>
                <a:gd name="connsiteY2" fmla="*/ 0 h 141473"/>
                <a:gd name="connsiteX3" fmla="*/ 0 w 144923"/>
                <a:gd name="connsiteY3" fmla="*/ 138023 h 14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923" h="141473">
                  <a:moveTo>
                    <a:pt x="0" y="138023"/>
                  </a:moveTo>
                  <a:lnTo>
                    <a:pt x="144923" y="141473"/>
                  </a:lnTo>
                  <a:lnTo>
                    <a:pt x="69011" y="0"/>
                  </a:lnTo>
                  <a:lnTo>
                    <a:pt x="0" y="138023"/>
                  </a:lnTo>
                  <a:close/>
                </a:path>
              </a:pathLst>
            </a:cu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7715242" y="1786733"/>
              <a:ext cx="1013123" cy="63373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226739" y="3508758"/>
            <a:ext cx="228600" cy="228600"/>
            <a:chOff x="5029200" y="5638800"/>
            <a:chExt cx="152400" cy="152400"/>
          </a:xfrm>
          <a:noFill/>
        </p:grpSpPr>
        <p:grpSp>
          <p:nvGrpSpPr>
            <p:cNvPr id="81" name="Group 80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83" name="Straight Connector 82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2" name="Oval 81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081738" y="2724912"/>
            <a:ext cx="185918" cy="185904"/>
            <a:chOff x="4419600" y="5638800"/>
            <a:chExt cx="152412" cy="152400"/>
          </a:xfrm>
        </p:grpSpPr>
        <p:cxnSp>
          <p:nvCxnSpPr>
            <p:cNvPr id="86" name="Straight Connector 85"/>
            <p:cNvCxnSpPr/>
            <p:nvPr/>
          </p:nvCxnSpPr>
          <p:spPr bwMode="auto">
            <a:xfrm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rot="5400000">
              <a:off x="4419612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8" name="Group 87"/>
          <p:cNvGrpSpPr/>
          <p:nvPr/>
        </p:nvGrpSpPr>
        <p:grpSpPr>
          <a:xfrm>
            <a:off x="7321031" y="2875439"/>
            <a:ext cx="228600" cy="228600"/>
            <a:chOff x="5029200" y="5638800"/>
            <a:chExt cx="152400" cy="152400"/>
          </a:xfrm>
          <a:noFill/>
        </p:grpSpPr>
        <p:grpSp>
          <p:nvGrpSpPr>
            <p:cNvPr id="89" name="Group 88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107" name="Straight Connector 106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0" name="Oval 89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543420" y="2741538"/>
            <a:ext cx="228600" cy="228600"/>
            <a:chOff x="5029200" y="5638800"/>
            <a:chExt cx="152400" cy="152400"/>
          </a:xfrm>
          <a:noFill/>
        </p:grpSpPr>
        <p:grpSp>
          <p:nvGrpSpPr>
            <p:cNvPr id="112" name="Group 111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114" name="Straight Connector 113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3" name="Oval 112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7941426" y="2700982"/>
            <a:ext cx="958917" cy="33855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461995" y="1219203"/>
            <a:ext cx="56820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 RWM </a:t>
            </a:r>
            <a:r>
              <a:rPr lang="en-US" sz="1800" u="sng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</a:t>
            </a:r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for </a:t>
            </a:r>
            <a:r>
              <a:rPr lang="en-US" sz="1800" u="sng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</a:t>
            </a:r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(MISK)</a:t>
            </a:r>
            <a:endParaRPr lang="en-US" sz="1800" u="sng" dirty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684301" y="3165176"/>
            <a:ext cx="185918" cy="185904"/>
            <a:chOff x="4419600" y="5638800"/>
            <a:chExt cx="152412" cy="152400"/>
          </a:xfrm>
        </p:grpSpPr>
        <p:cxnSp>
          <p:nvCxnSpPr>
            <p:cNvPr id="48" name="Straight Connector 47"/>
            <p:cNvCxnSpPr/>
            <p:nvPr/>
          </p:nvCxnSpPr>
          <p:spPr bwMode="auto">
            <a:xfrm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rot="5400000">
              <a:off x="4419612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TextBox 49"/>
          <p:cNvSpPr txBox="1"/>
          <p:nvPr/>
        </p:nvSpPr>
        <p:spPr>
          <a:xfrm>
            <a:off x="7008886" y="2380488"/>
            <a:ext cx="333746" cy="307777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360857" y="3167018"/>
            <a:ext cx="333746" cy="307777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305800" y="3045023"/>
            <a:ext cx="333746" cy="307777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50624" y="2384413"/>
            <a:ext cx="333746" cy="307777"/>
          </a:xfrm>
          <a:prstGeom prst="rect">
            <a:avLst/>
          </a:prstGeom>
          <a:solidFill>
            <a:srgbClr val="FFFF99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147044" y="4495800"/>
            <a:ext cx="73129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6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0" descr="D3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51287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4748393" y="3886200"/>
            <a:ext cx="96817" cy="15825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3" name="Straight Arrow Connector 72"/>
          <p:cNvCxnSpPr/>
          <p:nvPr/>
        </p:nvCxnSpPr>
        <p:spPr bwMode="auto">
          <a:xfrm flipH="1" flipV="1">
            <a:off x="8032745" y="3227599"/>
            <a:ext cx="116173" cy="146717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 flipH="1" flipV="1">
            <a:off x="7620368" y="3014832"/>
            <a:ext cx="228232" cy="8247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 flipV="1">
            <a:off x="6645537" y="3464802"/>
            <a:ext cx="26975" cy="144389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Straight Arrow Connector 91"/>
          <p:cNvCxnSpPr/>
          <p:nvPr/>
        </p:nvCxnSpPr>
        <p:spPr bwMode="auto">
          <a:xfrm flipH="1" flipV="1">
            <a:off x="7549179" y="3265844"/>
            <a:ext cx="61856" cy="149709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93" name="Group 92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94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95" name="Picture 94" descr="nstx_logo_cnvrtd.ai [Converted].tif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186840" y="5975364"/>
            <a:ext cx="8794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9900CC"/>
                </a:solidFill>
                <a:latin typeface="+mn-lt"/>
                <a:ea typeface="+mn-ea"/>
              </a:rPr>
              <a:t>S.A. Sabbagh, J.W. Berkery, J. Hanson, et al. APS DPP Invited Talk VI2.0002 (2014)</a:t>
            </a:r>
          </a:p>
        </p:txBody>
      </p:sp>
    </p:spTree>
    <p:extLst>
      <p:ext uri="{BB962C8B-B14F-4D97-AF65-F5344CB8AC3E}">
        <p14:creationId xmlns:p14="http://schemas.microsoft.com/office/powerpoint/2010/main" val="5416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Outline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10600" cy="44958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3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dirty="0" smtClean="0"/>
              <a:t>Importance of global MHD stability and early RWM theory</a:t>
            </a:r>
          </a:p>
          <a:p>
            <a:pPr>
              <a:spcBef>
                <a:spcPts val="3000"/>
              </a:spcBef>
            </a:pPr>
            <a:r>
              <a:rPr lang="en-US" dirty="0" smtClean="0"/>
              <a:t>Experimental </a:t>
            </a:r>
            <a:r>
              <a:rPr lang="en-GB" altLang="en-US" dirty="0" smtClean="0"/>
              <a:t>inconsistencies provoking new understanding</a:t>
            </a:r>
            <a:endParaRPr lang="en-US" dirty="0"/>
          </a:p>
          <a:p>
            <a:pPr>
              <a:spcBef>
                <a:spcPts val="3000"/>
              </a:spcBef>
            </a:pPr>
            <a:r>
              <a:rPr lang="en-US" dirty="0" smtClean="0"/>
              <a:t>Kinetic </a:t>
            </a:r>
            <a:r>
              <a:rPr lang="en-US" dirty="0"/>
              <a:t>RWM </a:t>
            </a:r>
            <a:r>
              <a:rPr lang="en-US" dirty="0" smtClean="0"/>
              <a:t>stability physics summary</a:t>
            </a:r>
          </a:p>
          <a:p>
            <a:pPr>
              <a:spcBef>
                <a:spcPts val="3000"/>
              </a:spcBef>
            </a:pPr>
            <a:r>
              <a:rPr lang="en-US" dirty="0" smtClean="0"/>
              <a:t>Corroborative experiments in stable and unstable </a:t>
            </a:r>
            <a:r>
              <a:rPr lang="en-US" dirty="0" smtClean="0"/>
              <a:t>plasmas</a:t>
            </a:r>
            <a:r>
              <a:rPr lang="en-US" dirty="0"/>
              <a:t> </a:t>
            </a:r>
            <a:r>
              <a:rPr lang="en-US" dirty="0" smtClean="0"/>
              <a:t>in NSTX and DIII-D, </a:t>
            </a:r>
            <a:r>
              <a:rPr lang="en-US" dirty="0" smtClean="0"/>
              <a:t>and </a:t>
            </a:r>
            <a:r>
              <a:rPr lang="en-US" dirty="0" smtClean="0"/>
              <a:t>implications for ITER</a:t>
            </a:r>
          </a:p>
          <a:p>
            <a:pPr>
              <a:spcBef>
                <a:spcPts val="3000"/>
              </a:spcBef>
            </a:pPr>
            <a:r>
              <a:rPr lang="en-US" dirty="0" smtClean="0"/>
              <a:t>NSTX-U: Plan aimed toward </a:t>
            </a:r>
            <a:r>
              <a:rPr lang="en-US" dirty="0" smtClean="0"/>
              <a:t>understanding confinement in ST, </a:t>
            </a:r>
            <a:r>
              <a:rPr lang="en-US" dirty="0"/>
              <a:t>disruption </a:t>
            </a:r>
            <a:r>
              <a:rPr lang="en-US" dirty="0" smtClean="0"/>
              <a:t>avoidance, </a:t>
            </a:r>
            <a:r>
              <a:rPr lang="en-US" dirty="0" err="1" smtClean="0"/>
              <a:t>etc</a:t>
            </a:r>
            <a:r>
              <a:rPr lang="en-US" dirty="0" smtClean="0"/>
              <a:t>; initial device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4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4300330" y="3041374"/>
            <a:ext cx="4631635" cy="583096"/>
          </a:xfrm>
          <a:custGeom>
            <a:avLst/>
            <a:gdLst>
              <a:gd name="connsiteX0" fmla="*/ 0 w 4631635"/>
              <a:gd name="connsiteY0" fmla="*/ 0 h 583096"/>
              <a:gd name="connsiteX1" fmla="*/ 6627 w 4631635"/>
              <a:gd name="connsiteY1" fmla="*/ 583096 h 583096"/>
              <a:gd name="connsiteX2" fmla="*/ 4631635 w 4631635"/>
              <a:gd name="connsiteY2" fmla="*/ 192156 h 583096"/>
              <a:gd name="connsiteX3" fmla="*/ 4631635 w 4631635"/>
              <a:gd name="connsiteY3" fmla="*/ 0 h 583096"/>
              <a:gd name="connsiteX4" fmla="*/ 0 w 4631635"/>
              <a:gd name="connsiteY4" fmla="*/ 0 h 5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1635" h="583096">
                <a:moveTo>
                  <a:pt x="0" y="0"/>
                </a:moveTo>
                <a:lnTo>
                  <a:pt x="6627" y="583096"/>
                </a:lnTo>
                <a:lnTo>
                  <a:pt x="4631635" y="192156"/>
                </a:lnTo>
                <a:lnTo>
                  <a:pt x="463163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88649"/>
            <a:ext cx="5730057" cy="391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52401" y="3000526"/>
            <a:ext cx="3134020" cy="1263967"/>
          </a:xfrm>
          <a:prstGeom prst="rect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888"/>
            <a:ext cx="8610600" cy="762000"/>
          </a:xfrm>
        </p:spPr>
        <p:txBody>
          <a:bodyPr/>
          <a:lstStyle/>
          <a:p>
            <a:r>
              <a:rPr lang="en-US" dirty="0" smtClean="0"/>
              <a:t>Kinetic RWM stability analysis evaluated for DIII-D and NSTX plasmas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" y="1380067"/>
            <a:ext cx="3386053" cy="5096933"/>
          </a:xfrm>
        </p:spPr>
        <p:txBody>
          <a:bodyPr/>
          <a:lstStyle/>
          <a:p>
            <a:pPr marL="228600" indent="-228600"/>
            <a:r>
              <a:rPr lang="en-US" sz="2000" b="0" dirty="0" smtClean="0">
                <a:solidFill>
                  <a:srgbClr val="0000FF"/>
                </a:solidFill>
              </a:rPr>
              <a:t>Summary of results</a:t>
            </a:r>
          </a:p>
          <a:p>
            <a:pPr marL="347663" lvl="1" indent="-234950">
              <a:spcBef>
                <a:spcPts val="600"/>
              </a:spcBef>
            </a:pPr>
            <a:r>
              <a:rPr lang="en-US" sz="1800" dirty="0"/>
              <a:t>Plasmas free of other MHD modes can reach or exceed linear kinetic RWM marginal stability</a:t>
            </a:r>
            <a:endParaRPr lang="en-US" sz="1800" dirty="0" smtClean="0"/>
          </a:p>
          <a:p>
            <a:pPr marL="347663" lvl="1" indent="-234950">
              <a:spcBef>
                <a:spcPts val="1200"/>
              </a:spcBef>
            </a:pPr>
            <a:r>
              <a:rPr lang="en-US" sz="1800" dirty="0"/>
              <a:t>B</a:t>
            </a:r>
            <a:r>
              <a:rPr lang="en-US" sz="1800" dirty="0" smtClean="0"/>
              <a:t>ursting </a:t>
            </a:r>
            <a:r>
              <a:rPr lang="en-US" sz="1800" dirty="0"/>
              <a:t>MHD modes </a:t>
            </a:r>
            <a:r>
              <a:rPr lang="en-US" sz="1800" dirty="0" smtClean="0"/>
              <a:t>can </a:t>
            </a:r>
            <a:r>
              <a:rPr lang="en-US" sz="1800" dirty="0"/>
              <a:t>lead to </a:t>
            </a:r>
            <a:r>
              <a:rPr lang="en-US" sz="1800" dirty="0" smtClean="0"/>
              <a:t>non-linear destabilization </a:t>
            </a:r>
            <a:r>
              <a:rPr lang="en-US" sz="1800" dirty="0"/>
              <a:t>before linear stability limits are </a:t>
            </a:r>
            <a:r>
              <a:rPr lang="en-US" sz="1800" dirty="0" smtClean="0"/>
              <a:t>reached</a:t>
            </a:r>
          </a:p>
          <a:p>
            <a:pPr marL="515938" lvl="1" indent="-287338"/>
            <a:endParaRPr lang="en-US" sz="1800" dirty="0" smtClean="0"/>
          </a:p>
          <a:p>
            <a:pPr marL="515938" lvl="1" indent="-287338"/>
            <a:endParaRPr lang="en-US" sz="1600" dirty="0" smtClean="0"/>
          </a:p>
          <a:p>
            <a:endParaRPr lang="en-US" sz="2000" b="0" dirty="0" smtClean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32256" y="5257800"/>
            <a:ext cx="367921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rotation [</a:t>
            </a:r>
            <a:r>
              <a:rPr lang="en-US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krad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/s] (</a:t>
            </a:r>
            <a:r>
              <a:rPr lang="en-US" sz="1800" dirty="0" err="1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y</a:t>
            </a:r>
            <a:r>
              <a:rPr lang="en-US" sz="18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0.5)</a:t>
            </a:r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978776" y="3154529"/>
            <a:ext cx="31838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growth rate (</a:t>
            </a:r>
            <a:r>
              <a:rPr lang="en-US" sz="1800" dirty="0" err="1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gt</a:t>
            </a:r>
            <a:r>
              <a:rPr lang="en-US" sz="18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460915" y="4669035"/>
            <a:ext cx="152400" cy="152400"/>
            <a:chOff x="4419600" y="5638800"/>
            <a:chExt cx="152400" cy="152400"/>
          </a:xfrm>
        </p:grpSpPr>
        <p:cxnSp>
          <p:nvCxnSpPr>
            <p:cNvPr id="57" name="Straight Connector 56"/>
            <p:cNvCxnSpPr/>
            <p:nvPr/>
          </p:nvCxnSpPr>
          <p:spPr bwMode="auto">
            <a:xfrm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 rot="5400000"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4451857" y="4406932"/>
            <a:ext cx="152400" cy="152400"/>
            <a:chOff x="5029200" y="5638800"/>
            <a:chExt cx="152400" cy="152400"/>
          </a:xfrm>
          <a:noFill/>
        </p:grpSpPr>
        <p:grpSp>
          <p:nvGrpSpPr>
            <p:cNvPr id="62" name="Group 61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64" name="Straight Connector 63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3" name="Oval 62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602471" y="4304912"/>
            <a:ext cx="164339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ajor disruption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613315" y="4575958"/>
            <a:ext cx="164339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minor disruption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4351713" y="4364737"/>
            <a:ext cx="1852591" cy="50821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7799755" y="1854469"/>
            <a:ext cx="1021436" cy="633730"/>
            <a:chOff x="7715242" y="1786733"/>
            <a:chExt cx="1021436" cy="633730"/>
          </a:xfrm>
        </p:grpSpPr>
        <p:sp>
          <p:nvSpPr>
            <p:cNvPr id="75" name="TextBox 74"/>
            <p:cNvSpPr txBox="1"/>
            <p:nvPr/>
          </p:nvSpPr>
          <p:spPr>
            <a:xfrm>
              <a:off x="8011729" y="1786733"/>
              <a:ext cx="7216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DIII-D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006990" y="2081909"/>
              <a:ext cx="7296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NSTX</a:t>
              </a:r>
              <a:endPara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7859329" y="1888123"/>
              <a:ext cx="152400" cy="152400"/>
            </a:xfrm>
            <a:prstGeom prst="ellips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7833931" y="2147957"/>
              <a:ext cx="228600" cy="206459"/>
            </a:xfrm>
            <a:custGeom>
              <a:avLst/>
              <a:gdLst>
                <a:gd name="connsiteX0" fmla="*/ 0 w 144923"/>
                <a:gd name="connsiteY0" fmla="*/ 138023 h 141473"/>
                <a:gd name="connsiteX1" fmla="*/ 144923 w 144923"/>
                <a:gd name="connsiteY1" fmla="*/ 141473 h 141473"/>
                <a:gd name="connsiteX2" fmla="*/ 69011 w 144923"/>
                <a:gd name="connsiteY2" fmla="*/ 0 h 141473"/>
                <a:gd name="connsiteX3" fmla="*/ 0 w 144923"/>
                <a:gd name="connsiteY3" fmla="*/ 138023 h 14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923" h="141473">
                  <a:moveTo>
                    <a:pt x="0" y="138023"/>
                  </a:moveTo>
                  <a:lnTo>
                    <a:pt x="144923" y="141473"/>
                  </a:lnTo>
                  <a:lnTo>
                    <a:pt x="69011" y="0"/>
                  </a:lnTo>
                  <a:lnTo>
                    <a:pt x="0" y="138023"/>
                  </a:lnTo>
                  <a:close/>
                </a:path>
              </a:pathLst>
            </a:cu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7715242" y="1786733"/>
              <a:ext cx="1013123" cy="63373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226739" y="3508758"/>
            <a:ext cx="228600" cy="228600"/>
            <a:chOff x="5029200" y="5638800"/>
            <a:chExt cx="152400" cy="152400"/>
          </a:xfrm>
          <a:noFill/>
        </p:grpSpPr>
        <p:grpSp>
          <p:nvGrpSpPr>
            <p:cNvPr id="81" name="Group 80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83" name="Straight Connector 82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2" name="Oval 81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081738" y="2724912"/>
            <a:ext cx="185918" cy="185904"/>
            <a:chOff x="4419600" y="5638800"/>
            <a:chExt cx="152412" cy="152400"/>
          </a:xfrm>
        </p:grpSpPr>
        <p:cxnSp>
          <p:nvCxnSpPr>
            <p:cNvPr id="86" name="Straight Connector 85"/>
            <p:cNvCxnSpPr/>
            <p:nvPr/>
          </p:nvCxnSpPr>
          <p:spPr bwMode="auto">
            <a:xfrm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rot="5400000">
              <a:off x="4419612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8" name="Group 87"/>
          <p:cNvGrpSpPr/>
          <p:nvPr/>
        </p:nvGrpSpPr>
        <p:grpSpPr>
          <a:xfrm>
            <a:off x="7321031" y="2875439"/>
            <a:ext cx="228600" cy="228600"/>
            <a:chOff x="5029200" y="5638800"/>
            <a:chExt cx="152400" cy="152400"/>
          </a:xfrm>
          <a:noFill/>
        </p:grpSpPr>
        <p:grpSp>
          <p:nvGrpSpPr>
            <p:cNvPr id="89" name="Group 88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104" name="Straight Connector 103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0" name="Oval 89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6543420" y="2741538"/>
            <a:ext cx="228600" cy="228600"/>
            <a:chOff x="5029200" y="5638800"/>
            <a:chExt cx="152400" cy="152400"/>
          </a:xfrm>
          <a:noFill/>
        </p:grpSpPr>
        <p:grpSp>
          <p:nvGrpSpPr>
            <p:cNvPr id="107" name="Group 106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109" name="Straight Connector 108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8" name="Oval 107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7941426" y="2700982"/>
            <a:ext cx="958917" cy="33855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461995" y="1219203"/>
            <a:ext cx="56820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 RWM </a:t>
            </a:r>
            <a:r>
              <a:rPr lang="en-US" sz="1800" u="sng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</a:t>
            </a:r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for </a:t>
            </a:r>
            <a:r>
              <a:rPr lang="en-US" sz="1800" u="sng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</a:t>
            </a:r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(MISK)</a:t>
            </a:r>
            <a:endParaRPr lang="en-US" sz="1800" u="sng" dirty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8684301" y="3165176"/>
            <a:ext cx="185918" cy="185904"/>
            <a:chOff x="4419600" y="5638800"/>
            <a:chExt cx="152412" cy="152400"/>
          </a:xfrm>
        </p:grpSpPr>
        <p:cxnSp>
          <p:nvCxnSpPr>
            <p:cNvPr id="121" name="Straight Connector 120"/>
            <p:cNvCxnSpPr/>
            <p:nvPr/>
          </p:nvCxnSpPr>
          <p:spPr bwMode="auto">
            <a:xfrm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rot="5400000">
              <a:off x="4419612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4" name="TextBox 123"/>
          <p:cNvSpPr txBox="1"/>
          <p:nvPr/>
        </p:nvSpPr>
        <p:spPr>
          <a:xfrm>
            <a:off x="4484891" y="3060885"/>
            <a:ext cx="19159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“weak stability” region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53611" y="4243157"/>
            <a:ext cx="2546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Present analysis can quantitatively define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“weak stability” region below linear instability</a:t>
            </a:r>
          </a:p>
        </p:txBody>
      </p: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522645" y="5264237"/>
            <a:ext cx="321115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 dirty="0" smtClean="0">
                <a:solidFill>
                  <a:srgbClr val="9900CC"/>
                </a:solidFill>
                <a:latin typeface="+mn-lt"/>
                <a:ea typeface="+mn-ea"/>
              </a:rPr>
              <a:t>Strait, et al., </a:t>
            </a:r>
            <a:r>
              <a:rPr lang="en-US" altLang="en-US" sz="1400" dirty="0" err="1" smtClean="0">
                <a:solidFill>
                  <a:srgbClr val="9900CC"/>
                </a:solidFill>
                <a:latin typeface="+mn-lt"/>
                <a:ea typeface="+mn-ea"/>
              </a:rPr>
              <a:t>PoP</a:t>
            </a:r>
            <a:r>
              <a:rPr lang="en-US" altLang="en-US" sz="1400" dirty="0" smtClean="0">
                <a:solidFill>
                  <a:srgbClr val="9900CC"/>
                </a:solidFill>
                <a:latin typeface="+mn-lt"/>
                <a:ea typeface="+mn-ea"/>
              </a:rPr>
              <a:t> </a:t>
            </a:r>
            <a:r>
              <a:rPr lang="en-US" altLang="en-US" sz="1400" b="1" dirty="0" smtClean="0">
                <a:solidFill>
                  <a:srgbClr val="9900CC"/>
                </a:solidFill>
                <a:latin typeface="+mn-lt"/>
                <a:ea typeface="+mn-ea"/>
              </a:rPr>
              <a:t>14</a:t>
            </a:r>
            <a:r>
              <a:rPr lang="en-US" altLang="en-US" sz="1400" dirty="0" smtClean="0">
                <a:solidFill>
                  <a:srgbClr val="9900CC"/>
                </a:solidFill>
                <a:latin typeface="+mn-lt"/>
                <a:ea typeface="+mn-ea"/>
              </a:rPr>
              <a:t> (2007) 056101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147044" y="4495800"/>
            <a:ext cx="73129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6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70" descr="D3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51287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" name="Straight Arrow Connector 90"/>
          <p:cNvCxnSpPr/>
          <p:nvPr/>
        </p:nvCxnSpPr>
        <p:spPr bwMode="auto">
          <a:xfrm flipH="1" flipV="1">
            <a:off x="4748393" y="3886200"/>
            <a:ext cx="96817" cy="15825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Straight Arrow Connector 91"/>
          <p:cNvCxnSpPr/>
          <p:nvPr/>
        </p:nvCxnSpPr>
        <p:spPr bwMode="auto">
          <a:xfrm flipH="1" flipV="1">
            <a:off x="8032745" y="3227599"/>
            <a:ext cx="116173" cy="146717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3" name="Straight Arrow Connector 92"/>
          <p:cNvCxnSpPr/>
          <p:nvPr/>
        </p:nvCxnSpPr>
        <p:spPr bwMode="auto">
          <a:xfrm flipH="1" flipV="1">
            <a:off x="7620368" y="3014832"/>
            <a:ext cx="228232" cy="8247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4" name="Straight Arrow Connector 93"/>
          <p:cNvCxnSpPr/>
          <p:nvPr/>
        </p:nvCxnSpPr>
        <p:spPr bwMode="auto">
          <a:xfrm flipV="1">
            <a:off x="6645537" y="3464802"/>
            <a:ext cx="26975" cy="144389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5" name="Straight Arrow Connector 94"/>
          <p:cNvCxnSpPr/>
          <p:nvPr/>
        </p:nvCxnSpPr>
        <p:spPr bwMode="auto">
          <a:xfrm flipH="1" flipV="1">
            <a:off x="7549179" y="3265844"/>
            <a:ext cx="61856" cy="149709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97" name="Group 96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98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99" name="Picture 98" descr="nstx_logo_cnvrtd.ai [Converted].tif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  <p:sp>
        <p:nvSpPr>
          <p:cNvPr id="72" name="Text Box 32"/>
          <p:cNvSpPr txBox="1">
            <a:spLocks noChangeArrowheads="1"/>
          </p:cNvSpPr>
          <p:nvPr/>
        </p:nvSpPr>
        <p:spPr bwMode="auto">
          <a:xfrm>
            <a:off x="186840" y="5975364"/>
            <a:ext cx="8794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9900CC"/>
                </a:solidFill>
                <a:latin typeface="+mn-lt"/>
                <a:ea typeface="+mn-ea"/>
              </a:rPr>
              <a:t>S.A. Sabbagh, J.W. Berkery, J. Hanson, et al. APS DPP Invited Talk VI2.0002 (2014)</a:t>
            </a:r>
          </a:p>
        </p:txBody>
      </p:sp>
    </p:spTree>
    <p:extLst>
      <p:ext uri="{BB962C8B-B14F-4D97-AF65-F5344CB8AC3E}">
        <p14:creationId xmlns:p14="http://schemas.microsoft.com/office/powerpoint/2010/main" val="62711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" y="1389888"/>
            <a:ext cx="816730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71" y="67253"/>
            <a:ext cx="9039508" cy="762000"/>
          </a:xfrm>
        </p:spPr>
        <p:txBody>
          <a:bodyPr/>
          <a:lstStyle/>
          <a:p>
            <a:r>
              <a:rPr lang="en-US" dirty="0" smtClean="0"/>
              <a:t>Bounce resonance stabilization dominates </a:t>
            </a:r>
            <a:r>
              <a:rPr lang="en-US" dirty="0"/>
              <a:t>for DIII-D </a:t>
            </a:r>
            <a:r>
              <a:rPr lang="en-US" dirty="0" smtClean="0"/>
              <a:t>vs. precession drift resonance for NSTX at similar, high </a:t>
            </a:r>
            <a:r>
              <a:rPr lang="en-US" dirty="0"/>
              <a:t>rotation </a:t>
            </a:r>
            <a:endParaRPr lang="en-US" baseline="-250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4313952" y="5575174"/>
            <a:ext cx="0" cy="3742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589195" y="5949385"/>
            <a:ext cx="2909771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experimental rotation profile</a:t>
            </a:r>
            <a:endParaRPr lang="en-US" sz="14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6929752" y="5236211"/>
            <a:ext cx="0" cy="7073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5288745" y="5949385"/>
            <a:ext cx="2920992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 experimental rotation profile</a:t>
            </a:r>
            <a:endParaRPr lang="en-US" sz="14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0730" y="992483"/>
            <a:ext cx="859562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l-GR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0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for trapped resonant ions vs. scaled experimental rotation (MISK)</a:t>
            </a:r>
            <a:endParaRPr lang="en-US" sz="20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42419" y="4648200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133103 @ 3.330 s</a:t>
            </a:r>
          </a:p>
          <a:p>
            <a:r>
              <a:rPr lang="en-US" sz="1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plasma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13399" y="4648200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133776 @ 0.861 s</a:t>
            </a:r>
          </a:p>
          <a:p>
            <a:r>
              <a:rPr lang="en-US" sz="1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plasma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2077904" y="3522134"/>
            <a:ext cx="15240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2881532" y="2740843"/>
            <a:ext cx="264707" cy="2688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1642532" y="2998914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precession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010727" y="2019980"/>
            <a:ext cx="1041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ounce / circulating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>
            <a:off x="6172200" y="2269066"/>
            <a:ext cx="254001" cy="2616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7562088" y="2889504"/>
            <a:ext cx="304800" cy="3822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5537199" y="1745846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precession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149522" y="2136599"/>
            <a:ext cx="1080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ounce / circulating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369734" y="1623422"/>
            <a:ext cx="853119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DIII-D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7408334" y="1623422"/>
            <a:ext cx="870751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NSTX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313952" y="1524000"/>
            <a:ext cx="0" cy="3810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6961632" y="1524000"/>
            <a:ext cx="0" cy="3810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22" descr="D3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51287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29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32" name="Picture 31" descr="nstx_logo_cnvrtd.ai [Converted].tif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8064001" y="5584950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Rotation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56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762000"/>
          </a:xfrm>
        </p:spPr>
        <p:txBody>
          <a:bodyPr/>
          <a:lstStyle/>
          <a:p>
            <a:r>
              <a:rPr lang="en-US" dirty="0" smtClean="0"/>
              <a:t>Reduced RWM stability measured in DIII-D plasmas as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min</a:t>
            </a:r>
            <a:r>
              <a:rPr lang="en-US" dirty="0" smtClean="0"/>
              <a:t> is increased is consistent with kinetic RWM theory</a:t>
            </a:r>
            <a:endParaRPr lang="en-US" baseline="-25000" dirty="0"/>
          </a:p>
        </p:txBody>
      </p:sp>
      <p:sp>
        <p:nvSpPr>
          <p:cNvPr id="35" name="TextBox 34"/>
          <p:cNvSpPr txBox="1"/>
          <p:nvPr/>
        </p:nvSpPr>
        <p:spPr>
          <a:xfrm>
            <a:off x="630228" y="992483"/>
            <a:ext cx="827662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l-GR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000" u="sng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trapped resonant ions vs. scaled experimental rotation (MISK)</a:t>
            </a:r>
            <a:endParaRPr lang="en-US" sz="20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01304"/>
            <a:ext cx="3350991" cy="311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327144" y="1421424"/>
            <a:ext cx="3512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</a:t>
            </a:r>
            <a:r>
              <a:rPr lang="en-US" sz="1800" u="sng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20 Hz, n = 1 field vs </a:t>
            </a:r>
            <a:r>
              <a:rPr lang="en-US" sz="1800" dirty="0" err="1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800" baseline="-25000" dirty="0" err="1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n-US" sz="1800" baseline="-25000" dirty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930673" y="3283757"/>
            <a:ext cx="2254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1 |</a:t>
            </a:r>
            <a:r>
              <a:rPr lang="en-US" sz="20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| (G/kA)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42757" y="5010090"/>
            <a:ext cx="603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01"/>
          <a:stretch/>
        </p:blipFill>
        <p:spPr bwMode="auto">
          <a:xfrm>
            <a:off x="512065" y="1389888"/>
            <a:ext cx="401006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 flipV="1">
            <a:off x="4322419" y="5642150"/>
            <a:ext cx="0" cy="3580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981200" y="6000197"/>
            <a:ext cx="2909772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experimental rotation profile</a:t>
            </a:r>
            <a:endParaRPr lang="en-US" sz="14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>
            <a:stCxn id="28" idx="2"/>
          </p:cNvCxnSpPr>
          <p:nvPr/>
        </p:nvCxnSpPr>
        <p:spPr bwMode="auto">
          <a:xfrm>
            <a:off x="2223070" y="3582904"/>
            <a:ext cx="39685" cy="4556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3955040" y="2021470"/>
            <a:ext cx="173509" cy="58450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524000" y="3059684"/>
            <a:ext cx="1398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recession drift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32845" y="2605975"/>
            <a:ext cx="10198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bounce /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circulating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3886386" y="3344639"/>
            <a:ext cx="155408" cy="24119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1566948" y="1582191"/>
            <a:ext cx="15664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(</a:t>
            </a:r>
            <a:r>
              <a:rPr lang="en-US" sz="1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4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.2)</a:t>
            </a:r>
          </a:p>
          <a:p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400" baseline="-25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1.6)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 (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4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.8)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5124512" y="5486400"/>
            <a:ext cx="3867088" cy="808916"/>
          </a:xfrm>
        </p:spPr>
        <p:txBody>
          <a:bodyPr/>
          <a:lstStyle/>
          <a:p>
            <a:pPr marL="233363" indent="-233363"/>
            <a:r>
              <a:rPr lang="en-US" sz="1600" b="0" dirty="0" smtClean="0"/>
              <a:t>Bounce resonance dominates precession drift resonance for all </a:t>
            </a:r>
            <a:r>
              <a:rPr lang="en-US" sz="1600" b="0" dirty="0" err="1" smtClean="0"/>
              <a:t>q</a:t>
            </a:r>
            <a:r>
              <a:rPr lang="en-US" sz="1600" b="0" baseline="-25000" dirty="0" err="1" smtClean="0"/>
              <a:t>min</a:t>
            </a:r>
            <a:r>
              <a:rPr lang="en-US" sz="1600" b="0" dirty="0" smtClean="0"/>
              <a:t> examined at the experimental rotation</a:t>
            </a:r>
            <a:endParaRPr lang="en-US" sz="1600" b="0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42760" y="3344639"/>
            <a:ext cx="199034" cy="8463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" name="Straight Arrow Connector 3"/>
          <p:cNvCxnSpPr/>
          <p:nvPr/>
        </p:nvCxnSpPr>
        <p:spPr bwMode="auto">
          <a:xfrm flipV="1">
            <a:off x="6477000" y="2209800"/>
            <a:ext cx="1295400" cy="11114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 rot="19178366">
            <a:off x="6342297" y="2452636"/>
            <a:ext cx="115288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 stable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D3D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51287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14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61" y="34160"/>
            <a:ext cx="9134738" cy="83609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>
                <a:cs typeface="Calibri" pitchFamily="34" charset="0"/>
              </a:rPr>
              <a:t>Key analysis codes MARS-K and MISK were brought into agreement in </a:t>
            </a:r>
            <a:r>
              <a:rPr lang="el-GR" dirty="0">
                <a:cs typeface="Calibri" pitchFamily="34" charset="0"/>
              </a:rPr>
              <a:t>γτ</a:t>
            </a:r>
            <a:r>
              <a:rPr lang="en-US" baseline="-25000" dirty="0">
                <a:cs typeface="Calibri" pitchFamily="34" charset="0"/>
              </a:rPr>
              <a:t>w</a:t>
            </a:r>
            <a:r>
              <a:rPr lang="en-US" dirty="0">
                <a:cs typeface="Calibri" pitchFamily="34" charset="0"/>
              </a:rPr>
              <a:t> vs </a:t>
            </a:r>
            <a:r>
              <a:rPr lang="el-GR" dirty="0">
                <a:cs typeface="Calibri" pitchFamily="34" charset="0"/>
              </a:rPr>
              <a:t>ω</a:t>
            </a:r>
            <a:r>
              <a:rPr lang="en-US" baseline="-25000" dirty="0">
                <a:cs typeface="Calibri" pitchFamily="34" charset="0"/>
              </a:rPr>
              <a:t>E</a:t>
            </a:r>
            <a:r>
              <a:rPr lang="en-US" dirty="0">
                <a:cs typeface="Calibri" pitchFamily="34" charset="0"/>
              </a:rPr>
              <a:t> for </a:t>
            </a:r>
            <a:r>
              <a:rPr lang="en-US" dirty="0" smtClean="0">
                <a:cs typeface="Calibri" pitchFamily="34" charset="0"/>
              </a:rPr>
              <a:t>analysis of ITER</a:t>
            </a:r>
            <a:endParaRPr lang="en-US" kern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>
          <a:xfrm>
            <a:off x="116565" y="1524000"/>
            <a:ext cx="4607835" cy="34981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20725" y="1936121"/>
            <a:ext cx="1235304" cy="321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fluid growth rates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86938" y="3103001"/>
            <a:ext cx="1959916" cy="321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fluid plus kinetic growth rates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5753" y="2698265"/>
            <a:ext cx="706023" cy="321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unstable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4559" y="2966286"/>
            <a:ext cx="551650" cy="321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stable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624559" y="5037564"/>
            <a:ext cx="922520" cy="0"/>
          </a:xfrm>
          <a:prstGeom prst="straightConnector1">
            <a:avLst/>
          </a:prstGeom>
          <a:solidFill>
            <a:srgbClr val="0000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2386938" y="5037564"/>
            <a:ext cx="1869091" cy="0"/>
          </a:xfrm>
          <a:prstGeom prst="straightConnector1">
            <a:avLst/>
          </a:prstGeom>
          <a:solidFill>
            <a:srgbClr val="0000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720696" y="4825521"/>
            <a:ext cx="890326" cy="737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low rotation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precession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resonance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63594" y="4819967"/>
            <a:ext cx="1088807" cy="737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high rotation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bounce/transit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resonance</a:t>
            </a: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76200" y="5500080"/>
            <a:ext cx="445543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600" dirty="0" smtClean="0">
                <a:solidFill>
                  <a:srgbClr val="6600FF"/>
                </a:solidFill>
                <a:latin typeface="+mj-lt"/>
              </a:rPr>
              <a:t>- J.W. Berkery, Y. Liu, … S.A. Sabbagh et al.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6600FF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6600FF"/>
                </a:solidFill>
                <a:latin typeface="+mj-lt"/>
              </a:rPr>
              <a:t>        Phys</a:t>
            </a:r>
            <a:r>
              <a:rPr lang="en-US" sz="1600" dirty="0">
                <a:solidFill>
                  <a:srgbClr val="6600FF"/>
                </a:solidFill>
                <a:latin typeface="+mj-lt"/>
              </a:rPr>
              <a:t>. Plasmas </a:t>
            </a:r>
            <a:r>
              <a:rPr lang="en-US" sz="1600" b="1" dirty="0" smtClean="0">
                <a:solidFill>
                  <a:srgbClr val="6600FF"/>
                </a:solidFill>
                <a:latin typeface="+mj-lt"/>
              </a:rPr>
              <a:t>21</a:t>
            </a:r>
            <a:r>
              <a:rPr lang="en-US" sz="1600" dirty="0">
                <a:solidFill>
                  <a:srgbClr val="6600FF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6600FF"/>
                </a:solidFill>
                <a:latin typeface="+mj-lt"/>
              </a:rPr>
              <a:t>(2014) 052505</a:t>
            </a: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4415171" y="4648201"/>
            <a:ext cx="4652629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85000"/>
              </a:lnSpc>
              <a:spcBef>
                <a:spcPct val="30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sz="1800" u="sng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Case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: </a:t>
            </a:r>
            <a:r>
              <a:rPr lang="en-US" sz="1800" dirty="0" err="1" smtClean="0">
                <a:solidFill>
                  <a:srgbClr val="0000FF"/>
                </a:solidFill>
                <a:latin typeface="Symbol" pitchFamily="18" charset="2"/>
                <a:ea typeface="+mn-ea"/>
              </a:rPr>
              <a:t>b</a:t>
            </a:r>
            <a:r>
              <a:rPr lang="en-US" sz="1800" baseline="-25000" dirty="0" err="1" smtClean="0">
                <a:solidFill>
                  <a:srgbClr val="0000FF"/>
                </a:solidFill>
                <a:latin typeface="Arial" pitchFamily="34" charset="0"/>
                <a:ea typeface="+mn-ea"/>
              </a:rPr>
              <a:t>N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 = 2.9 (20% &gt; no-wall limit – advanced scenario)</a:t>
            </a:r>
          </a:p>
          <a:p>
            <a:pPr marL="742950" lvl="1" indent="-285750">
              <a:lnSpc>
                <a:spcPct val="85000"/>
              </a:lnSpc>
              <a:spcBef>
                <a:spcPct val="30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Alpha particles are required for RWM stabilization at </a:t>
            </a:r>
            <a:r>
              <a:rPr lang="en-US" sz="1800" u="sng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all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Symbol" pitchFamily="18" charset="2"/>
                <a:ea typeface="+mn-ea"/>
              </a:rPr>
              <a:t>w</a:t>
            </a:r>
            <a:r>
              <a:rPr lang="en-US" sz="1800" baseline="-25000" dirty="0" err="1" smtClean="0">
                <a:solidFill>
                  <a:srgbClr val="0000FF"/>
                </a:solidFill>
                <a:latin typeface="Symbol" pitchFamily="18" charset="2"/>
                <a:ea typeface="+mn-ea"/>
              </a:rPr>
              <a:t>f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 </a:t>
            </a:r>
          </a:p>
          <a:p>
            <a:pPr marL="742950" lvl="1" indent="-285750">
              <a:lnSpc>
                <a:spcPct val="85000"/>
              </a:lnSpc>
              <a:spcBef>
                <a:spcPct val="30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Near RWM marginal stability at </a:t>
            </a:r>
            <a:r>
              <a:rPr lang="en-US" sz="1800" dirty="0" err="1" smtClean="0">
                <a:solidFill>
                  <a:srgbClr val="0000FF"/>
                </a:solidFill>
                <a:latin typeface="Symbol" pitchFamily="18" charset="2"/>
                <a:ea typeface="+mn-ea"/>
              </a:rPr>
              <a:t>b</a:t>
            </a:r>
            <a:r>
              <a:rPr lang="en-US" sz="1800" baseline="-25000" dirty="0" err="1" smtClean="0">
                <a:solidFill>
                  <a:srgbClr val="0000FF"/>
                </a:solidFill>
                <a:latin typeface="Symbol" pitchFamily="18" charset="2"/>
                <a:ea typeface="+mn-ea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/</a:t>
            </a:r>
            <a:r>
              <a:rPr lang="en-US" sz="1800" dirty="0" err="1" smtClean="0">
                <a:solidFill>
                  <a:srgbClr val="0000FF"/>
                </a:solidFill>
                <a:latin typeface="Symbol" pitchFamily="18" charset="2"/>
                <a:ea typeface="+mn-ea"/>
              </a:rPr>
              <a:t>b</a:t>
            </a:r>
            <a:r>
              <a:rPr lang="en-US" sz="1800" baseline="-25000" dirty="0" err="1" smtClean="0">
                <a:solidFill>
                  <a:srgbClr val="0000FF"/>
                </a:solidFill>
                <a:latin typeface="Arial" pitchFamily="34" charset="0"/>
                <a:ea typeface="+mn-ea"/>
              </a:rPr>
              <a:t>total</a:t>
            </a:r>
            <a:r>
              <a:rPr lang="en-US" sz="1800" baseline="-25000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= 0.1 at expected rotation</a:t>
            </a:r>
            <a:endParaRPr lang="en-US" sz="1800" baseline="30000" dirty="0" smtClean="0">
              <a:solidFill>
                <a:srgbClr val="0000FF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4572000" y="1219200"/>
            <a:ext cx="4572000" cy="3306607"/>
            <a:chOff x="897156" y="1320110"/>
            <a:chExt cx="4190998" cy="3031055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90" r="49256"/>
            <a:stretch/>
          </p:blipFill>
          <p:spPr bwMode="auto">
            <a:xfrm>
              <a:off x="1723001" y="1320110"/>
              <a:ext cx="3365153" cy="303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91669" b="17439"/>
            <a:stretch/>
          </p:blipFill>
          <p:spPr bwMode="auto">
            <a:xfrm>
              <a:off x="897156" y="1325880"/>
              <a:ext cx="825846" cy="2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 rot="16200000">
            <a:off x="5815502" y="2607886"/>
            <a:ext cx="109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Calibri" pitchFamily="34" charset="0"/>
              </a:rPr>
              <a:t>expected </a:t>
            </a:r>
            <a:r>
              <a:rPr lang="el-GR" sz="1400" b="0" i="0" dirty="0" smtClean="0">
                <a:solidFill>
                  <a:srgbClr val="000000"/>
                </a:solidFill>
                <a:latin typeface="Calibri" pitchFamily="34" charset="0"/>
              </a:rPr>
              <a:t>ω</a:t>
            </a:r>
            <a:r>
              <a:rPr lang="el-GR" sz="1400" b="0" i="0" baseline="-25000" dirty="0" smtClean="0">
                <a:solidFill>
                  <a:srgbClr val="000000"/>
                </a:solidFill>
                <a:latin typeface="Calibri" pitchFamily="34" charset="0"/>
              </a:rPr>
              <a:t>φ</a:t>
            </a:r>
            <a:endParaRPr lang="en-US" sz="1400" b="0" i="0" baseline="-25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32435" y="1872235"/>
            <a:ext cx="1056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Calibri" pitchFamily="34" charset="0"/>
              </a:rPr>
              <a:t>expected β</a:t>
            </a:r>
            <a:r>
              <a:rPr lang="el-GR" sz="1400" b="0" i="0" baseline="-25000" dirty="0" smtClean="0">
                <a:solidFill>
                  <a:srgbClr val="000000"/>
                </a:solidFill>
                <a:latin typeface="Calibri" pitchFamily="34" charset="0"/>
              </a:rPr>
              <a:t>α</a:t>
            </a:r>
            <a:endParaRPr lang="en-US" sz="1400" b="0" i="0" baseline="-25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28885" y="3402027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Calibri" pitchFamily="34" charset="0"/>
              </a:rPr>
              <a:t>unstable</a:t>
            </a:r>
            <a:endParaRPr lang="en-US" sz="1600" b="0" i="0" baseline="-2500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51767" y="1533681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b="0" i="0" dirty="0" smtClean="0">
                <a:solidFill>
                  <a:srgbClr val="0070C0"/>
                </a:solidFill>
                <a:latin typeface="Calibri" pitchFamily="34" charset="0"/>
              </a:rPr>
              <a:t>stable</a:t>
            </a:r>
            <a:endParaRPr lang="en-US" sz="1600" b="0" i="0" baseline="-2500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88527" y="1143000"/>
            <a:ext cx="282641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800" b="0" i="0" dirty="0" smtClean="0">
                <a:latin typeface="+mj-lt"/>
                <a:cs typeface="Arial" panose="020B0604020202020204" pitchFamily="34" charset="0"/>
              </a:rPr>
              <a:t>MISK calculation for ITER</a:t>
            </a:r>
            <a:endParaRPr lang="en-US" sz="1800" b="0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662" y="1143000"/>
            <a:ext cx="481413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800" dirty="0" smtClean="0">
                <a:latin typeface="+mj-lt"/>
                <a:cs typeface="Arial" panose="020B0604020202020204" pitchFamily="34" charset="0"/>
              </a:rPr>
              <a:t>Code b</a:t>
            </a:r>
            <a:r>
              <a:rPr lang="en-US" sz="1800" b="0" i="0" dirty="0" smtClean="0">
                <a:latin typeface="+mj-lt"/>
                <a:cs typeface="Arial" panose="020B0604020202020204" pitchFamily="34" charset="0"/>
              </a:rPr>
              <a:t>enchmarking (growth rate vs. rotation)</a:t>
            </a:r>
            <a:endParaRPr lang="en-US" sz="1800" b="0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15305" y="4124848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Rotation</a:t>
            </a:r>
            <a:endParaRPr lang="en-US" sz="1600" dirty="0">
              <a:latin typeface="+mj-lt"/>
            </a:endParaRPr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57479" y="6076950"/>
            <a:ext cx="3772828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MARS-K code/analysis: Y. Liu, Z. Wang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710492" y="2590800"/>
            <a:ext cx="861133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400" dirty="0">
                <a:solidFill>
                  <a:srgbClr val="FF0000"/>
                </a:solidFill>
              </a:rPr>
              <a:t>unstable</a:t>
            </a:r>
          </a:p>
        </p:txBody>
      </p:sp>
      <p:sp>
        <p:nvSpPr>
          <p:cNvPr id="38" name="TextBox 5"/>
          <p:cNvSpPr txBox="1">
            <a:spLocks noChangeArrowheads="1"/>
          </p:cNvSpPr>
          <p:nvPr/>
        </p:nvSpPr>
        <p:spPr bwMode="auto">
          <a:xfrm>
            <a:off x="728289" y="3037091"/>
            <a:ext cx="66236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400" dirty="0" smtClean="0">
                <a:solidFill>
                  <a:srgbClr val="009900"/>
                </a:solidFill>
              </a:rPr>
              <a:t>stable</a:t>
            </a:r>
            <a:endParaRPr lang="en-US" sz="14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83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328857"/>
              </p:ext>
            </p:extLst>
          </p:nvPr>
        </p:nvGraphicFramePr>
        <p:xfrm>
          <a:off x="84650" y="914400"/>
          <a:ext cx="8967108" cy="560213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87150"/>
                <a:gridCol w="2971800"/>
                <a:gridCol w="1143000"/>
                <a:gridCol w="1965158"/>
              </a:tblGrid>
              <a:tr h="713154"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Predictor/Sensor</a:t>
                      </a:r>
                    </a:p>
                    <a:p>
                      <a:pPr algn="ctr"/>
                      <a:r>
                        <a:rPr lang="en-US" sz="2000" b="1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(CY available)</a:t>
                      </a:r>
                      <a:endParaRPr lang="en-US" sz="2000" b="1" dirty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6600FF"/>
                          </a:solidFill>
                          <a:latin typeface="+mn-lt"/>
                        </a:rPr>
                        <a:t>Control/Actuator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6600FF"/>
                          </a:solidFill>
                          <a:latin typeface="+mn-lt"/>
                        </a:rPr>
                        <a:t>(CY available)</a:t>
                      </a:r>
                      <a:endParaRPr lang="en-US" sz="2000" b="1" dirty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6600FF"/>
                          </a:solidFill>
                          <a:latin typeface="+mn-lt"/>
                        </a:rPr>
                        <a:t>Modes</a:t>
                      </a:r>
                      <a:endParaRPr lang="en-US" sz="2000" b="1" dirty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6600FF"/>
                          </a:solidFill>
                          <a:latin typeface="+mn-lt"/>
                        </a:rPr>
                        <a:t>REFER TO</a:t>
                      </a:r>
                      <a:endParaRPr lang="en-US" sz="2000" b="1" dirty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83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Rotating and low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freq. MHD (n=1,2,3) 2003</a:t>
                      </a:r>
                      <a:endParaRPr lang="en-US" sz="1600" dirty="0" smtClean="0">
                        <a:solidFill>
                          <a:srgbClr val="009900"/>
                        </a:solidFill>
                        <a:latin typeface="+mn-lt"/>
                      </a:endParaRPr>
                    </a:p>
                    <a:p>
                      <a:endParaRPr lang="en-US" sz="1600" dirty="0">
                        <a:solidFill>
                          <a:srgbClr val="009900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Dual-component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RWM sensor control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(closed loop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2008)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NTM</a:t>
                      </a:r>
                      <a:r>
                        <a:rPr lang="en-US" sz="1600" kern="1200" baseline="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RWM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- Menard</a:t>
                      </a:r>
                      <a:r>
                        <a:rPr lang="en-US" sz="1400" kern="1200" baseline="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NF 2001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- Sabbagh</a:t>
                      </a:r>
                      <a:r>
                        <a:rPr lang="en-US" sz="1400" kern="1200" baseline="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NF 2013</a:t>
                      </a:r>
                      <a:endParaRPr lang="en-US" sz="14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  <a:tr h="8371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Low freq.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MHD spectroscopy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(open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loop 2005);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Kinetic RWM modeling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(2008)</a:t>
                      </a:r>
                      <a:endParaRPr lang="en-US" sz="1600" dirty="0">
                        <a:solidFill>
                          <a:srgbClr val="0099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Control of </a:t>
                      </a:r>
                      <a:r>
                        <a:rPr lang="el-GR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β</a:t>
                      </a:r>
                      <a:r>
                        <a:rPr lang="en-US" sz="1600" baseline="-250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N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(closed loop 2007)</a:t>
                      </a:r>
                      <a:endParaRPr lang="en-US" sz="1600" dirty="0" smtClean="0">
                        <a:solidFill>
                          <a:srgbClr val="0099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Kink/ball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RWM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Sontag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NF 2007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Berkery (2009–15)</a:t>
                      </a:r>
                      <a:endParaRPr lang="en-US" sz="1400" dirty="0" smtClean="0">
                        <a:solidFill>
                          <a:srgbClr val="6600FF"/>
                        </a:solidFill>
                        <a:latin typeface="+mn-lt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 Gerhardt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FST 2012</a:t>
                      </a:r>
                    </a:p>
                  </a:txBody>
                  <a:tcPr/>
                </a:tc>
              </a:tr>
              <a:tr h="6991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r/t RWM state-space controller observer (2010)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Physics model-based RWM state-space control (2010)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NTM,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RWM Kink/ball, VDE</a:t>
                      </a:r>
                      <a:endParaRPr lang="en-US" sz="1400" dirty="0" smtClean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- Sabbagh IAEA 2010</a:t>
                      </a:r>
                    </a:p>
                    <a:p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Sabbagh</a:t>
                      </a:r>
                      <a:r>
                        <a:rPr lang="en-US" sz="1400" kern="1200" baseline="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NF </a:t>
                      </a:r>
                      <a:r>
                        <a:rPr lang="en-US" sz="1400" kern="1200" dirty="0" smtClean="0">
                          <a:solidFill>
                            <a:srgbClr val="6600FF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en-US" sz="14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- THIS TALK</a:t>
                      </a:r>
                    </a:p>
                  </a:txBody>
                  <a:tcPr>
                    <a:noFill/>
                  </a:tcPr>
                </a:tc>
              </a:tr>
              <a:tr h="8371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Real-time </a:t>
                      </a:r>
                      <a:r>
                        <a:rPr lang="en-US" sz="1600" dirty="0" err="1" smtClean="0">
                          <a:solidFill>
                            <a:srgbClr val="009900"/>
                          </a:solidFill>
                          <a:latin typeface="+mn-lt"/>
                        </a:rPr>
                        <a:t>V</a:t>
                      </a:r>
                      <a:r>
                        <a:rPr lang="en-US" sz="1600" baseline="-25000" dirty="0" err="1" smtClean="0">
                          <a:solidFill>
                            <a:srgbClr val="009900"/>
                          </a:solidFill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measurement (2016)</a:t>
                      </a:r>
                      <a:endParaRPr lang="en-US" sz="1600" dirty="0">
                        <a:solidFill>
                          <a:srgbClr val="0099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Plasma </a:t>
                      </a:r>
                      <a:r>
                        <a:rPr lang="en-US" sz="1600" dirty="0" err="1" smtClean="0">
                          <a:solidFill>
                            <a:srgbClr val="009900"/>
                          </a:solidFill>
                          <a:latin typeface="+mn-lt"/>
                        </a:rPr>
                        <a:t>V</a:t>
                      </a:r>
                      <a:r>
                        <a:rPr lang="en-US" sz="1600" baseline="-25000" dirty="0" err="1" smtClean="0">
                          <a:solidFill>
                            <a:srgbClr val="009900"/>
                          </a:solidFill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control (NTV 2004)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(NTV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+ NBI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rotation control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closed loop ~ 2018-19)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NTM</a:t>
                      </a:r>
                    </a:p>
                    <a:p>
                      <a:r>
                        <a:rPr lang="en-US" sz="16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Kink/ball RWM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 Podesta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RSI 2012</a:t>
                      </a:r>
                    </a:p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 Zhu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PRL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06</a:t>
                      </a:r>
                      <a:endParaRPr lang="en-US" sz="14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- THIS TALK</a:t>
                      </a:r>
                    </a:p>
                  </a:txBody>
                  <a:tcPr>
                    <a:noFill/>
                  </a:tcPr>
                </a:tc>
              </a:tr>
              <a:tr h="7842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Reduced kinetic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RWM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stabilization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9900"/>
                          </a:solidFill>
                          <a:latin typeface="+mn-lt"/>
                        </a:rPr>
                        <a:t>(2016) (aimed</a:t>
                      </a:r>
                      <a:r>
                        <a:rPr lang="en-US" sz="1600" baseline="0" dirty="0" smtClean="0">
                          <a:solidFill>
                            <a:srgbClr val="009900"/>
                          </a:solidFill>
                          <a:latin typeface="+mn-lt"/>
                        </a:rPr>
                        <a:t> at real-time)</a:t>
                      </a:r>
                      <a:endParaRPr lang="en-US" sz="1600" dirty="0" smtClean="0">
                        <a:solidFill>
                          <a:srgbClr val="009900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Safety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factor, l</a:t>
                      </a:r>
                      <a:r>
                        <a:rPr lang="en-US" sz="1600" baseline="-25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i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control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(closed loop ~ 2018-19)</a:t>
                      </a:r>
                      <a:endParaRPr lang="en-US" sz="16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NTM,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RWM Kink/ball, VDE</a:t>
                      </a:r>
                      <a:endParaRPr lang="en-US" sz="1400" dirty="0" smtClean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 Berkery,</a:t>
                      </a:r>
                      <a:r>
                        <a:rPr lang="en-US" sz="140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NF 2015 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(+ 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THIS TALK)</a:t>
                      </a:r>
                      <a:endParaRPr lang="en-US" sz="14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r>
                        <a:rPr lang="en-US" sz="1400" b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 D.</a:t>
                      </a:r>
                      <a:r>
                        <a:rPr lang="en-US" sz="1400" b="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 Boyer, </a:t>
                      </a:r>
                      <a:r>
                        <a:rPr lang="en-US" sz="1400" b="0" baseline="0" dirty="0" smtClean="0">
                          <a:solidFill>
                            <a:srgbClr val="6600FF"/>
                          </a:solidFill>
                          <a:latin typeface="+mn-lt"/>
                        </a:rPr>
                        <a:t>NF 2015</a:t>
                      </a:r>
                      <a:endParaRPr lang="en-US" sz="1400" b="0" dirty="0" smtClean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</a:tr>
              <a:tr h="69912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MHD spectroscopy (real-time)</a:t>
                      </a:r>
                    </a:p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(in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5 Year Plan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)</a:t>
                      </a:r>
                      <a:endParaRPr lang="en-US" sz="16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Upgraded 3D coils (NCC):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improved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V</a:t>
                      </a:r>
                      <a:r>
                        <a:rPr lang="en-US" sz="1600" baseline="-2500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and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mode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control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in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5 Year Plan)</a:t>
                      </a:r>
                      <a:endParaRPr 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NTM, RWM Kink/ball, VDE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- NSTX-U 5 Year </a:t>
                      </a:r>
                      <a:r>
                        <a:rPr lang="en-US" sz="1400" dirty="0" smtClean="0">
                          <a:solidFill>
                            <a:srgbClr val="6600FF"/>
                          </a:solidFill>
                          <a:latin typeface="+mn-lt"/>
                        </a:rPr>
                        <a:t>Plan</a:t>
                      </a:r>
                      <a:endParaRPr lang="en-US" sz="1400" dirty="0" smtClean="0">
                        <a:solidFill>
                          <a:srgbClr val="6600FF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26895"/>
            <a:ext cx="91440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/>
              <a:t>NSTX-U is building on past strength, creating an arsenal of </a:t>
            </a:r>
            <a:r>
              <a:rPr lang="en-US" dirty="0"/>
              <a:t>capabilities for </a:t>
            </a:r>
            <a:r>
              <a:rPr lang="en-US" dirty="0" smtClean="0"/>
              <a:t>disruption </a:t>
            </a:r>
            <a:r>
              <a:rPr lang="en-US" dirty="0" smtClean="0"/>
              <a:t>avoidance (</a:t>
            </a:r>
            <a:r>
              <a:rPr lang="en-US" dirty="0" smtClean="0">
                <a:solidFill>
                  <a:srgbClr val="009900"/>
                </a:solidFill>
              </a:rPr>
              <a:t>available</a:t>
            </a:r>
            <a:r>
              <a:rPr lang="en-US" dirty="0" smtClean="0"/>
              <a:t> / </a:t>
            </a:r>
            <a:r>
              <a:rPr lang="en-US" dirty="0" smtClean="0">
                <a:solidFill>
                  <a:srgbClr val="FF0000"/>
                </a:solidFill>
              </a:rPr>
              <a:t>future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38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127233"/>
            <a:ext cx="8972550" cy="685800"/>
          </a:xfrm>
        </p:spPr>
        <p:txBody>
          <a:bodyPr/>
          <a:lstStyle/>
          <a:p>
            <a:pPr lvl="3"/>
            <a:r>
              <a:rPr lang="en-US" dirty="0" smtClean="0">
                <a:latin typeface="+mj-lt"/>
                <a:ea typeface="+mj-ea"/>
                <a:cs typeface="+mj-cs"/>
              </a:rPr>
              <a:t>A reduced </a:t>
            </a:r>
            <a:r>
              <a:rPr lang="en-US" dirty="0" smtClean="0">
                <a:latin typeface="+mj-lt"/>
                <a:ea typeface="+mj-ea"/>
                <a:cs typeface="+mj-cs"/>
              </a:rPr>
              <a:t>kinetic RWM model </a:t>
            </a:r>
            <a:r>
              <a:rPr lang="en-US" dirty="0" smtClean="0">
                <a:latin typeface="+mj-lt"/>
                <a:ea typeface="+mj-ea"/>
                <a:cs typeface="+mj-cs"/>
              </a:rPr>
              <a:t>in new Disruption Event Characterization And Forecasting (DECAF) code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907977"/>
            <a:ext cx="4572000" cy="4550917"/>
          </a:xfrm>
        </p:spPr>
        <p:txBody>
          <a:bodyPr/>
          <a:lstStyle/>
          <a:p>
            <a:r>
              <a:rPr lang="en-US" dirty="0" smtClean="0"/>
              <a:t>Ideal component </a:t>
            </a:r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W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Equilibrium </a:t>
            </a:r>
            <a:r>
              <a:rPr lang="en-US" dirty="0"/>
              <a:t>quantities including l</a:t>
            </a:r>
            <a:r>
              <a:rPr lang="en-US" baseline="-25000" dirty="0"/>
              <a:t>i</a:t>
            </a:r>
            <a:r>
              <a:rPr lang="en-US" dirty="0"/>
              <a:t>, p</a:t>
            </a:r>
            <a:r>
              <a:rPr lang="en-US" baseline="-25000" dirty="0"/>
              <a:t>0</a:t>
            </a:r>
            <a:r>
              <a:rPr lang="en-US" dirty="0"/>
              <a:t>/&lt;p&gt;, </a:t>
            </a:r>
            <a:r>
              <a:rPr lang="en-US" dirty="0" smtClean="0"/>
              <a:t>A,  used in beta </a:t>
            </a:r>
            <a:r>
              <a:rPr lang="en-US" dirty="0"/>
              <a:t>limit </a:t>
            </a:r>
            <a:r>
              <a:rPr lang="en-US" dirty="0" smtClean="0"/>
              <a:t>models for </a:t>
            </a:r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W</a:t>
            </a:r>
            <a:r>
              <a:rPr lang="en-US" baseline="-25000" dirty="0" err="1" smtClean="0"/>
              <a:t>b</a:t>
            </a:r>
            <a:r>
              <a:rPr lang="en-US" dirty="0" smtClean="0"/>
              <a:t>, </a:t>
            </a:r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W</a:t>
            </a:r>
            <a:r>
              <a:rPr lang="en-US" baseline="-25000" dirty="0" err="1" smtClean="0"/>
              <a:t>inf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Kinetic component </a:t>
            </a:r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W</a:t>
            </a:r>
            <a:r>
              <a:rPr lang="en-US" baseline="-25000" dirty="0" err="1" smtClean="0"/>
              <a:t>k</a:t>
            </a:r>
            <a:endParaRPr lang="en-US" baseline="-25000" dirty="0" smtClean="0"/>
          </a:p>
          <a:p>
            <a:pPr lvl="1"/>
            <a:r>
              <a:rPr lang="en-US" dirty="0" smtClean="0"/>
              <a:t>Functional forms (mainly Gaussian) used to reproduce </a:t>
            </a:r>
            <a:r>
              <a:rPr lang="en-US" dirty="0" smtClean="0">
                <a:solidFill>
                  <a:srgbClr val="FF0000"/>
                </a:solidFill>
              </a:rPr>
              <a:t>precession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bounce/transit </a:t>
            </a:r>
            <a:r>
              <a:rPr lang="en-US" dirty="0" smtClean="0"/>
              <a:t>resonances</a:t>
            </a:r>
          </a:p>
          <a:p>
            <a:pPr lvl="1"/>
            <a:r>
              <a:rPr lang="en-US" dirty="0" smtClean="0"/>
              <a:t>Height, width, position of peak depend on </a:t>
            </a:r>
            <a:r>
              <a:rPr lang="en-US" dirty="0" err="1" smtClean="0">
                <a:solidFill>
                  <a:srgbClr val="FF0000"/>
                </a:solidFill>
              </a:rPr>
              <a:t>collisionality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4800600" y="3429000"/>
            <a:ext cx="4114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 dirty="0" smtClean="0">
                <a:solidFill>
                  <a:srgbClr val="6600FF"/>
                </a:solidFill>
                <a:latin typeface="Arial"/>
                <a:cs typeface="Arial" pitchFamily="34" charset="0"/>
              </a:rPr>
              <a:t>J.W. Berkery, S.A. Sabbagh, R.E. Bell, </a:t>
            </a:r>
            <a:r>
              <a:rPr lang="en-US" sz="1400" i="1" dirty="0">
                <a:solidFill>
                  <a:srgbClr val="6600FF"/>
                </a:solidFill>
                <a:latin typeface="Arial"/>
                <a:cs typeface="Arial" pitchFamily="34" charset="0"/>
              </a:rPr>
              <a:t>et al.</a:t>
            </a:r>
            <a:r>
              <a:rPr lang="en-US" sz="1400" dirty="0">
                <a:solidFill>
                  <a:srgbClr val="6600FF"/>
                </a:solidFill>
                <a:latin typeface="Arial"/>
                <a:cs typeface="Arial" pitchFamily="34" charset="0"/>
              </a:rPr>
              <a:t>, </a:t>
            </a:r>
            <a:r>
              <a:rPr lang="en-US" sz="1400" dirty="0" smtClean="0">
                <a:solidFill>
                  <a:srgbClr val="6600FF"/>
                </a:solidFill>
                <a:latin typeface="Arial"/>
                <a:cs typeface="Arial" pitchFamily="34" charset="0"/>
              </a:rPr>
              <a:t>NF </a:t>
            </a:r>
            <a:r>
              <a:rPr lang="en-US" sz="1400" b="1" dirty="0" smtClean="0">
                <a:solidFill>
                  <a:srgbClr val="6600FF"/>
                </a:solidFill>
                <a:latin typeface="Arial"/>
                <a:cs typeface="Arial" pitchFamily="34" charset="0"/>
              </a:rPr>
              <a:t>55</a:t>
            </a:r>
            <a:r>
              <a:rPr lang="en-US" sz="1400" dirty="0">
                <a:solidFill>
                  <a:srgbClr val="6600FF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6600FF"/>
                </a:solidFill>
                <a:latin typeface="Arial"/>
                <a:cs typeface="Arial" pitchFamily="34" charset="0"/>
              </a:rPr>
              <a:t>(2015) 123007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486400" y="4003994"/>
            <a:ext cx="2667000" cy="2454900"/>
            <a:chOff x="5486400" y="3514755"/>
            <a:chExt cx="2822803" cy="282634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514755"/>
              <a:ext cx="2822803" cy="2826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6645560" y="4343400"/>
              <a:ext cx="1507840" cy="41785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3366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58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92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8572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808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2870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Calibri" pitchFamily="34" charset="0"/>
                </a:rPr>
                <a:t>Bounce/transit resonances</a:t>
              </a:r>
              <a:endParaRPr lang="en-US" sz="1100" dirty="0" smtClean="0">
                <a:solidFill>
                  <a:srgbClr val="FF0000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6400800" y="3641651"/>
              <a:ext cx="1318341" cy="48909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3366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58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92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8572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808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2870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 smtClean="0">
                  <a:solidFill>
                    <a:srgbClr val="0000FF"/>
                  </a:solidFill>
                  <a:latin typeface="+mj-lt"/>
                  <a:cs typeface="Calibri" pitchFamily="34" charset="0"/>
                </a:rPr>
                <a:t>Precession resonances</a:t>
              </a:r>
              <a:endParaRPr lang="en-US" sz="1100" dirty="0" smtClean="0">
                <a:solidFill>
                  <a:srgbClr val="0000FF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6848965" y="5579378"/>
              <a:ext cx="1372246" cy="4281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3366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58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92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8572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808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2870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 smtClean="0">
                  <a:latin typeface="+mj-lt"/>
                  <a:cs typeface="Calibri" pitchFamily="34" charset="0"/>
                </a:rPr>
                <a:t>&lt;</a:t>
              </a:r>
              <a:r>
                <a:rPr lang="en-US" sz="1400" i="1" dirty="0" smtClean="0">
                  <a:latin typeface="Symbol" panose="05050102010706020507" pitchFamily="18" charset="2"/>
                  <a:cs typeface="Calibri" pitchFamily="34" charset="0"/>
                </a:rPr>
                <a:t>n</a:t>
              </a:r>
              <a:r>
                <a:rPr lang="en-US" sz="1400" dirty="0" smtClean="0">
                  <a:latin typeface="+mj-lt"/>
                  <a:cs typeface="Calibri" pitchFamily="34" charset="0"/>
                </a:rPr>
                <a:t>&gt; = 1 kHz</a:t>
              </a:r>
              <a:endParaRPr lang="en-US" sz="1100" dirty="0" smtClean="0">
                <a:latin typeface="+mj-lt"/>
                <a:cs typeface="Calibri" pitchFamily="34" charset="0"/>
              </a:endParaRPr>
            </a:p>
          </p:txBody>
        </p:sp>
      </p:grp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06" y="990600"/>
            <a:ext cx="343759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91201" y="1066800"/>
            <a:ext cx="3200400" cy="30777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 pitchFamily="34" charset="0"/>
              </a:rPr>
              <a:t>DCON calculation of n=1 no-wall limit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657600" y="3127177"/>
            <a:ext cx="1295400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495800" y="4992190"/>
            <a:ext cx="1106788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28600" y="1038225"/>
            <a:ext cx="439195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u="sng" dirty="0" smtClean="0">
                <a:solidFill>
                  <a:srgbClr val="6600FF"/>
                </a:solidFill>
                <a:latin typeface="Helvetica" pitchFamily="34" charset="0"/>
                <a:ea typeface="+mn-ea"/>
              </a:rPr>
              <a:t>Elements: mode </a:t>
            </a:r>
            <a:r>
              <a:rPr lang="en-US" altLang="en-US" u="sng" dirty="0" smtClean="0">
                <a:solidFill>
                  <a:srgbClr val="6600FF"/>
                </a:solidFill>
                <a:latin typeface="Helvetica" pitchFamily="34" charset="0"/>
                <a:ea typeface="+mn-ea"/>
              </a:rPr>
              <a:t>growth rate calculation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17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18" name="Picture 17" descr="nstx_logo_cnvrtd.ai [Converted].tif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9042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49" y="107575"/>
            <a:ext cx="8667752" cy="685800"/>
          </a:xfrm>
        </p:spPr>
        <p:txBody>
          <a:bodyPr/>
          <a:lstStyle/>
          <a:p>
            <a:pPr lvl="3"/>
            <a:r>
              <a:rPr lang="en-US" dirty="0" smtClean="0">
                <a:latin typeface="+mj-lt"/>
                <a:cs typeface="Calibri" pitchFamily="34" charset="0"/>
              </a:rPr>
              <a:t>Reduced </a:t>
            </a:r>
            <a:r>
              <a:rPr lang="en-US" dirty="0">
                <a:latin typeface="+mj-lt"/>
                <a:cs typeface="Calibri" pitchFamily="34" charset="0"/>
              </a:rPr>
              <a:t>kinetic </a:t>
            </a:r>
            <a:r>
              <a:rPr lang="en-US" dirty="0" smtClean="0">
                <a:latin typeface="+mj-lt"/>
                <a:cs typeface="Calibri" pitchFamily="34" charset="0"/>
              </a:rPr>
              <a:t>RWM model in DECAF results </a:t>
            </a:r>
            <a:r>
              <a:rPr lang="en-US" dirty="0">
                <a:latin typeface="+mj-lt"/>
                <a:cs typeface="Calibri" pitchFamily="34" charset="0"/>
              </a:rPr>
              <a:t>in a calculation </a:t>
            </a:r>
            <a:r>
              <a:rPr lang="en-US" dirty="0" smtClean="0">
                <a:latin typeface="+mj-lt"/>
                <a:cs typeface="Calibri" pitchFamily="34" charset="0"/>
              </a:rPr>
              <a:t>of </a:t>
            </a:r>
            <a:r>
              <a:rPr lang="en-US" dirty="0" err="1" smtClean="0">
                <a:latin typeface="Symbol" panose="05050102010706020507" pitchFamily="18" charset="2"/>
                <a:cs typeface="Calibri" pitchFamily="34" charset="0"/>
              </a:rPr>
              <a:t>gt</a:t>
            </a:r>
            <a:r>
              <a:rPr lang="en-US" baseline="-25000" dirty="0" err="1" smtClean="0">
                <a:latin typeface="+mj-lt"/>
                <a:cs typeface="Calibri" pitchFamily="34" charset="0"/>
              </a:rPr>
              <a:t>w</a:t>
            </a:r>
            <a:r>
              <a:rPr lang="en-US" dirty="0" smtClean="0">
                <a:latin typeface="+mj-lt"/>
                <a:cs typeface="Calibri" pitchFamily="34" charset="0"/>
              </a:rPr>
              <a:t> vs</a:t>
            </a:r>
            <a:r>
              <a:rPr lang="en-US" dirty="0">
                <a:latin typeface="+mj-lt"/>
                <a:cs typeface="Calibri" pitchFamily="34" charset="0"/>
              </a:rPr>
              <a:t>. time for each discharge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4953000"/>
            <a:ext cx="8915401" cy="1447800"/>
          </a:xfrm>
        </p:spPr>
        <p:txBody>
          <a:bodyPr/>
          <a:lstStyle/>
          <a:p>
            <a:r>
              <a:rPr lang="en-US" sz="2000" dirty="0" smtClean="0"/>
              <a:t>Favorable characteristics</a:t>
            </a:r>
          </a:p>
          <a:p>
            <a:pPr lvl="1"/>
            <a:r>
              <a:rPr lang="en-US" sz="1800" dirty="0" smtClean="0"/>
              <a:t>Stability contours CHANGE for each time point 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0000FF"/>
                </a:solidFill>
              </a:rPr>
              <a:t>last time point shown left frame</a:t>
            </a:r>
            <a:r>
              <a:rPr lang="en-US" sz="1600" dirty="0" smtClean="0"/>
              <a:t>)</a:t>
            </a:r>
          </a:p>
          <a:p>
            <a:pPr lvl="1"/>
            <a:r>
              <a:rPr lang="en-US" sz="1800" dirty="0" smtClean="0"/>
              <a:t>Possible to compute growth rate prediction in real time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7"/>
          <a:stretch/>
        </p:blipFill>
        <p:spPr bwMode="auto">
          <a:xfrm>
            <a:off x="457201" y="1412428"/>
            <a:ext cx="3150066" cy="344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84" y="1432495"/>
            <a:ext cx="3269115" cy="355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67400" y="2033025"/>
            <a:ext cx="675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+mj-lt"/>
              </a:rPr>
              <a:t>ideal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3374" y="3242846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Ideal + kinetic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80283" y="2609514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0283" y="3015681"/>
            <a:ext cx="731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600" dirty="0">
              <a:solidFill>
                <a:srgbClr val="0099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7807131" y="2626292"/>
            <a:ext cx="0" cy="3659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807131" y="2973538"/>
            <a:ext cx="0" cy="4147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85800" y="1066800"/>
            <a:ext cx="2813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u="sng" dirty="0" err="1">
                <a:solidFill>
                  <a:srgbClr val="6600FF"/>
                </a:solidFill>
                <a:latin typeface="Symbol" pitchFamily="18" charset="2"/>
              </a:rPr>
              <a:t>gt</a:t>
            </a:r>
            <a:r>
              <a:rPr lang="en-US" sz="2000" u="sng" baseline="-25000" dirty="0" err="1">
                <a:solidFill>
                  <a:srgbClr val="6600FF"/>
                </a:solidFill>
                <a:latin typeface="Helvetica" pitchFamily="34" charset="0"/>
              </a:rPr>
              <a:t>w</a:t>
            </a:r>
            <a:r>
              <a:rPr lang="en-US" sz="2000" u="sng" dirty="0">
                <a:solidFill>
                  <a:srgbClr val="6600FF"/>
                </a:solidFill>
                <a:latin typeface="Helvetica" pitchFamily="34" charset="0"/>
              </a:rPr>
              <a:t> contours vs. </a:t>
            </a:r>
            <a:r>
              <a:rPr lang="el-GR" sz="2000" u="sng" dirty="0">
                <a:solidFill>
                  <a:srgbClr val="6600FF"/>
                </a:solidFill>
                <a:latin typeface="Calibri" pitchFamily="34" charset="0"/>
              </a:rPr>
              <a:t>ν</a:t>
            </a:r>
            <a:r>
              <a:rPr lang="en-US" sz="2000" u="sng" dirty="0">
                <a:solidFill>
                  <a:srgbClr val="6600FF"/>
                </a:solidFill>
                <a:latin typeface="Helvetica" pitchFamily="34" charset="0"/>
              </a:rPr>
              <a:t> and </a:t>
            </a:r>
            <a:r>
              <a:rPr lang="en-US" sz="2000" u="sng" dirty="0" err="1">
                <a:solidFill>
                  <a:srgbClr val="6600FF"/>
                </a:solidFill>
                <a:latin typeface="Symbol" pitchFamily="18" charset="2"/>
              </a:rPr>
              <a:t>w</a:t>
            </a:r>
            <a:r>
              <a:rPr lang="en-US" sz="2000" u="sng" baseline="-25000" dirty="0" err="1">
                <a:solidFill>
                  <a:srgbClr val="6600FF"/>
                </a:solidFill>
                <a:latin typeface="Symbol" pitchFamily="18" charset="2"/>
              </a:rPr>
              <a:t>f</a:t>
            </a:r>
            <a:endParaRPr lang="en-US" sz="2000" u="sng" baseline="-25000" dirty="0">
              <a:solidFill>
                <a:srgbClr val="6600FF"/>
              </a:solidFill>
              <a:latin typeface="Symbol" pitchFamily="18" charset="2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780052" y="1075189"/>
            <a:ext cx="36019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u="sng" dirty="0" smtClean="0">
                <a:solidFill>
                  <a:srgbClr val="6600FF"/>
                </a:solidFill>
                <a:latin typeface="+mj-lt"/>
              </a:rPr>
              <a:t>Normalized growth rate vs. time</a:t>
            </a:r>
            <a:endParaRPr lang="en-US" sz="2000" u="sng" baseline="-25000" dirty="0">
              <a:solidFill>
                <a:srgbClr val="6600FF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350030" y="2660371"/>
            <a:ext cx="6623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Symbol" panose="05050102010706020507" pitchFamily="18" charset="2"/>
              </a:rPr>
              <a:t>gt</a:t>
            </a:r>
            <a:r>
              <a:rPr lang="en-US" sz="2800" baseline="-25000" dirty="0" err="1" smtClean="0">
                <a:latin typeface="Arial"/>
              </a:rPr>
              <a:t>w</a:t>
            </a:r>
            <a:endParaRPr lang="en-US" sz="2800" baseline="-25000" dirty="0"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258063" y="2580506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Symbol" panose="05050102010706020507" pitchFamily="18" charset="2"/>
              </a:rPr>
              <a:t>gt</a:t>
            </a:r>
            <a:r>
              <a:rPr lang="en-US" sz="2800" baseline="-25000" dirty="0" err="1" smtClean="0">
                <a:latin typeface="Arial"/>
              </a:rPr>
              <a:t>w</a:t>
            </a:r>
            <a:endParaRPr lang="en-US" sz="2800" baseline="-25000" dirty="0">
              <a:latin typeface="Arial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822683" y="2065183"/>
            <a:ext cx="26041" cy="29126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1794545" y="2602339"/>
            <a:ext cx="56276" cy="25131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1744211" y="3048000"/>
            <a:ext cx="177567" cy="22284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2286000" y="3206154"/>
            <a:ext cx="76200" cy="22284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9" name="Rectangle 38"/>
          <p:cNvSpPr/>
          <p:nvPr/>
        </p:nvSpPr>
        <p:spPr>
          <a:xfrm>
            <a:off x="1660321" y="1723859"/>
            <a:ext cx="1126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time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08805" y="4129753"/>
            <a:ext cx="948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+mj-lt"/>
              </a:rPr>
              <a:t>139514</a:t>
            </a:r>
            <a:endParaRPr lang="en-US" sz="1400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 rot="16200000">
            <a:off x="6948112" y="3567489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endParaRPr lang="en-US" sz="1600" dirty="0">
              <a:solidFill>
                <a:srgbClr val="6600FF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7199012" y="3073775"/>
            <a:ext cx="0" cy="178624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6950793" y="4817279"/>
            <a:ext cx="19271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redicted instability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90800" y="6096000"/>
            <a:ext cx="64338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 dirty="0" smtClean="0">
                <a:solidFill>
                  <a:srgbClr val="6600FF"/>
                </a:solidFill>
                <a:latin typeface="Arial"/>
                <a:cs typeface="Arial" pitchFamily="34" charset="0"/>
              </a:rPr>
              <a:t>J.W. Berkery, S.A. Sabbagh, </a:t>
            </a:r>
            <a:r>
              <a:rPr lang="en-US" sz="1400" dirty="0" smtClean="0">
                <a:solidFill>
                  <a:srgbClr val="6600FF"/>
                </a:solidFill>
                <a:latin typeface="Arial"/>
                <a:cs typeface="Arial" pitchFamily="34" charset="0"/>
              </a:rPr>
              <a:t>R. Bell, </a:t>
            </a:r>
            <a:r>
              <a:rPr lang="en-US" sz="1400" i="1" dirty="0" smtClean="0">
                <a:solidFill>
                  <a:srgbClr val="6600FF"/>
                </a:solidFill>
                <a:latin typeface="Arial"/>
                <a:cs typeface="Arial" pitchFamily="34" charset="0"/>
              </a:rPr>
              <a:t>et </a:t>
            </a:r>
            <a:r>
              <a:rPr lang="en-US" sz="1400" i="1" dirty="0">
                <a:solidFill>
                  <a:srgbClr val="6600FF"/>
                </a:solidFill>
                <a:latin typeface="Arial"/>
                <a:cs typeface="Arial" pitchFamily="34" charset="0"/>
              </a:rPr>
              <a:t>al.</a:t>
            </a:r>
            <a:r>
              <a:rPr lang="en-US" sz="1400" dirty="0">
                <a:solidFill>
                  <a:srgbClr val="6600FF"/>
                </a:solidFill>
                <a:latin typeface="Arial"/>
                <a:cs typeface="Arial" pitchFamily="34" charset="0"/>
              </a:rPr>
              <a:t>, </a:t>
            </a:r>
            <a:r>
              <a:rPr lang="en-US" sz="1400" dirty="0" smtClean="0">
                <a:solidFill>
                  <a:srgbClr val="6600FF"/>
                </a:solidFill>
                <a:latin typeface="Arial"/>
                <a:cs typeface="Arial" pitchFamily="34" charset="0"/>
              </a:rPr>
              <a:t>submitted to Phys. Plasmas</a:t>
            </a:r>
            <a:r>
              <a:rPr lang="en-US" sz="1400" dirty="0">
                <a:solidFill>
                  <a:srgbClr val="6600FF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6600FF"/>
                </a:solidFill>
                <a:latin typeface="Arial"/>
                <a:cs typeface="Arial" pitchFamily="34" charset="0"/>
              </a:rPr>
              <a:t>(2017)</a:t>
            </a:r>
            <a:endParaRPr lang="en-US" sz="1400" dirty="0" smtClean="0">
              <a:solidFill>
                <a:srgbClr val="6600FF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34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35" name="Picture 34" descr="nstx_logo_cnvrtd.ai [Converted].tif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658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/>
          <a:stretch/>
        </p:blipFill>
        <p:spPr bwMode="auto">
          <a:xfrm>
            <a:off x="76200" y="1383792"/>
            <a:ext cx="4258235" cy="448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49" y="107575"/>
            <a:ext cx="8667752" cy="685800"/>
          </a:xfrm>
        </p:spPr>
        <p:txBody>
          <a:bodyPr/>
          <a:lstStyle/>
          <a:p>
            <a:pPr lvl="3"/>
            <a:r>
              <a:rPr lang="en-US" dirty="0">
                <a:latin typeface="+mj-lt"/>
                <a:cs typeface="Calibri" pitchFamily="34" charset="0"/>
              </a:rPr>
              <a:t>DECAF reduced kinetic model results </a:t>
            </a:r>
            <a:r>
              <a:rPr lang="en-US" dirty="0" smtClean="0">
                <a:latin typeface="+mj-lt"/>
                <a:cs typeface="Calibri" pitchFamily="34" charset="0"/>
              </a:rPr>
              <a:t>initially tested </a:t>
            </a:r>
            <a:r>
              <a:rPr lang="en-US" dirty="0">
                <a:latin typeface="+mj-lt"/>
                <a:cs typeface="Calibri" pitchFamily="34" charset="0"/>
              </a:rPr>
              <a:t>on a database of NSTX discharges with unstable RWMs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4495800"/>
            <a:ext cx="4800600" cy="2057400"/>
          </a:xfrm>
        </p:spPr>
        <p:txBody>
          <a:bodyPr/>
          <a:lstStyle/>
          <a:p>
            <a:r>
              <a:rPr lang="en-US" sz="2000" dirty="0" smtClean="0"/>
              <a:t>86% of shots are predicted unstable</a:t>
            </a:r>
          </a:p>
          <a:p>
            <a:r>
              <a:rPr lang="en-US" sz="2000" dirty="0" smtClean="0"/>
              <a:t>54% predicted unstable &lt; 300 </a:t>
            </a:r>
            <a:r>
              <a:rPr lang="en-US" sz="2000" dirty="0" err="1" smtClean="0"/>
              <a:t>ms</a:t>
            </a:r>
            <a:r>
              <a:rPr lang="en-US" sz="2000" dirty="0" smtClean="0"/>
              <a:t> (approx. 60</a:t>
            </a:r>
            <a:r>
              <a:rPr lang="en-US" sz="2000" dirty="0" smtClean="0">
                <a:latin typeface="Symbol" panose="05050102010706020507" pitchFamily="18" charset="2"/>
              </a:rPr>
              <a:t>t</a:t>
            </a:r>
            <a:r>
              <a:rPr lang="en-US" sz="2000" baseline="-25000" dirty="0" smtClean="0"/>
              <a:t>w</a:t>
            </a:r>
            <a:r>
              <a:rPr lang="en-US" sz="2000" dirty="0" smtClean="0"/>
              <a:t>) before current quench</a:t>
            </a:r>
          </a:p>
          <a:p>
            <a:r>
              <a:rPr lang="en-US" sz="2000" dirty="0" smtClean="0"/>
              <a:t>32% </a:t>
            </a:r>
            <a:r>
              <a:rPr lang="en-US" sz="2000" dirty="0"/>
              <a:t>predicted unstable &lt; </a:t>
            </a:r>
            <a:r>
              <a:rPr lang="en-US" sz="2000" dirty="0" smtClean="0"/>
              <a:t>450 </a:t>
            </a:r>
            <a:r>
              <a:rPr lang="en-US" sz="2000" dirty="0" err="1"/>
              <a:t>ms</a:t>
            </a:r>
            <a:r>
              <a:rPr lang="en-US" sz="2000" dirty="0"/>
              <a:t> </a:t>
            </a:r>
            <a:r>
              <a:rPr lang="en-US" sz="2000" dirty="0" smtClean="0"/>
              <a:t>before </a:t>
            </a:r>
            <a:r>
              <a:rPr lang="en-US" sz="2000" dirty="0"/>
              <a:t>current </a:t>
            </a:r>
            <a:r>
              <a:rPr lang="en-US" sz="2000" dirty="0" smtClean="0"/>
              <a:t>quench</a:t>
            </a:r>
          </a:p>
          <a:p>
            <a:pPr lvl="1"/>
            <a:r>
              <a:rPr lang="en-US" sz="1600" dirty="0" smtClean="0"/>
              <a:t>Mostly earlier cases are minor disruptions</a:t>
            </a:r>
            <a:endParaRPr lang="en-US" sz="1600" dirty="0"/>
          </a:p>
          <a:p>
            <a:endParaRPr lang="en-US" sz="2000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495800" y="1042872"/>
            <a:ext cx="44723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u="sng" dirty="0" smtClean="0">
                <a:solidFill>
                  <a:srgbClr val="6600FF"/>
                </a:solidFill>
                <a:latin typeface="+mj-lt"/>
              </a:rPr>
              <a:t>Predicted instability statistics (44 shots)</a:t>
            </a:r>
            <a:endParaRPr lang="en-US" sz="2000" u="sng" baseline="-25000" dirty="0">
              <a:solidFill>
                <a:srgbClr val="6600FF"/>
              </a:solidFill>
              <a:latin typeface="+mj-lt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57200" y="1043448"/>
            <a:ext cx="3601948" cy="37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u="sng" dirty="0" smtClean="0">
                <a:solidFill>
                  <a:srgbClr val="6600FF"/>
                </a:solidFill>
                <a:latin typeface="+mj-lt"/>
              </a:rPr>
              <a:t>Normalized growth rate vs. time</a:t>
            </a:r>
            <a:endParaRPr lang="en-US" sz="2000" u="sng" baseline="-25000" dirty="0">
              <a:solidFill>
                <a:srgbClr val="6600FF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29200" y="1219200"/>
            <a:ext cx="3303128" cy="3446259"/>
            <a:chOff x="5081862" y="1215630"/>
            <a:chExt cx="3303128" cy="3446259"/>
          </a:xfrm>
        </p:grpSpPr>
        <p:graphicFrame>
          <p:nvGraphicFramePr>
            <p:cNvPr id="32" name="Chart 3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24737703"/>
                </p:ext>
              </p:extLst>
            </p:nvPr>
          </p:nvGraphicFramePr>
          <p:xfrm>
            <a:off x="5081862" y="1215630"/>
            <a:ext cx="3303128" cy="34462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Rectangle 15"/>
            <p:cNvSpPr/>
            <p:nvPr/>
          </p:nvSpPr>
          <p:spPr>
            <a:xfrm>
              <a:off x="5921190" y="1591235"/>
              <a:ext cx="8386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Stable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(14%)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91726" y="2411505"/>
              <a:ext cx="122870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Instability &lt; 450 </a:t>
              </a:r>
              <a:r>
                <a:rPr lang="en-US" sz="18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efore disruption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(32%)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816129" y="2286000"/>
              <a:ext cx="122870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Instability &lt; 300 </a:t>
              </a:r>
              <a:r>
                <a:rPr lang="en-US" sz="18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efore disruption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(54%)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174683" y="2438400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74683" y="2844567"/>
            <a:ext cx="731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600" dirty="0">
              <a:solidFill>
                <a:srgbClr val="0099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1101531" y="2455178"/>
            <a:ext cx="0" cy="3659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1101531" y="2802424"/>
            <a:ext cx="0" cy="4147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18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19" name="Picture 18" descr="nstx_logo_cnvrtd.ai [Converted].tif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1796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0" t="47296" r="-1990" b="5034"/>
          <a:stretch/>
        </p:blipFill>
        <p:spPr>
          <a:xfrm>
            <a:off x="5056025" y="3324695"/>
            <a:ext cx="3835400" cy="2797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space rotation controller designed for NSTX-U using</a:t>
            </a:r>
            <a:br>
              <a:rPr lang="en-US" dirty="0"/>
            </a:br>
            <a:r>
              <a:rPr lang="en-US" dirty="0" smtClean="0"/>
              <a:t>non-resonant NTV and </a:t>
            </a:r>
            <a:r>
              <a:rPr lang="en-US" dirty="0"/>
              <a:t>NBI </a:t>
            </a:r>
            <a:r>
              <a:rPr lang="en-US" dirty="0" smtClean="0"/>
              <a:t>to maintain stable profiles</a:t>
            </a:r>
            <a:endParaRPr lang="en-US" dirty="0"/>
          </a:p>
        </p:txBody>
      </p:sp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158025"/>
              </p:ext>
            </p:extLst>
          </p:nvPr>
        </p:nvGraphicFramePr>
        <p:xfrm>
          <a:off x="914400" y="1230383"/>
          <a:ext cx="76962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8" name="Equation" r:id="rId4" imgW="4343400" imgH="495000" progId="Equation.DSMT4">
                  <p:embed/>
                </p:oleObj>
              </mc:Choice>
              <mc:Fallback>
                <p:oleObj name="Equation" r:id="rId4" imgW="43434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00" y="1230383"/>
                        <a:ext cx="7696200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" name="Content Placeholder 2"/>
          <p:cNvSpPr txBox="1">
            <a:spLocks/>
          </p:cNvSpPr>
          <p:nvPr/>
        </p:nvSpPr>
        <p:spPr bwMode="auto">
          <a:xfrm>
            <a:off x="228600" y="917956"/>
            <a:ext cx="8686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6075" indent="-346075">
              <a:spcBef>
                <a:spcPts val="0"/>
              </a:spcBef>
            </a:pPr>
            <a:r>
              <a:rPr lang="en-US" sz="2000" b="0" i="0" dirty="0"/>
              <a:t>Momentum force </a:t>
            </a:r>
            <a:r>
              <a:rPr lang="en-US" sz="2000" b="0" i="0" dirty="0" smtClean="0"/>
              <a:t>balance – </a:t>
            </a:r>
            <a:r>
              <a:rPr lang="en-US" sz="2000" b="0" i="1" kern="0" dirty="0" err="1" smtClean="0">
                <a:solidFill>
                  <a:srgbClr val="9900FF"/>
                </a:solidFill>
                <a:latin typeface="Symbol" panose="05050102010706020507" pitchFamily="18" charset="2"/>
              </a:rPr>
              <a:t>w</a:t>
            </a:r>
            <a:r>
              <a:rPr lang="en-US" sz="2000" b="0" i="1" kern="0" baseline="-25000" dirty="0" err="1" smtClean="0">
                <a:solidFill>
                  <a:srgbClr val="9900FF"/>
                </a:solidFill>
                <a:latin typeface="Symbol" panose="05050102010706020507" pitchFamily="18" charset="2"/>
              </a:rPr>
              <a:t>f</a:t>
            </a:r>
            <a:r>
              <a:rPr lang="en-US" sz="2000" b="0" i="0" kern="0" dirty="0" smtClean="0">
                <a:latin typeface="Symbol" panose="05050102010706020507" pitchFamily="18" charset="2"/>
              </a:rPr>
              <a:t> </a:t>
            </a:r>
            <a:r>
              <a:rPr lang="en-US" sz="2000" b="0" i="0" dirty="0" smtClean="0">
                <a:solidFill>
                  <a:srgbClr val="9900FF"/>
                </a:solidFill>
              </a:rPr>
              <a:t>decomposed into Bessel function states</a:t>
            </a:r>
          </a:p>
          <a:p>
            <a:pPr marL="346075" indent="-346075">
              <a:spcBef>
                <a:spcPts val="0"/>
              </a:spcBef>
            </a:pPr>
            <a:endParaRPr lang="en-US" b="0" i="0" dirty="0"/>
          </a:p>
          <a:p>
            <a:pPr marL="1146175" lvl="2" indent="-346075">
              <a:spcBef>
                <a:spcPts val="0"/>
              </a:spcBef>
            </a:pPr>
            <a:endParaRPr lang="en-US" sz="800" b="0" i="0" dirty="0" smtClean="0"/>
          </a:p>
          <a:p>
            <a:pPr marL="800100" lvl="2" indent="0">
              <a:spcBef>
                <a:spcPts val="0"/>
              </a:spcBef>
              <a:buNone/>
            </a:pPr>
            <a:endParaRPr lang="en-US" sz="800" b="0" i="0" dirty="0"/>
          </a:p>
          <a:p>
            <a:r>
              <a:rPr lang="en-US" sz="2000" b="0" i="0" kern="0" dirty="0" smtClean="0"/>
              <a:t>Neoclassical Toroidal Viscosity (NTV) torque:</a:t>
            </a:r>
            <a:endParaRPr lang="en-US" sz="2000" b="0" i="0" kern="0" dirty="0" smtClean="0">
              <a:solidFill>
                <a:srgbClr val="9900FF"/>
              </a:solidFill>
            </a:endParaRPr>
          </a:p>
          <a:p>
            <a:endParaRPr lang="en-US" sz="2000" kern="0" dirty="0"/>
          </a:p>
        </p:txBody>
      </p:sp>
      <p:graphicFrame>
        <p:nvGraphicFramePr>
          <p:cNvPr id="118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64631"/>
              </p:ext>
            </p:extLst>
          </p:nvPr>
        </p:nvGraphicFramePr>
        <p:xfrm>
          <a:off x="1143000" y="2273285"/>
          <a:ext cx="5388048" cy="527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9" name="Equation" r:id="rId6" imgW="2705040" imgH="279360" progId="Equation.DSMT4">
                  <p:embed/>
                </p:oleObj>
              </mc:Choice>
              <mc:Fallback>
                <p:oleObj name="Equation" r:id="rId6" imgW="27050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3000" y="2273285"/>
                        <a:ext cx="5388048" cy="527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6624105" y="6126154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y</a:t>
            </a:r>
            <a:r>
              <a:rPr lang="en-US" sz="2000" baseline="-25000" dirty="0" err="1">
                <a:solidFill>
                  <a:schemeClr val="tx1"/>
                </a:solidFill>
                <a:latin typeface="+mn-lt"/>
              </a:rPr>
              <a:t>N</a:t>
            </a:r>
            <a:endParaRPr lang="en-US" sz="2000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 rot="16200000">
            <a:off x="2831171" y="4385352"/>
            <a:ext cx="3387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NBI, -</a:t>
            </a:r>
            <a:r>
              <a:rPr lang="en-US" sz="1600" b="0" i="0" dirty="0" smtClean="0">
                <a:solidFill>
                  <a:srgbClr val="0000FF"/>
                </a:solidFill>
                <a:latin typeface="+mn-lt"/>
              </a:rPr>
              <a:t>NTV torque density (N/m</a:t>
            </a:r>
            <a:r>
              <a:rPr lang="en-US" sz="1600" b="0" i="0" baseline="30000" dirty="0" smtClean="0">
                <a:solidFill>
                  <a:srgbClr val="0000FF"/>
                </a:solidFill>
                <a:latin typeface="+mn-lt"/>
              </a:rPr>
              <a:t>2</a:t>
            </a:r>
            <a:r>
              <a:rPr lang="en-US" sz="1600" b="0" i="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US" sz="1600" b="0" i="0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75" name="Straight Arrow Connector 74"/>
          <p:cNvCxnSpPr/>
          <p:nvPr/>
        </p:nvCxnSpPr>
        <p:spPr bwMode="auto">
          <a:xfrm flipV="1">
            <a:off x="6019800" y="5310718"/>
            <a:ext cx="186948" cy="17217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 Box 19"/>
          <p:cNvSpPr txBox="1">
            <a:spLocks noChangeArrowheads="1"/>
          </p:cNvSpPr>
          <p:nvPr/>
        </p:nvSpPr>
        <p:spPr bwMode="auto">
          <a:xfrm>
            <a:off x="5003799" y="4975057"/>
            <a:ext cx="11759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FF0000"/>
                </a:solidFill>
                <a:latin typeface="+mn-lt"/>
              </a:rPr>
              <a:t>NBI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FF0000"/>
                </a:solidFill>
                <a:latin typeface="+mn-lt"/>
              </a:rPr>
              <a:t>Torque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(NSTX)</a:t>
            </a:r>
            <a:endParaRPr lang="en-US" sz="2000" b="0" i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7429900" y="3478674"/>
            <a:ext cx="1057175" cy="701965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+mn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96077" y="3160949"/>
            <a:ext cx="505267" cy="3324518"/>
            <a:chOff x="4267200" y="3160949"/>
            <a:chExt cx="505267" cy="3324518"/>
          </a:xfrm>
        </p:grpSpPr>
        <p:sp>
          <p:nvSpPr>
            <p:cNvPr id="39" name="TextBox 38"/>
            <p:cNvSpPr txBox="1"/>
            <p:nvPr/>
          </p:nvSpPr>
          <p:spPr>
            <a:xfrm>
              <a:off x="4267200" y="5895682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67200" y="4986868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67200" y="4075346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67200" y="3160949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5134275" y="6113492"/>
            <a:ext cx="3444647" cy="157358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17534" y="6077718"/>
            <a:ext cx="4114058" cy="369332"/>
            <a:chOff x="656925" y="4800600"/>
            <a:chExt cx="3810742" cy="369332"/>
          </a:xfrm>
        </p:grpSpPr>
        <p:sp>
          <p:nvSpPr>
            <p:cNvPr id="55" name="TextBox 54"/>
            <p:cNvSpPr txBox="1"/>
            <p:nvPr/>
          </p:nvSpPr>
          <p:spPr>
            <a:xfrm>
              <a:off x="6569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050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812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628558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0.6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2862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0.8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9624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99" name="Rectangle 98"/>
          <p:cNvSpPr/>
          <p:nvPr/>
        </p:nvSpPr>
        <p:spPr>
          <a:xfrm>
            <a:off x="4740974" y="2895600"/>
            <a:ext cx="4326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u="sng" kern="0" dirty="0" smtClean="0">
                <a:solidFill>
                  <a:srgbClr val="6600FF"/>
                </a:solidFill>
                <a:latin typeface="+mn-lt"/>
              </a:rPr>
              <a:t>NBI and NTV torque profiles for NSTX-U</a:t>
            </a:r>
            <a:endParaRPr lang="en-US" sz="1800" b="0" i="0" dirty="0">
              <a:solidFill>
                <a:srgbClr val="6600FF"/>
              </a:solidFill>
              <a:latin typeface="+mn-lt"/>
            </a:endParaRPr>
          </a:p>
        </p:txBody>
      </p:sp>
      <p:cxnSp>
        <p:nvCxnSpPr>
          <p:cNvPr id="86" name="Straight Arrow Connector 85"/>
          <p:cNvCxnSpPr>
            <a:stCxn id="59" idx="2"/>
          </p:cNvCxnSpPr>
          <p:nvPr/>
        </p:nvCxnSpPr>
        <p:spPr bwMode="auto">
          <a:xfrm flipH="1">
            <a:off x="7610554" y="4691924"/>
            <a:ext cx="409990" cy="684553"/>
          </a:xfrm>
          <a:prstGeom prst="straightConnector1">
            <a:avLst/>
          </a:prstGeom>
          <a:noFill/>
          <a:ln w="15875" cap="flat" cmpd="sng" algn="ctr">
            <a:solidFill>
              <a:srgbClr val="99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" y="3968115"/>
            <a:ext cx="2280597" cy="2458563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2366665" y="4180639"/>
            <a:ext cx="1708601" cy="1941239"/>
            <a:chOff x="3592645" y="4397529"/>
            <a:chExt cx="1824930" cy="2073406"/>
          </a:xfrm>
        </p:grpSpPr>
        <p:pic>
          <p:nvPicPr>
            <p:cNvPr id="49" name="Picture 48" descr="plot2NSTXv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645" y="4397529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Group 27"/>
            <p:cNvGrpSpPr>
              <a:grpSpLocks/>
            </p:cNvGrpSpPr>
            <p:nvPr/>
          </p:nvGrpSpPr>
          <p:grpSpPr bwMode="auto">
            <a:xfrm>
              <a:off x="3596212" y="4982458"/>
              <a:ext cx="1818986" cy="1174613"/>
              <a:chOff x="296" y="1708"/>
              <a:chExt cx="2888" cy="1756"/>
            </a:xfrm>
          </p:grpSpPr>
          <p:sp>
            <p:nvSpPr>
              <p:cNvPr id="51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9900"/>
                  </a:solidFill>
                </a:endParaRPr>
              </a:p>
            </p:txBody>
          </p:sp>
          <p:sp>
            <p:nvSpPr>
              <p:cNvPr id="52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4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69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3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65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6" name="Rectangle 75"/>
          <p:cNvSpPr/>
          <p:nvPr/>
        </p:nvSpPr>
        <p:spPr>
          <a:xfrm>
            <a:off x="1049620" y="2895600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u="sng" kern="0" dirty="0" smtClean="0">
                <a:solidFill>
                  <a:srgbClr val="6600FF"/>
                </a:solidFill>
                <a:latin typeface="+mn-lt"/>
              </a:rPr>
              <a:t>Momentum Actuators</a:t>
            </a:r>
            <a:endParaRPr lang="en-US" sz="1800" b="0" i="0" dirty="0">
              <a:solidFill>
                <a:srgbClr val="6600FF"/>
              </a:solidFill>
              <a:latin typeface="+mn-lt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23570" y="3331048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800" b="0" i="0" u="sng" kern="0" dirty="0" smtClean="0">
                <a:solidFill>
                  <a:srgbClr val="FF0000"/>
                </a:solidFill>
                <a:latin typeface="+mn-lt"/>
              </a:rPr>
              <a:t>New NBI</a:t>
            </a:r>
          </a:p>
          <a:p>
            <a:pPr algn="ctr">
              <a:buNone/>
            </a:pPr>
            <a:r>
              <a:rPr lang="en-US" sz="1800" kern="0" dirty="0" smtClean="0">
                <a:solidFill>
                  <a:srgbClr val="FF0000"/>
                </a:solidFill>
                <a:latin typeface="+mn-lt"/>
              </a:rPr>
              <a:t>(broaden rotation)</a:t>
            </a:r>
            <a:endParaRPr lang="en-US" sz="1800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178892" y="3324695"/>
            <a:ext cx="1970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800" b="0" i="0" u="sng" kern="0" dirty="0" smtClean="0">
                <a:solidFill>
                  <a:srgbClr val="6600FF"/>
                </a:solidFill>
                <a:latin typeface="+mn-lt"/>
              </a:rPr>
              <a:t>3D Field Coil</a:t>
            </a:r>
          </a:p>
          <a:p>
            <a:pPr algn="ctr">
              <a:buNone/>
            </a:pPr>
            <a:r>
              <a:rPr lang="en-US" sz="1800" kern="0" dirty="0" smtClean="0">
                <a:solidFill>
                  <a:srgbClr val="6600FF"/>
                </a:solidFill>
                <a:latin typeface="+mn-lt"/>
              </a:rPr>
              <a:t>(shape </a:t>
            </a:r>
            <a:r>
              <a:rPr lang="en-US" sz="1800" kern="0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w</a:t>
            </a:r>
            <a:r>
              <a:rPr lang="en-US" sz="1800" kern="0" baseline="-25000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f</a:t>
            </a:r>
            <a:r>
              <a:rPr lang="en-US" sz="1800" kern="0" dirty="0" smtClean="0">
                <a:solidFill>
                  <a:srgbClr val="6600FF"/>
                </a:solidFill>
                <a:latin typeface="+mn-lt"/>
              </a:rPr>
              <a:t> profile)</a:t>
            </a:r>
            <a:endParaRPr lang="en-US" sz="1800" b="0" i="0" dirty="0">
              <a:solidFill>
                <a:srgbClr val="6600FF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400" y="972712"/>
            <a:ext cx="8834170" cy="1829755"/>
          </a:xfrm>
          <a:prstGeom prst="rect">
            <a:avLst/>
          </a:prstGeom>
          <a:noFill/>
          <a:ln w="15875" cap="flat" cmpd="sng" algn="ctr">
            <a:solidFill>
              <a:srgbClr val="66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5056025" y="3324695"/>
            <a:ext cx="3585055" cy="27662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7479107" y="3984038"/>
            <a:ext cx="10828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dirty="0">
                <a:solidFill>
                  <a:srgbClr val="9900FF"/>
                </a:solidFill>
                <a:latin typeface="+mn-lt"/>
              </a:rPr>
              <a:t>-</a:t>
            </a:r>
            <a:r>
              <a:rPr lang="en-US" sz="2000" b="0" i="0" dirty="0" smtClean="0">
                <a:solidFill>
                  <a:srgbClr val="9900FF"/>
                </a:solidFill>
                <a:latin typeface="+mn-lt"/>
              </a:rPr>
              <a:t>NTV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9900FF"/>
                </a:solidFill>
                <a:latin typeface="+mn-lt"/>
              </a:rPr>
              <a:t>Torque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47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53" name="Picture 52" descr="nstx_logo_cnvrtd.ai [Converted].tif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4011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7" t="47614" r="1" b="5098"/>
          <a:stretch/>
        </p:blipFill>
        <p:spPr>
          <a:xfrm>
            <a:off x="5056024" y="3324695"/>
            <a:ext cx="3585055" cy="2788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space rotation controller designed for NSTX-U using</a:t>
            </a:r>
            <a:br>
              <a:rPr lang="en-US" dirty="0"/>
            </a:br>
            <a:r>
              <a:rPr lang="en-US" dirty="0" smtClean="0"/>
              <a:t>non-resonant NTV and </a:t>
            </a:r>
            <a:r>
              <a:rPr lang="en-US" dirty="0"/>
              <a:t>NBI </a:t>
            </a:r>
            <a:r>
              <a:rPr lang="en-US" dirty="0" smtClean="0"/>
              <a:t>to maintain stable profiles</a:t>
            </a:r>
            <a:endParaRPr lang="en-US" dirty="0"/>
          </a:p>
        </p:txBody>
      </p:sp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84539"/>
              </p:ext>
            </p:extLst>
          </p:nvPr>
        </p:nvGraphicFramePr>
        <p:xfrm>
          <a:off x="914400" y="1230383"/>
          <a:ext cx="76962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12" name="Equation" r:id="rId4" imgW="4343400" imgH="495000" progId="Equation.DSMT4">
                  <p:embed/>
                </p:oleObj>
              </mc:Choice>
              <mc:Fallback>
                <p:oleObj name="Equation" r:id="rId4" imgW="43434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00" y="1230383"/>
                        <a:ext cx="7696200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" name="Content Placeholder 2"/>
          <p:cNvSpPr txBox="1">
            <a:spLocks/>
          </p:cNvSpPr>
          <p:nvPr/>
        </p:nvSpPr>
        <p:spPr bwMode="auto">
          <a:xfrm>
            <a:off x="228600" y="917956"/>
            <a:ext cx="8686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6075" indent="-346075">
              <a:spcBef>
                <a:spcPts val="0"/>
              </a:spcBef>
            </a:pPr>
            <a:r>
              <a:rPr lang="en-US" sz="2000" b="0" i="0" dirty="0"/>
              <a:t>Momentum force </a:t>
            </a:r>
            <a:r>
              <a:rPr lang="en-US" sz="2000" b="0" i="0" dirty="0" smtClean="0"/>
              <a:t>balance – </a:t>
            </a:r>
            <a:r>
              <a:rPr lang="en-US" sz="2000" b="0" i="1" kern="0" dirty="0" err="1" smtClean="0">
                <a:solidFill>
                  <a:srgbClr val="9900FF"/>
                </a:solidFill>
                <a:latin typeface="Symbol" panose="05050102010706020507" pitchFamily="18" charset="2"/>
              </a:rPr>
              <a:t>w</a:t>
            </a:r>
            <a:r>
              <a:rPr lang="en-US" sz="2000" b="0" i="1" kern="0" baseline="-25000" dirty="0" err="1" smtClean="0">
                <a:solidFill>
                  <a:srgbClr val="9900FF"/>
                </a:solidFill>
                <a:latin typeface="Symbol" panose="05050102010706020507" pitchFamily="18" charset="2"/>
              </a:rPr>
              <a:t>f</a:t>
            </a:r>
            <a:r>
              <a:rPr lang="en-US" sz="2000" b="0" i="0" kern="0" dirty="0" smtClean="0">
                <a:latin typeface="Symbol" panose="05050102010706020507" pitchFamily="18" charset="2"/>
              </a:rPr>
              <a:t> </a:t>
            </a:r>
            <a:r>
              <a:rPr lang="en-US" sz="2000" b="0" i="0" dirty="0" smtClean="0">
                <a:solidFill>
                  <a:srgbClr val="9900FF"/>
                </a:solidFill>
              </a:rPr>
              <a:t>decomposed into Bessel function states</a:t>
            </a:r>
          </a:p>
          <a:p>
            <a:pPr marL="346075" indent="-346075">
              <a:spcBef>
                <a:spcPts val="0"/>
              </a:spcBef>
            </a:pPr>
            <a:endParaRPr lang="en-US" b="0" i="0" dirty="0"/>
          </a:p>
          <a:p>
            <a:pPr marL="1146175" lvl="2" indent="-346075">
              <a:spcBef>
                <a:spcPts val="0"/>
              </a:spcBef>
            </a:pPr>
            <a:endParaRPr lang="en-US" sz="800" b="0" i="0" dirty="0" smtClean="0"/>
          </a:p>
          <a:p>
            <a:pPr marL="800100" lvl="2" indent="0">
              <a:spcBef>
                <a:spcPts val="0"/>
              </a:spcBef>
              <a:buNone/>
            </a:pPr>
            <a:endParaRPr lang="en-US" sz="800" b="0" i="0" dirty="0"/>
          </a:p>
          <a:p>
            <a:r>
              <a:rPr lang="en-US" sz="2000" kern="0" dirty="0"/>
              <a:t>Neoclassical Toroidal Viscosity (NTV) </a:t>
            </a:r>
            <a:r>
              <a:rPr lang="en-US" sz="2000" b="0" i="0" kern="0" dirty="0" smtClean="0"/>
              <a:t>torque:</a:t>
            </a:r>
            <a:endParaRPr lang="en-US" sz="2000" b="0" i="0" kern="0" dirty="0" smtClean="0">
              <a:solidFill>
                <a:srgbClr val="9900FF"/>
              </a:solidFill>
            </a:endParaRPr>
          </a:p>
          <a:p>
            <a:endParaRPr lang="en-US" sz="2000" kern="0" dirty="0"/>
          </a:p>
        </p:txBody>
      </p:sp>
      <p:graphicFrame>
        <p:nvGraphicFramePr>
          <p:cNvPr id="118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628355"/>
              </p:ext>
            </p:extLst>
          </p:nvPr>
        </p:nvGraphicFramePr>
        <p:xfrm>
          <a:off x="1143000" y="2273285"/>
          <a:ext cx="5388048" cy="527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13" name="Equation" r:id="rId6" imgW="2705040" imgH="279360" progId="Equation.DSMT4">
                  <p:embed/>
                </p:oleObj>
              </mc:Choice>
              <mc:Fallback>
                <p:oleObj name="Equation" r:id="rId6" imgW="27050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3000" y="2273285"/>
                        <a:ext cx="5388048" cy="527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 rot="16200000">
            <a:off x="2831171" y="4385352"/>
            <a:ext cx="3387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NBI, -</a:t>
            </a:r>
            <a:r>
              <a:rPr lang="en-US" sz="1600" b="0" i="0" dirty="0" smtClean="0">
                <a:solidFill>
                  <a:srgbClr val="0000FF"/>
                </a:solidFill>
                <a:latin typeface="+mn-lt"/>
              </a:rPr>
              <a:t>NTV torque density (N/m</a:t>
            </a:r>
            <a:r>
              <a:rPr lang="en-US" sz="1600" b="0" i="0" baseline="30000" dirty="0" smtClean="0">
                <a:solidFill>
                  <a:srgbClr val="0000FF"/>
                </a:solidFill>
                <a:latin typeface="+mn-lt"/>
              </a:rPr>
              <a:t>2</a:t>
            </a:r>
            <a:r>
              <a:rPr lang="en-US" sz="1600" b="0" i="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US" sz="1600" b="0" i="0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75" name="Straight Arrow Connector 74"/>
          <p:cNvCxnSpPr/>
          <p:nvPr/>
        </p:nvCxnSpPr>
        <p:spPr bwMode="auto">
          <a:xfrm flipV="1">
            <a:off x="6019800" y="5310718"/>
            <a:ext cx="186948" cy="17217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 Box 19"/>
          <p:cNvSpPr txBox="1">
            <a:spLocks noChangeArrowheads="1"/>
          </p:cNvSpPr>
          <p:nvPr/>
        </p:nvSpPr>
        <p:spPr bwMode="auto">
          <a:xfrm>
            <a:off x="5003799" y="4975057"/>
            <a:ext cx="11759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FF0000"/>
                </a:solidFill>
                <a:latin typeface="+mn-lt"/>
              </a:rPr>
              <a:t>NBI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FF0000"/>
                </a:solidFill>
                <a:latin typeface="+mn-lt"/>
              </a:rPr>
              <a:t>Torque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(NSTX)</a:t>
            </a:r>
            <a:endParaRPr lang="en-US" sz="2000" b="0" i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7429900" y="3478674"/>
            <a:ext cx="1057175" cy="701965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+mn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96077" y="3160949"/>
            <a:ext cx="505267" cy="3324518"/>
            <a:chOff x="4267200" y="3160949"/>
            <a:chExt cx="505267" cy="3324518"/>
          </a:xfrm>
        </p:grpSpPr>
        <p:sp>
          <p:nvSpPr>
            <p:cNvPr id="39" name="TextBox 38"/>
            <p:cNvSpPr txBox="1"/>
            <p:nvPr/>
          </p:nvSpPr>
          <p:spPr>
            <a:xfrm>
              <a:off x="4267200" y="5895682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67200" y="4986868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67200" y="4075346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67200" y="3160949"/>
              <a:ext cx="505267" cy="589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5134275" y="6113492"/>
            <a:ext cx="3444647" cy="157358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+mn-lt"/>
            </a:endParaRPr>
          </a:p>
        </p:txBody>
      </p:sp>
      <p:cxnSp>
        <p:nvCxnSpPr>
          <p:cNvPr id="82" name="Straight Arrow Connector 81"/>
          <p:cNvCxnSpPr/>
          <p:nvPr/>
        </p:nvCxnSpPr>
        <p:spPr bwMode="auto">
          <a:xfrm flipH="1">
            <a:off x="6624105" y="4180639"/>
            <a:ext cx="300528" cy="644089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Rectangle 98"/>
          <p:cNvSpPr/>
          <p:nvPr/>
        </p:nvSpPr>
        <p:spPr>
          <a:xfrm>
            <a:off x="4740974" y="2895600"/>
            <a:ext cx="4326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u="sng" kern="0" dirty="0" smtClean="0">
                <a:solidFill>
                  <a:srgbClr val="0000FF"/>
                </a:solidFill>
                <a:latin typeface="+mn-lt"/>
              </a:rPr>
              <a:t>NBI and NTV torque profiles for NSTX-U</a:t>
            </a:r>
            <a:endParaRPr lang="en-US" sz="1800" b="0" i="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85" name="Text Box 19"/>
          <p:cNvSpPr txBox="1">
            <a:spLocks noChangeArrowheads="1"/>
          </p:cNvSpPr>
          <p:nvPr/>
        </p:nvSpPr>
        <p:spPr bwMode="auto">
          <a:xfrm>
            <a:off x="5748130" y="3465422"/>
            <a:ext cx="1856198" cy="769441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200" b="0" i="0" dirty="0" smtClean="0">
                <a:solidFill>
                  <a:srgbClr val="FF0000"/>
                </a:solidFill>
                <a:latin typeface="+mn-lt"/>
              </a:rPr>
              <a:t>NBI Torque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(NSTX-U)</a:t>
            </a:r>
            <a:endParaRPr lang="en-US" sz="2200" b="0" i="0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86" name="Straight Arrow Connector 85"/>
          <p:cNvCxnSpPr>
            <a:stCxn id="59" idx="2"/>
          </p:cNvCxnSpPr>
          <p:nvPr/>
        </p:nvCxnSpPr>
        <p:spPr bwMode="auto">
          <a:xfrm flipH="1">
            <a:off x="7610554" y="4691924"/>
            <a:ext cx="409990" cy="684553"/>
          </a:xfrm>
          <a:prstGeom prst="straightConnector1">
            <a:avLst/>
          </a:prstGeom>
          <a:noFill/>
          <a:ln w="15875" cap="flat" cmpd="sng" algn="ctr">
            <a:solidFill>
              <a:srgbClr val="99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" y="3968115"/>
            <a:ext cx="2280597" cy="2458563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2366665" y="4180639"/>
            <a:ext cx="1708601" cy="1941239"/>
            <a:chOff x="3592645" y="4397529"/>
            <a:chExt cx="1824930" cy="2073406"/>
          </a:xfrm>
        </p:grpSpPr>
        <p:pic>
          <p:nvPicPr>
            <p:cNvPr id="49" name="Picture 48" descr="plot2NSTXv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645" y="4397529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Group 27"/>
            <p:cNvGrpSpPr>
              <a:grpSpLocks/>
            </p:cNvGrpSpPr>
            <p:nvPr/>
          </p:nvGrpSpPr>
          <p:grpSpPr bwMode="auto">
            <a:xfrm>
              <a:off x="3596212" y="4982458"/>
              <a:ext cx="1818986" cy="1174613"/>
              <a:chOff x="296" y="1708"/>
              <a:chExt cx="2888" cy="1756"/>
            </a:xfrm>
          </p:grpSpPr>
          <p:sp>
            <p:nvSpPr>
              <p:cNvPr id="51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9900"/>
                  </a:solidFill>
                </a:endParaRPr>
              </a:p>
            </p:txBody>
          </p:sp>
          <p:sp>
            <p:nvSpPr>
              <p:cNvPr id="52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4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69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3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65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6" name="Rectangle 75"/>
          <p:cNvSpPr/>
          <p:nvPr/>
        </p:nvSpPr>
        <p:spPr>
          <a:xfrm>
            <a:off x="1049620" y="2895600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 kern="0" dirty="0">
                <a:solidFill>
                  <a:srgbClr val="6600FF"/>
                </a:solidFill>
                <a:latin typeface="+mn-lt"/>
              </a:rPr>
              <a:t>Momentum Actuators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23570" y="3331048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800" b="0" i="0" u="sng" kern="0" dirty="0" smtClean="0">
                <a:solidFill>
                  <a:srgbClr val="FF0000"/>
                </a:solidFill>
                <a:latin typeface="+mn-lt"/>
              </a:rPr>
              <a:t>New NBI</a:t>
            </a:r>
          </a:p>
          <a:p>
            <a:pPr algn="ctr">
              <a:buNone/>
            </a:pPr>
            <a:r>
              <a:rPr lang="en-US" sz="1800" kern="0" dirty="0" smtClean="0">
                <a:solidFill>
                  <a:srgbClr val="FF0000"/>
                </a:solidFill>
                <a:latin typeface="+mn-lt"/>
              </a:rPr>
              <a:t>(broaden rotation)</a:t>
            </a:r>
            <a:endParaRPr lang="en-US" sz="1800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178892" y="3324695"/>
            <a:ext cx="1970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800" b="0" i="0" u="sng" kern="0" dirty="0" smtClean="0">
                <a:solidFill>
                  <a:srgbClr val="6600FF"/>
                </a:solidFill>
                <a:latin typeface="+mn-lt"/>
              </a:rPr>
              <a:t>3D Field Coil</a:t>
            </a:r>
          </a:p>
          <a:p>
            <a:pPr algn="ctr">
              <a:buNone/>
            </a:pPr>
            <a:r>
              <a:rPr lang="en-US" sz="1800" kern="0" dirty="0" smtClean="0">
                <a:solidFill>
                  <a:srgbClr val="6600FF"/>
                </a:solidFill>
                <a:latin typeface="+mn-lt"/>
              </a:rPr>
              <a:t>(shape </a:t>
            </a:r>
            <a:r>
              <a:rPr lang="en-US" sz="1800" kern="0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w</a:t>
            </a:r>
            <a:r>
              <a:rPr lang="en-US" sz="1800" kern="0" baseline="-25000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f</a:t>
            </a:r>
            <a:r>
              <a:rPr lang="en-US" sz="1800" kern="0" dirty="0" smtClean="0">
                <a:solidFill>
                  <a:srgbClr val="6600FF"/>
                </a:solidFill>
                <a:latin typeface="+mn-lt"/>
              </a:rPr>
              <a:t> profile)</a:t>
            </a:r>
            <a:endParaRPr lang="en-US" sz="1800" b="0" i="0" dirty="0">
              <a:solidFill>
                <a:srgbClr val="6600FF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400" y="972712"/>
            <a:ext cx="8834170" cy="1829755"/>
          </a:xfrm>
          <a:prstGeom prst="rect">
            <a:avLst/>
          </a:prstGeom>
          <a:noFill/>
          <a:ln w="15875" cap="flat" cmpd="sng" algn="ctr">
            <a:solidFill>
              <a:srgbClr val="66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5056025" y="3324695"/>
            <a:ext cx="3585055" cy="27662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7479107" y="3984038"/>
            <a:ext cx="10828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dirty="0">
                <a:solidFill>
                  <a:srgbClr val="9900FF"/>
                </a:solidFill>
                <a:latin typeface="+mn-lt"/>
              </a:rPr>
              <a:t>-</a:t>
            </a:r>
            <a:r>
              <a:rPr lang="en-US" sz="2000" b="0" i="0" dirty="0" smtClean="0">
                <a:solidFill>
                  <a:srgbClr val="9900FF"/>
                </a:solidFill>
                <a:latin typeface="+mn-lt"/>
              </a:rPr>
              <a:t>NTV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9900FF"/>
                </a:solidFill>
                <a:latin typeface="+mn-lt"/>
              </a:rPr>
              <a:t>Torque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24105" y="6126154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y</a:t>
            </a:r>
            <a:r>
              <a:rPr lang="en-US" sz="2000" baseline="-25000" dirty="0" err="1">
                <a:solidFill>
                  <a:schemeClr val="tx1"/>
                </a:solidFill>
                <a:latin typeface="+mn-lt"/>
              </a:rPr>
              <a:t>N</a:t>
            </a:r>
            <a:endParaRPr lang="en-US" sz="2000" baseline="-25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817534" y="6077718"/>
            <a:ext cx="4114058" cy="369332"/>
            <a:chOff x="656925" y="4800600"/>
            <a:chExt cx="3810742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6569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3050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9812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28558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0.6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2862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0.8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9624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56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60" name="Picture 59" descr="nstx_logo_cnvrtd.ai [Converted].tif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457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62338" y="5611395"/>
            <a:ext cx="6705600" cy="685800"/>
          </a:xfrm>
          <a:prstGeom prst="rect">
            <a:avLst/>
          </a:prstGeom>
          <a:solidFill>
            <a:srgbClr val="FFFF99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The </a:t>
            </a:r>
            <a:r>
              <a:rPr lang="en-US" dirty="0" smtClean="0"/>
              <a:t>research shown here verified understanding </a:t>
            </a:r>
            <a:r>
              <a:rPr lang="en-US" dirty="0"/>
              <a:t>of resistive wall mode (RWM) stability </a:t>
            </a:r>
            <a:r>
              <a:rPr lang="en-US" dirty="0" smtClean="0"/>
              <a:t>physics using kinetic </a:t>
            </a:r>
            <a:r>
              <a:rPr lang="en-US" dirty="0"/>
              <a:t>MHD </a:t>
            </a:r>
            <a:r>
              <a:rPr lang="en-US" dirty="0" smtClean="0"/>
              <a:t>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5" y="990600"/>
            <a:ext cx="8763000" cy="5105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altLang="en-US" b="1" dirty="0">
                <a:solidFill>
                  <a:srgbClr val="FF0000"/>
                </a:solidFill>
              </a:rPr>
              <a:t>Importance: Strongly growing RWMs cause disruptions</a:t>
            </a:r>
          </a:p>
          <a:p>
            <a:pPr lvl="1">
              <a:spcBef>
                <a:spcPts val="6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altLang="en-US" dirty="0">
                <a:solidFill>
                  <a:srgbClr val="0000FF"/>
                </a:solidFill>
              </a:rPr>
              <a:t>Also cause large stored energy collapse (minor disruption) with	 </a:t>
            </a:r>
            <a:r>
              <a:rPr lang="en-US" altLang="en-US" dirty="0" err="1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en-US" altLang="en-US" dirty="0" err="1">
                <a:solidFill>
                  <a:srgbClr val="0000FF"/>
                </a:solidFill>
              </a:rPr>
              <a:t>Wtot</a:t>
            </a:r>
            <a:r>
              <a:rPr lang="en-US" altLang="en-US" dirty="0">
                <a:solidFill>
                  <a:srgbClr val="0000FF"/>
                </a:solidFill>
              </a:rPr>
              <a:t> ~ 60% (~ 200 MJ in ITER)</a:t>
            </a:r>
          </a:p>
          <a:p>
            <a:pPr lvl="2">
              <a:spcBef>
                <a:spcPts val="600"/>
              </a:spcBef>
              <a:buSzPct val="180000"/>
            </a:pPr>
            <a:r>
              <a:rPr lang="en-US" altLang="en-US" dirty="0">
                <a:solidFill>
                  <a:srgbClr val="6600FF"/>
                </a:solidFill>
              </a:rPr>
              <a:t>For comparison, large ELMs have </a:t>
            </a:r>
            <a:r>
              <a:rPr lang="en-US" altLang="en-US" dirty="0" err="1">
                <a:solidFill>
                  <a:srgbClr val="6600FF"/>
                </a:solidFill>
                <a:latin typeface="Symbol" panose="05050102010706020507" pitchFamily="18" charset="2"/>
              </a:rPr>
              <a:t>D</a:t>
            </a:r>
            <a:r>
              <a:rPr lang="en-US" altLang="en-US" dirty="0" err="1">
                <a:solidFill>
                  <a:srgbClr val="6600FF"/>
                </a:solidFill>
              </a:rPr>
              <a:t>Wtot</a:t>
            </a:r>
            <a:r>
              <a:rPr lang="en-US" altLang="en-US" dirty="0">
                <a:solidFill>
                  <a:srgbClr val="6600FF"/>
                </a:solidFill>
              </a:rPr>
              <a:t> ~ 6% (20 MJ in ITER)</a:t>
            </a:r>
          </a:p>
          <a:p>
            <a:pPr marL="457200" lvl="1" indent="0">
              <a:spcBef>
                <a:spcPts val="1800"/>
              </a:spcBef>
              <a:buClr>
                <a:srgbClr val="3333FF"/>
              </a:buClr>
              <a:buSzPct val="75000"/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457200" lvl="1" indent="0">
              <a:spcBef>
                <a:spcPts val="1800"/>
              </a:spcBef>
              <a:buClr>
                <a:srgbClr val="3333FF"/>
              </a:buClr>
              <a:buSzPct val="75000"/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spcBef>
                <a:spcPts val="1800"/>
              </a:spcBef>
              <a:buClr>
                <a:srgbClr val="3333FF"/>
              </a:buClr>
              <a:buSzPct val="75000"/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457200" lvl="1" indent="0">
              <a:spcBef>
                <a:spcPts val="1800"/>
              </a:spcBef>
              <a:buClr>
                <a:srgbClr val="3333FF"/>
              </a:buClr>
              <a:buSzPct val="75000"/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spcBef>
                <a:spcPts val="1800"/>
              </a:spcBef>
              <a:buClr>
                <a:srgbClr val="3333FF"/>
              </a:buClr>
              <a:buSzPct val="75000"/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600"/>
              </a:spcBef>
              <a:buClr>
                <a:srgbClr val="FF3300"/>
              </a:buClr>
              <a:buSzPct val="75000"/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6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7" name="Picture 6" descr="nstx_logo_cnvrtd.ai [Converted].tif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5479" y="2642118"/>
            <a:ext cx="6506546" cy="307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kern="0" dirty="0" smtClean="0">
                <a:solidFill>
                  <a:srgbClr val="0000FF"/>
                </a:solidFill>
              </a:rPr>
              <a:t>RWM: a global kink/ballooning mode with growth rate, rotation slowed by conducting wall (~ 1/</a:t>
            </a:r>
            <a:r>
              <a:rPr lang="en-US" kern="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t</a:t>
            </a:r>
            <a:r>
              <a:rPr lang="en-US" kern="0" baseline="-25000" dirty="0" err="1" smtClean="0">
                <a:solidFill>
                  <a:srgbClr val="0000FF"/>
                </a:solidFill>
              </a:rPr>
              <a:t>wall</a:t>
            </a:r>
            <a:r>
              <a:rPr lang="en-US" kern="0" dirty="0" smtClean="0">
                <a:solidFill>
                  <a:srgbClr val="0000FF"/>
                </a:solidFill>
              </a:rPr>
              <a:t>) </a:t>
            </a:r>
          </a:p>
          <a:p>
            <a:pPr lvl="1">
              <a:spcBef>
                <a:spcPts val="1200"/>
              </a:spcBef>
            </a:pPr>
            <a:r>
              <a:rPr lang="en-US" kern="0" dirty="0" smtClean="0">
                <a:solidFill>
                  <a:srgbClr val="0000FF"/>
                </a:solidFill>
              </a:rPr>
              <a:t>RWM typically doesn’t occur when strong tearing modes (TM) appear</a:t>
            </a:r>
          </a:p>
          <a:p>
            <a:pPr lvl="2">
              <a:spcBef>
                <a:spcPts val="600"/>
              </a:spcBef>
            </a:pPr>
            <a:r>
              <a:rPr lang="en-US" sz="1800" kern="0" dirty="0" smtClean="0">
                <a:solidFill>
                  <a:srgbClr val="6600FF"/>
                </a:solidFill>
              </a:rPr>
              <a:t>But, what happens when TMs are avoided / controlled (as is planned for ITER)?</a:t>
            </a:r>
          </a:p>
          <a:p>
            <a:pPr lvl="1">
              <a:spcBef>
                <a:spcPts val="1200"/>
              </a:spcBef>
            </a:pPr>
            <a:r>
              <a:rPr lang="en-US" kern="0" dirty="0" smtClean="0">
                <a:solidFill>
                  <a:srgbClr val="0000FF"/>
                </a:solidFill>
              </a:rPr>
              <a:t>RWM evolution is also dangerous as it can itself trigger TMs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5592145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kern="0" dirty="0" smtClean="0">
                <a:solidFill>
                  <a:srgbClr val="FF0000"/>
                </a:solidFill>
                <a:latin typeface="Arial"/>
                <a:ea typeface="+mn-ea"/>
              </a:rPr>
              <a:t>RWM stability </a:t>
            </a:r>
            <a:r>
              <a:rPr lang="en-US" altLang="en-US" sz="2000" kern="0" dirty="0">
                <a:solidFill>
                  <a:srgbClr val="FF0000"/>
                </a:solidFill>
                <a:latin typeface="Arial"/>
                <a:ea typeface="+mn-ea"/>
              </a:rPr>
              <a:t>physics must be understood to best assess </a:t>
            </a:r>
            <a:r>
              <a:rPr lang="en-US" altLang="en-US" sz="2000" kern="0" dirty="0" smtClean="0">
                <a:solidFill>
                  <a:srgbClr val="FF0000"/>
                </a:solidFill>
                <a:latin typeface="Arial"/>
                <a:ea typeface="+mn-ea"/>
              </a:rPr>
              <a:t>techniques </a:t>
            </a:r>
            <a:r>
              <a:rPr lang="en-US" altLang="en-US" sz="2000" kern="0" dirty="0">
                <a:solidFill>
                  <a:srgbClr val="FF0000"/>
                </a:solidFill>
                <a:latin typeface="Arial"/>
                <a:ea typeface="+mn-ea"/>
              </a:rPr>
              <a:t>for </a:t>
            </a:r>
            <a:r>
              <a:rPr lang="en-US" altLang="en-US" sz="2000" b="1" u="sng" kern="0" dirty="0">
                <a:solidFill>
                  <a:srgbClr val="FF0000"/>
                </a:solidFill>
                <a:latin typeface="Arial"/>
                <a:ea typeface="+mn-ea"/>
              </a:rPr>
              <a:t>disruption avoidance</a:t>
            </a:r>
            <a:endParaRPr lang="en-US" sz="1800" b="1" dirty="0">
              <a:latin typeface="+mn-lt"/>
            </a:endParaRPr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6646652" y="2456629"/>
            <a:ext cx="23577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u="sng" dirty="0" smtClean="0">
                <a:solidFill>
                  <a:srgbClr val="FF0000"/>
                </a:solidFill>
                <a:latin typeface="+mn-lt"/>
                <a:ea typeface="+mn-ea"/>
              </a:rPr>
              <a:t>Experimental RWM reconstruction in NSTX</a:t>
            </a: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7162800" y="5744515"/>
            <a:ext cx="180858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300" dirty="0" smtClean="0">
                <a:solidFill>
                  <a:srgbClr val="9900CC"/>
                </a:solidFill>
                <a:latin typeface="+mn-lt"/>
                <a:ea typeface="+mn-ea"/>
              </a:rPr>
              <a:t>(S.A. Sabbagh, et al., </a:t>
            </a:r>
            <a:r>
              <a:rPr lang="en-US" altLang="en-US" sz="1300" dirty="0" err="1" smtClean="0">
                <a:solidFill>
                  <a:srgbClr val="9900CC"/>
                </a:solidFill>
                <a:latin typeface="+mn-lt"/>
                <a:ea typeface="+mn-ea"/>
              </a:rPr>
              <a:t>Nucl</a:t>
            </a:r>
            <a:r>
              <a:rPr lang="en-US" altLang="en-US" sz="1300" dirty="0" smtClean="0">
                <a:solidFill>
                  <a:srgbClr val="9900CC"/>
                </a:solidFill>
                <a:latin typeface="+mn-lt"/>
                <a:ea typeface="+mn-ea"/>
              </a:rPr>
              <a:t>. Fusion </a:t>
            </a:r>
            <a:r>
              <a:rPr lang="en-US" altLang="en-US" sz="1300" b="1" dirty="0" smtClean="0">
                <a:solidFill>
                  <a:srgbClr val="9900CC"/>
                </a:solidFill>
                <a:latin typeface="+mn-lt"/>
                <a:ea typeface="+mn-ea"/>
              </a:rPr>
              <a:t>46</a:t>
            </a:r>
            <a:r>
              <a:rPr lang="en-US" altLang="en-US" sz="1300" dirty="0" smtClean="0">
                <a:solidFill>
                  <a:srgbClr val="9900CC"/>
                </a:solidFill>
                <a:latin typeface="+mn-lt"/>
                <a:ea typeface="+mn-ea"/>
              </a:rPr>
              <a:t> (2006) 635)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30" y="3380170"/>
            <a:ext cx="2339524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36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55"/>
            <a:ext cx="9144000" cy="815975"/>
          </a:xfrm>
        </p:spPr>
        <p:txBody>
          <a:bodyPr/>
          <a:lstStyle/>
          <a:p>
            <a:r>
              <a:rPr lang="en-US" dirty="0"/>
              <a:t>NTV physics studies for rotation control: </a:t>
            </a:r>
            <a:r>
              <a:rPr lang="en-US" dirty="0" smtClean="0"/>
              <a:t>measured NTV torque density profiles quantitatively compare well to theory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4968" y="5248275"/>
            <a:ext cx="8915400" cy="1196790"/>
          </a:xfrm>
        </p:spPr>
        <p:txBody>
          <a:bodyPr/>
          <a:lstStyle/>
          <a:p>
            <a:r>
              <a:rPr lang="en-US" sz="2000" i="1" dirty="0" smtClean="0"/>
              <a:t>T</a:t>
            </a:r>
            <a:r>
              <a:rPr lang="en-US" sz="2000" i="1" baseline="-25000" dirty="0" smtClean="0"/>
              <a:t>NTV</a:t>
            </a:r>
            <a:r>
              <a:rPr lang="en-US" sz="2000" dirty="0" smtClean="0"/>
              <a:t> (theory) scaled to match </a:t>
            </a:r>
            <a:r>
              <a:rPr lang="en-US" sz="2000" i="1" dirty="0" smtClean="0"/>
              <a:t>peak</a:t>
            </a:r>
            <a:r>
              <a:rPr lang="en-US" sz="2000" dirty="0" smtClean="0"/>
              <a:t> value of measured </a:t>
            </a:r>
            <a:r>
              <a:rPr lang="en-US" sz="2000" i="1" dirty="0"/>
              <a:t>-</a:t>
            </a:r>
            <a:r>
              <a:rPr lang="en-US" sz="2000" i="1" dirty="0" err="1" smtClean="0"/>
              <a:t>dL</a:t>
            </a:r>
            <a:r>
              <a:rPr lang="en-US" sz="2000" i="1" dirty="0" smtClean="0"/>
              <a:t>/</a:t>
            </a:r>
            <a:r>
              <a:rPr lang="en-US" sz="2000" i="1" dirty="0" err="1" smtClean="0"/>
              <a:t>dt</a:t>
            </a:r>
            <a:r>
              <a:rPr lang="en-US" sz="2000" dirty="0" smtClean="0"/>
              <a:t> </a:t>
            </a:r>
            <a:endParaRPr lang="en-US" sz="2000" dirty="0"/>
          </a:p>
          <a:p>
            <a:pPr lvl="1"/>
            <a:r>
              <a:rPr lang="en-US" sz="1600" dirty="0" smtClean="0"/>
              <a:t>Scale factor (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dL</a:t>
            </a:r>
            <a:r>
              <a:rPr lang="en-US" sz="1600" i="1" dirty="0" smtClean="0"/>
              <a:t>/</a:t>
            </a:r>
            <a:r>
              <a:rPr lang="en-US" sz="1600" i="1" dirty="0" err="1" smtClean="0"/>
              <a:t>dt</a:t>
            </a:r>
            <a:r>
              <a:rPr lang="en-US" sz="1600" i="1" dirty="0" smtClean="0"/>
              <a:t>)/T</a:t>
            </a:r>
            <a:r>
              <a:rPr lang="en-US" sz="1600" i="1" baseline="-25000" dirty="0" smtClean="0"/>
              <a:t>NTV</a:t>
            </a:r>
            <a:r>
              <a:rPr lang="en-US" sz="1600" i="1" dirty="0" smtClean="0"/>
              <a:t>) </a:t>
            </a:r>
            <a:r>
              <a:rPr lang="en-US" sz="1600" dirty="0" smtClean="0"/>
              <a:t>= </a:t>
            </a:r>
            <a:r>
              <a:rPr lang="en-US" sz="1600" dirty="0" smtClean="0">
                <a:solidFill>
                  <a:srgbClr val="9900FF"/>
                </a:solidFill>
              </a:rPr>
              <a:t>1.7</a:t>
            </a:r>
            <a:r>
              <a:rPr lang="en-US" sz="1600" dirty="0" smtClean="0"/>
              <a:t> and </a:t>
            </a:r>
            <a:r>
              <a:rPr lang="en-US" sz="1600" dirty="0" smtClean="0">
                <a:solidFill>
                  <a:srgbClr val="9900FF"/>
                </a:solidFill>
              </a:rPr>
              <a:t>0.6</a:t>
            </a:r>
            <a:r>
              <a:rPr lang="en-US" sz="1600" dirty="0" smtClean="0"/>
              <a:t> for cases shown above – </a:t>
            </a:r>
            <a:r>
              <a:rPr lang="en-US" sz="1600" dirty="0" smtClean="0">
                <a:solidFill>
                  <a:srgbClr val="9900FF"/>
                </a:solidFill>
              </a:rPr>
              <a:t>O(1) </a:t>
            </a:r>
            <a:r>
              <a:rPr lang="en-US" sz="1600" dirty="0" smtClean="0">
                <a:solidFill>
                  <a:srgbClr val="9900FF"/>
                </a:solidFill>
              </a:rPr>
              <a:t>agreement</a:t>
            </a:r>
            <a:endParaRPr lang="en-US" sz="1600" dirty="0" smtClean="0">
              <a:solidFill>
                <a:srgbClr val="99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00280" y="895295"/>
            <a:ext cx="4477871" cy="4410111"/>
            <a:chOff x="4343400" y="916631"/>
            <a:chExt cx="4477871" cy="441011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77" b="7234"/>
            <a:stretch/>
          </p:blipFill>
          <p:spPr>
            <a:xfrm>
              <a:off x="4343400" y="1000225"/>
              <a:ext cx="4477871" cy="406054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71034" y="916631"/>
              <a:ext cx="2904551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>
                <a:buNone/>
              </a:pPr>
              <a:r>
                <a:rPr lang="en-US" sz="2000" b="0" i="0" u="sng" dirty="0" smtClean="0">
                  <a:solidFill>
                    <a:srgbClr val="9900FF"/>
                  </a:solidFill>
                  <a:latin typeface="+mn-lt"/>
                </a:rPr>
                <a:t>n = 2 coil configuration</a:t>
              </a:r>
              <a:endParaRPr lang="en-US" sz="2000" b="0" i="0" u="sng" dirty="0">
                <a:solidFill>
                  <a:srgbClr val="9900FF"/>
                </a:solidFill>
                <a:latin typeface="+mn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46118" y="2479810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b="0" i="0" dirty="0" smtClean="0">
                  <a:solidFill>
                    <a:srgbClr val="009900"/>
                  </a:solidFill>
                  <a:latin typeface="+mn-lt"/>
                </a:rPr>
                <a:t>Experimental</a:t>
              </a:r>
            </a:p>
            <a:p>
              <a:pPr algn="ctr">
                <a:buNone/>
              </a:pPr>
              <a:r>
                <a:rPr lang="en-US" sz="1400" b="0" i="0" dirty="0" smtClean="0">
                  <a:solidFill>
                    <a:srgbClr val="009900"/>
                  </a:solidFill>
                  <a:latin typeface="+mn-lt"/>
                </a:rPr>
                <a:t>-</a:t>
              </a:r>
              <a:r>
                <a:rPr lang="en-US" sz="1400" b="0" i="0" dirty="0" err="1" smtClean="0">
                  <a:solidFill>
                    <a:srgbClr val="009900"/>
                  </a:solidFill>
                  <a:latin typeface="+mn-lt"/>
                </a:rPr>
                <a:t>dL</a:t>
              </a:r>
              <a:r>
                <a:rPr lang="en-US" sz="1400" b="0" i="0" dirty="0" smtClean="0">
                  <a:solidFill>
                    <a:srgbClr val="009900"/>
                  </a:solidFill>
                  <a:latin typeface="+mn-lt"/>
                </a:rPr>
                <a:t>/</a:t>
              </a:r>
              <a:r>
                <a:rPr lang="en-US" sz="1400" b="0" i="0" dirty="0" err="1" smtClean="0">
                  <a:solidFill>
                    <a:srgbClr val="009900"/>
                  </a:solidFill>
                  <a:latin typeface="+mn-lt"/>
                </a:rPr>
                <a:t>dt</a:t>
              </a:r>
              <a:endParaRPr lang="en-US" sz="1400" b="0" i="0" dirty="0" smtClean="0">
                <a:solidFill>
                  <a:srgbClr val="009900"/>
                </a:solidFill>
                <a:latin typeface="+mn-lt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6594953" y="3035951"/>
              <a:ext cx="175842" cy="300466"/>
            </a:xfrm>
            <a:prstGeom prst="straightConnector1">
              <a:avLst/>
            </a:prstGeom>
            <a:noFill/>
            <a:ln w="15875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TextBox 38"/>
            <p:cNvSpPr txBox="1"/>
            <p:nvPr/>
          </p:nvSpPr>
          <p:spPr>
            <a:xfrm>
              <a:off x="6637445" y="4865081"/>
              <a:ext cx="600075" cy="461661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>
                <a:buNone/>
              </a:pPr>
              <a:r>
                <a:rPr lang="en-US" sz="2400" b="0" i="0" dirty="0" err="1" smtClean="0">
                  <a:solidFill>
                    <a:schemeClr val="tx1"/>
                  </a:solidFill>
                  <a:latin typeface="Symbol" panose="05050102010706020507" pitchFamily="18" charset="2"/>
                </a:rPr>
                <a:t>y</a:t>
              </a:r>
              <a:r>
                <a:rPr lang="en-US" sz="2400" b="0" i="0" baseline="-25000" dirty="0" err="1" smtClean="0">
                  <a:solidFill>
                    <a:schemeClr val="tx1"/>
                  </a:solidFill>
                </a:rPr>
                <a:t>N</a:t>
              </a:r>
              <a:endParaRPr lang="en-US" sz="2400" b="0" i="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7847157" y="1393217"/>
              <a:ext cx="85953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800" b="0" i="0" dirty="0" smtClean="0">
                  <a:solidFill>
                    <a:srgbClr val="0000FF"/>
                  </a:solidFill>
                  <a:latin typeface="+mn-lt"/>
                </a:rPr>
                <a:t>NSTX</a:t>
              </a:r>
              <a:endParaRPr lang="en-US" sz="1800" b="0" i="0" dirty="0">
                <a:latin typeface="+mn-lt"/>
              </a:endParaRP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5791200" y="4603242"/>
              <a:ext cx="94562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400" b="0" i="0" dirty="0" smtClean="0">
                  <a:solidFill>
                    <a:srgbClr val="0000FF"/>
                  </a:solidFill>
                  <a:latin typeface="+mn-lt"/>
                </a:rPr>
                <a:t>NTVTOK</a:t>
              </a:r>
              <a:endParaRPr lang="en-US" sz="1400" b="0" i="0" dirty="0">
                <a:latin typeface="+mn-lt"/>
              </a:endParaRPr>
            </a:p>
          </p:txBody>
        </p:sp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6524325" y="1733350"/>
              <a:ext cx="60959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400" dirty="0">
                  <a:solidFill>
                    <a:srgbClr val="9900FF"/>
                  </a:solidFill>
                  <a:latin typeface="+mn-lt"/>
                </a:rPr>
                <a:t>x</a:t>
              </a:r>
              <a:r>
                <a:rPr lang="en-US" sz="1400" b="0" i="0" dirty="0" smtClean="0">
                  <a:solidFill>
                    <a:srgbClr val="9900FF"/>
                  </a:solidFill>
                  <a:latin typeface="+mn-lt"/>
                </a:rPr>
                <a:t>1.7</a:t>
              </a:r>
              <a:endParaRPr lang="en-US" sz="1400" b="0" i="0" dirty="0">
                <a:solidFill>
                  <a:srgbClr val="9900FF"/>
                </a:solidFill>
                <a:latin typeface="+mn-lt"/>
              </a:endParaRP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4536140" y="2276551"/>
            <a:ext cx="340660" cy="1588313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2400" y="895295"/>
            <a:ext cx="4572000" cy="4417369"/>
            <a:chOff x="4524675" y="904309"/>
            <a:chExt cx="4572000" cy="441736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2" r="8030" b="7036"/>
            <a:stretch/>
          </p:blipFill>
          <p:spPr>
            <a:xfrm>
              <a:off x="4524675" y="1314650"/>
              <a:ext cx="4572000" cy="37338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39968" y="904309"/>
              <a:ext cx="2944704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>
                <a:buNone/>
              </a:pPr>
              <a:r>
                <a:rPr lang="en-US" sz="2000" b="0" i="0" u="sng" dirty="0" smtClean="0">
                  <a:solidFill>
                    <a:srgbClr val="9900FF"/>
                  </a:solidFill>
                  <a:latin typeface="+mn-lt"/>
                </a:rPr>
                <a:t>n = 3 coil configuration</a:t>
              </a:r>
              <a:endParaRPr lang="en-US" sz="2000" b="0" i="0" u="sng" dirty="0">
                <a:solidFill>
                  <a:srgbClr val="9900FF"/>
                </a:solidFill>
                <a:latin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43800" y="2285565"/>
              <a:ext cx="128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b="0" i="0" dirty="0" smtClean="0">
                  <a:solidFill>
                    <a:srgbClr val="009900"/>
                  </a:solidFill>
                  <a:latin typeface="+mn-lt"/>
                </a:rPr>
                <a:t>Experimental</a:t>
              </a:r>
            </a:p>
            <a:p>
              <a:pPr algn="ctr">
                <a:buNone/>
              </a:pPr>
              <a:r>
                <a:rPr lang="en-US" sz="1400" b="0" i="0" dirty="0" smtClean="0">
                  <a:solidFill>
                    <a:srgbClr val="009900"/>
                  </a:solidFill>
                  <a:latin typeface="+mn-lt"/>
                </a:rPr>
                <a:t>-</a:t>
              </a:r>
              <a:r>
                <a:rPr lang="en-US" sz="1400" b="0" i="0" dirty="0" err="1" smtClean="0">
                  <a:solidFill>
                    <a:srgbClr val="009900"/>
                  </a:solidFill>
                  <a:latin typeface="+mn-lt"/>
                </a:rPr>
                <a:t>dL</a:t>
              </a:r>
              <a:r>
                <a:rPr lang="en-US" sz="1400" b="0" i="0" dirty="0" smtClean="0">
                  <a:solidFill>
                    <a:srgbClr val="009900"/>
                  </a:solidFill>
                  <a:latin typeface="+mn-lt"/>
                </a:rPr>
                <a:t>/</a:t>
              </a:r>
              <a:r>
                <a:rPr lang="en-US" sz="1400" b="0" i="0" dirty="0" err="1" smtClean="0">
                  <a:solidFill>
                    <a:srgbClr val="009900"/>
                  </a:solidFill>
                  <a:latin typeface="+mn-lt"/>
                </a:rPr>
                <a:t>dt</a:t>
              </a:r>
              <a:endParaRPr lang="en-US" sz="1400" b="0" i="0" dirty="0" smtClean="0">
                <a:solidFill>
                  <a:srgbClr val="009900"/>
                </a:solidFill>
                <a:latin typeface="+mn-lt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H="1">
              <a:off x="8062122" y="2851874"/>
              <a:ext cx="146968" cy="424726"/>
            </a:xfrm>
            <a:prstGeom prst="straightConnector1">
              <a:avLst/>
            </a:prstGeom>
            <a:noFill/>
            <a:ln w="15875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5238550" y="4603242"/>
              <a:ext cx="94562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400" b="0" i="0" dirty="0" smtClean="0">
                  <a:solidFill>
                    <a:srgbClr val="0000FF"/>
                  </a:solidFill>
                  <a:latin typeface="+mn-lt"/>
                </a:rPr>
                <a:t>NTVTOK</a:t>
              </a:r>
              <a:endParaRPr lang="en-US" sz="1400" b="0" i="0" dirty="0">
                <a:latin typeface="+mn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923195" y="4860017"/>
              <a:ext cx="600075" cy="461661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>
                <a:buNone/>
              </a:pPr>
              <a:r>
                <a:rPr lang="en-US" sz="2400" b="0" i="0" dirty="0" err="1" smtClean="0">
                  <a:solidFill>
                    <a:schemeClr val="tx1"/>
                  </a:solidFill>
                  <a:latin typeface="Symbol" panose="05050102010706020507" pitchFamily="18" charset="2"/>
                </a:rPr>
                <a:t>y</a:t>
              </a:r>
              <a:r>
                <a:rPr lang="en-US" sz="2400" b="0" i="0" baseline="-25000" dirty="0" err="1" smtClean="0">
                  <a:solidFill>
                    <a:schemeClr val="tx1"/>
                  </a:solidFill>
                </a:rPr>
                <a:t>N</a:t>
              </a:r>
              <a:endParaRPr lang="en-US" sz="2400" b="0" i="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8179390" y="1393217"/>
              <a:ext cx="85953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800" b="0" i="0" dirty="0" smtClean="0">
                  <a:solidFill>
                    <a:srgbClr val="0000FF"/>
                  </a:solidFill>
                  <a:latin typeface="+mn-lt"/>
                </a:rPr>
                <a:t>NSTX</a:t>
              </a:r>
              <a:endParaRPr lang="en-US" sz="1800" b="0" i="0" dirty="0">
                <a:latin typeface="+mn-lt"/>
              </a:endParaRP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7011200" y="1864323"/>
              <a:ext cx="60959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400" dirty="0" smtClean="0">
                  <a:solidFill>
                    <a:srgbClr val="9900FF"/>
                  </a:solidFill>
                  <a:latin typeface="+mn-lt"/>
                </a:rPr>
                <a:t>x</a:t>
              </a:r>
              <a:r>
                <a:rPr lang="en-US" sz="1400" dirty="0">
                  <a:solidFill>
                    <a:srgbClr val="9900FF"/>
                  </a:solidFill>
                  <a:latin typeface="+mn-lt"/>
                </a:rPr>
                <a:t>0</a:t>
              </a:r>
              <a:r>
                <a:rPr lang="en-US" sz="1400" b="0" i="0" dirty="0" smtClean="0">
                  <a:solidFill>
                    <a:srgbClr val="9900FF"/>
                  </a:solidFill>
                  <a:latin typeface="+mn-lt"/>
                </a:rPr>
                <a:t>.6</a:t>
              </a:r>
              <a:endParaRPr lang="en-US" sz="1400" b="0" i="0" dirty="0">
                <a:solidFill>
                  <a:srgbClr val="9900FF"/>
                </a:solidFill>
                <a:latin typeface="+mn-lt"/>
              </a:endParaRPr>
            </a:p>
          </p:txBody>
        </p:sp>
      </p:grp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152401" y="6169223"/>
            <a:ext cx="882575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Also, see </a:t>
            </a:r>
            <a:r>
              <a:rPr lang="en-US" sz="1400" b="0" i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recent NTV review paper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: K.C. Shaing, K. Ida, S.A. Sabbagh, et al., </a:t>
            </a:r>
            <a:r>
              <a:rPr lang="en-US" sz="1400" b="0" i="0" dirty="0" err="1" smtClean="0">
                <a:solidFill>
                  <a:srgbClr val="6600FF"/>
                </a:solidFill>
                <a:latin typeface="+mn-lt"/>
                <a:cs typeface="Arial" pitchFamily="34" charset="0"/>
              </a:rPr>
              <a:t>Nucl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. Fusion </a:t>
            </a:r>
            <a:r>
              <a:rPr lang="en-US" sz="1400" b="1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55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 (2015</a:t>
            </a:r>
            <a:r>
              <a:rPr lang="en-US" sz="1400" dirty="0">
                <a:solidFill>
                  <a:srgbClr val="6600FF"/>
                </a:solidFill>
                <a:latin typeface="+mn-lt"/>
                <a:cs typeface="Arial" pitchFamily="34" charset="0"/>
              </a:rPr>
              <a:t>) 125001 </a:t>
            </a:r>
            <a:endParaRPr lang="en-US" sz="1400" b="0" i="0" dirty="0">
              <a:solidFill>
                <a:srgbClr val="6600FF"/>
              </a:solidFill>
              <a:latin typeface="+mn-lt"/>
              <a:cs typeface="Arial" pitchFamily="34" charset="0"/>
            </a:endParaRPr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165850" y="5924550"/>
            <a:ext cx="882575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For NTV experiment/theory see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: W. Zhu, S.A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. Sabbagh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, R.E. Bell, 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et al., 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PRL </a:t>
            </a:r>
            <a:r>
              <a:rPr lang="en-US" sz="1400" b="1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96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(</a:t>
            </a:r>
            <a:r>
              <a:rPr lang="en-US" sz="1400" b="0" i="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2006</a:t>
            </a:r>
            <a:r>
              <a:rPr lang="en-US" sz="1400" dirty="0" smtClean="0">
                <a:solidFill>
                  <a:srgbClr val="6600FF"/>
                </a:solidFill>
                <a:latin typeface="+mn-lt"/>
                <a:cs typeface="Arial" pitchFamily="34" charset="0"/>
              </a:rPr>
              <a:t>) 225002 </a:t>
            </a:r>
            <a:endParaRPr lang="en-US" sz="1400" b="0" i="0" dirty="0">
              <a:solidFill>
                <a:srgbClr val="6600FF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30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31" name="Picture 30" descr="nstx_logo_cnvrtd.ai [Converted].tif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313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2730" y="36092"/>
            <a:ext cx="90678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Application of kinetic RWM physics understanding from </a:t>
            </a:r>
            <a:r>
              <a:rPr lang="en-US" kern="0" dirty="0" smtClean="0"/>
              <a:t>present </a:t>
            </a:r>
            <a:r>
              <a:rPr lang="en-US" kern="0" dirty="0" smtClean="0"/>
              <a:t>research will now be used for disruption avoidance</a:t>
            </a:r>
            <a:endParaRPr lang="en-US" kern="0" dirty="0"/>
          </a:p>
        </p:txBody>
      </p:sp>
      <p:pic>
        <p:nvPicPr>
          <p:cNvPr id="4" name="6 NBI 1 NTV movie v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584" r="4908" b="4738"/>
          <a:stretch/>
        </p:blipFill>
        <p:spPr>
          <a:xfrm>
            <a:off x="822960" y="1676401"/>
            <a:ext cx="3749038" cy="3902426"/>
          </a:xfrm>
          <a:prstGeom prst="rect">
            <a:avLst/>
          </a:prstGeom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-2" y="6185080"/>
            <a:ext cx="9144001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b="1" dirty="0">
                <a:solidFill>
                  <a:srgbClr val="9900CC"/>
                </a:solidFill>
                <a:latin typeface="+mn-lt"/>
                <a:cs typeface="Helvetica" pitchFamily="34" charset="0"/>
              </a:rPr>
              <a:t> </a:t>
            </a:r>
            <a:r>
              <a:rPr lang="en-US" sz="1400" dirty="0" smtClean="0">
                <a:solidFill>
                  <a:srgbClr val="9900CC"/>
                </a:solidFill>
                <a:latin typeface="+mn-lt"/>
                <a:cs typeface="Helvetica" pitchFamily="34" charset="0"/>
              </a:rPr>
              <a:t>I. Goumiri</a:t>
            </a:r>
            <a:r>
              <a:rPr lang="en-US" sz="1400" dirty="0">
                <a:solidFill>
                  <a:srgbClr val="9900CC"/>
                </a:solidFill>
                <a:latin typeface="+mn-lt"/>
                <a:cs typeface="Helvetica" pitchFamily="34" charset="0"/>
              </a:rPr>
              <a:t>, </a:t>
            </a:r>
            <a:r>
              <a:rPr lang="en-US" sz="1400" dirty="0" smtClean="0">
                <a:solidFill>
                  <a:srgbClr val="9900CC"/>
                </a:solidFill>
                <a:latin typeface="+mn-lt"/>
                <a:cs typeface="Helvetica" pitchFamily="34" charset="0"/>
              </a:rPr>
              <a:t>C. Rowley</a:t>
            </a:r>
            <a:r>
              <a:rPr lang="en-US" sz="1400" dirty="0">
                <a:solidFill>
                  <a:srgbClr val="9900CC"/>
                </a:solidFill>
                <a:latin typeface="+mn-lt"/>
                <a:cs typeface="Helvetica" pitchFamily="34" charset="0"/>
              </a:rPr>
              <a:t>, </a:t>
            </a:r>
            <a:r>
              <a:rPr lang="en-US" sz="1400" dirty="0" smtClean="0">
                <a:solidFill>
                  <a:srgbClr val="9900CC"/>
                </a:solidFill>
                <a:latin typeface="+mn-lt"/>
                <a:cs typeface="Helvetica" pitchFamily="34" charset="0"/>
              </a:rPr>
              <a:t>S.A. Sabbagh</a:t>
            </a:r>
            <a:r>
              <a:rPr lang="en-US" sz="1400" dirty="0">
                <a:solidFill>
                  <a:srgbClr val="9900CC"/>
                </a:solidFill>
                <a:latin typeface="+mn-lt"/>
                <a:cs typeface="Helvetica" pitchFamily="34" charset="0"/>
              </a:rPr>
              <a:t>, et al. </a:t>
            </a:r>
            <a:r>
              <a:rPr lang="en-US" sz="1400" dirty="0" err="1" smtClean="0">
                <a:solidFill>
                  <a:srgbClr val="9900CC"/>
                </a:solidFill>
                <a:latin typeface="+mn-lt"/>
                <a:cs typeface="Helvetica" pitchFamily="34" charset="0"/>
              </a:rPr>
              <a:t>Nucl</a:t>
            </a:r>
            <a:r>
              <a:rPr lang="en-US" sz="1400" dirty="0" smtClean="0">
                <a:solidFill>
                  <a:srgbClr val="9900CC"/>
                </a:solidFill>
                <a:latin typeface="+mn-lt"/>
                <a:cs typeface="Helvetica" pitchFamily="34" charset="0"/>
              </a:rPr>
              <a:t>. Fusion </a:t>
            </a:r>
            <a:r>
              <a:rPr lang="en-US" sz="1400" b="1" dirty="0">
                <a:solidFill>
                  <a:srgbClr val="9900CC"/>
                </a:solidFill>
                <a:latin typeface="+mn-lt"/>
                <a:cs typeface="Helvetica" pitchFamily="34" charset="0"/>
              </a:rPr>
              <a:t>56</a:t>
            </a:r>
            <a:r>
              <a:rPr lang="en-US" sz="1400" dirty="0">
                <a:solidFill>
                  <a:srgbClr val="9900CC"/>
                </a:solidFill>
                <a:latin typeface="+mn-lt"/>
                <a:cs typeface="Helvetica" pitchFamily="34" charset="0"/>
              </a:rPr>
              <a:t> (2016) 036023</a:t>
            </a:r>
            <a:endParaRPr lang="en-US" sz="1400" b="0" i="0" dirty="0" smtClean="0">
              <a:solidFill>
                <a:srgbClr val="9900CC"/>
              </a:solidFill>
              <a:latin typeface="+mn-lt"/>
              <a:cs typeface="Helvetic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51003"/>
          <a:stretch/>
        </p:blipFill>
        <p:spPr bwMode="auto">
          <a:xfrm>
            <a:off x="5767871" y="1861062"/>
            <a:ext cx="3287312" cy="42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42255" y="932688"/>
            <a:ext cx="3084498" cy="83099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Recall:</a:t>
            </a:r>
          </a:p>
          <a:p>
            <a:pPr algn="ctr"/>
            <a:r>
              <a:rPr lang="en-US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 </a:t>
            </a: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r>
              <a:rPr lang="en-US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/>
          <a:stretch/>
        </p:blipFill>
        <p:spPr bwMode="auto">
          <a:xfrm>
            <a:off x="7313859" y="1816064"/>
            <a:ext cx="1767361" cy="211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256193" y="3269644"/>
            <a:ext cx="6358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23375" y="1883337"/>
            <a:ext cx="8882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06593" y="2264337"/>
            <a:ext cx="677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400" dirty="0">
              <a:solidFill>
                <a:srgbClr val="0099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8226792" y="4712669"/>
            <a:ext cx="16511" cy="3400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8038402" y="4360067"/>
            <a:ext cx="805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6518515" y="2407505"/>
            <a:ext cx="738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gt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endParaRPr lang="en-US" sz="2000" baseline="-250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047470" y="3567262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0" dirty="0" smtClean="0">
                <a:latin typeface="+mn-lt"/>
              </a:rPr>
              <a:t>Plasma rotation (</a:t>
            </a:r>
            <a:r>
              <a:rPr lang="en-US" sz="2000" dirty="0" smtClean="0">
                <a:latin typeface="+mn-lt"/>
              </a:rPr>
              <a:t>kHz</a:t>
            </a:r>
            <a:r>
              <a:rPr lang="en-US" sz="2000" b="0" i="0" dirty="0" smtClean="0">
                <a:latin typeface="+mn-lt"/>
              </a:rPr>
              <a:t>)</a:t>
            </a:r>
            <a:endParaRPr lang="en-US" sz="2000" b="0" i="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5774" y="53941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latin typeface="+mn-lt"/>
              </a:rPr>
              <a:t>0</a:t>
            </a:r>
            <a:endParaRPr lang="en-US" sz="1800" i="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534" y="278553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n-lt"/>
              </a:rPr>
              <a:t>15</a:t>
            </a:r>
            <a:endParaRPr lang="en-US" sz="1800" i="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7534" y="19473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n-lt"/>
              </a:rPr>
              <a:t>20</a:t>
            </a:r>
            <a:endParaRPr lang="en-US" sz="1800" i="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7534" y="36438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n-lt"/>
              </a:rPr>
              <a:t>10</a:t>
            </a:r>
            <a:endParaRPr lang="en-US" sz="1800" i="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5774" y="44905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+mn-lt"/>
              </a:rPr>
              <a:t>5</a:t>
            </a:r>
            <a:endParaRPr lang="en-US" sz="1800" i="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4600" y="568273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y</a:t>
            </a:r>
            <a:r>
              <a:rPr lang="en-US" baseline="-25000" dirty="0" err="1">
                <a:solidFill>
                  <a:schemeClr val="tx1"/>
                </a:solidFill>
                <a:latin typeface="+mn-lt"/>
              </a:rPr>
              <a:t>N</a:t>
            </a:r>
            <a:endParaRPr lang="en-US" baseline="-25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09600" y="5588242"/>
            <a:ext cx="4275667" cy="369332"/>
            <a:chOff x="656925" y="4800600"/>
            <a:chExt cx="3810742" cy="369332"/>
          </a:xfrm>
        </p:grpSpPr>
        <p:sp>
          <p:nvSpPr>
            <p:cNvPr id="23" name="TextBox 22"/>
            <p:cNvSpPr txBox="1"/>
            <p:nvPr/>
          </p:nvSpPr>
          <p:spPr>
            <a:xfrm>
              <a:off x="6569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050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812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28558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0.6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86225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0.8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62400" y="48006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1800" dirty="0" smtClean="0">
                  <a:solidFill>
                    <a:schemeClr val="tx1"/>
                  </a:solidFill>
                  <a:latin typeface="+mn-lt"/>
                </a:rPr>
                <a:t>.0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55574" y="973634"/>
            <a:ext cx="4995278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rotation control in NSTX-U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(actuators: 6 NBI sources, n = 3 NTV)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7111667" y="4957032"/>
            <a:ext cx="574964" cy="2245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6183267" y="4602102"/>
            <a:ext cx="1254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arginally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12255" y="2667000"/>
            <a:ext cx="247507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Steady-state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eached in ~ 3</a:t>
            </a:r>
            <a:r>
              <a:rPr 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447800" y="2563743"/>
            <a:ext cx="3810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Rectangle 33"/>
          <p:cNvSpPr/>
          <p:nvPr/>
        </p:nvSpPr>
        <p:spPr>
          <a:xfrm>
            <a:off x="685800" y="1855857"/>
            <a:ext cx="2559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Marginally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profile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2870992" y="4210864"/>
            <a:ext cx="374746" cy="42075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Rectangle 35"/>
          <p:cNvSpPr/>
          <p:nvPr/>
        </p:nvSpPr>
        <p:spPr>
          <a:xfrm>
            <a:off x="2635543" y="3502978"/>
            <a:ext cx="18517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Broader stable</a:t>
            </a:r>
          </a:p>
          <a:p>
            <a:pPr algn="ctr"/>
            <a:r>
              <a:rPr lang="en-US" sz="20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endParaRPr lang="en-US" sz="2000" dirty="0">
              <a:solidFill>
                <a:srgbClr val="0099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7697966" y="1853244"/>
            <a:ext cx="1" cy="3778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H="1">
            <a:off x="7697966" y="2231067"/>
            <a:ext cx="1" cy="3841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 rot="16200000">
            <a:off x="3332118" y="3495878"/>
            <a:ext cx="34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NBI, -</a:t>
            </a:r>
            <a:r>
              <a:rPr lang="en-US" sz="1800" b="0" i="0" dirty="0" smtClean="0">
                <a:solidFill>
                  <a:srgbClr val="0000FF"/>
                </a:solidFill>
                <a:latin typeface="+mn-lt"/>
              </a:rPr>
              <a:t>NTV torque density (N/m</a:t>
            </a:r>
            <a:r>
              <a:rPr lang="en-US" sz="1800" b="0" i="0" baseline="30000" dirty="0" smtClean="0">
                <a:solidFill>
                  <a:srgbClr val="0000FF"/>
                </a:solidFill>
                <a:latin typeface="+mn-lt"/>
              </a:rPr>
              <a:t>2</a:t>
            </a:r>
            <a:r>
              <a:rPr lang="en-US" sz="1800" b="0" i="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US" sz="1800" b="0" i="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04267" y="1640737"/>
            <a:ext cx="505267" cy="4262819"/>
            <a:chOff x="4572000" y="1640737"/>
            <a:chExt cx="505267" cy="4262819"/>
          </a:xfrm>
        </p:grpSpPr>
        <p:sp>
          <p:nvSpPr>
            <p:cNvPr id="41" name="TextBox 40"/>
            <p:cNvSpPr txBox="1"/>
            <p:nvPr/>
          </p:nvSpPr>
          <p:spPr>
            <a:xfrm>
              <a:off x="4572000" y="5342960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572000" y="4419600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0.5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72000" y="3488266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72000" y="2546670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1.5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572000" y="1640737"/>
              <a:ext cx="505267" cy="560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+mn-lt"/>
                </a:rPr>
                <a:t>2.0</a:t>
              </a:r>
              <a:endParaRPr lang="en-US" sz="1800" i="0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 rot="16200000">
            <a:off x="4523084" y="3496935"/>
            <a:ext cx="2364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latin typeface="+mn-lt"/>
              </a:rPr>
              <a:t>Plasma rotation (</a:t>
            </a:r>
            <a:r>
              <a:rPr lang="en-US" sz="1600" dirty="0" err="1" smtClean="0">
                <a:latin typeface="+mn-lt"/>
              </a:rPr>
              <a:t>krad</a:t>
            </a:r>
            <a:r>
              <a:rPr lang="en-US" sz="1600" dirty="0" smtClean="0">
                <a:latin typeface="+mn-lt"/>
              </a:rPr>
              <a:t>/s</a:t>
            </a:r>
            <a:r>
              <a:rPr lang="en-US" sz="1600" b="0" i="0" dirty="0" smtClean="0">
                <a:latin typeface="+mn-lt"/>
              </a:rPr>
              <a:t>)</a:t>
            </a:r>
            <a:endParaRPr lang="en-US" sz="1600" b="0" i="0" dirty="0">
              <a:latin typeface="+mn-lt"/>
            </a:endParaRPr>
          </a:p>
        </p:txBody>
      </p:sp>
      <p:sp>
        <p:nvSpPr>
          <p:cNvPr id="47" name="Freeform 46"/>
          <p:cNvSpPr/>
          <p:nvPr/>
        </p:nvSpPr>
        <p:spPr bwMode="auto">
          <a:xfrm>
            <a:off x="895865" y="2477530"/>
            <a:ext cx="3577281" cy="3058297"/>
          </a:xfrm>
          <a:custGeom>
            <a:avLst/>
            <a:gdLst>
              <a:gd name="connsiteX0" fmla="*/ 0 w 3577281"/>
              <a:gd name="connsiteY0" fmla="*/ 0 h 3058297"/>
              <a:gd name="connsiteX1" fmla="*/ 80319 w 3577281"/>
              <a:gd name="connsiteY1" fmla="*/ 24713 h 3058297"/>
              <a:gd name="connsiteX2" fmla="*/ 135924 w 3577281"/>
              <a:gd name="connsiteY2" fmla="*/ 55605 h 3058297"/>
              <a:gd name="connsiteX3" fmla="*/ 197708 w 3577281"/>
              <a:gd name="connsiteY3" fmla="*/ 117389 h 3058297"/>
              <a:gd name="connsiteX4" fmla="*/ 278027 w 3577281"/>
              <a:gd name="connsiteY4" fmla="*/ 210065 h 3058297"/>
              <a:gd name="connsiteX5" fmla="*/ 339811 w 3577281"/>
              <a:gd name="connsiteY5" fmla="*/ 308919 h 3058297"/>
              <a:gd name="connsiteX6" fmla="*/ 420130 w 3577281"/>
              <a:gd name="connsiteY6" fmla="*/ 457200 h 3058297"/>
              <a:gd name="connsiteX7" fmla="*/ 512805 w 3577281"/>
              <a:gd name="connsiteY7" fmla="*/ 642551 h 3058297"/>
              <a:gd name="connsiteX8" fmla="*/ 642551 w 3577281"/>
              <a:gd name="connsiteY8" fmla="*/ 871151 h 3058297"/>
              <a:gd name="connsiteX9" fmla="*/ 753762 w 3577281"/>
              <a:gd name="connsiteY9" fmla="*/ 1068859 h 3058297"/>
              <a:gd name="connsiteX10" fmla="*/ 864973 w 3577281"/>
              <a:gd name="connsiteY10" fmla="*/ 1235675 h 3058297"/>
              <a:gd name="connsiteX11" fmla="*/ 994719 w 3577281"/>
              <a:gd name="connsiteY11" fmla="*/ 1396313 h 3058297"/>
              <a:gd name="connsiteX12" fmla="*/ 1161535 w 3577281"/>
              <a:gd name="connsiteY12" fmla="*/ 1581665 h 3058297"/>
              <a:gd name="connsiteX13" fmla="*/ 1334530 w 3577281"/>
              <a:gd name="connsiteY13" fmla="*/ 1785551 h 3058297"/>
              <a:gd name="connsiteX14" fmla="*/ 1513703 w 3577281"/>
              <a:gd name="connsiteY14" fmla="*/ 1995616 h 3058297"/>
              <a:gd name="connsiteX15" fmla="*/ 1668162 w 3577281"/>
              <a:gd name="connsiteY15" fmla="*/ 2174789 h 3058297"/>
              <a:gd name="connsiteX16" fmla="*/ 1834978 w 3577281"/>
              <a:gd name="connsiteY16" fmla="*/ 2378675 h 3058297"/>
              <a:gd name="connsiteX17" fmla="*/ 2057400 w 3577281"/>
              <a:gd name="connsiteY17" fmla="*/ 2613454 h 3058297"/>
              <a:gd name="connsiteX18" fmla="*/ 2248930 w 3577281"/>
              <a:gd name="connsiteY18" fmla="*/ 2798805 h 3058297"/>
              <a:gd name="connsiteX19" fmla="*/ 2440459 w 3577281"/>
              <a:gd name="connsiteY19" fmla="*/ 2947086 h 3058297"/>
              <a:gd name="connsiteX20" fmla="*/ 2551670 w 3577281"/>
              <a:gd name="connsiteY20" fmla="*/ 3002692 h 3058297"/>
              <a:gd name="connsiteX21" fmla="*/ 2644346 w 3577281"/>
              <a:gd name="connsiteY21" fmla="*/ 3052119 h 3058297"/>
              <a:gd name="connsiteX22" fmla="*/ 2786449 w 3577281"/>
              <a:gd name="connsiteY22" fmla="*/ 3058297 h 3058297"/>
              <a:gd name="connsiteX23" fmla="*/ 2940908 w 3577281"/>
              <a:gd name="connsiteY23" fmla="*/ 3052119 h 3058297"/>
              <a:gd name="connsiteX24" fmla="*/ 3064476 w 3577281"/>
              <a:gd name="connsiteY24" fmla="*/ 3033584 h 3058297"/>
              <a:gd name="connsiteX25" fmla="*/ 3212757 w 3577281"/>
              <a:gd name="connsiteY25" fmla="*/ 3002692 h 3058297"/>
              <a:gd name="connsiteX26" fmla="*/ 3367216 w 3577281"/>
              <a:gd name="connsiteY26" fmla="*/ 3002692 h 3058297"/>
              <a:gd name="connsiteX27" fmla="*/ 3466070 w 3577281"/>
              <a:gd name="connsiteY27" fmla="*/ 3021227 h 3058297"/>
              <a:gd name="connsiteX28" fmla="*/ 3577281 w 3577281"/>
              <a:gd name="connsiteY28" fmla="*/ 3052119 h 30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77281" h="3058297">
                <a:moveTo>
                  <a:pt x="0" y="0"/>
                </a:moveTo>
                <a:lnTo>
                  <a:pt x="80319" y="24713"/>
                </a:lnTo>
                <a:lnTo>
                  <a:pt x="135924" y="55605"/>
                </a:lnTo>
                <a:lnTo>
                  <a:pt x="197708" y="117389"/>
                </a:lnTo>
                <a:lnTo>
                  <a:pt x="278027" y="210065"/>
                </a:lnTo>
                <a:lnTo>
                  <a:pt x="339811" y="308919"/>
                </a:lnTo>
                <a:lnTo>
                  <a:pt x="420130" y="457200"/>
                </a:lnTo>
                <a:lnTo>
                  <a:pt x="512805" y="642551"/>
                </a:lnTo>
                <a:lnTo>
                  <a:pt x="642551" y="871151"/>
                </a:lnTo>
                <a:lnTo>
                  <a:pt x="753762" y="1068859"/>
                </a:lnTo>
                <a:lnTo>
                  <a:pt x="864973" y="1235675"/>
                </a:lnTo>
                <a:lnTo>
                  <a:pt x="994719" y="1396313"/>
                </a:lnTo>
                <a:lnTo>
                  <a:pt x="1161535" y="1581665"/>
                </a:lnTo>
                <a:lnTo>
                  <a:pt x="1334530" y="1785551"/>
                </a:lnTo>
                <a:lnTo>
                  <a:pt x="1513703" y="1995616"/>
                </a:lnTo>
                <a:lnTo>
                  <a:pt x="1668162" y="2174789"/>
                </a:lnTo>
                <a:lnTo>
                  <a:pt x="1834978" y="2378675"/>
                </a:lnTo>
                <a:lnTo>
                  <a:pt x="2057400" y="2613454"/>
                </a:lnTo>
                <a:lnTo>
                  <a:pt x="2248930" y="2798805"/>
                </a:lnTo>
                <a:lnTo>
                  <a:pt x="2440459" y="2947086"/>
                </a:lnTo>
                <a:lnTo>
                  <a:pt x="2551670" y="3002692"/>
                </a:lnTo>
                <a:lnTo>
                  <a:pt x="2644346" y="3052119"/>
                </a:lnTo>
                <a:lnTo>
                  <a:pt x="2786449" y="3058297"/>
                </a:lnTo>
                <a:lnTo>
                  <a:pt x="2940908" y="3052119"/>
                </a:lnTo>
                <a:lnTo>
                  <a:pt x="3064476" y="3033584"/>
                </a:lnTo>
                <a:lnTo>
                  <a:pt x="3212757" y="3002692"/>
                </a:lnTo>
                <a:lnTo>
                  <a:pt x="3367216" y="3002692"/>
                </a:lnTo>
                <a:lnTo>
                  <a:pt x="3466070" y="3021227"/>
                </a:lnTo>
                <a:lnTo>
                  <a:pt x="3577281" y="3052119"/>
                </a:lnTo>
              </a:path>
            </a:pathLst>
          </a:custGeom>
          <a:noFill/>
          <a:ln w="158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1100092" y="4729399"/>
            <a:ext cx="912163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FF0000"/>
                </a:solidFill>
                <a:latin typeface="+mn-lt"/>
              </a:rPr>
              <a:t>NBI</a:t>
            </a:r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3546716" y="4445478"/>
            <a:ext cx="831188" cy="40011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6600FF"/>
                </a:solidFill>
                <a:latin typeface="+mn-lt"/>
              </a:rPr>
              <a:t>-NTV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 flipH="1">
            <a:off x="3505201" y="4848587"/>
            <a:ext cx="311520" cy="43788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6600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1" name="Group 50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52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53" name="Picture 52" descr="nstx_logo_cnvrtd.ai [Converted].tif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58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283" name="Rectangle 51"/>
          <p:cNvSpPr>
            <a:spLocks noChangeArrowheads="1"/>
          </p:cNvSpPr>
          <p:nvPr/>
        </p:nvSpPr>
        <p:spPr bwMode="auto">
          <a:xfrm>
            <a:off x="180096" y="2895600"/>
            <a:ext cx="3934704" cy="338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3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Controller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</a:rPr>
              <a:t>model can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compensate for wall currents</a:t>
            </a:r>
          </a:p>
          <a:p>
            <a:pPr marL="742950" lvl="1" indent="-28575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ea typeface="+mn-ea"/>
              </a:rPr>
              <a:t>Includes linear plasma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ea typeface="+mn-ea"/>
              </a:rPr>
              <a:t>mode-induced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ea typeface="+mn-ea"/>
              </a:rPr>
              <a:t>current model (DCON)</a:t>
            </a:r>
            <a:endParaRPr lang="en-US" sz="1600" dirty="0">
              <a:solidFill>
                <a:srgbClr val="FF0000"/>
              </a:solidFill>
              <a:latin typeface="Arial" pitchFamily="34" charset="0"/>
              <a:ea typeface="+mn-ea"/>
            </a:endParaRPr>
          </a:p>
          <a:p>
            <a:pPr marL="342900" lvl="1" indent="-342900">
              <a:spcBef>
                <a:spcPct val="1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</a:rPr>
              <a:t>Includes plasma response model</a:t>
            </a:r>
          </a:p>
          <a:p>
            <a:pPr marL="342900" lvl="1" indent="-342900">
              <a:spcBef>
                <a:spcPts val="24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</a:rPr>
              <a:t>Straightforward inclusion of multiple modes (n = 1, or n &gt; 1)</a:t>
            </a:r>
          </a:p>
          <a:p>
            <a:pPr marL="342900" indent="-342900">
              <a:spcBef>
                <a:spcPct val="1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</a:rPr>
              <a:t>Potential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</a:rPr>
              <a:t>to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allow control coils to be moved further from plasma, and be shielded (e.g. for ITER)</a:t>
            </a:r>
          </a:p>
          <a:p>
            <a:pPr marL="342900" indent="-342900">
              <a:spcBef>
                <a:spcPct val="1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endParaRPr lang="en-US" sz="1600" dirty="0" smtClean="0">
              <a:solidFill>
                <a:srgbClr val="3333FF"/>
              </a:solidFill>
              <a:latin typeface="Arial" pitchFamily="34" charset="0"/>
              <a:ea typeface="+mn-ea"/>
            </a:endParaRPr>
          </a:p>
        </p:txBody>
      </p:sp>
      <p:pic>
        <p:nvPicPr>
          <p:cNvPr id="18872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885" y="1223962"/>
            <a:ext cx="100647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72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173" y="1204912"/>
            <a:ext cx="1017587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72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65" y="1192212"/>
            <a:ext cx="1335087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72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841" y="-17092"/>
            <a:ext cx="8898118" cy="838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Model-based RWM </a:t>
            </a:r>
            <a:r>
              <a:rPr lang="en-US" dirty="0">
                <a:solidFill>
                  <a:srgbClr val="FF0000"/>
                </a:solidFill>
              </a:rPr>
              <a:t>state space controller </a:t>
            </a:r>
            <a:r>
              <a:rPr lang="en-US" dirty="0" smtClean="0"/>
              <a:t>including 3D model of plasma and wall currents used at high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endParaRPr lang="en-US" dirty="0"/>
          </a:p>
        </p:txBody>
      </p:sp>
      <p:sp>
        <p:nvSpPr>
          <p:cNvPr id="1887240" name="AutoShape 6"/>
          <p:cNvSpPr>
            <a:spLocks noChangeArrowheads="1"/>
          </p:cNvSpPr>
          <p:nvPr/>
        </p:nvSpPr>
        <p:spPr bwMode="auto">
          <a:xfrm>
            <a:off x="2670048" y="1066800"/>
            <a:ext cx="1708150" cy="1600200"/>
          </a:xfrm>
          <a:prstGeom prst="rightArrow">
            <a:avLst>
              <a:gd name="adj1" fmla="val 50000"/>
              <a:gd name="adj2" fmla="val 26687"/>
            </a:avLst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hangingPunct="1"/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87241" name="Text Box 7"/>
          <p:cNvSpPr txBox="1">
            <a:spLocks noChangeArrowheads="1"/>
          </p:cNvSpPr>
          <p:nvPr/>
        </p:nvSpPr>
        <p:spPr bwMode="auto">
          <a:xfrm>
            <a:off x="2866898" y="1576388"/>
            <a:ext cx="124790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Helvetica" charset="0"/>
              </a:rPr>
              <a:t>Balanced</a:t>
            </a:r>
            <a:r>
              <a:rPr lang="en-US" sz="1600" dirty="0">
                <a:solidFill>
                  <a:srgbClr val="FF0000"/>
                </a:solidFill>
                <a:latin typeface="Helvetica" charset="0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Helvetica" charset="0"/>
              </a:rPr>
            </a:br>
            <a:r>
              <a:rPr lang="en-US" sz="1600" dirty="0" smtClean="0">
                <a:solidFill>
                  <a:srgbClr val="FF0000"/>
                </a:solidFill>
                <a:latin typeface="Helvetica" charset="0"/>
              </a:rPr>
              <a:t>truncation</a:t>
            </a:r>
            <a:endParaRPr lang="en-US" sz="16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887244" name="Text Box 65"/>
          <p:cNvSpPr txBox="1">
            <a:spLocks noChangeArrowheads="1"/>
          </p:cNvSpPr>
          <p:nvPr/>
        </p:nvSpPr>
        <p:spPr bwMode="auto">
          <a:xfrm>
            <a:off x="2030413" y="911225"/>
            <a:ext cx="10175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FF0000"/>
                </a:solidFill>
                <a:latin typeface="Helvetica" charset="0"/>
              </a:rPr>
              <a:t>~</a:t>
            </a:r>
            <a:r>
              <a:rPr lang="en-US" sz="1600" dirty="0">
                <a:solidFill>
                  <a:srgbClr val="FF0000"/>
                </a:solidFill>
                <a:latin typeface="Helvetica" charset="0"/>
              </a:rPr>
              <a:t>3000+ states</a:t>
            </a:r>
            <a:endParaRPr lang="en-US" sz="12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887249" name="Text Box 73"/>
          <p:cNvSpPr txBox="1">
            <a:spLocks noChangeArrowheads="1"/>
          </p:cNvSpPr>
          <p:nvPr/>
        </p:nvSpPr>
        <p:spPr bwMode="auto">
          <a:xfrm>
            <a:off x="685800" y="917575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u="sng">
                <a:solidFill>
                  <a:srgbClr val="0000FF"/>
                </a:solidFill>
                <a:latin typeface="Helvetica" charset="0"/>
              </a:rPr>
              <a:t>Full 3-D model</a:t>
            </a:r>
          </a:p>
        </p:txBody>
      </p:sp>
      <p:sp>
        <p:nvSpPr>
          <p:cNvPr id="1887251" name="Text Box 77"/>
          <p:cNvSpPr txBox="1">
            <a:spLocks noChangeArrowheads="1"/>
          </p:cNvSpPr>
          <p:nvPr/>
        </p:nvSpPr>
        <p:spPr bwMode="auto">
          <a:xfrm>
            <a:off x="7906385" y="1727200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…</a:t>
            </a:r>
          </a:p>
        </p:txBody>
      </p:sp>
      <p:sp>
        <p:nvSpPr>
          <p:cNvPr id="1887252" name="Text Box 80"/>
          <p:cNvSpPr txBox="1">
            <a:spLocks noChangeArrowheads="1"/>
          </p:cNvSpPr>
          <p:nvPr/>
        </p:nvSpPr>
        <p:spPr bwMode="auto">
          <a:xfrm>
            <a:off x="4632960" y="1258887"/>
            <a:ext cx="126841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00FF"/>
                </a:solidFill>
                <a:latin typeface="Helvetica" charset="0"/>
              </a:rPr>
              <a:t>RWM</a:t>
            </a:r>
            <a:br>
              <a:rPr lang="en-US" sz="1400">
                <a:solidFill>
                  <a:srgbClr val="0000FF"/>
                </a:solidFill>
                <a:latin typeface="Helvetica" charset="0"/>
              </a:rPr>
            </a:br>
            <a:r>
              <a:rPr lang="en-US" sz="1400">
                <a:solidFill>
                  <a:srgbClr val="0000FF"/>
                </a:solidFill>
                <a:latin typeface="Helvetica" charset="0"/>
              </a:rPr>
              <a:t>eigenfunction(2 phases,    2 states)</a:t>
            </a:r>
          </a:p>
        </p:txBody>
      </p:sp>
      <p:graphicFrame>
        <p:nvGraphicFramePr>
          <p:cNvPr id="188725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945471"/>
              </p:ext>
            </p:extLst>
          </p:nvPr>
        </p:nvGraphicFramePr>
        <p:xfrm>
          <a:off x="4861560" y="2274887"/>
          <a:ext cx="8382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00" name="Equation" r:id="rId6" imgW="469800" imgH="215640" progId="Equation.3">
                  <p:embed/>
                </p:oleObj>
              </mc:Choice>
              <mc:Fallback>
                <p:oleObj name="Equation" r:id="rId6" imgW="4698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1560" y="2274887"/>
                        <a:ext cx="83820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7256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112625"/>
              </p:ext>
            </p:extLst>
          </p:nvPr>
        </p:nvGraphicFramePr>
        <p:xfrm>
          <a:off x="6231573" y="2335212"/>
          <a:ext cx="295275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01" name="Equation" r:id="rId8" imgW="164880" imgH="228600" progId="Equation.3">
                  <p:embed/>
                </p:oleObj>
              </mc:Choice>
              <mc:Fallback>
                <p:oleObj name="Equation" r:id="rId8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1573" y="2335212"/>
                        <a:ext cx="295275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7258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407106"/>
              </p:ext>
            </p:extLst>
          </p:nvPr>
        </p:nvGraphicFramePr>
        <p:xfrm>
          <a:off x="7353935" y="2330450"/>
          <a:ext cx="29368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02" name="Equation" r:id="rId10" imgW="164880" imgH="215640" progId="Equation.3">
                  <p:embed/>
                </p:oleObj>
              </mc:Choice>
              <mc:Fallback>
                <p:oleObj name="Equation" r:id="rId10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3935" y="2330450"/>
                        <a:ext cx="29368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7265" name="Rectangle 98"/>
          <p:cNvSpPr>
            <a:spLocks noChangeArrowheads="1"/>
          </p:cNvSpPr>
          <p:nvPr/>
        </p:nvSpPr>
        <p:spPr bwMode="auto">
          <a:xfrm>
            <a:off x="5228273" y="874712"/>
            <a:ext cx="2746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1" hangingPunct="1"/>
            <a:r>
              <a:rPr lang="en-US" sz="1600" u="sng">
                <a:solidFill>
                  <a:srgbClr val="0000FF"/>
                </a:solidFill>
                <a:latin typeface="Helvetica" pitchFamily="34" charset="0"/>
              </a:rPr>
              <a:t>State reduction (&lt; 20 states)</a:t>
            </a:r>
            <a:endParaRPr lang="en-US" sz="1600">
              <a:solidFill>
                <a:srgbClr val="0000FF"/>
              </a:solidFill>
              <a:latin typeface="Helvetica" pitchFamily="34" charset="0"/>
            </a:endParaRPr>
          </a:p>
        </p:txBody>
      </p:sp>
      <p:sp>
        <p:nvSpPr>
          <p:cNvPr id="31" name="Rectangle 162"/>
          <p:cNvSpPr>
            <a:spLocks noChangeArrowheads="1"/>
          </p:cNvSpPr>
          <p:nvPr/>
        </p:nvSpPr>
        <p:spPr bwMode="auto">
          <a:xfrm>
            <a:off x="3916016" y="2624982"/>
            <a:ext cx="51245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eaLnBrk="1" hangingPunct="1"/>
            <a:r>
              <a:rPr lang="en-US" sz="1800" u="sng" dirty="0" smtClean="0">
                <a:solidFill>
                  <a:srgbClr val="0000FF"/>
                </a:solidFill>
                <a:latin typeface="Arial" pitchFamily="34" charset="0"/>
              </a:rPr>
              <a:t>Controller reproduction of n = 1 field in NSTX</a:t>
            </a:r>
            <a:endParaRPr lang="en-US" sz="1800" u="sng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62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4" t="5196" r="1310" b="68440"/>
          <a:stretch/>
        </p:blipFill>
        <p:spPr bwMode="auto">
          <a:xfrm>
            <a:off x="5167809" y="3074880"/>
            <a:ext cx="2519266" cy="161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1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0" t="5169" r="1289" b="68472"/>
          <a:stretch/>
        </p:blipFill>
        <p:spPr bwMode="auto">
          <a:xfrm>
            <a:off x="5167809" y="4692447"/>
            <a:ext cx="2519266" cy="161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ectangle 41"/>
          <p:cNvSpPr>
            <a:spLocks noChangeArrowheads="1"/>
          </p:cNvSpPr>
          <p:nvPr/>
        </p:nvSpPr>
        <p:spPr bwMode="auto">
          <a:xfrm>
            <a:off x="4849883" y="3074877"/>
            <a:ext cx="307975" cy="161730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sz="1200" ker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4821890" y="3017341"/>
            <a:ext cx="307307" cy="1715276"/>
            <a:chOff x="1168399" y="2533262"/>
            <a:chExt cx="307307" cy="1715276"/>
          </a:xfrm>
        </p:grpSpPr>
        <p:sp>
          <p:nvSpPr>
            <p:cNvPr id="66" name="Text Box 145"/>
            <p:cNvSpPr txBox="1">
              <a:spLocks noChangeArrowheads="1"/>
            </p:cNvSpPr>
            <p:nvPr/>
          </p:nvSpPr>
          <p:spPr bwMode="auto">
            <a:xfrm>
              <a:off x="1219199" y="2780524"/>
              <a:ext cx="25241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100</a:t>
              </a:r>
            </a:p>
          </p:txBody>
        </p:sp>
        <p:sp>
          <p:nvSpPr>
            <p:cNvPr id="67" name="Text Box 146"/>
            <p:cNvSpPr txBox="1">
              <a:spLocks noChangeArrowheads="1"/>
            </p:cNvSpPr>
            <p:nvPr/>
          </p:nvSpPr>
          <p:spPr bwMode="auto">
            <a:xfrm>
              <a:off x="1219199" y="2533262"/>
              <a:ext cx="25241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150</a:t>
              </a:r>
            </a:p>
          </p:txBody>
        </p:sp>
        <p:sp>
          <p:nvSpPr>
            <p:cNvPr id="68" name="Text Box 147"/>
            <p:cNvSpPr txBox="1">
              <a:spLocks noChangeArrowheads="1"/>
            </p:cNvSpPr>
            <p:nvPr/>
          </p:nvSpPr>
          <p:spPr bwMode="auto">
            <a:xfrm>
              <a:off x="1303337" y="3048000"/>
              <a:ext cx="168275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50</a:t>
              </a:r>
            </a:p>
          </p:txBody>
        </p:sp>
        <p:sp>
          <p:nvSpPr>
            <p:cNvPr id="69" name="Text Box 148"/>
            <p:cNvSpPr txBox="1">
              <a:spLocks noChangeArrowheads="1"/>
            </p:cNvSpPr>
            <p:nvPr/>
          </p:nvSpPr>
          <p:spPr bwMode="auto">
            <a:xfrm>
              <a:off x="1387474" y="3323304"/>
              <a:ext cx="841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0</a:t>
              </a:r>
            </a:p>
          </p:txBody>
        </p:sp>
        <p:sp>
          <p:nvSpPr>
            <p:cNvPr id="70" name="Text Box 149"/>
            <p:cNvSpPr txBox="1">
              <a:spLocks noChangeArrowheads="1"/>
            </p:cNvSpPr>
            <p:nvPr/>
          </p:nvSpPr>
          <p:spPr bwMode="auto">
            <a:xfrm>
              <a:off x="1252537" y="3584659"/>
              <a:ext cx="219075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-50</a:t>
              </a:r>
            </a:p>
          </p:txBody>
        </p:sp>
        <p:sp>
          <p:nvSpPr>
            <p:cNvPr id="71" name="Text Box 150"/>
            <p:cNvSpPr txBox="1">
              <a:spLocks noChangeArrowheads="1"/>
            </p:cNvSpPr>
            <p:nvPr/>
          </p:nvSpPr>
          <p:spPr bwMode="auto">
            <a:xfrm>
              <a:off x="1168399" y="3837375"/>
              <a:ext cx="30321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-100</a:t>
              </a:r>
            </a:p>
          </p:txBody>
        </p:sp>
        <p:sp>
          <p:nvSpPr>
            <p:cNvPr id="72" name="Text Box 150"/>
            <p:cNvSpPr txBox="1">
              <a:spLocks noChangeArrowheads="1"/>
            </p:cNvSpPr>
            <p:nvPr/>
          </p:nvSpPr>
          <p:spPr bwMode="auto">
            <a:xfrm>
              <a:off x="1169532" y="4063872"/>
              <a:ext cx="30617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-</a:t>
              </a: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150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</p:grpSp>
      <p:sp>
        <p:nvSpPr>
          <p:cNvPr id="73" name="Text Box 7"/>
          <p:cNvSpPr txBox="1">
            <a:spLocks noChangeArrowheads="1"/>
          </p:cNvSpPr>
          <p:nvPr/>
        </p:nvSpPr>
        <p:spPr bwMode="auto">
          <a:xfrm rot="16200000">
            <a:off x="3836040" y="3712138"/>
            <a:ext cx="173759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Sensor Difference (G</a:t>
            </a:r>
            <a:r>
              <a:rPr lang="en-US" sz="1400" kern="0" dirty="0">
                <a:solidFill>
                  <a:srgbClr val="000000"/>
                </a:solidFill>
                <a:latin typeface="Helvetica" pitchFamily="34" charset="0"/>
                <a:ea typeface="+mn-ea"/>
              </a:rPr>
              <a:t>)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5088699" y="6296826"/>
            <a:ext cx="2635698" cy="184666"/>
            <a:chOff x="4222302" y="4267200"/>
            <a:chExt cx="2635698" cy="184666"/>
          </a:xfrm>
        </p:grpSpPr>
        <p:sp>
          <p:nvSpPr>
            <p:cNvPr id="75" name="Text Box 35"/>
            <p:cNvSpPr txBox="1">
              <a:spLocks noChangeArrowheads="1"/>
            </p:cNvSpPr>
            <p:nvPr/>
          </p:nvSpPr>
          <p:spPr bwMode="auto">
            <a:xfrm>
              <a:off x="4824954" y="4267200"/>
              <a:ext cx="21320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0.4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76" name="Text Box 36"/>
            <p:cNvSpPr txBox="1">
              <a:spLocks noChangeArrowheads="1"/>
            </p:cNvSpPr>
            <p:nvPr/>
          </p:nvSpPr>
          <p:spPr bwMode="auto">
            <a:xfrm>
              <a:off x="5436142" y="4267200"/>
              <a:ext cx="21320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0.6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77" name="Text Box 37"/>
            <p:cNvSpPr txBox="1">
              <a:spLocks noChangeArrowheads="1"/>
            </p:cNvSpPr>
            <p:nvPr/>
          </p:nvSpPr>
          <p:spPr bwMode="auto">
            <a:xfrm>
              <a:off x="6037804" y="4267200"/>
              <a:ext cx="21320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0.8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78" name="Text Box 38"/>
            <p:cNvSpPr txBox="1">
              <a:spLocks noChangeArrowheads="1"/>
            </p:cNvSpPr>
            <p:nvPr/>
          </p:nvSpPr>
          <p:spPr bwMode="auto">
            <a:xfrm>
              <a:off x="6644800" y="4267200"/>
              <a:ext cx="21320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1.0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79" name="Text Box 35"/>
            <p:cNvSpPr txBox="1">
              <a:spLocks noChangeArrowheads="1"/>
            </p:cNvSpPr>
            <p:nvPr/>
          </p:nvSpPr>
          <p:spPr bwMode="auto">
            <a:xfrm>
              <a:off x="4222302" y="4267200"/>
              <a:ext cx="21320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0.2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</p:grp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6568303" y="6368847"/>
            <a:ext cx="30777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t (s)</a:t>
            </a:r>
            <a:endParaRPr lang="en-US" sz="1400" kern="0" dirty="0">
              <a:solidFill>
                <a:srgbClr val="000000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71998" y="6049365"/>
            <a:ext cx="6559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smtClea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rPr>
              <a:t>118298</a:t>
            </a:r>
            <a:endParaRPr lang="en-US" sz="1100" kern="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167520" y="4430924"/>
            <a:ext cx="6559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smtClean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rPr>
              <a:t>118298</a:t>
            </a:r>
            <a:endParaRPr lang="en-US" sz="1100" kern="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3" name="Rectangle 41"/>
          <p:cNvSpPr>
            <a:spLocks noChangeArrowheads="1"/>
          </p:cNvSpPr>
          <p:nvPr/>
        </p:nvSpPr>
        <p:spPr bwMode="auto">
          <a:xfrm>
            <a:off x="4847891" y="4693845"/>
            <a:ext cx="307975" cy="161730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sz="1200" ker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4819898" y="4636309"/>
            <a:ext cx="307307" cy="1715276"/>
            <a:chOff x="1168399" y="2533262"/>
            <a:chExt cx="307307" cy="1715276"/>
          </a:xfrm>
        </p:grpSpPr>
        <p:sp>
          <p:nvSpPr>
            <p:cNvPr id="85" name="Text Box 145"/>
            <p:cNvSpPr txBox="1">
              <a:spLocks noChangeArrowheads="1"/>
            </p:cNvSpPr>
            <p:nvPr/>
          </p:nvSpPr>
          <p:spPr bwMode="auto">
            <a:xfrm>
              <a:off x="1219199" y="2780524"/>
              <a:ext cx="25241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100</a:t>
              </a:r>
            </a:p>
          </p:txBody>
        </p:sp>
        <p:sp>
          <p:nvSpPr>
            <p:cNvPr id="86" name="Text Box 146"/>
            <p:cNvSpPr txBox="1">
              <a:spLocks noChangeArrowheads="1"/>
            </p:cNvSpPr>
            <p:nvPr/>
          </p:nvSpPr>
          <p:spPr bwMode="auto">
            <a:xfrm>
              <a:off x="1219199" y="2533262"/>
              <a:ext cx="25241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150</a:t>
              </a:r>
            </a:p>
          </p:txBody>
        </p:sp>
        <p:sp>
          <p:nvSpPr>
            <p:cNvPr id="87" name="Text Box 147"/>
            <p:cNvSpPr txBox="1">
              <a:spLocks noChangeArrowheads="1"/>
            </p:cNvSpPr>
            <p:nvPr/>
          </p:nvSpPr>
          <p:spPr bwMode="auto">
            <a:xfrm>
              <a:off x="1303337" y="3048000"/>
              <a:ext cx="168275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50</a:t>
              </a:r>
            </a:p>
          </p:txBody>
        </p:sp>
        <p:sp>
          <p:nvSpPr>
            <p:cNvPr id="88" name="Text Box 148"/>
            <p:cNvSpPr txBox="1">
              <a:spLocks noChangeArrowheads="1"/>
            </p:cNvSpPr>
            <p:nvPr/>
          </p:nvSpPr>
          <p:spPr bwMode="auto">
            <a:xfrm>
              <a:off x="1387474" y="3323304"/>
              <a:ext cx="841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0</a:t>
              </a:r>
            </a:p>
          </p:txBody>
        </p:sp>
        <p:sp>
          <p:nvSpPr>
            <p:cNvPr id="89" name="Text Box 149"/>
            <p:cNvSpPr txBox="1">
              <a:spLocks noChangeArrowheads="1"/>
            </p:cNvSpPr>
            <p:nvPr/>
          </p:nvSpPr>
          <p:spPr bwMode="auto">
            <a:xfrm>
              <a:off x="1252537" y="3584659"/>
              <a:ext cx="219075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-50</a:t>
              </a:r>
            </a:p>
          </p:txBody>
        </p:sp>
        <p:sp>
          <p:nvSpPr>
            <p:cNvPr id="90" name="Text Box 150"/>
            <p:cNvSpPr txBox="1">
              <a:spLocks noChangeArrowheads="1"/>
            </p:cNvSpPr>
            <p:nvPr/>
          </p:nvSpPr>
          <p:spPr bwMode="auto">
            <a:xfrm>
              <a:off x="1168399" y="3837375"/>
              <a:ext cx="30321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-100</a:t>
              </a:r>
            </a:p>
          </p:txBody>
        </p:sp>
        <p:sp>
          <p:nvSpPr>
            <p:cNvPr id="91" name="Text Box 150"/>
            <p:cNvSpPr txBox="1">
              <a:spLocks noChangeArrowheads="1"/>
            </p:cNvSpPr>
            <p:nvPr/>
          </p:nvSpPr>
          <p:spPr bwMode="auto">
            <a:xfrm>
              <a:off x="1169532" y="4063872"/>
              <a:ext cx="30617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-</a:t>
              </a:r>
              <a:r>
                <a:rPr lang="en-US" sz="1200" kern="0" dirty="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150</a:t>
              </a:r>
              <a:endParaRPr lang="en-US" sz="1200" kern="0" dirty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</p:grpSp>
      <p:sp>
        <p:nvSpPr>
          <p:cNvPr id="92" name="Text Box 7"/>
          <p:cNvSpPr txBox="1">
            <a:spLocks noChangeArrowheads="1"/>
          </p:cNvSpPr>
          <p:nvPr/>
        </p:nvSpPr>
        <p:spPr bwMode="auto">
          <a:xfrm rot="16200000">
            <a:off x="3834048" y="5498154"/>
            <a:ext cx="173759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Sensor Difference (G</a:t>
            </a:r>
            <a:r>
              <a:rPr lang="en-US" sz="1400" kern="0" dirty="0">
                <a:solidFill>
                  <a:srgbClr val="000000"/>
                </a:solidFill>
                <a:latin typeface="Helvetica" pitchFamily="34" charset="0"/>
                <a:ea typeface="+mn-ea"/>
              </a:rPr>
              <a:t>)</a:t>
            </a:r>
          </a:p>
        </p:txBody>
      </p:sp>
      <p:sp>
        <p:nvSpPr>
          <p:cNvPr id="93" name="Text Box 5"/>
          <p:cNvSpPr txBox="1">
            <a:spLocks noChangeArrowheads="1"/>
          </p:cNvSpPr>
          <p:nvPr/>
        </p:nvSpPr>
        <p:spPr bwMode="auto">
          <a:xfrm>
            <a:off x="7724397" y="4484139"/>
            <a:ext cx="14398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Measurement</a:t>
            </a:r>
          </a:p>
        </p:txBody>
      </p:sp>
      <p:sp>
        <p:nvSpPr>
          <p:cNvPr id="94" name="Text Box 5"/>
          <p:cNvSpPr txBox="1">
            <a:spLocks noChangeArrowheads="1"/>
          </p:cNvSpPr>
          <p:nvPr/>
        </p:nvSpPr>
        <p:spPr bwMode="auto">
          <a:xfrm>
            <a:off x="7846582" y="3876172"/>
            <a:ext cx="11208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Controller</a:t>
            </a:r>
          </a:p>
          <a:p>
            <a:pPr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(observer)</a:t>
            </a:r>
          </a:p>
        </p:txBody>
      </p:sp>
      <p:sp>
        <p:nvSpPr>
          <p:cNvPr id="95" name="Text Box 5"/>
          <p:cNvSpPr txBox="1">
            <a:spLocks noChangeArrowheads="1"/>
          </p:cNvSpPr>
          <p:nvPr/>
        </p:nvSpPr>
        <p:spPr bwMode="auto">
          <a:xfrm>
            <a:off x="7877690" y="3143214"/>
            <a:ext cx="904415" cy="584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5 states</a:t>
            </a:r>
          </a:p>
          <a:p>
            <a:pPr algn="ctr"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used</a:t>
            </a:r>
          </a:p>
        </p:txBody>
      </p:sp>
      <p:sp>
        <p:nvSpPr>
          <p:cNvPr id="96" name="Text Box 5"/>
          <p:cNvSpPr txBox="1">
            <a:spLocks noChangeArrowheads="1"/>
          </p:cNvSpPr>
          <p:nvPr/>
        </p:nvSpPr>
        <p:spPr bwMode="auto">
          <a:xfrm>
            <a:off x="7834038" y="5233719"/>
            <a:ext cx="1018228" cy="584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10 states</a:t>
            </a:r>
          </a:p>
          <a:p>
            <a:pPr algn="ctr"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used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7040618" y="3989946"/>
            <a:ext cx="714437" cy="23964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Arrow Connector 100"/>
          <p:cNvCxnSpPr/>
          <p:nvPr/>
        </p:nvCxnSpPr>
        <p:spPr bwMode="auto">
          <a:xfrm flipH="1" flipV="1">
            <a:off x="7043933" y="4380882"/>
            <a:ext cx="714437" cy="23964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7751726" y="5923727"/>
            <a:ext cx="13257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(only wall states used)</a:t>
            </a:r>
          </a:p>
        </p:txBody>
      </p:sp>
      <p:sp>
        <p:nvSpPr>
          <p:cNvPr id="59" name="Text Box 32"/>
          <p:cNvSpPr txBox="1">
            <a:spLocks noChangeArrowheads="1"/>
          </p:cNvSpPr>
          <p:nvPr/>
        </p:nvSpPr>
        <p:spPr bwMode="auto">
          <a:xfrm>
            <a:off x="685800" y="6040537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200" dirty="0" smtClean="0">
                <a:solidFill>
                  <a:srgbClr val="9900CC"/>
                </a:solidFill>
                <a:latin typeface="Arial" pitchFamily="34" charset="0"/>
              </a:rPr>
              <a:t>O. </a:t>
            </a:r>
            <a:r>
              <a:rPr lang="en-US" sz="1200" dirty="0" err="1" smtClean="0">
                <a:solidFill>
                  <a:srgbClr val="9900CC"/>
                </a:solidFill>
                <a:latin typeface="Arial" pitchFamily="34" charset="0"/>
              </a:rPr>
              <a:t>Katsuro</a:t>
            </a:r>
            <a:r>
              <a:rPr lang="en-US" sz="1200" dirty="0" smtClean="0">
                <a:solidFill>
                  <a:srgbClr val="9900CC"/>
                </a:solidFill>
                <a:latin typeface="Arial" pitchFamily="34" charset="0"/>
              </a:rPr>
              <a:t>-Hopkins</a:t>
            </a:r>
            <a:r>
              <a:rPr lang="en-US" sz="1200" dirty="0">
                <a:solidFill>
                  <a:srgbClr val="9900CC"/>
                </a:solidFill>
                <a:latin typeface="Arial" pitchFamily="34" charset="0"/>
              </a:rPr>
              <a:t>, et al., NF </a:t>
            </a:r>
            <a:r>
              <a:rPr lang="en-US" sz="1200" b="1" dirty="0">
                <a:solidFill>
                  <a:srgbClr val="9900CC"/>
                </a:solidFill>
                <a:latin typeface="Arial" pitchFamily="34" charset="0"/>
              </a:rPr>
              <a:t>47</a:t>
            </a:r>
            <a:r>
              <a:rPr lang="en-US" sz="1200" dirty="0">
                <a:solidFill>
                  <a:srgbClr val="9900CC"/>
                </a:solidFill>
                <a:latin typeface="Arial" pitchFamily="34" charset="0"/>
              </a:rPr>
              <a:t> (2007) 1157</a:t>
            </a:r>
          </a:p>
        </p:txBody>
      </p:sp>
      <p:sp>
        <p:nvSpPr>
          <p:cNvPr id="58" name="Text Box 32"/>
          <p:cNvSpPr txBox="1">
            <a:spLocks noChangeArrowheads="1"/>
          </p:cNvSpPr>
          <p:nvPr/>
        </p:nvSpPr>
        <p:spPr bwMode="auto">
          <a:xfrm>
            <a:off x="685800" y="4287937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200" dirty="0" smtClean="0">
                <a:solidFill>
                  <a:srgbClr val="9900CC"/>
                </a:solidFill>
                <a:latin typeface="Arial" pitchFamily="34" charset="0"/>
              </a:rPr>
              <a:t>A. Boozer, Phys. Plasmas </a:t>
            </a:r>
            <a:r>
              <a:rPr lang="en-US" sz="1200" b="1" dirty="0" smtClean="0">
                <a:solidFill>
                  <a:srgbClr val="9900CC"/>
                </a:solidFill>
                <a:latin typeface="Arial" pitchFamily="34" charset="0"/>
              </a:rPr>
              <a:t>10</a:t>
            </a:r>
            <a:r>
              <a:rPr lang="en-US" sz="1200" dirty="0" smtClean="0">
                <a:solidFill>
                  <a:srgbClr val="9900CC"/>
                </a:solidFill>
                <a:latin typeface="Arial" pitchFamily="34" charset="0"/>
              </a:rPr>
              <a:t> </a:t>
            </a:r>
            <a:r>
              <a:rPr lang="en-US" sz="1200" dirty="0">
                <a:solidFill>
                  <a:srgbClr val="9900CC"/>
                </a:solidFill>
                <a:latin typeface="Arial" pitchFamily="34" charset="0"/>
              </a:rPr>
              <a:t>(</a:t>
            </a:r>
            <a:r>
              <a:rPr lang="en-US" sz="1200" dirty="0" smtClean="0">
                <a:solidFill>
                  <a:srgbClr val="9900CC"/>
                </a:solidFill>
                <a:latin typeface="Arial" pitchFamily="34" charset="0"/>
              </a:rPr>
              <a:t>2003) 1458</a:t>
            </a:r>
            <a:endParaRPr lang="en-US" sz="1200" dirty="0">
              <a:solidFill>
                <a:srgbClr val="9900CC"/>
              </a:solidFill>
              <a:latin typeface="Arial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61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97" name="Picture 96" descr="nstx_logo_cnvrtd.ai [Converted].tif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2823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57728"/>
            <a:ext cx="8820150" cy="685800"/>
          </a:xfrm>
        </p:spPr>
        <p:txBody>
          <a:bodyPr/>
          <a:lstStyle/>
          <a:p>
            <a:r>
              <a:rPr lang="en-US" dirty="0" smtClean="0"/>
              <a:t>NSTX RWM </a:t>
            </a:r>
            <a:r>
              <a:rPr lang="en-US" dirty="0"/>
              <a:t>state space controller sustains otherwise disrupted plasma caused by DC n = 1 applied field</a:t>
            </a:r>
          </a:p>
        </p:txBody>
      </p:sp>
      <p:sp>
        <p:nvSpPr>
          <p:cNvPr id="200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9904" y="1012865"/>
            <a:ext cx="2966276" cy="5306175"/>
          </a:xfrm>
        </p:spPr>
        <p:txBody>
          <a:bodyPr/>
          <a:lstStyle/>
          <a:p>
            <a:r>
              <a:rPr lang="en-US" sz="2000" dirty="0"/>
              <a:t>n = 1 DC applied </a:t>
            </a:r>
            <a:r>
              <a:rPr lang="en-US" sz="2000" dirty="0" smtClean="0"/>
              <a:t>field test</a:t>
            </a:r>
            <a:endParaRPr lang="en-US" sz="2000" dirty="0"/>
          </a:p>
          <a:p>
            <a:pPr lvl="1"/>
            <a:r>
              <a:rPr lang="en-US" sz="1800" dirty="0"/>
              <a:t>G</a:t>
            </a:r>
            <a:r>
              <a:rPr lang="en-US" sz="1800" dirty="0" smtClean="0"/>
              <a:t>enerate resonant </a:t>
            </a:r>
            <a:r>
              <a:rPr lang="en-US" sz="1800" dirty="0"/>
              <a:t>field </a:t>
            </a:r>
            <a:r>
              <a:rPr lang="en-US" sz="1800" dirty="0" err="1" smtClean="0"/>
              <a:t>amplication</a:t>
            </a:r>
            <a:r>
              <a:rPr lang="en-US" sz="1800" dirty="0" smtClean="0"/>
              <a:t>, disruption</a:t>
            </a:r>
          </a:p>
          <a:p>
            <a:pPr lvl="1"/>
            <a:r>
              <a:rPr lang="en-US" sz="1800" dirty="0" smtClean="0"/>
              <a:t>Use of RWM state space controller sustains discharge</a:t>
            </a:r>
          </a:p>
          <a:p>
            <a:pPr lvl="1"/>
            <a:endParaRPr lang="en-US" sz="1800" dirty="0"/>
          </a:p>
          <a:p>
            <a:r>
              <a:rPr lang="en-US" sz="2000" dirty="0"/>
              <a:t>RWM state space controller sustains </a:t>
            </a:r>
            <a:r>
              <a:rPr lang="en-US" sz="2000" dirty="0" smtClean="0"/>
              <a:t>discharge at high </a:t>
            </a:r>
            <a:r>
              <a:rPr lang="en-US" sz="2000" dirty="0" err="1" smtClean="0">
                <a:latin typeface="Symbol" pitchFamily="18" charset="2"/>
              </a:rPr>
              <a:t>b</a:t>
            </a:r>
            <a:r>
              <a:rPr lang="en-US" sz="2000" baseline="-25000" dirty="0" err="1" smtClean="0"/>
              <a:t>N</a:t>
            </a:r>
            <a:endParaRPr lang="en-US" sz="2000" baseline="-25000" dirty="0" smtClean="0"/>
          </a:p>
          <a:p>
            <a:pPr lvl="1">
              <a:spcBef>
                <a:spcPct val="15000"/>
              </a:spcBef>
            </a:pP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</a:rPr>
              <a:t>Best feedback phase produced long pulse, 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800" baseline="-25000" dirty="0" err="1" smtClean="0">
                <a:solidFill>
                  <a:srgbClr val="FF0000"/>
                </a:solidFill>
                <a:latin typeface="Arial" pitchFamily="34" charset="0"/>
              </a:rPr>
              <a:t>N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</a:rPr>
              <a:t> = 6.4, 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800" baseline="-25000" dirty="0" err="1" smtClean="0">
                <a:solidFill>
                  <a:srgbClr val="FF0000"/>
                </a:solidFill>
                <a:latin typeface="Arial" pitchFamily="34" charset="0"/>
              </a:rPr>
              <a:t>N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</a:rPr>
              <a:t>/l</a:t>
            </a:r>
            <a:r>
              <a:rPr lang="en-US" sz="1800" baseline="-25000" dirty="0" smtClean="0">
                <a:solidFill>
                  <a:srgbClr val="FF0000"/>
                </a:solidFill>
                <a:latin typeface="Arial" pitchFamily="34" charset="0"/>
              </a:rPr>
              <a:t>i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</a:rPr>
              <a:t> = 13</a:t>
            </a:r>
          </a:p>
          <a:p>
            <a:endParaRPr lang="en-US" sz="2000" dirty="0"/>
          </a:p>
        </p:txBody>
      </p:sp>
      <p:grpSp>
        <p:nvGrpSpPr>
          <p:cNvPr id="55" name="Group 54"/>
          <p:cNvGrpSpPr/>
          <p:nvPr/>
        </p:nvGrpSpPr>
        <p:grpSpPr>
          <a:xfrm>
            <a:off x="111036" y="1479687"/>
            <a:ext cx="6155081" cy="4631112"/>
            <a:chOff x="1206400" y="1094793"/>
            <a:chExt cx="6155081" cy="4631112"/>
          </a:xfrm>
        </p:grpSpPr>
        <p:pic>
          <p:nvPicPr>
            <p:cNvPr id="56" name="Picture 4" descr="140025 140026 comparison v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2" t="9667" b="4757"/>
            <a:stretch/>
          </p:blipFill>
          <p:spPr bwMode="auto">
            <a:xfrm>
              <a:off x="1601786" y="1143000"/>
              <a:ext cx="5586413" cy="423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 Box 5"/>
            <p:cNvSpPr txBox="1">
              <a:spLocks noChangeArrowheads="1"/>
            </p:cNvSpPr>
            <p:nvPr/>
          </p:nvSpPr>
          <p:spPr bwMode="auto">
            <a:xfrm>
              <a:off x="6570662" y="4627563"/>
              <a:ext cx="56938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</a:rPr>
                <a:t>140025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</a:rPr>
                <a:t>140026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8" name="Text Box 6"/>
            <p:cNvSpPr txBox="1">
              <a:spLocks noChangeArrowheads="1"/>
            </p:cNvSpPr>
            <p:nvPr/>
          </p:nvSpPr>
          <p:spPr bwMode="auto">
            <a:xfrm>
              <a:off x="5931797" y="1404005"/>
              <a:ext cx="76174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</a:rPr>
                <a:t>Control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</a:rPr>
                <a:t>applied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3270250" y="1622425"/>
              <a:ext cx="1671637" cy="304800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</a:rPr>
                <a:t>Control not applied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0" name="Line 8"/>
            <p:cNvSpPr>
              <a:spLocks noChangeShapeType="1"/>
            </p:cNvSpPr>
            <p:nvPr/>
          </p:nvSpPr>
          <p:spPr bwMode="auto">
            <a:xfrm flipH="1" flipV="1">
              <a:off x="5697535" y="1414462"/>
              <a:ext cx="264077" cy="25115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Helvetica" pitchFamily="34" charset="0"/>
              </a:endParaRPr>
            </a:p>
          </p:txBody>
        </p:sp>
        <p:sp>
          <p:nvSpPr>
            <p:cNvPr id="61" name="Line 9"/>
            <p:cNvSpPr>
              <a:spLocks noChangeShapeType="1"/>
            </p:cNvSpPr>
            <p:nvPr/>
          </p:nvSpPr>
          <p:spPr bwMode="auto">
            <a:xfrm flipV="1">
              <a:off x="4941887" y="1528763"/>
              <a:ext cx="363538" cy="23336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Helvetica" pitchFamily="34" charset="0"/>
              </a:endParaRPr>
            </a:p>
          </p:txBody>
        </p:sp>
        <p:sp>
          <p:nvSpPr>
            <p:cNvPr id="62" name="Text Box 10"/>
            <p:cNvSpPr txBox="1">
              <a:spLocks noChangeArrowheads="1"/>
            </p:cNvSpPr>
            <p:nvPr/>
          </p:nvSpPr>
          <p:spPr bwMode="auto">
            <a:xfrm>
              <a:off x="1601787" y="2127250"/>
              <a:ext cx="4191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b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N</a:t>
              </a:r>
            </a:p>
          </p:txBody>
        </p:sp>
        <p:sp>
          <p:nvSpPr>
            <p:cNvPr id="63" name="Text Box 11"/>
            <p:cNvSpPr txBox="1">
              <a:spLocks noChangeArrowheads="1"/>
            </p:cNvSpPr>
            <p:nvPr/>
          </p:nvSpPr>
          <p:spPr bwMode="auto">
            <a:xfrm>
              <a:off x="1601787" y="3883025"/>
              <a:ext cx="10001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I</a:t>
              </a:r>
              <a:r>
                <a:rPr kumimoji="0" lang="en-US" sz="1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RWM-4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 (kA)</a:t>
              </a:r>
              <a:endPara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endParaRPr>
            </a:p>
          </p:txBody>
        </p:sp>
        <p:sp>
          <p:nvSpPr>
            <p:cNvPr id="64" name="Text Box 12"/>
            <p:cNvSpPr txBox="1">
              <a:spLocks noChangeArrowheads="1"/>
            </p:cNvSpPr>
            <p:nvPr/>
          </p:nvSpPr>
          <p:spPr bwMode="auto">
            <a:xfrm>
              <a:off x="1601787" y="4583113"/>
              <a:ext cx="911225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w</a:t>
              </a:r>
              <a:r>
                <a:rPr kumimoji="0" lang="en-US" sz="1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f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/2p</a:t>
              </a:r>
              <a:r>
                <a:rPr kumimoji="0" lang="en-US" sz="1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~q=2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 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(kHz)</a:t>
              </a:r>
              <a:endPara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endParaRPr>
            </a:p>
          </p:txBody>
        </p:sp>
        <p:sp>
          <p:nvSpPr>
            <p:cNvPr id="65" name="Text Box 14"/>
            <p:cNvSpPr txBox="1">
              <a:spLocks noChangeArrowheads="1"/>
            </p:cNvSpPr>
            <p:nvPr/>
          </p:nvSpPr>
          <p:spPr bwMode="auto">
            <a:xfrm>
              <a:off x="1601787" y="2971800"/>
              <a:ext cx="86518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B</a:t>
              </a:r>
              <a:r>
                <a:rPr kumimoji="0" lang="en-US" sz="14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p</a:t>
              </a:r>
              <a:r>
                <a:rPr kumimoji="0" lang="en-US" sz="14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n=1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 (G)</a:t>
              </a:r>
              <a:endPara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endParaRPr>
            </a:p>
          </p:txBody>
        </p:sp>
        <p:sp>
          <p:nvSpPr>
            <p:cNvPr id="66" name="Text Box 15"/>
            <p:cNvSpPr txBox="1">
              <a:spLocks noChangeArrowheads="1"/>
            </p:cNvSpPr>
            <p:nvPr/>
          </p:nvSpPr>
          <p:spPr bwMode="auto">
            <a:xfrm>
              <a:off x="1601787" y="1262063"/>
              <a:ext cx="73930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I</a:t>
              </a:r>
              <a:r>
                <a:rPr kumimoji="0" lang="en-US" sz="14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p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(MA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)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131607" y="4833924"/>
              <a:ext cx="181769" cy="1508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392849" y="4810125"/>
              <a:ext cx="181769" cy="1508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Text Box 7"/>
            <p:cNvSpPr txBox="1">
              <a:spLocks noChangeArrowheads="1"/>
            </p:cNvSpPr>
            <p:nvPr/>
          </p:nvSpPr>
          <p:spPr bwMode="auto">
            <a:xfrm>
              <a:off x="4663497" y="4116505"/>
              <a:ext cx="1366080" cy="3385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j-lt"/>
                </a:rPr>
                <a:t>n = 1 field on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4634136" y="4424282"/>
              <a:ext cx="1365121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headEnd type="stealth"/>
              <a:tailEnd type="stealth"/>
            </a:ln>
            <a:effectLst/>
          </p:spPr>
        </p:cxnSp>
        <p:sp>
          <p:nvSpPr>
            <p:cNvPr id="71" name="TextBox 70"/>
            <p:cNvSpPr txBox="1"/>
            <p:nvPr/>
          </p:nvSpPr>
          <p:spPr>
            <a:xfrm>
              <a:off x="1380931" y="530600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483138" y="530600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0.2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587262" y="530600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0.4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681649" y="530600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0.6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792250" y="530600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0.8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891481" y="530600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121765" y="5387351"/>
              <a:ext cx="482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t(s)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06400" y="1094793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1.2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06400" y="1432708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0.6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206400" y="1752600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377920" y="194744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377920" y="2286000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377920" y="259592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264108" y="2761862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377920" y="306666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377920" y="341966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206400" y="3623846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0.5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206400" y="4233446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264108" y="444759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12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377920" y="467198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8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377920" y="490991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377920" y="514784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3" name="Rectangle 162"/>
          <p:cNvSpPr>
            <a:spLocks noChangeArrowheads="1"/>
          </p:cNvSpPr>
          <p:nvPr/>
        </p:nvSpPr>
        <p:spPr bwMode="auto">
          <a:xfrm>
            <a:off x="1295400" y="1112974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spcBef>
                <a:spcPct val="0"/>
              </a:spcBef>
              <a:buFontTx/>
              <a:buNone/>
            </a:pPr>
            <a:r>
              <a:rPr lang="en-US" sz="1800" u="sng" dirty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RWM state space feedback (12 states)</a:t>
            </a: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2083757" y="4150879"/>
            <a:ext cx="1422184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n = 3 </a:t>
            </a:r>
            <a:r>
              <a:rPr lang="en-US" sz="1400" kern="0" dirty="0" smtClean="0">
                <a:solidFill>
                  <a:srgbClr val="000000"/>
                </a:solidFill>
                <a:latin typeface="+mj-lt"/>
              </a:rPr>
              <a:t>correction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5" name="Text Box 32"/>
          <p:cNvSpPr txBox="1">
            <a:spLocks noChangeArrowheads="1"/>
          </p:cNvSpPr>
          <p:nvPr/>
        </p:nvSpPr>
        <p:spPr bwMode="auto">
          <a:xfrm>
            <a:off x="4915000" y="6124575"/>
            <a:ext cx="4114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Sabbagh </a:t>
            </a:r>
            <a:r>
              <a:rPr lang="en-US" sz="1400" b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i="0" dirty="0" err="1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400" b="1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140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(2013</a:t>
            </a:r>
            <a:r>
              <a:rPr lang="en-US" sz="14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104007</a:t>
            </a:r>
          </a:p>
        </p:txBody>
      </p:sp>
      <p:sp>
        <p:nvSpPr>
          <p:cNvPr id="46" name="Text Box 32"/>
          <p:cNvSpPr txBox="1">
            <a:spLocks noChangeArrowheads="1"/>
          </p:cNvSpPr>
          <p:nvPr/>
        </p:nvSpPr>
        <p:spPr bwMode="auto">
          <a:xfrm>
            <a:off x="104775" y="6121598"/>
            <a:ext cx="471384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Sabbagh </a:t>
            </a:r>
            <a:r>
              <a:rPr lang="en-US" sz="1400" b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IAEA FEC (2010</a:t>
            </a:r>
            <a:r>
              <a:rPr lang="en-US" sz="14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Paper EXS/5-5</a:t>
            </a:r>
            <a:endParaRPr lang="en-US" sz="1400" dirty="0" smtClean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48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49" name="Picture 48" descr="nstx_logo_cnvrtd.ai [Converted].tif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635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9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9625" y="0"/>
            <a:ext cx="9087050" cy="838200"/>
          </a:xfrm>
        </p:spPr>
        <p:txBody>
          <a:bodyPr/>
          <a:lstStyle/>
          <a:p>
            <a:r>
              <a:rPr lang="en-US" dirty="0"/>
              <a:t>NSTX RWM state space controller sustains high </a:t>
            </a:r>
            <a:r>
              <a:rPr lang="en-US" dirty="0" err="1">
                <a:latin typeface="Symbol" panose="05050102010706020507" pitchFamily="18" charset="2"/>
              </a:rPr>
              <a:t>b</a:t>
            </a:r>
            <a:r>
              <a:rPr lang="en-US" baseline="-25000" dirty="0" err="1"/>
              <a:t>N</a:t>
            </a:r>
            <a:r>
              <a:rPr lang="en-US" dirty="0"/>
              <a:t>, low l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smtClean="0"/>
              <a:t>plasma – available for NSTX-U with independent coil control</a:t>
            </a:r>
            <a:endParaRPr lang="en-US" dirty="0"/>
          </a:p>
        </p:txBody>
      </p:sp>
      <p:sp>
        <p:nvSpPr>
          <p:cNvPr id="2000916" name="Rectangle 162"/>
          <p:cNvSpPr>
            <a:spLocks noChangeArrowheads="1"/>
          </p:cNvSpPr>
          <p:nvPr/>
        </p:nvSpPr>
        <p:spPr bwMode="auto">
          <a:xfrm>
            <a:off x="1566863" y="1203325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spcBef>
                <a:spcPct val="0"/>
              </a:spcBef>
              <a:buFontTx/>
              <a:buNone/>
            </a:pPr>
            <a:r>
              <a:rPr lang="en-US" sz="1800" u="sng" dirty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RWM state space feedback (12 states)</a:t>
            </a:r>
          </a:p>
        </p:txBody>
      </p:sp>
      <p:sp>
        <p:nvSpPr>
          <p:cNvPr id="2000917" name="Rectangle 21"/>
          <p:cNvSpPr>
            <a:spLocks noChangeArrowheads="1"/>
          </p:cNvSpPr>
          <p:nvPr/>
        </p:nvSpPr>
        <p:spPr bwMode="auto">
          <a:xfrm>
            <a:off x="6629400" y="2057400"/>
            <a:ext cx="2362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3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</a:rPr>
              <a:t>n = 1 applied field suppression</a:t>
            </a: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Suppressed disruption due to n = 1 field</a:t>
            </a: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endParaRPr lang="en-US" sz="1600" dirty="0">
              <a:solidFill>
                <a:srgbClr val="3333FF"/>
              </a:solidFill>
              <a:latin typeface="Arial" pitchFamily="34" charset="0"/>
            </a:endParaRP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endParaRPr lang="en-US" sz="1600" dirty="0">
              <a:solidFill>
                <a:srgbClr val="3333FF"/>
              </a:solidFill>
              <a:latin typeface="Arial" pitchFamily="34" charset="0"/>
            </a:endParaRPr>
          </a:p>
          <a:p>
            <a:pPr marL="342900" indent="-342900" eaLnBrk="0" hangingPunct="0">
              <a:spcBef>
                <a:spcPct val="150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</a:rPr>
              <a:t>Feedback phase scan</a:t>
            </a: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Best feedback phase produced long pulse, </a:t>
            </a:r>
            <a:r>
              <a:rPr lang="en-US" sz="1600" dirty="0" err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600" baseline="-25000" dirty="0" err="1">
                <a:solidFill>
                  <a:schemeClr val="tx1"/>
                </a:solidFill>
                <a:latin typeface="Arial" pitchFamily="34" charset="0"/>
              </a:rPr>
              <a:t>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 = 6.4, </a:t>
            </a:r>
            <a:r>
              <a:rPr lang="en-US" sz="1600" dirty="0" err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600" baseline="-25000" dirty="0" err="1">
                <a:solidFill>
                  <a:schemeClr val="tx1"/>
                </a:solidFill>
                <a:latin typeface="Arial" pitchFamily="34" charset="0"/>
              </a:rPr>
              <a:t>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/l</a:t>
            </a:r>
            <a:r>
              <a:rPr lang="en-US" sz="1600" baseline="-25000" dirty="0">
                <a:solidFill>
                  <a:schemeClr val="tx1"/>
                </a:solidFill>
                <a:latin typeface="Arial" pitchFamily="34" charset="0"/>
              </a:rPr>
              <a:t>i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</a:rPr>
              <a:t> = 13</a:t>
            </a:r>
          </a:p>
        </p:txBody>
      </p:sp>
      <p:pic>
        <p:nvPicPr>
          <p:cNvPr id="2000923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"/>
          <a:stretch>
            <a:fillRect/>
          </a:stretch>
        </p:blipFill>
        <p:spPr bwMode="auto">
          <a:xfrm>
            <a:off x="76200" y="1660525"/>
            <a:ext cx="6629400" cy="417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0925" name="Rectangle 162"/>
          <p:cNvSpPr>
            <a:spLocks noChangeArrowheads="1"/>
          </p:cNvSpPr>
          <p:nvPr/>
        </p:nvSpPr>
        <p:spPr bwMode="auto">
          <a:xfrm>
            <a:off x="6802438" y="1203325"/>
            <a:ext cx="22098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sz="1800" u="sng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NSTX Experiments</a:t>
            </a:r>
          </a:p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</a:rPr>
              <a:t>(from 2010)</a:t>
            </a:r>
          </a:p>
        </p:txBody>
      </p:sp>
      <p:sp>
        <p:nvSpPr>
          <p:cNvPr id="2000926" name="Line 30"/>
          <p:cNvSpPr>
            <a:spLocks noChangeShapeType="1"/>
          </p:cNvSpPr>
          <p:nvPr/>
        </p:nvSpPr>
        <p:spPr bwMode="auto">
          <a:xfrm flipH="1" flipV="1">
            <a:off x="6629400" y="5013325"/>
            <a:ext cx="685800" cy="457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00929" name="Line 33"/>
          <p:cNvSpPr>
            <a:spLocks noChangeShapeType="1"/>
          </p:cNvSpPr>
          <p:nvPr/>
        </p:nvSpPr>
        <p:spPr bwMode="auto">
          <a:xfrm>
            <a:off x="542925" y="3975100"/>
            <a:ext cx="0" cy="6572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00931" name="Rectangle 35"/>
          <p:cNvSpPr>
            <a:spLocks noChangeArrowheads="1"/>
          </p:cNvSpPr>
          <p:nvPr/>
        </p:nvSpPr>
        <p:spPr bwMode="auto">
          <a:xfrm>
            <a:off x="641350" y="1744663"/>
            <a:ext cx="609600" cy="228600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00930" name="Text Box 34"/>
          <p:cNvSpPr txBox="1">
            <a:spLocks noChangeArrowheads="1"/>
          </p:cNvSpPr>
          <p:nvPr/>
        </p:nvSpPr>
        <p:spPr bwMode="auto">
          <a:xfrm rot="-21600000">
            <a:off x="577850" y="1689100"/>
            <a:ext cx="817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2"/>
                </a:solidFill>
              </a:rPr>
              <a:t>I</a:t>
            </a:r>
            <a:r>
              <a:rPr lang="en-US" sz="1600" baseline="-25000">
                <a:solidFill>
                  <a:schemeClr val="tx2"/>
                </a:solidFill>
              </a:rPr>
              <a:t>p</a:t>
            </a:r>
            <a:r>
              <a:rPr lang="en-US" sz="1600">
                <a:solidFill>
                  <a:schemeClr val="tx2"/>
                </a:solidFill>
              </a:rPr>
              <a:t> (MA)</a:t>
            </a:r>
            <a:endParaRPr lang="en-US" sz="1600" baseline="-2500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1782" y="4132662"/>
            <a:ext cx="533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(A)  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4915000" y="6124575"/>
            <a:ext cx="4114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Sabbagh </a:t>
            </a:r>
            <a:r>
              <a:rPr lang="en-US" sz="1400" b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i="0" dirty="0" err="1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400" b="1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140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(2013</a:t>
            </a:r>
            <a:r>
              <a:rPr lang="en-US" sz="14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104007</a:t>
            </a: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104775" y="6121598"/>
            <a:ext cx="471384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Sabbagh </a:t>
            </a:r>
            <a:r>
              <a:rPr lang="en-US" sz="1400" b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0" i="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IAEA FEC (2010</a:t>
            </a:r>
            <a:r>
              <a:rPr lang="en-US" sz="1400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Paper EXS/5-5</a:t>
            </a:r>
            <a:endParaRPr lang="en-US" sz="1400" dirty="0" smtClean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17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18" name="Picture 17" descr="nstx_logo_cnvrtd.ai [Converted].tif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404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711080"/>
            <a:ext cx="4547234" cy="678387"/>
          </a:xfrm>
        </p:spPr>
        <p:txBody>
          <a:bodyPr/>
          <a:lstStyle/>
          <a:p>
            <a:r>
              <a:rPr lang="en-US" sz="2000" dirty="0"/>
              <a:t>I</a:t>
            </a:r>
            <a:r>
              <a:rPr lang="en-US" sz="2000" dirty="0" smtClean="0"/>
              <a:t>mproved agreement with sufficient number of states (wall detail)</a:t>
            </a:r>
            <a:endParaRPr lang="en-US" sz="20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020"/>
            <a:ext cx="9144000" cy="815975"/>
          </a:xfrm>
        </p:spPr>
        <p:txBody>
          <a:bodyPr/>
          <a:lstStyle/>
          <a:p>
            <a:r>
              <a:rPr lang="en-US" dirty="0" smtClean="0"/>
              <a:t>Open-loop </a:t>
            </a:r>
            <a:r>
              <a:rPr lang="en-US" dirty="0"/>
              <a:t>c</a:t>
            </a:r>
            <a:r>
              <a:rPr lang="en-US" dirty="0" smtClean="0"/>
              <a:t>omparisons between measurements and RWM state space controller show importance of states and model</a:t>
            </a:r>
            <a:endParaRPr lang="en-US" dirty="0"/>
          </a:p>
        </p:txBody>
      </p:sp>
      <p:sp>
        <p:nvSpPr>
          <p:cNvPr id="115" name="Text Box 66"/>
          <p:cNvSpPr txBox="1">
            <a:spLocks noChangeArrowheads="1"/>
          </p:cNvSpPr>
          <p:nvPr/>
        </p:nvSpPr>
        <p:spPr bwMode="auto">
          <a:xfrm>
            <a:off x="107574" y="1016502"/>
            <a:ext cx="4340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Effect of Number of States Used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5292" r="1136" b="68230"/>
          <a:stretch/>
        </p:blipFill>
        <p:spPr bwMode="auto">
          <a:xfrm>
            <a:off x="1233522" y="1883989"/>
            <a:ext cx="1918598" cy="122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4" t="5255" r="1879" b="68345"/>
          <a:stretch/>
        </p:blipFill>
        <p:spPr bwMode="auto">
          <a:xfrm>
            <a:off x="1250575" y="4017310"/>
            <a:ext cx="1865313" cy="121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" name="Text Box 12"/>
          <p:cNvSpPr txBox="1">
            <a:spLocks noChangeArrowheads="1"/>
          </p:cNvSpPr>
          <p:nvPr/>
        </p:nvSpPr>
        <p:spPr bwMode="auto">
          <a:xfrm>
            <a:off x="1298990" y="1917517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180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Rectangle 57"/>
          <p:cNvSpPr>
            <a:spLocks noChangeArrowheads="1"/>
          </p:cNvSpPr>
          <p:nvPr/>
        </p:nvSpPr>
        <p:spPr bwMode="auto">
          <a:xfrm>
            <a:off x="765745" y="1492751"/>
            <a:ext cx="307975" cy="133985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23" name="Text Box 53"/>
          <p:cNvSpPr txBox="1">
            <a:spLocks noChangeArrowheads="1"/>
          </p:cNvSpPr>
          <p:nvPr/>
        </p:nvSpPr>
        <p:spPr bwMode="auto">
          <a:xfrm>
            <a:off x="975014" y="2204346"/>
            <a:ext cx="25241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100</a:t>
            </a:r>
          </a:p>
        </p:txBody>
      </p:sp>
      <p:sp>
        <p:nvSpPr>
          <p:cNvPr id="124" name="Text Box 54"/>
          <p:cNvSpPr txBox="1">
            <a:spLocks noChangeArrowheads="1"/>
          </p:cNvSpPr>
          <p:nvPr/>
        </p:nvSpPr>
        <p:spPr bwMode="auto">
          <a:xfrm>
            <a:off x="975014" y="1826077"/>
            <a:ext cx="25241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200</a:t>
            </a:r>
          </a:p>
        </p:txBody>
      </p:sp>
      <p:sp>
        <p:nvSpPr>
          <p:cNvPr id="125" name="Text Box 56"/>
          <p:cNvSpPr txBox="1">
            <a:spLocks noChangeArrowheads="1"/>
          </p:cNvSpPr>
          <p:nvPr/>
        </p:nvSpPr>
        <p:spPr bwMode="auto">
          <a:xfrm>
            <a:off x="1143289" y="2579250"/>
            <a:ext cx="84137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126" name="Text Box 55"/>
          <p:cNvSpPr txBox="1">
            <a:spLocks noChangeArrowheads="1"/>
          </p:cNvSpPr>
          <p:nvPr/>
        </p:nvSpPr>
        <p:spPr bwMode="auto">
          <a:xfrm>
            <a:off x="924214" y="2954472"/>
            <a:ext cx="30321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-100</a:t>
            </a:r>
          </a:p>
        </p:txBody>
      </p:sp>
      <p:sp>
        <p:nvSpPr>
          <p:cNvPr id="132" name="Text Box 7"/>
          <p:cNvSpPr txBox="1">
            <a:spLocks noChangeArrowheads="1"/>
          </p:cNvSpPr>
          <p:nvPr/>
        </p:nvSpPr>
        <p:spPr bwMode="auto">
          <a:xfrm rot="16200000">
            <a:off x="-967158" y="3409705"/>
            <a:ext cx="3000821" cy="276999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RWM Sensor Differences (G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)</a:t>
            </a:r>
          </a:p>
        </p:txBody>
      </p:sp>
      <p:pic>
        <p:nvPicPr>
          <p:cNvPr id="154" name="Picture 12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8" t="69185" r="1347" b="4260"/>
          <a:stretch/>
        </p:blipFill>
        <p:spPr bwMode="auto">
          <a:xfrm>
            <a:off x="6108700" y="1860740"/>
            <a:ext cx="189230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" name="Text Box 17"/>
          <p:cNvSpPr txBox="1">
            <a:spLocks noChangeArrowheads="1"/>
          </p:cNvSpPr>
          <p:nvPr/>
        </p:nvSpPr>
        <p:spPr bwMode="auto">
          <a:xfrm>
            <a:off x="6111875" y="2814895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156" name="Text Box 39"/>
          <p:cNvSpPr txBox="1">
            <a:spLocks noChangeArrowheads="1"/>
          </p:cNvSpPr>
          <p:nvPr/>
        </p:nvSpPr>
        <p:spPr bwMode="auto">
          <a:xfrm>
            <a:off x="6883400" y="3237103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sp>
        <p:nvSpPr>
          <p:cNvPr id="157" name="Text Box 160"/>
          <p:cNvSpPr txBox="1">
            <a:spLocks noChangeArrowheads="1"/>
          </p:cNvSpPr>
          <p:nvPr/>
        </p:nvSpPr>
        <p:spPr bwMode="auto">
          <a:xfrm>
            <a:off x="5915025" y="2284603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158" name="Text Box 161"/>
          <p:cNvSpPr txBox="1">
            <a:spLocks noChangeArrowheads="1"/>
          </p:cNvSpPr>
          <p:nvPr/>
        </p:nvSpPr>
        <p:spPr bwMode="auto">
          <a:xfrm>
            <a:off x="5999162" y="2621153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159" name="Text Box 165"/>
          <p:cNvSpPr txBox="1">
            <a:spLocks noChangeArrowheads="1"/>
          </p:cNvSpPr>
          <p:nvPr/>
        </p:nvSpPr>
        <p:spPr bwMode="auto">
          <a:xfrm>
            <a:off x="5915025" y="1957578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grpSp>
        <p:nvGrpSpPr>
          <p:cNvPr id="160" name="Group 166"/>
          <p:cNvGrpSpPr>
            <a:grpSpLocks/>
          </p:cNvGrpSpPr>
          <p:nvPr/>
        </p:nvGrpSpPr>
        <p:grpSpPr bwMode="auto">
          <a:xfrm>
            <a:off x="5961061" y="3086290"/>
            <a:ext cx="1508125" cy="182563"/>
            <a:chOff x="1546" y="2587"/>
            <a:chExt cx="950" cy="115"/>
          </a:xfrm>
        </p:grpSpPr>
        <p:sp>
          <p:nvSpPr>
            <p:cNvPr id="161" name="Text Box 167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162" name="Text Box 168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163" name="Text Box 169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</p:grpSp>
      <p:pic>
        <p:nvPicPr>
          <p:cNvPr id="146" name="Picture 2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8" t="69436" r="1433" b="4128"/>
          <a:stretch/>
        </p:blipFill>
        <p:spPr bwMode="auto">
          <a:xfrm>
            <a:off x="6103937" y="4032625"/>
            <a:ext cx="18811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" name="Text Box 176"/>
          <p:cNvSpPr txBox="1">
            <a:spLocks noChangeArrowheads="1"/>
          </p:cNvSpPr>
          <p:nvPr/>
        </p:nvSpPr>
        <p:spPr bwMode="auto">
          <a:xfrm>
            <a:off x="6094412" y="4966142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148" name="Text Box 177"/>
          <p:cNvSpPr txBox="1">
            <a:spLocks noChangeArrowheads="1"/>
          </p:cNvSpPr>
          <p:nvPr/>
        </p:nvSpPr>
        <p:spPr bwMode="auto">
          <a:xfrm>
            <a:off x="6865937" y="5404225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149" name="Group 210"/>
          <p:cNvGrpSpPr>
            <a:grpSpLocks/>
          </p:cNvGrpSpPr>
          <p:nvPr/>
        </p:nvGrpSpPr>
        <p:grpSpPr bwMode="auto">
          <a:xfrm>
            <a:off x="5943600" y="5245475"/>
            <a:ext cx="2046287" cy="182563"/>
            <a:chOff x="1546" y="2587"/>
            <a:chExt cx="1289" cy="115"/>
          </a:xfrm>
        </p:grpSpPr>
        <p:sp>
          <p:nvSpPr>
            <p:cNvPr id="150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151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152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153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sp>
        <p:nvSpPr>
          <p:cNvPr id="136" name="Text Box 12"/>
          <p:cNvSpPr txBox="1">
            <a:spLocks noChangeArrowheads="1"/>
          </p:cNvSpPr>
          <p:nvPr/>
        </p:nvSpPr>
        <p:spPr bwMode="auto">
          <a:xfrm>
            <a:off x="1333296" y="4047664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180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Text Box 12"/>
          <p:cNvSpPr txBox="1">
            <a:spLocks noChangeArrowheads="1"/>
          </p:cNvSpPr>
          <p:nvPr/>
        </p:nvSpPr>
        <p:spPr bwMode="auto">
          <a:xfrm>
            <a:off x="6167478" y="1954506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Text Box 12"/>
          <p:cNvSpPr txBox="1">
            <a:spLocks noChangeArrowheads="1"/>
          </p:cNvSpPr>
          <p:nvPr/>
        </p:nvSpPr>
        <p:spPr bwMode="auto">
          <a:xfrm>
            <a:off x="6183357" y="4116987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 Box 160"/>
          <p:cNvSpPr txBox="1">
            <a:spLocks noChangeArrowheads="1"/>
          </p:cNvSpPr>
          <p:nvPr/>
        </p:nvSpPr>
        <p:spPr bwMode="auto">
          <a:xfrm>
            <a:off x="5859416" y="2938321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60" name="Text Box 169"/>
          <p:cNvSpPr txBox="1">
            <a:spLocks noChangeArrowheads="1"/>
          </p:cNvSpPr>
          <p:nvPr/>
        </p:nvSpPr>
        <p:spPr bwMode="auto">
          <a:xfrm>
            <a:off x="7696760" y="3081152"/>
            <a:ext cx="29815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0.62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61" name="Text Box 177"/>
          <p:cNvSpPr txBox="1">
            <a:spLocks noChangeArrowheads="1"/>
          </p:cNvSpPr>
          <p:nvPr/>
        </p:nvSpPr>
        <p:spPr bwMode="auto">
          <a:xfrm>
            <a:off x="2069817" y="5404225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62" name="Group 210"/>
          <p:cNvGrpSpPr>
            <a:grpSpLocks/>
          </p:cNvGrpSpPr>
          <p:nvPr/>
        </p:nvGrpSpPr>
        <p:grpSpPr bwMode="auto">
          <a:xfrm>
            <a:off x="1147480" y="5245475"/>
            <a:ext cx="2046287" cy="182563"/>
            <a:chOff x="1546" y="2587"/>
            <a:chExt cx="1289" cy="115"/>
          </a:xfrm>
        </p:grpSpPr>
        <p:sp>
          <p:nvSpPr>
            <p:cNvPr id="63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64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65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66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sp>
        <p:nvSpPr>
          <p:cNvPr id="67" name="Text Box 177"/>
          <p:cNvSpPr txBox="1">
            <a:spLocks noChangeArrowheads="1"/>
          </p:cNvSpPr>
          <p:nvPr/>
        </p:nvSpPr>
        <p:spPr bwMode="auto">
          <a:xfrm>
            <a:off x="2069817" y="3264592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68" name="Group 210"/>
          <p:cNvGrpSpPr>
            <a:grpSpLocks/>
          </p:cNvGrpSpPr>
          <p:nvPr/>
        </p:nvGrpSpPr>
        <p:grpSpPr bwMode="auto">
          <a:xfrm>
            <a:off x="1147480" y="3105842"/>
            <a:ext cx="2046287" cy="182563"/>
            <a:chOff x="1546" y="2587"/>
            <a:chExt cx="1289" cy="115"/>
          </a:xfrm>
        </p:grpSpPr>
        <p:sp>
          <p:nvSpPr>
            <p:cNvPr id="69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70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71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72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05" y="2416550"/>
            <a:ext cx="22860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 Box 53"/>
          <p:cNvSpPr txBox="1">
            <a:spLocks noChangeArrowheads="1"/>
          </p:cNvSpPr>
          <p:nvPr/>
        </p:nvSpPr>
        <p:spPr bwMode="auto">
          <a:xfrm>
            <a:off x="969680" y="4362091"/>
            <a:ext cx="25241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100</a:t>
            </a:r>
          </a:p>
        </p:txBody>
      </p:sp>
      <p:sp>
        <p:nvSpPr>
          <p:cNvPr id="75" name="Text Box 54"/>
          <p:cNvSpPr txBox="1">
            <a:spLocks noChangeArrowheads="1"/>
          </p:cNvSpPr>
          <p:nvPr/>
        </p:nvSpPr>
        <p:spPr bwMode="auto">
          <a:xfrm>
            <a:off x="969680" y="3983822"/>
            <a:ext cx="25241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200</a:t>
            </a:r>
          </a:p>
        </p:txBody>
      </p:sp>
      <p:sp>
        <p:nvSpPr>
          <p:cNvPr id="76" name="Text Box 56"/>
          <p:cNvSpPr txBox="1">
            <a:spLocks noChangeArrowheads="1"/>
          </p:cNvSpPr>
          <p:nvPr/>
        </p:nvSpPr>
        <p:spPr bwMode="auto">
          <a:xfrm>
            <a:off x="1137955" y="4736995"/>
            <a:ext cx="84137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77" name="Text Box 55"/>
          <p:cNvSpPr txBox="1">
            <a:spLocks noChangeArrowheads="1"/>
          </p:cNvSpPr>
          <p:nvPr/>
        </p:nvSpPr>
        <p:spPr bwMode="auto">
          <a:xfrm>
            <a:off x="918880" y="5112217"/>
            <a:ext cx="30321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-100</a:t>
            </a:r>
          </a:p>
        </p:txBody>
      </p:sp>
      <p:sp>
        <p:nvSpPr>
          <p:cNvPr id="78" name="Text Box 160"/>
          <p:cNvSpPr txBox="1">
            <a:spLocks noChangeArrowheads="1"/>
          </p:cNvSpPr>
          <p:nvPr/>
        </p:nvSpPr>
        <p:spPr bwMode="auto">
          <a:xfrm>
            <a:off x="5914044" y="4444816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79" name="Text Box 161"/>
          <p:cNvSpPr txBox="1">
            <a:spLocks noChangeArrowheads="1"/>
          </p:cNvSpPr>
          <p:nvPr/>
        </p:nvSpPr>
        <p:spPr bwMode="auto">
          <a:xfrm>
            <a:off x="5998181" y="4781366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80" name="Text Box 165"/>
          <p:cNvSpPr txBox="1">
            <a:spLocks noChangeArrowheads="1"/>
          </p:cNvSpPr>
          <p:nvPr/>
        </p:nvSpPr>
        <p:spPr bwMode="auto">
          <a:xfrm>
            <a:off x="5914044" y="4117791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sp>
        <p:nvSpPr>
          <p:cNvPr id="81" name="Text Box 160"/>
          <p:cNvSpPr txBox="1">
            <a:spLocks noChangeArrowheads="1"/>
          </p:cNvSpPr>
          <p:nvPr/>
        </p:nvSpPr>
        <p:spPr bwMode="auto">
          <a:xfrm>
            <a:off x="5858435" y="5098534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1567302" y="3641405"/>
            <a:ext cx="1031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sng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States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Box 66"/>
          <p:cNvSpPr txBox="1">
            <a:spLocks noChangeArrowheads="1"/>
          </p:cNvSpPr>
          <p:nvPr/>
        </p:nvSpPr>
        <p:spPr bwMode="auto">
          <a:xfrm>
            <a:off x="5436704" y="1000125"/>
            <a:ext cx="3349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Effect of 3D</a:t>
            </a:r>
            <a:r>
              <a:rPr kumimoji="0" lang="en-US" sz="2000" b="0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Model Used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6323635" y="1502150"/>
            <a:ext cx="1415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 NBI Port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 Box 5"/>
          <p:cNvSpPr txBox="1">
            <a:spLocks noChangeArrowheads="1"/>
          </p:cNvSpPr>
          <p:nvPr/>
        </p:nvSpPr>
        <p:spPr bwMode="auto">
          <a:xfrm>
            <a:off x="6255059" y="3625255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None/>
              <a:defRPr/>
            </a:pPr>
            <a:r>
              <a:rPr lang="en-US" sz="1800" u="sng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NBI Port</a:t>
            </a:r>
          </a:p>
        </p:txBody>
      </p:sp>
      <p:cxnSp>
        <p:nvCxnSpPr>
          <p:cNvPr id="6" name="Straight Arrow Connector 5"/>
          <p:cNvCxnSpPr>
            <a:stCxn id="85" idx="1"/>
          </p:cNvCxnSpPr>
          <p:nvPr/>
        </p:nvCxnSpPr>
        <p:spPr bwMode="auto">
          <a:xfrm flipH="1" flipV="1">
            <a:off x="5280211" y="3665912"/>
            <a:ext cx="974848" cy="144009"/>
          </a:xfrm>
          <a:prstGeom prst="straightConnector1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arrow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Text Box 5"/>
          <p:cNvSpPr txBox="1">
            <a:spLocks noChangeArrowheads="1"/>
          </p:cNvSpPr>
          <p:nvPr/>
        </p:nvSpPr>
        <p:spPr bwMode="auto">
          <a:xfrm>
            <a:off x="1555375" y="1469222"/>
            <a:ext cx="1031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States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 Box 5"/>
          <p:cNvSpPr txBox="1">
            <a:spLocks noChangeArrowheads="1"/>
          </p:cNvSpPr>
          <p:nvPr/>
        </p:nvSpPr>
        <p:spPr bwMode="auto">
          <a:xfrm>
            <a:off x="2084538" y="1870855"/>
            <a:ext cx="6976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RWM</a:t>
            </a:r>
            <a:endParaRPr kumimoji="0" lang="en-US" sz="1600" b="0" i="0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2142921" y="2156517"/>
            <a:ext cx="231696" cy="14446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5" name="Content Placeholder 2"/>
          <p:cNvSpPr txBox="1">
            <a:spLocks/>
          </p:cNvSpPr>
          <p:nvPr/>
        </p:nvSpPr>
        <p:spPr bwMode="auto">
          <a:xfrm>
            <a:off x="4953000" y="5711080"/>
            <a:ext cx="4114800" cy="67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3D detail of model important to improve agreement</a:t>
            </a:r>
            <a:endParaRPr lang="en-US" sz="2000" dirty="0"/>
          </a:p>
        </p:txBody>
      </p: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3365765" y="1575211"/>
            <a:ext cx="12907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Sensor data</a:t>
            </a:r>
          </a:p>
        </p:txBody>
      </p:sp>
      <p:sp>
        <p:nvSpPr>
          <p:cNvPr id="98" name="Text Box 5"/>
          <p:cNvSpPr txBox="1">
            <a:spLocks noChangeArrowheads="1"/>
          </p:cNvSpPr>
          <p:nvPr/>
        </p:nvSpPr>
        <p:spPr bwMode="auto">
          <a:xfrm>
            <a:off x="3621514" y="1940106"/>
            <a:ext cx="20665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Controller (observer)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2507967" y="1870855"/>
            <a:ext cx="1028608" cy="624717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2541601" y="2177451"/>
            <a:ext cx="1102549" cy="557467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" name="Text Box 5"/>
          <p:cNvSpPr txBox="1">
            <a:spLocks noChangeArrowheads="1"/>
          </p:cNvSpPr>
          <p:nvPr/>
        </p:nvSpPr>
        <p:spPr bwMode="auto">
          <a:xfrm>
            <a:off x="3505197" y="4959437"/>
            <a:ext cx="12308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RWM</a:t>
            </a:r>
            <a:r>
              <a:rPr kumimoji="0" lang="en-US" sz="1600" b="0" i="0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</a:p>
        </p:txBody>
      </p:sp>
      <p:cxnSp>
        <p:nvCxnSpPr>
          <p:cNvPr id="87" name="Straight Arrow Connector 86"/>
          <p:cNvCxnSpPr/>
          <p:nvPr/>
        </p:nvCxnSpPr>
        <p:spPr bwMode="auto">
          <a:xfrm flipV="1">
            <a:off x="4447661" y="3994587"/>
            <a:ext cx="689114" cy="1117630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Text Box 5"/>
          <p:cNvSpPr txBox="1">
            <a:spLocks noChangeArrowheads="1"/>
          </p:cNvSpPr>
          <p:nvPr/>
        </p:nvSpPr>
        <p:spPr bwMode="auto">
          <a:xfrm>
            <a:off x="8207846" y="1927611"/>
            <a:ext cx="833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600" b="0" i="0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  <a:endParaRPr kumimoji="0" lang="en-US" sz="16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 Box 5"/>
          <p:cNvSpPr txBox="1">
            <a:spLocks noChangeArrowheads="1"/>
          </p:cNvSpPr>
          <p:nvPr/>
        </p:nvSpPr>
        <p:spPr bwMode="auto">
          <a:xfrm>
            <a:off x="8001000" y="2685539"/>
            <a:ext cx="11208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(observer)</a:t>
            </a:r>
          </a:p>
        </p:txBody>
      </p:sp>
      <p:cxnSp>
        <p:nvCxnSpPr>
          <p:cNvPr id="91" name="Straight Arrow Connector 90"/>
          <p:cNvCxnSpPr/>
          <p:nvPr/>
        </p:nvCxnSpPr>
        <p:spPr bwMode="auto">
          <a:xfrm flipH="1">
            <a:off x="7818391" y="2140140"/>
            <a:ext cx="434280" cy="33416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Straight Arrow Connector 91"/>
          <p:cNvCxnSpPr/>
          <p:nvPr/>
        </p:nvCxnSpPr>
        <p:spPr bwMode="auto">
          <a:xfrm flipH="1" flipV="1">
            <a:off x="7721478" y="2785785"/>
            <a:ext cx="328827" cy="565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Text Box 5"/>
          <p:cNvSpPr txBox="1">
            <a:spLocks noChangeArrowheads="1"/>
          </p:cNvSpPr>
          <p:nvPr/>
        </p:nvSpPr>
        <p:spPr bwMode="auto">
          <a:xfrm>
            <a:off x="6171638" y="2322420"/>
            <a:ext cx="6335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RWM</a:t>
            </a:r>
            <a:endParaRPr kumimoji="0" lang="en-US" sz="1400" b="0" i="0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 bwMode="auto">
          <a:xfrm flipV="1">
            <a:off x="6769285" y="2307225"/>
            <a:ext cx="78255" cy="16908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6" name="Group 95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99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100" name="Picture 99" descr="nstx_logo_cnvrtd.ai [Converted].tif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339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381"/>
            <a:ext cx="9144000" cy="815975"/>
          </a:xfrm>
        </p:spPr>
        <p:txBody>
          <a:bodyPr/>
          <a:lstStyle/>
          <a:p>
            <a:r>
              <a:rPr lang="en-US" dirty="0" smtClean="0"/>
              <a:t>In addition to active mode control, the NSTX-U RWM state space controller can be used for </a:t>
            </a:r>
            <a:r>
              <a:rPr lang="en-US" dirty="0" smtClean="0"/>
              <a:t>real-time</a:t>
            </a:r>
            <a:r>
              <a:rPr lang="en-US" dirty="0" smtClean="0"/>
              <a:t> </a:t>
            </a:r>
            <a:r>
              <a:rPr lang="en-US" dirty="0" smtClean="0"/>
              <a:t>disruption warning</a:t>
            </a:r>
            <a:endParaRPr lang="en-US" dirty="0"/>
          </a:p>
        </p:txBody>
      </p:sp>
      <p:sp>
        <p:nvSpPr>
          <p:cNvPr id="109" name="Text Box 5"/>
          <p:cNvSpPr txBox="1">
            <a:spLocks noChangeArrowheads="1"/>
          </p:cNvSpPr>
          <p:nvPr/>
        </p:nvSpPr>
        <p:spPr bwMode="auto">
          <a:xfrm>
            <a:off x="8207846" y="2025661"/>
            <a:ext cx="833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600" b="0" i="0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  <a:endParaRPr kumimoji="0" lang="en-US" sz="16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8001000" y="2783589"/>
            <a:ext cx="11208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(observer)</a:t>
            </a:r>
          </a:p>
        </p:txBody>
      </p:sp>
      <p:sp>
        <p:nvSpPr>
          <p:cNvPr id="113" name="Content Placeholder 2"/>
          <p:cNvSpPr txBox="1">
            <a:spLocks/>
          </p:cNvSpPr>
          <p:nvPr/>
        </p:nvSpPr>
        <p:spPr bwMode="auto">
          <a:xfrm>
            <a:off x="381000" y="1295400"/>
            <a:ext cx="4114800" cy="466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000" kern="0" dirty="0" smtClean="0"/>
              <a:t>The </a:t>
            </a:r>
            <a:r>
              <a:rPr lang="en-US" sz="2000" kern="0" dirty="0" smtClean="0">
                <a:solidFill>
                  <a:srgbClr val="FF0000"/>
                </a:solidFill>
              </a:rPr>
              <a:t>controller “observer” </a:t>
            </a:r>
            <a:r>
              <a:rPr lang="en-US" sz="2000" kern="0" dirty="0" smtClean="0"/>
              <a:t>produces a physics model-based calculation of the expected </a:t>
            </a:r>
            <a:r>
              <a:rPr lang="en-US" sz="2000" kern="0" dirty="0" smtClean="0">
                <a:solidFill>
                  <a:schemeClr val="tx1"/>
                </a:solidFill>
              </a:rPr>
              <a:t>sensor data </a:t>
            </a:r>
            <a:r>
              <a:rPr lang="en-US" sz="2000" kern="0" dirty="0" smtClean="0"/>
              <a:t>– </a:t>
            </a:r>
            <a:r>
              <a:rPr lang="en-US" sz="2000" u="sng" kern="0" dirty="0" smtClean="0">
                <a:solidFill>
                  <a:srgbClr val="6600FF"/>
                </a:solidFill>
              </a:rPr>
              <a:t>a synthetic diagnostic</a:t>
            </a:r>
          </a:p>
          <a:p>
            <a:pPr>
              <a:spcBef>
                <a:spcPts val="3600"/>
              </a:spcBef>
            </a:pPr>
            <a:r>
              <a:rPr lang="en-US" sz="2000" kern="0" dirty="0" smtClean="0"/>
              <a:t>If the real-time synthetic diagnostic doesn’t match the measured sensor data, a r/t disruption warning signal can be triggered</a:t>
            </a:r>
          </a:p>
          <a:p>
            <a:pPr lvl="1">
              <a:spcBef>
                <a:spcPts val="600"/>
              </a:spcBef>
            </a:pPr>
            <a:r>
              <a:rPr lang="en-US" sz="1600" kern="0" dirty="0" smtClean="0"/>
              <a:t>Technique will be assessed using new Disruption Event Characterization and Forecasting (DECAF) code</a:t>
            </a:r>
            <a:endParaRPr lang="en-US" sz="1600" kern="0" dirty="0"/>
          </a:p>
        </p:txBody>
      </p:sp>
      <p:sp>
        <p:nvSpPr>
          <p:cNvPr id="63" name="Text Box 7"/>
          <p:cNvSpPr txBox="1">
            <a:spLocks noChangeArrowheads="1"/>
          </p:cNvSpPr>
          <p:nvPr/>
        </p:nvSpPr>
        <p:spPr bwMode="auto">
          <a:xfrm rot="16200000">
            <a:off x="4760710" y="2331275"/>
            <a:ext cx="1649217" cy="49244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RWM Sensor Differences (G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)</a:t>
            </a:r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 rot="16200000">
            <a:off x="4755613" y="4738300"/>
            <a:ext cx="1649217" cy="49244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RWM Sensor Differences (G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)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>
            <a:off x="3545540" y="2747729"/>
            <a:ext cx="1515035" cy="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" name="Picture 1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8" t="69185" r="1347" b="4260"/>
          <a:stretch/>
        </p:blipFill>
        <p:spPr bwMode="auto">
          <a:xfrm>
            <a:off x="6108700" y="1958790"/>
            <a:ext cx="189230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Text Box 17"/>
          <p:cNvSpPr txBox="1">
            <a:spLocks noChangeArrowheads="1"/>
          </p:cNvSpPr>
          <p:nvPr/>
        </p:nvSpPr>
        <p:spPr bwMode="auto">
          <a:xfrm>
            <a:off x="6111875" y="2912945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73" name="Text Box 39"/>
          <p:cNvSpPr txBox="1">
            <a:spLocks noChangeArrowheads="1"/>
          </p:cNvSpPr>
          <p:nvPr/>
        </p:nvSpPr>
        <p:spPr bwMode="auto">
          <a:xfrm>
            <a:off x="6883400" y="3335153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sp>
        <p:nvSpPr>
          <p:cNvPr id="74" name="Text Box 160"/>
          <p:cNvSpPr txBox="1">
            <a:spLocks noChangeArrowheads="1"/>
          </p:cNvSpPr>
          <p:nvPr/>
        </p:nvSpPr>
        <p:spPr bwMode="auto">
          <a:xfrm>
            <a:off x="5915025" y="2382653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75" name="Text Box 161"/>
          <p:cNvSpPr txBox="1">
            <a:spLocks noChangeArrowheads="1"/>
          </p:cNvSpPr>
          <p:nvPr/>
        </p:nvSpPr>
        <p:spPr bwMode="auto">
          <a:xfrm>
            <a:off x="5999162" y="2719203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76" name="Text Box 165"/>
          <p:cNvSpPr txBox="1">
            <a:spLocks noChangeArrowheads="1"/>
          </p:cNvSpPr>
          <p:nvPr/>
        </p:nvSpPr>
        <p:spPr bwMode="auto">
          <a:xfrm>
            <a:off x="5915025" y="2055628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grpSp>
        <p:nvGrpSpPr>
          <p:cNvPr id="77" name="Group 166"/>
          <p:cNvGrpSpPr>
            <a:grpSpLocks/>
          </p:cNvGrpSpPr>
          <p:nvPr/>
        </p:nvGrpSpPr>
        <p:grpSpPr bwMode="auto">
          <a:xfrm>
            <a:off x="5961061" y="3184340"/>
            <a:ext cx="1508125" cy="182563"/>
            <a:chOff x="1546" y="2587"/>
            <a:chExt cx="950" cy="115"/>
          </a:xfrm>
        </p:grpSpPr>
        <p:sp>
          <p:nvSpPr>
            <p:cNvPr id="78" name="Text Box 167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79" name="Text Box 168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80" name="Text Box 169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</p:grpSp>
      <p:pic>
        <p:nvPicPr>
          <p:cNvPr id="81" name="Picture 2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8" t="69436" r="1433" b="4128"/>
          <a:stretch/>
        </p:blipFill>
        <p:spPr bwMode="auto">
          <a:xfrm>
            <a:off x="6103937" y="4130675"/>
            <a:ext cx="18811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Text Box 176"/>
          <p:cNvSpPr txBox="1">
            <a:spLocks noChangeArrowheads="1"/>
          </p:cNvSpPr>
          <p:nvPr/>
        </p:nvSpPr>
        <p:spPr bwMode="auto">
          <a:xfrm>
            <a:off x="6094412" y="5064192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83" name="Text Box 177"/>
          <p:cNvSpPr txBox="1">
            <a:spLocks noChangeArrowheads="1"/>
          </p:cNvSpPr>
          <p:nvPr/>
        </p:nvSpPr>
        <p:spPr bwMode="auto">
          <a:xfrm>
            <a:off x="6865937" y="5502275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84" name="Group 210"/>
          <p:cNvGrpSpPr>
            <a:grpSpLocks/>
          </p:cNvGrpSpPr>
          <p:nvPr/>
        </p:nvGrpSpPr>
        <p:grpSpPr bwMode="auto">
          <a:xfrm>
            <a:off x="5943600" y="5343525"/>
            <a:ext cx="2046287" cy="182563"/>
            <a:chOff x="1546" y="2587"/>
            <a:chExt cx="1289" cy="115"/>
          </a:xfrm>
        </p:grpSpPr>
        <p:sp>
          <p:nvSpPr>
            <p:cNvPr id="85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86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89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90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sp>
        <p:nvSpPr>
          <p:cNvPr id="95" name="Text Box 12"/>
          <p:cNvSpPr txBox="1">
            <a:spLocks noChangeArrowheads="1"/>
          </p:cNvSpPr>
          <p:nvPr/>
        </p:nvSpPr>
        <p:spPr bwMode="auto">
          <a:xfrm>
            <a:off x="6167478" y="2052556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 Box 12"/>
          <p:cNvSpPr txBox="1">
            <a:spLocks noChangeArrowheads="1"/>
          </p:cNvSpPr>
          <p:nvPr/>
        </p:nvSpPr>
        <p:spPr bwMode="auto">
          <a:xfrm>
            <a:off x="6183357" y="4215037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160"/>
          <p:cNvSpPr txBox="1">
            <a:spLocks noChangeArrowheads="1"/>
          </p:cNvSpPr>
          <p:nvPr/>
        </p:nvSpPr>
        <p:spPr bwMode="auto">
          <a:xfrm>
            <a:off x="5859416" y="3036371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02" name="Text Box 169"/>
          <p:cNvSpPr txBox="1">
            <a:spLocks noChangeArrowheads="1"/>
          </p:cNvSpPr>
          <p:nvPr/>
        </p:nvSpPr>
        <p:spPr bwMode="auto">
          <a:xfrm>
            <a:off x="7696760" y="3179202"/>
            <a:ext cx="29815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0.62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14" name="Text Box 160"/>
          <p:cNvSpPr txBox="1">
            <a:spLocks noChangeArrowheads="1"/>
          </p:cNvSpPr>
          <p:nvPr/>
        </p:nvSpPr>
        <p:spPr bwMode="auto">
          <a:xfrm>
            <a:off x="5914044" y="4542866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115" name="Text Box 161"/>
          <p:cNvSpPr txBox="1">
            <a:spLocks noChangeArrowheads="1"/>
          </p:cNvSpPr>
          <p:nvPr/>
        </p:nvSpPr>
        <p:spPr bwMode="auto">
          <a:xfrm>
            <a:off x="5998181" y="4879416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117" name="Text Box 165"/>
          <p:cNvSpPr txBox="1">
            <a:spLocks noChangeArrowheads="1"/>
          </p:cNvSpPr>
          <p:nvPr/>
        </p:nvSpPr>
        <p:spPr bwMode="auto">
          <a:xfrm>
            <a:off x="5914044" y="4215841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sp>
        <p:nvSpPr>
          <p:cNvPr id="118" name="Text Box 160"/>
          <p:cNvSpPr txBox="1">
            <a:spLocks noChangeArrowheads="1"/>
          </p:cNvSpPr>
          <p:nvPr/>
        </p:nvSpPr>
        <p:spPr bwMode="auto">
          <a:xfrm>
            <a:off x="5858435" y="5196584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20" name="Text Box 66"/>
          <p:cNvSpPr txBox="1">
            <a:spLocks noChangeArrowheads="1"/>
          </p:cNvSpPr>
          <p:nvPr/>
        </p:nvSpPr>
        <p:spPr bwMode="auto">
          <a:xfrm>
            <a:off x="5638800" y="1098175"/>
            <a:ext cx="31473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Effect of 3D</a:t>
            </a:r>
            <a:r>
              <a:rPr kumimoji="0" lang="en-US" sz="2000" b="0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Model Used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5"/>
          <p:cNvSpPr txBox="1">
            <a:spLocks noChangeArrowheads="1"/>
          </p:cNvSpPr>
          <p:nvPr/>
        </p:nvSpPr>
        <p:spPr bwMode="auto">
          <a:xfrm>
            <a:off x="6323635" y="1600200"/>
            <a:ext cx="1415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 NBI Port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 Box 5"/>
          <p:cNvSpPr txBox="1">
            <a:spLocks noChangeArrowheads="1"/>
          </p:cNvSpPr>
          <p:nvPr/>
        </p:nvSpPr>
        <p:spPr bwMode="auto">
          <a:xfrm>
            <a:off x="6255059" y="3723305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None/>
              <a:defRPr/>
            </a:pPr>
            <a:r>
              <a:rPr lang="en-US" sz="1800" u="sng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NBI Port</a:t>
            </a:r>
          </a:p>
        </p:txBody>
      </p:sp>
      <p:cxnSp>
        <p:nvCxnSpPr>
          <p:cNvPr id="123" name="Straight Arrow Connector 122"/>
          <p:cNvCxnSpPr/>
          <p:nvPr/>
        </p:nvCxnSpPr>
        <p:spPr bwMode="auto">
          <a:xfrm flipH="1">
            <a:off x="7818391" y="2238190"/>
            <a:ext cx="434280" cy="33416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Arrow Connector 123"/>
          <p:cNvCxnSpPr/>
          <p:nvPr/>
        </p:nvCxnSpPr>
        <p:spPr bwMode="auto">
          <a:xfrm flipH="1" flipV="1">
            <a:off x="7721478" y="2883835"/>
            <a:ext cx="328827" cy="565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Text Box 5"/>
          <p:cNvSpPr txBox="1">
            <a:spLocks noChangeArrowheads="1"/>
          </p:cNvSpPr>
          <p:nvPr/>
        </p:nvSpPr>
        <p:spPr bwMode="auto">
          <a:xfrm>
            <a:off x="6171638" y="2420470"/>
            <a:ext cx="6335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RWM</a:t>
            </a:r>
            <a:endParaRPr kumimoji="0" lang="en-US" sz="1400" b="0" i="0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7" name="Straight Arrow Connector 126"/>
          <p:cNvCxnSpPr/>
          <p:nvPr/>
        </p:nvCxnSpPr>
        <p:spPr bwMode="auto">
          <a:xfrm flipV="1">
            <a:off x="6769285" y="2405275"/>
            <a:ext cx="78255" cy="16908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oup 41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43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44" name="Picture 43" descr="nstx_logo_cnvrtd.ai [Converted].tif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0700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381"/>
            <a:ext cx="9144000" cy="815975"/>
          </a:xfrm>
        </p:spPr>
        <p:txBody>
          <a:bodyPr/>
          <a:lstStyle/>
          <a:p>
            <a:r>
              <a:rPr lang="en-US" dirty="0" smtClean="0"/>
              <a:t>In addition to active mode control, the NSTX-U RWM state space controller can be used for real-time disruption warning</a:t>
            </a:r>
            <a:endParaRPr lang="en-US" dirty="0"/>
          </a:p>
        </p:txBody>
      </p:sp>
      <p:sp>
        <p:nvSpPr>
          <p:cNvPr id="109" name="Text Box 5"/>
          <p:cNvSpPr txBox="1">
            <a:spLocks noChangeArrowheads="1"/>
          </p:cNvSpPr>
          <p:nvPr/>
        </p:nvSpPr>
        <p:spPr bwMode="auto">
          <a:xfrm>
            <a:off x="8207846" y="2025661"/>
            <a:ext cx="833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600" b="0" i="0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  <a:endParaRPr kumimoji="0" lang="en-US" sz="16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8001000" y="2783589"/>
            <a:ext cx="11208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(observer)</a:t>
            </a:r>
          </a:p>
        </p:txBody>
      </p:sp>
      <p:sp>
        <p:nvSpPr>
          <p:cNvPr id="113" name="Content Placeholder 2"/>
          <p:cNvSpPr txBox="1">
            <a:spLocks/>
          </p:cNvSpPr>
          <p:nvPr/>
        </p:nvSpPr>
        <p:spPr bwMode="auto">
          <a:xfrm>
            <a:off x="381000" y="1295400"/>
            <a:ext cx="4114800" cy="466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000" kern="0" dirty="0" smtClean="0"/>
              <a:t>The </a:t>
            </a:r>
            <a:r>
              <a:rPr lang="en-US" sz="2000" kern="0" dirty="0" smtClean="0">
                <a:solidFill>
                  <a:srgbClr val="FF0000"/>
                </a:solidFill>
              </a:rPr>
              <a:t>controller “observer” </a:t>
            </a:r>
            <a:r>
              <a:rPr lang="en-US" sz="2000" kern="0" dirty="0" smtClean="0"/>
              <a:t>produces a physics model-based calculation of the expected </a:t>
            </a:r>
            <a:r>
              <a:rPr lang="en-US" sz="2000" kern="0" dirty="0" smtClean="0">
                <a:solidFill>
                  <a:schemeClr val="tx1"/>
                </a:solidFill>
              </a:rPr>
              <a:t>sensor data </a:t>
            </a:r>
            <a:r>
              <a:rPr lang="en-US" sz="2000" kern="0" dirty="0" smtClean="0"/>
              <a:t>– </a:t>
            </a:r>
            <a:r>
              <a:rPr lang="en-US" sz="2000" u="sng" kern="0" dirty="0" smtClean="0">
                <a:solidFill>
                  <a:srgbClr val="6600FF"/>
                </a:solidFill>
              </a:rPr>
              <a:t>a synthetic diagnostic</a:t>
            </a:r>
          </a:p>
          <a:p>
            <a:pPr>
              <a:spcBef>
                <a:spcPts val="3600"/>
              </a:spcBef>
            </a:pPr>
            <a:r>
              <a:rPr lang="en-US" sz="2000" kern="0" dirty="0" smtClean="0"/>
              <a:t>If the real-time synthetic diagnostic doesn’t match the measured sensor data, a r/t disruption warning signal can be triggered</a:t>
            </a:r>
          </a:p>
          <a:p>
            <a:pPr lvl="1">
              <a:spcBef>
                <a:spcPts val="600"/>
              </a:spcBef>
            </a:pPr>
            <a:r>
              <a:rPr lang="en-US" sz="1600" kern="0" dirty="0"/>
              <a:t>Technique will be assessed using new Disruption Event Characterization and Forecasting (DECAF) code</a:t>
            </a:r>
          </a:p>
        </p:txBody>
      </p:sp>
      <p:sp>
        <p:nvSpPr>
          <p:cNvPr id="63" name="Text Box 7"/>
          <p:cNvSpPr txBox="1">
            <a:spLocks noChangeArrowheads="1"/>
          </p:cNvSpPr>
          <p:nvPr/>
        </p:nvSpPr>
        <p:spPr bwMode="auto">
          <a:xfrm rot="16200000">
            <a:off x="4760710" y="2331275"/>
            <a:ext cx="1649217" cy="49244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RWM Sensor Differences (G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)</a:t>
            </a:r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 rot="16200000">
            <a:off x="4755613" y="4738300"/>
            <a:ext cx="1649217" cy="49244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RWM Sensor Differences (G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)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 flipV="1">
            <a:off x="4191000" y="2940424"/>
            <a:ext cx="1752600" cy="869576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" name="Picture 1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8" t="69185" r="1347" b="4260"/>
          <a:stretch/>
        </p:blipFill>
        <p:spPr bwMode="auto">
          <a:xfrm>
            <a:off x="6108700" y="1958790"/>
            <a:ext cx="189230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Text Box 17"/>
          <p:cNvSpPr txBox="1">
            <a:spLocks noChangeArrowheads="1"/>
          </p:cNvSpPr>
          <p:nvPr/>
        </p:nvSpPr>
        <p:spPr bwMode="auto">
          <a:xfrm>
            <a:off x="6111875" y="2912945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73" name="Text Box 39"/>
          <p:cNvSpPr txBox="1">
            <a:spLocks noChangeArrowheads="1"/>
          </p:cNvSpPr>
          <p:nvPr/>
        </p:nvSpPr>
        <p:spPr bwMode="auto">
          <a:xfrm>
            <a:off x="6883400" y="3335153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sp>
        <p:nvSpPr>
          <p:cNvPr id="74" name="Text Box 160"/>
          <p:cNvSpPr txBox="1">
            <a:spLocks noChangeArrowheads="1"/>
          </p:cNvSpPr>
          <p:nvPr/>
        </p:nvSpPr>
        <p:spPr bwMode="auto">
          <a:xfrm>
            <a:off x="5915025" y="2382653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75" name="Text Box 161"/>
          <p:cNvSpPr txBox="1">
            <a:spLocks noChangeArrowheads="1"/>
          </p:cNvSpPr>
          <p:nvPr/>
        </p:nvSpPr>
        <p:spPr bwMode="auto">
          <a:xfrm>
            <a:off x="5999162" y="2719203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76" name="Text Box 165"/>
          <p:cNvSpPr txBox="1">
            <a:spLocks noChangeArrowheads="1"/>
          </p:cNvSpPr>
          <p:nvPr/>
        </p:nvSpPr>
        <p:spPr bwMode="auto">
          <a:xfrm>
            <a:off x="5915025" y="2055628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grpSp>
        <p:nvGrpSpPr>
          <p:cNvPr id="77" name="Group 166"/>
          <p:cNvGrpSpPr>
            <a:grpSpLocks/>
          </p:cNvGrpSpPr>
          <p:nvPr/>
        </p:nvGrpSpPr>
        <p:grpSpPr bwMode="auto">
          <a:xfrm>
            <a:off x="5961061" y="3184340"/>
            <a:ext cx="1508125" cy="182563"/>
            <a:chOff x="1546" y="2587"/>
            <a:chExt cx="950" cy="115"/>
          </a:xfrm>
        </p:grpSpPr>
        <p:sp>
          <p:nvSpPr>
            <p:cNvPr id="78" name="Text Box 167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79" name="Text Box 168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80" name="Text Box 169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</p:grpSp>
      <p:pic>
        <p:nvPicPr>
          <p:cNvPr id="81" name="Picture 2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8" t="69436" r="1433" b="4128"/>
          <a:stretch/>
        </p:blipFill>
        <p:spPr bwMode="auto">
          <a:xfrm>
            <a:off x="6103937" y="4130675"/>
            <a:ext cx="18811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Text Box 176"/>
          <p:cNvSpPr txBox="1">
            <a:spLocks noChangeArrowheads="1"/>
          </p:cNvSpPr>
          <p:nvPr/>
        </p:nvSpPr>
        <p:spPr bwMode="auto">
          <a:xfrm>
            <a:off x="6094412" y="5064192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83" name="Text Box 177"/>
          <p:cNvSpPr txBox="1">
            <a:spLocks noChangeArrowheads="1"/>
          </p:cNvSpPr>
          <p:nvPr/>
        </p:nvSpPr>
        <p:spPr bwMode="auto">
          <a:xfrm>
            <a:off x="6865937" y="5502275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84" name="Group 210"/>
          <p:cNvGrpSpPr>
            <a:grpSpLocks/>
          </p:cNvGrpSpPr>
          <p:nvPr/>
        </p:nvGrpSpPr>
        <p:grpSpPr bwMode="auto">
          <a:xfrm>
            <a:off x="5943600" y="5343525"/>
            <a:ext cx="2046287" cy="182563"/>
            <a:chOff x="1546" y="2587"/>
            <a:chExt cx="1289" cy="115"/>
          </a:xfrm>
        </p:grpSpPr>
        <p:sp>
          <p:nvSpPr>
            <p:cNvPr id="85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86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89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90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sp>
        <p:nvSpPr>
          <p:cNvPr id="95" name="Text Box 12"/>
          <p:cNvSpPr txBox="1">
            <a:spLocks noChangeArrowheads="1"/>
          </p:cNvSpPr>
          <p:nvPr/>
        </p:nvSpPr>
        <p:spPr bwMode="auto">
          <a:xfrm>
            <a:off x="6167478" y="2052556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 Box 12"/>
          <p:cNvSpPr txBox="1">
            <a:spLocks noChangeArrowheads="1"/>
          </p:cNvSpPr>
          <p:nvPr/>
        </p:nvSpPr>
        <p:spPr bwMode="auto">
          <a:xfrm>
            <a:off x="6183357" y="4215037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160"/>
          <p:cNvSpPr txBox="1">
            <a:spLocks noChangeArrowheads="1"/>
          </p:cNvSpPr>
          <p:nvPr/>
        </p:nvSpPr>
        <p:spPr bwMode="auto">
          <a:xfrm>
            <a:off x="5859416" y="3036371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02" name="Text Box 169"/>
          <p:cNvSpPr txBox="1">
            <a:spLocks noChangeArrowheads="1"/>
          </p:cNvSpPr>
          <p:nvPr/>
        </p:nvSpPr>
        <p:spPr bwMode="auto">
          <a:xfrm>
            <a:off x="7696760" y="3179202"/>
            <a:ext cx="29815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0.62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14" name="Text Box 160"/>
          <p:cNvSpPr txBox="1">
            <a:spLocks noChangeArrowheads="1"/>
          </p:cNvSpPr>
          <p:nvPr/>
        </p:nvSpPr>
        <p:spPr bwMode="auto">
          <a:xfrm>
            <a:off x="5914044" y="4542866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115" name="Text Box 161"/>
          <p:cNvSpPr txBox="1">
            <a:spLocks noChangeArrowheads="1"/>
          </p:cNvSpPr>
          <p:nvPr/>
        </p:nvSpPr>
        <p:spPr bwMode="auto">
          <a:xfrm>
            <a:off x="5998181" y="4879416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117" name="Text Box 165"/>
          <p:cNvSpPr txBox="1">
            <a:spLocks noChangeArrowheads="1"/>
          </p:cNvSpPr>
          <p:nvPr/>
        </p:nvSpPr>
        <p:spPr bwMode="auto">
          <a:xfrm>
            <a:off x="5914044" y="4215841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sp>
        <p:nvSpPr>
          <p:cNvPr id="118" name="Text Box 160"/>
          <p:cNvSpPr txBox="1">
            <a:spLocks noChangeArrowheads="1"/>
          </p:cNvSpPr>
          <p:nvPr/>
        </p:nvSpPr>
        <p:spPr bwMode="auto">
          <a:xfrm>
            <a:off x="5858435" y="5196584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20" name="Text Box 66"/>
          <p:cNvSpPr txBox="1">
            <a:spLocks noChangeArrowheads="1"/>
          </p:cNvSpPr>
          <p:nvPr/>
        </p:nvSpPr>
        <p:spPr bwMode="auto">
          <a:xfrm>
            <a:off x="5638800" y="1098175"/>
            <a:ext cx="31473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Effect of 3D</a:t>
            </a:r>
            <a:r>
              <a:rPr kumimoji="0" lang="en-US" sz="2000" b="0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Model Used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5"/>
          <p:cNvSpPr txBox="1">
            <a:spLocks noChangeArrowheads="1"/>
          </p:cNvSpPr>
          <p:nvPr/>
        </p:nvSpPr>
        <p:spPr bwMode="auto">
          <a:xfrm>
            <a:off x="6323635" y="1600200"/>
            <a:ext cx="1415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 NBI Port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 Box 5"/>
          <p:cNvSpPr txBox="1">
            <a:spLocks noChangeArrowheads="1"/>
          </p:cNvSpPr>
          <p:nvPr/>
        </p:nvSpPr>
        <p:spPr bwMode="auto">
          <a:xfrm>
            <a:off x="6255059" y="3723305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None/>
              <a:defRPr/>
            </a:pPr>
            <a:r>
              <a:rPr lang="en-US" sz="1800" u="sng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NBI Port</a:t>
            </a:r>
          </a:p>
        </p:txBody>
      </p:sp>
      <p:cxnSp>
        <p:nvCxnSpPr>
          <p:cNvPr id="123" name="Straight Arrow Connector 122"/>
          <p:cNvCxnSpPr/>
          <p:nvPr/>
        </p:nvCxnSpPr>
        <p:spPr bwMode="auto">
          <a:xfrm flipH="1">
            <a:off x="7818391" y="2238190"/>
            <a:ext cx="434280" cy="33416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Arrow Connector 123"/>
          <p:cNvCxnSpPr/>
          <p:nvPr/>
        </p:nvCxnSpPr>
        <p:spPr bwMode="auto">
          <a:xfrm flipH="1" flipV="1">
            <a:off x="7721478" y="2883835"/>
            <a:ext cx="328827" cy="565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Text Box 5"/>
          <p:cNvSpPr txBox="1">
            <a:spLocks noChangeArrowheads="1"/>
          </p:cNvSpPr>
          <p:nvPr/>
        </p:nvSpPr>
        <p:spPr bwMode="auto">
          <a:xfrm>
            <a:off x="6171638" y="2420470"/>
            <a:ext cx="6335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RWM</a:t>
            </a:r>
            <a:endParaRPr kumimoji="0" lang="en-US" sz="1400" b="0" i="0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7" name="Straight Arrow Connector 126"/>
          <p:cNvCxnSpPr/>
          <p:nvPr/>
        </p:nvCxnSpPr>
        <p:spPr bwMode="auto">
          <a:xfrm flipV="1">
            <a:off x="6769285" y="2405275"/>
            <a:ext cx="78255" cy="16908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Oval 23"/>
          <p:cNvSpPr/>
          <p:nvPr/>
        </p:nvSpPr>
        <p:spPr bwMode="auto">
          <a:xfrm>
            <a:off x="5915025" y="2628366"/>
            <a:ext cx="1039812" cy="329987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44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45" name="Picture 44" descr="nstx_logo_cnvrtd.ai [Converted].tif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318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/>
          <p:nvPr/>
        </p:nvSpPr>
        <p:spPr>
          <a:xfrm>
            <a:off x="257714" y="5312664"/>
            <a:ext cx="4283710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70"/>
              </a:lnSpc>
            </a:pPr>
            <a:r>
              <a:rPr sz="2400" b="1" u="heavy" spc="-5" dirty="0">
                <a:latin typeface="Arial Narrow"/>
                <a:cs typeface="Arial Narrow"/>
              </a:rPr>
              <a:t>Higher </a:t>
            </a:r>
            <a:r>
              <a:rPr sz="2400" b="1" u="heavy" spc="-110" dirty="0">
                <a:latin typeface="Arial Narrow"/>
                <a:cs typeface="Arial Narrow"/>
              </a:rPr>
              <a:t>T, </a:t>
            </a:r>
            <a:r>
              <a:rPr sz="2400" b="1" u="heavy" spc="-5" dirty="0">
                <a:latin typeface="Arial Narrow"/>
                <a:cs typeface="Arial Narrow"/>
              </a:rPr>
              <a:t>low </a:t>
            </a:r>
            <a:r>
              <a:rPr lang="en-US" sz="2400" b="1" u="heavy" spc="-5" dirty="0" smtClean="0">
                <a:latin typeface="Symbol" panose="05050102010706020507" pitchFamily="18" charset="2"/>
                <a:cs typeface="Arial Narrow"/>
              </a:rPr>
              <a:t>n</a:t>
            </a:r>
            <a:r>
              <a:rPr lang="en-US" sz="2400" b="1" u="heavy" spc="-5" dirty="0" smtClean="0">
                <a:latin typeface="Arial Narrow"/>
                <a:cs typeface="Arial Narrow"/>
              </a:rPr>
              <a:t>*</a:t>
            </a:r>
            <a:r>
              <a:rPr sz="2400" b="1" u="heavy" spc="-5" dirty="0" smtClean="0">
                <a:latin typeface="Arial Narrow"/>
                <a:cs typeface="Arial Narrow"/>
              </a:rPr>
              <a:t> </a:t>
            </a:r>
            <a:r>
              <a:rPr lang="en-US" sz="2400" b="1" u="heavy" spc="-5" dirty="0" smtClean="0">
                <a:latin typeface="Arial Narrow"/>
                <a:cs typeface="Arial Narrow"/>
              </a:rPr>
              <a:t>from low to h</a:t>
            </a:r>
            <a:r>
              <a:rPr sz="2400" b="1" u="heavy" spc="-5" dirty="0" smtClean="0">
                <a:latin typeface="Arial Narrow"/>
                <a:cs typeface="Arial Narrow"/>
              </a:rPr>
              <a:t>igh</a:t>
            </a:r>
            <a:r>
              <a:rPr sz="2400" b="1" u="heavy" spc="140" dirty="0" smtClean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Symbol"/>
                <a:cs typeface="Symbol"/>
              </a:rPr>
              <a:t></a:t>
            </a:r>
            <a:endParaRPr sz="2400" dirty="0">
              <a:latin typeface="Symbol"/>
              <a:cs typeface="Symbol"/>
            </a:endParaRPr>
          </a:p>
          <a:p>
            <a:pPr marL="329565" marR="320675" algn="ctr">
              <a:lnSpc>
                <a:spcPts val="2900"/>
              </a:lnSpc>
              <a:spcBef>
                <a:spcPts val="70"/>
              </a:spcBef>
            </a:pPr>
            <a:r>
              <a:rPr sz="2400" spc="-5" dirty="0" smtClean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smtClean="0">
                <a:solidFill>
                  <a:srgbClr val="C00000"/>
                </a:solidFill>
                <a:latin typeface="Arial Narrow"/>
                <a:cs typeface="Arial Narrow"/>
              </a:rPr>
              <a:t>Unique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regime, study new  transport and stability</a:t>
            </a:r>
            <a:r>
              <a:rPr sz="2400" b="1" spc="-2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physics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3" name="object 8"/>
          <p:cNvSpPr txBox="1"/>
          <p:nvPr/>
        </p:nvSpPr>
        <p:spPr>
          <a:xfrm>
            <a:off x="4581302" y="5320283"/>
            <a:ext cx="4477385" cy="978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30"/>
              </a:lnSpc>
            </a:pPr>
            <a:r>
              <a:rPr sz="2400" b="1" u="heavy" spc="-5" dirty="0">
                <a:latin typeface="Arial Narrow"/>
                <a:cs typeface="Arial Narrow"/>
              </a:rPr>
              <a:t>Full non-inductive current</a:t>
            </a:r>
            <a:r>
              <a:rPr sz="2400" b="1" u="heavy" spc="-25" dirty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Arial Narrow"/>
                <a:cs typeface="Arial Narrow"/>
              </a:rPr>
              <a:t>drive</a:t>
            </a:r>
            <a:endParaRPr sz="2400" dirty="0">
              <a:latin typeface="Arial Narrow"/>
              <a:cs typeface="Arial Narrow"/>
            </a:endParaRPr>
          </a:p>
          <a:p>
            <a:pPr algn="ctr">
              <a:lnSpc>
                <a:spcPts val="2620"/>
              </a:lnSpc>
            </a:pP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Not demonstrated in 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ST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at</a:t>
            </a:r>
            <a:r>
              <a:rPr sz="2400" b="1" spc="-6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high-</a:t>
            </a:r>
            <a:r>
              <a:rPr sz="2400" b="1" spc="-5" dirty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sz="2400" b="1" spc="-7" baseline="-20833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400" baseline="-20833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b="1" spc="-10" dirty="0">
                <a:solidFill>
                  <a:srgbClr val="C00000"/>
                </a:solidFill>
                <a:latin typeface="Arial Narrow"/>
                <a:cs typeface="Arial Narrow"/>
              </a:rPr>
              <a:t>Essential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for any future steady-state</a:t>
            </a:r>
            <a:r>
              <a:rPr sz="2000" b="1" spc="1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ST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  <p:sp>
        <p:nvSpPr>
          <p:cNvPr id="13" name="object 2"/>
          <p:cNvSpPr txBox="1">
            <a:spLocks/>
          </p:cNvSpPr>
          <p:nvPr/>
        </p:nvSpPr>
        <p:spPr>
          <a:xfrm>
            <a:off x="0" y="-8082"/>
            <a:ext cx="9144000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R="5080" indent="12700">
              <a:lnSpc>
                <a:spcPts val="3670"/>
              </a:lnSpc>
            </a:pPr>
            <a:r>
              <a:rPr lang="en-US" sz="3200" kern="0" spc="-5" dirty="0" smtClean="0">
                <a:latin typeface="Arial"/>
                <a:cs typeface="Arial"/>
              </a:rPr>
              <a:t>NSTX-U will </a:t>
            </a:r>
            <a:r>
              <a:rPr lang="en-US" sz="3200" kern="0" spc="-10" dirty="0" smtClean="0">
                <a:latin typeface="Arial"/>
                <a:cs typeface="Arial"/>
              </a:rPr>
              <a:t>access </a:t>
            </a:r>
            <a:r>
              <a:rPr lang="en-US" sz="3200" kern="0" spc="-5" dirty="0" smtClean="0">
                <a:latin typeface="Arial"/>
                <a:cs typeface="Arial"/>
              </a:rPr>
              <a:t>new physics</a:t>
            </a:r>
            <a:br>
              <a:rPr lang="en-US" sz="3200" kern="0" spc="-5" dirty="0" smtClean="0">
                <a:latin typeface="Arial"/>
                <a:cs typeface="Arial"/>
              </a:rPr>
            </a:br>
            <a:r>
              <a:rPr lang="en-US" sz="3200" kern="0" spc="-5" dirty="0" smtClean="0">
                <a:latin typeface="Arial"/>
                <a:cs typeface="Arial"/>
              </a:rPr>
              <a:t>with 2 major new</a:t>
            </a:r>
            <a:r>
              <a:rPr lang="en-US" sz="3200" kern="0" spc="-80" dirty="0" smtClean="0">
                <a:latin typeface="Arial"/>
                <a:cs typeface="Arial"/>
              </a:rPr>
              <a:t> </a:t>
            </a:r>
            <a:r>
              <a:rPr lang="en-US" sz="3200" kern="0" spc="-5" dirty="0" smtClean="0">
                <a:latin typeface="Arial"/>
                <a:cs typeface="Arial"/>
              </a:rPr>
              <a:t>tools</a:t>
            </a:r>
            <a:endParaRPr lang="en-US" sz="3200" kern="0" spc="-5" dirty="0">
              <a:latin typeface="Arial"/>
              <a:cs typeface="Arial"/>
            </a:endParaRPr>
          </a:p>
        </p:txBody>
      </p:sp>
      <p:pic>
        <p:nvPicPr>
          <p:cNvPr id="14" name="Picture 13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174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23383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59055"/>
            <a:r>
              <a:rPr lang="en-US" sz="3200" kern="0" spc="-5" dirty="0" smtClean="0">
                <a:latin typeface="Arial"/>
                <a:cs typeface="Arial"/>
              </a:rPr>
              <a:t>NSTX-U </a:t>
            </a:r>
            <a:r>
              <a:rPr lang="en-US" sz="3200" kern="0" spc="-5" dirty="0" smtClean="0">
                <a:latin typeface="Arial"/>
                <a:cs typeface="Arial"/>
              </a:rPr>
              <a:t>designed </a:t>
            </a:r>
            <a:r>
              <a:rPr lang="en-US" sz="3200" kern="0" spc="-5" dirty="0">
                <a:cs typeface="Arial"/>
              </a:rPr>
              <a:t>for major </a:t>
            </a:r>
            <a:r>
              <a:rPr lang="en-US" sz="3200" kern="0" spc="-5" dirty="0" smtClean="0">
                <a:cs typeface="Arial"/>
              </a:rPr>
              <a:t>performance </a:t>
            </a:r>
            <a:r>
              <a:rPr lang="en-US" sz="3200" kern="0" spc="-5" dirty="0" smtClean="0">
                <a:latin typeface="Arial"/>
                <a:cs typeface="Arial"/>
              </a:rPr>
              <a:t>boost</a:t>
            </a:r>
            <a:endParaRPr lang="en-US" sz="3200" kern="0" spc="-5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4939" y="5320413"/>
            <a:ext cx="3640454" cy="1034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sz="2000" spc="-5" dirty="0">
                <a:latin typeface="Wingdings"/>
                <a:cs typeface="Wingdings"/>
              </a:rPr>
              <a:t></a:t>
            </a:r>
            <a:r>
              <a:rPr sz="2000" spc="-5" dirty="0">
                <a:latin typeface="Arial Narrow"/>
                <a:cs typeface="Arial Narrow"/>
              </a:rPr>
              <a:t>2</a:t>
            </a:r>
            <a:r>
              <a:rPr sz="2000" spc="-5" dirty="0">
                <a:latin typeface="Arial"/>
                <a:cs typeface="Arial"/>
              </a:rPr>
              <a:t>× </a:t>
            </a:r>
            <a:r>
              <a:rPr sz="2000" spc="-5" dirty="0">
                <a:latin typeface="Arial Narrow"/>
                <a:cs typeface="Arial Narrow"/>
              </a:rPr>
              <a:t>toroidal field (0.5 </a:t>
            </a:r>
            <a:r>
              <a:rPr sz="2000" spc="-5" dirty="0">
                <a:latin typeface="Wingdings"/>
                <a:cs typeface="Wingdings"/>
              </a:rPr>
              <a:t></a:t>
            </a:r>
            <a:r>
              <a:rPr sz="2000" spc="-1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 Narrow"/>
                <a:cs typeface="Arial Narrow"/>
              </a:rPr>
              <a:t>1T)</a:t>
            </a:r>
            <a:endParaRPr sz="2000" dirty="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000" spc="-5" dirty="0">
                <a:latin typeface="Wingdings"/>
                <a:cs typeface="Wingdings"/>
              </a:rPr>
              <a:t></a:t>
            </a:r>
            <a:r>
              <a:rPr sz="2000" spc="-5" dirty="0">
                <a:latin typeface="Arial Narrow"/>
                <a:cs typeface="Arial Narrow"/>
              </a:rPr>
              <a:t>2</a:t>
            </a:r>
            <a:r>
              <a:rPr sz="2000" spc="-5" dirty="0">
                <a:latin typeface="Arial"/>
                <a:cs typeface="Arial"/>
              </a:rPr>
              <a:t>× </a:t>
            </a:r>
            <a:r>
              <a:rPr sz="2000" spc="-5" dirty="0">
                <a:latin typeface="Arial Narrow"/>
                <a:cs typeface="Arial Narrow"/>
              </a:rPr>
              <a:t>plasma current (1 </a:t>
            </a:r>
            <a:r>
              <a:rPr sz="2000" spc="-5" dirty="0">
                <a:latin typeface="Wingdings"/>
                <a:cs typeface="Wingdings"/>
              </a:rPr>
              <a:t></a:t>
            </a:r>
            <a:r>
              <a:rPr sz="2000" spc="-1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 Narrow"/>
                <a:cs typeface="Arial Narrow"/>
              </a:rPr>
              <a:t>2MA)</a:t>
            </a:r>
            <a:endParaRPr sz="2000" dirty="0">
              <a:latin typeface="Arial Narrow"/>
              <a:cs typeface="Arial Narrow"/>
            </a:endParaRPr>
          </a:p>
          <a:p>
            <a:pPr marL="12700">
              <a:lnSpc>
                <a:spcPts val="2735"/>
              </a:lnSpc>
            </a:pPr>
            <a:r>
              <a:rPr sz="2000" spc="-5" dirty="0">
                <a:latin typeface="Wingdings"/>
                <a:cs typeface="Wingdings"/>
              </a:rPr>
              <a:t></a:t>
            </a:r>
            <a:r>
              <a:rPr sz="2000" spc="-5" dirty="0">
                <a:latin typeface="Arial Narrow"/>
                <a:cs typeface="Arial Narrow"/>
              </a:rPr>
              <a:t>5</a:t>
            </a:r>
            <a:r>
              <a:rPr sz="2000" spc="-5" dirty="0">
                <a:latin typeface="Arial"/>
                <a:cs typeface="Arial"/>
              </a:rPr>
              <a:t>× </a:t>
            </a:r>
            <a:r>
              <a:rPr sz="2000" spc="-5" dirty="0">
                <a:latin typeface="Arial Narrow"/>
                <a:cs typeface="Arial Narrow"/>
              </a:rPr>
              <a:t>longer pulse (1 </a:t>
            </a:r>
            <a:r>
              <a:rPr sz="2000" spc="-5" dirty="0">
                <a:latin typeface="Wingdings"/>
                <a:cs typeface="Wingdings"/>
              </a:rPr>
              <a:t></a:t>
            </a:r>
            <a:r>
              <a:rPr sz="2000" spc="-1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 Narrow"/>
                <a:cs typeface="Arial Narrow"/>
              </a:rPr>
              <a:t>5s)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7378" y="5120382"/>
            <a:ext cx="4513580" cy="1320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00"/>
              </a:lnSpc>
            </a:pPr>
            <a:r>
              <a:rPr sz="2000" spc="-5" dirty="0">
                <a:latin typeface="Wingdings"/>
                <a:cs typeface="Wingdings"/>
              </a:rPr>
              <a:t></a:t>
            </a:r>
            <a:r>
              <a:rPr sz="2000" spc="-5" dirty="0">
                <a:latin typeface="Arial Narrow"/>
                <a:cs typeface="Arial Narrow"/>
              </a:rPr>
              <a:t>2</a:t>
            </a:r>
            <a:r>
              <a:rPr sz="2000" spc="-5" dirty="0">
                <a:latin typeface="Arial"/>
                <a:cs typeface="Arial"/>
              </a:rPr>
              <a:t>× </a:t>
            </a:r>
            <a:r>
              <a:rPr sz="2000" spc="-5" dirty="0">
                <a:latin typeface="Arial Narrow"/>
                <a:cs typeface="Arial Narrow"/>
              </a:rPr>
              <a:t>heating power (5 </a:t>
            </a:r>
            <a:r>
              <a:rPr sz="2000" spc="-5" dirty="0">
                <a:latin typeface="Wingdings"/>
                <a:cs typeface="Wingdings"/>
              </a:rPr>
              <a:t></a:t>
            </a:r>
            <a:r>
              <a:rPr sz="2000" spc="-1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 Narrow"/>
                <a:cs typeface="Arial Narrow"/>
              </a:rPr>
              <a:t>10MW)</a:t>
            </a:r>
            <a:endParaRPr sz="2000">
              <a:latin typeface="Arial Narrow"/>
              <a:cs typeface="Arial Narrow"/>
            </a:endParaRPr>
          </a:p>
          <a:p>
            <a:pPr marL="355600" indent="-228600">
              <a:lnSpc>
                <a:spcPts val="2170"/>
              </a:lnSpc>
              <a:buFont typeface="Arial"/>
              <a:buChar char="•"/>
              <a:tabLst>
                <a:tab pos="355600" algn="l"/>
              </a:tabLst>
            </a:pPr>
            <a:r>
              <a:rPr sz="1800" spc="-25" dirty="0">
                <a:solidFill>
                  <a:srgbClr val="FF0000"/>
                </a:solidFill>
                <a:latin typeface="Arial Narrow"/>
                <a:cs typeface="Arial Narrow"/>
              </a:rPr>
              <a:t>Tangential </a:t>
            </a:r>
            <a:r>
              <a:rPr sz="1800" spc="-5" dirty="0">
                <a:solidFill>
                  <a:srgbClr val="FF0000"/>
                </a:solidFill>
                <a:latin typeface="Arial Narrow"/>
                <a:cs typeface="Arial Narrow"/>
              </a:rPr>
              <a:t>NBI </a:t>
            </a:r>
            <a:r>
              <a:rPr sz="1800" spc="-5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× </a:t>
            </a:r>
            <a:r>
              <a:rPr sz="1800" spc="-5" dirty="0">
                <a:solidFill>
                  <a:srgbClr val="FF0000"/>
                </a:solidFill>
                <a:latin typeface="Arial Narrow"/>
                <a:cs typeface="Arial Narrow"/>
              </a:rPr>
              <a:t>current drive</a:t>
            </a:r>
            <a:r>
              <a:rPr sz="1800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Arial Narrow"/>
                <a:cs typeface="Arial Narrow"/>
              </a:rPr>
              <a:t>efficiency</a:t>
            </a:r>
            <a:endParaRPr sz="18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000" spc="-5" dirty="0">
                <a:latin typeface="Wingdings"/>
                <a:cs typeface="Wingdings"/>
              </a:rPr>
              <a:t></a:t>
            </a:r>
            <a:r>
              <a:rPr sz="2000" spc="-5" dirty="0">
                <a:latin typeface="Arial Narrow"/>
                <a:cs typeface="Arial Narrow"/>
              </a:rPr>
              <a:t>4</a:t>
            </a:r>
            <a:r>
              <a:rPr sz="2000" spc="-5" dirty="0">
                <a:latin typeface="Arial"/>
                <a:cs typeface="Arial"/>
              </a:rPr>
              <a:t>× </a:t>
            </a:r>
            <a:r>
              <a:rPr sz="2000" spc="-5" dirty="0">
                <a:latin typeface="Arial Narrow"/>
                <a:cs typeface="Arial Narrow"/>
              </a:rPr>
              <a:t>divertor heat flux (</a:t>
            </a:r>
            <a:r>
              <a:rPr sz="2000" spc="-5" dirty="0">
                <a:latin typeface="Wingdings"/>
                <a:cs typeface="Wingdings"/>
              </a:rPr>
              <a:t>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 Narrow"/>
                <a:cs typeface="Arial Narrow"/>
              </a:rPr>
              <a:t>ITER</a:t>
            </a:r>
            <a:r>
              <a:rPr sz="2000" spc="-120" dirty="0">
                <a:latin typeface="Arial Narrow"/>
                <a:cs typeface="Arial Narrow"/>
              </a:rPr>
              <a:t> </a:t>
            </a:r>
            <a:r>
              <a:rPr sz="2000" spc="-5" dirty="0">
                <a:latin typeface="Arial Narrow"/>
                <a:cs typeface="Arial Narrow"/>
              </a:rPr>
              <a:t>levels)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ts val="2740"/>
              </a:lnSpc>
            </a:pPr>
            <a:r>
              <a:rPr sz="2000" dirty="0">
                <a:latin typeface="Wingdings"/>
                <a:cs typeface="Wingdings"/>
              </a:rPr>
              <a:t></a:t>
            </a:r>
            <a:r>
              <a:rPr sz="2000" dirty="0">
                <a:latin typeface="Arial Narrow"/>
                <a:cs typeface="Arial Narrow"/>
              </a:rPr>
              <a:t>Up </a:t>
            </a:r>
            <a:r>
              <a:rPr sz="2000" spc="-5" dirty="0">
                <a:latin typeface="Arial Narrow"/>
                <a:cs typeface="Arial Narrow"/>
              </a:rPr>
              <a:t>to 10</a:t>
            </a:r>
            <a:r>
              <a:rPr sz="2000" spc="-5" dirty="0">
                <a:latin typeface="Arial"/>
                <a:cs typeface="Arial"/>
              </a:rPr>
              <a:t>× </a:t>
            </a:r>
            <a:r>
              <a:rPr sz="2000" spc="-5" dirty="0">
                <a:latin typeface="Arial Narrow"/>
                <a:cs typeface="Arial Narrow"/>
              </a:rPr>
              <a:t>higher nT</a:t>
            </a:r>
            <a:r>
              <a:rPr sz="2000" spc="-5" dirty="0">
                <a:latin typeface="Symbol"/>
                <a:cs typeface="Symbol"/>
              </a:rPr>
              <a:t></a:t>
            </a:r>
            <a:r>
              <a:rPr sz="2000" spc="-7" baseline="-20833" dirty="0">
                <a:latin typeface="Arial"/>
                <a:cs typeface="Arial"/>
              </a:rPr>
              <a:t>E </a:t>
            </a:r>
            <a:r>
              <a:rPr sz="2000" spc="-5" dirty="0">
                <a:latin typeface="Arial Narrow"/>
                <a:cs typeface="Arial Narrow"/>
              </a:rPr>
              <a:t>(~MJ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-5" dirty="0">
                <a:latin typeface="Arial Narrow"/>
                <a:cs typeface="Arial Narrow"/>
              </a:rPr>
              <a:t>plasmas)</a:t>
            </a:r>
            <a:endParaRPr sz="2000">
              <a:latin typeface="Arial Narrow"/>
              <a:cs typeface="Arial Narrow"/>
            </a:endParaRPr>
          </a:p>
        </p:txBody>
      </p:sp>
      <p:pic>
        <p:nvPicPr>
          <p:cNvPr id="15" name="Picture 1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78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theoretical investigations provided initial hypotheses for global kink/ballooning/RWM mode stabilization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81075"/>
            <a:ext cx="5638800" cy="470629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dirty="0"/>
              <a:t>C</a:t>
            </a:r>
            <a:r>
              <a:rPr lang="en-US" dirty="0" smtClean="0"/>
              <a:t>onducting wall stabilizes global kink/ballooning mode</a:t>
            </a:r>
          </a:p>
          <a:p>
            <a:pPr lvl="1">
              <a:spcBef>
                <a:spcPts val="0"/>
              </a:spcBef>
              <a:buClr>
                <a:srgbClr val="FF3300"/>
              </a:buClr>
            </a:pPr>
            <a:endParaRPr lang="en-US" dirty="0" smtClean="0"/>
          </a:p>
          <a:p>
            <a:pPr lvl="1">
              <a:spcBef>
                <a:spcPts val="600"/>
              </a:spcBef>
              <a:buClr>
                <a:srgbClr val="FF3300"/>
              </a:buClr>
            </a:pPr>
            <a:r>
              <a:rPr lang="en-US" dirty="0" smtClean="0"/>
              <a:t>Global kink growth rate ~ 1/</a:t>
            </a:r>
            <a:r>
              <a:rPr lang="en-US" dirty="0" err="1" smtClean="0">
                <a:latin typeface="Symbol" panose="05050102010706020507" pitchFamily="18" charset="2"/>
              </a:rPr>
              <a:t>t</a:t>
            </a:r>
            <a:r>
              <a:rPr lang="en-US" baseline="-25000" dirty="0" err="1" smtClean="0"/>
              <a:t>Alfven</a:t>
            </a:r>
            <a:r>
              <a:rPr lang="en-US" dirty="0" smtClean="0"/>
              <a:t> ~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  <a:p>
            <a:pPr lvl="1">
              <a:spcBef>
                <a:spcPts val="600"/>
              </a:spcBef>
              <a:buClr>
                <a:srgbClr val="FF3300"/>
              </a:buClr>
            </a:pPr>
            <a:r>
              <a:rPr lang="en-US" dirty="0" smtClean="0">
                <a:solidFill>
                  <a:srgbClr val="FF0000"/>
                </a:solidFill>
              </a:rPr>
              <a:t>Mode transforms into slower growing resistive wall mode (RWM)</a:t>
            </a:r>
          </a:p>
          <a:p>
            <a:pPr lvl="1">
              <a:spcBef>
                <a:spcPts val="600"/>
              </a:spcBef>
              <a:buClr>
                <a:srgbClr val="FF3300"/>
              </a:buClr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 smtClean="0"/>
              <a:t>RWM physical characteristics</a:t>
            </a:r>
          </a:p>
          <a:p>
            <a:pPr lvl="1">
              <a:spcBef>
                <a:spcPts val="600"/>
              </a:spcBef>
              <a:buClr>
                <a:srgbClr val="FF3300"/>
              </a:buClr>
            </a:pPr>
            <a:r>
              <a:rPr lang="en-US" dirty="0"/>
              <a:t>G</a:t>
            </a:r>
            <a:r>
              <a:rPr lang="en-US" dirty="0" smtClean="0"/>
              <a:t>rowth rate 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baseline="-25000" dirty="0" err="1" smtClean="0"/>
              <a:t>RWM</a:t>
            </a:r>
            <a:r>
              <a:rPr lang="en-US" dirty="0" smtClean="0"/>
              <a:t> ~ 1/</a:t>
            </a:r>
            <a:r>
              <a:rPr lang="en-US" dirty="0" err="1" smtClean="0">
                <a:latin typeface="Symbol" panose="05050102010706020507" pitchFamily="18" charset="2"/>
              </a:rPr>
              <a:t>t</a:t>
            </a:r>
            <a:r>
              <a:rPr lang="en-US" baseline="-25000" dirty="0" err="1" smtClean="0"/>
              <a:t>wall</a:t>
            </a:r>
            <a:r>
              <a:rPr lang="en-US" dirty="0" smtClean="0"/>
              <a:t> ~ </a:t>
            </a:r>
            <a:r>
              <a:rPr lang="en-US" dirty="0" err="1" smtClean="0"/>
              <a:t>ms</a:t>
            </a:r>
            <a:endParaRPr lang="en-US" dirty="0" smtClean="0"/>
          </a:p>
          <a:p>
            <a:pPr lvl="1">
              <a:spcBef>
                <a:spcPts val="600"/>
              </a:spcBef>
              <a:buClr>
                <a:srgbClr val="FF3300"/>
              </a:buClr>
            </a:pPr>
            <a:r>
              <a:rPr lang="en-US" dirty="0" smtClean="0"/>
              <a:t>RWM </a:t>
            </a:r>
            <a:r>
              <a:rPr lang="en-US" i="1" dirty="0" smtClean="0">
                <a:solidFill>
                  <a:srgbClr val="FF0000"/>
                </a:solidFill>
              </a:rPr>
              <a:t>less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FF0000"/>
                </a:solidFill>
              </a:rPr>
              <a:t>stable</a:t>
            </a:r>
            <a:r>
              <a:rPr lang="en-US" dirty="0" smtClean="0"/>
              <a:t> when wall is </a:t>
            </a:r>
            <a:r>
              <a:rPr lang="en-US" dirty="0" smtClean="0">
                <a:solidFill>
                  <a:srgbClr val="FF0000"/>
                </a:solidFill>
              </a:rPr>
              <a:t>closer</a:t>
            </a:r>
          </a:p>
          <a:p>
            <a:pPr lvl="1">
              <a:spcBef>
                <a:spcPts val="600"/>
              </a:spcBef>
              <a:buClr>
                <a:srgbClr val="FF3300"/>
              </a:buClr>
            </a:pPr>
            <a:r>
              <a:rPr lang="en-US" dirty="0" smtClean="0"/>
              <a:t>RWM stabilized at </a:t>
            </a:r>
            <a:r>
              <a:rPr lang="en-US" dirty="0" smtClean="0">
                <a:solidFill>
                  <a:srgbClr val="FF0000"/>
                </a:solidFill>
              </a:rPr>
              <a:t>plasma critical rotation </a:t>
            </a:r>
            <a:r>
              <a:rPr lang="en-US" dirty="0" smtClean="0"/>
              <a:t>of a few % of Alfven speed</a:t>
            </a:r>
          </a:p>
          <a:p>
            <a:pPr lvl="1">
              <a:spcBef>
                <a:spcPts val="0"/>
              </a:spcBef>
              <a:buClr>
                <a:srgbClr val="FF3300"/>
              </a:buClr>
            </a:pPr>
            <a:endParaRPr lang="en-US" dirty="0" smtClean="0"/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524652" y="1775996"/>
            <a:ext cx="43468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9900CC"/>
                </a:solidFill>
                <a:sym typeface="Wingdings" panose="05000000000000000000" pitchFamily="2" charset="2"/>
              </a:rPr>
              <a:t> </a:t>
            </a:r>
            <a:r>
              <a:rPr lang="en-GB" altLang="en-US" sz="1600" dirty="0" err="1" smtClean="0">
                <a:solidFill>
                  <a:srgbClr val="9900CC"/>
                </a:solidFill>
              </a:rPr>
              <a:t>Bondeson</a:t>
            </a:r>
            <a:r>
              <a:rPr lang="en-GB" altLang="en-US" sz="1600" dirty="0" smtClean="0">
                <a:solidFill>
                  <a:srgbClr val="9900CC"/>
                </a:solidFill>
              </a:rPr>
              <a:t> and Ward, PRL </a:t>
            </a:r>
            <a:r>
              <a:rPr lang="en-GB" altLang="en-US" sz="1600" b="1" dirty="0" smtClean="0">
                <a:solidFill>
                  <a:srgbClr val="9900CC"/>
                </a:solidFill>
              </a:rPr>
              <a:t>72</a:t>
            </a:r>
            <a:r>
              <a:rPr lang="en-GB" altLang="en-US" sz="1600" dirty="0">
                <a:solidFill>
                  <a:srgbClr val="9900CC"/>
                </a:solidFill>
              </a:rPr>
              <a:t> </a:t>
            </a:r>
            <a:r>
              <a:rPr lang="en-GB" altLang="en-US" sz="1600" dirty="0" smtClean="0">
                <a:solidFill>
                  <a:srgbClr val="9900CC"/>
                </a:solidFill>
              </a:rPr>
              <a:t>(1994) 2709</a:t>
            </a:r>
            <a:endParaRPr lang="en-GB" altLang="en-US" sz="1600" dirty="0">
              <a:solidFill>
                <a:srgbClr val="9900CC"/>
              </a:solidFill>
            </a:endParaRP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189075" y="5638800"/>
            <a:ext cx="8720657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/>
              <a:buChar char="è"/>
            </a:pPr>
            <a:r>
              <a:rPr lang="en-US" altLang="en-US" sz="2000" dirty="0" smtClean="0">
                <a:solidFill>
                  <a:srgbClr val="0000FF"/>
                </a:solidFill>
                <a:latin typeface="+mn-lt"/>
                <a:ea typeface="+mn-ea"/>
                <a:sym typeface="Wingdings" panose="05000000000000000000" pitchFamily="2" charset="2"/>
              </a:rPr>
              <a:t>Early </a:t>
            </a:r>
            <a:r>
              <a:rPr lang="en-US" altLang="en-US" sz="2000" dirty="0">
                <a:solidFill>
                  <a:srgbClr val="0000FF"/>
                </a:solidFill>
                <a:latin typeface="+mn-lt"/>
                <a:ea typeface="+mn-ea"/>
                <a:sym typeface="Wingdings" panose="05000000000000000000" pitchFamily="2" charset="2"/>
              </a:rPr>
              <a:t>experiments looked to determine </a:t>
            </a:r>
            <a:r>
              <a:rPr lang="en-US" altLang="en-US" sz="2000" dirty="0" smtClean="0">
                <a:solidFill>
                  <a:srgbClr val="0000FF"/>
                </a:solidFill>
                <a:latin typeface="+mn-lt"/>
                <a:ea typeface="+mn-ea"/>
                <a:sym typeface="Wingdings" panose="05000000000000000000" pitchFamily="2" charset="2"/>
              </a:rPr>
              <a:t>the plasma critical rotation speed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00FF"/>
                </a:solidFill>
                <a:latin typeface="+mn-lt"/>
                <a:ea typeface="+mn-ea"/>
                <a:sym typeface="Wingdings" panose="05000000000000000000" pitchFamily="2" charset="2"/>
              </a:rPr>
              <a:t> </a:t>
            </a:r>
            <a:r>
              <a:rPr lang="en-US" altLang="en-US" sz="2000" dirty="0" smtClean="0">
                <a:solidFill>
                  <a:srgbClr val="0000FF"/>
                </a:solidFill>
                <a:latin typeface="+mn-lt"/>
                <a:ea typeface="+mn-ea"/>
                <a:sym typeface="Wingdings" panose="05000000000000000000" pitchFamily="2" charset="2"/>
              </a:rPr>
              <a:t>    - </a:t>
            </a:r>
            <a:r>
              <a:rPr lang="en-US" altLang="en-US" sz="1800" dirty="0" smtClean="0">
                <a:latin typeface="+mn-lt"/>
                <a:ea typeface="+mn-ea"/>
                <a:sym typeface="Wingdings" panose="05000000000000000000" pitchFamily="2" charset="2"/>
              </a:rPr>
              <a:t>Experiments initially found consistency with critical rotation at few % of V</a:t>
            </a:r>
            <a:r>
              <a:rPr lang="en-US" altLang="en-US" sz="1800" baseline="-25000" dirty="0" smtClean="0">
                <a:latin typeface="+mn-lt"/>
                <a:ea typeface="+mn-ea"/>
                <a:sym typeface="Wingdings" panose="05000000000000000000" pitchFamily="2" charset="2"/>
              </a:rPr>
              <a:t>A</a:t>
            </a:r>
            <a:endParaRPr lang="en-US" altLang="en-US" sz="1800" baseline="-25000" dirty="0" smtClean="0">
              <a:solidFill>
                <a:srgbClr val="0000FF"/>
              </a:solidFill>
              <a:latin typeface="+mn-lt"/>
              <a:ea typeface="+mn-ea"/>
              <a:sym typeface="Wingdings" panose="05000000000000000000" pitchFamily="2" charset="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105400" y="1676400"/>
            <a:ext cx="3895253" cy="3440715"/>
            <a:chOff x="5105400" y="1676400"/>
            <a:chExt cx="3895253" cy="3440715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238" y="2297531"/>
              <a:ext cx="3083415" cy="255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 22"/>
            <p:cNvGrpSpPr/>
            <p:nvPr/>
          </p:nvGrpSpPr>
          <p:grpSpPr>
            <a:xfrm>
              <a:off x="5105400" y="1676400"/>
              <a:ext cx="3514253" cy="3440715"/>
              <a:chOff x="5167270" y="1055085"/>
              <a:chExt cx="3514253" cy="3440715"/>
            </a:xfrm>
          </p:grpSpPr>
          <p:cxnSp>
            <p:nvCxnSpPr>
              <p:cNvPr id="24" name="Straight Connector 23"/>
              <p:cNvCxnSpPr/>
              <p:nvPr/>
            </p:nvCxnSpPr>
            <p:spPr bwMode="auto">
              <a:xfrm>
                <a:off x="6243123" y="2830656"/>
                <a:ext cx="234632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" name="Text Box 27"/>
              <p:cNvSpPr txBox="1">
                <a:spLocks noChangeArrowheads="1"/>
              </p:cNvSpPr>
              <p:nvPr/>
            </p:nvSpPr>
            <p:spPr bwMode="auto">
              <a:xfrm rot="16200000">
                <a:off x="5282271" y="1999233"/>
                <a:ext cx="1095172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 dirty="0" smtClean="0">
                    <a:solidFill>
                      <a:srgbClr val="FF0000"/>
                    </a:solidFill>
                  </a:rPr>
                  <a:t>Unstable</a:t>
                </a:r>
                <a:endParaRPr lang="en-GB" altLang="en-US" sz="1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 Box 27"/>
              <p:cNvSpPr txBox="1">
                <a:spLocks noChangeArrowheads="1"/>
              </p:cNvSpPr>
              <p:nvPr/>
            </p:nvSpPr>
            <p:spPr bwMode="auto">
              <a:xfrm>
                <a:off x="6166923" y="1055085"/>
                <a:ext cx="251460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 dirty="0" smtClean="0">
                    <a:solidFill>
                      <a:srgbClr val="9900CC"/>
                    </a:solidFill>
                  </a:rPr>
                  <a:t>Global kink/ballooning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 dirty="0" smtClean="0">
                    <a:solidFill>
                      <a:srgbClr val="9900CC"/>
                    </a:solidFill>
                  </a:rPr>
                  <a:t>mode</a:t>
                </a:r>
                <a:endParaRPr lang="en-GB" altLang="en-US" sz="1800" dirty="0">
                  <a:solidFill>
                    <a:srgbClr val="9900CC"/>
                  </a:solidFill>
                </a:endParaRPr>
              </a:p>
            </p:txBody>
          </p:sp>
          <p:sp>
            <p:nvSpPr>
              <p:cNvPr id="28" name="Text Box 27"/>
              <p:cNvSpPr txBox="1">
                <a:spLocks noChangeArrowheads="1"/>
              </p:cNvSpPr>
              <p:nvPr/>
            </p:nvSpPr>
            <p:spPr bwMode="auto">
              <a:xfrm>
                <a:off x="7670090" y="3036285"/>
                <a:ext cx="75758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</a:pPr>
                <a:r>
                  <a:rPr lang="en-GB" altLang="en-US" sz="1800" dirty="0">
                    <a:solidFill>
                      <a:srgbClr val="9900CC"/>
                    </a:solidFill>
                  </a:rPr>
                  <a:t>RWM</a:t>
                </a:r>
              </a:p>
            </p:txBody>
          </p:sp>
          <p:sp>
            <p:nvSpPr>
              <p:cNvPr id="30" name="Text Box 27"/>
              <p:cNvSpPr txBox="1">
                <a:spLocks noChangeArrowheads="1"/>
              </p:cNvSpPr>
              <p:nvPr/>
            </p:nvSpPr>
            <p:spPr bwMode="auto">
              <a:xfrm rot="16200000">
                <a:off x="5410511" y="3230485"/>
                <a:ext cx="83869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 dirty="0" smtClean="0">
                    <a:solidFill>
                      <a:srgbClr val="009900"/>
                    </a:solidFill>
                  </a:rPr>
                  <a:t>Stable</a:t>
                </a:r>
                <a:endParaRPr lang="en-GB" altLang="en-US" sz="1800" dirty="0">
                  <a:solidFill>
                    <a:srgbClr val="009900"/>
                  </a:solidFill>
                </a:endParaRP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 bwMode="auto">
              <a:xfrm>
                <a:off x="7767123" y="1436085"/>
                <a:ext cx="304800" cy="73400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900CC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 bwMode="auto">
              <a:xfrm flipH="1">
                <a:off x="7309923" y="3210555"/>
                <a:ext cx="391186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900CC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>
                <a:off x="5645191" y="2838620"/>
                <a:ext cx="369332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Text Box 27"/>
              <p:cNvSpPr txBox="1">
                <a:spLocks noChangeArrowheads="1"/>
              </p:cNvSpPr>
              <p:nvPr/>
            </p:nvSpPr>
            <p:spPr bwMode="auto">
              <a:xfrm>
                <a:off x="5167270" y="2601779"/>
                <a:ext cx="593432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</a:pPr>
                <a:r>
                  <a:rPr lang="en-GB" altLang="en-US" sz="2400" dirty="0" err="1" smtClean="0">
                    <a:latin typeface="Symbol" panose="05050102010706020507" pitchFamily="18" charset="2"/>
                  </a:rPr>
                  <a:t>gt</a:t>
                </a:r>
                <a:r>
                  <a:rPr lang="en-GB" altLang="en-US" sz="2400" baseline="-25000" dirty="0" err="1" smtClean="0"/>
                  <a:t>w</a:t>
                </a:r>
                <a:endParaRPr lang="en-GB" altLang="en-US" sz="2400" baseline="-25000" dirty="0"/>
              </a:p>
            </p:txBody>
          </p:sp>
          <p:sp>
            <p:nvSpPr>
              <p:cNvPr id="36" name="Text Box 27"/>
              <p:cNvSpPr txBox="1">
                <a:spLocks noChangeArrowheads="1"/>
              </p:cNvSpPr>
              <p:nvPr/>
            </p:nvSpPr>
            <p:spPr bwMode="auto">
              <a:xfrm>
                <a:off x="6309513" y="4126468"/>
                <a:ext cx="225356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Geneva" pitchFamily="-65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</a:pPr>
                <a:r>
                  <a:rPr lang="en-GB" altLang="en-US" sz="1800" dirty="0" smtClean="0"/>
                  <a:t>Wall / plasma radius</a:t>
                </a:r>
                <a:endParaRPr lang="en-GB" altLang="en-US" sz="1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722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638" y="0"/>
            <a:ext cx="9144000" cy="990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914311">
              <a:lnSpc>
                <a:spcPct val="80000"/>
              </a:lnSpc>
              <a:spcAft>
                <a:spcPts val="300"/>
              </a:spcAft>
              <a:buNone/>
            </a:pPr>
            <a:r>
              <a:rPr lang="en-US" altLang="en-US" sz="28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 Upgrade Device and Test Cell – </a:t>
            </a:r>
            <a:r>
              <a:rPr lang="en-US" altLang="en-US" sz="28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Interior (inset) and Aerial </a:t>
            </a:r>
            <a:r>
              <a:rPr lang="en-US" altLang="en-US" sz="28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297474"/>
          </a:xfrm>
          <a:prstGeom prst="rect">
            <a:avLst/>
          </a:prstGeom>
        </p:spPr>
      </p:pic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6781800" y="4953000"/>
            <a:ext cx="1599937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HHFW System</a:t>
            </a: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5486400" y="1828800"/>
            <a:ext cx="828538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1</a:t>
            </a:r>
            <a:r>
              <a:rPr lang="en-US" sz="1600" b="1" i="0" baseline="30000" dirty="0">
                <a:solidFill>
                  <a:srgbClr val="0033CC"/>
                </a:solidFill>
              </a:rPr>
              <a:t>st</a:t>
            </a:r>
            <a:r>
              <a:rPr lang="en-US" sz="1600" b="1" i="0" dirty="0">
                <a:solidFill>
                  <a:srgbClr val="0033CC"/>
                </a:solidFill>
              </a:rPr>
              <a:t> NBI</a:t>
            </a: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505200" y="1752600"/>
            <a:ext cx="872981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2</a:t>
            </a:r>
            <a:r>
              <a:rPr lang="en-US" sz="1600" b="1" i="0" baseline="30000" dirty="0">
                <a:solidFill>
                  <a:srgbClr val="0033CC"/>
                </a:solidFill>
              </a:rPr>
              <a:t>nd</a:t>
            </a:r>
            <a:r>
              <a:rPr lang="en-US" sz="1600" b="1" i="0" dirty="0">
                <a:solidFill>
                  <a:srgbClr val="0033CC"/>
                </a:solidFill>
              </a:rPr>
              <a:t> NBI</a:t>
            </a:r>
          </a:p>
        </p:txBody>
      </p:sp>
      <p:sp>
        <p:nvSpPr>
          <p:cNvPr id="7" name="TextBox 23"/>
          <p:cNvSpPr txBox="1">
            <a:spLocks noChangeArrowheads="1"/>
          </p:cNvSpPr>
          <p:nvPr/>
        </p:nvSpPr>
        <p:spPr bwMode="auto">
          <a:xfrm>
            <a:off x="4038600" y="5105400"/>
            <a:ext cx="1092020" cy="3413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NSTX-U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6172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43883"/>
            <a:ext cx="1828800" cy="32004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66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accent2"/>
                </a:solidFill>
                <a:latin typeface="+mj-lt"/>
                <a:cs typeface="+mj-cs"/>
              </a:rPr>
              <a:t>NSTX-U will address key physics questions </a:t>
            </a:r>
            <a:br>
              <a:rPr lang="en-US" sz="2800" b="1" dirty="0">
                <a:solidFill>
                  <a:schemeClr val="accent2"/>
                </a:solidFill>
                <a:latin typeface="+mj-lt"/>
                <a:cs typeface="+mj-cs"/>
              </a:rPr>
            </a:br>
            <a:r>
              <a:rPr lang="en-US" sz="2800" b="1" dirty="0" smtClean="0">
                <a:solidFill>
                  <a:schemeClr val="accent2"/>
                </a:solidFill>
                <a:latin typeface="+mj-lt"/>
                <a:cs typeface="+mj-cs"/>
              </a:rPr>
              <a:t>in first 3 years leveraging </a:t>
            </a:r>
            <a:r>
              <a:rPr lang="en-US" sz="2800" b="1" dirty="0">
                <a:solidFill>
                  <a:schemeClr val="accent2"/>
                </a:solidFill>
                <a:latin typeface="+mj-lt"/>
                <a:cs typeface="+mj-cs"/>
              </a:rPr>
              <a:t>unique capabilities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543425" y="1085850"/>
            <a:ext cx="45720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What role do electromagnetic effects play in electron energy transport? 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(High </a:t>
            </a:r>
            <a:r>
              <a:rPr lang="en-US" sz="2000" dirty="0" smtClean="0">
                <a:solidFill>
                  <a:srgbClr val="0033CC"/>
                </a:solidFill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, lower </a:t>
            </a:r>
            <a:r>
              <a:rPr lang="en-US" sz="2000" dirty="0" smtClean="0">
                <a:solidFill>
                  <a:srgbClr val="0033CC"/>
                </a:solidFill>
                <a:latin typeface="Symbol" panose="05050102010706020507" pitchFamily="18" charset="2"/>
              </a:rPr>
              <a:t>n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*)</a:t>
            </a:r>
          </a:p>
          <a:p>
            <a:pPr fontAlgn="auto">
              <a:spcAft>
                <a:spcPts val="0"/>
              </a:spcAft>
            </a:pPr>
            <a:endParaRPr lang="en-US" sz="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Can fast-ion instabilities be predicted and controlled for ITER and beyond? 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(Vary </a:t>
            </a:r>
            <a:r>
              <a:rPr lang="en-US" sz="2000" dirty="0" err="1" smtClean="0">
                <a:solidFill>
                  <a:srgbClr val="0033CC"/>
                </a:solidFill>
                <a:latin typeface="Arial Narrow" panose="020B0606020202030204" pitchFamily="34" charset="0"/>
              </a:rPr>
              <a:t>v</a:t>
            </a:r>
            <a:r>
              <a:rPr lang="en-US" sz="2000" baseline="-25000" dirty="0" err="1" smtClean="0">
                <a:solidFill>
                  <a:srgbClr val="0033CC"/>
                </a:solidFill>
                <a:latin typeface="Arial Narrow" panose="020B0606020202030204" pitchFamily="34" charset="0"/>
              </a:rPr>
              <a:t>f</a:t>
            </a:r>
            <a:r>
              <a:rPr lang="en-US" sz="2000" baseline="-25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/</a:t>
            </a:r>
            <a:r>
              <a:rPr lang="en-US" sz="2000" dirty="0" err="1" smtClean="0">
                <a:solidFill>
                  <a:srgbClr val="0033CC"/>
                </a:solidFill>
                <a:latin typeface="Arial Narrow" panose="020B0606020202030204" pitchFamily="34" charset="0"/>
              </a:rPr>
              <a:t>v</a:t>
            </a:r>
            <a:r>
              <a:rPr lang="en-US" sz="2000" baseline="-25000" dirty="0" err="1" smtClean="0">
                <a:solidFill>
                  <a:srgbClr val="0033CC"/>
                </a:solidFill>
                <a:latin typeface="Arial Narrow" panose="020B0606020202030204" pitchFamily="34" charset="0"/>
              </a:rPr>
              <a:t>A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, </a:t>
            </a:r>
            <a:r>
              <a:rPr lang="en-US" sz="2000" dirty="0" smtClean="0">
                <a:solidFill>
                  <a:srgbClr val="0033CC"/>
                </a:solidFill>
                <a:latin typeface="Symbol" panose="05050102010706020507" pitchFamily="18" charset="2"/>
              </a:rPr>
              <a:t>b</a:t>
            </a:r>
            <a:r>
              <a:rPr lang="en-US" sz="2000" baseline="-25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f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, anisotropy)</a:t>
            </a:r>
          </a:p>
          <a:p>
            <a:pPr fontAlgn="auto">
              <a:spcAft>
                <a:spcPts val="0"/>
              </a:spcAft>
            </a:pPr>
            <a:endParaRPr lang="en-US" sz="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Can ST </a:t>
            </a: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operate disruption-free near with-wall limit, aiming to be 100</a:t>
            </a: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% non-inductive?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Only ST in world capable of this research critical for steady-state FNSF / Pilot Plant</a:t>
            </a:r>
          </a:p>
          <a:p>
            <a:pPr fontAlgn="auto"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What physics determines SOL heat flux width? 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(Low-A, 2× I</a:t>
            </a:r>
            <a:r>
              <a:rPr lang="en-US" sz="2000" baseline="-25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P 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, Li wall) </a:t>
            </a:r>
            <a:endParaRPr lang="en-US" sz="2400" dirty="0" smtClean="0">
              <a:solidFill>
                <a:srgbClr val="0033CC"/>
              </a:solidFill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How do advanced </a:t>
            </a:r>
            <a:r>
              <a:rPr lang="en-US" sz="24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divertors</a:t>
            </a: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and Li  impact edge transport, scenarios?  </a:t>
            </a:r>
          </a:p>
          <a:p>
            <a:pPr fontAlgn="auto">
              <a:spcAft>
                <a:spcPts val="0"/>
              </a:spcAft>
            </a:pPr>
            <a:endParaRPr lang="en-US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 rot="16200000">
            <a:off x="1866901" y="3543300"/>
            <a:ext cx="4953000" cy="457199"/>
          </a:xfrm>
          <a:prstGeom prst="downArrow">
            <a:avLst>
              <a:gd name="adj1" fmla="val 100000"/>
              <a:gd name="adj2" fmla="val 48480"/>
            </a:avLst>
          </a:prstGeom>
          <a:solidFill>
            <a:sysClr val="window" lastClr="FFFFFF">
              <a:lumMod val="85000"/>
            </a:sysClr>
          </a:solidFill>
          <a:ln w="158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Helvetica" pitchFamily="-128" charset="0"/>
              <a:ea typeface="+mn-e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842" y="1295400"/>
            <a:ext cx="4190356" cy="4953000"/>
            <a:chOff x="76199" y="2405867"/>
            <a:chExt cx="4777813" cy="4953000"/>
          </a:xfrm>
        </p:grpSpPr>
        <p:sp>
          <p:nvSpPr>
            <p:cNvPr id="12" name="Pentagon 11"/>
            <p:cNvSpPr/>
            <p:nvPr/>
          </p:nvSpPr>
          <p:spPr bwMode="auto">
            <a:xfrm>
              <a:off x="76839" y="2819399"/>
              <a:ext cx="4777173" cy="4539468"/>
            </a:xfrm>
            <a:prstGeom prst="homePlate">
              <a:avLst>
                <a:gd name="adj" fmla="val 0"/>
              </a:avLst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18288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1" fontAlgn="auto" latinLnBrk="0" hangingPunct="1">
                <a:lnSpc>
                  <a:spcPct val="2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Confinement vs. 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</a:rPr>
                <a:t>b</a:t>
              </a:r>
              <a:r>
                <a:rPr kumimoji="0" lang="en-US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 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,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collisionality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</a:endParaRPr>
            </a:p>
            <a:p>
              <a:pPr marL="0" marR="0" lvl="0" indent="0" algn="r" defTabSz="914400" eaLnBrk="1" fontAlgn="auto" latinLnBrk="0" hangingPunct="1">
                <a:lnSpc>
                  <a:spcPct val="2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Sustain high 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</a:rPr>
                <a:t>b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 w/ advanced control</a:t>
              </a:r>
            </a:p>
            <a:p>
              <a:pPr marL="0" marR="0" lvl="0" indent="0" algn="r" defTabSz="914400" eaLnBrk="1" fontAlgn="auto" latinLnBrk="0" hangingPunct="1">
                <a:lnSpc>
                  <a:spcPct val="2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Non-inductive start-up, ramp-up</a:t>
              </a:r>
            </a:p>
            <a:p>
              <a:pPr marL="0" marR="0" lvl="0" indent="0" algn="r" defTabSz="914400" eaLnBrk="1" fontAlgn="auto" latinLnBrk="0" hangingPunct="1">
                <a:lnSpc>
                  <a:spcPct val="2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Mitigate high heat fluxes</a:t>
              </a:r>
            </a:p>
            <a:p>
              <a:pPr marL="0" marR="0" lvl="0" indent="0" algn="r" defTabSz="914400" eaLnBrk="1" fontAlgn="auto" latinLnBrk="0" hangingPunct="1">
                <a:lnSpc>
                  <a:spcPct val="2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Test high-Z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divertor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, Li vapor shielding</a:t>
              </a:r>
            </a:p>
          </p:txBody>
        </p:sp>
        <p:sp>
          <p:nvSpPr>
            <p:cNvPr id="13" name="Pentagon 12"/>
            <p:cNvSpPr/>
            <p:nvPr/>
          </p:nvSpPr>
          <p:spPr bwMode="auto">
            <a:xfrm>
              <a:off x="76199" y="2405867"/>
              <a:ext cx="4777813" cy="470047"/>
            </a:xfrm>
            <a:prstGeom prst="homePlate">
              <a:avLst>
                <a:gd name="adj" fmla="val 0"/>
              </a:avLst>
            </a:prstGeom>
            <a:solidFill>
              <a:srgbClr val="D0DEFC"/>
            </a:solidFill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 pitchFamily="-108" charset="-128"/>
                </a:rPr>
                <a:t>Establish ST physics / scenarios:</a:t>
              </a:r>
            </a:p>
          </p:txBody>
        </p:sp>
      </p:grpSp>
      <p:pic>
        <p:nvPicPr>
          <p:cNvPr id="14" name="Picture 13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1262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33400" y="1171517"/>
            <a:ext cx="5532120" cy="4724399"/>
            <a:chOff x="6244165" y="1143000"/>
            <a:chExt cx="3073400" cy="2624665"/>
          </a:xfrm>
        </p:grpSpPr>
        <p:pic>
          <p:nvPicPr>
            <p:cNvPr id="14351" name="Picture 4" descr="untitl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1201039"/>
              <a:ext cx="2649538" cy="2378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6244165" y="3562481"/>
              <a:ext cx="3073400" cy="20518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Normalized </a:t>
              </a:r>
              <a:r>
                <a:rPr lang="en-US" sz="24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electron </a:t>
              </a:r>
              <a:r>
                <a:rPr lang="en-US" sz="2400" i="0" dirty="0" err="1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collisionality</a:t>
              </a:r>
              <a:r>
                <a:rPr lang="en-US" sz="24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</a:t>
              </a:r>
              <a:r>
                <a:rPr lang="en-US" sz="2000" i="0" dirty="0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n</a:t>
              </a:r>
              <a:r>
                <a:rPr lang="en-US" sz="2000" i="0" baseline="-25000" dirty="0">
                  <a:solidFill>
                    <a:schemeClr val="tx1"/>
                  </a:solidFill>
                  <a:cs typeface="Arial" charset="0"/>
                </a:rPr>
                <a:t>e</a:t>
              </a:r>
              <a:r>
                <a:rPr lang="en-US" sz="2000" i="0" dirty="0">
                  <a:solidFill>
                    <a:schemeClr val="tx1"/>
                  </a:solidFill>
                  <a:cs typeface="Arial" charset="0"/>
                </a:rPr>
                <a:t>* </a:t>
              </a:r>
              <a:r>
                <a:rPr lang="en-US" sz="2000" i="0" dirty="0">
                  <a:solidFill>
                    <a:schemeClr val="tx1"/>
                  </a:solidFill>
                  <a:cs typeface="Arial" charset="0"/>
                  <a:sym typeface="Symbol" pitchFamily="18" charset="2"/>
                </a:rPr>
                <a:t>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n</a:t>
              </a:r>
              <a:r>
                <a:rPr lang="en-US" sz="24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/</a:t>
              </a:r>
              <a:r>
                <a:rPr lang="en-US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T</a:t>
              </a:r>
              <a:r>
                <a:rPr lang="en-US" sz="24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</a:t>
              </a:r>
              <a:r>
                <a:rPr lang="en-US" sz="2400" i="0" baseline="30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2</a:t>
              </a:r>
              <a:endParaRPr lang="en-US" sz="2000" i="0" baseline="30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endParaRPr>
            </a:p>
          </p:txBody>
        </p:sp>
        <p:sp>
          <p:nvSpPr>
            <p:cNvPr id="14353" name="Text Box 11"/>
            <p:cNvSpPr txBox="1">
              <a:spLocks noChangeArrowheads="1"/>
            </p:cNvSpPr>
            <p:nvPr/>
          </p:nvSpPr>
          <p:spPr bwMode="auto">
            <a:xfrm>
              <a:off x="6772486" y="2283558"/>
              <a:ext cx="647545" cy="35907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ITER-like scaling</a:t>
              </a:r>
            </a:p>
          </p:txBody>
        </p:sp>
        <p:sp>
          <p:nvSpPr>
            <p:cNvPr id="14354" name="Text Box 12"/>
            <p:cNvSpPr txBox="1">
              <a:spLocks noChangeArrowheads="1"/>
            </p:cNvSpPr>
            <p:nvPr/>
          </p:nvSpPr>
          <p:spPr bwMode="auto">
            <a:xfrm>
              <a:off x="6772485" y="1143000"/>
              <a:ext cx="771022" cy="389850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ST-FNSF </a:t>
              </a:r>
            </a:p>
            <a:p>
              <a:pPr algn="ctr">
                <a:spcBef>
                  <a:spcPct val="20000"/>
                </a:spcBef>
              </a:pPr>
              <a:endParaRPr lang="en-US" sz="1800" i="0" dirty="0">
                <a:solidFill>
                  <a:srgbClr val="FF0000"/>
                </a:solidFill>
              </a:endParaRPr>
            </a:p>
          </p:txBody>
        </p:sp>
        <p:sp>
          <p:nvSpPr>
            <p:cNvPr id="14355" name="Arc 13"/>
            <p:cNvSpPr>
              <a:spLocks/>
            </p:cNvSpPr>
            <p:nvPr/>
          </p:nvSpPr>
          <p:spPr bwMode="auto">
            <a:xfrm rot="549913" flipH="1">
              <a:off x="6727967" y="2287608"/>
              <a:ext cx="1442136" cy="711330"/>
            </a:xfrm>
            <a:custGeom>
              <a:avLst/>
              <a:gdLst>
                <a:gd name="T0" fmla="*/ 0 w 20035"/>
                <a:gd name="T1" fmla="*/ 2147483647 h 21600"/>
                <a:gd name="T2" fmla="*/ 2147483647 w 20035"/>
                <a:gd name="T3" fmla="*/ 2147483647 h 21600"/>
                <a:gd name="T4" fmla="*/ 2147483647 w 200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0035"/>
                <a:gd name="T10" fmla="*/ 0 h 21600"/>
                <a:gd name="T11" fmla="*/ 20035 w 200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5" h="21600" fill="none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</a:path>
                <a:path w="20035" h="21600" stroke="0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  <a:lnTo>
                    <a:pt x="1497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 sz="2000" i="0"/>
            </a:p>
          </p:txBody>
        </p:sp>
        <p:sp>
          <p:nvSpPr>
            <p:cNvPr id="14356" name="Line 14"/>
            <p:cNvSpPr>
              <a:spLocks noChangeShapeType="1"/>
            </p:cNvSpPr>
            <p:nvPr/>
          </p:nvSpPr>
          <p:spPr bwMode="auto">
            <a:xfrm>
              <a:off x="7549539" y="1894823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7" name="Line 15"/>
            <p:cNvSpPr>
              <a:spLocks noChangeShapeType="1"/>
            </p:cNvSpPr>
            <p:nvPr/>
          </p:nvSpPr>
          <p:spPr bwMode="auto">
            <a:xfrm>
              <a:off x="8197084" y="1894823"/>
              <a:ext cx="0" cy="6478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8" name="Line 16"/>
            <p:cNvSpPr>
              <a:spLocks noChangeShapeType="1"/>
            </p:cNvSpPr>
            <p:nvPr/>
          </p:nvSpPr>
          <p:spPr bwMode="auto">
            <a:xfrm>
              <a:off x="7161013" y="1700456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9" name="Text Box 17"/>
            <p:cNvSpPr txBox="1">
              <a:spLocks noChangeArrowheads="1"/>
            </p:cNvSpPr>
            <p:nvPr/>
          </p:nvSpPr>
          <p:spPr bwMode="auto">
            <a:xfrm>
              <a:off x="7111098" y="1865128"/>
              <a:ext cx="104729" cy="205185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400" i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360" name="Text Box 18"/>
            <p:cNvSpPr txBox="1">
              <a:spLocks noChangeArrowheads="1"/>
            </p:cNvSpPr>
            <p:nvPr/>
          </p:nvSpPr>
          <p:spPr bwMode="auto">
            <a:xfrm>
              <a:off x="7873311" y="1397000"/>
              <a:ext cx="971319" cy="121401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4572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400" i="0" dirty="0">
                  <a:solidFill>
                    <a:schemeClr val="tx1"/>
                  </a:solidFill>
                  <a:sym typeface="Math1"/>
                </a:rPr>
                <a:t> </a:t>
              </a:r>
              <a:r>
                <a:rPr lang="en-US" sz="1400" i="0" dirty="0">
                  <a:solidFill>
                    <a:schemeClr val="tx1"/>
                  </a:solidFill>
                </a:rPr>
                <a:t>constant q, </a:t>
              </a:r>
              <a:r>
                <a:rPr lang="en-US" sz="1400" i="0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400" i="0" dirty="0">
                  <a:solidFill>
                    <a:schemeClr val="tx1"/>
                  </a:solidFill>
                  <a:latin typeface="Arial" pitchFamily="34" charset="0"/>
                </a:rPr>
                <a:t>, </a:t>
              </a:r>
              <a:r>
                <a:rPr lang="en-US" sz="1400" i="0" dirty="0" smtClean="0">
                  <a:solidFill>
                    <a:schemeClr val="tx1"/>
                  </a:solidFill>
                  <a:latin typeface="Symbol" pitchFamily="18" charset="2"/>
                </a:rPr>
                <a:t>r*</a:t>
              </a:r>
              <a:endParaRPr lang="en-US" sz="1400" i="0" dirty="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sp>
          <p:nvSpPr>
            <p:cNvPr id="14361" name="Text Box 19"/>
            <p:cNvSpPr txBox="1">
              <a:spLocks noChangeArrowheads="1"/>
            </p:cNvSpPr>
            <p:nvPr/>
          </p:nvSpPr>
          <p:spPr bwMode="auto">
            <a:xfrm>
              <a:off x="7480976" y="1640758"/>
              <a:ext cx="775467" cy="359073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NSTX Upgrade</a:t>
              </a:r>
            </a:p>
          </p:txBody>
        </p:sp>
        <p:sp>
          <p:nvSpPr>
            <p:cNvPr id="14362" name="Line 20"/>
            <p:cNvSpPr>
              <a:spLocks noChangeShapeType="1"/>
            </p:cNvSpPr>
            <p:nvPr/>
          </p:nvSpPr>
          <p:spPr bwMode="auto">
            <a:xfrm flipH="1" flipV="1">
              <a:off x="6857872" y="1376510"/>
              <a:ext cx="1359844" cy="12309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63" name="Line 21"/>
            <p:cNvSpPr>
              <a:spLocks noChangeShapeType="1"/>
            </p:cNvSpPr>
            <p:nvPr/>
          </p:nvSpPr>
          <p:spPr bwMode="auto">
            <a:xfrm>
              <a:off x="7549539" y="2172876"/>
              <a:ext cx="64754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54" name="Text Box 19"/>
            <p:cNvSpPr txBox="1">
              <a:spLocks noChangeArrowheads="1"/>
            </p:cNvSpPr>
            <p:nvPr/>
          </p:nvSpPr>
          <p:spPr bwMode="auto">
            <a:xfrm>
              <a:off x="8305800" y="2133600"/>
              <a:ext cx="546867" cy="205184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NSTX</a:t>
              </a:r>
              <a:endParaRPr lang="en-US" sz="1800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943600" y="2631629"/>
            <a:ext cx="2667000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Favorable confinement results could lead to more compact ST reactors</a:t>
            </a:r>
            <a:endParaRPr lang="en-US" sz="2400" b="1" i="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NSTX / MAST confinement increased at higher </a:t>
            </a:r>
            <a:r>
              <a:rPr lang="en-US" sz="2800" b="1" dirty="0" err="1" smtClean="0"/>
              <a:t>T</a:t>
            </a:r>
            <a:r>
              <a:rPr lang="en-US" sz="2800" b="1" baseline="-25000" dirty="0" err="1" smtClean="0"/>
              <a:t>e</a:t>
            </a:r>
            <a:r>
              <a:rPr lang="en-US" sz="2800" b="1" dirty="0" smtClean="0"/>
              <a:t> (!)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>
                <a:solidFill>
                  <a:srgbClr val="C00000"/>
                </a:solidFill>
              </a:rPr>
              <a:t>Will confinement trend continue, or look like conventional A?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6019800"/>
            <a:ext cx="8991600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Low </a:t>
            </a:r>
            <a:r>
              <a:rPr lang="en-US" sz="21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en-US" sz="2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* </a:t>
            </a:r>
            <a:r>
              <a:rPr lang="en-US" sz="2100" b="1" dirty="0" smtClean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US" sz="2100" b="1" dirty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n</a:t>
            </a:r>
            <a:r>
              <a:rPr lang="en-US" sz="2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eed higher plasma current, toroidal field, heating power, density control</a:t>
            </a:r>
            <a:endParaRPr lang="en-US" sz="21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0" name="Picture 19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74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NSTX-U has surpassed maximum </a:t>
            </a:r>
            <a:br>
              <a:rPr lang="en-US" sz="2800" dirty="0" smtClean="0"/>
            </a:br>
            <a:r>
              <a:rPr lang="en-US" sz="2800" dirty="0" smtClean="0"/>
              <a:t>pulse duration and magnetic field of NSTX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20080"/>
            <a:ext cx="4139453" cy="34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20080"/>
            <a:ext cx="4263787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214735"/>
            <a:ext cx="914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similar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Boronized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L-modes, P</a:t>
            </a:r>
            <a:r>
              <a:rPr lang="en-US" sz="2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=1MW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10000" y="3429000"/>
            <a:ext cx="0" cy="276231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76200" y="5616714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NSTX-U L-mode duration </a:t>
            </a:r>
          </a:p>
          <a:p>
            <a:pPr algn="r"/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exceeds longest NSTX H-mode</a:t>
            </a:r>
            <a:endParaRPr lang="en-US" sz="20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429000" y="5818257"/>
            <a:ext cx="346295" cy="304800"/>
          </a:xfrm>
          <a:prstGeom prst="rightArrow">
            <a:avLst>
              <a:gd name="adj1" fmla="val 73529"/>
              <a:gd name="adj2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019800" y="3611880"/>
            <a:ext cx="609600" cy="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76400" y="2514600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4x longer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867400" y="3611880"/>
            <a:ext cx="457200" cy="2206378"/>
          </a:xfrm>
          <a:prstGeom prst="line">
            <a:avLst/>
          </a:prstGeom>
          <a:ln w="28575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4800" y="58482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NSTX-U B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&gt; highest NSTX B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6629400" y="3611880"/>
            <a:ext cx="228600" cy="50292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1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Accessed </a:t>
            </a:r>
            <a:r>
              <a:rPr lang="en-US" sz="3200" spc="-5" dirty="0" smtClean="0"/>
              <a:t>high elongation </a:t>
            </a:r>
            <a:r>
              <a:rPr lang="en-US" sz="3200" dirty="0">
                <a:latin typeface="Symbol" panose="05050102010706020507" pitchFamily="18" charset="2"/>
                <a:cs typeface="Arial"/>
              </a:rPr>
              <a:t>k</a:t>
            </a:r>
            <a:r>
              <a:rPr lang="en-US" sz="3200" dirty="0"/>
              <a:t> using progressively earlier H-mode </a:t>
            </a:r>
            <a:r>
              <a:rPr lang="en-US" sz="3200" spc="-5" dirty="0"/>
              <a:t>and heating + </a:t>
            </a:r>
            <a:r>
              <a:rPr lang="en-US" sz="3200" dirty="0"/>
              <a:t>optimized EFC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770"/>
            <a:ext cx="8538210" cy="435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4"/>
          <p:cNvSpPr/>
          <p:nvPr/>
        </p:nvSpPr>
        <p:spPr>
          <a:xfrm>
            <a:off x="5155311" y="3109723"/>
            <a:ext cx="1709928" cy="905256"/>
          </a:xfrm>
          <a:custGeom>
            <a:avLst/>
            <a:gdLst/>
            <a:ahLst/>
            <a:cxnLst/>
            <a:rect l="l" t="t" r="r" b="b"/>
            <a:pathLst>
              <a:path w="1295400" h="685800">
                <a:moveTo>
                  <a:pt x="0" y="0"/>
                </a:moveTo>
                <a:lnTo>
                  <a:pt x="1295399" y="0"/>
                </a:lnTo>
                <a:lnTo>
                  <a:pt x="1295399" y="685799"/>
                </a:lnTo>
                <a:lnTo>
                  <a:pt x="0" y="6857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8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5033772" y="4076380"/>
            <a:ext cx="212902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L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-m</a:t>
            </a: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od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 fl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atto</a:t>
            </a: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p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4114800" y="2080708"/>
            <a:ext cx="1828307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H-m</a:t>
            </a:r>
            <a:r>
              <a:rPr sz="1800" b="1" spc="-5" dirty="0">
                <a:latin typeface="Arial"/>
                <a:cs typeface="Arial"/>
              </a:rPr>
              <a:t>od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5" dirty="0">
                <a:latin typeface="Arial"/>
                <a:cs typeface="Arial"/>
              </a:rPr>
              <a:t> fl</a:t>
            </a:r>
            <a:r>
              <a:rPr sz="1800" b="1" dirty="0">
                <a:latin typeface="Arial"/>
                <a:cs typeface="Arial"/>
              </a:rPr>
              <a:t>atto</a:t>
            </a:r>
            <a:r>
              <a:rPr sz="1800" b="1" spc="-5" dirty="0">
                <a:latin typeface="Arial"/>
                <a:cs typeface="Arial"/>
              </a:rPr>
              <a:t>p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6248400" y="1600200"/>
            <a:ext cx="2819400" cy="78483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vert="horz" wrap="square" lIns="0" tIns="0" rIns="0" bIns="45720" rtlCol="0">
            <a:spAutoFit/>
          </a:bodyPr>
          <a:lstStyle/>
          <a:p>
            <a:pPr marL="119063" indent="-3175"/>
            <a:r>
              <a:rPr sz="24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z="2400" b="1" spc="-5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ST</a:t>
            </a:r>
            <a:r>
              <a:rPr sz="24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X-U</a:t>
            </a:r>
            <a:r>
              <a:rPr lang="en-US" sz="24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 (5 run weeks)</a:t>
            </a:r>
          </a:p>
          <a:p>
            <a:pPr marL="119063" indent="-3175"/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NSTX (10 years)</a:t>
            </a:r>
            <a:endParaRPr sz="2400" dirty="0">
              <a:solidFill>
                <a:srgbClr val="FF0000"/>
              </a:solidFill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9" name="Right Arrow 8"/>
          <p:cNvSpPr/>
          <p:nvPr/>
        </p:nvSpPr>
        <p:spPr>
          <a:xfrm rot="13168013">
            <a:off x="3349818" y="1976800"/>
            <a:ext cx="657022" cy="463099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6"/>
          <p:cNvSpPr txBox="1"/>
          <p:nvPr/>
        </p:nvSpPr>
        <p:spPr>
          <a:xfrm>
            <a:off x="2438400" y="1597223"/>
            <a:ext cx="1705356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000" b="1" dirty="0" smtClean="0">
                <a:latin typeface="Arial"/>
                <a:cs typeface="Arial"/>
              </a:rPr>
              <a:t>Future goal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8"/>
          <p:cNvSpPr/>
          <p:nvPr/>
        </p:nvSpPr>
        <p:spPr>
          <a:xfrm>
            <a:off x="3948303" y="2405635"/>
            <a:ext cx="2112264" cy="1307592"/>
          </a:xfrm>
          <a:custGeom>
            <a:avLst/>
            <a:gdLst/>
            <a:ahLst/>
            <a:cxnLst/>
            <a:rect l="l" t="t" r="r" b="b"/>
            <a:pathLst>
              <a:path w="1600200" h="990600">
                <a:moveTo>
                  <a:pt x="0" y="0"/>
                </a:moveTo>
                <a:lnTo>
                  <a:pt x="1600199" y="0"/>
                </a:lnTo>
                <a:lnTo>
                  <a:pt x="1600199" y="990599"/>
                </a:lnTo>
                <a:lnTo>
                  <a:pt x="0" y="9905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52400" y="5703498"/>
            <a:ext cx="8839200" cy="697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Goal:  Internal inductance l</a:t>
            </a:r>
            <a:r>
              <a:rPr lang="en-US" b="1" baseline="-25000" dirty="0" smtClean="0"/>
              <a:t>i</a:t>
            </a:r>
            <a:r>
              <a:rPr lang="en-US" b="1" dirty="0" smtClean="0"/>
              <a:t> = 0.5-0.7 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</a:t>
            </a:r>
            <a:r>
              <a:rPr lang="en-US" b="1" dirty="0" smtClean="0">
                <a:latin typeface="Symbol" panose="05050102010706020507" pitchFamily="18" charset="2"/>
              </a:rPr>
              <a:t>k </a:t>
            </a:r>
            <a:r>
              <a:rPr lang="en-US" b="1" dirty="0" smtClean="0"/>
              <a:t>= 2.4-2.7</a:t>
            </a:r>
            <a:endParaRPr lang="en-US" b="1" dirty="0"/>
          </a:p>
        </p:txBody>
      </p:sp>
      <p:pic>
        <p:nvPicPr>
          <p:cNvPr id="12" name="Picture 11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65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000" dirty="0" smtClean="0"/>
              <a:t>Recovered ~1MA H-modes </a:t>
            </a:r>
            <a:r>
              <a:rPr lang="en-US" sz="3000" dirty="0" smtClean="0"/>
              <a:t>that reached / exceeded the ideal n = 1 no-wall limit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76" y="1447800"/>
            <a:ext cx="3485624" cy="498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8200" y="1066800"/>
            <a:ext cx="4495800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20"/>
              </a:lnSpc>
              <a:spcBef>
                <a:spcPts val="60"/>
              </a:spcBef>
              <a:tabLst>
                <a:tab pos="469900" algn="l"/>
              </a:tabLst>
            </a:pPr>
            <a:r>
              <a:rPr lang="en-US" sz="2000" b="1" dirty="0" smtClean="0">
                <a:latin typeface="Arial"/>
                <a:cs typeface="Arial"/>
              </a:rPr>
              <a:t>H</a:t>
            </a:r>
            <a:r>
              <a:rPr lang="en-US" sz="2000" b="1" baseline="-25000" dirty="0" smtClean="0">
                <a:latin typeface="Arial"/>
                <a:cs typeface="Arial"/>
              </a:rPr>
              <a:t>98</a:t>
            </a:r>
            <a:r>
              <a:rPr lang="en-US" sz="2000" b="1" dirty="0" smtClean="0">
                <a:latin typeface="Arial"/>
                <a:cs typeface="Arial"/>
              </a:rPr>
              <a:t> ≥ 1, β</a:t>
            </a:r>
            <a:r>
              <a:rPr lang="en-US" sz="2000" b="1" spc="15" baseline="-21072" dirty="0" smtClean="0">
                <a:latin typeface="Arial"/>
                <a:cs typeface="Arial"/>
              </a:rPr>
              <a:t>N</a:t>
            </a:r>
            <a:r>
              <a:rPr lang="en-US" sz="2000" b="1" baseline="-21072" dirty="0" smtClean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~ 3.5-4 </a:t>
            </a:r>
            <a:r>
              <a:rPr lang="en-US" b="1" dirty="0" smtClean="0">
                <a:latin typeface="Arial"/>
                <a:cs typeface="Arial"/>
              </a:rPr>
              <a:t>≥</a:t>
            </a:r>
            <a:r>
              <a:rPr lang="en-US" sz="2000" b="1" spc="-5" dirty="0" smtClean="0">
                <a:latin typeface="Arial"/>
                <a:cs typeface="Arial"/>
              </a:rPr>
              <a:t> n=1 </a:t>
            </a:r>
            <a:r>
              <a:rPr lang="en-US" sz="2000" b="1" dirty="0" smtClean="0">
                <a:latin typeface="Arial"/>
                <a:cs typeface="Arial"/>
              </a:rPr>
              <a:t>no-wall</a:t>
            </a:r>
            <a:r>
              <a:rPr lang="en-US" sz="2000" b="1" spc="-5" dirty="0" smtClean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limit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2" y="1451625"/>
            <a:ext cx="4070498" cy="497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4"/>
          <p:cNvSpPr txBox="1"/>
          <p:nvPr/>
        </p:nvSpPr>
        <p:spPr>
          <a:xfrm>
            <a:off x="990600" y="1066800"/>
            <a:ext cx="3200400" cy="410369"/>
          </a:xfrm>
          <a:prstGeom prst="rect">
            <a:avLst/>
          </a:prstGeom>
          <a:ln w="9524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39"/>
              </a:lnSpc>
              <a:tabLst>
                <a:tab pos="2519363" algn="l"/>
              </a:tabLst>
            </a:pPr>
            <a:r>
              <a:rPr sz="1400" b="1" dirty="0" smtClean="0">
                <a:solidFill>
                  <a:srgbClr val="FF0000"/>
                </a:solidFill>
                <a:latin typeface="Arial"/>
                <a:cs typeface="Arial"/>
              </a:rPr>
              <a:t>202946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sz="1400" b="1" spc="-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no </a:t>
            </a:r>
            <a:r>
              <a:rPr sz="1400" b="1" spc="-5" dirty="0" smtClean="0">
                <a:solidFill>
                  <a:srgbClr val="FF0000"/>
                </a:solidFill>
                <a:latin typeface="Arial"/>
                <a:cs typeface="Arial"/>
              </a:rPr>
              <a:t>EF</a:t>
            </a:r>
            <a:r>
              <a:rPr sz="1400" b="1" dirty="0" smtClean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</a:t>
            </a:r>
            <a:r>
              <a:rPr lang="en-US" sz="1400" b="1" dirty="0" smtClean="0">
                <a:solidFill>
                  <a:srgbClr val="1087FF"/>
                </a:solidFill>
                <a:latin typeface="Arial"/>
                <a:cs typeface="Arial"/>
              </a:rPr>
              <a:t>204</a:t>
            </a:r>
            <a:r>
              <a:rPr lang="en-US" sz="1400" b="1" spc="-80" dirty="0" smtClean="0">
                <a:solidFill>
                  <a:srgbClr val="1087FF"/>
                </a:solidFill>
                <a:latin typeface="Arial"/>
                <a:cs typeface="Arial"/>
              </a:rPr>
              <a:t>1</a:t>
            </a:r>
            <a:r>
              <a:rPr lang="en-US" sz="1400" b="1" dirty="0" smtClean="0">
                <a:solidFill>
                  <a:srgbClr val="1087FF"/>
                </a:solidFill>
                <a:latin typeface="Arial"/>
                <a:cs typeface="Arial"/>
              </a:rPr>
              <a:t>12 –</a:t>
            </a:r>
            <a:r>
              <a:rPr lang="en-US" sz="1400" b="1" spc="-5" dirty="0" smtClean="0">
                <a:solidFill>
                  <a:srgbClr val="1087FF"/>
                </a:solidFill>
                <a:latin typeface="Arial"/>
                <a:cs typeface="Arial"/>
              </a:rPr>
              <a:t> EF</a:t>
            </a:r>
            <a:r>
              <a:rPr lang="en-US" sz="1400" b="1" dirty="0" smtClean="0">
                <a:solidFill>
                  <a:srgbClr val="1087FF"/>
                </a:solidFill>
                <a:latin typeface="Arial"/>
                <a:cs typeface="Arial"/>
              </a:rPr>
              <a:t>C</a:t>
            </a:r>
            <a:r>
              <a:rPr lang="en-US" sz="1400" b="1" spc="-5" dirty="0" smtClean="0">
                <a:solidFill>
                  <a:srgbClr val="1087FF"/>
                </a:solidFill>
                <a:latin typeface="Arial"/>
                <a:cs typeface="Arial"/>
              </a:rPr>
              <a:t> </a:t>
            </a:r>
            <a:r>
              <a:rPr lang="en-US" sz="1400" b="1" dirty="0">
                <a:solidFill>
                  <a:srgbClr val="1087FF"/>
                </a:solidFill>
                <a:latin typeface="Arial"/>
                <a:cs typeface="Arial"/>
              </a:rPr>
              <a:t>v2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ts val="1639"/>
              </a:lnSpc>
              <a:tabLst>
                <a:tab pos="2286000" algn="l"/>
              </a:tabLst>
            </a:pPr>
            <a:r>
              <a:rPr sz="1400" b="1" dirty="0" smtClean="0">
                <a:solidFill>
                  <a:srgbClr val="5EC40C"/>
                </a:solidFill>
                <a:latin typeface="Arial"/>
                <a:cs typeface="Arial"/>
              </a:rPr>
              <a:t>203679 –</a:t>
            </a:r>
            <a:r>
              <a:rPr sz="1400" b="1" spc="-5" dirty="0" smtClean="0">
                <a:solidFill>
                  <a:srgbClr val="5EC40C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5EC40C"/>
                </a:solidFill>
                <a:latin typeface="Arial"/>
                <a:cs typeface="Arial"/>
              </a:rPr>
              <a:t>EF</a:t>
            </a:r>
            <a:r>
              <a:rPr sz="1400" b="1" dirty="0">
                <a:solidFill>
                  <a:srgbClr val="5EC40C"/>
                </a:solidFill>
                <a:latin typeface="Arial"/>
                <a:cs typeface="Arial"/>
              </a:rPr>
              <a:t>C</a:t>
            </a:r>
            <a:r>
              <a:rPr sz="1400" b="1" spc="-5" dirty="0">
                <a:solidFill>
                  <a:srgbClr val="5EC40C"/>
                </a:solidFill>
                <a:latin typeface="Arial"/>
                <a:cs typeface="Arial"/>
              </a:rPr>
              <a:t> </a:t>
            </a:r>
            <a:r>
              <a:rPr sz="1400" b="1" dirty="0" smtClean="0">
                <a:solidFill>
                  <a:srgbClr val="5EC40C"/>
                </a:solidFill>
                <a:latin typeface="Arial"/>
                <a:cs typeface="Arial"/>
              </a:rPr>
              <a:t>v1</a:t>
            </a:r>
            <a:r>
              <a:rPr lang="en-US" sz="1400" b="1" dirty="0" smtClean="0">
                <a:solidFill>
                  <a:srgbClr val="5EC40C"/>
                </a:solidFill>
                <a:latin typeface="Arial"/>
                <a:cs typeface="Arial"/>
              </a:rPr>
              <a:t>   </a:t>
            </a:r>
            <a:r>
              <a:rPr lang="en-US" sz="1400" b="1" dirty="0" smtClean="0">
                <a:latin typeface="Arial"/>
                <a:cs typeface="Arial"/>
              </a:rPr>
              <a:t>204</a:t>
            </a:r>
            <a:r>
              <a:rPr lang="en-US" sz="1400" b="1" spc="-80" dirty="0" smtClean="0">
                <a:latin typeface="Arial"/>
                <a:cs typeface="Arial"/>
              </a:rPr>
              <a:t>1</a:t>
            </a:r>
            <a:r>
              <a:rPr lang="en-US" sz="1400" b="1" dirty="0" smtClean="0">
                <a:latin typeface="Arial"/>
                <a:cs typeface="Arial"/>
              </a:rPr>
              <a:t>18 –</a:t>
            </a:r>
            <a:r>
              <a:rPr lang="en-US" sz="1400" b="1" spc="-5" dirty="0" smtClean="0">
                <a:latin typeface="Arial"/>
                <a:cs typeface="Arial"/>
              </a:rPr>
              <a:t> EF</a:t>
            </a:r>
            <a:r>
              <a:rPr lang="en-US" sz="1400" b="1" dirty="0" smtClean="0">
                <a:latin typeface="Arial"/>
                <a:cs typeface="Arial"/>
              </a:rPr>
              <a:t>C</a:t>
            </a:r>
            <a:r>
              <a:rPr lang="en-US" sz="1400" b="1" spc="-5" dirty="0" smtClean="0">
                <a:latin typeface="Arial"/>
                <a:cs typeface="Arial"/>
              </a:rPr>
              <a:t> </a:t>
            </a:r>
            <a:r>
              <a:rPr lang="en-US" sz="1400" b="1" dirty="0" smtClean="0">
                <a:latin typeface="Arial"/>
                <a:cs typeface="Arial"/>
              </a:rPr>
              <a:t>v2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0242" name="Picture 2" descr="Image result for columbia univers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172200"/>
            <a:ext cx="1676400" cy="25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3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H-mode confinement &gt; ITER scaling, consistent with ST scaling (so far) – need higher I</a:t>
            </a:r>
            <a:r>
              <a:rPr lang="en-US" sz="2800" baseline="-25000" dirty="0" smtClean="0"/>
              <a:t>P</a:t>
            </a:r>
            <a:r>
              <a:rPr lang="en-US" sz="2800" dirty="0" smtClean="0"/>
              <a:t>, B</a:t>
            </a:r>
            <a:r>
              <a:rPr lang="en-US" sz="2800" baseline="-25000" dirty="0" smtClean="0"/>
              <a:t>T</a:t>
            </a:r>
            <a:r>
              <a:rPr lang="en-US" sz="2800" dirty="0" smtClean="0"/>
              <a:t> to test</a:t>
            </a:r>
            <a:endParaRPr lang="en-US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5486400" cy="53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2200" y="4876800"/>
            <a:ext cx="609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3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5776" y="1371600"/>
            <a:ext cx="42672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Counter-propagating TAE predicted for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hollow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fast-ion profiles</a:t>
            </a:r>
          </a:p>
          <a:p>
            <a:pPr marL="114300" indent="0" algn="ctr">
              <a:buNone/>
            </a:pPr>
            <a:r>
              <a:rPr lang="en-US" sz="1400" i="1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H.V. Wong, H. </a:t>
            </a:r>
            <a:r>
              <a:rPr lang="en-US" sz="1400" i="1" dirty="0" err="1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1400" i="1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Phys. Lett. A </a:t>
            </a:r>
            <a:r>
              <a:rPr lang="en-US" sz="1400" b="1" i="1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251 </a:t>
            </a:r>
            <a:r>
              <a:rPr lang="en-US" sz="1400" i="1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(1999) 126.</a:t>
            </a:r>
            <a:endParaRPr lang="en-US" sz="1400" i="1" dirty="0" smtClean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Most tangential NBI generates counter-propagating Toroidal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Alfvén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Eigenmodes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(TAEs)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76200" y="4800600"/>
            <a:ext cx="5943600" cy="1761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/>
              <a:t>TRANSP:  As </a:t>
            </a:r>
            <a:r>
              <a:rPr lang="en-US" dirty="0"/>
              <a:t>current builds </a:t>
            </a:r>
            <a:r>
              <a:rPr lang="en-US" dirty="0" smtClean="0"/>
              <a:t>up </a:t>
            </a:r>
            <a:r>
              <a:rPr lang="en-US" dirty="0"/>
              <a:t>beam </a:t>
            </a:r>
            <a:r>
              <a:rPr lang="en-US" dirty="0" smtClean="0"/>
              <a:t>fast-ion beta profile predicted to become hollow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st</a:t>
            </a:r>
            <a:r>
              <a:rPr lang="en-US" sz="2400" b="1" dirty="0" smtClean="0">
                <a:solidFill>
                  <a:srgbClr val="C00000"/>
                </a:solidFill>
              </a:rPr>
              <a:t> evidence of off-axis NBI in NSTX-U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0113"/>
            <a:ext cx="4345214" cy="35814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67513"/>
            <a:ext cx="3124200" cy="320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3"/>
          <p:cNvSpPr>
            <a:spLocks noChangeArrowheads="1"/>
          </p:cNvSpPr>
          <p:nvPr/>
        </p:nvSpPr>
        <p:spPr bwMode="auto">
          <a:xfrm rot="19962009" flipH="1">
            <a:off x="5140544" y="5558056"/>
            <a:ext cx="710423" cy="381000"/>
          </a:xfrm>
          <a:prstGeom prst="leftArrow">
            <a:avLst>
              <a:gd name="adj1" fmla="val 60450"/>
              <a:gd name="adj2" fmla="val 50000"/>
            </a:avLst>
          </a:prstGeom>
          <a:solidFill>
            <a:srgbClr val="336699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pic>
        <p:nvPicPr>
          <p:cNvPr id="8" name="Picture 7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06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Tangential 2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neutral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suppresses Global Alfven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Eigenmode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(GAE) – consistent with simulation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fort20_470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24180"/>
            <a:ext cx="3851152" cy="2895599"/>
          </a:xfrm>
          <a:prstGeom prst="rect">
            <a:avLst/>
          </a:prstGeom>
        </p:spPr>
      </p:pic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6475948" y="4487668"/>
            <a:ext cx="686852" cy="4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kumimoji="0" lang="en-US" sz="2000" b="1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ci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4267200" y="1143000"/>
            <a:ext cx="4800600" cy="73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HYM code simulation of  #204707, n=10</a:t>
            </a:r>
          </a:p>
          <a:p>
            <a:pPr algn="ctr" fontAlgn="base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1600" b="1" dirty="0" err="1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sz="1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600" b="1" baseline="-25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|</a:t>
            </a:r>
            <a:r>
              <a:rPr lang="en-US" sz="16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1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6096000" y="2257579"/>
            <a:ext cx="1295400" cy="3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t=0.44s</a:t>
            </a:r>
            <a:endParaRPr kumimoji="0" lang="en-US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743700" y="3657600"/>
            <a:ext cx="1281828" cy="3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t=0.47s</a:t>
            </a:r>
            <a:endParaRPr kumimoji="0" lang="en-US" sz="2000" b="0" i="0" u="none" strike="noStrike" cap="none" normalizeH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200" y="6019800"/>
            <a:ext cx="8991600" cy="4524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tIns="91440" bIns="457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2</a:t>
            </a:r>
            <a:r>
              <a:rPr lang="en-US" sz="2400" b="1" kern="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 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 powerful tool 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fast-ion mode physics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" y="1142087"/>
            <a:ext cx="3798498" cy="480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3"/>
          <p:cNvSpPr>
            <a:spLocks noChangeArrowheads="1"/>
          </p:cNvSpPr>
          <p:nvPr/>
        </p:nvSpPr>
        <p:spPr bwMode="auto">
          <a:xfrm rot="16200000" flipH="1">
            <a:off x="7154374" y="4704406"/>
            <a:ext cx="550253" cy="381000"/>
          </a:xfrm>
          <a:prstGeom prst="leftArrow">
            <a:avLst>
              <a:gd name="adj1" fmla="val 60450"/>
              <a:gd name="adj2" fmla="val 50000"/>
            </a:avLst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96264" y="5038016"/>
            <a:ext cx="5171536" cy="877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Ins="0" bIns="9144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HYM code: growth </a:t>
            </a:r>
            <a:r>
              <a:rPr lang="en-US" sz="16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n=10 counter-GAE </a:t>
            </a: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from 1</a:t>
            </a:r>
            <a:r>
              <a:rPr lang="en-US" sz="1600" kern="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NBI</a:t>
            </a:r>
            <a:endParaRPr lang="en-US" sz="1600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HYM: suppression </a:t>
            </a:r>
            <a:r>
              <a:rPr lang="en-US" sz="16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 n=10 counter-GAE by 2</a:t>
            </a:r>
            <a:r>
              <a:rPr lang="en-US" sz="1600" kern="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16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NBI</a:t>
            </a:r>
            <a:endParaRPr lang="en-US" sz="1600" dirty="0">
              <a:solidFill>
                <a:srgbClr val="0000FF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Most unstable </a:t>
            </a:r>
            <a:r>
              <a:rPr lang="en-US" sz="1600" i="1" kern="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-number, mode </a:t>
            </a:r>
            <a:r>
              <a:rPr lang="en-US" sz="1600" b="1" kern="0" dirty="0" smtClean="0">
                <a:latin typeface="Symbol" panose="05050102010706020507" pitchFamily="18" charset="2"/>
                <a:cs typeface="Arial" pitchFamily="34" charset="0"/>
              </a:rPr>
              <a:t>w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consistent with HYM</a:t>
            </a:r>
          </a:p>
        </p:txBody>
      </p:sp>
      <p:pic>
        <p:nvPicPr>
          <p:cNvPr id="12" name="Picture 11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9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NSTX-U had </a:t>
            </a:r>
            <a:r>
              <a:rPr lang="en-US" sz="3200" dirty="0" smtClean="0"/>
              <a:t>scientifically </a:t>
            </a:r>
            <a:r>
              <a:rPr lang="en-US" sz="3200" dirty="0"/>
              <a:t>productive 1</a:t>
            </a:r>
            <a:r>
              <a:rPr lang="en-US" sz="3200" baseline="30000" dirty="0"/>
              <a:t>st</a:t>
            </a:r>
            <a:r>
              <a:rPr lang="en-US" sz="3200" dirty="0"/>
              <a:t> year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00" y="1219200"/>
            <a:ext cx="8991600" cy="3962400"/>
          </a:xfrm>
          <a:prstGeom prst="roundRect">
            <a:avLst>
              <a:gd name="adj" fmla="val 4301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76200" y="1295400"/>
            <a:ext cx="9067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Achieved H-mode on 8</a:t>
            </a:r>
            <a:r>
              <a:rPr lang="en-US" baseline="30000" dirty="0" smtClean="0"/>
              <a:t>th</a:t>
            </a:r>
            <a:r>
              <a:rPr lang="en-US" dirty="0" smtClean="0"/>
              <a:t> day of 10 weeks of operation</a:t>
            </a:r>
          </a:p>
          <a:p>
            <a:r>
              <a:rPr lang="en-US" dirty="0" smtClean="0"/>
              <a:t>Surpassed magnetic field and pulse-duration of NSTX</a:t>
            </a:r>
          </a:p>
          <a:p>
            <a:r>
              <a:rPr lang="en-US" dirty="0" smtClean="0"/>
              <a:t>Matched best NSTX H-mode performance at ~1MA</a:t>
            </a:r>
          </a:p>
          <a:p>
            <a:r>
              <a:rPr lang="en-US" dirty="0" smtClean="0"/>
              <a:t>Identified and corrected dominant error fields </a:t>
            </a:r>
          </a:p>
          <a:p>
            <a:r>
              <a:rPr lang="en-US" dirty="0" smtClean="0"/>
              <a:t>Exceeded the n = 1 ideal MHD no-wall beta limit</a:t>
            </a:r>
            <a:endParaRPr lang="en-US" dirty="0" smtClean="0"/>
          </a:p>
          <a:p>
            <a:r>
              <a:rPr lang="en-US" dirty="0" smtClean="0"/>
              <a:t>Injected up to 12MW NBI power into armor by end of run</a:t>
            </a:r>
          </a:p>
          <a:p>
            <a:r>
              <a:rPr lang="en-US" dirty="0" smtClean="0"/>
              <a:t>Discovered new 2</a:t>
            </a:r>
            <a:r>
              <a:rPr lang="en-US" baseline="30000" dirty="0" smtClean="0"/>
              <a:t>nd</a:t>
            </a:r>
            <a:r>
              <a:rPr lang="en-US" dirty="0" smtClean="0"/>
              <a:t> NBI modifies several fast-ion modes</a:t>
            </a:r>
          </a:p>
          <a:p>
            <a:r>
              <a:rPr lang="en-US" dirty="0" smtClean="0"/>
              <a:t>Implemented techniques for controlled plasma shut down, disruption detection, commissioned new tools for mitigation</a:t>
            </a:r>
          </a:p>
          <a:p>
            <a:pPr lvl="1"/>
            <a:endParaRPr lang="en-US" sz="600" dirty="0" smtClean="0"/>
          </a:p>
          <a:p>
            <a:r>
              <a:rPr lang="en-US" dirty="0" smtClean="0"/>
              <a:t>2016 run ended prematurely due to fault in </a:t>
            </a:r>
            <a:r>
              <a:rPr lang="en-US" dirty="0" err="1" smtClean="0"/>
              <a:t>divertor</a:t>
            </a:r>
            <a:r>
              <a:rPr lang="en-US" dirty="0" smtClean="0"/>
              <a:t> PF coil</a:t>
            </a:r>
          </a:p>
          <a:p>
            <a:pPr lvl="1"/>
            <a:r>
              <a:rPr lang="en-US" dirty="0" smtClean="0"/>
              <a:t>Coil forensics, Extent of Condition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new coil fab, other repairs</a:t>
            </a:r>
          </a:p>
          <a:p>
            <a:pPr lvl="1"/>
            <a:r>
              <a:rPr lang="en-US" dirty="0" smtClean="0"/>
              <a:t>Aim to resume plasma operation during 2018 – but timing still TBD</a:t>
            </a:r>
          </a:p>
        </p:txBody>
      </p:sp>
      <p:pic>
        <p:nvPicPr>
          <p:cNvPr id="6" name="Picture 5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4670" y="1143000"/>
            <a:ext cx="5105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eaLnBrk="0" hangingPunct="0"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buSzPct val="180000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buClr>
                <a:srgbClr val="FF3300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2200" dirty="0" smtClean="0">
                <a:ea typeface="+mn-ea"/>
              </a:rPr>
              <a:t>Ideal MHD stabilization physics</a:t>
            </a:r>
          </a:p>
          <a:p>
            <a:pPr marL="625475" lvl="1" indent="-280988">
              <a:lnSpc>
                <a:spcPct val="80000"/>
              </a:lnSpc>
              <a:spcBef>
                <a:spcPts val="600"/>
              </a:spcBef>
            </a:pPr>
            <a:r>
              <a:rPr lang="en-US" altLang="zh-CN" kern="0" dirty="0" smtClean="0"/>
              <a:t>Sound wave continuum damping</a:t>
            </a:r>
            <a:r>
              <a:rPr lang="en-US" altLang="zh-CN" sz="1800" dirty="0" smtClean="0">
                <a:solidFill>
                  <a:srgbClr val="9900CC"/>
                </a:solidFill>
                <a:ea typeface="+mn-ea"/>
              </a:rPr>
              <a:t> </a:t>
            </a:r>
          </a:p>
          <a:p>
            <a:pPr marL="625475" lvl="1" indent="-280988">
              <a:lnSpc>
                <a:spcPct val="80000"/>
              </a:lnSpc>
              <a:spcBef>
                <a:spcPts val="600"/>
              </a:spcBef>
            </a:pPr>
            <a:endParaRPr lang="en-US" altLang="zh-CN" kern="0" dirty="0" smtClean="0"/>
          </a:p>
          <a:p>
            <a:pPr marL="625475" lvl="1" indent="-280988">
              <a:lnSpc>
                <a:spcPct val="80000"/>
              </a:lnSpc>
              <a:spcBef>
                <a:spcPts val="600"/>
              </a:spcBef>
            </a:pPr>
            <a:r>
              <a:rPr lang="en-US" altLang="zh-CN" kern="0" dirty="0" smtClean="0"/>
              <a:t>Shear </a:t>
            </a:r>
            <a:r>
              <a:rPr lang="en-US" altLang="zh-CN" kern="0" dirty="0"/>
              <a:t>Alfven resonance </a:t>
            </a:r>
            <a:r>
              <a:rPr lang="en-US" altLang="zh-CN" kern="0" dirty="0" smtClean="0"/>
              <a:t>damping</a:t>
            </a:r>
            <a:endParaRPr lang="en-US" altLang="zh-CN" sz="1800" dirty="0" smtClean="0">
              <a:solidFill>
                <a:srgbClr val="9900CC"/>
              </a:solidFill>
              <a:ea typeface="+mn-ea"/>
            </a:endParaRPr>
          </a:p>
          <a:p>
            <a:pPr marL="625475" lvl="1" indent="-280988">
              <a:lnSpc>
                <a:spcPct val="80000"/>
              </a:lnSpc>
              <a:spcBef>
                <a:spcPts val="600"/>
              </a:spcBef>
            </a:pPr>
            <a:endParaRPr lang="en-US" altLang="zh-CN" sz="1800" dirty="0">
              <a:solidFill>
                <a:srgbClr val="9900CC"/>
              </a:solidFill>
              <a:ea typeface="+mn-ea"/>
            </a:endParaRPr>
          </a:p>
          <a:p>
            <a:pPr marL="225425" indent="-280988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dirty="0" smtClean="0"/>
              <a:t>Non-ideal MHD stabilization physics</a:t>
            </a:r>
            <a:endParaRPr lang="en-US" altLang="zh-CN" sz="2200" dirty="0">
              <a:solidFill>
                <a:srgbClr val="9900CC"/>
              </a:solidFill>
              <a:ea typeface="+mn-ea"/>
            </a:endParaRPr>
          </a:p>
          <a:p>
            <a:pPr marL="625475" lvl="1" indent="-280988">
              <a:lnSpc>
                <a:spcPct val="80000"/>
              </a:lnSpc>
              <a:spcBef>
                <a:spcPts val="600"/>
              </a:spcBef>
            </a:pPr>
            <a:r>
              <a:rPr lang="en-US" altLang="zh-CN" kern="0" dirty="0"/>
              <a:t>Resistive layer </a:t>
            </a:r>
            <a:r>
              <a:rPr lang="en-US" altLang="zh-CN" kern="0" dirty="0" smtClean="0"/>
              <a:t>damping</a:t>
            </a:r>
            <a:endParaRPr lang="en-US" altLang="zh-CN" sz="1800" dirty="0">
              <a:solidFill>
                <a:srgbClr val="9900CC"/>
              </a:solidFill>
              <a:ea typeface="+mn-ea"/>
            </a:endParaRPr>
          </a:p>
          <a:p>
            <a:pPr marL="625475" lvl="1" indent="-280988">
              <a:lnSpc>
                <a:spcPct val="80000"/>
              </a:lnSpc>
              <a:spcBef>
                <a:spcPts val="600"/>
              </a:spcBef>
            </a:pPr>
            <a:endParaRPr lang="en-US" altLang="zh-CN" kern="0" dirty="0" smtClean="0"/>
          </a:p>
          <a:p>
            <a:pPr marL="625475" lvl="1" indent="-280988">
              <a:lnSpc>
                <a:spcPct val="80000"/>
              </a:lnSpc>
              <a:spcBef>
                <a:spcPts val="600"/>
              </a:spcBef>
            </a:pPr>
            <a:r>
              <a:rPr lang="en-US" altLang="zh-CN" kern="0" dirty="0" smtClean="0"/>
              <a:t>Viscous </a:t>
            </a:r>
            <a:r>
              <a:rPr lang="en-US" altLang="zh-CN" kern="0" dirty="0"/>
              <a:t>boundary layer </a:t>
            </a:r>
            <a:r>
              <a:rPr lang="en-US" altLang="zh-CN" kern="0" dirty="0" smtClean="0"/>
              <a:t>damping</a:t>
            </a:r>
            <a:endParaRPr lang="en-US" altLang="zh-CN" sz="1800" dirty="0">
              <a:solidFill>
                <a:srgbClr val="9900CC"/>
              </a:solidFill>
              <a:ea typeface="+mn-ea"/>
            </a:endParaRPr>
          </a:p>
          <a:p>
            <a:pPr marL="625475" lvl="1" indent="-280988">
              <a:lnSpc>
                <a:spcPct val="80000"/>
              </a:lnSpc>
              <a:spcBef>
                <a:spcPts val="600"/>
              </a:spcBef>
            </a:pPr>
            <a:endParaRPr lang="en-US" altLang="zh-CN" sz="1800" dirty="0">
              <a:solidFill>
                <a:srgbClr val="9900CC"/>
              </a:solidFill>
              <a:ea typeface="+mn-ea"/>
            </a:endParaRPr>
          </a:p>
          <a:p>
            <a:pPr marL="225425" indent="-280988">
              <a:lnSpc>
                <a:spcPct val="80000"/>
              </a:lnSpc>
              <a:spcBef>
                <a:spcPts val="600"/>
              </a:spcBef>
            </a:pPr>
            <a:r>
              <a:rPr lang="en-US" altLang="zh-CN" sz="2200" dirty="0"/>
              <a:t>Kinetic </a:t>
            </a:r>
            <a:r>
              <a:rPr lang="en-US" altLang="zh-CN" sz="2200" dirty="0" smtClean="0"/>
              <a:t>stabilization physics</a:t>
            </a:r>
            <a:endParaRPr lang="en-US" altLang="zh-CN" sz="2200" dirty="0"/>
          </a:p>
          <a:p>
            <a:pPr marL="625475" lvl="1" indent="-280988">
              <a:lnSpc>
                <a:spcPct val="80000"/>
              </a:lnSpc>
              <a:spcBef>
                <a:spcPts val="600"/>
              </a:spcBef>
            </a:pPr>
            <a:r>
              <a:rPr lang="sv-SE" altLang="zh-CN" dirty="0"/>
              <a:t>Parallel viscous force model for sound wave </a:t>
            </a:r>
            <a:r>
              <a:rPr lang="sv-SE" altLang="zh-CN" dirty="0" smtClean="0"/>
              <a:t>damping</a:t>
            </a:r>
          </a:p>
          <a:p>
            <a:pPr marL="625475" lvl="1" indent="-280988">
              <a:lnSpc>
                <a:spcPct val="80000"/>
              </a:lnSpc>
              <a:spcBef>
                <a:spcPts val="600"/>
              </a:spcBef>
            </a:pPr>
            <a:r>
              <a:rPr lang="sv-SE" altLang="zh-CN" dirty="0" smtClean="0"/>
              <a:t>Semi-kinetic </a:t>
            </a:r>
            <a:r>
              <a:rPr lang="sv-SE" altLang="zh-CN" dirty="0"/>
              <a:t>model: mode resonance with </a:t>
            </a:r>
            <a:r>
              <a:rPr lang="sv-SE" altLang="zh-CN" dirty="0" smtClean="0"/>
              <a:t>thermal ion bounce motion</a:t>
            </a:r>
            <a:endParaRPr lang="sv-SE" altLang="zh-CN" dirty="0">
              <a:solidFill>
                <a:srgbClr val="3333FF"/>
              </a:solidFill>
            </a:endParaRPr>
          </a:p>
          <a:p>
            <a:pPr marL="625475" lvl="1" indent="-280988">
              <a:lnSpc>
                <a:spcPct val="80000"/>
              </a:lnSpc>
              <a:spcBef>
                <a:spcPts val="600"/>
              </a:spcBef>
            </a:pPr>
            <a:endParaRPr lang="en-US" altLang="zh-CN" kern="0" dirty="0"/>
          </a:p>
          <a:p>
            <a:pPr marL="625475" lvl="1" indent="-280988">
              <a:lnSpc>
                <a:spcPct val="80000"/>
              </a:lnSpc>
              <a:spcBef>
                <a:spcPts val="600"/>
              </a:spcBef>
            </a:pPr>
            <a:endParaRPr lang="en-US" altLang="en-US" sz="1800" dirty="0">
              <a:solidFill>
                <a:srgbClr val="9900CC"/>
              </a:solidFill>
              <a:ea typeface="+mn-ea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en-US" dirty="0" smtClean="0"/>
              <a:t>Therefore, early global mode stabilization physics models related to plasma rotation were investigated</a:t>
            </a:r>
            <a:endParaRPr lang="en-US" alt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81750" y="1187392"/>
            <a:ext cx="4038600" cy="53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eaLnBrk="0" hangingPunct="0"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buSzPct val="180000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buClr>
                <a:srgbClr val="FF3300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0"/>
              </a:spcBef>
              <a:buNone/>
            </a:pP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- </a:t>
            </a:r>
            <a:r>
              <a:rPr lang="en-US" altLang="zh-CN" sz="1600" dirty="0" err="1" smtClean="0">
                <a:solidFill>
                  <a:srgbClr val="9900CC"/>
                </a:solidFill>
                <a:ea typeface="+mn-ea"/>
              </a:rPr>
              <a:t>Bondeson</a:t>
            </a: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, et al., </a:t>
            </a:r>
            <a:r>
              <a:rPr lang="en-GB" altLang="en-US" sz="1600" dirty="0">
                <a:solidFill>
                  <a:srgbClr val="9900CC"/>
                </a:solidFill>
              </a:rPr>
              <a:t>PRL </a:t>
            </a:r>
            <a:r>
              <a:rPr lang="en-GB" altLang="en-US" sz="1600" b="1" dirty="0">
                <a:solidFill>
                  <a:srgbClr val="9900CC"/>
                </a:solidFill>
              </a:rPr>
              <a:t>72</a:t>
            </a:r>
            <a:r>
              <a:rPr lang="en-GB" altLang="en-US" sz="1600" dirty="0">
                <a:solidFill>
                  <a:srgbClr val="9900CC"/>
                </a:solidFill>
              </a:rPr>
              <a:t> (1994) </a:t>
            </a:r>
            <a:r>
              <a:rPr lang="en-GB" altLang="en-US" sz="1600" dirty="0" smtClean="0">
                <a:solidFill>
                  <a:srgbClr val="9900CC"/>
                </a:solidFill>
              </a:rPr>
              <a:t>2709</a:t>
            </a:r>
            <a:endParaRPr lang="en-GB" altLang="en-US" sz="1600" dirty="0">
              <a:solidFill>
                <a:srgbClr val="9900CC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- Betti, et al., PRL </a:t>
            </a:r>
            <a:r>
              <a:rPr lang="en-US" altLang="zh-CN" sz="1600" b="1" dirty="0" smtClean="0">
                <a:solidFill>
                  <a:srgbClr val="9900CC"/>
                </a:solidFill>
                <a:ea typeface="+mn-ea"/>
              </a:rPr>
              <a:t>74</a:t>
            </a: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 (1995) 2949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- Y. Liu, et al., </a:t>
            </a:r>
            <a:r>
              <a:rPr lang="en-US" altLang="zh-CN" sz="1600" b="1" dirty="0" smtClean="0">
                <a:solidFill>
                  <a:srgbClr val="9900CC"/>
                </a:solidFill>
                <a:ea typeface="+mn-ea"/>
              </a:rPr>
              <a:t>45</a:t>
            </a: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 (2005) 1131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600" dirty="0" smtClean="0">
                <a:solidFill>
                  <a:srgbClr val="9900CC"/>
                </a:solidFill>
              </a:rPr>
              <a:t>- </a:t>
            </a:r>
            <a:r>
              <a:rPr lang="en-US" altLang="zh-CN" sz="1600" dirty="0" err="1" smtClean="0">
                <a:solidFill>
                  <a:srgbClr val="9900CC"/>
                </a:solidFill>
              </a:rPr>
              <a:t>Bondeson</a:t>
            </a:r>
            <a:r>
              <a:rPr lang="en-US" altLang="zh-CN" sz="1600" dirty="0">
                <a:solidFill>
                  <a:srgbClr val="9900CC"/>
                </a:solidFill>
              </a:rPr>
              <a:t>, et al., </a:t>
            </a:r>
            <a:r>
              <a:rPr lang="en-GB" altLang="en-US" sz="1600" dirty="0">
                <a:solidFill>
                  <a:srgbClr val="9900CC"/>
                </a:solidFill>
              </a:rPr>
              <a:t>PRL </a:t>
            </a:r>
            <a:r>
              <a:rPr lang="en-GB" altLang="en-US" sz="1600" b="1" dirty="0">
                <a:solidFill>
                  <a:srgbClr val="9900CC"/>
                </a:solidFill>
              </a:rPr>
              <a:t>72</a:t>
            </a:r>
            <a:r>
              <a:rPr lang="en-GB" altLang="en-US" sz="1600" dirty="0">
                <a:solidFill>
                  <a:srgbClr val="9900CC"/>
                </a:solidFill>
              </a:rPr>
              <a:t> (1994) </a:t>
            </a:r>
            <a:r>
              <a:rPr lang="en-GB" altLang="en-US" sz="1600" dirty="0" smtClean="0">
                <a:solidFill>
                  <a:srgbClr val="9900CC"/>
                </a:solidFill>
              </a:rPr>
              <a:t>2709</a:t>
            </a:r>
            <a:endParaRPr lang="en-GB" altLang="en-US" sz="1600" dirty="0">
              <a:solidFill>
                <a:srgbClr val="9900CC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- Zheng, et al., PRL </a:t>
            </a:r>
            <a:r>
              <a:rPr lang="en-US" altLang="zh-CN" sz="1600" b="1" dirty="0" smtClean="0">
                <a:solidFill>
                  <a:srgbClr val="9900CC"/>
                </a:solidFill>
                <a:ea typeface="+mn-ea"/>
              </a:rPr>
              <a:t>95</a:t>
            </a: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 (2005) 255003</a:t>
            </a:r>
            <a:endParaRPr lang="en-US" altLang="zh-CN" sz="1600" dirty="0">
              <a:solidFill>
                <a:srgbClr val="9900CC"/>
              </a:solidFill>
              <a:ea typeface="+mn-ea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zh-CN" sz="1600" dirty="0" smtClean="0">
              <a:solidFill>
                <a:srgbClr val="9900CC"/>
              </a:solidFill>
              <a:ea typeface="+mn-ea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- Finn, Phys. Plasmas </a:t>
            </a:r>
            <a:r>
              <a:rPr lang="en-US" altLang="zh-CN" sz="1600" b="1" dirty="0" smtClean="0">
                <a:solidFill>
                  <a:srgbClr val="9900CC"/>
                </a:solidFill>
                <a:ea typeface="+mn-ea"/>
              </a:rPr>
              <a:t>2</a:t>
            </a: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 (1995) 3782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- </a:t>
            </a:r>
            <a:r>
              <a:rPr lang="en-US" altLang="zh-CN" sz="1600" dirty="0" err="1" smtClean="0">
                <a:solidFill>
                  <a:srgbClr val="9900CC"/>
                </a:solidFill>
                <a:ea typeface="+mn-ea"/>
              </a:rPr>
              <a:t>Gimblett</a:t>
            </a: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 &amp; Hastie, Phys. Plasmas </a:t>
            </a:r>
            <a:r>
              <a:rPr lang="en-US" altLang="zh-CN" sz="1600" b="1" dirty="0" smtClean="0">
                <a:solidFill>
                  <a:srgbClr val="9900CC"/>
                </a:solidFill>
                <a:ea typeface="+mn-ea"/>
              </a:rPr>
              <a:t>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      (2000) 258</a:t>
            </a:r>
            <a:endParaRPr lang="en-US" altLang="zh-CN" sz="1600" dirty="0">
              <a:solidFill>
                <a:srgbClr val="9900CC"/>
              </a:solidFill>
              <a:ea typeface="+mn-ea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- Fitzpatrick &amp; </a:t>
            </a:r>
            <a:r>
              <a:rPr lang="en-US" altLang="zh-CN" sz="1600" dirty="0" err="1" smtClean="0">
                <a:solidFill>
                  <a:srgbClr val="9900CC"/>
                </a:solidFill>
                <a:ea typeface="+mn-ea"/>
              </a:rPr>
              <a:t>Aydemir</a:t>
            </a: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 NF </a:t>
            </a:r>
            <a:r>
              <a:rPr lang="en-US" altLang="zh-CN" sz="1600" b="1" dirty="0" smtClean="0">
                <a:solidFill>
                  <a:srgbClr val="9900CC"/>
                </a:solidFill>
                <a:ea typeface="+mn-ea"/>
              </a:rPr>
              <a:t>36</a:t>
            </a:r>
            <a:r>
              <a:rPr lang="en-US" altLang="zh-CN" sz="1600" dirty="0" smtClean="0">
                <a:solidFill>
                  <a:srgbClr val="9900CC"/>
                </a:solidFill>
                <a:ea typeface="+mn-ea"/>
              </a:rPr>
              <a:t> (1996) 11</a:t>
            </a:r>
          </a:p>
          <a:p>
            <a:pPr marL="0" indent="0">
              <a:spcBef>
                <a:spcPts val="0"/>
              </a:spcBef>
              <a:buNone/>
            </a:pPr>
            <a:endParaRPr lang="sv-SE" altLang="zh-CN" sz="1600" dirty="0" smtClean="0">
              <a:solidFill>
                <a:srgbClr val="9900CC"/>
              </a:solidFill>
              <a:ea typeface="+mn-ea"/>
            </a:endParaRPr>
          </a:p>
          <a:p>
            <a:pPr marL="0" indent="0">
              <a:spcBef>
                <a:spcPts val="0"/>
              </a:spcBef>
              <a:buNone/>
            </a:pPr>
            <a:endParaRPr lang="sv-SE" altLang="zh-CN" sz="1600" dirty="0">
              <a:solidFill>
                <a:srgbClr val="9900CC"/>
              </a:solidFill>
              <a:ea typeface="+mn-ea"/>
            </a:endParaRPr>
          </a:p>
          <a:p>
            <a:pPr marL="0" indent="0">
              <a:spcBef>
                <a:spcPts val="0"/>
              </a:spcBef>
              <a:buNone/>
            </a:pPr>
            <a:endParaRPr lang="sv-SE" altLang="zh-CN" sz="1600" dirty="0" smtClean="0">
              <a:solidFill>
                <a:srgbClr val="9900CC"/>
              </a:solidFill>
              <a:ea typeface="+mn-ea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altLang="zh-CN" sz="1600" dirty="0" smtClean="0">
                <a:solidFill>
                  <a:srgbClr val="9900CC"/>
                </a:solidFill>
                <a:ea typeface="+mn-ea"/>
              </a:rPr>
              <a:t>- </a:t>
            </a:r>
            <a:r>
              <a:rPr lang="en-US" altLang="zh-CN" sz="1600" dirty="0" smtClean="0">
                <a:solidFill>
                  <a:srgbClr val="9900CC"/>
                </a:solidFill>
              </a:rPr>
              <a:t>Chu</a:t>
            </a:r>
            <a:r>
              <a:rPr lang="en-US" altLang="zh-CN" sz="1600" dirty="0">
                <a:solidFill>
                  <a:srgbClr val="9900CC"/>
                </a:solidFill>
              </a:rPr>
              <a:t>, et al., </a:t>
            </a:r>
            <a:r>
              <a:rPr lang="en-US" altLang="zh-CN" sz="1600" dirty="0" smtClean="0">
                <a:solidFill>
                  <a:srgbClr val="9900CC"/>
                </a:solidFill>
              </a:rPr>
              <a:t>Phys. Plasmas </a:t>
            </a:r>
            <a:r>
              <a:rPr lang="en-US" altLang="zh-CN" sz="1600" b="1" dirty="0">
                <a:solidFill>
                  <a:srgbClr val="9900CC"/>
                </a:solidFill>
              </a:rPr>
              <a:t>2</a:t>
            </a:r>
            <a:r>
              <a:rPr lang="en-US" altLang="zh-CN" sz="1600" dirty="0">
                <a:solidFill>
                  <a:srgbClr val="9900CC"/>
                </a:solidFill>
              </a:rPr>
              <a:t> (1995) </a:t>
            </a:r>
            <a:r>
              <a:rPr lang="en-US" altLang="zh-CN" sz="1600" dirty="0" smtClean="0">
                <a:solidFill>
                  <a:srgbClr val="9900CC"/>
                </a:solidFill>
              </a:rPr>
              <a:t>2236</a:t>
            </a:r>
            <a:endParaRPr lang="sv-SE" altLang="zh-CN" sz="1600" dirty="0" smtClean="0">
              <a:solidFill>
                <a:srgbClr val="9900CC"/>
              </a:solidFill>
              <a:ea typeface="+mn-ea"/>
            </a:endParaRPr>
          </a:p>
          <a:p>
            <a:pPr marL="0" indent="0">
              <a:spcBef>
                <a:spcPts val="0"/>
              </a:spcBef>
              <a:buNone/>
            </a:pPr>
            <a:endParaRPr lang="sv-SE" altLang="zh-CN" sz="1600" dirty="0">
              <a:solidFill>
                <a:srgbClr val="9900CC"/>
              </a:solidFill>
              <a:ea typeface="+mn-ea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sv-SE" altLang="zh-CN" sz="1600" dirty="0" smtClean="0">
                <a:solidFill>
                  <a:srgbClr val="9900CC"/>
                </a:solidFill>
                <a:ea typeface="+mn-ea"/>
              </a:rPr>
              <a:t>- Bondeson &amp; Chu (</a:t>
            </a:r>
            <a:r>
              <a:rPr lang="en-US" altLang="zh-CN" sz="1600" dirty="0" smtClean="0">
                <a:solidFill>
                  <a:srgbClr val="9900CC"/>
                </a:solidFill>
              </a:rPr>
              <a:t>Phys. Plasmas </a:t>
            </a:r>
            <a:r>
              <a:rPr lang="en-US" altLang="zh-CN" sz="1600" b="1" dirty="0" smtClean="0">
                <a:solidFill>
                  <a:srgbClr val="9900CC"/>
                </a:solidFill>
              </a:rPr>
              <a:t>3</a:t>
            </a:r>
            <a:r>
              <a:rPr lang="en-US" altLang="zh-CN" sz="1600" dirty="0">
                <a:solidFill>
                  <a:srgbClr val="9900CC"/>
                </a:solidFill>
              </a:rPr>
              <a:t> </a:t>
            </a:r>
            <a:r>
              <a:rPr lang="en-US" altLang="zh-CN" sz="1600" dirty="0" smtClean="0">
                <a:solidFill>
                  <a:srgbClr val="9900CC"/>
                </a:solidFill>
              </a:rPr>
              <a:t>			           (1996) 3013</a:t>
            </a:r>
            <a:endParaRPr lang="en-US" altLang="zh-CN" sz="1600" dirty="0">
              <a:solidFill>
                <a:srgbClr val="9900CC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altLang="zh-CN" sz="1600" dirty="0" smtClean="0">
                <a:solidFill>
                  <a:srgbClr val="9900CC"/>
                </a:solidFill>
                <a:ea typeface="+mn-ea"/>
              </a:rPr>
              <a:t>- </a:t>
            </a:r>
            <a:r>
              <a:rPr lang="fr-FR" altLang="zh-CN" sz="1600" dirty="0" err="1" smtClean="0">
                <a:solidFill>
                  <a:srgbClr val="9900CC"/>
                </a:solidFill>
                <a:ea typeface="+mn-ea"/>
              </a:rPr>
              <a:t>Bondeson</a:t>
            </a:r>
            <a:r>
              <a:rPr lang="fr-FR" altLang="zh-CN" sz="1600" dirty="0" smtClean="0">
                <a:solidFill>
                  <a:srgbClr val="9900CC"/>
                </a:solidFill>
                <a:ea typeface="+mn-ea"/>
              </a:rPr>
              <a:t>, Y. Liu, PPCF </a:t>
            </a:r>
            <a:r>
              <a:rPr lang="fr-FR" altLang="zh-CN" sz="1600" b="1" dirty="0" smtClean="0">
                <a:solidFill>
                  <a:srgbClr val="9900CC"/>
                </a:solidFill>
                <a:ea typeface="+mn-ea"/>
              </a:rPr>
              <a:t>45</a:t>
            </a:r>
            <a:r>
              <a:rPr lang="fr-FR" altLang="zh-CN" sz="1600" dirty="0" smtClean="0">
                <a:solidFill>
                  <a:srgbClr val="9900CC"/>
                </a:solidFill>
                <a:ea typeface="+mn-ea"/>
              </a:rPr>
              <a:t> (2003) A253</a:t>
            </a:r>
            <a:endParaRPr lang="sv-SE" altLang="zh-CN" sz="1600" dirty="0" smtClean="0">
              <a:solidFill>
                <a:srgbClr val="9900CC"/>
              </a:solidFill>
              <a:ea typeface="+mn-ea"/>
            </a:endParaRPr>
          </a:p>
          <a:p>
            <a:pPr marL="344487" lvl="1" indent="0">
              <a:lnSpc>
                <a:spcPct val="80000"/>
              </a:lnSpc>
              <a:spcBef>
                <a:spcPts val="600"/>
              </a:spcBef>
              <a:buNone/>
            </a:pPr>
            <a:endParaRPr lang="en-US" altLang="zh-CN" kern="0" dirty="0"/>
          </a:p>
          <a:p>
            <a:pPr marL="344487" lvl="1" indent="0">
              <a:lnSpc>
                <a:spcPct val="80000"/>
              </a:lnSpc>
              <a:spcBef>
                <a:spcPts val="600"/>
              </a:spcBef>
              <a:buNone/>
            </a:pPr>
            <a:endParaRPr lang="en-US" altLang="en-US" sz="1800" dirty="0">
              <a:solidFill>
                <a:srgbClr val="9900CC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9153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13504"/>
            <a:ext cx="8991600" cy="5312332"/>
          </a:xfrm>
        </p:spPr>
        <p:txBody>
          <a:bodyPr/>
          <a:lstStyle/>
          <a:p>
            <a:pPr marL="342900" lvl="1" indent="-342900">
              <a:spcBef>
                <a:spcPts val="1800"/>
              </a:spcBef>
              <a:buClr>
                <a:srgbClr val="FF3300"/>
              </a:buClr>
            </a:pPr>
            <a:r>
              <a:rPr lang="en-GB" altLang="en-US" dirty="0">
                <a:solidFill>
                  <a:srgbClr val="0000FF"/>
                </a:solidFill>
                <a:ea typeface="+mn-ea"/>
                <a:cs typeface="+mn-cs"/>
              </a:rPr>
              <a:t>Early theory did not find general agreement with </a:t>
            </a:r>
            <a:r>
              <a:rPr lang="en-GB" altLang="en-US" dirty="0" smtClean="0">
                <a:solidFill>
                  <a:srgbClr val="0000FF"/>
                </a:solidFill>
                <a:ea typeface="+mn-ea"/>
                <a:cs typeface="+mn-cs"/>
              </a:rPr>
              <a:t>experimental global mode (RWM) </a:t>
            </a:r>
            <a:r>
              <a:rPr lang="en-GB" altLang="en-US" dirty="0">
                <a:solidFill>
                  <a:srgbClr val="0000FF"/>
                </a:solidFill>
                <a:ea typeface="+mn-ea"/>
                <a:cs typeface="+mn-cs"/>
              </a:rPr>
              <a:t>marginal </a:t>
            </a:r>
            <a:r>
              <a:rPr lang="en-GB" altLang="en-US" dirty="0" smtClean="0">
                <a:solidFill>
                  <a:srgbClr val="0000FF"/>
                </a:solidFill>
                <a:ea typeface="+mn-ea"/>
                <a:cs typeface="+mn-cs"/>
              </a:rPr>
              <a:t>stability; simple “critical rotation” hypothesis inadequate</a:t>
            </a:r>
          </a:p>
          <a:p>
            <a:pPr marL="342900" lvl="1" indent="-342900">
              <a:spcBef>
                <a:spcPts val="1800"/>
              </a:spcBef>
              <a:buClr>
                <a:srgbClr val="FF3300"/>
              </a:buClr>
            </a:pPr>
            <a:r>
              <a:rPr lang="en-GB" sz="2000" dirty="0" smtClean="0">
                <a:solidFill>
                  <a:srgbClr val="0000FF"/>
                </a:solidFill>
                <a:ea typeface="+mn-ea"/>
                <a:cs typeface="+mn-cs"/>
              </a:rPr>
              <a:t>Drift kinetic theory modification to ideal stability criterion can explain mode stability results in experiments when precession drift physics is included</a:t>
            </a:r>
            <a:endParaRPr lang="en-US" sz="2000" dirty="0"/>
          </a:p>
          <a:p>
            <a:pPr>
              <a:spcBef>
                <a:spcPts val="1800"/>
              </a:spcBef>
            </a:pPr>
            <a:r>
              <a:rPr lang="en-US" sz="2000" dirty="0" smtClean="0"/>
              <a:t>Computed k</a:t>
            </a:r>
            <a:r>
              <a:rPr lang="en-US" sz="2000" b="0" dirty="0" smtClean="0"/>
              <a:t>inetic RWM marginal stability </a:t>
            </a:r>
            <a:r>
              <a:rPr lang="en-US" sz="2000" dirty="0" smtClean="0"/>
              <a:t>limits can describe disruptive limits in plasmas free of other MHD modes </a:t>
            </a:r>
            <a:endParaRPr lang="en-US" sz="2000" b="0" dirty="0" smtClean="0"/>
          </a:p>
          <a:p>
            <a:pPr>
              <a:spcBef>
                <a:spcPts val="1800"/>
              </a:spcBef>
            </a:pPr>
            <a:r>
              <a:rPr lang="en-US" sz="2000" b="0" dirty="0" smtClean="0"/>
              <a:t>Stabilization physics complementarity found: at similar high rotation, kinetic RWM stabilization physics dominated </a:t>
            </a:r>
            <a:r>
              <a:rPr lang="en-US" sz="2000" dirty="0" smtClean="0"/>
              <a:t>by </a:t>
            </a:r>
            <a:r>
              <a:rPr lang="en-US" sz="2000" dirty="0"/>
              <a:t>ion precession drift resonance in </a:t>
            </a:r>
            <a:r>
              <a:rPr lang="en-US" sz="2000" dirty="0" smtClean="0"/>
              <a:t>NSTX, and bounce </a:t>
            </a:r>
            <a:r>
              <a:rPr lang="en-US" sz="2000" b="0" dirty="0" smtClean="0"/>
              <a:t>orbit resonance in DIII-D</a:t>
            </a:r>
          </a:p>
          <a:p>
            <a:pPr>
              <a:spcBef>
                <a:spcPts val="1800"/>
              </a:spcBef>
            </a:pPr>
            <a:r>
              <a:rPr lang="en-US" sz="2000" dirty="0" smtClean="0"/>
              <a:t>Unification </a:t>
            </a:r>
            <a:r>
              <a:rPr lang="en-US" sz="2000" dirty="0"/>
              <a:t>of </a:t>
            </a:r>
            <a:r>
              <a:rPr lang="en-US" sz="2000" dirty="0" smtClean="0"/>
              <a:t>theoretical understanding and joint experimental verification allows stability research to progress to next step: </a:t>
            </a:r>
            <a:r>
              <a:rPr lang="en-US" altLang="en-US" sz="2000" dirty="0">
                <a:solidFill>
                  <a:srgbClr val="FF0000"/>
                </a:solidFill>
              </a:rPr>
              <a:t>disruption avoidance</a:t>
            </a:r>
          </a:p>
          <a:p>
            <a:pPr marL="569913" lvl="1" indent="-225425">
              <a:spcBef>
                <a:spcPts val="60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Expanded use of present theory for disruption prediction</a:t>
            </a:r>
            <a:endParaRPr lang="en-US" sz="1800" b="0" dirty="0" smtClean="0">
              <a:solidFill>
                <a:srgbClr val="FF0000"/>
              </a:solidFill>
            </a:endParaRPr>
          </a:p>
          <a:p>
            <a:pPr marL="569913" lvl="1" indent="-225425">
              <a:spcBef>
                <a:spcPts val="600"/>
              </a:spcBef>
            </a:pPr>
            <a:r>
              <a:rPr lang="en-US" sz="1800" b="0" dirty="0" smtClean="0">
                <a:solidFill>
                  <a:srgbClr val="FF0000"/>
                </a:solidFill>
              </a:rPr>
              <a:t>Disruption avoidance via plasma rotation profile control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664" y="63800"/>
            <a:ext cx="9110530" cy="762000"/>
          </a:xfrm>
        </p:spPr>
        <p:txBody>
          <a:bodyPr/>
          <a:lstStyle/>
          <a:p>
            <a:r>
              <a:rPr lang="en-US" dirty="0" smtClean="0"/>
              <a:t>Research established verified </a:t>
            </a:r>
            <a:r>
              <a:rPr lang="en-US" dirty="0"/>
              <a:t>understanding of kinetic MHD theory to determine global mode stability in </a:t>
            </a:r>
            <a:r>
              <a:rPr lang="en-US" dirty="0" smtClean="0"/>
              <a:t>tokamaks</a:t>
            </a:r>
            <a:endParaRPr lang="en-US" dirty="0"/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6593392" y="5420248"/>
            <a:ext cx="25146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rgbClr val="6600FF"/>
                </a:solidFill>
                <a:latin typeface="+mj-lt"/>
              </a:rPr>
              <a:t>- Berkery, Sabbagh, et al. </a:t>
            </a:r>
            <a:r>
              <a:rPr lang="en-US" sz="1400" dirty="0" smtClean="0">
                <a:solidFill>
                  <a:srgbClr val="6600FF"/>
                </a:solidFill>
                <a:latin typeface="+mj-lt"/>
              </a:rPr>
              <a:t>submitted to </a:t>
            </a:r>
            <a:r>
              <a:rPr lang="en-US" sz="1400" dirty="0" err="1" smtClean="0">
                <a:solidFill>
                  <a:srgbClr val="6600FF"/>
                </a:solidFill>
                <a:latin typeface="+mj-lt"/>
              </a:rPr>
              <a:t>PoP</a:t>
            </a:r>
            <a:r>
              <a:rPr lang="en-US" sz="1400" dirty="0" smtClean="0">
                <a:solidFill>
                  <a:srgbClr val="6600FF"/>
                </a:solidFill>
                <a:latin typeface="+mj-lt"/>
              </a:rPr>
              <a:t> (2017)</a:t>
            </a:r>
            <a:endParaRPr lang="en-US" sz="1400" dirty="0" smtClean="0">
              <a:solidFill>
                <a:srgbClr val="6600FF"/>
              </a:solidFill>
              <a:latin typeface="+mj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6589208" y="5933552"/>
            <a:ext cx="25146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rgbClr val="6600FF"/>
                </a:solidFill>
                <a:latin typeface="+mj-lt"/>
              </a:rPr>
              <a:t>- Goumiri, Rowley, Sabbagh, et al. NF </a:t>
            </a:r>
            <a:r>
              <a:rPr lang="en-US" sz="1400" b="1" dirty="0" smtClean="0">
                <a:solidFill>
                  <a:srgbClr val="6600FF"/>
                </a:solidFill>
                <a:latin typeface="+mj-lt"/>
              </a:rPr>
              <a:t>56</a:t>
            </a:r>
            <a:r>
              <a:rPr lang="en-US" sz="1400" dirty="0" smtClean="0">
                <a:solidFill>
                  <a:srgbClr val="6600FF"/>
                </a:solidFill>
                <a:latin typeface="+mj-lt"/>
              </a:rPr>
              <a:t> (2016) 036023</a:t>
            </a:r>
          </a:p>
        </p:txBody>
      </p:sp>
    </p:spTree>
    <p:extLst>
      <p:ext uri="{BB962C8B-B14F-4D97-AF65-F5344CB8AC3E}">
        <p14:creationId xmlns:p14="http://schemas.microsoft.com/office/powerpoint/2010/main" val="62103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90625"/>
            <a:ext cx="8839200" cy="5029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 smtClean="0"/>
              <a:t>Increase field to 0.8-1T, current to 1.6-2MA, extend flat-top duration (H-mode) to </a:t>
            </a:r>
            <a:r>
              <a:rPr lang="en-US" sz="2800" dirty="0" smtClean="0"/>
              <a:t>2-5s</a:t>
            </a:r>
            <a:endParaRPr lang="en-US" sz="1400" dirty="0" smtClean="0"/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 smtClean="0"/>
              <a:t>Characterize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beam: heating, current drive, torque / rotation profiles, fast-ion instabilities</a:t>
            </a:r>
            <a:endParaRPr lang="en-US" sz="1400" dirty="0" smtClean="0"/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 smtClean="0"/>
              <a:t>Characterize and forecast events leading to disruptions; demonstrate disruption-free operation</a:t>
            </a:r>
            <a:endParaRPr lang="en-US" sz="1400" dirty="0" smtClean="0"/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 smtClean="0"/>
              <a:t>Assess energy </a:t>
            </a:r>
            <a:r>
              <a:rPr lang="en-US" sz="2800" dirty="0"/>
              <a:t>confinement, </a:t>
            </a:r>
            <a:r>
              <a:rPr lang="en-US" sz="2800" dirty="0" smtClean="0"/>
              <a:t>pedestal height/structure, edge heat-flux </a:t>
            </a:r>
            <a:r>
              <a:rPr lang="en-US" sz="2800" dirty="0" smtClean="0"/>
              <a:t>width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 smtClean="0"/>
              <a:t>Push </a:t>
            </a:r>
            <a:r>
              <a:rPr lang="en-US" sz="2800" dirty="0" smtClean="0"/>
              <a:t>toward full non-inductive current </a:t>
            </a:r>
            <a:r>
              <a:rPr lang="en-US" sz="2800" dirty="0" smtClean="0"/>
              <a:t>drive</a:t>
            </a:r>
            <a:endParaRPr lang="en-US" sz="1400" dirty="0" smtClean="0"/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 smtClean="0"/>
              <a:t>Test advanced </a:t>
            </a:r>
            <a:r>
              <a:rPr lang="en-US" sz="2800" dirty="0" err="1" smtClean="0"/>
              <a:t>divertor</a:t>
            </a:r>
            <a:r>
              <a:rPr lang="en-US" sz="2800" dirty="0" smtClean="0"/>
              <a:t> heat flux </a:t>
            </a:r>
            <a:r>
              <a:rPr lang="en-US" sz="2800" dirty="0" smtClean="0"/>
              <a:t>mitigation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Goals for future NSTX-U operation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925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2730" y="228600"/>
            <a:ext cx="9067800" cy="597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Supporting Slides Follow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84941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713508" y="3022937"/>
            <a:ext cx="3729581" cy="1015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b="1" i="1" smtClean="0">
              <a:solidFill>
                <a:srgbClr val="1822CD"/>
              </a:solidFill>
              <a:latin typeface="Helvetica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334000" y="3657600"/>
            <a:ext cx="30480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eaLnBrk="1" hangingPunct="1">
              <a:defRPr/>
            </a:pPr>
            <a:endParaRPr lang="en-US" sz="1200" b="1" i="1">
              <a:solidFill>
                <a:srgbClr val="1822CD"/>
              </a:solidFill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770913"/>
            <a:ext cx="2848356" cy="451104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9058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Arial" pitchFamily="34" charset="0"/>
              </a:rPr>
              <a:t>M</a:t>
            </a:r>
            <a:r>
              <a:rPr lang="en-US" altLang="en-US" dirty="0">
                <a:solidFill>
                  <a:srgbClr val="3333CC"/>
                </a:solidFill>
                <a:latin typeface="Arial" pitchFamily="34" charset="0"/>
              </a:rPr>
              <a:t>odification of </a:t>
            </a:r>
            <a:r>
              <a:rPr lang="en-US" altLang="en-US" dirty="0">
                <a:solidFill>
                  <a:srgbClr val="FF0000"/>
                </a:solidFill>
                <a:latin typeface="Arial" pitchFamily="34" charset="0"/>
              </a:rPr>
              <a:t>I</a:t>
            </a:r>
            <a:r>
              <a:rPr lang="en-US" altLang="en-US" dirty="0">
                <a:solidFill>
                  <a:srgbClr val="3333CC"/>
                </a:solidFill>
                <a:latin typeface="Arial" pitchFamily="34" charset="0"/>
              </a:rPr>
              <a:t>deal </a:t>
            </a:r>
            <a:r>
              <a:rPr lang="en-US" altLang="en-US" dirty="0">
                <a:solidFill>
                  <a:srgbClr val="FF0000"/>
                </a:solidFill>
                <a:latin typeface="Arial" pitchFamily="34" charset="0"/>
              </a:rPr>
              <a:t>S</a:t>
            </a:r>
            <a:r>
              <a:rPr lang="en-US" altLang="en-US" dirty="0">
                <a:solidFill>
                  <a:srgbClr val="3333CC"/>
                </a:solidFill>
                <a:latin typeface="Arial" pitchFamily="34" charset="0"/>
              </a:rPr>
              <a:t>tability by </a:t>
            </a:r>
            <a:r>
              <a:rPr lang="en-US" altLang="en-US" dirty="0">
                <a:solidFill>
                  <a:srgbClr val="FF0000"/>
                </a:solidFill>
                <a:latin typeface="Arial" pitchFamily="34" charset="0"/>
              </a:rPr>
              <a:t>K</a:t>
            </a:r>
            <a:r>
              <a:rPr lang="en-US" altLang="en-US" dirty="0">
                <a:solidFill>
                  <a:srgbClr val="3333CC"/>
                </a:solidFill>
                <a:latin typeface="Arial" pitchFamily="34" charset="0"/>
              </a:rPr>
              <a:t>inetic theory (</a:t>
            </a:r>
            <a:r>
              <a:rPr lang="en-US" altLang="en-US" dirty="0">
                <a:solidFill>
                  <a:srgbClr val="FF0000"/>
                </a:solidFill>
                <a:latin typeface="Arial" pitchFamily="34" charset="0"/>
              </a:rPr>
              <a:t>MISK </a:t>
            </a:r>
            <a:r>
              <a:rPr lang="en-US" altLang="en-US" dirty="0">
                <a:solidFill>
                  <a:srgbClr val="3333CC"/>
                </a:solidFill>
                <a:latin typeface="Arial" pitchFamily="34" charset="0"/>
              </a:rPr>
              <a:t>code) has sufficiently broad physics to determine RWM stability</a:t>
            </a:r>
            <a:r>
              <a:rPr lang="en-US" altLang="en-US" u="sng" dirty="0">
                <a:solidFill>
                  <a:srgbClr val="000000"/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524000" y="1362282"/>
            <a:ext cx="63246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eaLnBrk="1" hangingPunct="1">
              <a:defRPr/>
            </a:pPr>
            <a:endParaRPr lang="en-US" sz="1200" b="1" i="1">
              <a:solidFill>
                <a:srgbClr val="1822CD"/>
              </a:solidFill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12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600200" y="1520779"/>
            <a:ext cx="6172200" cy="451104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19585" y="1362282"/>
            <a:ext cx="10848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dirty="0">
                <a:solidFill>
                  <a:srgbClr val="1822CD"/>
                </a:solidFill>
                <a:latin typeface="+mn-lt"/>
                <a:ea typeface="+mn-ea"/>
                <a:cs typeface="Arial" pitchFamily="34" charset="0"/>
              </a:rPr>
              <a:t>E</a:t>
            </a:r>
            <a:r>
              <a:rPr lang="en-US" sz="2000" dirty="0" smtClean="0">
                <a:solidFill>
                  <a:srgbClr val="1822CD"/>
                </a:solidFill>
                <a:latin typeface="+mn-lt"/>
                <a:ea typeface="+mn-ea"/>
                <a:cs typeface="Arial" pitchFamily="34" charset="0"/>
              </a:rPr>
              <a:t>nergy balance</a:t>
            </a:r>
            <a:endParaRPr lang="en-US" sz="2000" dirty="0">
              <a:solidFill>
                <a:srgbClr val="1822CD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5" name="Right Brace 14"/>
          <p:cNvSpPr/>
          <p:nvPr/>
        </p:nvSpPr>
        <p:spPr bwMode="auto">
          <a:xfrm rot="5400000">
            <a:off x="2304141" y="1337463"/>
            <a:ext cx="275773" cy="1683657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b="1" i="1" smtClean="0">
              <a:solidFill>
                <a:srgbClr val="1822CD"/>
              </a:solidFill>
              <a:latin typeface="Helvetica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64580" y="2278373"/>
            <a:ext cx="18389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1822CD"/>
                </a:solidFill>
                <a:latin typeface="+mn-lt"/>
                <a:ea typeface="+mn-ea"/>
                <a:cs typeface="Arial" pitchFamily="34" charset="0"/>
              </a:rPr>
              <a:t>Kinetic Energy</a:t>
            </a:r>
            <a:endParaRPr lang="en-US" sz="2000" dirty="0">
              <a:solidFill>
                <a:srgbClr val="1822CD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4800600" y="2873514"/>
            <a:ext cx="42649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dirty="0">
                <a:solidFill>
                  <a:srgbClr val="1822CD"/>
                </a:solidFill>
                <a:latin typeface="+mn-lt"/>
                <a:ea typeface="+mn-ea"/>
                <a:cs typeface="Arial" pitchFamily="34" charset="0"/>
              </a:rPr>
              <a:t>C</a:t>
            </a:r>
            <a:r>
              <a:rPr lang="en-US" sz="2000" dirty="0" smtClean="0">
                <a:solidFill>
                  <a:srgbClr val="1822CD"/>
                </a:solidFill>
                <a:latin typeface="+mn-lt"/>
                <a:ea typeface="+mn-ea"/>
                <a:cs typeface="Arial" pitchFamily="34" charset="0"/>
              </a:rPr>
              <a:t>hange in potential energy due to perturbed kinetic pressure is:</a:t>
            </a:r>
            <a:endParaRPr lang="en-US" sz="2000" dirty="0">
              <a:solidFill>
                <a:srgbClr val="1822CD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6" name="Right Brace 25"/>
          <p:cNvSpPr/>
          <p:nvPr/>
        </p:nvSpPr>
        <p:spPr bwMode="auto">
          <a:xfrm rot="5400000">
            <a:off x="5315854" y="1173067"/>
            <a:ext cx="275773" cy="2119085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b="1" i="1" smtClean="0">
              <a:solidFill>
                <a:srgbClr val="1822CD"/>
              </a:solidFill>
              <a:latin typeface="Helvetica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60959" y="2280164"/>
            <a:ext cx="14526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1822CD"/>
                </a:solidFill>
                <a:latin typeface="+mn-lt"/>
                <a:ea typeface="+mn-ea"/>
                <a:cs typeface="Arial" pitchFamily="34" charset="0"/>
              </a:rPr>
              <a:t>Fluid terms</a:t>
            </a:r>
            <a:endParaRPr lang="en-US" sz="2000" dirty="0">
              <a:solidFill>
                <a:srgbClr val="1822CD"/>
              </a:solidFill>
              <a:latin typeface="+mn-lt"/>
              <a:ea typeface="+mn-ea"/>
              <a:cs typeface="Arial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7101113" y="2179291"/>
            <a:ext cx="0" cy="64010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152401" y="4648200"/>
            <a:ext cx="8686799" cy="938517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eaLnBrk="1" hangingPunct="1">
              <a:defRPr/>
            </a:pPr>
            <a:endParaRPr lang="en-US" sz="1200" b="1" i="1">
              <a:solidFill>
                <a:srgbClr val="1822CD"/>
              </a:solidFill>
              <a:latin typeface="Helvetica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25956" y="4825888"/>
            <a:ext cx="2157834" cy="708696"/>
          </a:xfrm>
          <a:prstGeom prst="rect">
            <a:avLst/>
          </a:prstGeom>
          <a:solidFill>
            <a:srgbClr val="FFFF99">
              <a:alpha val="34000"/>
            </a:srgbClr>
          </a:solidFill>
          <a:ln w="3175"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b="1" i="1" smtClean="0">
              <a:solidFill>
                <a:srgbClr val="1822CD"/>
              </a:solidFill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2" y="4800600"/>
            <a:ext cx="8370189" cy="65439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806178" y="3022937"/>
            <a:ext cx="3842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1822CD"/>
                </a:solidFill>
                <a:latin typeface="+mn-lt"/>
                <a:ea typeface="+mn-ea"/>
                <a:cs typeface="Arial" pitchFamily="34" charset="0"/>
              </a:rPr>
              <a:t>        is solved numerically by using    from the drift kinetic equation to solve for</a:t>
            </a:r>
            <a:endParaRPr lang="en-US" sz="2000" dirty="0">
              <a:solidFill>
                <a:srgbClr val="1822CD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14" y="3133436"/>
            <a:ext cx="445294" cy="1878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06" y="3414081"/>
            <a:ext cx="126302" cy="2461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78" y="3706092"/>
            <a:ext cx="275273" cy="233172"/>
          </a:xfrm>
          <a:prstGeom prst="rect">
            <a:avLst/>
          </a:prstGeom>
        </p:spPr>
      </p:pic>
      <p:cxnSp>
        <p:nvCxnSpPr>
          <p:cNvPr id="31" name="Straight Arrow Connector 30"/>
          <p:cNvCxnSpPr>
            <a:stCxn id="36" idx="3"/>
          </p:cNvCxnSpPr>
          <p:nvPr/>
        </p:nvCxnSpPr>
        <p:spPr bwMode="auto">
          <a:xfrm flipV="1">
            <a:off x="3222816" y="5395413"/>
            <a:ext cx="807941" cy="39945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37" idx="1"/>
          </p:cNvCxnSpPr>
          <p:nvPr/>
        </p:nvCxnSpPr>
        <p:spPr bwMode="auto">
          <a:xfrm flipH="1" flipV="1">
            <a:off x="5715001" y="5423412"/>
            <a:ext cx="504922" cy="371457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4114801" y="5423412"/>
            <a:ext cx="538545" cy="71989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09600" y="5625592"/>
            <a:ext cx="2613216" cy="338554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srgbClr val="FF0000"/>
                </a:solidFill>
                <a:latin typeface="+mn-lt"/>
                <a:ea typeface="+mn-ea"/>
                <a:cs typeface="Arial" pitchFamily="34" charset="0"/>
              </a:rPr>
              <a:t>Precession drift resonance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9923" y="5625592"/>
            <a:ext cx="1866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srgbClr val="FF0000"/>
                </a:solidFill>
                <a:latin typeface="+mn-lt"/>
                <a:ea typeface="+mn-ea"/>
                <a:cs typeface="Arial" pitchFamily="34" charset="0"/>
              </a:rPr>
              <a:t>~ Plasma Rotation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34315" y="6062246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dirty="0" err="1" smtClean="0">
                <a:solidFill>
                  <a:srgbClr val="FF0000"/>
                </a:solidFill>
                <a:latin typeface="+mn-lt"/>
                <a:ea typeface="+mn-ea"/>
                <a:cs typeface="Arial" pitchFamily="34" charset="0"/>
              </a:rPr>
              <a:t>Collisionality</a:t>
            </a:r>
            <a:endParaRPr lang="en-US" sz="1600" dirty="0" smtClean="0">
              <a:solidFill>
                <a:srgbClr val="FF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137145" y="5945358"/>
            <a:ext cx="1854455" cy="395898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eaLnBrk="1" hangingPunct="1">
              <a:defRPr/>
            </a:pPr>
            <a:endParaRPr lang="en-US" sz="1200" b="1" i="1">
              <a:solidFill>
                <a:srgbClr val="1822CD"/>
              </a:solidFill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380" y="6059675"/>
            <a:ext cx="1588770" cy="19812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114866" y="6062246"/>
            <a:ext cx="2452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srgbClr val="FF0000"/>
                </a:solidFill>
                <a:latin typeface="+mn-lt"/>
                <a:ea typeface="+mn-ea"/>
                <a:cs typeface="Arial" pitchFamily="34" charset="0"/>
              </a:rPr>
              <a:t>Bounce orbit resonances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 flipH="1" flipV="1">
            <a:off x="5229761" y="5437172"/>
            <a:ext cx="159658" cy="64148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 Box 32"/>
          <p:cNvSpPr txBox="1">
            <a:spLocks noChangeArrowheads="1"/>
          </p:cNvSpPr>
          <p:nvPr/>
        </p:nvSpPr>
        <p:spPr bwMode="auto">
          <a:xfrm>
            <a:off x="4953000" y="956846"/>
            <a:ext cx="4114800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9900CC"/>
                </a:solidFill>
                <a:latin typeface="+mn-lt"/>
                <a:ea typeface="+mn-ea"/>
              </a:rPr>
              <a:t>(Hu, Betti, et al., </a:t>
            </a:r>
            <a:r>
              <a:rPr lang="en-US" altLang="en-US" sz="1600" dirty="0" err="1" smtClean="0">
                <a:solidFill>
                  <a:srgbClr val="9900CC"/>
                </a:solidFill>
                <a:latin typeface="+mn-lt"/>
                <a:ea typeface="+mn-ea"/>
              </a:rPr>
              <a:t>PoP</a:t>
            </a:r>
            <a:r>
              <a:rPr lang="en-US" altLang="en-US" sz="1600" dirty="0" smtClean="0">
                <a:solidFill>
                  <a:srgbClr val="9900CC"/>
                </a:solidFill>
                <a:latin typeface="+mn-lt"/>
                <a:ea typeface="+mn-ea"/>
              </a:rPr>
              <a:t> </a:t>
            </a:r>
            <a:r>
              <a:rPr lang="en-US" altLang="en-US" sz="1600" b="1" dirty="0" smtClean="0">
                <a:solidFill>
                  <a:srgbClr val="9900CC"/>
                </a:solidFill>
                <a:latin typeface="+mn-lt"/>
                <a:ea typeface="+mn-ea"/>
              </a:rPr>
              <a:t>12</a:t>
            </a:r>
            <a:r>
              <a:rPr lang="en-US" altLang="en-US" sz="1600" dirty="0" smtClean="0">
                <a:solidFill>
                  <a:srgbClr val="9900CC"/>
                </a:solidFill>
                <a:latin typeface="+mn-lt"/>
                <a:ea typeface="+mn-ea"/>
              </a:rPr>
              <a:t> (2005</a:t>
            </a:r>
            <a:r>
              <a:rPr lang="en-US" altLang="en-US" sz="1600" dirty="0">
                <a:solidFill>
                  <a:srgbClr val="9900CC"/>
                </a:solidFill>
                <a:latin typeface="+mn-lt"/>
                <a:ea typeface="+mn-ea"/>
              </a:rPr>
              <a:t>) 057301)</a:t>
            </a:r>
            <a:endParaRPr lang="en-US" altLang="en-US" sz="1600" dirty="0" smtClean="0">
              <a:solidFill>
                <a:srgbClr val="9900CC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144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altLang="en-US" kern="0" smtClean="0">
                <a:latin typeface="Century Gothic" pitchFamily="34" charset="0"/>
              </a:rPr>
              <a:t>Plasma response to external </a:t>
            </a:r>
            <a:r>
              <a:rPr lang="en-US" altLang="en-US" i="1" kern="0" smtClean="0">
                <a:latin typeface="Century Gothic" pitchFamily="34" charset="0"/>
              </a:rPr>
              <a:t>n</a:t>
            </a:r>
            <a:r>
              <a:rPr lang="en-US" altLang="en-US" kern="0" smtClean="0">
                <a:latin typeface="Century Gothic" pitchFamily="34" charset="0"/>
              </a:rPr>
              <a:t>=1 field is determined by the RWM damping rate </a:t>
            </a:r>
            <a:r>
              <a:rPr lang="en-US" altLang="en-US" kern="0" smtClean="0">
                <a:latin typeface="Symbol" pitchFamily="18" charset="2"/>
              </a:rPr>
              <a:t>g</a:t>
            </a:r>
            <a:r>
              <a:rPr lang="en-US" altLang="en-US" kern="0" baseline="-25000" smtClean="0">
                <a:latin typeface="Century Gothic" pitchFamily="34" charset="0"/>
              </a:rPr>
              <a:t>RWM</a:t>
            </a:r>
            <a:r>
              <a:rPr lang="en-US" altLang="en-US" kern="0" smtClean="0">
                <a:latin typeface="Century Gothic" pitchFamily="34" charset="0"/>
              </a:rPr>
              <a:t> and mode rotation frequency </a:t>
            </a:r>
            <a:r>
              <a:rPr lang="en-US" altLang="en-US" kern="0" smtClean="0">
                <a:latin typeface="Symbol" pitchFamily="18" charset="2"/>
              </a:rPr>
              <a:t>w</a:t>
            </a:r>
            <a:r>
              <a:rPr lang="en-US" altLang="en-US" kern="0" baseline="-25000" smtClean="0">
                <a:latin typeface="Century Gothic" pitchFamily="34" charset="0"/>
              </a:rPr>
              <a:t>RWM</a:t>
            </a:r>
            <a:endParaRPr lang="en-US" kern="0" dirty="0"/>
          </a:p>
        </p:txBody>
      </p:sp>
      <p:pic>
        <p:nvPicPr>
          <p:cNvPr id="4" name="Picture 7" descr="MISK_RF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990600"/>
            <a:ext cx="4141787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44958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30188" indent="-230188">
              <a:tabLst>
                <a:tab pos="81740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568325" indent="-223838">
              <a:tabLst>
                <a:tab pos="81740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>
              <a:tabLst>
                <a:tab pos="81740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>
              <a:tabLst>
                <a:tab pos="81740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>
              <a:tabLst>
                <a:tab pos="81740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81740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740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81740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8174038" algn="r"/>
              </a:tabLs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333399"/>
              </a:buClr>
              <a:buFont typeface="Times" charset="0"/>
              <a:buChar char="•"/>
            </a:pPr>
            <a:r>
              <a:rPr lang="en-US" altLang="en-US" sz="1800" b="1" dirty="0" smtClean="0">
                <a:solidFill>
                  <a:srgbClr val="000000"/>
                </a:solidFill>
                <a:latin typeface="Century Gothic" pitchFamily="34" charset="0"/>
              </a:rPr>
              <a:t>Dependence of the plasma response </a:t>
            </a:r>
            <a:r>
              <a:rPr lang="en-US" altLang="en-US" sz="1800" b="1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altLang="en-US" sz="1800" b="1" i="1" dirty="0" err="1" smtClean="0">
                <a:solidFill>
                  <a:srgbClr val="000000"/>
                </a:solidFill>
                <a:latin typeface="Century Gothic" pitchFamily="34" charset="0"/>
              </a:rPr>
              <a:t>B</a:t>
            </a:r>
            <a:r>
              <a:rPr lang="en-US" altLang="en-US" sz="1800" b="1" baseline="-25000" dirty="0" err="1" smtClean="0">
                <a:solidFill>
                  <a:srgbClr val="000000"/>
                </a:solidFill>
                <a:latin typeface="Century Gothic" pitchFamily="34" charset="0"/>
              </a:rPr>
              <a:t>plas</a:t>
            </a:r>
            <a:r>
              <a:rPr lang="en-US" altLang="en-US" sz="1800" b="1" dirty="0" smtClean="0">
                <a:solidFill>
                  <a:srgbClr val="000000"/>
                </a:solidFill>
                <a:latin typeface="Century Gothic" pitchFamily="34" charset="0"/>
              </a:rPr>
              <a:t> on the frequency </a:t>
            </a:r>
            <a:r>
              <a:rPr lang="en-US" altLang="en-US" sz="1800" b="1" dirty="0" err="1" smtClean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en-US" altLang="en-US" sz="1800" b="1" baseline="-25000" dirty="0" err="1" smtClean="0">
                <a:solidFill>
                  <a:srgbClr val="000000"/>
                </a:solidFill>
                <a:latin typeface="Century Gothic" pitchFamily="34" charset="0"/>
              </a:rPr>
              <a:t>ext</a:t>
            </a:r>
            <a:r>
              <a:rPr lang="en-US" altLang="en-US" sz="1800" b="1" dirty="0" smtClean="0">
                <a:solidFill>
                  <a:srgbClr val="000000"/>
                </a:solidFill>
                <a:latin typeface="Century Gothic" pitchFamily="34" charset="0"/>
              </a:rPr>
              <a:t> of an externally applied </a:t>
            </a:r>
            <a:r>
              <a:rPr lang="en-US" altLang="en-US" sz="1800" b="1" i="1" dirty="0" smtClean="0">
                <a:solidFill>
                  <a:srgbClr val="000000"/>
                </a:solidFill>
                <a:latin typeface="Century Gothic" pitchFamily="34" charset="0"/>
              </a:rPr>
              <a:t>n</a:t>
            </a:r>
            <a:r>
              <a:rPr lang="en-US" altLang="en-US" sz="1800" b="1" dirty="0" smtClean="0">
                <a:solidFill>
                  <a:srgbClr val="000000"/>
                </a:solidFill>
                <a:latin typeface="Century Gothic" pitchFamily="34" charset="0"/>
              </a:rPr>
              <a:t>=1 field described by single mode model</a:t>
            </a:r>
            <a:endParaRPr lang="en-US" altLang="en-US" sz="1800" dirty="0" smtClean="0">
              <a:solidFill>
                <a:srgbClr val="000000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rgbClr val="333399"/>
              </a:buClr>
            </a:pPr>
            <a:r>
              <a:rPr lang="en-US" altLang="en-US" sz="1400" dirty="0" smtClean="0">
                <a:solidFill>
                  <a:srgbClr val="000000"/>
                </a:solidFill>
                <a:latin typeface="Century Gothic" pitchFamily="34" charset="0"/>
              </a:rPr>
              <a:t>	</a:t>
            </a:r>
          </a:p>
          <a:p>
            <a:pPr lvl="1">
              <a:spcBef>
                <a:spcPct val="20000"/>
              </a:spcBef>
              <a:buClr>
                <a:srgbClr val="333399"/>
              </a:buClr>
              <a:buFont typeface="Times" charset="0"/>
              <a:buChar char="–"/>
            </a:pPr>
            <a:r>
              <a:rPr lang="en-US" altLang="en-US" sz="1800" dirty="0" smtClean="0">
                <a:solidFill>
                  <a:srgbClr val="000000"/>
                </a:solidFill>
                <a:latin typeface="Century Gothic" pitchFamily="34" charset="0"/>
              </a:rPr>
              <a:t>Perturbed field at wall:</a:t>
            </a:r>
          </a:p>
          <a:p>
            <a:pPr lvl="1">
              <a:spcBef>
                <a:spcPct val="20000"/>
              </a:spcBef>
              <a:buClr>
                <a:srgbClr val="333399"/>
              </a:buClr>
              <a:buFont typeface="Times" charset="0"/>
              <a:buChar char="–"/>
            </a:pPr>
            <a:endParaRPr lang="en-US" altLang="en-US" sz="1800" dirty="0" smtClean="0">
              <a:solidFill>
                <a:srgbClr val="000000"/>
              </a:solidFill>
              <a:latin typeface="Century Gothic" pitchFamily="34" charset="0"/>
            </a:endParaRPr>
          </a:p>
          <a:p>
            <a:pPr lvl="1">
              <a:spcBef>
                <a:spcPct val="20000"/>
              </a:spcBef>
              <a:buClr>
                <a:srgbClr val="333399"/>
              </a:buClr>
              <a:buFont typeface="Times" charset="0"/>
              <a:buChar char="–"/>
            </a:pPr>
            <a:endParaRPr lang="en-US" altLang="en-US" sz="1800" dirty="0" smtClean="0">
              <a:solidFill>
                <a:srgbClr val="000000"/>
              </a:solidFill>
              <a:latin typeface="Century Gothic" pitchFamily="34" charset="0"/>
            </a:endParaRPr>
          </a:p>
          <a:p>
            <a:pPr lvl="1">
              <a:spcBef>
                <a:spcPct val="20000"/>
              </a:spcBef>
              <a:buClr>
                <a:srgbClr val="333399"/>
              </a:buClr>
              <a:buFont typeface="Times" charset="0"/>
              <a:buChar char="–"/>
            </a:pPr>
            <a:r>
              <a:rPr lang="en-US" altLang="en-US" sz="1800" dirty="0" smtClean="0">
                <a:solidFill>
                  <a:srgbClr val="000000"/>
                </a:solidFill>
                <a:latin typeface="Century Gothic" pitchFamily="34" charset="0"/>
              </a:rPr>
              <a:t>Plasma response at wall:</a:t>
            </a:r>
          </a:p>
          <a:p>
            <a:pPr lvl="1">
              <a:spcBef>
                <a:spcPct val="20000"/>
              </a:spcBef>
              <a:buClr>
                <a:srgbClr val="333399"/>
              </a:buClr>
              <a:buFont typeface="Times" charset="0"/>
              <a:buChar char="–"/>
            </a:pPr>
            <a:endParaRPr lang="en-US" altLang="en-US" sz="1800" b="1" dirty="0" smtClean="0">
              <a:solidFill>
                <a:srgbClr val="000000"/>
              </a:solidFill>
              <a:latin typeface="Century Gothic" pitchFamily="34" charset="0"/>
            </a:endParaRPr>
          </a:p>
          <a:p>
            <a:pPr lvl="1">
              <a:spcBef>
                <a:spcPct val="20000"/>
              </a:spcBef>
              <a:buClr>
                <a:srgbClr val="333399"/>
              </a:buClr>
              <a:buFont typeface="Times" charset="0"/>
              <a:buChar char="–"/>
            </a:pPr>
            <a:endParaRPr lang="en-US" altLang="en-US" sz="1800" b="1" dirty="0" smtClean="0">
              <a:solidFill>
                <a:srgbClr val="000000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rgbClr val="333399"/>
              </a:buClr>
              <a:buFont typeface="Times" charset="0"/>
              <a:buChar char="•"/>
            </a:pPr>
            <a:endParaRPr lang="en-US" altLang="en-US" sz="1800" b="1" dirty="0" smtClean="0">
              <a:solidFill>
                <a:srgbClr val="000000"/>
              </a:solidFill>
              <a:latin typeface="Century Gothic" pitchFamily="34" charset="0"/>
            </a:endParaRPr>
          </a:p>
          <a:p>
            <a:pPr lvl="1">
              <a:spcBef>
                <a:spcPct val="20000"/>
              </a:spcBef>
              <a:buClr>
                <a:srgbClr val="333399"/>
              </a:buClr>
            </a:pPr>
            <a:r>
              <a:rPr lang="en-US" altLang="en-US" sz="1800" b="1" dirty="0" smtClean="0">
                <a:solidFill>
                  <a:srgbClr val="000000"/>
                </a:solidFill>
                <a:latin typeface="Century Gothic" pitchFamily="34" charset="0"/>
              </a:rPr>
              <a:t>	</a:t>
            </a:r>
            <a:r>
              <a:rPr lang="en-US" altLang="en-US" sz="1800" dirty="0" smtClean="0">
                <a:solidFill>
                  <a:srgbClr val="000000"/>
                </a:solidFill>
                <a:latin typeface="Century Gothic" pitchFamily="34" charset="0"/>
              </a:rPr>
              <a:t>with complex growth rate</a:t>
            </a:r>
          </a:p>
          <a:p>
            <a:pPr lvl="1" algn="ctr">
              <a:spcBef>
                <a:spcPct val="20000"/>
              </a:spcBef>
              <a:buClr>
                <a:srgbClr val="333399"/>
              </a:buClr>
            </a:pPr>
            <a:r>
              <a:rPr lang="en-US" altLang="en-US" sz="1800" dirty="0" smtClean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altLang="en-US" sz="1800" baseline="-25000" dirty="0" smtClean="0">
                <a:solidFill>
                  <a:srgbClr val="000000"/>
                </a:solidFill>
                <a:latin typeface="Century Gothic" pitchFamily="34" charset="0"/>
              </a:rPr>
              <a:t>0</a:t>
            </a:r>
            <a:r>
              <a:rPr lang="en-US" altLang="en-US" sz="1800" dirty="0" smtClean="0">
                <a:solidFill>
                  <a:srgbClr val="000000"/>
                </a:solidFill>
                <a:latin typeface="Century Gothic" pitchFamily="34" charset="0"/>
              </a:rPr>
              <a:t>=</a:t>
            </a:r>
            <a:r>
              <a:rPr lang="en-US" altLang="en-US" sz="1800" dirty="0" err="1" smtClean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altLang="en-US" sz="1800" baseline="-25000" dirty="0" err="1" smtClean="0">
                <a:solidFill>
                  <a:srgbClr val="000000"/>
                </a:solidFill>
                <a:latin typeface="Century Gothic" pitchFamily="34" charset="0"/>
              </a:rPr>
              <a:t>RWM</a:t>
            </a:r>
            <a:r>
              <a:rPr lang="en-US" altLang="en-US" sz="1800" dirty="0" err="1" smtClean="0">
                <a:solidFill>
                  <a:srgbClr val="000000"/>
                </a:solidFill>
                <a:latin typeface="Century Gothic" pitchFamily="34" charset="0"/>
              </a:rPr>
              <a:t>+i</a:t>
            </a:r>
            <a:r>
              <a:rPr lang="en-US" altLang="en-US" sz="1800" dirty="0" err="1" smtClean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en-US" altLang="en-US" sz="1800" baseline="-25000" dirty="0" err="1" smtClean="0">
                <a:solidFill>
                  <a:srgbClr val="000000"/>
                </a:solidFill>
                <a:latin typeface="Century Gothic" pitchFamily="34" charset="0"/>
              </a:rPr>
              <a:t>RWM</a:t>
            </a:r>
            <a:endParaRPr lang="en-US" altLang="en-US" sz="1800" dirty="0" smtClean="0">
              <a:solidFill>
                <a:srgbClr val="000000"/>
              </a:solidFill>
              <a:latin typeface="Century Gothic" pitchFamily="34" charset="0"/>
            </a:endParaRPr>
          </a:p>
          <a:p>
            <a:pPr lvl="1">
              <a:spcBef>
                <a:spcPct val="20000"/>
              </a:spcBef>
              <a:buClr>
                <a:srgbClr val="333399"/>
              </a:buClr>
            </a:pPr>
            <a:r>
              <a:rPr lang="en-US" altLang="en-US" sz="1800" dirty="0" smtClean="0">
                <a:solidFill>
                  <a:srgbClr val="000000"/>
                </a:solidFill>
                <a:latin typeface="Century Gothic" pitchFamily="34" charset="0"/>
              </a:rPr>
              <a:t>	and coupling coefficient </a:t>
            </a:r>
            <a:r>
              <a:rPr lang="en-US" altLang="en-US" sz="1800" i="1" dirty="0" err="1" smtClean="0">
                <a:solidFill>
                  <a:srgbClr val="000000"/>
                </a:solidFill>
                <a:latin typeface="Century Gothic" pitchFamily="34" charset="0"/>
              </a:rPr>
              <a:t>M</a:t>
            </a:r>
            <a:r>
              <a:rPr lang="en-US" altLang="en-US" sz="1800" baseline="-25000" dirty="0" err="1" smtClean="0">
                <a:solidFill>
                  <a:srgbClr val="000000"/>
                </a:solidFill>
                <a:latin typeface="Century Gothic" pitchFamily="34" charset="0"/>
              </a:rPr>
              <a:t>sc</a:t>
            </a:r>
            <a:r>
              <a:rPr lang="en-US" altLang="en-US" sz="1800" dirty="0" smtClean="0">
                <a:solidFill>
                  <a:srgbClr val="000000"/>
                </a:solidFill>
                <a:latin typeface="Century Gothic" pitchFamily="34" charset="0"/>
              </a:rPr>
              <a:t> between coil </a:t>
            </a:r>
            <a:r>
              <a:rPr lang="en-US" altLang="en-US" sz="1800" i="1" dirty="0" smtClean="0">
                <a:solidFill>
                  <a:srgbClr val="000000"/>
                </a:solidFill>
                <a:latin typeface="Century Gothic" pitchFamily="34" charset="0"/>
              </a:rPr>
              <a:t>c</a:t>
            </a:r>
            <a:r>
              <a:rPr lang="en-US" altLang="en-US" sz="1800" dirty="0" smtClean="0">
                <a:solidFill>
                  <a:srgbClr val="000000"/>
                </a:solidFill>
                <a:latin typeface="Century Gothic" pitchFamily="34" charset="0"/>
              </a:rPr>
              <a:t> and sensor </a:t>
            </a:r>
            <a:r>
              <a:rPr lang="en-US" altLang="en-US" sz="1800" i="1" dirty="0" smtClean="0">
                <a:solidFill>
                  <a:srgbClr val="000000"/>
                </a:solidFill>
                <a:latin typeface="Century Gothic" pitchFamily="34" charset="0"/>
              </a:rPr>
              <a:t>s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1143000" y="2911475"/>
          <a:ext cx="199866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98" name="Equation" r:id="rId4" imgW="1409700" imgH="419100" progId="Equation.3">
                  <p:embed/>
                </p:oleObj>
              </mc:Choice>
              <mc:Fallback>
                <p:oleObj name="Equation" r:id="rId4" imgW="1409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911475"/>
                        <a:ext cx="1998663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1143000" y="4038600"/>
          <a:ext cx="34036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99" name="Equation" r:id="rId6" imgW="2400300" imgH="469900" progId="Equation.3">
                  <p:embed/>
                </p:oleObj>
              </mc:Choice>
              <mc:Fallback>
                <p:oleObj name="Equation" r:id="rId6" imgW="2400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038600"/>
                        <a:ext cx="34036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63975" y="5591175"/>
            <a:ext cx="250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altLang="en-US" sz="1800" baseline="30000" smtClean="0">
                <a:solidFill>
                  <a:srgbClr val="000000"/>
                </a:solidFill>
                <a:latin typeface="Century Gothic" pitchFamily="34" charset="0"/>
              </a:rPr>
              <a:t>*</a:t>
            </a:r>
          </a:p>
        </p:txBody>
      </p:sp>
      <p:pic>
        <p:nvPicPr>
          <p:cNvPr id="9" name="Picture 8" descr="D3D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2" y="6503215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473677" y="2261286"/>
            <a:ext cx="339029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600" dirty="0">
                <a:solidFill>
                  <a:srgbClr val="6600FF"/>
                </a:solidFill>
                <a:latin typeface="+mn-lt"/>
              </a:rPr>
              <a:t>H. Reimerdes </a:t>
            </a:r>
            <a:r>
              <a:rPr lang="en-US" sz="1600" i="1" dirty="0">
                <a:solidFill>
                  <a:srgbClr val="6600FF"/>
                </a:solidFill>
                <a:latin typeface="+mn-lt"/>
              </a:rPr>
              <a:t>et </a:t>
            </a:r>
            <a:r>
              <a:rPr lang="en-US" sz="1600" i="1" dirty="0" smtClean="0">
                <a:solidFill>
                  <a:srgbClr val="6600FF"/>
                </a:solidFill>
                <a:latin typeface="+mn-lt"/>
              </a:rPr>
              <a:t>al</a:t>
            </a:r>
            <a:r>
              <a:rPr lang="en-US" sz="1600" dirty="0" smtClean="0">
                <a:solidFill>
                  <a:srgbClr val="6600FF"/>
                </a:solidFill>
                <a:latin typeface="+mn-lt"/>
              </a:rPr>
              <a:t>., PRL (2004)</a:t>
            </a:r>
            <a:endParaRPr lang="en-US" sz="1600" dirty="0">
              <a:solidFill>
                <a:srgbClr val="66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53464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 bwMode="auto">
          <a:xfrm>
            <a:off x="4367813" y="1505338"/>
            <a:ext cx="847999" cy="3826934"/>
          </a:xfrm>
          <a:prstGeom prst="rect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163077" y="1507066"/>
            <a:ext cx="1204735" cy="3826934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16063" r="36495" b="10049"/>
          <a:stretch/>
        </p:blipFill>
        <p:spPr>
          <a:xfrm>
            <a:off x="489143" y="1905000"/>
            <a:ext cx="4759326" cy="3505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08" y="74205"/>
            <a:ext cx="8866720" cy="762000"/>
          </a:xfrm>
        </p:spPr>
        <p:txBody>
          <a:bodyPr/>
          <a:lstStyle/>
          <a:p>
            <a:r>
              <a:rPr lang="en-US" dirty="0" smtClean="0"/>
              <a:t>A classic, simple RWM model illustrates basic mode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7" y="930728"/>
            <a:ext cx="3572933" cy="5482398"/>
          </a:xfrm>
        </p:spPr>
        <p:txBody>
          <a:bodyPr/>
          <a:lstStyle/>
          <a:p>
            <a:pPr marL="341313" indent="-341313"/>
            <a:r>
              <a:rPr lang="en-US" sz="2000" b="0" dirty="0" smtClean="0"/>
              <a:t>Simulation with error field, and increasing mode </a:t>
            </a:r>
            <a:r>
              <a:rPr lang="en-US" sz="2000" b="0" dirty="0"/>
              <a:t>drive </a:t>
            </a:r>
            <a:endParaRPr lang="en-US" sz="2000" b="0" dirty="0" smtClean="0"/>
          </a:p>
          <a:p>
            <a:pPr marL="341313" indent="-341313">
              <a:spcBef>
                <a:spcPts val="1200"/>
              </a:spcBef>
            </a:pPr>
            <a:r>
              <a:rPr lang="en-US" sz="2000" b="0" dirty="0">
                <a:solidFill>
                  <a:srgbClr val="6600FF"/>
                </a:solidFill>
              </a:rPr>
              <a:t>S</a:t>
            </a:r>
            <a:r>
              <a:rPr lang="en-US" sz="2000" b="0" dirty="0" smtClean="0">
                <a:solidFill>
                  <a:srgbClr val="6600FF"/>
                </a:solidFill>
              </a:rPr>
              <a:t>table</a:t>
            </a:r>
            <a:r>
              <a:rPr lang="en-US" sz="2000" b="0" dirty="0" smtClean="0"/>
              <a:t> RWM amplifies error field (resonant field amplification (RFA))</a:t>
            </a:r>
          </a:p>
          <a:p>
            <a:pPr marL="341313" indent="-341313">
              <a:spcBef>
                <a:spcPts val="1200"/>
              </a:spcBef>
            </a:pPr>
            <a:r>
              <a:rPr lang="en-US" sz="2000" b="0" dirty="0" smtClean="0"/>
              <a:t>When RWM becomes </a:t>
            </a:r>
            <a:r>
              <a:rPr lang="en-US" sz="2000" b="0" dirty="0" smtClean="0">
                <a:solidFill>
                  <a:srgbClr val="FF0000"/>
                </a:solidFill>
              </a:rPr>
              <a:t>unstable</a:t>
            </a:r>
            <a:r>
              <a:rPr lang="en-US" sz="2000" b="0" dirty="0" smtClean="0"/>
              <a:t>, it first unlocks, rotates in co-NBI direction</a:t>
            </a:r>
          </a:p>
          <a:p>
            <a:pPr marL="690563" lvl="1" indent="-233363">
              <a:spcBef>
                <a:spcPts val="0"/>
              </a:spcBef>
            </a:pPr>
            <a:r>
              <a:rPr lang="en-US" sz="1600" dirty="0" smtClean="0"/>
              <a:t>Amplitude is not strongly growing during this period</a:t>
            </a:r>
            <a:endParaRPr lang="en-US" sz="1600" b="0" dirty="0" smtClean="0"/>
          </a:p>
          <a:p>
            <a:pPr marL="341313" indent="-341313">
              <a:spcBef>
                <a:spcPts val="1200"/>
              </a:spcBef>
            </a:pPr>
            <a:r>
              <a:rPr lang="en-US" sz="2000" b="0" dirty="0" smtClean="0"/>
              <a:t>Eventually unstable mode amplitude increase causes RWM to re-lock, mode grows strongly</a:t>
            </a:r>
          </a:p>
          <a:p>
            <a:pPr marL="341313" indent="-341313">
              <a:spcBef>
                <a:spcPts val="1200"/>
              </a:spcBef>
            </a:pPr>
            <a:r>
              <a:rPr lang="en-US" sz="2000" b="0" dirty="0" smtClean="0">
                <a:solidFill>
                  <a:srgbClr val="FF0000"/>
                </a:solidFill>
              </a:rPr>
              <a:t>RWM growth rate, rotation frequency is O(1/</a:t>
            </a:r>
            <a:r>
              <a:rPr lang="en-US" sz="2000" b="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000" b="0" baseline="-25000" dirty="0" err="1" smtClean="0">
                <a:solidFill>
                  <a:srgbClr val="FF0000"/>
                </a:solidFill>
              </a:rPr>
              <a:t>wall</a:t>
            </a:r>
            <a:r>
              <a:rPr lang="en-US" sz="2000" b="0" dirty="0" smtClean="0">
                <a:solidFill>
                  <a:srgbClr val="FF0000"/>
                </a:solidFill>
              </a:rPr>
              <a:t>)</a:t>
            </a:r>
          </a:p>
          <a:p>
            <a:pPr marL="228600" indent="-228600">
              <a:spcBef>
                <a:spcPts val="1800"/>
              </a:spcBef>
            </a:pPr>
            <a:endParaRPr lang="en-US" sz="2000" b="0" dirty="0" smtClean="0"/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914400" y="6165221"/>
            <a:ext cx="4343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9900CC"/>
                </a:solidFill>
                <a:latin typeface="+mn-lt"/>
                <a:ea typeface="+mn-ea"/>
              </a:rPr>
              <a:t>R. Fitzpatrick, Phys. Plasmas </a:t>
            </a:r>
            <a:r>
              <a:rPr lang="en-US" altLang="en-US" sz="1600" b="1" dirty="0" smtClean="0">
                <a:solidFill>
                  <a:srgbClr val="9900CC"/>
                </a:solidFill>
                <a:latin typeface="+mn-lt"/>
                <a:ea typeface="+mn-ea"/>
              </a:rPr>
              <a:t>9</a:t>
            </a:r>
            <a:r>
              <a:rPr lang="en-US" altLang="en-US" sz="1600" dirty="0" smtClean="0">
                <a:solidFill>
                  <a:srgbClr val="9900CC"/>
                </a:solidFill>
                <a:latin typeface="+mn-lt"/>
                <a:ea typeface="+mn-ea"/>
              </a:rPr>
              <a:t> (2002) 3459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205943" y="1948270"/>
            <a:ext cx="0" cy="33857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574675" y="2040466"/>
            <a:ext cx="22690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dirty="0">
                <a:latin typeface="+mn-lt"/>
                <a:ea typeface="+mn-ea"/>
              </a:rPr>
              <a:t>l</a:t>
            </a:r>
            <a:r>
              <a:rPr lang="en-US" altLang="en-US" sz="1600" dirty="0" smtClean="0">
                <a:latin typeface="+mn-lt"/>
                <a:ea typeface="+mn-ea"/>
              </a:rPr>
              <a:t>og</a:t>
            </a:r>
            <a:r>
              <a:rPr lang="en-US" altLang="en-US" sz="1600" baseline="-25000" dirty="0" smtClean="0">
                <a:latin typeface="+mn-lt"/>
                <a:ea typeface="+mn-ea"/>
              </a:rPr>
              <a:t>10</a:t>
            </a:r>
            <a:r>
              <a:rPr lang="en-US" altLang="en-US" sz="1600" dirty="0" smtClean="0">
                <a:latin typeface="+mn-lt"/>
                <a:ea typeface="+mn-ea"/>
              </a:rPr>
              <a:t>(mode amplitude)</a:t>
            </a:r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574675" y="3155088"/>
            <a:ext cx="19219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dirty="0" smtClean="0">
                <a:latin typeface="+mn-lt"/>
                <a:ea typeface="+mn-ea"/>
              </a:rPr>
              <a:t>mode phase (</a:t>
            </a:r>
            <a:r>
              <a:rPr lang="en-US" altLang="en-US" sz="1600" dirty="0" err="1" smtClean="0">
                <a:latin typeface="+mn-lt"/>
                <a:ea typeface="+mn-ea"/>
              </a:rPr>
              <a:t>arb</a:t>
            </a:r>
            <a:r>
              <a:rPr lang="en-US" altLang="en-US" sz="1600" dirty="0" smtClean="0">
                <a:latin typeface="+mn-lt"/>
                <a:ea typeface="+mn-ea"/>
              </a:rPr>
              <a:t>)</a:t>
            </a: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574674" y="4309535"/>
            <a:ext cx="20658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dirty="0">
                <a:latin typeface="+mn-lt"/>
                <a:ea typeface="+mn-ea"/>
              </a:rPr>
              <a:t>p</a:t>
            </a:r>
            <a:r>
              <a:rPr lang="en-US" altLang="en-US" sz="1600" dirty="0" smtClean="0">
                <a:latin typeface="+mn-lt"/>
                <a:ea typeface="+mn-ea"/>
              </a:rPr>
              <a:t>lasma velocity (</a:t>
            </a:r>
            <a:r>
              <a:rPr lang="en-US" altLang="en-US" sz="1600" dirty="0" err="1" smtClean="0">
                <a:latin typeface="+mn-lt"/>
                <a:ea typeface="+mn-ea"/>
              </a:rPr>
              <a:t>arb</a:t>
            </a:r>
            <a:r>
              <a:rPr lang="en-US" altLang="en-US" sz="1600" dirty="0" smtClean="0">
                <a:latin typeface="+mn-lt"/>
                <a:ea typeface="+mn-ea"/>
              </a:rPr>
              <a:t>)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3172407" y="1143000"/>
            <a:ext cx="0" cy="4191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37207" y="1525414"/>
            <a:ext cx="3053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6600FF"/>
                </a:solidFill>
                <a:latin typeface="+mn-lt"/>
                <a:ea typeface="+mn-ea"/>
              </a:rPr>
              <a:t>RWM stable, amplifies 3D field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1238532" y="1858153"/>
            <a:ext cx="189653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343400" y="1143000"/>
            <a:ext cx="0" cy="4191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3306234" y="1537954"/>
            <a:ext cx="1799166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1" dirty="0" smtClean="0">
                <a:solidFill>
                  <a:srgbClr val="FF0000"/>
                </a:solidFill>
                <a:latin typeface="+mn-lt"/>
                <a:ea typeface="+mn-ea"/>
              </a:rPr>
              <a:t>RWM unstable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5180542" y="1143000"/>
            <a:ext cx="0" cy="4191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3172407" y="1854198"/>
            <a:ext cx="200813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363008" y="5342464"/>
            <a:ext cx="4961467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3402541" y="996500"/>
            <a:ext cx="9165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0000FF"/>
                </a:solidFill>
                <a:latin typeface="+mn-lt"/>
                <a:ea typeface="+mn-ea"/>
              </a:rPr>
              <a:t>mode rotating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4390376" y="997764"/>
            <a:ext cx="9165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FF0000"/>
                </a:solidFill>
                <a:latin typeface="+mn-lt"/>
                <a:ea typeface="+mn-ea"/>
              </a:rPr>
              <a:t>m</a:t>
            </a:r>
            <a:r>
              <a:rPr lang="en-US" altLang="en-US" sz="1600" b="1" dirty="0" smtClean="0">
                <a:solidFill>
                  <a:srgbClr val="FF0000"/>
                </a:solidFill>
                <a:latin typeface="+mn-lt"/>
                <a:ea typeface="+mn-ea"/>
              </a:rPr>
              <a:t>ode growth</a:t>
            </a:r>
          </a:p>
        </p:txBody>
      </p:sp>
      <p:sp>
        <p:nvSpPr>
          <p:cNvPr id="46" name="Text Box 32"/>
          <p:cNvSpPr txBox="1">
            <a:spLocks noChangeArrowheads="1"/>
          </p:cNvSpPr>
          <p:nvPr/>
        </p:nvSpPr>
        <p:spPr bwMode="auto">
          <a:xfrm>
            <a:off x="2640541" y="5342464"/>
            <a:ext cx="458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latin typeface="+mn-lt"/>
                <a:ea typeface="+mn-ea"/>
              </a:rPr>
              <a:t>30</a:t>
            </a:r>
          </a:p>
        </p:txBody>
      </p:sp>
      <p:sp>
        <p:nvSpPr>
          <p:cNvPr id="49" name="Text Box 32"/>
          <p:cNvSpPr txBox="1">
            <a:spLocks noChangeArrowheads="1"/>
          </p:cNvSpPr>
          <p:nvPr/>
        </p:nvSpPr>
        <p:spPr bwMode="auto">
          <a:xfrm>
            <a:off x="4943856" y="5342464"/>
            <a:ext cx="5439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>
                <a:latin typeface="+mn-lt"/>
                <a:ea typeface="+mn-ea"/>
              </a:rPr>
              <a:t>6</a:t>
            </a:r>
            <a:r>
              <a:rPr lang="en-US" altLang="en-US" sz="1600" dirty="0" smtClean="0">
                <a:latin typeface="+mn-lt"/>
                <a:ea typeface="+mn-ea"/>
              </a:rPr>
              <a:t>0</a:t>
            </a:r>
          </a:p>
        </p:txBody>
      </p:sp>
      <p:sp>
        <p:nvSpPr>
          <p:cNvPr id="50" name="Text Box 32"/>
          <p:cNvSpPr txBox="1">
            <a:spLocks noChangeArrowheads="1"/>
          </p:cNvSpPr>
          <p:nvPr/>
        </p:nvSpPr>
        <p:spPr bwMode="auto">
          <a:xfrm>
            <a:off x="312886" y="5342464"/>
            <a:ext cx="458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latin typeface="+mn-lt"/>
                <a:ea typeface="+mn-ea"/>
              </a:rPr>
              <a:t>0</a:t>
            </a:r>
          </a:p>
        </p:txBody>
      </p:sp>
      <p:sp>
        <p:nvSpPr>
          <p:cNvPr id="51" name="Text Box 32"/>
          <p:cNvSpPr txBox="1">
            <a:spLocks noChangeArrowheads="1"/>
          </p:cNvSpPr>
          <p:nvPr/>
        </p:nvSpPr>
        <p:spPr bwMode="auto">
          <a:xfrm>
            <a:off x="1535641" y="5642524"/>
            <a:ext cx="3264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>
                <a:latin typeface="+mn-lt"/>
                <a:ea typeface="+mn-ea"/>
              </a:rPr>
              <a:t>t</a:t>
            </a:r>
            <a:r>
              <a:rPr lang="en-US" altLang="en-US" sz="1800" dirty="0" smtClean="0">
                <a:latin typeface="+mn-lt"/>
                <a:ea typeface="+mn-ea"/>
              </a:rPr>
              <a:t>ime (normalized to </a:t>
            </a:r>
            <a:r>
              <a:rPr lang="en-US" altLang="en-US" sz="1800" dirty="0" err="1" smtClean="0">
                <a:latin typeface="Symbol" panose="05050102010706020507" pitchFamily="18" charset="2"/>
                <a:ea typeface="+mn-ea"/>
              </a:rPr>
              <a:t>t</a:t>
            </a:r>
            <a:r>
              <a:rPr lang="en-US" altLang="en-US" sz="1800" baseline="-25000" dirty="0" err="1" smtClean="0">
                <a:latin typeface="+mn-lt"/>
                <a:ea typeface="+mn-ea"/>
              </a:rPr>
              <a:t>wall</a:t>
            </a:r>
            <a:r>
              <a:rPr lang="en-US" altLang="en-US" sz="1800" dirty="0" smtClean="0">
                <a:latin typeface="+mn-lt"/>
                <a:ea typeface="+mn-ea"/>
              </a:rPr>
              <a:t>)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210608" y="1914402"/>
            <a:ext cx="287867" cy="342806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2" name="Text Box 32"/>
          <p:cNvSpPr txBox="1">
            <a:spLocks noChangeArrowheads="1"/>
          </p:cNvSpPr>
          <p:nvPr/>
        </p:nvSpPr>
        <p:spPr bwMode="auto">
          <a:xfrm>
            <a:off x="150284" y="1772990"/>
            <a:ext cx="382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>
                <a:latin typeface="+mn-lt"/>
                <a:ea typeface="+mn-ea"/>
              </a:rPr>
              <a:t>2</a:t>
            </a:r>
            <a:endParaRPr lang="en-US" altLang="en-US" sz="1600" dirty="0" smtClean="0">
              <a:latin typeface="+mn-lt"/>
              <a:ea typeface="+mn-ea"/>
            </a:endParaRPr>
          </a:p>
        </p:txBody>
      </p:sp>
      <p:sp>
        <p:nvSpPr>
          <p:cNvPr id="54" name="Text Box 32"/>
          <p:cNvSpPr txBox="1">
            <a:spLocks noChangeArrowheads="1"/>
          </p:cNvSpPr>
          <p:nvPr/>
        </p:nvSpPr>
        <p:spPr bwMode="auto">
          <a:xfrm>
            <a:off x="150284" y="2044035"/>
            <a:ext cx="382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1</a:t>
            </a:r>
          </a:p>
        </p:txBody>
      </p:sp>
      <p:sp>
        <p:nvSpPr>
          <p:cNvPr id="55" name="Text Box 32"/>
          <p:cNvSpPr txBox="1">
            <a:spLocks noChangeArrowheads="1"/>
          </p:cNvSpPr>
          <p:nvPr/>
        </p:nvSpPr>
        <p:spPr bwMode="auto">
          <a:xfrm>
            <a:off x="150284" y="2317834"/>
            <a:ext cx="382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0</a:t>
            </a:r>
          </a:p>
        </p:txBody>
      </p:sp>
      <p:sp>
        <p:nvSpPr>
          <p:cNvPr id="56" name="Text Box 32"/>
          <p:cNvSpPr txBox="1">
            <a:spLocks noChangeArrowheads="1"/>
          </p:cNvSpPr>
          <p:nvPr/>
        </p:nvSpPr>
        <p:spPr bwMode="auto">
          <a:xfrm>
            <a:off x="150284" y="2580302"/>
            <a:ext cx="382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-1</a:t>
            </a:r>
          </a:p>
        </p:txBody>
      </p:sp>
      <p:sp>
        <p:nvSpPr>
          <p:cNvPr id="57" name="Text Box 32"/>
          <p:cNvSpPr txBox="1">
            <a:spLocks noChangeArrowheads="1"/>
          </p:cNvSpPr>
          <p:nvPr/>
        </p:nvSpPr>
        <p:spPr bwMode="auto">
          <a:xfrm>
            <a:off x="151342" y="2832677"/>
            <a:ext cx="382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-2</a:t>
            </a:r>
          </a:p>
        </p:txBody>
      </p:sp>
      <p:sp>
        <p:nvSpPr>
          <p:cNvPr id="59" name="Text Box 32"/>
          <p:cNvSpPr txBox="1">
            <a:spLocks noChangeArrowheads="1"/>
          </p:cNvSpPr>
          <p:nvPr/>
        </p:nvSpPr>
        <p:spPr bwMode="auto">
          <a:xfrm>
            <a:off x="151342" y="2997878"/>
            <a:ext cx="382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1</a:t>
            </a:r>
          </a:p>
        </p:txBody>
      </p:sp>
      <p:sp>
        <p:nvSpPr>
          <p:cNvPr id="60" name="Text Box 32"/>
          <p:cNvSpPr txBox="1">
            <a:spLocks noChangeArrowheads="1"/>
          </p:cNvSpPr>
          <p:nvPr/>
        </p:nvSpPr>
        <p:spPr bwMode="auto">
          <a:xfrm>
            <a:off x="151342" y="3491133"/>
            <a:ext cx="382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0</a:t>
            </a:r>
          </a:p>
        </p:txBody>
      </p: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151342" y="3987124"/>
            <a:ext cx="382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-1</a:t>
            </a:r>
          </a:p>
        </p:txBody>
      </p:sp>
      <p:sp>
        <p:nvSpPr>
          <p:cNvPr id="62" name="Text Box 32"/>
          <p:cNvSpPr txBox="1">
            <a:spLocks noChangeArrowheads="1"/>
          </p:cNvSpPr>
          <p:nvPr/>
        </p:nvSpPr>
        <p:spPr bwMode="auto">
          <a:xfrm>
            <a:off x="58208" y="4368798"/>
            <a:ext cx="4751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0.4</a:t>
            </a:r>
          </a:p>
        </p:txBody>
      </p:sp>
      <p:sp>
        <p:nvSpPr>
          <p:cNvPr id="63" name="Text Box 32"/>
          <p:cNvSpPr txBox="1">
            <a:spLocks noChangeArrowheads="1"/>
          </p:cNvSpPr>
          <p:nvPr/>
        </p:nvSpPr>
        <p:spPr bwMode="auto">
          <a:xfrm>
            <a:off x="58208" y="4721423"/>
            <a:ext cx="4751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0.2</a:t>
            </a:r>
          </a:p>
        </p:txBody>
      </p:sp>
      <p:sp>
        <p:nvSpPr>
          <p:cNvPr id="64" name="Text Box 32"/>
          <p:cNvSpPr txBox="1">
            <a:spLocks noChangeArrowheads="1"/>
          </p:cNvSpPr>
          <p:nvPr/>
        </p:nvSpPr>
        <p:spPr bwMode="auto">
          <a:xfrm>
            <a:off x="151342" y="5085489"/>
            <a:ext cx="382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600" dirty="0" smtClean="0">
                <a:latin typeface="+mn-lt"/>
                <a:ea typeface="+mn-ea"/>
              </a:rPr>
              <a:t>0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>
            <a:off x="3172407" y="2954869"/>
            <a:ext cx="200813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Text Box 32"/>
          <p:cNvSpPr txBox="1">
            <a:spLocks noChangeArrowheads="1"/>
          </p:cNvSpPr>
          <p:nvPr/>
        </p:nvSpPr>
        <p:spPr bwMode="auto">
          <a:xfrm>
            <a:off x="1074886" y="5342464"/>
            <a:ext cx="458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>
                <a:latin typeface="+mn-lt"/>
                <a:ea typeface="+mn-ea"/>
              </a:rPr>
              <a:t>1</a:t>
            </a:r>
            <a:r>
              <a:rPr lang="en-US" altLang="en-US" sz="1600" dirty="0" smtClean="0">
                <a:latin typeface="+mn-lt"/>
                <a:ea typeface="+mn-ea"/>
              </a:rPr>
              <a:t>0</a:t>
            </a:r>
          </a:p>
        </p:txBody>
      </p:sp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1856232" y="5342464"/>
            <a:ext cx="458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latin typeface="+mn-lt"/>
                <a:ea typeface="+mn-ea"/>
              </a:rPr>
              <a:t>20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3418798" y="5342464"/>
            <a:ext cx="458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>
                <a:latin typeface="+mn-lt"/>
                <a:ea typeface="+mn-ea"/>
              </a:rPr>
              <a:t>4</a:t>
            </a:r>
            <a:r>
              <a:rPr lang="en-US" altLang="en-US" sz="1600" dirty="0" smtClean="0">
                <a:latin typeface="+mn-lt"/>
                <a:ea typeface="+mn-ea"/>
              </a:rPr>
              <a:t>0</a:t>
            </a: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4199086" y="5342464"/>
            <a:ext cx="458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latin typeface="+mn-lt"/>
                <a:ea typeface="+mn-ea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8774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70"/>
          <p:cNvSpPr/>
          <p:nvPr/>
        </p:nvSpPr>
        <p:spPr bwMode="auto">
          <a:xfrm>
            <a:off x="4300330" y="3048000"/>
            <a:ext cx="4631635" cy="583096"/>
          </a:xfrm>
          <a:custGeom>
            <a:avLst/>
            <a:gdLst>
              <a:gd name="connsiteX0" fmla="*/ 0 w 4631635"/>
              <a:gd name="connsiteY0" fmla="*/ 0 h 583096"/>
              <a:gd name="connsiteX1" fmla="*/ 6627 w 4631635"/>
              <a:gd name="connsiteY1" fmla="*/ 583096 h 583096"/>
              <a:gd name="connsiteX2" fmla="*/ 4631635 w 4631635"/>
              <a:gd name="connsiteY2" fmla="*/ 192156 h 583096"/>
              <a:gd name="connsiteX3" fmla="*/ 4631635 w 4631635"/>
              <a:gd name="connsiteY3" fmla="*/ 0 h 583096"/>
              <a:gd name="connsiteX4" fmla="*/ 0 w 4631635"/>
              <a:gd name="connsiteY4" fmla="*/ 0 h 5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1635" h="583096">
                <a:moveTo>
                  <a:pt x="0" y="0"/>
                </a:moveTo>
                <a:lnTo>
                  <a:pt x="6627" y="583096"/>
                </a:lnTo>
                <a:lnTo>
                  <a:pt x="4631635" y="192156"/>
                </a:lnTo>
                <a:lnTo>
                  <a:pt x="463163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152401" y="3000526"/>
            <a:ext cx="3134020" cy="1263967"/>
          </a:xfrm>
          <a:prstGeom prst="rect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91640"/>
            <a:ext cx="5734934" cy="391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888"/>
            <a:ext cx="8610600" cy="762000"/>
          </a:xfrm>
        </p:spPr>
        <p:txBody>
          <a:bodyPr/>
          <a:lstStyle/>
          <a:p>
            <a:r>
              <a:rPr lang="en-US" dirty="0" smtClean="0"/>
              <a:t>Kinetic RWM stability analysis evaluated for DIII-D and NSTX plasmas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" y="1380067"/>
            <a:ext cx="3386053" cy="5096933"/>
          </a:xfrm>
        </p:spPr>
        <p:txBody>
          <a:bodyPr/>
          <a:lstStyle/>
          <a:p>
            <a:pPr marL="228600" indent="-228600"/>
            <a:r>
              <a:rPr lang="en-US" sz="2000" b="0" dirty="0" smtClean="0">
                <a:solidFill>
                  <a:srgbClr val="0000FF"/>
                </a:solidFill>
              </a:rPr>
              <a:t>Summary of results</a:t>
            </a:r>
          </a:p>
          <a:p>
            <a:pPr marL="347663" lvl="1" indent="-234950">
              <a:spcBef>
                <a:spcPts val="600"/>
              </a:spcBef>
            </a:pPr>
            <a:r>
              <a:rPr lang="en-US" sz="1800" dirty="0"/>
              <a:t>Plasmas free of other MHD modes can reach or exceed linear kinetic RWM marginal stability</a:t>
            </a:r>
          </a:p>
          <a:p>
            <a:pPr marL="347663" lvl="1" indent="-234950">
              <a:spcBef>
                <a:spcPts val="1200"/>
              </a:spcBef>
            </a:pPr>
            <a:r>
              <a:rPr lang="en-US" sz="1800" dirty="0"/>
              <a:t>Bursting MHD modes can lead to non-linear destabilization before linear stability limits are reached</a:t>
            </a:r>
            <a:endParaRPr lang="en-US" sz="1800" dirty="0" smtClean="0"/>
          </a:p>
          <a:p>
            <a:pPr marL="347663" lvl="1" indent="-234950">
              <a:spcBef>
                <a:spcPts val="1200"/>
              </a:spcBef>
            </a:pPr>
            <a:r>
              <a:rPr lang="en-US" sz="1800" dirty="0" smtClean="0"/>
              <a:t>Extrapolations of DIII-D plasmas to different </a:t>
            </a:r>
            <a:r>
              <a:rPr lang="en-US" sz="1800" dirty="0" err="1" smtClean="0"/>
              <a:t>V</a:t>
            </a:r>
            <a:r>
              <a:rPr lang="en-US" sz="1800" baseline="-25000" dirty="0" err="1" smtClean="0">
                <a:latin typeface="Symbol" panose="05050102010706020507" pitchFamily="18" charset="2"/>
              </a:rPr>
              <a:t>f</a:t>
            </a:r>
            <a:r>
              <a:rPr lang="en-US" sz="1800" dirty="0" smtClean="0"/>
              <a:t> show marginal stability is bounded by 1.6 &lt; </a:t>
            </a:r>
            <a:r>
              <a:rPr lang="en-US" sz="1800" dirty="0" err="1" smtClean="0"/>
              <a:t>q</a:t>
            </a:r>
            <a:r>
              <a:rPr lang="en-US" sz="1800" baseline="-25000" dirty="0" err="1" smtClean="0"/>
              <a:t>min</a:t>
            </a:r>
            <a:r>
              <a:rPr lang="en-US" sz="1800" dirty="0" smtClean="0"/>
              <a:t> &lt; 2.8</a:t>
            </a:r>
          </a:p>
          <a:p>
            <a:pPr marL="515938" lvl="1" indent="-287338"/>
            <a:endParaRPr lang="en-US" sz="1800" dirty="0" smtClean="0"/>
          </a:p>
          <a:p>
            <a:pPr marL="515938" lvl="1" indent="-287338"/>
            <a:endParaRPr lang="en-US" sz="1600" dirty="0" smtClean="0"/>
          </a:p>
          <a:p>
            <a:endParaRPr lang="en-US" sz="2000" b="0" dirty="0" smtClean="0">
              <a:solidFill>
                <a:srgbClr val="0000FF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461995" y="1219203"/>
            <a:ext cx="56820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 RWM </a:t>
            </a:r>
            <a:r>
              <a:rPr lang="en-US" sz="1800" u="sng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</a:t>
            </a:r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for </a:t>
            </a:r>
            <a:r>
              <a:rPr lang="en-US" sz="1800" u="sng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</a:t>
            </a:r>
            <a:r>
              <a:rPr lang="en-US" sz="1800" u="sng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(MISK)</a:t>
            </a:r>
            <a:endParaRPr lang="en-US" sz="1800" u="sng" dirty="0">
              <a:solidFill>
                <a:srgbClr val="66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52401" y="4282782"/>
            <a:ext cx="3124876" cy="123748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32256" y="5257800"/>
            <a:ext cx="367921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rotation [</a:t>
            </a:r>
            <a:r>
              <a:rPr lang="en-US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krad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/s] (</a:t>
            </a:r>
            <a:r>
              <a:rPr lang="en-US" sz="1800" dirty="0" err="1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y</a:t>
            </a:r>
            <a:r>
              <a:rPr lang="en-US" sz="18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0.5)</a:t>
            </a:r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16200000">
            <a:off x="1978776" y="3154529"/>
            <a:ext cx="31838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growth rate (</a:t>
            </a:r>
            <a:r>
              <a:rPr lang="en-US" sz="1800" dirty="0" err="1" smtClean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gt</a:t>
            </a:r>
            <a:r>
              <a:rPr lang="en-US" sz="18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460915" y="4669035"/>
            <a:ext cx="152400" cy="152400"/>
            <a:chOff x="4419600" y="5638800"/>
            <a:chExt cx="152400" cy="152400"/>
          </a:xfrm>
        </p:grpSpPr>
        <p:cxnSp>
          <p:nvCxnSpPr>
            <p:cNvPr id="62" name="Straight Connector 61"/>
            <p:cNvCxnSpPr/>
            <p:nvPr/>
          </p:nvCxnSpPr>
          <p:spPr bwMode="auto">
            <a:xfrm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rot="5400000"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4451857" y="4406932"/>
            <a:ext cx="152400" cy="152400"/>
            <a:chOff x="5029200" y="5638800"/>
            <a:chExt cx="152400" cy="152400"/>
          </a:xfrm>
          <a:noFill/>
        </p:grpSpPr>
        <p:grpSp>
          <p:nvGrpSpPr>
            <p:cNvPr id="65" name="Group 64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67" name="Straight Connector 66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6" name="Oval 65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602471" y="4304912"/>
            <a:ext cx="164339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ajor disruption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613315" y="4575958"/>
            <a:ext cx="164339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minor disruption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4351713" y="4364737"/>
            <a:ext cx="1852591" cy="50821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7799755" y="1854469"/>
            <a:ext cx="1021436" cy="633730"/>
            <a:chOff x="7715242" y="1786733"/>
            <a:chExt cx="1021436" cy="633730"/>
          </a:xfrm>
        </p:grpSpPr>
        <p:sp>
          <p:nvSpPr>
            <p:cNvPr id="78" name="TextBox 77"/>
            <p:cNvSpPr txBox="1"/>
            <p:nvPr/>
          </p:nvSpPr>
          <p:spPr>
            <a:xfrm>
              <a:off x="8011729" y="1786733"/>
              <a:ext cx="7216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DIII-D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006990" y="2081909"/>
              <a:ext cx="7296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NSTX</a:t>
              </a:r>
              <a:endPara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7859329" y="1888123"/>
              <a:ext cx="152400" cy="152400"/>
            </a:xfrm>
            <a:prstGeom prst="ellips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7833931" y="2147957"/>
              <a:ext cx="228600" cy="206459"/>
            </a:xfrm>
            <a:custGeom>
              <a:avLst/>
              <a:gdLst>
                <a:gd name="connsiteX0" fmla="*/ 0 w 144923"/>
                <a:gd name="connsiteY0" fmla="*/ 138023 h 141473"/>
                <a:gd name="connsiteX1" fmla="*/ 144923 w 144923"/>
                <a:gd name="connsiteY1" fmla="*/ 141473 h 141473"/>
                <a:gd name="connsiteX2" fmla="*/ 69011 w 144923"/>
                <a:gd name="connsiteY2" fmla="*/ 0 h 141473"/>
                <a:gd name="connsiteX3" fmla="*/ 0 w 144923"/>
                <a:gd name="connsiteY3" fmla="*/ 138023 h 14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923" h="141473">
                  <a:moveTo>
                    <a:pt x="0" y="138023"/>
                  </a:moveTo>
                  <a:lnTo>
                    <a:pt x="144923" y="141473"/>
                  </a:lnTo>
                  <a:lnTo>
                    <a:pt x="69011" y="0"/>
                  </a:lnTo>
                  <a:lnTo>
                    <a:pt x="0" y="138023"/>
                  </a:lnTo>
                  <a:close/>
                </a:path>
              </a:pathLst>
            </a:cu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7715242" y="1786733"/>
              <a:ext cx="1013123" cy="63373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226739" y="3508758"/>
            <a:ext cx="228600" cy="228600"/>
            <a:chOff x="5029200" y="5638800"/>
            <a:chExt cx="152400" cy="152400"/>
          </a:xfrm>
          <a:noFill/>
        </p:grpSpPr>
        <p:grpSp>
          <p:nvGrpSpPr>
            <p:cNvPr id="84" name="Group 83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86" name="Straight Connector 85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7" name="Straight Connector 86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5" name="Oval 84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081738" y="2724912"/>
            <a:ext cx="185918" cy="185904"/>
            <a:chOff x="4419600" y="5638800"/>
            <a:chExt cx="152412" cy="152400"/>
          </a:xfrm>
        </p:grpSpPr>
        <p:cxnSp>
          <p:nvCxnSpPr>
            <p:cNvPr id="89" name="Straight Connector 88"/>
            <p:cNvCxnSpPr/>
            <p:nvPr/>
          </p:nvCxnSpPr>
          <p:spPr bwMode="auto">
            <a:xfrm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 rot="5400000">
              <a:off x="4419612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7" name="Group 106"/>
          <p:cNvGrpSpPr/>
          <p:nvPr/>
        </p:nvGrpSpPr>
        <p:grpSpPr>
          <a:xfrm>
            <a:off x="7321031" y="2875439"/>
            <a:ext cx="228600" cy="228600"/>
            <a:chOff x="5029200" y="5638800"/>
            <a:chExt cx="152400" cy="152400"/>
          </a:xfrm>
          <a:noFill/>
        </p:grpSpPr>
        <p:grpSp>
          <p:nvGrpSpPr>
            <p:cNvPr id="110" name="Group 109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113" name="Straight Connector 112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2" name="Oval 111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6543420" y="2741538"/>
            <a:ext cx="228600" cy="228600"/>
            <a:chOff x="5029200" y="5638800"/>
            <a:chExt cx="152400" cy="152400"/>
          </a:xfrm>
          <a:noFill/>
        </p:grpSpPr>
        <p:grpSp>
          <p:nvGrpSpPr>
            <p:cNvPr id="121" name="Group 120"/>
            <p:cNvGrpSpPr/>
            <p:nvPr/>
          </p:nvGrpSpPr>
          <p:grpSpPr>
            <a:xfrm>
              <a:off x="5029200" y="5638800"/>
              <a:ext cx="152400" cy="152400"/>
              <a:chOff x="4419600" y="5638800"/>
              <a:chExt cx="152400" cy="152400"/>
            </a:xfrm>
            <a:grpFill/>
          </p:grpSpPr>
          <p:cxnSp>
            <p:nvCxnSpPr>
              <p:cNvPr id="123" name="Straight Connector 122"/>
              <p:cNvCxnSpPr/>
              <p:nvPr/>
            </p:nvCxnSpPr>
            <p:spPr bwMode="auto">
              <a:xfrm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 bwMode="auto">
              <a:xfrm rot="5400000">
                <a:off x="4419600" y="5638800"/>
                <a:ext cx="152400" cy="15240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22" name="Oval 121"/>
            <p:cNvSpPr/>
            <p:nvPr/>
          </p:nvSpPr>
          <p:spPr bwMode="auto">
            <a:xfrm>
              <a:off x="5029200" y="5638800"/>
              <a:ext cx="152400" cy="152400"/>
            </a:xfrm>
            <a:prstGeom prst="ellipse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8147044" y="4495800"/>
            <a:ext cx="73129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sz="16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941426" y="2700982"/>
            <a:ext cx="958917" cy="33855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8684301" y="3165176"/>
            <a:ext cx="185918" cy="185904"/>
            <a:chOff x="4419600" y="5638800"/>
            <a:chExt cx="152412" cy="152400"/>
          </a:xfrm>
        </p:grpSpPr>
        <p:cxnSp>
          <p:nvCxnSpPr>
            <p:cNvPr id="128" name="Straight Connector 127"/>
            <p:cNvCxnSpPr/>
            <p:nvPr/>
          </p:nvCxnSpPr>
          <p:spPr bwMode="auto">
            <a:xfrm>
              <a:off x="4419600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rot="5400000">
              <a:off x="4419612" y="56388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2" name="TextBox 131"/>
          <p:cNvSpPr txBox="1"/>
          <p:nvPr/>
        </p:nvSpPr>
        <p:spPr>
          <a:xfrm>
            <a:off x="6651249" y="4567645"/>
            <a:ext cx="135806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xtrapolation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3" name="Straight Connector 132"/>
          <p:cNvCxnSpPr/>
          <p:nvPr/>
        </p:nvCxnSpPr>
        <p:spPr bwMode="auto">
          <a:xfrm>
            <a:off x="6334948" y="4748006"/>
            <a:ext cx="3512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34" name="Rectangle 133"/>
          <p:cNvSpPr/>
          <p:nvPr/>
        </p:nvSpPr>
        <p:spPr bwMode="auto">
          <a:xfrm>
            <a:off x="6256714" y="4610529"/>
            <a:ext cx="1687128" cy="2541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71113" y="2429936"/>
            <a:ext cx="103906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2.8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23933" y="4157246"/>
            <a:ext cx="103906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1.6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484891" y="3060885"/>
            <a:ext cx="19159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“weak stability” region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72" descr="D3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51287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" name="Straight Arrow Connector 92"/>
          <p:cNvCxnSpPr/>
          <p:nvPr/>
        </p:nvCxnSpPr>
        <p:spPr bwMode="auto">
          <a:xfrm flipH="1" flipV="1">
            <a:off x="4748393" y="3886200"/>
            <a:ext cx="96817" cy="15825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4" name="Straight Arrow Connector 93"/>
          <p:cNvCxnSpPr/>
          <p:nvPr/>
        </p:nvCxnSpPr>
        <p:spPr bwMode="auto">
          <a:xfrm flipH="1" flipV="1">
            <a:off x="8032745" y="3227599"/>
            <a:ext cx="116173" cy="146717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5" name="Straight Arrow Connector 94"/>
          <p:cNvCxnSpPr/>
          <p:nvPr/>
        </p:nvCxnSpPr>
        <p:spPr bwMode="auto">
          <a:xfrm flipH="1" flipV="1">
            <a:off x="7620368" y="3014832"/>
            <a:ext cx="228232" cy="8247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 flipV="1">
            <a:off x="6645537" y="3464802"/>
            <a:ext cx="26975" cy="144389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flipH="1" flipV="1">
            <a:off x="7549179" y="3265844"/>
            <a:ext cx="61856" cy="149709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72" name="Group 71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98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99" name="Picture 98" descr="nstx_logo_cnvrtd.ai [Converted].tif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47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14" y="81697"/>
            <a:ext cx="8749553" cy="762000"/>
          </a:xfrm>
        </p:spPr>
        <p:txBody>
          <a:bodyPr/>
          <a:lstStyle/>
          <a:p>
            <a:r>
              <a:rPr lang="en-US" dirty="0" smtClean="0"/>
              <a:t>The earliest potential indication of a locking island (from CER) comes after the n = 1 RWM has </a:t>
            </a:r>
            <a:r>
              <a:rPr lang="en-US" u="sng" dirty="0" smtClean="0"/>
              <a:t>fully</a:t>
            </a:r>
            <a:r>
              <a:rPr lang="en-US" dirty="0" smtClean="0"/>
              <a:t> grown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82" y="1066800"/>
            <a:ext cx="2362200" cy="5334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 smtClean="0"/>
              <a:t>1 </a:t>
            </a:r>
            <a:r>
              <a:rPr lang="en-US" sz="1800" dirty="0" err="1" smtClean="0"/>
              <a:t>ms</a:t>
            </a:r>
            <a:r>
              <a:rPr lang="en-US" sz="1800" dirty="0" smtClean="0"/>
              <a:t> CER indicates that an island may be forming and locking by 1.510s</a:t>
            </a:r>
          </a:p>
          <a:p>
            <a:r>
              <a:rPr lang="en-US" sz="1800" dirty="0" smtClean="0"/>
              <a:t>Magnetics show that n = 1 RWM reaches full amplitude by 1.509s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rgbClr val="0000FF"/>
                </a:solidFill>
              </a:rPr>
              <a:t>Conclude that this dynamic is not caused by an island-induced loss of torque balance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621282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3845915" y="5181600"/>
            <a:ext cx="52516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633152" y="4985952"/>
            <a:ext cx="230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Earliest indication of island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1457" y="2026465"/>
            <a:ext cx="855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RWM growth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989025" y="2716108"/>
            <a:ext cx="26877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6192453" y="4172894"/>
            <a:ext cx="31092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2971800" y="5939752"/>
            <a:ext cx="352252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980853" y="5261573"/>
            <a:ext cx="0" cy="67297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6495106" y="4172894"/>
            <a:ext cx="0" cy="17707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6230856" y="3020841"/>
            <a:ext cx="855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RWM growth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ends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6192453" y="4029547"/>
            <a:ext cx="4180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6614217" y="3792648"/>
            <a:ext cx="0" cy="25500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 descr="D3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51287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1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217850"/>
              </p:ext>
            </p:extLst>
          </p:nvPr>
        </p:nvGraphicFramePr>
        <p:xfrm>
          <a:off x="228600" y="990600"/>
          <a:ext cx="8001001" cy="5376036"/>
        </p:xfrm>
        <a:graphic>
          <a:graphicData uri="http://schemas.openxmlformats.org/drawingml/2006/table">
            <a:tbl>
              <a:tblPr firstRow="1" bandRow="1"/>
              <a:tblGrid>
                <a:gridCol w="1143000"/>
                <a:gridCol w="729762"/>
                <a:gridCol w="947847"/>
                <a:gridCol w="1022446"/>
                <a:gridCol w="1033745"/>
                <a:gridCol w="883341"/>
                <a:gridCol w="1073567"/>
                <a:gridCol w="1167293"/>
              </a:tblGrid>
              <a:tr h="609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INITIAL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RESULT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err="1" smtClean="0"/>
                        <a:t>r</a:t>
                      </a:r>
                      <a:r>
                        <a:rPr lang="en-US" sz="1400" baseline="-25000" dirty="0" err="1" smtClean="0"/>
                        <a:t>wall</a:t>
                      </a:r>
                      <a:r>
                        <a:rPr lang="en-US" sz="1400" dirty="0" smtClean="0"/>
                        <a:t>/a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/>
                        <a:t>Ideal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en-US" sz="1400" dirty="0" err="1" smtClean="0"/>
                        <a:t>W</a:t>
                      </a:r>
                      <a:r>
                        <a:rPr lang="en-US" sz="1400" dirty="0" smtClean="0"/>
                        <a:t>/-</a:t>
                      </a:r>
                      <a:r>
                        <a:rPr lang="en-US" sz="1400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en-US" sz="1400" dirty="0" err="1" smtClean="0"/>
                        <a:t>W</a:t>
                      </a:r>
                      <a:r>
                        <a:rPr lang="en-US" sz="1600" b="1" kern="1200" baseline="-25000" dirty="0" smtClean="0">
                          <a:solidFill>
                            <a:schemeClr val="lt1"/>
                          </a:solidFill>
                          <a:latin typeface="Symbol" pitchFamily="18" charset="2"/>
                          <a:ea typeface="+mn-ea"/>
                          <a:cs typeface="+mn-cs"/>
                        </a:rPr>
                        <a:t>¥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Re(</a:t>
                      </a:r>
                      <a:r>
                        <a:rPr lang="en-US" sz="1600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baseline="-25000" dirty="0" err="1" smtClean="0"/>
                        <a:t>k</a:t>
                      </a:r>
                      <a:r>
                        <a:rPr lang="en-US" sz="1600" dirty="0" smtClean="0"/>
                        <a:t>)</a:t>
                      </a:r>
                    </a:p>
                    <a:p>
                      <a:r>
                        <a:rPr lang="en-US" sz="1600" dirty="0" smtClean="0"/>
                        <a:t>/</a:t>
                      </a:r>
                      <a:r>
                        <a:rPr lang="en-US" sz="1600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b="1" kern="1200" baseline="-25000" dirty="0" smtClean="0">
                          <a:solidFill>
                            <a:schemeClr val="lt1"/>
                          </a:solidFill>
                          <a:latin typeface="Symbol" pitchFamily="18" charset="2"/>
                          <a:ea typeface="+mn-ea"/>
                          <a:cs typeface="+mn-cs"/>
                        </a:rPr>
                        <a:t>¥</a:t>
                      </a:r>
                      <a:endParaRPr lang="en-US" sz="1600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err="1" smtClean="0"/>
                        <a:t>Im</a:t>
                      </a:r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baseline="-25000" dirty="0" err="1" smtClean="0"/>
                        <a:t>k</a:t>
                      </a:r>
                      <a:r>
                        <a:rPr lang="en-US" sz="1600" dirty="0" smtClean="0"/>
                        <a:t>)/</a:t>
                      </a:r>
                    </a:p>
                    <a:p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b="1" kern="1200" baseline="-25000" dirty="0" smtClean="0">
                          <a:solidFill>
                            <a:schemeClr val="lt1"/>
                          </a:solidFill>
                          <a:latin typeface="Symbol" pitchFamily="18" charset="2"/>
                          <a:ea typeface="+mn-ea"/>
                          <a:cs typeface="+mn-cs"/>
                        </a:rPr>
                        <a:t>¥</a:t>
                      </a:r>
                      <a:r>
                        <a:rPr lang="en-US" sz="1600" dirty="0" smtClean="0"/>
                        <a:t>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err="1" smtClean="0">
                          <a:latin typeface="Symbol" pitchFamily="18" charset="2"/>
                        </a:rPr>
                        <a:t>gt</a:t>
                      </a:r>
                      <a:r>
                        <a:rPr lang="en-US" sz="1600" baseline="-25000" dirty="0" err="1" smtClean="0"/>
                        <a:t>wall</a:t>
                      </a:r>
                      <a:endParaRPr lang="en-US" sz="1600" baseline="-25000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err="1" smtClean="0">
                          <a:latin typeface="Symbol" pitchFamily="18" charset="2"/>
                        </a:rPr>
                        <a:t>wt</a:t>
                      </a:r>
                      <a:r>
                        <a:rPr lang="en-US" sz="1600" baseline="-25000" dirty="0" err="1" smtClean="0"/>
                        <a:t>wall</a:t>
                      </a:r>
                      <a:endParaRPr lang="en-US" sz="1600" baseline="-25000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baseline="-25000" dirty="0" err="1" smtClean="0"/>
                        <a:t>k</a:t>
                      </a:r>
                      <a:r>
                        <a:rPr lang="en-US" sz="1600" dirty="0" smtClean="0"/>
                        <a:t>/-</a:t>
                      </a:r>
                      <a:r>
                        <a:rPr lang="en-US" sz="1600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Symbol" pitchFamily="18" charset="2"/>
                          <a:ea typeface="+mn-ea"/>
                          <a:cs typeface="+mn-cs"/>
                        </a:rPr>
                        <a:t>¥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Symbol" pitchFamily="18" charset="2"/>
                        </a:rPr>
                        <a:t>(</a:t>
                      </a:r>
                      <a:r>
                        <a:rPr lang="en-US" sz="1600" baseline="0" dirty="0" err="1" smtClean="0">
                          <a:latin typeface="Symbol" pitchFamily="18" charset="2"/>
                        </a:rPr>
                        <a:t>w</a:t>
                      </a:r>
                      <a:r>
                        <a:rPr lang="en-US" sz="1600" baseline="-25000" dirty="0" err="1" smtClean="0"/>
                        <a:t>E</a:t>
                      </a:r>
                      <a:r>
                        <a:rPr lang="en-US" sz="1600" baseline="0" dirty="0" smtClean="0"/>
                        <a:t> = </a:t>
                      </a:r>
                      <a:r>
                        <a:rPr lang="en-US" sz="1600" b="1" kern="1200" baseline="0" dirty="0" smtClean="0">
                          <a:solidFill>
                            <a:schemeClr val="lt1"/>
                          </a:solidFill>
                          <a:latin typeface="Symbol" pitchFamily="18" charset="2"/>
                          <a:ea typeface="+mn-ea"/>
                          <a:cs typeface="+mn-cs"/>
                        </a:rPr>
                        <a:t>¥</a:t>
                      </a:r>
                      <a:r>
                        <a:rPr lang="en-US" sz="1600" baseline="0" dirty="0" smtClean="0">
                          <a:latin typeface="Symbol" pitchFamily="18" charset="2"/>
                        </a:rPr>
                        <a:t>)</a:t>
                      </a:r>
                      <a:endParaRPr lang="en-US" sz="1600" baseline="0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  <a:tr h="697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u="sng" dirty="0" err="1" smtClean="0"/>
                        <a:t>Solov’ev</a:t>
                      </a:r>
                      <a:r>
                        <a:rPr lang="en-US" sz="1200" u="sng" dirty="0" smtClean="0"/>
                        <a:t> 1</a:t>
                      </a: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(MARS-K)</a:t>
                      </a:r>
                    </a:p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(MISK)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1.15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1.187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1.122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0.0256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0.0243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-0.0121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0.0280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0.804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0.850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-0.0180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-0.0452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 smtClean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7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dirty="0" err="1" smtClean="0"/>
                        <a:t>Solov’ev</a:t>
                      </a:r>
                      <a:r>
                        <a:rPr lang="en-US" sz="1200" u="sng" dirty="0" smtClean="0"/>
                        <a:t> 3</a:t>
                      </a: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(MARS-K)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(MISK)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1.10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1.830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2.337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0.208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0.371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-0.343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0.0601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0.350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0.232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-0.228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-0.0273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 smtClean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7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u="sng" dirty="0" smtClean="0"/>
                        <a:t>ITER</a:t>
                      </a: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(MARS-K)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(MISK)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1.50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0.682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0.677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141.5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0.665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2.286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-0.548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-0.988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0.0709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0.00019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0.437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 smtClean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65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FINAL RESULT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kern="1200" dirty="0" smtClean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7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u="sng" dirty="0" err="1" smtClean="0"/>
                        <a:t>Solov’ev</a:t>
                      </a:r>
                      <a:r>
                        <a:rPr lang="en-US" sz="1200" u="sng" dirty="0" smtClean="0"/>
                        <a:t> 1</a:t>
                      </a: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(MARS-K)</a:t>
                      </a:r>
                    </a:p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(MISK)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1.15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1.187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1.122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0.0218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0.0208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-0.0121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-0.0068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0.803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0.861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0.0180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0.0189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200" kern="1200" dirty="0" smtClean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0.157</a:t>
                      </a:r>
                      <a:endParaRPr lang="en-US" sz="1200" kern="1200" dirty="0" smtClean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0.154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697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dirty="0" err="1" smtClean="0"/>
                        <a:t>Solov’ev</a:t>
                      </a:r>
                      <a:r>
                        <a:rPr lang="en-US" sz="1200" u="sng" dirty="0" smtClean="0"/>
                        <a:t> 3</a:t>
                      </a: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(MARS-K)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(MISK)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1.10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1.830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2.337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0.0794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0.0892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-0.147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-0.090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0.471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0.374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0.114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0.051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200" kern="1200" dirty="0" smtClean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1.98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1.09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33"/>
                    </a:solidFill>
                  </a:tcPr>
                </a:tc>
              </a:tr>
              <a:tr h="697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u="sng" dirty="0" smtClean="0"/>
                        <a:t>ITER</a:t>
                      </a: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(MARS-K)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(MISK)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1.50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0.682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0.677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0.241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0.367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-0.046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-0.133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0.817</a:t>
                      </a:r>
                    </a:p>
                    <a:p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0.581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0.090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0.202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6.11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6.72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 txBox="1">
            <a:spLocks/>
          </p:cNvSpPr>
          <p:nvPr/>
        </p:nvSpPr>
        <p:spPr>
          <a:xfrm>
            <a:off x="42730" y="53290"/>
            <a:ext cx="90678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Due to benchmarking effort, alterations to both MARS-K and MISK codes produced agreement in all categories</a:t>
            </a:r>
            <a:endParaRPr lang="en-US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7391400" y="3200400"/>
            <a:ext cx="1601721" cy="369332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9900"/>
                </a:solidFill>
                <a:latin typeface="+mj-lt"/>
              </a:rPr>
              <a:t>Green = good</a:t>
            </a:r>
            <a:endParaRPr lang="en-US" sz="1800" dirty="0">
              <a:solidFill>
                <a:srgbClr val="0099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45277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03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" y="85725"/>
            <a:ext cx="9124950" cy="685800"/>
          </a:xfrm>
        </p:spPr>
        <p:txBody>
          <a:bodyPr/>
          <a:lstStyle/>
          <a:p>
            <a:r>
              <a:rPr lang="en-US" dirty="0" smtClean="0"/>
              <a:t>State </a:t>
            </a:r>
            <a:r>
              <a:rPr lang="en-US" dirty="0"/>
              <a:t>Derivative Feedback Algorithm </a:t>
            </a:r>
            <a:r>
              <a:rPr lang="en-US" dirty="0" smtClean="0"/>
              <a:t>needed for </a:t>
            </a:r>
            <a:r>
              <a:rPr lang="en-US" dirty="0"/>
              <a:t>Current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20480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0663" y="2295938"/>
            <a:ext cx="8784051" cy="4206081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Previously published approach found to be formally “uncontrollable” when applied to current control</a:t>
            </a:r>
            <a:endParaRPr lang="en-US" sz="2000" dirty="0" smtClean="0"/>
          </a:p>
          <a:p>
            <a:r>
              <a:rPr lang="en-US" sz="2000" dirty="0" smtClean="0"/>
              <a:t>State derivative feedback control approach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new </a:t>
            </a:r>
            <a:r>
              <a:rPr lang="en-US" sz="1800" dirty="0" err="1" smtClean="0">
                <a:solidFill>
                  <a:srgbClr val="0000FF"/>
                </a:solidFill>
              </a:rPr>
              <a:t>Ricatti</a:t>
            </a:r>
            <a:r>
              <a:rPr lang="en-US" sz="1800" dirty="0" smtClean="0">
                <a:solidFill>
                  <a:srgbClr val="0000FF"/>
                </a:solidFill>
              </a:rPr>
              <a:t> equations to solve to derive control matrices – still “standard” solutions for this in control theory literature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394438" y="1202123"/>
            <a:ext cx="4005262" cy="1014413"/>
            <a:chOff x="414338" y="1599643"/>
            <a:chExt cx="4005262" cy="1014413"/>
          </a:xfrm>
        </p:grpSpPr>
        <p:graphicFrame>
          <p:nvGraphicFramePr>
            <p:cNvPr id="2048005" name="Object 5"/>
            <p:cNvGraphicFramePr>
              <a:graphicFrameLocks noGrp="1" noChangeAspect="1"/>
            </p:cNvGraphicFramePr>
            <p:nvPr>
              <p:ph sz="quarter" idx="2"/>
              <p:extLst>
                <p:ext uri="{D42A27DB-BD31-4B8C-83A1-F6EECF244321}">
                  <p14:modId xmlns:p14="http://schemas.microsoft.com/office/powerpoint/2010/main" val="961733908"/>
                </p:ext>
              </p:extLst>
            </p:nvPr>
          </p:nvGraphicFramePr>
          <p:xfrm>
            <a:off x="414338" y="1599643"/>
            <a:ext cx="1916112" cy="1014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56" name="Equation" r:id="rId3" imgW="863280" imgH="457200" progId="Equation.3">
                    <p:embed/>
                  </p:oleObj>
                </mc:Choice>
                <mc:Fallback>
                  <p:oleObj name="Equation" r:id="rId3" imgW="86328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38" y="1599643"/>
                          <a:ext cx="1916112" cy="10144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8006" name="Object 6"/>
            <p:cNvGraphicFramePr>
              <a:graphicFrameLocks noGrp="1" noChangeAspect="1"/>
            </p:cNvGraphicFramePr>
            <p:nvPr>
              <p:ph sz="quarter" idx="3"/>
              <p:extLst>
                <p:ext uri="{D42A27DB-BD31-4B8C-83A1-F6EECF244321}">
                  <p14:modId xmlns:p14="http://schemas.microsoft.com/office/powerpoint/2010/main" val="1053062224"/>
                </p:ext>
              </p:extLst>
            </p:nvPr>
          </p:nvGraphicFramePr>
          <p:xfrm>
            <a:off x="2433638" y="1679018"/>
            <a:ext cx="1985962" cy="420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57" name="Equation" r:id="rId5" imgW="914400" imgH="241200" progId="Equation.3">
                    <p:embed/>
                  </p:oleObj>
                </mc:Choice>
                <mc:Fallback>
                  <p:oleObj name="Equation" r:id="rId5" imgW="9144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3638" y="1679018"/>
                          <a:ext cx="1985962" cy="4206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48002" name="Rectangle 2"/>
          <p:cNvSpPr>
            <a:spLocks noChangeArrowheads="1"/>
          </p:cNvSpPr>
          <p:nvPr/>
        </p:nvSpPr>
        <p:spPr bwMode="auto">
          <a:xfrm>
            <a:off x="4561302" y="857244"/>
            <a:ext cx="4487862" cy="14219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2048007" name="Text Box 7"/>
          <p:cNvSpPr txBox="1">
            <a:spLocks noChangeArrowheads="1"/>
          </p:cNvSpPr>
          <p:nvPr/>
        </p:nvSpPr>
        <p:spPr bwMode="auto">
          <a:xfrm>
            <a:off x="4612102" y="850411"/>
            <a:ext cx="377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Control vector, </a:t>
            </a:r>
            <a:r>
              <a:rPr lang="en-US" sz="1800" i="1" dirty="0">
                <a:solidFill>
                  <a:srgbClr val="000000"/>
                </a:solidFill>
                <a:latin typeface="Arial" pitchFamily="34" charset="0"/>
                <a:ea typeface="+mn-ea"/>
              </a:rPr>
              <a:t>u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; controller gain, </a:t>
            </a:r>
            <a:r>
              <a:rPr lang="en-US" sz="1800" i="1" dirty="0">
                <a:solidFill>
                  <a:srgbClr val="000000"/>
                </a:solidFill>
                <a:latin typeface="Arial" pitchFamily="34" charset="0"/>
                <a:ea typeface="+mn-ea"/>
              </a:rPr>
              <a:t>K</a:t>
            </a:r>
            <a:r>
              <a:rPr lang="en-US" sz="1800" i="1" baseline="-25000" dirty="0">
                <a:solidFill>
                  <a:srgbClr val="000000"/>
                </a:solidFill>
                <a:latin typeface="Arial" pitchFamily="34" charset="0"/>
                <a:ea typeface="+mn-ea"/>
              </a:rPr>
              <a:t>c</a:t>
            </a:r>
          </a:p>
        </p:txBody>
      </p:sp>
      <p:sp>
        <p:nvSpPr>
          <p:cNvPr id="2048008" name="Text Box 8"/>
          <p:cNvSpPr txBox="1">
            <a:spLocks noChangeArrowheads="1"/>
          </p:cNvSpPr>
          <p:nvPr/>
        </p:nvSpPr>
        <p:spPr bwMode="auto">
          <a:xfrm>
            <a:off x="4610514" y="1245698"/>
            <a:ext cx="38779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Observer est., </a:t>
            </a:r>
            <a:r>
              <a:rPr lang="en-US" sz="1800" i="1" dirty="0">
                <a:solidFill>
                  <a:srgbClr val="000000"/>
                </a:solidFill>
                <a:latin typeface="Arial" pitchFamily="34" charset="0"/>
                <a:ea typeface="+mn-ea"/>
              </a:rPr>
              <a:t>y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; observer gain, </a:t>
            </a:r>
            <a:r>
              <a:rPr lang="en-US" sz="1800" i="1" dirty="0" err="1">
                <a:solidFill>
                  <a:srgbClr val="000000"/>
                </a:solidFill>
                <a:latin typeface="Arial" pitchFamily="34" charset="0"/>
                <a:ea typeface="+mn-ea"/>
              </a:rPr>
              <a:t>K</a:t>
            </a:r>
            <a:r>
              <a:rPr lang="en-US" sz="1800" i="1" baseline="-25000" dirty="0" err="1">
                <a:solidFill>
                  <a:srgbClr val="000000"/>
                </a:solidFill>
                <a:latin typeface="Arial" pitchFamily="34" charset="0"/>
                <a:ea typeface="+mn-ea"/>
              </a:rPr>
              <a:t>o</a:t>
            </a:r>
            <a:r>
              <a:rPr lang="en-US" sz="1800" i="1" baseline="-25000" dirty="0">
                <a:solidFill>
                  <a:srgbClr val="000000"/>
                </a:solidFill>
                <a:latin typeface="Arial" pitchFamily="34" charset="0"/>
                <a:ea typeface="+mn-ea"/>
              </a:rPr>
              <a:t> </a:t>
            </a:r>
            <a:endParaRPr lang="en-US" sz="18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2048009" name="Text Box 9"/>
          <p:cNvSpPr txBox="1">
            <a:spLocks noChangeArrowheads="1"/>
          </p:cNvSpPr>
          <p:nvPr/>
        </p:nvSpPr>
        <p:spPr bwMode="auto">
          <a:xfrm>
            <a:off x="4621627" y="1637811"/>
            <a:ext cx="408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0000"/>
                </a:solidFill>
                <a:latin typeface="Arial" pitchFamily="34" charset="0"/>
                <a:ea typeface="+mn-ea"/>
              </a:rPr>
              <a:t>K</a:t>
            </a:r>
            <a:r>
              <a:rPr lang="en-US" sz="1800" i="1" baseline="-25000">
                <a:solidFill>
                  <a:srgbClr val="000000"/>
                </a:solidFill>
                <a:latin typeface="Arial" pitchFamily="34" charset="0"/>
                <a:ea typeface="+mn-ea"/>
              </a:rPr>
              <a:t>c </a:t>
            </a:r>
            <a:r>
              <a:rPr lang="en-US" sz="1800">
                <a:solidFill>
                  <a:srgbClr val="000000"/>
                </a:solidFill>
                <a:latin typeface="Arial" pitchFamily="34" charset="0"/>
                <a:ea typeface="+mn-ea"/>
              </a:rPr>
              <a:t>, </a:t>
            </a:r>
            <a:r>
              <a:rPr lang="en-US" sz="1800" i="1">
                <a:solidFill>
                  <a:srgbClr val="000000"/>
                </a:solidFill>
                <a:latin typeface="Arial" pitchFamily="34" charset="0"/>
                <a:ea typeface="+mn-ea"/>
              </a:rPr>
              <a:t>K</a:t>
            </a:r>
            <a:r>
              <a:rPr lang="en-US" sz="1800" i="1" baseline="-25000">
                <a:solidFill>
                  <a:srgbClr val="000000"/>
                </a:solidFill>
                <a:latin typeface="Arial" pitchFamily="34" charset="0"/>
                <a:ea typeface="+mn-ea"/>
              </a:rPr>
              <a:t>o</a:t>
            </a:r>
            <a:r>
              <a:rPr lang="en-US" sz="1800">
                <a:solidFill>
                  <a:srgbClr val="000000"/>
                </a:solidFill>
                <a:latin typeface="Arial" pitchFamily="34" charset="0"/>
                <a:ea typeface="+mn-ea"/>
              </a:rPr>
              <a:t> computed by standard methods</a:t>
            </a:r>
          </a:p>
          <a:p>
            <a:r>
              <a:rPr lang="en-US" sz="1800">
                <a:solidFill>
                  <a:srgbClr val="000000"/>
                </a:solidFill>
                <a:latin typeface="Arial" pitchFamily="34" charset="0"/>
                <a:ea typeface="+mn-ea"/>
              </a:rPr>
              <a:t>(e.g. Kalman filter used for observer)</a:t>
            </a:r>
          </a:p>
        </p:txBody>
      </p:sp>
      <p:graphicFrame>
        <p:nvGraphicFramePr>
          <p:cNvPr id="20480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264263"/>
              </p:ext>
            </p:extLst>
          </p:nvPr>
        </p:nvGraphicFramePr>
        <p:xfrm>
          <a:off x="354013" y="5432044"/>
          <a:ext cx="3919537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8" name="Equation" r:id="rId7" imgW="1879560" imgH="533160" progId="Equation.3">
                  <p:embed/>
                </p:oleObj>
              </mc:Choice>
              <mc:Fallback>
                <p:oleObj name="Equation" r:id="rId7" imgW="18795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3" y="5432044"/>
                        <a:ext cx="3919537" cy="1114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011" name="Text Box 11"/>
          <p:cNvSpPr txBox="1">
            <a:spLocks noChangeArrowheads="1"/>
          </p:cNvSpPr>
          <p:nvPr/>
        </p:nvSpPr>
        <p:spPr bwMode="auto">
          <a:xfrm>
            <a:off x="301625" y="5115122"/>
            <a:ext cx="318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u="sng" dirty="0">
                <a:solidFill>
                  <a:srgbClr val="0000FF"/>
                </a:solidFill>
                <a:latin typeface="Arial" pitchFamily="34" charset="0"/>
                <a:ea typeface="+mn-ea"/>
              </a:rPr>
              <a:t>Advance discrete state vector</a:t>
            </a:r>
            <a:endParaRPr lang="en-US" sz="1800" i="1" u="sng" baseline="-25000" dirty="0">
              <a:solidFill>
                <a:srgbClr val="0000FF"/>
              </a:solidFill>
              <a:latin typeface="Arial" pitchFamily="34" charset="0"/>
              <a:ea typeface="+mn-ea"/>
            </a:endParaRPr>
          </a:p>
        </p:txBody>
      </p:sp>
      <p:sp>
        <p:nvSpPr>
          <p:cNvPr id="2048012" name="Text Box 12"/>
          <p:cNvSpPr txBox="1">
            <a:spLocks noChangeArrowheads="1"/>
          </p:cNvSpPr>
          <p:nvPr/>
        </p:nvSpPr>
        <p:spPr bwMode="auto">
          <a:xfrm>
            <a:off x="4241252" y="5508244"/>
            <a:ext cx="1544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</a:rPr>
              <a:t>(time update)</a:t>
            </a:r>
            <a:endParaRPr lang="en-US" sz="1800" i="1" baseline="-250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2048013" name="Text Box 13"/>
          <p:cNvSpPr txBox="1">
            <a:spLocks noChangeArrowheads="1"/>
          </p:cNvSpPr>
          <p:nvPr/>
        </p:nvSpPr>
        <p:spPr bwMode="auto">
          <a:xfrm>
            <a:off x="4233315" y="5921472"/>
            <a:ext cx="16722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</a:rPr>
              <a:t>measurement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u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+mn-ea"/>
              </a:rPr>
              <a:t>pdate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)</a:t>
            </a:r>
            <a:endParaRPr lang="en-US" sz="1800" i="1" baseline="-250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1475" y="3392571"/>
            <a:ext cx="5940425" cy="1093788"/>
            <a:chOff x="371475" y="4863543"/>
            <a:chExt cx="5940425" cy="1093788"/>
          </a:xfrm>
        </p:grpSpPr>
        <p:graphicFrame>
          <p:nvGraphicFramePr>
            <p:cNvPr id="2048014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404514"/>
                </p:ext>
              </p:extLst>
            </p:nvPr>
          </p:nvGraphicFramePr>
          <p:xfrm>
            <a:off x="385763" y="4863543"/>
            <a:ext cx="1830387" cy="479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59" name="Equation" r:id="rId9" imgW="825480" imgH="215640" progId="Equation.3">
                    <p:embed/>
                  </p:oleObj>
                </mc:Choice>
                <mc:Fallback>
                  <p:oleObj name="Equation" r:id="rId9" imgW="825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763" y="4863543"/>
                          <a:ext cx="1830387" cy="4794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8015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3978356"/>
                </p:ext>
              </p:extLst>
            </p:nvPr>
          </p:nvGraphicFramePr>
          <p:xfrm>
            <a:off x="2705100" y="4884181"/>
            <a:ext cx="1252538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60" name="Equation" r:id="rId11" imgW="609480" imgH="253800" progId="Equation.3">
                    <p:embed/>
                  </p:oleObj>
                </mc:Choice>
                <mc:Fallback>
                  <p:oleObj name="Equation" r:id="rId11" imgW="6094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5100" y="4884181"/>
                          <a:ext cx="1252538" cy="520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C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8016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5932989"/>
                </p:ext>
              </p:extLst>
            </p:nvPr>
          </p:nvGraphicFramePr>
          <p:xfrm>
            <a:off x="371475" y="5393768"/>
            <a:ext cx="2844800" cy="563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61" name="Equation" r:id="rId13" imgW="1282680" imgH="253800" progId="Equation.3">
                    <p:embed/>
                  </p:oleObj>
                </mc:Choice>
                <mc:Fallback>
                  <p:oleObj name="Equation" r:id="rId13" imgW="12826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475" y="5393768"/>
                          <a:ext cx="2844800" cy="5635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8020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8710215"/>
                </p:ext>
              </p:extLst>
            </p:nvPr>
          </p:nvGraphicFramePr>
          <p:xfrm>
            <a:off x="4876800" y="4879418"/>
            <a:ext cx="1435100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62" name="Equation" r:id="rId15" imgW="698400" imgH="253800" progId="Equation.3">
                    <p:embed/>
                  </p:oleObj>
                </mc:Choice>
                <mc:Fallback>
                  <p:oleObj name="Equation" r:id="rId15" imgW="6984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6800" y="4879418"/>
                          <a:ext cx="1435100" cy="520700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8021" name="Line 21"/>
            <p:cNvSpPr>
              <a:spLocks noChangeShapeType="1"/>
            </p:cNvSpPr>
            <p:nvPr/>
          </p:nvSpPr>
          <p:spPr bwMode="auto">
            <a:xfrm>
              <a:off x="4156075" y="5150881"/>
              <a:ext cx="61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sz="1200">
                <a:solidFill>
                  <a:srgbClr val="1822CD"/>
                </a:solidFill>
                <a:latin typeface="Helvetica" pitchFamily="34" charset="0"/>
                <a:ea typeface="+mn-ea"/>
              </a:endParaRPr>
            </a:p>
          </p:txBody>
        </p:sp>
      </p:grpSp>
      <p:sp>
        <p:nvSpPr>
          <p:cNvPr id="2048022" name="Text Box 22"/>
          <p:cNvSpPr txBox="1">
            <a:spLocks noChangeArrowheads="1"/>
          </p:cNvSpPr>
          <p:nvPr/>
        </p:nvSpPr>
        <p:spPr bwMode="auto">
          <a:xfrm>
            <a:off x="3588013" y="3979145"/>
            <a:ext cx="502099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400" dirty="0">
                <a:solidFill>
                  <a:srgbClr val="9900CC"/>
                </a:solidFill>
                <a:latin typeface="Helvetica" charset="0"/>
                <a:ea typeface="+mn-ea"/>
              </a:rPr>
              <a:t>e.g. T.H.S. </a:t>
            </a:r>
            <a:r>
              <a:rPr lang="en-US" sz="1400" dirty="0" err="1">
                <a:solidFill>
                  <a:srgbClr val="9900CC"/>
                </a:solidFill>
                <a:latin typeface="Helvetica" charset="0"/>
                <a:ea typeface="+mn-ea"/>
              </a:rPr>
              <a:t>Abdelaziz</a:t>
            </a:r>
            <a:r>
              <a:rPr lang="en-US" sz="1400" dirty="0">
                <a:solidFill>
                  <a:srgbClr val="9900CC"/>
                </a:solidFill>
                <a:latin typeface="Helvetica" charset="0"/>
                <a:ea typeface="+mn-ea"/>
              </a:rPr>
              <a:t>, M. </a:t>
            </a:r>
            <a:r>
              <a:rPr lang="en-US" sz="1400" dirty="0" err="1">
                <a:solidFill>
                  <a:srgbClr val="9900CC"/>
                </a:solidFill>
                <a:latin typeface="Helvetica" charset="0"/>
                <a:ea typeface="+mn-ea"/>
              </a:rPr>
              <a:t>Valasek</a:t>
            </a:r>
            <a:r>
              <a:rPr lang="en-US" sz="1400" dirty="0">
                <a:solidFill>
                  <a:srgbClr val="9900CC"/>
                </a:solidFill>
                <a:latin typeface="Helvetica" charset="0"/>
                <a:ea typeface="+mn-ea"/>
              </a:rPr>
              <a:t>., Proc. of 16th IFAC World Congress, 2005</a:t>
            </a:r>
          </a:p>
        </p:txBody>
      </p:sp>
      <p:sp>
        <p:nvSpPr>
          <p:cNvPr id="26" name="Rectangle 4"/>
          <p:cNvSpPr txBox="1">
            <a:spLocks noChangeArrowheads="1"/>
          </p:cNvSpPr>
          <p:nvPr/>
        </p:nvSpPr>
        <p:spPr bwMode="auto">
          <a:xfrm>
            <a:off x="220663" y="907784"/>
            <a:ext cx="3783012" cy="94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State equations to advance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89275" y="5327550"/>
            <a:ext cx="292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General </a:t>
            </a:r>
            <a:r>
              <a:rPr lang="en-US" sz="1600" dirty="0">
                <a:solidFill>
                  <a:srgbClr val="FF0000"/>
                </a:solidFill>
                <a:latin typeface="Helvetica" pitchFamily="34" charset="0"/>
                <a:ea typeface="+mn-ea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portable) matrix output file for operator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07271" y="5038272"/>
            <a:ext cx="2522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600" u="sng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Written into the PCS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29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30" name="Picture 29" descr="nstx_logo_cnvrtd.ai [Converted].tif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071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0"/>
            <a:ext cx="88392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lvl="1"/>
            <a:r>
              <a:rPr lang="en-GB" altLang="en-US" dirty="0" smtClean="0"/>
              <a:t>Early theory did not find general quantitative agreement with experimental RWM marginal stability</a:t>
            </a:r>
            <a:endParaRPr lang="en-GB" altLang="en-US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55788" y="4857136"/>
            <a:ext cx="40162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eaLnBrk="0" hangingPunct="0"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buSzPct val="180000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buClr>
                <a:srgbClr val="FF3300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sz="1800" dirty="0" smtClean="0">
                <a:latin typeface="Helvetica" charset="0"/>
              </a:rPr>
              <a:t>Low-</a:t>
            </a:r>
            <a:r>
              <a:rPr lang="en-US" sz="1800" i="1" dirty="0" smtClean="0">
                <a:latin typeface="Helvetica" charset="0"/>
              </a:rPr>
              <a:t>l</a:t>
            </a:r>
            <a:r>
              <a:rPr lang="en-US" sz="1800" baseline="-25000" dirty="0" smtClean="0">
                <a:latin typeface="Helvetica" charset="0"/>
              </a:rPr>
              <a:t>i</a:t>
            </a:r>
            <a:r>
              <a:rPr lang="en-US" sz="1800" dirty="0" smtClean="0">
                <a:latin typeface="Helvetica" charset="0"/>
              </a:rPr>
              <a:t> plasma yields </a:t>
            </a:r>
            <a:r>
              <a:rPr lang="en-US" sz="1800" dirty="0" err="1">
                <a:latin typeface="Symbol" charset="0"/>
              </a:rPr>
              <a:t>W</a:t>
            </a:r>
            <a:r>
              <a:rPr lang="en-US" sz="1800" baseline="-25000" dirty="0" err="1">
                <a:latin typeface="Helvetica" charset="0"/>
              </a:rPr>
              <a:t>crit</a:t>
            </a:r>
            <a:r>
              <a:rPr lang="en-US" sz="1800" baseline="-25000" dirty="0">
                <a:latin typeface="Helvetica" charset="0"/>
              </a:rPr>
              <a:t> </a:t>
            </a:r>
            <a:r>
              <a:rPr lang="en-US" sz="1800" dirty="0" err="1">
                <a:latin typeface="Symbol" charset="0"/>
              </a:rPr>
              <a:t>t</a:t>
            </a:r>
            <a:r>
              <a:rPr lang="en-US" sz="1800" baseline="-25000" dirty="0" err="1">
                <a:latin typeface="Helvetica" charset="0"/>
              </a:rPr>
              <a:t>A</a:t>
            </a:r>
            <a:r>
              <a:rPr lang="en-US" sz="800" dirty="0">
                <a:solidFill>
                  <a:srgbClr val="FF0000"/>
                </a:solidFill>
                <a:latin typeface="Helvetica" charset="0"/>
              </a:rPr>
              <a:t>  </a:t>
            </a:r>
            <a:r>
              <a:rPr lang="en-US" sz="1800" dirty="0">
                <a:latin typeface="Helvetica" charset="0"/>
              </a:rPr>
              <a:t>~</a:t>
            </a:r>
            <a:r>
              <a:rPr lang="en-US" sz="800" dirty="0">
                <a:solidFill>
                  <a:srgbClr val="FF0000"/>
                </a:solidFill>
                <a:latin typeface="Helvetica" charset="0"/>
              </a:rPr>
              <a:t>  </a:t>
            </a:r>
            <a:r>
              <a:rPr lang="en-US" sz="1800" dirty="0">
                <a:latin typeface="Helvetica" charset="0"/>
              </a:rPr>
              <a:t>0.02 with weak </a:t>
            </a:r>
            <a:r>
              <a:rPr lang="en-US" sz="1800" dirty="0">
                <a:latin typeface="Symbol" charset="0"/>
              </a:rPr>
              <a:t>b</a:t>
            </a:r>
            <a:r>
              <a:rPr lang="en-US" sz="1800" dirty="0">
                <a:latin typeface="Helvetica" charset="0"/>
              </a:rPr>
              <a:t> dependence</a:t>
            </a:r>
          </a:p>
          <a:p>
            <a:pPr>
              <a:spcBef>
                <a:spcPct val="40000"/>
              </a:spcBef>
            </a:pPr>
            <a:endParaRPr lang="en-US" altLang="en-US" sz="2000" dirty="0" smtClean="0"/>
          </a:p>
          <a:p>
            <a:pPr>
              <a:spcBef>
                <a:spcPct val="40000"/>
              </a:spcBef>
            </a:pPr>
            <a:endParaRPr lang="en-US" altLang="en-US" sz="2000" dirty="0">
              <a:ea typeface="+mn-ea"/>
            </a:endParaRPr>
          </a:p>
          <a:p>
            <a:pPr>
              <a:spcBef>
                <a:spcPct val="20000"/>
              </a:spcBef>
            </a:pPr>
            <a:endParaRPr lang="en-US" altLang="en-US" sz="2000" dirty="0" smtClean="0">
              <a:ea typeface="+mn-ea"/>
            </a:endParaRPr>
          </a:p>
        </p:txBody>
      </p:sp>
      <p:pic>
        <p:nvPicPr>
          <p:cNvPr id="9" name="Picture 17" descr="wcrit_vs_cbeta_MARS3.psd                                       0024DC02Macintosh HD                   B75E0785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" r="56795" b="6284"/>
          <a:stretch/>
        </p:blipFill>
        <p:spPr bwMode="auto">
          <a:xfrm>
            <a:off x="1219200" y="1393978"/>
            <a:ext cx="3124200" cy="29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wcrit_vs_cbeta_MARS3.psd                                       0024DC02Macintosh HD                   B75E0785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3" t="5817" r="-110" b="6043"/>
          <a:stretch/>
        </p:blipFill>
        <p:spPr bwMode="auto">
          <a:xfrm>
            <a:off x="4989756" y="1393977"/>
            <a:ext cx="3087444" cy="294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079480" y="970936"/>
            <a:ext cx="34163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0000FF"/>
                </a:solidFill>
              </a:rPr>
              <a:t>L</a:t>
            </a:r>
            <a:r>
              <a:rPr lang="en-GB" altLang="en-US" sz="1800" dirty="0" smtClean="0">
                <a:solidFill>
                  <a:srgbClr val="0000FF"/>
                </a:solidFill>
              </a:rPr>
              <a:t>ow internal inductance plasma</a:t>
            </a:r>
            <a:endParaRPr lang="en-GB" altLang="en-US" sz="1800" dirty="0">
              <a:solidFill>
                <a:srgbClr val="0000FF"/>
              </a:solidFill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648200" y="970936"/>
            <a:ext cx="3967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solidFill>
                  <a:srgbClr val="0000FF"/>
                </a:solidFill>
              </a:rPr>
              <a:t>Moderate internal inductance plasma</a:t>
            </a:r>
            <a:endParaRPr lang="en-GB" altLang="en-US" sz="1800" dirty="0">
              <a:solidFill>
                <a:srgbClr val="0000FF"/>
              </a:solidFill>
            </a:endParaRPr>
          </a:p>
        </p:txBody>
      </p:sp>
      <p:pic>
        <p:nvPicPr>
          <p:cNvPr id="13" name="Picture 12" descr="D3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51287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7"/>
          <p:cNvSpPr txBox="1">
            <a:spLocks noChangeArrowheads="1"/>
          </p:cNvSpPr>
          <p:nvPr/>
        </p:nvSpPr>
        <p:spPr bwMode="auto">
          <a:xfrm rot="16200000">
            <a:off x="38955" y="2562444"/>
            <a:ext cx="17235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Critical rotation</a:t>
            </a:r>
            <a:endParaRPr lang="en-GB" altLang="en-US" sz="1800" dirty="0"/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 rot="16200000">
            <a:off x="3918542" y="2562445"/>
            <a:ext cx="17235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Critical rotation</a:t>
            </a:r>
            <a:endParaRPr lang="en-GB" alt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1295400" y="4336875"/>
            <a:ext cx="327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i="1" dirty="0" smtClean="0"/>
              <a:t>(β</a:t>
            </a:r>
            <a:r>
              <a:rPr lang="en-US" sz="2000" i="1" dirty="0" smtClean="0"/>
              <a:t> </a:t>
            </a:r>
            <a:r>
              <a:rPr lang="el-GR" sz="2000" dirty="0" smtClean="0"/>
              <a:t>−</a:t>
            </a:r>
            <a:r>
              <a:rPr lang="en-US" sz="2000" dirty="0" smtClean="0"/>
              <a:t> </a:t>
            </a:r>
            <a:r>
              <a:rPr lang="el-GR" sz="2000" i="1" dirty="0" smtClean="0"/>
              <a:t>β</a:t>
            </a:r>
            <a:r>
              <a:rPr lang="en-US" sz="2000" baseline="-25000" dirty="0"/>
              <a:t>no-wall</a:t>
            </a:r>
            <a:r>
              <a:rPr lang="en-US" sz="2000" i="1" dirty="0"/>
              <a:t>)/(</a:t>
            </a:r>
            <a:r>
              <a:rPr lang="el-GR" sz="2000" i="1" dirty="0"/>
              <a:t>β</a:t>
            </a:r>
            <a:r>
              <a:rPr lang="en-US" sz="2000" baseline="-25000" dirty="0" smtClean="0"/>
              <a:t>ideal-wall</a:t>
            </a:r>
            <a:r>
              <a:rPr lang="en-US" sz="2000" dirty="0" smtClean="0"/>
              <a:t>−</a:t>
            </a:r>
            <a:r>
              <a:rPr lang="el-GR" sz="2000" i="1" dirty="0" smtClean="0"/>
              <a:t>β</a:t>
            </a:r>
            <a:r>
              <a:rPr lang="en-US" sz="2000" baseline="-25000" dirty="0"/>
              <a:t>no-wall</a:t>
            </a:r>
            <a:r>
              <a:rPr lang="en-US" sz="2000" i="1" dirty="0"/>
              <a:t>)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5181600" y="4334246"/>
            <a:ext cx="327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i="1" dirty="0" smtClean="0"/>
              <a:t>(β</a:t>
            </a:r>
            <a:r>
              <a:rPr lang="en-US" sz="2000" i="1" dirty="0" smtClean="0"/>
              <a:t> </a:t>
            </a:r>
            <a:r>
              <a:rPr lang="el-GR" sz="2000" dirty="0" smtClean="0"/>
              <a:t>−</a:t>
            </a:r>
            <a:r>
              <a:rPr lang="en-US" sz="2000" dirty="0" smtClean="0"/>
              <a:t> </a:t>
            </a:r>
            <a:r>
              <a:rPr lang="el-GR" sz="2000" i="1" dirty="0" smtClean="0"/>
              <a:t>β</a:t>
            </a:r>
            <a:r>
              <a:rPr lang="en-US" sz="2000" baseline="-25000" dirty="0"/>
              <a:t>no-wall</a:t>
            </a:r>
            <a:r>
              <a:rPr lang="en-US" sz="2000" i="1" dirty="0"/>
              <a:t>)/(</a:t>
            </a:r>
            <a:r>
              <a:rPr lang="el-GR" sz="2000" i="1" dirty="0"/>
              <a:t>β</a:t>
            </a:r>
            <a:r>
              <a:rPr lang="en-US" sz="2000" baseline="-25000" dirty="0" smtClean="0"/>
              <a:t>ideal-wall</a:t>
            </a:r>
            <a:r>
              <a:rPr lang="en-US" sz="2000" dirty="0" smtClean="0"/>
              <a:t>−</a:t>
            </a:r>
            <a:r>
              <a:rPr lang="el-GR" sz="2000" i="1" dirty="0" smtClean="0"/>
              <a:t>β</a:t>
            </a:r>
            <a:r>
              <a:rPr lang="en-US" sz="2000" baseline="-25000" dirty="0"/>
              <a:t>no-wall</a:t>
            </a:r>
            <a:r>
              <a:rPr lang="en-US" sz="2000" i="1" dirty="0"/>
              <a:t>)</a:t>
            </a:r>
            <a:endParaRPr lang="en-US" sz="2000" dirty="0"/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47626" y="5876925"/>
            <a:ext cx="81533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00" dirty="0">
                <a:solidFill>
                  <a:srgbClr val="9900CC"/>
                </a:solidFill>
                <a:latin typeface="+mn-lt"/>
                <a:ea typeface="+mn-ea"/>
              </a:rPr>
              <a:t>- </a:t>
            </a:r>
            <a:r>
              <a:rPr lang="en-US" altLang="en-US" sz="1500" dirty="0" smtClean="0">
                <a:solidFill>
                  <a:srgbClr val="9900CC"/>
                </a:solidFill>
                <a:latin typeface="+mn-lt"/>
                <a:ea typeface="+mn-ea"/>
              </a:rPr>
              <a:t>R. </a:t>
            </a:r>
            <a:r>
              <a:rPr lang="en-US" altLang="en-US" sz="1500" dirty="0" err="1" smtClean="0">
                <a:solidFill>
                  <a:srgbClr val="9900CC"/>
                </a:solidFill>
                <a:latin typeface="+mn-lt"/>
                <a:ea typeface="+mn-ea"/>
              </a:rPr>
              <a:t>LaHaye</a:t>
            </a:r>
            <a:r>
              <a:rPr lang="en-US" altLang="en-US" sz="1500" dirty="0" smtClean="0">
                <a:solidFill>
                  <a:srgbClr val="9900CC"/>
                </a:solidFill>
                <a:latin typeface="+mn-lt"/>
                <a:ea typeface="+mn-ea"/>
              </a:rPr>
              <a:t>, </a:t>
            </a:r>
            <a:r>
              <a:rPr lang="en-US" altLang="en-US" sz="1500" dirty="0">
                <a:solidFill>
                  <a:srgbClr val="9900CC"/>
                </a:solidFill>
                <a:latin typeface="+mn-lt"/>
                <a:ea typeface="+mn-ea"/>
              </a:rPr>
              <a:t>…, Y</a:t>
            </a:r>
            <a:r>
              <a:rPr lang="en-US" altLang="en-US" sz="1500" dirty="0" smtClean="0">
                <a:solidFill>
                  <a:srgbClr val="9900CC"/>
                </a:solidFill>
                <a:latin typeface="+mn-lt"/>
                <a:ea typeface="+mn-ea"/>
              </a:rPr>
              <a:t>. Liu</a:t>
            </a:r>
            <a:r>
              <a:rPr lang="en-US" altLang="en-US" sz="1500" dirty="0">
                <a:solidFill>
                  <a:srgbClr val="9900CC"/>
                </a:solidFill>
                <a:latin typeface="+mn-lt"/>
                <a:ea typeface="+mn-ea"/>
              </a:rPr>
              <a:t>, H. Reimerdes</a:t>
            </a:r>
            <a:r>
              <a:rPr lang="en-US" altLang="en-US" sz="1500" dirty="0" smtClean="0">
                <a:solidFill>
                  <a:srgbClr val="9900CC"/>
                </a:solidFill>
                <a:latin typeface="+mn-lt"/>
                <a:ea typeface="+mn-ea"/>
              </a:rPr>
              <a:t>, et </a:t>
            </a:r>
            <a:r>
              <a:rPr lang="en-US" altLang="en-US" sz="1500" dirty="0">
                <a:solidFill>
                  <a:srgbClr val="9900CC"/>
                </a:solidFill>
                <a:latin typeface="+mn-lt"/>
                <a:ea typeface="+mn-ea"/>
              </a:rPr>
              <a:t>al., NF </a:t>
            </a:r>
            <a:r>
              <a:rPr lang="en-US" altLang="en-US" sz="1500" b="1" dirty="0" smtClean="0">
                <a:solidFill>
                  <a:srgbClr val="9900CC"/>
                </a:solidFill>
                <a:latin typeface="+mn-lt"/>
                <a:ea typeface="+mn-ea"/>
              </a:rPr>
              <a:t>44</a:t>
            </a:r>
            <a:r>
              <a:rPr lang="en-US" altLang="en-US" sz="1500" dirty="0" smtClean="0">
                <a:solidFill>
                  <a:srgbClr val="9900CC"/>
                </a:solidFill>
                <a:latin typeface="+mn-lt"/>
                <a:ea typeface="+mn-ea"/>
              </a:rPr>
              <a:t> </a:t>
            </a:r>
            <a:r>
              <a:rPr lang="en-US" altLang="en-US" sz="1500" dirty="0">
                <a:solidFill>
                  <a:srgbClr val="9900CC"/>
                </a:solidFill>
                <a:latin typeface="+mn-lt"/>
                <a:ea typeface="+mn-ea"/>
              </a:rPr>
              <a:t>(</a:t>
            </a:r>
            <a:r>
              <a:rPr lang="en-US" altLang="en-US" sz="1500" dirty="0" smtClean="0">
                <a:solidFill>
                  <a:srgbClr val="9900CC"/>
                </a:solidFill>
                <a:latin typeface="+mn-lt"/>
                <a:ea typeface="+mn-ea"/>
              </a:rPr>
              <a:t>2004) 1197</a:t>
            </a:r>
          </a:p>
          <a:p>
            <a:r>
              <a:rPr lang="en-US" altLang="en-US" sz="1500" dirty="0" smtClean="0">
                <a:solidFill>
                  <a:srgbClr val="9900CC"/>
                </a:solidFill>
                <a:latin typeface="+mn-lt"/>
                <a:ea typeface="+mn-ea"/>
              </a:rPr>
              <a:t>- H. Reimerdes, J. Bialek, </a:t>
            </a:r>
            <a:r>
              <a:rPr lang="en-US" altLang="en-US" sz="1500" dirty="0" err="1" smtClean="0">
                <a:solidFill>
                  <a:srgbClr val="9900CC"/>
                </a:solidFill>
                <a:latin typeface="+mn-lt"/>
                <a:ea typeface="+mn-ea"/>
              </a:rPr>
              <a:t>M.Chance</a:t>
            </a:r>
            <a:r>
              <a:rPr lang="en-US" altLang="en-US" sz="1500" dirty="0" smtClean="0">
                <a:solidFill>
                  <a:srgbClr val="9900CC"/>
                </a:solidFill>
                <a:latin typeface="+mn-lt"/>
                <a:ea typeface="+mn-ea"/>
              </a:rPr>
              <a:t>, …, </a:t>
            </a:r>
            <a:r>
              <a:rPr lang="en-US" altLang="en-US" sz="1500" dirty="0" err="1" smtClean="0">
                <a:solidFill>
                  <a:srgbClr val="9900CC"/>
                </a:solidFill>
                <a:latin typeface="+mn-lt"/>
                <a:ea typeface="+mn-ea"/>
              </a:rPr>
              <a:t>Y.Liu</a:t>
            </a:r>
            <a:r>
              <a:rPr lang="en-US" altLang="en-US" sz="1500" dirty="0" smtClean="0">
                <a:solidFill>
                  <a:srgbClr val="9900CC"/>
                </a:solidFill>
                <a:latin typeface="+mn-lt"/>
                <a:ea typeface="+mn-ea"/>
              </a:rPr>
              <a:t>, et al., NF </a:t>
            </a:r>
            <a:r>
              <a:rPr lang="en-US" altLang="en-US" sz="1500" b="1" dirty="0" smtClean="0">
                <a:solidFill>
                  <a:srgbClr val="9900CC"/>
                </a:solidFill>
                <a:latin typeface="+mn-lt"/>
                <a:ea typeface="+mn-ea"/>
              </a:rPr>
              <a:t>45</a:t>
            </a:r>
            <a:r>
              <a:rPr lang="en-US" altLang="en-US" sz="1500" dirty="0" smtClean="0">
                <a:solidFill>
                  <a:srgbClr val="9900CC"/>
                </a:solidFill>
                <a:latin typeface="+mn-lt"/>
                <a:ea typeface="+mn-ea"/>
              </a:rPr>
              <a:t> (2005) 368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181600" y="4857136"/>
            <a:ext cx="3505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eaLnBrk="0" hangingPunct="0"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buSzPct val="180000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buClr>
                <a:srgbClr val="FF3300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sz="1800" dirty="0">
                <a:latin typeface="Helvetica" charset="0"/>
              </a:rPr>
              <a:t>Moderate-</a:t>
            </a:r>
            <a:r>
              <a:rPr lang="en-US" sz="1800" i="1" dirty="0">
                <a:latin typeface="Helvetica" charset="0"/>
              </a:rPr>
              <a:t>l</a:t>
            </a:r>
            <a:r>
              <a:rPr lang="en-US" sz="1800" baseline="-25000" dirty="0">
                <a:latin typeface="Helvetica" charset="0"/>
              </a:rPr>
              <a:t>i</a:t>
            </a:r>
            <a:r>
              <a:rPr lang="en-US" sz="1800" dirty="0">
                <a:latin typeface="Helvetica" charset="0"/>
              </a:rPr>
              <a:t> scenario yields significantly lower </a:t>
            </a:r>
            <a:r>
              <a:rPr lang="en-US" sz="1800" dirty="0" err="1" smtClean="0">
                <a:latin typeface="Symbol" charset="0"/>
              </a:rPr>
              <a:t>W</a:t>
            </a:r>
            <a:r>
              <a:rPr lang="en-US" sz="1800" baseline="-25000" dirty="0" err="1" smtClean="0">
                <a:latin typeface="Helvetica" charset="0"/>
              </a:rPr>
              <a:t>crit</a:t>
            </a:r>
            <a:endParaRPr lang="en-US" sz="1800" dirty="0" smtClean="0">
              <a:latin typeface="Helvetic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76400" y="5466116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1" eaLnBrk="1" hangingPunct="1">
              <a:spcBef>
                <a:spcPct val="25000"/>
              </a:spcBef>
              <a:buClr>
                <a:srgbClr val="FF0000"/>
              </a:buClr>
            </a:pPr>
            <a:r>
              <a:rPr lang="en-US" sz="1800" b="1" dirty="0" smtClean="0">
                <a:solidFill>
                  <a:srgbClr val="FF0000"/>
                </a:solidFill>
                <a:latin typeface="Helvetica" charset="0"/>
                <a:sym typeface="Wingdings" panose="05000000000000000000" pitchFamily="2" charset="2"/>
              </a:rPr>
              <a:t> </a:t>
            </a:r>
            <a:r>
              <a:rPr lang="en-US" sz="1800" b="1" dirty="0" smtClean="0">
                <a:solidFill>
                  <a:srgbClr val="FF0000"/>
                </a:solidFill>
                <a:latin typeface="Helvetica" charset="0"/>
              </a:rPr>
              <a:t>Kinetic </a:t>
            </a:r>
            <a:r>
              <a:rPr lang="en-US" sz="1800" b="1" dirty="0">
                <a:solidFill>
                  <a:srgbClr val="FF0000"/>
                </a:solidFill>
                <a:latin typeface="Helvetica" charset="0"/>
              </a:rPr>
              <a:t>damping</a:t>
            </a:r>
            <a:r>
              <a:rPr lang="en-US" sz="1800" dirty="0">
                <a:solidFill>
                  <a:srgbClr val="FF0000"/>
                </a:solidFill>
                <a:latin typeface="Helvetica" charset="0"/>
              </a:rPr>
              <a:t> generally underestimates </a:t>
            </a:r>
            <a:r>
              <a:rPr lang="en-US" sz="1800" dirty="0" err="1">
                <a:solidFill>
                  <a:srgbClr val="FF0000"/>
                </a:solidFill>
                <a:latin typeface="Symbol" charset="0"/>
              </a:rPr>
              <a:t>W</a:t>
            </a:r>
            <a:r>
              <a:rPr lang="en-US" sz="1800" baseline="-25000" dirty="0" err="1">
                <a:solidFill>
                  <a:srgbClr val="FF0000"/>
                </a:solidFill>
                <a:latin typeface="Helvetica" charset="0"/>
              </a:rPr>
              <a:t>crit</a:t>
            </a:r>
            <a:endParaRPr lang="en-US" sz="18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6705600" y="5969258"/>
            <a:ext cx="2099998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MARS code: Y. Liu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208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2730" y="44750"/>
            <a:ext cx="90678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The ITPA process greatly aided our unified EU and US effort </a:t>
            </a:r>
            <a:endParaRPr lang="en-US" kern="0" dirty="0"/>
          </a:p>
          <a:p>
            <a:r>
              <a:rPr lang="en-US" kern="0" dirty="0" smtClean="0"/>
              <a:t>(example: code benchmarking and implications for ITER)</a:t>
            </a:r>
            <a:endParaRPr lang="en-US" kern="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103672"/>
            <a:ext cx="8763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altLang="en-US" sz="1600" dirty="0" smtClean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FF33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kern="0" dirty="0" smtClean="0"/>
              <a:t>ITPA allowed a common basis and goals for research</a:t>
            </a:r>
          </a:p>
          <a:p>
            <a:pPr lvl="1">
              <a:buClr>
                <a:srgbClr val="FF33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kern="0" dirty="0" smtClean="0"/>
              <a:t>Reimerdes, Sabbagh, Liu were/are ITPA joint experiment leaders/co-leaders</a:t>
            </a:r>
          </a:p>
          <a:p>
            <a:pPr>
              <a:spcBef>
                <a:spcPts val="1200"/>
              </a:spcBef>
              <a:buClr>
                <a:srgbClr val="FF33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kern="0" dirty="0" smtClean="0"/>
              <a:t>Significant kinetic RWM analysis code benchmarking effort</a:t>
            </a:r>
            <a:endParaRPr lang="en-US" kern="0" dirty="0"/>
          </a:p>
          <a:p>
            <a:pPr lvl="1">
              <a:buClr>
                <a:srgbClr val="FF33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kern="0" dirty="0" smtClean="0"/>
              <a:t>Two </a:t>
            </a:r>
            <a:r>
              <a:rPr lang="en-US" kern="0" dirty="0" err="1" smtClean="0"/>
              <a:t>Solov’ev</a:t>
            </a:r>
            <a:r>
              <a:rPr lang="en-US" kern="0" dirty="0" smtClean="0"/>
              <a:t>, and ITER Advanced Scenario case tested</a:t>
            </a:r>
            <a:endParaRPr lang="en-US" kern="0" dirty="0"/>
          </a:p>
          <a:p>
            <a:pPr lvl="1">
              <a:spcBef>
                <a:spcPts val="600"/>
              </a:spcBef>
              <a:buClr>
                <a:srgbClr val="FF33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kern="0" dirty="0" smtClean="0"/>
              <a:t>Leading codes tested: MARS-K, MISK </a:t>
            </a:r>
            <a:r>
              <a:rPr lang="en-US" sz="1800" kern="0" dirty="0" smtClean="0">
                <a:solidFill>
                  <a:srgbClr val="6600CC"/>
                </a:solidFill>
              </a:rPr>
              <a:t>(PENT code written during this process)</a:t>
            </a:r>
            <a:endParaRPr lang="en-US" kern="0" dirty="0" smtClean="0">
              <a:solidFill>
                <a:srgbClr val="6600CC"/>
              </a:solidFill>
            </a:endParaRPr>
          </a:p>
          <a:p>
            <a:pPr>
              <a:spcBef>
                <a:spcPts val="1200"/>
              </a:spcBef>
              <a:buClr>
                <a:srgbClr val="FF33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kern="0" dirty="0" smtClean="0"/>
              <a:t>Key components of the analyses separately compared</a:t>
            </a:r>
          </a:p>
          <a:p>
            <a:pPr lvl="1">
              <a:spcBef>
                <a:spcPts val="600"/>
              </a:spcBef>
              <a:buClr>
                <a:srgbClr val="FF33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kern="0" dirty="0" smtClean="0"/>
              <a:t>Ideal MHD stability functional </a:t>
            </a:r>
            <a:r>
              <a:rPr lang="en-US" kern="0" dirty="0" err="1" smtClean="0">
                <a:latin typeface="Symbol" panose="05050102010706020507" pitchFamily="18" charset="2"/>
              </a:rPr>
              <a:t>d</a:t>
            </a:r>
            <a:r>
              <a:rPr lang="en-US" kern="0" dirty="0" err="1" smtClean="0"/>
              <a:t>W</a:t>
            </a:r>
            <a:r>
              <a:rPr lang="en-US" kern="0" dirty="0"/>
              <a:t> </a:t>
            </a:r>
            <a:r>
              <a:rPr lang="en-US" kern="0" dirty="0" smtClean="0"/>
              <a:t>(with and without stabilizing wall)</a:t>
            </a:r>
          </a:p>
          <a:p>
            <a:pPr lvl="1">
              <a:spcBef>
                <a:spcPts val="600"/>
              </a:spcBef>
              <a:buClr>
                <a:srgbClr val="FF33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kern="0" dirty="0" smtClean="0"/>
              <a:t>Kinetic </a:t>
            </a:r>
            <a:r>
              <a:rPr lang="en-US" kern="0" dirty="0"/>
              <a:t>MHD stability functional </a:t>
            </a:r>
            <a:r>
              <a:rPr lang="en-US" kern="0" dirty="0" err="1" smtClean="0">
                <a:latin typeface="Symbol" panose="05050102010706020507" pitchFamily="18" charset="2"/>
              </a:rPr>
              <a:t>d</a:t>
            </a:r>
            <a:r>
              <a:rPr lang="en-US" kern="0" dirty="0" err="1" smtClean="0"/>
              <a:t>W</a:t>
            </a:r>
            <a:r>
              <a:rPr lang="en-US" kern="0" baseline="-25000" dirty="0" err="1" smtClean="0"/>
              <a:t>k</a:t>
            </a:r>
            <a:r>
              <a:rPr lang="en-US" kern="0" baseline="-25000" dirty="0" smtClean="0"/>
              <a:t> </a:t>
            </a:r>
            <a:r>
              <a:rPr lang="en-US" kern="0" dirty="0" smtClean="0"/>
              <a:t>(Real &amp; Imaginary components)</a:t>
            </a:r>
            <a:endParaRPr lang="en-US" kern="0" dirty="0"/>
          </a:p>
          <a:p>
            <a:pPr>
              <a:spcBef>
                <a:spcPts val="1200"/>
              </a:spcBef>
              <a:buClr>
                <a:srgbClr val="FF3300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kern="0" dirty="0" smtClean="0"/>
              <a:t>Yielded a direct comparison of kinetic RWM growth rate and natural rotation rate (</a:t>
            </a:r>
            <a:r>
              <a:rPr lang="en-US" kern="0" dirty="0" err="1" smtClean="0">
                <a:latin typeface="Symbol" panose="05050102010706020507" pitchFamily="18" charset="2"/>
              </a:rPr>
              <a:t>gt</a:t>
            </a:r>
            <a:r>
              <a:rPr lang="en-US" kern="0" baseline="-25000" dirty="0" err="1" smtClean="0"/>
              <a:t>wall</a:t>
            </a:r>
            <a:r>
              <a:rPr lang="en-US" kern="0" dirty="0" smtClean="0"/>
              <a:t>, </a:t>
            </a:r>
            <a:r>
              <a:rPr lang="en-US" kern="0" dirty="0" err="1" smtClean="0">
                <a:latin typeface="Symbol" panose="05050102010706020507" pitchFamily="18" charset="2"/>
              </a:rPr>
              <a:t>wt</a:t>
            </a:r>
            <a:r>
              <a:rPr lang="en-US" kern="0" baseline="-25000" dirty="0" err="1" smtClean="0"/>
              <a:t>wall</a:t>
            </a:r>
            <a:r>
              <a:rPr lang="en-US" kern="0" dirty="0" smtClean="0"/>
              <a:t>) </a:t>
            </a:r>
          </a:p>
          <a:p>
            <a:pPr>
              <a:buClr>
                <a:srgbClr val="FF3300"/>
              </a:buClr>
              <a:buSzPct val="75000"/>
              <a:buFont typeface="Wingdings" panose="05000000000000000000" pitchFamily="2" charset="2"/>
              <a:buChar char="q"/>
            </a:pPr>
            <a:endParaRPr lang="en-US" kern="0" dirty="0" smtClean="0"/>
          </a:p>
          <a:p>
            <a:pPr>
              <a:buClr>
                <a:srgbClr val="FF3300"/>
              </a:buClr>
              <a:buSzPct val="75000"/>
              <a:buFont typeface="Wingdings" panose="05000000000000000000" pitchFamily="2" charset="2"/>
              <a:buChar char="q"/>
            </a:pPr>
            <a:endParaRPr lang="en-US" kern="0" dirty="0" smtClean="0"/>
          </a:p>
          <a:p>
            <a:pPr>
              <a:buClr>
                <a:srgbClr val="FF3300"/>
              </a:buClr>
              <a:buSzPct val="75000"/>
              <a:buFont typeface="Wingdings" panose="05000000000000000000" pitchFamily="2" charset="2"/>
              <a:buChar char="q"/>
            </a:pPr>
            <a:endParaRPr lang="en-US" kern="0" dirty="0" smtClean="0"/>
          </a:p>
          <a:p>
            <a:pPr>
              <a:buClr>
                <a:srgbClr val="FF3300"/>
              </a:buClr>
              <a:buSzPct val="75000"/>
              <a:buFont typeface="Wingdings" panose="05000000000000000000" pitchFamily="2" charset="2"/>
              <a:buChar char="q"/>
            </a:pPr>
            <a:endParaRPr lang="en-US" kern="0" dirty="0" smtClean="0"/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110616" y="6130335"/>
            <a:ext cx="888193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400" u="sng" dirty="0" smtClean="0">
                <a:solidFill>
                  <a:srgbClr val="6600FF"/>
                </a:solidFill>
                <a:latin typeface="+mj-lt"/>
              </a:rPr>
              <a:t>ITPA joint experiments</a:t>
            </a:r>
            <a:r>
              <a:rPr lang="en-US" sz="1400" dirty="0" smtClean="0">
                <a:solidFill>
                  <a:srgbClr val="6600FF"/>
                </a:solidFill>
                <a:latin typeface="+mj-lt"/>
              </a:rPr>
              <a:t>: MDC-2 </a:t>
            </a:r>
            <a:r>
              <a:rPr lang="en-US" sz="1400" dirty="0">
                <a:solidFill>
                  <a:srgbClr val="6600FF"/>
                </a:solidFill>
              </a:rPr>
              <a:t>Reimerdes, Liu, </a:t>
            </a:r>
            <a:r>
              <a:rPr lang="en-US" sz="1400" dirty="0" smtClean="0">
                <a:solidFill>
                  <a:srgbClr val="6600FF"/>
                </a:solidFill>
              </a:rPr>
              <a:t>Sabbagh; </a:t>
            </a:r>
            <a:r>
              <a:rPr lang="en-US" sz="1400" dirty="0" smtClean="0">
                <a:solidFill>
                  <a:srgbClr val="6600FF"/>
                </a:solidFill>
                <a:latin typeface="+mj-lt"/>
              </a:rPr>
              <a:t> and MDC-21: Sabbagh, Liu</a:t>
            </a:r>
            <a:endParaRPr lang="en-US" sz="1400" dirty="0">
              <a:solidFill>
                <a:srgbClr val="66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2362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27" y="0"/>
            <a:ext cx="7468278" cy="914400"/>
          </a:xfrm>
        </p:spPr>
        <p:txBody>
          <a:bodyPr/>
          <a:lstStyle/>
          <a:p>
            <a:r>
              <a:rPr lang="en-US" sz="2800" dirty="0" smtClean="0"/>
              <a:t>The 2016 Landau-Spitzer Award recipients are greatly </a:t>
            </a:r>
            <a:r>
              <a:rPr lang="en-US" sz="2800" dirty="0"/>
              <a:t>t</a:t>
            </a:r>
            <a:r>
              <a:rPr lang="en-US" sz="2800" dirty="0" smtClean="0"/>
              <a:t>hankful for this fine honor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47" y="1371599"/>
            <a:ext cx="5092571" cy="492584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dirty="0" smtClean="0"/>
              <a:t>The awardees especially thank</a:t>
            </a:r>
          </a:p>
          <a:p>
            <a:pPr lvl="1"/>
            <a:r>
              <a:rPr lang="en-GB" altLang="en-US" sz="1800" dirty="0" smtClean="0"/>
              <a:t>The 2016 Award committee</a:t>
            </a:r>
          </a:p>
          <a:p>
            <a:pPr lvl="1"/>
            <a:r>
              <a:rPr lang="en-GB" altLang="en-US" sz="1800" dirty="0" smtClean="0"/>
              <a:t>The EPS and the APS</a:t>
            </a:r>
          </a:p>
          <a:p>
            <a:pPr lvl="1"/>
            <a:r>
              <a:rPr lang="en-GB" altLang="en-US" sz="1800" dirty="0" err="1" smtClean="0"/>
              <a:t>Prof.</a:t>
            </a:r>
            <a:r>
              <a:rPr lang="en-GB" altLang="en-US" sz="1800" dirty="0" smtClean="0"/>
              <a:t> Riccardo Betti (</a:t>
            </a:r>
            <a:r>
              <a:rPr lang="en-GB" altLang="en-US" sz="1800" dirty="0" smtClean="0">
                <a:solidFill>
                  <a:srgbClr val="9900CC"/>
                </a:solidFill>
              </a:rPr>
              <a:t>U. Rochester</a:t>
            </a:r>
            <a:r>
              <a:rPr lang="en-GB" altLang="en-US" sz="1800" dirty="0" smtClean="0"/>
              <a:t>) for his enthusiastic, and selfless nomination</a:t>
            </a:r>
            <a:endParaRPr lang="en-US" dirty="0" smtClean="0"/>
          </a:p>
          <a:p>
            <a:pPr>
              <a:spcBef>
                <a:spcPts val="2400"/>
              </a:spcBef>
            </a:pPr>
            <a:r>
              <a:rPr lang="en-US" dirty="0" smtClean="0"/>
              <a:t>The awardees</a:t>
            </a:r>
          </a:p>
          <a:p>
            <a:pPr lvl="1"/>
            <a:r>
              <a:rPr lang="en-GB" altLang="en-US" sz="1800" dirty="0" smtClean="0"/>
              <a:t>Appreciate the joint, collaborative, nature of this research between the EU and US, aided by the ITPA</a:t>
            </a:r>
          </a:p>
          <a:p>
            <a:pPr lvl="1"/>
            <a:r>
              <a:rPr lang="en-US" altLang="en-US" sz="1800" dirty="0" smtClean="0"/>
              <a:t>Acknowledge the experimental teams on NSTX and DIII-D; scientific exchanges with JET, JT-60U, RFX, HBT-EP</a:t>
            </a:r>
            <a:endParaRPr lang="en-US" dirty="0" smtClean="0"/>
          </a:p>
          <a:p>
            <a:pPr lvl="1"/>
            <a:r>
              <a:rPr lang="en-GB" altLang="en-US" sz="1800" dirty="0" smtClean="0"/>
              <a:t>Convey that the research meriting the award comprises an ~decade-long effort</a:t>
            </a:r>
          </a:p>
          <a:p>
            <a:pPr lvl="1"/>
            <a:endParaRPr lang="en-GB" altLang="en-US" sz="1800" dirty="0"/>
          </a:p>
          <a:p>
            <a:pPr lvl="1"/>
            <a:endParaRPr lang="en-GB" altLang="en-US" sz="1400" dirty="0" smtClean="0"/>
          </a:p>
          <a:p>
            <a:pPr lvl="1"/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12836" r="2536" b="7061"/>
          <a:stretch/>
        </p:blipFill>
        <p:spPr>
          <a:xfrm>
            <a:off x="5469598" y="1371600"/>
            <a:ext cx="3536133" cy="2106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7610" y="3456222"/>
            <a:ext cx="1634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9900CC"/>
                </a:solidFill>
                <a:latin typeface="+mj-lt"/>
              </a:rPr>
              <a:t>S.A. Sabbagh</a:t>
            </a:r>
            <a:endParaRPr lang="en-US" sz="1800" dirty="0">
              <a:solidFill>
                <a:srgbClr val="9900CC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6410" y="3463302"/>
            <a:ext cx="151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9900CC"/>
                </a:solidFill>
                <a:latin typeface="+mj-lt"/>
              </a:rPr>
              <a:t>J.W. Berkery</a:t>
            </a:r>
            <a:endParaRPr lang="en-US" sz="1800" dirty="0">
              <a:solidFill>
                <a:srgbClr val="9900CC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8597" y="5997229"/>
            <a:ext cx="117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9900CC"/>
                </a:solidFill>
                <a:latin typeface="+mj-lt"/>
              </a:rPr>
              <a:t>Y.Q. Liu</a:t>
            </a:r>
            <a:endParaRPr lang="en-US" sz="1800" dirty="0">
              <a:solidFill>
                <a:srgbClr val="9900CC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1644" y="6004309"/>
            <a:ext cx="166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9900CC"/>
                </a:solidFill>
                <a:latin typeface="+mj-lt"/>
              </a:rPr>
              <a:t>H. Reimerdes</a:t>
            </a:r>
            <a:endParaRPr lang="en-US" sz="1800" dirty="0">
              <a:solidFill>
                <a:srgbClr val="9900CC"/>
              </a:solidFill>
              <a:latin typeface="+mj-lt"/>
            </a:endParaRPr>
          </a:p>
        </p:txBody>
      </p:sp>
      <p:pic>
        <p:nvPicPr>
          <p:cNvPr id="6148" name="Picture 4" descr="https://upload.wikimedia.org/wikipedia/commons/thumb/0/0b/Landau.jpg/200px-Landa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6"/>
          <a:stretch/>
        </p:blipFill>
        <p:spPr bwMode="auto">
          <a:xfrm>
            <a:off x="197665" y="64770"/>
            <a:ext cx="685799" cy="8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559" y="914400"/>
            <a:ext cx="838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Landau</a:t>
            </a:r>
            <a:endParaRPr lang="en-US" sz="1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r="3724" b="14816"/>
          <a:stretch/>
        </p:blipFill>
        <p:spPr>
          <a:xfrm>
            <a:off x="8251482" y="64771"/>
            <a:ext cx="703906" cy="8658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29600" y="914400"/>
            <a:ext cx="838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Spitzer</a:t>
            </a:r>
            <a:endParaRPr lang="en-US" sz="14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4" b="8231"/>
          <a:stretch/>
        </p:blipFill>
        <p:spPr>
          <a:xfrm>
            <a:off x="7400453" y="3901633"/>
            <a:ext cx="1627676" cy="2094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1"/>
          <a:stretch/>
        </p:blipFill>
        <p:spPr>
          <a:xfrm>
            <a:off x="5465792" y="3895253"/>
            <a:ext cx="1791314" cy="20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9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755" y="1143000"/>
            <a:ext cx="8513445" cy="2363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 marR="5080" indent="-227965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400" b="1" spc="-5" dirty="0">
                <a:latin typeface="Arial"/>
                <a:cs typeface="Arial"/>
              </a:rPr>
              <a:t>1</a:t>
            </a:r>
            <a:r>
              <a:rPr sz="2400" b="1" spc="-7" baseline="24305" dirty="0">
                <a:latin typeface="Arial"/>
                <a:cs typeface="Arial"/>
              </a:rPr>
              <a:t>st </a:t>
            </a:r>
            <a:r>
              <a:rPr sz="2400" b="1" spc="-5" dirty="0" smtClean="0">
                <a:latin typeface="Arial"/>
                <a:cs typeface="Arial"/>
              </a:rPr>
              <a:t>year: </a:t>
            </a:r>
            <a:r>
              <a:rPr sz="2400" spc="-5" dirty="0">
                <a:latin typeface="Arial"/>
                <a:cs typeface="Arial"/>
              </a:rPr>
              <a:t>Limit forces </a:t>
            </a:r>
            <a:r>
              <a:rPr sz="2400" spc="-5" dirty="0" smtClean="0">
                <a:latin typeface="Arial"/>
                <a:cs typeface="Arial"/>
              </a:rPr>
              <a:t>to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sz="2400" spc="-5" dirty="0">
                <a:latin typeface="Arial"/>
                <a:cs typeface="Arial"/>
              </a:rPr>
              <a:t>way between </a:t>
            </a:r>
            <a:r>
              <a:rPr sz="2400" spc="-5" dirty="0" smtClean="0">
                <a:latin typeface="Arial"/>
                <a:cs typeface="Arial"/>
              </a:rPr>
              <a:t>NSTX</a:t>
            </a:r>
            <a:r>
              <a:rPr lang="en-US" sz="2400" spc="-5" dirty="0" smtClean="0">
                <a:latin typeface="Arial"/>
                <a:cs typeface="Arial"/>
              </a:rPr>
              <a:t> and</a:t>
            </a:r>
            <a:r>
              <a:rPr sz="2400" spc="-5" dirty="0" smtClean="0">
                <a:latin typeface="Arial"/>
                <a:cs typeface="Arial"/>
              </a:rPr>
              <a:t> NSTX-U</a:t>
            </a:r>
            <a:r>
              <a:rPr lang="en-US" sz="2400" spc="-5" dirty="0" smtClean="0">
                <a:latin typeface="Arial"/>
                <a:cs typeface="Arial"/>
              </a:rPr>
              <a:t>,</a:t>
            </a:r>
            <a:r>
              <a:rPr sz="2400" spc="-5" dirty="0" smtClean="0">
                <a:latin typeface="Arial"/>
                <a:cs typeface="Arial"/>
              </a:rPr>
              <a:t> and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lang="en-US" sz="2400" dirty="0" smtClean="0">
                <a:latin typeface="Arial"/>
                <a:cs typeface="Arial"/>
              </a:rPr>
              <a:t>of </a:t>
            </a:r>
            <a:r>
              <a:rPr sz="2400" spc="-5" dirty="0" smtClean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design-point heating of any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coil</a:t>
            </a:r>
            <a:endParaRPr sz="2400" dirty="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Presently operating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at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0.6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3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T</a:t>
            </a:r>
            <a:endParaRPr lang="en-US" sz="2000" spc="-5" dirty="0">
              <a:solidFill>
                <a:srgbClr val="336699"/>
              </a:solidFill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Increase to </a:t>
            </a:r>
            <a:r>
              <a:rPr lang="en-US" sz="2000" spc="5" dirty="0" smtClean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lang="en-US" sz="1950" spc="7" baseline="-21367" dirty="0" smtClean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lang="en-US"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lang="en-US"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0.8T after completing engineering analysis </a:t>
            </a:r>
            <a:endParaRPr sz="20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 smtClean="0">
                <a:latin typeface="Arial"/>
                <a:cs typeface="Arial"/>
              </a:rPr>
              <a:t>2</a:t>
            </a:r>
            <a:r>
              <a:rPr sz="2400" b="1" spc="-7" baseline="24305" dirty="0" smtClean="0">
                <a:latin typeface="Arial"/>
                <a:cs typeface="Arial"/>
              </a:rPr>
              <a:t>nd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 smtClean="0">
                <a:latin typeface="Arial"/>
                <a:cs typeface="Arial"/>
              </a:rPr>
              <a:t>Full field and current, coil</a:t>
            </a:r>
            <a:r>
              <a:rPr sz="2400" spc="295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heating</a:t>
            </a:r>
            <a:r>
              <a:rPr lang="en-US" sz="2400" spc="-5" dirty="0" smtClean="0">
                <a:latin typeface="Arial"/>
                <a:cs typeface="Arial"/>
              </a:rPr>
              <a:t> to ¾ of limit</a:t>
            </a:r>
            <a:endParaRPr sz="24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 smtClean="0">
                <a:latin typeface="Arial"/>
                <a:cs typeface="Arial"/>
              </a:rPr>
              <a:t>3</a:t>
            </a:r>
            <a:r>
              <a:rPr sz="2400" b="1" spc="-7" baseline="24305" dirty="0" smtClean="0">
                <a:latin typeface="Arial"/>
                <a:cs typeface="Arial"/>
              </a:rPr>
              <a:t>rd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Full</a:t>
            </a:r>
            <a:r>
              <a:rPr sz="2400" spc="1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capability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025352"/>
              </p:ext>
            </p:extLst>
          </p:nvPr>
        </p:nvGraphicFramePr>
        <p:xfrm>
          <a:off x="228600" y="3810000"/>
          <a:ext cx="8686800" cy="2501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000"/>
                <a:gridCol w="914400"/>
                <a:gridCol w="1371600"/>
                <a:gridCol w="1371600"/>
                <a:gridCol w="1295400"/>
                <a:gridCol w="1066800"/>
              </a:tblGrid>
              <a:tr h="8228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Parameter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NSTX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(Max.)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00355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1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99720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1620" marR="2559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3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NSTX-U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299720" marR="118745" indent="-17462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ima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te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Goal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575" b="1" spc="97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[MA]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~1.6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89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[T]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0.55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</a:t>
                      </a:r>
                      <a:r>
                        <a:rPr sz="1600" b="1" spc="-5" dirty="0" smtClean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US" sz="1600" b="1" spc="-5" dirty="0" smtClean="0">
                          <a:latin typeface="Arial"/>
                          <a:cs typeface="Arial"/>
                        </a:rPr>
                        <a:t> (0.65)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4296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Allowed TF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[MA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7.3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80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marR="502284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120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579013">
                <a:tc>
                  <a:txBody>
                    <a:bodyPr/>
                    <a:lstStyle/>
                    <a:p>
                      <a:pPr marL="170180" marR="163195" indent="2832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-21164" dirty="0">
                          <a:latin typeface="Arial"/>
                          <a:cs typeface="Arial"/>
                        </a:rPr>
                        <a:t>P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Flat-Top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at max.  allowed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t, 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-6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262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~0.4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~3.5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55625" algn="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~3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/>
          </p:cNvSpPr>
          <p:nvPr/>
        </p:nvSpPr>
        <p:spPr>
          <a:xfrm>
            <a:off x="0" y="203061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3600" kern="0" spc="-5" smtClean="0">
                <a:solidFill>
                  <a:srgbClr val="0000FF"/>
                </a:solidFill>
                <a:latin typeface="Arial"/>
                <a:cs typeface="Arial"/>
              </a:rPr>
              <a:t>NSTX-U device performance</a:t>
            </a:r>
            <a:r>
              <a:rPr lang="en-US" sz="3600" kern="0" spc="-6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kern="0" spc="-5" smtClean="0">
                <a:solidFill>
                  <a:srgbClr val="0000FF"/>
                </a:solidFill>
                <a:latin typeface="Arial"/>
                <a:cs typeface="Arial"/>
              </a:rPr>
              <a:t>progression</a:t>
            </a:r>
            <a:endParaRPr lang="en-US" sz="3600" kern="0" spc="-5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5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1341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Fast-ion confinement measured to be at / near predicted values at low total NBI power ~1-2MW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9" y="5410200"/>
            <a:ext cx="4533901" cy="685800"/>
          </a:xfrm>
        </p:spPr>
        <p:txBody>
          <a:bodyPr>
            <a:normAutofit fontScale="85000" lnSpcReduction="10000"/>
          </a:bodyPr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Good agreement between </a:t>
            </a:r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neutron measurement </a:t>
            </a:r>
            <a:r>
              <a:rPr lang="en-US" sz="2400" b="1" dirty="0" smtClean="0">
                <a:latin typeface="Arial Narrow" panose="020B0606020202030204" pitchFamily="34" charset="0"/>
              </a:rPr>
              <a:t>and </a:t>
            </a:r>
            <a:r>
              <a:rPr lang="en-US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TRANSP prediction</a:t>
            </a:r>
            <a:endParaRPr lang="en-US" sz="24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572000" y="5334000"/>
            <a:ext cx="4572000" cy="685800"/>
          </a:xfrm>
        </p:spPr>
        <p:txBody>
          <a:bodyPr>
            <a:noAutofit/>
          </a:bodyPr>
          <a:lstStyle/>
          <a:p>
            <a:r>
              <a:rPr lang="en-US" sz="2200" b="1" spc="-5" dirty="0" smtClean="0">
                <a:latin typeface="Arial Narrow" panose="020B0606020202030204" pitchFamily="34" charset="0"/>
                <a:cs typeface="Arial"/>
              </a:rPr>
              <a:t>Need small </a:t>
            </a:r>
            <a:r>
              <a:rPr lang="en-US" sz="2200" b="1" spc="-5" dirty="0">
                <a:latin typeface="Arial Narrow" panose="020B0606020202030204" pitchFamily="34" charset="0"/>
                <a:cs typeface="Arial"/>
              </a:rPr>
              <a:t>anomalous </a:t>
            </a:r>
            <a:r>
              <a:rPr lang="en-US" sz="2200" b="1" spc="-5" dirty="0" smtClean="0">
                <a:latin typeface="Arial Narrow" panose="020B0606020202030204" pitchFamily="34" charset="0"/>
                <a:cs typeface="Arial"/>
              </a:rPr>
              <a:t>fast </a:t>
            </a:r>
            <a:r>
              <a:rPr lang="en-US" sz="2200" b="1" spc="-5" dirty="0">
                <a:latin typeface="Arial Narrow" panose="020B0606020202030204" pitchFamily="34" charset="0"/>
                <a:cs typeface="Arial"/>
              </a:rPr>
              <a:t>ion diffusivity (</a:t>
            </a:r>
            <a:r>
              <a:rPr lang="en-US" sz="2200" b="1" spc="-5" dirty="0" err="1">
                <a:latin typeface="Arial Narrow" panose="020B0606020202030204" pitchFamily="34" charset="0"/>
                <a:cs typeface="Arial"/>
              </a:rPr>
              <a:t>D</a:t>
            </a:r>
            <a:r>
              <a:rPr lang="en-US" sz="2200" b="1" spc="-7" baseline="-20833" dirty="0" err="1">
                <a:latin typeface="Arial Narrow" panose="020B0606020202030204" pitchFamily="34" charset="0"/>
                <a:cs typeface="Arial"/>
              </a:rPr>
              <a:t>af</a:t>
            </a:r>
            <a:r>
              <a:rPr lang="en-US" sz="2200" b="1" spc="-5" dirty="0">
                <a:latin typeface="Arial Narrow" panose="020B0606020202030204" pitchFamily="34" charset="0"/>
                <a:cs typeface="Arial"/>
              </a:rPr>
              <a:t>=0.3m</a:t>
            </a:r>
            <a:r>
              <a:rPr lang="en-US" sz="2200" b="1" spc="-7" baseline="25462" dirty="0">
                <a:latin typeface="Arial Narrow" panose="020B0606020202030204" pitchFamily="34" charset="0"/>
                <a:cs typeface="Arial"/>
              </a:rPr>
              <a:t>2</a:t>
            </a:r>
            <a:r>
              <a:rPr lang="en-US" sz="2200" b="1" spc="-5" dirty="0">
                <a:latin typeface="Arial Narrow" panose="020B0606020202030204" pitchFamily="34" charset="0"/>
                <a:cs typeface="Arial"/>
              </a:rPr>
              <a:t>/s) </a:t>
            </a:r>
            <a:r>
              <a:rPr lang="en-US" sz="2200" b="1" spc="-5" dirty="0" smtClean="0">
                <a:latin typeface="Arial Narrow" panose="020B0606020202030204" pitchFamily="34" charset="0"/>
                <a:cs typeface="Arial"/>
              </a:rPr>
              <a:t>for agreement</a:t>
            </a:r>
            <a:endParaRPr lang="en-US" sz="22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76200" y="1507931"/>
            <a:ext cx="5410200" cy="38260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 txBox="1"/>
          <p:nvPr/>
        </p:nvSpPr>
        <p:spPr>
          <a:xfrm>
            <a:off x="685800" y="4027383"/>
            <a:ext cx="15240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b="1" dirty="0" smtClean="0">
                <a:latin typeface="Arial"/>
                <a:cs typeface="Arial"/>
              </a:rPr>
              <a:t>N</a:t>
            </a:r>
            <a:r>
              <a:rPr sz="1800" b="1" dirty="0" smtClean="0">
                <a:latin typeface="Arial"/>
                <a:cs typeface="Arial"/>
              </a:rPr>
              <a:t>eutron</a:t>
            </a:r>
            <a:r>
              <a:rPr lang="en-US" sz="1800" b="1" dirty="0" smtClean="0">
                <a:latin typeface="Arial"/>
                <a:cs typeface="Arial"/>
              </a:rPr>
              <a:t> rate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7926" y="1051763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85keV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1076326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65keV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5638800" y="1660330"/>
            <a:ext cx="3352800" cy="36736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18" name="Picture 2" descr="Image result for uc irvin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130506"/>
            <a:ext cx="1407504" cy="36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90521" b="5660"/>
          <a:stretch/>
        </p:blipFill>
        <p:spPr bwMode="auto">
          <a:xfrm>
            <a:off x="8001000" y="6567302"/>
            <a:ext cx="866775" cy="2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91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lvl="1"/>
            <a:r>
              <a:rPr lang="en-GB" altLang="en-US" dirty="0" smtClean="0">
                <a:solidFill>
                  <a:srgbClr val="FF0000"/>
                </a:solidFill>
              </a:rPr>
              <a:t>Key transitional period 2006–08: </a:t>
            </a:r>
            <a:r>
              <a:rPr lang="en-GB" altLang="en-US" dirty="0"/>
              <a:t>Several e</a:t>
            </a:r>
            <a:r>
              <a:rPr lang="en-GB" altLang="en-US" dirty="0" smtClean="0"/>
              <a:t>xperiments showed key inconsistencies </a:t>
            </a:r>
            <a:r>
              <a:rPr lang="en-GB" altLang="en-US" dirty="0"/>
              <a:t>with </a:t>
            </a:r>
            <a:r>
              <a:rPr lang="en-GB" altLang="en-US" dirty="0" smtClean="0"/>
              <a:t>early stability physics models</a:t>
            </a:r>
            <a:endParaRPr lang="en-GB" alt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2238" y="925948"/>
            <a:ext cx="8869362" cy="177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eaLnBrk="0" hangingPunct="0"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buSzPct val="180000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buClr>
                <a:srgbClr val="FF3300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en-US" sz="2000" dirty="0" smtClean="0">
                <a:solidFill>
                  <a:schemeClr val="tx1"/>
                </a:solidFill>
                <a:ea typeface="+mn-ea"/>
              </a:rPr>
              <a:t>Results from earlier critical rotation experiments using resonant magnetic braking (</a:t>
            </a:r>
            <a:r>
              <a:rPr lang="en-US" altLang="en-US" sz="2000" i="1" dirty="0" smtClean="0">
                <a:solidFill>
                  <a:schemeClr val="tx1"/>
                </a:solidFill>
                <a:ea typeface="+mn-ea"/>
              </a:rPr>
              <a:t>n</a:t>
            </a:r>
            <a:r>
              <a:rPr lang="en-US" altLang="en-US" sz="2000" dirty="0" smtClean="0">
                <a:solidFill>
                  <a:schemeClr val="tx1"/>
                </a:solidFill>
                <a:ea typeface="+mn-ea"/>
              </a:rPr>
              <a:t> = 1 field) rescinded – explained by torque bifurcation, not RWM</a:t>
            </a:r>
            <a:r>
              <a:rPr lang="en-US" altLang="en-US" sz="2000" dirty="0" smtClean="0">
                <a:ea typeface="+mn-ea"/>
              </a:rPr>
              <a:t> </a:t>
            </a:r>
            <a:r>
              <a:rPr lang="en-US" altLang="en-US" sz="1600" dirty="0" smtClean="0">
                <a:solidFill>
                  <a:srgbClr val="9900CC"/>
                </a:solidFill>
                <a:ea typeface="+mn-ea"/>
              </a:rPr>
              <a:t>(Garofalo, et al., IAEA Fusion </a:t>
            </a:r>
            <a:r>
              <a:rPr lang="en-US" altLang="en-US" sz="1600" dirty="0">
                <a:solidFill>
                  <a:srgbClr val="9900CC"/>
                </a:solidFill>
                <a:ea typeface="+mn-ea"/>
              </a:rPr>
              <a:t>Energy Conference (FEC) 2006, paper EX/7-1Ra)</a:t>
            </a:r>
            <a:endParaRPr lang="en-US" altLang="en-US" sz="1600" dirty="0" smtClean="0">
              <a:solidFill>
                <a:srgbClr val="9900CC"/>
              </a:solidFill>
              <a:ea typeface="+mn-ea"/>
            </a:endParaRPr>
          </a:p>
          <a:p>
            <a:pPr>
              <a:spcBef>
                <a:spcPts val="1400"/>
              </a:spcBef>
            </a:pPr>
            <a:r>
              <a:rPr lang="en-US" altLang="en-US" sz="2000" dirty="0"/>
              <a:t>New </a:t>
            </a:r>
            <a:r>
              <a:rPr lang="en-US" altLang="en-US" sz="2000" dirty="0" smtClean="0"/>
              <a:t>hypotheses were </a:t>
            </a:r>
            <a:r>
              <a:rPr lang="en-US" altLang="en-US" sz="2000" dirty="0"/>
              <a:t>now needed to explain mode stabilization physics – </a:t>
            </a:r>
            <a:r>
              <a:rPr lang="en-US" altLang="en-US" sz="2000" i="1" dirty="0">
                <a:solidFill>
                  <a:srgbClr val="FF0000"/>
                </a:solidFill>
              </a:rPr>
              <a:t>that is where this story begins…</a:t>
            </a:r>
          </a:p>
          <a:p>
            <a:pPr>
              <a:spcBef>
                <a:spcPct val="40000"/>
              </a:spcBef>
            </a:pPr>
            <a:endParaRPr lang="en-US" altLang="en-US" sz="2000" i="1" dirty="0" smtClean="0">
              <a:solidFill>
                <a:srgbClr val="FF0000"/>
              </a:solidFill>
              <a:ea typeface="+mn-ea"/>
            </a:endParaRPr>
          </a:p>
        </p:txBody>
      </p:sp>
      <p:pic>
        <p:nvPicPr>
          <p:cNvPr id="5" name="Picture 4" descr="D3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51287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10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11" name="Picture 10" descr="nstx_logo_cnvrtd.ai [Converted].tif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298579" y="5665080"/>
            <a:ext cx="6036531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9pPr>
          </a:lstStyle>
          <a:p>
            <a:pPr marL="346075" indent="-346075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 </a:t>
            </a:r>
            <a:r>
              <a:rPr lang="en-US" altLang="en-US" sz="1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Conclusion: </a:t>
            </a:r>
            <a:r>
              <a:rPr lang="en-US" alt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simple critical rotation hypothesis is NOT </a:t>
            </a:r>
            <a:r>
              <a:rPr lang="en-US" alt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sufficient to </a:t>
            </a:r>
            <a:r>
              <a:rPr lang="en-US" alt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explain stability, new theory needed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6200" y="2671860"/>
            <a:ext cx="6477000" cy="301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eaLnBrk="0" hangingPunct="0"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buSzPct val="180000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buClr>
                <a:srgbClr val="FF3300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573088" lvl="1" indent="-231775">
              <a:spcBef>
                <a:spcPct val="40000"/>
              </a:spcBef>
            </a:pPr>
            <a:r>
              <a:rPr lang="en-US" altLang="en-US" sz="1800" dirty="0" smtClean="0">
                <a:ea typeface="+mn-ea"/>
              </a:rPr>
              <a:t>NSTX using non-resonant (</a:t>
            </a:r>
            <a:r>
              <a:rPr lang="en-US" altLang="en-US" sz="1800" i="1" dirty="0" smtClean="0">
                <a:ea typeface="+mn-ea"/>
              </a:rPr>
              <a:t>n</a:t>
            </a:r>
            <a:r>
              <a:rPr lang="en-US" altLang="en-US" sz="1800" dirty="0" smtClean="0">
                <a:ea typeface="+mn-ea"/>
              </a:rPr>
              <a:t> = 3) magnetic braking by NTV yielded a growing RWM instability </a:t>
            </a:r>
            <a:r>
              <a:rPr lang="en-US" altLang="en-US" sz="1600" dirty="0" smtClean="0">
                <a:solidFill>
                  <a:srgbClr val="9900CC"/>
                </a:solidFill>
                <a:ea typeface="+mn-ea"/>
              </a:rPr>
              <a:t>(Sabbagh, et al., PRL </a:t>
            </a:r>
            <a:r>
              <a:rPr lang="en-US" altLang="en-US" sz="1600" b="1" dirty="0" smtClean="0">
                <a:solidFill>
                  <a:srgbClr val="9900CC"/>
                </a:solidFill>
                <a:ea typeface="+mn-ea"/>
              </a:rPr>
              <a:t>97</a:t>
            </a:r>
            <a:r>
              <a:rPr lang="en-US" altLang="en-US" sz="1600" dirty="0" smtClean="0">
                <a:solidFill>
                  <a:srgbClr val="9900CC"/>
                </a:solidFill>
                <a:ea typeface="+mn-ea"/>
              </a:rPr>
              <a:t> (2006</a:t>
            </a:r>
            <a:r>
              <a:rPr lang="en-US" altLang="en-US" sz="1600" dirty="0">
                <a:solidFill>
                  <a:srgbClr val="9900CC"/>
                </a:solidFill>
                <a:ea typeface="+mn-ea"/>
              </a:rPr>
              <a:t>) </a:t>
            </a:r>
            <a:r>
              <a:rPr lang="en-US" sz="1600" dirty="0">
                <a:solidFill>
                  <a:srgbClr val="9900CC"/>
                </a:solidFill>
                <a:ea typeface="+mn-ea"/>
              </a:rPr>
              <a:t>045004</a:t>
            </a:r>
            <a:r>
              <a:rPr lang="en-US" altLang="en-US" sz="1600" dirty="0" smtClean="0">
                <a:solidFill>
                  <a:srgbClr val="9900CC"/>
                </a:solidFill>
                <a:ea typeface="+mn-ea"/>
              </a:rPr>
              <a:t>)</a:t>
            </a:r>
            <a:r>
              <a:rPr lang="en-US" altLang="en-US" sz="1600" dirty="0" smtClean="0">
                <a:ea typeface="+mn-ea"/>
              </a:rPr>
              <a:t> </a:t>
            </a:r>
            <a:r>
              <a:rPr lang="en-US" altLang="en-US" sz="1800" dirty="0" smtClean="0">
                <a:ea typeface="+mn-ea"/>
              </a:rPr>
              <a:t>and </a:t>
            </a:r>
            <a:r>
              <a:rPr lang="en-US" altLang="en-US" sz="1800" u="sng" dirty="0" smtClean="0">
                <a:ea typeface="+mn-ea"/>
              </a:rPr>
              <a:t>did not</a:t>
            </a:r>
            <a:r>
              <a:rPr lang="en-US" altLang="en-US" sz="1800" dirty="0" smtClean="0">
                <a:ea typeface="+mn-ea"/>
              </a:rPr>
              <a:t> produce torque bifurcation </a:t>
            </a:r>
            <a:r>
              <a:rPr lang="en-US" altLang="en-US" sz="1600" dirty="0" smtClean="0">
                <a:solidFill>
                  <a:srgbClr val="9900CC"/>
                </a:solidFill>
                <a:ea typeface="+mn-ea"/>
              </a:rPr>
              <a:t>(Sontag, Sabbagh, et al. NF </a:t>
            </a:r>
            <a:r>
              <a:rPr lang="en-US" altLang="en-US" sz="1600" b="1" dirty="0" smtClean="0">
                <a:solidFill>
                  <a:srgbClr val="9900CC"/>
                </a:solidFill>
                <a:ea typeface="+mn-ea"/>
              </a:rPr>
              <a:t>47</a:t>
            </a:r>
            <a:r>
              <a:rPr lang="en-US" altLang="en-US" sz="1600" dirty="0" smtClean="0">
                <a:solidFill>
                  <a:srgbClr val="9900CC"/>
                </a:solidFill>
                <a:ea typeface="+mn-ea"/>
              </a:rPr>
              <a:t> (2007) 1005)</a:t>
            </a:r>
          </a:p>
          <a:p>
            <a:pPr marL="573088" lvl="1" indent="-231775">
              <a:spcBef>
                <a:spcPts val="1200"/>
              </a:spcBef>
            </a:pPr>
            <a:r>
              <a:rPr lang="en-US" altLang="en-US" sz="1800" dirty="0" smtClean="0">
                <a:ea typeface="+mn-ea"/>
                <a:sym typeface="Wingdings" panose="05000000000000000000" pitchFamily="2" charset="2"/>
              </a:rPr>
              <a:t>DIII-D with balanced NBI: RWM stable at plasma rotation less than 1% V</a:t>
            </a:r>
            <a:r>
              <a:rPr lang="en-US" altLang="en-US" sz="1800" baseline="-25000" dirty="0" smtClean="0">
                <a:ea typeface="+mn-ea"/>
                <a:sym typeface="Wingdings" panose="05000000000000000000" pitchFamily="2" charset="2"/>
              </a:rPr>
              <a:t>A</a:t>
            </a:r>
            <a:r>
              <a:rPr lang="en-US" altLang="en-US" sz="1800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en-US" altLang="en-US" sz="1600" dirty="0" smtClean="0">
                <a:solidFill>
                  <a:srgbClr val="9900CC"/>
                </a:solidFill>
                <a:ea typeface="+mn-ea"/>
                <a:sym typeface="Wingdings" panose="05000000000000000000" pitchFamily="2" charset="2"/>
              </a:rPr>
              <a:t>(Reimerdes </a:t>
            </a:r>
            <a:r>
              <a:rPr lang="en-US" altLang="en-US" sz="1600" dirty="0" smtClean="0">
                <a:solidFill>
                  <a:srgbClr val="9900CC"/>
                </a:solidFill>
              </a:rPr>
              <a:t>PPCF </a:t>
            </a:r>
            <a:r>
              <a:rPr lang="en-US" altLang="en-US" sz="1600" b="1" dirty="0">
                <a:solidFill>
                  <a:srgbClr val="9900CC"/>
                </a:solidFill>
              </a:rPr>
              <a:t>49</a:t>
            </a:r>
            <a:r>
              <a:rPr lang="en-US" altLang="en-US" sz="1600" dirty="0">
                <a:solidFill>
                  <a:srgbClr val="9900CC"/>
                </a:solidFill>
              </a:rPr>
              <a:t> (2007) B349</a:t>
            </a:r>
            <a:r>
              <a:rPr lang="en-US" altLang="en-US" sz="1600" dirty="0" smtClean="0">
                <a:solidFill>
                  <a:srgbClr val="9900CC"/>
                </a:solidFill>
                <a:ea typeface="+mn-ea"/>
                <a:sym typeface="Wingdings" panose="05000000000000000000" pitchFamily="2" charset="2"/>
              </a:rPr>
              <a:t>)</a:t>
            </a:r>
            <a:endParaRPr lang="en-US" altLang="en-US" sz="1800" dirty="0" smtClean="0">
              <a:ea typeface="+mn-ea"/>
            </a:endParaRPr>
          </a:p>
          <a:p>
            <a:pPr marL="573088" lvl="1" indent="-231775">
              <a:spcBef>
                <a:spcPts val="1800"/>
              </a:spcBef>
            </a:pPr>
            <a:r>
              <a:rPr lang="en-US" altLang="en-US" sz="1800" dirty="0" smtClean="0">
                <a:ea typeface="+mn-ea"/>
                <a:sym typeface="Wingdings" panose="05000000000000000000" pitchFamily="2" charset="2"/>
              </a:rPr>
              <a:t>NSTX: Berkery/Sabbagh showed RWM </a:t>
            </a:r>
            <a:r>
              <a:rPr lang="en-US" altLang="en-US" sz="1800" dirty="0" smtClean="0">
                <a:solidFill>
                  <a:srgbClr val="FF0000"/>
                </a:solidFill>
                <a:ea typeface="+mn-ea"/>
                <a:sym typeface="Wingdings" panose="05000000000000000000" pitchFamily="2" charset="2"/>
              </a:rPr>
              <a:t>instability at </a:t>
            </a:r>
            <a:r>
              <a:rPr lang="en-US" altLang="en-US" sz="1800" u="sng" dirty="0" smtClean="0">
                <a:solidFill>
                  <a:srgbClr val="FF0000"/>
                </a:solidFill>
                <a:ea typeface="+mn-ea"/>
                <a:sym typeface="Wingdings" panose="05000000000000000000" pitchFamily="2" charset="2"/>
              </a:rPr>
              <a:t>higher</a:t>
            </a:r>
            <a:r>
              <a:rPr lang="en-US" altLang="en-US" sz="1800" dirty="0" smtClean="0">
                <a:solidFill>
                  <a:srgbClr val="FF0000"/>
                </a:solidFill>
                <a:ea typeface="+mn-ea"/>
                <a:sym typeface="Wingdings" panose="05000000000000000000" pitchFamily="2" charset="2"/>
              </a:rPr>
              <a:t> plasma rotation</a:t>
            </a:r>
            <a:r>
              <a:rPr lang="en-US" altLang="en-US" sz="1800" dirty="0" smtClean="0">
                <a:ea typeface="+mn-ea"/>
                <a:sym typeface="Wingdings" panose="05000000000000000000" pitchFamily="2" charset="2"/>
              </a:rPr>
              <a:t> </a:t>
            </a:r>
            <a:r>
              <a:rPr lang="en-US" altLang="en-US" sz="1600" dirty="0" smtClean="0">
                <a:solidFill>
                  <a:srgbClr val="9900CC"/>
                </a:solidFill>
                <a:ea typeface="+mn-ea"/>
                <a:sym typeface="Wingdings" panose="05000000000000000000" pitchFamily="2" charset="2"/>
              </a:rPr>
              <a:t>(Sabbagh IAEA FEC 2008 paper </a:t>
            </a:r>
            <a:r>
              <a:rPr lang="en-US" sz="1600" dirty="0" smtClean="0">
                <a:solidFill>
                  <a:srgbClr val="9900CC"/>
                </a:solidFill>
              </a:rPr>
              <a:t>EX/5-1;</a:t>
            </a:r>
            <a:r>
              <a:rPr lang="en-US" sz="1600" dirty="0">
                <a:solidFill>
                  <a:srgbClr val="9900CC"/>
                </a:solidFill>
                <a:ea typeface="+mn-ea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9900CC"/>
                </a:solidFill>
                <a:cs typeface="Arial" pitchFamily="34" charset="0"/>
              </a:rPr>
              <a:t>Berkery, et al. PRL </a:t>
            </a:r>
            <a:r>
              <a:rPr lang="en-US" sz="1600" b="1" dirty="0" smtClean="0">
                <a:solidFill>
                  <a:srgbClr val="9900CC"/>
                </a:solidFill>
                <a:cs typeface="Arial" pitchFamily="34" charset="0"/>
              </a:rPr>
              <a:t>104</a:t>
            </a:r>
            <a:r>
              <a:rPr lang="en-US" sz="1600" dirty="0" smtClean="0">
                <a:solidFill>
                  <a:srgbClr val="9900CC"/>
                </a:solidFill>
                <a:cs typeface="Arial" pitchFamily="34" charset="0"/>
              </a:rPr>
              <a:t> (2010) 035003</a:t>
            </a:r>
            <a:endParaRPr lang="en-US" sz="1600" dirty="0">
              <a:solidFill>
                <a:srgbClr val="9900CC"/>
              </a:solidFill>
              <a:cs typeface="Arial" pitchFamily="34" charset="0"/>
            </a:endParaRPr>
          </a:p>
        </p:txBody>
      </p:sp>
      <p:pic>
        <p:nvPicPr>
          <p:cNvPr id="14" name="Picture 7" descr="wrot_norm_126496_small.psd                                     0046F3B0Macintosh HD                   B75E0785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90" y="4408495"/>
            <a:ext cx="2370760" cy="205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5888420" y="4527330"/>
            <a:ext cx="783787" cy="26276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8" name="Picture 17" descr="D3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10" y="5792910"/>
            <a:ext cx="609600" cy="34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79542"/>
            <a:ext cx="2652367" cy="212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/>
          <p:cNvCxnSpPr/>
          <p:nvPr/>
        </p:nvCxnSpPr>
        <p:spPr bwMode="auto">
          <a:xfrm>
            <a:off x="5966482" y="3679449"/>
            <a:ext cx="707588" cy="8348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8" name="Group 27"/>
          <p:cNvGrpSpPr/>
          <p:nvPr/>
        </p:nvGrpSpPr>
        <p:grpSpPr>
          <a:xfrm>
            <a:off x="7120760" y="3346031"/>
            <a:ext cx="838200" cy="303919"/>
            <a:chOff x="7924800" y="6532110"/>
            <a:chExt cx="838200" cy="303919"/>
          </a:xfrm>
        </p:grpSpPr>
        <p:sp>
          <p:nvSpPr>
            <p:cNvPr id="29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30" name="Picture 29" descr="nstx_logo_cnvrtd.ai [Converted].tif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7141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1923472" y="3803805"/>
            <a:ext cx="2115128" cy="328612"/>
          </a:xfrm>
          <a:prstGeom prst="rect">
            <a:avLst/>
          </a:prstGeom>
          <a:solidFill>
            <a:srgbClr val="FFFF99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pic>
        <p:nvPicPr>
          <p:cNvPr id="31" name="Picture 4" descr="http://www.davidpace.com/wp-content/uploads/2015/11/tokamak_geometr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0" t="10137" r="11842"/>
          <a:stretch/>
        </p:blipFill>
        <p:spPr bwMode="auto">
          <a:xfrm>
            <a:off x="4908550" y="1450699"/>
            <a:ext cx="3854450" cy="251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930514" y="6096867"/>
            <a:ext cx="990600" cy="328612"/>
          </a:xfrm>
          <a:prstGeom prst="rect">
            <a:avLst/>
          </a:prstGeom>
          <a:solidFill>
            <a:srgbClr val="FFFF99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graphicFrame>
        <p:nvGraphicFramePr>
          <p:cNvPr id="17807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80134"/>
              </p:ext>
            </p:extLst>
          </p:nvPr>
        </p:nvGraphicFramePr>
        <p:xfrm>
          <a:off x="228600" y="4876800"/>
          <a:ext cx="56388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4" name="Equation" r:id="rId5" imgW="3200400" imgH="609600" progId="Equation.3">
                  <p:embed/>
                </p:oleObj>
              </mc:Choice>
              <mc:Fallback>
                <p:oleObj name="Equation" r:id="rId5" imgW="32004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876800"/>
                        <a:ext cx="563880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0740" name="Rectangle 4"/>
          <p:cNvSpPr>
            <a:spLocks noChangeArrowheads="1"/>
          </p:cNvSpPr>
          <p:nvPr/>
        </p:nvSpPr>
        <p:spPr bwMode="auto">
          <a:xfrm>
            <a:off x="46180" y="951344"/>
            <a:ext cx="4495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eaLnBrk="0" hangingPunct="0"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buSzPct val="180000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buClr>
                <a:srgbClr val="FF3300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en-US" sz="2000" dirty="0" smtClean="0">
                <a:ea typeface="+mn-ea"/>
              </a:rPr>
              <a:t>Kinetic modification to ideal MHD</a:t>
            </a:r>
          </a:p>
          <a:p>
            <a:pPr>
              <a:spcBef>
                <a:spcPct val="40000"/>
              </a:spcBef>
            </a:pPr>
            <a:endParaRPr lang="en-US" altLang="en-US" sz="2000" dirty="0">
              <a:ea typeface="+mn-ea"/>
            </a:endParaRPr>
          </a:p>
          <a:p>
            <a:pPr>
              <a:spcBef>
                <a:spcPct val="40000"/>
              </a:spcBef>
            </a:pPr>
            <a:endParaRPr lang="en-US" altLang="en-US" sz="2000" dirty="0" smtClean="0">
              <a:ea typeface="+mn-ea"/>
            </a:endParaRPr>
          </a:p>
          <a:p>
            <a:pPr>
              <a:spcBef>
                <a:spcPct val="40000"/>
              </a:spcBef>
            </a:pPr>
            <a:r>
              <a:rPr lang="en-US" altLang="en-US" sz="2000" dirty="0" smtClean="0">
                <a:ea typeface="+mn-ea"/>
              </a:rPr>
              <a:t>Stability depends on</a:t>
            </a:r>
          </a:p>
          <a:p>
            <a:pPr lvl="1">
              <a:spcBef>
                <a:spcPts val="300"/>
              </a:spcBef>
            </a:pPr>
            <a:r>
              <a:rPr lang="en-US" altLang="en-US" sz="1800" u="sng" dirty="0" smtClean="0">
                <a:solidFill>
                  <a:srgbClr val="FF0000"/>
                </a:solidFill>
                <a:ea typeface="+mn-ea"/>
              </a:rPr>
              <a:t>Trapped / circulating ions, trapped electrons</a:t>
            </a:r>
          </a:p>
          <a:p>
            <a:pPr lvl="1">
              <a:spcBef>
                <a:spcPts val="300"/>
              </a:spcBef>
            </a:pPr>
            <a:r>
              <a:rPr lang="en-US" altLang="en-US" sz="1800" dirty="0" smtClean="0">
                <a:solidFill>
                  <a:srgbClr val="000000"/>
                </a:solidFill>
                <a:ea typeface="+mn-ea"/>
              </a:rPr>
              <a:t>Particle </a:t>
            </a:r>
            <a:r>
              <a:rPr lang="en-US" altLang="en-US" sz="1800" u="sng" dirty="0" err="1" smtClean="0">
                <a:solidFill>
                  <a:srgbClr val="FF0000"/>
                </a:solidFill>
                <a:ea typeface="+mn-ea"/>
              </a:rPr>
              <a:t>collisionality</a:t>
            </a:r>
            <a:endParaRPr lang="en-US" altLang="en-US" sz="1800" u="sng" dirty="0" smtClean="0">
              <a:solidFill>
                <a:srgbClr val="FF0000"/>
              </a:solidFill>
              <a:ea typeface="+mn-ea"/>
            </a:endParaRPr>
          </a:p>
          <a:p>
            <a:pPr lvl="1">
              <a:spcBef>
                <a:spcPts val="300"/>
              </a:spcBef>
            </a:pPr>
            <a:r>
              <a:rPr lang="en-US" altLang="en-US" sz="1800" dirty="0" smtClean="0">
                <a:solidFill>
                  <a:srgbClr val="000000"/>
                </a:solidFill>
                <a:ea typeface="+mn-ea"/>
              </a:rPr>
              <a:t>Energetic particle (EP) population</a:t>
            </a:r>
          </a:p>
          <a:p>
            <a:pPr lvl="1">
              <a:spcBef>
                <a:spcPts val="300"/>
              </a:spcBef>
            </a:pPr>
            <a:r>
              <a:rPr lang="en-US" altLang="en-US" sz="1800" dirty="0" smtClean="0">
                <a:solidFill>
                  <a:srgbClr val="000000"/>
                </a:solidFill>
                <a:ea typeface="+mn-ea"/>
              </a:rPr>
              <a:t>Integrated </a:t>
            </a:r>
            <a:r>
              <a:rPr lang="en-US" altLang="en-US" sz="1800" i="1" u="sng" dirty="0" err="1" smtClean="0">
                <a:solidFill>
                  <a:srgbClr val="FF0000"/>
                </a:solidFill>
                <a:latin typeface="Symbol" pitchFamily="18" charset="2"/>
                <a:ea typeface="+mn-ea"/>
              </a:rPr>
              <a:t>w</a:t>
            </a:r>
            <a:r>
              <a:rPr lang="en-US" altLang="en-US" sz="1600" i="1" u="sng" baseline="-25000" dirty="0" err="1" smtClean="0">
                <a:solidFill>
                  <a:srgbClr val="FF0000"/>
                </a:solidFill>
                <a:latin typeface="Symbol" pitchFamily="18" charset="2"/>
                <a:ea typeface="+mn-ea"/>
              </a:rPr>
              <a:t>f</a:t>
            </a:r>
            <a:r>
              <a:rPr lang="en-US" altLang="en-US" sz="1800" u="sng" dirty="0" smtClean="0">
                <a:solidFill>
                  <a:srgbClr val="FF0000"/>
                </a:solidFill>
                <a:ea typeface="+mn-ea"/>
              </a:rPr>
              <a:t> profile matters!!! </a:t>
            </a:r>
            <a:r>
              <a:rPr lang="en-US" altLang="en-US" sz="1800" dirty="0" smtClean="0">
                <a:solidFill>
                  <a:srgbClr val="000000"/>
                </a:solidFill>
                <a:ea typeface="+mn-ea"/>
              </a:rPr>
              <a:t>: broad rotation resonances in </a:t>
            </a:r>
            <a:r>
              <a:rPr lang="en-US" altLang="en-US" sz="1800" i="1" dirty="0" err="1" smtClean="0">
                <a:solidFill>
                  <a:srgbClr val="000000"/>
                </a:solidFill>
                <a:latin typeface="Symbol" pitchFamily="18" charset="2"/>
                <a:ea typeface="+mn-ea"/>
              </a:rPr>
              <a:t>d</a:t>
            </a:r>
            <a:r>
              <a:rPr lang="en-US" altLang="en-US" sz="1800" i="1" dirty="0" err="1" smtClean="0">
                <a:solidFill>
                  <a:srgbClr val="000000"/>
                </a:solidFill>
                <a:ea typeface="+mn-ea"/>
              </a:rPr>
              <a:t>W</a:t>
            </a:r>
            <a:r>
              <a:rPr lang="en-US" altLang="en-US" sz="1800" i="1" baseline="-25000" dirty="0" err="1" smtClean="0">
                <a:solidFill>
                  <a:srgbClr val="000000"/>
                </a:solidFill>
                <a:ea typeface="+mn-ea"/>
              </a:rPr>
              <a:t>K</a:t>
            </a:r>
            <a:r>
              <a:rPr lang="en-US" altLang="en-US" sz="1800" dirty="0" smtClean="0">
                <a:solidFill>
                  <a:srgbClr val="000000"/>
                </a:solidFill>
                <a:ea typeface="+mn-ea"/>
              </a:rPr>
              <a:t> </a:t>
            </a:r>
            <a:endParaRPr lang="en-US" altLang="en-US" sz="1800" baseline="-25000" dirty="0" smtClean="0">
              <a:solidFill>
                <a:srgbClr val="000000"/>
              </a:solidFill>
              <a:ea typeface="+mn-ea"/>
            </a:endParaRPr>
          </a:p>
          <a:p>
            <a:pPr>
              <a:spcBef>
                <a:spcPct val="20000"/>
              </a:spcBef>
            </a:pPr>
            <a:endParaRPr lang="en-US" altLang="en-US" sz="2000" dirty="0" smtClean="0">
              <a:ea typeface="+mn-ea"/>
            </a:endParaRPr>
          </a:p>
        </p:txBody>
      </p:sp>
      <p:sp>
        <p:nvSpPr>
          <p:cNvPr id="1780741" name="Text Box 5"/>
          <p:cNvSpPr txBox="1">
            <a:spLocks noChangeArrowheads="1"/>
          </p:cNvSpPr>
          <p:nvPr/>
        </p:nvSpPr>
        <p:spPr bwMode="auto">
          <a:xfrm>
            <a:off x="838200" y="4528252"/>
            <a:ext cx="39453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800" u="sng" dirty="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plasma integral over particle energy</a:t>
            </a:r>
          </a:p>
        </p:txBody>
      </p:sp>
      <p:sp>
        <p:nvSpPr>
          <p:cNvPr id="1780744" name="Rectangle 8"/>
          <p:cNvSpPr>
            <a:spLocks noChangeArrowheads="1"/>
          </p:cNvSpPr>
          <p:nvPr/>
        </p:nvSpPr>
        <p:spPr bwMode="auto">
          <a:xfrm>
            <a:off x="0" y="3044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graphicFrame>
        <p:nvGraphicFramePr>
          <p:cNvPr id="17807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275869"/>
              </p:ext>
            </p:extLst>
          </p:nvPr>
        </p:nvGraphicFramePr>
        <p:xfrm>
          <a:off x="688007" y="1361509"/>
          <a:ext cx="2455862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5" name="Equation" r:id="rId7" imgW="1320480" imgH="431640" progId="Equation.DSMT4">
                  <p:embed/>
                </p:oleObj>
              </mc:Choice>
              <mc:Fallback>
                <p:oleObj name="Equation" r:id="rId7" imgW="13204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007" y="1361509"/>
                        <a:ext cx="2455862" cy="811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0746" name="Rectangle 10"/>
          <p:cNvSpPr>
            <a:spLocks noChangeArrowheads="1"/>
          </p:cNvSpPr>
          <p:nvPr/>
        </p:nvSpPr>
        <p:spPr bwMode="auto">
          <a:xfrm>
            <a:off x="3733800" y="6111875"/>
            <a:ext cx="1079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u="sng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collisionality</a:t>
            </a:r>
          </a:p>
        </p:txBody>
      </p:sp>
      <p:sp>
        <p:nvSpPr>
          <p:cNvPr id="1780747" name="Rectangle 11"/>
          <p:cNvSpPr>
            <a:spLocks noChangeArrowheads="1"/>
          </p:cNvSpPr>
          <p:nvPr/>
        </p:nvSpPr>
        <p:spPr bwMode="auto">
          <a:xfrm>
            <a:off x="5027063" y="6086764"/>
            <a:ext cx="3722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800" i="1" u="sng" dirty="0" err="1" smtClean="0">
                <a:solidFill>
                  <a:srgbClr val="FF0000"/>
                </a:solidFill>
                <a:latin typeface="Symbol" pitchFamily="18" charset="2"/>
                <a:ea typeface="+mn-ea"/>
              </a:rPr>
              <a:t>w</a:t>
            </a:r>
            <a:r>
              <a:rPr lang="en-US" altLang="en-US" sz="1600" i="1" u="sng" baseline="-25000" dirty="0" err="1" smtClean="0">
                <a:solidFill>
                  <a:srgbClr val="FF0000"/>
                </a:solidFill>
                <a:latin typeface="Symbol" pitchFamily="18" charset="2"/>
                <a:ea typeface="+mn-ea"/>
              </a:rPr>
              <a:t>f</a:t>
            </a:r>
            <a:r>
              <a:rPr lang="en-US" altLang="en-US" sz="1600" u="sng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 profile (enters through </a:t>
            </a:r>
            <a:r>
              <a:rPr lang="en-US" altLang="en-US" sz="1600" u="sng" dirty="0" err="1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ExB</a:t>
            </a:r>
            <a:r>
              <a:rPr lang="en-US" altLang="en-US" sz="1600" u="sng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 frequency)</a:t>
            </a:r>
          </a:p>
        </p:txBody>
      </p:sp>
      <p:sp>
        <p:nvSpPr>
          <p:cNvPr id="1780748" name="Rectangle 12"/>
          <p:cNvSpPr>
            <a:spLocks noChangeArrowheads="1"/>
          </p:cNvSpPr>
          <p:nvPr/>
        </p:nvSpPr>
        <p:spPr bwMode="auto">
          <a:xfrm>
            <a:off x="0" y="2963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1780749" name="Line 13"/>
          <p:cNvSpPr>
            <a:spLocks noChangeShapeType="1"/>
          </p:cNvSpPr>
          <p:nvPr/>
        </p:nvSpPr>
        <p:spPr bwMode="auto">
          <a:xfrm flipH="1" flipV="1">
            <a:off x="3289300" y="5770562"/>
            <a:ext cx="596900" cy="325438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1780752" name="Rectangle 16"/>
          <p:cNvSpPr>
            <a:spLocks noChangeArrowheads="1"/>
          </p:cNvSpPr>
          <p:nvPr/>
        </p:nvSpPr>
        <p:spPr bwMode="auto">
          <a:xfrm>
            <a:off x="601663" y="6111875"/>
            <a:ext cx="1377950" cy="2444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u="sng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precession drift</a:t>
            </a:r>
          </a:p>
        </p:txBody>
      </p:sp>
      <p:sp>
        <p:nvSpPr>
          <p:cNvPr id="1780753" name="Line 17"/>
          <p:cNvSpPr>
            <a:spLocks noChangeShapeType="1"/>
          </p:cNvSpPr>
          <p:nvPr/>
        </p:nvSpPr>
        <p:spPr bwMode="auto">
          <a:xfrm flipV="1">
            <a:off x="1219200" y="5810250"/>
            <a:ext cx="381000" cy="3143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1780754" name="Rectangle 18"/>
          <p:cNvSpPr>
            <a:spLocks noChangeArrowheads="1"/>
          </p:cNvSpPr>
          <p:nvPr/>
        </p:nvSpPr>
        <p:spPr bwMode="auto">
          <a:xfrm>
            <a:off x="2452541" y="6111875"/>
            <a:ext cx="67165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u="sng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bounce</a:t>
            </a:r>
          </a:p>
        </p:txBody>
      </p:sp>
      <p:sp>
        <p:nvSpPr>
          <p:cNvPr id="1780755" name="Line 19"/>
          <p:cNvSpPr>
            <a:spLocks noChangeShapeType="1"/>
          </p:cNvSpPr>
          <p:nvPr/>
        </p:nvSpPr>
        <p:spPr bwMode="auto">
          <a:xfrm flipH="1" flipV="1">
            <a:off x="2362200" y="5759450"/>
            <a:ext cx="3048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1780756" name="Rectangle 10"/>
          <p:cNvSpPr>
            <a:spLocks noChangeArrowheads="1"/>
          </p:cNvSpPr>
          <p:nvPr/>
        </p:nvSpPr>
        <p:spPr bwMode="auto">
          <a:xfrm>
            <a:off x="0" y="10309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3333CC"/>
                </a:solidFill>
                <a:latin typeface="Arial" pitchFamily="34" charset="0"/>
                <a:ea typeface="+mn-ea"/>
              </a:rPr>
              <a:t>Drift kinetic theory energy functional (Hu/Betti) includes </a:t>
            </a:r>
            <a:r>
              <a:rPr lang="en-US" altLang="en-US" b="1" dirty="0">
                <a:solidFill>
                  <a:srgbClr val="FF0000"/>
                </a:solidFill>
                <a:latin typeface="Arial" pitchFamily="34" charset="0"/>
                <a:ea typeface="+mn-ea"/>
              </a:rPr>
              <a:t>key precession drift resonance</a:t>
            </a:r>
            <a:r>
              <a:rPr lang="en-US" altLang="en-US" b="1" dirty="0">
                <a:solidFill>
                  <a:srgbClr val="3333CC"/>
                </a:solidFill>
                <a:latin typeface="Arial" pitchFamily="34" charset="0"/>
                <a:ea typeface="+mn-ea"/>
              </a:rPr>
              <a:t> as stabilizing </a:t>
            </a:r>
            <a:r>
              <a:rPr lang="en-US" altLang="en-US" b="1" dirty="0" smtClean="0">
                <a:solidFill>
                  <a:srgbClr val="3333CC"/>
                </a:solidFill>
                <a:latin typeface="Arial" pitchFamily="34" charset="0"/>
                <a:ea typeface="+mn-ea"/>
              </a:rPr>
              <a:t>mechanism</a:t>
            </a:r>
            <a:r>
              <a:rPr lang="en-US" altLang="en-US" u="sng" dirty="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 </a:t>
            </a: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6068292" y="3456708"/>
            <a:ext cx="1295400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en-US" sz="1600" u="sng" dirty="0" smtClean="0">
                <a:latin typeface="Helvetica" pitchFamily="34" charset="0"/>
                <a:ea typeface="+mn-ea"/>
              </a:rPr>
              <a:t>ion gyro-orbit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600" u="sng" dirty="0">
                <a:latin typeface="Helvetica" pitchFamily="34" charset="0"/>
                <a:ea typeface="+mn-ea"/>
              </a:rPr>
              <a:t>a</a:t>
            </a:r>
            <a:r>
              <a:rPr lang="en-US" altLang="en-US" sz="1600" u="sng" dirty="0" smtClean="0">
                <a:latin typeface="Helvetica" pitchFamily="34" charset="0"/>
                <a:ea typeface="+mn-ea"/>
              </a:rPr>
              <a:t>nd trajectory</a:t>
            </a: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4730606" y="3990201"/>
            <a:ext cx="425175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200" dirty="0" smtClean="0">
                <a:solidFill>
                  <a:srgbClr val="6600FF"/>
                </a:solidFill>
                <a:latin typeface="+mj-lt"/>
              </a:rPr>
              <a:t>(Fig. adapted from R. Pitts et al., Physics World (Mar 2006))</a:t>
            </a: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5736969" y="914400"/>
            <a:ext cx="20354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1600" u="sng" dirty="0" smtClean="0">
                <a:solidFill>
                  <a:srgbClr val="6600FF"/>
                </a:solidFill>
                <a:latin typeface="Helvetica" pitchFamily="34" charset="0"/>
                <a:ea typeface="+mn-ea"/>
              </a:rPr>
              <a:t>Trapped particle orbit</a:t>
            </a:r>
            <a:r>
              <a:rPr lang="en-US" altLang="en-US" sz="1600" u="sng" dirty="0">
                <a:solidFill>
                  <a:srgbClr val="6600FF"/>
                </a:solidFill>
                <a:latin typeface="Helvetica" pitchFamily="34" charset="0"/>
                <a:ea typeface="+mn-ea"/>
              </a:rPr>
              <a:t> </a:t>
            </a:r>
            <a:r>
              <a:rPr lang="en-US" altLang="en-US" sz="1600" u="sng" dirty="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precession drift</a:t>
            </a:r>
          </a:p>
        </p:txBody>
      </p:sp>
      <p:sp>
        <p:nvSpPr>
          <p:cNvPr id="44" name="Rectangle 16"/>
          <p:cNvSpPr>
            <a:spLocks noChangeArrowheads="1"/>
          </p:cNvSpPr>
          <p:nvPr/>
        </p:nvSpPr>
        <p:spPr bwMode="auto">
          <a:xfrm>
            <a:off x="8280242" y="1157100"/>
            <a:ext cx="82450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1600" u="sng" dirty="0" smtClean="0">
                <a:solidFill>
                  <a:srgbClr val="6600FF"/>
                </a:solidFill>
                <a:latin typeface="Helvetica" pitchFamily="34" charset="0"/>
                <a:ea typeface="+mn-ea"/>
              </a:rPr>
              <a:t>Trapped particle</a:t>
            </a:r>
          </a:p>
          <a:p>
            <a:pPr algn="ctr" eaLnBrk="1" hangingPunct="1">
              <a:spcBef>
                <a:spcPts val="0"/>
              </a:spcBef>
            </a:pPr>
            <a:r>
              <a:rPr lang="en-US" altLang="en-US" sz="1600" u="sng" dirty="0" smtClean="0">
                <a:solidFill>
                  <a:srgbClr val="6600FF"/>
                </a:solidFill>
                <a:latin typeface="Helvetica" pitchFamily="34" charset="0"/>
                <a:ea typeface="+mn-ea"/>
              </a:rPr>
              <a:t>orbit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516738" y="1936970"/>
            <a:ext cx="245921" cy="589930"/>
            <a:chOff x="8520838" y="1924670"/>
            <a:chExt cx="245921" cy="589930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flipH="1">
              <a:off x="8520838" y="2378260"/>
              <a:ext cx="245921" cy="13634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8763000" y="1924670"/>
              <a:ext cx="3759" cy="461791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9" name="Text Box 32"/>
          <p:cNvSpPr txBox="1">
            <a:spLocks noChangeArrowheads="1"/>
          </p:cNvSpPr>
          <p:nvPr/>
        </p:nvSpPr>
        <p:spPr bwMode="auto">
          <a:xfrm>
            <a:off x="6296892" y="5112603"/>
            <a:ext cx="2542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dirty="0" smtClean="0">
                <a:solidFill>
                  <a:srgbClr val="FF0000"/>
                </a:solidFill>
                <a:latin typeface="+mn-lt"/>
                <a:ea typeface="+mn-ea"/>
              </a:rPr>
              <a:t>EP integral component </a:t>
            </a:r>
            <a:r>
              <a:rPr lang="en-US" altLang="en-US" sz="1600" dirty="0" smtClean="0">
                <a:latin typeface="+mn-lt"/>
                <a:ea typeface="+mn-ea"/>
              </a:rPr>
              <a:t>is dominated by precession drift term</a:t>
            </a:r>
          </a:p>
        </p:txBody>
      </p:sp>
      <p:sp>
        <p:nvSpPr>
          <p:cNvPr id="70" name="Line 13"/>
          <p:cNvSpPr>
            <a:spLocks noChangeShapeType="1"/>
          </p:cNvSpPr>
          <p:nvPr/>
        </p:nvSpPr>
        <p:spPr bwMode="auto">
          <a:xfrm flipH="1">
            <a:off x="5998442" y="5289550"/>
            <a:ext cx="298450" cy="5556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4482220" y="1182469"/>
            <a:ext cx="9279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1400" u="sng" dirty="0" smtClean="0">
                <a:solidFill>
                  <a:srgbClr val="6600FF"/>
                </a:solidFill>
                <a:latin typeface="Helvetica" pitchFamily="34" charset="0"/>
                <a:ea typeface="+mn-ea"/>
              </a:rPr>
              <a:t>Trapped orbit 2D</a:t>
            </a:r>
          </a:p>
          <a:p>
            <a:pPr algn="ctr" eaLnBrk="1" hangingPunct="1">
              <a:spcBef>
                <a:spcPts val="0"/>
              </a:spcBef>
            </a:pPr>
            <a:r>
              <a:rPr lang="en-US" altLang="en-US" sz="1400" u="sng" dirty="0" smtClean="0">
                <a:solidFill>
                  <a:srgbClr val="6600FF"/>
                </a:solidFill>
                <a:latin typeface="Helvetica" pitchFamily="34" charset="0"/>
                <a:ea typeface="+mn-ea"/>
              </a:rPr>
              <a:t>projections</a:t>
            </a:r>
          </a:p>
        </p:txBody>
      </p:sp>
      <p:grpSp>
        <p:nvGrpSpPr>
          <p:cNvPr id="39" name="Group 38"/>
          <p:cNvGrpSpPr/>
          <p:nvPr/>
        </p:nvGrpSpPr>
        <p:grpSpPr>
          <a:xfrm flipH="1">
            <a:off x="4722222" y="1895764"/>
            <a:ext cx="245921" cy="829704"/>
            <a:chOff x="8520838" y="1924670"/>
            <a:chExt cx="245921" cy="589930"/>
          </a:xfrm>
        </p:grpSpPr>
        <p:cxnSp>
          <p:nvCxnSpPr>
            <p:cNvPr id="40" name="Straight Arrow Connector 39"/>
            <p:cNvCxnSpPr/>
            <p:nvPr/>
          </p:nvCxnSpPr>
          <p:spPr bwMode="auto">
            <a:xfrm flipH="1">
              <a:off x="8520838" y="2378260"/>
              <a:ext cx="245921" cy="13634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8763000" y="1924670"/>
              <a:ext cx="3759" cy="461791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7" name="Line 13"/>
          <p:cNvSpPr>
            <a:spLocks noChangeShapeType="1"/>
          </p:cNvSpPr>
          <p:nvPr/>
        </p:nvSpPr>
        <p:spPr bwMode="auto">
          <a:xfrm flipH="1" flipV="1">
            <a:off x="3886200" y="5759450"/>
            <a:ext cx="1111470" cy="378208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200" smtClean="0">
              <a:solidFill>
                <a:srgbClr val="1822CD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42" name="Text Box 32"/>
          <p:cNvSpPr txBox="1">
            <a:spLocks noChangeArrowheads="1"/>
          </p:cNvSpPr>
          <p:nvPr/>
        </p:nvSpPr>
        <p:spPr bwMode="auto">
          <a:xfrm>
            <a:off x="5213130" y="4398580"/>
            <a:ext cx="3702050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9900CC"/>
                </a:solidFill>
                <a:latin typeface="+mn-lt"/>
                <a:ea typeface="+mn-ea"/>
              </a:rPr>
              <a:t>(Hu, Betti, et al., </a:t>
            </a:r>
            <a:r>
              <a:rPr lang="en-US" altLang="en-US" sz="1600" dirty="0" err="1" smtClean="0">
                <a:solidFill>
                  <a:srgbClr val="9900CC"/>
                </a:solidFill>
                <a:latin typeface="+mn-lt"/>
                <a:ea typeface="+mn-ea"/>
              </a:rPr>
              <a:t>PoP</a:t>
            </a:r>
            <a:r>
              <a:rPr lang="en-US" altLang="en-US" sz="1600" dirty="0" smtClean="0">
                <a:solidFill>
                  <a:srgbClr val="9900CC"/>
                </a:solidFill>
                <a:latin typeface="+mn-lt"/>
                <a:ea typeface="+mn-ea"/>
              </a:rPr>
              <a:t> </a:t>
            </a:r>
            <a:r>
              <a:rPr lang="en-US" altLang="en-US" sz="1600" b="1" dirty="0" smtClean="0">
                <a:solidFill>
                  <a:srgbClr val="9900CC"/>
                </a:solidFill>
                <a:latin typeface="+mn-lt"/>
                <a:ea typeface="+mn-ea"/>
              </a:rPr>
              <a:t>12</a:t>
            </a:r>
            <a:r>
              <a:rPr lang="en-US" altLang="en-US" sz="1600" dirty="0" smtClean="0">
                <a:solidFill>
                  <a:srgbClr val="9900CC"/>
                </a:solidFill>
                <a:latin typeface="+mn-lt"/>
                <a:ea typeface="+mn-ea"/>
              </a:rPr>
              <a:t> (2005</a:t>
            </a:r>
            <a:r>
              <a:rPr lang="en-US" altLang="en-US" sz="1600" dirty="0">
                <a:solidFill>
                  <a:srgbClr val="9900CC"/>
                </a:solidFill>
                <a:latin typeface="+mn-lt"/>
                <a:ea typeface="+mn-ea"/>
              </a:rPr>
              <a:t>) 057301)</a:t>
            </a:r>
            <a:endParaRPr lang="en-US" altLang="en-US" sz="1600" dirty="0" smtClean="0">
              <a:solidFill>
                <a:srgbClr val="9900CC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13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Kinetic modifications </a:t>
            </a:r>
            <a:r>
              <a:rPr lang="en-US" dirty="0" smtClean="0"/>
              <a:t>show </a:t>
            </a:r>
            <a:r>
              <a:rPr lang="en-US" dirty="0"/>
              <a:t>decrease in RWM stability at relatively high </a:t>
            </a:r>
            <a:r>
              <a:rPr lang="en-US" dirty="0" err="1" smtClean="0">
                <a:latin typeface="Symbol" panose="05050102010706020507" pitchFamily="18" charset="2"/>
              </a:rPr>
              <a:t>w</a:t>
            </a:r>
            <a:r>
              <a:rPr lang="en-US" sz="2000" baseline="-25000" dirty="0" err="1" smtClean="0">
                <a:latin typeface="Symbol" panose="05050102010706020507" pitchFamily="18" charset="2"/>
              </a:rPr>
              <a:t>f</a:t>
            </a:r>
            <a:r>
              <a:rPr lang="en-US" dirty="0" smtClean="0"/>
              <a:t> </a:t>
            </a:r>
            <a:r>
              <a:rPr lang="en-US" dirty="0"/>
              <a:t>– consistent with </a:t>
            </a:r>
            <a:r>
              <a:rPr lang="en-US" dirty="0" smtClean="0"/>
              <a:t>experiment (</a:t>
            </a:r>
            <a:r>
              <a:rPr lang="en-US" dirty="0">
                <a:solidFill>
                  <a:srgbClr val="FF0000"/>
                </a:solidFill>
              </a:rPr>
              <a:t>MISK</a:t>
            </a:r>
            <a:r>
              <a:rPr lang="en-US" dirty="0"/>
              <a:t> code) </a:t>
            </a:r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152400" y="6114106"/>
            <a:ext cx="89154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dirty="0">
                <a:solidFill>
                  <a:srgbClr val="9900CC"/>
                </a:solidFill>
              </a:rPr>
              <a:t>S.A. Sabbagh</a:t>
            </a:r>
            <a:r>
              <a:rPr lang="en-US" sz="1600" dirty="0" smtClean="0">
                <a:solidFill>
                  <a:srgbClr val="9900CC"/>
                </a:solidFill>
              </a:rPr>
              <a:t>, J.W. Berkery, et </a:t>
            </a:r>
            <a:r>
              <a:rPr lang="en-US" sz="1600" dirty="0">
                <a:solidFill>
                  <a:srgbClr val="9900CC"/>
                </a:solidFill>
              </a:rPr>
              <a:t>al., </a:t>
            </a:r>
            <a:r>
              <a:rPr lang="en-US" sz="1600" dirty="0" smtClean="0">
                <a:solidFill>
                  <a:srgbClr val="9900CC"/>
                </a:solidFill>
              </a:rPr>
              <a:t>IAEA Fusion Energy Conference (FEC) 2008 (paper EX/5-1)</a:t>
            </a:r>
            <a:endParaRPr lang="en-US" sz="1600" dirty="0">
              <a:solidFill>
                <a:srgbClr val="9900CC"/>
              </a:solidFill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100263" y="4522080"/>
            <a:ext cx="2205037" cy="5540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1" smtClean="0">
              <a:solidFill>
                <a:srgbClr val="000000"/>
              </a:solidFill>
              <a:latin typeface="Helvetica" pitchFamily="34" charset="0"/>
              <a:ea typeface="+mn-ea"/>
            </a:endParaRPr>
          </a:p>
        </p:txBody>
      </p:sp>
      <p:pic>
        <p:nvPicPr>
          <p:cNvPr id="32" name="Picture 3" descr="stabilityplo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9294" r="11189" b="5389"/>
          <a:stretch>
            <a:fillRect/>
          </a:stretch>
        </p:blipFill>
        <p:spPr bwMode="auto">
          <a:xfrm>
            <a:off x="4419600" y="1647825"/>
            <a:ext cx="4592638" cy="38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Rotati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3"/>
          <a:stretch>
            <a:fillRect/>
          </a:stretch>
        </p:blipFill>
        <p:spPr bwMode="auto">
          <a:xfrm>
            <a:off x="152400" y="1468437"/>
            <a:ext cx="4119563" cy="27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103188" y="4558593"/>
            <a:ext cx="43402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marL="342900" indent="-342900">
              <a:lnSpc>
                <a:spcPct val="80000"/>
              </a:lnSpc>
              <a:spcBef>
                <a:spcPct val="70000"/>
              </a:spcBef>
              <a:buClr>
                <a:srgbClr val="F70606"/>
              </a:buClr>
              <a:buSzPct val="75000"/>
              <a:buFont typeface="Wingdings" pitchFamily="2" charset="2"/>
              <a:buChar char="q"/>
              <a:defRPr sz="2400">
                <a:solidFill>
                  <a:schemeClr val="accent1"/>
                </a:solidFill>
                <a:latin typeface="Helvetica" pitchFamily="34" charset="0"/>
              </a:defRPr>
            </a:lvl1pPr>
            <a:lvl2pPr marL="742950" indent="-285750">
              <a:lnSpc>
                <a:spcPct val="80000"/>
              </a:lnSpc>
              <a:spcBef>
                <a:spcPct val="50000"/>
              </a:spcBef>
              <a:buClr>
                <a:srgbClr val="5FCAFA"/>
              </a:buClr>
              <a:buSzPct val="8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lnSpc>
                <a:spcPct val="80000"/>
              </a:lnSpc>
              <a:spcBef>
                <a:spcPct val="50000"/>
              </a:spcBef>
              <a:buClr>
                <a:srgbClr val="F70606"/>
              </a:buClr>
              <a:buSzPct val="180000"/>
              <a:buChar char="•"/>
              <a:defRPr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lnSpc>
                <a:spcPct val="80000"/>
              </a:lnSpc>
              <a:spcBef>
                <a:spcPct val="50000"/>
              </a:spcBef>
              <a:buClr>
                <a:srgbClr val="5FCAFA"/>
              </a:buClr>
              <a:buSzPct val="65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lnSpc>
                <a:spcPct val="80000"/>
              </a:lnSpc>
              <a:spcBef>
                <a:spcPct val="50000"/>
              </a:spcBef>
              <a:buClr>
                <a:srgbClr val="F70606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lnSpc>
                <a:spcPct val="75000"/>
              </a:lnSpc>
            </a:pPr>
            <a:r>
              <a:rPr lang="en-US" altLang="en-US" sz="1800" smtClean="0">
                <a:solidFill>
                  <a:srgbClr val="0000FF"/>
                </a:solidFill>
                <a:ea typeface="+mn-ea"/>
              </a:rPr>
              <a:t>Marginal stable experimental plasma reconstruction, rotation profile </a:t>
            </a:r>
            <a:r>
              <a:rPr lang="en-US" altLang="en-US" sz="1800" smtClean="0">
                <a:solidFill>
                  <a:srgbClr val="0000FF"/>
                </a:solidFill>
                <a:latin typeface="Symbol" pitchFamily="18" charset="2"/>
                <a:ea typeface="+mn-ea"/>
              </a:rPr>
              <a:t>w</a:t>
            </a:r>
            <a:r>
              <a:rPr lang="en-US" altLang="en-US" sz="1800" baseline="-25000" smtClean="0">
                <a:solidFill>
                  <a:srgbClr val="0000FF"/>
                </a:solidFill>
                <a:latin typeface="Symbol" pitchFamily="18" charset="2"/>
                <a:ea typeface="+mn-ea"/>
              </a:rPr>
              <a:t>f</a:t>
            </a:r>
            <a:r>
              <a:rPr lang="en-US" altLang="en-US" sz="1800" baseline="30000" smtClean="0">
                <a:solidFill>
                  <a:srgbClr val="0000FF"/>
                </a:solidFill>
                <a:ea typeface="+mn-ea"/>
              </a:rPr>
              <a:t>exp</a:t>
            </a:r>
          </a:p>
          <a:p>
            <a:pPr>
              <a:lnSpc>
                <a:spcPct val="75000"/>
              </a:lnSpc>
            </a:pPr>
            <a:r>
              <a:rPr lang="en-US" altLang="en-US" sz="1800" smtClean="0">
                <a:solidFill>
                  <a:srgbClr val="0000FF"/>
                </a:solidFill>
                <a:ea typeface="+mn-ea"/>
              </a:rPr>
              <a:t>Variation of </a:t>
            </a:r>
            <a:r>
              <a:rPr lang="en-US" altLang="en-US" sz="1800" smtClean="0">
                <a:solidFill>
                  <a:srgbClr val="0000FF"/>
                </a:solidFill>
                <a:latin typeface="Symbol" pitchFamily="18" charset="2"/>
                <a:ea typeface="+mn-ea"/>
              </a:rPr>
              <a:t>w</a:t>
            </a:r>
            <a:r>
              <a:rPr lang="en-US" altLang="en-US" sz="1800" baseline="-25000" smtClean="0">
                <a:solidFill>
                  <a:srgbClr val="0000FF"/>
                </a:solidFill>
                <a:latin typeface="Symbol" pitchFamily="18" charset="2"/>
                <a:ea typeface="+mn-ea"/>
              </a:rPr>
              <a:t>f</a:t>
            </a:r>
            <a:r>
              <a:rPr lang="en-US" altLang="en-US" sz="1800" smtClean="0">
                <a:solidFill>
                  <a:srgbClr val="0000FF"/>
                </a:solidFill>
                <a:ea typeface="+mn-ea"/>
              </a:rPr>
              <a:t> away from marginal profile </a:t>
            </a:r>
            <a:r>
              <a:rPr lang="en-US" altLang="en-US" sz="1800" u="sng" smtClean="0">
                <a:solidFill>
                  <a:srgbClr val="0000FF"/>
                </a:solidFill>
                <a:ea typeface="+mn-ea"/>
              </a:rPr>
              <a:t>increases</a:t>
            </a:r>
            <a:r>
              <a:rPr lang="en-US" altLang="en-US" sz="1800" smtClean="0">
                <a:solidFill>
                  <a:srgbClr val="0000FF"/>
                </a:solidFill>
                <a:ea typeface="+mn-ea"/>
              </a:rPr>
              <a:t> stability</a:t>
            </a:r>
          </a:p>
          <a:p>
            <a:pPr>
              <a:lnSpc>
                <a:spcPct val="75000"/>
              </a:lnSpc>
            </a:pPr>
            <a:r>
              <a:rPr lang="en-US" altLang="en-US" sz="1800" smtClean="0">
                <a:solidFill>
                  <a:srgbClr val="0000FF"/>
                </a:solidFill>
                <a:ea typeface="+mn-ea"/>
              </a:rPr>
              <a:t>Unstable region at low </a:t>
            </a:r>
            <a:r>
              <a:rPr lang="en-US" altLang="en-US" sz="1800" smtClean="0">
                <a:solidFill>
                  <a:srgbClr val="0000FF"/>
                </a:solidFill>
                <a:latin typeface="Symbol" pitchFamily="18" charset="2"/>
                <a:ea typeface="+mn-ea"/>
              </a:rPr>
              <a:t>w</a:t>
            </a:r>
            <a:r>
              <a:rPr lang="en-US" altLang="en-US" sz="1800" baseline="-25000" smtClean="0">
                <a:solidFill>
                  <a:srgbClr val="0000FF"/>
                </a:solidFill>
                <a:latin typeface="Symbol" pitchFamily="18" charset="2"/>
                <a:ea typeface="+mn-ea"/>
              </a:rPr>
              <a:t>f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733425" y="1143000"/>
            <a:ext cx="3084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u="sng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Theoretical variation of </a:t>
            </a:r>
            <a:r>
              <a:rPr lang="en-US" altLang="en-US" sz="2000" u="sng" smtClean="0">
                <a:solidFill>
                  <a:srgbClr val="0000FF"/>
                </a:solidFill>
                <a:latin typeface="Symbol" pitchFamily="18" charset="2"/>
                <a:ea typeface="+mn-ea"/>
              </a:rPr>
              <a:t>w</a:t>
            </a:r>
            <a:r>
              <a:rPr lang="en-US" altLang="en-US" sz="2000" baseline="-25000" smtClean="0">
                <a:solidFill>
                  <a:srgbClr val="0000FF"/>
                </a:solidFill>
                <a:latin typeface="Symbol" pitchFamily="18" charset="2"/>
                <a:ea typeface="+mn-ea"/>
              </a:rPr>
              <a:t>f</a:t>
            </a:r>
            <a:endParaRPr lang="en-US" altLang="en-US" sz="2000" u="sng" smtClean="0">
              <a:solidFill>
                <a:srgbClr val="0000FF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2478088" y="1636712"/>
            <a:ext cx="1455737" cy="10699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Marginally stable</a:t>
            </a:r>
          </a:p>
          <a:p>
            <a:pPr algn="ctr"/>
            <a:r>
              <a:rPr lang="en-US" altLang="en-US" sz="16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experimental</a:t>
            </a:r>
          </a:p>
          <a:p>
            <a:pPr algn="ctr"/>
            <a:r>
              <a:rPr lang="en-US" altLang="en-US" sz="16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profile</a:t>
            </a:r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381000" y="32972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 sz="2000" b="1" smtClean="0">
              <a:solidFill>
                <a:srgbClr val="000000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00400" y="3297237"/>
            <a:ext cx="727075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1400" smtClean="0">
                <a:solidFill>
                  <a:srgbClr val="000000"/>
                </a:solidFill>
                <a:latin typeface="Calibri" pitchFamily="34" charset="0"/>
                <a:ea typeface="+mn-ea"/>
              </a:rPr>
              <a:t>121083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589463" y="1147762"/>
            <a:ext cx="4352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u="sng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RWM stability vs. V</a:t>
            </a:r>
            <a:r>
              <a:rPr lang="en-US" altLang="en-US" sz="2000" baseline="-25000" smtClean="0">
                <a:solidFill>
                  <a:srgbClr val="0000FF"/>
                </a:solidFill>
                <a:latin typeface="Symbol" pitchFamily="18" charset="2"/>
                <a:ea typeface="+mn-ea"/>
              </a:rPr>
              <a:t>f</a:t>
            </a:r>
            <a:r>
              <a:rPr lang="en-US" altLang="en-US" sz="2000" u="sng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 (contours of </a:t>
            </a:r>
            <a:r>
              <a:rPr lang="en-US" altLang="en-US" sz="2000" u="sng" smtClean="0">
                <a:solidFill>
                  <a:srgbClr val="0000FF"/>
                </a:solidFill>
                <a:latin typeface="Symbol" pitchFamily="18" charset="2"/>
                <a:ea typeface="+mn-ea"/>
              </a:rPr>
              <a:t>gt</a:t>
            </a:r>
            <a:r>
              <a:rPr lang="en-US" altLang="en-US" sz="2000" i="1" baseline="-2500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w</a:t>
            </a:r>
            <a:r>
              <a:rPr lang="en-US" altLang="en-US" sz="2000" u="sng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)</a:t>
            </a:r>
            <a:endParaRPr lang="en-US" altLang="en-US" sz="1200" u="sng" smtClean="0">
              <a:solidFill>
                <a:srgbClr val="0000FF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 flipH="1">
            <a:off x="2209800" y="2687637"/>
            <a:ext cx="7620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b="1" smtClean="0">
              <a:solidFill>
                <a:srgbClr val="000000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2044700" y="4024312"/>
            <a:ext cx="695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smtClean="0">
                <a:solidFill>
                  <a:srgbClr val="000000"/>
                </a:solidFill>
                <a:latin typeface="Symbol" pitchFamily="18" charset="2"/>
                <a:ea typeface="+mn-ea"/>
              </a:rPr>
              <a:t>y</a:t>
            </a:r>
            <a:r>
              <a:rPr lang="en-US" altLang="en-US" sz="20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/</a:t>
            </a:r>
            <a:r>
              <a:rPr lang="en-US" altLang="en-US" sz="2000" smtClean="0">
                <a:solidFill>
                  <a:srgbClr val="000000"/>
                </a:solidFill>
                <a:latin typeface="Symbol" pitchFamily="18" charset="2"/>
                <a:ea typeface="+mn-ea"/>
              </a:rPr>
              <a:t>y</a:t>
            </a:r>
            <a:r>
              <a:rPr lang="en-US" altLang="en-US" sz="2000" baseline="-250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a</a:t>
            </a:r>
            <a:endParaRPr lang="en-US" altLang="en-US" sz="2000" smtClean="0">
              <a:solidFill>
                <a:srgbClr val="000000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914400" y="1581150"/>
            <a:ext cx="963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smtClean="0">
                <a:solidFill>
                  <a:srgbClr val="000000"/>
                </a:solidFill>
                <a:latin typeface="Symbol" pitchFamily="18" charset="2"/>
                <a:ea typeface="+mn-ea"/>
              </a:rPr>
              <a:t>w</a:t>
            </a:r>
            <a:r>
              <a:rPr lang="en-US" altLang="en-US" sz="1800" baseline="-25000" smtClean="0">
                <a:solidFill>
                  <a:srgbClr val="000000"/>
                </a:solidFill>
                <a:latin typeface="Symbol" pitchFamily="18" charset="2"/>
                <a:ea typeface="+mn-ea"/>
              </a:rPr>
              <a:t>f</a:t>
            </a:r>
            <a:r>
              <a:rPr lang="en-US" altLang="en-US" sz="18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/</a:t>
            </a:r>
            <a:r>
              <a:rPr lang="en-US" altLang="en-US" sz="1800" smtClean="0">
                <a:solidFill>
                  <a:srgbClr val="000000"/>
                </a:solidFill>
                <a:latin typeface="Symbol" pitchFamily="18" charset="2"/>
                <a:ea typeface="+mn-ea"/>
              </a:rPr>
              <a:t>w</a:t>
            </a:r>
            <a:r>
              <a:rPr lang="en-US" altLang="en-US" sz="1800" baseline="-25000" smtClean="0">
                <a:solidFill>
                  <a:srgbClr val="000000"/>
                </a:solidFill>
                <a:latin typeface="Symbol" pitchFamily="18" charset="2"/>
                <a:ea typeface="+mn-ea"/>
              </a:rPr>
              <a:t>f</a:t>
            </a:r>
            <a:r>
              <a:rPr lang="en-US" altLang="en-US" sz="1800" baseline="300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exp</a:t>
            </a:r>
            <a:endParaRPr lang="en-US" altLang="en-US" sz="1800" smtClean="0">
              <a:solidFill>
                <a:srgbClr val="000000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1392238" y="2154237"/>
            <a:ext cx="430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smtClean="0">
                <a:solidFill>
                  <a:srgbClr val="0000FF"/>
                </a:solidFill>
                <a:latin typeface="Helvetica" pitchFamily="34" charset="0"/>
                <a:ea typeface="+mn-ea"/>
              </a:rPr>
              <a:t>2.0</a:t>
            </a:r>
          </a:p>
        </p:txBody>
      </p:sp>
      <p:sp>
        <p:nvSpPr>
          <p:cNvPr id="44" name="Rectangle 16"/>
          <p:cNvSpPr>
            <a:spLocks noChangeArrowheads="1"/>
          </p:cNvSpPr>
          <p:nvPr/>
        </p:nvSpPr>
        <p:spPr bwMode="auto">
          <a:xfrm>
            <a:off x="1066800" y="2671762"/>
            <a:ext cx="430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1.0</a:t>
            </a:r>
          </a:p>
        </p:txBody>
      </p:sp>
      <p:sp>
        <p:nvSpPr>
          <p:cNvPr id="45" name="Rectangle 17"/>
          <p:cNvSpPr>
            <a:spLocks noChangeArrowheads="1"/>
          </p:cNvSpPr>
          <p:nvPr/>
        </p:nvSpPr>
        <p:spPr bwMode="auto">
          <a:xfrm>
            <a:off x="922338" y="3349625"/>
            <a:ext cx="430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smtClean="0">
                <a:solidFill>
                  <a:srgbClr val="FF0000"/>
                </a:solidFill>
                <a:latin typeface="Helvetica" pitchFamily="34" charset="0"/>
                <a:ea typeface="+mn-ea"/>
              </a:rPr>
              <a:t>0.2</a:t>
            </a: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1447800" y="2001837"/>
            <a:ext cx="76200" cy="1524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b="1" smtClean="0">
              <a:solidFill>
                <a:srgbClr val="000000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 rot="16200000">
            <a:off x="-391318" y="2572543"/>
            <a:ext cx="1346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smtClean="0">
                <a:solidFill>
                  <a:srgbClr val="000000"/>
                </a:solidFill>
                <a:latin typeface="Symbol" pitchFamily="18" charset="2"/>
                <a:ea typeface="+mn-ea"/>
              </a:rPr>
              <a:t>w</a:t>
            </a:r>
            <a:r>
              <a:rPr lang="en-US" altLang="en-US" sz="1800" baseline="-25000" smtClean="0">
                <a:solidFill>
                  <a:srgbClr val="000000"/>
                </a:solidFill>
                <a:latin typeface="Symbol" pitchFamily="18" charset="2"/>
                <a:ea typeface="+mn-ea"/>
              </a:rPr>
              <a:t>f</a:t>
            </a:r>
            <a:r>
              <a:rPr lang="en-US" altLang="en-US" sz="18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/2</a:t>
            </a:r>
            <a:r>
              <a:rPr lang="en-US" altLang="en-US" sz="1800" smtClean="0">
                <a:solidFill>
                  <a:srgbClr val="000000"/>
                </a:solidFill>
                <a:latin typeface="Symbol" pitchFamily="18" charset="2"/>
                <a:ea typeface="+mn-ea"/>
              </a:rPr>
              <a:t>p</a:t>
            </a:r>
            <a:r>
              <a:rPr lang="en-US" altLang="en-US" sz="18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 (kHz)</a:t>
            </a:r>
          </a:p>
        </p:txBody>
      </p:sp>
      <p:sp>
        <p:nvSpPr>
          <p:cNvPr id="48" name="Text Box 20"/>
          <p:cNvSpPr txBox="1">
            <a:spLocks noChangeArrowheads="1"/>
          </p:cNvSpPr>
          <p:nvPr/>
        </p:nvSpPr>
        <p:spPr bwMode="auto">
          <a:xfrm rot="16200000">
            <a:off x="3714750" y="3240087"/>
            <a:ext cx="1108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Im(</a:t>
            </a:r>
            <a:r>
              <a:rPr lang="en-US" altLang="en-US" sz="2000" smtClean="0">
                <a:solidFill>
                  <a:srgbClr val="000000"/>
                </a:solidFill>
                <a:latin typeface="Symbol" pitchFamily="18" charset="2"/>
                <a:ea typeface="+mn-ea"/>
              </a:rPr>
              <a:t>d</a:t>
            </a:r>
            <a:r>
              <a:rPr lang="en-US" altLang="en-US" sz="20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W</a:t>
            </a:r>
            <a:r>
              <a:rPr lang="en-US" altLang="en-US" sz="2000" baseline="-250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K</a:t>
            </a:r>
            <a:r>
              <a:rPr lang="en-US" altLang="en-US" sz="20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)</a:t>
            </a:r>
          </a:p>
        </p:txBody>
      </p:sp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6400800" y="5491162"/>
            <a:ext cx="1152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Re(</a:t>
            </a:r>
            <a:r>
              <a:rPr lang="en-US" altLang="en-US" sz="2000" smtClean="0">
                <a:solidFill>
                  <a:srgbClr val="000000"/>
                </a:solidFill>
                <a:latin typeface="Symbol" pitchFamily="18" charset="2"/>
                <a:ea typeface="+mn-ea"/>
              </a:rPr>
              <a:t>d</a:t>
            </a:r>
            <a:r>
              <a:rPr lang="en-US" altLang="en-US" sz="20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W</a:t>
            </a:r>
            <a:r>
              <a:rPr lang="en-US" altLang="en-US" sz="2000" baseline="-250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K</a:t>
            </a:r>
            <a:r>
              <a:rPr lang="en-US" altLang="en-US" sz="20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)</a:t>
            </a:r>
          </a:p>
        </p:txBody>
      </p:sp>
      <p:grpSp>
        <p:nvGrpSpPr>
          <p:cNvPr id="50" name="Group 22"/>
          <p:cNvGrpSpPr>
            <a:grpSpLocks/>
          </p:cNvGrpSpPr>
          <p:nvPr/>
        </p:nvGrpSpPr>
        <p:grpSpPr bwMode="auto">
          <a:xfrm>
            <a:off x="8266113" y="1665287"/>
            <a:ext cx="892175" cy="336550"/>
            <a:chOff x="2880" y="984"/>
            <a:chExt cx="613" cy="224"/>
          </a:xfrm>
        </p:grpSpPr>
        <p:sp>
          <p:nvSpPr>
            <p:cNvPr id="51" name="Rectangle 23"/>
            <p:cNvSpPr>
              <a:spLocks noChangeArrowheads="1"/>
            </p:cNvSpPr>
            <p:nvPr/>
          </p:nvSpPr>
          <p:spPr bwMode="auto">
            <a:xfrm>
              <a:off x="2928" y="1056"/>
              <a:ext cx="410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 b="1" smtClean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52" name="Text Box 24"/>
            <p:cNvSpPr txBox="1">
              <a:spLocks noChangeArrowheads="1"/>
            </p:cNvSpPr>
            <p:nvPr/>
          </p:nvSpPr>
          <p:spPr bwMode="auto">
            <a:xfrm>
              <a:off x="2880" y="984"/>
              <a:ext cx="613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w</a:t>
              </a:r>
              <a:r>
                <a:rPr lang="en-US" altLang="en-US" sz="1600" baseline="-25000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f</a:t>
              </a:r>
              <a:r>
                <a:rPr lang="en-US" altLang="en-US" sz="160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/</a:t>
              </a:r>
              <a:r>
                <a:rPr lang="en-US" altLang="en-US" sz="1600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w</a:t>
              </a:r>
              <a:r>
                <a:rPr lang="en-US" altLang="en-US" sz="1600" baseline="-25000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f</a:t>
              </a:r>
              <a:r>
                <a:rPr lang="en-US" altLang="en-US" sz="1600" baseline="3000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exp</a:t>
              </a:r>
            </a:p>
          </p:txBody>
        </p:sp>
      </p:grpSp>
      <p:grpSp>
        <p:nvGrpSpPr>
          <p:cNvPr id="53" name="Group 25"/>
          <p:cNvGrpSpPr>
            <a:grpSpLocks/>
          </p:cNvGrpSpPr>
          <p:nvPr/>
        </p:nvGrpSpPr>
        <p:grpSpPr bwMode="auto">
          <a:xfrm>
            <a:off x="4953000" y="1801812"/>
            <a:ext cx="460375" cy="336550"/>
            <a:chOff x="988" y="1852"/>
            <a:chExt cx="316" cy="223"/>
          </a:xfrm>
        </p:grpSpPr>
        <p:sp>
          <p:nvSpPr>
            <p:cNvPr id="54" name="Rectangle 26"/>
            <p:cNvSpPr>
              <a:spLocks noChangeArrowheads="1"/>
            </p:cNvSpPr>
            <p:nvPr/>
          </p:nvSpPr>
          <p:spPr bwMode="auto">
            <a:xfrm>
              <a:off x="1081" y="1940"/>
              <a:ext cx="14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 b="1" smtClean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55" name="Text Box 27"/>
            <p:cNvSpPr txBox="1">
              <a:spLocks noChangeArrowheads="1"/>
            </p:cNvSpPr>
            <p:nvPr/>
          </p:nvSpPr>
          <p:spPr bwMode="auto">
            <a:xfrm>
              <a:off x="988" y="1852"/>
              <a:ext cx="31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gt</a:t>
              </a:r>
              <a:r>
                <a:rPr lang="en-US" altLang="en-US" sz="1600" baseline="-25000" smtClean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w</a:t>
              </a:r>
              <a:endParaRPr lang="en-US" altLang="en-US" sz="1600" baseline="30000" smtClean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</p:grp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7269163" y="4468812"/>
            <a:ext cx="118903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experiment</a:t>
            </a:r>
          </a:p>
        </p:txBody>
      </p:sp>
      <p:sp>
        <p:nvSpPr>
          <p:cNvPr id="57" name="Line 29"/>
          <p:cNvSpPr>
            <a:spLocks noChangeShapeType="1"/>
          </p:cNvSpPr>
          <p:nvPr/>
        </p:nvSpPr>
        <p:spPr bwMode="auto">
          <a:xfrm flipH="1" flipV="1">
            <a:off x="7129463" y="4276725"/>
            <a:ext cx="209550" cy="288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b="1" smtClean="0">
              <a:solidFill>
                <a:srgbClr val="000000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58" name="Text Box 30"/>
          <p:cNvSpPr txBox="1">
            <a:spLocks noChangeArrowheads="1"/>
          </p:cNvSpPr>
          <p:nvPr/>
        </p:nvSpPr>
        <p:spPr bwMode="auto">
          <a:xfrm>
            <a:off x="7667625" y="2824162"/>
            <a:ext cx="430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2.0</a:t>
            </a: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6950075" y="3843337"/>
            <a:ext cx="430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1.0</a:t>
            </a:r>
          </a:p>
        </p:txBody>
      </p:sp>
      <p:sp>
        <p:nvSpPr>
          <p:cNvPr id="60" name="Text Box 32"/>
          <p:cNvSpPr txBox="1">
            <a:spLocks noChangeArrowheads="1"/>
          </p:cNvSpPr>
          <p:nvPr/>
        </p:nvSpPr>
        <p:spPr bwMode="auto">
          <a:xfrm>
            <a:off x="4953000" y="4271962"/>
            <a:ext cx="552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smtClean="0">
                <a:solidFill>
                  <a:srgbClr val="000000"/>
                </a:solidFill>
                <a:latin typeface="Helvetica" pitchFamily="34" charset="0"/>
                <a:ea typeface="+mn-ea"/>
              </a:rPr>
              <a:t>0.2</a:t>
            </a:r>
          </a:p>
        </p:txBody>
      </p: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5181600" y="4576762"/>
            <a:ext cx="1144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smtClean="0">
                <a:solidFill>
                  <a:srgbClr val="FF3300"/>
                </a:solidFill>
                <a:latin typeface="Helvetica" pitchFamily="34" charset="0"/>
                <a:ea typeface="+mn-ea"/>
              </a:rPr>
              <a:t>unstable</a:t>
            </a:r>
          </a:p>
        </p:txBody>
      </p:sp>
      <p:grpSp>
        <p:nvGrpSpPr>
          <p:cNvPr id="62" name="Group 34"/>
          <p:cNvGrpSpPr>
            <a:grpSpLocks/>
          </p:cNvGrpSpPr>
          <p:nvPr/>
        </p:nvGrpSpPr>
        <p:grpSpPr bwMode="auto">
          <a:xfrm>
            <a:off x="7443788" y="2138362"/>
            <a:ext cx="892175" cy="336550"/>
            <a:chOff x="2880" y="984"/>
            <a:chExt cx="613" cy="224"/>
          </a:xfrm>
        </p:grpSpPr>
        <p:sp>
          <p:nvSpPr>
            <p:cNvPr id="63" name="Rectangle 35"/>
            <p:cNvSpPr>
              <a:spLocks noChangeArrowheads="1"/>
            </p:cNvSpPr>
            <p:nvPr/>
          </p:nvSpPr>
          <p:spPr bwMode="auto">
            <a:xfrm>
              <a:off x="2928" y="1056"/>
              <a:ext cx="410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 b="1" smtClean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64" name="Text Box 36"/>
            <p:cNvSpPr txBox="1">
              <a:spLocks noChangeArrowheads="1"/>
            </p:cNvSpPr>
            <p:nvPr/>
          </p:nvSpPr>
          <p:spPr bwMode="auto">
            <a:xfrm>
              <a:off x="2880" y="984"/>
              <a:ext cx="613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w</a:t>
              </a:r>
              <a:r>
                <a:rPr lang="en-US" altLang="en-US" sz="1600" baseline="-25000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f</a:t>
              </a:r>
              <a:r>
                <a:rPr lang="en-US" altLang="en-US" sz="160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/</a:t>
              </a:r>
              <a:r>
                <a:rPr lang="en-US" altLang="en-US" sz="1600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w</a:t>
              </a:r>
              <a:r>
                <a:rPr lang="en-US" altLang="en-US" sz="1600" baseline="-25000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f</a:t>
              </a:r>
              <a:r>
                <a:rPr lang="en-US" altLang="en-US" sz="1600" baseline="30000" smtClean="0">
                  <a:solidFill>
                    <a:srgbClr val="000000"/>
                  </a:solidFill>
                  <a:latin typeface="Helvetica" pitchFamily="34" charset="0"/>
                  <a:ea typeface="+mn-ea"/>
                </a:rPr>
                <a:t>exp</a:t>
              </a:r>
            </a:p>
          </p:txBody>
        </p:sp>
      </p:grpSp>
      <p:sp>
        <p:nvSpPr>
          <p:cNvPr id="65" name="Line 37"/>
          <p:cNvSpPr>
            <a:spLocks noChangeShapeType="1"/>
          </p:cNvSpPr>
          <p:nvPr/>
        </p:nvSpPr>
        <p:spPr bwMode="auto">
          <a:xfrm flipH="1">
            <a:off x="7848600" y="2519362"/>
            <a:ext cx="76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b="1" smtClean="0">
              <a:solidFill>
                <a:srgbClr val="000000"/>
              </a:solidFill>
              <a:latin typeface="Helvetica" pitchFamily="34" charset="0"/>
              <a:ea typeface="+mn-ea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001000" y="6532110"/>
            <a:ext cx="838200" cy="303919"/>
            <a:chOff x="7924800" y="6532110"/>
            <a:chExt cx="838200" cy="303919"/>
          </a:xfrm>
        </p:grpSpPr>
        <p:sp>
          <p:nvSpPr>
            <p:cNvPr id="67" name="Text Box 199"/>
            <p:cNvSpPr txBox="1">
              <a:spLocks noChangeArrowheads="1"/>
            </p:cNvSpPr>
            <p:nvPr/>
          </p:nvSpPr>
          <p:spPr bwMode="auto">
            <a:xfrm>
              <a:off x="8274050" y="6589261"/>
              <a:ext cx="488950" cy="18466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0" i="1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128" charset="0"/>
                  <a:cs typeface="+mn-cs"/>
                </a:rPr>
                <a:t>NSTX</a:t>
              </a:r>
              <a:endParaRPr lang="en-US" sz="1200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endParaRPr>
            </a:p>
          </p:txBody>
        </p:sp>
        <p:pic>
          <p:nvPicPr>
            <p:cNvPr id="68" name="Picture 67" descr="nstx_logo_cnvrtd.ai [Converted].tif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0405" y1="46087" x2="60405" y2="46087"/>
                          <a14:foregroundMark x1="29191" y1="39710" x2="37572" y2="67826"/>
                          <a14:foregroundMark x1="84393" y1="55362" x2="18786" y2="89855"/>
                          <a14:foregroundMark x1="63584" y1="30435" x2="79191" y2="48986"/>
                          <a14:foregroundMark x1="46821" y1="22029" x2="46821" y2="22029"/>
                          <a14:foregroundMark x1="57225" y1="15652" x2="57225" y2="15652"/>
                          <a14:foregroundMark x1="21965" y1="35652" x2="21965" y2="35652"/>
                          <a14:backgroundMark x1="56358" y1="65797" x2="56358" y2="6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6532110"/>
              <a:ext cx="304800" cy="303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6779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&#10;&#10;\begin{eqnarray}\nonumber&#10; \delta W_{K} = -\frac{1}{2}\int \boldsymbol{\xi}_{\perp}^{*}\cdot\left(\boldsymbol{\nabla}\cdot\tilde{\mathbb{P}}_{K}\right) d\mathbf{V}&#10;\end{eqnarray}&#10;&#10;&#10;\end{document}"/>
  <p:tag name="IGUANATEXSIZE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&#10;\begin{eqnarray}\nonumber&#10; -\frac{1}{2}\int \rho\omega^{2}|\boldsymbol{\xi}_{\perp}|^{2}d\mathbf{V} = \frac{1}{2}\int \boldsymbol{\xi}_{\perp}^{*}\cdot\left[\mathbf{\tilde{j}}\times\mathbf{B_{0}} + \mathbf{j_{0}}\times\mathbf{\tilde{B}} - \boldsymbol{\nabla}\tilde{p}_{F} - \boldsymbol{\nabla}\cdot\tilde{\mathbb{P}}_{K}\right]d\mathbf{V}&#10;\end{eqnarray}&#10;&#10;&#10;\end{document}"/>
  <p:tag name="IGUANATEXSIZE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 \delta W_{K} = \sum_{l=-\infty}^{\infty} 2\sqrt{2}\pi^{2}\int\int\int\left[\left|\left\langle H/\hat{\varepsilon}\right\rangle\right|^{2}&#10; \frac{\left(\omega-\omega_{E}\right)\frac{\partial f}{\partial\varepsilon}-\frac{n}{Ze}\frac{\partial f}{\partial \Psi}}{\langle\omega_{D}\rangle+l\omega_{b}-i\nu_{\mathrm{eff}}+\omega_{E}-\omega}\right]&#10; \frac{\hat{\tau}}{m_{j}^{\frac{3}{2}}B}\left|\frac{v_{\parallel}}{v}\right|\hat{\varepsilon}^{\frac{5}{2}}d\hat{\varepsilon} d(v_{\parallel}/v) d\boldsymbol{\Psi}&#10; \nonumber&#10;\end{equation}&#10;&#10;&#10;&#10;&#10;\end{document}"/>
  <p:tag name="IGUANATEXSIZE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delta W_{K}$&#10;&#10;&#10;\end{document}"/>
  <p:tag name="IGUANATEXSIZE" val="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tilde{f}$&#10;&#10;&#10;\end{document}"/>
  <p:tag name="IGUANATEXSIZE" val="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$\tilde{\mathbb{P}}_{K}$&#10;&#10;&#10;\end{document}"/>
  <p:tag name="IGUANATEXSIZE" val="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 \omega_{E} \approx \omega_{\phi} - \omega_{*i} \nonumber&#10;\end{equation}&#10;\end{document}"/>
  <p:tag name="IGUANATEXSIZE" val="20"/>
</p:tagLst>
</file>

<file path=ppt/theme/theme1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263241</TotalTime>
  <Words>6676</Words>
  <Application>Microsoft Office PowerPoint</Application>
  <PresentationFormat>On-screen Show (4:3)</PresentationFormat>
  <Paragraphs>1358</Paragraphs>
  <Slides>63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4_Blank Presentation</vt:lpstr>
      <vt:lpstr>5_Blank Presentation</vt:lpstr>
      <vt:lpstr>2_Blank Presentation</vt:lpstr>
      <vt:lpstr>Equation</vt:lpstr>
      <vt:lpstr>PowerPoint Presentation</vt:lpstr>
      <vt:lpstr>Outline</vt:lpstr>
      <vt:lpstr>The research shown here verified understanding of resistive wall mode (RWM) stability physics using kinetic MHD theory</vt:lpstr>
      <vt:lpstr>Early theoretical investigations provided initial hypotheses for global kink/ballooning/RWM mode stabilization physics</vt:lpstr>
      <vt:lpstr>PowerPoint Presentation</vt:lpstr>
      <vt:lpstr>PowerPoint Presentation</vt:lpstr>
      <vt:lpstr>PowerPoint Presentation</vt:lpstr>
      <vt:lpstr>PowerPoint Presentation</vt:lpstr>
      <vt:lpstr>Kinetic modifications show decrease in RWM stability at relatively high wf – consistent with experiment (MISK code) </vt:lpstr>
      <vt:lpstr>MISK calculations for NSTX consistent with RWM destabilization at intermediate plasma rotation; stability altered by collisionality</vt:lpstr>
      <vt:lpstr>PowerPoint Presentation</vt:lpstr>
      <vt:lpstr>Further kinetic RWM analysis showed importance of fast particles to refine quantitative marginal stability evaluation</vt:lpstr>
      <vt:lpstr>Kinetic RWM calculations for DIII-D are consistent with MHD spectroscopy results when energetic particles are included </vt:lpstr>
      <vt:lpstr>PowerPoint Presentation</vt:lpstr>
      <vt:lpstr>2014: Dedicated DIII-D experiments directly probed RWM marginal stability boundary, compared to NSTX results </vt:lpstr>
      <vt:lpstr>2014: Kinetic RWM marginal stability boundaries were directly probed over wide range of plasma rotation profiles</vt:lpstr>
      <vt:lpstr> Comparison of RWM growth and dynamics in high bN shots with high plasma rotation</vt:lpstr>
      <vt:lpstr>Evolution of plasma rotation profile leads to linear kinetic RWM instability as disruption is approached </vt:lpstr>
      <vt:lpstr>Kinetic RWM stability analysis evaluated for DIII-D and NSTX plasmas</vt:lpstr>
      <vt:lpstr>Kinetic RWM stability analysis evaluated for DIII-D and NSTX plasmas</vt:lpstr>
      <vt:lpstr>Bounce resonance stabilization dominates for DIII-D vs. precession drift resonance for NSTX at similar, high rotation </vt:lpstr>
      <vt:lpstr>Reduced RWM stability measured in DIII-D plasmas as qmin is increased is consistent with kinetic RWM theory</vt:lpstr>
      <vt:lpstr>PowerPoint Presentation</vt:lpstr>
      <vt:lpstr>PowerPoint Presentation</vt:lpstr>
      <vt:lpstr>A reduced kinetic RWM model in new Disruption Event Characterization And Forecasting (DECAF) code</vt:lpstr>
      <vt:lpstr>Reduced kinetic RWM model in DECAF results in a calculation of gtw vs. time for each discharge</vt:lpstr>
      <vt:lpstr>DECAF reduced kinetic model results initially tested on a database of NSTX discharges with unstable RWMs</vt:lpstr>
      <vt:lpstr>State space rotation controller designed for NSTX-U using non-resonant NTV and NBI to maintain stable profiles</vt:lpstr>
      <vt:lpstr>State space rotation controller designed for NSTX-U using non-resonant NTV and NBI to maintain stable profiles</vt:lpstr>
      <vt:lpstr>NTV physics studies for rotation control: measured NTV torque density profiles quantitatively compare well to theory</vt:lpstr>
      <vt:lpstr>PowerPoint Presentation</vt:lpstr>
      <vt:lpstr>Model-based RWM state space controller including 3D model of plasma and wall currents used at high bN</vt:lpstr>
      <vt:lpstr>NSTX RWM state space controller sustains otherwise disrupted plasma caused by DC n = 1 applied field</vt:lpstr>
      <vt:lpstr>NSTX RWM state space controller sustains high bN, low li plasma – available for NSTX-U with independent coil control</vt:lpstr>
      <vt:lpstr>Open-loop comparisons between measurements and RWM state space controller show importance of states and model</vt:lpstr>
      <vt:lpstr>In addition to active mode control, the NSTX-U RWM state space controller can be used for real-time disruption warning</vt:lpstr>
      <vt:lpstr>In addition to active mode control, the NSTX-U RWM state space controller can be used for real-time disruption warning</vt:lpstr>
      <vt:lpstr>PowerPoint Presentation</vt:lpstr>
      <vt:lpstr>PowerPoint Presentation</vt:lpstr>
      <vt:lpstr>PowerPoint Presentation</vt:lpstr>
      <vt:lpstr>PowerPoint Presentation</vt:lpstr>
      <vt:lpstr>NSTX / MAST confinement increased at higher Te (!) Will confinement trend continue, or look like conventional A?</vt:lpstr>
      <vt:lpstr>NSTX-U has surpassed maximum  pulse duration and magnetic field of NSTX</vt:lpstr>
      <vt:lpstr>Accessed high elongation k using progressively earlier H-mode and heating + optimized EFC</vt:lpstr>
      <vt:lpstr>Recovered ~1MA H-modes that reached / exceeded the ideal n = 1 no-wall limit</vt:lpstr>
      <vt:lpstr>H-mode confinement &gt; ITER scaling, consistent with ST scaling (so far) – need higher IP, BT to test</vt:lpstr>
      <vt:lpstr>Most tangential NBI generates counter-propagating Toroidal Alfvén Eigenmodes (TAEs)</vt:lpstr>
      <vt:lpstr>Tangential 2nd neutral beam suppresses Global Alfven Eigenmode (GAE) – consistent with simulation</vt:lpstr>
      <vt:lpstr>NSTX-U had scientifically productive 1st year</vt:lpstr>
      <vt:lpstr>Research established verified understanding of kinetic MHD theory to determine global mode stability in tokamaks</vt:lpstr>
      <vt:lpstr>Goals for future NSTX-U operation</vt:lpstr>
      <vt:lpstr>PowerPoint Presentation</vt:lpstr>
      <vt:lpstr>Modification of Ideal Stability by Kinetic theory (MISK code) has sufficiently broad physics to determine RWM stability </vt:lpstr>
      <vt:lpstr>PowerPoint Presentation</vt:lpstr>
      <vt:lpstr>A classic, simple RWM model illustrates basic mode dynamics</vt:lpstr>
      <vt:lpstr>Kinetic RWM stability analysis evaluated for DIII-D and NSTX plasmas</vt:lpstr>
      <vt:lpstr>The earliest potential indication of a locking island (from CER) comes after the n = 1 RWM has fully grown</vt:lpstr>
      <vt:lpstr>PowerPoint Presentation</vt:lpstr>
      <vt:lpstr>State Derivative Feedback Algorithm needed for Current Control</vt:lpstr>
      <vt:lpstr>PowerPoint Presentation</vt:lpstr>
      <vt:lpstr>The 2016 Landau-Spitzer Award recipients are greatly thankful for this fine honor</vt:lpstr>
      <vt:lpstr>PowerPoint Presentation</vt:lpstr>
      <vt:lpstr>Fast-ion confinement measured to be at / near predicted values at low total NBI power ~1-2MW</vt:lpstr>
    </vt:vector>
  </TitlesOfParts>
  <Company>General Atomics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Perez</dc:creator>
  <cp:lastModifiedBy>SAS</cp:lastModifiedBy>
  <cp:revision>4199</cp:revision>
  <cp:lastPrinted>2014-10-24T20:06:55Z</cp:lastPrinted>
  <dcterms:created xsi:type="dcterms:W3CDTF">2005-01-24T16:37:33Z</dcterms:created>
  <dcterms:modified xsi:type="dcterms:W3CDTF">2017-02-08T04:09:41Z</dcterms:modified>
</cp:coreProperties>
</file>