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Default Extension="doc" ContentType="application/msword"/>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8.xml" ContentType="application/vnd.openxmlformats-officedocument.presentationml.notesSlide+xml"/>
  <Override PartName="/ppt/notesSlides/notesSlide11.xml" ContentType="application/vnd.openxmlformats-officedocument.presentationml.notesSlide+xml"/>
  <Default Extension="vml" ContentType="application/vnd.openxmlformats-officedocument.vmlDrawing"/>
  <Override PartName="/ppt/notesSlides/notesSlide20.xml" ContentType="application/vnd.openxmlformats-officedocument.presentationml.notesSlide+xml"/>
  <Override PartName="/ppt/notesSlides/notesSlide6.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0" r:id="rId1"/>
  </p:sldMasterIdLst>
  <p:notesMasterIdLst>
    <p:notesMasterId r:id="rId43"/>
  </p:notesMasterIdLst>
  <p:handoutMasterIdLst>
    <p:handoutMasterId r:id="rId44"/>
  </p:handoutMasterIdLst>
  <p:sldIdLst>
    <p:sldId id="1217" r:id="rId2"/>
    <p:sldId id="1293" r:id="rId3"/>
    <p:sldId id="1279" r:id="rId4"/>
    <p:sldId id="1280" r:id="rId5"/>
    <p:sldId id="1281" r:id="rId6"/>
    <p:sldId id="1282" r:id="rId7"/>
    <p:sldId id="1283" r:id="rId8"/>
    <p:sldId id="1284" r:id="rId9"/>
    <p:sldId id="1285" r:id="rId10"/>
    <p:sldId id="1286" r:id="rId11"/>
    <p:sldId id="1287" r:id="rId12"/>
    <p:sldId id="1288" r:id="rId13"/>
    <p:sldId id="1289" r:id="rId14"/>
    <p:sldId id="1290" r:id="rId15"/>
    <p:sldId id="1291" r:id="rId16"/>
    <p:sldId id="1292" r:id="rId17"/>
    <p:sldId id="1277" r:id="rId18"/>
    <p:sldId id="1257" r:id="rId19"/>
    <p:sldId id="1272" r:id="rId20"/>
    <p:sldId id="1274" r:id="rId21"/>
    <p:sldId id="1275" r:id="rId22"/>
    <p:sldId id="1255" r:id="rId23"/>
    <p:sldId id="1237" r:id="rId24"/>
    <p:sldId id="1266" r:id="rId25"/>
    <p:sldId id="1225" r:id="rId26"/>
    <p:sldId id="1253" r:id="rId27"/>
    <p:sldId id="1264" r:id="rId28"/>
    <p:sldId id="1265" r:id="rId29"/>
    <p:sldId id="1260" r:id="rId30"/>
    <p:sldId id="1251" r:id="rId31"/>
    <p:sldId id="1252" r:id="rId32"/>
    <p:sldId id="1276" r:id="rId33"/>
    <p:sldId id="1269" r:id="rId34"/>
    <p:sldId id="1271" r:id="rId35"/>
    <p:sldId id="1249" r:id="rId36"/>
    <p:sldId id="1230" r:id="rId37"/>
    <p:sldId id="1248" r:id="rId38"/>
    <p:sldId id="1231" r:id="rId39"/>
    <p:sldId id="1294" r:id="rId40"/>
    <p:sldId id="1278" r:id="rId41"/>
    <p:sldId id="1247" r:id="rId42"/>
  </p:sldIdLst>
  <p:sldSz cx="9144000" cy="6858000" type="screen4x3"/>
  <p:notesSz cx="6934200" cy="9220200"/>
  <p:defaultTextStyle>
    <a:defPPr>
      <a:defRPr lang="en-US"/>
    </a:defPPr>
    <a:lvl1pPr algn="l" rtl="0" fontAlgn="base">
      <a:spcBef>
        <a:spcPct val="0"/>
      </a:spcBef>
      <a:spcAft>
        <a:spcPct val="0"/>
      </a:spcAft>
      <a:defRPr sz="1200" b="1" i="1" kern="1200">
        <a:solidFill>
          <a:srgbClr val="1822CD"/>
        </a:solidFill>
        <a:latin typeface="Helvetica" pitchFamily="34" charset="0"/>
        <a:ea typeface="+mn-ea"/>
        <a:cs typeface="Arial" charset="0"/>
      </a:defRPr>
    </a:lvl1pPr>
    <a:lvl2pPr marL="457200" algn="l" rtl="0" fontAlgn="base">
      <a:spcBef>
        <a:spcPct val="0"/>
      </a:spcBef>
      <a:spcAft>
        <a:spcPct val="0"/>
      </a:spcAft>
      <a:defRPr sz="1200" b="1" i="1" kern="1200">
        <a:solidFill>
          <a:srgbClr val="1822CD"/>
        </a:solidFill>
        <a:latin typeface="Helvetica" pitchFamily="34" charset="0"/>
        <a:ea typeface="+mn-ea"/>
        <a:cs typeface="Arial" charset="0"/>
      </a:defRPr>
    </a:lvl2pPr>
    <a:lvl3pPr marL="914400" algn="l" rtl="0" fontAlgn="base">
      <a:spcBef>
        <a:spcPct val="0"/>
      </a:spcBef>
      <a:spcAft>
        <a:spcPct val="0"/>
      </a:spcAft>
      <a:defRPr sz="1200" b="1" i="1" kern="1200">
        <a:solidFill>
          <a:srgbClr val="1822CD"/>
        </a:solidFill>
        <a:latin typeface="Helvetica" pitchFamily="34" charset="0"/>
        <a:ea typeface="+mn-ea"/>
        <a:cs typeface="Arial" charset="0"/>
      </a:defRPr>
    </a:lvl3pPr>
    <a:lvl4pPr marL="1371600" algn="l" rtl="0" fontAlgn="base">
      <a:spcBef>
        <a:spcPct val="0"/>
      </a:spcBef>
      <a:spcAft>
        <a:spcPct val="0"/>
      </a:spcAft>
      <a:defRPr sz="1200" b="1" i="1" kern="1200">
        <a:solidFill>
          <a:srgbClr val="1822CD"/>
        </a:solidFill>
        <a:latin typeface="Helvetica" pitchFamily="34" charset="0"/>
        <a:ea typeface="+mn-ea"/>
        <a:cs typeface="Arial" charset="0"/>
      </a:defRPr>
    </a:lvl4pPr>
    <a:lvl5pPr marL="1828800" algn="l" rtl="0" fontAlgn="base">
      <a:spcBef>
        <a:spcPct val="0"/>
      </a:spcBef>
      <a:spcAft>
        <a:spcPct val="0"/>
      </a:spcAft>
      <a:defRPr sz="1200" b="1" i="1" kern="1200">
        <a:solidFill>
          <a:srgbClr val="1822CD"/>
        </a:solidFill>
        <a:latin typeface="Helvetica" pitchFamily="34" charset="0"/>
        <a:ea typeface="+mn-ea"/>
        <a:cs typeface="Arial" charset="0"/>
      </a:defRPr>
    </a:lvl5pPr>
    <a:lvl6pPr marL="2286000" algn="l" defTabSz="914400" rtl="0" eaLnBrk="1" latinLnBrk="0" hangingPunct="1">
      <a:defRPr sz="1200" b="1" i="1" kern="1200">
        <a:solidFill>
          <a:srgbClr val="1822CD"/>
        </a:solidFill>
        <a:latin typeface="Helvetica" pitchFamily="34" charset="0"/>
        <a:ea typeface="+mn-ea"/>
        <a:cs typeface="Arial" charset="0"/>
      </a:defRPr>
    </a:lvl6pPr>
    <a:lvl7pPr marL="2743200" algn="l" defTabSz="914400" rtl="0" eaLnBrk="1" latinLnBrk="0" hangingPunct="1">
      <a:defRPr sz="1200" b="1" i="1" kern="1200">
        <a:solidFill>
          <a:srgbClr val="1822CD"/>
        </a:solidFill>
        <a:latin typeface="Helvetica" pitchFamily="34" charset="0"/>
        <a:ea typeface="+mn-ea"/>
        <a:cs typeface="Arial" charset="0"/>
      </a:defRPr>
    </a:lvl7pPr>
    <a:lvl8pPr marL="3200400" algn="l" defTabSz="914400" rtl="0" eaLnBrk="1" latinLnBrk="0" hangingPunct="1">
      <a:defRPr sz="1200" b="1" i="1" kern="1200">
        <a:solidFill>
          <a:srgbClr val="1822CD"/>
        </a:solidFill>
        <a:latin typeface="Helvetica" pitchFamily="34" charset="0"/>
        <a:ea typeface="+mn-ea"/>
        <a:cs typeface="Arial" charset="0"/>
      </a:defRPr>
    </a:lvl8pPr>
    <a:lvl9pPr marL="3657600" algn="l" defTabSz="914400" rtl="0" eaLnBrk="1" latinLnBrk="0" hangingPunct="1">
      <a:defRPr sz="1200" b="1" i="1" kern="1200">
        <a:solidFill>
          <a:srgbClr val="1822CD"/>
        </a:solidFill>
        <a:latin typeface="Helvetica" pitchFamily="34"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showPr>
  <p:clrMru>
    <a:srgbClr val="0000CC"/>
    <a:srgbClr val="CCECFF"/>
    <a:srgbClr val="FFFF66"/>
    <a:srgbClr val="FFFF99"/>
    <a:srgbClr val="CCFFCC"/>
    <a:srgbClr val="FFFFCC"/>
    <a:srgbClr val="0000FF"/>
    <a:srgbClr val="FF3300"/>
    <a:srgbClr val="9999FF"/>
    <a:srgbClr val="FF00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088" autoAdjust="0"/>
    <p:restoredTop sz="91714" autoAdjust="0"/>
  </p:normalViewPr>
  <p:slideViewPr>
    <p:cSldViewPr>
      <p:cViewPr varScale="1">
        <p:scale>
          <a:sx n="131" d="100"/>
          <a:sy n="131" d="100"/>
        </p:scale>
        <p:origin x="-1194" y="-84"/>
      </p:cViewPr>
      <p:guideLst>
        <p:guide orient="horz" pos="4224"/>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7524"/>
    </p:cViewPr>
  </p:sorterViewPr>
  <p:notesViewPr>
    <p:cSldViewPr>
      <p:cViewPr varScale="1">
        <p:scale>
          <a:sx n="98" d="100"/>
          <a:sy n="98" d="100"/>
        </p:scale>
        <p:origin x="-3420" y="-114"/>
      </p:cViewPr>
      <p:guideLst>
        <p:guide orient="horz" pos="2904"/>
        <p:guide pos="2184"/>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31.wmf"/><Relationship Id="rId2" Type="http://schemas.openxmlformats.org/officeDocument/2006/relationships/image" Target="../media/image30.wmf"/><Relationship Id="rId1" Type="http://schemas.openxmlformats.org/officeDocument/2006/relationships/image" Target="../media/image29.wmf"/><Relationship Id="rId4" Type="http://schemas.openxmlformats.org/officeDocument/2006/relationships/image" Target="../media/image32.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46.wmf"/><Relationship Id="rId1" Type="http://schemas.openxmlformats.org/officeDocument/2006/relationships/image" Target="../media/image45.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hdr" sz="quarter"/>
          </p:nvPr>
        </p:nvSpPr>
        <p:spPr bwMode="auto">
          <a:xfrm>
            <a:off x="0" y="0"/>
            <a:ext cx="3005138" cy="461963"/>
          </a:xfrm>
          <a:prstGeom prst="rect">
            <a:avLst/>
          </a:prstGeom>
          <a:noFill/>
          <a:ln w="9525">
            <a:noFill/>
            <a:miter lim="800000"/>
            <a:headEnd/>
            <a:tailEnd/>
          </a:ln>
          <a:effectLst/>
        </p:spPr>
        <p:txBody>
          <a:bodyPr vert="horz" wrap="square" lIns="92361" tIns="46181" rIns="92361" bIns="46181" numCol="1" anchor="t" anchorCtr="0" compatLnSpc="1">
            <a:prstTxWarp prst="textNoShape">
              <a:avLst/>
            </a:prstTxWarp>
          </a:bodyPr>
          <a:lstStyle>
            <a:lvl1pPr defTabSz="923925">
              <a:spcBef>
                <a:spcPct val="0"/>
              </a:spcBef>
              <a:buFontTx/>
              <a:buNone/>
              <a:defRPr b="0" i="0">
                <a:solidFill>
                  <a:schemeClr val="tx1"/>
                </a:solidFill>
                <a:latin typeface="Times New Roman" pitchFamily="18" charset="0"/>
                <a:cs typeface="+mn-cs"/>
              </a:defRPr>
            </a:lvl1pPr>
          </a:lstStyle>
          <a:p>
            <a:pPr>
              <a:defRPr/>
            </a:pPr>
            <a:endParaRPr lang="en-US"/>
          </a:p>
        </p:txBody>
      </p:sp>
      <p:sp>
        <p:nvSpPr>
          <p:cNvPr id="23555" name="Rectangle 3"/>
          <p:cNvSpPr>
            <a:spLocks noGrp="1" noChangeArrowheads="1"/>
          </p:cNvSpPr>
          <p:nvPr>
            <p:ph type="dt" sz="quarter" idx="1"/>
          </p:nvPr>
        </p:nvSpPr>
        <p:spPr bwMode="auto">
          <a:xfrm>
            <a:off x="3929063" y="0"/>
            <a:ext cx="3005137" cy="461963"/>
          </a:xfrm>
          <a:prstGeom prst="rect">
            <a:avLst/>
          </a:prstGeom>
          <a:noFill/>
          <a:ln w="9525">
            <a:noFill/>
            <a:miter lim="800000"/>
            <a:headEnd/>
            <a:tailEnd/>
          </a:ln>
          <a:effectLst/>
        </p:spPr>
        <p:txBody>
          <a:bodyPr vert="horz" wrap="square" lIns="92361" tIns="46181" rIns="92361" bIns="46181" numCol="1" anchor="t" anchorCtr="0" compatLnSpc="1">
            <a:prstTxWarp prst="textNoShape">
              <a:avLst/>
            </a:prstTxWarp>
          </a:bodyPr>
          <a:lstStyle>
            <a:lvl1pPr algn="r" defTabSz="923925">
              <a:spcBef>
                <a:spcPct val="0"/>
              </a:spcBef>
              <a:buFontTx/>
              <a:buNone/>
              <a:defRPr b="0" i="0">
                <a:solidFill>
                  <a:schemeClr val="tx1"/>
                </a:solidFill>
                <a:latin typeface="Times New Roman" pitchFamily="18" charset="0"/>
                <a:cs typeface="+mn-cs"/>
              </a:defRPr>
            </a:lvl1pPr>
          </a:lstStyle>
          <a:p>
            <a:pPr>
              <a:defRPr/>
            </a:pPr>
            <a:endParaRPr lang="en-US"/>
          </a:p>
        </p:txBody>
      </p:sp>
      <p:sp>
        <p:nvSpPr>
          <p:cNvPr id="23556" name="Rectangle 4"/>
          <p:cNvSpPr>
            <a:spLocks noGrp="1" noChangeArrowheads="1"/>
          </p:cNvSpPr>
          <p:nvPr>
            <p:ph type="ftr" sz="quarter" idx="2"/>
          </p:nvPr>
        </p:nvSpPr>
        <p:spPr bwMode="auto">
          <a:xfrm>
            <a:off x="0" y="8758238"/>
            <a:ext cx="3005138" cy="461962"/>
          </a:xfrm>
          <a:prstGeom prst="rect">
            <a:avLst/>
          </a:prstGeom>
          <a:noFill/>
          <a:ln w="9525">
            <a:noFill/>
            <a:miter lim="800000"/>
            <a:headEnd/>
            <a:tailEnd/>
          </a:ln>
          <a:effectLst/>
        </p:spPr>
        <p:txBody>
          <a:bodyPr vert="horz" wrap="square" lIns="92361" tIns="46181" rIns="92361" bIns="46181" numCol="1" anchor="b" anchorCtr="0" compatLnSpc="1">
            <a:prstTxWarp prst="textNoShape">
              <a:avLst/>
            </a:prstTxWarp>
          </a:bodyPr>
          <a:lstStyle>
            <a:lvl1pPr defTabSz="923925">
              <a:spcBef>
                <a:spcPct val="0"/>
              </a:spcBef>
              <a:buFontTx/>
              <a:buNone/>
              <a:defRPr b="0" i="0">
                <a:solidFill>
                  <a:schemeClr val="tx1"/>
                </a:solidFill>
                <a:latin typeface="Times New Roman" pitchFamily="18" charset="0"/>
                <a:cs typeface="+mn-cs"/>
              </a:defRPr>
            </a:lvl1pPr>
          </a:lstStyle>
          <a:p>
            <a:pPr>
              <a:defRPr/>
            </a:pPr>
            <a:endParaRPr lang="en-US"/>
          </a:p>
        </p:txBody>
      </p:sp>
      <p:sp>
        <p:nvSpPr>
          <p:cNvPr id="23557" name="Rectangle 5"/>
          <p:cNvSpPr>
            <a:spLocks noGrp="1" noChangeArrowheads="1"/>
          </p:cNvSpPr>
          <p:nvPr>
            <p:ph type="sldNum" sz="quarter" idx="3"/>
          </p:nvPr>
        </p:nvSpPr>
        <p:spPr bwMode="auto">
          <a:xfrm>
            <a:off x="3929063" y="8758238"/>
            <a:ext cx="3005137" cy="461962"/>
          </a:xfrm>
          <a:prstGeom prst="rect">
            <a:avLst/>
          </a:prstGeom>
          <a:noFill/>
          <a:ln w="9525">
            <a:noFill/>
            <a:miter lim="800000"/>
            <a:headEnd/>
            <a:tailEnd/>
          </a:ln>
          <a:effectLst/>
        </p:spPr>
        <p:txBody>
          <a:bodyPr vert="horz" wrap="square" lIns="92361" tIns="46181" rIns="92361" bIns="46181" numCol="1" anchor="b" anchorCtr="0" compatLnSpc="1">
            <a:prstTxWarp prst="textNoShape">
              <a:avLst/>
            </a:prstTxWarp>
          </a:bodyPr>
          <a:lstStyle>
            <a:lvl1pPr algn="r" defTabSz="923925">
              <a:spcBef>
                <a:spcPct val="0"/>
              </a:spcBef>
              <a:buFontTx/>
              <a:buNone/>
              <a:defRPr b="0" i="0">
                <a:solidFill>
                  <a:schemeClr val="tx1"/>
                </a:solidFill>
                <a:latin typeface="Times New Roman" pitchFamily="18" charset="0"/>
                <a:cs typeface="+mn-cs"/>
              </a:defRPr>
            </a:lvl1pPr>
          </a:lstStyle>
          <a:p>
            <a:pPr>
              <a:defRPr/>
            </a:pPr>
            <a:fld id="{B56356A8-B289-41CA-8757-CF23C3BBF030}"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19" tIns="45710" rIns="91419" bIns="45710" numCol="1" anchor="t" anchorCtr="0" compatLnSpc="1">
            <a:prstTxWarp prst="textNoShape">
              <a:avLst/>
            </a:prstTxWarp>
          </a:bodyPr>
          <a:lstStyle>
            <a:lvl1pPr>
              <a:spcBef>
                <a:spcPct val="0"/>
              </a:spcBef>
              <a:buFontTx/>
              <a:buNone/>
              <a:defRPr b="0" i="0">
                <a:solidFill>
                  <a:schemeClr val="tx1"/>
                </a:solidFill>
                <a:latin typeface="Times New Roman" pitchFamily="18" charset="0"/>
                <a:cs typeface="+mn-cs"/>
              </a:defRPr>
            </a:lvl1pPr>
          </a:lstStyle>
          <a:p>
            <a:pPr>
              <a:defRPr/>
            </a:pPr>
            <a:endParaRPr lang="en-US"/>
          </a:p>
        </p:txBody>
      </p:sp>
      <p:sp>
        <p:nvSpPr>
          <p:cNvPr id="30723" name="Rectangle 3"/>
          <p:cNvSpPr>
            <a:spLocks noGrp="1" noChangeArrowheads="1"/>
          </p:cNvSpPr>
          <p:nvPr>
            <p:ph type="dt" idx="1"/>
          </p:nvPr>
        </p:nvSpPr>
        <p:spPr bwMode="auto">
          <a:xfrm>
            <a:off x="3962400" y="0"/>
            <a:ext cx="2971800" cy="457200"/>
          </a:xfrm>
          <a:prstGeom prst="rect">
            <a:avLst/>
          </a:prstGeom>
          <a:noFill/>
          <a:ln w="9525">
            <a:noFill/>
            <a:miter lim="800000"/>
            <a:headEnd/>
            <a:tailEnd/>
          </a:ln>
          <a:effectLst/>
        </p:spPr>
        <p:txBody>
          <a:bodyPr vert="horz" wrap="square" lIns="91419" tIns="45710" rIns="91419" bIns="45710" numCol="1" anchor="t" anchorCtr="0" compatLnSpc="1">
            <a:prstTxWarp prst="textNoShape">
              <a:avLst/>
            </a:prstTxWarp>
          </a:bodyPr>
          <a:lstStyle>
            <a:lvl1pPr algn="r">
              <a:spcBef>
                <a:spcPct val="0"/>
              </a:spcBef>
              <a:buFontTx/>
              <a:buNone/>
              <a:defRPr b="0" i="0">
                <a:solidFill>
                  <a:schemeClr val="tx1"/>
                </a:solidFill>
                <a:latin typeface="Times New Roman" pitchFamily="18" charset="0"/>
                <a:cs typeface="+mn-cs"/>
              </a:defRPr>
            </a:lvl1pPr>
          </a:lstStyle>
          <a:p>
            <a:pPr>
              <a:defRPr/>
            </a:pPr>
            <a:endParaRPr lang="en-US"/>
          </a:p>
        </p:txBody>
      </p:sp>
      <p:sp>
        <p:nvSpPr>
          <p:cNvPr id="5124" name="Rectangle 4"/>
          <p:cNvSpPr>
            <a:spLocks noGrp="1" noRot="1" noChangeAspect="1" noChangeArrowheads="1" noTextEdit="1"/>
          </p:cNvSpPr>
          <p:nvPr>
            <p:ph type="sldImg" idx="2"/>
          </p:nvPr>
        </p:nvSpPr>
        <p:spPr bwMode="auto">
          <a:xfrm>
            <a:off x="1133475" y="684213"/>
            <a:ext cx="4667250" cy="3500437"/>
          </a:xfrm>
          <a:prstGeom prst="rect">
            <a:avLst/>
          </a:prstGeom>
          <a:noFill/>
          <a:ln w="9525">
            <a:solidFill>
              <a:srgbClr val="000000"/>
            </a:solidFill>
            <a:miter lim="800000"/>
            <a:headEnd/>
            <a:tailEnd/>
          </a:ln>
        </p:spPr>
      </p:sp>
      <p:sp>
        <p:nvSpPr>
          <p:cNvPr id="30725" name="Rectangle 5"/>
          <p:cNvSpPr>
            <a:spLocks noGrp="1" noChangeArrowheads="1"/>
          </p:cNvSpPr>
          <p:nvPr>
            <p:ph type="body" sz="quarter" idx="3"/>
          </p:nvPr>
        </p:nvSpPr>
        <p:spPr bwMode="auto">
          <a:xfrm>
            <a:off x="915988" y="4413250"/>
            <a:ext cx="5102225" cy="4110038"/>
          </a:xfrm>
          <a:prstGeom prst="rect">
            <a:avLst/>
          </a:prstGeom>
          <a:noFill/>
          <a:ln w="9525">
            <a:noFill/>
            <a:miter lim="800000"/>
            <a:headEnd/>
            <a:tailEnd/>
          </a:ln>
          <a:effectLst/>
        </p:spPr>
        <p:txBody>
          <a:bodyPr vert="horz" wrap="square" lIns="91419" tIns="45710" rIns="91419" bIns="4571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0726" name="Rectangle 6"/>
          <p:cNvSpPr>
            <a:spLocks noGrp="1" noChangeArrowheads="1"/>
          </p:cNvSpPr>
          <p:nvPr>
            <p:ph type="ftr" sz="quarter" idx="4"/>
          </p:nvPr>
        </p:nvSpPr>
        <p:spPr bwMode="auto">
          <a:xfrm>
            <a:off x="0" y="8750300"/>
            <a:ext cx="2971800" cy="457200"/>
          </a:xfrm>
          <a:prstGeom prst="rect">
            <a:avLst/>
          </a:prstGeom>
          <a:noFill/>
          <a:ln w="9525">
            <a:noFill/>
            <a:miter lim="800000"/>
            <a:headEnd/>
            <a:tailEnd/>
          </a:ln>
          <a:effectLst/>
        </p:spPr>
        <p:txBody>
          <a:bodyPr vert="horz" wrap="square" lIns="91419" tIns="45710" rIns="91419" bIns="45710" numCol="1" anchor="b" anchorCtr="0" compatLnSpc="1">
            <a:prstTxWarp prst="textNoShape">
              <a:avLst/>
            </a:prstTxWarp>
          </a:bodyPr>
          <a:lstStyle>
            <a:lvl1pPr>
              <a:spcBef>
                <a:spcPct val="0"/>
              </a:spcBef>
              <a:buFontTx/>
              <a:buNone/>
              <a:defRPr b="0" i="0">
                <a:solidFill>
                  <a:schemeClr val="tx1"/>
                </a:solidFill>
                <a:latin typeface="Times New Roman" pitchFamily="18" charset="0"/>
                <a:cs typeface="+mn-cs"/>
              </a:defRPr>
            </a:lvl1pPr>
          </a:lstStyle>
          <a:p>
            <a:pPr>
              <a:defRPr/>
            </a:pPr>
            <a:endParaRPr lang="en-US"/>
          </a:p>
        </p:txBody>
      </p:sp>
      <p:sp>
        <p:nvSpPr>
          <p:cNvPr id="30727" name="Rectangle 7"/>
          <p:cNvSpPr>
            <a:spLocks noGrp="1" noChangeArrowheads="1"/>
          </p:cNvSpPr>
          <p:nvPr>
            <p:ph type="sldNum" sz="quarter" idx="5"/>
          </p:nvPr>
        </p:nvSpPr>
        <p:spPr bwMode="auto">
          <a:xfrm>
            <a:off x="3962400" y="8750300"/>
            <a:ext cx="2971800" cy="457200"/>
          </a:xfrm>
          <a:prstGeom prst="rect">
            <a:avLst/>
          </a:prstGeom>
          <a:noFill/>
          <a:ln w="9525">
            <a:noFill/>
            <a:miter lim="800000"/>
            <a:headEnd/>
            <a:tailEnd/>
          </a:ln>
          <a:effectLst/>
        </p:spPr>
        <p:txBody>
          <a:bodyPr vert="horz" wrap="square" lIns="91419" tIns="45710" rIns="91419" bIns="45710" numCol="1" anchor="b" anchorCtr="0" compatLnSpc="1">
            <a:prstTxWarp prst="textNoShape">
              <a:avLst/>
            </a:prstTxWarp>
          </a:bodyPr>
          <a:lstStyle>
            <a:lvl1pPr algn="r">
              <a:spcBef>
                <a:spcPct val="0"/>
              </a:spcBef>
              <a:buFontTx/>
              <a:buNone/>
              <a:defRPr b="0" i="0">
                <a:solidFill>
                  <a:schemeClr val="tx1"/>
                </a:solidFill>
                <a:latin typeface="Times New Roman" pitchFamily="18" charset="0"/>
                <a:cs typeface="+mn-cs"/>
              </a:defRPr>
            </a:lvl1pPr>
          </a:lstStyle>
          <a:p>
            <a:pPr>
              <a:defRPr/>
            </a:pPr>
            <a:fld id="{106A292B-CF9A-4BF8-90E5-A63A94F93653}"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p:spPr>
        <p:txBody>
          <a:bodyPr/>
          <a:lstStyle/>
          <a:p>
            <a:fld id="{F392E7DB-C4B0-4A83-91D8-68380181151D}" type="slidenum">
              <a:rPr lang="en-US" smtClean="0"/>
              <a:pPr/>
              <a:t>1</a:t>
            </a:fld>
            <a:endParaRPr lang="en-US" smtClean="0"/>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p>
            <a:fld id="{9BF367BB-57D3-4814-84A8-BDD54F0FB437}" type="slidenum">
              <a:rPr lang="en-US"/>
              <a:pPr/>
              <a:t>12</a:t>
            </a:fld>
            <a:endParaRPr lang="en-US"/>
          </a:p>
        </p:txBody>
      </p:sp>
      <p:sp>
        <p:nvSpPr>
          <p:cNvPr id="34819" name="Rectangle 2"/>
          <p:cNvSpPr>
            <a:spLocks noGrp="1" noRot="1" noChangeAspect="1" noChangeArrowheads="1" noTextEdit="1"/>
          </p:cNvSpPr>
          <p:nvPr>
            <p:ph type="sldImg"/>
          </p:nvPr>
        </p:nvSpPr>
        <p:spPr>
          <a:xfrm>
            <a:off x="1163638" y="690563"/>
            <a:ext cx="4618037" cy="3463925"/>
          </a:xfrm>
          <a:solidFill>
            <a:srgbClr val="FFFFFF"/>
          </a:solidFill>
          <a:ln/>
        </p:spPr>
      </p:sp>
      <p:sp>
        <p:nvSpPr>
          <p:cNvPr id="34820" name="Rectangle 3"/>
          <p:cNvSpPr>
            <a:spLocks noGrp="1" noChangeArrowheads="1"/>
          </p:cNvSpPr>
          <p:nvPr>
            <p:ph type="body" idx="1"/>
          </p:nvPr>
        </p:nvSpPr>
        <p:spPr>
          <a:xfrm>
            <a:off x="925464" y="4385999"/>
            <a:ext cx="5095313" cy="4154273"/>
          </a:xfrm>
          <a:solidFill>
            <a:srgbClr val="FFFFFF"/>
          </a:solidFill>
          <a:ln>
            <a:solidFill>
              <a:srgbClr val="000000"/>
            </a:solidFill>
          </a:ln>
        </p:spPr>
        <p:txBody>
          <a:bodyPr lIns="92410" tIns="46208" rIns="92410" bIns="46208"/>
          <a:lstStyle/>
          <a:p>
            <a:pPr eaLnBrk="1" hangingPunct="1">
              <a:spcBef>
                <a:spcPct val="0"/>
              </a:spcBef>
            </a:pPr>
            <a:endParaRPr lang="en-US" smtClean="0">
              <a:latin typeface="Times New Roman" pitchFamily="18" charset="0"/>
              <a:ea typeface="ＭＳ Ｐゴシック"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p>
            <a:fld id="{3D569D7E-09A1-4C4F-98DE-33B4FE482275}" type="slidenum">
              <a:rPr lang="en-US"/>
              <a:pPr/>
              <a:t>13</a:t>
            </a:fld>
            <a:endParaRPr lang="en-US"/>
          </a:p>
        </p:txBody>
      </p:sp>
      <p:sp>
        <p:nvSpPr>
          <p:cNvPr id="36867" name="Rectangle 2"/>
          <p:cNvSpPr>
            <a:spLocks noGrp="1" noRot="1" noChangeAspect="1" noChangeArrowheads="1" noTextEdit="1"/>
          </p:cNvSpPr>
          <p:nvPr>
            <p:ph type="sldImg"/>
          </p:nvPr>
        </p:nvSpPr>
        <p:spPr>
          <a:xfrm>
            <a:off x="1163638" y="690563"/>
            <a:ext cx="4618037" cy="3463925"/>
          </a:xfrm>
          <a:solidFill>
            <a:srgbClr val="FFFFFF"/>
          </a:solidFill>
          <a:ln/>
        </p:spPr>
      </p:sp>
      <p:sp>
        <p:nvSpPr>
          <p:cNvPr id="36868" name="Rectangle 3"/>
          <p:cNvSpPr>
            <a:spLocks noGrp="1" noChangeArrowheads="1"/>
          </p:cNvSpPr>
          <p:nvPr>
            <p:ph type="body" idx="1"/>
          </p:nvPr>
        </p:nvSpPr>
        <p:spPr>
          <a:xfrm>
            <a:off x="925464" y="4385999"/>
            <a:ext cx="5095313" cy="4154273"/>
          </a:xfrm>
          <a:solidFill>
            <a:srgbClr val="FFFFFF"/>
          </a:solidFill>
          <a:ln>
            <a:solidFill>
              <a:srgbClr val="000000"/>
            </a:solidFill>
          </a:ln>
        </p:spPr>
        <p:txBody>
          <a:bodyPr lIns="92410" tIns="46208" rIns="92410" bIns="46208"/>
          <a:lstStyle/>
          <a:p>
            <a:pPr eaLnBrk="1" hangingPunct="1">
              <a:spcBef>
                <a:spcPct val="0"/>
              </a:spcBef>
            </a:pPr>
            <a:endParaRPr lang="en-US" smtClean="0">
              <a:latin typeface="Times New Roman" pitchFamily="18" charset="0"/>
              <a:ea typeface="ＭＳ Ｐゴシック" pitchFamily="3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p>
            <a:fld id="{CD1FC246-025B-48FB-AAC7-224537B507A5}" type="slidenum">
              <a:rPr lang="en-US"/>
              <a:pPr/>
              <a:t>14</a:t>
            </a:fld>
            <a:endParaRPr lang="en-US"/>
          </a:p>
        </p:txBody>
      </p:sp>
      <p:sp>
        <p:nvSpPr>
          <p:cNvPr id="38915" name="Rectangle 2"/>
          <p:cNvSpPr>
            <a:spLocks noGrp="1" noRot="1" noChangeAspect="1" noChangeArrowheads="1" noTextEdit="1"/>
          </p:cNvSpPr>
          <p:nvPr>
            <p:ph type="sldImg"/>
          </p:nvPr>
        </p:nvSpPr>
        <p:spPr>
          <a:xfrm>
            <a:off x="1163638" y="690563"/>
            <a:ext cx="4618037" cy="3463925"/>
          </a:xfrm>
          <a:solidFill>
            <a:srgbClr val="FFFFFF"/>
          </a:solidFill>
          <a:ln/>
        </p:spPr>
      </p:sp>
      <p:sp>
        <p:nvSpPr>
          <p:cNvPr id="38916" name="Rectangle 3"/>
          <p:cNvSpPr>
            <a:spLocks noGrp="1" noChangeArrowheads="1"/>
          </p:cNvSpPr>
          <p:nvPr>
            <p:ph type="body" idx="1"/>
          </p:nvPr>
        </p:nvSpPr>
        <p:spPr>
          <a:xfrm>
            <a:off x="925464" y="4385999"/>
            <a:ext cx="5095313" cy="4154273"/>
          </a:xfrm>
          <a:solidFill>
            <a:srgbClr val="FFFFFF"/>
          </a:solidFill>
          <a:ln>
            <a:solidFill>
              <a:srgbClr val="000000"/>
            </a:solidFill>
          </a:ln>
        </p:spPr>
        <p:txBody>
          <a:bodyPr lIns="92410" tIns="46208" rIns="92410" bIns="46208"/>
          <a:lstStyle/>
          <a:p>
            <a:pPr eaLnBrk="1" hangingPunct="1">
              <a:spcBef>
                <a:spcPct val="0"/>
              </a:spcBef>
            </a:pPr>
            <a:endParaRPr lang="en-US" smtClean="0">
              <a:latin typeface="Times New Roman" pitchFamily="18" charset="0"/>
              <a:ea typeface="ＭＳ Ｐゴシック" pitchFamily="34"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p>
            <a:fld id="{3EF6B8E8-6E4F-454E-BEE8-F76DDBFC8594}" type="slidenum">
              <a:rPr lang="en-US"/>
              <a:pPr/>
              <a:t>15</a:t>
            </a:fld>
            <a:endParaRPr lang="en-US"/>
          </a:p>
        </p:txBody>
      </p:sp>
      <p:sp>
        <p:nvSpPr>
          <p:cNvPr id="40963" name="Rectangle 2"/>
          <p:cNvSpPr>
            <a:spLocks noGrp="1" noRot="1" noChangeAspect="1" noChangeArrowheads="1" noTextEdit="1"/>
          </p:cNvSpPr>
          <p:nvPr>
            <p:ph type="sldImg"/>
          </p:nvPr>
        </p:nvSpPr>
        <p:spPr>
          <a:solidFill>
            <a:srgbClr val="FFFFFF"/>
          </a:solidFill>
          <a:ln/>
        </p:spPr>
      </p:sp>
      <p:sp>
        <p:nvSpPr>
          <p:cNvPr id="4096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Times New Roman" pitchFamily="18" charset="0"/>
              <a:ea typeface="ＭＳ Ｐゴシック" pitchFamily="34"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p:spPr>
        <p:txBody>
          <a:bodyPr/>
          <a:lstStyle/>
          <a:p>
            <a:pPr eaLnBrk="1" hangingPunct="1">
              <a:spcBef>
                <a:spcPct val="0"/>
              </a:spcBef>
            </a:pPr>
            <a:endParaRPr lang="en-US" smtClean="0">
              <a:latin typeface="Times New Roman" pitchFamily="18" charset="0"/>
              <a:ea typeface="ＭＳ Ｐゴシック" pitchFamily="34" charset="-128"/>
            </a:endParaRPr>
          </a:p>
        </p:txBody>
      </p:sp>
      <p:sp>
        <p:nvSpPr>
          <p:cNvPr id="43012" name="Slide Number Placeholder 3"/>
          <p:cNvSpPr>
            <a:spLocks noGrp="1"/>
          </p:cNvSpPr>
          <p:nvPr>
            <p:ph type="sldNum" sz="quarter" idx="5"/>
          </p:nvPr>
        </p:nvSpPr>
        <p:spPr>
          <a:noFill/>
        </p:spPr>
        <p:txBody>
          <a:bodyPr/>
          <a:lstStyle/>
          <a:p>
            <a:fld id="{B090FA14-DC55-48EC-8322-D94453FA0209}" type="slidenum">
              <a:rPr lang="en-US"/>
              <a:pPr/>
              <a:t>16</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92EB1B44-37B5-4B38-A822-B05021F351BC}" type="slidenum">
              <a:rPr lang="en-US"/>
              <a:pPr/>
              <a:t>17</a:t>
            </a:fld>
            <a:endParaRPr lang="en-US"/>
          </a:p>
        </p:txBody>
      </p:sp>
      <p:sp>
        <p:nvSpPr>
          <p:cNvPr id="18435" name="Rectangle 7"/>
          <p:cNvSpPr txBox="1">
            <a:spLocks noGrp="1" noChangeArrowheads="1"/>
          </p:cNvSpPr>
          <p:nvPr/>
        </p:nvSpPr>
        <p:spPr bwMode="auto">
          <a:xfrm>
            <a:off x="3962185" y="8750653"/>
            <a:ext cx="2972015" cy="457351"/>
          </a:xfrm>
          <a:prstGeom prst="rect">
            <a:avLst/>
          </a:prstGeom>
          <a:noFill/>
          <a:ln w="9525">
            <a:noFill/>
            <a:miter lim="800000"/>
            <a:headEnd/>
            <a:tailEnd/>
          </a:ln>
        </p:spPr>
        <p:txBody>
          <a:bodyPr lIns="91396" tIns="45699" rIns="91396" bIns="45699" anchor="b"/>
          <a:lstStyle/>
          <a:p>
            <a:pPr algn="r" defTabSz="914090"/>
            <a:fld id="{48603867-D7C2-426B-8B1B-BFBD9EBF619F}" type="slidenum">
              <a:rPr lang="en-US" b="0" i="0">
                <a:solidFill>
                  <a:schemeClr val="tx1"/>
                </a:solidFill>
                <a:latin typeface="Times New Roman" pitchFamily="18" charset="0"/>
              </a:rPr>
              <a:pPr algn="r" defTabSz="914090"/>
              <a:t>17</a:t>
            </a:fld>
            <a:endParaRPr lang="en-US" b="0" i="0" dirty="0">
              <a:solidFill>
                <a:schemeClr val="tx1"/>
              </a:solidFill>
              <a:latin typeface="Times New Roman" pitchFamily="18" charset="0"/>
            </a:endParaRPr>
          </a:p>
        </p:txBody>
      </p:sp>
      <p:sp>
        <p:nvSpPr>
          <p:cNvPr id="18436" name="Rectangle 7"/>
          <p:cNvSpPr txBox="1">
            <a:spLocks noGrp="1" noChangeArrowheads="1"/>
          </p:cNvSpPr>
          <p:nvPr/>
        </p:nvSpPr>
        <p:spPr bwMode="auto">
          <a:xfrm>
            <a:off x="3962185" y="8749129"/>
            <a:ext cx="2972015" cy="458875"/>
          </a:xfrm>
          <a:prstGeom prst="rect">
            <a:avLst/>
          </a:prstGeom>
          <a:noFill/>
          <a:ln w="9525">
            <a:noFill/>
            <a:miter lim="800000"/>
            <a:headEnd/>
            <a:tailEnd/>
          </a:ln>
        </p:spPr>
        <p:txBody>
          <a:bodyPr lIns="91382" tIns="45691" rIns="91382" bIns="45691" anchor="b"/>
          <a:lstStyle/>
          <a:p>
            <a:pPr algn="r" defTabSz="908027"/>
            <a:fld id="{673660B4-03B3-4BE3-A827-AA3C2C749728}" type="slidenum">
              <a:rPr lang="en-US" b="0" i="0">
                <a:solidFill>
                  <a:schemeClr val="tx1"/>
                </a:solidFill>
                <a:latin typeface="Times New Roman" pitchFamily="18" charset="0"/>
              </a:rPr>
              <a:pPr algn="r" defTabSz="908027"/>
              <a:t>17</a:t>
            </a:fld>
            <a:endParaRPr lang="en-US" b="0" i="0" dirty="0">
              <a:solidFill>
                <a:schemeClr val="tx1"/>
              </a:solidFill>
              <a:latin typeface="Times New Roman" pitchFamily="18" charset="0"/>
            </a:endParaRPr>
          </a:p>
        </p:txBody>
      </p:sp>
      <p:sp>
        <p:nvSpPr>
          <p:cNvPr id="18437" name="Rectangle 2"/>
          <p:cNvSpPr>
            <a:spLocks noGrp="1" noRot="1" noChangeAspect="1" noChangeArrowheads="1" noTextEdit="1"/>
          </p:cNvSpPr>
          <p:nvPr>
            <p:ph type="sldImg"/>
          </p:nvPr>
        </p:nvSpPr>
        <p:spPr>
          <a:xfrm>
            <a:off x="1133475" y="682625"/>
            <a:ext cx="4668838" cy="3502025"/>
          </a:xfrm>
          <a:ln/>
        </p:spPr>
      </p:sp>
      <p:sp>
        <p:nvSpPr>
          <p:cNvPr id="18438" name="Rectangle 3"/>
          <p:cNvSpPr>
            <a:spLocks noGrp="1" noChangeArrowheads="1"/>
          </p:cNvSpPr>
          <p:nvPr>
            <p:ph type="body" idx="1"/>
          </p:nvPr>
        </p:nvSpPr>
        <p:spPr>
          <a:xfrm>
            <a:off x="914929" y="4413439"/>
            <a:ext cx="5104342" cy="4110063"/>
          </a:xfrm>
          <a:noFill/>
          <a:ln/>
        </p:spPr>
        <p:txBody>
          <a:bodyPr lIns="91382" tIns="45691" rIns="91382" bIns="45691"/>
          <a:lstStyle/>
          <a:p>
            <a:pPr eaLnBrk="1" hangingPunct="1"/>
            <a:endParaRPr lang="en-US" smtClean="0">
              <a:latin typeface="Times New Roman" pitchFamily="18"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92EB1B44-37B5-4B38-A822-B05021F351BC}" type="slidenum">
              <a:rPr lang="en-US"/>
              <a:pPr/>
              <a:t>18</a:t>
            </a:fld>
            <a:endParaRPr lang="en-US"/>
          </a:p>
        </p:txBody>
      </p:sp>
      <p:sp>
        <p:nvSpPr>
          <p:cNvPr id="18435" name="Rectangle 7"/>
          <p:cNvSpPr txBox="1">
            <a:spLocks noGrp="1" noChangeArrowheads="1"/>
          </p:cNvSpPr>
          <p:nvPr/>
        </p:nvSpPr>
        <p:spPr bwMode="auto">
          <a:xfrm>
            <a:off x="3962185" y="8750653"/>
            <a:ext cx="2972015" cy="457351"/>
          </a:xfrm>
          <a:prstGeom prst="rect">
            <a:avLst/>
          </a:prstGeom>
          <a:noFill/>
          <a:ln w="9525">
            <a:noFill/>
            <a:miter lim="800000"/>
            <a:headEnd/>
            <a:tailEnd/>
          </a:ln>
        </p:spPr>
        <p:txBody>
          <a:bodyPr lIns="91396" tIns="45699" rIns="91396" bIns="45699" anchor="b"/>
          <a:lstStyle/>
          <a:p>
            <a:pPr algn="r" defTabSz="914090"/>
            <a:fld id="{48603867-D7C2-426B-8B1B-BFBD9EBF619F}" type="slidenum">
              <a:rPr lang="en-US" b="0" i="0">
                <a:solidFill>
                  <a:schemeClr val="tx1"/>
                </a:solidFill>
                <a:latin typeface="Times New Roman" pitchFamily="18" charset="0"/>
              </a:rPr>
              <a:pPr algn="r" defTabSz="914090"/>
              <a:t>18</a:t>
            </a:fld>
            <a:endParaRPr lang="en-US" b="0" i="0" dirty="0">
              <a:solidFill>
                <a:schemeClr val="tx1"/>
              </a:solidFill>
              <a:latin typeface="Times New Roman" pitchFamily="18" charset="0"/>
            </a:endParaRPr>
          </a:p>
        </p:txBody>
      </p:sp>
      <p:sp>
        <p:nvSpPr>
          <p:cNvPr id="18436" name="Rectangle 7"/>
          <p:cNvSpPr txBox="1">
            <a:spLocks noGrp="1" noChangeArrowheads="1"/>
          </p:cNvSpPr>
          <p:nvPr/>
        </p:nvSpPr>
        <p:spPr bwMode="auto">
          <a:xfrm>
            <a:off x="3962185" y="8749129"/>
            <a:ext cx="2972015" cy="458875"/>
          </a:xfrm>
          <a:prstGeom prst="rect">
            <a:avLst/>
          </a:prstGeom>
          <a:noFill/>
          <a:ln w="9525">
            <a:noFill/>
            <a:miter lim="800000"/>
            <a:headEnd/>
            <a:tailEnd/>
          </a:ln>
        </p:spPr>
        <p:txBody>
          <a:bodyPr lIns="91382" tIns="45691" rIns="91382" bIns="45691" anchor="b"/>
          <a:lstStyle/>
          <a:p>
            <a:pPr algn="r" defTabSz="908027"/>
            <a:fld id="{673660B4-03B3-4BE3-A827-AA3C2C749728}" type="slidenum">
              <a:rPr lang="en-US" b="0" i="0">
                <a:solidFill>
                  <a:schemeClr val="tx1"/>
                </a:solidFill>
                <a:latin typeface="Times New Roman" pitchFamily="18" charset="0"/>
              </a:rPr>
              <a:pPr algn="r" defTabSz="908027"/>
              <a:t>18</a:t>
            </a:fld>
            <a:endParaRPr lang="en-US" b="0" i="0" dirty="0">
              <a:solidFill>
                <a:schemeClr val="tx1"/>
              </a:solidFill>
              <a:latin typeface="Times New Roman" pitchFamily="18" charset="0"/>
            </a:endParaRPr>
          </a:p>
        </p:txBody>
      </p:sp>
      <p:sp>
        <p:nvSpPr>
          <p:cNvPr id="18437" name="Rectangle 2"/>
          <p:cNvSpPr>
            <a:spLocks noGrp="1" noRot="1" noChangeAspect="1" noChangeArrowheads="1" noTextEdit="1"/>
          </p:cNvSpPr>
          <p:nvPr>
            <p:ph type="sldImg"/>
          </p:nvPr>
        </p:nvSpPr>
        <p:spPr>
          <a:xfrm>
            <a:off x="1133475" y="682625"/>
            <a:ext cx="4668838" cy="3502025"/>
          </a:xfrm>
          <a:ln/>
        </p:spPr>
      </p:sp>
      <p:sp>
        <p:nvSpPr>
          <p:cNvPr id="18438" name="Rectangle 3"/>
          <p:cNvSpPr>
            <a:spLocks noGrp="1" noChangeArrowheads="1"/>
          </p:cNvSpPr>
          <p:nvPr>
            <p:ph type="body" idx="1"/>
          </p:nvPr>
        </p:nvSpPr>
        <p:spPr>
          <a:xfrm>
            <a:off x="914929" y="4413439"/>
            <a:ext cx="5104342" cy="4110063"/>
          </a:xfrm>
          <a:noFill/>
          <a:ln/>
        </p:spPr>
        <p:txBody>
          <a:bodyPr lIns="91382" tIns="45691" rIns="91382" bIns="45691"/>
          <a:lstStyle/>
          <a:p>
            <a:pPr eaLnBrk="1" hangingPunct="1"/>
            <a:endParaRPr lang="en-US" smtClean="0">
              <a:latin typeface="Times New Roman" pitchFamily="18"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txBox="1">
            <a:spLocks noGrp="1" noChangeArrowheads="1"/>
          </p:cNvSpPr>
          <p:nvPr/>
        </p:nvSpPr>
        <p:spPr bwMode="auto">
          <a:xfrm>
            <a:off x="3962400" y="8750300"/>
            <a:ext cx="2971800" cy="457200"/>
          </a:xfrm>
          <a:prstGeom prst="rect">
            <a:avLst/>
          </a:prstGeom>
          <a:noFill/>
          <a:ln w="9525">
            <a:noFill/>
            <a:miter lim="800000"/>
            <a:headEnd/>
            <a:tailEnd/>
          </a:ln>
        </p:spPr>
        <p:txBody>
          <a:bodyPr lIns="91373" tIns="45687" rIns="91373" bIns="45687" anchor="b"/>
          <a:lstStyle/>
          <a:p>
            <a:pPr algn="r">
              <a:spcBef>
                <a:spcPct val="0"/>
              </a:spcBef>
              <a:buFontTx/>
              <a:buNone/>
            </a:pPr>
            <a:fld id="{B8E41C90-544B-4460-A287-2F5B27590F71}" type="slidenum">
              <a:rPr lang="en-US" i="0">
                <a:solidFill>
                  <a:schemeClr val="tx1"/>
                </a:solidFill>
                <a:latin typeface="Times New Roman" charset="0"/>
              </a:rPr>
              <a:pPr algn="r">
                <a:spcBef>
                  <a:spcPct val="0"/>
                </a:spcBef>
                <a:buFontTx/>
                <a:buNone/>
              </a:pPr>
              <a:t>19</a:t>
            </a:fld>
            <a:endParaRPr lang="en-US" i="0">
              <a:solidFill>
                <a:schemeClr val="tx1"/>
              </a:solidFill>
              <a:latin typeface="Times New Roman" charset="0"/>
            </a:endParaRPr>
          </a:p>
        </p:txBody>
      </p:sp>
      <p:sp>
        <p:nvSpPr>
          <p:cNvPr id="24579" name="Rectangle 7"/>
          <p:cNvSpPr txBox="1">
            <a:spLocks noGrp="1" noChangeArrowheads="1"/>
          </p:cNvSpPr>
          <p:nvPr/>
        </p:nvSpPr>
        <p:spPr bwMode="auto">
          <a:xfrm>
            <a:off x="3962400" y="8750300"/>
            <a:ext cx="2971800" cy="457200"/>
          </a:xfrm>
          <a:prstGeom prst="rect">
            <a:avLst/>
          </a:prstGeom>
          <a:noFill/>
          <a:ln w="9525">
            <a:noFill/>
            <a:miter lim="800000"/>
            <a:headEnd/>
            <a:tailEnd/>
          </a:ln>
        </p:spPr>
        <p:txBody>
          <a:bodyPr lIns="91373" tIns="45687" rIns="91373" bIns="45687" anchor="b"/>
          <a:lstStyle/>
          <a:p>
            <a:pPr algn="r">
              <a:spcBef>
                <a:spcPct val="0"/>
              </a:spcBef>
              <a:buFontTx/>
              <a:buNone/>
            </a:pPr>
            <a:fld id="{A86A36A8-9B7C-496A-B2ED-68D0C4AF5F44}" type="slidenum">
              <a:rPr lang="en-US" i="0">
                <a:solidFill>
                  <a:schemeClr val="tx1"/>
                </a:solidFill>
                <a:latin typeface="Times New Roman" charset="0"/>
              </a:rPr>
              <a:pPr algn="r">
                <a:spcBef>
                  <a:spcPct val="0"/>
                </a:spcBef>
                <a:buFontTx/>
                <a:buNone/>
              </a:pPr>
              <a:t>19</a:t>
            </a:fld>
            <a:endParaRPr lang="en-US" i="0">
              <a:solidFill>
                <a:schemeClr val="tx1"/>
              </a:solidFill>
              <a:latin typeface="Times New Roman" charset="0"/>
            </a:endParaRPr>
          </a:p>
        </p:txBody>
      </p:sp>
      <p:sp>
        <p:nvSpPr>
          <p:cNvPr id="24580" name="Rectangle 2"/>
          <p:cNvSpPr>
            <a:spLocks noGrp="1" noRot="1" noChangeAspect="1" noChangeArrowheads="1" noTextEdit="1"/>
          </p:cNvSpPr>
          <p:nvPr>
            <p:ph type="sldImg"/>
          </p:nvPr>
        </p:nvSpPr>
        <p:spPr>
          <a:solidFill>
            <a:srgbClr val="FFFFFF"/>
          </a:solidFill>
          <a:ln/>
        </p:spPr>
      </p:sp>
      <p:sp>
        <p:nvSpPr>
          <p:cNvPr id="24581" name="Rectangle 3"/>
          <p:cNvSpPr>
            <a:spLocks noGrp="1" noChangeArrowheads="1"/>
          </p:cNvSpPr>
          <p:nvPr>
            <p:ph type="body" idx="1"/>
          </p:nvPr>
        </p:nvSpPr>
        <p:spPr>
          <a:noFill/>
          <a:ln>
            <a:solidFill>
              <a:srgbClr val="000000"/>
            </a:solidFill>
          </a:ln>
        </p:spPr>
        <p:txBody>
          <a:bodyPr/>
          <a:lstStyle/>
          <a:p>
            <a:pPr eaLnBrk="1" hangingPunct="1"/>
            <a:endParaRPr lang="en-US" smtClean="0">
              <a:latin typeface="Times New Roman"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Rot="1" noChangeAspect="1" noChangeArrowheads="1" noTextEdit="1"/>
          </p:cNvSpPr>
          <p:nvPr>
            <p:ph type="sldImg"/>
          </p:nvPr>
        </p:nvSpPr>
        <p:spPr>
          <a:ln/>
        </p:spPr>
      </p:sp>
      <p:sp>
        <p:nvSpPr>
          <p:cNvPr id="28675" name="Rectangle 3"/>
          <p:cNvSpPr>
            <a:spLocks noGrp="1" noChangeArrowheads="1"/>
          </p:cNvSpPr>
          <p:nvPr>
            <p:ph type="body" idx="1"/>
          </p:nvPr>
        </p:nvSpPr>
        <p:spPr>
          <a:noFill/>
          <a:ln/>
        </p:spPr>
        <p:txBody>
          <a:bodyPr/>
          <a:lstStyle/>
          <a:p>
            <a:endParaRPr lang="en-US" smtClean="0">
              <a:latin typeface="Times New Roman"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1026"/>
          <p:cNvSpPr>
            <a:spLocks noGrp="1" noRot="1" noChangeAspect="1" noChangeArrowheads="1" noTextEdit="1"/>
          </p:cNvSpPr>
          <p:nvPr>
            <p:ph type="sldImg"/>
          </p:nvPr>
        </p:nvSpPr>
        <p:spPr>
          <a:ln/>
        </p:spPr>
      </p:sp>
      <p:sp>
        <p:nvSpPr>
          <p:cNvPr id="30723" name="Rectangle 1027"/>
          <p:cNvSpPr>
            <a:spLocks noGrp="1" noChangeArrowheads="1"/>
          </p:cNvSpPr>
          <p:nvPr>
            <p:ph type="body" idx="1"/>
          </p:nvPr>
        </p:nvSpPr>
        <p:spPr>
          <a:noFill/>
          <a:ln/>
        </p:spPr>
        <p:txBody>
          <a:bodyPr/>
          <a:lstStyle/>
          <a:p>
            <a:endParaRPr lang="en-US" smtClean="0">
              <a:latin typeface="Times New Roman"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92EB1B44-37B5-4B38-A822-B05021F351BC}" type="slidenum">
              <a:rPr lang="en-US"/>
              <a:pPr/>
              <a:t>2</a:t>
            </a:fld>
            <a:endParaRPr lang="en-US"/>
          </a:p>
        </p:txBody>
      </p:sp>
      <p:sp>
        <p:nvSpPr>
          <p:cNvPr id="18435" name="Rectangle 7"/>
          <p:cNvSpPr txBox="1">
            <a:spLocks noGrp="1" noChangeArrowheads="1"/>
          </p:cNvSpPr>
          <p:nvPr/>
        </p:nvSpPr>
        <p:spPr bwMode="auto">
          <a:xfrm>
            <a:off x="3962185" y="8750653"/>
            <a:ext cx="2972015" cy="457351"/>
          </a:xfrm>
          <a:prstGeom prst="rect">
            <a:avLst/>
          </a:prstGeom>
          <a:noFill/>
          <a:ln w="9525">
            <a:noFill/>
            <a:miter lim="800000"/>
            <a:headEnd/>
            <a:tailEnd/>
          </a:ln>
        </p:spPr>
        <p:txBody>
          <a:bodyPr lIns="91396" tIns="45699" rIns="91396" bIns="45699" anchor="b"/>
          <a:lstStyle/>
          <a:p>
            <a:pPr algn="r" defTabSz="914090"/>
            <a:fld id="{48603867-D7C2-426B-8B1B-BFBD9EBF619F}" type="slidenum">
              <a:rPr lang="en-US" b="0" i="0">
                <a:solidFill>
                  <a:schemeClr val="tx1"/>
                </a:solidFill>
                <a:latin typeface="Times New Roman" pitchFamily="18" charset="0"/>
              </a:rPr>
              <a:pPr algn="r" defTabSz="914090"/>
              <a:t>2</a:t>
            </a:fld>
            <a:endParaRPr lang="en-US" b="0" i="0" dirty="0">
              <a:solidFill>
                <a:schemeClr val="tx1"/>
              </a:solidFill>
              <a:latin typeface="Times New Roman" pitchFamily="18" charset="0"/>
            </a:endParaRPr>
          </a:p>
        </p:txBody>
      </p:sp>
      <p:sp>
        <p:nvSpPr>
          <p:cNvPr id="18436" name="Rectangle 7"/>
          <p:cNvSpPr txBox="1">
            <a:spLocks noGrp="1" noChangeArrowheads="1"/>
          </p:cNvSpPr>
          <p:nvPr/>
        </p:nvSpPr>
        <p:spPr bwMode="auto">
          <a:xfrm>
            <a:off x="3962185" y="8749129"/>
            <a:ext cx="2972015" cy="458875"/>
          </a:xfrm>
          <a:prstGeom prst="rect">
            <a:avLst/>
          </a:prstGeom>
          <a:noFill/>
          <a:ln w="9525">
            <a:noFill/>
            <a:miter lim="800000"/>
            <a:headEnd/>
            <a:tailEnd/>
          </a:ln>
        </p:spPr>
        <p:txBody>
          <a:bodyPr lIns="91382" tIns="45691" rIns="91382" bIns="45691" anchor="b"/>
          <a:lstStyle/>
          <a:p>
            <a:pPr algn="r" defTabSz="908027"/>
            <a:fld id="{673660B4-03B3-4BE3-A827-AA3C2C749728}" type="slidenum">
              <a:rPr lang="en-US" b="0" i="0">
                <a:solidFill>
                  <a:schemeClr val="tx1"/>
                </a:solidFill>
                <a:latin typeface="Times New Roman" pitchFamily="18" charset="0"/>
              </a:rPr>
              <a:pPr algn="r" defTabSz="908027"/>
              <a:t>2</a:t>
            </a:fld>
            <a:endParaRPr lang="en-US" b="0" i="0" dirty="0">
              <a:solidFill>
                <a:schemeClr val="tx1"/>
              </a:solidFill>
              <a:latin typeface="Times New Roman" pitchFamily="18" charset="0"/>
            </a:endParaRPr>
          </a:p>
        </p:txBody>
      </p:sp>
      <p:sp>
        <p:nvSpPr>
          <p:cNvPr id="18437" name="Rectangle 2"/>
          <p:cNvSpPr>
            <a:spLocks noGrp="1" noRot="1" noChangeAspect="1" noChangeArrowheads="1" noTextEdit="1"/>
          </p:cNvSpPr>
          <p:nvPr>
            <p:ph type="sldImg"/>
          </p:nvPr>
        </p:nvSpPr>
        <p:spPr>
          <a:xfrm>
            <a:off x="1133475" y="682625"/>
            <a:ext cx="4668838" cy="3502025"/>
          </a:xfrm>
          <a:ln/>
        </p:spPr>
      </p:sp>
      <p:sp>
        <p:nvSpPr>
          <p:cNvPr id="18438" name="Rectangle 3"/>
          <p:cNvSpPr>
            <a:spLocks noGrp="1" noChangeArrowheads="1"/>
          </p:cNvSpPr>
          <p:nvPr>
            <p:ph type="body" idx="1"/>
          </p:nvPr>
        </p:nvSpPr>
        <p:spPr>
          <a:xfrm>
            <a:off x="914929" y="4413439"/>
            <a:ext cx="5104342" cy="4110063"/>
          </a:xfrm>
          <a:noFill/>
          <a:ln/>
        </p:spPr>
        <p:txBody>
          <a:bodyPr lIns="91382" tIns="45691" rIns="91382" bIns="45691"/>
          <a:lstStyle/>
          <a:p>
            <a:pPr eaLnBrk="1" hangingPunct="1"/>
            <a:endParaRPr lang="en-US" smtClean="0">
              <a:latin typeface="Times New Roman" pitchFamily="18"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p:spPr>
        <p:txBody>
          <a:bodyPr/>
          <a:lstStyle/>
          <a:p>
            <a:fld id="{7F083FE6-C1EF-462D-BE34-650287E621BE}" type="slidenum">
              <a:rPr lang="en-US" smtClean="0"/>
              <a:pPr/>
              <a:t>25</a:t>
            </a:fld>
            <a:endParaRPr lang="en-US" smtClean="0"/>
          </a:p>
        </p:txBody>
      </p:sp>
      <p:sp>
        <p:nvSpPr>
          <p:cNvPr id="8195" name="Rectangle 2"/>
          <p:cNvSpPr>
            <a:spLocks noGrp="1" noRot="1" noChangeAspect="1" noChangeArrowheads="1" noTextEdit="1"/>
          </p:cNvSpPr>
          <p:nvPr>
            <p:ph type="sldImg"/>
          </p:nvPr>
        </p:nvSpPr>
        <p:spPr>
          <a:ln/>
        </p:spPr>
      </p:sp>
      <p:sp>
        <p:nvSpPr>
          <p:cNvPr id="819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p:spPr>
      </p:sp>
      <p:sp>
        <p:nvSpPr>
          <p:cNvPr id="3277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ea typeface="MS PGothic" pitchFamily="34" charset="-128"/>
            </a:endParaRPr>
          </a:p>
        </p:txBody>
      </p:sp>
      <p:sp>
        <p:nvSpPr>
          <p:cNvPr id="327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F89665E-8C65-485F-A1AB-DF53CD06C1BB}" type="slidenum">
              <a:rPr lang="en-US" smtClean="0">
                <a:latin typeface="Arial" pitchFamily="34" charset="0"/>
                <a:ea typeface="MS PGothic" pitchFamily="34" charset="-128"/>
              </a:rPr>
              <a:pPr/>
              <a:t>36</a:t>
            </a:fld>
            <a:endParaRPr lang="en-US" smtClean="0">
              <a:latin typeface="Arial" pitchFamily="34" charset="0"/>
              <a:ea typeface="MS PGothic" pitchFamily="34"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A374724D-EFCE-4127-9EBE-70FD84796786}" type="slidenum">
              <a:rPr lang="en-US"/>
              <a:pPr/>
              <a:t>39</a:t>
            </a:fld>
            <a:endParaRPr lang="en-US"/>
          </a:p>
        </p:txBody>
      </p:sp>
      <p:sp>
        <p:nvSpPr>
          <p:cNvPr id="16387" name="Rectangle 2"/>
          <p:cNvSpPr>
            <a:spLocks noGrp="1" noRot="1" noChangeAspect="1" noChangeArrowheads="1" noTextEdit="1"/>
          </p:cNvSpPr>
          <p:nvPr>
            <p:ph type="sldImg"/>
          </p:nvPr>
        </p:nvSpPr>
        <p:spPr>
          <a:xfrm>
            <a:off x="1162050" y="690563"/>
            <a:ext cx="4610100" cy="3457575"/>
          </a:xfrm>
          <a:solidFill>
            <a:srgbClr val="FFFFFF"/>
          </a:solidFill>
          <a:ln/>
        </p:spPr>
      </p:sp>
      <p:sp>
        <p:nvSpPr>
          <p:cNvPr id="16388" name="Rectangle 3"/>
          <p:cNvSpPr>
            <a:spLocks noGrp="1" noChangeArrowheads="1"/>
          </p:cNvSpPr>
          <p:nvPr>
            <p:ph type="body" idx="1"/>
          </p:nvPr>
        </p:nvSpPr>
        <p:spPr>
          <a:xfrm>
            <a:off x="923958" y="4379901"/>
            <a:ext cx="5086284" cy="4149700"/>
          </a:xfrm>
          <a:solidFill>
            <a:srgbClr val="FFFFFF"/>
          </a:solidFill>
          <a:ln>
            <a:solidFill>
              <a:srgbClr val="000000"/>
            </a:solidFill>
          </a:ln>
        </p:spPr>
        <p:txBody>
          <a:bodyPr lIns="92299" tIns="46149" rIns="92299" bIns="46149"/>
          <a:lstStyle/>
          <a:p>
            <a:pPr eaLnBrk="1" hangingPunct="1"/>
            <a:endParaRPr lang="en-US" smtClean="0">
              <a:latin typeface="Times New Roman" pitchFamily="18" charset="0"/>
              <a:ea typeface="ＭＳ Ｐゴシック" pitchFamily="34"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CBC8DC6F-8BD3-493A-A2DC-FA9028ED6510}" type="slidenum">
              <a:rPr lang="en-US" smtClean="0">
                <a:latin typeface="Arial" pitchFamily="34" charset="0"/>
                <a:ea typeface="MS PGothic" pitchFamily="34" charset="-128"/>
              </a:rPr>
              <a:pPr/>
              <a:t>41</a:t>
            </a:fld>
            <a:endParaRPr lang="en-US" smtClean="0">
              <a:latin typeface="Arial" pitchFamily="34" charset="0"/>
              <a:ea typeface="MS PGothic" pitchFamily="34" charset="-128"/>
            </a:endParaRPr>
          </a:p>
        </p:txBody>
      </p:sp>
      <p:sp>
        <p:nvSpPr>
          <p:cNvPr id="36867" name="Rectangle 2"/>
          <p:cNvSpPr>
            <a:spLocks noGrp="1" noRot="1" noChangeAspect="1" noChangeArrowheads="1" noTextEdit="1"/>
          </p:cNvSpPr>
          <p:nvPr>
            <p:ph type="sldImg"/>
          </p:nvPr>
        </p:nvSpPr>
        <p:spPr bwMode="auto">
          <a:xfrm>
            <a:off x="1136650" y="684213"/>
            <a:ext cx="4667250" cy="3500437"/>
          </a:xfrm>
          <a:noFill/>
          <a:ln>
            <a:solidFill>
              <a:srgbClr val="000000"/>
            </a:solidFill>
            <a:miter lim="800000"/>
            <a:headEnd/>
            <a:tailEnd/>
          </a:ln>
        </p:spPr>
      </p:sp>
      <p:sp>
        <p:nvSpPr>
          <p:cNvPr id="3686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ea typeface="MS PGothic"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B5063F1A-6DB9-497B-84B9-139F9E61E7D6}" type="slidenum">
              <a:rPr lang="en-US"/>
              <a:pPr/>
              <a:t>3</a:t>
            </a:fld>
            <a:endParaRPr lang="en-US"/>
          </a:p>
        </p:txBody>
      </p:sp>
      <p:sp>
        <p:nvSpPr>
          <p:cNvPr id="18435" name="Rectangle 7"/>
          <p:cNvSpPr txBox="1">
            <a:spLocks noGrp="1" noChangeArrowheads="1"/>
          </p:cNvSpPr>
          <p:nvPr/>
        </p:nvSpPr>
        <p:spPr bwMode="auto">
          <a:xfrm>
            <a:off x="3962185" y="8750653"/>
            <a:ext cx="2972015" cy="457351"/>
          </a:xfrm>
          <a:prstGeom prst="rect">
            <a:avLst/>
          </a:prstGeom>
          <a:noFill/>
          <a:ln w="9525">
            <a:noFill/>
            <a:miter lim="800000"/>
            <a:headEnd/>
            <a:tailEnd/>
          </a:ln>
        </p:spPr>
        <p:txBody>
          <a:bodyPr lIns="91396" tIns="45699" rIns="91396" bIns="45699" anchor="b"/>
          <a:lstStyle/>
          <a:p>
            <a:pPr algn="r" defTabSz="914090"/>
            <a:fld id="{A130D549-6441-441A-93E5-497163A14250}" type="slidenum">
              <a:rPr lang="en-US" b="0" i="0">
                <a:solidFill>
                  <a:schemeClr val="tx1"/>
                </a:solidFill>
                <a:latin typeface="Times New Roman" pitchFamily="18" charset="0"/>
              </a:rPr>
              <a:pPr algn="r" defTabSz="914090"/>
              <a:t>3</a:t>
            </a:fld>
            <a:endParaRPr lang="en-US" b="0" i="0" dirty="0">
              <a:solidFill>
                <a:schemeClr val="tx1"/>
              </a:solidFill>
              <a:latin typeface="Times New Roman" pitchFamily="18" charset="0"/>
            </a:endParaRPr>
          </a:p>
        </p:txBody>
      </p:sp>
      <p:sp>
        <p:nvSpPr>
          <p:cNvPr id="18436" name="Rectangle 7"/>
          <p:cNvSpPr txBox="1">
            <a:spLocks noGrp="1" noChangeArrowheads="1"/>
          </p:cNvSpPr>
          <p:nvPr/>
        </p:nvSpPr>
        <p:spPr bwMode="auto">
          <a:xfrm>
            <a:off x="3962185" y="8749129"/>
            <a:ext cx="2972015" cy="458875"/>
          </a:xfrm>
          <a:prstGeom prst="rect">
            <a:avLst/>
          </a:prstGeom>
          <a:noFill/>
          <a:ln w="9525">
            <a:noFill/>
            <a:miter lim="800000"/>
            <a:headEnd/>
            <a:tailEnd/>
          </a:ln>
        </p:spPr>
        <p:txBody>
          <a:bodyPr lIns="91382" tIns="45691" rIns="91382" bIns="45691" anchor="b"/>
          <a:lstStyle/>
          <a:p>
            <a:pPr algn="r" defTabSz="908027"/>
            <a:fld id="{44946D7F-26FA-47B2-B32B-2EE4F7A134AF}" type="slidenum">
              <a:rPr lang="en-US" b="0" i="0">
                <a:solidFill>
                  <a:schemeClr val="tx1"/>
                </a:solidFill>
                <a:latin typeface="Times New Roman" pitchFamily="18" charset="0"/>
              </a:rPr>
              <a:pPr algn="r" defTabSz="908027"/>
              <a:t>3</a:t>
            </a:fld>
            <a:endParaRPr lang="en-US" b="0" i="0" dirty="0">
              <a:solidFill>
                <a:schemeClr val="tx1"/>
              </a:solidFill>
              <a:latin typeface="Times New Roman" pitchFamily="18" charset="0"/>
            </a:endParaRPr>
          </a:p>
        </p:txBody>
      </p:sp>
      <p:sp>
        <p:nvSpPr>
          <p:cNvPr id="18437" name="Rectangle 2"/>
          <p:cNvSpPr>
            <a:spLocks noGrp="1" noRot="1" noChangeAspect="1" noChangeArrowheads="1" noTextEdit="1"/>
          </p:cNvSpPr>
          <p:nvPr>
            <p:ph type="sldImg"/>
          </p:nvPr>
        </p:nvSpPr>
        <p:spPr>
          <a:xfrm>
            <a:off x="1133475" y="682625"/>
            <a:ext cx="4668838" cy="3502025"/>
          </a:xfrm>
          <a:ln/>
        </p:spPr>
      </p:sp>
      <p:sp>
        <p:nvSpPr>
          <p:cNvPr id="18438" name="Rectangle 3"/>
          <p:cNvSpPr>
            <a:spLocks noGrp="1" noChangeArrowheads="1"/>
          </p:cNvSpPr>
          <p:nvPr>
            <p:ph type="body" idx="1"/>
          </p:nvPr>
        </p:nvSpPr>
        <p:spPr>
          <a:xfrm>
            <a:off x="914929" y="4413439"/>
            <a:ext cx="5104342" cy="4110063"/>
          </a:xfrm>
          <a:noFill/>
          <a:ln/>
        </p:spPr>
        <p:txBody>
          <a:bodyPr lIns="91382" tIns="45691" rIns="91382" bIns="45691"/>
          <a:lstStyle/>
          <a:p>
            <a:pPr eaLnBrk="1" hangingPunct="1"/>
            <a:endParaRPr lang="en-US" smtClean="0">
              <a:latin typeface="Times New Roman" pitchFamily="18" charset="0"/>
              <a:ea typeface="ＭＳ Ｐゴシック"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p:spPr>
        <p:txBody>
          <a:bodyPr/>
          <a:lstStyle/>
          <a:p>
            <a:fld id="{4E1CB556-397F-4E26-AB0F-F48795F5B97E}" type="slidenum">
              <a:rPr lang="en-US"/>
              <a:pPr/>
              <a:t>4</a:t>
            </a:fld>
            <a:endParaRPr lang="en-US"/>
          </a:p>
        </p:txBody>
      </p:sp>
      <p:sp>
        <p:nvSpPr>
          <p:cNvPr id="20483" name="Rectangle 2"/>
          <p:cNvSpPr>
            <a:spLocks noGrp="1" noRot="1" noChangeAspect="1" noChangeArrowheads="1" noTextEdit="1"/>
          </p:cNvSpPr>
          <p:nvPr>
            <p:ph type="sldImg"/>
          </p:nvPr>
        </p:nvSpPr>
        <p:spPr>
          <a:xfrm>
            <a:off x="1163638" y="690563"/>
            <a:ext cx="4618037" cy="3463925"/>
          </a:xfrm>
          <a:solidFill>
            <a:srgbClr val="FFFFFF"/>
          </a:solidFill>
          <a:ln/>
        </p:spPr>
      </p:sp>
      <p:sp>
        <p:nvSpPr>
          <p:cNvPr id="20484" name="Rectangle 3"/>
          <p:cNvSpPr>
            <a:spLocks noGrp="1" noChangeArrowheads="1"/>
          </p:cNvSpPr>
          <p:nvPr>
            <p:ph type="body" idx="1"/>
          </p:nvPr>
        </p:nvSpPr>
        <p:spPr>
          <a:xfrm>
            <a:off x="925464" y="4385999"/>
            <a:ext cx="5095313" cy="4154273"/>
          </a:xfrm>
          <a:solidFill>
            <a:srgbClr val="FFFFFF"/>
          </a:solidFill>
          <a:ln>
            <a:solidFill>
              <a:srgbClr val="000000"/>
            </a:solidFill>
          </a:ln>
        </p:spPr>
        <p:txBody>
          <a:bodyPr lIns="92410" tIns="46208" rIns="92410" bIns="46208"/>
          <a:lstStyle/>
          <a:p>
            <a:pPr eaLnBrk="1" hangingPunct="1">
              <a:spcBef>
                <a:spcPct val="0"/>
              </a:spcBef>
            </a:pPr>
            <a:endParaRPr lang="en-US" smtClean="0">
              <a:latin typeface="Times New Roman" pitchFamily="18" charset="0"/>
              <a:ea typeface="ＭＳ Ｐゴシック"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p>
            <a:fld id="{88749C0D-368D-49CA-BC76-D2F93A286AF1}" type="slidenum">
              <a:rPr lang="en-US"/>
              <a:pPr/>
              <a:t>5</a:t>
            </a:fld>
            <a:endParaRPr lang="en-US"/>
          </a:p>
        </p:txBody>
      </p:sp>
      <p:sp>
        <p:nvSpPr>
          <p:cNvPr id="22531" name="Rectangle 7"/>
          <p:cNvSpPr txBox="1">
            <a:spLocks noGrp="1" noChangeArrowheads="1"/>
          </p:cNvSpPr>
          <p:nvPr/>
        </p:nvSpPr>
        <p:spPr bwMode="auto">
          <a:xfrm>
            <a:off x="3962185" y="8750653"/>
            <a:ext cx="2972015" cy="457351"/>
          </a:xfrm>
          <a:prstGeom prst="rect">
            <a:avLst/>
          </a:prstGeom>
          <a:noFill/>
          <a:ln w="9525">
            <a:noFill/>
            <a:miter lim="800000"/>
            <a:headEnd/>
            <a:tailEnd/>
          </a:ln>
        </p:spPr>
        <p:txBody>
          <a:bodyPr lIns="91396" tIns="45699" rIns="91396" bIns="45699" anchor="b"/>
          <a:lstStyle/>
          <a:p>
            <a:pPr algn="r" defTabSz="914090"/>
            <a:fld id="{BB572FBA-5296-40A9-BAAF-5359E87DB293}" type="slidenum">
              <a:rPr lang="en-US" b="0" i="0">
                <a:solidFill>
                  <a:schemeClr val="tx1"/>
                </a:solidFill>
                <a:latin typeface="Times New Roman" pitchFamily="18" charset="0"/>
              </a:rPr>
              <a:pPr algn="r" defTabSz="914090"/>
              <a:t>5</a:t>
            </a:fld>
            <a:endParaRPr lang="en-US" b="0" i="0" dirty="0">
              <a:solidFill>
                <a:schemeClr val="tx1"/>
              </a:solidFill>
              <a:latin typeface="Times New Roman" pitchFamily="18" charset="0"/>
            </a:endParaRPr>
          </a:p>
        </p:txBody>
      </p:sp>
      <p:sp>
        <p:nvSpPr>
          <p:cNvPr id="22532" name="Rectangle 7"/>
          <p:cNvSpPr txBox="1">
            <a:spLocks noGrp="1" noChangeArrowheads="1"/>
          </p:cNvSpPr>
          <p:nvPr/>
        </p:nvSpPr>
        <p:spPr bwMode="auto">
          <a:xfrm>
            <a:off x="3962185" y="8749129"/>
            <a:ext cx="2972015" cy="458875"/>
          </a:xfrm>
          <a:prstGeom prst="rect">
            <a:avLst/>
          </a:prstGeom>
          <a:noFill/>
          <a:ln w="9525">
            <a:noFill/>
            <a:miter lim="800000"/>
            <a:headEnd/>
            <a:tailEnd/>
          </a:ln>
        </p:spPr>
        <p:txBody>
          <a:bodyPr lIns="91382" tIns="45691" rIns="91382" bIns="45691" anchor="b"/>
          <a:lstStyle/>
          <a:p>
            <a:pPr algn="r" defTabSz="908027"/>
            <a:fld id="{FBC54794-A40C-49DC-ADE9-BA888B5A733F}" type="slidenum">
              <a:rPr lang="en-US" b="0" i="0">
                <a:solidFill>
                  <a:schemeClr val="tx1"/>
                </a:solidFill>
                <a:latin typeface="Times New Roman" pitchFamily="18" charset="0"/>
              </a:rPr>
              <a:pPr algn="r" defTabSz="908027"/>
              <a:t>5</a:t>
            </a:fld>
            <a:endParaRPr lang="en-US" b="0" i="0" dirty="0">
              <a:solidFill>
                <a:schemeClr val="tx1"/>
              </a:solidFill>
              <a:latin typeface="Times New Roman" pitchFamily="18" charset="0"/>
            </a:endParaRPr>
          </a:p>
        </p:txBody>
      </p:sp>
      <p:sp>
        <p:nvSpPr>
          <p:cNvPr id="22533" name="Rectangle 2"/>
          <p:cNvSpPr>
            <a:spLocks noGrp="1" noRot="1" noChangeAspect="1" noChangeArrowheads="1" noTextEdit="1"/>
          </p:cNvSpPr>
          <p:nvPr>
            <p:ph type="sldImg"/>
          </p:nvPr>
        </p:nvSpPr>
        <p:spPr>
          <a:xfrm>
            <a:off x="1133475" y="682625"/>
            <a:ext cx="4668838" cy="3502025"/>
          </a:xfrm>
          <a:ln/>
        </p:spPr>
      </p:sp>
      <p:sp>
        <p:nvSpPr>
          <p:cNvPr id="22534" name="Rectangle 3"/>
          <p:cNvSpPr>
            <a:spLocks noGrp="1" noChangeArrowheads="1"/>
          </p:cNvSpPr>
          <p:nvPr>
            <p:ph type="body" idx="1"/>
          </p:nvPr>
        </p:nvSpPr>
        <p:spPr>
          <a:xfrm>
            <a:off x="914929" y="4413439"/>
            <a:ext cx="5104342" cy="4110063"/>
          </a:xfrm>
          <a:noFill/>
          <a:ln/>
        </p:spPr>
        <p:txBody>
          <a:bodyPr lIns="91382" tIns="45691" rIns="91382" bIns="45691"/>
          <a:lstStyle/>
          <a:p>
            <a:pPr eaLnBrk="1" hangingPunct="1"/>
            <a:endParaRPr lang="en-US" smtClean="0">
              <a:latin typeface="Times New Roman" pitchFamily="18" charset="0"/>
              <a:ea typeface="ＭＳ Ｐゴシック"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p>
            <a:fld id="{5A825718-4169-459D-B7C6-DEECFB24D86E}" type="slidenum">
              <a:rPr lang="en-US"/>
              <a:pPr/>
              <a:t>8</a:t>
            </a:fld>
            <a:endParaRPr lang="en-US"/>
          </a:p>
        </p:txBody>
      </p:sp>
      <p:sp>
        <p:nvSpPr>
          <p:cNvPr id="26627" name="Rectangle 2"/>
          <p:cNvSpPr>
            <a:spLocks noGrp="1" noRot="1" noChangeAspect="1" noChangeArrowheads="1"/>
          </p:cNvSpPr>
          <p:nvPr>
            <p:ph type="sldImg"/>
          </p:nvPr>
        </p:nvSpPr>
        <p:spPr>
          <a:xfrm>
            <a:off x="1165225" y="692150"/>
            <a:ext cx="4616450" cy="3462338"/>
          </a:xfrm>
          <a:solidFill>
            <a:srgbClr val="FFFFFF"/>
          </a:solidFill>
          <a:ln/>
        </p:spPr>
      </p:sp>
      <p:sp>
        <p:nvSpPr>
          <p:cNvPr id="26628" name="Rectangle 3"/>
          <p:cNvSpPr>
            <a:spLocks noGrp="1" noChangeArrowheads="1"/>
          </p:cNvSpPr>
          <p:nvPr>
            <p:ph type="body" idx="1"/>
          </p:nvPr>
        </p:nvSpPr>
        <p:spPr>
          <a:xfrm>
            <a:off x="925464" y="4385999"/>
            <a:ext cx="5095313" cy="4154273"/>
          </a:xfrm>
          <a:solidFill>
            <a:srgbClr val="FFFFFF"/>
          </a:solidFill>
          <a:ln>
            <a:solidFill>
              <a:srgbClr val="000000"/>
            </a:solidFill>
          </a:ln>
        </p:spPr>
        <p:txBody>
          <a:bodyPr lIns="92444" tIns="46221" rIns="92444" bIns="46221"/>
          <a:lstStyle/>
          <a:p>
            <a:pPr eaLnBrk="1" hangingPunct="1"/>
            <a:endParaRPr lang="en-US" smtClean="0">
              <a:latin typeface="Times New Roman" pitchFamily="18" charset="0"/>
              <a:ea typeface="ＭＳ Ｐゴシック"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p>
            <a:fld id="{BCBADFB7-ED3E-46EA-8E9C-0F5DCAD1E5E5}" type="slidenum">
              <a:rPr lang="en-US"/>
              <a:pPr/>
              <a:t>9</a:t>
            </a:fld>
            <a:endParaRPr lang="en-US"/>
          </a:p>
        </p:txBody>
      </p:sp>
      <p:sp>
        <p:nvSpPr>
          <p:cNvPr id="28675" name="Rectangle 2"/>
          <p:cNvSpPr>
            <a:spLocks noGrp="1" noRot="1" noChangeAspect="1" noChangeArrowheads="1" noTextEdit="1"/>
          </p:cNvSpPr>
          <p:nvPr>
            <p:ph type="sldImg"/>
          </p:nvPr>
        </p:nvSpPr>
        <p:spPr>
          <a:xfrm>
            <a:off x="1163638" y="690563"/>
            <a:ext cx="4618037" cy="3463925"/>
          </a:xfrm>
          <a:solidFill>
            <a:srgbClr val="FFFFFF"/>
          </a:solidFill>
          <a:ln/>
        </p:spPr>
      </p:sp>
      <p:sp>
        <p:nvSpPr>
          <p:cNvPr id="28676" name="Rectangle 3"/>
          <p:cNvSpPr>
            <a:spLocks noGrp="1" noChangeArrowheads="1"/>
          </p:cNvSpPr>
          <p:nvPr>
            <p:ph type="body" idx="1"/>
          </p:nvPr>
        </p:nvSpPr>
        <p:spPr>
          <a:xfrm>
            <a:off x="925464" y="4385999"/>
            <a:ext cx="5095313" cy="4154273"/>
          </a:xfrm>
          <a:solidFill>
            <a:srgbClr val="FFFFFF"/>
          </a:solidFill>
          <a:ln>
            <a:solidFill>
              <a:srgbClr val="000000"/>
            </a:solidFill>
          </a:ln>
        </p:spPr>
        <p:txBody>
          <a:bodyPr lIns="92410" tIns="46208" rIns="92410" bIns="46208"/>
          <a:lstStyle/>
          <a:p>
            <a:pPr eaLnBrk="1" hangingPunct="1">
              <a:spcBef>
                <a:spcPct val="0"/>
              </a:spcBef>
            </a:pPr>
            <a:endParaRPr lang="en-US" smtClean="0">
              <a:latin typeface="Times New Roman" pitchFamily="18" charset="0"/>
              <a:ea typeface="ＭＳ Ｐゴシック"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noFill/>
          <a:ln/>
        </p:spPr>
        <p:txBody>
          <a:bodyPr/>
          <a:lstStyle/>
          <a:p>
            <a:endParaRPr lang="en-US" smtClean="0">
              <a:latin typeface="Times New Roman" pitchFamily="18" charset="0"/>
              <a:ea typeface="ＭＳ Ｐゴシック" pitchFamily="34" charset="-128"/>
            </a:endParaRPr>
          </a:p>
        </p:txBody>
      </p:sp>
      <p:sp>
        <p:nvSpPr>
          <p:cNvPr id="30724" name="Slide Number Placeholder 3"/>
          <p:cNvSpPr>
            <a:spLocks noGrp="1"/>
          </p:cNvSpPr>
          <p:nvPr>
            <p:ph type="sldNum" sz="quarter" idx="5"/>
          </p:nvPr>
        </p:nvSpPr>
        <p:spPr>
          <a:noFill/>
        </p:spPr>
        <p:txBody>
          <a:bodyPr/>
          <a:lstStyle/>
          <a:p>
            <a:fld id="{CD1A708A-5923-4213-B186-67CE6E0A66FA}" type="slidenum">
              <a:rPr lang="en-US"/>
              <a:pPr/>
              <a:t>10</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503BC54A-640E-4F17-BBAC-E65DB26F669A}" type="slidenum">
              <a:rPr lang="en-US"/>
              <a:pPr/>
              <a:t>11</a:t>
            </a:fld>
            <a:endParaRPr lang="en-US"/>
          </a:p>
        </p:txBody>
      </p:sp>
      <p:sp>
        <p:nvSpPr>
          <p:cNvPr id="32771" name="Rectangle 2"/>
          <p:cNvSpPr>
            <a:spLocks noGrp="1" noRot="1" noChangeAspect="1" noChangeArrowheads="1" noTextEdit="1"/>
          </p:cNvSpPr>
          <p:nvPr>
            <p:ph type="sldImg"/>
          </p:nvPr>
        </p:nvSpPr>
        <p:spPr>
          <a:xfrm>
            <a:off x="1163638" y="690563"/>
            <a:ext cx="4618037" cy="3463925"/>
          </a:xfrm>
          <a:solidFill>
            <a:srgbClr val="FFFFFF"/>
          </a:solidFill>
          <a:ln/>
        </p:spPr>
      </p:sp>
      <p:sp>
        <p:nvSpPr>
          <p:cNvPr id="32772" name="Rectangle 3"/>
          <p:cNvSpPr>
            <a:spLocks noGrp="1" noChangeArrowheads="1"/>
          </p:cNvSpPr>
          <p:nvPr>
            <p:ph type="body" idx="1"/>
          </p:nvPr>
        </p:nvSpPr>
        <p:spPr>
          <a:xfrm>
            <a:off x="925464" y="4385999"/>
            <a:ext cx="5095313" cy="4154273"/>
          </a:xfrm>
          <a:solidFill>
            <a:srgbClr val="FFFFFF"/>
          </a:solidFill>
          <a:ln>
            <a:solidFill>
              <a:srgbClr val="000000"/>
            </a:solidFill>
          </a:ln>
        </p:spPr>
        <p:txBody>
          <a:bodyPr lIns="92410" tIns="46208" rIns="92410" bIns="46208"/>
          <a:lstStyle/>
          <a:p>
            <a:pPr eaLnBrk="1" hangingPunct="1">
              <a:spcBef>
                <a:spcPct val="0"/>
              </a:spcBef>
            </a:pPr>
            <a:endParaRPr lang="en-US" smtClean="0">
              <a:latin typeface="Times New Roman" pitchFamily="18" charset="0"/>
              <a:ea typeface="ＭＳ Ｐゴシック"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207"/>
          <p:cNvSpPr>
            <a:spLocks noGrp="1" noChangeArrowheads="1"/>
          </p:cNvSpPr>
          <p:nvPr>
            <p:ph type="sldNum" sz="quarter" idx="10"/>
          </p:nvPr>
        </p:nvSpPr>
        <p:spPr>
          <a:ln/>
        </p:spPr>
        <p:txBody>
          <a:bodyPr/>
          <a:lstStyle>
            <a:lvl1pPr>
              <a:defRPr/>
            </a:lvl1pPr>
          </a:lstStyle>
          <a:p>
            <a:pPr>
              <a:defRPr/>
            </a:pPr>
            <a:fld id="{80789FE5-5556-4EEB-B678-18AC278491D5}"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11DD5781-E658-4224-AFE1-C8413BC82C3A}" type="datetime1">
              <a:rPr lang="en-US"/>
              <a:pPr>
                <a:defRPr/>
              </a:pPr>
              <a:t>10/27/2011</a:t>
            </a:fld>
            <a:endParaRPr lang="en-US"/>
          </a:p>
        </p:txBody>
      </p:sp>
      <p:sp>
        <p:nvSpPr>
          <p:cNvPr id="4"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dirty="0"/>
          </a:p>
        </p:txBody>
      </p:sp>
      <p:sp>
        <p:nvSpPr>
          <p:cNvPr id="5" name="Slide Number Placeholder 5"/>
          <p:cNvSpPr>
            <a:spLocks noGrp="1"/>
          </p:cNvSpPr>
          <p:nvPr>
            <p:ph type="sldNum" sz="quarter" idx="12"/>
          </p:nvPr>
        </p:nvSpPr>
        <p:spPr/>
        <p:txBody>
          <a:bodyPr/>
          <a:lstStyle>
            <a:lvl1pPr>
              <a:defRPr/>
            </a:lvl1pPr>
          </a:lstStyle>
          <a:p>
            <a:pPr>
              <a:defRPr/>
            </a:pPr>
            <a:fld id="{1DC8B568-6762-4453-AB0A-20A1577268AB}"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0A0E1B9C-0EBA-4B25-B9A2-6F642D40DD3F}" type="datetime1">
              <a:rPr lang="en-US"/>
              <a:pPr>
                <a:defRPr/>
              </a:pPr>
              <a:t>10/27/2011</a:t>
            </a:fld>
            <a:endParaRPr lang="en-US"/>
          </a:p>
        </p:txBody>
      </p:sp>
      <p:sp>
        <p:nvSpPr>
          <p:cNvPr id="3"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CA135DFA-5F2D-448D-A183-3C35390B5584}"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76"/>
          <p:cNvSpPr>
            <a:spLocks noGrp="1" noChangeArrowheads="1"/>
          </p:cNvSpPr>
          <p:nvPr>
            <p:ph type="sldNum" sz="quarter" idx="10"/>
          </p:nvPr>
        </p:nvSpPr>
        <p:spPr>
          <a:ln/>
        </p:spPr>
        <p:txBody>
          <a:bodyPr/>
          <a:lstStyle>
            <a:lvl1pPr>
              <a:defRPr/>
            </a:lvl1pPr>
          </a:lstStyle>
          <a:p>
            <a:fld id="{E2D73813-7C1D-46B3-86F9-C57D01CD77AE}"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wmf"/><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152400" y="1219200"/>
            <a:ext cx="8763000" cy="4953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pic>
        <p:nvPicPr>
          <p:cNvPr id="1027" name="Picture 136"/>
          <p:cNvPicPr>
            <a:picLocks noChangeAspect="1" noChangeArrowheads="1"/>
          </p:cNvPicPr>
          <p:nvPr/>
        </p:nvPicPr>
        <p:blipFill>
          <a:blip r:embed="rId6" cstate="print"/>
          <a:srcRect/>
          <a:stretch>
            <a:fillRect/>
          </a:stretch>
        </p:blipFill>
        <p:spPr bwMode="auto">
          <a:xfrm>
            <a:off x="0" y="0"/>
            <a:ext cx="9144000" cy="927100"/>
          </a:xfrm>
          <a:prstGeom prst="rect">
            <a:avLst/>
          </a:prstGeom>
          <a:noFill/>
          <a:ln w="15875" algn="ctr">
            <a:noFill/>
            <a:miter lim="800000"/>
            <a:headEnd/>
            <a:tailEnd/>
          </a:ln>
        </p:spPr>
      </p:pic>
      <p:sp>
        <p:nvSpPr>
          <p:cNvPr id="1028" name="Rectangle 137"/>
          <p:cNvSpPr>
            <a:spLocks noGrp="1" noChangeArrowheads="1"/>
          </p:cNvSpPr>
          <p:nvPr>
            <p:ph type="title"/>
          </p:nvPr>
        </p:nvSpPr>
        <p:spPr bwMode="auto">
          <a:xfrm>
            <a:off x="0" y="0"/>
            <a:ext cx="9144000"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pic>
        <p:nvPicPr>
          <p:cNvPr id="1029" name="Picture 194"/>
          <p:cNvPicPr>
            <a:picLocks noChangeAspect="1" noChangeArrowheads="1"/>
          </p:cNvPicPr>
          <p:nvPr/>
        </p:nvPicPr>
        <p:blipFill>
          <a:blip r:embed="rId7" cstate="print"/>
          <a:srcRect/>
          <a:stretch>
            <a:fillRect/>
          </a:stretch>
        </p:blipFill>
        <p:spPr bwMode="auto">
          <a:xfrm>
            <a:off x="0" y="6578600"/>
            <a:ext cx="9144000" cy="279400"/>
          </a:xfrm>
          <a:prstGeom prst="rect">
            <a:avLst/>
          </a:prstGeom>
          <a:noFill/>
          <a:ln w="15875" algn="ctr">
            <a:noFill/>
            <a:miter lim="800000"/>
            <a:headEnd/>
            <a:tailEnd/>
          </a:ln>
        </p:spPr>
      </p:pic>
      <p:sp>
        <p:nvSpPr>
          <p:cNvPr id="905415" name="Text Box 199"/>
          <p:cNvSpPr txBox="1">
            <a:spLocks noChangeArrowheads="1"/>
          </p:cNvSpPr>
          <p:nvPr/>
        </p:nvSpPr>
        <p:spPr bwMode="auto">
          <a:xfrm>
            <a:off x="273050" y="6635750"/>
            <a:ext cx="539750" cy="182563"/>
          </a:xfrm>
          <a:prstGeom prst="rect">
            <a:avLst/>
          </a:prstGeom>
          <a:noFill/>
          <a:ln w="15875" algn="ctr">
            <a:noFill/>
            <a:miter lim="800000"/>
            <a:headEnd/>
            <a:tailEnd/>
          </a:ln>
          <a:effectLst/>
        </p:spPr>
        <p:txBody>
          <a:bodyPr lIns="0" tIns="0" rIns="0" bIns="0">
            <a:spAutoFit/>
          </a:bodyPr>
          <a:lstStyle/>
          <a:p>
            <a:pPr>
              <a:spcBef>
                <a:spcPct val="20000"/>
              </a:spcBef>
              <a:defRPr/>
            </a:pPr>
            <a:r>
              <a:rPr lang="en-US" b="0">
                <a:solidFill>
                  <a:srgbClr val="171FC7"/>
                </a:solidFill>
                <a:effectLst>
                  <a:outerShdw blurRad="38100" dist="38100" dir="2700000" algn="tl">
                    <a:srgbClr val="C0C0C0"/>
                  </a:outerShdw>
                </a:effectLst>
                <a:latin typeface="Helvetica" pitchFamily="-128" charset="0"/>
                <a:cs typeface="+mn-cs"/>
              </a:rPr>
              <a:t>NSTX</a:t>
            </a:r>
          </a:p>
        </p:txBody>
      </p:sp>
      <p:sp>
        <p:nvSpPr>
          <p:cNvPr id="12" name="Rectangle 207"/>
          <p:cNvSpPr>
            <a:spLocks noGrp="1" noChangeArrowheads="1"/>
          </p:cNvSpPr>
          <p:nvPr>
            <p:ph type="sldNum" sz="quarter" idx="4"/>
          </p:nvPr>
        </p:nvSpPr>
        <p:spPr bwMode="auto">
          <a:xfrm>
            <a:off x="8382000" y="6629400"/>
            <a:ext cx="762000" cy="152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r" eaLnBrk="0" hangingPunct="0">
              <a:spcBef>
                <a:spcPct val="0"/>
              </a:spcBef>
              <a:buFontTx/>
              <a:buNone/>
              <a:defRPr sz="900" i="0">
                <a:solidFill>
                  <a:schemeClr val="accent2"/>
                </a:solidFill>
                <a:latin typeface="+mn-lt"/>
                <a:ea typeface="ＭＳ Ｐゴシック" pitchFamily="-128" charset="-128"/>
                <a:cs typeface="+mn-cs"/>
              </a:defRPr>
            </a:lvl1pPr>
          </a:lstStyle>
          <a:p>
            <a:pPr>
              <a:defRPr/>
            </a:pPr>
            <a:fld id="{CA1B789A-53F4-4066-B156-291A9BDCC487}" type="slidenum">
              <a:rPr lang="en-US"/>
              <a:pPr>
                <a:defRPr/>
              </a:pPr>
              <a:t>‹#›</a:t>
            </a:fld>
            <a:endParaRPr lang="en-US"/>
          </a:p>
        </p:txBody>
      </p:sp>
      <p:sp>
        <p:nvSpPr>
          <p:cNvPr id="8" name="TextBox 7"/>
          <p:cNvSpPr txBox="1"/>
          <p:nvPr userDrawn="1"/>
        </p:nvSpPr>
        <p:spPr>
          <a:xfrm>
            <a:off x="1828800" y="6629400"/>
            <a:ext cx="5486400" cy="215444"/>
          </a:xfrm>
          <a:prstGeom prst="rect">
            <a:avLst/>
          </a:prstGeom>
          <a:noFill/>
        </p:spPr>
        <p:txBody>
          <a:bodyPr>
            <a:spAutoFit/>
          </a:bodyPr>
          <a:lstStyle/>
          <a:p>
            <a:pPr algn="ctr">
              <a:defRPr/>
            </a:pPr>
            <a:r>
              <a:rPr lang="en-US" sz="800" i="0" dirty="0" smtClean="0">
                <a:cs typeface="+mn-cs"/>
              </a:rPr>
              <a:t>NSTX FY2011 Year-End</a:t>
            </a:r>
            <a:r>
              <a:rPr lang="en-US" sz="800" i="0" baseline="0" dirty="0" smtClean="0">
                <a:cs typeface="+mn-cs"/>
              </a:rPr>
              <a:t> Report Presentation</a:t>
            </a:r>
            <a:r>
              <a:rPr lang="en-US" sz="800" i="0" dirty="0" smtClean="0">
                <a:cs typeface="+mn-cs"/>
              </a:rPr>
              <a:t>  – 10/27/2011</a:t>
            </a:r>
            <a:endParaRPr lang="en-US" sz="800" i="0" dirty="0">
              <a:cs typeface="+mn-cs"/>
            </a:endParaRPr>
          </a:p>
        </p:txBody>
      </p:sp>
    </p:spTree>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Lst>
  <p:hf hdr="0" ftr="0" dt="0"/>
  <p:txStyles>
    <p:titleStyle>
      <a:lvl1pPr algn="ctr" rtl="0" eaLnBrk="0" fontAlgn="base" hangingPunct="0">
        <a:spcBef>
          <a:spcPct val="0"/>
        </a:spcBef>
        <a:spcAft>
          <a:spcPct val="0"/>
        </a:spcAft>
        <a:defRPr sz="2400" b="1">
          <a:solidFill>
            <a:schemeClr val="accent2"/>
          </a:solidFill>
          <a:latin typeface="+mj-lt"/>
          <a:ea typeface="+mj-ea"/>
          <a:cs typeface="+mj-cs"/>
        </a:defRPr>
      </a:lvl1pPr>
      <a:lvl2pPr algn="ctr" rtl="0" eaLnBrk="0" fontAlgn="base" hangingPunct="0">
        <a:spcBef>
          <a:spcPct val="0"/>
        </a:spcBef>
        <a:spcAft>
          <a:spcPct val="0"/>
        </a:spcAft>
        <a:defRPr sz="2400" b="1">
          <a:solidFill>
            <a:schemeClr val="accent2"/>
          </a:solidFill>
          <a:latin typeface="Arial" charset="0"/>
        </a:defRPr>
      </a:lvl2pPr>
      <a:lvl3pPr algn="ctr" rtl="0" eaLnBrk="0" fontAlgn="base" hangingPunct="0">
        <a:spcBef>
          <a:spcPct val="0"/>
        </a:spcBef>
        <a:spcAft>
          <a:spcPct val="0"/>
        </a:spcAft>
        <a:defRPr sz="2400" b="1">
          <a:solidFill>
            <a:schemeClr val="accent2"/>
          </a:solidFill>
          <a:latin typeface="Arial" charset="0"/>
        </a:defRPr>
      </a:lvl3pPr>
      <a:lvl4pPr algn="ctr" rtl="0" eaLnBrk="0" fontAlgn="base" hangingPunct="0">
        <a:spcBef>
          <a:spcPct val="0"/>
        </a:spcBef>
        <a:spcAft>
          <a:spcPct val="0"/>
        </a:spcAft>
        <a:defRPr sz="2400" b="1">
          <a:solidFill>
            <a:schemeClr val="accent2"/>
          </a:solidFill>
          <a:latin typeface="Arial" charset="0"/>
        </a:defRPr>
      </a:lvl4pPr>
      <a:lvl5pPr algn="ctr" rtl="0" eaLnBrk="0" fontAlgn="base" hangingPunct="0">
        <a:spcBef>
          <a:spcPct val="0"/>
        </a:spcBef>
        <a:spcAft>
          <a:spcPct val="0"/>
        </a:spcAft>
        <a:defRPr sz="2400" b="1">
          <a:solidFill>
            <a:schemeClr val="accent2"/>
          </a:solidFill>
          <a:latin typeface="Arial" charset="0"/>
        </a:defRPr>
      </a:lvl5pPr>
      <a:lvl6pPr marL="457200" algn="ctr" rtl="0" eaLnBrk="0" fontAlgn="base" hangingPunct="0">
        <a:spcBef>
          <a:spcPct val="0"/>
        </a:spcBef>
        <a:spcAft>
          <a:spcPct val="0"/>
        </a:spcAft>
        <a:defRPr sz="2400" b="1">
          <a:solidFill>
            <a:schemeClr val="accent2"/>
          </a:solidFill>
          <a:latin typeface="Arial" charset="0"/>
        </a:defRPr>
      </a:lvl6pPr>
      <a:lvl7pPr marL="914400" algn="ctr" rtl="0" eaLnBrk="0" fontAlgn="base" hangingPunct="0">
        <a:spcBef>
          <a:spcPct val="0"/>
        </a:spcBef>
        <a:spcAft>
          <a:spcPct val="0"/>
        </a:spcAft>
        <a:defRPr sz="2400" b="1">
          <a:solidFill>
            <a:schemeClr val="accent2"/>
          </a:solidFill>
          <a:latin typeface="Arial" charset="0"/>
        </a:defRPr>
      </a:lvl7pPr>
      <a:lvl8pPr marL="1371600" algn="ctr" rtl="0" eaLnBrk="0" fontAlgn="base" hangingPunct="0">
        <a:spcBef>
          <a:spcPct val="0"/>
        </a:spcBef>
        <a:spcAft>
          <a:spcPct val="0"/>
        </a:spcAft>
        <a:defRPr sz="2400" b="1">
          <a:solidFill>
            <a:schemeClr val="accent2"/>
          </a:solidFill>
          <a:latin typeface="Arial" charset="0"/>
        </a:defRPr>
      </a:lvl8pPr>
      <a:lvl9pPr marL="1828800" algn="ctr" rtl="0" eaLnBrk="0" fontAlgn="base" hangingPunct="0">
        <a:spcBef>
          <a:spcPct val="0"/>
        </a:spcBef>
        <a:spcAft>
          <a:spcPct val="0"/>
        </a:spcAft>
        <a:defRPr sz="2400" b="1">
          <a:solidFill>
            <a:schemeClr val="accent2"/>
          </a:solidFill>
          <a:latin typeface="Arial" charset="0"/>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accent2"/>
          </a:solidFill>
          <a:latin typeface="+mn-lt"/>
        </a:defRPr>
      </a:lvl2pPr>
      <a:lvl3pPr marL="1143000" indent="-228600" algn="l" rtl="0" eaLnBrk="0" fontAlgn="base" hangingPunct="0">
        <a:spcBef>
          <a:spcPct val="20000"/>
        </a:spcBef>
        <a:spcAft>
          <a:spcPct val="0"/>
        </a:spcAft>
        <a:buChar char="•"/>
        <a:defRPr>
          <a:solidFill>
            <a:srgbClr val="FF0000"/>
          </a:solidFill>
          <a:latin typeface="+mn-lt"/>
        </a:defRPr>
      </a:lvl3pPr>
      <a:lvl4pPr marL="1600200" indent="-228600" algn="l" rtl="0" eaLnBrk="0" fontAlgn="base" hangingPunct="0">
        <a:spcBef>
          <a:spcPct val="20000"/>
        </a:spcBef>
        <a:spcAft>
          <a:spcPct val="0"/>
        </a:spcAft>
        <a:buChar char="–"/>
        <a:defRPr sz="1600">
          <a:solidFill>
            <a:srgbClr val="009999"/>
          </a:solidFill>
          <a:latin typeface="+mn-lt"/>
        </a:defRPr>
      </a:lvl4pPr>
      <a:lvl5pPr marL="2057400" indent="-228600" algn="l" rtl="0" eaLnBrk="0" fontAlgn="base" hangingPunct="0">
        <a:spcBef>
          <a:spcPct val="20000"/>
        </a:spcBef>
        <a:spcAft>
          <a:spcPct val="0"/>
        </a:spcAft>
        <a:buChar char="»"/>
        <a:defRPr sz="1600">
          <a:solidFill>
            <a:schemeClr val="tx1"/>
          </a:solidFill>
          <a:latin typeface="+mn-lt"/>
        </a:defRPr>
      </a:lvl5pPr>
      <a:lvl6pPr marL="2514600" indent="-228600" algn="l" rtl="0" eaLnBrk="0" fontAlgn="base" hangingPunct="0">
        <a:spcBef>
          <a:spcPct val="20000"/>
        </a:spcBef>
        <a:spcAft>
          <a:spcPct val="0"/>
        </a:spcAft>
        <a:buChar char="»"/>
        <a:defRPr sz="1600">
          <a:solidFill>
            <a:schemeClr val="tx1"/>
          </a:solidFill>
          <a:latin typeface="+mn-lt"/>
        </a:defRPr>
      </a:lvl6pPr>
      <a:lvl7pPr marL="2971800" indent="-228600" algn="l" rtl="0" eaLnBrk="0" fontAlgn="base" hangingPunct="0">
        <a:spcBef>
          <a:spcPct val="20000"/>
        </a:spcBef>
        <a:spcAft>
          <a:spcPct val="0"/>
        </a:spcAft>
        <a:buChar char="»"/>
        <a:defRPr sz="1600">
          <a:solidFill>
            <a:schemeClr val="tx1"/>
          </a:solidFill>
          <a:latin typeface="+mn-lt"/>
        </a:defRPr>
      </a:lvl7pPr>
      <a:lvl8pPr marL="3429000" indent="-228600" algn="l" rtl="0" eaLnBrk="0" fontAlgn="base" hangingPunct="0">
        <a:spcBef>
          <a:spcPct val="20000"/>
        </a:spcBef>
        <a:spcAft>
          <a:spcPct val="0"/>
        </a:spcAft>
        <a:buChar char="»"/>
        <a:defRPr sz="1600">
          <a:solidFill>
            <a:schemeClr val="tx1"/>
          </a:solidFill>
          <a:latin typeface="+mn-lt"/>
        </a:defRPr>
      </a:lvl8pPr>
      <a:lvl9pPr marL="3886200" indent="-228600" algn="l" rtl="0" eaLnBrk="0" fontAlgn="base" hangingPunct="0">
        <a:spcBef>
          <a:spcPct val="20000"/>
        </a:spcBef>
        <a:spcAft>
          <a:spcPct val="0"/>
        </a:spcAft>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wmf"/><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oleObject" Target="../embeddings/Microsoft_Office_Word_97_-_2003_Document4.doc"/><Relationship Id="rId2" Type="http://schemas.openxmlformats.org/officeDocument/2006/relationships/slideLayout" Target="../slideLayouts/slideLayout3.xml"/><Relationship Id="rId1" Type="http://schemas.openxmlformats.org/officeDocument/2006/relationships/vmlDrawing" Target="../drawings/vmlDrawing1.vml"/><Relationship Id="rId6" Type="http://schemas.openxmlformats.org/officeDocument/2006/relationships/oleObject" Target="../embeddings/Microsoft_Office_Word_97_-_2003_Document3.doc"/><Relationship Id="rId5" Type="http://schemas.openxmlformats.org/officeDocument/2006/relationships/oleObject" Target="../embeddings/Microsoft_Office_Word_97_-_2003_Document2.doc"/><Relationship Id="rId4" Type="http://schemas.openxmlformats.org/officeDocument/2006/relationships/oleObject" Target="../embeddings/Microsoft_Office_Word_97_-_2003_Document1.doc"/></Relationships>
</file>

<file path=ppt/slides/_rels/slide2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7.wmf"/><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38.wmf"/><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44.wmf"/><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slideLayout" Target="../slideLayouts/slideLayout1.xml"/><Relationship Id="rId1" Type="http://schemas.openxmlformats.org/officeDocument/2006/relationships/vmlDrawing" Target="../drawings/vmlDrawing2.vml"/><Relationship Id="rId5" Type="http://schemas.openxmlformats.org/officeDocument/2006/relationships/oleObject" Target="../embeddings/oleObject2.bin"/><Relationship Id="rId4" Type="http://schemas.openxmlformats.org/officeDocument/2006/relationships/oleObject" Target="../embeddings/oleObject1.bin"/></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wmf"/><Relationship Id="rId1" Type="http://schemas.openxmlformats.org/officeDocument/2006/relationships/slideLayout" Target="../slideLayouts/slideLayout1.xml"/><Relationship Id="rId4" Type="http://schemas.openxmlformats.org/officeDocument/2006/relationships/image" Target="../media/image5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1.jpe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60.png"/><Relationship Id="rId5" Type="http://schemas.openxmlformats.org/officeDocument/2006/relationships/image" Target="../media/image59.emf"/><Relationship Id="rId4" Type="http://schemas.openxmlformats.org/officeDocument/2006/relationships/image" Target="../media/image58.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2050" name="Straight Connector 58"/>
          <p:cNvCxnSpPr>
            <a:cxnSpLocks noChangeShapeType="1"/>
          </p:cNvCxnSpPr>
          <p:nvPr/>
        </p:nvCxnSpPr>
        <p:spPr bwMode="auto">
          <a:xfrm>
            <a:off x="0" y="0"/>
            <a:ext cx="914400" cy="0"/>
          </a:xfrm>
          <a:prstGeom prst="line">
            <a:avLst/>
          </a:prstGeom>
          <a:noFill/>
          <a:ln w="0" algn="ctr">
            <a:solidFill>
              <a:srgbClr val="FBFFFF"/>
            </a:solidFill>
            <a:round/>
            <a:headEnd/>
            <a:tailEnd/>
          </a:ln>
        </p:spPr>
      </p:cxnSp>
      <p:cxnSp>
        <p:nvCxnSpPr>
          <p:cNvPr id="2051" name="Straight Connector 25"/>
          <p:cNvCxnSpPr>
            <a:cxnSpLocks noChangeShapeType="1"/>
          </p:cNvCxnSpPr>
          <p:nvPr/>
        </p:nvCxnSpPr>
        <p:spPr bwMode="auto">
          <a:xfrm>
            <a:off x="0" y="0"/>
            <a:ext cx="457200" cy="0"/>
          </a:xfrm>
          <a:prstGeom prst="line">
            <a:avLst/>
          </a:prstGeom>
          <a:noFill/>
          <a:ln w="0" algn="ctr">
            <a:solidFill>
              <a:srgbClr val="FEFFFF"/>
            </a:solidFill>
            <a:round/>
            <a:headEnd/>
            <a:tailEnd/>
          </a:ln>
        </p:spPr>
      </p:cxnSp>
      <p:sp>
        <p:nvSpPr>
          <p:cNvPr id="2052" name="Line 150"/>
          <p:cNvSpPr>
            <a:spLocks noChangeShapeType="1"/>
          </p:cNvSpPr>
          <p:nvPr/>
        </p:nvSpPr>
        <p:spPr bwMode="auto">
          <a:xfrm>
            <a:off x="0" y="0"/>
            <a:ext cx="914400" cy="0"/>
          </a:xfrm>
          <a:prstGeom prst="line">
            <a:avLst/>
          </a:prstGeom>
          <a:noFill/>
          <a:ln w="0">
            <a:solidFill>
              <a:srgbClr val="FBFFFF"/>
            </a:solidFill>
            <a:round/>
            <a:headEnd/>
            <a:tailEnd/>
          </a:ln>
        </p:spPr>
        <p:txBody>
          <a:bodyPr wrap="none" lIns="0" tIns="0" rIns="0" bIns="0" anchor="ctr"/>
          <a:lstStyle/>
          <a:p>
            <a:endParaRPr lang="en-US"/>
          </a:p>
        </p:txBody>
      </p:sp>
      <p:cxnSp>
        <p:nvCxnSpPr>
          <p:cNvPr id="2053" name="Straight Connector 26"/>
          <p:cNvCxnSpPr>
            <a:cxnSpLocks noChangeShapeType="1"/>
          </p:cNvCxnSpPr>
          <p:nvPr/>
        </p:nvCxnSpPr>
        <p:spPr bwMode="auto">
          <a:xfrm>
            <a:off x="0" y="0"/>
            <a:ext cx="457200" cy="0"/>
          </a:xfrm>
          <a:prstGeom prst="line">
            <a:avLst/>
          </a:prstGeom>
          <a:noFill/>
          <a:ln w="0" algn="ctr">
            <a:solidFill>
              <a:srgbClr val="FEFFFF"/>
            </a:solidFill>
            <a:round/>
            <a:headEnd/>
            <a:tailEnd/>
          </a:ln>
        </p:spPr>
      </p:cxnSp>
      <p:sp>
        <p:nvSpPr>
          <p:cNvPr id="2054" name="Line 131"/>
          <p:cNvSpPr>
            <a:spLocks noChangeShapeType="1"/>
          </p:cNvSpPr>
          <p:nvPr/>
        </p:nvSpPr>
        <p:spPr bwMode="auto">
          <a:xfrm>
            <a:off x="0" y="0"/>
            <a:ext cx="457200" cy="0"/>
          </a:xfrm>
          <a:prstGeom prst="line">
            <a:avLst/>
          </a:prstGeom>
          <a:noFill/>
          <a:ln w="0">
            <a:solidFill>
              <a:srgbClr val="FEFFFF"/>
            </a:solidFill>
            <a:round/>
            <a:headEnd/>
            <a:tailEnd/>
          </a:ln>
        </p:spPr>
        <p:txBody>
          <a:bodyPr wrap="none" lIns="0" tIns="0" rIns="0" bIns="0" anchor="ctr"/>
          <a:lstStyle/>
          <a:p>
            <a:endParaRPr lang="en-US"/>
          </a:p>
        </p:txBody>
      </p:sp>
      <p:cxnSp>
        <p:nvCxnSpPr>
          <p:cNvPr id="2055" name="Straight Connector 27"/>
          <p:cNvCxnSpPr>
            <a:cxnSpLocks noChangeShapeType="1"/>
          </p:cNvCxnSpPr>
          <p:nvPr/>
        </p:nvCxnSpPr>
        <p:spPr bwMode="auto">
          <a:xfrm>
            <a:off x="0" y="0"/>
            <a:ext cx="457200" cy="0"/>
          </a:xfrm>
          <a:prstGeom prst="line">
            <a:avLst/>
          </a:prstGeom>
          <a:noFill/>
          <a:ln w="0" algn="ctr">
            <a:solidFill>
              <a:srgbClr val="FEFFFF"/>
            </a:solidFill>
            <a:round/>
            <a:headEnd/>
            <a:tailEnd/>
          </a:ln>
        </p:spPr>
      </p:cxnSp>
      <p:sp>
        <p:nvSpPr>
          <p:cNvPr id="1525762" name="Rectangle 2"/>
          <p:cNvSpPr>
            <a:spLocks noChangeArrowheads="1"/>
          </p:cNvSpPr>
          <p:nvPr/>
        </p:nvSpPr>
        <p:spPr bwMode="auto">
          <a:xfrm>
            <a:off x="152400" y="990600"/>
            <a:ext cx="8839200" cy="914400"/>
          </a:xfrm>
          <a:prstGeom prst="rect">
            <a:avLst/>
          </a:prstGeom>
          <a:noFill/>
          <a:ln w="9525">
            <a:noFill/>
            <a:miter lim="800000"/>
            <a:headEnd/>
            <a:tailEnd/>
          </a:ln>
          <a:effectLst/>
        </p:spPr>
        <p:txBody>
          <a:bodyPr anchor="ctr"/>
          <a:lstStyle/>
          <a:p>
            <a:pPr algn="ctr" eaLnBrk="0" hangingPunct="0">
              <a:lnSpc>
                <a:spcPct val="90000"/>
              </a:lnSpc>
              <a:defRPr/>
            </a:pPr>
            <a:r>
              <a:rPr lang="en-US" sz="3200" i="0" dirty="0" smtClean="0">
                <a:solidFill>
                  <a:schemeClr val="accent2"/>
                </a:solidFill>
                <a:effectLst>
                  <a:outerShdw blurRad="38100" dist="38100" dir="2700000" algn="tl">
                    <a:srgbClr val="C0C0C0"/>
                  </a:outerShdw>
                </a:effectLst>
                <a:latin typeface="Arial" charset="0"/>
                <a:ea typeface="ＭＳ Ｐゴシック" pitchFamily="-128" charset="-128"/>
                <a:cs typeface="+mn-cs"/>
              </a:rPr>
              <a:t>NSTX FY2011 Year-End Report</a:t>
            </a:r>
          </a:p>
          <a:p>
            <a:pPr algn="ctr" eaLnBrk="0" hangingPunct="0">
              <a:lnSpc>
                <a:spcPct val="90000"/>
              </a:lnSpc>
              <a:defRPr/>
            </a:pPr>
            <a:r>
              <a:rPr lang="en-US" sz="2000" i="0" dirty="0" smtClean="0">
                <a:solidFill>
                  <a:schemeClr val="accent2"/>
                </a:solidFill>
                <a:effectLst>
                  <a:outerShdw blurRad="38100" dist="38100" dir="2700000" algn="tl">
                    <a:srgbClr val="C0C0C0"/>
                  </a:outerShdw>
                </a:effectLst>
                <a:latin typeface="Arial" charset="0"/>
                <a:ea typeface="ＭＳ Ｐゴシック" pitchFamily="-128" charset="-128"/>
                <a:cs typeface="+mn-cs"/>
              </a:rPr>
              <a:t>Facility and Diagnostic Upgrades, Research Highlights</a:t>
            </a:r>
            <a:endParaRPr lang="en-US" sz="2000" i="0" dirty="0">
              <a:solidFill>
                <a:schemeClr val="accent2"/>
              </a:solidFill>
              <a:latin typeface="Arial" charset="0"/>
              <a:cs typeface="+mn-cs"/>
            </a:endParaRPr>
          </a:p>
        </p:txBody>
      </p:sp>
      <p:cxnSp>
        <p:nvCxnSpPr>
          <p:cNvPr id="2057" name="Straight Connector 28"/>
          <p:cNvCxnSpPr>
            <a:cxnSpLocks noChangeShapeType="1"/>
          </p:cNvCxnSpPr>
          <p:nvPr/>
        </p:nvCxnSpPr>
        <p:spPr bwMode="auto">
          <a:xfrm>
            <a:off x="0" y="0"/>
            <a:ext cx="457200" cy="0"/>
          </a:xfrm>
          <a:prstGeom prst="line">
            <a:avLst/>
          </a:prstGeom>
          <a:noFill/>
          <a:ln w="0" algn="ctr">
            <a:solidFill>
              <a:srgbClr val="FEFFFF"/>
            </a:solidFill>
            <a:round/>
            <a:headEnd/>
            <a:tailEnd/>
          </a:ln>
        </p:spPr>
      </p:cxnSp>
      <p:sp>
        <p:nvSpPr>
          <p:cNvPr id="2058" name="Line 132"/>
          <p:cNvSpPr>
            <a:spLocks noChangeShapeType="1"/>
          </p:cNvSpPr>
          <p:nvPr/>
        </p:nvSpPr>
        <p:spPr bwMode="auto">
          <a:xfrm>
            <a:off x="0" y="0"/>
            <a:ext cx="457200" cy="0"/>
          </a:xfrm>
          <a:prstGeom prst="line">
            <a:avLst/>
          </a:prstGeom>
          <a:noFill/>
          <a:ln w="0">
            <a:solidFill>
              <a:srgbClr val="FEFFFF"/>
            </a:solidFill>
            <a:round/>
            <a:headEnd/>
            <a:tailEnd/>
          </a:ln>
        </p:spPr>
        <p:txBody>
          <a:bodyPr wrap="none" lIns="0" tIns="0" rIns="0" bIns="0" anchor="ctr"/>
          <a:lstStyle/>
          <a:p>
            <a:endParaRPr lang="en-US"/>
          </a:p>
        </p:txBody>
      </p:sp>
      <p:cxnSp>
        <p:nvCxnSpPr>
          <p:cNvPr id="2059" name="Straight Connector 29"/>
          <p:cNvCxnSpPr>
            <a:cxnSpLocks noChangeShapeType="1"/>
          </p:cNvCxnSpPr>
          <p:nvPr/>
        </p:nvCxnSpPr>
        <p:spPr bwMode="auto">
          <a:xfrm>
            <a:off x="0" y="0"/>
            <a:ext cx="457200" cy="0"/>
          </a:xfrm>
          <a:prstGeom prst="line">
            <a:avLst/>
          </a:prstGeom>
          <a:noFill/>
          <a:ln w="0" algn="ctr">
            <a:solidFill>
              <a:srgbClr val="FEFFFF"/>
            </a:solidFill>
            <a:round/>
            <a:headEnd/>
            <a:tailEnd/>
          </a:ln>
        </p:spPr>
      </p:cxnSp>
      <p:sp>
        <p:nvSpPr>
          <p:cNvPr id="2060" name="Text Box 9"/>
          <p:cNvSpPr txBox="1">
            <a:spLocks noChangeArrowheads="1"/>
          </p:cNvSpPr>
          <p:nvPr/>
        </p:nvSpPr>
        <p:spPr bwMode="auto">
          <a:xfrm>
            <a:off x="1524000" y="2057400"/>
            <a:ext cx="6019800" cy="646331"/>
          </a:xfrm>
          <a:prstGeom prst="rect">
            <a:avLst/>
          </a:prstGeom>
          <a:noFill/>
          <a:ln w="9525">
            <a:noFill/>
            <a:miter lim="800000"/>
            <a:headEnd/>
            <a:tailEnd/>
          </a:ln>
        </p:spPr>
        <p:txBody>
          <a:bodyPr>
            <a:spAutoFit/>
          </a:bodyPr>
          <a:lstStyle/>
          <a:p>
            <a:pPr algn="ctr"/>
            <a:r>
              <a:rPr lang="en-US" sz="2000" i="0" dirty="0" smtClean="0">
                <a:solidFill>
                  <a:schemeClr val="tx1"/>
                </a:solidFill>
                <a:latin typeface="Arial" charset="0"/>
              </a:rPr>
              <a:t>Masayuki Ono and Jon Menard</a:t>
            </a:r>
            <a:endParaRPr lang="en-US" b="0" dirty="0">
              <a:solidFill>
                <a:schemeClr val="tx1"/>
              </a:solidFill>
              <a:latin typeface="Arial" charset="0"/>
            </a:endParaRPr>
          </a:p>
          <a:p>
            <a:pPr algn="ctr"/>
            <a:r>
              <a:rPr lang="en-US" sz="1600" b="0" dirty="0" smtClean="0">
                <a:solidFill>
                  <a:schemeClr val="tx1"/>
                </a:solidFill>
                <a:latin typeface="Arial" charset="0"/>
              </a:rPr>
              <a:t>for </a:t>
            </a:r>
            <a:r>
              <a:rPr lang="en-US" sz="1600" b="0" dirty="0">
                <a:solidFill>
                  <a:schemeClr val="tx1"/>
                </a:solidFill>
                <a:latin typeface="Arial" charset="0"/>
              </a:rPr>
              <a:t>the NSTX Research Team</a:t>
            </a:r>
          </a:p>
        </p:txBody>
      </p:sp>
      <p:cxnSp>
        <p:nvCxnSpPr>
          <p:cNvPr id="2061" name="Straight Connector 30"/>
          <p:cNvCxnSpPr>
            <a:cxnSpLocks noChangeShapeType="1"/>
          </p:cNvCxnSpPr>
          <p:nvPr/>
        </p:nvCxnSpPr>
        <p:spPr bwMode="auto">
          <a:xfrm>
            <a:off x="0" y="0"/>
            <a:ext cx="457200" cy="0"/>
          </a:xfrm>
          <a:prstGeom prst="line">
            <a:avLst/>
          </a:prstGeom>
          <a:noFill/>
          <a:ln w="0" algn="ctr">
            <a:solidFill>
              <a:srgbClr val="FEFFFF"/>
            </a:solidFill>
            <a:round/>
            <a:headEnd/>
            <a:tailEnd/>
          </a:ln>
        </p:spPr>
      </p:cxnSp>
      <p:sp>
        <p:nvSpPr>
          <p:cNvPr id="2062" name="Line 133"/>
          <p:cNvSpPr>
            <a:spLocks noChangeShapeType="1"/>
          </p:cNvSpPr>
          <p:nvPr/>
        </p:nvSpPr>
        <p:spPr bwMode="auto">
          <a:xfrm>
            <a:off x="0" y="0"/>
            <a:ext cx="457200" cy="0"/>
          </a:xfrm>
          <a:prstGeom prst="line">
            <a:avLst/>
          </a:prstGeom>
          <a:noFill/>
          <a:ln w="0">
            <a:solidFill>
              <a:srgbClr val="FEFFFF"/>
            </a:solidFill>
            <a:round/>
            <a:headEnd/>
            <a:tailEnd/>
          </a:ln>
        </p:spPr>
        <p:txBody>
          <a:bodyPr wrap="none" lIns="0" tIns="0" rIns="0" bIns="0" anchor="ctr"/>
          <a:lstStyle/>
          <a:p>
            <a:endParaRPr lang="en-US"/>
          </a:p>
        </p:txBody>
      </p:sp>
      <p:cxnSp>
        <p:nvCxnSpPr>
          <p:cNvPr id="2063" name="Straight Connector 31"/>
          <p:cNvCxnSpPr>
            <a:cxnSpLocks noChangeShapeType="1"/>
          </p:cNvCxnSpPr>
          <p:nvPr/>
        </p:nvCxnSpPr>
        <p:spPr bwMode="auto">
          <a:xfrm>
            <a:off x="0" y="0"/>
            <a:ext cx="457200" cy="0"/>
          </a:xfrm>
          <a:prstGeom prst="line">
            <a:avLst/>
          </a:prstGeom>
          <a:noFill/>
          <a:ln w="0" algn="ctr">
            <a:solidFill>
              <a:srgbClr val="FEFFFF"/>
            </a:solidFill>
            <a:round/>
            <a:headEnd/>
            <a:tailEnd/>
          </a:ln>
        </p:spPr>
      </p:cxnSp>
      <p:sp>
        <p:nvSpPr>
          <p:cNvPr id="2064" name="Text Box 10"/>
          <p:cNvSpPr txBox="1">
            <a:spLocks noChangeArrowheads="1"/>
          </p:cNvSpPr>
          <p:nvPr/>
        </p:nvSpPr>
        <p:spPr bwMode="auto">
          <a:xfrm>
            <a:off x="1676400" y="3352800"/>
            <a:ext cx="5715000" cy="619125"/>
          </a:xfrm>
          <a:prstGeom prst="rect">
            <a:avLst/>
          </a:prstGeom>
          <a:noFill/>
          <a:ln w="15875" algn="ctr">
            <a:noFill/>
            <a:miter lim="800000"/>
            <a:headEnd/>
            <a:tailEnd/>
          </a:ln>
        </p:spPr>
        <p:txBody>
          <a:bodyPr lIns="0" tIns="0" rIns="0" bIns="0">
            <a:spAutoFit/>
          </a:bodyPr>
          <a:lstStyle/>
          <a:p>
            <a:pPr algn="ctr">
              <a:lnSpc>
                <a:spcPct val="70000"/>
              </a:lnSpc>
              <a:spcBef>
                <a:spcPct val="20000"/>
              </a:spcBef>
            </a:pPr>
            <a:r>
              <a:rPr lang="en-US" sz="1600" i="0" dirty="0" smtClean="0">
                <a:solidFill>
                  <a:srgbClr val="FF0000"/>
                </a:solidFill>
              </a:rPr>
              <a:t>Videoconference with FES</a:t>
            </a:r>
            <a:endParaRPr lang="en-US" sz="1600" i="0" dirty="0">
              <a:solidFill>
                <a:srgbClr val="FF0000"/>
              </a:solidFill>
            </a:endParaRPr>
          </a:p>
          <a:p>
            <a:pPr algn="ctr">
              <a:lnSpc>
                <a:spcPct val="70000"/>
              </a:lnSpc>
              <a:spcBef>
                <a:spcPct val="20000"/>
              </a:spcBef>
            </a:pPr>
            <a:r>
              <a:rPr lang="en-US" sz="1600" i="0" dirty="0" smtClean="0">
                <a:solidFill>
                  <a:srgbClr val="FF0000"/>
                </a:solidFill>
              </a:rPr>
              <a:t>PPPL - B205</a:t>
            </a:r>
            <a:endParaRPr lang="en-US" sz="1600" i="0" dirty="0">
              <a:solidFill>
                <a:srgbClr val="FF0000"/>
              </a:solidFill>
            </a:endParaRPr>
          </a:p>
          <a:p>
            <a:pPr algn="ctr">
              <a:lnSpc>
                <a:spcPct val="70000"/>
              </a:lnSpc>
              <a:spcBef>
                <a:spcPct val="20000"/>
              </a:spcBef>
            </a:pPr>
            <a:r>
              <a:rPr lang="en-US" sz="1600" i="0" dirty="0" smtClean="0">
                <a:solidFill>
                  <a:srgbClr val="FF0000"/>
                </a:solidFill>
              </a:rPr>
              <a:t>October 27, 2011</a:t>
            </a:r>
            <a:endParaRPr lang="en-US" sz="1600" i="0" dirty="0">
              <a:solidFill>
                <a:srgbClr val="FF0000"/>
              </a:solidFill>
            </a:endParaRPr>
          </a:p>
        </p:txBody>
      </p:sp>
      <p:cxnSp>
        <p:nvCxnSpPr>
          <p:cNvPr id="2065" name="Straight Connector 32"/>
          <p:cNvCxnSpPr>
            <a:cxnSpLocks noChangeShapeType="1"/>
          </p:cNvCxnSpPr>
          <p:nvPr/>
        </p:nvCxnSpPr>
        <p:spPr bwMode="auto">
          <a:xfrm>
            <a:off x="0" y="0"/>
            <a:ext cx="457200" cy="0"/>
          </a:xfrm>
          <a:prstGeom prst="line">
            <a:avLst/>
          </a:prstGeom>
          <a:noFill/>
          <a:ln w="0" algn="ctr">
            <a:solidFill>
              <a:srgbClr val="FEFFFF"/>
            </a:solidFill>
            <a:round/>
            <a:headEnd/>
            <a:tailEnd/>
          </a:ln>
        </p:spPr>
      </p:cxnSp>
      <p:sp>
        <p:nvSpPr>
          <p:cNvPr id="2066" name="Line 134"/>
          <p:cNvSpPr>
            <a:spLocks noChangeShapeType="1"/>
          </p:cNvSpPr>
          <p:nvPr/>
        </p:nvSpPr>
        <p:spPr bwMode="auto">
          <a:xfrm>
            <a:off x="0" y="0"/>
            <a:ext cx="457200" cy="0"/>
          </a:xfrm>
          <a:prstGeom prst="line">
            <a:avLst/>
          </a:prstGeom>
          <a:noFill/>
          <a:ln w="0">
            <a:solidFill>
              <a:srgbClr val="FEFFFF"/>
            </a:solidFill>
            <a:round/>
            <a:headEnd/>
            <a:tailEnd/>
          </a:ln>
        </p:spPr>
        <p:txBody>
          <a:bodyPr wrap="none" lIns="0" tIns="0" rIns="0" bIns="0" anchor="ctr"/>
          <a:lstStyle/>
          <a:p>
            <a:endParaRPr lang="en-US"/>
          </a:p>
        </p:txBody>
      </p:sp>
      <p:cxnSp>
        <p:nvCxnSpPr>
          <p:cNvPr id="2067" name="Straight Connector 33"/>
          <p:cNvCxnSpPr>
            <a:cxnSpLocks noChangeShapeType="1"/>
          </p:cNvCxnSpPr>
          <p:nvPr/>
        </p:nvCxnSpPr>
        <p:spPr bwMode="auto">
          <a:xfrm>
            <a:off x="0" y="0"/>
            <a:ext cx="457200" cy="0"/>
          </a:xfrm>
          <a:prstGeom prst="line">
            <a:avLst/>
          </a:prstGeom>
          <a:noFill/>
          <a:ln w="0" algn="ctr">
            <a:solidFill>
              <a:srgbClr val="FEFFFF"/>
            </a:solidFill>
            <a:round/>
            <a:headEnd/>
            <a:tailEnd/>
          </a:ln>
        </p:spPr>
      </p:cxnSp>
      <p:sp>
        <p:nvSpPr>
          <p:cNvPr id="2068" name="Line 138"/>
          <p:cNvSpPr>
            <a:spLocks noChangeShapeType="1"/>
          </p:cNvSpPr>
          <p:nvPr/>
        </p:nvSpPr>
        <p:spPr bwMode="auto">
          <a:xfrm>
            <a:off x="0" y="0"/>
            <a:ext cx="457200" cy="0"/>
          </a:xfrm>
          <a:prstGeom prst="line">
            <a:avLst/>
          </a:prstGeom>
          <a:noFill/>
          <a:ln w="0">
            <a:solidFill>
              <a:srgbClr val="FEFFFF"/>
            </a:solidFill>
            <a:round/>
            <a:headEnd/>
            <a:tailEnd/>
          </a:ln>
        </p:spPr>
        <p:txBody>
          <a:bodyPr wrap="none" lIns="0" tIns="0" rIns="0" bIns="0" anchor="ctr"/>
          <a:lstStyle/>
          <a:p>
            <a:endParaRPr lang="en-US"/>
          </a:p>
        </p:txBody>
      </p:sp>
      <p:cxnSp>
        <p:nvCxnSpPr>
          <p:cNvPr id="2069" name="Straight Connector 34"/>
          <p:cNvCxnSpPr>
            <a:cxnSpLocks noChangeShapeType="1"/>
          </p:cNvCxnSpPr>
          <p:nvPr/>
        </p:nvCxnSpPr>
        <p:spPr bwMode="auto">
          <a:xfrm>
            <a:off x="0" y="0"/>
            <a:ext cx="457200" cy="0"/>
          </a:xfrm>
          <a:prstGeom prst="line">
            <a:avLst/>
          </a:prstGeom>
          <a:noFill/>
          <a:ln w="0" algn="ctr">
            <a:solidFill>
              <a:srgbClr val="FEFFFF"/>
            </a:solidFill>
            <a:round/>
            <a:headEnd/>
            <a:tailEnd/>
          </a:ln>
        </p:spPr>
      </p:cxnSp>
      <p:sp>
        <p:nvSpPr>
          <p:cNvPr id="2070" name="Line 139"/>
          <p:cNvSpPr>
            <a:spLocks noChangeShapeType="1"/>
          </p:cNvSpPr>
          <p:nvPr/>
        </p:nvSpPr>
        <p:spPr bwMode="auto">
          <a:xfrm>
            <a:off x="0" y="0"/>
            <a:ext cx="457200" cy="0"/>
          </a:xfrm>
          <a:prstGeom prst="line">
            <a:avLst/>
          </a:prstGeom>
          <a:noFill/>
          <a:ln w="0">
            <a:solidFill>
              <a:srgbClr val="FEFFFF"/>
            </a:solidFill>
            <a:round/>
            <a:headEnd/>
            <a:tailEnd/>
          </a:ln>
        </p:spPr>
        <p:txBody>
          <a:bodyPr wrap="none" lIns="0" tIns="0" rIns="0" bIns="0" anchor="ctr"/>
          <a:lstStyle/>
          <a:p>
            <a:endParaRPr lang="en-US"/>
          </a:p>
        </p:txBody>
      </p:sp>
      <p:cxnSp>
        <p:nvCxnSpPr>
          <p:cNvPr id="2071" name="Straight Connector 35"/>
          <p:cNvCxnSpPr>
            <a:cxnSpLocks noChangeShapeType="1"/>
          </p:cNvCxnSpPr>
          <p:nvPr/>
        </p:nvCxnSpPr>
        <p:spPr bwMode="auto">
          <a:xfrm>
            <a:off x="0" y="0"/>
            <a:ext cx="457200" cy="0"/>
          </a:xfrm>
          <a:prstGeom prst="line">
            <a:avLst/>
          </a:prstGeom>
          <a:noFill/>
          <a:ln w="0" algn="ctr">
            <a:solidFill>
              <a:srgbClr val="FEFFFF"/>
            </a:solidFill>
            <a:round/>
            <a:headEnd/>
            <a:tailEnd/>
          </a:ln>
        </p:spPr>
      </p:cxnSp>
      <p:sp>
        <p:nvSpPr>
          <p:cNvPr id="2072" name="Line 143"/>
          <p:cNvSpPr>
            <a:spLocks noChangeShapeType="1"/>
          </p:cNvSpPr>
          <p:nvPr/>
        </p:nvSpPr>
        <p:spPr bwMode="auto">
          <a:xfrm>
            <a:off x="0" y="0"/>
            <a:ext cx="457200" cy="0"/>
          </a:xfrm>
          <a:prstGeom prst="line">
            <a:avLst/>
          </a:prstGeom>
          <a:noFill/>
          <a:ln w="0">
            <a:solidFill>
              <a:srgbClr val="FEFFFF"/>
            </a:solidFill>
            <a:round/>
            <a:headEnd/>
            <a:tailEnd/>
          </a:ln>
        </p:spPr>
        <p:txBody>
          <a:bodyPr wrap="none" lIns="0" tIns="0" rIns="0" bIns="0" anchor="ctr"/>
          <a:lstStyle/>
          <a:p>
            <a:endParaRPr lang="en-US"/>
          </a:p>
        </p:txBody>
      </p:sp>
      <p:cxnSp>
        <p:nvCxnSpPr>
          <p:cNvPr id="2073" name="Straight Connector 36"/>
          <p:cNvCxnSpPr>
            <a:cxnSpLocks noChangeShapeType="1"/>
          </p:cNvCxnSpPr>
          <p:nvPr/>
        </p:nvCxnSpPr>
        <p:spPr bwMode="auto">
          <a:xfrm>
            <a:off x="0" y="0"/>
            <a:ext cx="457200" cy="0"/>
          </a:xfrm>
          <a:prstGeom prst="line">
            <a:avLst/>
          </a:prstGeom>
          <a:noFill/>
          <a:ln w="0" algn="ctr">
            <a:solidFill>
              <a:srgbClr val="FEFFFF"/>
            </a:solidFill>
            <a:round/>
            <a:headEnd/>
            <a:tailEnd/>
          </a:ln>
        </p:spPr>
      </p:cxnSp>
      <p:sp>
        <p:nvSpPr>
          <p:cNvPr id="2074" name="Line 144"/>
          <p:cNvSpPr>
            <a:spLocks noChangeShapeType="1"/>
          </p:cNvSpPr>
          <p:nvPr/>
        </p:nvSpPr>
        <p:spPr bwMode="auto">
          <a:xfrm>
            <a:off x="0" y="0"/>
            <a:ext cx="457200" cy="0"/>
          </a:xfrm>
          <a:prstGeom prst="line">
            <a:avLst/>
          </a:prstGeom>
          <a:noFill/>
          <a:ln w="0">
            <a:solidFill>
              <a:srgbClr val="FEFFFF"/>
            </a:solidFill>
            <a:round/>
            <a:headEnd/>
            <a:tailEnd/>
          </a:ln>
        </p:spPr>
        <p:txBody>
          <a:bodyPr wrap="none" lIns="0" tIns="0" rIns="0" bIns="0" anchor="ctr"/>
          <a:lstStyle/>
          <a:p>
            <a:endParaRPr lang="en-US"/>
          </a:p>
        </p:txBody>
      </p:sp>
      <p:cxnSp>
        <p:nvCxnSpPr>
          <p:cNvPr id="2075" name="Straight Connector 37"/>
          <p:cNvCxnSpPr>
            <a:cxnSpLocks noChangeShapeType="1"/>
          </p:cNvCxnSpPr>
          <p:nvPr/>
        </p:nvCxnSpPr>
        <p:spPr bwMode="auto">
          <a:xfrm>
            <a:off x="0" y="0"/>
            <a:ext cx="457200" cy="0"/>
          </a:xfrm>
          <a:prstGeom prst="line">
            <a:avLst/>
          </a:prstGeom>
          <a:noFill/>
          <a:ln w="0" algn="ctr">
            <a:solidFill>
              <a:srgbClr val="FEFFFF"/>
            </a:solidFill>
            <a:round/>
            <a:headEnd/>
            <a:tailEnd/>
          </a:ln>
        </p:spPr>
      </p:cxnSp>
      <p:sp>
        <p:nvSpPr>
          <p:cNvPr id="2076" name="Line 145"/>
          <p:cNvSpPr>
            <a:spLocks noChangeShapeType="1"/>
          </p:cNvSpPr>
          <p:nvPr/>
        </p:nvSpPr>
        <p:spPr bwMode="auto">
          <a:xfrm>
            <a:off x="0" y="0"/>
            <a:ext cx="457200" cy="0"/>
          </a:xfrm>
          <a:prstGeom prst="line">
            <a:avLst/>
          </a:prstGeom>
          <a:noFill/>
          <a:ln w="0">
            <a:solidFill>
              <a:srgbClr val="FEFFFF"/>
            </a:solidFill>
            <a:round/>
            <a:headEnd/>
            <a:tailEnd/>
          </a:ln>
        </p:spPr>
        <p:txBody>
          <a:bodyPr wrap="none" lIns="0" tIns="0" rIns="0" bIns="0" anchor="ctr"/>
          <a:lstStyle/>
          <a:p>
            <a:endParaRPr lang="en-US"/>
          </a:p>
        </p:txBody>
      </p:sp>
      <p:cxnSp>
        <p:nvCxnSpPr>
          <p:cNvPr id="2077" name="Straight Connector 38"/>
          <p:cNvCxnSpPr>
            <a:cxnSpLocks noChangeShapeType="1"/>
          </p:cNvCxnSpPr>
          <p:nvPr/>
        </p:nvCxnSpPr>
        <p:spPr bwMode="auto">
          <a:xfrm>
            <a:off x="0" y="0"/>
            <a:ext cx="457200" cy="0"/>
          </a:xfrm>
          <a:prstGeom prst="line">
            <a:avLst/>
          </a:prstGeom>
          <a:noFill/>
          <a:ln w="0" algn="ctr">
            <a:solidFill>
              <a:srgbClr val="FEFFFF"/>
            </a:solidFill>
            <a:round/>
            <a:headEnd/>
            <a:tailEnd/>
          </a:ln>
        </p:spPr>
      </p:cxnSp>
      <p:sp>
        <p:nvSpPr>
          <p:cNvPr id="2078" name="Line 146"/>
          <p:cNvSpPr>
            <a:spLocks noChangeShapeType="1"/>
          </p:cNvSpPr>
          <p:nvPr/>
        </p:nvSpPr>
        <p:spPr bwMode="auto">
          <a:xfrm>
            <a:off x="0" y="0"/>
            <a:ext cx="457200" cy="0"/>
          </a:xfrm>
          <a:prstGeom prst="line">
            <a:avLst/>
          </a:prstGeom>
          <a:noFill/>
          <a:ln w="0">
            <a:solidFill>
              <a:srgbClr val="FEFFFF"/>
            </a:solidFill>
            <a:round/>
            <a:headEnd/>
            <a:tailEnd/>
          </a:ln>
        </p:spPr>
        <p:txBody>
          <a:bodyPr wrap="none" lIns="0" tIns="0" rIns="0" bIns="0" anchor="ctr"/>
          <a:lstStyle/>
          <a:p>
            <a:endParaRPr lang="en-US"/>
          </a:p>
        </p:txBody>
      </p:sp>
      <p:cxnSp>
        <p:nvCxnSpPr>
          <p:cNvPr id="2079" name="Straight Connector 39"/>
          <p:cNvCxnSpPr>
            <a:cxnSpLocks noChangeShapeType="1"/>
          </p:cNvCxnSpPr>
          <p:nvPr/>
        </p:nvCxnSpPr>
        <p:spPr bwMode="auto">
          <a:xfrm>
            <a:off x="0" y="0"/>
            <a:ext cx="457200" cy="0"/>
          </a:xfrm>
          <a:prstGeom prst="line">
            <a:avLst/>
          </a:prstGeom>
          <a:noFill/>
          <a:ln w="0" algn="ctr">
            <a:solidFill>
              <a:srgbClr val="FEFFFF"/>
            </a:solidFill>
            <a:round/>
            <a:headEnd/>
            <a:tailEnd/>
          </a:ln>
        </p:spPr>
      </p:cxnSp>
      <p:pic>
        <p:nvPicPr>
          <p:cNvPr id="2080" name="Picture 127"/>
          <p:cNvPicPr>
            <a:picLocks noChangeAspect="1" noChangeArrowheads="1"/>
          </p:cNvPicPr>
          <p:nvPr/>
        </p:nvPicPr>
        <p:blipFill>
          <a:blip r:embed="rId3" cstate="print"/>
          <a:srcRect/>
          <a:stretch>
            <a:fillRect/>
          </a:stretch>
        </p:blipFill>
        <p:spPr bwMode="auto">
          <a:xfrm>
            <a:off x="0" y="-1588"/>
            <a:ext cx="9144000" cy="839788"/>
          </a:xfrm>
          <a:prstGeom prst="rect">
            <a:avLst/>
          </a:prstGeom>
          <a:noFill/>
          <a:ln w="15875" algn="ctr">
            <a:noFill/>
            <a:miter lim="800000"/>
            <a:headEnd/>
            <a:tailEnd/>
          </a:ln>
        </p:spPr>
      </p:pic>
      <p:cxnSp>
        <p:nvCxnSpPr>
          <p:cNvPr id="2081" name="Straight Connector 40"/>
          <p:cNvCxnSpPr>
            <a:cxnSpLocks noChangeShapeType="1"/>
          </p:cNvCxnSpPr>
          <p:nvPr/>
        </p:nvCxnSpPr>
        <p:spPr bwMode="auto">
          <a:xfrm>
            <a:off x="0" y="0"/>
            <a:ext cx="457200" cy="0"/>
          </a:xfrm>
          <a:prstGeom prst="line">
            <a:avLst/>
          </a:prstGeom>
          <a:noFill/>
          <a:ln w="0" algn="ctr">
            <a:solidFill>
              <a:srgbClr val="FEFFFF"/>
            </a:solidFill>
            <a:round/>
            <a:headEnd/>
            <a:tailEnd/>
          </a:ln>
        </p:spPr>
      </p:cxnSp>
      <p:sp>
        <p:nvSpPr>
          <p:cNvPr id="2082" name="Line 147"/>
          <p:cNvSpPr>
            <a:spLocks noChangeShapeType="1"/>
          </p:cNvSpPr>
          <p:nvPr/>
        </p:nvSpPr>
        <p:spPr bwMode="auto">
          <a:xfrm>
            <a:off x="0" y="0"/>
            <a:ext cx="457200" cy="0"/>
          </a:xfrm>
          <a:prstGeom prst="line">
            <a:avLst/>
          </a:prstGeom>
          <a:noFill/>
          <a:ln w="0">
            <a:solidFill>
              <a:srgbClr val="FEFFFF"/>
            </a:solidFill>
            <a:round/>
            <a:headEnd/>
            <a:tailEnd/>
          </a:ln>
        </p:spPr>
        <p:txBody>
          <a:bodyPr wrap="none" lIns="0" tIns="0" rIns="0" bIns="0" anchor="ctr"/>
          <a:lstStyle/>
          <a:p>
            <a:endParaRPr lang="en-US"/>
          </a:p>
        </p:txBody>
      </p:sp>
      <p:cxnSp>
        <p:nvCxnSpPr>
          <p:cNvPr id="2083" name="Straight Connector 41"/>
          <p:cNvCxnSpPr>
            <a:cxnSpLocks noChangeShapeType="1"/>
          </p:cNvCxnSpPr>
          <p:nvPr/>
        </p:nvCxnSpPr>
        <p:spPr bwMode="auto">
          <a:xfrm>
            <a:off x="0" y="0"/>
            <a:ext cx="457200" cy="0"/>
          </a:xfrm>
          <a:prstGeom prst="line">
            <a:avLst/>
          </a:prstGeom>
          <a:noFill/>
          <a:ln w="0" algn="ctr">
            <a:solidFill>
              <a:srgbClr val="FEFFFF"/>
            </a:solidFill>
            <a:round/>
            <a:headEnd/>
            <a:tailEnd/>
          </a:ln>
        </p:spPr>
      </p:cxnSp>
      <p:sp>
        <p:nvSpPr>
          <p:cNvPr id="1525888" name="Text Box 128"/>
          <p:cNvSpPr txBox="1">
            <a:spLocks noChangeArrowheads="1"/>
          </p:cNvSpPr>
          <p:nvPr/>
        </p:nvSpPr>
        <p:spPr bwMode="auto">
          <a:xfrm>
            <a:off x="838200" y="109538"/>
            <a:ext cx="1219200" cy="549275"/>
          </a:xfrm>
          <a:prstGeom prst="rect">
            <a:avLst/>
          </a:prstGeom>
          <a:noFill/>
          <a:ln w="15875" algn="ctr">
            <a:noFill/>
            <a:miter lim="800000"/>
            <a:headEnd/>
            <a:tailEnd/>
          </a:ln>
          <a:effectLst/>
        </p:spPr>
        <p:txBody>
          <a:bodyPr wrap="none" lIns="0" tIns="0" rIns="0" bIns="0">
            <a:spAutoFit/>
          </a:bodyPr>
          <a:lstStyle/>
          <a:p>
            <a:pPr>
              <a:spcBef>
                <a:spcPct val="20000"/>
              </a:spcBef>
              <a:defRPr/>
            </a:pPr>
            <a:r>
              <a:rPr lang="en-US" sz="3600" b="0" dirty="0">
                <a:solidFill>
                  <a:srgbClr val="171FC7"/>
                </a:solidFill>
                <a:effectLst>
                  <a:outerShdw blurRad="38100" dist="38100" dir="2700000" algn="tl">
                    <a:srgbClr val="C0C0C0"/>
                  </a:outerShdw>
                </a:effectLst>
                <a:latin typeface="Arial" charset="0"/>
                <a:cs typeface="+mn-cs"/>
              </a:rPr>
              <a:t>NSTX</a:t>
            </a:r>
          </a:p>
        </p:txBody>
      </p:sp>
      <p:cxnSp>
        <p:nvCxnSpPr>
          <p:cNvPr id="2085" name="Straight Connector 42"/>
          <p:cNvCxnSpPr>
            <a:cxnSpLocks noChangeShapeType="1"/>
          </p:cNvCxnSpPr>
          <p:nvPr/>
        </p:nvCxnSpPr>
        <p:spPr bwMode="auto">
          <a:xfrm>
            <a:off x="0" y="0"/>
            <a:ext cx="457200" cy="0"/>
          </a:xfrm>
          <a:prstGeom prst="line">
            <a:avLst/>
          </a:prstGeom>
          <a:noFill/>
          <a:ln w="0" algn="ctr">
            <a:solidFill>
              <a:srgbClr val="FEFFFF"/>
            </a:solidFill>
            <a:round/>
            <a:headEnd/>
            <a:tailEnd/>
          </a:ln>
        </p:spPr>
      </p:cxnSp>
      <p:sp>
        <p:nvSpPr>
          <p:cNvPr id="2086" name="Line 148"/>
          <p:cNvSpPr>
            <a:spLocks noChangeShapeType="1"/>
          </p:cNvSpPr>
          <p:nvPr/>
        </p:nvSpPr>
        <p:spPr bwMode="auto">
          <a:xfrm>
            <a:off x="0" y="0"/>
            <a:ext cx="457200" cy="0"/>
          </a:xfrm>
          <a:prstGeom prst="line">
            <a:avLst/>
          </a:prstGeom>
          <a:noFill/>
          <a:ln w="0">
            <a:solidFill>
              <a:srgbClr val="FEFFFF"/>
            </a:solidFill>
            <a:round/>
            <a:headEnd/>
            <a:tailEnd/>
          </a:ln>
        </p:spPr>
        <p:txBody>
          <a:bodyPr wrap="none" lIns="0" tIns="0" rIns="0" bIns="0" anchor="ctr"/>
          <a:lstStyle/>
          <a:p>
            <a:endParaRPr lang="en-US"/>
          </a:p>
        </p:txBody>
      </p:sp>
      <p:cxnSp>
        <p:nvCxnSpPr>
          <p:cNvPr id="2087" name="Straight Connector 43"/>
          <p:cNvCxnSpPr>
            <a:cxnSpLocks noChangeShapeType="1"/>
          </p:cNvCxnSpPr>
          <p:nvPr/>
        </p:nvCxnSpPr>
        <p:spPr bwMode="auto">
          <a:xfrm>
            <a:off x="0" y="0"/>
            <a:ext cx="457200" cy="0"/>
          </a:xfrm>
          <a:prstGeom prst="line">
            <a:avLst/>
          </a:prstGeom>
          <a:noFill/>
          <a:ln w="0" algn="ctr">
            <a:solidFill>
              <a:srgbClr val="FEFFFF"/>
            </a:solidFill>
            <a:round/>
            <a:headEnd/>
            <a:tailEnd/>
          </a:ln>
        </p:spPr>
      </p:cxnSp>
      <p:sp>
        <p:nvSpPr>
          <p:cNvPr id="2088" name="Rectangle 129"/>
          <p:cNvSpPr>
            <a:spLocks noChangeArrowheads="1"/>
          </p:cNvSpPr>
          <p:nvPr/>
        </p:nvSpPr>
        <p:spPr bwMode="auto">
          <a:xfrm>
            <a:off x="3651250" y="228600"/>
            <a:ext cx="1530350" cy="381000"/>
          </a:xfrm>
          <a:prstGeom prst="rect">
            <a:avLst/>
          </a:prstGeom>
          <a:noFill/>
          <a:ln w="9525">
            <a:noFill/>
            <a:miter lim="800000"/>
            <a:headEnd/>
            <a:tailEnd/>
          </a:ln>
        </p:spPr>
        <p:txBody>
          <a:bodyPr lIns="0" tIns="0" rIns="0" bIns="0" anchor="ctr"/>
          <a:lstStyle/>
          <a:p>
            <a:pPr algn="r" eaLnBrk="0" hangingPunct="0"/>
            <a:r>
              <a:rPr lang="en-US" sz="1800">
                <a:solidFill>
                  <a:schemeClr val="accent2"/>
                </a:solidFill>
                <a:latin typeface="Arial" charset="0"/>
              </a:rPr>
              <a:t>Supported by   </a:t>
            </a:r>
          </a:p>
        </p:txBody>
      </p:sp>
      <p:cxnSp>
        <p:nvCxnSpPr>
          <p:cNvPr id="2089" name="Straight Connector 44"/>
          <p:cNvCxnSpPr>
            <a:cxnSpLocks noChangeShapeType="1"/>
          </p:cNvCxnSpPr>
          <p:nvPr/>
        </p:nvCxnSpPr>
        <p:spPr bwMode="auto">
          <a:xfrm>
            <a:off x="0" y="0"/>
            <a:ext cx="457200" cy="0"/>
          </a:xfrm>
          <a:prstGeom prst="line">
            <a:avLst/>
          </a:prstGeom>
          <a:noFill/>
          <a:ln w="0" algn="ctr">
            <a:solidFill>
              <a:srgbClr val="FEFFFF"/>
            </a:solidFill>
            <a:round/>
            <a:headEnd/>
            <a:tailEnd/>
          </a:ln>
        </p:spPr>
      </p:cxnSp>
      <p:sp>
        <p:nvSpPr>
          <p:cNvPr id="2090" name="Line 149"/>
          <p:cNvSpPr>
            <a:spLocks noChangeShapeType="1"/>
          </p:cNvSpPr>
          <p:nvPr/>
        </p:nvSpPr>
        <p:spPr bwMode="auto">
          <a:xfrm>
            <a:off x="0" y="0"/>
            <a:ext cx="0" cy="457200"/>
          </a:xfrm>
          <a:prstGeom prst="line">
            <a:avLst/>
          </a:prstGeom>
          <a:noFill/>
          <a:ln w="0">
            <a:solidFill>
              <a:srgbClr val="FDFFFF"/>
            </a:solidFill>
            <a:round/>
            <a:headEnd/>
            <a:tailEnd/>
          </a:ln>
        </p:spPr>
        <p:txBody>
          <a:bodyPr wrap="none" lIns="0" tIns="0" rIns="0" bIns="0" anchor="ctr"/>
          <a:lstStyle/>
          <a:p>
            <a:endParaRPr lang="en-US"/>
          </a:p>
        </p:txBody>
      </p:sp>
      <p:cxnSp>
        <p:nvCxnSpPr>
          <p:cNvPr id="2091" name="Straight Connector 45"/>
          <p:cNvCxnSpPr>
            <a:cxnSpLocks noChangeShapeType="1"/>
          </p:cNvCxnSpPr>
          <p:nvPr/>
        </p:nvCxnSpPr>
        <p:spPr bwMode="auto">
          <a:xfrm>
            <a:off x="0" y="0"/>
            <a:ext cx="457200" cy="0"/>
          </a:xfrm>
          <a:prstGeom prst="line">
            <a:avLst/>
          </a:prstGeom>
          <a:noFill/>
          <a:ln w="0" algn="ctr">
            <a:solidFill>
              <a:srgbClr val="FEFFFF"/>
            </a:solidFill>
            <a:round/>
            <a:headEnd/>
            <a:tailEnd/>
          </a:ln>
        </p:spPr>
      </p:cxnSp>
      <p:cxnSp>
        <p:nvCxnSpPr>
          <p:cNvPr id="2092" name="Straight Connector 49"/>
          <p:cNvCxnSpPr>
            <a:cxnSpLocks noChangeShapeType="1"/>
          </p:cNvCxnSpPr>
          <p:nvPr/>
        </p:nvCxnSpPr>
        <p:spPr bwMode="auto">
          <a:xfrm>
            <a:off x="0" y="0"/>
            <a:ext cx="457200" cy="0"/>
          </a:xfrm>
          <a:prstGeom prst="line">
            <a:avLst/>
          </a:prstGeom>
          <a:noFill/>
          <a:ln w="0" algn="ctr">
            <a:solidFill>
              <a:srgbClr val="FEFFFF"/>
            </a:solidFill>
            <a:round/>
            <a:headEnd/>
            <a:tailEnd/>
          </a:ln>
        </p:spPr>
      </p:cxnSp>
      <p:cxnSp>
        <p:nvCxnSpPr>
          <p:cNvPr id="2093" name="Straight Connector 50"/>
          <p:cNvCxnSpPr>
            <a:cxnSpLocks noChangeShapeType="1"/>
          </p:cNvCxnSpPr>
          <p:nvPr/>
        </p:nvCxnSpPr>
        <p:spPr bwMode="auto">
          <a:xfrm>
            <a:off x="0" y="0"/>
            <a:ext cx="457200" cy="0"/>
          </a:xfrm>
          <a:prstGeom prst="line">
            <a:avLst/>
          </a:prstGeom>
          <a:noFill/>
          <a:ln w="0" algn="ctr">
            <a:solidFill>
              <a:srgbClr val="FEFFFF"/>
            </a:solidFill>
            <a:round/>
            <a:headEnd/>
            <a:tailEnd/>
          </a:ln>
        </p:spPr>
      </p:cxnSp>
      <p:pic>
        <p:nvPicPr>
          <p:cNvPr id="2094" name="Picture 53" descr="ppi224.tmp"/>
          <p:cNvPicPr>
            <a:picLocks/>
          </p:cNvPicPr>
          <p:nvPr/>
        </p:nvPicPr>
        <p:blipFill>
          <a:blip r:embed="rId4" cstate="print"/>
          <a:srcRect/>
          <a:stretch>
            <a:fillRect/>
          </a:stretch>
        </p:blipFill>
        <p:spPr bwMode="auto">
          <a:xfrm>
            <a:off x="7707313" y="2330450"/>
            <a:ext cx="1284287" cy="4375150"/>
          </a:xfrm>
          <a:prstGeom prst="rect">
            <a:avLst/>
          </a:prstGeom>
          <a:noFill/>
          <a:ln w="9525">
            <a:noFill/>
            <a:miter lim="800000"/>
            <a:headEnd/>
            <a:tailEnd/>
          </a:ln>
        </p:spPr>
      </p:pic>
      <p:cxnSp>
        <p:nvCxnSpPr>
          <p:cNvPr id="2095" name="Straight Connector 54"/>
          <p:cNvCxnSpPr>
            <a:cxnSpLocks noChangeShapeType="1"/>
          </p:cNvCxnSpPr>
          <p:nvPr/>
        </p:nvCxnSpPr>
        <p:spPr bwMode="auto">
          <a:xfrm>
            <a:off x="0" y="0"/>
            <a:ext cx="457200" cy="0"/>
          </a:xfrm>
          <a:prstGeom prst="line">
            <a:avLst/>
          </a:prstGeom>
          <a:noFill/>
          <a:ln w="0" algn="ctr">
            <a:solidFill>
              <a:srgbClr val="FEFFFF"/>
            </a:solidFill>
            <a:round/>
            <a:headEnd/>
            <a:tailEnd/>
          </a:ln>
        </p:spPr>
      </p:cxnSp>
      <p:sp>
        <p:nvSpPr>
          <p:cNvPr id="2096" name="Text Box 153"/>
          <p:cNvSpPr txBox="1">
            <a:spLocks noChangeArrowheads="1"/>
          </p:cNvSpPr>
          <p:nvPr/>
        </p:nvSpPr>
        <p:spPr bwMode="auto">
          <a:xfrm>
            <a:off x="7707313" y="2330450"/>
            <a:ext cx="1284287" cy="4375150"/>
          </a:xfrm>
          <a:prstGeom prst="rect">
            <a:avLst/>
          </a:prstGeom>
          <a:noFill/>
          <a:ln w="12700" algn="ctr">
            <a:noFill/>
            <a:miter lim="800000"/>
            <a:headEnd/>
            <a:tailEnd/>
          </a:ln>
        </p:spPr>
        <p:txBody>
          <a:bodyPr lIns="91429" tIns="45714" rIns="91429" bIns="45714" anchor="b">
            <a:spAutoFit/>
          </a:bodyPr>
          <a:lstStyle/>
          <a:p>
            <a:pPr algn="r" eaLnBrk="0" hangingPunct="0">
              <a:spcBef>
                <a:spcPct val="8000"/>
              </a:spcBef>
              <a:spcAft>
                <a:spcPct val="8000"/>
              </a:spcAft>
            </a:pPr>
            <a:r>
              <a:rPr lang="en-US" sz="900">
                <a:solidFill>
                  <a:srgbClr val="FF0000"/>
                </a:solidFill>
                <a:latin typeface="Arial" charset="0"/>
              </a:rPr>
              <a:t>Culham Sci Ctr</a:t>
            </a:r>
          </a:p>
          <a:p>
            <a:pPr algn="r" eaLnBrk="0" hangingPunct="0">
              <a:spcBef>
                <a:spcPct val="8000"/>
              </a:spcBef>
              <a:spcAft>
                <a:spcPct val="8000"/>
              </a:spcAft>
            </a:pPr>
            <a:r>
              <a:rPr lang="en-US" sz="900">
                <a:solidFill>
                  <a:srgbClr val="FF0000"/>
                </a:solidFill>
                <a:latin typeface="Arial" charset="0"/>
              </a:rPr>
              <a:t>U St. Andrews</a:t>
            </a:r>
          </a:p>
          <a:p>
            <a:pPr algn="r" eaLnBrk="0" hangingPunct="0">
              <a:spcBef>
                <a:spcPct val="8000"/>
              </a:spcBef>
              <a:spcAft>
                <a:spcPct val="8000"/>
              </a:spcAft>
            </a:pPr>
            <a:r>
              <a:rPr lang="en-US" sz="900">
                <a:solidFill>
                  <a:srgbClr val="FF0000"/>
                </a:solidFill>
                <a:latin typeface="Arial" charset="0"/>
              </a:rPr>
              <a:t>York U</a:t>
            </a:r>
          </a:p>
          <a:p>
            <a:pPr algn="r" eaLnBrk="0" hangingPunct="0">
              <a:spcBef>
                <a:spcPct val="8000"/>
              </a:spcBef>
              <a:spcAft>
                <a:spcPct val="8000"/>
              </a:spcAft>
            </a:pPr>
            <a:r>
              <a:rPr lang="en-US" sz="900">
                <a:solidFill>
                  <a:srgbClr val="FF0000"/>
                </a:solidFill>
                <a:latin typeface="Arial" charset="0"/>
              </a:rPr>
              <a:t>Chubu U</a:t>
            </a:r>
          </a:p>
          <a:p>
            <a:pPr algn="r" eaLnBrk="0" hangingPunct="0">
              <a:spcBef>
                <a:spcPct val="8000"/>
              </a:spcBef>
              <a:spcAft>
                <a:spcPct val="8000"/>
              </a:spcAft>
            </a:pPr>
            <a:r>
              <a:rPr lang="en-US" sz="900">
                <a:solidFill>
                  <a:srgbClr val="FF0000"/>
                </a:solidFill>
                <a:latin typeface="Arial" charset="0"/>
              </a:rPr>
              <a:t>Fukui U</a:t>
            </a:r>
          </a:p>
          <a:p>
            <a:pPr algn="r" eaLnBrk="0" hangingPunct="0">
              <a:spcBef>
                <a:spcPct val="8000"/>
              </a:spcBef>
              <a:spcAft>
                <a:spcPct val="8000"/>
              </a:spcAft>
            </a:pPr>
            <a:r>
              <a:rPr lang="en-US" sz="900">
                <a:solidFill>
                  <a:srgbClr val="FF0000"/>
                </a:solidFill>
                <a:latin typeface="Arial" charset="0"/>
              </a:rPr>
              <a:t>Hiroshima U</a:t>
            </a:r>
          </a:p>
          <a:p>
            <a:pPr algn="r" eaLnBrk="0" hangingPunct="0">
              <a:spcBef>
                <a:spcPct val="8000"/>
              </a:spcBef>
              <a:spcAft>
                <a:spcPct val="8000"/>
              </a:spcAft>
            </a:pPr>
            <a:r>
              <a:rPr lang="en-US" sz="900">
                <a:solidFill>
                  <a:srgbClr val="FF0000"/>
                </a:solidFill>
                <a:latin typeface="Arial" charset="0"/>
              </a:rPr>
              <a:t>Hyogo U</a:t>
            </a:r>
          </a:p>
          <a:p>
            <a:pPr algn="r" eaLnBrk="0" hangingPunct="0">
              <a:spcBef>
                <a:spcPct val="8000"/>
              </a:spcBef>
              <a:spcAft>
                <a:spcPct val="8000"/>
              </a:spcAft>
            </a:pPr>
            <a:r>
              <a:rPr lang="en-US" sz="900">
                <a:solidFill>
                  <a:srgbClr val="FF0000"/>
                </a:solidFill>
                <a:latin typeface="Arial" charset="0"/>
              </a:rPr>
              <a:t>Kyoto U</a:t>
            </a:r>
          </a:p>
          <a:p>
            <a:pPr algn="r" eaLnBrk="0" hangingPunct="0">
              <a:spcBef>
                <a:spcPct val="8000"/>
              </a:spcBef>
              <a:spcAft>
                <a:spcPct val="8000"/>
              </a:spcAft>
            </a:pPr>
            <a:r>
              <a:rPr lang="en-US" sz="900">
                <a:solidFill>
                  <a:srgbClr val="FF0000"/>
                </a:solidFill>
                <a:latin typeface="Arial" charset="0"/>
              </a:rPr>
              <a:t>Kyushu U</a:t>
            </a:r>
          </a:p>
          <a:p>
            <a:pPr algn="r" eaLnBrk="0" hangingPunct="0">
              <a:spcBef>
                <a:spcPct val="8000"/>
              </a:spcBef>
              <a:spcAft>
                <a:spcPct val="8000"/>
              </a:spcAft>
            </a:pPr>
            <a:r>
              <a:rPr lang="en-US" sz="900">
                <a:solidFill>
                  <a:srgbClr val="FF0000"/>
                </a:solidFill>
                <a:latin typeface="Arial" charset="0"/>
              </a:rPr>
              <a:t>Kyushu Tokai U</a:t>
            </a:r>
          </a:p>
          <a:p>
            <a:pPr algn="r" eaLnBrk="0" hangingPunct="0">
              <a:spcBef>
                <a:spcPct val="8000"/>
              </a:spcBef>
              <a:spcAft>
                <a:spcPct val="8000"/>
              </a:spcAft>
            </a:pPr>
            <a:r>
              <a:rPr lang="en-US" sz="900">
                <a:solidFill>
                  <a:srgbClr val="FF0000"/>
                </a:solidFill>
                <a:latin typeface="Arial" charset="0"/>
              </a:rPr>
              <a:t>NIFS</a:t>
            </a:r>
          </a:p>
          <a:p>
            <a:pPr algn="r" eaLnBrk="0" hangingPunct="0">
              <a:spcBef>
                <a:spcPct val="8000"/>
              </a:spcBef>
              <a:spcAft>
                <a:spcPct val="8000"/>
              </a:spcAft>
            </a:pPr>
            <a:r>
              <a:rPr lang="en-US" sz="900">
                <a:solidFill>
                  <a:srgbClr val="FF0000"/>
                </a:solidFill>
                <a:latin typeface="Arial" charset="0"/>
              </a:rPr>
              <a:t>Niigata U</a:t>
            </a:r>
          </a:p>
          <a:p>
            <a:pPr algn="r" eaLnBrk="0" hangingPunct="0">
              <a:spcBef>
                <a:spcPct val="8000"/>
              </a:spcBef>
              <a:spcAft>
                <a:spcPct val="8000"/>
              </a:spcAft>
            </a:pPr>
            <a:r>
              <a:rPr lang="en-US" sz="900">
                <a:solidFill>
                  <a:srgbClr val="FF0000"/>
                </a:solidFill>
                <a:latin typeface="Arial" charset="0"/>
              </a:rPr>
              <a:t>U Tokyo</a:t>
            </a:r>
          </a:p>
          <a:p>
            <a:pPr algn="r" eaLnBrk="0" hangingPunct="0">
              <a:spcBef>
                <a:spcPct val="8000"/>
              </a:spcBef>
              <a:spcAft>
                <a:spcPct val="8000"/>
              </a:spcAft>
            </a:pPr>
            <a:r>
              <a:rPr lang="en-US" sz="900">
                <a:solidFill>
                  <a:srgbClr val="FF0000"/>
                </a:solidFill>
                <a:latin typeface="Arial" charset="0"/>
              </a:rPr>
              <a:t>JAEA</a:t>
            </a:r>
          </a:p>
          <a:p>
            <a:pPr algn="r" eaLnBrk="0" hangingPunct="0">
              <a:spcBef>
                <a:spcPct val="8000"/>
              </a:spcBef>
              <a:spcAft>
                <a:spcPct val="8000"/>
              </a:spcAft>
            </a:pPr>
            <a:r>
              <a:rPr lang="en-US" sz="900">
                <a:solidFill>
                  <a:srgbClr val="FF0000"/>
                </a:solidFill>
                <a:latin typeface="Arial" charset="0"/>
              </a:rPr>
              <a:t>Hebrew U</a:t>
            </a:r>
          </a:p>
          <a:p>
            <a:pPr algn="r" eaLnBrk="0" hangingPunct="0">
              <a:spcBef>
                <a:spcPct val="8000"/>
              </a:spcBef>
              <a:spcAft>
                <a:spcPct val="8000"/>
              </a:spcAft>
            </a:pPr>
            <a:r>
              <a:rPr lang="en-US" sz="900">
                <a:solidFill>
                  <a:srgbClr val="FF0000"/>
                </a:solidFill>
                <a:latin typeface="Arial" charset="0"/>
              </a:rPr>
              <a:t>Ioffe Inst</a:t>
            </a:r>
          </a:p>
          <a:p>
            <a:pPr algn="r" eaLnBrk="0" hangingPunct="0">
              <a:spcBef>
                <a:spcPct val="8000"/>
              </a:spcBef>
              <a:spcAft>
                <a:spcPct val="8000"/>
              </a:spcAft>
            </a:pPr>
            <a:r>
              <a:rPr lang="en-US" sz="900">
                <a:solidFill>
                  <a:srgbClr val="FF0000"/>
                </a:solidFill>
                <a:latin typeface="Arial" charset="0"/>
              </a:rPr>
              <a:t>RRC Kurchatov Inst</a:t>
            </a:r>
          </a:p>
          <a:p>
            <a:pPr algn="r" eaLnBrk="0" hangingPunct="0">
              <a:spcBef>
                <a:spcPct val="8000"/>
              </a:spcBef>
              <a:spcAft>
                <a:spcPct val="8000"/>
              </a:spcAft>
            </a:pPr>
            <a:r>
              <a:rPr lang="en-US" sz="900">
                <a:solidFill>
                  <a:srgbClr val="FF0000"/>
                </a:solidFill>
                <a:latin typeface="Arial" charset="0"/>
              </a:rPr>
              <a:t>TRINITI</a:t>
            </a:r>
          </a:p>
          <a:p>
            <a:pPr algn="r" eaLnBrk="0" hangingPunct="0">
              <a:spcBef>
                <a:spcPct val="8000"/>
              </a:spcBef>
              <a:spcAft>
                <a:spcPct val="8000"/>
              </a:spcAft>
            </a:pPr>
            <a:r>
              <a:rPr lang="en-US" sz="900">
                <a:solidFill>
                  <a:srgbClr val="FF0000"/>
                </a:solidFill>
                <a:latin typeface="Arial" charset="0"/>
              </a:rPr>
              <a:t>NFRI</a:t>
            </a:r>
          </a:p>
          <a:p>
            <a:pPr algn="r" eaLnBrk="0" hangingPunct="0">
              <a:spcBef>
                <a:spcPct val="8000"/>
              </a:spcBef>
              <a:spcAft>
                <a:spcPct val="8000"/>
              </a:spcAft>
            </a:pPr>
            <a:r>
              <a:rPr lang="en-US" sz="900">
                <a:solidFill>
                  <a:srgbClr val="FF0000"/>
                </a:solidFill>
                <a:latin typeface="Arial" charset="0"/>
              </a:rPr>
              <a:t>KAIST</a:t>
            </a:r>
          </a:p>
          <a:p>
            <a:pPr algn="r" eaLnBrk="0" hangingPunct="0">
              <a:spcBef>
                <a:spcPct val="8000"/>
              </a:spcBef>
              <a:spcAft>
                <a:spcPct val="8000"/>
              </a:spcAft>
            </a:pPr>
            <a:r>
              <a:rPr lang="en-US" sz="900">
                <a:solidFill>
                  <a:srgbClr val="FF0000"/>
                </a:solidFill>
                <a:latin typeface="Arial" charset="0"/>
              </a:rPr>
              <a:t>POSTECH</a:t>
            </a:r>
          </a:p>
          <a:p>
            <a:pPr algn="r" eaLnBrk="0" hangingPunct="0">
              <a:spcBef>
                <a:spcPct val="8000"/>
              </a:spcBef>
              <a:spcAft>
                <a:spcPct val="8000"/>
              </a:spcAft>
            </a:pPr>
            <a:r>
              <a:rPr lang="en-US" sz="900">
                <a:solidFill>
                  <a:srgbClr val="FF0000"/>
                </a:solidFill>
                <a:latin typeface="Arial" charset="0"/>
              </a:rPr>
              <a:t>ASIPP</a:t>
            </a:r>
          </a:p>
          <a:p>
            <a:pPr algn="r" eaLnBrk="0" hangingPunct="0">
              <a:spcBef>
                <a:spcPct val="8000"/>
              </a:spcBef>
              <a:spcAft>
                <a:spcPct val="8000"/>
              </a:spcAft>
            </a:pPr>
            <a:r>
              <a:rPr lang="en-US" sz="900">
                <a:solidFill>
                  <a:srgbClr val="FF0000"/>
                </a:solidFill>
                <a:latin typeface="Arial" charset="0"/>
              </a:rPr>
              <a:t>ENEA, Frascati</a:t>
            </a:r>
          </a:p>
          <a:p>
            <a:pPr algn="r" eaLnBrk="0" hangingPunct="0">
              <a:spcBef>
                <a:spcPct val="8000"/>
              </a:spcBef>
              <a:spcAft>
                <a:spcPct val="8000"/>
              </a:spcAft>
            </a:pPr>
            <a:r>
              <a:rPr lang="en-US" sz="900">
                <a:solidFill>
                  <a:srgbClr val="FF0000"/>
                </a:solidFill>
                <a:latin typeface="Arial" charset="0"/>
              </a:rPr>
              <a:t>CEA, Cadarache</a:t>
            </a:r>
          </a:p>
          <a:p>
            <a:pPr algn="r" eaLnBrk="0" hangingPunct="0">
              <a:spcBef>
                <a:spcPct val="8000"/>
              </a:spcBef>
              <a:spcAft>
                <a:spcPct val="8000"/>
              </a:spcAft>
            </a:pPr>
            <a:r>
              <a:rPr lang="en-US" sz="900">
                <a:solidFill>
                  <a:srgbClr val="FF0000"/>
                </a:solidFill>
                <a:latin typeface="Arial" charset="0"/>
              </a:rPr>
              <a:t>IPP, Jülich</a:t>
            </a:r>
          </a:p>
          <a:p>
            <a:pPr algn="r" eaLnBrk="0" hangingPunct="0">
              <a:spcBef>
                <a:spcPct val="8000"/>
              </a:spcBef>
              <a:spcAft>
                <a:spcPct val="8000"/>
              </a:spcAft>
            </a:pPr>
            <a:r>
              <a:rPr lang="en-US" sz="900">
                <a:solidFill>
                  <a:srgbClr val="FF0000"/>
                </a:solidFill>
                <a:latin typeface="Arial" charset="0"/>
              </a:rPr>
              <a:t>IPP, Garching</a:t>
            </a:r>
          </a:p>
          <a:p>
            <a:pPr algn="r" eaLnBrk="0" hangingPunct="0">
              <a:spcBef>
                <a:spcPct val="8000"/>
              </a:spcBef>
              <a:spcAft>
                <a:spcPct val="8000"/>
              </a:spcAft>
            </a:pPr>
            <a:r>
              <a:rPr lang="en-US" sz="900">
                <a:solidFill>
                  <a:srgbClr val="FF0000"/>
                </a:solidFill>
                <a:latin typeface="Arial" charset="0"/>
              </a:rPr>
              <a:t>ASCR, Czech Rep</a:t>
            </a:r>
          </a:p>
        </p:txBody>
      </p:sp>
      <p:cxnSp>
        <p:nvCxnSpPr>
          <p:cNvPr id="2097" name="Straight Connector 55"/>
          <p:cNvCxnSpPr>
            <a:cxnSpLocks noChangeShapeType="1"/>
          </p:cNvCxnSpPr>
          <p:nvPr/>
        </p:nvCxnSpPr>
        <p:spPr bwMode="auto">
          <a:xfrm>
            <a:off x="0" y="0"/>
            <a:ext cx="457200" cy="0"/>
          </a:xfrm>
          <a:prstGeom prst="line">
            <a:avLst/>
          </a:prstGeom>
          <a:noFill/>
          <a:ln w="0" algn="ctr">
            <a:solidFill>
              <a:srgbClr val="FEFFFF"/>
            </a:solidFill>
            <a:round/>
            <a:headEnd/>
            <a:tailEnd/>
          </a:ln>
        </p:spPr>
      </p:cxnSp>
      <p:pic>
        <p:nvPicPr>
          <p:cNvPr id="2098" name="Picture 155" descr="nstx_small"/>
          <p:cNvPicPr>
            <a:picLocks noChangeAspect="1" noChangeArrowheads="1"/>
          </p:cNvPicPr>
          <p:nvPr/>
        </p:nvPicPr>
        <p:blipFill>
          <a:blip r:embed="rId5" cstate="print"/>
          <a:srcRect/>
          <a:stretch>
            <a:fillRect/>
          </a:stretch>
        </p:blipFill>
        <p:spPr bwMode="auto">
          <a:xfrm>
            <a:off x="1935163" y="4419600"/>
            <a:ext cx="2027237" cy="2286000"/>
          </a:xfrm>
          <a:prstGeom prst="rect">
            <a:avLst/>
          </a:prstGeom>
          <a:noFill/>
          <a:ln w="9525">
            <a:noFill/>
            <a:miter lim="800000"/>
            <a:headEnd/>
            <a:tailEnd/>
          </a:ln>
        </p:spPr>
      </p:pic>
      <p:cxnSp>
        <p:nvCxnSpPr>
          <p:cNvPr id="2099" name="Straight Connector 56"/>
          <p:cNvCxnSpPr>
            <a:cxnSpLocks noChangeShapeType="1"/>
          </p:cNvCxnSpPr>
          <p:nvPr/>
        </p:nvCxnSpPr>
        <p:spPr bwMode="auto">
          <a:xfrm>
            <a:off x="0" y="0"/>
            <a:ext cx="457200" cy="0"/>
          </a:xfrm>
          <a:prstGeom prst="line">
            <a:avLst/>
          </a:prstGeom>
          <a:noFill/>
          <a:ln w="0" algn="ctr">
            <a:solidFill>
              <a:srgbClr val="FEFFFF"/>
            </a:solidFill>
            <a:round/>
            <a:headEnd/>
            <a:tailEnd/>
          </a:ln>
        </p:spPr>
      </p:cxnSp>
      <p:cxnSp>
        <p:nvCxnSpPr>
          <p:cNvPr id="2100" name="Straight Connector 57"/>
          <p:cNvCxnSpPr>
            <a:cxnSpLocks noChangeShapeType="1"/>
          </p:cNvCxnSpPr>
          <p:nvPr/>
        </p:nvCxnSpPr>
        <p:spPr bwMode="auto">
          <a:xfrm>
            <a:off x="0" y="0"/>
            <a:ext cx="0" cy="457200"/>
          </a:xfrm>
          <a:prstGeom prst="line">
            <a:avLst/>
          </a:prstGeom>
          <a:noFill/>
          <a:ln w="0" algn="ctr">
            <a:solidFill>
              <a:srgbClr val="FDFFFF"/>
            </a:solidFill>
            <a:round/>
            <a:headEnd/>
            <a:tailEnd/>
          </a:ln>
        </p:spPr>
      </p:cxnSp>
      <p:pic>
        <p:nvPicPr>
          <p:cNvPr id="2101" name="Picture 3" descr="C:\Users\jmenard\Desktop\Picture1.jpg"/>
          <p:cNvPicPr>
            <a:picLocks noChangeAspect="1" noChangeArrowheads="1"/>
          </p:cNvPicPr>
          <p:nvPr/>
        </p:nvPicPr>
        <p:blipFill>
          <a:blip r:embed="rId6" cstate="print"/>
          <a:srcRect/>
          <a:stretch>
            <a:fillRect/>
          </a:stretch>
        </p:blipFill>
        <p:spPr bwMode="auto">
          <a:xfrm>
            <a:off x="4237038" y="4495800"/>
            <a:ext cx="3078162" cy="2209800"/>
          </a:xfrm>
          <a:prstGeom prst="rect">
            <a:avLst/>
          </a:prstGeom>
          <a:noFill/>
          <a:ln w="9525">
            <a:noFill/>
            <a:miter lim="800000"/>
            <a:headEnd/>
            <a:tailEnd/>
          </a:ln>
        </p:spPr>
      </p:pic>
      <p:pic>
        <p:nvPicPr>
          <p:cNvPr id="2102" name="Picture 48" descr="ppi221.tmp"/>
          <p:cNvPicPr>
            <a:picLocks/>
          </p:cNvPicPr>
          <p:nvPr/>
        </p:nvPicPr>
        <p:blipFill>
          <a:blip r:embed="rId7" cstate="print"/>
          <a:srcRect/>
          <a:stretch>
            <a:fillRect/>
          </a:stretch>
        </p:blipFill>
        <p:spPr bwMode="auto">
          <a:xfrm>
            <a:off x="152400" y="2209800"/>
            <a:ext cx="1333500" cy="4495800"/>
          </a:xfrm>
          <a:prstGeom prst="rect">
            <a:avLst/>
          </a:prstGeom>
          <a:noFill/>
          <a:ln w="9525">
            <a:noFill/>
            <a:miter lim="800000"/>
            <a:headEnd/>
            <a:tailEnd/>
          </a:ln>
        </p:spPr>
      </p:pic>
      <p:sp>
        <p:nvSpPr>
          <p:cNvPr id="2103" name="Text Box 152"/>
          <p:cNvSpPr txBox="1">
            <a:spLocks noChangeArrowheads="1"/>
          </p:cNvSpPr>
          <p:nvPr/>
        </p:nvSpPr>
        <p:spPr bwMode="auto">
          <a:xfrm>
            <a:off x="190500" y="2286000"/>
            <a:ext cx="1257300" cy="4419600"/>
          </a:xfrm>
          <a:prstGeom prst="rect">
            <a:avLst/>
          </a:prstGeom>
          <a:noFill/>
          <a:ln w="12700" algn="ctr">
            <a:noFill/>
            <a:miter lim="800000"/>
            <a:headEnd/>
            <a:tailEnd/>
          </a:ln>
        </p:spPr>
        <p:txBody>
          <a:bodyPr lIns="91429" tIns="45714" rIns="91429" bIns="45714">
            <a:spAutoFit/>
          </a:bodyPr>
          <a:lstStyle/>
          <a:p>
            <a:pPr eaLnBrk="0" hangingPunct="0">
              <a:spcBef>
                <a:spcPct val="5000"/>
              </a:spcBef>
              <a:spcAft>
                <a:spcPct val="5000"/>
              </a:spcAft>
            </a:pPr>
            <a:r>
              <a:rPr lang="en-US" sz="900">
                <a:solidFill>
                  <a:srgbClr val="0000FF"/>
                </a:solidFill>
                <a:latin typeface="Arial" charset="0"/>
              </a:rPr>
              <a:t>Columbia U</a:t>
            </a:r>
          </a:p>
          <a:p>
            <a:pPr eaLnBrk="0" hangingPunct="0">
              <a:spcBef>
                <a:spcPct val="5000"/>
              </a:spcBef>
              <a:spcAft>
                <a:spcPct val="5000"/>
              </a:spcAft>
            </a:pPr>
            <a:r>
              <a:rPr lang="en-US" sz="900">
                <a:solidFill>
                  <a:srgbClr val="0000FF"/>
                </a:solidFill>
                <a:latin typeface="Arial" charset="0"/>
              </a:rPr>
              <a:t>CompX</a:t>
            </a:r>
          </a:p>
          <a:p>
            <a:pPr eaLnBrk="0" hangingPunct="0">
              <a:spcBef>
                <a:spcPct val="5000"/>
              </a:spcBef>
              <a:spcAft>
                <a:spcPct val="5000"/>
              </a:spcAft>
            </a:pPr>
            <a:r>
              <a:rPr lang="en-US" sz="900">
                <a:solidFill>
                  <a:srgbClr val="0000FF"/>
                </a:solidFill>
                <a:latin typeface="Arial" charset="0"/>
              </a:rPr>
              <a:t>General Atomics</a:t>
            </a:r>
          </a:p>
          <a:p>
            <a:pPr eaLnBrk="0" hangingPunct="0">
              <a:spcBef>
                <a:spcPct val="5000"/>
              </a:spcBef>
              <a:spcAft>
                <a:spcPct val="5000"/>
              </a:spcAft>
            </a:pPr>
            <a:r>
              <a:rPr lang="en-US" sz="900">
                <a:solidFill>
                  <a:srgbClr val="0000FF"/>
                </a:solidFill>
                <a:latin typeface="Arial" charset="0"/>
              </a:rPr>
              <a:t>FIU</a:t>
            </a:r>
          </a:p>
          <a:p>
            <a:pPr eaLnBrk="0" hangingPunct="0">
              <a:spcBef>
                <a:spcPct val="5000"/>
              </a:spcBef>
              <a:spcAft>
                <a:spcPct val="5000"/>
              </a:spcAft>
            </a:pPr>
            <a:r>
              <a:rPr lang="en-US" sz="900">
                <a:solidFill>
                  <a:srgbClr val="0000FF"/>
                </a:solidFill>
                <a:latin typeface="Arial" charset="0"/>
              </a:rPr>
              <a:t>INL</a:t>
            </a:r>
          </a:p>
          <a:p>
            <a:pPr eaLnBrk="0" hangingPunct="0">
              <a:spcBef>
                <a:spcPct val="5000"/>
              </a:spcBef>
              <a:spcAft>
                <a:spcPct val="5000"/>
              </a:spcAft>
            </a:pPr>
            <a:r>
              <a:rPr lang="en-US" sz="900">
                <a:solidFill>
                  <a:srgbClr val="0000FF"/>
                </a:solidFill>
                <a:latin typeface="Arial" charset="0"/>
              </a:rPr>
              <a:t>Johns Hopkins U</a:t>
            </a:r>
          </a:p>
          <a:p>
            <a:pPr eaLnBrk="0" hangingPunct="0">
              <a:spcBef>
                <a:spcPct val="5000"/>
              </a:spcBef>
              <a:spcAft>
                <a:spcPct val="5000"/>
              </a:spcAft>
            </a:pPr>
            <a:r>
              <a:rPr lang="en-US" sz="900">
                <a:solidFill>
                  <a:srgbClr val="0000FF"/>
                </a:solidFill>
                <a:latin typeface="Arial" charset="0"/>
              </a:rPr>
              <a:t>LANL</a:t>
            </a:r>
          </a:p>
          <a:p>
            <a:pPr eaLnBrk="0" hangingPunct="0">
              <a:spcBef>
                <a:spcPct val="5000"/>
              </a:spcBef>
              <a:spcAft>
                <a:spcPct val="5000"/>
              </a:spcAft>
            </a:pPr>
            <a:r>
              <a:rPr lang="en-US" sz="900">
                <a:solidFill>
                  <a:srgbClr val="0000FF"/>
                </a:solidFill>
                <a:latin typeface="Arial" charset="0"/>
              </a:rPr>
              <a:t>LLNL</a:t>
            </a:r>
          </a:p>
          <a:p>
            <a:pPr eaLnBrk="0" hangingPunct="0">
              <a:spcBef>
                <a:spcPct val="5000"/>
              </a:spcBef>
              <a:spcAft>
                <a:spcPct val="5000"/>
              </a:spcAft>
            </a:pPr>
            <a:r>
              <a:rPr lang="en-US" sz="900">
                <a:solidFill>
                  <a:srgbClr val="0000FF"/>
                </a:solidFill>
                <a:latin typeface="Arial" charset="0"/>
              </a:rPr>
              <a:t>Lodestar</a:t>
            </a:r>
          </a:p>
          <a:p>
            <a:pPr eaLnBrk="0" hangingPunct="0">
              <a:spcBef>
                <a:spcPct val="5000"/>
              </a:spcBef>
              <a:spcAft>
                <a:spcPct val="5000"/>
              </a:spcAft>
            </a:pPr>
            <a:r>
              <a:rPr lang="en-US" sz="900">
                <a:solidFill>
                  <a:srgbClr val="0000FF"/>
                </a:solidFill>
                <a:latin typeface="Arial" charset="0"/>
              </a:rPr>
              <a:t>MIT</a:t>
            </a:r>
          </a:p>
          <a:p>
            <a:pPr eaLnBrk="0" hangingPunct="0">
              <a:spcBef>
                <a:spcPct val="5000"/>
              </a:spcBef>
              <a:spcAft>
                <a:spcPct val="5000"/>
              </a:spcAft>
            </a:pPr>
            <a:r>
              <a:rPr lang="en-US" sz="900">
                <a:solidFill>
                  <a:srgbClr val="0000FF"/>
                </a:solidFill>
                <a:latin typeface="Arial" charset="0"/>
              </a:rPr>
              <a:t>Nova Photonics</a:t>
            </a:r>
          </a:p>
          <a:p>
            <a:pPr eaLnBrk="0" hangingPunct="0">
              <a:spcBef>
                <a:spcPct val="5000"/>
              </a:spcBef>
              <a:spcAft>
                <a:spcPct val="5000"/>
              </a:spcAft>
            </a:pPr>
            <a:r>
              <a:rPr lang="en-US" sz="900">
                <a:solidFill>
                  <a:srgbClr val="0000FF"/>
                </a:solidFill>
                <a:latin typeface="Arial" charset="0"/>
              </a:rPr>
              <a:t>New York U</a:t>
            </a:r>
          </a:p>
          <a:p>
            <a:pPr eaLnBrk="0" hangingPunct="0">
              <a:spcBef>
                <a:spcPct val="5000"/>
              </a:spcBef>
              <a:spcAft>
                <a:spcPct val="5000"/>
              </a:spcAft>
            </a:pPr>
            <a:r>
              <a:rPr lang="en-US" sz="900">
                <a:solidFill>
                  <a:srgbClr val="0000FF"/>
                </a:solidFill>
                <a:latin typeface="Arial" charset="0"/>
              </a:rPr>
              <a:t>ORNL</a:t>
            </a:r>
          </a:p>
          <a:p>
            <a:pPr eaLnBrk="0" hangingPunct="0">
              <a:spcBef>
                <a:spcPct val="5000"/>
              </a:spcBef>
              <a:spcAft>
                <a:spcPct val="5000"/>
              </a:spcAft>
            </a:pPr>
            <a:r>
              <a:rPr lang="en-US" sz="900">
                <a:solidFill>
                  <a:srgbClr val="0000FF"/>
                </a:solidFill>
                <a:latin typeface="Arial" charset="0"/>
              </a:rPr>
              <a:t>PPPL</a:t>
            </a:r>
          </a:p>
          <a:p>
            <a:pPr eaLnBrk="0" hangingPunct="0">
              <a:spcBef>
                <a:spcPct val="5000"/>
              </a:spcBef>
              <a:spcAft>
                <a:spcPct val="5000"/>
              </a:spcAft>
            </a:pPr>
            <a:r>
              <a:rPr lang="en-US" sz="900">
                <a:solidFill>
                  <a:srgbClr val="0000FF"/>
                </a:solidFill>
                <a:latin typeface="Arial" charset="0"/>
              </a:rPr>
              <a:t>Princeton U</a:t>
            </a:r>
          </a:p>
          <a:p>
            <a:pPr eaLnBrk="0" hangingPunct="0">
              <a:spcBef>
                <a:spcPct val="5000"/>
              </a:spcBef>
              <a:spcAft>
                <a:spcPct val="5000"/>
              </a:spcAft>
            </a:pPr>
            <a:r>
              <a:rPr lang="en-US" sz="900">
                <a:solidFill>
                  <a:srgbClr val="0000FF"/>
                </a:solidFill>
                <a:latin typeface="Arial" charset="0"/>
              </a:rPr>
              <a:t>Purdue U</a:t>
            </a:r>
          </a:p>
          <a:p>
            <a:pPr eaLnBrk="0" hangingPunct="0">
              <a:spcBef>
                <a:spcPct val="5000"/>
              </a:spcBef>
              <a:spcAft>
                <a:spcPct val="5000"/>
              </a:spcAft>
            </a:pPr>
            <a:r>
              <a:rPr lang="en-US" sz="900">
                <a:solidFill>
                  <a:srgbClr val="0000FF"/>
                </a:solidFill>
                <a:latin typeface="Arial" charset="0"/>
              </a:rPr>
              <a:t>SNL</a:t>
            </a:r>
          </a:p>
          <a:p>
            <a:pPr eaLnBrk="0" hangingPunct="0">
              <a:spcBef>
                <a:spcPct val="5000"/>
              </a:spcBef>
              <a:spcAft>
                <a:spcPct val="5000"/>
              </a:spcAft>
            </a:pPr>
            <a:r>
              <a:rPr lang="en-US" sz="900">
                <a:solidFill>
                  <a:srgbClr val="0000FF"/>
                </a:solidFill>
                <a:latin typeface="Arial" charset="0"/>
              </a:rPr>
              <a:t>Think Tank, Inc.</a:t>
            </a:r>
          </a:p>
          <a:p>
            <a:pPr eaLnBrk="0" hangingPunct="0">
              <a:spcBef>
                <a:spcPct val="5000"/>
              </a:spcBef>
              <a:spcAft>
                <a:spcPct val="5000"/>
              </a:spcAft>
            </a:pPr>
            <a:r>
              <a:rPr lang="en-US" sz="900">
                <a:solidFill>
                  <a:srgbClr val="0000FF"/>
                </a:solidFill>
                <a:latin typeface="Arial" charset="0"/>
              </a:rPr>
              <a:t>UC Davis</a:t>
            </a:r>
          </a:p>
          <a:p>
            <a:pPr eaLnBrk="0" hangingPunct="0">
              <a:spcBef>
                <a:spcPct val="5000"/>
              </a:spcBef>
              <a:spcAft>
                <a:spcPct val="5000"/>
              </a:spcAft>
            </a:pPr>
            <a:r>
              <a:rPr lang="en-US" sz="900">
                <a:solidFill>
                  <a:srgbClr val="0000FF"/>
                </a:solidFill>
                <a:latin typeface="Arial" charset="0"/>
              </a:rPr>
              <a:t>UC Irvine</a:t>
            </a:r>
          </a:p>
          <a:p>
            <a:pPr eaLnBrk="0" hangingPunct="0">
              <a:spcBef>
                <a:spcPct val="5000"/>
              </a:spcBef>
              <a:spcAft>
                <a:spcPct val="5000"/>
              </a:spcAft>
            </a:pPr>
            <a:r>
              <a:rPr lang="en-US" sz="900">
                <a:solidFill>
                  <a:srgbClr val="0000FF"/>
                </a:solidFill>
                <a:latin typeface="Arial" charset="0"/>
              </a:rPr>
              <a:t>UCLA</a:t>
            </a:r>
          </a:p>
          <a:p>
            <a:pPr eaLnBrk="0" hangingPunct="0">
              <a:spcBef>
                <a:spcPct val="5000"/>
              </a:spcBef>
              <a:spcAft>
                <a:spcPct val="5000"/>
              </a:spcAft>
            </a:pPr>
            <a:r>
              <a:rPr lang="en-US" sz="900">
                <a:solidFill>
                  <a:srgbClr val="0000FF"/>
                </a:solidFill>
                <a:latin typeface="Arial" charset="0"/>
              </a:rPr>
              <a:t>UCSD</a:t>
            </a:r>
          </a:p>
          <a:p>
            <a:pPr eaLnBrk="0" hangingPunct="0">
              <a:spcBef>
                <a:spcPct val="5000"/>
              </a:spcBef>
              <a:spcAft>
                <a:spcPct val="5000"/>
              </a:spcAft>
            </a:pPr>
            <a:r>
              <a:rPr lang="en-US" sz="900">
                <a:solidFill>
                  <a:srgbClr val="0000FF"/>
                </a:solidFill>
                <a:latin typeface="Arial" charset="0"/>
              </a:rPr>
              <a:t>U Colorado</a:t>
            </a:r>
          </a:p>
          <a:p>
            <a:pPr eaLnBrk="0" hangingPunct="0">
              <a:spcBef>
                <a:spcPct val="5000"/>
              </a:spcBef>
              <a:spcAft>
                <a:spcPct val="5000"/>
              </a:spcAft>
            </a:pPr>
            <a:r>
              <a:rPr lang="en-US" sz="900">
                <a:solidFill>
                  <a:srgbClr val="0000FF"/>
                </a:solidFill>
                <a:latin typeface="Arial" charset="0"/>
              </a:rPr>
              <a:t>U Illinois</a:t>
            </a:r>
          </a:p>
          <a:p>
            <a:pPr eaLnBrk="0" hangingPunct="0">
              <a:spcBef>
                <a:spcPct val="5000"/>
              </a:spcBef>
              <a:spcAft>
                <a:spcPct val="5000"/>
              </a:spcAft>
            </a:pPr>
            <a:r>
              <a:rPr lang="en-US" sz="900">
                <a:solidFill>
                  <a:srgbClr val="0000FF"/>
                </a:solidFill>
                <a:latin typeface="Arial" charset="0"/>
              </a:rPr>
              <a:t>U Maryland</a:t>
            </a:r>
          </a:p>
          <a:p>
            <a:pPr eaLnBrk="0" hangingPunct="0">
              <a:spcBef>
                <a:spcPct val="5000"/>
              </a:spcBef>
              <a:spcAft>
                <a:spcPct val="5000"/>
              </a:spcAft>
            </a:pPr>
            <a:r>
              <a:rPr lang="en-US" sz="900">
                <a:solidFill>
                  <a:srgbClr val="0000FF"/>
                </a:solidFill>
                <a:latin typeface="Arial" charset="0"/>
              </a:rPr>
              <a:t>U Rochester</a:t>
            </a:r>
          </a:p>
          <a:p>
            <a:pPr eaLnBrk="0" hangingPunct="0">
              <a:spcBef>
                <a:spcPct val="5000"/>
              </a:spcBef>
              <a:spcAft>
                <a:spcPct val="5000"/>
              </a:spcAft>
            </a:pPr>
            <a:r>
              <a:rPr lang="en-US" sz="900">
                <a:solidFill>
                  <a:srgbClr val="0000FF"/>
                </a:solidFill>
                <a:latin typeface="Arial" charset="0"/>
              </a:rPr>
              <a:t>U Washington</a:t>
            </a:r>
          </a:p>
          <a:p>
            <a:pPr eaLnBrk="0" hangingPunct="0">
              <a:spcBef>
                <a:spcPct val="5000"/>
              </a:spcBef>
              <a:spcAft>
                <a:spcPct val="5000"/>
              </a:spcAft>
            </a:pPr>
            <a:r>
              <a:rPr lang="en-US" sz="900">
                <a:solidFill>
                  <a:srgbClr val="0000FF"/>
                </a:solidFill>
                <a:latin typeface="Arial" charset="0"/>
              </a:rPr>
              <a:t>U Wisconsin</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9" name="Picture 1" descr="Explode.JPG"/>
          <p:cNvPicPr>
            <a:picLocks noChangeAspect="1"/>
          </p:cNvPicPr>
          <p:nvPr/>
        </p:nvPicPr>
        <p:blipFill>
          <a:blip r:embed="rId3" cstate="print"/>
          <a:srcRect l="8044" t="10081" r="16983" b="30244"/>
          <a:stretch>
            <a:fillRect/>
          </a:stretch>
        </p:blipFill>
        <p:spPr bwMode="auto">
          <a:xfrm>
            <a:off x="4926013" y="1314450"/>
            <a:ext cx="3649662" cy="2317750"/>
          </a:xfrm>
          <a:prstGeom prst="rect">
            <a:avLst/>
          </a:prstGeom>
          <a:noFill/>
          <a:ln w="9525">
            <a:noFill/>
            <a:miter lim="800000"/>
            <a:headEnd/>
            <a:tailEnd/>
          </a:ln>
        </p:spPr>
      </p:pic>
      <p:sp>
        <p:nvSpPr>
          <p:cNvPr id="29700" name="TextBox 2"/>
          <p:cNvSpPr txBox="1">
            <a:spLocks noChangeArrowheads="1"/>
          </p:cNvSpPr>
          <p:nvPr/>
        </p:nvSpPr>
        <p:spPr bwMode="auto">
          <a:xfrm>
            <a:off x="6899275" y="1270000"/>
            <a:ext cx="2168525" cy="274638"/>
          </a:xfrm>
          <a:prstGeom prst="rect">
            <a:avLst/>
          </a:prstGeom>
          <a:noFill/>
          <a:ln w="9525">
            <a:noFill/>
            <a:miter lim="800000"/>
            <a:headEnd/>
            <a:tailEnd/>
          </a:ln>
        </p:spPr>
        <p:txBody>
          <a:bodyPr>
            <a:spAutoFit/>
          </a:bodyPr>
          <a:lstStyle/>
          <a:p>
            <a:pPr>
              <a:spcBef>
                <a:spcPct val="20000"/>
              </a:spcBef>
            </a:pPr>
            <a:r>
              <a:rPr lang="en-US" i="0"/>
              <a:t>~ 1” thick Moly (TZM) tiles</a:t>
            </a:r>
          </a:p>
        </p:txBody>
      </p:sp>
      <p:cxnSp>
        <p:nvCxnSpPr>
          <p:cNvPr id="29701" name="Straight Arrow Connector 4"/>
          <p:cNvCxnSpPr>
            <a:cxnSpLocks noChangeShapeType="1"/>
          </p:cNvCxnSpPr>
          <p:nvPr/>
        </p:nvCxnSpPr>
        <p:spPr bwMode="auto">
          <a:xfrm rot="10800000" flipV="1">
            <a:off x="7204075" y="1509713"/>
            <a:ext cx="411163" cy="112712"/>
          </a:xfrm>
          <a:prstGeom prst="straightConnector1">
            <a:avLst/>
          </a:prstGeom>
          <a:noFill/>
          <a:ln w="15875">
            <a:solidFill>
              <a:schemeClr val="tx1"/>
            </a:solidFill>
            <a:round/>
            <a:headEnd/>
            <a:tailEnd type="arrow" w="med" len="med"/>
          </a:ln>
        </p:spPr>
      </p:cxnSp>
      <p:cxnSp>
        <p:nvCxnSpPr>
          <p:cNvPr id="29702" name="Straight Arrow Connector 5"/>
          <p:cNvCxnSpPr>
            <a:cxnSpLocks noChangeShapeType="1"/>
          </p:cNvCxnSpPr>
          <p:nvPr/>
        </p:nvCxnSpPr>
        <p:spPr bwMode="auto">
          <a:xfrm rot="16200000" flipH="1">
            <a:off x="7343776" y="1882775"/>
            <a:ext cx="785812" cy="39687"/>
          </a:xfrm>
          <a:prstGeom prst="straightConnector1">
            <a:avLst/>
          </a:prstGeom>
          <a:noFill/>
          <a:ln w="15875">
            <a:solidFill>
              <a:schemeClr val="tx1"/>
            </a:solidFill>
            <a:round/>
            <a:headEnd/>
            <a:tailEnd type="arrow" w="med" len="med"/>
          </a:ln>
        </p:spPr>
      </p:cxnSp>
      <p:sp>
        <p:nvSpPr>
          <p:cNvPr id="29703" name="TextBox 7"/>
          <p:cNvSpPr txBox="1">
            <a:spLocks noChangeArrowheads="1"/>
          </p:cNvSpPr>
          <p:nvPr/>
        </p:nvSpPr>
        <p:spPr bwMode="auto">
          <a:xfrm>
            <a:off x="4860925" y="3360738"/>
            <a:ext cx="1692275" cy="274637"/>
          </a:xfrm>
          <a:prstGeom prst="rect">
            <a:avLst/>
          </a:prstGeom>
          <a:noFill/>
          <a:ln w="9525">
            <a:noFill/>
            <a:miter lim="800000"/>
            <a:headEnd/>
            <a:tailEnd/>
          </a:ln>
        </p:spPr>
        <p:txBody>
          <a:bodyPr>
            <a:spAutoFit/>
          </a:bodyPr>
          <a:lstStyle/>
          <a:p>
            <a:pPr>
              <a:spcBef>
                <a:spcPct val="20000"/>
              </a:spcBef>
            </a:pPr>
            <a:r>
              <a:rPr lang="en-US" i="0"/>
              <a:t>~ 1” thick SS base</a:t>
            </a:r>
          </a:p>
        </p:txBody>
      </p:sp>
      <p:cxnSp>
        <p:nvCxnSpPr>
          <p:cNvPr id="29704" name="Straight Arrow Connector 8"/>
          <p:cNvCxnSpPr>
            <a:cxnSpLocks noChangeShapeType="1"/>
          </p:cNvCxnSpPr>
          <p:nvPr/>
        </p:nvCxnSpPr>
        <p:spPr bwMode="auto">
          <a:xfrm rot="5400000" flipH="1" flipV="1">
            <a:off x="5343525" y="2978150"/>
            <a:ext cx="371475" cy="352425"/>
          </a:xfrm>
          <a:prstGeom prst="straightConnector1">
            <a:avLst/>
          </a:prstGeom>
          <a:noFill/>
          <a:ln w="15875">
            <a:solidFill>
              <a:schemeClr val="tx1"/>
            </a:solidFill>
            <a:round/>
            <a:headEnd/>
            <a:tailEnd type="arrow" w="med" len="med"/>
          </a:ln>
        </p:spPr>
      </p:cxnSp>
      <p:sp>
        <p:nvSpPr>
          <p:cNvPr id="29705" name="Rectangle 43"/>
          <p:cNvSpPr>
            <a:spLocks noChangeArrowheads="1"/>
          </p:cNvSpPr>
          <p:nvPr/>
        </p:nvSpPr>
        <p:spPr bwMode="auto">
          <a:xfrm>
            <a:off x="-12700" y="25400"/>
            <a:ext cx="9144000" cy="812800"/>
          </a:xfrm>
          <a:prstGeom prst="rect">
            <a:avLst/>
          </a:prstGeom>
          <a:noFill/>
          <a:ln w="9525">
            <a:noFill/>
            <a:miter lim="800000"/>
            <a:headEnd/>
            <a:tailEnd/>
          </a:ln>
        </p:spPr>
        <p:txBody>
          <a:bodyPr/>
          <a:lstStyle/>
          <a:p>
            <a:pPr algn="ctr" eaLnBrk="0" hangingPunct="0">
              <a:lnSpc>
                <a:spcPct val="80000"/>
              </a:lnSpc>
              <a:spcBef>
                <a:spcPct val="20000"/>
              </a:spcBef>
            </a:pPr>
            <a:r>
              <a:rPr lang="en-US" sz="2400" i="0" dirty="0">
                <a:solidFill>
                  <a:srgbClr val="FF0000"/>
                </a:solidFill>
              </a:rPr>
              <a:t>Molybdenum Tiles Installed for In-Board </a:t>
            </a:r>
            <a:r>
              <a:rPr lang="en-US" sz="2400" i="0" dirty="0" err="1">
                <a:solidFill>
                  <a:srgbClr val="FF0000"/>
                </a:solidFill>
              </a:rPr>
              <a:t>Divertor</a:t>
            </a:r>
            <a:endParaRPr lang="en-US" sz="2400" i="0" dirty="0">
              <a:solidFill>
                <a:srgbClr val="FF0000"/>
              </a:solidFill>
            </a:endParaRPr>
          </a:p>
          <a:p>
            <a:pPr algn="ctr" eaLnBrk="0" hangingPunct="0">
              <a:lnSpc>
                <a:spcPct val="80000"/>
              </a:lnSpc>
              <a:spcBef>
                <a:spcPct val="20000"/>
              </a:spcBef>
            </a:pPr>
            <a:r>
              <a:rPr lang="en-US" sz="2000" i="0" dirty="0">
                <a:solidFill>
                  <a:srgbClr val="0000CC"/>
                </a:solidFill>
              </a:rPr>
              <a:t>Liquid Lithium Covered Molybdenum Surfaces Reduced Carbon </a:t>
            </a:r>
            <a:r>
              <a:rPr lang="en-US" sz="2000" i="0" dirty="0" smtClean="0">
                <a:solidFill>
                  <a:srgbClr val="0000CC"/>
                </a:solidFill>
              </a:rPr>
              <a:t>Influx</a:t>
            </a:r>
            <a:endParaRPr lang="en-US" sz="1600" i="0" dirty="0">
              <a:solidFill>
                <a:srgbClr val="0000CC"/>
              </a:solidFill>
              <a:latin typeface="Helvetica Neue" charset="0"/>
            </a:endParaRPr>
          </a:p>
        </p:txBody>
      </p:sp>
      <p:sp>
        <p:nvSpPr>
          <p:cNvPr id="29706" name="TextBox 14"/>
          <p:cNvSpPr txBox="1">
            <a:spLocks noChangeArrowheads="1"/>
          </p:cNvSpPr>
          <p:nvPr/>
        </p:nvSpPr>
        <p:spPr bwMode="auto">
          <a:xfrm>
            <a:off x="4965700" y="1339850"/>
            <a:ext cx="1243013" cy="274638"/>
          </a:xfrm>
          <a:prstGeom prst="rect">
            <a:avLst/>
          </a:prstGeom>
          <a:noFill/>
          <a:ln w="9525">
            <a:noFill/>
            <a:miter lim="800000"/>
            <a:headEnd/>
            <a:tailEnd/>
          </a:ln>
        </p:spPr>
        <p:txBody>
          <a:bodyPr wrap="none">
            <a:spAutoFit/>
          </a:bodyPr>
          <a:lstStyle/>
          <a:p>
            <a:pPr>
              <a:spcBef>
                <a:spcPct val="20000"/>
              </a:spcBef>
            </a:pPr>
            <a:r>
              <a:rPr lang="en-US" i="0"/>
              <a:t>New moly tiles</a:t>
            </a:r>
          </a:p>
        </p:txBody>
      </p:sp>
      <p:sp>
        <p:nvSpPr>
          <p:cNvPr id="29707" name="Text Box 55"/>
          <p:cNvSpPr txBox="1">
            <a:spLocks noChangeArrowheads="1"/>
          </p:cNvSpPr>
          <p:nvPr/>
        </p:nvSpPr>
        <p:spPr bwMode="auto">
          <a:xfrm>
            <a:off x="914400" y="3986213"/>
            <a:ext cx="7200900" cy="2336800"/>
          </a:xfrm>
          <a:prstGeom prst="rect">
            <a:avLst/>
          </a:prstGeom>
          <a:solidFill>
            <a:srgbClr val="CCFFFF"/>
          </a:solidFill>
          <a:ln w="15875">
            <a:solidFill>
              <a:schemeClr val="tx1"/>
            </a:solidFill>
            <a:miter lim="800000"/>
            <a:headEnd/>
            <a:tailEnd/>
          </a:ln>
        </p:spPr>
        <p:txBody>
          <a:bodyPr lIns="0" tIns="0" rIns="0" bIns="0">
            <a:spAutoFit/>
          </a:bodyPr>
          <a:lstStyle/>
          <a:p>
            <a:pPr marL="228600" indent="-165100">
              <a:spcBef>
                <a:spcPct val="20000"/>
              </a:spcBef>
            </a:pPr>
            <a:r>
              <a:rPr lang="en-US" sz="2000" i="0">
                <a:solidFill>
                  <a:srgbClr val="090CFF"/>
                </a:solidFill>
              </a:rPr>
              <a:t>Molybdenum tiles manufactured and installed on inboard </a:t>
            </a:r>
          </a:p>
          <a:p>
            <a:pPr marL="228600" indent="-165100">
              <a:spcBef>
                <a:spcPct val="20000"/>
              </a:spcBef>
            </a:pPr>
            <a:r>
              <a:rPr lang="en-US" sz="2000" i="0">
                <a:solidFill>
                  <a:srgbClr val="090CFF"/>
                </a:solidFill>
              </a:rPr>
              <a:t>divertor in April 2011</a:t>
            </a:r>
            <a:endParaRPr lang="en-US" sz="1100" i="0">
              <a:solidFill>
                <a:schemeClr val="tx1"/>
              </a:solidFill>
            </a:endParaRPr>
          </a:p>
          <a:p>
            <a:pPr marL="228600" indent="-165100">
              <a:spcBef>
                <a:spcPct val="20000"/>
              </a:spcBef>
              <a:buFont typeface="Arial" pitchFamily="34" charset="0"/>
              <a:buChar char="•"/>
            </a:pPr>
            <a:r>
              <a:rPr lang="en-US" sz="1800" i="0">
                <a:solidFill>
                  <a:schemeClr val="tx1"/>
                </a:solidFill>
              </a:rPr>
              <a:t>Supported by ARRA funding</a:t>
            </a:r>
          </a:p>
          <a:p>
            <a:pPr marL="228600" indent="-165100">
              <a:spcBef>
                <a:spcPct val="20000"/>
              </a:spcBef>
              <a:buFont typeface="Arial" pitchFamily="34" charset="0"/>
              <a:buChar char="•"/>
            </a:pPr>
            <a:r>
              <a:rPr lang="en-US" sz="1800" i="0">
                <a:solidFill>
                  <a:schemeClr val="tx1"/>
                </a:solidFill>
              </a:rPr>
              <a:t>Replace 48 second row tiles with 1” thick molybdenum tiles</a:t>
            </a:r>
          </a:p>
          <a:p>
            <a:pPr marL="228600" indent="-165100">
              <a:spcBef>
                <a:spcPct val="20000"/>
              </a:spcBef>
              <a:buFont typeface="Arial" pitchFamily="34" charset="0"/>
              <a:buChar char="•"/>
            </a:pPr>
            <a:r>
              <a:rPr lang="en-US" sz="1800" i="0">
                <a:solidFill>
                  <a:schemeClr val="tx1"/>
                </a:solidFill>
              </a:rPr>
              <a:t>Three tiles contain diagnostics</a:t>
            </a:r>
          </a:p>
          <a:p>
            <a:pPr marL="228600" indent="-165100">
              <a:spcBef>
                <a:spcPct val="20000"/>
              </a:spcBef>
              <a:buFont typeface="Arial" pitchFamily="34" charset="0"/>
              <a:buChar char="•"/>
            </a:pPr>
            <a:r>
              <a:rPr lang="en-US" sz="1800" i="0">
                <a:solidFill>
                  <a:schemeClr val="tx1"/>
                </a:solidFill>
              </a:rPr>
              <a:t>Lithium coating with LITER ~ 2 x outer LLD rate</a:t>
            </a:r>
          </a:p>
          <a:p>
            <a:pPr marL="228600" indent="-165100">
              <a:spcBef>
                <a:spcPct val="20000"/>
              </a:spcBef>
              <a:buFont typeface="Arial" pitchFamily="34" charset="0"/>
              <a:buChar char="•"/>
            </a:pPr>
            <a:r>
              <a:rPr lang="en-US" sz="1800" i="0">
                <a:solidFill>
                  <a:schemeClr val="tx1"/>
                </a:solidFill>
              </a:rPr>
              <a:t>Plasma heating can liquefy lithium on surface</a:t>
            </a:r>
          </a:p>
        </p:txBody>
      </p:sp>
      <p:sp>
        <p:nvSpPr>
          <p:cNvPr id="29708" name="TextBox 20"/>
          <p:cNvSpPr txBox="1">
            <a:spLocks noChangeArrowheads="1"/>
          </p:cNvSpPr>
          <p:nvPr/>
        </p:nvSpPr>
        <p:spPr bwMode="auto">
          <a:xfrm>
            <a:off x="7861300" y="1549400"/>
            <a:ext cx="1409700" cy="457200"/>
          </a:xfrm>
          <a:prstGeom prst="rect">
            <a:avLst/>
          </a:prstGeom>
          <a:noFill/>
          <a:ln w="9525">
            <a:noFill/>
            <a:miter lim="800000"/>
            <a:headEnd/>
            <a:tailEnd/>
          </a:ln>
        </p:spPr>
        <p:txBody>
          <a:bodyPr>
            <a:spAutoFit/>
          </a:bodyPr>
          <a:lstStyle/>
          <a:p>
            <a:pPr>
              <a:spcBef>
                <a:spcPct val="20000"/>
              </a:spcBef>
            </a:pPr>
            <a:r>
              <a:rPr lang="en-US" i="0"/>
              <a:t>ATJ graphite “end cap” </a:t>
            </a:r>
          </a:p>
        </p:txBody>
      </p:sp>
      <p:cxnSp>
        <p:nvCxnSpPr>
          <p:cNvPr id="29709" name="Straight Arrow Connector 4"/>
          <p:cNvCxnSpPr>
            <a:cxnSpLocks noChangeShapeType="1"/>
          </p:cNvCxnSpPr>
          <p:nvPr/>
        </p:nvCxnSpPr>
        <p:spPr bwMode="auto">
          <a:xfrm rot="10800000" flipV="1">
            <a:off x="7356475" y="1727200"/>
            <a:ext cx="593725" cy="187325"/>
          </a:xfrm>
          <a:prstGeom prst="straightConnector1">
            <a:avLst/>
          </a:prstGeom>
          <a:noFill/>
          <a:ln w="15875">
            <a:solidFill>
              <a:schemeClr val="tx1"/>
            </a:solidFill>
            <a:round/>
            <a:headEnd/>
            <a:tailEnd type="arrow" w="med" len="med"/>
          </a:ln>
        </p:spPr>
      </p:cxnSp>
      <p:sp>
        <p:nvSpPr>
          <p:cNvPr id="29710" name="Rectangle 23"/>
          <p:cNvSpPr>
            <a:spLocks noChangeArrowheads="1"/>
          </p:cNvSpPr>
          <p:nvPr/>
        </p:nvSpPr>
        <p:spPr bwMode="auto">
          <a:xfrm>
            <a:off x="7391400" y="3240088"/>
            <a:ext cx="1778000" cy="457200"/>
          </a:xfrm>
          <a:prstGeom prst="rect">
            <a:avLst/>
          </a:prstGeom>
          <a:noFill/>
          <a:ln w="9525">
            <a:noFill/>
            <a:miter lim="800000"/>
            <a:headEnd/>
            <a:tailEnd/>
          </a:ln>
        </p:spPr>
        <p:txBody>
          <a:bodyPr>
            <a:spAutoFit/>
          </a:bodyPr>
          <a:lstStyle/>
          <a:p>
            <a:pPr>
              <a:spcBef>
                <a:spcPct val="20000"/>
              </a:spcBef>
            </a:pPr>
            <a:r>
              <a:rPr lang="en-US" i="0"/>
              <a:t>SS “barrel” nuts with ¼-20 screws </a:t>
            </a:r>
          </a:p>
        </p:txBody>
      </p:sp>
      <p:cxnSp>
        <p:nvCxnSpPr>
          <p:cNvPr id="29711" name="Straight Arrow Connector 8"/>
          <p:cNvCxnSpPr>
            <a:cxnSpLocks noChangeShapeType="1"/>
          </p:cNvCxnSpPr>
          <p:nvPr/>
        </p:nvCxnSpPr>
        <p:spPr bwMode="auto">
          <a:xfrm rot="5400000" flipH="1" flipV="1">
            <a:off x="7718425" y="2940050"/>
            <a:ext cx="371475" cy="352425"/>
          </a:xfrm>
          <a:prstGeom prst="straightConnector1">
            <a:avLst/>
          </a:prstGeom>
          <a:noFill/>
          <a:ln w="15875">
            <a:solidFill>
              <a:schemeClr val="tx1"/>
            </a:solidFill>
            <a:round/>
            <a:headEnd/>
            <a:tailEnd type="arrow" w="med" len="med"/>
          </a:ln>
        </p:spPr>
      </p:cxnSp>
      <p:cxnSp>
        <p:nvCxnSpPr>
          <p:cNvPr id="29712" name="Straight Arrow Connector 4"/>
          <p:cNvCxnSpPr>
            <a:cxnSpLocks noChangeShapeType="1"/>
          </p:cNvCxnSpPr>
          <p:nvPr/>
        </p:nvCxnSpPr>
        <p:spPr bwMode="auto">
          <a:xfrm rot="10800000">
            <a:off x="7280275" y="3209925"/>
            <a:ext cx="466725" cy="92075"/>
          </a:xfrm>
          <a:prstGeom prst="straightConnector1">
            <a:avLst/>
          </a:prstGeom>
          <a:noFill/>
          <a:ln w="15875">
            <a:solidFill>
              <a:schemeClr val="tx1"/>
            </a:solidFill>
            <a:round/>
            <a:headEnd/>
            <a:tailEnd type="arrow" w="med" len="med"/>
          </a:ln>
        </p:spPr>
      </p:cxnSp>
      <p:sp>
        <p:nvSpPr>
          <p:cNvPr id="29713" name="TextBox 25"/>
          <p:cNvSpPr txBox="1">
            <a:spLocks noChangeArrowheads="1"/>
          </p:cNvSpPr>
          <p:nvPr/>
        </p:nvSpPr>
        <p:spPr bwMode="auto">
          <a:xfrm>
            <a:off x="6705600" y="4013200"/>
            <a:ext cx="238125" cy="274638"/>
          </a:xfrm>
          <a:prstGeom prst="rect">
            <a:avLst/>
          </a:prstGeom>
          <a:noFill/>
          <a:ln w="9525">
            <a:noFill/>
            <a:miter lim="800000"/>
            <a:headEnd/>
            <a:tailEnd/>
          </a:ln>
        </p:spPr>
        <p:txBody>
          <a:bodyPr wrap="none">
            <a:spAutoFit/>
          </a:bodyPr>
          <a:lstStyle/>
          <a:p>
            <a:pPr>
              <a:spcBef>
                <a:spcPct val="20000"/>
              </a:spcBef>
              <a:buFontTx/>
              <a:buChar char="•"/>
            </a:pPr>
            <a:endParaRPr lang="en-US" i="0"/>
          </a:p>
        </p:txBody>
      </p:sp>
      <p:sp>
        <p:nvSpPr>
          <p:cNvPr id="29714" name="Rectangle 24"/>
          <p:cNvSpPr>
            <a:spLocks noChangeArrowheads="1"/>
          </p:cNvSpPr>
          <p:nvPr/>
        </p:nvSpPr>
        <p:spPr bwMode="auto">
          <a:xfrm>
            <a:off x="4446588" y="928688"/>
            <a:ext cx="4778375" cy="304800"/>
          </a:xfrm>
          <a:prstGeom prst="rect">
            <a:avLst/>
          </a:prstGeom>
          <a:noFill/>
          <a:ln w="9525">
            <a:noFill/>
            <a:miter lim="800000"/>
            <a:headEnd/>
            <a:tailEnd/>
          </a:ln>
        </p:spPr>
        <p:txBody>
          <a:bodyPr wrap="none">
            <a:spAutoFit/>
          </a:bodyPr>
          <a:lstStyle/>
          <a:p>
            <a:pPr>
              <a:spcBef>
                <a:spcPct val="20000"/>
              </a:spcBef>
            </a:pPr>
            <a:r>
              <a:rPr lang="en-US" sz="1400" i="0"/>
              <a:t>Split-top Moly on SS tile satisfies design requirements</a:t>
            </a:r>
          </a:p>
        </p:txBody>
      </p:sp>
      <p:pic>
        <p:nvPicPr>
          <p:cNvPr id="29715" name="Picture 25"/>
          <p:cNvPicPr>
            <a:picLocks noChangeAspect="1"/>
          </p:cNvPicPr>
          <p:nvPr/>
        </p:nvPicPr>
        <p:blipFill>
          <a:blip r:embed="rId4" cstate="print"/>
          <a:srcRect l="19164" r="19849"/>
          <a:stretch>
            <a:fillRect/>
          </a:stretch>
        </p:blipFill>
        <p:spPr bwMode="auto">
          <a:xfrm>
            <a:off x="414338" y="1219200"/>
            <a:ext cx="4013200" cy="2489200"/>
          </a:xfrm>
          <a:prstGeom prst="rect">
            <a:avLst/>
          </a:prstGeom>
          <a:noFill/>
          <a:ln w="9525">
            <a:noFill/>
            <a:miter lim="800000"/>
            <a:headEnd/>
            <a:tailEnd/>
          </a:ln>
        </p:spPr>
      </p:pic>
      <p:cxnSp>
        <p:nvCxnSpPr>
          <p:cNvPr id="29716" name="Straight Arrow Connector 16"/>
          <p:cNvCxnSpPr>
            <a:cxnSpLocks noChangeShapeType="1"/>
          </p:cNvCxnSpPr>
          <p:nvPr/>
        </p:nvCxnSpPr>
        <p:spPr bwMode="auto">
          <a:xfrm rot="10800000" flipV="1">
            <a:off x="3524250" y="3048000"/>
            <a:ext cx="1739900" cy="139700"/>
          </a:xfrm>
          <a:prstGeom prst="straightConnector1">
            <a:avLst/>
          </a:prstGeom>
          <a:noFill/>
          <a:ln w="28575">
            <a:solidFill>
              <a:srgbClr val="090CFF"/>
            </a:solidFill>
            <a:round/>
            <a:headEnd/>
            <a:tailEnd type="arrow" w="med" len="med"/>
          </a:ln>
        </p:spPr>
      </p:cxnSp>
      <p:sp>
        <p:nvSpPr>
          <p:cNvPr id="29717" name="TextBox 13"/>
          <p:cNvSpPr txBox="1">
            <a:spLocks noChangeArrowheads="1"/>
          </p:cNvSpPr>
          <p:nvPr/>
        </p:nvSpPr>
        <p:spPr bwMode="auto">
          <a:xfrm>
            <a:off x="419100" y="3060700"/>
            <a:ext cx="530225" cy="304800"/>
          </a:xfrm>
          <a:prstGeom prst="rect">
            <a:avLst/>
          </a:prstGeom>
          <a:noFill/>
          <a:ln w="9525">
            <a:noFill/>
            <a:miter lim="800000"/>
            <a:headEnd/>
            <a:tailEnd/>
          </a:ln>
        </p:spPr>
        <p:txBody>
          <a:bodyPr wrap="none">
            <a:spAutoFit/>
          </a:bodyPr>
          <a:lstStyle/>
          <a:p>
            <a:pPr>
              <a:spcBef>
                <a:spcPct val="20000"/>
              </a:spcBef>
            </a:pPr>
            <a:r>
              <a:rPr lang="en-US" sz="1400" i="0"/>
              <a:t>LLD</a:t>
            </a:r>
          </a:p>
        </p:txBody>
      </p:sp>
      <p:sp>
        <p:nvSpPr>
          <p:cNvPr id="22" name="Slide Number Placeholder 3"/>
          <p:cNvSpPr>
            <a:spLocks noGrp="1"/>
          </p:cNvSpPr>
          <p:nvPr>
            <p:ph type="sldNum" sz="quarter" idx="10"/>
          </p:nvPr>
        </p:nvSpPr>
        <p:spPr>
          <a:xfrm>
            <a:off x="8382000" y="6629400"/>
            <a:ext cx="762000" cy="152400"/>
          </a:xfrm>
        </p:spPr>
        <p:txBody>
          <a:bodyPr/>
          <a:lstStyle/>
          <a:p>
            <a:pPr algn="r">
              <a:defRPr/>
            </a:pPr>
            <a:fld id="{A506B19E-D41C-4447-AC82-EE4B73BE5054}" type="slidenum">
              <a:rPr lang="en-US" sz="900" i="0" smtClean="0"/>
              <a:pPr algn="r">
                <a:defRPr/>
              </a:pPr>
              <a:t>10</a:t>
            </a:fld>
            <a:endParaRPr lang="en-US" sz="900" i="0" dirty="0" smtClean="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43"/>
          <p:cNvSpPr>
            <a:spLocks noChangeArrowheads="1"/>
          </p:cNvSpPr>
          <p:nvPr/>
        </p:nvSpPr>
        <p:spPr bwMode="auto">
          <a:xfrm>
            <a:off x="0" y="9525"/>
            <a:ext cx="9144000" cy="889000"/>
          </a:xfrm>
          <a:prstGeom prst="rect">
            <a:avLst/>
          </a:prstGeom>
          <a:noFill/>
          <a:ln w="9525">
            <a:noFill/>
            <a:miter lim="800000"/>
            <a:headEnd/>
            <a:tailEnd/>
          </a:ln>
        </p:spPr>
        <p:txBody>
          <a:bodyPr/>
          <a:lstStyle/>
          <a:p>
            <a:pPr algn="ctr" eaLnBrk="0" hangingPunct="0">
              <a:lnSpc>
                <a:spcPct val="95000"/>
              </a:lnSpc>
            </a:pPr>
            <a:r>
              <a:rPr lang="en-US" sz="2800" i="0" dirty="0">
                <a:solidFill>
                  <a:srgbClr val="FF0000"/>
                </a:solidFill>
              </a:rPr>
              <a:t>Real Time Velocity Diagnostics </a:t>
            </a:r>
            <a:r>
              <a:rPr lang="en-US" sz="2800" i="0" dirty="0" smtClean="0">
                <a:solidFill>
                  <a:srgbClr val="FF0000"/>
                </a:solidFill>
              </a:rPr>
              <a:t>Developed</a:t>
            </a:r>
          </a:p>
          <a:p>
            <a:pPr algn="ctr" eaLnBrk="0" hangingPunct="0">
              <a:lnSpc>
                <a:spcPct val="95000"/>
              </a:lnSpc>
            </a:pPr>
            <a:r>
              <a:rPr lang="en-US" sz="2400" i="0" dirty="0" smtClean="0">
                <a:solidFill>
                  <a:srgbClr val="0000CC"/>
                </a:solidFill>
              </a:rPr>
              <a:t>Important </a:t>
            </a:r>
            <a:r>
              <a:rPr lang="en-US" sz="2400" i="0" dirty="0">
                <a:solidFill>
                  <a:srgbClr val="0000CC"/>
                </a:solidFill>
              </a:rPr>
              <a:t>Tool for Advanced Plasma Control</a:t>
            </a:r>
            <a:r>
              <a:rPr lang="en-US" sz="2800" i="0" dirty="0">
                <a:solidFill>
                  <a:srgbClr val="FF0000"/>
                </a:solidFill>
              </a:rPr>
              <a:t/>
            </a:r>
            <a:br>
              <a:rPr lang="en-US" sz="2800" i="0" dirty="0">
                <a:solidFill>
                  <a:srgbClr val="FF0000"/>
                </a:solidFill>
              </a:rPr>
            </a:br>
            <a:r>
              <a:rPr lang="en-US" sz="2400" i="0" dirty="0">
                <a:solidFill>
                  <a:srgbClr val="0000CC"/>
                </a:solidFill>
                <a:latin typeface="Helvetica Neue" charset="0"/>
              </a:rPr>
              <a:t/>
            </a:r>
            <a:br>
              <a:rPr lang="en-US" sz="2400" i="0" dirty="0">
                <a:solidFill>
                  <a:srgbClr val="0000CC"/>
                </a:solidFill>
                <a:latin typeface="Helvetica Neue" charset="0"/>
              </a:rPr>
            </a:br>
            <a:endParaRPr lang="en-US" sz="2800" i="0" dirty="0">
              <a:solidFill>
                <a:srgbClr val="090CFF"/>
              </a:solidFill>
              <a:latin typeface="Arial" pitchFamily="34" charset="0"/>
            </a:endParaRPr>
          </a:p>
        </p:txBody>
      </p:sp>
      <p:sp>
        <p:nvSpPr>
          <p:cNvPr id="31748" name="Content Placeholder 2"/>
          <p:cNvSpPr txBox="1">
            <a:spLocks/>
          </p:cNvSpPr>
          <p:nvPr/>
        </p:nvSpPr>
        <p:spPr bwMode="auto">
          <a:xfrm>
            <a:off x="279400" y="2095500"/>
            <a:ext cx="8394700" cy="1460500"/>
          </a:xfrm>
          <a:prstGeom prst="rect">
            <a:avLst/>
          </a:prstGeom>
          <a:solidFill>
            <a:srgbClr val="FFF9C5"/>
          </a:solidFill>
          <a:ln w="9525">
            <a:solidFill>
              <a:srgbClr val="0000FF"/>
            </a:solidFill>
            <a:miter lim="800000"/>
            <a:headEnd/>
            <a:tailEnd/>
          </a:ln>
        </p:spPr>
        <p:txBody>
          <a:bodyPr/>
          <a:lstStyle/>
          <a:p>
            <a:pPr marL="177800" indent="-177800"/>
            <a:r>
              <a:rPr lang="en-US" sz="1800" i="0">
                <a:solidFill>
                  <a:schemeClr val="tx1"/>
                </a:solidFill>
              </a:rPr>
              <a:t>•	Based on active charge-exchange recombination spectroscopy (CHERS) </a:t>
            </a:r>
          </a:p>
          <a:p>
            <a:pPr marL="177800" indent="-177800"/>
            <a:r>
              <a:rPr lang="en-US" sz="1800" i="0">
                <a:solidFill>
                  <a:schemeClr val="tx1"/>
                </a:solidFill>
              </a:rPr>
              <a:t>•	Measures at six radial locations and a sampling rate of 5 kHz.  </a:t>
            </a:r>
          </a:p>
          <a:p>
            <a:pPr marL="177800" indent="-177800"/>
            <a:r>
              <a:rPr lang="en-US" sz="1800" i="0">
                <a:solidFill>
                  <a:schemeClr val="tx1"/>
                </a:solidFill>
              </a:rPr>
              <a:t>•	Uses two toroidally separated views to distinguish the heating NB view from the background (intrinsic) contribution. </a:t>
            </a:r>
            <a:endParaRPr lang="en-US" sz="1800" i="0">
              <a:solidFill>
                <a:schemeClr val="tx1"/>
              </a:solidFill>
              <a:latin typeface="Arial" pitchFamily="34" charset="0"/>
            </a:endParaRPr>
          </a:p>
          <a:p>
            <a:pPr marL="177800" indent="-177800"/>
            <a:r>
              <a:rPr lang="en-US" sz="1800" i="0">
                <a:solidFill>
                  <a:schemeClr val="tx1"/>
                </a:solidFill>
                <a:latin typeface="Arial" pitchFamily="34" charset="0"/>
              </a:rPr>
              <a:t>•	Installed and commissioned on NSTX in July 2011</a:t>
            </a:r>
          </a:p>
        </p:txBody>
      </p:sp>
      <p:sp>
        <p:nvSpPr>
          <p:cNvPr id="31749" name="Rectangle 28"/>
          <p:cNvSpPr>
            <a:spLocks noChangeArrowheads="1"/>
          </p:cNvSpPr>
          <p:nvPr/>
        </p:nvSpPr>
        <p:spPr bwMode="auto">
          <a:xfrm>
            <a:off x="3390900" y="5727700"/>
            <a:ext cx="241300" cy="215900"/>
          </a:xfrm>
          <a:prstGeom prst="rect">
            <a:avLst/>
          </a:prstGeom>
          <a:solidFill>
            <a:schemeClr val="bg1"/>
          </a:solidFill>
          <a:ln w="15875">
            <a:noFill/>
            <a:round/>
            <a:headEnd/>
            <a:tailEnd type="triangle" w="med" len="med"/>
          </a:ln>
        </p:spPr>
        <p:txBody>
          <a:bodyPr lIns="0" tIns="0" rIns="0" bIns="0"/>
          <a:lstStyle/>
          <a:p>
            <a:pPr>
              <a:spcBef>
                <a:spcPct val="20000"/>
              </a:spcBef>
              <a:buFontTx/>
              <a:buChar char="•"/>
            </a:pPr>
            <a:endParaRPr lang="en-US"/>
          </a:p>
        </p:txBody>
      </p:sp>
      <p:pic>
        <p:nvPicPr>
          <p:cNvPr id="31750" name="Picture 26"/>
          <p:cNvPicPr>
            <a:picLocks noChangeAspect="1"/>
          </p:cNvPicPr>
          <p:nvPr/>
        </p:nvPicPr>
        <p:blipFill>
          <a:blip r:embed="rId3" cstate="print"/>
          <a:srcRect b="42656"/>
          <a:stretch>
            <a:fillRect/>
          </a:stretch>
        </p:blipFill>
        <p:spPr bwMode="auto">
          <a:xfrm>
            <a:off x="990600" y="3673475"/>
            <a:ext cx="2795588" cy="2030413"/>
          </a:xfrm>
          <a:prstGeom prst="rect">
            <a:avLst/>
          </a:prstGeom>
          <a:noFill/>
          <a:ln w="9525">
            <a:noFill/>
            <a:miter lim="800000"/>
            <a:headEnd/>
            <a:tailEnd/>
          </a:ln>
        </p:spPr>
      </p:pic>
      <p:pic>
        <p:nvPicPr>
          <p:cNvPr id="31751" name="Picture 26"/>
          <p:cNvPicPr>
            <a:picLocks noChangeAspect="1"/>
          </p:cNvPicPr>
          <p:nvPr/>
        </p:nvPicPr>
        <p:blipFill>
          <a:blip r:embed="rId4" cstate="print"/>
          <a:srcRect t="57365"/>
          <a:stretch>
            <a:fillRect/>
          </a:stretch>
        </p:blipFill>
        <p:spPr bwMode="auto">
          <a:xfrm>
            <a:off x="3848100" y="3608388"/>
            <a:ext cx="4041775" cy="2182812"/>
          </a:xfrm>
          <a:prstGeom prst="rect">
            <a:avLst/>
          </a:prstGeom>
          <a:noFill/>
          <a:ln w="9525">
            <a:noFill/>
            <a:miter lim="800000"/>
            <a:headEnd/>
            <a:tailEnd/>
          </a:ln>
        </p:spPr>
      </p:pic>
      <p:sp>
        <p:nvSpPr>
          <p:cNvPr id="31752" name="Rectangle 28"/>
          <p:cNvSpPr>
            <a:spLocks noChangeArrowheads="1"/>
          </p:cNvSpPr>
          <p:nvPr/>
        </p:nvSpPr>
        <p:spPr bwMode="auto">
          <a:xfrm>
            <a:off x="7061200" y="5118100"/>
            <a:ext cx="241300" cy="215900"/>
          </a:xfrm>
          <a:prstGeom prst="rect">
            <a:avLst/>
          </a:prstGeom>
          <a:solidFill>
            <a:schemeClr val="bg1"/>
          </a:solidFill>
          <a:ln w="15875">
            <a:noFill/>
            <a:round/>
            <a:headEnd/>
            <a:tailEnd type="triangle" w="med" len="med"/>
          </a:ln>
        </p:spPr>
        <p:txBody>
          <a:bodyPr lIns="0" tIns="0" rIns="0" bIns="0"/>
          <a:lstStyle/>
          <a:p>
            <a:pPr>
              <a:spcBef>
                <a:spcPct val="20000"/>
              </a:spcBef>
              <a:buFontTx/>
              <a:buChar char="•"/>
            </a:pPr>
            <a:endParaRPr lang="en-US"/>
          </a:p>
        </p:txBody>
      </p:sp>
      <p:sp>
        <p:nvSpPr>
          <p:cNvPr id="31753" name="TextBox 27"/>
          <p:cNvSpPr txBox="1">
            <a:spLocks noChangeArrowheads="1"/>
          </p:cNvSpPr>
          <p:nvPr/>
        </p:nvSpPr>
        <p:spPr bwMode="auto">
          <a:xfrm>
            <a:off x="4292600" y="5791200"/>
            <a:ext cx="3911600" cy="581025"/>
          </a:xfrm>
          <a:prstGeom prst="rect">
            <a:avLst/>
          </a:prstGeom>
          <a:noFill/>
          <a:ln w="9525">
            <a:noFill/>
            <a:miter lim="800000"/>
            <a:headEnd/>
            <a:tailEnd/>
          </a:ln>
        </p:spPr>
        <p:txBody>
          <a:bodyPr>
            <a:spAutoFit/>
          </a:bodyPr>
          <a:lstStyle/>
          <a:p>
            <a:r>
              <a:rPr lang="en-US" sz="1600" i="0"/>
              <a:t>Example of spectra measured on two channels during a Ne glow.</a:t>
            </a:r>
          </a:p>
        </p:txBody>
      </p:sp>
      <p:sp>
        <p:nvSpPr>
          <p:cNvPr id="31754" name="TextBox 27"/>
          <p:cNvSpPr txBox="1">
            <a:spLocks noChangeArrowheads="1"/>
          </p:cNvSpPr>
          <p:nvPr/>
        </p:nvSpPr>
        <p:spPr bwMode="auto">
          <a:xfrm>
            <a:off x="838200" y="5702300"/>
            <a:ext cx="3098800" cy="581025"/>
          </a:xfrm>
          <a:prstGeom prst="rect">
            <a:avLst/>
          </a:prstGeom>
          <a:noFill/>
          <a:ln w="9525">
            <a:noFill/>
            <a:miter lim="800000"/>
            <a:headEnd/>
            <a:tailEnd/>
          </a:ln>
        </p:spPr>
        <p:txBody>
          <a:bodyPr>
            <a:spAutoFit/>
          </a:bodyPr>
          <a:lstStyle/>
          <a:p>
            <a:r>
              <a:rPr lang="en-US" sz="1600" i="0"/>
              <a:t>RTV hardware including CCD camera &amp; spectrometer</a:t>
            </a:r>
          </a:p>
        </p:txBody>
      </p:sp>
      <p:sp>
        <p:nvSpPr>
          <p:cNvPr id="12" name="TextBox 11"/>
          <p:cNvSpPr txBox="1"/>
          <p:nvPr/>
        </p:nvSpPr>
        <p:spPr>
          <a:xfrm>
            <a:off x="342900" y="1066800"/>
            <a:ext cx="8407400" cy="835025"/>
          </a:xfrm>
          <a:prstGeom prst="rect">
            <a:avLst/>
          </a:prstGeom>
          <a:solidFill>
            <a:schemeClr val="accent1">
              <a:lumMod val="20000"/>
              <a:lumOff val="80000"/>
            </a:schemeClr>
          </a:solidFill>
          <a:ln>
            <a:solidFill>
              <a:schemeClr val="tx1"/>
            </a:solidFill>
          </a:ln>
        </p:spPr>
        <p:txBody>
          <a:bodyPr>
            <a:spAutoFit/>
          </a:bodyPr>
          <a:lstStyle/>
          <a:p>
            <a:pPr>
              <a:defRPr/>
            </a:pPr>
            <a:r>
              <a:rPr lang="en-US" sz="1600" i="0">
                <a:latin typeface="Helvetica" charset="0"/>
                <a:ea typeface="ＭＳ Ｐゴシック" charset="-128"/>
                <a:cs typeface="ＭＳ Ｐゴシック" charset="-128"/>
              </a:rPr>
              <a:t>A Real-Time Velocity (RTV) diagnostic will be incorporated into the plasma control system for feedback control of the plasma rotation profile using the NBI and non-resonant magnetic braking as the actuators </a:t>
            </a:r>
          </a:p>
        </p:txBody>
      </p:sp>
      <p:sp>
        <p:nvSpPr>
          <p:cNvPr id="13" name="Slide Number Placeholder 3"/>
          <p:cNvSpPr>
            <a:spLocks noGrp="1"/>
          </p:cNvSpPr>
          <p:nvPr>
            <p:ph type="sldNum" sz="quarter" idx="10"/>
          </p:nvPr>
        </p:nvSpPr>
        <p:spPr>
          <a:xfrm>
            <a:off x="8382000" y="6629400"/>
            <a:ext cx="762000" cy="152400"/>
          </a:xfrm>
        </p:spPr>
        <p:txBody>
          <a:bodyPr/>
          <a:lstStyle/>
          <a:p>
            <a:pPr algn="r">
              <a:defRPr/>
            </a:pPr>
            <a:fld id="{A506B19E-D41C-4447-AC82-EE4B73BE5054}" type="slidenum">
              <a:rPr lang="en-US" sz="900" i="0" smtClean="0"/>
              <a:pPr algn="r">
                <a:defRPr/>
              </a:pPr>
              <a:t>11</a:t>
            </a:fld>
            <a:endParaRPr lang="en-US" sz="900" i="0" dirty="0" smtClean="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43"/>
          <p:cNvSpPr>
            <a:spLocks noChangeArrowheads="1"/>
          </p:cNvSpPr>
          <p:nvPr/>
        </p:nvSpPr>
        <p:spPr bwMode="auto">
          <a:xfrm>
            <a:off x="0" y="9525"/>
            <a:ext cx="9144000" cy="889000"/>
          </a:xfrm>
          <a:prstGeom prst="rect">
            <a:avLst/>
          </a:prstGeom>
          <a:noFill/>
          <a:ln w="9525">
            <a:noFill/>
            <a:miter lim="800000"/>
            <a:headEnd/>
            <a:tailEnd/>
          </a:ln>
        </p:spPr>
        <p:txBody>
          <a:bodyPr/>
          <a:lstStyle/>
          <a:p>
            <a:pPr algn="ctr" eaLnBrk="0" hangingPunct="0"/>
            <a:r>
              <a:rPr lang="en-US" sz="2800" i="0" dirty="0">
                <a:solidFill>
                  <a:srgbClr val="FF0000"/>
                </a:solidFill>
                <a:latin typeface="Arial" pitchFamily="34" charset="0"/>
              </a:rPr>
              <a:t>Enhanced Pedestal / Profile Diagnostics </a:t>
            </a:r>
          </a:p>
          <a:p>
            <a:pPr algn="ctr" eaLnBrk="0" hangingPunct="0"/>
            <a:r>
              <a:rPr lang="en-US" sz="2400" i="0" dirty="0">
                <a:solidFill>
                  <a:srgbClr val="0000CC"/>
                </a:solidFill>
                <a:latin typeface="Arial" pitchFamily="34" charset="0"/>
              </a:rPr>
              <a:t>for Pedestal and Core Transport Joint Research Targets</a:t>
            </a:r>
            <a:br>
              <a:rPr lang="en-US" sz="2400" i="0" dirty="0">
                <a:solidFill>
                  <a:srgbClr val="0000CC"/>
                </a:solidFill>
                <a:latin typeface="Arial" pitchFamily="34" charset="0"/>
              </a:rPr>
            </a:br>
            <a:endParaRPr lang="en-US" sz="2000" i="0" dirty="0">
              <a:solidFill>
                <a:srgbClr val="0000CC"/>
              </a:solidFill>
              <a:latin typeface="Arial" pitchFamily="34" charset="0"/>
            </a:endParaRPr>
          </a:p>
        </p:txBody>
      </p:sp>
      <p:sp>
        <p:nvSpPr>
          <p:cNvPr id="33796" name="Rectangle 75"/>
          <p:cNvSpPr>
            <a:spLocks noChangeArrowheads="1"/>
          </p:cNvSpPr>
          <p:nvPr/>
        </p:nvSpPr>
        <p:spPr bwMode="auto">
          <a:xfrm>
            <a:off x="914400" y="3929063"/>
            <a:ext cx="4178300" cy="683248"/>
          </a:xfrm>
          <a:prstGeom prst="rect">
            <a:avLst/>
          </a:prstGeom>
          <a:solidFill>
            <a:schemeClr val="bg1"/>
          </a:solidFill>
          <a:ln w="9525">
            <a:noFill/>
            <a:miter lim="800000"/>
            <a:headEnd/>
            <a:tailEnd/>
          </a:ln>
        </p:spPr>
        <p:txBody>
          <a:bodyPr wrap="square" lIns="91423" tIns="45712" rIns="91423" bIns="45712">
            <a:spAutoFit/>
          </a:bodyPr>
          <a:lstStyle/>
          <a:p>
            <a:pPr defTabSz="912813" eaLnBrk="0" hangingPunct="0">
              <a:lnSpc>
                <a:spcPct val="80000"/>
              </a:lnSpc>
            </a:pPr>
            <a:r>
              <a:rPr lang="en-US" sz="1600" i="0" dirty="0">
                <a:solidFill>
                  <a:schemeClr val="tx1"/>
                </a:solidFill>
              </a:rPr>
              <a:t>Additional 12 channels enhance resolution in pedestal to  ~1 cm and improve diagnosis of ITB in plasma core</a:t>
            </a:r>
            <a:endParaRPr lang="en-US" sz="1000" i="0" dirty="0">
              <a:solidFill>
                <a:schemeClr val="tx1"/>
              </a:solidFill>
            </a:endParaRPr>
          </a:p>
        </p:txBody>
      </p:sp>
      <p:sp>
        <p:nvSpPr>
          <p:cNvPr id="33797" name="Rectangle 74"/>
          <p:cNvSpPr>
            <a:spLocks noChangeArrowheads="1"/>
          </p:cNvSpPr>
          <p:nvPr/>
        </p:nvSpPr>
        <p:spPr bwMode="auto">
          <a:xfrm>
            <a:off x="1663700" y="3505200"/>
            <a:ext cx="2552700" cy="419100"/>
          </a:xfrm>
          <a:prstGeom prst="rect">
            <a:avLst/>
          </a:prstGeom>
          <a:solidFill>
            <a:schemeClr val="bg1"/>
          </a:solidFill>
          <a:ln w="15875">
            <a:noFill/>
            <a:miter lim="800000"/>
            <a:headEnd/>
            <a:tailEnd/>
          </a:ln>
        </p:spPr>
        <p:txBody>
          <a:bodyPr wrap="none" lIns="0" tIns="0" rIns="0" bIns="0" anchor="ctr"/>
          <a:lstStyle/>
          <a:p>
            <a:pPr>
              <a:spcBef>
                <a:spcPct val="20000"/>
              </a:spcBef>
              <a:buFontTx/>
              <a:buChar char="•"/>
            </a:pPr>
            <a:endParaRPr lang="en-US"/>
          </a:p>
        </p:txBody>
      </p:sp>
      <p:grpSp>
        <p:nvGrpSpPr>
          <p:cNvPr id="2" name="Group 19"/>
          <p:cNvGrpSpPr>
            <a:grpSpLocks/>
          </p:cNvGrpSpPr>
          <p:nvPr/>
        </p:nvGrpSpPr>
        <p:grpSpPr bwMode="auto">
          <a:xfrm>
            <a:off x="1111250" y="1219200"/>
            <a:ext cx="3398838" cy="2600325"/>
            <a:chOff x="4921250" y="1647825"/>
            <a:chExt cx="2808288" cy="2148298"/>
          </a:xfrm>
        </p:grpSpPr>
        <p:pic>
          <p:nvPicPr>
            <p:cNvPr id="33802" name="Picture 62"/>
            <p:cNvPicPr>
              <a:picLocks noChangeAspect="1"/>
            </p:cNvPicPr>
            <p:nvPr/>
          </p:nvPicPr>
          <p:blipFill>
            <a:blip r:embed="rId3" cstate="print"/>
            <a:srcRect l="52979" b="55449"/>
            <a:stretch>
              <a:fillRect/>
            </a:stretch>
          </p:blipFill>
          <p:spPr bwMode="auto">
            <a:xfrm>
              <a:off x="4921250" y="1647825"/>
              <a:ext cx="2808288" cy="2022475"/>
            </a:xfrm>
            <a:prstGeom prst="rect">
              <a:avLst/>
            </a:prstGeom>
            <a:noFill/>
            <a:ln w="9525">
              <a:noFill/>
              <a:miter lim="800000"/>
              <a:headEnd/>
              <a:tailEnd/>
            </a:ln>
          </p:spPr>
        </p:pic>
        <p:sp>
          <p:nvSpPr>
            <p:cNvPr id="89" name="TextBox 88"/>
            <p:cNvSpPr txBox="1"/>
            <p:nvPr/>
          </p:nvSpPr>
          <p:spPr>
            <a:xfrm>
              <a:off x="6319491" y="3569227"/>
              <a:ext cx="616485" cy="226896"/>
            </a:xfrm>
            <a:prstGeom prst="rect">
              <a:avLst/>
            </a:prstGeom>
            <a:noFill/>
          </p:spPr>
          <p:txBody>
            <a:bodyPr>
              <a:spAutoFit/>
            </a:bodyPr>
            <a:lstStyle/>
            <a:p>
              <a:pPr>
                <a:spcBef>
                  <a:spcPct val="20000"/>
                </a:spcBef>
                <a:defRPr/>
              </a:pPr>
              <a:r>
                <a:rPr lang="en-US" i="0" dirty="0" err="1">
                  <a:solidFill>
                    <a:schemeClr val="accent3">
                      <a:lumMod val="50000"/>
                    </a:schemeClr>
                  </a:solidFill>
                  <a:latin typeface="Helvetica" charset="0"/>
                  <a:ea typeface="+mn-ea"/>
                </a:rPr>
                <a:t>R(cm</a:t>
              </a:r>
              <a:r>
                <a:rPr lang="en-US" i="0" dirty="0">
                  <a:solidFill>
                    <a:schemeClr val="accent3">
                      <a:lumMod val="50000"/>
                    </a:schemeClr>
                  </a:solidFill>
                  <a:latin typeface="Helvetica" charset="0"/>
                  <a:ea typeface="+mn-ea"/>
                </a:rPr>
                <a:t>)</a:t>
              </a:r>
            </a:p>
          </p:txBody>
        </p:sp>
      </p:grpSp>
      <p:pic>
        <p:nvPicPr>
          <p:cNvPr id="33799" name="Picture 20" descr="ExamplePix.png"/>
          <p:cNvPicPr>
            <a:picLocks noChangeAspect="1" noChangeArrowheads="1"/>
          </p:cNvPicPr>
          <p:nvPr/>
        </p:nvPicPr>
        <p:blipFill>
          <a:blip r:embed="rId4" cstate="print"/>
          <a:srcRect/>
          <a:stretch>
            <a:fillRect/>
          </a:stretch>
        </p:blipFill>
        <p:spPr bwMode="auto">
          <a:xfrm>
            <a:off x="5549900" y="1308100"/>
            <a:ext cx="2006600" cy="2552700"/>
          </a:xfrm>
          <a:prstGeom prst="rect">
            <a:avLst/>
          </a:prstGeom>
          <a:noFill/>
          <a:ln w="9525">
            <a:noFill/>
            <a:miter lim="800000"/>
            <a:headEnd/>
            <a:tailEnd/>
          </a:ln>
        </p:spPr>
      </p:pic>
      <p:sp>
        <p:nvSpPr>
          <p:cNvPr id="33800" name="TextBox 13"/>
          <p:cNvSpPr txBox="1">
            <a:spLocks noChangeArrowheads="1"/>
          </p:cNvSpPr>
          <p:nvPr/>
        </p:nvSpPr>
        <p:spPr bwMode="auto">
          <a:xfrm>
            <a:off x="5257800" y="4089400"/>
            <a:ext cx="2600325" cy="336550"/>
          </a:xfrm>
          <a:prstGeom prst="rect">
            <a:avLst/>
          </a:prstGeom>
          <a:noFill/>
          <a:ln w="9525">
            <a:noFill/>
            <a:miter lim="800000"/>
            <a:headEnd/>
            <a:tailEnd/>
          </a:ln>
        </p:spPr>
        <p:txBody>
          <a:bodyPr wrap="none">
            <a:spAutoFit/>
          </a:bodyPr>
          <a:lstStyle/>
          <a:p>
            <a:r>
              <a:rPr lang="en-US" sz="1600" i="0">
                <a:solidFill>
                  <a:srgbClr val="000000"/>
                </a:solidFill>
              </a:rPr>
              <a:t>Polychromator assembly</a:t>
            </a:r>
          </a:p>
        </p:txBody>
      </p:sp>
      <p:sp>
        <p:nvSpPr>
          <p:cNvPr id="15" name="Rectangle 14"/>
          <p:cNvSpPr/>
          <p:nvPr/>
        </p:nvSpPr>
        <p:spPr>
          <a:xfrm>
            <a:off x="762000" y="4895850"/>
            <a:ext cx="7670800" cy="1385888"/>
          </a:xfrm>
          <a:prstGeom prst="rect">
            <a:avLst/>
          </a:prstGeom>
          <a:solidFill>
            <a:schemeClr val="accent1">
              <a:lumMod val="20000"/>
              <a:lumOff val="80000"/>
            </a:schemeClr>
          </a:solidFill>
          <a:ln>
            <a:solidFill>
              <a:srgbClr val="000000"/>
            </a:solidFill>
          </a:ln>
        </p:spPr>
        <p:txBody>
          <a:bodyPr>
            <a:spAutoFit/>
          </a:bodyPr>
          <a:lstStyle/>
          <a:p>
            <a:pPr marL="228600" indent="-228600">
              <a:spcBef>
                <a:spcPct val="25000"/>
              </a:spcBef>
            </a:pPr>
            <a:r>
              <a:rPr lang="en-US" sz="1600" i="0"/>
              <a:t>• Twelve additional channels for the multi-pulse Thomson scattering (MPTS) system were installed and commissioned in July, 2011.</a:t>
            </a:r>
          </a:p>
          <a:p>
            <a:pPr marL="228600" indent="-228600">
              <a:spcBef>
                <a:spcPct val="25000"/>
              </a:spcBef>
            </a:pPr>
            <a:r>
              <a:rPr lang="en-US" sz="1600" i="0"/>
              <a:t>• Calibration was performed in situ by employing Rayleigh and Raman scattering of the light from the MPTS laser system by nitrogen and argon introduced into the vacuum vessel </a:t>
            </a:r>
          </a:p>
        </p:txBody>
      </p:sp>
      <p:sp>
        <p:nvSpPr>
          <p:cNvPr id="12" name="Slide Number Placeholder 3"/>
          <p:cNvSpPr>
            <a:spLocks noGrp="1"/>
          </p:cNvSpPr>
          <p:nvPr>
            <p:ph type="sldNum" sz="quarter" idx="10"/>
          </p:nvPr>
        </p:nvSpPr>
        <p:spPr>
          <a:xfrm>
            <a:off x="8382000" y="6629400"/>
            <a:ext cx="762000" cy="152400"/>
          </a:xfrm>
        </p:spPr>
        <p:txBody>
          <a:bodyPr/>
          <a:lstStyle/>
          <a:p>
            <a:pPr algn="r">
              <a:defRPr/>
            </a:pPr>
            <a:fld id="{A506B19E-D41C-4447-AC82-EE4B73BE5054}" type="slidenum">
              <a:rPr lang="en-US" sz="900" i="0" smtClean="0"/>
              <a:pPr algn="r">
                <a:defRPr/>
              </a:pPr>
              <a:t>12</a:t>
            </a:fld>
            <a:endParaRPr lang="en-US" sz="900" i="0" dirty="0" smtClean="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43"/>
          <p:cNvSpPr>
            <a:spLocks noChangeArrowheads="1"/>
          </p:cNvSpPr>
          <p:nvPr/>
        </p:nvSpPr>
        <p:spPr bwMode="auto">
          <a:xfrm>
            <a:off x="0" y="9525"/>
            <a:ext cx="9144000" cy="889000"/>
          </a:xfrm>
          <a:prstGeom prst="rect">
            <a:avLst/>
          </a:prstGeom>
          <a:noFill/>
          <a:ln w="9525">
            <a:noFill/>
            <a:miter lim="800000"/>
            <a:headEnd/>
            <a:tailEnd/>
          </a:ln>
        </p:spPr>
        <p:txBody>
          <a:bodyPr/>
          <a:lstStyle/>
          <a:p>
            <a:pPr algn="ctr" eaLnBrk="0" hangingPunct="0"/>
            <a:r>
              <a:rPr lang="en-US" sz="2400" i="0" dirty="0">
                <a:solidFill>
                  <a:srgbClr val="FF0000"/>
                </a:solidFill>
                <a:latin typeface="Arial" pitchFamily="34" charset="0"/>
              </a:rPr>
              <a:t>MSE-LIF Installed for Enhanced Pedestal / Profile Diagnostics </a:t>
            </a:r>
          </a:p>
          <a:p>
            <a:pPr algn="ctr" eaLnBrk="0" hangingPunct="0"/>
            <a:r>
              <a:rPr lang="en-US" sz="2400" i="0" dirty="0">
                <a:solidFill>
                  <a:srgbClr val="0000CC"/>
                </a:solidFill>
                <a:latin typeface="Arial" pitchFamily="34" charset="0"/>
              </a:rPr>
              <a:t>Installed and Commissioned on NSTX in August 2011</a:t>
            </a:r>
            <a:br>
              <a:rPr lang="en-US" sz="2400" i="0" dirty="0">
                <a:solidFill>
                  <a:srgbClr val="0000CC"/>
                </a:solidFill>
                <a:latin typeface="Arial" pitchFamily="34" charset="0"/>
              </a:rPr>
            </a:br>
            <a:endParaRPr lang="en-US" sz="2000" i="0" dirty="0">
              <a:solidFill>
                <a:srgbClr val="0000CC"/>
              </a:solidFill>
              <a:latin typeface="Arial" pitchFamily="34" charset="0"/>
            </a:endParaRPr>
          </a:p>
        </p:txBody>
      </p:sp>
      <p:sp>
        <p:nvSpPr>
          <p:cNvPr id="35844" name="Rectangle 74"/>
          <p:cNvSpPr>
            <a:spLocks noChangeArrowheads="1"/>
          </p:cNvSpPr>
          <p:nvPr/>
        </p:nvSpPr>
        <p:spPr bwMode="auto">
          <a:xfrm>
            <a:off x="1663700" y="3975100"/>
            <a:ext cx="2552700" cy="419100"/>
          </a:xfrm>
          <a:prstGeom prst="rect">
            <a:avLst/>
          </a:prstGeom>
          <a:solidFill>
            <a:schemeClr val="bg1"/>
          </a:solidFill>
          <a:ln w="15875">
            <a:noFill/>
            <a:miter lim="800000"/>
            <a:headEnd/>
            <a:tailEnd/>
          </a:ln>
        </p:spPr>
        <p:txBody>
          <a:bodyPr wrap="none" lIns="0" tIns="0" rIns="0" bIns="0" anchor="ctr"/>
          <a:lstStyle/>
          <a:p>
            <a:pPr>
              <a:spcBef>
                <a:spcPct val="20000"/>
              </a:spcBef>
              <a:buFontTx/>
              <a:buChar char="•"/>
            </a:pPr>
            <a:endParaRPr lang="en-US"/>
          </a:p>
        </p:txBody>
      </p:sp>
      <p:grpSp>
        <p:nvGrpSpPr>
          <p:cNvPr id="2" name="Group 20"/>
          <p:cNvGrpSpPr>
            <a:grpSpLocks/>
          </p:cNvGrpSpPr>
          <p:nvPr/>
        </p:nvGrpSpPr>
        <p:grpSpPr bwMode="auto">
          <a:xfrm>
            <a:off x="873125" y="1857375"/>
            <a:ext cx="6870700" cy="2930525"/>
            <a:chOff x="898525" y="1920576"/>
            <a:chExt cx="6870699" cy="2930824"/>
          </a:xfrm>
        </p:grpSpPr>
        <p:grpSp>
          <p:nvGrpSpPr>
            <p:cNvPr id="3" name="Group 45"/>
            <p:cNvGrpSpPr>
              <a:grpSpLocks/>
            </p:cNvGrpSpPr>
            <p:nvPr/>
          </p:nvGrpSpPr>
          <p:grpSpPr bwMode="auto">
            <a:xfrm>
              <a:off x="898525" y="2351088"/>
              <a:ext cx="4447523" cy="2144712"/>
              <a:chOff x="3622" y="2225"/>
              <a:chExt cx="2138" cy="1031"/>
            </a:xfrm>
          </p:grpSpPr>
          <p:pic>
            <p:nvPicPr>
              <p:cNvPr id="35853" name="Picture 40"/>
              <p:cNvPicPr>
                <a:picLocks noChangeAspect="1" noChangeArrowheads="1"/>
              </p:cNvPicPr>
              <p:nvPr/>
            </p:nvPicPr>
            <p:blipFill>
              <a:blip r:embed="rId3" cstate="print"/>
              <a:srcRect b="40489"/>
              <a:stretch>
                <a:fillRect/>
              </a:stretch>
            </p:blipFill>
            <p:spPr bwMode="auto">
              <a:xfrm>
                <a:off x="3622" y="2225"/>
                <a:ext cx="2138" cy="1023"/>
              </a:xfrm>
              <a:prstGeom prst="rect">
                <a:avLst/>
              </a:prstGeom>
              <a:noFill/>
              <a:ln w="15875">
                <a:noFill/>
                <a:miter lim="800000"/>
                <a:headEnd/>
                <a:tailEnd/>
              </a:ln>
            </p:spPr>
          </p:pic>
          <p:sp>
            <p:nvSpPr>
              <p:cNvPr id="35854" name="Rectangle 43"/>
              <p:cNvSpPr>
                <a:spLocks noChangeArrowheads="1"/>
              </p:cNvSpPr>
              <p:nvPr/>
            </p:nvSpPr>
            <p:spPr bwMode="auto">
              <a:xfrm>
                <a:off x="3928" y="3112"/>
                <a:ext cx="144" cy="136"/>
              </a:xfrm>
              <a:prstGeom prst="rect">
                <a:avLst/>
              </a:prstGeom>
              <a:solidFill>
                <a:schemeClr val="bg1"/>
              </a:solidFill>
              <a:ln w="15875">
                <a:noFill/>
                <a:miter lim="800000"/>
                <a:headEnd/>
                <a:tailEnd/>
              </a:ln>
            </p:spPr>
            <p:txBody>
              <a:bodyPr wrap="none" lIns="0" tIns="0" rIns="0" bIns="0" anchor="ctr"/>
              <a:lstStyle/>
              <a:p>
                <a:pPr>
                  <a:spcBef>
                    <a:spcPct val="20000"/>
                  </a:spcBef>
                  <a:buFontTx/>
                  <a:buChar char="•"/>
                </a:pPr>
                <a:endParaRPr lang="en-US"/>
              </a:p>
            </p:txBody>
          </p:sp>
          <p:sp>
            <p:nvSpPr>
              <p:cNvPr id="35855" name="Rectangle 44"/>
              <p:cNvSpPr>
                <a:spLocks noChangeArrowheads="1"/>
              </p:cNvSpPr>
              <p:nvPr/>
            </p:nvSpPr>
            <p:spPr bwMode="auto">
              <a:xfrm>
                <a:off x="4456" y="3088"/>
                <a:ext cx="152" cy="168"/>
              </a:xfrm>
              <a:prstGeom prst="rect">
                <a:avLst/>
              </a:prstGeom>
              <a:solidFill>
                <a:schemeClr val="bg1"/>
              </a:solidFill>
              <a:ln w="15875">
                <a:noFill/>
                <a:miter lim="800000"/>
                <a:headEnd/>
                <a:tailEnd/>
              </a:ln>
            </p:spPr>
            <p:txBody>
              <a:bodyPr wrap="none" lIns="0" tIns="0" rIns="0" bIns="0" anchor="ctr"/>
              <a:lstStyle/>
              <a:p>
                <a:pPr>
                  <a:spcBef>
                    <a:spcPct val="20000"/>
                  </a:spcBef>
                  <a:buFontTx/>
                  <a:buChar char="•"/>
                </a:pPr>
                <a:endParaRPr lang="en-US"/>
              </a:p>
            </p:txBody>
          </p:sp>
        </p:grpSp>
        <p:pic>
          <p:nvPicPr>
            <p:cNvPr id="35852" name="Picture 3"/>
            <p:cNvPicPr>
              <a:picLocks noChangeAspect="1"/>
            </p:cNvPicPr>
            <p:nvPr/>
          </p:nvPicPr>
          <p:blipFill>
            <a:blip r:embed="rId4" cstate="print"/>
            <a:srcRect/>
            <a:stretch>
              <a:fillRect/>
            </a:stretch>
          </p:blipFill>
          <p:spPr bwMode="auto">
            <a:xfrm>
              <a:off x="5562600" y="1920576"/>
              <a:ext cx="2206624" cy="2930824"/>
            </a:xfrm>
            <a:prstGeom prst="rect">
              <a:avLst/>
            </a:prstGeom>
            <a:noFill/>
            <a:ln w="9525">
              <a:noFill/>
              <a:miter lim="800000"/>
              <a:headEnd/>
              <a:tailEnd/>
            </a:ln>
          </p:spPr>
        </p:pic>
      </p:grpSp>
      <p:sp>
        <p:nvSpPr>
          <p:cNvPr id="35846" name="TextBox 10"/>
          <p:cNvSpPr txBox="1">
            <a:spLocks noChangeArrowheads="1"/>
          </p:cNvSpPr>
          <p:nvPr/>
        </p:nvSpPr>
        <p:spPr bwMode="auto">
          <a:xfrm>
            <a:off x="165100" y="939800"/>
            <a:ext cx="8826500" cy="915988"/>
          </a:xfrm>
          <a:prstGeom prst="rect">
            <a:avLst/>
          </a:prstGeom>
          <a:noFill/>
          <a:ln w="9525">
            <a:noFill/>
            <a:miter lim="800000"/>
            <a:headEnd/>
            <a:tailEnd/>
          </a:ln>
        </p:spPr>
        <p:txBody>
          <a:bodyPr>
            <a:spAutoFit/>
          </a:bodyPr>
          <a:lstStyle/>
          <a:p>
            <a:r>
              <a:rPr lang="en-US" sz="1800" i="0">
                <a:solidFill>
                  <a:schemeClr val="tx1"/>
                </a:solidFill>
              </a:rPr>
              <a:t>The Motional Stark Effect measurement based on Laser Induced Fluorescence (MSE-LIF) diagnostic will provide measurements of the field line pitch angle profile without requiring injection of the heating neutral beam. </a:t>
            </a:r>
          </a:p>
        </p:txBody>
      </p:sp>
      <p:sp>
        <p:nvSpPr>
          <p:cNvPr id="35847" name="Rectangle 11"/>
          <p:cNvSpPr>
            <a:spLocks noChangeArrowheads="1"/>
          </p:cNvSpPr>
          <p:nvPr/>
        </p:nvSpPr>
        <p:spPr bwMode="auto">
          <a:xfrm>
            <a:off x="1651000" y="4443413"/>
            <a:ext cx="3028950" cy="304800"/>
          </a:xfrm>
          <a:prstGeom prst="rect">
            <a:avLst/>
          </a:prstGeom>
          <a:noFill/>
          <a:ln w="9525">
            <a:noFill/>
            <a:miter lim="800000"/>
            <a:headEnd/>
            <a:tailEnd/>
          </a:ln>
        </p:spPr>
        <p:txBody>
          <a:bodyPr wrap="none">
            <a:spAutoFit/>
          </a:bodyPr>
          <a:lstStyle/>
          <a:p>
            <a:r>
              <a:rPr lang="en-US" sz="1400"/>
              <a:t>Schematic of the MSE-LIF system</a:t>
            </a:r>
          </a:p>
        </p:txBody>
      </p:sp>
      <p:sp>
        <p:nvSpPr>
          <p:cNvPr id="35848" name="Rectangle 12"/>
          <p:cNvSpPr>
            <a:spLocks noChangeArrowheads="1"/>
          </p:cNvSpPr>
          <p:nvPr/>
        </p:nvSpPr>
        <p:spPr bwMode="auto">
          <a:xfrm>
            <a:off x="5218113" y="4865688"/>
            <a:ext cx="3167062" cy="304800"/>
          </a:xfrm>
          <a:prstGeom prst="rect">
            <a:avLst/>
          </a:prstGeom>
          <a:noFill/>
          <a:ln w="9525">
            <a:noFill/>
            <a:miter lim="800000"/>
            <a:headEnd/>
            <a:tailEnd/>
          </a:ln>
        </p:spPr>
        <p:txBody>
          <a:bodyPr wrap="none">
            <a:spAutoFit/>
          </a:bodyPr>
          <a:lstStyle/>
          <a:p>
            <a:r>
              <a:rPr lang="en-US" sz="1400"/>
              <a:t>MSE-LIF system installed on NSTX </a:t>
            </a:r>
          </a:p>
        </p:txBody>
      </p:sp>
      <p:sp>
        <p:nvSpPr>
          <p:cNvPr id="35849" name="TextBox 13"/>
          <p:cNvSpPr txBox="1">
            <a:spLocks noChangeArrowheads="1"/>
          </p:cNvSpPr>
          <p:nvPr/>
        </p:nvSpPr>
        <p:spPr bwMode="auto">
          <a:xfrm>
            <a:off x="342900" y="5181600"/>
            <a:ext cx="8483600" cy="1265238"/>
          </a:xfrm>
          <a:prstGeom prst="rect">
            <a:avLst/>
          </a:prstGeom>
          <a:solidFill>
            <a:srgbClr val="C2FFF0"/>
          </a:solidFill>
          <a:ln w="9525">
            <a:solidFill>
              <a:srgbClr val="000000"/>
            </a:solidFill>
            <a:miter lim="800000"/>
            <a:headEnd/>
            <a:tailEnd/>
          </a:ln>
        </p:spPr>
        <p:txBody>
          <a:bodyPr>
            <a:spAutoFit/>
          </a:bodyPr>
          <a:lstStyle/>
          <a:p>
            <a:pPr marL="457200" indent="-457200">
              <a:spcBef>
                <a:spcPct val="25000"/>
              </a:spcBef>
            </a:pPr>
            <a:r>
              <a:rPr lang="en-US" sz="1600" i="0">
                <a:solidFill>
                  <a:srgbClr val="0000FF"/>
                </a:solidFill>
              </a:rPr>
              <a:t>MSE-LIF provides unique capabilities</a:t>
            </a:r>
          </a:p>
          <a:p>
            <a:pPr marL="457200" indent="-457200">
              <a:spcBef>
                <a:spcPct val="25000"/>
              </a:spcBef>
            </a:pPr>
            <a:r>
              <a:rPr lang="en-US" sz="1600" i="0">
                <a:solidFill>
                  <a:srgbClr val="0000FF"/>
                </a:solidFill>
              </a:rPr>
              <a:t>• Measure RF-driven current without the heating neutral beam.  </a:t>
            </a:r>
          </a:p>
          <a:p>
            <a:pPr marL="457200" indent="-457200">
              <a:spcBef>
                <a:spcPct val="25000"/>
              </a:spcBef>
            </a:pPr>
            <a:r>
              <a:rPr lang="en-US" sz="1600" i="0">
                <a:solidFill>
                  <a:srgbClr val="0000FF"/>
                </a:solidFill>
              </a:rPr>
              <a:t>• Measure total magnetic field in plasma to reconstruct total plasma pressure. </a:t>
            </a:r>
          </a:p>
          <a:p>
            <a:pPr marL="457200" indent="-457200">
              <a:spcBef>
                <a:spcPct val="25000"/>
              </a:spcBef>
            </a:pPr>
            <a:r>
              <a:rPr lang="en-US" sz="1600" i="0">
                <a:solidFill>
                  <a:srgbClr val="0000FF"/>
                </a:solidFill>
              </a:rPr>
              <a:t>• Together with MSE-CIF, yield radial electric field profile </a:t>
            </a:r>
            <a:endParaRPr lang="en-US" sz="1600"/>
          </a:p>
        </p:txBody>
      </p:sp>
      <p:sp>
        <p:nvSpPr>
          <p:cNvPr id="35850" name="Text Box 58"/>
          <p:cNvSpPr txBox="1">
            <a:spLocks noChangeArrowheads="1"/>
          </p:cNvSpPr>
          <p:nvPr/>
        </p:nvSpPr>
        <p:spPr bwMode="auto">
          <a:xfrm>
            <a:off x="3657600" y="4800600"/>
            <a:ext cx="1600200" cy="307975"/>
          </a:xfrm>
          <a:prstGeom prst="rect">
            <a:avLst/>
          </a:prstGeom>
          <a:solidFill>
            <a:srgbClr val="DBE396"/>
          </a:solidFill>
          <a:ln w="9525">
            <a:noFill/>
            <a:miter lim="800000"/>
            <a:headEnd/>
            <a:tailEnd/>
          </a:ln>
        </p:spPr>
        <p:txBody>
          <a:bodyPr>
            <a:spAutoFit/>
          </a:bodyPr>
          <a:lstStyle/>
          <a:p>
            <a:pPr eaLnBrk="0" hangingPunct="0"/>
            <a:r>
              <a:rPr lang="en-US" sz="1400" i="0">
                <a:solidFill>
                  <a:schemeClr val="tx1"/>
                </a:solidFill>
              </a:rPr>
              <a:t>Nova Photonics</a:t>
            </a:r>
          </a:p>
        </p:txBody>
      </p:sp>
      <p:sp>
        <p:nvSpPr>
          <p:cNvPr id="16" name="Slide Number Placeholder 3"/>
          <p:cNvSpPr>
            <a:spLocks noGrp="1"/>
          </p:cNvSpPr>
          <p:nvPr>
            <p:ph type="sldNum" sz="quarter" idx="10"/>
          </p:nvPr>
        </p:nvSpPr>
        <p:spPr>
          <a:xfrm>
            <a:off x="8382000" y="6629400"/>
            <a:ext cx="762000" cy="152400"/>
          </a:xfrm>
        </p:spPr>
        <p:txBody>
          <a:bodyPr/>
          <a:lstStyle/>
          <a:p>
            <a:pPr algn="r">
              <a:defRPr/>
            </a:pPr>
            <a:fld id="{A506B19E-D41C-4447-AC82-EE4B73BE5054}" type="slidenum">
              <a:rPr lang="en-US" sz="900" i="0" smtClean="0"/>
              <a:pPr algn="r">
                <a:defRPr/>
              </a:pPr>
              <a:t>13</a:t>
            </a:fld>
            <a:endParaRPr lang="en-US" sz="900" i="0" dirty="0" smtClean="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Rectangle 43"/>
          <p:cNvSpPr>
            <a:spLocks noChangeArrowheads="1"/>
          </p:cNvSpPr>
          <p:nvPr/>
        </p:nvSpPr>
        <p:spPr bwMode="auto">
          <a:xfrm>
            <a:off x="0" y="0"/>
            <a:ext cx="9144000" cy="889000"/>
          </a:xfrm>
          <a:prstGeom prst="rect">
            <a:avLst/>
          </a:prstGeom>
          <a:noFill/>
          <a:ln w="9525">
            <a:noFill/>
            <a:miter lim="800000"/>
            <a:headEnd/>
            <a:tailEnd/>
          </a:ln>
        </p:spPr>
        <p:txBody>
          <a:bodyPr/>
          <a:lstStyle/>
          <a:p>
            <a:pPr algn="ctr" eaLnBrk="0" hangingPunct="0"/>
            <a:r>
              <a:rPr lang="en-US" sz="2800" i="0" dirty="0" smtClean="0">
                <a:solidFill>
                  <a:srgbClr val="FF0000"/>
                </a:solidFill>
              </a:rPr>
              <a:t>t-FIDA upgrade was implemented in 2011</a:t>
            </a:r>
            <a:endParaRPr lang="en-US" sz="2800" i="0" dirty="0" smtClean="0">
              <a:solidFill>
                <a:srgbClr val="FF0000"/>
              </a:solidFill>
              <a:latin typeface="Helvetica Neue" charset="0"/>
              <a:ea typeface="ヒラギノ角ゴ Pro W3" charset="-128"/>
            </a:endParaRPr>
          </a:p>
          <a:p>
            <a:pPr algn="ctr" eaLnBrk="0" hangingPunct="0"/>
            <a:r>
              <a:rPr lang="en-US" sz="2400" i="0" dirty="0" smtClean="0">
                <a:solidFill>
                  <a:srgbClr val="0000CC"/>
                </a:solidFill>
                <a:latin typeface="Helvetica Neue" charset="0"/>
                <a:ea typeface="ヒラギノ角ゴ Pro W3" charset="-128"/>
              </a:rPr>
              <a:t>Energetic </a:t>
            </a:r>
            <a:r>
              <a:rPr lang="en-US" sz="2400" i="0" dirty="0">
                <a:solidFill>
                  <a:srgbClr val="0000CC"/>
                </a:solidFill>
                <a:latin typeface="Helvetica Neue" charset="0"/>
                <a:ea typeface="ヒラギノ角ゴ Pro W3" charset="-128"/>
              </a:rPr>
              <a:t>Particle Capability for </a:t>
            </a:r>
            <a:r>
              <a:rPr lang="en-US" sz="2400" i="0" dirty="0">
                <a:solidFill>
                  <a:srgbClr val="0000CC"/>
                </a:solidFill>
                <a:latin typeface="Symbol" pitchFamily="18" charset="2"/>
                <a:ea typeface="ヒラギノ角ゴ Pro W3" charset="-128"/>
              </a:rPr>
              <a:t>a</a:t>
            </a:r>
            <a:r>
              <a:rPr lang="en-US" sz="2400" i="0" dirty="0">
                <a:solidFill>
                  <a:srgbClr val="0000CC"/>
                </a:solidFill>
                <a:latin typeface="Helvetica Neue" charset="0"/>
                <a:ea typeface="ヒラギノ角ゴ Pro W3" charset="-128"/>
              </a:rPr>
              <a:t>-Physics and NBI </a:t>
            </a:r>
            <a:r>
              <a:rPr lang="en-US" sz="2400" i="0" dirty="0" smtClean="0">
                <a:solidFill>
                  <a:srgbClr val="0000CC"/>
                </a:solidFill>
                <a:latin typeface="Helvetica Neue" charset="0"/>
                <a:ea typeface="ヒラギノ角ゴ Pro W3" charset="-128"/>
              </a:rPr>
              <a:t>CD</a:t>
            </a:r>
            <a:endParaRPr lang="en-US" sz="2400" i="0" dirty="0">
              <a:solidFill>
                <a:srgbClr val="0000CC"/>
              </a:solidFill>
              <a:latin typeface="Helvetica Neue" charset="0"/>
              <a:ea typeface="ヒラギノ角ゴ Pro W3" charset="-128"/>
            </a:endParaRPr>
          </a:p>
        </p:txBody>
      </p:sp>
      <p:pic>
        <p:nvPicPr>
          <p:cNvPr id="37894" name="Picture 7"/>
          <p:cNvPicPr>
            <a:picLocks noChangeAspect="1" noChangeArrowheads="1"/>
          </p:cNvPicPr>
          <p:nvPr/>
        </p:nvPicPr>
        <p:blipFill>
          <a:blip r:embed="rId3" cstate="print"/>
          <a:srcRect/>
          <a:stretch>
            <a:fillRect/>
          </a:stretch>
        </p:blipFill>
        <p:spPr bwMode="auto">
          <a:xfrm>
            <a:off x="1109663" y="1682750"/>
            <a:ext cx="3109912" cy="2520950"/>
          </a:xfrm>
          <a:prstGeom prst="rect">
            <a:avLst/>
          </a:prstGeom>
          <a:noFill/>
          <a:ln w="9525">
            <a:noFill/>
            <a:miter lim="800000"/>
            <a:headEnd/>
            <a:tailEnd/>
          </a:ln>
        </p:spPr>
      </p:pic>
      <p:sp>
        <p:nvSpPr>
          <p:cNvPr id="37895" name="Rectangle 56"/>
          <p:cNvSpPr>
            <a:spLocks noChangeArrowheads="1"/>
          </p:cNvSpPr>
          <p:nvPr/>
        </p:nvSpPr>
        <p:spPr bwMode="auto">
          <a:xfrm>
            <a:off x="825500" y="1027113"/>
            <a:ext cx="4254500" cy="581025"/>
          </a:xfrm>
          <a:prstGeom prst="rect">
            <a:avLst/>
          </a:prstGeom>
          <a:noFill/>
          <a:ln w="9525">
            <a:noFill/>
            <a:miter lim="800000"/>
            <a:headEnd/>
            <a:tailEnd/>
          </a:ln>
        </p:spPr>
        <p:txBody>
          <a:bodyPr lIns="91423" tIns="45712" rIns="91423" bIns="45712">
            <a:spAutoFit/>
          </a:bodyPr>
          <a:lstStyle/>
          <a:p>
            <a:pPr algn="ctr" defTabSz="912813" eaLnBrk="0" hangingPunct="0"/>
            <a:r>
              <a:rPr lang="en-US" sz="1600" i="0">
                <a:solidFill>
                  <a:schemeClr val="tx1"/>
                </a:solidFill>
                <a:latin typeface="Helvetica Neue" charset="0"/>
              </a:rPr>
              <a:t>Fast Ion D-Alpha Diagnostic Providing Crucial Energetic Particle Data</a:t>
            </a:r>
            <a:endParaRPr lang="en-US" sz="1600" i="0">
              <a:solidFill>
                <a:srgbClr val="0000FF"/>
              </a:solidFill>
              <a:latin typeface="Helvetica Neue" charset="0"/>
            </a:endParaRPr>
          </a:p>
        </p:txBody>
      </p:sp>
      <p:sp>
        <p:nvSpPr>
          <p:cNvPr id="37896" name="Text Box 58"/>
          <p:cNvSpPr txBox="1">
            <a:spLocks noChangeArrowheads="1"/>
          </p:cNvSpPr>
          <p:nvPr/>
        </p:nvSpPr>
        <p:spPr bwMode="auto">
          <a:xfrm>
            <a:off x="3543300" y="3924300"/>
            <a:ext cx="1041400" cy="304800"/>
          </a:xfrm>
          <a:prstGeom prst="rect">
            <a:avLst/>
          </a:prstGeom>
          <a:solidFill>
            <a:srgbClr val="DBE396"/>
          </a:solidFill>
          <a:ln w="9525">
            <a:noFill/>
            <a:miter lim="800000"/>
            <a:headEnd/>
            <a:tailEnd/>
          </a:ln>
        </p:spPr>
        <p:txBody>
          <a:bodyPr>
            <a:spAutoFit/>
          </a:bodyPr>
          <a:lstStyle/>
          <a:p>
            <a:pPr eaLnBrk="0" hangingPunct="0"/>
            <a:r>
              <a:rPr lang="en-US" sz="1400" i="0">
                <a:solidFill>
                  <a:schemeClr val="tx1"/>
                </a:solidFill>
              </a:rPr>
              <a:t>UC Irvine</a:t>
            </a:r>
          </a:p>
        </p:txBody>
      </p:sp>
      <p:pic>
        <p:nvPicPr>
          <p:cNvPr id="37897" name="Picture 50"/>
          <p:cNvPicPr>
            <a:picLocks noChangeAspect="1" noChangeArrowheads="1"/>
          </p:cNvPicPr>
          <p:nvPr/>
        </p:nvPicPr>
        <p:blipFill>
          <a:blip r:embed="rId4" cstate="print"/>
          <a:srcRect/>
          <a:stretch>
            <a:fillRect/>
          </a:stretch>
        </p:blipFill>
        <p:spPr bwMode="auto">
          <a:xfrm>
            <a:off x="4632325" y="1643063"/>
            <a:ext cx="2720975" cy="2801937"/>
          </a:xfrm>
          <a:prstGeom prst="rect">
            <a:avLst/>
          </a:prstGeom>
          <a:noFill/>
          <a:ln w="9525">
            <a:noFill/>
            <a:miter lim="800000"/>
            <a:headEnd/>
            <a:tailEnd/>
          </a:ln>
        </p:spPr>
      </p:pic>
      <p:sp>
        <p:nvSpPr>
          <p:cNvPr id="37898" name="Rectangle 56"/>
          <p:cNvSpPr>
            <a:spLocks noChangeArrowheads="1"/>
          </p:cNvSpPr>
          <p:nvPr/>
        </p:nvSpPr>
        <p:spPr bwMode="auto">
          <a:xfrm>
            <a:off x="4102100" y="1166813"/>
            <a:ext cx="3797300" cy="336550"/>
          </a:xfrm>
          <a:prstGeom prst="rect">
            <a:avLst/>
          </a:prstGeom>
          <a:noFill/>
          <a:ln w="9525">
            <a:noFill/>
            <a:miter lim="800000"/>
            <a:headEnd/>
            <a:tailEnd/>
          </a:ln>
        </p:spPr>
        <p:txBody>
          <a:bodyPr lIns="91423" tIns="45712" rIns="91423" bIns="45712">
            <a:spAutoFit/>
          </a:bodyPr>
          <a:lstStyle/>
          <a:p>
            <a:pPr algn="ctr" defTabSz="912813" eaLnBrk="0" hangingPunct="0"/>
            <a:r>
              <a:rPr lang="en-US" sz="1600" i="0">
                <a:solidFill>
                  <a:schemeClr val="tx1"/>
                </a:solidFill>
                <a:latin typeface="Helvetica Neue" charset="0"/>
              </a:rPr>
              <a:t>Tangential FIDA Views</a:t>
            </a:r>
            <a:endParaRPr lang="en-US" sz="1600" i="0">
              <a:solidFill>
                <a:srgbClr val="0000FF"/>
              </a:solidFill>
              <a:latin typeface="Helvetica Neue" charset="0"/>
            </a:endParaRPr>
          </a:p>
        </p:txBody>
      </p:sp>
      <p:sp>
        <p:nvSpPr>
          <p:cNvPr id="37899" name="TextBox 11"/>
          <p:cNvSpPr txBox="1">
            <a:spLocks noChangeArrowheads="1"/>
          </p:cNvSpPr>
          <p:nvPr/>
        </p:nvSpPr>
        <p:spPr bwMode="auto">
          <a:xfrm>
            <a:off x="127000" y="4638675"/>
            <a:ext cx="8851900" cy="1692275"/>
          </a:xfrm>
          <a:prstGeom prst="rect">
            <a:avLst/>
          </a:prstGeom>
          <a:solidFill>
            <a:srgbClr val="C2FFF0"/>
          </a:solidFill>
          <a:ln w="9525">
            <a:solidFill>
              <a:srgbClr val="000000"/>
            </a:solidFill>
            <a:miter lim="800000"/>
            <a:headEnd/>
            <a:tailEnd/>
          </a:ln>
        </p:spPr>
        <p:txBody>
          <a:bodyPr>
            <a:spAutoFit/>
          </a:bodyPr>
          <a:lstStyle/>
          <a:p>
            <a:pPr marL="177800" indent="-177800">
              <a:spcBef>
                <a:spcPct val="25000"/>
              </a:spcBef>
            </a:pPr>
            <a:r>
              <a:rPr lang="en-US" sz="1600" i="0"/>
              <a:t>• A new tangential Fast-Ion Deuterium-Alpha (t-FIDA)  diagnostic, with a view mostly tangential to the B field, has been built, installed and commissioned in FY 2011.</a:t>
            </a:r>
          </a:p>
          <a:p>
            <a:pPr marL="177800" indent="-177800">
              <a:spcBef>
                <a:spcPct val="25000"/>
              </a:spcBef>
            </a:pPr>
            <a:r>
              <a:rPr lang="en-US" sz="1600" i="0"/>
              <a:t>• Complements the vertical FIDA, as it measured fast ions parallel to B, particularly valuable for non-inductive current drive research in the NSTX Upgrade.</a:t>
            </a:r>
          </a:p>
          <a:p>
            <a:pPr marL="177800" indent="-177800">
              <a:spcBef>
                <a:spcPct val="25000"/>
              </a:spcBef>
            </a:pPr>
            <a:r>
              <a:rPr lang="en-US" sz="1600" i="0"/>
              <a:t>• The observation geometry with both active and background views has been aligned to an accuracy &lt; 5 mm at the measurement location. </a:t>
            </a:r>
          </a:p>
        </p:txBody>
      </p:sp>
      <p:sp>
        <p:nvSpPr>
          <p:cNvPr id="12" name="TextBox 48"/>
          <p:cNvSpPr txBox="1">
            <a:spLocks noChangeArrowheads="1"/>
          </p:cNvSpPr>
          <p:nvPr/>
        </p:nvSpPr>
        <p:spPr bwMode="auto">
          <a:xfrm>
            <a:off x="5105400" y="3840162"/>
            <a:ext cx="946150" cy="274638"/>
          </a:xfrm>
          <a:prstGeom prst="rect">
            <a:avLst/>
          </a:prstGeom>
          <a:solidFill>
            <a:srgbClr val="FFFFFF"/>
          </a:solidFill>
          <a:ln w="9525">
            <a:noFill/>
            <a:miter lim="800000"/>
            <a:headEnd/>
            <a:tailEnd/>
          </a:ln>
        </p:spPr>
        <p:txBody>
          <a:bodyPr wrap="none">
            <a:spAutoFit/>
          </a:bodyPr>
          <a:lstStyle/>
          <a:p>
            <a:pPr>
              <a:spcBef>
                <a:spcPct val="20000"/>
              </a:spcBef>
            </a:pPr>
            <a:r>
              <a:rPr lang="en-US" dirty="0">
                <a:solidFill>
                  <a:srgbClr val="0000FF"/>
                </a:solidFill>
              </a:rPr>
              <a:t>Tangential</a:t>
            </a:r>
          </a:p>
        </p:txBody>
      </p:sp>
      <p:sp>
        <p:nvSpPr>
          <p:cNvPr id="13" name="TextBox 47"/>
          <p:cNvSpPr txBox="1">
            <a:spLocks noChangeArrowheads="1"/>
          </p:cNvSpPr>
          <p:nvPr/>
        </p:nvSpPr>
        <p:spPr bwMode="auto">
          <a:xfrm>
            <a:off x="5105400" y="2634734"/>
            <a:ext cx="733599" cy="184666"/>
          </a:xfrm>
          <a:prstGeom prst="rect">
            <a:avLst/>
          </a:prstGeom>
          <a:solidFill>
            <a:srgbClr val="FFFFFF"/>
          </a:solidFill>
          <a:ln w="9525">
            <a:noFill/>
            <a:miter lim="800000"/>
            <a:headEnd/>
            <a:tailEnd/>
          </a:ln>
        </p:spPr>
        <p:txBody>
          <a:bodyPr wrap="none" tIns="0" bIns="0">
            <a:spAutoFit/>
          </a:bodyPr>
          <a:lstStyle/>
          <a:p>
            <a:pPr>
              <a:spcBef>
                <a:spcPct val="20000"/>
              </a:spcBef>
            </a:pPr>
            <a:r>
              <a:rPr lang="en-US" dirty="0">
                <a:solidFill>
                  <a:srgbClr val="0000FF"/>
                </a:solidFill>
              </a:rPr>
              <a:t>Vertical</a:t>
            </a:r>
          </a:p>
        </p:txBody>
      </p:sp>
      <p:sp>
        <p:nvSpPr>
          <p:cNvPr id="14" name="Slide Number Placeholder 3"/>
          <p:cNvSpPr>
            <a:spLocks noGrp="1"/>
          </p:cNvSpPr>
          <p:nvPr>
            <p:ph type="sldNum" sz="quarter" idx="10"/>
          </p:nvPr>
        </p:nvSpPr>
        <p:spPr>
          <a:xfrm>
            <a:off x="8382000" y="6629400"/>
            <a:ext cx="762000" cy="152400"/>
          </a:xfrm>
        </p:spPr>
        <p:txBody>
          <a:bodyPr/>
          <a:lstStyle/>
          <a:p>
            <a:pPr algn="r">
              <a:defRPr/>
            </a:pPr>
            <a:fld id="{A506B19E-D41C-4447-AC82-EE4B73BE5054}" type="slidenum">
              <a:rPr lang="en-US" sz="900" i="0" smtClean="0"/>
              <a:pPr algn="r">
                <a:defRPr/>
              </a:pPr>
              <a:t>14</a:t>
            </a:fld>
            <a:endParaRPr lang="en-US" sz="900" i="0" dirty="0" smtClean="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Rectangle 2"/>
          <p:cNvSpPr>
            <a:spLocks noGrp="1" noChangeArrowheads="1"/>
          </p:cNvSpPr>
          <p:nvPr>
            <p:ph type="title"/>
          </p:nvPr>
        </p:nvSpPr>
        <p:spPr bwMode="auto">
          <a:xfrm>
            <a:off x="0" y="1"/>
            <a:ext cx="9144000" cy="954107"/>
          </a:xfrm>
          <a:noFill/>
          <a:ln>
            <a:miter lim="800000"/>
            <a:headEnd/>
            <a:tailEnd/>
          </a:ln>
        </p:spPr>
        <p:txBody>
          <a:bodyPr wrap="square" lIns="91440" tIns="45720" rIns="91440" bIns="45720" numCol="1" anchor="t" anchorCtr="0" compatLnSpc="1">
            <a:prstTxWarp prst="textNoShape">
              <a:avLst/>
            </a:prstTxWarp>
            <a:spAutoFit/>
          </a:bodyPr>
          <a:lstStyle/>
          <a:p>
            <a:r>
              <a:rPr lang="en-US" sz="2800" dirty="0" smtClean="0">
                <a:solidFill>
                  <a:srgbClr val="0000CC"/>
                </a:solidFill>
                <a:ea typeface="ＭＳ Ｐゴシック" pitchFamily="34" charset="-128"/>
              </a:rPr>
              <a:t>Additional Facility and Diagnostic Capabilities Led by Collaborators Became Available in FY 2011</a:t>
            </a:r>
          </a:p>
        </p:txBody>
      </p:sp>
      <p:sp>
        <p:nvSpPr>
          <p:cNvPr id="39940" name="TextBox 8"/>
          <p:cNvSpPr txBox="1">
            <a:spLocks noChangeArrowheads="1"/>
          </p:cNvSpPr>
          <p:nvPr/>
        </p:nvSpPr>
        <p:spPr bwMode="auto">
          <a:xfrm>
            <a:off x="127000" y="1041400"/>
            <a:ext cx="8877300" cy="5218113"/>
          </a:xfrm>
          <a:prstGeom prst="rect">
            <a:avLst/>
          </a:prstGeom>
          <a:noFill/>
          <a:ln w="9525">
            <a:noFill/>
            <a:miter lim="800000"/>
            <a:headEnd/>
            <a:tailEnd/>
          </a:ln>
        </p:spPr>
        <p:txBody>
          <a:bodyPr>
            <a:spAutoFit/>
          </a:bodyPr>
          <a:lstStyle/>
          <a:p>
            <a:pPr marL="228600" indent="-228600">
              <a:spcBef>
                <a:spcPts val="600"/>
              </a:spcBef>
            </a:pPr>
            <a:r>
              <a:rPr lang="en-US" sz="1800" i="0">
                <a:solidFill>
                  <a:srgbClr val="000000"/>
                </a:solidFill>
              </a:rPr>
              <a:t>• Upgraded 32 channel Beam Emission Spectroscopy diagnostic system (U. Wisc.) for low-k turbulence and transport research.  </a:t>
            </a:r>
          </a:p>
          <a:p>
            <a:pPr marL="228600" indent="-228600">
              <a:spcBef>
                <a:spcPts val="600"/>
              </a:spcBef>
            </a:pPr>
            <a:r>
              <a:rPr lang="en-US" sz="1800" i="0">
                <a:solidFill>
                  <a:srgbClr val="000000"/>
                </a:solidFill>
              </a:rPr>
              <a:t>• A high resolution tangential Multi-Energy SXR (ME-SXR) array (JHU) for an improved diagnostic of the edge / H-mode pedestal plasma. </a:t>
            </a:r>
          </a:p>
          <a:p>
            <a:pPr marL="228600" indent="-228600">
              <a:spcBef>
                <a:spcPts val="600"/>
              </a:spcBef>
            </a:pPr>
            <a:r>
              <a:rPr lang="en-US" sz="1800" i="0">
                <a:solidFill>
                  <a:srgbClr val="000000"/>
                </a:solidFill>
              </a:rPr>
              <a:t>• Real time density measurement by the FIReTIP system (UCD) to be utilized for density feedback control. </a:t>
            </a:r>
          </a:p>
          <a:p>
            <a:pPr marL="228600" indent="-228600">
              <a:spcBef>
                <a:spcPts val="600"/>
              </a:spcBef>
            </a:pPr>
            <a:r>
              <a:rPr lang="en-US" sz="1800" i="0">
                <a:solidFill>
                  <a:srgbClr val="000000"/>
                </a:solidFill>
              </a:rPr>
              <a:t>• A wide angle, 30 Hz infrared camera system, two tile-mounted eroding thermocouples (response time ~ 1 ms) near the PFC surface, and a set of 16 new filterscope chords (ORNL) were implemented.  </a:t>
            </a:r>
          </a:p>
          <a:p>
            <a:pPr marL="228600" indent="-228600">
              <a:spcBef>
                <a:spcPts val="600"/>
              </a:spcBef>
            </a:pPr>
            <a:r>
              <a:rPr lang="en-US" sz="1800" i="0">
                <a:solidFill>
                  <a:srgbClr val="000000"/>
                </a:solidFill>
              </a:rPr>
              <a:t>• A new vacuum-ultraviolet divertor spectrometer (SPRED), a new near-infrared spectrometer, and a new optical Penning gauge (LLNL) for divertor-boundary research.</a:t>
            </a:r>
          </a:p>
          <a:p>
            <a:pPr marL="228600" indent="-228600">
              <a:spcBef>
                <a:spcPts val="600"/>
              </a:spcBef>
            </a:pPr>
            <a:r>
              <a:rPr lang="en-US" sz="1800" i="0">
                <a:solidFill>
                  <a:srgbClr val="000000"/>
                </a:solidFill>
              </a:rPr>
              <a:t>• Massive gas injector (MGI) at two different poloidal locations (U. Wash.) for disruption control optimization.  NSTX can offer new insights by injecting gas into the private flux and lower x-point regions.</a:t>
            </a:r>
          </a:p>
          <a:p>
            <a:pPr marL="228600" indent="-228600">
              <a:spcBef>
                <a:spcPts val="600"/>
              </a:spcBef>
            </a:pPr>
            <a:r>
              <a:rPr lang="en-US" sz="1800" i="0">
                <a:solidFill>
                  <a:srgbClr val="000000"/>
                </a:solidFill>
              </a:rPr>
              <a:t>• A single-channel 288 GHz radial polarimeter/interferometer (UCLA) on a Bay G midplane port on NSTX for MHD driven magnetic fluctuations.  </a:t>
            </a:r>
          </a:p>
        </p:txBody>
      </p:sp>
      <p:sp>
        <p:nvSpPr>
          <p:cNvPr id="5" name="Slide Number Placeholder 3"/>
          <p:cNvSpPr>
            <a:spLocks noGrp="1"/>
          </p:cNvSpPr>
          <p:nvPr>
            <p:ph type="sldNum" sz="quarter" idx="10"/>
          </p:nvPr>
        </p:nvSpPr>
        <p:spPr>
          <a:xfrm>
            <a:off x="8382000" y="6629400"/>
            <a:ext cx="762000" cy="152400"/>
          </a:xfrm>
        </p:spPr>
        <p:txBody>
          <a:bodyPr/>
          <a:lstStyle/>
          <a:p>
            <a:pPr algn="r">
              <a:defRPr/>
            </a:pPr>
            <a:fld id="{A506B19E-D41C-4447-AC82-EE4B73BE5054}" type="slidenum">
              <a:rPr lang="en-US" sz="900" i="0" smtClean="0"/>
              <a:pPr algn="r">
                <a:defRPr/>
              </a:pPr>
              <a:t>15</a:t>
            </a:fld>
            <a:endParaRPr lang="en-US" sz="900" i="0" dirty="0" smtClean="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3"/>
          <p:cNvSpPr>
            <a:spLocks noChangeArrowheads="1"/>
          </p:cNvSpPr>
          <p:nvPr/>
        </p:nvSpPr>
        <p:spPr bwMode="auto">
          <a:xfrm>
            <a:off x="0" y="-15875"/>
            <a:ext cx="9144000" cy="914400"/>
          </a:xfrm>
          <a:prstGeom prst="rect">
            <a:avLst/>
          </a:prstGeom>
          <a:noFill/>
          <a:ln w="9525">
            <a:noFill/>
            <a:miter lim="800000"/>
            <a:headEnd/>
            <a:tailEnd/>
          </a:ln>
        </p:spPr>
        <p:txBody>
          <a:bodyPr anchor="ctr"/>
          <a:lstStyle/>
          <a:p>
            <a:pPr algn="ctr"/>
            <a:r>
              <a:rPr lang="en-US" sz="2800" i="0" dirty="0">
                <a:solidFill>
                  <a:srgbClr val="FF0000"/>
                </a:solidFill>
              </a:rPr>
              <a:t>Strong Publications and Conference Participations</a:t>
            </a:r>
            <a:r>
              <a:rPr lang="en-US" sz="2800" i="0" dirty="0"/>
              <a:t/>
            </a:r>
            <a:br>
              <a:rPr lang="en-US" sz="2800" i="0" dirty="0"/>
            </a:br>
            <a:r>
              <a:rPr lang="en-US" sz="2400" i="0" dirty="0">
                <a:solidFill>
                  <a:srgbClr val="0000CC"/>
                </a:solidFill>
              </a:rPr>
              <a:t>Growing Number of Highly Capable Young Researchers</a:t>
            </a:r>
            <a:endParaRPr lang="en-US" sz="2800" i="0" dirty="0">
              <a:solidFill>
                <a:srgbClr val="0000CC"/>
              </a:solidFill>
            </a:endParaRPr>
          </a:p>
        </p:txBody>
      </p:sp>
      <p:sp>
        <p:nvSpPr>
          <p:cNvPr id="45121" name="TextBox 10"/>
          <p:cNvSpPr txBox="1">
            <a:spLocks noChangeArrowheads="1"/>
          </p:cNvSpPr>
          <p:nvPr/>
        </p:nvSpPr>
        <p:spPr bwMode="auto">
          <a:xfrm>
            <a:off x="190500" y="1476375"/>
            <a:ext cx="8801100" cy="4862513"/>
          </a:xfrm>
          <a:prstGeom prst="rect">
            <a:avLst/>
          </a:prstGeom>
          <a:solidFill>
            <a:srgbClr val="CCECFF"/>
          </a:solidFill>
          <a:ln w="9525">
            <a:solidFill>
              <a:srgbClr val="0000FF"/>
            </a:solidFill>
            <a:miter lim="800000"/>
            <a:headEnd/>
            <a:tailEnd/>
          </a:ln>
        </p:spPr>
        <p:txBody>
          <a:bodyPr>
            <a:spAutoFit/>
          </a:bodyPr>
          <a:lstStyle/>
          <a:p>
            <a:pPr>
              <a:spcAft>
                <a:spcPts val="300"/>
              </a:spcAft>
            </a:pPr>
            <a:r>
              <a:rPr lang="en-US" sz="2000" i="0" dirty="0">
                <a:solidFill>
                  <a:schemeClr val="tx1"/>
                </a:solidFill>
              </a:rPr>
              <a:t>Publications:</a:t>
            </a:r>
          </a:p>
          <a:p>
            <a:pPr>
              <a:spcAft>
                <a:spcPts val="300"/>
              </a:spcAft>
            </a:pPr>
            <a:r>
              <a:rPr lang="en-US" sz="1800" i="0" dirty="0">
                <a:solidFill>
                  <a:srgbClr val="0000CC"/>
                </a:solidFill>
              </a:rPr>
              <a:t>• </a:t>
            </a:r>
            <a:r>
              <a:rPr lang="en-US" sz="1800" i="0" dirty="0" smtClean="0">
                <a:solidFill>
                  <a:srgbClr val="0000CC"/>
                </a:solidFill>
              </a:rPr>
              <a:t>58 papers published in 2011 with 15 additional manuscripts being reviewed.</a:t>
            </a:r>
          </a:p>
          <a:p>
            <a:pPr>
              <a:spcAft>
                <a:spcPts val="300"/>
              </a:spcAft>
            </a:pPr>
            <a:r>
              <a:rPr lang="en-US" sz="1800" i="0" dirty="0" smtClean="0">
                <a:solidFill>
                  <a:srgbClr val="0000CC"/>
                </a:solidFill>
              </a:rPr>
              <a:t>• Six PRLs published in 2011 four of which were led by junior researchers</a:t>
            </a:r>
          </a:p>
          <a:p>
            <a:pPr>
              <a:spcAft>
                <a:spcPts val="300"/>
              </a:spcAft>
            </a:pPr>
            <a:r>
              <a:rPr lang="en-US" sz="2000" i="0" dirty="0" smtClean="0">
                <a:solidFill>
                  <a:srgbClr val="000000"/>
                </a:solidFill>
              </a:rPr>
              <a:t>IAEA and invited talks:</a:t>
            </a:r>
          </a:p>
          <a:p>
            <a:pPr>
              <a:spcAft>
                <a:spcPts val="300"/>
              </a:spcAft>
            </a:pPr>
            <a:r>
              <a:rPr lang="en-US" sz="1800" i="0" dirty="0" smtClean="0">
                <a:solidFill>
                  <a:srgbClr val="0000CC"/>
                </a:solidFill>
              </a:rPr>
              <a:t>• 25 papers presented at 2010 IAEA meeting, the most for NSTX.</a:t>
            </a:r>
          </a:p>
          <a:p>
            <a:pPr>
              <a:spcAft>
                <a:spcPts val="300"/>
              </a:spcAft>
            </a:pPr>
            <a:r>
              <a:rPr lang="en-US" sz="1800" i="0" dirty="0" smtClean="0">
                <a:solidFill>
                  <a:srgbClr val="0000CC"/>
                </a:solidFill>
              </a:rPr>
              <a:t>• 10 invited papers presented at 2010 APS meeting, the most for NSTX.</a:t>
            </a:r>
          </a:p>
          <a:p>
            <a:pPr>
              <a:spcAft>
                <a:spcPts val="300"/>
              </a:spcAft>
            </a:pPr>
            <a:r>
              <a:rPr lang="en-US" sz="1800" i="0" dirty="0" smtClean="0">
                <a:solidFill>
                  <a:srgbClr val="0000CC"/>
                </a:solidFill>
              </a:rPr>
              <a:t>• 12 invited talks given at other conferences.</a:t>
            </a:r>
          </a:p>
          <a:p>
            <a:pPr>
              <a:spcAft>
                <a:spcPts val="300"/>
              </a:spcAft>
            </a:pPr>
            <a:r>
              <a:rPr lang="en-US" sz="2000" i="0" dirty="0" smtClean="0">
                <a:solidFill>
                  <a:srgbClr val="000000"/>
                </a:solidFill>
              </a:rPr>
              <a:t>Honors </a:t>
            </a:r>
            <a:r>
              <a:rPr lang="en-US" sz="2000" i="0" dirty="0">
                <a:solidFill>
                  <a:srgbClr val="000000"/>
                </a:solidFill>
              </a:rPr>
              <a:t>and Recognitions:</a:t>
            </a:r>
          </a:p>
          <a:p>
            <a:pPr>
              <a:spcAft>
                <a:spcPts val="300"/>
              </a:spcAft>
            </a:pPr>
            <a:r>
              <a:rPr lang="en-US" sz="1800" i="0" dirty="0">
                <a:solidFill>
                  <a:srgbClr val="0000CC"/>
                </a:solidFill>
              </a:rPr>
              <a:t>• </a:t>
            </a:r>
            <a:r>
              <a:rPr lang="en-US" sz="1600" i="0" dirty="0">
                <a:solidFill>
                  <a:srgbClr val="0000CC"/>
                </a:solidFill>
              </a:rPr>
              <a:t>S. </a:t>
            </a:r>
            <a:r>
              <a:rPr lang="en-US" sz="1600" i="0" dirty="0" err="1">
                <a:solidFill>
                  <a:srgbClr val="0000CC"/>
                </a:solidFill>
              </a:rPr>
              <a:t>Sabbagh</a:t>
            </a:r>
            <a:r>
              <a:rPr lang="en-US" sz="1600" i="0" dirty="0">
                <a:solidFill>
                  <a:srgbClr val="0000CC"/>
                </a:solidFill>
              </a:rPr>
              <a:t> (Columbia) was honored at IAEA for his Nuclear Fusion Paper Award.    </a:t>
            </a:r>
          </a:p>
          <a:p>
            <a:pPr>
              <a:spcAft>
                <a:spcPts val="300"/>
              </a:spcAft>
            </a:pPr>
            <a:r>
              <a:rPr lang="en-US" sz="1600" i="0" dirty="0" smtClean="0">
                <a:solidFill>
                  <a:srgbClr val="0000CC"/>
                </a:solidFill>
              </a:rPr>
              <a:t>• </a:t>
            </a:r>
            <a:r>
              <a:rPr lang="en-US" sz="1600" i="0" dirty="0">
                <a:solidFill>
                  <a:srgbClr val="0000CC"/>
                </a:solidFill>
              </a:rPr>
              <a:t>J. Menard (PPPL) and S. </a:t>
            </a:r>
            <a:r>
              <a:rPr lang="en-US" sz="1600" i="0" dirty="0" err="1">
                <a:solidFill>
                  <a:srgbClr val="0000CC"/>
                </a:solidFill>
              </a:rPr>
              <a:t>Sabbagh</a:t>
            </a:r>
            <a:r>
              <a:rPr lang="en-US" sz="1600" i="0" dirty="0">
                <a:solidFill>
                  <a:srgbClr val="0000CC"/>
                </a:solidFill>
              </a:rPr>
              <a:t> (Columbia) were elected APS-DPP Fellows.</a:t>
            </a:r>
          </a:p>
          <a:p>
            <a:pPr>
              <a:spcAft>
                <a:spcPts val="300"/>
              </a:spcAft>
            </a:pPr>
            <a:r>
              <a:rPr lang="en-US" sz="1600" i="0" dirty="0">
                <a:solidFill>
                  <a:srgbClr val="0000CC"/>
                </a:solidFill>
              </a:rPr>
              <a:t>• J-K Park (PPPL) received the </a:t>
            </a:r>
            <a:r>
              <a:rPr lang="en-US" sz="1600" i="0" dirty="0" err="1">
                <a:solidFill>
                  <a:srgbClr val="0000CC"/>
                </a:solidFill>
              </a:rPr>
              <a:t>Rosenbluth</a:t>
            </a:r>
            <a:r>
              <a:rPr lang="en-US" sz="1600" i="0" dirty="0">
                <a:solidFill>
                  <a:srgbClr val="0000CC"/>
                </a:solidFill>
              </a:rPr>
              <a:t> Outstanding Doctoral Thesis Award. </a:t>
            </a:r>
          </a:p>
          <a:p>
            <a:pPr marL="119063" indent="-119063">
              <a:spcAft>
                <a:spcPts val="300"/>
              </a:spcAft>
            </a:pPr>
            <a:r>
              <a:rPr lang="en-US" sz="1600" i="0" dirty="0">
                <a:solidFill>
                  <a:srgbClr val="0000CC"/>
                </a:solidFill>
              </a:rPr>
              <a:t>• J-K Park received the 2011 Outstanding Young Researcher Award (OYRA) from Association of Korean Physicists in America (AKPA)</a:t>
            </a:r>
          </a:p>
          <a:p>
            <a:pPr marL="119063" indent="-119063">
              <a:spcAft>
                <a:spcPts val="300"/>
              </a:spcAft>
            </a:pPr>
            <a:r>
              <a:rPr lang="en-US" sz="1600" i="0" dirty="0">
                <a:solidFill>
                  <a:srgbClr val="0000CC"/>
                </a:solidFill>
              </a:rPr>
              <a:t>• NSTX received the State of New Jersey Commissioner of Labor and Workforce Development’s 2010 Continued Excellence Award for working 10 consecutive years (2,011,666 hours) without an away from work lost time injury/illness case.</a:t>
            </a:r>
          </a:p>
        </p:txBody>
      </p:sp>
      <p:sp>
        <p:nvSpPr>
          <p:cNvPr id="41989" name="Rectangle 11"/>
          <p:cNvSpPr>
            <a:spLocks noChangeArrowheads="1"/>
          </p:cNvSpPr>
          <p:nvPr/>
        </p:nvSpPr>
        <p:spPr bwMode="auto">
          <a:xfrm>
            <a:off x="457200" y="976313"/>
            <a:ext cx="8280400" cy="400050"/>
          </a:xfrm>
          <a:prstGeom prst="rect">
            <a:avLst/>
          </a:prstGeom>
          <a:solidFill>
            <a:srgbClr val="FFFF00"/>
          </a:solidFill>
          <a:ln w="9525">
            <a:solidFill>
              <a:schemeClr val="tx1"/>
            </a:solidFill>
            <a:miter lim="800000"/>
            <a:headEnd/>
            <a:tailEnd/>
          </a:ln>
        </p:spPr>
        <p:txBody>
          <a:bodyPr>
            <a:spAutoFit/>
          </a:bodyPr>
          <a:lstStyle/>
          <a:p>
            <a:r>
              <a:rPr lang="en-US" sz="2000" i="0">
                <a:solidFill>
                  <a:schemeClr val="tx1"/>
                </a:solidFill>
              </a:rPr>
              <a:t>Half of the publications and invited talks were led by collaborators</a:t>
            </a:r>
            <a:endParaRPr lang="en-US" sz="2000">
              <a:solidFill>
                <a:schemeClr val="tx1"/>
              </a:solidFill>
            </a:endParaRPr>
          </a:p>
        </p:txBody>
      </p:sp>
      <p:sp>
        <p:nvSpPr>
          <p:cNvPr id="6" name="Slide Number Placeholder 3"/>
          <p:cNvSpPr>
            <a:spLocks noGrp="1"/>
          </p:cNvSpPr>
          <p:nvPr>
            <p:ph type="sldNum" sz="quarter" idx="10"/>
          </p:nvPr>
        </p:nvSpPr>
        <p:spPr>
          <a:xfrm>
            <a:off x="8382000" y="6629400"/>
            <a:ext cx="762000" cy="152400"/>
          </a:xfrm>
        </p:spPr>
        <p:txBody>
          <a:bodyPr/>
          <a:lstStyle/>
          <a:p>
            <a:pPr algn="r">
              <a:defRPr/>
            </a:pPr>
            <a:fld id="{A506B19E-D41C-4447-AC82-EE4B73BE5054}" type="slidenum">
              <a:rPr lang="en-US" sz="900" i="0" smtClean="0"/>
              <a:pPr algn="r">
                <a:defRPr/>
              </a:pPr>
              <a:t>16</a:t>
            </a:fld>
            <a:endParaRPr lang="en-US" sz="900" i="0" dirty="0" smtClean="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3"/>
          <p:cNvSpPr>
            <a:spLocks noGrp="1" noChangeArrowheads="1"/>
          </p:cNvSpPr>
          <p:nvPr>
            <p:ph type="body" idx="4294967295"/>
          </p:nvPr>
        </p:nvSpPr>
        <p:spPr>
          <a:xfrm>
            <a:off x="304800" y="1524000"/>
            <a:ext cx="8610600" cy="4419600"/>
          </a:xfrm>
        </p:spPr>
        <p:txBody>
          <a:bodyPr/>
          <a:lstStyle/>
          <a:p>
            <a:pPr marL="169863" indent="-169863">
              <a:lnSpc>
                <a:spcPct val="250000"/>
              </a:lnSpc>
              <a:spcBef>
                <a:spcPct val="0"/>
              </a:spcBef>
            </a:pPr>
            <a:r>
              <a:rPr lang="en-US" sz="2800" b="1" dirty="0" smtClean="0"/>
              <a:t>Joint Research Target contributions from NSTX</a:t>
            </a:r>
          </a:p>
          <a:p>
            <a:pPr marL="169863" indent="-169863">
              <a:lnSpc>
                <a:spcPct val="250000"/>
              </a:lnSpc>
              <a:spcBef>
                <a:spcPct val="0"/>
              </a:spcBef>
            </a:pPr>
            <a:r>
              <a:rPr lang="en-US" sz="2800" b="1" dirty="0" smtClean="0"/>
              <a:t>NSTX research milestone highlights</a:t>
            </a:r>
          </a:p>
          <a:p>
            <a:pPr marL="169863" indent="-169863">
              <a:lnSpc>
                <a:spcPct val="250000"/>
              </a:lnSpc>
              <a:spcBef>
                <a:spcPct val="0"/>
              </a:spcBef>
            </a:pPr>
            <a:r>
              <a:rPr lang="en-US" sz="2800" b="1" dirty="0" smtClean="0"/>
              <a:t>Additional research highlights</a:t>
            </a:r>
          </a:p>
          <a:p>
            <a:pPr marL="169863" indent="-169863">
              <a:lnSpc>
                <a:spcPct val="250000"/>
              </a:lnSpc>
              <a:spcBef>
                <a:spcPct val="0"/>
              </a:spcBef>
            </a:pPr>
            <a:r>
              <a:rPr lang="en-US" sz="2800" b="1" dirty="0" smtClean="0"/>
              <a:t>Summary</a:t>
            </a:r>
          </a:p>
          <a:p>
            <a:pPr marL="569913" lvl="1" indent="-169863">
              <a:lnSpc>
                <a:spcPct val="250000"/>
              </a:lnSpc>
              <a:spcBef>
                <a:spcPct val="0"/>
              </a:spcBef>
            </a:pPr>
            <a:endParaRPr lang="en-US" sz="1600" b="1" dirty="0" smtClean="0"/>
          </a:p>
          <a:p>
            <a:pPr marL="169863" indent="-169863">
              <a:lnSpc>
                <a:spcPct val="250000"/>
              </a:lnSpc>
              <a:spcBef>
                <a:spcPct val="0"/>
              </a:spcBef>
            </a:pPr>
            <a:endParaRPr lang="en-US" b="1" dirty="0" smtClean="0"/>
          </a:p>
        </p:txBody>
      </p:sp>
      <p:sp>
        <p:nvSpPr>
          <p:cNvPr id="17413" name="Rectangle 3"/>
          <p:cNvSpPr>
            <a:spLocks noChangeArrowheads="1"/>
          </p:cNvSpPr>
          <p:nvPr/>
        </p:nvSpPr>
        <p:spPr bwMode="auto">
          <a:xfrm>
            <a:off x="0" y="0"/>
            <a:ext cx="9144000" cy="838200"/>
          </a:xfrm>
          <a:prstGeom prst="rect">
            <a:avLst/>
          </a:prstGeom>
          <a:noFill/>
          <a:ln w="9525">
            <a:noFill/>
            <a:miter lim="800000"/>
            <a:headEnd/>
            <a:tailEnd/>
          </a:ln>
        </p:spPr>
        <p:txBody>
          <a:bodyPr anchor="ctr"/>
          <a:lstStyle/>
          <a:p>
            <a:pPr marL="90488" indent="-547688" algn="ctr"/>
            <a:r>
              <a:rPr lang="en-US" sz="3200" i="0" dirty="0" smtClean="0">
                <a:solidFill>
                  <a:srgbClr val="0000CC"/>
                </a:solidFill>
              </a:rPr>
              <a:t>Research Results Outline</a:t>
            </a:r>
            <a:endParaRPr lang="en-US" sz="2000" i="0" dirty="0">
              <a:solidFill>
                <a:srgbClr val="0000CC"/>
              </a:solidFill>
            </a:endParaRPr>
          </a:p>
        </p:txBody>
      </p:sp>
      <p:sp>
        <p:nvSpPr>
          <p:cNvPr id="7" name="Slide Number Placeholder 3"/>
          <p:cNvSpPr>
            <a:spLocks noGrp="1"/>
          </p:cNvSpPr>
          <p:nvPr>
            <p:ph type="sldNum" sz="quarter" idx="10"/>
          </p:nvPr>
        </p:nvSpPr>
        <p:spPr>
          <a:xfrm>
            <a:off x="8382000" y="6629400"/>
            <a:ext cx="762000" cy="152400"/>
          </a:xfrm>
        </p:spPr>
        <p:txBody>
          <a:bodyPr/>
          <a:lstStyle/>
          <a:p>
            <a:pPr algn="r">
              <a:defRPr/>
            </a:pPr>
            <a:fld id="{A506B19E-D41C-4447-AC82-EE4B73BE5054}" type="slidenum">
              <a:rPr lang="en-US" sz="900" i="0" smtClean="0"/>
              <a:pPr algn="r">
                <a:defRPr/>
              </a:pPr>
              <a:t>17</a:t>
            </a:fld>
            <a:endParaRPr lang="en-US" sz="900" i="0" dirty="0" smtClean="0"/>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3"/>
          <p:cNvSpPr>
            <a:spLocks noGrp="1" noChangeArrowheads="1"/>
          </p:cNvSpPr>
          <p:nvPr>
            <p:ph type="body" idx="4294967295"/>
          </p:nvPr>
        </p:nvSpPr>
        <p:spPr>
          <a:xfrm>
            <a:off x="0" y="990600"/>
            <a:ext cx="8991600" cy="5410200"/>
          </a:xfrm>
        </p:spPr>
        <p:txBody>
          <a:bodyPr/>
          <a:lstStyle/>
          <a:p>
            <a:pPr marL="169863" indent="-169863">
              <a:lnSpc>
                <a:spcPct val="90000"/>
              </a:lnSpc>
              <a:spcBef>
                <a:spcPct val="0"/>
              </a:spcBef>
            </a:pPr>
            <a:r>
              <a:rPr lang="en-US" b="1" dirty="0" smtClean="0"/>
              <a:t>Joint Research Target: </a:t>
            </a:r>
            <a:r>
              <a:rPr lang="en-US" i="1" dirty="0" smtClean="0"/>
              <a:t>“Improve the understanding of the physics mechanisms responsible for the structure of the pedestal and compare with the predictive models described in the companion theory milestone.”</a:t>
            </a:r>
            <a:endParaRPr lang="en-US" sz="2000" i="1" dirty="0" smtClean="0"/>
          </a:p>
          <a:p>
            <a:pPr marL="169863" indent="-169863">
              <a:spcBef>
                <a:spcPct val="0"/>
              </a:spcBef>
            </a:pPr>
            <a:endParaRPr lang="en-US" sz="800" dirty="0" smtClean="0"/>
          </a:p>
          <a:p>
            <a:pPr marL="169863" indent="-169863">
              <a:lnSpc>
                <a:spcPct val="90000"/>
              </a:lnSpc>
              <a:spcBef>
                <a:spcPct val="0"/>
              </a:spcBef>
            </a:pPr>
            <a:r>
              <a:rPr lang="en-US" b="1" dirty="0" smtClean="0"/>
              <a:t>R(11-1): </a:t>
            </a:r>
            <a:r>
              <a:rPr lang="en-US" dirty="0" smtClean="0"/>
              <a:t>Measure fluctuations responsible for turbulent electron, ion, impurity transport</a:t>
            </a:r>
          </a:p>
          <a:p>
            <a:pPr marL="457200" lvl="1" indent="-228600">
              <a:spcBef>
                <a:spcPct val="0"/>
              </a:spcBef>
            </a:pPr>
            <a:r>
              <a:rPr lang="en-US" dirty="0" smtClean="0"/>
              <a:t>Utilize new diagnostic capabilities, characterize turbulent fluctuations</a:t>
            </a:r>
          </a:p>
          <a:p>
            <a:pPr marL="169863" indent="-169863">
              <a:spcBef>
                <a:spcPct val="0"/>
              </a:spcBef>
            </a:pPr>
            <a:endParaRPr lang="en-US" sz="600" b="1" dirty="0" smtClean="0"/>
          </a:p>
          <a:p>
            <a:pPr marL="169863" indent="-169863">
              <a:lnSpc>
                <a:spcPct val="90000"/>
              </a:lnSpc>
              <a:spcBef>
                <a:spcPct val="0"/>
              </a:spcBef>
            </a:pPr>
            <a:r>
              <a:rPr lang="en-US" b="1" dirty="0" smtClean="0"/>
              <a:t>R(11-2): </a:t>
            </a:r>
            <a:r>
              <a:rPr lang="en-US" dirty="0" smtClean="0"/>
              <a:t>Assess ST stability dependence on plasma aspect ratio, boundary shaping</a:t>
            </a:r>
          </a:p>
          <a:p>
            <a:pPr marL="457200" lvl="1" indent="-228600">
              <a:spcBef>
                <a:spcPct val="0"/>
              </a:spcBef>
            </a:pPr>
            <a:r>
              <a:rPr lang="en-US" dirty="0" smtClean="0"/>
              <a:t>Prepare for Upgrade operating scenarios, explore ideal and RWM stability</a:t>
            </a:r>
          </a:p>
          <a:p>
            <a:pPr marL="569913" lvl="1" indent="-169863">
              <a:spcBef>
                <a:spcPct val="0"/>
              </a:spcBef>
            </a:pPr>
            <a:endParaRPr lang="en-US" sz="600" dirty="0" smtClean="0"/>
          </a:p>
          <a:p>
            <a:pPr marL="169863" indent="-169863">
              <a:spcBef>
                <a:spcPct val="0"/>
              </a:spcBef>
            </a:pPr>
            <a:r>
              <a:rPr lang="en-US" b="1" dirty="0" smtClean="0"/>
              <a:t>R(11-3): </a:t>
            </a:r>
            <a:r>
              <a:rPr lang="en-US" dirty="0" smtClean="0"/>
              <a:t>Assess very high flux expansion </a:t>
            </a:r>
            <a:r>
              <a:rPr lang="en-US" dirty="0" err="1" smtClean="0"/>
              <a:t>divertor</a:t>
            </a:r>
            <a:r>
              <a:rPr lang="en-US" dirty="0" smtClean="0"/>
              <a:t> operation</a:t>
            </a:r>
          </a:p>
          <a:p>
            <a:pPr marL="455613" lvl="1" indent="-227013">
              <a:spcBef>
                <a:spcPct val="0"/>
              </a:spcBef>
            </a:pPr>
            <a:r>
              <a:rPr lang="en-US" dirty="0" smtClean="0"/>
              <a:t>Combine with other heat flux mitigation techniques, optimize control</a:t>
            </a:r>
          </a:p>
          <a:p>
            <a:pPr marL="569913" lvl="1" indent="-169863">
              <a:spcBef>
                <a:spcPct val="0"/>
              </a:spcBef>
            </a:pPr>
            <a:endParaRPr lang="en-US" sz="600" dirty="0" smtClean="0"/>
          </a:p>
          <a:p>
            <a:pPr marL="169863" indent="-169863">
              <a:lnSpc>
                <a:spcPct val="90000"/>
              </a:lnSpc>
              <a:spcBef>
                <a:spcPct val="0"/>
              </a:spcBef>
            </a:pPr>
            <a:r>
              <a:rPr lang="en-US" b="1" dirty="0" smtClean="0"/>
              <a:t>R(11-4): </a:t>
            </a:r>
            <a:r>
              <a:rPr lang="en-US" dirty="0" smtClean="0"/>
              <a:t>H-mode pedestal transport, turbulence, and stability response to 3D fields</a:t>
            </a:r>
          </a:p>
          <a:p>
            <a:pPr marL="461963" lvl="1" indent="-236538">
              <a:spcBef>
                <a:spcPct val="0"/>
              </a:spcBef>
            </a:pPr>
            <a:r>
              <a:rPr lang="en-US" dirty="0" smtClean="0"/>
              <a:t>Utilize </a:t>
            </a:r>
            <a:r>
              <a:rPr lang="en-US" dirty="0" err="1" smtClean="0"/>
              <a:t>perturbative</a:t>
            </a:r>
            <a:r>
              <a:rPr lang="en-US" dirty="0" smtClean="0"/>
              <a:t> impurity transport experiments</a:t>
            </a:r>
          </a:p>
          <a:p>
            <a:pPr marL="569913" lvl="1" indent="-169863">
              <a:spcBef>
                <a:spcPct val="0"/>
              </a:spcBef>
            </a:pPr>
            <a:endParaRPr lang="en-US" sz="1400" dirty="0" smtClean="0"/>
          </a:p>
          <a:p>
            <a:pPr marL="169863" indent="-169863">
              <a:spcBef>
                <a:spcPct val="0"/>
              </a:spcBef>
            </a:pPr>
            <a:endParaRPr lang="en-US" sz="2000" dirty="0" smtClean="0"/>
          </a:p>
        </p:txBody>
      </p:sp>
      <p:sp>
        <p:nvSpPr>
          <p:cNvPr id="17413" name="Rectangle 3"/>
          <p:cNvSpPr>
            <a:spLocks noChangeArrowheads="1"/>
          </p:cNvSpPr>
          <p:nvPr/>
        </p:nvSpPr>
        <p:spPr bwMode="auto">
          <a:xfrm>
            <a:off x="0" y="0"/>
            <a:ext cx="9144000" cy="838200"/>
          </a:xfrm>
          <a:prstGeom prst="rect">
            <a:avLst/>
          </a:prstGeom>
          <a:noFill/>
          <a:ln w="9525">
            <a:noFill/>
            <a:miter lim="800000"/>
            <a:headEnd/>
            <a:tailEnd/>
          </a:ln>
        </p:spPr>
        <p:txBody>
          <a:bodyPr anchor="ctr"/>
          <a:lstStyle/>
          <a:p>
            <a:pPr marL="90488" indent="-547688" algn="ctr"/>
            <a:r>
              <a:rPr lang="en-US" sz="2800" i="0" dirty="0" smtClean="0">
                <a:solidFill>
                  <a:srgbClr val="0000CC"/>
                </a:solidFill>
              </a:rPr>
              <a:t>NSTX FY2011 Research Milestone Overview</a:t>
            </a:r>
            <a:endParaRPr lang="en-US" sz="1800" i="0" dirty="0">
              <a:solidFill>
                <a:srgbClr val="0000CC"/>
              </a:solidFill>
            </a:endParaRPr>
          </a:p>
        </p:txBody>
      </p:sp>
      <p:sp>
        <p:nvSpPr>
          <p:cNvPr id="7" name="Slide Number Placeholder 3"/>
          <p:cNvSpPr>
            <a:spLocks noGrp="1"/>
          </p:cNvSpPr>
          <p:nvPr>
            <p:ph type="sldNum" sz="quarter" idx="10"/>
          </p:nvPr>
        </p:nvSpPr>
        <p:spPr>
          <a:xfrm>
            <a:off x="8382000" y="6629400"/>
            <a:ext cx="762000" cy="152400"/>
          </a:xfrm>
        </p:spPr>
        <p:txBody>
          <a:bodyPr/>
          <a:lstStyle/>
          <a:p>
            <a:pPr algn="r">
              <a:defRPr/>
            </a:pPr>
            <a:fld id="{A506B19E-D41C-4447-AC82-EE4B73BE5054}" type="slidenum">
              <a:rPr lang="en-US" sz="900" i="0" smtClean="0"/>
              <a:pPr algn="r">
                <a:defRPr/>
              </a:pPr>
              <a:t>18</a:t>
            </a:fld>
            <a:endParaRPr lang="en-US" sz="900" i="0" dirty="0" smtClean="0"/>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Number Placeholder 1"/>
          <p:cNvSpPr txBox="1">
            <a:spLocks noGrp="1"/>
          </p:cNvSpPr>
          <p:nvPr/>
        </p:nvSpPr>
        <p:spPr bwMode="auto">
          <a:xfrm>
            <a:off x="8382000" y="6653213"/>
            <a:ext cx="762000" cy="152400"/>
          </a:xfrm>
          <a:prstGeom prst="rect">
            <a:avLst/>
          </a:prstGeom>
          <a:noFill/>
          <a:ln w="9525">
            <a:noFill/>
            <a:miter lim="800000"/>
            <a:headEnd/>
            <a:tailEnd/>
          </a:ln>
        </p:spPr>
        <p:txBody>
          <a:bodyPr anchor="ctr"/>
          <a:lstStyle/>
          <a:p>
            <a:pPr algn="r" eaLnBrk="0" hangingPunct="0">
              <a:spcBef>
                <a:spcPct val="0"/>
              </a:spcBef>
              <a:buFontTx/>
              <a:buNone/>
            </a:pPr>
            <a:fld id="{ED770129-A1BA-4DAE-8337-9EEECE75828B}" type="slidenum">
              <a:rPr lang="en-US" sz="900" b="1" i="0">
                <a:solidFill>
                  <a:schemeClr val="accent2"/>
                </a:solidFill>
                <a:latin typeface="Arial" charset="0"/>
              </a:rPr>
              <a:pPr algn="r" eaLnBrk="0" hangingPunct="0">
                <a:spcBef>
                  <a:spcPct val="0"/>
                </a:spcBef>
                <a:buFontTx/>
                <a:buNone/>
              </a:pPr>
              <a:t>19</a:t>
            </a:fld>
            <a:endParaRPr lang="en-US" sz="900" b="1" i="0">
              <a:solidFill>
                <a:schemeClr val="accent2"/>
              </a:solidFill>
              <a:latin typeface="Arial" charset="0"/>
            </a:endParaRPr>
          </a:p>
        </p:txBody>
      </p:sp>
      <p:sp>
        <p:nvSpPr>
          <p:cNvPr id="23555" name="Slide Number Placeholder 3"/>
          <p:cNvSpPr txBox="1">
            <a:spLocks noGrp="1"/>
          </p:cNvSpPr>
          <p:nvPr/>
        </p:nvSpPr>
        <p:spPr bwMode="auto">
          <a:xfrm>
            <a:off x="8382000" y="6653213"/>
            <a:ext cx="762000" cy="152400"/>
          </a:xfrm>
          <a:prstGeom prst="rect">
            <a:avLst/>
          </a:prstGeom>
          <a:noFill/>
          <a:ln w="9525">
            <a:noFill/>
            <a:miter lim="800000"/>
            <a:headEnd/>
            <a:tailEnd/>
          </a:ln>
        </p:spPr>
        <p:txBody>
          <a:bodyPr anchor="ctr"/>
          <a:lstStyle/>
          <a:p>
            <a:pPr algn="r" eaLnBrk="0" hangingPunct="0">
              <a:spcBef>
                <a:spcPct val="0"/>
              </a:spcBef>
              <a:buFontTx/>
              <a:buNone/>
            </a:pPr>
            <a:fld id="{F14372FF-77B6-405B-9F8F-09DCBCC6CD30}" type="slidenum">
              <a:rPr lang="en-US" sz="900" b="1" i="0">
                <a:solidFill>
                  <a:schemeClr val="accent2"/>
                </a:solidFill>
                <a:latin typeface="Arial" charset="0"/>
              </a:rPr>
              <a:pPr algn="r" eaLnBrk="0" hangingPunct="0">
                <a:spcBef>
                  <a:spcPct val="0"/>
                </a:spcBef>
                <a:buFontTx/>
                <a:buNone/>
              </a:pPr>
              <a:t>19</a:t>
            </a:fld>
            <a:endParaRPr lang="en-US" sz="900" b="1" i="0">
              <a:solidFill>
                <a:schemeClr val="accent2"/>
              </a:solidFill>
              <a:latin typeface="Arial" charset="0"/>
            </a:endParaRPr>
          </a:p>
        </p:txBody>
      </p:sp>
      <p:sp>
        <p:nvSpPr>
          <p:cNvPr id="23556" name="Rectangle 2"/>
          <p:cNvSpPr>
            <a:spLocks noGrp="1" noChangeArrowheads="1"/>
          </p:cNvSpPr>
          <p:nvPr>
            <p:ph type="title" idx="4294967295"/>
          </p:nvPr>
        </p:nvSpPr>
        <p:spPr>
          <a:xfrm>
            <a:off x="1447800" y="0"/>
            <a:ext cx="7696200" cy="838200"/>
          </a:xfrm>
          <a:noFill/>
        </p:spPr>
        <p:txBody>
          <a:bodyPr/>
          <a:lstStyle/>
          <a:p>
            <a:pPr>
              <a:lnSpc>
                <a:spcPct val="90000"/>
              </a:lnSpc>
            </a:pPr>
            <a:r>
              <a:rPr lang="en-US" sz="2800" dirty="0" smtClean="0"/>
              <a:t>Inter-ELM pedestal structure and </a:t>
            </a:r>
            <a:br>
              <a:rPr lang="en-US" sz="2800" dirty="0" smtClean="0"/>
            </a:br>
            <a:r>
              <a:rPr lang="en-US" sz="2800" dirty="0" smtClean="0"/>
              <a:t>dynamics in NSTX depend strongly on I</a:t>
            </a:r>
            <a:r>
              <a:rPr lang="en-US" sz="2800" baseline="-25000" dirty="0" smtClean="0"/>
              <a:t>P</a:t>
            </a:r>
            <a:endParaRPr lang="en-US" sz="2800" dirty="0" smtClean="0"/>
          </a:p>
        </p:txBody>
      </p:sp>
      <p:sp>
        <p:nvSpPr>
          <p:cNvPr id="23557" name="Text Box 7"/>
          <p:cNvSpPr txBox="1">
            <a:spLocks noChangeArrowheads="1"/>
          </p:cNvSpPr>
          <p:nvPr/>
        </p:nvSpPr>
        <p:spPr bwMode="auto">
          <a:xfrm>
            <a:off x="3489325" y="2541588"/>
            <a:ext cx="2354263" cy="182562"/>
          </a:xfrm>
          <a:prstGeom prst="rect">
            <a:avLst/>
          </a:prstGeom>
          <a:noFill/>
          <a:ln w="15875">
            <a:noFill/>
            <a:miter lim="800000"/>
            <a:headEnd/>
            <a:tailEnd/>
          </a:ln>
        </p:spPr>
        <p:txBody>
          <a:bodyPr lIns="0" tIns="0" rIns="0" bIns="0">
            <a:spAutoFit/>
          </a:bodyPr>
          <a:lstStyle/>
          <a:p>
            <a:pPr marL="177800" indent="-177800"/>
            <a:endParaRPr lang="en-US" b="1"/>
          </a:p>
        </p:txBody>
      </p:sp>
      <p:pic>
        <p:nvPicPr>
          <p:cNvPr id="23558" name="P 5"/>
          <p:cNvPicPr>
            <a:picLocks noChangeAspect="1" noChangeArrowheads="1"/>
          </p:cNvPicPr>
          <p:nvPr/>
        </p:nvPicPr>
        <p:blipFill>
          <a:blip r:embed="rId3" cstate="print"/>
          <a:srcRect/>
          <a:stretch>
            <a:fillRect/>
          </a:stretch>
        </p:blipFill>
        <p:spPr bwMode="auto">
          <a:xfrm>
            <a:off x="622300" y="939800"/>
            <a:ext cx="3127375" cy="2789238"/>
          </a:xfrm>
          <a:prstGeom prst="rect">
            <a:avLst/>
          </a:prstGeom>
          <a:noFill/>
          <a:ln w="9525">
            <a:noFill/>
            <a:miter lim="800000"/>
            <a:headEnd/>
            <a:tailEnd/>
          </a:ln>
        </p:spPr>
      </p:pic>
      <p:pic>
        <p:nvPicPr>
          <p:cNvPr id="23559" name="P 6"/>
          <p:cNvPicPr>
            <a:picLocks noChangeAspect="1" noChangeArrowheads="1"/>
          </p:cNvPicPr>
          <p:nvPr/>
        </p:nvPicPr>
        <p:blipFill>
          <a:blip r:embed="rId4" cstate="print"/>
          <a:srcRect/>
          <a:stretch>
            <a:fillRect/>
          </a:stretch>
        </p:blipFill>
        <p:spPr bwMode="auto">
          <a:xfrm>
            <a:off x="4884738" y="949325"/>
            <a:ext cx="3452812" cy="2787650"/>
          </a:xfrm>
          <a:prstGeom prst="rect">
            <a:avLst/>
          </a:prstGeom>
          <a:noFill/>
          <a:ln w="9525">
            <a:noFill/>
            <a:miter lim="800000"/>
            <a:headEnd/>
            <a:tailEnd/>
          </a:ln>
        </p:spPr>
      </p:pic>
      <p:pic>
        <p:nvPicPr>
          <p:cNvPr id="23560" name="P 10"/>
          <p:cNvPicPr>
            <a:picLocks noChangeAspect="1" noChangeArrowheads="1"/>
          </p:cNvPicPr>
          <p:nvPr/>
        </p:nvPicPr>
        <p:blipFill>
          <a:blip r:embed="rId5" cstate="print"/>
          <a:srcRect r="6743"/>
          <a:stretch>
            <a:fillRect/>
          </a:stretch>
        </p:blipFill>
        <p:spPr bwMode="auto">
          <a:xfrm>
            <a:off x="515938" y="3690938"/>
            <a:ext cx="3384550" cy="2789237"/>
          </a:xfrm>
          <a:prstGeom prst="rect">
            <a:avLst/>
          </a:prstGeom>
          <a:noFill/>
          <a:ln w="9525">
            <a:noFill/>
            <a:miter lim="800000"/>
            <a:headEnd/>
            <a:tailEnd/>
          </a:ln>
        </p:spPr>
      </p:pic>
      <p:pic>
        <p:nvPicPr>
          <p:cNvPr id="23561" name="P 8"/>
          <p:cNvPicPr>
            <a:picLocks noChangeAspect="1" noChangeArrowheads="1"/>
          </p:cNvPicPr>
          <p:nvPr/>
        </p:nvPicPr>
        <p:blipFill>
          <a:blip r:embed="rId6" cstate="print"/>
          <a:srcRect/>
          <a:stretch>
            <a:fillRect/>
          </a:stretch>
        </p:blipFill>
        <p:spPr bwMode="auto">
          <a:xfrm>
            <a:off x="4959350" y="3751263"/>
            <a:ext cx="3106738" cy="2789237"/>
          </a:xfrm>
          <a:prstGeom prst="rect">
            <a:avLst/>
          </a:prstGeom>
          <a:noFill/>
          <a:ln w="9525">
            <a:noFill/>
            <a:miter lim="800000"/>
            <a:headEnd/>
            <a:tailEnd/>
          </a:ln>
        </p:spPr>
      </p:pic>
      <p:sp>
        <p:nvSpPr>
          <p:cNvPr id="23562" name="Rectangle 3"/>
          <p:cNvSpPr>
            <a:spLocks noChangeArrowheads="1"/>
          </p:cNvSpPr>
          <p:nvPr/>
        </p:nvSpPr>
        <p:spPr bwMode="auto">
          <a:xfrm>
            <a:off x="6103938" y="4252913"/>
            <a:ext cx="1744662" cy="293687"/>
          </a:xfrm>
          <a:prstGeom prst="rect">
            <a:avLst/>
          </a:prstGeom>
          <a:solidFill>
            <a:srgbClr val="FFFF00">
              <a:alpha val="50195"/>
            </a:srgbClr>
          </a:solidFill>
          <a:ln w="9525">
            <a:noFill/>
            <a:miter lim="800000"/>
            <a:headEnd/>
            <a:tailEnd/>
          </a:ln>
        </p:spPr>
        <p:txBody>
          <a:bodyPr/>
          <a:lstStyle/>
          <a:p>
            <a:pPr marL="342900" indent="-342900" algn="ctr" eaLnBrk="0" hangingPunct="0">
              <a:buFontTx/>
              <a:buNone/>
            </a:pPr>
            <a:r>
              <a:rPr lang="en-US" b="1" i="0" dirty="0">
                <a:solidFill>
                  <a:schemeClr val="tx1"/>
                </a:solidFill>
                <a:latin typeface="Arial" charset="0"/>
              </a:rPr>
              <a:t>A. </a:t>
            </a:r>
            <a:r>
              <a:rPr lang="en-US" b="1" i="0" dirty="0" err="1" smtClean="0">
                <a:solidFill>
                  <a:schemeClr val="tx1"/>
                </a:solidFill>
                <a:latin typeface="Arial" charset="0"/>
              </a:rPr>
              <a:t>Diallo</a:t>
            </a:r>
            <a:r>
              <a:rPr lang="en-US" i="0" dirty="0" smtClean="0">
                <a:solidFill>
                  <a:schemeClr val="tx1"/>
                </a:solidFill>
                <a:latin typeface="Arial" charset="0"/>
              </a:rPr>
              <a:t> -</a:t>
            </a:r>
            <a:r>
              <a:rPr lang="en-US" b="1" i="0" dirty="0" smtClean="0">
                <a:solidFill>
                  <a:schemeClr val="tx1"/>
                </a:solidFill>
                <a:latin typeface="Arial" charset="0"/>
              </a:rPr>
              <a:t> </a:t>
            </a:r>
            <a:r>
              <a:rPr lang="en-US" b="1" i="0" dirty="0">
                <a:solidFill>
                  <a:schemeClr val="tx1"/>
                </a:solidFill>
                <a:latin typeface="Arial" charset="0"/>
              </a:rPr>
              <a:t>NF 2011</a:t>
            </a:r>
          </a:p>
        </p:txBody>
      </p:sp>
      <p:sp>
        <p:nvSpPr>
          <p:cNvPr id="11" name="TextBox 10"/>
          <p:cNvSpPr txBox="1"/>
          <p:nvPr/>
        </p:nvSpPr>
        <p:spPr>
          <a:xfrm>
            <a:off x="0" y="152400"/>
            <a:ext cx="1465914" cy="523220"/>
          </a:xfrm>
          <a:prstGeom prst="rect">
            <a:avLst/>
          </a:prstGeom>
          <a:noFill/>
        </p:spPr>
        <p:txBody>
          <a:bodyPr wrap="none" rtlCol="0">
            <a:spAutoFit/>
          </a:bodyPr>
          <a:lstStyle/>
          <a:p>
            <a:r>
              <a:rPr lang="en-US" sz="2800" i="0" dirty="0" smtClean="0">
                <a:solidFill>
                  <a:srgbClr val="FF0000"/>
                </a:solidFill>
                <a:effectLst>
                  <a:outerShdw blurRad="38100" dist="38100" dir="2700000" algn="tl">
                    <a:srgbClr val="000000">
                      <a:alpha val="43137"/>
                    </a:srgbClr>
                  </a:outerShdw>
                </a:effectLst>
                <a:latin typeface="+mn-lt"/>
              </a:rPr>
              <a:t>JRT-11:</a:t>
            </a:r>
            <a:endParaRPr lang="en-US" sz="2800" i="0" dirty="0">
              <a:solidFill>
                <a:srgbClr val="FF0000"/>
              </a:solidFill>
              <a:effectLst>
                <a:outerShdw blurRad="38100" dist="38100" dir="2700000" algn="tl">
                  <a:srgbClr val="000000">
                    <a:alpha val="43137"/>
                  </a:srgbClr>
                </a:outerShdw>
              </a:effectLst>
              <a:latin typeface="+mn-lt"/>
            </a:endParaRP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3"/>
          <p:cNvSpPr>
            <a:spLocks noGrp="1" noChangeArrowheads="1"/>
          </p:cNvSpPr>
          <p:nvPr>
            <p:ph type="body" idx="4294967295"/>
          </p:nvPr>
        </p:nvSpPr>
        <p:spPr>
          <a:xfrm>
            <a:off x="990600" y="1219200"/>
            <a:ext cx="7239000" cy="4953000"/>
          </a:xfrm>
        </p:spPr>
        <p:txBody>
          <a:bodyPr/>
          <a:lstStyle/>
          <a:p>
            <a:pPr marL="344488" indent="-344488">
              <a:lnSpc>
                <a:spcPct val="250000"/>
              </a:lnSpc>
              <a:spcBef>
                <a:spcPct val="0"/>
              </a:spcBef>
            </a:pPr>
            <a:r>
              <a:rPr lang="en-US" sz="3200" b="1" dirty="0" smtClean="0"/>
              <a:t>Milestones</a:t>
            </a:r>
          </a:p>
          <a:p>
            <a:pPr marL="344488" indent="-344488">
              <a:lnSpc>
                <a:spcPct val="250000"/>
              </a:lnSpc>
              <a:spcBef>
                <a:spcPct val="0"/>
              </a:spcBef>
            </a:pPr>
            <a:r>
              <a:rPr lang="en-US" sz="3200" b="1" dirty="0" smtClean="0"/>
              <a:t>Facility and Diagnostic Overview</a:t>
            </a:r>
          </a:p>
          <a:p>
            <a:pPr marL="344488" indent="-344488">
              <a:lnSpc>
                <a:spcPct val="250000"/>
              </a:lnSpc>
              <a:spcBef>
                <a:spcPct val="0"/>
              </a:spcBef>
            </a:pPr>
            <a:r>
              <a:rPr lang="en-US" sz="3200" b="1" dirty="0" smtClean="0"/>
              <a:t>Research Results</a:t>
            </a:r>
          </a:p>
          <a:p>
            <a:pPr marL="344488" indent="-344488">
              <a:lnSpc>
                <a:spcPct val="250000"/>
              </a:lnSpc>
              <a:spcBef>
                <a:spcPct val="0"/>
              </a:spcBef>
            </a:pPr>
            <a:r>
              <a:rPr lang="en-US" sz="3200" b="1" dirty="0" smtClean="0"/>
              <a:t>Summary</a:t>
            </a:r>
          </a:p>
          <a:p>
            <a:pPr marL="569913" lvl="1" indent="-169863">
              <a:lnSpc>
                <a:spcPct val="250000"/>
              </a:lnSpc>
              <a:spcBef>
                <a:spcPct val="0"/>
              </a:spcBef>
            </a:pPr>
            <a:endParaRPr lang="en-US" sz="1800" b="1" dirty="0" smtClean="0"/>
          </a:p>
          <a:p>
            <a:pPr marL="169863" indent="-169863">
              <a:lnSpc>
                <a:spcPct val="250000"/>
              </a:lnSpc>
              <a:spcBef>
                <a:spcPct val="0"/>
              </a:spcBef>
            </a:pPr>
            <a:endParaRPr lang="en-US" sz="2800" b="1" dirty="0" smtClean="0"/>
          </a:p>
        </p:txBody>
      </p:sp>
      <p:sp>
        <p:nvSpPr>
          <p:cNvPr id="17413" name="Rectangle 3"/>
          <p:cNvSpPr>
            <a:spLocks noChangeArrowheads="1"/>
          </p:cNvSpPr>
          <p:nvPr/>
        </p:nvSpPr>
        <p:spPr bwMode="auto">
          <a:xfrm>
            <a:off x="0" y="0"/>
            <a:ext cx="9144000" cy="838200"/>
          </a:xfrm>
          <a:prstGeom prst="rect">
            <a:avLst/>
          </a:prstGeom>
          <a:noFill/>
          <a:ln w="9525">
            <a:noFill/>
            <a:miter lim="800000"/>
            <a:headEnd/>
            <a:tailEnd/>
          </a:ln>
        </p:spPr>
        <p:txBody>
          <a:bodyPr anchor="ctr"/>
          <a:lstStyle/>
          <a:p>
            <a:pPr marL="90488" indent="-547688" algn="ctr"/>
            <a:r>
              <a:rPr lang="en-US" sz="3600" i="0" dirty="0" smtClean="0">
                <a:solidFill>
                  <a:srgbClr val="0000CC"/>
                </a:solidFill>
              </a:rPr>
              <a:t>Outline</a:t>
            </a:r>
            <a:endParaRPr lang="en-US" sz="2400" i="0" dirty="0">
              <a:solidFill>
                <a:srgbClr val="0000CC"/>
              </a:solidFill>
            </a:endParaRPr>
          </a:p>
        </p:txBody>
      </p:sp>
      <p:sp>
        <p:nvSpPr>
          <p:cNvPr id="7" name="Slide Number Placeholder 3"/>
          <p:cNvSpPr>
            <a:spLocks noGrp="1"/>
          </p:cNvSpPr>
          <p:nvPr>
            <p:ph type="sldNum" sz="quarter" idx="10"/>
          </p:nvPr>
        </p:nvSpPr>
        <p:spPr>
          <a:xfrm>
            <a:off x="8382000" y="6629400"/>
            <a:ext cx="762000" cy="152400"/>
          </a:xfrm>
        </p:spPr>
        <p:txBody>
          <a:bodyPr/>
          <a:lstStyle/>
          <a:p>
            <a:pPr algn="r">
              <a:defRPr/>
            </a:pPr>
            <a:fld id="{A506B19E-D41C-4447-AC82-EE4B73BE5054}" type="slidenum">
              <a:rPr lang="en-US" sz="900" i="0" smtClean="0"/>
              <a:pPr algn="r">
                <a:defRPr/>
              </a:pPr>
              <a:t>2</a:t>
            </a:fld>
            <a:endParaRPr lang="en-US" sz="900" i="0" dirty="0" smtClean="0"/>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1371600" y="0"/>
            <a:ext cx="7772400" cy="838200"/>
          </a:xfrm>
        </p:spPr>
        <p:txBody>
          <a:bodyPr/>
          <a:lstStyle/>
          <a:p>
            <a:r>
              <a:rPr lang="en-US" dirty="0" smtClean="0"/>
              <a:t>As lithium evaporation increases (direction of green arrow), edge barrier widens, pedestal-top </a:t>
            </a:r>
            <a:r>
              <a:rPr lang="el-GR" dirty="0" smtClean="0">
                <a:latin typeface="Times New Roman" charset="0"/>
                <a:cs typeface="Times New Roman" charset="0"/>
              </a:rPr>
              <a:t>χ</a:t>
            </a:r>
            <a:r>
              <a:rPr lang="en-US" baseline="-25000" dirty="0" smtClean="0">
                <a:cs typeface="Times New Roman" charset="0"/>
              </a:rPr>
              <a:t>e</a:t>
            </a:r>
            <a:r>
              <a:rPr lang="en-US" dirty="0" smtClean="0">
                <a:cs typeface="Times New Roman" charset="0"/>
              </a:rPr>
              <a:t> </a:t>
            </a:r>
            <a:r>
              <a:rPr lang="en-US" dirty="0" smtClean="0"/>
              <a:t>reduced</a:t>
            </a:r>
          </a:p>
        </p:txBody>
      </p:sp>
      <p:sp>
        <p:nvSpPr>
          <p:cNvPr id="27651" name="Rectangle 3"/>
          <p:cNvSpPr>
            <a:spLocks noGrp="1" noChangeArrowheads="1"/>
          </p:cNvSpPr>
          <p:nvPr>
            <p:ph type="body" idx="1"/>
          </p:nvPr>
        </p:nvSpPr>
        <p:spPr>
          <a:xfrm>
            <a:off x="152400" y="1219200"/>
            <a:ext cx="2559050" cy="4953000"/>
          </a:xfrm>
        </p:spPr>
        <p:txBody>
          <a:bodyPr/>
          <a:lstStyle/>
          <a:p>
            <a:pPr>
              <a:lnSpc>
                <a:spcPct val="90000"/>
              </a:lnSpc>
            </a:pPr>
            <a:r>
              <a:rPr lang="en-US" sz="2000" smtClean="0"/>
              <a:t>Several shots analyzed with </a:t>
            </a:r>
            <a:r>
              <a:rPr lang="en-US" sz="2000" smtClean="0">
                <a:solidFill>
                  <a:srgbClr val="00A100"/>
                </a:solidFill>
              </a:rPr>
              <a:t>increasing lithium thickness (direction of arrow)</a:t>
            </a:r>
          </a:p>
          <a:p>
            <a:pPr>
              <a:lnSpc>
                <a:spcPct val="90000"/>
              </a:lnSpc>
            </a:pPr>
            <a:endParaRPr lang="en-US" sz="2000" smtClean="0"/>
          </a:p>
          <a:p>
            <a:pPr>
              <a:lnSpc>
                <a:spcPct val="90000"/>
              </a:lnSpc>
            </a:pPr>
            <a:r>
              <a:rPr lang="en-US" sz="2000" smtClean="0"/>
              <a:t>ELMy to reduced frequency to ELM-free</a:t>
            </a:r>
          </a:p>
          <a:p>
            <a:pPr>
              <a:lnSpc>
                <a:spcPct val="90000"/>
              </a:lnSpc>
            </a:pPr>
            <a:endParaRPr lang="en-US" sz="2000" smtClean="0"/>
          </a:p>
          <a:p>
            <a:pPr>
              <a:lnSpc>
                <a:spcPct val="90000"/>
              </a:lnSpc>
            </a:pPr>
            <a:r>
              <a:rPr lang="en-US" sz="2000" smtClean="0"/>
              <a:t>T</a:t>
            </a:r>
            <a:r>
              <a:rPr lang="en-US" sz="2000" baseline="-25000" smtClean="0"/>
              <a:t>e</a:t>
            </a:r>
            <a:r>
              <a:rPr lang="en-US" sz="2000" smtClean="0"/>
              <a:t> gradient clamped</a:t>
            </a:r>
          </a:p>
          <a:p>
            <a:pPr>
              <a:lnSpc>
                <a:spcPct val="90000"/>
              </a:lnSpc>
            </a:pPr>
            <a:endParaRPr lang="en-US" sz="2000" smtClean="0"/>
          </a:p>
        </p:txBody>
      </p:sp>
      <p:sp>
        <p:nvSpPr>
          <p:cNvPr id="27652" name="Slide Number Placeholder 3"/>
          <p:cNvSpPr txBox="1">
            <a:spLocks noGrp="1"/>
          </p:cNvSpPr>
          <p:nvPr/>
        </p:nvSpPr>
        <p:spPr bwMode="auto">
          <a:xfrm>
            <a:off x="8382000" y="6653213"/>
            <a:ext cx="762000" cy="152400"/>
          </a:xfrm>
          <a:prstGeom prst="rect">
            <a:avLst/>
          </a:prstGeom>
          <a:noFill/>
          <a:ln w="9525">
            <a:noFill/>
            <a:miter lim="800000"/>
            <a:headEnd/>
            <a:tailEnd/>
          </a:ln>
        </p:spPr>
        <p:txBody>
          <a:bodyPr anchor="ctr"/>
          <a:lstStyle/>
          <a:p>
            <a:pPr algn="r" eaLnBrk="0" hangingPunct="0">
              <a:spcBef>
                <a:spcPct val="0"/>
              </a:spcBef>
              <a:buFontTx/>
              <a:buNone/>
            </a:pPr>
            <a:fld id="{F5230B43-E98D-4A7E-89B6-D870C1D171DE}" type="slidenum">
              <a:rPr lang="en-US" sz="900" b="1" i="0">
                <a:solidFill>
                  <a:schemeClr val="accent2"/>
                </a:solidFill>
                <a:latin typeface="Arial" charset="0"/>
              </a:rPr>
              <a:pPr algn="r" eaLnBrk="0" hangingPunct="0">
                <a:spcBef>
                  <a:spcPct val="0"/>
                </a:spcBef>
                <a:buFontTx/>
                <a:buNone/>
              </a:pPr>
              <a:t>20</a:t>
            </a:fld>
            <a:endParaRPr lang="en-US" sz="900" b="1" i="0">
              <a:solidFill>
                <a:schemeClr val="accent2"/>
              </a:solidFill>
              <a:latin typeface="Arial" charset="0"/>
            </a:endParaRPr>
          </a:p>
        </p:txBody>
      </p:sp>
      <p:pic>
        <p:nvPicPr>
          <p:cNvPr id="27653" name="Picture 17"/>
          <p:cNvPicPr>
            <a:picLocks noChangeAspect="1" noChangeArrowheads="1"/>
          </p:cNvPicPr>
          <p:nvPr/>
        </p:nvPicPr>
        <p:blipFill>
          <a:blip r:embed="rId3" cstate="print"/>
          <a:srcRect l="4167" t="5737" r="7663" b="3499"/>
          <a:stretch>
            <a:fillRect/>
          </a:stretch>
        </p:blipFill>
        <p:spPr bwMode="auto">
          <a:xfrm>
            <a:off x="2619375" y="947738"/>
            <a:ext cx="6448425" cy="5600700"/>
          </a:xfrm>
          <a:prstGeom prst="rect">
            <a:avLst/>
          </a:prstGeom>
          <a:noFill/>
          <a:ln w="15875">
            <a:noFill/>
            <a:miter lim="800000"/>
            <a:headEnd/>
            <a:tailEnd/>
          </a:ln>
        </p:spPr>
      </p:pic>
      <p:sp>
        <p:nvSpPr>
          <p:cNvPr id="27654" name="Rectangle 3"/>
          <p:cNvSpPr>
            <a:spLocks noChangeArrowheads="1"/>
          </p:cNvSpPr>
          <p:nvPr/>
        </p:nvSpPr>
        <p:spPr bwMode="auto">
          <a:xfrm>
            <a:off x="609600" y="6172200"/>
            <a:ext cx="1554162" cy="331787"/>
          </a:xfrm>
          <a:prstGeom prst="rect">
            <a:avLst/>
          </a:prstGeom>
          <a:solidFill>
            <a:srgbClr val="FFFF66"/>
          </a:solidFill>
          <a:ln w="9525">
            <a:noFill/>
            <a:miter lim="800000"/>
            <a:headEnd/>
            <a:tailEnd/>
          </a:ln>
        </p:spPr>
        <p:txBody>
          <a:bodyPr/>
          <a:lstStyle/>
          <a:p>
            <a:pPr marL="342900" indent="-342900" algn="ctr" eaLnBrk="0" hangingPunct="0">
              <a:buFontTx/>
              <a:buNone/>
            </a:pPr>
            <a:r>
              <a:rPr lang="en-US" b="1" i="0" dirty="0">
                <a:solidFill>
                  <a:schemeClr val="tx1"/>
                </a:solidFill>
                <a:latin typeface="Arial" charset="0"/>
              </a:rPr>
              <a:t>J. </a:t>
            </a:r>
            <a:r>
              <a:rPr lang="en-US" b="1" i="0" dirty="0" err="1">
                <a:solidFill>
                  <a:schemeClr val="tx1"/>
                </a:solidFill>
                <a:latin typeface="Arial" charset="0"/>
              </a:rPr>
              <a:t>Canik</a:t>
            </a:r>
            <a:r>
              <a:rPr lang="en-US" b="1" i="0" dirty="0">
                <a:solidFill>
                  <a:schemeClr val="tx1"/>
                </a:solidFill>
                <a:latin typeface="Arial" charset="0"/>
              </a:rPr>
              <a:t> </a:t>
            </a:r>
            <a:r>
              <a:rPr lang="en-US" b="1" i="0" dirty="0" err="1">
                <a:solidFill>
                  <a:schemeClr val="tx1"/>
                </a:solidFill>
                <a:latin typeface="Arial" charset="0"/>
              </a:rPr>
              <a:t>PoP</a:t>
            </a:r>
            <a:r>
              <a:rPr lang="en-US" b="1" i="0" dirty="0">
                <a:solidFill>
                  <a:schemeClr val="tx1"/>
                </a:solidFill>
                <a:latin typeface="Arial" charset="0"/>
              </a:rPr>
              <a:t> 2011</a:t>
            </a:r>
          </a:p>
        </p:txBody>
      </p:sp>
      <p:sp>
        <p:nvSpPr>
          <p:cNvPr id="27655" name="Line 7"/>
          <p:cNvSpPr>
            <a:spLocks noChangeShapeType="1"/>
          </p:cNvSpPr>
          <p:nvPr/>
        </p:nvSpPr>
        <p:spPr bwMode="auto">
          <a:xfrm flipH="1">
            <a:off x="3619500" y="5068888"/>
            <a:ext cx="657225" cy="709612"/>
          </a:xfrm>
          <a:prstGeom prst="line">
            <a:avLst/>
          </a:prstGeom>
          <a:noFill/>
          <a:ln w="50800">
            <a:solidFill>
              <a:srgbClr val="00A100">
                <a:alpha val="98822"/>
              </a:srgbClr>
            </a:solidFill>
            <a:prstDash val="solid"/>
            <a:round/>
            <a:headEnd/>
            <a:tailEnd type="arrow" w="med" len="med"/>
          </a:ln>
        </p:spPr>
        <p:txBody>
          <a:bodyPr wrap="none" lIns="0" tIns="0" rIns="0" bIns="0" anchor="ctr"/>
          <a:lstStyle/>
          <a:p>
            <a:endParaRPr lang="en-US"/>
          </a:p>
        </p:txBody>
      </p:sp>
      <p:sp>
        <p:nvSpPr>
          <p:cNvPr id="27656" name="Line 8"/>
          <p:cNvSpPr>
            <a:spLocks noChangeShapeType="1"/>
          </p:cNvSpPr>
          <p:nvPr/>
        </p:nvSpPr>
        <p:spPr bwMode="auto">
          <a:xfrm>
            <a:off x="6948488" y="4808538"/>
            <a:ext cx="9525" cy="942975"/>
          </a:xfrm>
          <a:prstGeom prst="line">
            <a:avLst/>
          </a:prstGeom>
          <a:noFill/>
          <a:ln w="50800">
            <a:solidFill>
              <a:srgbClr val="00A100">
                <a:alpha val="98822"/>
              </a:srgbClr>
            </a:solidFill>
            <a:prstDash val="solid"/>
            <a:round/>
            <a:headEnd/>
            <a:tailEnd type="arrow" w="med" len="med"/>
          </a:ln>
        </p:spPr>
        <p:txBody>
          <a:bodyPr wrap="none" lIns="0" tIns="0" rIns="0" bIns="0" anchor="ctr"/>
          <a:lstStyle/>
          <a:p>
            <a:endParaRPr lang="en-US"/>
          </a:p>
        </p:txBody>
      </p:sp>
      <p:sp>
        <p:nvSpPr>
          <p:cNvPr id="27657" name="Line 9"/>
          <p:cNvSpPr>
            <a:spLocks noChangeShapeType="1"/>
          </p:cNvSpPr>
          <p:nvPr/>
        </p:nvSpPr>
        <p:spPr bwMode="auto">
          <a:xfrm flipH="1">
            <a:off x="1376363" y="2789238"/>
            <a:ext cx="550862" cy="0"/>
          </a:xfrm>
          <a:prstGeom prst="line">
            <a:avLst/>
          </a:prstGeom>
          <a:noFill/>
          <a:ln w="50800">
            <a:solidFill>
              <a:srgbClr val="00A100">
                <a:alpha val="98822"/>
              </a:srgbClr>
            </a:solidFill>
            <a:prstDash val="solid"/>
            <a:round/>
            <a:headEnd type="arrow" w="med" len="med"/>
            <a:tailEnd/>
          </a:ln>
        </p:spPr>
        <p:txBody>
          <a:bodyPr wrap="none" lIns="0" tIns="0" rIns="0" bIns="0" anchor="ctr"/>
          <a:lstStyle/>
          <a:p>
            <a:endParaRPr lang="en-US"/>
          </a:p>
        </p:txBody>
      </p:sp>
      <p:sp>
        <p:nvSpPr>
          <p:cNvPr id="10" name="TextBox 9"/>
          <p:cNvSpPr txBox="1"/>
          <p:nvPr/>
        </p:nvSpPr>
        <p:spPr>
          <a:xfrm>
            <a:off x="0" y="152400"/>
            <a:ext cx="1465914" cy="523220"/>
          </a:xfrm>
          <a:prstGeom prst="rect">
            <a:avLst/>
          </a:prstGeom>
          <a:noFill/>
        </p:spPr>
        <p:txBody>
          <a:bodyPr wrap="none" rtlCol="0">
            <a:spAutoFit/>
          </a:bodyPr>
          <a:lstStyle/>
          <a:p>
            <a:r>
              <a:rPr lang="en-US" sz="2800" i="0" dirty="0" smtClean="0">
                <a:solidFill>
                  <a:srgbClr val="FF0000"/>
                </a:solidFill>
                <a:effectLst>
                  <a:outerShdw blurRad="38100" dist="38100" dir="2700000" algn="tl">
                    <a:srgbClr val="000000">
                      <a:alpha val="43137"/>
                    </a:srgbClr>
                  </a:outerShdw>
                </a:effectLst>
                <a:latin typeface="+mn-lt"/>
              </a:rPr>
              <a:t>JRT-11:</a:t>
            </a:r>
            <a:endParaRPr lang="en-US" sz="2800" i="0" dirty="0">
              <a:solidFill>
                <a:srgbClr val="FF0000"/>
              </a:solidFill>
              <a:effectLst>
                <a:outerShdw blurRad="38100" dist="38100" dir="2700000" algn="tl">
                  <a:srgbClr val="000000">
                    <a:alpha val="43137"/>
                  </a:srgbClr>
                </a:outerShdw>
              </a:effectLst>
              <a:latin typeface="+mn-lt"/>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2" name="Rectangle 2"/>
          <p:cNvSpPr>
            <a:spLocks noGrp="1" noChangeArrowheads="1"/>
          </p:cNvSpPr>
          <p:nvPr>
            <p:ph type="title" idx="4294967295"/>
          </p:nvPr>
        </p:nvSpPr>
        <p:spPr>
          <a:xfrm>
            <a:off x="1371600" y="0"/>
            <a:ext cx="7772400" cy="838200"/>
          </a:xfrm>
        </p:spPr>
        <p:txBody>
          <a:bodyPr/>
          <a:lstStyle/>
          <a:p>
            <a:r>
              <a:rPr lang="en-US" dirty="0" err="1" smtClean="0"/>
              <a:t>ELMy</a:t>
            </a:r>
            <a:r>
              <a:rPr lang="en-US" dirty="0" smtClean="0"/>
              <a:t> discharges close to the kink/peeling stability boundary, ELM-free discharges are farther away</a:t>
            </a:r>
          </a:p>
        </p:txBody>
      </p:sp>
      <p:sp>
        <p:nvSpPr>
          <p:cNvPr id="29703" name="Slide Number Placeholder 3"/>
          <p:cNvSpPr txBox="1">
            <a:spLocks noGrp="1"/>
          </p:cNvSpPr>
          <p:nvPr/>
        </p:nvSpPr>
        <p:spPr bwMode="auto">
          <a:xfrm>
            <a:off x="8382000" y="6653213"/>
            <a:ext cx="762000" cy="152400"/>
          </a:xfrm>
          <a:prstGeom prst="rect">
            <a:avLst/>
          </a:prstGeom>
          <a:noFill/>
          <a:ln w="9525">
            <a:noFill/>
            <a:miter lim="800000"/>
            <a:headEnd/>
            <a:tailEnd/>
          </a:ln>
        </p:spPr>
        <p:txBody>
          <a:bodyPr anchor="ctr"/>
          <a:lstStyle/>
          <a:p>
            <a:pPr algn="r" eaLnBrk="0" hangingPunct="0">
              <a:spcBef>
                <a:spcPct val="0"/>
              </a:spcBef>
              <a:buFontTx/>
              <a:buNone/>
            </a:pPr>
            <a:fld id="{44322DAA-1791-49FB-BE19-C8927CD5F766}" type="slidenum">
              <a:rPr lang="en-US" sz="900" b="1" i="0">
                <a:solidFill>
                  <a:schemeClr val="accent2"/>
                </a:solidFill>
                <a:latin typeface="Arial" charset="0"/>
              </a:rPr>
              <a:pPr algn="r" eaLnBrk="0" hangingPunct="0">
                <a:spcBef>
                  <a:spcPct val="0"/>
                </a:spcBef>
                <a:buFontTx/>
                <a:buNone/>
              </a:pPr>
              <a:t>21</a:t>
            </a:fld>
            <a:endParaRPr lang="en-US" sz="900" b="1" i="0">
              <a:solidFill>
                <a:schemeClr val="accent2"/>
              </a:solidFill>
              <a:latin typeface="Arial" charset="0"/>
            </a:endParaRPr>
          </a:p>
        </p:txBody>
      </p:sp>
      <p:sp>
        <p:nvSpPr>
          <p:cNvPr id="29704" name="Rectangle 3"/>
          <p:cNvSpPr>
            <a:spLocks noChangeArrowheads="1"/>
          </p:cNvSpPr>
          <p:nvPr/>
        </p:nvSpPr>
        <p:spPr bwMode="auto">
          <a:xfrm>
            <a:off x="7918450" y="3576638"/>
            <a:ext cx="1065213" cy="444500"/>
          </a:xfrm>
          <a:prstGeom prst="rect">
            <a:avLst/>
          </a:prstGeom>
          <a:solidFill>
            <a:srgbClr val="FFFF66"/>
          </a:solidFill>
          <a:ln w="9525">
            <a:noFill/>
            <a:miter lim="800000"/>
            <a:headEnd/>
            <a:tailEnd/>
          </a:ln>
        </p:spPr>
        <p:txBody>
          <a:bodyPr/>
          <a:lstStyle/>
          <a:p>
            <a:pPr algn="ctr" eaLnBrk="0" hangingPunct="0">
              <a:buFontTx/>
              <a:buNone/>
            </a:pPr>
            <a:r>
              <a:rPr lang="en-US" b="1" i="0" dirty="0">
                <a:solidFill>
                  <a:schemeClr val="tx1"/>
                </a:solidFill>
                <a:latin typeface="Arial" charset="0"/>
              </a:rPr>
              <a:t>D. Boyle PPCF 2011</a:t>
            </a:r>
          </a:p>
        </p:txBody>
      </p:sp>
      <p:grpSp>
        <p:nvGrpSpPr>
          <p:cNvPr id="3" name="Group 1032"/>
          <p:cNvGrpSpPr>
            <a:grpSpLocks/>
          </p:cNvGrpSpPr>
          <p:nvPr/>
        </p:nvGrpSpPr>
        <p:grpSpPr bwMode="auto">
          <a:xfrm>
            <a:off x="552450" y="1052513"/>
            <a:ext cx="7410450" cy="5530850"/>
            <a:chOff x="121" y="716"/>
            <a:chExt cx="4668" cy="3484"/>
          </a:xfrm>
        </p:grpSpPr>
        <p:graphicFrame>
          <p:nvGraphicFramePr>
            <p:cNvPr id="29698" name="Object 2"/>
            <p:cNvGraphicFramePr>
              <a:graphicFrameLocks noChangeAspect="1"/>
            </p:cNvGraphicFramePr>
            <p:nvPr/>
          </p:nvGraphicFramePr>
          <p:xfrm>
            <a:off x="144" y="717"/>
            <a:ext cx="2330" cy="1744"/>
          </p:xfrm>
          <a:graphic>
            <a:graphicData uri="http://schemas.openxmlformats.org/presentationml/2006/ole">
              <p:oleObj spid="_x0000_s68610" name="Document" r:id="rId4" imgW="2926080" imgH="2191512" progId="Word.Document.8">
                <p:embed/>
              </p:oleObj>
            </a:graphicData>
          </a:graphic>
        </p:graphicFrame>
        <p:graphicFrame>
          <p:nvGraphicFramePr>
            <p:cNvPr id="29699" name="Object 3"/>
            <p:cNvGraphicFramePr>
              <a:graphicFrameLocks noChangeAspect="1"/>
            </p:cNvGraphicFramePr>
            <p:nvPr/>
          </p:nvGraphicFramePr>
          <p:xfrm>
            <a:off x="2420" y="716"/>
            <a:ext cx="2360" cy="1752"/>
          </p:xfrm>
          <a:graphic>
            <a:graphicData uri="http://schemas.openxmlformats.org/presentationml/2006/ole">
              <p:oleObj spid="_x0000_s68611" name="Document" r:id="rId5" imgW="2919984" imgH="2167128" progId="Word.Document.8">
                <p:embed/>
              </p:oleObj>
            </a:graphicData>
          </a:graphic>
        </p:graphicFrame>
        <p:graphicFrame>
          <p:nvGraphicFramePr>
            <p:cNvPr id="29700" name="Object 4"/>
            <p:cNvGraphicFramePr>
              <a:graphicFrameLocks noChangeAspect="1"/>
            </p:cNvGraphicFramePr>
            <p:nvPr/>
          </p:nvGraphicFramePr>
          <p:xfrm>
            <a:off x="121" y="2417"/>
            <a:ext cx="2305" cy="1722"/>
          </p:xfrm>
          <a:graphic>
            <a:graphicData uri="http://schemas.openxmlformats.org/presentationml/2006/ole">
              <p:oleObj spid="_x0000_s68612" name="Document" r:id="rId6" imgW="2919984" imgH="2179320" progId="Word.Document.8">
                <p:embed/>
              </p:oleObj>
            </a:graphicData>
          </a:graphic>
        </p:graphicFrame>
        <p:graphicFrame>
          <p:nvGraphicFramePr>
            <p:cNvPr id="29701" name="Object 5"/>
            <p:cNvGraphicFramePr>
              <a:graphicFrameLocks noChangeAspect="1"/>
            </p:cNvGraphicFramePr>
            <p:nvPr/>
          </p:nvGraphicFramePr>
          <p:xfrm>
            <a:off x="2411" y="2411"/>
            <a:ext cx="2378" cy="1789"/>
          </p:xfrm>
          <a:graphic>
            <a:graphicData uri="http://schemas.openxmlformats.org/presentationml/2006/ole">
              <p:oleObj spid="_x0000_s68613" name="Document" r:id="rId7" imgW="2926080" imgH="2200656" progId="Word.Document.8">
                <p:embed/>
              </p:oleObj>
            </a:graphicData>
          </a:graphic>
        </p:graphicFrame>
      </p:grpSp>
      <p:sp>
        <p:nvSpPr>
          <p:cNvPr id="29707" name="TextBox 23"/>
          <p:cNvSpPr txBox="1">
            <a:spLocks noChangeArrowheads="1"/>
          </p:cNvSpPr>
          <p:nvPr/>
        </p:nvSpPr>
        <p:spPr bwMode="auto">
          <a:xfrm>
            <a:off x="1546225" y="4016376"/>
            <a:ext cx="1090613" cy="457200"/>
          </a:xfrm>
          <a:prstGeom prst="rect">
            <a:avLst/>
          </a:prstGeom>
          <a:solidFill>
            <a:schemeClr val="bg1"/>
          </a:solidFill>
          <a:ln w="9525">
            <a:noFill/>
            <a:miter lim="800000"/>
            <a:headEnd/>
            <a:tailEnd/>
          </a:ln>
        </p:spPr>
        <p:txBody>
          <a:bodyPr>
            <a:spAutoFit/>
          </a:bodyPr>
          <a:lstStyle/>
          <a:p>
            <a:pPr>
              <a:buFontTx/>
              <a:buNone/>
            </a:pPr>
            <a:r>
              <a:rPr lang="en-US" sz="2400" b="1" i="0">
                <a:solidFill>
                  <a:schemeClr val="tx1"/>
                </a:solidFill>
              </a:rPr>
              <a:t>ELMy</a:t>
            </a:r>
            <a:endParaRPr lang="en-US" sz="2400" b="1" i="0"/>
          </a:p>
        </p:txBody>
      </p:sp>
      <p:sp>
        <p:nvSpPr>
          <p:cNvPr id="29708" name="TextBox 23"/>
          <p:cNvSpPr txBox="1">
            <a:spLocks noChangeArrowheads="1"/>
          </p:cNvSpPr>
          <p:nvPr/>
        </p:nvSpPr>
        <p:spPr bwMode="auto">
          <a:xfrm>
            <a:off x="6154738" y="4035426"/>
            <a:ext cx="1592262" cy="457200"/>
          </a:xfrm>
          <a:prstGeom prst="rect">
            <a:avLst/>
          </a:prstGeom>
          <a:solidFill>
            <a:schemeClr val="bg1"/>
          </a:solidFill>
          <a:ln w="9525">
            <a:noFill/>
            <a:miter lim="800000"/>
            <a:headEnd/>
            <a:tailEnd/>
          </a:ln>
        </p:spPr>
        <p:txBody>
          <a:bodyPr>
            <a:spAutoFit/>
          </a:bodyPr>
          <a:lstStyle/>
          <a:p>
            <a:pPr>
              <a:buFontTx/>
              <a:buNone/>
            </a:pPr>
            <a:r>
              <a:rPr lang="en-US" sz="2400" b="1" i="0">
                <a:solidFill>
                  <a:schemeClr val="tx1"/>
                </a:solidFill>
              </a:rPr>
              <a:t>ELM-free</a:t>
            </a:r>
            <a:endParaRPr lang="en-US" sz="2400" b="1" i="0"/>
          </a:p>
        </p:txBody>
      </p:sp>
      <p:grpSp>
        <p:nvGrpSpPr>
          <p:cNvPr id="4" name="Group 43"/>
          <p:cNvGrpSpPr>
            <a:grpSpLocks/>
          </p:cNvGrpSpPr>
          <p:nvPr/>
        </p:nvGrpSpPr>
        <p:grpSpPr bwMode="auto">
          <a:xfrm>
            <a:off x="1490135" y="1811867"/>
            <a:ext cx="1388535" cy="1371600"/>
            <a:chOff x="1490135" y="1811867"/>
            <a:chExt cx="1388535" cy="1371600"/>
          </a:xfrm>
        </p:grpSpPr>
        <p:sp>
          <p:nvSpPr>
            <p:cNvPr id="29724" name="Rectangle 16"/>
            <p:cNvSpPr>
              <a:spLocks noChangeArrowheads="1"/>
            </p:cNvSpPr>
            <p:nvPr/>
          </p:nvSpPr>
          <p:spPr bwMode="auto">
            <a:xfrm>
              <a:off x="2040468" y="2319867"/>
              <a:ext cx="321731" cy="321733"/>
            </a:xfrm>
            <a:prstGeom prst="rect">
              <a:avLst/>
            </a:prstGeom>
            <a:noFill/>
            <a:ln w="38100">
              <a:solidFill>
                <a:srgbClr val="00A100"/>
              </a:solidFill>
              <a:round/>
              <a:headEnd/>
              <a:tailEnd type="triangle" w="med" len="med"/>
            </a:ln>
          </p:spPr>
          <p:txBody>
            <a:bodyPr lIns="0" tIns="0" rIns="0" bIns="0"/>
            <a:lstStyle/>
            <a:p>
              <a:endParaRPr lang="en-US" b="1"/>
            </a:p>
          </p:txBody>
        </p:sp>
        <p:cxnSp>
          <p:nvCxnSpPr>
            <p:cNvPr id="29725" name="Straight Connector 19"/>
            <p:cNvCxnSpPr>
              <a:cxnSpLocks noChangeShapeType="1"/>
            </p:cNvCxnSpPr>
            <p:nvPr/>
          </p:nvCxnSpPr>
          <p:spPr bwMode="auto">
            <a:xfrm rot="16200000" flipH="1">
              <a:off x="1515533" y="2489200"/>
              <a:ext cx="1371600" cy="16933"/>
            </a:xfrm>
            <a:prstGeom prst="line">
              <a:avLst/>
            </a:prstGeom>
            <a:noFill/>
            <a:ln w="38100">
              <a:solidFill>
                <a:srgbClr val="00A100"/>
              </a:solidFill>
              <a:round/>
              <a:headEnd/>
              <a:tailEnd/>
            </a:ln>
          </p:spPr>
        </p:cxnSp>
        <p:cxnSp>
          <p:nvCxnSpPr>
            <p:cNvPr id="29726" name="Straight Connector 20"/>
            <p:cNvCxnSpPr>
              <a:cxnSpLocks noChangeShapeType="1"/>
            </p:cNvCxnSpPr>
            <p:nvPr/>
          </p:nvCxnSpPr>
          <p:spPr bwMode="auto">
            <a:xfrm>
              <a:off x="1490135" y="2463803"/>
              <a:ext cx="1388535" cy="8464"/>
            </a:xfrm>
            <a:prstGeom prst="line">
              <a:avLst/>
            </a:prstGeom>
            <a:noFill/>
            <a:ln w="38100">
              <a:solidFill>
                <a:srgbClr val="00A100"/>
              </a:solidFill>
              <a:round/>
              <a:headEnd/>
              <a:tailEnd/>
            </a:ln>
          </p:spPr>
        </p:cxnSp>
      </p:grpSp>
      <p:grpSp>
        <p:nvGrpSpPr>
          <p:cNvPr id="5" name="Group 40"/>
          <p:cNvGrpSpPr>
            <a:grpSpLocks/>
          </p:cNvGrpSpPr>
          <p:nvPr/>
        </p:nvGrpSpPr>
        <p:grpSpPr bwMode="auto">
          <a:xfrm>
            <a:off x="5164670" y="2158999"/>
            <a:ext cx="1405463" cy="1202267"/>
            <a:chOff x="5164670" y="2158999"/>
            <a:chExt cx="1405463" cy="1202267"/>
          </a:xfrm>
        </p:grpSpPr>
        <p:sp>
          <p:nvSpPr>
            <p:cNvPr id="29721" name="Rectangle 15"/>
            <p:cNvSpPr>
              <a:spLocks noChangeArrowheads="1"/>
            </p:cNvSpPr>
            <p:nvPr/>
          </p:nvSpPr>
          <p:spPr bwMode="auto">
            <a:xfrm>
              <a:off x="5706535" y="2616201"/>
              <a:ext cx="347132" cy="279400"/>
            </a:xfrm>
            <a:prstGeom prst="rect">
              <a:avLst/>
            </a:prstGeom>
            <a:noFill/>
            <a:ln w="38100">
              <a:solidFill>
                <a:srgbClr val="00A100"/>
              </a:solidFill>
              <a:round/>
              <a:headEnd/>
              <a:tailEnd type="triangle" w="med" len="med"/>
            </a:ln>
          </p:spPr>
          <p:txBody>
            <a:bodyPr lIns="0" tIns="0" rIns="0" bIns="0"/>
            <a:lstStyle/>
            <a:p>
              <a:endParaRPr lang="en-US" b="1"/>
            </a:p>
          </p:txBody>
        </p:sp>
        <p:cxnSp>
          <p:nvCxnSpPr>
            <p:cNvPr id="29722" name="Straight Connector 23"/>
            <p:cNvCxnSpPr>
              <a:cxnSpLocks noChangeShapeType="1"/>
            </p:cNvCxnSpPr>
            <p:nvPr/>
          </p:nvCxnSpPr>
          <p:spPr bwMode="auto">
            <a:xfrm flipV="1">
              <a:off x="5164670" y="2751667"/>
              <a:ext cx="1405463" cy="8473"/>
            </a:xfrm>
            <a:prstGeom prst="line">
              <a:avLst/>
            </a:prstGeom>
            <a:noFill/>
            <a:ln w="38100">
              <a:solidFill>
                <a:srgbClr val="00A100"/>
              </a:solidFill>
              <a:round/>
              <a:headEnd/>
              <a:tailEnd/>
            </a:ln>
          </p:spPr>
        </p:cxnSp>
        <p:cxnSp>
          <p:nvCxnSpPr>
            <p:cNvPr id="29723" name="Straight Connector 32"/>
            <p:cNvCxnSpPr>
              <a:cxnSpLocks noChangeShapeType="1"/>
            </p:cNvCxnSpPr>
            <p:nvPr/>
          </p:nvCxnSpPr>
          <p:spPr bwMode="auto">
            <a:xfrm rot="16200000" flipH="1">
              <a:off x="5278967" y="2755900"/>
              <a:ext cx="1202267" cy="8466"/>
            </a:xfrm>
            <a:prstGeom prst="line">
              <a:avLst/>
            </a:prstGeom>
            <a:noFill/>
            <a:ln w="38100">
              <a:solidFill>
                <a:srgbClr val="00A100"/>
              </a:solidFill>
              <a:round/>
              <a:headEnd/>
              <a:tailEnd/>
            </a:ln>
          </p:spPr>
        </p:cxnSp>
      </p:grpSp>
      <p:grpSp>
        <p:nvGrpSpPr>
          <p:cNvPr id="6" name="Group 42"/>
          <p:cNvGrpSpPr>
            <a:grpSpLocks/>
          </p:cNvGrpSpPr>
          <p:nvPr/>
        </p:nvGrpSpPr>
        <p:grpSpPr bwMode="auto">
          <a:xfrm>
            <a:off x="2387605" y="4042831"/>
            <a:ext cx="1727195" cy="1545171"/>
            <a:chOff x="2387605" y="4042831"/>
            <a:chExt cx="1727195" cy="1545171"/>
          </a:xfrm>
        </p:grpSpPr>
        <p:sp>
          <p:nvSpPr>
            <p:cNvPr id="29718" name="Rectangle 13"/>
            <p:cNvSpPr>
              <a:spLocks noChangeArrowheads="1"/>
            </p:cNvSpPr>
            <p:nvPr/>
          </p:nvSpPr>
          <p:spPr bwMode="auto">
            <a:xfrm>
              <a:off x="3073400" y="4614333"/>
              <a:ext cx="448733" cy="389467"/>
            </a:xfrm>
            <a:prstGeom prst="rect">
              <a:avLst/>
            </a:prstGeom>
            <a:noFill/>
            <a:ln w="38100">
              <a:solidFill>
                <a:srgbClr val="00A100"/>
              </a:solidFill>
              <a:round/>
              <a:headEnd/>
              <a:tailEnd type="triangle" w="med" len="med"/>
            </a:ln>
          </p:spPr>
          <p:txBody>
            <a:bodyPr lIns="0" tIns="0" rIns="0" bIns="0"/>
            <a:lstStyle/>
            <a:p>
              <a:endParaRPr lang="en-US" b="1"/>
            </a:p>
          </p:txBody>
        </p:sp>
        <p:cxnSp>
          <p:nvCxnSpPr>
            <p:cNvPr id="29719" name="Straight Connector 30"/>
            <p:cNvCxnSpPr>
              <a:cxnSpLocks noChangeShapeType="1"/>
            </p:cNvCxnSpPr>
            <p:nvPr/>
          </p:nvCxnSpPr>
          <p:spPr bwMode="auto">
            <a:xfrm flipV="1">
              <a:off x="2387605" y="4817533"/>
              <a:ext cx="1727195" cy="9"/>
            </a:xfrm>
            <a:prstGeom prst="line">
              <a:avLst/>
            </a:prstGeom>
            <a:noFill/>
            <a:ln w="38100">
              <a:solidFill>
                <a:srgbClr val="00A100"/>
              </a:solidFill>
              <a:round/>
              <a:headEnd/>
              <a:tailEnd/>
            </a:ln>
          </p:spPr>
        </p:cxnSp>
        <p:cxnSp>
          <p:nvCxnSpPr>
            <p:cNvPr id="29720" name="Straight Connector 35"/>
            <p:cNvCxnSpPr>
              <a:cxnSpLocks noChangeShapeType="1"/>
            </p:cNvCxnSpPr>
            <p:nvPr/>
          </p:nvCxnSpPr>
          <p:spPr bwMode="auto">
            <a:xfrm rot="16200000" flipH="1">
              <a:off x="2535767" y="4813299"/>
              <a:ext cx="1545171" cy="4235"/>
            </a:xfrm>
            <a:prstGeom prst="line">
              <a:avLst/>
            </a:prstGeom>
            <a:noFill/>
            <a:ln w="38100">
              <a:solidFill>
                <a:srgbClr val="00A100"/>
              </a:solidFill>
              <a:round/>
              <a:headEnd/>
              <a:tailEnd/>
            </a:ln>
          </p:spPr>
        </p:cxnSp>
      </p:grpSp>
      <p:grpSp>
        <p:nvGrpSpPr>
          <p:cNvPr id="7" name="Group 41"/>
          <p:cNvGrpSpPr>
            <a:grpSpLocks/>
          </p:cNvGrpSpPr>
          <p:nvPr/>
        </p:nvGrpSpPr>
        <p:grpSpPr bwMode="auto">
          <a:xfrm>
            <a:off x="4555071" y="4847163"/>
            <a:ext cx="1126062" cy="1181103"/>
            <a:chOff x="4555071" y="4847163"/>
            <a:chExt cx="1126062" cy="1181103"/>
          </a:xfrm>
        </p:grpSpPr>
        <p:sp>
          <p:nvSpPr>
            <p:cNvPr id="29715" name="Rectangle 14"/>
            <p:cNvSpPr>
              <a:spLocks noChangeArrowheads="1"/>
            </p:cNvSpPr>
            <p:nvPr/>
          </p:nvSpPr>
          <p:spPr bwMode="auto">
            <a:xfrm>
              <a:off x="4986868" y="5308601"/>
              <a:ext cx="279400" cy="279400"/>
            </a:xfrm>
            <a:prstGeom prst="rect">
              <a:avLst/>
            </a:prstGeom>
            <a:noFill/>
            <a:ln w="38100">
              <a:solidFill>
                <a:srgbClr val="00A100"/>
              </a:solidFill>
              <a:round/>
              <a:headEnd/>
              <a:tailEnd type="triangle" w="med" len="med"/>
            </a:ln>
          </p:spPr>
          <p:txBody>
            <a:bodyPr lIns="0" tIns="0" rIns="0" bIns="0"/>
            <a:lstStyle/>
            <a:p>
              <a:endParaRPr lang="en-US" b="1"/>
            </a:p>
          </p:txBody>
        </p:sp>
        <p:cxnSp>
          <p:nvCxnSpPr>
            <p:cNvPr id="29716" name="Straight Connector 26"/>
            <p:cNvCxnSpPr>
              <a:cxnSpLocks noChangeShapeType="1"/>
            </p:cNvCxnSpPr>
            <p:nvPr/>
          </p:nvCxnSpPr>
          <p:spPr bwMode="auto">
            <a:xfrm flipV="1">
              <a:off x="4555071" y="5427133"/>
              <a:ext cx="1126062" cy="16941"/>
            </a:xfrm>
            <a:prstGeom prst="line">
              <a:avLst/>
            </a:prstGeom>
            <a:noFill/>
            <a:ln w="38100">
              <a:solidFill>
                <a:srgbClr val="00A100"/>
              </a:solidFill>
              <a:round/>
              <a:headEnd/>
              <a:tailEnd/>
            </a:ln>
          </p:spPr>
        </p:cxnSp>
        <p:cxnSp>
          <p:nvCxnSpPr>
            <p:cNvPr id="29717" name="Straight Connector 37"/>
            <p:cNvCxnSpPr>
              <a:cxnSpLocks noChangeShapeType="1"/>
            </p:cNvCxnSpPr>
            <p:nvPr/>
          </p:nvCxnSpPr>
          <p:spPr bwMode="auto">
            <a:xfrm rot="16200000" flipH="1">
              <a:off x="4529667" y="5435600"/>
              <a:ext cx="1181103" cy="4229"/>
            </a:xfrm>
            <a:prstGeom prst="line">
              <a:avLst/>
            </a:prstGeom>
            <a:noFill/>
            <a:ln w="38100">
              <a:solidFill>
                <a:srgbClr val="00A100"/>
              </a:solidFill>
              <a:round/>
              <a:headEnd/>
              <a:tailEnd/>
            </a:ln>
          </p:spPr>
        </p:cxnSp>
      </p:grpSp>
      <p:sp>
        <p:nvSpPr>
          <p:cNvPr id="29713" name="TextBox 23"/>
          <p:cNvSpPr txBox="1">
            <a:spLocks noChangeArrowheads="1"/>
          </p:cNvSpPr>
          <p:nvPr/>
        </p:nvSpPr>
        <p:spPr bwMode="auto">
          <a:xfrm>
            <a:off x="6137275" y="1876426"/>
            <a:ext cx="1592263" cy="457200"/>
          </a:xfrm>
          <a:prstGeom prst="rect">
            <a:avLst/>
          </a:prstGeom>
          <a:solidFill>
            <a:schemeClr val="bg1"/>
          </a:solidFill>
          <a:ln w="9525">
            <a:noFill/>
            <a:miter lim="800000"/>
            <a:headEnd/>
            <a:tailEnd/>
          </a:ln>
        </p:spPr>
        <p:txBody>
          <a:bodyPr>
            <a:spAutoFit/>
          </a:bodyPr>
          <a:lstStyle/>
          <a:p>
            <a:pPr>
              <a:buFontTx/>
              <a:buNone/>
            </a:pPr>
            <a:r>
              <a:rPr lang="en-US" sz="2400" b="1" i="0">
                <a:solidFill>
                  <a:schemeClr val="tx1"/>
                </a:solidFill>
              </a:rPr>
              <a:t>ELM-free</a:t>
            </a:r>
            <a:endParaRPr lang="en-US" sz="2400" b="1" i="0"/>
          </a:p>
        </p:txBody>
      </p:sp>
      <p:sp>
        <p:nvSpPr>
          <p:cNvPr id="29714" name="TextBox 23"/>
          <p:cNvSpPr txBox="1">
            <a:spLocks noChangeArrowheads="1"/>
          </p:cNvSpPr>
          <p:nvPr/>
        </p:nvSpPr>
        <p:spPr bwMode="auto">
          <a:xfrm>
            <a:off x="969963" y="1273176"/>
            <a:ext cx="1090612" cy="457200"/>
          </a:xfrm>
          <a:prstGeom prst="rect">
            <a:avLst/>
          </a:prstGeom>
          <a:solidFill>
            <a:schemeClr val="bg1"/>
          </a:solidFill>
          <a:ln w="9525">
            <a:noFill/>
            <a:miter lim="800000"/>
            <a:headEnd/>
            <a:tailEnd/>
          </a:ln>
        </p:spPr>
        <p:txBody>
          <a:bodyPr>
            <a:spAutoFit/>
          </a:bodyPr>
          <a:lstStyle/>
          <a:p>
            <a:pPr>
              <a:buFontTx/>
              <a:buNone/>
            </a:pPr>
            <a:r>
              <a:rPr lang="en-US" sz="2400" b="1" i="0">
                <a:solidFill>
                  <a:schemeClr val="tx1"/>
                </a:solidFill>
              </a:rPr>
              <a:t>ELMy</a:t>
            </a:r>
            <a:endParaRPr lang="en-US" sz="2400" b="1" i="0"/>
          </a:p>
        </p:txBody>
      </p:sp>
      <p:sp>
        <p:nvSpPr>
          <p:cNvPr id="31" name="TextBox 30"/>
          <p:cNvSpPr txBox="1"/>
          <p:nvPr/>
        </p:nvSpPr>
        <p:spPr>
          <a:xfrm>
            <a:off x="0" y="152400"/>
            <a:ext cx="1465914" cy="523220"/>
          </a:xfrm>
          <a:prstGeom prst="rect">
            <a:avLst/>
          </a:prstGeom>
          <a:noFill/>
        </p:spPr>
        <p:txBody>
          <a:bodyPr wrap="none" rtlCol="0">
            <a:spAutoFit/>
          </a:bodyPr>
          <a:lstStyle/>
          <a:p>
            <a:r>
              <a:rPr lang="en-US" sz="2800" i="0" dirty="0" smtClean="0">
                <a:solidFill>
                  <a:srgbClr val="FF0000"/>
                </a:solidFill>
                <a:effectLst>
                  <a:outerShdw blurRad="38100" dist="38100" dir="2700000" algn="tl">
                    <a:srgbClr val="000000">
                      <a:alpha val="43137"/>
                    </a:srgbClr>
                  </a:outerShdw>
                </a:effectLst>
                <a:latin typeface="+mn-lt"/>
              </a:rPr>
              <a:t>JRT-11:</a:t>
            </a:r>
            <a:endParaRPr lang="en-US" sz="2800" i="0" dirty="0">
              <a:solidFill>
                <a:srgbClr val="FF0000"/>
              </a:solidFill>
              <a:effectLst>
                <a:outerShdw blurRad="38100" dist="38100" dir="2700000" algn="tl">
                  <a:srgbClr val="000000">
                    <a:alpha val="43137"/>
                  </a:srgbClr>
                </a:outerShdw>
              </a:effectLst>
              <a:latin typeface="+mn-lt"/>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3" descr="C:\Documents and Settings\yren\My Documents\MATLAB\work_nstx\figure_save\140620_eq_profile.png"/>
          <p:cNvPicPr>
            <a:picLocks noChangeAspect="1" noChangeArrowheads="1"/>
          </p:cNvPicPr>
          <p:nvPr/>
        </p:nvPicPr>
        <p:blipFill>
          <a:blip r:embed="rId2" cstate="print"/>
          <a:srcRect/>
          <a:stretch>
            <a:fillRect/>
          </a:stretch>
        </p:blipFill>
        <p:spPr bwMode="auto">
          <a:xfrm>
            <a:off x="76200" y="1554163"/>
            <a:ext cx="5938838" cy="4332287"/>
          </a:xfrm>
          <a:prstGeom prst="rect">
            <a:avLst/>
          </a:prstGeom>
          <a:noFill/>
          <a:ln w="9525">
            <a:noFill/>
            <a:miter lim="800000"/>
            <a:headEnd/>
            <a:tailEnd/>
          </a:ln>
        </p:spPr>
      </p:pic>
      <p:sp>
        <p:nvSpPr>
          <p:cNvPr id="14339" name="Title 1"/>
          <p:cNvSpPr>
            <a:spLocks noGrp="1"/>
          </p:cNvSpPr>
          <p:nvPr>
            <p:ph type="title"/>
          </p:nvPr>
        </p:nvSpPr>
        <p:spPr>
          <a:xfrm>
            <a:off x="1219200" y="0"/>
            <a:ext cx="7924800" cy="838200"/>
          </a:xfrm>
        </p:spPr>
        <p:txBody>
          <a:bodyPr/>
          <a:lstStyle/>
          <a:p>
            <a:r>
              <a:rPr lang="en-US" dirty="0" smtClean="0"/>
              <a:t>Large density gradient induced by ELM events used </a:t>
            </a:r>
            <a:br>
              <a:rPr lang="en-US" dirty="0" smtClean="0"/>
            </a:br>
            <a:r>
              <a:rPr lang="en-US" dirty="0" smtClean="0"/>
              <a:t>to probe high-k turbulence and electron transport</a:t>
            </a:r>
          </a:p>
        </p:txBody>
      </p:sp>
      <p:sp>
        <p:nvSpPr>
          <p:cNvPr id="14340" name="Content Placeholder 2"/>
          <p:cNvSpPr>
            <a:spLocks noGrp="1"/>
          </p:cNvSpPr>
          <p:nvPr>
            <p:ph idx="1"/>
          </p:nvPr>
        </p:nvSpPr>
        <p:spPr>
          <a:xfrm>
            <a:off x="6096000" y="1295400"/>
            <a:ext cx="2971800" cy="4354513"/>
          </a:xfrm>
        </p:spPr>
        <p:txBody>
          <a:bodyPr/>
          <a:lstStyle/>
          <a:p>
            <a:pPr marL="225425" indent="-225425"/>
            <a:r>
              <a:rPr lang="en-US" sz="2000" dirty="0" smtClean="0"/>
              <a:t>After the ELM event:</a:t>
            </a:r>
          </a:p>
          <a:p>
            <a:pPr marL="569913" lvl="1" indent="-225425"/>
            <a:r>
              <a:rPr lang="en-US" sz="1800" dirty="0" smtClean="0">
                <a:solidFill>
                  <a:srgbClr val="FF0000"/>
                </a:solidFill>
              </a:rPr>
              <a:t>A factor of 4 increase in density gradient</a:t>
            </a:r>
          </a:p>
          <a:p>
            <a:pPr marL="569913" lvl="1" indent="-225425"/>
            <a:r>
              <a:rPr lang="en-US" sz="1800" dirty="0" smtClean="0"/>
              <a:t>60% increase in electron temperature gradient</a:t>
            </a:r>
          </a:p>
          <a:p>
            <a:pPr marL="569913" lvl="1" indent="-225425"/>
            <a:r>
              <a:rPr lang="en-US" sz="1800" dirty="0" smtClean="0"/>
              <a:t>60 % decrease in ion temperature gradient </a:t>
            </a:r>
          </a:p>
          <a:p>
            <a:pPr marL="569913" lvl="1" indent="-225425"/>
            <a:r>
              <a:rPr lang="en-US" sz="1800" dirty="0" smtClean="0"/>
              <a:t>40% increase in T</a:t>
            </a:r>
            <a:r>
              <a:rPr lang="en-US" sz="1800" baseline="-25000" dirty="0" smtClean="0"/>
              <a:t>i</a:t>
            </a:r>
          </a:p>
          <a:p>
            <a:pPr marL="569913" lvl="1" indent="-225425"/>
            <a:r>
              <a:rPr lang="en-US" sz="1800" dirty="0" smtClean="0"/>
              <a:t>Less than 25% variation in all other equilibrium quantities</a:t>
            </a:r>
          </a:p>
          <a:p>
            <a:pPr marL="171450" indent="-171450"/>
            <a:r>
              <a:rPr lang="en-US" sz="2000" dirty="0" smtClean="0"/>
              <a:t>No large global MHD mode appears before and right after ELM</a:t>
            </a:r>
          </a:p>
        </p:txBody>
      </p:sp>
      <p:cxnSp>
        <p:nvCxnSpPr>
          <p:cNvPr id="14341" name="Straight Arrow Connector 10"/>
          <p:cNvCxnSpPr>
            <a:cxnSpLocks noChangeShapeType="1"/>
          </p:cNvCxnSpPr>
          <p:nvPr/>
        </p:nvCxnSpPr>
        <p:spPr bwMode="auto">
          <a:xfrm flipV="1">
            <a:off x="1571625" y="1885950"/>
            <a:ext cx="1819275" cy="352425"/>
          </a:xfrm>
          <a:prstGeom prst="straightConnector1">
            <a:avLst/>
          </a:prstGeom>
          <a:noFill/>
          <a:ln w="31750" algn="ctr">
            <a:solidFill>
              <a:schemeClr val="accent2"/>
            </a:solidFill>
            <a:round/>
            <a:headEnd/>
            <a:tailEnd type="arrow" w="med" len="med"/>
          </a:ln>
        </p:spPr>
      </p:cxnSp>
      <p:cxnSp>
        <p:nvCxnSpPr>
          <p:cNvPr id="14342" name="Straight Arrow Connector 12"/>
          <p:cNvCxnSpPr>
            <a:cxnSpLocks noChangeShapeType="1"/>
          </p:cNvCxnSpPr>
          <p:nvPr/>
        </p:nvCxnSpPr>
        <p:spPr bwMode="auto">
          <a:xfrm flipV="1">
            <a:off x="1266825" y="4086225"/>
            <a:ext cx="2152650" cy="114300"/>
          </a:xfrm>
          <a:prstGeom prst="straightConnector1">
            <a:avLst/>
          </a:prstGeom>
          <a:noFill/>
          <a:ln w="31750" algn="ctr">
            <a:solidFill>
              <a:srgbClr val="FF0000"/>
            </a:solidFill>
            <a:round/>
            <a:headEnd/>
            <a:tailEnd type="arrow" w="med" len="med"/>
          </a:ln>
        </p:spPr>
      </p:cxnSp>
      <p:cxnSp>
        <p:nvCxnSpPr>
          <p:cNvPr id="14343" name="Straight Arrow Connector 14"/>
          <p:cNvCxnSpPr>
            <a:cxnSpLocks noChangeShapeType="1"/>
          </p:cNvCxnSpPr>
          <p:nvPr/>
        </p:nvCxnSpPr>
        <p:spPr bwMode="auto">
          <a:xfrm rot="16200000" flipH="1">
            <a:off x="5005388" y="1604962"/>
            <a:ext cx="342900" cy="28575"/>
          </a:xfrm>
          <a:prstGeom prst="straightConnector1">
            <a:avLst/>
          </a:prstGeom>
          <a:noFill/>
          <a:ln w="31750" algn="ctr">
            <a:solidFill>
              <a:schemeClr val="tx1"/>
            </a:solidFill>
            <a:round/>
            <a:headEnd/>
            <a:tailEnd type="arrow" w="med" len="med"/>
          </a:ln>
        </p:spPr>
      </p:cxnSp>
      <p:sp>
        <p:nvSpPr>
          <p:cNvPr id="14344" name="TextBox 15"/>
          <p:cNvSpPr txBox="1">
            <a:spLocks noChangeArrowheads="1"/>
          </p:cNvSpPr>
          <p:nvPr/>
        </p:nvSpPr>
        <p:spPr bwMode="auto">
          <a:xfrm>
            <a:off x="3514725" y="1228725"/>
            <a:ext cx="2247900" cy="276225"/>
          </a:xfrm>
          <a:prstGeom prst="rect">
            <a:avLst/>
          </a:prstGeom>
          <a:noFill/>
          <a:ln w="9525">
            <a:noFill/>
            <a:miter lim="800000"/>
            <a:headEnd/>
            <a:tailEnd/>
          </a:ln>
        </p:spPr>
        <p:txBody>
          <a:bodyPr>
            <a:spAutoFit/>
          </a:bodyPr>
          <a:lstStyle/>
          <a:p>
            <a:r>
              <a:rPr lang="en-US">
                <a:solidFill>
                  <a:srgbClr val="00B050"/>
                </a:solidFill>
              </a:rPr>
              <a:t>High-k measurement region</a:t>
            </a:r>
          </a:p>
        </p:txBody>
      </p:sp>
      <p:cxnSp>
        <p:nvCxnSpPr>
          <p:cNvPr id="14345" name="Straight Arrow Connector 17"/>
          <p:cNvCxnSpPr>
            <a:cxnSpLocks noChangeShapeType="1"/>
          </p:cNvCxnSpPr>
          <p:nvPr/>
        </p:nvCxnSpPr>
        <p:spPr bwMode="auto">
          <a:xfrm rot="16200000" flipH="1">
            <a:off x="871538" y="1871662"/>
            <a:ext cx="1123950" cy="28575"/>
          </a:xfrm>
          <a:prstGeom prst="straightConnector1">
            <a:avLst/>
          </a:prstGeom>
          <a:noFill/>
          <a:ln w="31750" algn="ctr">
            <a:solidFill>
              <a:schemeClr val="tx1"/>
            </a:solidFill>
            <a:round/>
            <a:headEnd/>
            <a:tailEnd type="arrow" w="med" len="med"/>
          </a:ln>
        </p:spPr>
      </p:cxnSp>
      <p:sp>
        <p:nvSpPr>
          <p:cNvPr id="14346" name="TextBox 21"/>
          <p:cNvSpPr txBox="1">
            <a:spLocks noChangeArrowheads="1"/>
          </p:cNvSpPr>
          <p:nvPr/>
        </p:nvSpPr>
        <p:spPr bwMode="auto">
          <a:xfrm>
            <a:off x="1123950" y="1104900"/>
            <a:ext cx="2247900" cy="276225"/>
          </a:xfrm>
          <a:prstGeom prst="rect">
            <a:avLst/>
          </a:prstGeom>
          <a:noFill/>
          <a:ln w="9525">
            <a:noFill/>
            <a:miter lim="800000"/>
            <a:headEnd/>
            <a:tailEnd/>
          </a:ln>
        </p:spPr>
        <p:txBody>
          <a:bodyPr>
            <a:spAutoFit/>
          </a:bodyPr>
          <a:lstStyle/>
          <a:p>
            <a:r>
              <a:rPr lang="en-US">
                <a:solidFill>
                  <a:srgbClr val="00B050"/>
                </a:solidFill>
              </a:rPr>
              <a:t>ELM event</a:t>
            </a:r>
          </a:p>
        </p:txBody>
      </p:sp>
      <p:sp>
        <p:nvSpPr>
          <p:cNvPr id="14347" name="TextBox 13"/>
          <p:cNvSpPr txBox="1">
            <a:spLocks noChangeArrowheads="1"/>
          </p:cNvSpPr>
          <p:nvPr/>
        </p:nvSpPr>
        <p:spPr bwMode="auto">
          <a:xfrm>
            <a:off x="257175" y="1504950"/>
            <a:ext cx="2247900" cy="276225"/>
          </a:xfrm>
          <a:prstGeom prst="rect">
            <a:avLst/>
          </a:prstGeom>
          <a:noFill/>
          <a:ln w="9525">
            <a:noFill/>
            <a:miter lim="800000"/>
            <a:headEnd/>
            <a:tailEnd/>
          </a:ln>
        </p:spPr>
        <p:txBody>
          <a:bodyPr>
            <a:spAutoFit/>
          </a:bodyPr>
          <a:lstStyle/>
          <a:p>
            <a:r>
              <a:rPr lang="en-US">
                <a:solidFill>
                  <a:schemeClr val="accent2"/>
                </a:solidFill>
              </a:rPr>
              <a:t>Shot=140620</a:t>
            </a:r>
          </a:p>
        </p:txBody>
      </p:sp>
      <p:sp>
        <p:nvSpPr>
          <p:cNvPr id="13" name="Slide Number Placeholder 3"/>
          <p:cNvSpPr>
            <a:spLocks noGrp="1"/>
          </p:cNvSpPr>
          <p:nvPr>
            <p:ph type="sldNum" sz="quarter" idx="10"/>
          </p:nvPr>
        </p:nvSpPr>
        <p:spPr/>
        <p:txBody>
          <a:bodyPr/>
          <a:lstStyle/>
          <a:p>
            <a:pPr>
              <a:defRPr/>
            </a:pPr>
            <a:fld id="{A506B19E-D41C-4447-AC82-EE4B73BE5054}" type="slidenum">
              <a:rPr lang="en-US" smtClean="0"/>
              <a:pPr>
                <a:defRPr/>
              </a:pPr>
              <a:t>22</a:t>
            </a:fld>
            <a:endParaRPr lang="en-US" smtClean="0"/>
          </a:p>
        </p:txBody>
      </p:sp>
      <p:sp>
        <p:nvSpPr>
          <p:cNvPr id="14" name="TextBox 13"/>
          <p:cNvSpPr txBox="1"/>
          <p:nvPr/>
        </p:nvSpPr>
        <p:spPr>
          <a:xfrm>
            <a:off x="2042307" y="6172200"/>
            <a:ext cx="2453493" cy="276999"/>
          </a:xfrm>
          <a:prstGeom prst="rect">
            <a:avLst/>
          </a:prstGeom>
          <a:solidFill>
            <a:srgbClr val="FFFF66"/>
          </a:solidFill>
        </p:spPr>
        <p:txBody>
          <a:bodyPr wrap="none" rtlCol="0">
            <a:spAutoFit/>
          </a:bodyPr>
          <a:lstStyle/>
          <a:p>
            <a:pPr algn="ctr"/>
            <a:r>
              <a:rPr lang="en-US" i="0" dirty="0">
                <a:solidFill>
                  <a:schemeClr val="tx1"/>
                </a:solidFill>
              </a:rPr>
              <a:t>Y. </a:t>
            </a:r>
            <a:r>
              <a:rPr lang="en-US" i="0" dirty="0" err="1" smtClean="0">
                <a:solidFill>
                  <a:schemeClr val="tx1"/>
                </a:solidFill>
              </a:rPr>
              <a:t>Ren</a:t>
            </a:r>
            <a:r>
              <a:rPr lang="en-US" i="0" dirty="0" smtClean="0">
                <a:solidFill>
                  <a:schemeClr val="tx1"/>
                </a:solidFill>
              </a:rPr>
              <a:t>, </a:t>
            </a:r>
            <a:r>
              <a:rPr lang="en-US" i="0" dirty="0">
                <a:solidFill>
                  <a:schemeClr val="tx1"/>
                </a:solidFill>
              </a:rPr>
              <a:t>PRL 106, 165005 (2011)</a:t>
            </a:r>
          </a:p>
        </p:txBody>
      </p:sp>
      <p:sp>
        <p:nvSpPr>
          <p:cNvPr id="17" name="TextBox 16"/>
          <p:cNvSpPr txBox="1"/>
          <p:nvPr/>
        </p:nvSpPr>
        <p:spPr>
          <a:xfrm>
            <a:off x="0" y="152400"/>
            <a:ext cx="1266116" cy="523220"/>
          </a:xfrm>
          <a:prstGeom prst="rect">
            <a:avLst/>
          </a:prstGeom>
          <a:noFill/>
        </p:spPr>
        <p:txBody>
          <a:bodyPr wrap="none" rtlCol="0">
            <a:spAutoFit/>
          </a:bodyPr>
          <a:lstStyle/>
          <a:p>
            <a:r>
              <a:rPr lang="en-US" sz="2800" i="0" dirty="0" smtClean="0">
                <a:solidFill>
                  <a:srgbClr val="FF0000"/>
                </a:solidFill>
                <a:effectLst>
                  <a:outerShdw blurRad="38100" dist="38100" dir="2700000" algn="tl">
                    <a:srgbClr val="000000">
                      <a:alpha val="43137"/>
                    </a:srgbClr>
                  </a:outerShdw>
                </a:effectLst>
                <a:latin typeface="+mn-lt"/>
              </a:rPr>
              <a:t>R11-1:</a:t>
            </a:r>
            <a:endParaRPr lang="en-US" sz="2800" i="0" dirty="0">
              <a:solidFill>
                <a:srgbClr val="FF0000"/>
              </a:solidFill>
              <a:effectLst>
                <a:outerShdw blurRad="38100" dist="38100" dir="2700000" algn="tl">
                  <a:srgbClr val="000000">
                    <a:alpha val="43137"/>
                  </a:srgbClr>
                </a:outerShdw>
              </a:effectLst>
              <a:latin typeface="+mn-lt"/>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1295400" y="0"/>
            <a:ext cx="7848600" cy="914400"/>
          </a:xfrm>
        </p:spPr>
        <p:txBody>
          <a:bodyPr/>
          <a:lstStyle/>
          <a:p>
            <a:r>
              <a:rPr lang="en-US" dirty="0" smtClean="0">
                <a:ea typeface="ＭＳ Ｐゴシック" charset="-128"/>
                <a:cs typeface="ＭＳ Ｐゴシック" charset="-128"/>
              </a:rPr>
              <a:t>High-k  turbulence in H-mode </a:t>
            </a:r>
            <a:br>
              <a:rPr lang="en-US" dirty="0" smtClean="0">
                <a:ea typeface="ＭＳ Ｐゴシック" charset="-128"/>
                <a:cs typeface="ＭＳ Ｐゴシック" charset="-128"/>
              </a:rPr>
            </a:br>
            <a:r>
              <a:rPr lang="en-US" dirty="0" smtClean="0">
                <a:ea typeface="ＭＳ Ｐゴシック" charset="-128"/>
                <a:cs typeface="ＭＳ Ｐゴシック" charset="-128"/>
              </a:rPr>
              <a:t>pedestal decreases post ELM crash</a:t>
            </a:r>
            <a:endParaRPr lang="en-US" dirty="0" smtClean="0"/>
          </a:p>
        </p:txBody>
      </p:sp>
      <p:pic>
        <p:nvPicPr>
          <p:cNvPr id="17413" name="Picture 3"/>
          <p:cNvPicPr>
            <a:picLocks noChangeAspect="1" noChangeArrowheads="1"/>
          </p:cNvPicPr>
          <p:nvPr/>
        </p:nvPicPr>
        <p:blipFill>
          <a:blip r:embed="rId2" cstate="print"/>
          <a:srcRect/>
          <a:stretch>
            <a:fillRect/>
          </a:stretch>
        </p:blipFill>
        <p:spPr bwMode="auto">
          <a:xfrm>
            <a:off x="1600200" y="990600"/>
            <a:ext cx="5641879" cy="3962400"/>
          </a:xfrm>
          <a:prstGeom prst="rect">
            <a:avLst/>
          </a:prstGeom>
          <a:noFill/>
          <a:ln w="9525">
            <a:noFill/>
            <a:miter lim="800000"/>
            <a:headEnd/>
            <a:tailEnd/>
          </a:ln>
        </p:spPr>
      </p:pic>
      <p:sp>
        <p:nvSpPr>
          <p:cNvPr id="7" name="Rectangle 4"/>
          <p:cNvSpPr txBox="1">
            <a:spLocks noChangeArrowheads="1"/>
          </p:cNvSpPr>
          <p:nvPr/>
        </p:nvSpPr>
        <p:spPr bwMode="auto">
          <a:xfrm>
            <a:off x="0" y="5181600"/>
            <a:ext cx="9144000" cy="1295400"/>
          </a:xfrm>
          <a:prstGeom prst="rect">
            <a:avLst/>
          </a:prstGeom>
          <a:noFill/>
          <a:ln w="9525">
            <a:noFill/>
            <a:miter lim="800000"/>
            <a:headEnd/>
            <a:tailEnd/>
          </a:ln>
        </p:spPr>
        <p:txBody>
          <a:bodyPr/>
          <a:lstStyle/>
          <a:p>
            <a:pPr marL="225425" indent="-225425" algn="ctr" eaLnBrk="0" hangingPunct="0">
              <a:spcBef>
                <a:spcPct val="20000"/>
              </a:spcBef>
              <a:defRPr/>
            </a:pPr>
            <a:r>
              <a:rPr lang="en-US" sz="1600" b="0" i="0" dirty="0" smtClean="0">
                <a:latin typeface="+mn-lt"/>
                <a:ea typeface="ＭＳ Ｐゴシック" charset="-128"/>
                <a:cs typeface="ＭＳ Ｐゴシック" charset="-128"/>
              </a:rPr>
              <a:t>Pre-ELM:   </a:t>
            </a:r>
            <a:r>
              <a:rPr lang="en-US" sz="1600" b="0" i="0" dirty="0" smtClean="0">
                <a:solidFill>
                  <a:schemeClr val="tx1"/>
                </a:solidFill>
                <a:latin typeface="+mn-lt"/>
                <a:ea typeface="ＭＳ Ｐゴシック" charset="-128"/>
                <a:cs typeface="ＭＳ Ｐゴシック" charset="-128"/>
              </a:rPr>
              <a:t>black</a:t>
            </a:r>
            <a:r>
              <a:rPr lang="en-US" sz="1600" b="0" i="0" dirty="0" smtClean="0">
                <a:latin typeface="+mn-lt"/>
                <a:ea typeface="ＭＳ Ｐゴシック" charset="-128"/>
                <a:cs typeface="ＭＳ Ｐゴシック" charset="-128"/>
              </a:rPr>
              <a:t>/</a:t>
            </a:r>
            <a:r>
              <a:rPr lang="en-US" sz="1600" b="0" i="0" dirty="0" smtClean="0">
                <a:solidFill>
                  <a:srgbClr val="00FF00"/>
                </a:solidFill>
                <a:latin typeface="+mn-lt"/>
                <a:ea typeface="ＭＳ Ｐゴシック" charset="-128"/>
                <a:cs typeface="ＭＳ Ｐゴシック" charset="-128"/>
              </a:rPr>
              <a:t>green</a:t>
            </a:r>
            <a:r>
              <a:rPr lang="en-US" sz="1600" b="0" i="0" dirty="0" smtClean="0">
                <a:latin typeface="+mn-lt"/>
                <a:ea typeface="ＭＳ Ｐゴシック" charset="-128"/>
                <a:cs typeface="ＭＳ Ｐゴシック" charset="-128"/>
              </a:rPr>
              <a:t>       post-ELM:   </a:t>
            </a:r>
            <a:r>
              <a:rPr lang="en-US" sz="1600" b="0" i="0" dirty="0" smtClean="0">
                <a:solidFill>
                  <a:srgbClr val="FF33CC"/>
                </a:solidFill>
                <a:latin typeface="+mn-lt"/>
                <a:ea typeface="ＭＳ Ｐゴシック" charset="-128"/>
                <a:cs typeface="ＭＳ Ｐゴシック" charset="-128"/>
              </a:rPr>
              <a:t>purple</a:t>
            </a:r>
          </a:p>
          <a:p>
            <a:pPr marL="225425" indent="-225425" algn="ctr" eaLnBrk="0" hangingPunct="0">
              <a:spcBef>
                <a:spcPct val="20000"/>
              </a:spcBef>
              <a:defRPr/>
            </a:pPr>
            <a:endParaRPr lang="en-US" sz="900" b="0" i="0" dirty="0" smtClean="0">
              <a:solidFill>
                <a:srgbClr val="FF33CC"/>
              </a:solidFill>
              <a:latin typeface="+mn-lt"/>
              <a:ea typeface="ＭＳ Ｐゴシック" charset="-128"/>
              <a:cs typeface="ＭＳ Ｐゴシック" charset="-128"/>
            </a:endParaRPr>
          </a:p>
          <a:p>
            <a:pPr marL="225425" indent="-225425" eaLnBrk="0" hangingPunct="0">
              <a:spcBef>
                <a:spcPct val="20000"/>
              </a:spcBef>
              <a:buFont typeface="Arial" pitchFamily="34" charset="0"/>
              <a:buChar char="•"/>
              <a:defRPr/>
            </a:pPr>
            <a:r>
              <a:rPr lang="en-US" sz="2200" b="0" i="0" dirty="0" smtClean="0">
                <a:solidFill>
                  <a:schemeClr val="tx1"/>
                </a:solidFill>
                <a:latin typeface="+mn-lt"/>
                <a:ea typeface="ＭＳ Ｐゴシック" charset="-128"/>
                <a:cs typeface="ＭＳ Ｐゴシック" charset="-128"/>
              </a:rPr>
              <a:t>Largest decrease in turbulence observed for lower k</a:t>
            </a:r>
            <a:endParaRPr lang="en-US" sz="2200" b="0" i="0" dirty="0">
              <a:solidFill>
                <a:schemeClr val="tx1"/>
              </a:solidFill>
              <a:latin typeface="+mn-lt"/>
              <a:ea typeface="ＭＳ Ｐゴシック" charset="-128"/>
              <a:cs typeface="ＭＳ Ｐゴシック" charset="-128"/>
            </a:endParaRPr>
          </a:p>
          <a:p>
            <a:pPr marL="225425" indent="-225425" eaLnBrk="0" hangingPunct="0">
              <a:spcBef>
                <a:spcPct val="20000"/>
              </a:spcBef>
              <a:buFont typeface="Arial" pitchFamily="34" charset="0"/>
              <a:buChar char="•"/>
              <a:defRPr/>
            </a:pPr>
            <a:r>
              <a:rPr lang="en-US" sz="2200" b="0" i="0" dirty="0" smtClean="0">
                <a:solidFill>
                  <a:schemeClr val="tx1"/>
                </a:solidFill>
                <a:latin typeface="+mn-lt"/>
                <a:ea typeface="ＭＳ Ｐゴシック" charset="-128"/>
                <a:cs typeface="ＭＳ Ｐゴシック" charset="-128"/>
              </a:rPr>
              <a:t>Post-crash </a:t>
            </a:r>
            <a:r>
              <a:rPr lang="en-US" sz="2200" b="0" i="0" dirty="0">
                <a:solidFill>
                  <a:schemeClr val="tx1"/>
                </a:solidFill>
                <a:latin typeface="+mn-lt"/>
                <a:ea typeface="ＭＳ Ｐゴシック" charset="-128"/>
                <a:cs typeface="ＭＳ Ｐゴシック" charset="-128"/>
              </a:rPr>
              <a:t>measured </a:t>
            </a:r>
            <a:r>
              <a:rPr lang="en-US" sz="2200" b="0" i="0" dirty="0" err="1">
                <a:solidFill>
                  <a:schemeClr val="tx1"/>
                </a:solidFill>
                <a:latin typeface="Symbol" pitchFamily="18" charset="2"/>
                <a:ea typeface="ＭＳ Ｐゴシック" charset="-128"/>
                <a:cs typeface="ＭＳ Ｐゴシック" charset="-128"/>
              </a:rPr>
              <a:t>c</a:t>
            </a:r>
            <a:r>
              <a:rPr lang="en-US" sz="2200" b="0" i="0" baseline="-25000" dirty="0" err="1">
                <a:solidFill>
                  <a:schemeClr val="tx1"/>
                </a:solidFill>
                <a:latin typeface="+mn-lt"/>
                <a:ea typeface="ＭＳ Ｐゴシック" charset="-128"/>
                <a:cs typeface="ＭＳ Ｐゴシック" charset="-128"/>
              </a:rPr>
              <a:t>e</a:t>
            </a:r>
            <a:r>
              <a:rPr lang="en-US" sz="2200" b="0" i="0" dirty="0">
                <a:solidFill>
                  <a:schemeClr val="tx1"/>
                </a:solidFill>
                <a:latin typeface="+mn-lt"/>
                <a:ea typeface="ＭＳ Ｐゴシック" charset="-128"/>
                <a:cs typeface="ＭＳ Ｐゴシック" charset="-128"/>
              </a:rPr>
              <a:t> is reduced, ETG modes stabilized (GS2)</a:t>
            </a:r>
          </a:p>
        </p:txBody>
      </p:sp>
      <p:sp>
        <p:nvSpPr>
          <p:cNvPr id="17415" name="Slide Number Placeholder 7"/>
          <p:cNvSpPr>
            <a:spLocks noGrp="1"/>
          </p:cNvSpPr>
          <p:nvPr>
            <p:ph type="sldNum" sz="quarter" idx="12"/>
          </p:nvPr>
        </p:nvSpPr>
        <p:spPr bwMode="auto">
          <a:noFill/>
          <a:ln>
            <a:miter lim="800000"/>
            <a:headEnd/>
            <a:tailEnd/>
          </a:ln>
        </p:spPr>
        <p:txBody>
          <a:bodyPr/>
          <a:lstStyle/>
          <a:p>
            <a:fld id="{69614AC3-190A-402F-B23D-396A74DA09EC}" type="slidenum">
              <a:rPr lang="en-US" smtClean="0">
                <a:latin typeface="Calibri" pitchFamily="34" charset="0"/>
                <a:ea typeface="MS PGothic" pitchFamily="34" charset="-128"/>
              </a:rPr>
              <a:pPr/>
              <a:t>23</a:t>
            </a:fld>
            <a:endParaRPr lang="en-US" smtClean="0">
              <a:latin typeface="Calibri" pitchFamily="34" charset="0"/>
              <a:ea typeface="MS PGothic" pitchFamily="34" charset="-128"/>
            </a:endParaRPr>
          </a:p>
        </p:txBody>
      </p:sp>
      <p:sp>
        <p:nvSpPr>
          <p:cNvPr id="12" name="TextBox 11"/>
          <p:cNvSpPr txBox="1"/>
          <p:nvPr/>
        </p:nvSpPr>
        <p:spPr>
          <a:xfrm>
            <a:off x="0" y="152400"/>
            <a:ext cx="1266116" cy="523220"/>
          </a:xfrm>
          <a:prstGeom prst="rect">
            <a:avLst/>
          </a:prstGeom>
          <a:noFill/>
        </p:spPr>
        <p:txBody>
          <a:bodyPr wrap="none" rtlCol="0">
            <a:spAutoFit/>
          </a:bodyPr>
          <a:lstStyle/>
          <a:p>
            <a:r>
              <a:rPr lang="en-US" sz="2800" i="0" dirty="0" smtClean="0">
                <a:solidFill>
                  <a:srgbClr val="FF0000"/>
                </a:solidFill>
                <a:effectLst>
                  <a:outerShdw blurRad="38100" dist="38100" dir="2700000" algn="tl">
                    <a:srgbClr val="000000">
                      <a:alpha val="43137"/>
                    </a:srgbClr>
                  </a:outerShdw>
                </a:effectLst>
                <a:latin typeface="+mn-lt"/>
              </a:rPr>
              <a:t>R11-1:</a:t>
            </a:r>
            <a:endParaRPr lang="en-US" sz="2800" i="0" dirty="0">
              <a:solidFill>
                <a:srgbClr val="FF0000"/>
              </a:solidFill>
              <a:effectLst>
                <a:outerShdw blurRad="38100" dist="38100" dir="2700000" algn="tl">
                  <a:srgbClr val="000000">
                    <a:alpha val="43137"/>
                  </a:srgbClr>
                </a:outerShdw>
              </a:effectLst>
              <a:latin typeface="+mn-lt"/>
            </a:endParaRPr>
          </a:p>
        </p:txBody>
      </p:sp>
      <p:sp>
        <p:nvSpPr>
          <p:cNvPr id="8" name="TextBox 7"/>
          <p:cNvSpPr txBox="1"/>
          <p:nvPr/>
        </p:nvSpPr>
        <p:spPr>
          <a:xfrm>
            <a:off x="7227892" y="4876800"/>
            <a:ext cx="646908" cy="276999"/>
          </a:xfrm>
          <a:prstGeom prst="rect">
            <a:avLst/>
          </a:prstGeom>
          <a:solidFill>
            <a:srgbClr val="FFFF66"/>
          </a:solidFill>
        </p:spPr>
        <p:txBody>
          <a:bodyPr wrap="none" rtlCol="0">
            <a:spAutoFit/>
          </a:bodyPr>
          <a:lstStyle/>
          <a:p>
            <a:pPr algn="ctr"/>
            <a:r>
              <a:rPr lang="en-US" i="0" dirty="0">
                <a:solidFill>
                  <a:schemeClr val="tx1"/>
                </a:solidFill>
              </a:rPr>
              <a:t>Y. </a:t>
            </a:r>
            <a:r>
              <a:rPr lang="en-US" i="0" dirty="0" err="1" smtClean="0">
                <a:solidFill>
                  <a:schemeClr val="tx1"/>
                </a:solidFill>
              </a:rPr>
              <a:t>Ren</a:t>
            </a:r>
            <a:endParaRPr lang="en-US" i="0" dirty="0">
              <a:solidFill>
                <a:schemeClr val="tx1"/>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0"/>
            <a:ext cx="7848600" cy="838200"/>
          </a:xfrm>
        </p:spPr>
        <p:txBody>
          <a:bodyPr/>
          <a:lstStyle/>
          <a:p>
            <a:r>
              <a:rPr lang="en-US" dirty="0" smtClean="0"/>
              <a:t>Extended non-linear GYRO calculations </a:t>
            </a:r>
            <a:br>
              <a:rPr lang="en-US" dirty="0" smtClean="0"/>
            </a:br>
            <a:r>
              <a:rPr lang="en-US" dirty="0" smtClean="0"/>
              <a:t>of micro-tearing turbulent electron transport</a:t>
            </a:r>
            <a:endParaRPr lang="en-US" dirty="0"/>
          </a:p>
        </p:txBody>
      </p:sp>
      <p:sp>
        <p:nvSpPr>
          <p:cNvPr id="3" name="Content Placeholder 2"/>
          <p:cNvSpPr>
            <a:spLocks noGrp="1"/>
          </p:cNvSpPr>
          <p:nvPr>
            <p:ph idx="1"/>
          </p:nvPr>
        </p:nvSpPr>
        <p:spPr>
          <a:xfrm>
            <a:off x="5029200" y="5486400"/>
            <a:ext cx="4114800" cy="990600"/>
          </a:xfrm>
        </p:spPr>
        <p:txBody>
          <a:bodyPr/>
          <a:lstStyle/>
          <a:p>
            <a:pPr marL="169863" indent="-169863"/>
            <a:r>
              <a:rPr lang="en-US" sz="2000" dirty="0" smtClean="0"/>
              <a:t>Simulations </a:t>
            </a:r>
            <a:r>
              <a:rPr lang="en-US" sz="2000" dirty="0" smtClean="0">
                <a:sym typeface="Wingdings" pitchFamily="2" charset="2"/>
              </a:rPr>
              <a:t></a:t>
            </a:r>
            <a:r>
              <a:rPr lang="en-US" sz="2000" dirty="0" smtClean="0"/>
              <a:t> 98% of transport caused by </a:t>
            </a:r>
            <a:r>
              <a:rPr lang="en-US" sz="2000" dirty="0" err="1" smtClean="0">
                <a:latin typeface="Symbol" pitchFamily="18" charset="2"/>
              </a:rPr>
              <a:t>d</a:t>
            </a:r>
            <a:r>
              <a:rPr lang="en-US" sz="2000" dirty="0" err="1" smtClean="0"/>
              <a:t>B</a:t>
            </a:r>
            <a:r>
              <a:rPr lang="en-US" sz="2000" baseline="-25000" dirty="0" err="1" smtClean="0"/>
              <a:t>r</a:t>
            </a:r>
            <a:r>
              <a:rPr lang="en-US" sz="2000" dirty="0" smtClean="0"/>
              <a:t>, projected to be detectable w/ </a:t>
            </a:r>
            <a:r>
              <a:rPr lang="en-US" sz="2000" dirty="0" err="1" smtClean="0"/>
              <a:t>polarimetry</a:t>
            </a:r>
            <a:r>
              <a:rPr lang="en-US" sz="2000" dirty="0" smtClean="0"/>
              <a:t> (UCLA)</a:t>
            </a:r>
          </a:p>
          <a:p>
            <a:endParaRPr lang="en-US" sz="2000" dirty="0"/>
          </a:p>
        </p:txBody>
      </p:sp>
      <p:pic>
        <p:nvPicPr>
          <p:cNvPr id="4" name="Picture 2"/>
          <p:cNvPicPr>
            <a:picLocks noChangeAspect="1" noChangeArrowheads="1"/>
          </p:cNvPicPr>
          <p:nvPr/>
        </p:nvPicPr>
        <p:blipFill>
          <a:blip r:embed="rId2" cstate="print"/>
          <a:srcRect/>
          <a:stretch>
            <a:fillRect/>
          </a:stretch>
        </p:blipFill>
        <p:spPr bwMode="auto">
          <a:xfrm>
            <a:off x="5524500" y="990600"/>
            <a:ext cx="3162300" cy="4434247"/>
          </a:xfrm>
          <a:prstGeom prst="rect">
            <a:avLst/>
          </a:prstGeom>
          <a:noFill/>
          <a:ln w="9525">
            <a:noFill/>
            <a:miter lim="800000"/>
            <a:headEnd/>
            <a:tailEnd/>
          </a:ln>
        </p:spPr>
      </p:pic>
      <p:sp>
        <p:nvSpPr>
          <p:cNvPr id="6" name="TextBox 5"/>
          <p:cNvSpPr txBox="1"/>
          <p:nvPr/>
        </p:nvSpPr>
        <p:spPr>
          <a:xfrm>
            <a:off x="0" y="152400"/>
            <a:ext cx="1266116" cy="523220"/>
          </a:xfrm>
          <a:prstGeom prst="rect">
            <a:avLst/>
          </a:prstGeom>
          <a:noFill/>
        </p:spPr>
        <p:txBody>
          <a:bodyPr wrap="none" rtlCol="0">
            <a:spAutoFit/>
          </a:bodyPr>
          <a:lstStyle/>
          <a:p>
            <a:r>
              <a:rPr lang="en-US" sz="2800" i="0" dirty="0" smtClean="0">
                <a:solidFill>
                  <a:srgbClr val="FF0000"/>
                </a:solidFill>
                <a:effectLst>
                  <a:outerShdw blurRad="38100" dist="38100" dir="2700000" algn="tl">
                    <a:srgbClr val="000000">
                      <a:alpha val="43137"/>
                    </a:srgbClr>
                  </a:outerShdw>
                </a:effectLst>
                <a:latin typeface="+mn-lt"/>
              </a:rPr>
              <a:t>R11-1:</a:t>
            </a:r>
            <a:endParaRPr lang="en-US" sz="2800" i="0" dirty="0">
              <a:solidFill>
                <a:srgbClr val="FF0000"/>
              </a:solidFill>
              <a:effectLst>
                <a:outerShdw blurRad="38100" dist="38100" dir="2700000" algn="tl">
                  <a:srgbClr val="000000">
                    <a:alpha val="43137"/>
                  </a:srgbClr>
                </a:outerShdw>
              </a:effectLst>
              <a:latin typeface="+mn-lt"/>
            </a:endParaRPr>
          </a:p>
        </p:txBody>
      </p:sp>
      <p:sp>
        <p:nvSpPr>
          <p:cNvPr id="7" name="Content Placeholder 2"/>
          <p:cNvSpPr txBox="1">
            <a:spLocks/>
          </p:cNvSpPr>
          <p:nvPr/>
        </p:nvSpPr>
        <p:spPr bwMode="auto">
          <a:xfrm>
            <a:off x="152400" y="5029200"/>
            <a:ext cx="4876800" cy="76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171450" indent="-171450">
              <a:buSzPts val="2400"/>
              <a:buFont typeface="Arial"/>
              <a:buChar char="•"/>
            </a:pPr>
            <a:r>
              <a:rPr lang="en-US" sz="2000" b="0" i="0" kern="0" dirty="0" smtClean="0">
                <a:solidFill>
                  <a:schemeClr val="tx1"/>
                </a:solidFill>
                <a:latin typeface="Symbol" pitchFamily="18" charset="2"/>
                <a:cs typeface="+mn-cs"/>
              </a:rPr>
              <a:t>m</a:t>
            </a:r>
            <a:r>
              <a:rPr lang="en-US" sz="2000" b="0" i="0" kern="0" dirty="0" smtClean="0">
                <a:solidFill>
                  <a:schemeClr val="tx1"/>
                </a:solidFill>
                <a:latin typeface="+mn-lt"/>
                <a:cs typeface="+mn-cs"/>
              </a:rPr>
              <a:t>-tearing produces experimentally relevant e-transport: </a:t>
            </a:r>
            <a:r>
              <a:rPr lang="en-US" sz="2000" b="0" i="0" dirty="0" err="1" smtClean="0">
                <a:solidFill>
                  <a:srgbClr val="000000"/>
                </a:solidFill>
                <a:latin typeface="Symbol"/>
              </a:rPr>
              <a:t>t</a:t>
            </a:r>
            <a:r>
              <a:rPr lang="en-US" sz="2000" b="0" i="0" baseline="-25000" dirty="0" err="1" smtClean="0">
                <a:solidFill>
                  <a:srgbClr val="000000"/>
                </a:solidFill>
                <a:latin typeface="Helvetica"/>
              </a:rPr>
              <a:t>E</a:t>
            </a:r>
            <a:r>
              <a:rPr lang="en-US" sz="2000" b="0" i="0" baseline="-25000" dirty="0" smtClean="0">
                <a:solidFill>
                  <a:srgbClr val="000000"/>
                </a:solidFill>
                <a:latin typeface="Helvetica"/>
              </a:rPr>
              <a:t>-e</a:t>
            </a:r>
            <a:r>
              <a:rPr lang="en-US" sz="2000" b="0" i="0" dirty="0" smtClean="0">
                <a:solidFill>
                  <a:srgbClr val="000000"/>
                </a:solidFill>
                <a:latin typeface="Helvetica"/>
              </a:rPr>
              <a:t> </a:t>
            </a:r>
            <a:r>
              <a:rPr lang="en-US" sz="2000" b="0" i="0" dirty="0" smtClean="0">
                <a:solidFill>
                  <a:srgbClr val="000000"/>
                </a:solidFill>
                <a:latin typeface="Helvetica"/>
                <a:sym typeface="Symbol"/>
              </a:rPr>
              <a:t> </a:t>
            </a:r>
            <a:r>
              <a:rPr lang="en-US" sz="2000" b="0" i="0" dirty="0" smtClean="0">
                <a:solidFill>
                  <a:srgbClr val="000000"/>
                </a:solidFill>
                <a:latin typeface="Arial"/>
                <a:sym typeface="Symbol"/>
              </a:rPr>
              <a:t>1/</a:t>
            </a:r>
            <a:r>
              <a:rPr lang="en-US" sz="2000" b="0" i="0" dirty="0" err="1" smtClean="0">
                <a:solidFill>
                  <a:srgbClr val="000000"/>
                </a:solidFill>
                <a:latin typeface="Symbol"/>
                <a:sym typeface="Symbol"/>
              </a:rPr>
              <a:t>c</a:t>
            </a:r>
            <a:r>
              <a:rPr lang="en-US" sz="2000" b="0" i="0" baseline="-25000" dirty="0" err="1" smtClean="0">
                <a:solidFill>
                  <a:srgbClr val="000000"/>
                </a:solidFill>
                <a:latin typeface="Helvetica"/>
                <a:sym typeface="Symbol"/>
              </a:rPr>
              <a:t>e</a:t>
            </a:r>
            <a:r>
              <a:rPr lang="en-US" sz="2000" b="0" i="0" dirty="0" smtClean="0">
                <a:solidFill>
                  <a:srgbClr val="000000"/>
                </a:solidFill>
                <a:latin typeface="Helvetica"/>
                <a:sym typeface="Symbol"/>
              </a:rPr>
              <a:t>  1/</a:t>
            </a:r>
            <a:r>
              <a:rPr lang="en-US" sz="2000" b="0" i="0" dirty="0" smtClean="0">
                <a:solidFill>
                  <a:srgbClr val="000000"/>
                </a:solidFill>
                <a:latin typeface="Symbol"/>
                <a:sym typeface="Symbol"/>
              </a:rPr>
              <a:t>n</a:t>
            </a:r>
            <a:r>
              <a:rPr lang="en-US" sz="2000" b="0" i="0" baseline="-25000" dirty="0" smtClean="0">
                <a:solidFill>
                  <a:srgbClr val="000000"/>
                </a:solidFill>
                <a:latin typeface="Helvetica"/>
                <a:sym typeface="Symbol"/>
              </a:rPr>
              <a:t>e</a:t>
            </a:r>
            <a:r>
              <a:rPr lang="en-US" sz="2000" b="0" i="0" dirty="0" smtClean="0">
                <a:solidFill>
                  <a:srgbClr val="000000"/>
                </a:solidFill>
                <a:latin typeface="Helvetica"/>
                <a:sym typeface="Symbol"/>
              </a:rPr>
              <a:t>* </a:t>
            </a:r>
            <a:endParaRPr kumimoji="0" lang="en-US" sz="2000" b="0" i="0" u="none" strike="noStrike" kern="0" cap="none" spc="0" normalizeH="0" baseline="0" noProof="0" dirty="0" smtClean="0">
              <a:ln>
                <a:noFill/>
              </a:ln>
              <a:solidFill>
                <a:schemeClr val="tx1"/>
              </a:solidFill>
              <a:effectLst/>
              <a:uLnTx/>
              <a:uFillTx/>
              <a:latin typeface="+mn-lt"/>
              <a:ea typeface="+mn-ea"/>
              <a:cs typeface="+mn-cs"/>
            </a:endParaRPr>
          </a:p>
          <a:p>
            <a:pPr marL="169863" marR="0" lvl="0" indent="-169863" algn="l" defTabSz="914400" rtl="0" eaLnBrk="0" fontAlgn="base" latinLnBrk="0" hangingPunct="0">
              <a:lnSpc>
                <a:spcPct val="100000"/>
              </a:lnSpc>
              <a:spcBef>
                <a:spcPct val="20000"/>
              </a:spcBef>
              <a:spcAft>
                <a:spcPct val="0"/>
              </a:spcAft>
              <a:buClrTx/>
              <a:buSzTx/>
              <a:buFontTx/>
              <a:buChar char="•"/>
              <a:tabLst/>
              <a:defRPr/>
            </a:pPr>
            <a:r>
              <a:rPr kumimoji="0" lang="en-US" sz="2000" b="0" i="0" u="none" strike="noStrike" kern="0" cap="none" spc="0" normalizeH="0" baseline="0" noProof="0" dirty="0" smtClean="0">
                <a:ln>
                  <a:noFill/>
                </a:ln>
                <a:solidFill>
                  <a:schemeClr val="tx1"/>
                </a:solidFill>
                <a:effectLst/>
                <a:uLnTx/>
                <a:uFillTx/>
                <a:latin typeface="+mn-lt"/>
                <a:ea typeface="+mn-ea"/>
                <a:cs typeface="+mn-cs"/>
              </a:rPr>
              <a:t>E×B shear predicted to reduce transport from micro-tearing (ongoing research)</a:t>
            </a:r>
            <a:endParaRPr kumimoji="0" lang="en-US" sz="2000" b="0" i="0" u="none" strike="noStrike" kern="0" cap="none" spc="0" normalizeH="0" baseline="0" noProof="0" dirty="0">
              <a:ln>
                <a:noFill/>
              </a:ln>
              <a:solidFill>
                <a:schemeClr val="tx1"/>
              </a:solidFill>
              <a:effectLst/>
              <a:uLnTx/>
              <a:uFillTx/>
              <a:latin typeface="+mn-lt"/>
              <a:ea typeface="+mn-ea"/>
              <a:cs typeface="+mn-cs"/>
            </a:endParaRPr>
          </a:p>
        </p:txBody>
      </p:sp>
      <p:sp>
        <p:nvSpPr>
          <p:cNvPr id="8" name="Slide Number Placeholder 3"/>
          <p:cNvSpPr>
            <a:spLocks noGrp="1"/>
          </p:cNvSpPr>
          <p:nvPr>
            <p:ph type="sldNum" sz="quarter" idx="10"/>
          </p:nvPr>
        </p:nvSpPr>
        <p:spPr>
          <a:xfrm>
            <a:off x="8382000" y="6629400"/>
            <a:ext cx="762000" cy="152400"/>
          </a:xfrm>
        </p:spPr>
        <p:txBody>
          <a:bodyPr/>
          <a:lstStyle/>
          <a:p>
            <a:pPr>
              <a:defRPr/>
            </a:pPr>
            <a:fld id="{A506B19E-D41C-4447-AC82-EE4B73BE5054}" type="slidenum">
              <a:rPr lang="en-US" smtClean="0"/>
              <a:pPr>
                <a:defRPr/>
              </a:pPr>
              <a:t>24</a:t>
            </a:fld>
            <a:endParaRPr lang="en-US" smtClean="0"/>
          </a:p>
        </p:txBody>
      </p:sp>
      <p:sp>
        <p:nvSpPr>
          <p:cNvPr id="9" name="TextBox 8"/>
          <p:cNvSpPr txBox="1"/>
          <p:nvPr/>
        </p:nvSpPr>
        <p:spPr>
          <a:xfrm>
            <a:off x="1143000" y="4752201"/>
            <a:ext cx="3078792" cy="276999"/>
          </a:xfrm>
          <a:prstGeom prst="rect">
            <a:avLst/>
          </a:prstGeom>
          <a:solidFill>
            <a:srgbClr val="FFFF66"/>
          </a:solidFill>
        </p:spPr>
        <p:txBody>
          <a:bodyPr wrap="none" rtlCol="0">
            <a:spAutoFit/>
          </a:bodyPr>
          <a:lstStyle/>
          <a:p>
            <a:pPr algn="ctr"/>
            <a:r>
              <a:rPr lang="en-US" i="0" dirty="0" smtClean="0">
                <a:solidFill>
                  <a:schemeClr val="tx1"/>
                </a:solidFill>
              </a:rPr>
              <a:t>W. </a:t>
            </a:r>
            <a:r>
              <a:rPr lang="en-US" i="0" dirty="0" err="1" smtClean="0">
                <a:solidFill>
                  <a:schemeClr val="tx1"/>
                </a:solidFill>
              </a:rPr>
              <a:t>Guttenfelder</a:t>
            </a:r>
            <a:r>
              <a:rPr lang="en-US" i="0" dirty="0" smtClean="0">
                <a:solidFill>
                  <a:schemeClr val="tx1"/>
                </a:solidFill>
              </a:rPr>
              <a:t>, PRL 106, 155004 (2011)</a:t>
            </a:r>
            <a:endParaRPr lang="en-US" i="0" dirty="0">
              <a:solidFill>
                <a:schemeClr val="tx1"/>
              </a:solidFill>
            </a:endParaRPr>
          </a:p>
        </p:txBody>
      </p:sp>
      <p:pic>
        <p:nvPicPr>
          <p:cNvPr id="10" name="Picture 1"/>
          <p:cNvPicPr>
            <a:picLocks noChangeAspect="1" noChangeArrowheads="1"/>
          </p:cNvPicPr>
          <p:nvPr/>
        </p:nvPicPr>
        <p:blipFill>
          <a:blip r:embed="rId3" cstate="print"/>
          <a:srcRect/>
          <a:stretch>
            <a:fillRect/>
          </a:stretch>
        </p:blipFill>
        <p:spPr bwMode="auto">
          <a:xfrm>
            <a:off x="152400" y="990600"/>
            <a:ext cx="4498975" cy="3733800"/>
          </a:xfrm>
          <a:prstGeom prst="rect">
            <a:avLst/>
          </a:prstGeom>
          <a:noFill/>
          <a:ln w="9525">
            <a:noFill/>
            <a:miter lim="800000"/>
            <a:headEnd/>
            <a:tailEnd/>
          </a:ln>
        </p:spPr>
      </p:pic>
      <p:sp>
        <p:nvSpPr>
          <p:cNvPr id="11" name="Text Box 12"/>
          <p:cNvSpPr txBox="1">
            <a:spLocks noChangeArrowheads="1"/>
          </p:cNvSpPr>
          <p:nvPr/>
        </p:nvSpPr>
        <p:spPr bwMode="auto">
          <a:xfrm>
            <a:off x="3124200" y="1219200"/>
            <a:ext cx="1182688" cy="404812"/>
          </a:xfrm>
          <a:prstGeom prst="rect">
            <a:avLst/>
          </a:prstGeom>
          <a:noFill/>
          <a:ln w="15875" algn="ctr">
            <a:noFill/>
            <a:miter lim="800000"/>
            <a:headEnd/>
            <a:tailEnd/>
          </a:ln>
        </p:spPr>
        <p:txBody>
          <a:bodyPr lIns="0" tIns="91440" rIns="0" bIns="91440">
            <a:spAutoFit/>
          </a:bodyPr>
          <a:lstStyle/>
          <a:p>
            <a:pPr algn="ctr">
              <a:lnSpc>
                <a:spcPct val="80000"/>
              </a:lnSpc>
            </a:pPr>
            <a:r>
              <a:rPr lang="el-GR" sz="1800" i="0" dirty="0">
                <a:solidFill>
                  <a:schemeClr val="tx1"/>
                </a:solidFill>
                <a:ea typeface="ＭＳ Ｐゴシック" pitchFamily="34" charset="-128"/>
              </a:rPr>
              <a:t>β</a:t>
            </a:r>
            <a:r>
              <a:rPr lang="en-US" sz="1800" i="0" baseline="-25000" dirty="0">
                <a:solidFill>
                  <a:schemeClr val="tx1"/>
                </a:solidFill>
                <a:ea typeface="ＭＳ Ｐゴシック" pitchFamily="34" charset="-128"/>
              </a:rPr>
              <a:t>e</a:t>
            </a:r>
            <a:r>
              <a:rPr lang="en-US" sz="1800" i="0" dirty="0">
                <a:solidFill>
                  <a:schemeClr val="tx1"/>
                </a:solidFill>
                <a:ea typeface="ＭＳ Ｐゴシック" pitchFamily="34" charset="-128"/>
              </a:rPr>
              <a:t> </a:t>
            </a:r>
            <a:r>
              <a:rPr lang="en-US" sz="1800" i="0" dirty="0">
                <a:solidFill>
                  <a:schemeClr val="tx1"/>
                </a:solidFill>
                <a:ea typeface="ＭＳ Ｐゴシック" pitchFamily="34" charset="-128"/>
                <a:sym typeface="Symbol" pitchFamily="18" charset="2"/>
              </a:rPr>
              <a:t></a:t>
            </a:r>
            <a:r>
              <a:rPr lang="en-US" sz="1800" i="0" dirty="0">
                <a:solidFill>
                  <a:schemeClr val="tx1"/>
                </a:solidFill>
                <a:ea typeface="ＭＳ Ｐゴシック" pitchFamily="34" charset="-128"/>
              </a:rPr>
              <a:t> 9%</a:t>
            </a:r>
            <a:endParaRPr lang="en-US" sz="1800" i="0" dirty="0">
              <a:solidFill>
                <a:schemeClr val="tx1"/>
              </a:solidFill>
              <a:latin typeface="Symbol" pitchFamily="18" charset="2"/>
              <a:ea typeface="ＭＳ Ｐゴシック" pitchFamily="34" charset="-128"/>
            </a:endParaRPr>
          </a:p>
        </p:txBody>
      </p:sp>
      <p:sp>
        <p:nvSpPr>
          <p:cNvPr id="15" name="TextBox 14"/>
          <p:cNvSpPr txBox="1"/>
          <p:nvPr/>
        </p:nvSpPr>
        <p:spPr>
          <a:xfrm>
            <a:off x="1739900" y="2646363"/>
            <a:ext cx="1155700" cy="554037"/>
          </a:xfrm>
          <a:prstGeom prst="rect">
            <a:avLst/>
          </a:prstGeom>
          <a:solidFill>
            <a:schemeClr val="bg1"/>
          </a:solidFill>
        </p:spPr>
        <p:txBody>
          <a:bodyPr wrap="square">
            <a:spAutoFit/>
          </a:bodyPr>
          <a:lstStyle/>
          <a:p>
            <a:pPr algn="r">
              <a:defRPr/>
            </a:pPr>
            <a:r>
              <a:rPr lang="en-US" sz="1800" i="0" dirty="0">
                <a:solidFill>
                  <a:srgbClr val="FF0000"/>
                </a:solidFill>
                <a:latin typeface="+mn-lt"/>
                <a:cs typeface="Arial" charset="0"/>
              </a:rPr>
              <a:t>NSTX</a:t>
            </a:r>
          </a:p>
          <a:p>
            <a:pPr algn="r">
              <a:defRPr/>
            </a:pPr>
            <a:r>
              <a:rPr lang="en-US" i="0" dirty="0">
                <a:solidFill>
                  <a:srgbClr val="FF0000"/>
                </a:solidFill>
                <a:latin typeface="+mn-lt"/>
                <a:cs typeface="Arial" charset="0"/>
              </a:rPr>
              <a:t>experiment</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098" name="Straight Connector 10"/>
          <p:cNvCxnSpPr>
            <a:cxnSpLocks noChangeShapeType="1"/>
          </p:cNvCxnSpPr>
          <p:nvPr/>
        </p:nvCxnSpPr>
        <p:spPr bwMode="auto">
          <a:xfrm>
            <a:off x="0" y="0"/>
            <a:ext cx="914400" cy="0"/>
          </a:xfrm>
          <a:prstGeom prst="line">
            <a:avLst/>
          </a:prstGeom>
          <a:noFill/>
          <a:ln w="0" algn="ctr">
            <a:solidFill>
              <a:srgbClr val="FBFFFF"/>
            </a:solidFill>
            <a:round/>
            <a:headEnd/>
            <a:tailEnd/>
          </a:ln>
        </p:spPr>
      </p:cxnSp>
      <p:cxnSp>
        <p:nvCxnSpPr>
          <p:cNvPr id="4099" name="Straight Connector 5"/>
          <p:cNvCxnSpPr>
            <a:cxnSpLocks noChangeShapeType="1"/>
          </p:cNvCxnSpPr>
          <p:nvPr/>
        </p:nvCxnSpPr>
        <p:spPr bwMode="auto">
          <a:xfrm>
            <a:off x="0" y="0"/>
            <a:ext cx="457200" cy="0"/>
          </a:xfrm>
          <a:prstGeom prst="line">
            <a:avLst/>
          </a:prstGeom>
          <a:noFill/>
          <a:ln w="0" algn="ctr">
            <a:solidFill>
              <a:srgbClr val="FEFFFF"/>
            </a:solidFill>
            <a:round/>
            <a:headEnd/>
            <a:tailEnd/>
          </a:ln>
        </p:spPr>
      </p:cxnSp>
      <p:sp>
        <p:nvSpPr>
          <p:cNvPr id="4100" name="Rectangle 2"/>
          <p:cNvSpPr>
            <a:spLocks noGrp="1" noChangeArrowheads="1"/>
          </p:cNvSpPr>
          <p:nvPr>
            <p:ph type="title"/>
          </p:nvPr>
        </p:nvSpPr>
        <p:spPr>
          <a:xfrm>
            <a:off x="1219200" y="0"/>
            <a:ext cx="7924800" cy="838200"/>
          </a:xfrm>
        </p:spPr>
        <p:txBody>
          <a:bodyPr/>
          <a:lstStyle/>
          <a:p>
            <a:r>
              <a:rPr lang="en-US" dirty="0" smtClean="0"/>
              <a:t>Correlation analysis of BES data beginning to provide insight into ST ion-gyro-scale turbulence</a:t>
            </a:r>
          </a:p>
        </p:txBody>
      </p:sp>
      <p:cxnSp>
        <p:nvCxnSpPr>
          <p:cNvPr id="4101" name="Straight Connector 6"/>
          <p:cNvCxnSpPr>
            <a:cxnSpLocks noChangeShapeType="1"/>
          </p:cNvCxnSpPr>
          <p:nvPr/>
        </p:nvCxnSpPr>
        <p:spPr bwMode="auto">
          <a:xfrm>
            <a:off x="0" y="0"/>
            <a:ext cx="457200" cy="0"/>
          </a:xfrm>
          <a:prstGeom prst="line">
            <a:avLst/>
          </a:prstGeom>
          <a:noFill/>
          <a:ln w="0" algn="ctr">
            <a:solidFill>
              <a:srgbClr val="FEFFFF"/>
            </a:solidFill>
            <a:round/>
            <a:headEnd/>
            <a:tailEnd/>
          </a:ln>
        </p:spPr>
      </p:cxnSp>
      <p:sp>
        <p:nvSpPr>
          <p:cNvPr id="4102" name="Rectangle 3"/>
          <p:cNvSpPr>
            <a:spLocks noGrp="1" noChangeArrowheads="1"/>
          </p:cNvSpPr>
          <p:nvPr>
            <p:ph type="body" idx="1"/>
          </p:nvPr>
        </p:nvSpPr>
        <p:spPr>
          <a:xfrm>
            <a:off x="152400" y="990600"/>
            <a:ext cx="4343400" cy="5562600"/>
          </a:xfrm>
        </p:spPr>
        <p:txBody>
          <a:bodyPr/>
          <a:lstStyle/>
          <a:p>
            <a:pPr marL="174625" indent="-174625">
              <a:buClr>
                <a:srgbClr val="010000"/>
              </a:buClr>
            </a:pPr>
            <a:r>
              <a:rPr lang="en-US" sz="2000" dirty="0" smtClean="0"/>
              <a:t>Database of correlation lengths assembled in FY2011</a:t>
            </a:r>
          </a:p>
          <a:p>
            <a:pPr marL="574675" lvl="1" indent="-174625">
              <a:buClr>
                <a:srgbClr val="010000"/>
              </a:buClr>
            </a:pPr>
            <a:r>
              <a:rPr lang="en-US" sz="1600" dirty="0" smtClean="0"/>
              <a:t>Broadband spectra extend to ~100 kHz</a:t>
            </a:r>
          </a:p>
          <a:p>
            <a:pPr marL="574675" lvl="1" indent="-174625">
              <a:buClr>
                <a:srgbClr val="010000"/>
              </a:buClr>
            </a:pPr>
            <a:r>
              <a:rPr lang="en-US" sz="1600" dirty="0" smtClean="0"/>
              <a:t>R=140 cm (r/a~0.85) </a:t>
            </a:r>
            <a:r>
              <a:rPr lang="en-US" sz="1600" dirty="0" smtClean="0">
                <a:sym typeface="Wingdings" pitchFamily="2" charset="2"/>
              </a:rPr>
              <a:t> </a:t>
            </a:r>
            <a:r>
              <a:rPr lang="en-US" sz="1600" dirty="0" err="1" smtClean="0"/>
              <a:t>poloidal</a:t>
            </a:r>
            <a:r>
              <a:rPr lang="en-US" sz="1600" dirty="0" smtClean="0"/>
              <a:t> correlation lengths y ~10-20 cm</a:t>
            </a:r>
          </a:p>
          <a:p>
            <a:pPr marL="574675" lvl="1" indent="-174625">
              <a:buClr>
                <a:srgbClr val="010000"/>
              </a:buClr>
            </a:pPr>
            <a:endParaRPr lang="en-US" sz="1600" dirty="0" smtClean="0"/>
          </a:p>
          <a:p>
            <a:pPr marL="174625" indent="-174625">
              <a:buClr>
                <a:srgbClr val="010000"/>
              </a:buClr>
            </a:pPr>
            <a:r>
              <a:rPr lang="en-US" sz="2000" dirty="0" err="1" smtClean="0"/>
              <a:t>Poloidal</a:t>
            </a:r>
            <a:r>
              <a:rPr lang="en-US" sz="2000" dirty="0" smtClean="0"/>
              <a:t> correlation length trends  in stationary H-modes:</a:t>
            </a:r>
          </a:p>
          <a:p>
            <a:pPr marL="342900" lvl="1" indent="-168275">
              <a:buClr>
                <a:srgbClr val="010000"/>
              </a:buClr>
            </a:pPr>
            <a:r>
              <a:rPr lang="en-US" sz="1600" dirty="0" smtClean="0"/>
              <a:t>Increase at higher n</a:t>
            </a:r>
            <a:r>
              <a:rPr lang="en-US" sz="1600" baseline="-25000" dirty="0" smtClean="0"/>
              <a:t>e</a:t>
            </a:r>
            <a:r>
              <a:rPr lang="en-US" sz="1600" dirty="0" smtClean="0"/>
              <a:t>, </a:t>
            </a:r>
            <a:r>
              <a:rPr lang="en-US" sz="1600" dirty="0" smtClean="0">
                <a:sym typeface="Symbol"/>
              </a:rPr>
              <a:t></a:t>
            </a:r>
            <a:r>
              <a:rPr lang="en-US" sz="1600" dirty="0" smtClean="0"/>
              <a:t>n</a:t>
            </a:r>
            <a:r>
              <a:rPr lang="en-US" sz="1600" baseline="-25000" dirty="0" smtClean="0"/>
              <a:t>e</a:t>
            </a:r>
            <a:r>
              <a:rPr lang="en-US" sz="1600" dirty="0" smtClean="0"/>
              <a:t>, </a:t>
            </a:r>
            <a:r>
              <a:rPr lang="en-US" sz="1600" dirty="0" smtClean="0">
                <a:sym typeface="Symbol"/>
              </a:rPr>
              <a:t></a:t>
            </a:r>
            <a:r>
              <a:rPr lang="en-US" sz="1600" dirty="0" smtClean="0"/>
              <a:t>T</a:t>
            </a:r>
            <a:r>
              <a:rPr lang="en-US" sz="1600" baseline="-25000" dirty="0" smtClean="0"/>
              <a:t>e</a:t>
            </a:r>
            <a:r>
              <a:rPr lang="en-US" sz="1600" dirty="0" smtClean="0"/>
              <a:t>, q/ŝ </a:t>
            </a:r>
          </a:p>
          <a:p>
            <a:pPr marL="742950" lvl="2" indent="-168275">
              <a:buClr>
                <a:srgbClr val="010000"/>
              </a:buClr>
              <a:buNone/>
            </a:pPr>
            <a:r>
              <a:rPr lang="en-US" sz="1400" dirty="0" smtClean="0"/>
              <a:t>(ŝ is normalized magnetic shear)</a:t>
            </a:r>
          </a:p>
          <a:p>
            <a:pPr marL="342900" lvl="1" indent="-168275">
              <a:buClr>
                <a:srgbClr val="010000"/>
              </a:buClr>
            </a:pPr>
            <a:r>
              <a:rPr lang="en-US" sz="1600" dirty="0" smtClean="0"/>
              <a:t>Decrease at higher T</a:t>
            </a:r>
            <a:r>
              <a:rPr lang="en-US" sz="1600" baseline="-25000" dirty="0" smtClean="0"/>
              <a:t>i</a:t>
            </a:r>
            <a:r>
              <a:rPr lang="en-US" sz="1600" dirty="0" smtClean="0"/>
              <a:t> and </a:t>
            </a:r>
            <a:r>
              <a:rPr lang="en-US" sz="1600" dirty="0" smtClean="0">
                <a:sym typeface="Symbol"/>
              </a:rPr>
              <a:t></a:t>
            </a:r>
            <a:r>
              <a:rPr lang="en-US" sz="1600" dirty="0" smtClean="0"/>
              <a:t>T</a:t>
            </a:r>
            <a:r>
              <a:rPr lang="en-US" sz="1600" baseline="-25000" dirty="0" smtClean="0"/>
              <a:t>i</a:t>
            </a:r>
            <a:r>
              <a:rPr lang="en-US" sz="1600" dirty="0" smtClean="0"/>
              <a:t> </a:t>
            </a:r>
          </a:p>
          <a:p>
            <a:pPr marL="342900" lvl="1" indent="-168275">
              <a:buClr>
                <a:srgbClr val="010000"/>
              </a:buClr>
            </a:pPr>
            <a:r>
              <a:rPr lang="en-US" sz="1600" dirty="0" err="1" smtClean="0"/>
              <a:t>Scalings</a:t>
            </a:r>
            <a:r>
              <a:rPr lang="en-US" sz="1600" dirty="0" smtClean="0"/>
              <a:t> change from early to late H-mode phase </a:t>
            </a:r>
            <a:r>
              <a:rPr lang="en-US" sz="1600" dirty="0" smtClean="0">
                <a:sym typeface="Wingdings" pitchFamily="2" charset="2"/>
              </a:rPr>
              <a:t></a:t>
            </a:r>
            <a:r>
              <a:rPr lang="en-US" sz="1600" dirty="0" smtClean="0"/>
              <a:t> may indicate different turbulent modes active at different times</a:t>
            </a:r>
          </a:p>
          <a:p>
            <a:pPr marL="174625" indent="-174625">
              <a:buSzPts val="2000"/>
              <a:buFont typeface="Arial"/>
              <a:buChar char="•"/>
            </a:pPr>
            <a:endParaRPr lang="en-US" sz="2000" dirty="0" smtClean="0"/>
          </a:p>
          <a:p>
            <a:pPr marL="174625" indent="-174625">
              <a:buSzPts val="2000"/>
              <a:buFont typeface="Arial"/>
              <a:buChar char="•"/>
            </a:pPr>
            <a:r>
              <a:rPr lang="en-US" sz="2000" dirty="0" smtClean="0"/>
              <a:t>Preliminary:</a:t>
            </a:r>
            <a:r>
              <a:rPr lang="en-US" sz="2000" dirty="0" smtClean="0">
                <a:sym typeface="Wingdings" pitchFamily="2" charset="2"/>
              </a:rPr>
              <a:t> </a:t>
            </a:r>
            <a:r>
              <a:rPr lang="en-US" sz="2000" dirty="0" smtClean="0"/>
              <a:t>correlation lengths decrease at higher ion </a:t>
            </a:r>
            <a:r>
              <a:rPr lang="en-US" sz="2000" dirty="0" err="1" smtClean="0"/>
              <a:t>collisionality</a:t>
            </a:r>
            <a:r>
              <a:rPr lang="en-US" sz="2000" dirty="0" smtClean="0"/>
              <a:t> </a:t>
            </a:r>
          </a:p>
          <a:p>
            <a:pPr marL="342900" lvl="1" indent="-168275">
              <a:buSzPts val="1600"/>
              <a:buFont typeface="Arial"/>
              <a:buChar char="–"/>
            </a:pPr>
            <a:r>
              <a:rPr lang="en-US" sz="1600" dirty="0" smtClean="0"/>
              <a:t>B</a:t>
            </a:r>
            <a:r>
              <a:rPr lang="en-US" sz="1600" baseline="-25000" dirty="0" smtClean="0"/>
              <a:t>T</a:t>
            </a:r>
            <a:r>
              <a:rPr lang="en-US" sz="1600" dirty="0" smtClean="0"/>
              <a:t>=4.4kG, I</a:t>
            </a:r>
            <a:r>
              <a:rPr lang="en-US" sz="1600" baseline="-25000" dirty="0" smtClean="0"/>
              <a:t>P</a:t>
            </a:r>
            <a:r>
              <a:rPr lang="en-US" sz="1600" dirty="0" smtClean="0"/>
              <a:t>=900kA, P</a:t>
            </a:r>
            <a:r>
              <a:rPr lang="en-US" sz="1600" baseline="-25000" dirty="0" smtClean="0"/>
              <a:t>NBI</a:t>
            </a:r>
            <a:r>
              <a:rPr lang="en-US" sz="1600" dirty="0" smtClean="0"/>
              <a:t>=4 MW</a:t>
            </a:r>
          </a:p>
        </p:txBody>
      </p:sp>
      <p:cxnSp>
        <p:nvCxnSpPr>
          <p:cNvPr id="4103" name="Straight Connector 7"/>
          <p:cNvCxnSpPr>
            <a:cxnSpLocks noChangeShapeType="1"/>
          </p:cNvCxnSpPr>
          <p:nvPr/>
        </p:nvCxnSpPr>
        <p:spPr bwMode="auto">
          <a:xfrm>
            <a:off x="0" y="0"/>
            <a:ext cx="457200" cy="0"/>
          </a:xfrm>
          <a:prstGeom prst="line">
            <a:avLst/>
          </a:prstGeom>
          <a:noFill/>
          <a:ln w="0" algn="ctr">
            <a:solidFill>
              <a:srgbClr val="FEFFFF"/>
            </a:solidFill>
            <a:round/>
            <a:headEnd/>
            <a:tailEnd/>
          </a:ln>
        </p:spPr>
      </p:cxnSp>
      <p:cxnSp>
        <p:nvCxnSpPr>
          <p:cNvPr id="4104" name="Straight Connector 8"/>
          <p:cNvCxnSpPr>
            <a:cxnSpLocks noChangeShapeType="1"/>
          </p:cNvCxnSpPr>
          <p:nvPr/>
        </p:nvCxnSpPr>
        <p:spPr bwMode="auto">
          <a:xfrm>
            <a:off x="0" y="0"/>
            <a:ext cx="457200" cy="0"/>
          </a:xfrm>
          <a:prstGeom prst="line">
            <a:avLst/>
          </a:prstGeom>
          <a:noFill/>
          <a:ln w="0" algn="ctr">
            <a:solidFill>
              <a:srgbClr val="FEFFFF"/>
            </a:solidFill>
            <a:round/>
            <a:headEnd/>
            <a:tailEnd/>
          </a:ln>
        </p:spPr>
      </p:cxnSp>
      <p:sp>
        <p:nvSpPr>
          <p:cNvPr id="5" name="Slide Number Placeholder 6"/>
          <p:cNvSpPr>
            <a:spLocks noGrp="1"/>
          </p:cNvSpPr>
          <p:nvPr>
            <p:ph type="sldNum" sz="quarter" idx="10"/>
          </p:nvPr>
        </p:nvSpPr>
        <p:spPr/>
        <p:txBody>
          <a:bodyPr/>
          <a:lstStyle/>
          <a:p>
            <a:pPr>
              <a:defRPr/>
            </a:pPr>
            <a:fld id="{2086C599-0D23-48F5-984F-F0FF625A7219}" type="slidenum">
              <a:rPr lang="en-US" smtClean="0"/>
              <a:pPr>
                <a:defRPr/>
              </a:pPr>
              <a:t>25</a:t>
            </a:fld>
            <a:endParaRPr lang="en-US" dirty="0"/>
          </a:p>
        </p:txBody>
      </p:sp>
      <p:cxnSp>
        <p:nvCxnSpPr>
          <p:cNvPr id="4106" name="Straight Connector 9"/>
          <p:cNvCxnSpPr>
            <a:cxnSpLocks noChangeShapeType="1"/>
          </p:cNvCxnSpPr>
          <p:nvPr/>
        </p:nvCxnSpPr>
        <p:spPr bwMode="auto">
          <a:xfrm>
            <a:off x="0" y="0"/>
            <a:ext cx="0" cy="457200"/>
          </a:xfrm>
          <a:prstGeom prst="line">
            <a:avLst/>
          </a:prstGeom>
          <a:noFill/>
          <a:ln w="0" algn="ctr">
            <a:solidFill>
              <a:srgbClr val="FDFFFF"/>
            </a:solidFill>
            <a:round/>
            <a:headEnd/>
            <a:tailEnd/>
          </a:ln>
        </p:spPr>
      </p:cxnSp>
      <p:pic>
        <p:nvPicPr>
          <p:cNvPr id="1027" name="Picture 3" descr="NSTX-FY11-Report-BES-figure-v2"/>
          <p:cNvPicPr>
            <a:picLocks noChangeAspect="1" noChangeArrowheads="1"/>
          </p:cNvPicPr>
          <p:nvPr/>
        </p:nvPicPr>
        <p:blipFill>
          <a:blip r:embed="rId3" cstate="print"/>
          <a:srcRect/>
          <a:stretch>
            <a:fillRect/>
          </a:stretch>
        </p:blipFill>
        <p:spPr bwMode="auto">
          <a:xfrm>
            <a:off x="4876800" y="924277"/>
            <a:ext cx="4038600" cy="5476524"/>
          </a:xfrm>
          <a:prstGeom prst="rect">
            <a:avLst/>
          </a:prstGeom>
          <a:noFill/>
        </p:spPr>
      </p:pic>
      <p:sp>
        <p:nvSpPr>
          <p:cNvPr id="12" name="TextBox 11"/>
          <p:cNvSpPr txBox="1"/>
          <p:nvPr/>
        </p:nvSpPr>
        <p:spPr>
          <a:xfrm>
            <a:off x="0" y="152400"/>
            <a:ext cx="1266116" cy="523220"/>
          </a:xfrm>
          <a:prstGeom prst="rect">
            <a:avLst/>
          </a:prstGeom>
          <a:noFill/>
        </p:spPr>
        <p:txBody>
          <a:bodyPr wrap="none" rtlCol="0">
            <a:spAutoFit/>
          </a:bodyPr>
          <a:lstStyle/>
          <a:p>
            <a:r>
              <a:rPr lang="en-US" sz="2800" i="0" dirty="0" smtClean="0">
                <a:solidFill>
                  <a:srgbClr val="FF0000"/>
                </a:solidFill>
                <a:effectLst>
                  <a:outerShdw blurRad="38100" dist="38100" dir="2700000" algn="tl">
                    <a:srgbClr val="000000">
                      <a:alpha val="43137"/>
                    </a:srgbClr>
                  </a:outerShdw>
                </a:effectLst>
                <a:latin typeface="+mn-lt"/>
              </a:rPr>
              <a:t>R11-1:</a:t>
            </a:r>
            <a:endParaRPr lang="en-US" sz="2800" i="0" dirty="0">
              <a:solidFill>
                <a:srgbClr val="FF0000"/>
              </a:solidFill>
              <a:effectLst>
                <a:outerShdw blurRad="38100" dist="38100" dir="2700000" algn="tl">
                  <a:srgbClr val="000000">
                    <a:alpha val="43137"/>
                  </a:srgbClr>
                </a:outerShdw>
              </a:effectLst>
              <a:latin typeface="+mn-lt"/>
            </a:endParaRPr>
          </a:p>
        </p:txBody>
      </p:sp>
      <p:sp>
        <p:nvSpPr>
          <p:cNvPr id="13" name="Down Arrow 12"/>
          <p:cNvSpPr/>
          <p:nvPr/>
        </p:nvSpPr>
        <p:spPr bwMode="auto">
          <a:xfrm rot="15061382">
            <a:off x="4697430" y="5573574"/>
            <a:ext cx="338954" cy="668312"/>
          </a:xfrm>
          <a:prstGeom prst="downArrow">
            <a:avLst/>
          </a:prstGeom>
          <a:ln>
            <a:headEnd type="none" w="med" len="med"/>
            <a:tailEnd type="triangle" w="med" len="med"/>
          </a:ln>
        </p:spPr>
        <p:style>
          <a:lnRef idx="1">
            <a:schemeClr val="dk1"/>
          </a:lnRef>
          <a:fillRef idx="2">
            <a:schemeClr val="dk1"/>
          </a:fillRef>
          <a:effectRef idx="1">
            <a:schemeClr val="dk1"/>
          </a:effectRef>
          <a:fontRef idx="minor">
            <a:schemeClr val="dk1"/>
          </a:fontRef>
        </p:style>
        <p:txBody>
          <a:bodyPr lIns="0" tIns="0" rIns="0" bIns="0"/>
          <a:lstStyle/>
          <a:p>
            <a:pPr>
              <a:spcBef>
                <a:spcPct val="20000"/>
              </a:spcBef>
              <a:buFontTx/>
              <a:buChar char="•"/>
              <a:defRPr/>
            </a:pPr>
            <a:endParaRPr lang="en-US" dirty="0">
              <a:solidFill>
                <a:srgbClr val="1822CD"/>
              </a:solidFill>
              <a:latin typeface="Helvetica" charset="0"/>
            </a:endParaRPr>
          </a:p>
        </p:txBody>
      </p:sp>
      <p:sp>
        <p:nvSpPr>
          <p:cNvPr id="14" name="TextBox 13"/>
          <p:cNvSpPr txBox="1"/>
          <p:nvPr/>
        </p:nvSpPr>
        <p:spPr>
          <a:xfrm>
            <a:off x="4123871" y="6299284"/>
            <a:ext cx="1819729" cy="253916"/>
          </a:xfrm>
          <a:prstGeom prst="rect">
            <a:avLst/>
          </a:prstGeom>
          <a:solidFill>
            <a:srgbClr val="FFFF66"/>
          </a:solidFill>
        </p:spPr>
        <p:txBody>
          <a:bodyPr wrap="none" rtlCol="0">
            <a:spAutoFit/>
          </a:bodyPr>
          <a:lstStyle/>
          <a:p>
            <a:pPr algn="ctr"/>
            <a:r>
              <a:rPr lang="en-US" sz="1050" i="0" dirty="0" smtClean="0">
                <a:solidFill>
                  <a:schemeClr val="tx1"/>
                </a:solidFill>
              </a:rPr>
              <a:t>D.R. Smith – UW Madison</a:t>
            </a:r>
            <a:endParaRPr lang="en-US" sz="1050" i="0" dirty="0">
              <a:solidFill>
                <a:schemeClr val="tx1"/>
              </a:solidFill>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0"/>
            <a:ext cx="7924800" cy="914400"/>
          </a:xfrm>
        </p:spPr>
        <p:txBody>
          <a:bodyPr/>
          <a:lstStyle/>
          <a:p>
            <a:r>
              <a:rPr lang="en-US" dirty="0" smtClean="0"/>
              <a:t>New Doppler Backscattering diagnostic used to study turbulence dynamics of L</a:t>
            </a:r>
            <a:r>
              <a:rPr lang="en-US" dirty="0" smtClean="0">
                <a:sym typeface="Wingdings" pitchFamily="2" charset="2"/>
              </a:rPr>
              <a:t> H transition</a:t>
            </a:r>
            <a:endParaRPr lang="en-US" dirty="0"/>
          </a:p>
        </p:txBody>
      </p:sp>
      <p:sp>
        <p:nvSpPr>
          <p:cNvPr id="3" name="Content Placeholder 2"/>
          <p:cNvSpPr>
            <a:spLocks noGrp="1"/>
          </p:cNvSpPr>
          <p:nvPr>
            <p:ph idx="1"/>
          </p:nvPr>
        </p:nvSpPr>
        <p:spPr>
          <a:xfrm>
            <a:off x="152400" y="5410200"/>
            <a:ext cx="8686800" cy="990600"/>
          </a:xfrm>
        </p:spPr>
        <p:txBody>
          <a:bodyPr/>
          <a:lstStyle/>
          <a:p>
            <a:r>
              <a:rPr lang="en-US" sz="2000" dirty="0" smtClean="0"/>
              <a:t>Observe reduction in radial correlation length (top) over narrow radial region immediately after L</a:t>
            </a:r>
            <a:r>
              <a:rPr lang="en-US" sz="2000" dirty="0" smtClean="0">
                <a:sym typeface="Wingdings" pitchFamily="2" charset="2"/>
              </a:rPr>
              <a:t>H transition, combined with suppression of turbulence over wide range of </a:t>
            </a:r>
            <a:r>
              <a:rPr lang="en-US" sz="2000" dirty="0" err="1" smtClean="0">
                <a:sym typeface="Wingdings" pitchFamily="2" charset="2"/>
              </a:rPr>
              <a:t>k</a:t>
            </a:r>
            <a:r>
              <a:rPr lang="en-US" sz="2000" baseline="-25000" dirty="0" err="1" smtClean="0">
                <a:sym typeface="Wingdings" pitchFamily="2" charset="2"/>
              </a:rPr>
              <a:t>r</a:t>
            </a:r>
            <a:r>
              <a:rPr lang="en-US" sz="2000" dirty="0" smtClean="0">
                <a:sym typeface="Wingdings" pitchFamily="2" charset="2"/>
              </a:rPr>
              <a:t> (bottom) in same narrow radial region</a:t>
            </a:r>
            <a:endParaRPr lang="en-US" sz="2000" dirty="0"/>
          </a:p>
        </p:txBody>
      </p:sp>
      <p:pic>
        <p:nvPicPr>
          <p:cNvPr id="5" name="Picture 4" descr="Figure 1v2 (1).eps"/>
          <p:cNvPicPr/>
          <p:nvPr/>
        </p:nvPicPr>
        <p:blipFill>
          <a:blip r:embed="rId2" cstate="print"/>
          <a:stretch>
            <a:fillRect/>
          </a:stretch>
        </p:blipFill>
        <p:spPr>
          <a:xfrm>
            <a:off x="1219200" y="1066800"/>
            <a:ext cx="6019800" cy="4267200"/>
          </a:xfrm>
          <a:prstGeom prst="rect">
            <a:avLst/>
          </a:prstGeom>
        </p:spPr>
      </p:pic>
      <p:sp>
        <p:nvSpPr>
          <p:cNvPr id="7" name="TextBox 6"/>
          <p:cNvSpPr txBox="1"/>
          <p:nvPr/>
        </p:nvSpPr>
        <p:spPr>
          <a:xfrm>
            <a:off x="0" y="152400"/>
            <a:ext cx="1266116" cy="523220"/>
          </a:xfrm>
          <a:prstGeom prst="rect">
            <a:avLst/>
          </a:prstGeom>
          <a:noFill/>
        </p:spPr>
        <p:txBody>
          <a:bodyPr wrap="none" rtlCol="0">
            <a:spAutoFit/>
          </a:bodyPr>
          <a:lstStyle/>
          <a:p>
            <a:r>
              <a:rPr lang="en-US" sz="2800" i="0" dirty="0" smtClean="0">
                <a:solidFill>
                  <a:srgbClr val="FF0000"/>
                </a:solidFill>
                <a:effectLst>
                  <a:outerShdw blurRad="38100" dist="38100" dir="2700000" algn="tl">
                    <a:srgbClr val="000000">
                      <a:alpha val="43137"/>
                    </a:srgbClr>
                  </a:outerShdw>
                </a:effectLst>
                <a:latin typeface="+mn-lt"/>
              </a:rPr>
              <a:t>R11-1:</a:t>
            </a:r>
            <a:endParaRPr lang="en-US" sz="2800" i="0" dirty="0">
              <a:solidFill>
                <a:srgbClr val="FF0000"/>
              </a:solidFill>
              <a:effectLst>
                <a:outerShdw blurRad="38100" dist="38100" dir="2700000" algn="tl">
                  <a:srgbClr val="000000">
                    <a:alpha val="43137"/>
                  </a:srgbClr>
                </a:outerShdw>
              </a:effectLst>
              <a:latin typeface="+mn-lt"/>
            </a:endParaRPr>
          </a:p>
        </p:txBody>
      </p:sp>
      <p:sp>
        <p:nvSpPr>
          <p:cNvPr id="8" name="Slide Number Placeholder 3"/>
          <p:cNvSpPr>
            <a:spLocks noGrp="1"/>
          </p:cNvSpPr>
          <p:nvPr>
            <p:ph type="sldNum" sz="quarter" idx="10"/>
          </p:nvPr>
        </p:nvSpPr>
        <p:spPr>
          <a:xfrm>
            <a:off x="8382000" y="6629400"/>
            <a:ext cx="762000" cy="152400"/>
          </a:xfrm>
        </p:spPr>
        <p:txBody>
          <a:bodyPr/>
          <a:lstStyle/>
          <a:p>
            <a:pPr>
              <a:defRPr/>
            </a:pPr>
            <a:fld id="{A506B19E-D41C-4447-AC82-EE4B73BE5054}" type="slidenum">
              <a:rPr lang="en-US" smtClean="0"/>
              <a:pPr>
                <a:defRPr/>
              </a:pPr>
              <a:t>26</a:t>
            </a:fld>
            <a:endParaRPr lang="en-US" smtClean="0"/>
          </a:p>
        </p:txBody>
      </p:sp>
      <p:sp>
        <p:nvSpPr>
          <p:cNvPr id="9" name="TextBox 8"/>
          <p:cNvSpPr txBox="1"/>
          <p:nvPr/>
        </p:nvSpPr>
        <p:spPr>
          <a:xfrm>
            <a:off x="7467600" y="5105400"/>
            <a:ext cx="1468672" cy="276999"/>
          </a:xfrm>
          <a:prstGeom prst="rect">
            <a:avLst/>
          </a:prstGeom>
          <a:solidFill>
            <a:srgbClr val="FFFF66"/>
          </a:solidFill>
        </p:spPr>
        <p:txBody>
          <a:bodyPr wrap="none" rtlCol="0">
            <a:spAutoFit/>
          </a:bodyPr>
          <a:lstStyle/>
          <a:p>
            <a:pPr algn="ctr"/>
            <a:r>
              <a:rPr lang="en-US" i="0" dirty="0" smtClean="0">
                <a:solidFill>
                  <a:schemeClr val="tx1"/>
                </a:solidFill>
              </a:rPr>
              <a:t>S. Kubota - UCLA</a:t>
            </a:r>
            <a:endParaRPr lang="en-US" i="0" dirty="0">
              <a:solidFill>
                <a:schemeClr val="tx1"/>
              </a:solidFill>
            </a:endParaRPr>
          </a:p>
        </p:txBody>
      </p:sp>
      <p:cxnSp>
        <p:nvCxnSpPr>
          <p:cNvPr id="11" name="Straight Connector 10"/>
          <p:cNvCxnSpPr/>
          <p:nvPr/>
        </p:nvCxnSpPr>
        <p:spPr bwMode="auto">
          <a:xfrm>
            <a:off x="6477000" y="2133600"/>
            <a:ext cx="0" cy="2743200"/>
          </a:xfrm>
          <a:prstGeom prst="line">
            <a:avLst/>
          </a:prstGeom>
          <a:noFill/>
          <a:ln w="15875" cap="flat" cmpd="sng" algn="ctr">
            <a:solidFill>
              <a:schemeClr val="tx1"/>
            </a:solidFill>
            <a:prstDash val="dash"/>
            <a:round/>
            <a:headEnd type="none" w="med" len="med"/>
            <a:tailEnd type="none" w="med" len="med"/>
          </a:ln>
          <a:effectLst/>
        </p:spPr>
      </p:cxnSp>
      <p:cxnSp>
        <p:nvCxnSpPr>
          <p:cNvPr id="12" name="Straight Connector 11"/>
          <p:cNvCxnSpPr/>
          <p:nvPr/>
        </p:nvCxnSpPr>
        <p:spPr bwMode="auto">
          <a:xfrm>
            <a:off x="3657600" y="2057400"/>
            <a:ext cx="0" cy="2743200"/>
          </a:xfrm>
          <a:prstGeom prst="line">
            <a:avLst/>
          </a:prstGeom>
          <a:noFill/>
          <a:ln w="15875" cap="flat" cmpd="sng" algn="ctr">
            <a:solidFill>
              <a:schemeClr val="tx1"/>
            </a:solidFill>
            <a:prstDash val="dash"/>
            <a:round/>
            <a:headEnd type="none" w="med" len="med"/>
            <a:tailEnd type="none" w="med" len="med"/>
          </a:ln>
          <a:effectLst/>
        </p:spPr>
      </p:cxn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0"/>
            <a:ext cx="7924800" cy="838200"/>
          </a:xfrm>
        </p:spPr>
        <p:txBody>
          <a:bodyPr/>
          <a:lstStyle/>
          <a:p>
            <a:r>
              <a:rPr lang="en-US" dirty="0" smtClean="0"/>
              <a:t>NSTX explored effects of aspect ratio, </a:t>
            </a:r>
            <a:br>
              <a:rPr lang="en-US" dirty="0" smtClean="0"/>
            </a:br>
            <a:r>
              <a:rPr lang="en-US" dirty="0" smtClean="0"/>
              <a:t>shaping, current profile on MHD stability</a:t>
            </a:r>
            <a:endParaRPr lang="en-US" dirty="0"/>
          </a:p>
        </p:txBody>
      </p:sp>
      <p:sp>
        <p:nvSpPr>
          <p:cNvPr id="3" name="Content Placeholder 2"/>
          <p:cNvSpPr>
            <a:spLocks noGrp="1"/>
          </p:cNvSpPr>
          <p:nvPr>
            <p:ph idx="1"/>
          </p:nvPr>
        </p:nvSpPr>
        <p:spPr>
          <a:xfrm>
            <a:off x="457200" y="4953000"/>
            <a:ext cx="3733800" cy="1295400"/>
          </a:xfrm>
        </p:spPr>
        <p:txBody>
          <a:bodyPr/>
          <a:lstStyle/>
          <a:p>
            <a:pPr marL="171450" indent="-171450"/>
            <a:r>
              <a:rPr lang="en-US" sz="2000" dirty="0" smtClean="0"/>
              <a:t>Reduction of calculated n = 1 no-wall </a:t>
            </a:r>
            <a:r>
              <a:rPr lang="en-US" sz="2000" dirty="0" err="1" smtClean="0">
                <a:latin typeface="Symbol" pitchFamily="18" charset="2"/>
              </a:rPr>
              <a:t>b</a:t>
            </a:r>
            <a:r>
              <a:rPr lang="en-US" sz="2000" baseline="-25000" dirty="0" err="1" smtClean="0"/>
              <a:t>N</a:t>
            </a:r>
            <a:r>
              <a:rPr lang="en-US" sz="2000" dirty="0" smtClean="0"/>
              <a:t> limit observed in  plasmas with increased A</a:t>
            </a:r>
          </a:p>
          <a:p>
            <a:endParaRPr lang="en-US" sz="2000" dirty="0"/>
          </a:p>
        </p:txBody>
      </p:sp>
      <p:sp>
        <p:nvSpPr>
          <p:cNvPr id="4" name="TextBox 3"/>
          <p:cNvSpPr txBox="1"/>
          <p:nvPr/>
        </p:nvSpPr>
        <p:spPr>
          <a:xfrm>
            <a:off x="0" y="152400"/>
            <a:ext cx="1266116" cy="523220"/>
          </a:xfrm>
          <a:prstGeom prst="rect">
            <a:avLst/>
          </a:prstGeom>
          <a:noFill/>
        </p:spPr>
        <p:txBody>
          <a:bodyPr wrap="none" rtlCol="0">
            <a:spAutoFit/>
          </a:bodyPr>
          <a:lstStyle/>
          <a:p>
            <a:r>
              <a:rPr lang="en-US" sz="2800" i="0" dirty="0" smtClean="0">
                <a:solidFill>
                  <a:srgbClr val="FF0000"/>
                </a:solidFill>
                <a:effectLst>
                  <a:outerShdw blurRad="38100" dist="38100" dir="2700000" algn="tl">
                    <a:srgbClr val="000000">
                      <a:alpha val="43137"/>
                    </a:srgbClr>
                  </a:outerShdw>
                </a:effectLst>
                <a:latin typeface="+mn-lt"/>
              </a:rPr>
              <a:t>R11-2:</a:t>
            </a:r>
            <a:endParaRPr lang="en-US" sz="2800" i="0" dirty="0">
              <a:solidFill>
                <a:srgbClr val="FF0000"/>
              </a:solidFill>
              <a:effectLst>
                <a:outerShdw blurRad="38100" dist="38100" dir="2700000" algn="tl">
                  <a:srgbClr val="000000">
                    <a:alpha val="43137"/>
                  </a:srgbClr>
                </a:outerShdw>
              </a:effectLst>
              <a:latin typeface="+mn-lt"/>
            </a:endParaRPr>
          </a:p>
        </p:txBody>
      </p:sp>
      <p:grpSp>
        <p:nvGrpSpPr>
          <p:cNvPr id="5" name="Group 18"/>
          <p:cNvGrpSpPr>
            <a:grpSpLocks/>
          </p:cNvGrpSpPr>
          <p:nvPr/>
        </p:nvGrpSpPr>
        <p:grpSpPr bwMode="auto">
          <a:xfrm>
            <a:off x="77789" y="1744663"/>
            <a:ext cx="4265612" cy="3055937"/>
            <a:chOff x="4504287" y="1371600"/>
            <a:chExt cx="4639713" cy="3352800"/>
          </a:xfrm>
        </p:grpSpPr>
        <p:pic>
          <p:nvPicPr>
            <p:cNvPr id="6" name="Picture 5" descr="Screen shot 2010-11-25 at 9.28.48 PM.png"/>
            <p:cNvPicPr>
              <a:picLocks noChangeAspect="1"/>
            </p:cNvPicPr>
            <p:nvPr/>
          </p:nvPicPr>
          <p:blipFill>
            <a:blip r:embed="rId2" cstate="print"/>
            <a:srcRect b="52222"/>
            <a:stretch>
              <a:fillRect/>
            </a:stretch>
          </p:blipFill>
          <p:spPr bwMode="auto">
            <a:xfrm>
              <a:off x="4504287" y="1371600"/>
              <a:ext cx="4639713" cy="3352800"/>
            </a:xfrm>
            <a:prstGeom prst="rect">
              <a:avLst/>
            </a:prstGeom>
            <a:noFill/>
            <a:ln w="9525">
              <a:noFill/>
              <a:miter lim="800000"/>
              <a:headEnd/>
              <a:tailEnd/>
            </a:ln>
          </p:spPr>
        </p:pic>
        <p:sp>
          <p:nvSpPr>
            <p:cNvPr id="7" name="Rectangle 40"/>
            <p:cNvSpPr>
              <a:spLocks noChangeArrowheads="1"/>
            </p:cNvSpPr>
            <p:nvPr/>
          </p:nvSpPr>
          <p:spPr bwMode="auto">
            <a:xfrm>
              <a:off x="5181600" y="1524000"/>
              <a:ext cx="533400" cy="381000"/>
            </a:xfrm>
            <a:prstGeom prst="rect">
              <a:avLst/>
            </a:prstGeom>
            <a:solidFill>
              <a:schemeClr val="bg1"/>
            </a:solidFill>
            <a:ln w="15875" algn="ctr">
              <a:noFill/>
              <a:miter lim="800000"/>
              <a:headEnd/>
              <a:tailEnd/>
            </a:ln>
          </p:spPr>
          <p:txBody>
            <a:bodyPr wrap="none" lIns="0" tIns="0" rIns="0" bIns="0" anchor="ctr"/>
            <a:lstStyle/>
            <a:p>
              <a:endParaRPr lang="en-US"/>
            </a:p>
          </p:txBody>
        </p:sp>
        <p:sp>
          <p:nvSpPr>
            <p:cNvPr id="8" name="Line 42"/>
            <p:cNvSpPr>
              <a:spLocks noChangeShapeType="1"/>
            </p:cNvSpPr>
            <p:nvPr/>
          </p:nvSpPr>
          <p:spPr bwMode="auto">
            <a:xfrm flipH="1">
              <a:off x="7010400" y="2286000"/>
              <a:ext cx="304800" cy="304800"/>
            </a:xfrm>
            <a:prstGeom prst="line">
              <a:avLst/>
            </a:prstGeom>
            <a:noFill/>
            <a:ln w="28575">
              <a:solidFill>
                <a:srgbClr val="33CCFF"/>
              </a:solidFill>
              <a:round/>
              <a:headEnd/>
              <a:tailEnd type="triangle" w="med" len="med"/>
            </a:ln>
          </p:spPr>
          <p:txBody>
            <a:bodyPr lIns="0" tIns="0" rIns="0" bIns="0"/>
            <a:lstStyle/>
            <a:p>
              <a:endParaRPr lang="en-US"/>
            </a:p>
          </p:txBody>
        </p:sp>
        <p:sp>
          <p:nvSpPr>
            <p:cNvPr id="9" name="TextBox 15"/>
            <p:cNvSpPr txBox="1">
              <a:spLocks noChangeArrowheads="1"/>
            </p:cNvSpPr>
            <p:nvPr/>
          </p:nvSpPr>
          <p:spPr bwMode="auto">
            <a:xfrm>
              <a:off x="7239000" y="2085201"/>
              <a:ext cx="1444626" cy="276999"/>
            </a:xfrm>
            <a:prstGeom prst="rect">
              <a:avLst/>
            </a:prstGeom>
            <a:noFill/>
            <a:ln w="9525">
              <a:noFill/>
              <a:miter lim="800000"/>
              <a:headEnd/>
              <a:tailEnd/>
            </a:ln>
          </p:spPr>
          <p:txBody>
            <a:bodyPr wrap="none">
              <a:spAutoFit/>
            </a:bodyPr>
            <a:lstStyle/>
            <a:p>
              <a:r>
                <a:rPr lang="en-US" sz="1200" b="1">
                  <a:solidFill>
                    <a:srgbClr val="00FFFF"/>
                  </a:solidFill>
                </a:rPr>
                <a:t>Optimized profile</a:t>
              </a:r>
            </a:p>
          </p:txBody>
        </p:sp>
      </p:grpSp>
      <p:sp>
        <p:nvSpPr>
          <p:cNvPr id="10" name="Content Placeholder 2"/>
          <p:cNvSpPr txBox="1">
            <a:spLocks/>
          </p:cNvSpPr>
          <p:nvPr/>
        </p:nvSpPr>
        <p:spPr bwMode="auto">
          <a:xfrm>
            <a:off x="4724400" y="1143000"/>
            <a:ext cx="4343400" cy="76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225425" marR="0" lvl="0" indent="-225425" algn="l" defTabSz="914400" rtl="0" eaLnBrk="0" fontAlgn="base" latinLnBrk="0" hangingPunct="0">
              <a:lnSpc>
                <a:spcPct val="100000"/>
              </a:lnSpc>
              <a:spcBef>
                <a:spcPct val="20000"/>
              </a:spcBef>
              <a:spcAft>
                <a:spcPct val="0"/>
              </a:spcAft>
              <a:buClrTx/>
              <a:buSzTx/>
              <a:buFontTx/>
              <a:buChar char="•"/>
              <a:tabLst/>
              <a:defRPr/>
            </a:pPr>
            <a:r>
              <a:rPr kumimoji="0" lang="en-US" sz="2000" b="0" i="0" u="none" strike="noStrike" kern="0" cap="none" spc="0" normalizeH="0" baseline="0" noProof="0" dirty="0" smtClean="0">
                <a:ln>
                  <a:noFill/>
                </a:ln>
                <a:solidFill>
                  <a:schemeClr val="tx1"/>
                </a:solidFill>
                <a:effectLst/>
                <a:uLnTx/>
                <a:uFillTx/>
                <a:latin typeface="+mn-lt"/>
                <a:ea typeface="+mn-ea"/>
                <a:cs typeface="+mn-cs"/>
              </a:rPr>
              <a:t>Successfully operated at </a:t>
            </a:r>
            <a:r>
              <a:rPr kumimoji="0" lang="en-US" sz="2000" b="0" i="0" u="none" strike="noStrike" kern="0" cap="none" spc="0" normalizeH="0" baseline="0" noProof="0" dirty="0" err="1" smtClean="0">
                <a:ln>
                  <a:noFill/>
                </a:ln>
                <a:solidFill>
                  <a:schemeClr val="tx1"/>
                </a:solidFill>
                <a:effectLst/>
                <a:uLnTx/>
                <a:uFillTx/>
                <a:latin typeface="Symbol" pitchFamily="18" charset="2"/>
                <a:ea typeface="+mn-ea"/>
                <a:cs typeface="+mn-cs"/>
              </a:rPr>
              <a:t>b</a:t>
            </a:r>
            <a:r>
              <a:rPr kumimoji="0" lang="en-US" sz="2000" b="0" i="0" u="none" strike="noStrike" kern="0" cap="none" spc="0" normalizeH="0" baseline="-25000" noProof="0" dirty="0" err="1" smtClean="0">
                <a:ln>
                  <a:noFill/>
                </a:ln>
                <a:solidFill>
                  <a:schemeClr val="tx1"/>
                </a:solidFill>
                <a:effectLst/>
                <a:uLnTx/>
                <a:uFillTx/>
                <a:latin typeface="+mn-lt"/>
                <a:ea typeface="+mn-ea"/>
                <a:cs typeface="+mn-cs"/>
              </a:rPr>
              <a:t>N</a:t>
            </a:r>
            <a:r>
              <a:rPr kumimoji="0" lang="en-US" sz="2000" b="0" i="0" u="none" strike="noStrike" kern="0" cap="none" spc="0" normalizeH="0" baseline="0" noProof="0" dirty="0" smtClean="0">
                <a:ln>
                  <a:noFill/>
                </a:ln>
                <a:solidFill>
                  <a:schemeClr val="tx1"/>
                </a:solidFill>
                <a:effectLst/>
                <a:uLnTx/>
                <a:uFillTx/>
                <a:latin typeface="+mn-lt"/>
                <a:ea typeface="+mn-ea"/>
                <a:cs typeface="+mn-cs"/>
              </a:rPr>
              <a:t> &gt; 4 for several </a:t>
            </a:r>
            <a:r>
              <a:rPr kumimoji="0" lang="en-US" sz="2000" b="0" i="0" u="none" strike="noStrike" kern="0" cap="none" spc="0" normalizeH="0" baseline="0" noProof="0" dirty="0" err="1" smtClean="0">
                <a:ln>
                  <a:noFill/>
                </a:ln>
                <a:solidFill>
                  <a:schemeClr val="tx1"/>
                </a:solidFill>
                <a:effectLst/>
                <a:uLnTx/>
                <a:uFillTx/>
                <a:latin typeface="Symbol" pitchFamily="18" charset="2"/>
                <a:ea typeface="+mn-ea"/>
                <a:cs typeface="+mn-cs"/>
              </a:rPr>
              <a:t>t</a:t>
            </a:r>
            <a:r>
              <a:rPr kumimoji="0" lang="en-US" sz="2000" b="0" i="0" u="none" strike="noStrike" kern="0" cap="none" spc="0" normalizeH="0" baseline="-25000" noProof="0" dirty="0" err="1" smtClean="0">
                <a:ln>
                  <a:noFill/>
                </a:ln>
                <a:solidFill>
                  <a:schemeClr val="tx1"/>
                </a:solidFill>
                <a:effectLst/>
                <a:uLnTx/>
                <a:uFillTx/>
                <a:latin typeface="+mn-lt"/>
                <a:ea typeface="+mn-ea"/>
                <a:cs typeface="+mn-cs"/>
              </a:rPr>
              <a:t>CR</a:t>
            </a:r>
            <a:r>
              <a:rPr kumimoji="0" lang="en-US" sz="2000" b="0" i="0" u="none" strike="noStrike" kern="0" cap="none" spc="0" normalizeH="0" baseline="0" noProof="0" dirty="0" smtClean="0">
                <a:ln>
                  <a:noFill/>
                </a:ln>
                <a:solidFill>
                  <a:schemeClr val="tx1"/>
                </a:solidFill>
                <a:effectLst/>
                <a:uLnTx/>
                <a:uFillTx/>
                <a:latin typeface="+mn-lt"/>
                <a:ea typeface="+mn-ea"/>
                <a:cs typeface="+mn-cs"/>
              </a:rPr>
              <a:t> at Upgrade A and </a:t>
            </a:r>
            <a:r>
              <a:rPr kumimoji="0" lang="en-US" sz="2000" b="0" i="0" u="none" strike="noStrike" kern="0" cap="none" spc="0" normalizeH="0" baseline="0" noProof="0" dirty="0" smtClean="0">
                <a:ln>
                  <a:noFill/>
                </a:ln>
                <a:solidFill>
                  <a:schemeClr val="tx1"/>
                </a:solidFill>
                <a:effectLst/>
                <a:uLnTx/>
                <a:uFillTx/>
                <a:latin typeface="Symbol" pitchFamily="18" charset="2"/>
                <a:ea typeface="+mn-ea"/>
                <a:cs typeface="+mn-cs"/>
              </a:rPr>
              <a:t>k</a:t>
            </a:r>
            <a:endParaRPr kumimoji="0" lang="en-US" sz="2000" b="0" i="0" u="none" strike="noStrike" kern="0" cap="none" spc="0" normalizeH="0" baseline="0" noProof="0" dirty="0" smtClean="0">
              <a:ln>
                <a:noFill/>
              </a:ln>
              <a:solidFill>
                <a:schemeClr val="tx1"/>
              </a:solidFill>
              <a:effectLst/>
              <a:uLnTx/>
              <a:uFillTx/>
              <a:latin typeface="+mn-lt"/>
              <a:ea typeface="+mn-ea"/>
              <a:cs typeface="+mn-cs"/>
            </a:endParaRPr>
          </a:p>
        </p:txBody>
      </p:sp>
      <p:pic>
        <p:nvPicPr>
          <p:cNvPr id="11" name="Picture 8"/>
          <p:cNvPicPr>
            <a:picLocks noChangeAspect="1" noChangeArrowheads="1"/>
          </p:cNvPicPr>
          <p:nvPr/>
        </p:nvPicPr>
        <p:blipFill>
          <a:blip r:embed="rId3" cstate="print"/>
          <a:srcRect/>
          <a:stretch>
            <a:fillRect/>
          </a:stretch>
        </p:blipFill>
        <p:spPr bwMode="auto">
          <a:xfrm>
            <a:off x="4419600" y="1981200"/>
            <a:ext cx="4630737" cy="3219450"/>
          </a:xfrm>
          <a:prstGeom prst="rect">
            <a:avLst/>
          </a:prstGeom>
          <a:noFill/>
          <a:ln w="15875" algn="ctr">
            <a:noFill/>
            <a:miter lim="800000"/>
            <a:headEnd/>
            <a:tailEnd/>
          </a:ln>
        </p:spPr>
      </p:pic>
      <p:sp>
        <p:nvSpPr>
          <p:cNvPr id="12" name="Down Arrow 11"/>
          <p:cNvSpPr/>
          <p:nvPr/>
        </p:nvSpPr>
        <p:spPr bwMode="auto">
          <a:xfrm rot="10800000">
            <a:off x="6629400" y="5257800"/>
            <a:ext cx="381000" cy="381000"/>
          </a:xfrm>
          <a:prstGeom prst="downArrow">
            <a:avLst/>
          </a:prstGeom>
          <a:ln>
            <a:headEnd type="none" w="med" len="med"/>
            <a:tailEnd type="triangle" w="med" len="med"/>
          </a:ln>
        </p:spPr>
        <p:style>
          <a:lnRef idx="1">
            <a:schemeClr val="dk1"/>
          </a:lnRef>
          <a:fillRef idx="2">
            <a:schemeClr val="dk1"/>
          </a:fillRef>
          <a:effectRef idx="1">
            <a:schemeClr val="dk1"/>
          </a:effectRef>
          <a:fontRef idx="minor">
            <a:schemeClr val="dk1"/>
          </a:fontRef>
        </p:style>
        <p:txBody>
          <a:bodyPr lIns="0" tIns="0" rIns="0" bIns="0"/>
          <a:lstStyle/>
          <a:p>
            <a:pPr>
              <a:spcBef>
                <a:spcPct val="20000"/>
              </a:spcBef>
              <a:buFontTx/>
              <a:buChar char="•"/>
              <a:defRPr/>
            </a:pPr>
            <a:endParaRPr lang="en-US" dirty="0">
              <a:solidFill>
                <a:srgbClr val="1822CD"/>
              </a:solidFill>
              <a:latin typeface="Helvetica" charset="0"/>
            </a:endParaRPr>
          </a:p>
        </p:txBody>
      </p:sp>
      <p:sp>
        <p:nvSpPr>
          <p:cNvPr id="13" name="Content Placeholder 2"/>
          <p:cNvSpPr txBox="1">
            <a:spLocks/>
          </p:cNvSpPr>
          <p:nvPr/>
        </p:nvSpPr>
        <p:spPr bwMode="auto">
          <a:xfrm>
            <a:off x="4572000" y="5715000"/>
            <a:ext cx="4572000" cy="68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171450" marR="0" lvl="0" indent="-171450" algn="l" defTabSz="914400" rtl="0" eaLnBrk="0" fontAlgn="base" latinLnBrk="0" hangingPunct="0">
              <a:lnSpc>
                <a:spcPct val="100000"/>
              </a:lnSpc>
              <a:spcBef>
                <a:spcPct val="20000"/>
              </a:spcBef>
              <a:spcAft>
                <a:spcPct val="0"/>
              </a:spcAft>
              <a:buClrTx/>
              <a:buSzTx/>
              <a:buFontTx/>
              <a:buChar char="•"/>
              <a:tabLst/>
              <a:defRPr/>
            </a:pPr>
            <a:r>
              <a:rPr kumimoji="0" lang="en-US" sz="2000" b="0" i="0" u="none" strike="noStrike" kern="0" cap="none" spc="0" normalizeH="0" baseline="0" noProof="0" dirty="0" smtClean="0">
                <a:ln>
                  <a:noFill/>
                </a:ln>
                <a:solidFill>
                  <a:schemeClr val="tx1"/>
                </a:solidFill>
                <a:effectLst/>
                <a:uLnTx/>
                <a:uFillTx/>
                <a:latin typeface="+mn-lt"/>
                <a:ea typeface="+mn-ea"/>
                <a:cs typeface="+mn-cs"/>
              </a:rPr>
              <a:t>Found </a:t>
            </a:r>
            <a:r>
              <a:rPr kumimoji="0" lang="en-US" sz="2000" b="0" i="0" u="none" strike="noStrike" kern="0" cap="none" spc="0" normalizeH="0" baseline="0" noProof="0" dirty="0" err="1" smtClean="0">
                <a:ln>
                  <a:noFill/>
                </a:ln>
                <a:solidFill>
                  <a:schemeClr val="tx1"/>
                </a:solidFill>
                <a:effectLst/>
                <a:uLnTx/>
                <a:uFillTx/>
                <a:latin typeface="+mn-lt"/>
                <a:ea typeface="+mn-ea"/>
                <a:cs typeface="+mn-cs"/>
              </a:rPr>
              <a:t>l</a:t>
            </a:r>
            <a:r>
              <a:rPr kumimoji="0" lang="en-US" sz="2000" b="0" i="0" u="none" strike="noStrike" kern="0" cap="none" spc="0" normalizeH="0" baseline="-25000" noProof="0" dirty="0" err="1" smtClean="0">
                <a:ln>
                  <a:noFill/>
                </a:ln>
                <a:solidFill>
                  <a:schemeClr val="tx1"/>
                </a:solidFill>
                <a:effectLst/>
                <a:uLnTx/>
                <a:uFillTx/>
                <a:latin typeface="+mn-lt"/>
                <a:ea typeface="+mn-ea"/>
                <a:cs typeface="+mn-cs"/>
              </a:rPr>
              <a:t>i</a:t>
            </a:r>
            <a:r>
              <a:rPr kumimoji="0" lang="en-US" sz="2000" b="0" i="0" u="none" strike="noStrike" kern="0" cap="none" spc="0" normalizeH="0" baseline="0" noProof="0" dirty="0" smtClean="0">
                <a:ln>
                  <a:noFill/>
                </a:ln>
                <a:solidFill>
                  <a:schemeClr val="tx1"/>
                </a:solidFill>
                <a:effectLst/>
                <a:uLnTx/>
                <a:uFillTx/>
                <a:latin typeface="+mn-lt"/>
                <a:ea typeface="+mn-ea"/>
                <a:cs typeface="+mn-cs"/>
              </a:rPr>
              <a:t> </a:t>
            </a:r>
            <a:r>
              <a:rPr kumimoji="0" lang="en-US" sz="2000" b="0" i="0" u="none" strike="noStrike" kern="0" cap="none" spc="0" normalizeH="0" baseline="0" noProof="0" dirty="0" smtClean="0">
                <a:ln>
                  <a:noFill/>
                </a:ln>
                <a:solidFill>
                  <a:schemeClr val="tx1"/>
                </a:solidFill>
                <a:effectLst/>
                <a:uLnTx/>
                <a:uFillTx/>
                <a:latin typeface="+mn-lt"/>
                <a:ea typeface="+mn-ea"/>
                <a:cs typeface="+mn-cs"/>
                <a:sym typeface="Symbol" pitchFamily="18" charset="2"/>
              </a:rPr>
              <a:t> 0.6 </a:t>
            </a:r>
            <a:r>
              <a:rPr kumimoji="0" lang="en-US" sz="2000" b="0" i="0" u="none" strike="noStrike" kern="0" cap="none" spc="0" normalizeH="0" baseline="0" noProof="0" dirty="0" smtClean="0">
                <a:ln>
                  <a:noFill/>
                </a:ln>
                <a:solidFill>
                  <a:schemeClr val="tx1"/>
                </a:solidFill>
                <a:effectLst/>
                <a:uLnTx/>
                <a:uFillTx/>
                <a:latin typeface="+mn-lt"/>
                <a:ea typeface="+mn-ea"/>
                <a:cs typeface="+mn-cs"/>
              </a:rPr>
              <a:t> required to avoid VDE at higher A with present n=0 control</a:t>
            </a:r>
            <a:endParaRPr kumimoji="0" lang="en-US" sz="2000" b="1" i="0" u="none" strike="noStrike" kern="0" cap="none" spc="0" normalizeH="0" baseline="0" noProof="0" dirty="0" smtClean="0">
              <a:ln>
                <a:noFill/>
              </a:ln>
              <a:solidFill>
                <a:schemeClr val="tx1"/>
              </a:solidFill>
              <a:effectLst/>
              <a:uLnTx/>
              <a:uFillTx/>
              <a:latin typeface="Symbol" pitchFamily="18" charset="2"/>
              <a:ea typeface="+mn-ea"/>
              <a:cs typeface="+mn-cs"/>
            </a:endParaRPr>
          </a:p>
        </p:txBody>
      </p:sp>
      <p:sp>
        <p:nvSpPr>
          <p:cNvPr id="14" name="Slide Number Placeholder 3"/>
          <p:cNvSpPr>
            <a:spLocks noGrp="1"/>
          </p:cNvSpPr>
          <p:nvPr>
            <p:ph type="sldNum" sz="quarter" idx="10"/>
          </p:nvPr>
        </p:nvSpPr>
        <p:spPr>
          <a:xfrm>
            <a:off x="8382000" y="6629400"/>
            <a:ext cx="762000" cy="152400"/>
          </a:xfrm>
        </p:spPr>
        <p:txBody>
          <a:bodyPr/>
          <a:lstStyle/>
          <a:p>
            <a:pPr>
              <a:defRPr/>
            </a:pPr>
            <a:fld id="{A506B19E-D41C-4447-AC82-EE4B73BE5054}" type="slidenum">
              <a:rPr lang="en-US" smtClean="0"/>
              <a:pPr>
                <a:defRPr/>
              </a:pPr>
              <a:t>27</a:t>
            </a:fld>
            <a:endParaRPr lang="en-US" smtClean="0"/>
          </a:p>
        </p:txBody>
      </p:sp>
      <p:sp>
        <p:nvSpPr>
          <p:cNvPr id="15" name="TextBox 14"/>
          <p:cNvSpPr txBox="1"/>
          <p:nvPr/>
        </p:nvSpPr>
        <p:spPr>
          <a:xfrm>
            <a:off x="652252" y="6172200"/>
            <a:ext cx="3364575" cy="276999"/>
          </a:xfrm>
          <a:prstGeom prst="rect">
            <a:avLst/>
          </a:prstGeom>
          <a:solidFill>
            <a:srgbClr val="FFFF66"/>
          </a:solidFill>
        </p:spPr>
        <p:txBody>
          <a:bodyPr wrap="none" rtlCol="0">
            <a:spAutoFit/>
          </a:bodyPr>
          <a:lstStyle/>
          <a:p>
            <a:pPr algn="ctr"/>
            <a:r>
              <a:rPr lang="en-US" i="0" dirty="0" smtClean="0">
                <a:solidFill>
                  <a:schemeClr val="tx1"/>
                </a:solidFill>
              </a:rPr>
              <a:t>S. Gerhardt – </a:t>
            </a:r>
            <a:r>
              <a:rPr lang="it-IT" i="0" dirty="0" smtClean="0">
                <a:solidFill>
                  <a:schemeClr val="tx1"/>
                </a:solidFill>
              </a:rPr>
              <a:t>Nucl. Fusion 51 (2011) 073031</a:t>
            </a:r>
            <a:endParaRPr lang="en-US" i="0" dirty="0">
              <a:solidFill>
                <a:schemeClr val="tx1"/>
              </a:solidFill>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0"/>
            <a:ext cx="7924800" cy="838200"/>
          </a:xfrm>
        </p:spPr>
        <p:txBody>
          <a:bodyPr/>
          <a:lstStyle/>
          <a:p>
            <a:r>
              <a:rPr lang="en-US" sz="2800" dirty="0" smtClean="0"/>
              <a:t>NSTX calculations explored effects</a:t>
            </a:r>
            <a:br>
              <a:rPr lang="en-US" sz="2800" dirty="0" smtClean="0"/>
            </a:br>
            <a:r>
              <a:rPr lang="en-US" sz="2800" dirty="0" smtClean="0"/>
              <a:t>of </a:t>
            </a:r>
            <a:r>
              <a:rPr lang="en-US" sz="2800" dirty="0" err="1" smtClean="0"/>
              <a:t>collisionality</a:t>
            </a:r>
            <a:r>
              <a:rPr lang="en-US" sz="2800" dirty="0" smtClean="0"/>
              <a:t> on RWM stability</a:t>
            </a:r>
            <a:endParaRPr lang="en-US" sz="2800" dirty="0"/>
          </a:p>
        </p:txBody>
      </p:sp>
      <p:sp>
        <p:nvSpPr>
          <p:cNvPr id="3" name="Content Placeholder 2"/>
          <p:cNvSpPr>
            <a:spLocks noGrp="1"/>
          </p:cNvSpPr>
          <p:nvPr>
            <p:ph idx="1"/>
          </p:nvPr>
        </p:nvSpPr>
        <p:spPr>
          <a:xfrm>
            <a:off x="1600200" y="5562600"/>
            <a:ext cx="6096000" cy="838200"/>
          </a:xfrm>
        </p:spPr>
        <p:txBody>
          <a:bodyPr/>
          <a:lstStyle/>
          <a:p>
            <a:pPr marL="0" indent="0" algn="ctr">
              <a:buNone/>
            </a:pPr>
            <a:r>
              <a:rPr lang="en-US" dirty="0" smtClean="0"/>
              <a:t>MISK analysis indicates reduced </a:t>
            </a:r>
            <a:r>
              <a:rPr lang="en-US" dirty="0" err="1" smtClean="0"/>
              <a:t>collisionality</a:t>
            </a:r>
            <a:r>
              <a:rPr lang="en-US" dirty="0" smtClean="0"/>
              <a:t> could improve RWM stability</a:t>
            </a:r>
            <a:endParaRPr lang="en-US" dirty="0"/>
          </a:p>
        </p:txBody>
      </p:sp>
      <p:sp>
        <p:nvSpPr>
          <p:cNvPr id="4" name="TextBox 3"/>
          <p:cNvSpPr txBox="1"/>
          <p:nvPr/>
        </p:nvSpPr>
        <p:spPr>
          <a:xfrm>
            <a:off x="0" y="152400"/>
            <a:ext cx="1266116" cy="523220"/>
          </a:xfrm>
          <a:prstGeom prst="rect">
            <a:avLst/>
          </a:prstGeom>
          <a:noFill/>
        </p:spPr>
        <p:txBody>
          <a:bodyPr wrap="none" rtlCol="0">
            <a:spAutoFit/>
          </a:bodyPr>
          <a:lstStyle/>
          <a:p>
            <a:r>
              <a:rPr lang="en-US" sz="2800" i="0" dirty="0" smtClean="0">
                <a:solidFill>
                  <a:srgbClr val="FF0000"/>
                </a:solidFill>
                <a:effectLst>
                  <a:outerShdw blurRad="38100" dist="38100" dir="2700000" algn="tl">
                    <a:srgbClr val="000000">
                      <a:alpha val="43137"/>
                    </a:srgbClr>
                  </a:outerShdw>
                </a:effectLst>
                <a:latin typeface="+mn-lt"/>
              </a:rPr>
              <a:t>R11-2:</a:t>
            </a:r>
            <a:endParaRPr lang="en-US" sz="2800" i="0" dirty="0">
              <a:solidFill>
                <a:srgbClr val="FF0000"/>
              </a:solidFill>
              <a:effectLst>
                <a:outerShdw blurRad="38100" dist="38100" dir="2700000" algn="tl">
                  <a:srgbClr val="000000">
                    <a:alpha val="43137"/>
                  </a:srgbClr>
                </a:outerShdw>
              </a:effectLst>
              <a:latin typeface="+mn-lt"/>
            </a:endParaRPr>
          </a:p>
        </p:txBody>
      </p:sp>
      <p:sp>
        <p:nvSpPr>
          <p:cNvPr id="10" name="Rectangle 11"/>
          <p:cNvSpPr>
            <a:spLocks noChangeArrowheads="1"/>
          </p:cNvSpPr>
          <p:nvPr/>
        </p:nvSpPr>
        <p:spPr bwMode="auto">
          <a:xfrm>
            <a:off x="3352905" y="2086451"/>
            <a:ext cx="1440196" cy="2701839"/>
          </a:xfrm>
          <a:prstGeom prst="rect">
            <a:avLst/>
          </a:prstGeom>
          <a:solidFill>
            <a:srgbClr val="FFFFCC"/>
          </a:solidFill>
          <a:ln w="15875" algn="ctr">
            <a:noFill/>
            <a:miter lim="800000"/>
            <a:headEnd/>
            <a:tailEnd/>
          </a:ln>
        </p:spPr>
        <p:txBody>
          <a:bodyPr wrap="none" lIns="0" tIns="0" rIns="0" bIns="0" anchor="ctr"/>
          <a:lstStyle/>
          <a:p>
            <a:endParaRPr lang="en-US" sz="1800" i="0"/>
          </a:p>
        </p:txBody>
      </p:sp>
      <p:sp>
        <p:nvSpPr>
          <p:cNvPr id="11" name="Text Box 9"/>
          <p:cNvSpPr txBox="1">
            <a:spLocks noChangeArrowheads="1"/>
          </p:cNvSpPr>
          <p:nvPr/>
        </p:nvSpPr>
        <p:spPr bwMode="auto">
          <a:xfrm>
            <a:off x="2132373" y="1676400"/>
            <a:ext cx="3918308" cy="215444"/>
          </a:xfrm>
          <a:prstGeom prst="rect">
            <a:avLst/>
          </a:prstGeom>
          <a:solidFill>
            <a:srgbClr val="FFFFCC"/>
          </a:solidFill>
          <a:ln w="15875" algn="ctr">
            <a:noFill/>
            <a:miter lim="800000"/>
            <a:headEnd/>
            <a:tailEnd/>
          </a:ln>
        </p:spPr>
        <p:txBody>
          <a:bodyPr wrap="square" lIns="0" tIns="0" rIns="0" bIns="0">
            <a:spAutoFit/>
          </a:bodyPr>
          <a:lstStyle/>
          <a:p>
            <a:pPr algn="ctr"/>
            <a:r>
              <a:rPr lang="en-US" sz="1400" i="0" dirty="0"/>
              <a:t>Ion precession drift resonance stabilization</a:t>
            </a:r>
          </a:p>
        </p:txBody>
      </p:sp>
      <p:sp>
        <p:nvSpPr>
          <p:cNvPr id="12" name="Text Box 14"/>
          <p:cNvSpPr txBox="1">
            <a:spLocks noChangeArrowheads="1"/>
          </p:cNvSpPr>
          <p:nvPr/>
        </p:nvSpPr>
        <p:spPr bwMode="auto">
          <a:xfrm>
            <a:off x="6400800" y="2667000"/>
            <a:ext cx="733074" cy="304325"/>
          </a:xfrm>
          <a:prstGeom prst="rect">
            <a:avLst/>
          </a:prstGeom>
          <a:noFill/>
          <a:ln w="15875" algn="ctr">
            <a:noFill/>
            <a:miter lim="800000"/>
            <a:headEnd/>
            <a:tailEnd/>
          </a:ln>
        </p:spPr>
        <p:txBody>
          <a:bodyPr wrap="none" lIns="0" tIns="0" rIns="0" bIns="0">
            <a:spAutoFit/>
          </a:bodyPr>
          <a:lstStyle/>
          <a:p>
            <a:r>
              <a:rPr lang="en-US" sz="1600" i="0" dirty="0"/>
              <a:t>stable</a:t>
            </a:r>
          </a:p>
        </p:txBody>
      </p:sp>
      <p:sp>
        <p:nvSpPr>
          <p:cNvPr id="13" name="Text Box 15"/>
          <p:cNvSpPr txBox="1">
            <a:spLocks noChangeArrowheads="1"/>
          </p:cNvSpPr>
          <p:nvPr/>
        </p:nvSpPr>
        <p:spPr bwMode="auto">
          <a:xfrm>
            <a:off x="6248400" y="2286000"/>
            <a:ext cx="843180" cy="246221"/>
          </a:xfrm>
          <a:prstGeom prst="rect">
            <a:avLst/>
          </a:prstGeom>
          <a:noFill/>
          <a:ln w="15875" algn="ctr">
            <a:noFill/>
            <a:miter lim="800000"/>
            <a:headEnd/>
            <a:tailEnd/>
          </a:ln>
        </p:spPr>
        <p:txBody>
          <a:bodyPr wrap="none" lIns="0" tIns="0" rIns="0" bIns="0">
            <a:spAutoFit/>
          </a:bodyPr>
          <a:lstStyle/>
          <a:p>
            <a:pPr algn="ctr"/>
            <a:r>
              <a:rPr lang="en-US" sz="1600" i="0" dirty="0">
                <a:solidFill>
                  <a:srgbClr val="FF0000"/>
                </a:solidFill>
              </a:rPr>
              <a:t>unstable</a:t>
            </a:r>
          </a:p>
        </p:txBody>
      </p:sp>
      <p:sp>
        <p:nvSpPr>
          <p:cNvPr id="14" name="Line 16"/>
          <p:cNvSpPr>
            <a:spLocks noChangeShapeType="1"/>
          </p:cNvSpPr>
          <p:nvPr/>
        </p:nvSpPr>
        <p:spPr bwMode="auto">
          <a:xfrm>
            <a:off x="2834906" y="2629958"/>
            <a:ext cx="4406923" cy="0"/>
          </a:xfrm>
          <a:prstGeom prst="line">
            <a:avLst/>
          </a:prstGeom>
          <a:noFill/>
          <a:ln w="19050">
            <a:solidFill>
              <a:srgbClr val="FF0000"/>
            </a:solidFill>
            <a:prstDash val="dash"/>
            <a:round/>
            <a:headEnd/>
            <a:tailEnd/>
          </a:ln>
        </p:spPr>
        <p:txBody>
          <a:bodyPr lIns="0" tIns="0" rIns="0" bIns="0"/>
          <a:lstStyle/>
          <a:p>
            <a:endParaRPr lang="en-US" sz="1400" i="0"/>
          </a:p>
        </p:txBody>
      </p:sp>
      <p:sp>
        <p:nvSpPr>
          <p:cNvPr id="15" name="AutoShape 3"/>
          <p:cNvSpPr>
            <a:spLocks noChangeAspect="1" noChangeArrowheads="1" noTextEdit="1"/>
          </p:cNvSpPr>
          <p:nvPr/>
        </p:nvSpPr>
        <p:spPr bwMode="auto">
          <a:xfrm>
            <a:off x="1912709" y="1968724"/>
            <a:ext cx="5594005" cy="3470990"/>
          </a:xfrm>
          <a:prstGeom prst="rect">
            <a:avLst/>
          </a:prstGeom>
          <a:noFill/>
          <a:ln w="9525">
            <a:noFill/>
            <a:miter lim="800000"/>
            <a:headEnd/>
            <a:tailEnd/>
          </a:ln>
        </p:spPr>
        <p:txBody>
          <a:bodyPr/>
          <a:lstStyle/>
          <a:p>
            <a:endParaRPr lang="en-US" sz="1400" i="0"/>
          </a:p>
        </p:txBody>
      </p:sp>
      <p:grpSp>
        <p:nvGrpSpPr>
          <p:cNvPr id="16" name="Group 205"/>
          <p:cNvGrpSpPr>
            <a:grpSpLocks/>
          </p:cNvGrpSpPr>
          <p:nvPr/>
        </p:nvGrpSpPr>
        <p:grpSpPr bwMode="auto">
          <a:xfrm>
            <a:off x="2326716" y="2015815"/>
            <a:ext cx="5093665" cy="3470585"/>
            <a:chOff x="2816" y="943"/>
            <a:chExt cx="2884" cy="1966"/>
          </a:xfrm>
        </p:grpSpPr>
        <p:sp>
          <p:nvSpPr>
            <p:cNvPr id="17" name="Freeform 5"/>
            <p:cNvSpPr>
              <a:spLocks/>
            </p:cNvSpPr>
            <p:nvPr/>
          </p:nvSpPr>
          <p:spPr bwMode="auto">
            <a:xfrm>
              <a:off x="3204" y="1275"/>
              <a:ext cx="2412" cy="1104"/>
            </a:xfrm>
            <a:custGeom>
              <a:avLst/>
              <a:gdLst>
                <a:gd name="T0" fmla="*/ 0 w 2412"/>
                <a:gd name="T1" fmla="*/ 622 h 1104"/>
                <a:gd name="T2" fmla="*/ 127 w 2412"/>
                <a:gd name="T3" fmla="*/ 1033 h 1104"/>
                <a:gd name="T4" fmla="*/ 382 w 2412"/>
                <a:gd name="T5" fmla="*/ 1104 h 1104"/>
                <a:gd name="T6" fmla="*/ 634 w 2412"/>
                <a:gd name="T7" fmla="*/ 1048 h 1104"/>
                <a:gd name="T8" fmla="*/ 889 w 2412"/>
                <a:gd name="T9" fmla="*/ 872 h 1104"/>
                <a:gd name="T10" fmla="*/ 1143 w 2412"/>
                <a:gd name="T11" fmla="*/ 603 h 1104"/>
                <a:gd name="T12" fmla="*/ 1396 w 2412"/>
                <a:gd name="T13" fmla="*/ 308 h 1104"/>
                <a:gd name="T14" fmla="*/ 1523 w 2412"/>
                <a:gd name="T15" fmla="*/ 131 h 1104"/>
                <a:gd name="T16" fmla="*/ 1650 w 2412"/>
                <a:gd name="T17" fmla="*/ 0 h 1104"/>
                <a:gd name="T18" fmla="*/ 1777 w 2412"/>
                <a:gd name="T19" fmla="*/ 58 h 1104"/>
                <a:gd name="T20" fmla="*/ 1905 w 2412"/>
                <a:gd name="T21" fmla="*/ 307 h 1104"/>
                <a:gd name="T22" fmla="*/ 2159 w 2412"/>
                <a:gd name="T23" fmla="*/ 777 h 1104"/>
                <a:gd name="T24" fmla="*/ 2412 w 2412"/>
                <a:gd name="T25" fmla="*/ 996 h 110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412"/>
                <a:gd name="T40" fmla="*/ 0 h 1104"/>
                <a:gd name="T41" fmla="*/ 2412 w 2412"/>
                <a:gd name="T42" fmla="*/ 1104 h 110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412" h="1104">
                  <a:moveTo>
                    <a:pt x="0" y="622"/>
                  </a:moveTo>
                  <a:lnTo>
                    <a:pt x="127" y="1033"/>
                  </a:lnTo>
                  <a:lnTo>
                    <a:pt x="382" y="1104"/>
                  </a:lnTo>
                  <a:lnTo>
                    <a:pt x="634" y="1048"/>
                  </a:lnTo>
                  <a:lnTo>
                    <a:pt x="889" y="872"/>
                  </a:lnTo>
                  <a:lnTo>
                    <a:pt x="1143" y="603"/>
                  </a:lnTo>
                  <a:lnTo>
                    <a:pt x="1396" y="308"/>
                  </a:lnTo>
                  <a:lnTo>
                    <a:pt x="1523" y="131"/>
                  </a:lnTo>
                  <a:lnTo>
                    <a:pt x="1650" y="0"/>
                  </a:lnTo>
                  <a:lnTo>
                    <a:pt x="1777" y="58"/>
                  </a:lnTo>
                  <a:lnTo>
                    <a:pt x="1905" y="307"/>
                  </a:lnTo>
                  <a:lnTo>
                    <a:pt x="2159" y="777"/>
                  </a:lnTo>
                  <a:lnTo>
                    <a:pt x="2412" y="996"/>
                  </a:lnTo>
                </a:path>
              </a:pathLst>
            </a:custGeom>
            <a:noFill/>
            <a:ln w="11113">
              <a:solidFill>
                <a:srgbClr val="FF0000"/>
              </a:solidFill>
              <a:prstDash val="solid"/>
              <a:round/>
              <a:headEnd/>
              <a:tailEnd/>
            </a:ln>
          </p:spPr>
          <p:txBody>
            <a:bodyPr/>
            <a:lstStyle/>
            <a:p>
              <a:endParaRPr lang="en-US" sz="1400" i="0"/>
            </a:p>
          </p:txBody>
        </p:sp>
        <p:sp>
          <p:nvSpPr>
            <p:cNvPr id="18" name="Freeform 6"/>
            <p:cNvSpPr>
              <a:spLocks/>
            </p:cNvSpPr>
            <p:nvPr/>
          </p:nvSpPr>
          <p:spPr bwMode="auto">
            <a:xfrm>
              <a:off x="3204" y="1225"/>
              <a:ext cx="2412" cy="1087"/>
            </a:xfrm>
            <a:custGeom>
              <a:avLst/>
              <a:gdLst>
                <a:gd name="T0" fmla="*/ 0 w 2412"/>
                <a:gd name="T1" fmla="*/ 759 h 1087"/>
                <a:gd name="T2" fmla="*/ 127 w 2412"/>
                <a:gd name="T3" fmla="*/ 940 h 1087"/>
                <a:gd name="T4" fmla="*/ 382 w 2412"/>
                <a:gd name="T5" fmla="*/ 882 h 1087"/>
                <a:gd name="T6" fmla="*/ 634 w 2412"/>
                <a:gd name="T7" fmla="*/ 872 h 1087"/>
                <a:gd name="T8" fmla="*/ 889 w 2412"/>
                <a:gd name="T9" fmla="*/ 643 h 1087"/>
                <a:gd name="T10" fmla="*/ 1143 w 2412"/>
                <a:gd name="T11" fmla="*/ 406 h 1087"/>
                <a:gd name="T12" fmla="*/ 1396 w 2412"/>
                <a:gd name="T13" fmla="*/ 181 h 1087"/>
                <a:gd name="T14" fmla="*/ 1523 w 2412"/>
                <a:gd name="T15" fmla="*/ 51 h 1087"/>
                <a:gd name="T16" fmla="*/ 1650 w 2412"/>
                <a:gd name="T17" fmla="*/ 0 h 1087"/>
                <a:gd name="T18" fmla="*/ 1777 w 2412"/>
                <a:gd name="T19" fmla="*/ 129 h 1087"/>
                <a:gd name="T20" fmla="*/ 1905 w 2412"/>
                <a:gd name="T21" fmla="*/ 406 h 1087"/>
                <a:gd name="T22" fmla="*/ 2159 w 2412"/>
                <a:gd name="T23" fmla="*/ 919 h 1087"/>
                <a:gd name="T24" fmla="*/ 2412 w 2412"/>
                <a:gd name="T25" fmla="*/ 1087 h 108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412"/>
                <a:gd name="T40" fmla="*/ 0 h 1087"/>
                <a:gd name="T41" fmla="*/ 2412 w 2412"/>
                <a:gd name="T42" fmla="*/ 1087 h 108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412" h="1087">
                  <a:moveTo>
                    <a:pt x="0" y="759"/>
                  </a:moveTo>
                  <a:lnTo>
                    <a:pt x="127" y="940"/>
                  </a:lnTo>
                  <a:lnTo>
                    <a:pt x="382" y="882"/>
                  </a:lnTo>
                  <a:lnTo>
                    <a:pt x="634" y="872"/>
                  </a:lnTo>
                  <a:lnTo>
                    <a:pt x="889" y="643"/>
                  </a:lnTo>
                  <a:lnTo>
                    <a:pt x="1143" y="406"/>
                  </a:lnTo>
                  <a:lnTo>
                    <a:pt x="1396" y="181"/>
                  </a:lnTo>
                  <a:lnTo>
                    <a:pt x="1523" y="51"/>
                  </a:lnTo>
                  <a:lnTo>
                    <a:pt x="1650" y="0"/>
                  </a:lnTo>
                  <a:lnTo>
                    <a:pt x="1777" y="129"/>
                  </a:lnTo>
                  <a:lnTo>
                    <a:pt x="1905" y="406"/>
                  </a:lnTo>
                  <a:lnTo>
                    <a:pt x="2159" y="919"/>
                  </a:lnTo>
                  <a:lnTo>
                    <a:pt x="2412" y="1087"/>
                  </a:lnTo>
                </a:path>
              </a:pathLst>
            </a:custGeom>
            <a:noFill/>
            <a:ln w="11113">
              <a:solidFill>
                <a:srgbClr val="00C000"/>
              </a:solidFill>
              <a:prstDash val="solid"/>
              <a:round/>
              <a:headEnd/>
              <a:tailEnd/>
            </a:ln>
          </p:spPr>
          <p:txBody>
            <a:bodyPr/>
            <a:lstStyle/>
            <a:p>
              <a:endParaRPr lang="en-US" sz="1400" i="0"/>
            </a:p>
          </p:txBody>
        </p:sp>
        <p:sp>
          <p:nvSpPr>
            <p:cNvPr id="19" name="Freeform 7"/>
            <p:cNvSpPr>
              <a:spLocks/>
            </p:cNvSpPr>
            <p:nvPr/>
          </p:nvSpPr>
          <p:spPr bwMode="auto">
            <a:xfrm>
              <a:off x="3204" y="1257"/>
              <a:ext cx="2412" cy="1061"/>
            </a:xfrm>
            <a:custGeom>
              <a:avLst/>
              <a:gdLst>
                <a:gd name="T0" fmla="*/ 0 w 2412"/>
                <a:gd name="T1" fmla="*/ 596 h 1061"/>
                <a:gd name="T2" fmla="*/ 127 w 2412"/>
                <a:gd name="T3" fmla="*/ 713 h 1061"/>
                <a:gd name="T4" fmla="*/ 382 w 2412"/>
                <a:gd name="T5" fmla="*/ 593 h 1061"/>
                <a:gd name="T6" fmla="*/ 634 w 2412"/>
                <a:gd name="T7" fmla="*/ 727 h 1061"/>
                <a:gd name="T8" fmla="*/ 889 w 2412"/>
                <a:gd name="T9" fmla="*/ 520 h 1061"/>
                <a:gd name="T10" fmla="*/ 1143 w 2412"/>
                <a:gd name="T11" fmla="*/ 317 h 1061"/>
                <a:gd name="T12" fmla="*/ 1396 w 2412"/>
                <a:gd name="T13" fmla="*/ 122 h 1061"/>
                <a:gd name="T14" fmla="*/ 1523 w 2412"/>
                <a:gd name="T15" fmla="*/ 15 h 1061"/>
                <a:gd name="T16" fmla="*/ 1650 w 2412"/>
                <a:gd name="T17" fmla="*/ 0 h 1061"/>
                <a:gd name="T18" fmla="*/ 1777 w 2412"/>
                <a:gd name="T19" fmla="*/ 159 h 1061"/>
                <a:gd name="T20" fmla="*/ 1905 w 2412"/>
                <a:gd name="T21" fmla="*/ 438 h 1061"/>
                <a:gd name="T22" fmla="*/ 2159 w 2412"/>
                <a:gd name="T23" fmla="*/ 914 h 1061"/>
                <a:gd name="T24" fmla="*/ 2412 w 2412"/>
                <a:gd name="T25" fmla="*/ 1061 h 106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412"/>
                <a:gd name="T40" fmla="*/ 0 h 1061"/>
                <a:gd name="T41" fmla="*/ 2412 w 2412"/>
                <a:gd name="T42" fmla="*/ 1061 h 106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412" h="1061">
                  <a:moveTo>
                    <a:pt x="0" y="596"/>
                  </a:moveTo>
                  <a:lnTo>
                    <a:pt x="127" y="713"/>
                  </a:lnTo>
                  <a:lnTo>
                    <a:pt x="382" y="593"/>
                  </a:lnTo>
                  <a:lnTo>
                    <a:pt x="634" y="727"/>
                  </a:lnTo>
                  <a:lnTo>
                    <a:pt x="889" y="520"/>
                  </a:lnTo>
                  <a:lnTo>
                    <a:pt x="1143" y="317"/>
                  </a:lnTo>
                  <a:lnTo>
                    <a:pt x="1396" y="122"/>
                  </a:lnTo>
                  <a:lnTo>
                    <a:pt x="1523" y="15"/>
                  </a:lnTo>
                  <a:lnTo>
                    <a:pt x="1650" y="0"/>
                  </a:lnTo>
                  <a:lnTo>
                    <a:pt x="1777" y="159"/>
                  </a:lnTo>
                  <a:lnTo>
                    <a:pt x="1905" y="438"/>
                  </a:lnTo>
                  <a:lnTo>
                    <a:pt x="2159" y="914"/>
                  </a:lnTo>
                  <a:lnTo>
                    <a:pt x="2412" y="1061"/>
                  </a:lnTo>
                </a:path>
              </a:pathLst>
            </a:custGeom>
            <a:noFill/>
            <a:ln w="11113">
              <a:solidFill>
                <a:srgbClr val="0000FF"/>
              </a:solidFill>
              <a:prstDash val="solid"/>
              <a:round/>
              <a:headEnd/>
              <a:tailEnd/>
            </a:ln>
          </p:spPr>
          <p:txBody>
            <a:bodyPr/>
            <a:lstStyle/>
            <a:p>
              <a:endParaRPr lang="en-US" sz="1400" i="0"/>
            </a:p>
          </p:txBody>
        </p:sp>
        <p:sp>
          <p:nvSpPr>
            <p:cNvPr id="20" name="Freeform 8"/>
            <p:cNvSpPr>
              <a:spLocks/>
            </p:cNvSpPr>
            <p:nvPr/>
          </p:nvSpPr>
          <p:spPr bwMode="auto">
            <a:xfrm>
              <a:off x="3204" y="1266"/>
              <a:ext cx="2412" cy="1046"/>
            </a:xfrm>
            <a:custGeom>
              <a:avLst/>
              <a:gdLst>
                <a:gd name="T0" fmla="*/ 0 w 2412"/>
                <a:gd name="T1" fmla="*/ 355 h 1046"/>
                <a:gd name="T2" fmla="*/ 127 w 2412"/>
                <a:gd name="T3" fmla="*/ 321 h 1046"/>
                <a:gd name="T4" fmla="*/ 382 w 2412"/>
                <a:gd name="T5" fmla="*/ 594 h 1046"/>
                <a:gd name="T6" fmla="*/ 634 w 2412"/>
                <a:gd name="T7" fmla="*/ 602 h 1046"/>
                <a:gd name="T8" fmla="*/ 889 w 2412"/>
                <a:gd name="T9" fmla="*/ 429 h 1046"/>
                <a:gd name="T10" fmla="*/ 1143 w 2412"/>
                <a:gd name="T11" fmla="*/ 249 h 1046"/>
                <a:gd name="T12" fmla="*/ 1396 w 2412"/>
                <a:gd name="T13" fmla="*/ 91 h 1046"/>
                <a:gd name="T14" fmla="*/ 1523 w 2412"/>
                <a:gd name="T15" fmla="*/ 0 h 1046"/>
                <a:gd name="T16" fmla="*/ 1650 w 2412"/>
                <a:gd name="T17" fmla="*/ 15 h 1046"/>
                <a:gd name="T18" fmla="*/ 1777 w 2412"/>
                <a:gd name="T19" fmla="*/ 187 h 1046"/>
                <a:gd name="T20" fmla="*/ 1905 w 2412"/>
                <a:gd name="T21" fmla="*/ 460 h 1046"/>
                <a:gd name="T22" fmla="*/ 2159 w 2412"/>
                <a:gd name="T23" fmla="*/ 910 h 1046"/>
                <a:gd name="T24" fmla="*/ 2412 w 2412"/>
                <a:gd name="T25" fmla="*/ 1046 h 104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412"/>
                <a:gd name="T40" fmla="*/ 0 h 1046"/>
                <a:gd name="T41" fmla="*/ 2412 w 2412"/>
                <a:gd name="T42" fmla="*/ 1046 h 104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412" h="1046">
                  <a:moveTo>
                    <a:pt x="0" y="355"/>
                  </a:moveTo>
                  <a:lnTo>
                    <a:pt x="127" y="321"/>
                  </a:lnTo>
                  <a:lnTo>
                    <a:pt x="382" y="594"/>
                  </a:lnTo>
                  <a:lnTo>
                    <a:pt x="634" y="602"/>
                  </a:lnTo>
                  <a:lnTo>
                    <a:pt x="889" y="429"/>
                  </a:lnTo>
                  <a:lnTo>
                    <a:pt x="1143" y="249"/>
                  </a:lnTo>
                  <a:lnTo>
                    <a:pt x="1396" y="91"/>
                  </a:lnTo>
                  <a:lnTo>
                    <a:pt x="1523" y="0"/>
                  </a:lnTo>
                  <a:lnTo>
                    <a:pt x="1650" y="15"/>
                  </a:lnTo>
                  <a:lnTo>
                    <a:pt x="1777" y="187"/>
                  </a:lnTo>
                  <a:lnTo>
                    <a:pt x="1905" y="460"/>
                  </a:lnTo>
                  <a:lnTo>
                    <a:pt x="2159" y="910"/>
                  </a:lnTo>
                  <a:lnTo>
                    <a:pt x="2412" y="1046"/>
                  </a:lnTo>
                </a:path>
              </a:pathLst>
            </a:custGeom>
            <a:noFill/>
            <a:ln w="11113">
              <a:solidFill>
                <a:srgbClr val="00FFFF"/>
              </a:solidFill>
              <a:prstDash val="solid"/>
              <a:round/>
              <a:headEnd/>
              <a:tailEnd/>
            </a:ln>
          </p:spPr>
          <p:txBody>
            <a:bodyPr/>
            <a:lstStyle/>
            <a:p>
              <a:endParaRPr lang="en-US" sz="1400" i="0"/>
            </a:p>
          </p:txBody>
        </p:sp>
        <p:sp>
          <p:nvSpPr>
            <p:cNvPr id="21" name="Freeform 9"/>
            <p:cNvSpPr>
              <a:spLocks/>
            </p:cNvSpPr>
            <p:nvPr/>
          </p:nvSpPr>
          <p:spPr bwMode="auto">
            <a:xfrm>
              <a:off x="3204" y="1131"/>
              <a:ext cx="2412" cy="1006"/>
            </a:xfrm>
            <a:custGeom>
              <a:avLst/>
              <a:gdLst>
                <a:gd name="T0" fmla="*/ 0 w 2412"/>
                <a:gd name="T1" fmla="*/ 5 h 1006"/>
                <a:gd name="T2" fmla="*/ 127 w 2412"/>
                <a:gd name="T3" fmla="*/ 186 h 1006"/>
                <a:gd name="T4" fmla="*/ 382 w 2412"/>
                <a:gd name="T5" fmla="*/ 206 h 1006"/>
                <a:gd name="T6" fmla="*/ 634 w 2412"/>
                <a:gd name="T7" fmla="*/ 248 h 1006"/>
                <a:gd name="T8" fmla="*/ 889 w 2412"/>
                <a:gd name="T9" fmla="*/ 203 h 1006"/>
                <a:gd name="T10" fmla="*/ 1143 w 2412"/>
                <a:gd name="T11" fmla="*/ 110 h 1006"/>
                <a:gd name="T12" fmla="*/ 1396 w 2412"/>
                <a:gd name="T13" fmla="*/ 39 h 1006"/>
                <a:gd name="T14" fmla="*/ 1523 w 2412"/>
                <a:gd name="T15" fmla="*/ 0 h 1006"/>
                <a:gd name="T16" fmla="*/ 1650 w 2412"/>
                <a:gd name="T17" fmla="*/ 53 h 1006"/>
                <a:gd name="T18" fmla="*/ 1777 w 2412"/>
                <a:gd name="T19" fmla="*/ 217 h 1006"/>
                <a:gd name="T20" fmla="*/ 1905 w 2412"/>
                <a:gd name="T21" fmla="*/ 434 h 1006"/>
                <a:gd name="T22" fmla="*/ 2159 w 2412"/>
                <a:gd name="T23" fmla="*/ 842 h 1006"/>
                <a:gd name="T24" fmla="*/ 2412 w 2412"/>
                <a:gd name="T25" fmla="*/ 1006 h 100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412"/>
                <a:gd name="T40" fmla="*/ 0 h 1006"/>
                <a:gd name="T41" fmla="*/ 2412 w 2412"/>
                <a:gd name="T42" fmla="*/ 1006 h 100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412" h="1006">
                  <a:moveTo>
                    <a:pt x="0" y="5"/>
                  </a:moveTo>
                  <a:lnTo>
                    <a:pt x="127" y="186"/>
                  </a:lnTo>
                  <a:lnTo>
                    <a:pt x="382" y="206"/>
                  </a:lnTo>
                  <a:lnTo>
                    <a:pt x="634" y="248"/>
                  </a:lnTo>
                  <a:lnTo>
                    <a:pt x="889" y="203"/>
                  </a:lnTo>
                  <a:lnTo>
                    <a:pt x="1143" y="110"/>
                  </a:lnTo>
                  <a:lnTo>
                    <a:pt x="1396" y="39"/>
                  </a:lnTo>
                  <a:lnTo>
                    <a:pt x="1523" y="0"/>
                  </a:lnTo>
                  <a:lnTo>
                    <a:pt x="1650" y="53"/>
                  </a:lnTo>
                  <a:lnTo>
                    <a:pt x="1777" y="217"/>
                  </a:lnTo>
                  <a:lnTo>
                    <a:pt x="1905" y="434"/>
                  </a:lnTo>
                  <a:lnTo>
                    <a:pt x="2159" y="842"/>
                  </a:lnTo>
                  <a:lnTo>
                    <a:pt x="2412" y="1006"/>
                  </a:lnTo>
                </a:path>
              </a:pathLst>
            </a:custGeom>
            <a:noFill/>
            <a:ln w="11113">
              <a:solidFill>
                <a:srgbClr val="FF00FF"/>
              </a:solidFill>
              <a:prstDash val="solid"/>
              <a:round/>
              <a:headEnd/>
              <a:tailEnd/>
            </a:ln>
          </p:spPr>
          <p:txBody>
            <a:bodyPr/>
            <a:lstStyle/>
            <a:p>
              <a:endParaRPr lang="en-US" sz="1400" i="0"/>
            </a:p>
          </p:txBody>
        </p:sp>
        <p:sp>
          <p:nvSpPr>
            <p:cNvPr id="22" name="Rectangle 10"/>
            <p:cNvSpPr>
              <a:spLocks noChangeArrowheads="1"/>
            </p:cNvSpPr>
            <p:nvPr/>
          </p:nvSpPr>
          <p:spPr bwMode="auto">
            <a:xfrm>
              <a:off x="3482" y="2213"/>
              <a:ext cx="223" cy="151"/>
            </a:xfrm>
            <a:prstGeom prst="rect">
              <a:avLst/>
            </a:prstGeom>
            <a:noFill/>
            <a:ln w="9525">
              <a:noFill/>
              <a:miter lim="800000"/>
              <a:headEnd/>
              <a:tailEnd/>
            </a:ln>
          </p:spPr>
          <p:txBody>
            <a:bodyPr wrap="none" lIns="0" tIns="0" rIns="0" bIns="0">
              <a:spAutoFit/>
            </a:bodyPr>
            <a:lstStyle/>
            <a:p>
              <a:pPr defTabSz="914400"/>
              <a:r>
                <a:rPr lang="en-US" sz="1400" i="0">
                  <a:solidFill>
                    <a:srgbClr val="FF0000"/>
                  </a:solidFill>
                  <a:latin typeface="Myriad Roman"/>
                </a:rPr>
                <a:t>0.1*</a:t>
              </a:r>
              <a:endParaRPr lang="en-US" sz="1800" i="0"/>
            </a:p>
          </p:txBody>
        </p:sp>
        <p:sp>
          <p:nvSpPr>
            <p:cNvPr id="23" name="Rectangle 11"/>
            <p:cNvSpPr>
              <a:spLocks noChangeArrowheads="1"/>
            </p:cNvSpPr>
            <p:nvPr/>
          </p:nvSpPr>
          <p:spPr bwMode="auto">
            <a:xfrm>
              <a:off x="3669" y="2201"/>
              <a:ext cx="65" cy="151"/>
            </a:xfrm>
            <a:prstGeom prst="rect">
              <a:avLst/>
            </a:prstGeom>
            <a:noFill/>
            <a:ln w="9525">
              <a:noFill/>
              <a:miter lim="800000"/>
              <a:headEnd/>
              <a:tailEnd/>
            </a:ln>
          </p:spPr>
          <p:txBody>
            <a:bodyPr wrap="none" lIns="0" tIns="0" rIns="0" bIns="0">
              <a:spAutoFit/>
            </a:bodyPr>
            <a:lstStyle/>
            <a:p>
              <a:pPr defTabSz="914400"/>
              <a:r>
                <a:rPr lang="en-US" sz="1400" i="0">
                  <a:solidFill>
                    <a:srgbClr val="FF0000"/>
                  </a:solidFill>
                  <a:latin typeface="Symbol" pitchFamily="18" charset="2"/>
                </a:rPr>
                <a:t>n</a:t>
              </a:r>
              <a:endParaRPr lang="en-US" sz="1800" i="0"/>
            </a:p>
          </p:txBody>
        </p:sp>
        <p:sp>
          <p:nvSpPr>
            <p:cNvPr id="24" name="Rectangle 12"/>
            <p:cNvSpPr>
              <a:spLocks noChangeArrowheads="1"/>
            </p:cNvSpPr>
            <p:nvPr/>
          </p:nvSpPr>
          <p:spPr bwMode="auto">
            <a:xfrm>
              <a:off x="3728" y="2282"/>
              <a:ext cx="30" cy="65"/>
            </a:xfrm>
            <a:prstGeom prst="rect">
              <a:avLst/>
            </a:prstGeom>
            <a:noFill/>
            <a:ln w="9525">
              <a:noFill/>
              <a:miter lim="800000"/>
              <a:headEnd/>
              <a:tailEnd/>
            </a:ln>
          </p:spPr>
          <p:txBody>
            <a:bodyPr wrap="none" lIns="0" tIns="0" rIns="0" bIns="0">
              <a:spAutoFit/>
            </a:bodyPr>
            <a:lstStyle/>
            <a:p>
              <a:pPr defTabSz="914400"/>
              <a:r>
                <a:rPr lang="en-US" sz="600" i="0">
                  <a:solidFill>
                    <a:srgbClr val="FF0000"/>
                  </a:solidFill>
                  <a:latin typeface="Myriad Roman"/>
                </a:rPr>
                <a:t>2</a:t>
              </a:r>
              <a:endParaRPr lang="en-US" sz="1800" i="0"/>
            </a:p>
          </p:txBody>
        </p:sp>
        <p:sp>
          <p:nvSpPr>
            <p:cNvPr id="25" name="Rectangle 13"/>
            <p:cNvSpPr>
              <a:spLocks noChangeArrowheads="1"/>
            </p:cNvSpPr>
            <p:nvPr/>
          </p:nvSpPr>
          <p:spPr bwMode="auto">
            <a:xfrm>
              <a:off x="3457" y="1968"/>
              <a:ext cx="223" cy="151"/>
            </a:xfrm>
            <a:prstGeom prst="rect">
              <a:avLst/>
            </a:prstGeom>
            <a:noFill/>
            <a:ln w="9525">
              <a:noFill/>
              <a:miter lim="800000"/>
              <a:headEnd/>
              <a:tailEnd/>
            </a:ln>
          </p:spPr>
          <p:txBody>
            <a:bodyPr wrap="none" lIns="0" tIns="0" rIns="0" bIns="0">
              <a:spAutoFit/>
            </a:bodyPr>
            <a:lstStyle/>
            <a:p>
              <a:pPr defTabSz="914400"/>
              <a:r>
                <a:rPr lang="en-US" sz="1400" i="0">
                  <a:solidFill>
                    <a:srgbClr val="00C000"/>
                  </a:solidFill>
                  <a:latin typeface="Myriad Roman"/>
                </a:rPr>
                <a:t>0.5*</a:t>
              </a:r>
              <a:endParaRPr lang="en-US" sz="1800" i="0"/>
            </a:p>
          </p:txBody>
        </p:sp>
        <p:sp>
          <p:nvSpPr>
            <p:cNvPr id="26" name="Rectangle 14"/>
            <p:cNvSpPr>
              <a:spLocks noChangeArrowheads="1"/>
            </p:cNvSpPr>
            <p:nvPr/>
          </p:nvSpPr>
          <p:spPr bwMode="auto">
            <a:xfrm>
              <a:off x="3643" y="1956"/>
              <a:ext cx="65" cy="151"/>
            </a:xfrm>
            <a:prstGeom prst="rect">
              <a:avLst/>
            </a:prstGeom>
            <a:noFill/>
            <a:ln w="9525">
              <a:noFill/>
              <a:miter lim="800000"/>
              <a:headEnd/>
              <a:tailEnd/>
            </a:ln>
          </p:spPr>
          <p:txBody>
            <a:bodyPr wrap="none" lIns="0" tIns="0" rIns="0" bIns="0">
              <a:spAutoFit/>
            </a:bodyPr>
            <a:lstStyle/>
            <a:p>
              <a:pPr defTabSz="914400"/>
              <a:r>
                <a:rPr lang="en-US" sz="1400" i="0">
                  <a:solidFill>
                    <a:srgbClr val="00C000"/>
                  </a:solidFill>
                  <a:latin typeface="Symbol" pitchFamily="18" charset="2"/>
                </a:rPr>
                <a:t>n</a:t>
              </a:r>
              <a:endParaRPr lang="en-US" sz="1800" i="0"/>
            </a:p>
          </p:txBody>
        </p:sp>
        <p:sp>
          <p:nvSpPr>
            <p:cNvPr id="27" name="Rectangle 15"/>
            <p:cNvSpPr>
              <a:spLocks noChangeArrowheads="1"/>
            </p:cNvSpPr>
            <p:nvPr/>
          </p:nvSpPr>
          <p:spPr bwMode="auto">
            <a:xfrm>
              <a:off x="3703" y="2038"/>
              <a:ext cx="30" cy="65"/>
            </a:xfrm>
            <a:prstGeom prst="rect">
              <a:avLst/>
            </a:prstGeom>
            <a:noFill/>
            <a:ln w="9525">
              <a:noFill/>
              <a:miter lim="800000"/>
              <a:headEnd/>
              <a:tailEnd/>
            </a:ln>
          </p:spPr>
          <p:txBody>
            <a:bodyPr wrap="none" lIns="0" tIns="0" rIns="0" bIns="0">
              <a:spAutoFit/>
            </a:bodyPr>
            <a:lstStyle/>
            <a:p>
              <a:pPr defTabSz="914400"/>
              <a:r>
                <a:rPr lang="en-US" sz="600" i="0">
                  <a:solidFill>
                    <a:srgbClr val="00C000"/>
                  </a:solidFill>
                  <a:latin typeface="Myriad Roman"/>
                </a:rPr>
                <a:t>2</a:t>
              </a:r>
              <a:endParaRPr lang="en-US" sz="1800" i="0"/>
            </a:p>
          </p:txBody>
        </p:sp>
        <p:sp>
          <p:nvSpPr>
            <p:cNvPr id="28" name="Rectangle 16"/>
            <p:cNvSpPr>
              <a:spLocks noChangeArrowheads="1"/>
            </p:cNvSpPr>
            <p:nvPr/>
          </p:nvSpPr>
          <p:spPr bwMode="auto">
            <a:xfrm>
              <a:off x="3304" y="1790"/>
              <a:ext cx="65" cy="151"/>
            </a:xfrm>
            <a:prstGeom prst="rect">
              <a:avLst/>
            </a:prstGeom>
            <a:noFill/>
            <a:ln w="9525">
              <a:noFill/>
              <a:miter lim="800000"/>
              <a:headEnd/>
              <a:tailEnd/>
            </a:ln>
          </p:spPr>
          <p:txBody>
            <a:bodyPr wrap="none" lIns="0" tIns="0" rIns="0" bIns="0">
              <a:spAutoFit/>
            </a:bodyPr>
            <a:lstStyle/>
            <a:p>
              <a:pPr defTabSz="914400"/>
              <a:r>
                <a:rPr lang="en-US" sz="1400" i="0">
                  <a:solidFill>
                    <a:srgbClr val="0000FF"/>
                  </a:solidFill>
                  <a:latin typeface="Symbol" pitchFamily="18" charset="2"/>
                </a:rPr>
                <a:t>n</a:t>
              </a:r>
              <a:endParaRPr lang="en-US" sz="1800" i="0"/>
            </a:p>
          </p:txBody>
        </p:sp>
        <p:sp>
          <p:nvSpPr>
            <p:cNvPr id="29" name="Rectangle 17"/>
            <p:cNvSpPr>
              <a:spLocks noChangeArrowheads="1"/>
            </p:cNvSpPr>
            <p:nvPr/>
          </p:nvSpPr>
          <p:spPr bwMode="auto">
            <a:xfrm>
              <a:off x="3364" y="1871"/>
              <a:ext cx="30" cy="65"/>
            </a:xfrm>
            <a:prstGeom prst="rect">
              <a:avLst/>
            </a:prstGeom>
            <a:noFill/>
            <a:ln w="9525">
              <a:noFill/>
              <a:miter lim="800000"/>
              <a:headEnd/>
              <a:tailEnd/>
            </a:ln>
          </p:spPr>
          <p:txBody>
            <a:bodyPr wrap="none" lIns="0" tIns="0" rIns="0" bIns="0">
              <a:spAutoFit/>
            </a:bodyPr>
            <a:lstStyle/>
            <a:p>
              <a:pPr defTabSz="914400"/>
              <a:r>
                <a:rPr lang="en-US" sz="600" i="0">
                  <a:solidFill>
                    <a:srgbClr val="0000FF"/>
                  </a:solidFill>
                  <a:latin typeface="Myriad Roman"/>
                </a:rPr>
                <a:t>2</a:t>
              </a:r>
              <a:endParaRPr lang="en-US" sz="1800" i="0"/>
            </a:p>
          </p:txBody>
        </p:sp>
        <p:sp>
          <p:nvSpPr>
            <p:cNvPr id="30" name="Rectangle 18"/>
            <p:cNvSpPr>
              <a:spLocks noChangeArrowheads="1"/>
            </p:cNvSpPr>
            <p:nvPr/>
          </p:nvSpPr>
          <p:spPr bwMode="auto">
            <a:xfrm>
              <a:off x="3228" y="1434"/>
              <a:ext cx="223" cy="151"/>
            </a:xfrm>
            <a:prstGeom prst="rect">
              <a:avLst/>
            </a:prstGeom>
            <a:noFill/>
            <a:ln w="9525">
              <a:noFill/>
              <a:miter lim="800000"/>
              <a:headEnd/>
              <a:tailEnd/>
            </a:ln>
          </p:spPr>
          <p:txBody>
            <a:bodyPr wrap="none" lIns="0" tIns="0" rIns="0" bIns="0">
              <a:spAutoFit/>
            </a:bodyPr>
            <a:lstStyle/>
            <a:p>
              <a:pPr defTabSz="914400"/>
              <a:r>
                <a:rPr lang="en-US" sz="1400" i="0">
                  <a:solidFill>
                    <a:srgbClr val="00FFFF"/>
                  </a:solidFill>
                  <a:latin typeface="Myriad Roman"/>
                </a:rPr>
                <a:t>2.0*</a:t>
              </a:r>
              <a:endParaRPr lang="en-US" sz="1800" i="0"/>
            </a:p>
          </p:txBody>
        </p:sp>
        <p:sp>
          <p:nvSpPr>
            <p:cNvPr id="31" name="Rectangle 19"/>
            <p:cNvSpPr>
              <a:spLocks noChangeArrowheads="1"/>
            </p:cNvSpPr>
            <p:nvPr/>
          </p:nvSpPr>
          <p:spPr bwMode="auto">
            <a:xfrm>
              <a:off x="3415" y="1422"/>
              <a:ext cx="65" cy="151"/>
            </a:xfrm>
            <a:prstGeom prst="rect">
              <a:avLst/>
            </a:prstGeom>
            <a:noFill/>
            <a:ln w="9525">
              <a:noFill/>
              <a:miter lim="800000"/>
              <a:headEnd/>
              <a:tailEnd/>
            </a:ln>
          </p:spPr>
          <p:txBody>
            <a:bodyPr wrap="none" lIns="0" tIns="0" rIns="0" bIns="0">
              <a:spAutoFit/>
            </a:bodyPr>
            <a:lstStyle/>
            <a:p>
              <a:pPr defTabSz="914400"/>
              <a:r>
                <a:rPr lang="en-US" sz="1400" i="0">
                  <a:solidFill>
                    <a:srgbClr val="00FFFF"/>
                  </a:solidFill>
                  <a:latin typeface="Symbol" pitchFamily="18" charset="2"/>
                </a:rPr>
                <a:t>n</a:t>
              </a:r>
              <a:endParaRPr lang="en-US" sz="1800" i="0"/>
            </a:p>
          </p:txBody>
        </p:sp>
        <p:sp>
          <p:nvSpPr>
            <p:cNvPr id="32" name="Rectangle 20"/>
            <p:cNvSpPr>
              <a:spLocks noChangeArrowheads="1"/>
            </p:cNvSpPr>
            <p:nvPr/>
          </p:nvSpPr>
          <p:spPr bwMode="auto">
            <a:xfrm>
              <a:off x="3474" y="1503"/>
              <a:ext cx="30" cy="65"/>
            </a:xfrm>
            <a:prstGeom prst="rect">
              <a:avLst/>
            </a:prstGeom>
            <a:noFill/>
            <a:ln w="9525">
              <a:noFill/>
              <a:miter lim="800000"/>
              <a:headEnd/>
              <a:tailEnd/>
            </a:ln>
          </p:spPr>
          <p:txBody>
            <a:bodyPr wrap="none" lIns="0" tIns="0" rIns="0" bIns="0">
              <a:spAutoFit/>
            </a:bodyPr>
            <a:lstStyle/>
            <a:p>
              <a:pPr defTabSz="914400"/>
              <a:r>
                <a:rPr lang="en-US" sz="600" i="0">
                  <a:solidFill>
                    <a:srgbClr val="00FFFF"/>
                  </a:solidFill>
                  <a:latin typeface="Myriad Roman"/>
                </a:rPr>
                <a:t>2</a:t>
              </a:r>
              <a:endParaRPr lang="en-US" sz="1800" i="0"/>
            </a:p>
          </p:txBody>
        </p:sp>
        <p:sp>
          <p:nvSpPr>
            <p:cNvPr id="33" name="Rectangle 21"/>
            <p:cNvSpPr>
              <a:spLocks noChangeArrowheads="1"/>
            </p:cNvSpPr>
            <p:nvPr/>
          </p:nvSpPr>
          <p:spPr bwMode="auto">
            <a:xfrm>
              <a:off x="3584" y="1129"/>
              <a:ext cx="293" cy="151"/>
            </a:xfrm>
            <a:prstGeom prst="rect">
              <a:avLst/>
            </a:prstGeom>
            <a:noFill/>
            <a:ln w="9525">
              <a:noFill/>
              <a:miter lim="800000"/>
              <a:headEnd/>
              <a:tailEnd/>
            </a:ln>
          </p:spPr>
          <p:txBody>
            <a:bodyPr wrap="none" lIns="0" tIns="0" rIns="0" bIns="0">
              <a:spAutoFit/>
            </a:bodyPr>
            <a:lstStyle/>
            <a:p>
              <a:pPr defTabSz="914400"/>
              <a:r>
                <a:rPr lang="en-US" sz="1400" i="0">
                  <a:solidFill>
                    <a:srgbClr val="FF00FF"/>
                  </a:solidFill>
                  <a:latin typeface="Myriad Roman"/>
                </a:rPr>
                <a:t>10.0*</a:t>
              </a:r>
              <a:endParaRPr lang="en-US" sz="1800" i="0"/>
            </a:p>
          </p:txBody>
        </p:sp>
        <p:sp>
          <p:nvSpPr>
            <p:cNvPr id="34" name="Rectangle 22"/>
            <p:cNvSpPr>
              <a:spLocks noChangeArrowheads="1"/>
            </p:cNvSpPr>
            <p:nvPr/>
          </p:nvSpPr>
          <p:spPr bwMode="auto">
            <a:xfrm>
              <a:off x="3829" y="1117"/>
              <a:ext cx="65" cy="151"/>
            </a:xfrm>
            <a:prstGeom prst="rect">
              <a:avLst/>
            </a:prstGeom>
            <a:noFill/>
            <a:ln w="9525">
              <a:noFill/>
              <a:miter lim="800000"/>
              <a:headEnd/>
              <a:tailEnd/>
            </a:ln>
          </p:spPr>
          <p:txBody>
            <a:bodyPr wrap="none" lIns="0" tIns="0" rIns="0" bIns="0">
              <a:spAutoFit/>
            </a:bodyPr>
            <a:lstStyle/>
            <a:p>
              <a:pPr defTabSz="914400"/>
              <a:r>
                <a:rPr lang="en-US" sz="1400" i="0">
                  <a:solidFill>
                    <a:srgbClr val="FF00FF"/>
                  </a:solidFill>
                  <a:latin typeface="Symbol" pitchFamily="18" charset="2"/>
                </a:rPr>
                <a:t>n</a:t>
              </a:r>
              <a:endParaRPr lang="en-US" sz="1800" i="0"/>
            </a:p>
          </p:txBody>
        </p:sp>
        <p:sp>
          <p:nvSpPr>
            <p:cNvPr id="35" name="Rectangle 23"/>
            <p:cNvSpPr>
              <a:spLocks noChangeArrowheads="1"/>
            </p:cNvSpPr>
            <p:nvPr/>
          </p:nvSpPr>
          <p:spPr bwMode="auto">
            <a:xfrm>
              <a:off x="3888" y="1198"/>
              <a:ext cx="30" cy="65"/>
            </a:xfrm>
            <a:prstGeom prst="rect">
              <a:avLst/>
            </a:prstGeom>
            <a:noFill/>
            <a:ln w="9525">
              <a:noFill/>
              <a:miter lim="800000"/>
              <a:headEnd/>
              <a:tailEnd/>
            </a:ln>
          </p:spPr>
          <p:txBody>
            <a:bodyPr wrap="none" lIns="0" tIns="0" rIns="0" bIns="0">
              <a:spAutoFit/>
            </a:bodyPr>
            <a:lstStyle/>
            <a:p>
              <a:pPr defTabSz="914400"/>
              <a:r>
                <a:rPr lang="en-US" sz="600" i="0">
                  <a:solidFill>
                    <a:srgbClr val="FF00FF"/>
                  </a:solidFill>
                  <a:latin typeface="Myriad Roman"/>
                </a:rPr>
                <a:t>2</a:t>
              </a:r>
              <a:endParaRPr lang="en-US" sz="1800" i="0"/>
            </a:p>
          </p:txBody>
        </p:sp>
        <p:sp>
          <p:nvSpPr>
            <p:cNvPr id="36" name="Rectangle 24"/>
            <p:cNvSpPr>
              <a:spLocks noChangeArrowheads="1"/>
            </p:cNvSpPr>
            <p:nvPr/>
          </p:nvSpPr>
          <p:spPr bwMode="auto">
            <a:xfrm>
              <a:off x="4727" y="1802"/>
              <a:ext cx="159" cy="151"/>
            </a:xfrm>
            <a:prstGeom prst="rect">
              <a:avLst/>
            </a:prstGeom>
            <a:noFill/>
            <a:ln w="9525">
              <a:noFill/>
              <a:miter lim="800000"/>
              <a:headEnd/>
              <a:tailEnd/>
            </a:ln>
          </p:spPr>
          <p:txBody>
            <a:bodyPr wrap="none" lIns="0" tIns="0" rIns="0" bIns="0">
              <a:spAutoFit/>
            </a:bodyPr>
            <a:lstStyle/>
            <a:p>
              <a:pPr defTabSz="914400"/>
              <a:r>
                <a:rPr lang="en-US" sz="1400" i="0">
                  <a:solidFill>
                    <a:srgbClr val="000000"/>
                  </a:solidFill>
                  <a:latin typeface="Myriad Roman"/>
                </a:rPr>
                <a:t>off</a:t>
              </a:r>
              <a:endParaRPr lang="en-US" sz="1800" i="0"/>
            </a:p>
          </p:txBody>
        </p:sp>
        <p:sp>
          <p:nvSpPr>
            <p:cNvPr id="37" name="Rectangle 25"/>
            <p:cNvSpPr>
              <a:spLocks noChangeArrowheads="1"/>
            </p:cNvSpPr>
            <p:nvPr/>
          </p:nvSpPr>
          <p:spPr bwMode="auto">
            <a:xfrm>
              <a:off x="4600" y="1923"/>
              <a:ext cx="626" cy="151"/>
            </a:xfrm>
            <a:prstGeom prst="rect">
              <a:avLst/>
            </a:prstGeom>
            <a:noFill/>
            <a:ln w="9525">
              <a:noFill/>
              <a:miter lim="800000"/>
              <a:headEnd/>
              <a:tailEnd/>
            </a:ln>
          </p:spPr>
          <p:txBody>
            <a:bodyPr wrap="none" lIns="0" tIns="0" rIns="0" bIns="0">
              <a:spAutoFit/>
            </a:bodyPr>
            <a:lstStyle/>
            <a:p>
              <a:pPr defTabSz="914400"/>
              <a:r>
                <a:rPr lang="en-US" sz="1400" i="0">
                  <a:solidFill>
                    <a:srgbClr val="000000"/>
                  </a:solidFill>
                  <a:latin typeface="Myriad Roman"/>
                </a:rPr>
                <a:t>resonance</a:t>
              </a:r>
              <a:endParaRPr lang="en-US" sz="1800" i="0"/>
            </a:p>
          </p:txBody>
        </p:sp>
        <p:sp>
          <p:nvSpPr>
            <p:cNvPr id="38" name="Line 26"/>
            <p:cNvSpPr>
              <a:spLocks noChangeShapeType="1"/>
            </p:cNvSpPr>
            <p:nvPr/>
          </p:nvSpPr>
          <p:spPr bwMode="auto">
            <a:xfrm>
              <a:off x="3077" y="1292"/>
              <a:ext cx="6" cy="1"/>
            </a:xfrm>
            <a:prstGeom prst="line">
              <a:avLst/>
            </a:prstGeom>
            <a:noFill/>
            <a:ln w="4763">
              <a:solidFill>
                <a:srgbClr val="000000"/>
              </a:solidFill>
              <a:round/>
              <a:headEnd/>
              <a:tailEnd/>
            </a:ln>
          </p:spPr>
          <p:txBody>
            <a:bodyPr/>
            <a:lstStyle/>
            <a:p>
              <a:endParaRPr lang="en-US" sz="1400" i="0"/>
            </a:p>
          </p:txBody>
        </p:sp>
        <p:sp>
          <p:nvSpPr>
            <p:cNvPr id="39" name="Line 27"/>
            <p:cNvSpPr>
              <a:spLocks noChangeShapeType="1"/>
            </p:cNvSpPr>
            <p:nvPr/>
          </p:nvSpPr>
          <p:spPr bwMode="auto">
            <a:xfrm>
              <a:off x="3100" y="1292"/>
              <a:ext cx="5" cy="1"/>
            </a:xfrm>
            <a:prstGeom prst="line">
              <a:avLst/>
            </a:prstGeom>
            <a:noFill/>
            <a:ln w="4763">
              <a:solidFill>
                <a:srgbClr val="000000"/>
              </a:solidFill>
              <a:round/>
              <a:headEnd/>
              <a:tailEnd/>
            </a:ln>
          </p:spPr>
          <p:txBody>
            <a:bodyPr/>
            <a:lstStyle/>
            <a:p>
              <a:endParaRPr lang="en-US" sz="1400" i="0"/>
            </a:p>
          </p:txBody>
        </p:sp>
        <p:sp>
          <p:nvSpPr>
            <p:cNvPr id="40" name="Line 28"/>
            <p:cNvSpPr>
              <a:spLocks noChangeShapeType="1"/>
            </p:cNvSpPr>
            <p:nvPr/>
          </p:nvSpPr>
          <p:spPr bwMode="auto">
            <a:xfrm>
              <a:off x="3122" y="1292"/>
              <a:ext cx="6" cy="1"/>
            </a:xfrm>
            <a:prstGeom prst="line">
              <a:avLst/>
            </a:prstGeom>
            <a:noFill/>
            <a:ln w="4763">
              <a:solidFill>
                <a:srgbClr val="000000"/>
              </a:solidFill>
              <a:round/>
              <a:headEnd/>
              <a:tailEnd/>
            </a:ln>
          </p:spPr>
          <p:txBody>
            <a:bodyPr/>
            <a:lstStyle/>
            <a:p>
              <a:endParaRPr lang="en-US" sz="1400" i="0"/>
            </a:p>
          </p:txBody>
        </p:sp>
        <p:sp>
          <p:nvSpPr>
            <p:cNvPr id="41" name="Line 29"/>
            <p:cNvSpPr>
              <a:spLocks noChangeShapeType="1"/>
            </p:cNvSpPr>
            <p:nvPr/>
          </p:nvSpPr>
          <p:spPr bwMode="auto">
            <a:xfrm>
              <a:off x="3145" y="1292"/>
              <a:ext cx="5" cy="1"/>
            </a:xfrm>
            <a:prstGeom prst="line">
              <a:avLst/>
            </a:prstGeom>
            <a:noFill/>
            <a:ln w="4763">
              <a:solidFill>
                <a:srgbClr val="000000"/>
              </a:solidFill>
              <a:round/>
              <a:headEnd/>
              <a:tailEnd/>
            </a:ln>
          </p:spPr>
          <p:txBody>
            <a:bodyPr/>
            <a:lstStyle/>
            <a:p>
              <a:endParaRPr lang="en-US" sz="1400" i="0"/>
            </a:p>
          </p:txBody>
        </p:sp>
        <p:sp>
          <p:nvSpPr>
            <p:cNvPr id="42" name="Line 30"/>
            <p:cNvSpPr>
              <a:spLocks noChangeShapeType="1"/>
            </p:cNvSpPr>
            <p:nvPr/>
          </p:nvSpPr>
          <p:spPr bwMode="auto">
            <a:xfrm>
              <a:off x="3167" y="1292"/>
              <a:ext cx="6" cy="1"/>
            </a:xfrm>
            <a:prstGeom prst="line">
              <a:avLst/>
            </a:prstGeom>
            <a:noFill/>
            <a:ln w="4763">
              <a:solidFill>
                <a:srgbClr val="000000"/>
              </a:solidFill>
              <a:round/>
              <a:headEnd/>
              <a:tailEnd/>
            </a:ln>
          </p:spPr>
          <p:txBody>
            <a:bodyPr/>
            <a:lstStyle/>
            <a:p>
              <a:endParaRPr lang="en-US" sz="1400" i="0"/>
            </a:p>
          </p:txBody>
        </p:sp>
        <p:sp>
          <p:nvSpPr>
            <p:cNvPr id="43" name="Line 31"/>
            <p:cNvSpPr>
              <a:spLocks noChangeShapeType="1"/>
            </p:cNvSpPr>
            <p:nvPr/>
          </p:nvSpPr>
          <p:spPr bwMode="auto">
            <a:xfrm>
              <a:off x="3190" y="1292"/>
              <a:ext cx="6" cy="1"/>
            </a:xfrm>
            <a:prstGeom prst="line">
              <a:avLst/>
            </a:prstGeom>
            <a:noFill/>
            <a:ln w="4763">
              <a:solidFill>
                <a:srgbClr val="000000"/>
              </a:solidFill>
              <a:round/>
              <a:headEnd/>
              <a:tailEnd/>
            </a:ln>
          </p:spPr>
          <p:txBody>
            <a:bodyPr/>
            <a:lstStyle/>
            <a:p>
              <a:endParaRPr lang="en-US" sz="1400" i="0"/>
            </a:p>
          </p:txBody>
        </p:sp>
        <p:sp>
          <p:nvSpPr>
            <p:cNvPr id="44" name="Line 32"/>
            <p:cNvSpPr>
              <a:spLocks noChangeShapeType="1"/>
            </p:cNvSpPr>
            <p:nvPr/>
          </p:nvSpPr>
          <p:spPr bwMode="auto">
            <a:xfrm>
              <a:off x="3213" y="1292"/>
              <a:ext cx="5" cy="1"/>
            </a:xfrm>
            <a:prstGeom prst="line">
              <a:avLst/>
            </a:prstGeom>
            <a:noFill/>
            <a:ln w="4763">
              <a:solidFill>
                <a:srgbClr val="000000"/>
              </a:solidFill>
              <a:round/>
              <a:headEnd/>
              <a:tailEnd/>
            </a:ln>
          </p:spPr>
          <p:txBody>
            <a:bodyPr/>
            <a:lstStyle/>
            <a:p>
              <a:endParaRPr lang="en-US" sz="1400" i="0"/>
            </a:p>
          </p:txBody>
        </p:sp>
        <p:sp>
          <p:nvSpPr>
            <p:cNvPr id="45" name="Line 33"/>
            <p:cNvSpPr>
              <a:spLocks noChangeShapeType="1"/>
            </p:cNvSpPr>
            <p:nvPr/>
          </p:nvSpPr>
          <p:spPr bwMode="auto">
            <a:xfrm>
              <a:off x="3235" y="1292"/>
              <a:ext cx="6" cy="1"/>
            </a:xfrm>
            <a:prstGeom prst="line">
              <a:avLst/>
            </a:prstGeom>
            <a:noFill/>
            <a:ln w="4763">
              <a:solidFill>
                <a:srgbClr val="000000"/>
              </a:solidFill>
              <a:round/>
              <a:headEnd/>
              <a:tailEnd/>
            </a:ln>
          </p:spPr>
          <p:txBody>
            <a:bodyPr/>
            <a:lstStyle/>
            <a:p>
              <a:endParaRPr lang="en-US" sz="1400" i="0"/>
            </a:p>
          </p:txBody>
        </p:sp>
        <p:sp>
          <p:nvSpPr>
            <p:cNvPr id="46" name="Line 34"/>
            <p:cNvSpPr>
              <a:spLocks noChangeShapeType="1"/>
            </p:cNvSpPr>
            <p:nvPr/>
          </p:nvSpPr>
          <p:spPr bwMode="auto">
            <a:xfrm>
              <a:off x="3258" y="1292"/>
              <a:ext cx="5" cy="1"/>
            </a:xfrm>
            <a:prstGeom prst="line">
              <a:avLst/>
            </a:prstGeom>
            <a:noFill/>
            <a:ln w="4763">
              <a:solidFill>
                <a:srgbClr val="000000"/>
              </a:solidFill>
              <a:round/>
              <a:headEnd/>
              <a:tailEnd/>
            </a:ln>
          </p:spPr>
          <p:txBody>
            <a:bodyPr/>
            <a:lstStyle/>
            <a:p>
              <a:endParaRPr lang="en-US" sz="1400" i="0"/>
            </a:p>
          </p:txBody>
        </p:sp>
        <p:sp>
          <p:nvSpPr>
            <p:cNvPr id="47" name="Line 35"/>
            <p:cNvSpPr>
              <a:spLocks noChangeShapeType="1"/>
            </p:cNvSpPr>
            <p:nvPr/>
          </p:nvSpPr>
          <p:spPr bwMode="auto">
            <a:xfrm>
              <a:off x="3280" y="1292"/>
              <a:ext cx="6" cy="1"/>
            </a:xfrm>
            <a:prstGeom prst="line">
              <a:avLst/>
            </a:prstGeom>
            <a:noFill/>
            <a:ln w="4763">
              <a:solidFill>
                <a:srgbClr val="000000"/>
              </a:solidFill>
              <a:round/>
              <a:headEnd/>
              <a:tailEnd/>
            </a:ln>
          </p:spPr>
          <p:txBody>
            <a:bodyPr/>
            <a:lstStyle/>
            <a:p>
              <a:endParaRPr lang="en-US" sz="1400" i="0"/>
            </a:p>
          </p:txBody>
        </p:sp>
        <p:sp>
          <p:nvSpPr>
            <p:cNvPr id="48" name="Line 36"/>
            <p:cNvSpPr>
              <a:spLocks noChangeShapeType="1"/>
            </p:cNvSpPr>
            <p:nvPr/>
          </p:nvSpPr>
          <p:spPr bwMode="auto">
            <a:xfrm>
              <a:off x="3303" y="1292"/>
              <a:ext cx="6" cy="1"/>
            </a:xfrm>
            <a:prstGeom prst="line">
              <a:avLst/>
            </a:prstGeom>
            <a:noFill/>
            <a:ln w="4763">
              <a:solidFill>
                <a:srgbClr val="000000"/>
              </a:solidFill>
              <a:round/>
              <a:headEnd/>
              <a:tailEnd/>
            </a:ln>
          </p:spPr>
          <p:txBody>
            <a:bodyPr/>
            <a:lstStyle/>
            <a:p>
              <a:endParaRPr lang="en-US" sz="1400" i="0"/>
            </a:p>
          </p:txBody>
        </p:sp>
        <p:sp>
          <p:nvSpPr>
            <p:cNvPr id="49" name="Line 37"/>
            <p:cNvSpPr>
              <a:spLocks noChangeShapeType="1"/>
            </p:cNvSpPr>
            <p:nvPr/>
          </p:nvSpPr>
          <p:spPr bwMode="auto">
            <a:xfrm>
              <a:off x="3326" y="1292"/>
              <a:ext cx="5" cy="1"/>
            </a:xfrm>
            <a:prstGeom prst="line">
              <a:avLst/>
            </a:prstGeom>
            <a:noFill/>
            <a:ln w="4763">
              <a:solidFill>
                <a:srgbClr val="000000"/>
              </a:solidFill>
              <a:round/>
              <a:headEnd/>
              <a:tailEnd/>
            </a:ln>
          </p:spPr>
          <p:txBody>
            <a:bodyPr/>
            <a:lstStyle/>
            <a:p>
              <a:endParaRPr lang="en-US" sz="1400" i="0"/>
            </a:p>
          </p:txBody>
        </p:sp>
        <p:sp>
          <p:nvSpPr>
            <p:cNvPr id="50" name="Line 38"/>
            <p:cNvSpPr>
              <a:spLocks noChangeShapeType="1"/>
            </p:cNvSpPr>
            <p:nvPr/>
          </p:nvSpPr>
          <p:spPr bwMode="auto">
            <a:xfrm>
              <a:off x="3348" y="1292"/>
              <a:ext cx="6" cy="1"/>
            </a:xfrm>
            <a:prstGeom prst="line">
              <a:avLst/>
            </a:prstGeom>
            <a:noFill/>
            <a:ln w="4763">
              <a:solidFill>
                <a:srgbClr val="000000"/>
              </a:solidFill>
              <a:round/>
              <a:headEnd/>
              <a:tailEnd/>
            </a:ln>
          </p:spPr>
          <p:txBody>
            <a:bodyPr/>
            <a:lstStyle/>
            <a:p>
              <a:endParaRPr lang="en-US" sz="1400" i="0"/>
            </a:p>
          </p:txBody>
        </p:sp>
        <p:sp>
          <p:nvSpPr>
            <p:cNvPr id="51" name="Line 39"/>
            <p:cNvSpPr>
              <a:spLocks noChangeShapeType="1"/>
            </p:cNvSpPr>
            <p:nvPr/>
          </p:nvSpPr>
          <p:spPr bwMode="auto">
            <a:xfrm>
              <a:off x="3371" y="1292"/>
              <a:ext cx="5" cy="1"/>
            </a:xfrm>
            <a:prstGeom prst="line">
              <a:avLst/>
            </a:prstGeom>
            <a:noFill/>
            <a:ln w="4763">
              <a:solidFill>
                <a:srgbClr val="000000"/>
              </a:solidFill>
              <a:round/>
              <a:headEnd/>
              <a:tailEnd/>
            </a:ln>
          </p:spPr>
          <p:txBody>
            <a:bodyPr/>
            <a:lstStyle/>
            <a:p>
              <a:endParaRPr lang="en-US" sz="1400" i="0"/>
            </a:p>
          </p:txBody>
        </p:sp>
        <p:sp>
          <p:nvSpPr>
            <p:cNvPr id="52" name="Line 40"/>
            <p:cNvSpPr>
              <a:spLocks noChangeShapeType="1"/>
            </p:cNvSpPr>
            <p:nvPr/>
          </p:nvSpPr>
          <p:spPr bwMode="auto">
            <a:xfrm>
              <a:off x="3393" y="1292"/>
              <a:ext cx="6" cy="1"/>
            </a:xfrm>
            <a:prstGeom prst="line">
              <a:avLst/>
            </a:prstGeom>
            <a:noFill/>
            <a:ln w="4763">
              <a:solidFill>
                <a:srgbClr val="000000"/>
              </a:solidFill>
              <a:round/>
              <a:headEnd/>
              <a:tailEnd/>
            </a:ln>
          </p:spPr>
          <p:txBody>
            <a:bodyPr/>
            <a:lstStyle/>
            <a:p>
              <a:endParaRPr lang="en-US" sz="1400" i="0"/>
            </a:p>
          </p:txBody>
        </p:sp>
        <p:sp>
          <p:nvSpPr>
            <p:cNvPr id="53" name="Line 41"/>
            <p:cNvSpPr>
              <a:spLocks noChangeShapeType="1"/>
            </p:cNvSpPr>
            <p:nvPr/>
          </p:nvSpPr>
          <p:spPr bwMode="auto">
            <a:xfrm>
              <a:off x="3416" y="1292"/>
              <a:ext cx="6" cy="1"/>
            </a:xfrm>
            <a:prstGeom prst="line">
              <a:avLst/>
            </a:prstGeom>
            <a:noFill/>
            <a:ln w="4763">
              <a:solidFill>
                <a:srgbClr val="000000"/>
              </a:solidFill>
              <a:round/>
              <a:headEnd/>
              <a:tailEnd/>
            </a:ln>
          </p:spPr>
          <p:txBody>
            <a:bodyPr/>
            <a:lstStyle/>
            <a:p>
              <a:endParaRPr lang="en-US" sz="1400" i="0"/>
            </a:p>
          </p:txBody>
        </p:sp>
        <p:sp>
          <p:nvSpPr>
            <p:cNvPr id="54" name="Line 42"/>
            <p:cNvSpPr>
              <a:spLocks noChangeShapeType="1"/>
            </p:cNvSpPr>
            <p:nvPr/>
          </p:nvSpPr>
          <p:spPr bwMode="auto">
            <a:xfrm>
              <a:off x="3439" y="1292"/>
              <a:ext cx="5" cy="1"/>
            </a:xfrm>
            <a:prstGeom prst="line">
              <a:avLst/>
            </a:prstGeom>
            <a:noFill/>
            <a:ln w="4763">
              <a:solidFill>
                <a:srgbClr val="000000"/>
              </a:solidFill>
              <a:round/>
              <a:headEnd/>
              <a:tailEnd/>
            </a:ln>
          </p:spPr>
          <p:txBody>
            <a:bodyPr/>
            <a:lstStyle/>
            <a:p>
              <a:endParaRPr lang="en-US" sz="1400" i="0"/>
            </a:p>
          </p:txBody>
        </p:sp>
        <p:sp>
          <p:nvSpPr>
            <p:cNvPr id="55" name="Line 43"/>
            <p:cNvSpPr>
              <a:spLocks noChangeShapeType="1"/>
            </p:cNvSpPr>
            <p:nvPr/>
          </p:nvSpPr>
          <p:spPr bwMode="auto">
            <a:xfrm>
              <a:off x="3461" y="1292"/>
              <a:ext cx="6" cy="1"/>
            </a:xfrm>
            <a:prstGeom prst="line">
              <a:avLst/>
            </a:prstGeom>
            <a:noFill/>
            <a:ln w="4763">
              <a:solidFill>
                <a:srgbClr val="000000"/>
              </a:solidFill>
              <a:round/>
              <a:headEnd/>
              <a:tailEnd/>
            </a:ln>
          </p:spPr>
          <p:txBody>
            <a:bodyPr/>
            <a:lstStyle/>
            <a:p>
              <a:endParaRPr lang="en-US" sz="1400" i="0"/>
            </a:p>
          </p:txBody>
        </p:sp>
        <p:sp>
          <p:nvSpPr>
            <p:cNvPr id="56" name="Line 44"/>
            <p:cNvSpPr>
              <a:spLocks noChangeShapeType="1"/>
            </p:cNvSpPr>
            <p:nvPr/>
          </p:nvSpPr>
          <p:spPr bwMode="auto">
            <a:xfrm>
              <a:off x="3484" y="1292"/>
              <a:ext cx="5" cy="1"/>
            </a:xfrm>
            <a:prstGeom prst="line">
              <a:avLst/>
            </a:prstGeom>
            <a:noFill/>
            <a:ln w="4763">
              <a:solidFill>
                <a:srgbClr val="000000"/>
              </a:solidFill>
              <a:round/>
              <a:headEnd/>
              <a:tailEnd/>
            </a:ln>
          </p:spPr>
          <p:txBody>
            <a:bodyPr/>
            <a:lstStyle/>
            <a:p>
              <a:endParaRPr lang="en-US" sz="1400" i="0"/>
            </a:p>
          </p:txBody>
        </p:sp>
        <p:sp>
          <p:nvSpPr>
            <p:cNvPr id="57" name="Line 45"/>
            <p:cNvSpPr>
              <a:spLocks noChangeShapeType="1"/>
            </p:cNvSpPr>
            <p:nvPr/>
          </p:nvSpPr>
          <p:spPr bwMode="auto">
            <a:xfrm>
              <a:off x="3506" y="1292"/>
              <a:ext cx="6" cy="1"/>
            </a:xfrm>
            <a:prstGeom prst="line">
              <a:avLst/>
            </a:prstGeom>
            <a:noFill/>
            <a:ln w="4763">
              <a:solidFill>
                <a:srgbClr val="000000"/>
              </a:solidFill>
              <a:round/>
              <a:headEnd/>
              <a:tailEnd/>
            </a:ln>
          </p:spPr>
          <p:txBody>
            <a:bodyPr/>
            <a:lstStyle/>
            <a:p>
              <a:endParaRPr lang="en-US" sz="1400" i="0"/>
            </a:p>
          </p:txBody>
        </p:sp>
        <p:sp>
          <p:nvSpPr>
            <p:cNvPr id="58" name="Line 46"/>
            <p:cNvSpPr>
              <a:spLocks noChangeShapeType="1"/>
            </p:cNvSpPr>
            <p:nvPr/>
          </p:nvSpPr>
          <p:spPr bwMode="auto">
            <a:xfrm>
              <a:off x="3529" y="1292"/>
              <a:ext cx="6" cy="1"/>
            </a:xfrm>
            <a:prstGeom prst="line">
              <a:avLst/>
            </a:prstGeom>
            <a:noFill/>
            <a:ln w="4763">
              <a:solidFill>
                <a:srgbClr val="000000"/>
              </a:solidFill>
              <a:round/>
              <a:headEnd/>
              <a:tailEnd/>
            </a:ln>
          </p:spPr>
          <p:txBody>
            <a:bodyPr/>
            <a:lstStyle/>
            <a:p>
              <a:endParaRPr lang="en-US" sz="1400" i="0"/>
            </a:p>
          </p:txBody>
        </p:sp>
        <p:sp>
          <p:nvSpPr>
            <p:cNvPr id="59" name="Line 47"/>
            <p:cNvSpPr>
              <a:spLocks noChangeShapeType="1"/>
            </p:cNvSpPr>
            <p:nvPr/>
          </p:nvSpPr>
          <p:spPr bwMode="auto">
            <a:xfrm>
              <a:off x="3552" y="1292"/>
              <a:ext cx="5" cy="1"/>
            </a:xfrm>
            <a:prstGeom prst="line">
              <a:avLst/>
            </a:prstGeom>
            <a:noFill/>
            <a:ln w="4763">
              <a:solidFill>
                <a:srgbClr val="000000"/>
              </a:solidFill>
              <a:round/>
              <a:headEnd/>
              <a:tailEnd/>
            </a:ln>
          </p:spPr>
          <p:txBody>
            <a:bodyPr/>
            <a:lstStyle/>
            <a:p>
              <a:endParaRPr lang="en-US" sz="1400" i="0"/>
            </a:p>
          </p:txBody>
        </p:sp>
        <p:sp>
          <p:nvSpPr>
            <p:cNvPr id="60" name="Line 48"/>
            <p:cNvSpPr>
              <a:spLocks noChangeShapeType="1"/>
            </p:cNvSpPr>
            <p:nvPr/>
          </p:nvSpPr>
          <p:spPr bwMode="auto">
            <a:xfrm>
              <a:off x="3574" y="1292"/>
              <a:ext cx="6" cy="1"/>
            </a:xfrm>
            <a:prstGeom prst="line">
              <a:avLst/>
            </a:prstGeom>
            <a:noFill/>
            <a:ln w="4763">
              <a:solidFill>
                <a:srgbClr val="000000"/>
              </a:solidFill>
              <a:round/>
              <a:headEnd/>
              <a:tailEnd/>
            </a:ln>
          </p:spPr>
          <p:txBody>
            <a:bodyPr/>
            <a:lstStyle/>
            <a:p>
              <a:endParaRPr lang="en-US" sz="1400" i="0"/>
            </a:p>
          </p:txBody>
        </p:sp>
        <p:sp>
          <p:nvSpPr>
            <p:cNvPr id="61" name="Line 49"/>
            <p:cNvSpPr>
              <a:spLocks noChangeShapeType="1"/>
            </p:cNvSpPr>
            <p:nvPr/>
          </p:nvSpPr>
          <p:spPr bwMode="auto">
            <a:xfrm>
              <a:off x="3597" y="1292"/>
              <a:ext cx="5" cy="1"/>
            </a:xfrm>
            <a:prstGeom prst="line">
              <a:avLst/>
            </a:prstGeom>
            <a:noFill/>
            <a:ln w="4763">
              <a:solidFill>
                <a:srgbClr val="000000"/>
              </a:solidFill>
              <a:round/>
              <a:headEnd/>
              <a:tailEnd/>
            </a:ln>
          </p:spPr>
          <p:txBody>
            <a:bodyPr/>
            <a:lstStyle/>
            <a:p>
              <a:endParaRPr lang="en-US" sz="1400" i="0"/>
            </a:p>
          </p:txBody>
        </p:sp>
        <p:sp>
          <p:nvSpPr>
            <p:cNvPr id="62" name="Line 50"/>
            <p:cNvSpPr>
              <a:spLocks noChangeShapeType="1"/>
            </p:cNvSpPr>
            <p:nvPr/>
          </p:nvSpPr>
          <p:spPr bwMode="auto">
            <a:xfrm>
              <a:off x="3619" y="1292"/>
              <a:ext cx="6" cy="1"/>
            </a:xfrm>
            <a:prstGeom prst="line">
              <a:avLst/>
            </a:prstGeom>
            <a:noFill/>
            <a:ln w="4763">
              <a:solidFill>
                <a:srgbClr val="000000"/>
              </a:solidFill>
              <a:round/>
              <a:headEnd/>
              <a:tailEnd/>
            </a:ln>
          </p:spPr>
          <p:txBody>
            <a:bodyPr/>
            <a:lstStyle/>
            <a:p>
              <a:endParaRPr lang="en-US" sz="1400" i="0"/>
            </a:p>
          </p:txBody>
        </p:sp>
        <p:sp>
          <p:nvSpPr>
            <p:cNvPr id="63" name="Line 51"/>
            <p:cNvSpPr>
              <a:spLocks noChangeShapeType="1"/>
            </p:cNvSpPr>
            <p:nvPr/>
          </p:nvSpPr>
          <p:spPr bwMode="auto">
            <a:xfrm>
              <a:off x="3642" y="1292"/>
              <a:ext cx="6" cy="1"/>
            </a:xfrm>
            <a:prstGeom prst="line">
              <a:avLst/>
            </a:prstGeom>
            <a:noFill/>
            <a:ln w="4763">
              <a:solidFill>
                <a:srgbClr val="000000"/>
              </a:solidFill>
              <a:round/>
              <a:headEnd/>
              <a:tailEnd/>
            </a:ln>
          </p:spPr>
          <p:txBody>
            <a:bodyPr/>
            <a:lstStyle/>
            <a:p>
              <a:endParaRPr lang="en-US" sz="1400" i="0"/>
            </a:p>
          </p:txBody>
        </p:sp>
        <p:sp>
          <p:nvSpPr>
            <p:cNvPr id="64" name="Line 52"/>
            <p:cNvSpPr>
              <a:spLocks noChangeShapeType="1"/>
            </p:cNvSpPr>
            <p:nvPr/>
          </p:nvSpPr>
          <p:spPr bwMode="auto">
            <a:xfrm>
              <a:off x="3665" y="1292"/>
              <a:ext cx="5" cy="1"/>
            </a:xfrm>
            <a:prstGeom prst="line">
              <a:avLst/>
            </a:prstGeom>
            <a:noFill/>
            <a:ln w="4763">
              <a:solidFill>
                <a:srgbClr val="000000"/>
              </a:solidFill>
              <a:round/>
              <a:headEnd/>
              <a:tailEnd/>
            </a:ln>
          </p:spPr>
          <p:txBody>
            <a:bodyPr/>
            <a:lstStyle/>
            <a:p>
              <a:endParaRPr lang="en-US" sz="1400" i="0"/>
            </a:p>
          </p:txBody>
        </p:sp>
        <p:sp>
          <p:nvSpPr>
            <p:cNvPr id="65" name="Line 53"/>
            <p:cNvSpPr>
              <a:spLocks noChangeShapeType="1"/>
            </p:cNvSpPr>
            <p:nvPr/>
          </p:nvSpPr>
          <p:spPr bwMode="auto">
            <a:xfrm>
              <a:off x="3687" y="1292"/>
              <a:ext cx="6" cy="1"/>
            </a:xfrm>
            <a:prstGeom prst="line">
              <a:avLst/>
            </a:prstGeom>
            <a:noFill/>
            <a:ln w="4763">
              <a:solidFill>
                <a:srgbClr val="000000"/>
              </a:solidFill>
              <a:round/>
              <a:headEnd/>
              <a:tailEnd/>
            </a:ln>
          </p:spPr>
          <p:txBody>
            <a:bodyPr/>
            <a:lstStyle/>
            <a:p>
              <a:endParaRPr lang="en-US" sz="1400" i="0"/>
            </a:p>
          </p:txBody>
        </p:sp>
        <p:sp>
          <p:nvSpPr>
            <p:cNvPr id="66" name="Line 54"/>
            <p:cNvSpPr>
              <a:spLocks noChangeShapeType="1"/>
            </p:cNvSpPr>
            <p:nvPr/>
          </p:nvSpPr>
          <p:spPr bwMode="auto">
            <a:xfrm>
              <a:off x="3710" y="1292"/>
              <a:ext cx="6" cy="1"/>
            </a:xfrm>
            <a:prstGeom prst="line">
              <a:avLst/>
            </a:prstGeom>
            <a:noFill/>
            <a:ln w="4763">
              <a:solidFill>
                <a:srgbClr val="000000"/>
              </a:solidFill>
              <a:round/>
              <a:headEnd/>
              <a:tailEnd/>
            </a:ln>
          </p:spPr>
          <p:txBody>
            <a:bodyPr/>
            <a:lstStyle/>
            <a:p>
              <a:endParaRPr lang="en-US" sz="1400" i="0"/>
            </a:p>
          </p:txBody>
        </p:sp>
        <p:sp>
          <p:nvSpPr>
            <p:cNvPr id="67" name="Line 55"/>
            <p:cNvSpPr>
              <a:spLocks noChangeShapeType="1"/>
            </p:cNvSpPr>
            <p:nvPr/>
          </p:nvSpPr>
          <p:spPr bwMode="auto">
            <a:xfrm>
              <a:off x="3732" y="1292"/>
              <a:ext cx="6" cy="1"/>
            </a:xfrm>
            <a:prstGeom prst="line">
              <a:avLst/>
            </a:prstGeom>
            <a:noFill/>
            <a:ln w="4763">
              <a:solidFill>
                <a:srgbClr val="000000"/>
              </a:solidFill>
              <a:round/>
              <a:headEnd/>
              <a:tailEnd/>
            </a:ln>
          </p:spPr>
          <p:txBody>
            <a:bodyPr/>
            <a:lstStyle/>
            <a:p>
              <a:endParaRPr lang="en-US" sz="1400" i="0"/>
            </a:p>
          </p:txBody>
        </p:sp>
        <p:sp>
          <p:nvSpPr>
            <p:cNvPr id="68" name="Line 56"/>
            <p:cNvSpPr>
              <a:spLocks noChangeShapeType="1"/>
            </p:cNvSpPr>
            <p:nvPr/>
          </p:nvSpPr>
          <p:spPr bwMode="auto">
            <a:xfrm>
              <a:off x="3755" y="1292"/>
              <a:ext cx="6" cy="1"/>
            </a:xfrm>
            <a:prstGeom prst="line">
              <a:avLst/>
            </a:prstGeom>
            <a:noFill/>
            <a:ln w="4763">
              <a:solidFill>
                <a:srgbClr val="000000"/>
              </a:solidFill>
              <a:round/>
              <a:headEnd/>
              <a:tailEnd/>
            </a:ln>
          </p:spPr>
          <p:txBody>
            <a:bodyPr/>
            <a:lstStyle/>
            <a:p>
              <a:endParaRPr lang="en-US" sz="1400" i="0"/>
            </a:p>
          </p:txBody>
        </p:sp>
        <p:sp>
          <p:nvSpPr>
            <p:cNvPr id="69" name="Line 57"/>
            <p:cNvSpPr>
              <a:spLocks noChangeShapeType="1"/>
            </p:cNvSpPr>
            <p:nvPr/>
          </p:nvSpPr>
          <p:spPr bwMode="auto">
            <a:xfrm>
              <a:off x="3778" y="1292"/>
              <a:ext cx="5" cy="1"/>
            </a:xfrm>
            <a:prstGeom prst="line">
              <a:avLst/>
            </a:prstGeom>
            <a:noFill/>
            <a:ln w="4763">
              <a:solidFill>
                <a:srgbClr val="000000"/>
              </a:solidFill>
              <a:round/>
              <a:headEnd/>
              <a:tailEnd/>
            </a:ln>
          </p:spPr>
          <p:txBody>
            <a:bodyPr/>
            <a:lstStyle/>
            <a:p>
              <a:endParaRPr lang="en-US" sz="1400" i="0"/>
            </a:p>
          </p:txBody>
        </p:sp>
        <p:sp>
          <p:nvSpPr>
            <p:cNvPr id="70" name="Line 58"/>
            <p:cNvSpPr>
              <a:spLocks noChangeShapeType="1"/>
            </p:cNvSpPr>
            <p:nvPr/>
          </p:nvSpPr>
          <p:spPr bwMode="auto">
            <a:xfrm>
              <a:off x="3800" y="1292"/>
              <a:ext cx="6" cy="1"/>
            </a:xfrm>
            <a:prstGeom prst="line">
              <a:avLst/>
            </a:prstGeom>
            <a:noFill/>
            <a:ln w="4763">
              <a:solidFill>
                <a:srgbClr val="000000"/>
              </a:solidFill>
              <a:round/>
              <a:headEnd/>
              <a:tailEnd/>
            </a:ln>
          </p:spPr>
          <p:txBody>
            <a:bodyPr/>
            <a:lstStyle/>
            <a:p>
              <a:endParaRPr lang="en-US" sz="1400" i="0"/>
            </a:p>
          </p:txBody>
        </p:sp>
        <p:sp>
          <p:nvSpPr>
            <p:cNvPr id="71" name="Line 59"/>
            <p:cNvSpPr>
              <a:spLocks noChangeShapeType="1"/>
            </p:cNvSpPr>
            <p:nvPr/>
          </p:nvSpPr>
          <p:spPr bwMode="auto">
            <a:xfrm>
              <a:off x="3823" y="1292"/>
              <a:ext cx="6" cy="1"/>
            </a:xfrm>
            <a:prstGeom prst="line">
              <a:avLst/>
            </a:prstGeom>
            <a:noFill/>
            <a:ln w="4763">
              <a:solidFill>
                <a:srgbClr val="000000"/>
              </a:solidFill>
              <a:round/>
              <a:headEnd/>
              <a:tailEnd/>
            </a:ln>
          </p:spPr>
          <p:txBody>
            <a:bodyPr/>
            <a:lstStyle/>
            <a:p>
              <a:endParaRPr lang="en-US" sz="1400" i="0"/>
            </a:p>
          </p:txBody>
        </p:sp>
        <p:sp>
          <p:nvSpPr>
            <p:cNvPr id="72" name="Line 60"/>
            <p:cNvSpPr>
              <a:spLocks noChangeShapeType="1"/>
            </p:cNvSpPr>
            <p:nvPr/>
          </p:nvSpPr>
          <p:spPr bwMode="auto">
            <a:xfrm>
              <a:off x="3846" y="1292"/>
              <a:ext cx="5" cy="1"/>
            </a:xfrm>
            <a:prstGeom prst="line">
              <a:avLst/>
            </a:prstGeom>
            <a:noFill/>
            <a:ln w="4763">
              <a:solidFill>
                <a:srgbClr val="000000"/>
              </a:solidFill>
              <a:round/>
              <a:headEnd/>
              <a:tailEnd/>
            </a:ln>
          </p:spPr>
          <p:txBody>
            <a:bodyPr/>
            <a:lstStyle/>
            <a:p>
              <a:endParaRPr lang="en-US" sz="1400" i="0"/>
            </a:p>
          </p:txBody>
        </p:sp>
        <p:sp>
          <p:nvSpPr>
            <p:cNvPr id="73" name="Line 61"/>
            <p:cNvSpPr>
              <a:spLocks noChangeShapeType="1"/>
            </p:cNvSpPr>
            <p:nvPr/>
          </p:nvSpPr>
          <p:spPr bwMode="auto">
            <a:xfrm>
              <a:off x="3868" y="1292"/>
              <a:ext cx="6" cy="1"/>
            </a:xfrm>
            <a:prstGeom prst="line">
              <a:avLst/>
            </a:prstGeom>
            <a:noFill/>
            <a:ln w="4763">
              <a:solidFill>
                <a:srgbClr val="000000"/>
              </a:solidFill>
              <a:round/>
              <a:headEnd/>
              <a:tailEnd/>
            </a:ln>
          </p:spPr>
          <p:txBody>
            <a:bodyPr/>
            <a:lstStyle/>
            <a:p>
              <a:endParaRPr lang="en-US" sz="1400" i="0"/>
            </a:p>
          </p:txBody>
        </p:sp>
        <p:sp>
          <p:nvSpPr>
            <p:cNvPr id="74" name="Line 62"/>
            <p:cNvSpPr>
              <a:spLocks noChangeShapeType="1"/>
            </p:cNvSpPr>
            <p:nvPr/>
          </p:nvSpPr>
          <p:spPr bwMode="auto">
            <a:xfrm>
              <a:off x="3891" y="1292"/>
              <a:ext cx="5" cy="1"/>
            </a:xfrm>
            <a:prstGeom prst="line">
              <a:avLst/>
            </a:prstGeom>
            <a:noFill/>
            <a:ln w="4763">
              <a:solidFill>
                <a:srgbClr val="000000"/>
              </a:solidFill>
              <a:round/>
              <a:headEnd/>
              <a:tailEnd/>
            </a:ln>
          </p:spPr>
          <p:txBody>
            <a:bodyPr/>
            <a:lstStyle/>
            <a:p>
              <a:endParaRPr lang="en-US" sz="1400" i="0"/>
            </a:p>
          </p:txBody>
        </p:sp>
        <p:sp>
          <p:nvSpPr>
            <p:cNvPr id="75" name="Line 63"/>
            <p:cNvSpPr>
              <a:spLocks noChangeShapeType="1"/>
            </p:cNvSpPr>
            <p:nvPr/>
          </p:nvSpPr>
          <p:spPr bwMode="auto">
            <a:xfrm>
              <a:off x="3913" y="1292"/>
              <a:ext cx="6" cy="1"/>
            </a:xfrm>
            <a:prstGeom prst="line">
              <a:avLst/>
            </a:prstGeom>
            <a:noFill/>
            <a:ln w="4763">
              <a:solidFill>
                <a:srgbClr val="000000"/>
              </a:solidFill>
              <a:round/>
              <a:headEnd/>
              <a:tailEnd/>
            </a:ln>
          </p:spPr>
          <p:txBody>
            <a:bodyPr/>
            <a:lstStyle/>
            <a:p>
              <a:endParaRPr lang="en-US" sz="1400" i="0"/>
            </a:p>
          </p:txBody>
        </p:sp>
        <p:sp>
          <p:nvSpPr>
            <p:cNvPr id="76" name="Line 64"/>
            <p:cNvSpPr>
              <a:spLocks noChangeShapeType="1"/>
            </p:cNvSpPr>
            <p:nvPr/>
          </p:nvSpPr>
          <p:spPr bwMode="auto">
            <a:xfrm>
              <a:off x="3936" y="1292"/>
              <a:ext cx="6" cy="1"/>
            </a:xfrm>
            <a:prstGeom prst="line">
              <a:avLst/>
            </a:prstGeom>
            <a:noFill/>
            <a:ln w="4763">
              <a:solidFill>
                <a:srgbClr val="000000"/>
              </a:solidFill>
              <a:round/>
              <a:headEnd/>
              <a:tailEnd/>
            </a:ln>
          </p:spPr>
          <p:txBody>
            <a:bodyPr/>
            <a:lstStyle/>
            <a:p>
              <a:endParaRPr lang="en-US" sz="1400" i="0"/>
            </a:p>
          </p:txBody>
        </p:sp>
        <p:sp>
          <p:nvSpPr>
            <p:cNvPr id="77" name="Line 65"/>
            <p:cNvSpPr>
              <a:spLocks noChangeShapeType="1"/>
            </p:cNvSpPr>
            <p:nvPr/>
          </p:nvSpPr>
          <p:spPr bwMode="auto">
            <a:xfrm>
              <a:off x="3959" y="1292"/>
              <a:ext cx="5" cy="1"/>
            </a:xfrm>
            <a:prstGeom prst="line">
              <a:avLst/>
            </a:prstGeom>
            <a:noFill/>
            <a:ln w="4763">
              <a:solidFill>
                <a:srgbClr val="000000"/>
              </a:solidFill>
              <a:round/>
              <a:headEnd/>
              <a:tailEnd/>
            </a:ln>
          </p:spPr>
          <p:txBody>
            <a:bodyPr/>
            <a:lstStyle/>
            <a:p>
              <a:endParaRPr lang="en-US" sz="1400" i="0"/>
            </a:p>
          </p:txBody>
        </p:sp>
        <p:sp>
          <p:nvSpPr>
            <p:cNvPr id="78" name="Line 66"/>
            <p:cNvSpPr>
              <a:spLocks noChangeShapeType="1"/>
            </p:cNvSpPr>
            <p:nvPr/>
          </p:nvSpPr>
          <p:spPr bwMode="auto">
            <a:xfrm>
              <a:off x="3981" y="1292"/>
              <a:ext cx="6" cy="1"/>
            </a:xfrm>
            <a:prstGeom prst="line">
              <a:avLst/>
            </a:prstGeom>
            <a:noFill/>
            <a:ln w="4763">
              <a:solidFill>
                <a:srgbClr val="000000"/>
              </a:solidFill>
              <a:round/>
              <a:headEnd/>
              <a:tailEnd/>
            </a:ln>
          </p:spPr>
          <p:txBody>
            <a:bodyPr/>
            <a:lstStyle/>
            <a:p>
              <a:endParaRPr lang="en-US" sz="1400" i="0"/>
            </a:p>
          </p:txBody>
        </p:sp>
        <p:sp>
          <p:nvSpPr>
            <p:cNvPr id="79" name="Line 67"/>
            <p:cNvSpPr>
              <a:spLocks noChangeShapeType="1"/>
            </p:cNvSpPr>
            <p:nvPr/>
          </p:nvSpPr>
          <p:spPr bwMode="auto">
            <a:xfrm>
              <a:off x="4004" y="1292"/>
              <a:ext cx="5" cy="1"/>
            </a:xfrm>
            <a:prstGeom prst="line">
              <a:avLst/>
            </a:prstGeom>
            <a:noFill/>
            <a:ln w="4763">
              <a:solidFill>
                <a:srgbClr val="000000"/>
              </a:solidFill>
              <a:round/>
              <a:headEnd/>
              <a:tailEnd/>
            </a:ln>
          </p:spPr>
          <p:txBody>
            <a:bodyPr/>
            <a:lstStyle/>
            <a:p>
              <a:endParaRPr lang="en-US" sz="1400" i="0"/>
            </a:p>
          </p:txBody>
        </p:sp>
        <p:sp>
          <p:nvSpPr>
            <p:cNvPr id="80" name="Line 68"/>
            <p:cNvSpPr>
              <a:spLocks noChangeShapeType="1"/>
            </p:cNvSpPr>
            <p:nvPr/>
          </p:nvSpPr>
          <p:spPr bwMode="auto">
            <a:xfrm>
              <a:off x="4026" y="1292"/>
              <a:ext cx="6" cy="1"/>
            </a:xfrm>
            <a:prstGeom prst="line">
              <a:avLst/>
            </a:prstGeom>
            <a:noFill/>
            <a:ln w="4763">
              <a:solidFill>
                <a:srgbClr val="000000"/>
              </a:solidFill>
              <a:round/>
              <a:headEnd/>
              <a:tailEnd/>
            </a:ln>
          </p:spPr>
          <p:txBody>
            <a:bodyPr/>
            <a:lstStyle/>
            <a:p>
              <a:endParaRPr lang="en-US" sz="1400" i="0"/>
            </a:p>
          </p:txBody>
        </p:sp>
        <p:sp>
          <p:nvSpPr>
            <p:cNvPr id="81" name="Line 69"/>
            <p:cNvSpPr>
              <a:spLocks noChangeShapeType="1"/>
            </p:cNvSpPr>
            <p:nvPr/>
          </p:nvSpPr>
          <p:spPr bwMode="auto">
            <a:xfrm>
              <a:off x="4049" y="1292"/>
              <a:ext cx="6" cy="1"/>
            </a:xfrm>
            <a:prstGeom prst="line">
              <a:avLst/>
            </a:prstGeom>
            <a:noFill/>
            <a:ln w="4763">
              <a:solidFill>
                <a:srgbClr val="000000"/>
              </a:solidFill>
              <a:round/>
              <a:headEnd/>
              <a:tailEnd/>
            </a:ln>
          </p:spPr>
          <p:txBody>
            <a:bodyPr/>
            <a:lstStyle/>
            <a:p>
              <a:endParaRPr lang="en-US" sz="1400" i="0"/>
            </a:p>
          </p:txBody>
        </p:sp>
        <p:sp>
          <p:nvSpPr>
            <p:cNvPr id="82" name="Line 70"/>
            <p:cNvSpPr>
              <a:spLocks noChangeShapeType="1"/>
            </p:cNvSpPr>
            <p:nvPr/>
          </p:nvSpPr>
          <p:spPr bwMode="auto">
            <a:xfrm>
              <a:off x="4072" y="1292"/>
              <a:ext cx="5" cy="1"/>
            </a:xfrm>
            <a:prstGeom prst="line">
              <a:avLst/>
            </a:prstGeom>
            <a:noFill/>
            <a:ln w="4763">
              <a:solidFill>
                <a:srgbClr val="000000"/>
              </a:solidFill>
              <a:round/>
              <a:headEnd/>
              <a:tailEnd/>
            </a:ln>
          </p:spPr>
          <p:txBody>
            <a:bodyPr/>
            <a:lstStyle/>
            <a:p>
              <a:endParaRPr lang="en-US" sz="1400" i="0"/>
            </a:p>
          </p:txBody>
        </p:sp>
        <p:sp>
          <p:nvSpPr>
            <p:cNvPr id="83" name="Line 71"/>
            <p:cNvSpPr>
              <a:spLocks noChangeShapeType="1"/>
            </p:cNvSpPr>
            <p:nvPr/>
          </p:nvSpPr>
          <p:spPr bwMode="auto">
            <a:xfrm>
              <a:off x="4094" y="1292"/>
              <a:ext cx="6" cy="1"/>
            </a:xfrm>
            <a:prstGeom prst="line">
              <a:avLst/>
            </a:prstGeom>
            <a:noFill/>
            <a:ln w="4763">
              <a:solidFill>
                <a:srgbClr val="000000"/>
              </a:solidFill>
              <a:round/>
              <a:headEnd/>
              <a:tailEnd/>
            </a:ln>
          </p:spPr>
          <p:txBody>
            <a:bodyPr/>
            <a:lstStyle/>
            <a:p>
              <a:endParaRPr lang="en-US" sz="1400" i="0"/>
            </a:p>
          </p:txBody>
        </p:sp>
        <p:sp>
          <p:nvSpPr>
            <p:cNvPr id="84" name="Line 72"/>
            <p:cNvSpPr>
              <a:spLocks noChangeShapeType="1"/>
            </p:cNvSpPr>
            <p:nvPr/>
          </p:nvSpPr>
          <p:spPr bwMode="auto">
            <a:xfrm>
              <a:off x="4117" y="1292"/>
              <a:ext cx="5" cy="1"/>
            </a:xfrm>
            <a:prstGeom prst="line">
              <a:avLst/>
            </a:prstGeom>
            <a:noFill/>
            <a:ln w="4763">
              <a:solidFill>
                <a:srgbClr val="000000"/>
              </a:solidFill>
              <a:round/>
              <a:headEnd/>
              <a:tailEnd/>
            </a:ln>
          </p:spPr>
          <p:txBody>
            <a:bodyPr/>
            <a:lstStyle/>
            <a:p>
              <a:endParaRPr lang="en-US" sz="1400" i="0"/>
            </a:p>
          </p:txBody>
        </p:sp>
        <p:sp>
          <p:nvSpPr>
            <p:cNvPr id="85" name="Line 73"/>
            <p:cNvSpPr>
              <a:spLocks noChangeShapeType="1"/>
            </p:cNvSpPr>
            <p:nvPr/>
          </p:nvSpPr>
          <p:spPr bwMode="auto">
            <a:xfrm>
              <a:off x="4139" y="1292"/>
              <a:ext cx="6" cy="1"/>
            </a:xfrm>
            <a:prstGeom prst="line">
              <a:avLst/>
            </a:prstGeom>
            <a:noFill/>
            <a:ln w="4763">
              <a:solidFill>
                <a:srgbClr val="000000"/>
              </a:solidFill>
              <a:round/>
              <a:headEnd/>
              <a:tailEnd/>
            </a:ln>
          </p:spPr>
          <p:txBody>
            <a:bodyPr/>
            <a:lstStyle/>
            <a:p>
              <a:endParaRPr lang="en-US" sz="1400" i="0"/>
            </a:p>
          </p:txBody>
        </p:sp>
        <p:sp>
          <p:nvSpPr>
            <p:cNvPr id="86" name="Line 74"/>
            <p:cNvSpPr>
              <a:spLocks noChangeShapeType="1"/>
            </p:cNvSpPr>
            <p:nvPr/>
          </p:nvSpPr>
          <p:spPr bwMode="auto">
            <a:xfrm>
              <a:off x="4162" y="1292"/>
              <a:ext cx="6" cy="1"/>
            </a:xfrm>
            <a:prstGeom prst="line">
              <a:avLst/>
            </a:prstGeom>
            <a:noFill/>
            <a:ln w="4763">
              <a:solidFill>
                <a:srgbClr val="000000"/>
              </a:solidFill>
              <a:round/>
              <a:headEnd/>
              <a:tailEnd/>
            </a:ln>
          </p:spPr>
          <p:txBody>
            <a:bodyPr/>
            <a:lstStyle/>
            <a:p>
              <a:endParaRPr lang="en-US" sz="1400" i="0"/>
            </a:p>
          </p:txBody>
        </p:sp>
        <p:sp>
          <p:nvSpPr>
            <p:cNvPr id="87" name="Line 75"/>
            <p:cNvSpPr>
              <a:spLocks noChangeShapeType="1"/>
            </p:cNvSpPr>
            <p:nvPr/>
          </p:nvSpPr>
          <p:spPr bwMode="auto">
            <a:xfrm>
              <a:off x="4185" y="1292"/>
              <a:ext cx="5" cy="1"/>
            </a:xfrm>
            <a:prstGeom prst="line">
              <a:avLst/>
            </a:prstGeom>
            <a:noFill/>
            <a:ln w="4763">
              <a:solidFill>
                <a:srgbClr val="000000"/>
              </a:solidFill>
              <a:round/>
              <a:headEnd/>
              <a:tailEnd/>
            </a:ln>
          </p:spPr>
          <p:txBody>
            <a:bodyPr/>
            <a:lstStyle/>
            <a:p>
              <a:endParaRPr lang="en-US" sz="1400" i="0"/>
            </a:p>
          </p:txBody>
        </p:sp>
        <p:sp>
          <p:nvSpPr>
            <p:cNvPr id="88" name="Line 76"/>
            <p:cNvSpPr>
              <a:spLocks noChangeShapeType="1"/>
            </p:cNvSpPr>
            <p:nvPr/>
          </p:nvSpPr>
          <p:spPr bwMode="auto">
            <a:xfrm>
              <a:off x="4207" y="1292"/>
              <a:ext cx="6" cy="1"/>
            </a:xfrm>
            <a:prstGeom prst="line">
              <a:avLst/>
            </a:prstGeom>
            <a:noFill/>
            <a:ln w="4763">
              <a:solidFill>
                <a:srgbClr val="000000"/>
              </a:solidFill>
              <a:round/>
              <a:headEnd/>
              <a:tailEnd/>
            </a:ln>
          </p:spPr>
          <p:txBody>
            <a:bodyPr/>
            <a:lstStyle/>
            <a:p>
              <a:endParaRPr lang="en-US" sz="1400" i="0"/>
            </a:p>
          </p:txBody>
        </p:sp>
        <p:sp>
          <p:nvSpPr>
            <p:cNvPr id="89" name="Line 77"/>
            <p:cNvSpPr>
              <a:spLocks noChangeShapeType="1"/>
            </p:cNvSpPr>
            <p:nvPr/>
          </p:nvSpPr>
          <p:spPr bwMode="auto">
            <a:xfrm>
              <a:off x="4230" y="1292"/>
              <a:ext cx="5" cy="1"/>
            </a:xfrm>
            <a:prstGeom prst="line">
              <a:avLst/>
            </a:prstGeom>
            <a:noFill/>
            <a:ln w="4763">
              <a:solidFill>
                <a:srgbClr val="000000"/>
              </a:solidFill>
              <a:round/>
              <a:headEnd/>
              <a:tailEnd/>
            </a:ln>
          </p:spPr>
          <p:txBody>
            <a:bodyPr/>
            <a:lstStyle/>
            <a:p>
              <a:endParaRPr lang="en-US" sz="1400" i="0"/>
            </a:p>
          </p:txBody>
        </p:sp>
        <p:sp>
          <p:nvSpPr>
            <p:cNvPr id="90" name="Line 78"/>
            <p:cNvSpPr>
              <a:spLocks noChangeShapeType="1"/>
            </p:cNvSpPr>
            <p:nvPr/>
          </p:nvSpPr>
          <p:spPr bwMode="auto">
            <a:xfrm>
              <a:off x="4252" y="1292"/>
              <a:ext cx="6" cy="1"/>
            </a:xfrm>
            <a:prstGeom prst="line">
              <a:avLst/>
            </a:prstGeom>
            <a:noFill/>
            <a:ln w="4763">
              <a:solidFill>
                <a:srgbClr val="000000"/>
              </a:solidFill>
              <a:round/>
              <a:headEnd/>
              <a:tailEnd/>
            </a:ln>
          </p:spPr>
          <p:txBody>
            <a:bodyPr/>
            <a:lstStyle/>
            <a:p>
              <a:endParaRPr lang="en-US" sz="1400" i="0"/>
            </a:p>
          </p:txBody>
        </p:sp>
        <p:sp>
          <p:nvSpPr>
            <p:cNvPr id="91" name="Line 79"/>
            <p:cNvSpPr>
              <a:spLocks noChangeShapeType="1"/>
            </p:cNvSpPr>
            <p:nvPr/>
          </p:nvSpPr>
          <p:spPr bwMode="auto">
            <a:xfrm>
              <a:off x="4275" y="1292"/>
              <a:ext cx="6" cy="1"/>
            </a:xfrm>
            <a:prstGeom prst="line">
              <a:avLst/>
            </a:prstGeom>
            <a:noFill/>
            <a:ln w="4763">
              <a:solidFill>
                <a:srgbClr val="000000"/>
              </a:solidFill>
              <a:round/>
              <a:headEnd/>
              <a:tailEnd/>
            </a:ln>
          </p:spPr>
          <p:txBody>
            <a:bodyPr/>
            <a:lstStyle/>
            <a:p>
              <a:endParaRPr lang="en-US" sz="1400" i="0"/>
            </a:p>
          </p:txBody>
        </p:sp>
        <p:sp>
          <p:nvSpPr>
            <p:cNvPr id="92" name="Line 80"/>
            <p:cNvSpPr>
              <a:spLocks noChangeShapeType="1"/>
            </p:cNvSpPr>
            <p:nvPr/>
          </p:nvSpPr>
          <p:spPr bwMode="auto">
            <a:xfrm>
              <a:off x="4298" y="1292"/>
              <a:ext cx="5" cy="1"/>
            </a:xfrm>
            <a:prstGeom prst="line">
              <a:avLst/>
            </a:prstGeom>
            <a:noFill/>
            <a:ln w="4763">
              <a:solidFill>
                <a:srgbClr val="000000"/>
              </a:solidFill>
              <a:round/>
              <a:headEnd/>
              <a:tailEnd/>
            </a:ln>
          </p:spPr>
          <p:txBody>
            <a:bodyPr/>
            <a:lstStyle/>
            <a:p>
              <a:endParaRPr lang="en-US" sz="1400" i="0"/>
            </a:p>
          </p:txBody>
        </p:sp>
        <p:sp>
          <p:nvSpPr>
            <p:cNvPr id="93" name="Line 81"/>
            <p:cNvSpPr>
              <a:spLocks noChangeShapeType="1"/>
            </p:cNvSpPr>
            <p:nvPr/>
          </p:nvSpPr>
          <p:spPr bwMode="auto">
            <a:xfrm>
              <a:off x="4320" y="1292"/>
              <a:ext cx="6" cy="1"/>
            </a:xfrm>
            <a:prstGeom prst="line">
              <a:avLst/>
            </a:prstGeom>
            <a:noFill/>
            <a:ln w="4763">
              <a:solidFill>
                <a:srgbClr val="000000"/>
              </a:solidFill>
              <a:round/>
              <a:headEnd/>
              <a:tailEnd/>
            </a:ln>
          </p:spPr>
          <p:txBody>
            <a:bodyPr/>
            <a:lstStyle/>
            <a:p>
              <a:endParaRPr lang="en-US" sz="1400" i="0"/>
            </a:p>
          </p:txBody>
        </p:sp>
        <p:sp>
          <p:nvSpPr>
            <p:cNvPr id="94" name="Line 82"/>
            <p:cNvSpPr>
              <a:spLocks noChangeShapeType="1"/>
            </p:cNvSpPr>
            <p:nvPr/>
          </p:nvSpPr>
          <p:spPr bwMode="auto">
            <a:xfrm>
              <a:off x="4343" y="1292"/>
              <a:ext cx="5" cy="1"/>
            </a:xfrm>
            <a:prstGeom prst="line">
              <a:avLst/>
            </a:prstGeom>
            <a:noFill/>
            <a:ln w="4763">
              <a:solidFill>
                <a:srgbClr val="000000"/>
              </a:solidFill>
              <a:round/>
              <a:headEnd/>
              <a:tailEnd/>
            </a:ln>
          </p:spPr>
          <p:txBody>
            <a:bodyPr/>
            <a:lstStyle/>
            <a:p>
              <a:endParaRPr lang="en-US" sz="1400" i="0"/>
            </a:p>
          </p:txBody>
        </p:sp>
        <p:sp>
          <p:nvSpPr>
            <p:cNvPr id="95" name="Line 83"/>
            <p:cNvSpPr>
              <a:spLocks noChangeShapeType="1"/>
            </p:cNvSpPr>
            <p:nvPr/>
          </p:nvSpPr>
          <p:spPr bwMode="auto">
            <a:xfrm>
              <a:off x="4365" y="1292"/>
              <a:ext cx="6" cy="1"/>
            </a:xfrm>
            <a:prstGeom prst="line">
              <a:avLst/>
            </a:prstGeom>
            <a:noFill/>
            <a:ln w="4763">
              <a:solidFill>
                <a:srgbClr val="000000"/>
              </a:solidFill>
              <a:round/>
              <a:headEnd/>
              <a:tailEnd/>
            </a:ln>
          </p:spPr>
          <p:txBody>
            <a:bodyPr/>
            <a:lstStyle/>
            <a:p>
              <a:endParaRPr lang="en-US" sz="1400" i="0"/>
            </a:p>
          </p:txBody>
        </p:sp>
        <p:sp>
          <p:nvSpPr>
            <p:cNvPr id="96" name="Line 84"/>
            <p:cNvSpPr>
              <a:spLocks noChangeShapeType="1"/>
            </p:cNvSpPr>
            <p:nvPr/>
          </p:nvSpPr>
          <p:spPr bwMode="auto">
            <a:xfrm>
              <a:off x="4388" y="1292"/>
              <a:ext cx="6" cy="1"/>
            </a:xfrm>
            <a:prstGeom prst="line">
              <a:avLst/>
            </a:prstGeom>
            <a:noFill/>
            <a:ln w="4763">
              <a:solidFill>
                <a:srgbClr val="000000"/>
              </a:solidFill>
              <a:round/>
              <a:headEnd/>
              <a:tailEnd/>
            </a:ln>
          </p:spPr>
          <p:txBody>
            <a:bodyPr/>
            <a:lstStyle/>
            <a:p>
              <a:endParaRPr lang="en-US" sz="1400" i="0"/>
            </a:p>
          </p:txBody>
        </p:sp>
        <p:sp>
          <p:nvSpPr>
            <p:cNvPr id="97" name="Line 85"/>
            <p:cNvSpPr>
              <a:spLocks noChangeShapeType="1"/>
            </p:cNvSpPr>
            <p:nvPr/>
          </p:nvSpPr>
          <p:spPr bwMode="auto">
            <a:xfrm>
              <a:off x="4411" y="1292"/>
              <a:ext cx="5" cy="1"/>
            </a:xfrm>
            <a:prstGeom prst="line">
              <a:avLst/>
            </a:prstGeom>
            <a:noFill/>
            <a:ln w="4763">
              <a:solidFill>
                <a:srgbClr val="000000"/>
              </a:solidFill>
              <a:round/>
              <a:headEnd/>
              <a:tailEnd/>
            </a:ln>
          </p:spPr>
          <p:txBody>
            <a:bodyPr/>
            <a:lstStyle/>
            <a:p>
              <a:endParaRPr lang="en-US" sz="1400" i="0"/>
            </a:p>
          </p:txBody>
        </p:sp>
        <p:sp>
          <p:nvSpPr>
            <p:cNvPr id="98" name="Line 86"/>
            <p:cNvSpPr>
              <a:spLocks noChangeShapeType="1"/>
            </p:cNvSpPr>
            <p:nvPr/>
          </p:nvSpPr>
          <p:spPr bwMode="auto">
            <a:xfrm>
              <a:off x="4433" y="1292"/>
              <a:ext cx="6" cy="1"/>
            </a:xfrm>
            <a:prstGeom prst="line">
              <a:avLst/>
            </a:prstGeom>
            <a:noFill/>
            <a:ln w="4763">
              <a:solidFill>
                <a:srgbClr val="000000"/>
              </a:solidFill>
              <a:round/>
              <a:headEnd/>
              <a:tailEnd/>
            </a:ln>
          </p:spPr>
          <p:txBody>
            <a:bodyPr/>
            <a:lstStyle/>
            <a:p>
              <a:endParaRPr lang="en-US" sz="1400" i="0"/>
            </a:p>
          </p:txBody>
        </p:sp>
        <p:sp>
          <p:nvSpPr>
            <p:cNvPr id="99" name="Line 87"/>
            <p:cNvSpPr>
              <a:spLocks noChangeShapeType="1"/>
            </p:cNvSpPr>
            <p:nvPr/>
          </p:nvSpPr>
          <p:spPr bwMode="auto">
            <a:xfrm>
              <a:off x="4456" y="1292"/>
              <a:ext cx="6" cy="1"/>
            </a:xfrm>
            <a:prstGeom prst="line">
              <a:avLst/>
            </a:prstGeom>
            <a:noFill/>
            <a:ln w="4763">
              <a:solidFill>
                <a:srgbClr val="000000"/>
              </a:solidFill>
              <a:round/>
              <a:headEnd/>
              <a:tailEnd/>
            </a:ln>
          </p:spPr>
          <p:txBody>
            <a:bodyPr/>
            <a:lstStyle/>
            <a:p>
              <a:endParaRPr lang="en-US" sz="1400" i="0"/>
            </a:p>
          </p:txBody>
        </p:sp>
        <p:sp>
          <p:nvSpPr>
            <p:cNvPr id="100" name="Line 88"/>
            <p:cNvSpPr>
              <a:spLocks noChangeShapeType="1"/>
            </p:cNvSpPr>
            <p:nvPr/>
          </p:nvSpPr>
          <p:spPr bwMode="auto">
            <a:xfrm>
              <a:off x="4478" y="1292"/>
              <a:ext cx="6" cy="1"/>
            </a:xfrm>
            <a:prstGeom prst="line">
              <a:avLst/>
            </a:prstGeom>
            <a:noFill/>
            <a:ln w="4763">
              <a:solidFill>
                <a:srgbClr val="000000"/>
              </a:solidFill>
              <a:round/>
              <a:headEnd/>
              <a:tailEnd/>
            </a:ln>
          </p:spPr>
          <p:txBody>
            <a:bodyPr/>
            <a:lstStyle/>
            <a:p>
              <a:endParaRPr lang="en-US" sz="1400" i="0"/>
            </a:p>
          </p:txBody>
        </p:sp>
        <p:sp>
          <p:nvSpPr>
            <p:cNvPr id="101" name="Line 89"/>
            <p:cNvSpPr>
              <a:spLocks noChangeShapeType="1"/>
            </p:cNvSpPr>
            <p:nvPr/>
          </p:nvSpPr>
          <p:spPr bwMode="auto">
            <a:xfrm>
              <a:off x="4501" y="1292"/>
              <a:ext cx="6" cy="1"/>
            </a:xfrm>
            <a:prstGeom prst="line">
              <a:avLst/>
            </a:prstGeom>
            <a:noFill/>
            <a:ln w="4763">
              <a:solidFill>
                <a:srgbClr val="000000"/>
              </a:solidFill>
              <a:round/>
              <a:headEnd/>
              <a:tailEnd/>
            </a:ln>
          </p:spPr>
          <p:txBody>
            <a:bodyPr/>
            <a:lstStyle/>
            <a:p>
              <a:endParaRPr lang="en-US" sz="1400" i="0"/>
            </a:p>
          </p:txBody>
        </p:sp>
        <p:sp>
          <p:nvSpPr>
            <p:cNvPr id="102" name="Line 90"/>
            <p:cNvSpPr>
              <a:spLocks noChangeShapeType="1"/>
            </p:cNvSpPr>
            <p:nvPr/>
          </p:nvSpPr>
          <p:spPr bwMode="auto">
            <a:xfrm>
              <a:off x="4524" y="1292"/>
              <a:ext cx="5" cy="1"/>
            </a:xfrm>
            <a:prstGeom prst="line">
              <a:avLst/>
            </a:prstGeom>
            <a:noFill/>
            <a:ln w="4763">
              <a:solidFill>
                <a:srgbClr val="000000"/>
              </a:solidFill>
              <a:round/>
              <a:headEnd/>
              <a:tailEnd/>
            </a:ln>
          </p:spPr>
          <p:txBody>
            <a:bodyPr/>
            <a:lstStyle/>
            <a:p>
              <a:endParaRPr lang="en-US" sz="1400" i="0"/>
            </a:p>
          </p:txBody>
        </p:sp>
        <p:sp>
          <p:nvSpPr>
            <p:cNvPr id="103" name="Line 91"/>
            <p:cNvSpPr>
              <a:spLocks noChangeShapeType="1"/>
            </p:cNvSpPr>
            <p:nvPr/>
          </p:nvSpPr>
          <p:spPr bwMode="auto">
            <a:xfrm>
              <a:off x="4546" y="1292"/>
              <a:ext cx="6" cy="1"/>
            </a:xfrm>
            <a:prstGeom prst="line">
              <a:avLst/>
            </a:prstGeom>
            <a:noFill/>
            <a:ln w="4763">
              <a:solidFill>
                <a:srgbClr val="000000"/>
              </a:solidFill>
              <a:round/>
              <a:headEnd/>
              <a:tailEnd/>
            </a:ln>
          </p:spPr>
          <p:txBody>
            <a:bodyPr/>
            <a:lstStyle/>
            <a:p>
              <a:endParaRPr lang="en-US" sz="1400" i="0"/>
            </a:p>
          </p:txBody>
        </p:sp>
        <p:sp>
          <p:nvSpPr>
            <p:cNvPr id="104" name="Line 92"/>
            <p:cNvSpPr>
              <a:spLocks noChangeShapeType="1"/>
            </p:cNvSpPr>
            <p:nvPr/>
          </p:nvSpPr>
          <p:spPr bwMode="auto">
            <a:xfrm>
              <a:off x="4569" y="1292"/>
              <a:ext cx="6" cy="1"/>
            </a:xfrm>
            <a:prstGeom prst="line">
              <a:avLst/>
            </a:prstGeom>
            <a:noFill/>
            <a:ln w="4763">
              <a:solidFill>
                <a:srgbClr val="000000"/>
              </a:solidFill>
              <a:round/>
              <a:headEnd/>
              <a:tailEnd/>
            </a:ln>
          </p:spPr>
          <p:txBody>
            <a:bodyPr/>
            <a:lstStyle/>
            <a:p>
              <a:endParaRPr lang="en-US" sz="1400" i="0"/>
            </a:p>
          </p:txBody>
        </p:sp>
        <p:sp>
          <p:nvSpPr>
            <p:cNvPr id="105" name="Line 93"/>
            <p:cNvSpPr>
              <a:spLocks noChangeShapeType="1"/>
            </p:cNvSpPr>
            <p:nvPr/>
          </p:nvSpPr>
          <p:spPr bwMode="auto">
            <a:xfrm>
              <a:off x="4591" y="1292"/>
              <a:ext cx="6" cy="1"/>
            </a:xfrm>
            <a:prstGeom prst="line">
              <a:avLst/>
            </a:prstGeom>
            <a:noFill/>
            <a:ln w="4763">
              <a:solidFill>
                <a:srgbClr val="000000"/>
              </a:solidFill>
              <a:round/>
              <a:headEnd/>
              <a:tailEnd/>
            </a:ln>
          </p:spPr>
          <p:txBody>
            <a:bodyPr/>
            <a:lstStyle/>
            <a:p>
              <a:endParaRPr lang="en-US" sz="1400" i="0"/>
            </a:p>
          </p:txBody>
        </p:sp>
        <p:sp>
          <p:nvSpPr>
            <p:cNvPr id="106" name="Line 94"/>
            <p:cNvSpPr>
              <a:spLocks noChangeShapeType="1"/>
            </p:cNvSpPr>
            <p:nvPr/>
          </p:nvSpPr>
          <p:spPr bwMode="auto">
            <a:xfrm>
              <a:off x="4614" y="1292"/>
              <a:ext cx="6" cy="1"/>
            </a:xfrm>
            <a:prstGeom prst="line">
              <a:avLst/>
            </a:prstGeom>
            <a:noFill/>
            <a:ln w="4763">
              <a:solidFill>
                <a:srgbClr val="000000"/>
              </a:solidFill>
              <a:round/>
              <a:headEnd/>
              <a:tailEnd/>
            </a:ln>
          </p:spPr>
          <p:txBody>
            <a:bodyPr/>
            <a:lstStyle/>
            <a:p>
              <a:endParaRPr lang="en-US" sz="1400" i="0"/>
            </a:p>
          </p:txBody>
        </p:sp>
        <p:sp>
          <p:nvSpPr>
            <p:cNvPr id="107" name="Line 95"/>
            <p:cNvSpPr>
              <a:spLocks noChangeShapeType="1"/>
            </p:cNvSpPr>
            <p:nvPr/>
          </p:nvSpPr>
          <p:spPr bwMode="auto">
            <a:xfrm>
              <a:off x="4637" y="1292"/>
              <a:ext cx="5" cy="1"/>
            </a:xfrm>
            <a:prstGeom prst="line">
              <a:avLst/>
            </a:prstGeom>
            <a:noFill/>
            <a:ln w="4763">
              <a:solidFill>
                <a:srgbClr val="000000"/>
              </a:solidFill>
              <a:round/>
              <a:headEnd/>
              <a:tailEnd/>
            </a:ln>
          </p:spPr>
          <p:txBody>
            <a:bodyPr/>
            <a:lstStyle/>
            <a:p>
              <a:endParaRPr lang="en-US" sz="1400" i="0"/>
            </a:p>
          </p:txBody>
        </p:sp>
        <p:sp>
          <p:nvSpPr>
            <p:cNvPr id="108" name="Line 96"/>
            <p:cNvSpPr>
              <a:spLocks noChangeShapeType="1"/>
            </p:cNvSpPr>
            <p:nvPr/>
          </p:nvSpPr>
          <p:spPr bwMode="auto">
            <a:xfrm>
              <a:off x="4659" y="1292"/>
              <a:ext cx="6" cy="1"/>
            </a:xfrm>
            <a:prstGeom prst="line">
              <a:avLst/>
            </a:prstGeom>
            <a:noFill/>
            <a:ln w="4763">
              <a:solidFill>
                <a:srgbClr val="000000"/>
              </a:solidFill>
              <a:round/>
              <a:headEnd/>
              <a:tailEnd/>
            </a:ln>
          </p:spPr>
          <p:txBody>
            <a:bodyPr/>
            <a:lstStyle/>
            <a:p>
              <a:endParaRPr lang="en-US" sz="1400" i="0"/>
            </a:p>
          </p:txBody>
        </p:sp>
        <p:sp>
          <p:nvSpPr>
            <p:cNvPr id="109" name="Line 97"/>
            <p:cNvSpPr>
              <a:spLocks noChangeShapeType="1"/>
            </p:cNvSpPr>
            <p:nvPr/>
          </p:nvSpPr>
          <p:spPr bwMode="auto">
            <a:xfrm>
              <a:off x="4682" y="1292"/>
              <a:ext cx="6" cy="1"/>
            </a:xfrm>
            <a:prstGeom prst="line">
              <a:avLst/>
            </a:prstGeom>
            <a:noFill/>
            <a:ln w="4763">
              <a:solidFill>
                <a:srgbClr val="000000"/>
              </a:solidFill>
              <a:round/>
              <a:headEnd/>
              <a:tailEnd/>
            </a:ln>
          </p:spPr>
          <p:txBody>
            <a:bodyPr/>
            <a:lstStyle/>
            <a:p>
              <a:endParaRPr lang="en-US" sz="1400" i="0"/>
            </a:p>
          </p:txBody>
        </p:sp>
        <p:sp>
          <p:nvSpPr>
            <p:cNvPr id="110" name="Line 98"/>
            <p:cNvSpPr>
              <a:spLocks noChangeShapeType="1"/>
            </p:cNvSpPr>
            <p:nvPr/>
          </p:nvSpPr>
          <p:spPr bwMode="auto">
            <a:xfrm>
              <a:off x="4705" y="1292"/>
              <a:ext cx="5" cy="1"/>
            </a:xfrm>
            <a:prstGeom prst="line">
              <a:avLst/>
            </a:prstGeom>
            <a:noFill/>
            <a:ln w="4763">
              <a:solidFill>
                <a:srgbClr val="000000"/>
              </a:solidFill>
              <a:round/>
              <a:headEnd/>
              <a:tailEnd/>
            </a:ln>
          </p:spPr>
          <p:txBody>
            <a:bodyPr/>
            <a:lstStyle/>
            <a:p>
              <a:endParaRPr lang="en-US" sz="1400" i="0"/>
            </a:p>
          </p:txBody>
        </p:sp>
        <p:sp>
          <p:nvSpPr>
            <p:cNvPr id="111" name="Line 99"/>
            <p:cNvSpPr>
              <a:spLocks noChangeShapeType="1"/>
            </p:cNvSpPr>
            <p:nvPr/>
          </p:nvSpPr>
          <p:spPr bwMode="auto">
            <a:xfrm>
              <a:off x="4727" y="1292"/>
              <a:ext cx="6" cy="1"/>
            </a:xfrm>
            <a:prstGeom prst="line">
              <a:avLst/>
            </a:prstGeom>
            <a:noFill/>
            <a:ln w="4763">
              <a:solidFill>
                <a:srgbClr val="000000"/>
              </a:solidFill>
              <a:round/>
              <a:headEnd/>
              <a:tailEnd/>
            </a:ln>
          </p:spPr>
          <p:txBody>
            <a:bodyPr/>
            <a:lstStyle/>
            <a:p>
              <a:endParaRPr lang="en-US" sz="1400" i="0"/>
            </a:p>
          </p:txBody>
        </p:sp>
        <p:sp>
          <p:nvSpPr>
            <p:cNvPr id="112" name="Line 100"/>
            <p:cNvSpPr>
              <a:spLocks noChangeShapeType="1"/>
            </p:cNvSpPr>
            <p:nvPr/>
          </p:nvSpPr>
          <p:spPr bwMode="auto">
            <a:xfrm>
              <a:off x="4750" y="1292"/>
              <a:ext cx="5" cy="1"/>
            </a:xfrm>
            <a:prstGeom prst="line">
              <a:avLst/>
            </a:prstGeom>
            <a:noFill/>
            <a:ln w="4763">
              <a:solidFill>
                <a:srgbClr val="000000"/>
              </a:solidFill>
              <a:round/>
              <a:headEnd/>
              <a:tailEnd/>
            </a:ln>
          </p:spPr>
          <p:txBody>
            <a:bodyPr/>
            <a:lstStyle/>
            <a:p>
              <a:endParaRPr lang="en-US" sz="1400" i="0"/>
            </a:p>
          </p:txBody>
        </p:sp>
        <p:sp>
          <p:nvSpPr>
            <p:cNvPr id="113" name="Line 101"/>
            <p:cNvSpPr>
              <a:spLocks noChangeShapeType="1"/>
            </p:cNvSpPr>
            <p:nvPr/>
          </p:nvSpPr>
          <p:spPr bwMode="auto">
            <a:xfrm>
              <a:off x="4772" y="1292"/>
              <a:ext cx="6" cy="1"/>
            </a:xfrm>
            <a:prstGeom prst="line">
              <a:avLst/>
            </a:prstGeom>
            <a:noFill/>
            <a:ln w="4763">
              <a:solidFill>
                <a:srgbClr val="000000"/>
              </a:solidFill>
              <a:round/>
              <a:headEnd/>
              <a:tailEnd/>
            </a:ln>
          </p:spPr>
          <p:txBody>
            <a:bodyPr/>
            <a:lstStyle/>
            <a:p>
              <a:endParaRPr lang="en-US" sz="1400" i="0"/>
            </a:p>
          </p:txBody>
        </p:sp>
        <p:sp>
          <p:nvSpPr>
            <p:cNvPr id="114" name="Line 102"/>
            <p:cNvSpPr>
              <a:spLocks noChangeShapeType="1"/>
            </p:cNvSpPr>
            <p:nvPr/>
          </p:nvSpPr>
          <p:spPr bwMode="auto">
            <a:xfrm>
              <a:off x="4795" y="1292"/>
              <a:ext cx="6" cy="1"/>
            </a:xfrm>
            <a:prstGeom prst="line">
              <a:avLst/>
            </a:prstGeom>
            <a:noFill/>
            <a:ln w="4763">
              <a:solidFill>
                <a:srgbClr val="000000"/>
              </a:solidFill>
              <a:round/>
              <a:headEnd/>
              <a:tailEnd/>
            </a:ln>
          </p:spPr>
          <p:txBody>
            <a:bodyPr/>
            <a:lstStyle/>
            <a:p>
              <a:endParaRPr lang="en-US" sz="1400" i="0"/>
            </a:p>
          </p:txBody>
        </p:sp>
        <p:sp>
          <p:nvSpPr>
            <p:cNvPr id="115" name="Line 103"/>
            <p:cNvSpPr>
              <a:spLocks noChangeShapeType="1"/>
            </p:cNvSpPr>
            <p:nvPr/>
          </p:nvSpPr>
          <p:spPr bwMode="auto">
            <a:xfrm>
              <a:off x="4818" y="1292"/>
              <a:ext cx="5" cy="1"/>
            </a:xfrm>
            <a:prstGeom prst="line">
              <a:avLst/>
            </a:prstGeom>
            <a:noFill/>
            <a:ln w="4763">
              <a:solidFill>
                <a:srgbClr val="000000"/>
              </a:solidFill>
              <a:round/>
              <a:headEnd/>
              <a:tailEnd/>
            </a:ln>
          </p:spPr>
          <p:txBody>
            <a:bodyPr/>
            <a:lstStyle/>
            <a:p>
              <a:endParaRPr lang="en-US" sz="1400" i="0"/>
            </a:p>
          </p:txBody>
        </p:sp>
        <p:sp>
          <p:nvSpPr>
            <p:cNvPr id="116" name="Line 104"/>
            <p:cNvSpPr>
              <a:spLocks noChangeShapeType="1"/>
            </p:cNvSpPr>
            <p:nvPr/>
          </p:nvSpPr>
          <p:spPr bwMode="auto">
            <a:xfrm>
              <a:off x="4840" y="1292"/>
              <a:ext cx="6" cy="1"/>
            </a:xfrm>
            <a:prstGeom prst="line">
              <a:avLst/>
            </a:prstGeom>
            <a:noFill/>
            <a:ln w="4763">
              <a:solidFill>
                <a:srgbClr val="000000"/>
              </a:solidFill>
              <a:round/>
              <a:headEnd/>
              <a:tailEnd/>
            </a:ln>
          </p:spPr>
          <p:txBody>
            <a:bodyPr/>
            <a:lstStyle/>
            <a:p>
              <a:endParaRPr lang="en-US" sz="1400" i="0"/>
            </a:p>
          </p:txBody>
        </p:sp>
        <p:sp>
          <p:nvSpPr>
            <p:cNvPr id="117" name="Line 105"/>
            <p:cNvSpPr>
              <a:spLocks noChangeShapeType="1"/>
            </p:cNvSpPr>
            <p:nvPr/>
          </p:nvSpPr>
          <p:spPr bwMode="auto">
            <a:xfrm>
              <a:off x="4863" y="1292"/>
              <a:ext cx="5" cy="1"/>
            </a:xfrm>
            <a:prstGeom prst="line">
              <a:avLst/>
            </a:prstGeom>
            <a:noFill/>
            <a:ln w="4763">
              <a:solidFill>
                <a:srgbClr val="000000"/>
              </a:solidFill>
              <a:round/>
              <a:headEnd/>
              <a:tailEnd/>
            </a:ln>
          </p:spPr>
          <p:txBody>
            <a:bodyPr/>
            <a:lstStyle/>
            <a:p>
              <a:endParaRPr lang="en-US" sz="1400" i="0"/>
            </a:p>
          </p:txBody>
        </p:sp>
        <p:sp>
          <p:nvSpPr>
            <p:cNvPr id="118" name="Line 106"/>
            <p:cNvSpPr>
              <a:spLocks noChangeShapeType="1"/>
            </p:cNvSpPr>
            <p:nvPr/>
          </p:nvSpPr>
          <p:spPr bwMode="auto">
            <a:xfrm>
              <a:off x="4885" y="1292"/>
              <a:ext cx="6" cy="1"/>
            </a:xfrm>
            <a:prstGeom prst="line">
              <a:avLst/>
            </a:prstGeom>
            <a:noFill/>
            <a:ln w="4763">
              <a:solidFill>
                <a:srgbClr val="000000"/>
              </a:solidFill>
              <a:round/>
              <a:headEnd/>
              <a:tailEnd/>
            </a:ln>
          </p:spPr>
          <p:txBody>
            <a:bodyPr/>
            <a:lstStyle/>
            <a:p>
              <a:endParaRPr lang="en-US" sz="1400" i="0"/>
            </a:p>
          </p:txBody>
        </p:sp>
        <p:sp>
          <p:nvSpPr>
            <p:cNvPr id="119" name="Line 107"/>
            <p:cNvSpPr>
              <a:spLocks noChangeShapeType="1"/>
            </p:cNvSpPr>
            <p:nvPr/>
          </p:nvSpPr>
          <p:spPr bwMode="auto">
            <a:xfrm>
              <a:off x="4908" y="1292"/>
              <a:ext cx="6" cy="1"/>
            </a:xfrm>
            <a:prstGeom prst="line">
              <a:avLst/>
            </a:prstGeom>
            <a:noFill/>
            <a:ln w="4763">
              <a:solidFill>
                <a:srgbClr val="000000"/>
              </a:solidFill>
              <a:round/>
              <a:headEnd/>
              <a:tailEnd/>
            </a:ln>
          </p:spPr>
          <p:txBody>
            <a:bodyPr/>
            <a:lstStyle/>
            <a:p>
              <a:endParaRPr lang="en-US" sz="1400" i="0"/>
            </a:p>
          </p:txBody>
        </p:sp>
        <p:sp>
          <p:nvSpPr>
            <p:cNvPr id="120" name="Line 108"/>
            <p:cNvSpPr>
              <a:spLocks noChangeShapeType="1"/>
            </p:cNvSpPr>
            <p:nvPr/>
          </p:nvSpPr>
          <p:spPr bwMode="auto">
            <a:xfrm>
              <a:off x="4931" y="1292"/>
              <a:ext cx="5" cy="1"/>
            </a:xfrm>
            <a:prstGeom prst="line">
              <a:avLst/>
            </a:prstGeom>
            <a:noFill/>
            <a:ln w="4763">
              <a:solidFill>
                <a:srgbClr val="000000"/>
              </a:solidFill>
              <a:round/>
              <a:headEnd/>
              <a:tailEnd/>
            </a:ln>
          </p:spPr>
          <p:txBody>
            <a:bodyPr/>
            <a:lstStyle/>
            <a:p>
              <a:endParaRPr lang="en-US" sz="1400" i="0"/>
            </a:p>
          </p:txBody>
        </p:sp>
        <p:sp>
          <p:nvSpPr>
            <p:cNvPr id="121" name="Line 109"/>
            <p:cNvSpPr>
              <a:spLocks noChangeShapeType="1"/>
            </p:cNvSpPr>
            <p:nvPr/>
          </p:nvSpPr>
          <p:spPr bwMode="auto">
            <a:xfrm>
              <a:off x="4953" y="1292"/>
              <a:ext cx="6" cy="1"/>
            </a:xfrm>
            <a:prstGeom prst="line">
              <a:avLst/>
            </a:prstGeom>
            <a:noFill/>
            <a:ln w="4763">
              <a:solidFill>
                <a:srgbClr val="000000"/>
              </a:solidFill>
              <a:round/>
              <a:headEnd/>
              <a:tailEnd/>
            </a:ln>
          </p:spPr>
          <p:txBody>
            <a:bodyPr/>
            <a:lstStyle/>
            <a:p>
              <a:endParaRPr lang="en-US" sz="1400" i="0"/>
            </a:p>
          </p:txBody>
        </p:sp>
        <p:sp>
          <p:nvSpPr>
            <p:cNvPr id="122" name="Line 110"/>
            <p:cNvSpPr>
              <a:spLocks noChangeShapeType="1"/>
            </p:cNvSpPr>
            <p:nvPr/>
          </p:nvSpPr>
          <p:spPr bwMode="auto">
            <a:xfrm>
              <a:off x="4976" y="1292"/>
              <a:ext cx="5" cy="1"/>
            </a:xfrm>
            <a:prstGeom prst="line">
              <a:avLst/>
            </a:prstGeom>
            <a:noFill/>
            <a:ln w="4763">
              <a:solidFill>
                <a:srgbClr val="000000"/>
              </a:solidFill>
              <a:round/>
              <a:headEnd/>
              <a:tailEnd/>
            </a:ln>
          </p:spPr>
          <p:txBody>
            <a:bodyPr/>
            <a:lstStyle/>
            <a:p>
              <a:endParaRPr lang="en-US" sz="1400" i="0"/>
            </a:p>
          </p:txBody>
        </p:sp>
        <p:sp>
          <p:nvSpPr>
            <p:cNvPr id="123" name="Line 111"/>
            <p:cNvSpPr>
              <a:spLocks noChangeShapeType="1"/>
            </p:cNvSpPr>
            <p:nvPr/>
          </p:nvSpPr>
          <p:spPr bwMode="auto">
            <a:xfrm>
              <a:off x="4998" y="1292"/>
              <a:ext cx="6" cy="1"/>
            </a:xfrm>
            <a:prstGeom prst="line">
              <a:avLst/>
            </a:prstGeom>
            <a:noFill/>
            <a:ln w="4763">
              <a:solidFill>
                <a:srgbClr val="000000"/>
              </a:solidFill>
              <a:round/>
              <a:headEnd/>
              <a:tailEnd/>
            </a:ln>
          </p:spPr>
          <p:txBody>
            <a:bodyPr/>
            <a:lstStyle/>
            <a:p>
              <a:endParaRPr lang="en-US" sz="1400" i="0"/>
            </a:p>
          </p:txBody>
        </p:sp>
        <p:sp>
          <p:nvSpPr>
            <p:cNvPr id="124" name="Line 112"/>
            <p:cNvSpPr>
              <a:spLocks noChangeShapeType="1"/>
            </p:cNvSpPr>
            <p:nvPr/>
          </p:nvSpPr>
          <p:spPr bwMode="auto">
            <a:xfrm>
              <a:off x="5021" y="1292"/>
              <a:ext cx="6" cy="1"/>
            </a:xfrm>
            <a:prstGeom prst="line">
              <a:avLst/>
            </a:prstGeom>
            <a:noFill/>
            <a:ln w="4763">
              <a:solidFill>
                <a:srgbClr val="000000"/>
              </a:solidFill>
              <a:round/>
              <a:headEnd/>
              <a:tailEnd/>
            </a:ln>
          </p:spPr>
          <p:txBody>
            <a:bodyPr/>
            <a:lstStyle/>
            <a:p>
              <a:endParaRPr lang="en-US" sz="1400" i="0"/>
            </a:p>
          </p:txBody>
        </p:sp>
        <p:sp>
          <p:nvSpPr>
            <p:cNvPr id="125" name="Line 113"/>
            <p:cNvSpPr>
              <a:spLocks noChangeShapeType="1"/>
            </p:cNvSpPr>
            <p:nvPr/>
          </p:nvSpPr>
          <p:spPr bwMode="auto">
            <a:xfrm>
              <a:off x="5044" y="1292"/>
              <a:ext cx="5" cy="1"/>
            </a:xfrm>
            <a:prstGeom prst="line">
              <a:avLst/>
            </a:prstGeom>
            <a:noFill/>
            <a:ln w="4763">
              <a:solidFill>
                <a:srgbClr val="000000"/>
              </a:solidFill>
              <a:round/>
              <a:headEnd/>
              <a:tailEnd/>
            </a:ln>
          </p:spPr>
          <p:txBody>
            <a:bodyPr/>
            <a:lstStyle/>
            <a:p>
              <a:endParaRPr lang="en-US" sz="1400" i="0"/>
            </a:p>
          </p:txBody>
        </p:sp>
        <p:sp>
          <p:nvSpPr>
            <p:cNvPr id="126" name="Line 114"/>
            <p:cNvSpPr>
              <a:spLocks noChangeShapeType="1"/>
            </p:cNvSpPr>
            <p:nvPr/>
          </p:nvSpPr>
          <p:spPr bwMode="auto">
            <a:xfrm>
              <a:off x="5066" y="1292"/>
              <a:ext cx="6" cy="1"/>
            </a:xfrm>
            <a:prstGeom prst="line">
              <a:avLst/>
            </a:prstGeom>
            <a:noFill/>
            <a:ln w="4763">
              <a:solidFill>
                <a:srgbClr val="000000"/>
              </a:solidFill>
              <a:round/>
              <a:headEnd/>
              <a:tailEnd/>
            </a:ln>
          </p:spPr>
          <p:txBody>
            <a:bodyPr/>
            <a:lstStyle/>
            <a:p>
              <a:endParaRPr lang="en-US" sz="1400" i="0"/>
            </a:p>
          </p:txBody>
        </p:sp>
        <p:sp>
          <p:nvSpPr>
            <p:cNvPr id="127" name="Line 115"/>
            <p:cNvSpPr>
              <a:spLocks noChangeShapeType="1"/>
            </p:cNvSpPr>
            <p:nvPr/>
          </p:nvSpPr>
          <p:spPr bwMode="auto">
            <a:xfrm>
              <a:off x="5089" y="1292"/>
              <a:ext cx="5" cy="1"/>
            </a:xfrm>
            <a:prstGeom prst="line">
              <a:avLst/>
            </a:prstGeom>
            <a:noFill/>
            <a:ln w="4763">
              <a:solidFill>
                <a:srgbClr val="000000"/>
              </a:solidFill>
              <a:round/>
              <a:headEnd/>
              <a:tailEnd/>
            </a:ln>
          </p:spPr>
          <p:txBody>
            <a:bodyPr/>
            <a:lstStyle/>
            <a:p>
              <a:endParaRPr lang="en-US" sz="1400" i="0"/>
            </a:p>
          </p:txBody>
        </p:sp>
        <p:sp>
          <p:nvSpPr>
            <p:cNvPr id="128" name="Line 116"/>
            <p:cNvSpPr>
              <a:spLocks noChangeShapeType="1"/>
            </p:cNvSpPr>
            <p:nvPr/>
          </p:nvSpPr>
          <p:spPr bwMode="auto">
            <a:xfrm>
              <a:off x="5111" y="1292"/>
              <a:ext cx="6" cy="1"/>
            </a:xfrm>
            <a:prstGeom prst="line">
              <a:avLst/>
            </a:prstGeom>
            <a:noFill/>
            <a:ln w="4763">
              <a:solidFill>
                <a:srgbClr val="000000"/>
              </a:solidFill>
              <a:round/>
              <a:headEnd/>
              <a:tailEnd/>
            </a:ln>
          </p:spPr>
          <p:txBody>
            <a:bodyPr/>
            <a:lstStyle/>
            <a:p>
              <a:endParaRPr lang="en-US" sz="1400" i="0"/>
            </a:p>
          </p:txBody>
        </p:sp>
        <p:sp>
          <p:nvSpPr>
            <p:cNvPr id="129" name="Line 117"/>
            <p:cNvSpPr>
              <a:spLocks noChangeShapeType="1"/>
            </p:cNvSpPr>
            <p:nvPr/>
          </p:nvSpPr>
          <p:spPr bwMode="auto">
            <a:xfrm>
              <a:off x="5134" y="1292"/>
              <a:ext cx="6" cy="1"/>
            </a:xfrm>
            <a:prstGeom prst="line">
              <a:avLst/>
            </a:prstGeom>
            <a:noFill/>
            <a:ln w="4763">
              <a:solidFill>
                <a:srgbClr val="000000"/>
              </a:solidFill>
              <a:round/>
              <a:headEnd/>
              <a:tailEnd/>
            </a:ln>
          </p:spPr>
          <p:txBody>
            <a:bodyPr/>
            <a:lstStyle/>
            <a:p>
              <a:endParaRPr lang="en-US" sz="1400" i="0"/>
            </a:p>
          </p:txBody>
        </p:sp>
        <p:sp>
          <p:nvSpPr>
            <p:cNvPr id="130" name="Line 118"/>
            <p:cNvSpPr>
              <a:spLocks noChangeShapeType="1"/>
            </p:cNvSpPr>
            <p:nvPr/>
          </p:nvSpPr>
          <p:spPr bwMode="auto">
            <a:xfrm>
              <a:off x="5157" y="1292"/>
              <a:ext cx="5" cy="1"/>
            </a:xfrm>
            <a:prstGeom prst="line">
              <a:avLst/>
            </a:prstGeom>
            <a:noFill/>
            <a:ln w="4763">
              <a:solidFill>
                <a:srgbClr val="000000"/>
              </a:solidFill>
              <a:round/>
              <a:headEnd/>
              <a:tailEnd/>
            </a:ln>
          </p:spPr>
          <p:txBody>
            <a:bodyPr/>
            <a:lstStyle/>
            <a:p>
              <a:endParaRPr lang="en-US" sz="1400" i="0"/>
            </a:p>
          </p:txBody>
        </p:sp>
        <p:sp>
          <p:nvSpPr>
            <p:cNvPr id="131" name="Line 119"/>
            <p:cNvSpPr>
              <a:spLocks noChangeShapeType="1"/>
            </p:cNvSpPr>
            <p:nvPr/>
          </p:nvSpPr>
          <p:spPr bwMode="auto">
            <a:xfrm>
              <a:off x="5179" y="1292"/>
              <a:ext cx="6" cy="1"/>
            </a:xfrm>
            <a:prstGeom prst="line">
              <a:avLst/>
            </a:prstGeom>
            <a:noFill/>
            <a:ln w="4763">
              <a:solidFill>
                <a:srgbClr val="000000"/>
              </a:solidFill>
              <a:round/>
              <a:headEnd/>
              <a:tailEnd/>
            </a:ln>
          </p:spPr>
          <p:txBody>
            <a:bodyPr/>
            <a:lstStyle/>
            <a:p>
              <a:endParaRPr lang="en-US" sz="1400" i="0"/>
            </a:p>
          </p:txBody>
        </p:sp>
        <p:sp>
          <p:nvSpPr>
            <p:cNvPr id="132" name="Line 120"/>
            <p:cNvSpPr>
              <a:spLocks noChangeShapeType="1"/>
            </p:cNvSpPr>
            <p:nvPr/>
          </p:nvSpPr>
          <p:spPr bwMode="auto">
            <a:xfrm>
              <a:off x="5202" y="1292"/>
              <a:ext cx="6" cy="1"/>
            </a:xfrm>
            <a:prstGeom prst="line">
              <a:avLst/>
            </a:prstGeom>
            <a:noFill/>
            <a:ln w="4763">
              <a:solidFill>
                <a:srgbClr val="000000"/>
              </a:solidFill>
              <a:round/>
              <a:headEnd/>
              <a:tailEnd/>
            </a:ln>
          </p:spPr>
          <p:txBody>
            <a:bodyPr/>
            <a:lstStyle/>
            <a:p>
              <a:endParaRPr lang="en-US" sz="1400" i="0"/>
            </a:p>
          </p:txBody>
        </p:sp>
        <p:sp>
          <p:nvSpPr>
            <p:cNvPr id="133" name="Line 121"/>
            <p:cNvSpPr>
              <a:spLocks noChangeShapeType="1"/>
            </p:cNvSpPr>
            <p:nvPr/>
          </p:nvSpPr>
          <p:spPr bwMode="auto">
            <a:xfrm>
              <a:off x="5224" y="1292"/>
              <a:ext cx="6" cy="1"/>
            </a:xfrm>
            <a:prstGeom prst="line">
              <a:avLst/>
            </a:prstGeom>
            <a:noFill/>
            <a:ln w="4763">
              <a:solidFill>
                <a:srgbClr val="000000"/>
              </a:solidFill>
              <a:round/>
              <a:headEnd/>
              <a:tailEnd/>
            </a:ln>
          </p:spPr>
          <p:txBody>
            <a:bodyPr/>
            <a:lstStyle/>
            <a:p>
              <a:endParaRPr lang="en-US" sz="1400" i="0"/>
            </a:p>
          </p:txBody>
        </p:sp>
        <p:sp>
          <p:nvSpPr>
            <p:cNvPr id="134" name="Line 122"/>
            <p:cNvSpPr>
              <a:spLocks noChangeShapeType="1"/>
            </p:cNvSpPr>
            <p:nvPr/>
          </p:nvSpPr>
          <p:spPr bwMode="auto">
            <a:xfrm>
              <a:off x="5247" y="1292"/>
              <a:ext cx="6" cy="1"/>
            </a:xfrm>
            <a:prstGeom prst="line">
              <a:avLst/>
            </a:prstGeom>
            <a:noFill/>
            <a:ln w="4763">
              <a:solidFill>
                <a:srgbClr val="000000"/>
              </a:solidFill>
              <a:round/>
              <a:headEnd/>
              <a:tailEnd/>
            </a:ln>
          </p:spPr>
          <p:txBody>
            <a:bodyPr/>
            <a:lstStyle/>
            <a:p>
              <a:endParaRPr lang="en-US" sz="1400" i="0"/>
            </a:p>
          </p:txBody>
        </p:sp>
        <p:sp>
          <p:nvSpPr>
            <p:cNvPr id="135" name="Line 123"/>
            <p:cNvSpPr>
              <a:spLocks noChangeShapeType="1"/>
            </p:cNvSpPr>
            <p:nvPr/>
          </p:nvSpPr>
          <p:spPr bwMode="auto">
            <a:xfrm>
              <a:off x="5270" y="1292"/>
              <a:ext cx="5" cy="1"/>
            </a:xfrm>
            <a:prstGeom prst="line">
              <a:avLst/>
            </a:prstGeom>
            <a:noFill/>
            <a:ln w="4763">
              <a:solidFill>
                <a:srgbClr val="000000"/>
              </a:solidFill>
              <a:round/>
              <a:headEnd/>
              <a:tailEnd/>
            </a:ln>
          </p:spPr>
          <p:txBody>
            <a:bodyPr/>
            <a:lstStyle/>
            <a:p>
              <a:endParaRPr lang="en-US" sz="1400" i="0"/>
            </a:p>
          </p:txBody>
        </p:sp>
        <p:sp>
          <p:nvSpPr>
            <p:cNvPr id="136" name="Line 124"/>
            <p:cNvSpPr>
              <a:spLocks noChangeShapeType="1"/>
            </p:cNvSpPr>
            <p:nvPr/>
          </p:nvSpPr>
          <p:spPr bwMode="auto">
            <a:xfrm>
              <a:off x="5292" y="1292"/>
              <a:ext cx="6" cy="1"/>
            </a:xfrm>
            <a:prstGeom prst="line">
              <a:avLst/>
            </a:prstGeom>
            <a:noFill/>
            <a:ln w="4763">
              <a:solidFill>
                <a:srgbClr val="000000"/>
              </a:solidFill>
              <a:round/>
              <a:headEnd/>
              <a:tailEnd/>
            </a:ln>
          </p:spPr>
          <p:txBody>
            <a:bodyPr/>
            <a:lstStyle/>
            <a:p>
              <a:endParaRPr lang="en-US" sz="1400" i="0"/>
            </a:p>
          </p:txBody>
        </p:sp>
        <p:sp>
          <p:nvSpPr>
            <p:cNvPr id="137" name="Line 125"/>
            <p:cNvSpPr>
              <a:spLocks noChangeShapeType="1"/>
            </p:cNvSpPr>
            <p:nvPr/>
          </p:nvSpPr>
          <p:spPr bwMode="auto">
            <a:xfrm>
              <a:off x="5315" y="1292"/>
              <a:ext cx="6" cy="1"/>
            </a:xfrm>
            <a:prstGeom prst="line">
              <a:avLst/>
            </a:prstGeom>
            <a:noFill/>
            <a:ln w="4763">
              <a:solidFill>
                <a:srgbClr val="000000"/>
              </a:solidFill>
              <a:round/>
              <a:headEnd/>
              <a:tailEnd/>
            </a:ln>
          </p:spPr>
          <p:txBody>
            <a:bodyPr/>
            <a:lstStyle/>
            <a:p>
              <a:endParaRPr lang="en-US" sz="1400" i="0"/>
            </a:p>
          </p:txBody>
        </p:sp>
        <p:sp>
          <p:nvSpPr>
            <p:cNvPr id="138" name="Line 126"/>
            <p:cNvSpPr>
              <a:spLocks noChangeShapeType="1"/>
            </p:cNvSpPr>
            <p:nvPr/>
          </p:nvSpPr>
          <p:spPr bwMode="auto">
            <a:xfrm>
              <a:off x="5337" y="1292"/>
              <a:ext cx="6" cy="1"/>
            </a:xfrm>
            <a:prstGeom prst="line">
              <a:avLst/>
            </a:prstGeom>
            <a:noFill/>
            <a:ln w="4763">
              <a:solidFill>
                <a:srgbClr val="000000"/>
              </a:solidFill>
              <a:round/>
              <a:headEnd/>
              <a:tailEnd/>
            </a:ln>
          </p:spPr>
          <p:txBody>
            <a:bodyPr/>
            <a:lstStyle/>
            <a:p>
              <a:endParaRPr lang="en-US" sz="1400" i="0"/>
            </a:p>
          </p:txBody>
        </p:sp>
        <p:sp>
          <p:nvSpPr>
            <p:cNvPr id="139" name="Line 127"/>
            <p:cNvSpPr>
              <a:spLocks noChangeShapeType="1"/>
            </p:cNvSpPr>
            <p:nvPr/>
          </p:nvSpPr>
          <p:spPr bwMode="auto">
            <a:xfrm>
              <a:off x="5360" y="1292"/>
              <a:ext cx="6" cy="1"/>
            </a:xfrm>
            <a:prstGeom prst="line">
              <a:avLst/>
            </a:prstGeom>
            <a:noFill/>
            <a:ln w="4763">
              <a:solidFill>
                <a:srgbClr val="000000"/>
              </a:solidFill>
              <a:round/>
              <a:headEnd/>
              <a:tailEnd/>
            </a:ln>
          </p:spPr>
          <p:txBody>
            <a:bodyPr/>
            <a:lstStyle/>
            <a:p>
              <a:endParaRPr lang="en-US" sz="1400" i="0"/>
            </a:p>
          </p:txBody>
        </p:sp>
        <p:sp>
          <p:nvSpPr>
            <p:cNvPr id="140" name="Line 128"/>
            <p:cNvSpPr>
              <a:spLocks noChangeShapeType="1"/>
            </p:cNvSpPr>
            <p:nvPr/>
          </p:nvSpPr>
          <p:spPr bwMode="auto">
            <a:xfrm>
              <a:off x="5383" y="1292"/>
              <a:ext cx="5" cy="1"/>
            </a:xfrm>
            <a:prstGeom prst="line">
              <a:avLst/>
            </a:prstGeom>
            <a:noFill/>
            <a:ln w="4763">
              <a:solidFill>
                <a:srgbClr val="000000"/>
              </a:solidFill>
              <a:round/>
              <a:headEnd/>
              <a:tailEnd/>
            </a:ln>
          </p:spPr>
          <p:txBody>
            <a:bodyPr/>
            <a:lstStyle/>
            <a:p>
              <a:endParaRPr lang="en-US" sz="1400" i="0"/>
            </a:p>
          </p:txBody>
        </p:sp>
        <p:sp>
          <p:nvSpPr>
            <p:cNvPr id="141" name="Line 129"/>
            <p:cNvSpPr>
              <a:spLocks noChangeShapeType="1"/>
            </p:cNvSpPr>
            <p:nvPr/>
          </p:nvSpPr>
          <p:spPr bwMode="auto">
            <a:xfrm>
              <a:off x="5405" y="1292"/>
              <a:ext cx="6" cy="1"/>
            </a:xfrm>
            <a:prstGeom prst="line">
              <a:avLst/>
            </a:prstGeom>
            <a:noFill/>
            <a:ln w="4763">
              <a:solidFill>
                <a:srgbClr val="000000"/>
              </a:solidFill>
              <a:round/>
              <a:headEnd/>
              <a:tailEnd/>
            </a:ln>
          </p:spPr>
          <p:txBody>
            <a:bodyPr/>
            <a:lstStyle/>
            <a:p>
              <a:endParaRPr lang="en-US" sz="1400" i="0"/>
            </a:p>
          </p:txBody>
        </p:sp>
        <p:sp>
          <p:nvSpPr>
            <p:cNvPr id="142" name="Line 130"/>
            <p:cNvSpPr>
              <a:spLocks noChangeShapeType="1"/>
            </p:cNvSpPr>
            <p:nvPr/>
          </p:nvSpPr>
          <p:spPr bwMode="auto">
            <a:xfrm>
              <a:off x="5428" y="1292"/>
              <a:ext cx="6" cy="1"/>
            </a:xfrm>
            <a:prstGeom prst="line">
              <a:avLst/>
            </a:prstGeom>
            <a:noFill/>
            <a:ln w="4763">
              <a:solidFill>
                <a:srgbClr val="000000"/>
              </a:solidFill>
              <a:round/>
              <a:headEnd/>
              <a:tailEnd/>
            </a:ln>
          </p:spPr>
          <p:txBody>
            <a:bodyPr/>
            <a:lstStyle/>
            <a:p>
              <a:endParaRPr lang="en-US" sz="1400" i="0"/>
            </a:p>
          </p:txBody>
        </p:sp>
        <p:sp>
          <p:nvSpPr>
            <p:cNvPr id="143" name="Line 131"/>
            <p:cNvSpPr>
              <a:spLocks noChangeShapeType="1"/>
            </p:cNvSpPr>
            <p:nvPr/>
          </p:nvSpPr>
          <p:spPr bwMode="auto">
            <a:xfrm>
              <a:off x="5451" y="1292"/>
              <a:ext cx="5" cy="1"/>
            </a:xfrm>
            <a:prstGeom prst="line">
              <a:avLst/>
            </a:prstGeom>
            <a:noFill/>
            <a:ln w="4763">
              <a:solidFill>
                <a:srgbClr val="000000"/>
              </a:solidFill>
              <a:round/>
              <a:headEnd/>
              <a:tailEnd/>
            </a:ln>
          </p:spPr>
          <p:txBody>
            <a:bodyPr/>
            <a:lstStyle/>
            <a:p>
              <a:endParaRPr lang="en-US" sz="1400" i="0"/>
            </a:p>
          </p:txBody>
        </p:sp>
        <p:sp>
          <p:nvSpPr>
            <p:cNvPr id="144" name="Line 132"/>
            <p:cNvSpPr>
              <a:spLocks noChangeShapeType="1"/>
            </p:cNvSpPr>
            <p:nvPr/>
          </p:nvSpPr>
          <p:spPr bwMode="auto">
            <a:xfrm>
              <a:off x="5473" y="1292"/>
              <a:ext cx="6" cy="1"/>
            </a:xfrm>
            <a:prstGeom prst="line">
              <a:avLst/>
            </a:prstGeom>
            <a:noFill/>
            <a:ln w="4763">
              <a:solidFill>
                <a:srgbClr val="000000"/>
              </a:solidFill>
              <a:round/>
              <a:headEnd/>
              <a:tailEnd/>
            </a:ln>
          </p:spPr>
          <p:txBody>
            <a:bodyPr/>
            <a:lstStyle/>
            <a:p>
              <a:endParaRPr lang="en-US" sz="1400" i="0"/>
            </a:p>
          </p:txBody>
        </p:sp>
        <p:sp>
          <p:nvSpPr>
            <p:cNvPr id="145" name="Line 133"/>
            <p:cNvSpPr>
              <a:spLocks noChangeShapeType="1"/>
            </p:cNvSpPr>
            <p:nvPr/>
          </p:nvSpPr>
          <p:spPr bwMode="auto">
            <a:xfrm>
              <a:off x="5496" y="1292"/>
              <a:ext cx="5" cy="1"/>
            </a:xfrm>
            <a:prstGeom prst="line">
              <a:avLst/>
            </a:prstGeom>
            <a:noFill/>
            <a:ln w="4763">
              <a:solidFill>
                <a:srgbClr val="000000"/>
              </a:solidFill>
              <a:round/>
              <a:headEnd/>
              <a:tailEnd/>
            </a:ln>
          </p:spPr>
          <p:txBody>
            <a:bodyPr/>
            <a:lstStyle/>
            <a:p>
              <a:endParaRPr lang="en-US" sz="1400" i="0"/>
            </a:p>
          </p:txBody>
        </p:sp>
        <p:sp>
          <p:nvSpPr>
            <p:cNvPr id="146" name="Line 134"/>
            <p:cNvSpPr>
              <a:spLocks noChangeShapeType="1"/>
            </p:cNvSpPr>
            <p:nvPr/>
          </p:nvSpPr>
          <p:spPr bwMode="auto">
            <a:xfrm>
              <a:off x="5518" y="1292"/>
              <a:ext cx="6" cy="1"/>
            </a:xfrm>
            <a:prstGeom prst="line">
              <a:avLst/>
            </a:prstGeom>
            <a:noFill/>
            <a:ln w="4763">
              <a:solidFill>
                <a:srgbClr val="000000"/>
              </a:solidFill>
              <a:round/>
              <a:headEnd/>
              <a:tailEnd/>
            </a:ln>
          </p:spPr>
          <p:txBody>
            <a:bodyPr/>
            <a:lstStyle/>
            <a:p>
              <a:endParaRPr lang="en-US" sz="1400" i="0"/>
            </a:p>
          </p:txBody>
        </p:sp>
        <p:sp>
          <p:nvSpPr>
            <p:cNvPr id="147" name="Line 135"/>
            <p:cNvSpPr>
              <a:spLocks noChangeShapeType="1"/>
            </p:cNvSpPr>
            <p:nvPr/>
          </p:nvSpPr>
          <p:spPr bwMode="auto">
            <a:xfrm>
              <a:off x="5541" y="1292"/>
              <a:ext cx="6" cy="1"/>
            </a:xfrm>
            <a:prstGeom prst="line">
              <a:avLst/>
            </a:prstGeom>
            <a:noFill/>
            <a:ln w="4763">
              <a:solidFill>
                <a:srgbClr val="000000"/>
              </a:solidFill>
              <a:round/>
              <a:headEnd/>
              <a:tailEnd/>
            </a:ln>
          </p:spPr>
          <p:txBody>
            <a:bodyPr/>
            <a:lstStyle/>
            <a:p>
              <a:endParaRPr lang="en-US" sz="1400" i="0"/>
            </a:p>
          </p:txBody>
        </p:sp>
        <p:sp>
          <p:nvSpPr>
            <p:cNvPr id="148" name="Line 136"/>
            <p:cNvSpPr>
              <a:spLocks noChangeShapeType="1"/>
            </p:cNvSpPr>
            <p:nvPr/>
          </p:nvSpPr>
          <p:spPr bwMode="auto">
            <a:xfrm>
              <a:off x="5564" y="1292"/>
              <a:ext cx="5" cy="1"/>
            </a:xfrm>
            <a:prstGeom prst="line">
              <a:avLst/>
            </a:prstGeom>
            <a:noFill/>
            <a:ln w="4763">
              <a:solidFill>
                <a:srgbClr val="000000"/>
              </a:solidFill>
              <a:round/>
              <a:headEnd/>
              <a:tailEnd/>
            </a:ln>
          </p:spPr>
          <p:txBody>
            <a:bodyPr/>
            <a:lstStyle/>
            <a:p>
              <a:endParaRPr lang="en-US" sz="1400" i="0"/>
            </a:p>
          </p:txBody>
        </p:sp>
        <p:sp>
          <p:nvSpPr>
            <p:cNvPr id="149" name="Line 137"/>
            <p:cNvSpPr>
              <a:spLocks noChangeShapeType="1"/>
            </p:cNvSpPr>
            <p:nvPr/>
          </p:nvSpPr>
          <p:spPr bwMode="auto">
            <a:xfrm>
              <a:off x="5586" y="1292"/>
              <a:ext cx="6" cy="1"/>
            </a:xfrm>
            <a:prstGeom prst="line">
              <a:avLst/>
            </a:prstGeom>
            <a:noFill/>
            <a:ln w="4763">
              <a:solidFill>
                <a:srgbClr val="000000"/>
              </a:solidFill>
              <a:round/>
              <a:headEnd/>
              <a:tailEnd/>
            </a:ln>
          </p:spPr>
          <p:txBody>
            <a:bodyPr/>
            <a:lstStyle/>
            <a:p>
              <a:endParaRPr lang="en-US" sz="1400" i="0"/>
            </a:p>
          </p:txBody>
        </p:sp>
        <p:sp>
          <p:nvSpPr>
            <p:cNvPr id="150" name="Line 138"/>
            <p:cNvSpPr>
              <a:spLocks noChangeShapeType="1"/>
            </p:cNvSpPr>
            <p:nvPr/>
          </p:nvSpPr>
          <p:spPr bwMode="auto">
            <a:xfrm>
              <a:off x="5609" y="1292"/>
              <a:ext cx="5" cy="1"/>
            </a:xfrm>
            <a:prstGeom prst="line">
              <a:avLst/>
            </a:prstGeom>
            <a:noFill/>
            <a:ln w="4763">
              <a:solidFill>
                <a:srgbClr val="000000"/>
              </a:solidFill>
              <a:round/>
              <a:headEnd/>
              <a:tailEnd/>
            </a:ln>
          </p:spPr>
          <p:txBody>
            <a:bodyPr/>
            <a:lstStyle/>
            <a:p>
              <a:endParaRPr lang="en-US" sz="1400" i="0"/>
            </a:p>
          </p:txBody>
        </p:sp>
        <p:sp>
          <p:nvSpPr>
            <p:cNvPr id="151" name="Line 139"/>
            <p:cNvSpPr>
              <a:spLocks noChangeShapeType="1"/>
            </p:cNvSpPr>
            <p:nvPr/>
          </p:nvSpPr>
          <p:spPr bwMode="auto">
            <a:xfrm>
              <a:off x="3077" y="2513"/>
              <a:ext cx="2539" cy="1"/>
            </a:xfrm>
            <a:prstGeom prst="line">
              <a:avLst/>
            </a:prstGeom>
            <a:noFill/>
            <a:ln w="1588">
              <a:solidFill>
                <a:srgbClr val="000000"/>
              </a:solidFill>
              <a:round/>
              <a:headEnd/>
              <a:tailEnd/>
            </a:ln>
          </p:spPr>
          <p:txBody>
            <a:bodyPr/>
            <a:lstStyle/>
            <a:p>
              <a:endParaRPr lang="en-US" sz="1400" i="0"/>
            </a:p>
          </p:txBody>
        </p:sp>
        <p:sp>
          <p:nvSpPr>
            <p:cNvPr id="152" name="Line 140"/>
            <p:cNvSpPr>
              <a:spLocks noChangeShapeType="1"/>
            </p:cNvSpPr>
            <p:nvPr/>
          </p:nvSpPr>
          <p:spPr bwMode="auto">
            <a:xfrm flipV="1">
              <a:off x="3077" y="2482"/>
              <a:ext cx="1" cy="31"/>
            </a:xfrm>
            <a:prstGeom prst="line">
              <a:avLst/>
            </a:prstGeom>
            <a:noFill/>
            <a:ln w="1588">
              <a:solidFill>
                <a:srgbClr val="000000"/>
              </a:solidFill>
              <a:round/>
              <a:headEnd/>
              <a:tailEnd/>
            </a:ln>
          </p:spPr>
          <p:txBody>
            <a:bodyPr/>
            <a:lstStyle/>
            <a:p>
              <a:endParaRPr lang="en-US" sz="1400" i="0"/>
            </a:p>
          </p:txBody>
        </p:sp>
        <p:sp>
          <p:nvSpPr>
            <p:cNvPr id="153" name="Rectangle 141"/>
            <p:cNvSpPr>
              <a:spLocks noChangeArrowheads="1"/>
            </p:cNvSpPr>
            <p:nvPr/>
          </p:nvSpPr>
          <p:spPr bwMode="auto">
            <a:xfrm>
              <a:off x="2988" y="2562"/>
              <a:ext cx="224" cy="194"/>
            </a:xfrm>
            <a:prstGeom prst="rect">
              <a:avLst/>
            </a:prstGeom>
            <a:noFill/>
            <a:ln w="9525">
              <a:noFill/>
              <a:miter lim="800000"/>
              <a:headEnd/>
              <a:tailEnd/>
            </a:ln>
          </p:spPr>
          <p:txBody>
            <a:bodyPr wrap="none" lIns="0" tIns="0" rIns="0" bIns="0">
              <a:spAutoFit/>
            </a:bodyPr>
            <a:lstStyle/>
            <a:p>
              <a:pPr defTabSz="914400"/>
              <a:r>
                <a:rPr lang="en-US" sz="1800" i="0">
                  <a:solidFill>
                    <a:srgbClr val="000000"/>
                  </a:solidFill>
                  <a:latin typeface="Myriad Roman"/>
                </a:rPr>
                <a:t>0.0</a:t>
              </a:r>
              <a:endParaRPr lang="en-US" sz="1800" i="0"/>
            </a:p>
          </p:txBody>
        </p:sp>
        <p:sp>
          <p:nvSpPr>
            <p:cNvPr id="154" name="Line 142"/>
            <p:cNvSpPr>
              <a:spLocks noChangeShapeType="1"/>
            </p:cNvSpPr>
            <p:nvPr/>
          </p:nvSpPr>
          <p:spPr bwMode="auto">
            <a:xfrm flipV="1">
              <a:off x="3713" y="2482"/>
              <a:ext cx="1" cy="31"/>
            </a:xfrm>
            <a:prstGeom prst="line">
              <a:avLst/>
            </a:prstGeom>
            <a:noFill/>
            <a:ln w="1588">
              <a:solidFill>
                <a:srgbClr val="000000"/>
              </a:solidFill>
              <a:round/>
              <a:headEnd/>
              <a:tailEnd/>
            </a:ln>
          </p:spPr>
          <p:txBody>
            <a:bodyPr/>
            <a:lstStyle/>
            <a:p>
              <a:endParaRPr lang="en-US" sz="1400" i="0"/>
            </a:p>
          </p:txBody>
        </p:sp>
        <p:sp>
          <p:nvSpPr>
            <p:cNvPr id="155" name="Rectangle 143"/>
            <p:cNvSpPr>
              <a:spLocks noChangeArrowheads="1"/>
            </p:cNvSpPr>
            <p:nvPr/>
          </p:nvSpPr>
          <p:spPr bwMode="auto">
            <a:xfrm>
              <a:off x="3624" y="2562"/>
              <a:ext cx="224" cy="194"/>
            </a:xfrm>
            <a:prstGeom prst="rect">
              <a:avLst/>
            </a:prstGeom>
            <a:noFill/>
            <a:ln w="9525">
              <a:noFill/>
              <a:miter lim="800000"/>
              <a:headEnd/>
              <a:tailEnd/>
            </a:ln>
          </p:spPr>
          <p:txBody>
            <a:bodyPr wrap="none" lIns="0" tIns="0" rIns="0" bIns="0">
              <a:spAutoFit/>
            </a:bodyPr>
            <a:lstStyle/>
            <a:p>
              <a:pPr defTabSz="914400"/>
              <a:r>
                <a:rPr lang="en-US" sz="1800" i="0">
                  <a:solidFill>
                    <a:srgbClr val="000000"/>
                  </a:solidFill>
                  <a:latin typeface="Myriad Roman"/>
                </a:rPr>
                <a:t>0.5</a:t>
              </a:r>
              <a:endParaRPr lang="en-US" sz="1800" i="0"/>
            </a:p>
          </p:txBody>
        </p:sp>
        <p:sp>
          <p:nvSpPr>
            <p:cNvPr id="156" name="Line 144"/>
            <p:cNvSpPr>
              <a:spLocks noChangeShapeType="1"/>
            </p:cNvSpPr>
            <p:nvPr/>
          </p:nvSpPr>
          <p:spPr bwMode="auto">
            <a:xfrm flipV="1">
              <a:off x="4347" y="2482"/>
              <a:ext cx="1" cy="31"/>
            </a:xfrm>
            <a:prstGeom prst="line">
              <a:avLst/>
            </a:prstGeom>
            <a:noFill/>
            <a:ln w="1588">
              <a:solidFill>
                <a:srgbClr val="000000"/>
              </a:solidFill>
              <a:round/>
              <a:headEnd/>
              <a:tailEnd/>
            </a:ln>
          </p:spPr>
          <p:txBody>
            <a:bodyPr/>
            <a:lstStyle/>
            <a:p>
              <a:endParaRPr lang="en-US" sz="1400" i="0"/>
            </a:p>
          </p:txBody>
        </p:sp>
        <p:sp>
          <p:nvSpPr>
            <p:cNvPr id="157" name="Rectangle 145"/>
            <p:cNvSpPr>
              <a:spLocks noChangeArrowheads="1"/>
            </p:cNvSpPr>
            <p:nvPr/>
          </p:nvSpPr>
          <p:spPr bwMode="auto">
            <a:xfrm>
              <a:off x="4258" y="2562"/>
              <a:ext cx="224" cy="194"/>
            </a:xfrm>
            <a:prstGeom prst="rect">
              <a:avLst/>
            </a:prstGeom>
            <a:noFill/>
            <a:ln w="9525">
              <a:noFill/>
              <a:miter lim="800000"/>
              <a:headEnd/>
              <a:tailEnd/>
            </a:ln>
          </p:spPr>
          <p:txBody>
            <a:bodyPr wrap="none" lIns="0" tIns="0" rIns="0" bIns="0">
              <a:spAutoFit/>
            </a:bodyPr>
            <a:lstStyle/>
            <a:p>
              <a:pPr defTabSz="914400"/>
              <a:r>
                <a:rPr lang="en-US" sz="1800" i="0">
                  <a:solidFill>
                    <a:srgbClr val="000000"/>
                  </a:solidFill>
                  <a:latin typeface="Myriad Roman"/>
                </a:rPr>
                <a:t>1.0</a:t>
              </a:r>
              <a:endParaRPr lang="en-US" sz="1800" i="0"/>
            </a:p>
          </p:txBody>
        </p:sp>
        <p:sp>
          <p:nvSpPr>
            <p:cNvPr id="158" name="Line 146"/>
            <p:cNvSpPr>
              <a:spLocks noChangeShapeType="1"/>
            </p:cNvSpPr>
            <p:nvPr/>
          </p:nvSpPr>
          <p:spPr bwMode="auto">
            <a:xfrm flipV="1">
              <a:off x="4981" y="2482"/>
              <a:ext cx="1" cy="31"/>
            </a:xfrm>
            <a:prstGeom prst="line">
              <a:avLst/>
            </a:prstGeom>
            <a:noFill/>
            <a:ln w="1588">
              <a:solidFill>
                <a:srgbClr val="000000"/>
              </a:solidFill>
              <a:round/>
              <a:headEnd/>
              <a:tailEnd/>
            </a:ln>
          </p:spPr>
          <p:txBody>
            <a:bodyPr/>
            <a:lstStyle/>
            <a:p>
              <a:endParaRPr lang="en-US" sz="1400" i="0"/>
            </a:p>
          </p:txBody>
        </p:sp>
        <p:sp>
          <p:nvSpPr>
            <p:cNvPr id="159" name="Rectangle 147"/>
            <p:cNvSpPr>
              <a:spLocks noChangeArrowheads="1"/>
            </p:cNvSpPr>
            <p:nvPr/>
          </p:nvSpPr>
          <p:spPr bwMode="auto">
            <a:xfrm>
              <a:off x="4892" y="2562"/>
              <a:ext cx="224" cy="194"/>
            </a:xfrm>
            <a:prstGeom prst="rect">
              <a:avLst/>
            </a:prstGeom>
            <a:noFill/>
            <a:ln w="9525">
              <a:noFill/>
              <a:miter lim="800000"/>
              <a:headEnd/>
              <a:tailEnd/>
            </a:ln>
          </p:spPr>
          <p:txBody>
            <a:bodyPr wrap="none" lIns="0" tIns="0" rIns="0" bIns="0">
              <a:spAutoFit/>
            </a:bodyPr>
            <a:lstStyle/>
            <a:p>
              <a:pPr defTabSz="914400"/>
              <a:r>
                <a:rPr lang="en-US" sz="1800" i="0">
                  <a:solidFill>
                    <a:srgbClr val="000000"/>
                  </a:solidFill>
                  <a:latin typeface="Myriad Roman"/>
                </a:rPr>
                <a:t>1.5</a:t>
              </a:r>
              <a:endParaRPr lang="en-US" sz="1800" i="0"/>
            </a:p>
          </p:txBody>
        </p:sp>
        <p:sp>
          <p:nvSpPr>
            <p:cNvPr id="160" name="Line 148"/>
            <p:cNvSpPr>
              <a:spLocks noChangeShapeType="1"/>
            </p:cNvSpPr>
            <p:nvPr/>
          </p:nvSpPr>
          <p:spPr bwMode="auto">
            <a:xfrm flipV="1">
              <a:off x="5616" y="2482"/>
              <a:ext cx="1" cy="31"/>
            </a:xfrm>
            <a:prstGeom prst="line">
              <a:avLst/>
            </a:prstGeom>
            <a:noFill/>
            <a:ln w="1588">
              <a:solidFill>
                <a:srgbClr val="000000"/>
              </a:solidFill>
              <a:round/>
              <a:headEnd/>
              <a:tailEnd/>
            </a:ln>
          </p:spPr>
          <p:txBody>
            <a:bodyPr/>
            <a:lstStyle/>
            <a:p>
              <a:endParaRPr lang="en-US" sz="1400" i="0"/>
            </a:p>
          </p:txBody>
        </p:sp>
        <p:sp>
          <p:nvSpPr>
            <p:cNvPr id="161" name="Rectangle 149"/>
            <p:cNvSpPr>
              <a:spLocks noChangeArrowheads="1"/>
            </p:cNvSpPr>
            <p:nvPr/>
          </p:nvSpPr>
          <p:spPr bwMode="auto">
            <a:xfrm>
              <a:off x="5476" y="2562"/>
              <a:ext cx="224" cy="194"/>
            </a:xfrm>
            <a:prstGeom prst="rect">
              <a:avLst/>
            </a:prstGeom>
            <a:noFill/>
            <a:ln w="9525">
              <a:noFill/>
              <a:miter lim="800000"/>
              <a:headEnd/>
              <a:tailEnd/>
            </a:ln>
          </p:spPr>
          <p:txBody>
            <a:bodyPr wrap="none" lIns="0" tIns="0" rIns="0" bIns="0">
              <a:spAutoFit/>
            </a:bodyPr>
            <a:lstStyle/>
            <a:p>
              <a:pPr algn="r" defTabSz="914400"/>
              <a:r>
                <a:rPr lang="en-US" sz="1800" i="0">
                  <a:solidFill>
                    <a:srgbClr val="000000"/>
                  </a:solidFill>
                  <a:latin typeface="Myriad Roman"/>
                </a:rPr>
                <a:t>2.0</a:t>
              </a:r>
              <a:endParaRPr lang="en-US" sz="1800" i="0"/>
            </a:p>
          </p:txBody>
        </p:sp>
        <p:sp>
          <p:nvSpPr>
            <p:cNvPr id="162" name="Line 150"/>
            <p:cNvSpPr>
              <a:spLocks noChangeShapeType="1"/>
            </p:cNvSpPr>
            <p:nvPr/>
          </p:nvSpPr>
          <p:spPr bwMode="auto">
            <a:xfrm flipV="1">
              <a:off x="3204" y="2497"/>
              <a:ext cx="1" cy="16"/>
            </a:xfrm>
            <a:prstGeom prst="line">
              <a:avLst/>
            </a:prstGeom>
            <a:noFill/>
            <a:ln w="1588">
              <a:solidFill>
                <a:srgbClr val="000000"/>
              </a:solidFill>
              <a:round/>
              <a:headEnd/>
              <a:tailEnd/>
            </a:ln>
          </p:spPr>
          <p:txBody>
            <a:bodyPr/>
            <a:lstStyle/>
            <a:p>
              <a:endParaRPr lang="en-US" sz="1400" i="0"/>
            </a:p>
          </p:txBody>
        </p:sp>
        <p:sp>
          <p:nvSpPr>
            <p:cNvPr id="163" name="Line 151"/>
            <p:cNvSpPr>
              <a:spLocks noChangeShapeType="1"/>
            </p:cNvSpPr>
            <p:nvPr/>
          </p:nvSpPr>
          <p:spPr bwMode="auto">
            <a:xfrm flipV="1">
              <a:off x="3331" y="2497"/>
              <a:ext cx="1" cy="16"/>
            </a:xfrm>
            <a:prstGeom prst="line">
              <a:avLst/>
            </a:prstGeom>
            <a:noFill/>
            <a:ln w="1588">
              <a:solidFill>
                <a:srgbClr val="000000"/>
              </a:solidFill>
              <a:round/>
              <a:headEnd/>
              <a:tailEnd/>
            </a:ln>
          </p:spPr>
          <p:txBody>
            <a:bodyPr/>
            <a:lstStyle/>
            <a:p>
              <a:endParaRPr lang="en-US" sz="1400" i="0"/>
            </a:p>
          </p:txBody>
        </p:sp>
        <p:sp>
          <p:nvSpPr>
            <p:cNvPr id="164" name="Line 152"/>
            <p:cNvSpPr>
              <a:spLocks noChangeShapeType="1"/>
            </p:cNvSpPr>
            <p:nvPr/>
          </p:nvSpPr>
          <p:spPr bwMode="auto">
            <a:xfrm flipV="1">
              <a:off x="3458" y="2497"/>
              <a:ext cx="1" cy="16"/>
            </a:xfrm>
            <a:prstGeom prst="line">
              <a:avLst/>
            </a:prstGeom>
            <a:noFill/>
            <a:ln w="1588">
              <a:solidFill>
                <a:srgbClr val="000000"/>
              </a:solidFill>
              <a:round/>
              <a:headEnd/>
              <a:tailEnd/>
            </a:ln>
          </p:spPr>
          <p:txBody>
            <a:bodyPr/>
            <a:lstStyle/>
            <a:p>
              <a:endParaRPr lang="en-US" sz="1400" i="0"/>
            </a:p>
          </p:txBody>
        </p:sp>
        <p:sp>
          <p:nvSpPr>
            <p:cNvPr id="165" name="Line 153"/>
            <p:cNvSpPr>
              <a:spLocks noChangeShapeType="1"/>
            </p:cNvSpPr>
            <p:nvPr/>
          </p:nvSpPr>
          <p:spPr bwMode="auto">
            <a:xfrm flipV="1">
              <a:off x="3586" y="2497"/>
              <a:ext cx="1" cy="16"/>
            </a:xfrm>
            <a:prstGeom prst="line">
              <a:avLst/>
            </a:prstGeom>
            <a:noFill/>
            <a:ln w="1588">
              <a:solidFill>
                <a:srgbClr val="000000"/>
              </a:solidFill>
              <a:round/>
              <a:headEnd/>
              <a:tailEnd/>
            </a:ln>
          </p:spPr>
          <p:txBody>
            <a:bodyPr/>
            <a:lstStyle/>
            <a:p>
              <a:endParaRPr lang="en-US" sz="1400" i="0"/>
            </a:p>
          </p:txBody>
        </p:sp>
        <p:sp>
          <p:nvSpPr>
            <p:cNvPr id="166" name="Line 154"/>
            <p:cNvSpPr>
              <a:spLocks noChangeShapeType="1"/>
            </p:cNvSpPr>
            <p:nvPr/>
          </p:nvSpPr>
          <p:spPr bwMode="auto">
            <a:xfrm flipV="1">
              <a:off x="3838" y="2497"/>
              <a:ext cx="1" cy="16"/>
            </a:xfrm>
            <a:prstGeom prst="line">
              <a:avLst/>
            </a:prstGeom>
            <a:noFill/>
            <a:ln w="1588">
              <a:solidFill>
                <a:srgbClr val="000000"/>
              </a:solidFill>
              <a:round/>
              <a:headEnd/>
              <a:tailEnd/>
            </a:ln>
          </p:spPr>
          <p:txBody>
            <a:bodyPr/>
            <a:lstStyle/>
            <a:p>
              <a:endParaRPr lang="en-US" sz="1400" i="0"/>
            </a:p>
          </p:txBody>
        </p:sp>
        <p:sp>
          <p:nvSpPr>
            <p:cNvPr id="167" name="Line 155"/>
            <p:cNvSpPr>
              <a:spLocks noChangeShapeType="1"/>
            </p:cNvSpPr>
            <p:nvPr/>
          </p:nvSpPr>
          <p:spPr bwMode="auto">
            <a:xfrm flipV="1">
              <a:off x="3966" y="2497"/>
              <a:ext cx="1" cy="16"/>
            </a:xfrm>
            <a:prstGeom prst="line">
              <a:avLst/>
            </a:prstGeom>
            <a:noFill/>
            <a:ln w="1588">
              <a:solidFill>
                <a:srgbClr val="000000"/>
              </a:solidFill>
              <a:round/>
              <a:headEnd/>
              <a:tailEnd/>
            </a:ln>
          </p:spPr>
          <p:txBody>
            <a:bodyPr/>
            <a:lstStyle/>
            <a:p>
              <a:endParaRPr lang="en-US" sz="1400" i="0"/>
            </a:p>
          </p:txBody>
        </p:sp>
        <p:sp>
          <p:nvSpPr>
            <p:cNvPr id="168" name="Line 156"/>
            <p:cNvSpPr>
              <a:spLocks noChangeShapeType="1"/>
            </p:cNvSpPr>
            <p:nvPr/>
          </p:nvSpPr>
          <p:spPr bwMode="auto">
            <a:xfrm flipV="1">
              <a:off x="4093" y="2497"/>
              <a:ext cx="1" cy="16"/>
            </a:xfrm>
            <a:prstGeom prst="line">
              <a:avLst/>
            </a:prstGeom>
            <a:noFill/>
            <a:ln w="1588">
              <a:solidFill>
                <a:srgbClr val="000000"/>
              </a:solidFill>
              <a:round/>
              <a:headEnd/>
              <a:tailEnd/>
            </a:ln>
          </p:spPr>
          <p:txBody>
            <a:bodyPr/>
            <a:lstStyle/>
            <a:p>
              <a:endParaRPr lang="en-US" sz="1400" i="0"/>
            </a:p>
          </p:txBody>
        </p:sp>
        <p:sp>
          <p:nvSpPr>
            <p:cNvPr id="169" name="Line 157"/>
            <p:cNvSpPr>
              <a:spLocks noChangeShapeType="1"/>
            </p:cNvSpPr>
            <p:nvPr/>
          </p:nvSpPr>
          <p:spPr bwMode="auto">
            <a:xfrm flipV="1">
              <a:off x="4220" y="2497"/>
              <a:ext cx="1" cy="16"/>
            </a:xfrm>
            <a:prstGeom prst="line">
              <a:avLst/>
            </a:prstGeom>
            <a:noFill/>
            <a:ln w="1588">
              <a:solidFill>
                <a:srgbClr val="000000"/>
              </a:solidFill>
              <a:round/>
              <a:headEnd/>
              <a:tailEnd/>
            </a:ln>
          </p:spPr>
          <p:txBody>
            <a:bodyPr/>
            <a:lstStyle/>
            <a:p>
              <a:endParaRPr lang="en-US" sz="1400" i="0"/>
            </a:p>
          </p:txBody>
        </p:sp>
        <p:sp>
          <p:nvSpPr>
            <p:cNvPr id="170" name="Line 158"/>
            <p:cNvSpPr>
              <a:spLocks noChangeShapeType="1"/>
            </p:cNvSpPr>
            <p:nvPr/>
          </p:nvSpPr>
          <p:spPr bwMode="auto">
            <a:xfrm flipV="1">
              <a:off x="4474" y="2497"/>
              <a:ext cx="1" cy="16"/>
            </a:xfrm>
            <a:prstGeom prst="line">
              <a:avLst/>
            </a:prstGeom>
            <a:noFill/>
            <a:ln w="1588">
              <a:solidFill>
                <a:srgbClr val="000000"/>
              </a:solidFill>
              <a:round/>
              <a:headEnd/>
              <a:tailEnd/>
            </a:ln>
          </p:spPr>
          <p:txBody>
            <a:bodyPr/>
            <a:lstStyle/>
            <a:p>
              <a:endParaRPr lang="en-US" sz="1400" i="0"/>
            </a:p>
          </p:txBody>
        </p:sp>
        <p:sp>
          <p:nvSpPr>
            <p:cNvPr id="171" name="Line 159"/>
            <p:cNvSpPr>
              <a:spLocks noChangeShapeType="1"/>
            </p:cNvSpPr>
            <p:nvPr/>
          </p:nvSpPr>
          <p:spPr bwMode="auto">
            <a:xfrm flipV="1">
              <a:off x="4600" y="2497"/>
              <a:ext cx="1" cy="16"/>
            </a:xfrm>
            <a:prstGeom prst="line">
              <a:avLst/>
            </a:prstGeom>
            <a:noFill/>
            <a:ln w="1588">
              <a:solidFill>
                <a:srgbClr val="000000"/>
              </a:solidFill>
              <a:round/>
              <a:headEnd/>
              <a:tailEnd/>
            </a:ln>
          </p:spPr>
          <p:txBody>
            <a:bodyPr/>
            <a:lstStyle/>
            <a:p>
              <a:endParaRPr lang="en-US" sz="1400" i="0"/>
            </a:p>
          </p:txBody>
        </p:sp>
        <p:sp>
          <p:nvSpPr>
            <p:cNvPr id="172" name="Line 160"/>
            <p:cNvSpPr>
              <a:spLocks noChangeShapeType="1"/>
            </p:cNvSpPr>
            <p:nvPr/>
          </p:nvSpPr>
          <p:spPr bwMode="auto">
            <a:xfrm flipV="1">
              <a:off x="4727" y="2497"/>
              <a:ext cx="1" cy="16"/>
            </a:xfrm>
            <a:prstGeom prst="line">
              <a:avLst/>
            </a:prstGeom>
            <a:noFill/>
            <a:ln w="1588">
              <a:solidFill>
                <a:srgbClr val="000000"/>
              </a:solidFill>
              <a:round/>
              <a:headEnd/>
              <a:tailEnd/>
            </a:ln>
          </p:spPr>
          <p:txBody>
            <a:bodyPr/>
            <a:lstStyle/>
            <a:p>
              <a:endParaRPr lang="en-US" sz="1400" i="0"/>
            </a:p>
          </p:txBody>
        </p:sp>
        <p:sp>
          <p:nvSpPr>
            <p:cNvPr id="173" name="Line 161"/>
            <p:cNvSpPr>
              <a:spLocks noChangeShapeType="1"/>
            </p:cNvSpPr>
            <p:nvPr/>
          </p:nvSpPr>
          <p:spPr bwMode="auto">
            <a:xfrm flipV="1">
              <a:off x="4854" y="2497"/>
              <a:ext cx="1" cy="16"/>
            </a:xfrm>
            <a:prstGeom prst="line">
              <a:avLst/>
            </a:prstGeom>
            <a:noFill/>
            <a:ln w="1588">
              <a:solidFill>
                <a:srgbClr val="000000"/>
              </a:solidFill>
              <a:round/>
              <a:headEnd/>
              <a:tailEnd/>
            </a:ln>
          </p:spPr>
          <p:txBody>
            <a:bodyPr/>
            <a:lstStyle/>
            <a:p>
              <a:endParaRPr lang="en-US" sz="1400" i="0"/>
            </a:p>
          </p:txBody>
        </p:sp>
        <p:sp>
          <p:nvSpPr>
            <p:cNvPr id="174" name="Line 162"/>
            <p:cNvSpPr>
              <a:spLocks noChangeShapeType="1"/>
            </p:cNvSpPr>
            <p:nvPr/>
          </p:nvSpPr>
          <p:spPr bwMode="auto">
            <a:xfrm flipV="1">
              <a:off x="5109" y="2497"/>
              <a:ext cx="1" cy="16"/>
            </a:xfrm>
            <a:prstGeom prst="line">
              <a:avLst/>
            </a:prstGeom>
            <a:noFill/>
            <a:ln w="1588">
              <a:solidFill>
                <a:srgbClr val="000000"/>
              </a:solidFill>
              <a:round/>
              <a:headEnd/>
              <a:tailEnd/>
            </a:ln>
          </p:spPr>
          <p:txBody>
            <a:bodyPr/>
            <a:lstStyle/>
            <a:p>
              <a:endParaRPr lang="en-US" sz="1400" i="0"/>
            </a:p>
          </p:txBody>
        </p:sp>
        <p:sp>
          <p:nvSpPr>
            <p:cNvPr id="175" name="Line 163"/>
            <p:cNvSpPr>
              <a:spLocks noChangeShapeType="1"/>
            </p:cNvSpPr>
            <p:nvPr/>
          </p:nvSpPr>
          <p:spPr bwMode="auto">
            <a:xfrm flipV="1">
              <a:off x="5236" y="2497"/>
              <a:ext cx="1" cy="16"/>
            </a:xfrm>
            <a:prstGeom prst="line">
              <a:avLst/>
            </a:prstGeom>
            <a:noFill/>
            <a:ln w="1588">
              <a:solidFill>
                <a:srgbClr val="000000"/>
              </a:solidFill>
              <a:round/>
              <a:headEnd/>
              <a:tailEnd/>
            </a:ln>
          </p:spPr>
          <p:txBody>
            <a:bodyPr/>
            <a:lstStyle/>
            <a:p>
              <a:endParaRPr lang="en-US" sz="1400" i="0"/>
            </a:p>
          </p:txBody>
        </p:sp>
        <p:sp>
          <p:nvSpPr>
            <p:cNvPr id="176" name="Line 164"/>
            <p:cNvSpPr>
              <a:spLocks noChangeShapeType="1"/>
            </p:cNvSpPr>
            <p:nvPr/>
          </p:nvSpPr>
          <p:spPr bwMode="auto">
            <a:xfrm flipV="1">
              <a:off x="5363" y="2497"/>
              <a:ext cx="1" cy="16"/>
            </a:xfrm>
            <a:prstGeom prst="line">
              <a:avLst/>
            </a:prstGeom>
            <a:noFill/>
            <a:ln w="1588">
              <a:solidFill>
                <a:srgbClr val="000000"/>
              </a:solidFill>
              <a:round/>
              <a:headEnd/>
              <a:tailEnd/>
            </a:ln>
          </p:spPr>
          <p:txBody>
            <a:bodyPr/>
            <a:lstStyle/>
            <a:p>
              <a:endParaRPr lang="en-US" sz="1400" i="0"/>
            </a:p>
          </p:txBody>
        </p:sp>
        <p:sp>
          <p:nvSpPr>
            <p:cNvPr id="177" name="Line 165"/>
            <p:cNvSpPr>
              <a:spLocks noChangeShapeType="1"/>
            </p:cNvSpPr>
            <p:nvPr/>
          </p:nvSpPr>
          <p:spPr bwMode="auto">
            <a:xfrm flipV="1">
              <a:off x="5490" y="2497"/>
              <a:ext cx="1" cy="16"/>
            </a:xfrm>
            <a:prstGeom prst="line">
              <a:avLst/>
            </a:prstGeom>
            <a:noFill/>
            <a:ln w="1588">
              <a:solidFill>
                <a:srgbClr val="000000"/>
              </a:solidFill>
              <a:round/>
              <a:headEnd/>
              <a:tailEnd/>
            </a:ln>
          </p:spPr>
          <p:txBody>
            <a:bodyPr/>
            <a:lstStyle/>
            <a:p>
              <a:endParaRPr lang="en-US" sz="1400" i="0"/>
            </a:p>
          </p:txBody>
        </p:sp>
        <p:sp>
          <p:nvSpPr>
            <p:cNvPr id="178" name="Rectangle 166"/>
            <p:cNvSpPr>
              <a:spLocks noChangeArrowheads="1"/>
            </p:cNvSpPr>
            <p:nvPr/>
          </p:nvSpPr>
          <p:spPr bwMode="auto">
            <a:xfrm>
              <a:off x="4123" y="2701"/>
              <a:ext cx="111" cy="194"/>
            </a:xfrm>
            <a:prstGeom prst="rect">
              <a:avLst/>
            </a:prstGeom>
            <a:noFill/>
            <a:ln w="9525">
              <a:noFill/>
              <a:miter lim="800000"/>
              <a:headEnd/>
              <a:tailEnd/>
            </a:ln>
          </p:spPr>
          <p:txBody>
            <a:bodyPr wrap="none" lIns="0" tIns="0" rIns="0" bIns="0">
              <a:spAutoFit/>
            </a:bodyPr>
            <a:lstStyle/>
            <a:p>
              <a:pPr defTabSz="914400"/>
              <a:r>
                <a:rPr lang="en-US" sz="1800" i="0">
                  <a:solidFill>
                    <a:srgbClr val="000000"/>
                  </a:solidFill>
                  <a:latin typeface="Symbol" pitchFamily="18" charset="2"/>
                </a:rPr>
                <a:t>w</a:t>
              </a:r>
              <a:endParaRPr lang="en-US" sz="1800" i="0"/>
            </a:p>
          </p:txBody>
        </p:sp>
        <p:sp>
          <p:nvSpPr>
            <p:cNvPr id="179" name="Rectangle 167"/>
            <p:cNvSpPr>
              <a:spLocks noChangeArrowheads="1"/>
            </p:cNvSpPr>
            <p:nvPr/>
          </p:nvSpPr>
          <p:spPr bwMode="auto">
            <a:xfrm>
              <a:off x="4216" y="2798"/>
              <a:ext cx="37" cy="86"/>
            </a:xfrm>
            <a:prstGeom prst="rect">
              <a:avLst/>
            </a:prstGeom>
            <a:noFill/>
            <a:ln w="9525">
              <a:noFill/>
              <a:miter lim="800000"/>
              <a:headEnd/>
              <a:tailEnd/>
            </a:ln>
          </p:spPr>
          <p:txBody>
            <a:bodyPr wrap="none" lIns="0" tIns="0" rIns="0" bIns="0">
              <a:spAutoFit/>
            </a:bodyPr>
            <a:lstStyle/>
            <a:p>
              <a:pPr defTabSz="914400"/>
              <a:r>
                <a:rPr lang="en-US" sz="800" i="0">
                  <a:solidFill>
                    <a:srgbClr val="000000"/>
                  </a:solidFill>
                  <a:latin typeface="Symbol" pitchFamily="18" charset="2"/>
                </a:rPr>
                <a:t>f</a:t>
              </a:r>
              <a:endParaRPr lang="en-US" sz="1800" i="0"/>
            </a:p>
          </p:txBody>
        </p:sp>
        <p:sp>
          <p:nvSpPr>
            <p:cNvPr id="180" name="Rectangle 168"/>
            <p:cNvSpPr>
              <a:spLocks noChangeArrowheads="1"/>
            </p:cNvSpPr>
            <p:nvPr/>
          </p:nvSpPr>
          <p:spPr bwMode="auto">
            <a:xfrm>
              <a:off x="4272" y="2715"/>
              <a:ext cx="45" cy="194"/>
            </a:xfrm>
            <a:prstGeom prst="rect">
              <a:avLst/>
            </a:prstGeom>
            <a:noFill/>
            <a:ln w="9525">
              <a:noFill/>
              <a:miter lim="800000"/>
              <a:headEnd/>
              <a:tailEnd/>
            </a:ln>
          </p:spPr>
          <p:txBody>
            <a:bodyPr wrap="none" lIns="0" tIns="0" rIns="0" bIns="0">
              <a:spAutoFit/>
            </a:bodyPr>
            <a:lstStyle/>
            <a:p>
              <a:pPr defTabSz="914400"/>
              <a:r>
                <a:rPr lang="en-US" sz="1800" i="0">
                  <a:solidFill>
                    <a:srgbClr val="000000"/>
                  </a:solidFill>
                  <a:latin typeface="Myriad Roman"/>
                </a:rPr>
                <a:t>/</a:t>
              </a:r>
              <a:endParaRPr lang="en-US" sz="1800" i="0"/>
            </a:p>
          </p:txBody>
        </p:sp>
        <p:sp>
          <p:nvSpPr>
            <p:cNvPr id="181" name="Rectangle 169"/>
            <p:cNvSpPr>
              <a:spLocks noChangeArrowheads="1"/>
            </p:cNvSpPr>
            <p:nvPr/>
          </p:nvSpPr>
          <p:spPr bwMode="auto">
            <a:xfrm>
              <a:off x="4322" y="2701"/>
              <a:ext cx="111" cy="194"/>
            </a:xfrm>
            <a:prstGeom prst="rect">
              <a:avLst/>
            </a:prstGeom>
            <a:noFill/>
            <a:ln w="9525">
              <a:noFill/>
              <a:miter lim="800000"/>
              <a:headEnd/>
              <a:tailEnd/>
            </a:ln>
          </p:spPr>
          <p:txBody>
            <a:bodyPr wrap="none" lIns="0" tIns="0" rIns="0" bIns="0">
              <a:spAutoFit/>
            </a:bodyPr>
            <a:lstStyle/>
            <a:p>
              <a:pPr defTabSz="914400"/>
              <a:r>
                <a:rPr lang="en-US" sz="1800" i="0">
                  <a:solidFill>
                    <a:srgbClr val="000000"/>
                  </a:solidFill>
                  <a:latin typeface="Symbol" pitchFamily="18" charset="2"/>
                </a:rPr>
                <a:t>w</a:t>
              </a:r>
              <a:endParaRPr lang="en-US" sz="1800" i="0"/>
            </a:p>
          </p:txBody>
        </p:sp>
        <p:sp>
          <p:nvSpPr>
            <p:cNvPr id="182" name="Rectangle 170"/>
            <p:cNvSpPr>
              <a:spLocks noChangeArrowheads="1"/>
            </p:cNvSpPr>
            <p:nvPr/>
          </p:nvSpPr>
          <p:spPr bwMode="auto">
            <a:xfrm>
              <a:off x="4418" y="2798"/>
              <a:ext cx="37" cy="86"/>
            </a:xfrm>
            <a:prstGeom prst="rect">
              <a:avLst/>
            </a:prstGeom>
            <a:noFill/>
            <a:ln w="9525">
              <a:noFill/>
              <a:miter lim="800000"/>
              <a:headEnd/>
              <a:tailEnd/>
            </a:ln>
          </p:spPr>
          <p:txBody>
            <a:bodyPr wrap="none" lIns="0" tIns="0" rIns="0" bIns="0">
              <a:spAutoFit/>
            </a:bodyPr>
            <a:lstStyle/>
            <a:p>
              <a:pPr defTabSz="914400"/>
              <a:r>
                <a:rPr lang="en-US" sz="800" i="0">
                  <a:solidFill>
                    <a:srgbClr val="000000"/>
                  </a:solidFill>
                  <a:latin typeface="Symbol" pitchFamily="18" charset="2"/>
                </a:rPr>
                <a:t>f</a:t>
              </a:r>
              <a:endParaRPr lang="en-US" sz="1800" i="0"/>
            </a:p>
          </p:txBody>
        </p:sp>
        <p:sp>
          <p:nvSpPr>
            <p:cNvPr id="183" name="Rectangle 171"/>
            <p:cNvSpPr>
              <a:spLocks noChangeArrowheads="1"/>
            </p:cNvSpPr>
            <p:nvPr/>
          </p:nvSpPr>
          <p:spPr bwMode="auto">
            <a:xfrm>
              <a:off x="4466" y="2724"/>
              <a:ext cx="125" cy="86"/>
            </a:xfrm>
            <a:prstGeom prst="rect">
              <a:avLst/>
            </a:prstGeom>
            <a:noFill/>
            <a:ln w="9525">
              <a:noFill/>
              <a:miter lim="800000"/>
              <a:headEnd/>
              <a:tailEnd/>
            </a:ln>
          </p:spPr>
          <p:txBody>
            <a:bodyPr wrap="none" lIns="0" tIns="0" rIns="0" bIns="0">
              <a:spAutoFit/>
            </a:bodyPr>
            <a:lstStyle/>
            <a:p>
              <a:pPr defTabSz="914400"/>
              <a:r>
                <a:rPr lang="en-US" sz="800" i="0">
                  <a:solidFill>
                    <a:srgbClr val="000000"/>
                  </a:solidFill>
                  <a:latin typeface="Myriad Roman"/>
                </a:rPr>
                <a:t>exp</a:t>
              </a:r>
              <a:endParaRPr lang="en-US" sz="1800" i="0"/>
            </a:p>
          </p:txBody>
        </p:sp>
        <p:sp>
          <p:nvSpPr>
            <p:cNvPr id="184" name="Line 172"/>
            <p:cNvSpPr>
              <a:spLocks noChangeShapeType="1"/>
            </p:cNvSpPr>
            <p:nvPr/>
          </p:nvSpPr>
          <p:spPr bwMode="auto">
            <a:xfrm flipV="1">
              <a:off x="3077" y="987"/>
              <a:ext cx="1" cy="1526"/>
            </a:xfrm>
            <a:prstGeom prst="line">
              <a:avLst/>
            </a:prstGeom>
            <a:noFill/>
            <a:ln w="1588">
              <a:solidFill>
                <a:srgbClr val="000000"/>
              </a:solidFill>
              <a:round/>
              <a:headEnd/>
              <a:tailEnd/>
            </a:ln>
          </p:spPr>
          <p:txBody>
            <a:bodyPr/>
            <a:lstStyle/>
            <a:p>
              <a:endParaRPr lang="en-US" sz="1400" i="0"/>
            </a:p>
          </p:txBody>
        </p:sp>
        <p:sp>
          <p:nvSpPr>
            <p:cNvPr id="185" name="Line 173"/>
            <p:cNvSpPr>
              <a:spLocks noChangeShapeType="1"/>
            </p:cNvSpPr>
            <p:nvPr/>
          </p:nvSpPr>
          <p:spPr bwMode="auto">
            <a:xfrm>
              <a:off x="3077" y="2513"/>
              <a:ext cx="51" cy="1"/>
            </a:xfrm>
            <a:prstGeom prst="line">
              <a:avLst/>
            </a:prstGeom>
            <a:noFill/>
            <a:ln w="1588">
              <a:solidFill>
                <a:srgbClr val="000000"/>
              </a:solidFill>
              <a:round/>
              <a:headEnd/>
              <a:tailEnd/>
            </a:ln>
          </p:spPr>
          <p:txBody>
            <a:bodyPr/>
            <a:lstStyle/>
            <a:p>
              <a:endParaRPr lang="en-US" sz="1400" i="0"/>
            </a:p>
          </p:txBody>
        </p:sp>
        <p:sp>
          <p:nvSpPr>
            <p:cNvPr id="186" name="Rectangle 174"/>
            <p:cNvSpPr>
              <a:spLocks noChangeArrowheads="1"/>
            </p:cNvSpPr>
            <p:nvPr/>
          </p:nvSpPr>
          <p:spPr bwMode="auto">
            <a:xfrm>
              <a:off x="2816" y="2387"/>
              <a:ext cx="278" cy="194"/>
            </a:xfrm>
            <a:prstGeom prst="rect">
              <a:avLst/>
            </a:prstGeom>
            <a:noFill/>
            <a:ln w="9525">
              <a:noFill/>
              <a:miter lim="800000"/>
              <a:headEnd/>
              <a:tailEnd/>
            </a:ln>
          </p:spPr>
          <p:txBody>
            <a:bodyPr wrap="none" lIns="0" tIns="0" rIns="0" bIns="0">
              <a:spAutoFit/>
            </a:bodyPr>
            <a:lstStyle/>
            <a:p>
              <a:pPr defTabSz="914400"/>
              <a:r>
                <a:rPr lang="en-US" sz="1800" i="0">
                  <a:solidFill>
                    <a:srgbClr val="000000"/>
                  </a:solidFill>
                  <a:latin typeface="Myriad Roman"/>
                </a:rPr>
                <a:t>-0.4</a:t>
              </a:r>
              <a:endParaRPr lang="en-US" sz="1800" i="0"/>
            </a:p>
          </p:txBody>
        </p:sp>
        <p:sp>
          <p:nvSpPr>
            <p:cNvPr id="187" name="Line 175"/>
            <p:cNvSpPr>
              <a:spLocks noChangeShapeType="1"/>
            </p:cNvSpPr>
            <p:nvPr/>
          </p:nvSpPr>
          <p:spPr bwMode="auto">
            <a:xfrm>
              <a:off x="3077" y="2208"/>
              <a:ext cx="51" cy="1"/>
            </a:xfrm>
            <a:prstGeom prst="line">
              <a:avLst/>
            </a:prstGeom>
            <a:noFill/>
            <a:ln w="1588">
              <a:solidFill>
                <a:srgbClr val="000000"/>
              </a:solidFill>
              <a:round/>
              <a:headEnd/>
              <a:tailEnd/>
            </a:ln>
          </p:spPr>
          <p:txBody>
            <a:bodyPr/>
            <a:lstStyle/>
            <a:p>
              <a:endParaRPr lang="en-US" sz="1400" i="0"/>
            </a:p>
          </p:txBody>
        </p:sp>
        <p:sp>
          <p:nvSpPr>
            <p:cNvPr id="188" name="Rectangle 176"/>
            <p:cNvSpPr>
              <a:spLocks noChangeArrowheads="1"/>
            </p:cNvSpPr>
            <p:nvPr/>
          </p:nvSpPr>
          <p:spPr bwMode="auto">
            <a:xfrm>
              <a:off x="2816" y="2129"/>
              <a:ext cx="278" cy="194"/>
            </a:xfrm>
            <a:prstGeom prst="rect">
              <a:avLst/>
            </a:prstGeom>
            <a:noFill/>
            <a:ln w="9525">
              <a:noFill/>
              <a:miter lim="800000"/>
              <a:headEnd/>
              <a:tailEnd/>
            </a:ln>
          </p:spPr>
          <p:txBody>
            <a:bodyPr wrap="none" lIns="0" tIns="0" rIns="0" bIns="0">
              <a:spAutoFit/>
            </a:bodyPr>
            <a:lstStyle/>
            <a:p>
              <a:pPr defTabSz="914400"/>
              <a:r>
                <a:rPr lang="en-US" sz="1800" i="0">
                  <a:solidFill>
                    <a:srgbClr val="000000"/>
                  </a:solidFill>
                  <a:latin typeface="Myriad Roman"/>
                </a:rPr>
                <a:t>-0.3</a:t>
              </a:r>
              <a:endParaRPr lang="en-US" sz="1800" i="0"/>
            </a:p>
          </p:txBody>
        </p:sp>
        <p:sp>
          <p:nvSpPr>
            <p:cNvPr id="189" name="Line 177"/>
            <p:cNvSpPr>
              <a:spLocks noChangeShapeType="1"/>
            </p:cNvSpPr>
            <p:nvPr/>
          </p:nvSpPr>
          <p:spPr bwMode="auto">
            <a:xfrm>
              <a:off x="3077" y="1902"/>
              <a:ext cx="51" cy="1"/>
            </a:xfrm>
            <a:prstGeom prst="line">
              <a:avLst/>
            </a:prstGeom>
            <a:noFill/>
            <a:ln w="1588">
              <a:solidFill>
                <a:srgbClr val="000000"/>
              </a:solidFill>
              <a:round/>
              <a:headEnd/>
              <a:tailEnd/>
            </a:ln>
          </p:spPr>
          <p:txBody>
            <a:bodyPr/>
            <a:lstStyle/>
            <a:p>
              <a:endParaRPr lang="en-US" sz="1400" i="0"/>
            </a:p>
          </p:txBody>
        </p:sp>
        <p:sp>
          <p:nvSpPr>
            <p:cNvPr id="190" name="Rectangle 178"/>
            <p:cNvSpPr>
              <a:spLocks noChangeArrowheads="1"/>
            </p:cNvSpPr>
            <p:nvPr/>
          </p:nvSpPr>
          <p:spPr bwMode="auto">
            <a:xfrm>
              <a:off x="2816" y="1823"/>
              <a:ext cx="278" cy="194"/>
            </a:xfrm>
            <a:prstGeom prst="rect">
              <a:avLst/>
            </a:prstGeom>
            <a:noFill/>
            <a:ln w="9525">
              <a:noFill/>
              <a:miter lim="800000"/>
              <a:headEnd/>
              <a:tailEnd/>
            </a:ln>
          </p:spPr>
          <p:txBody>
            <a:bodyPr wrap="none" lIns="0" tIns="0" rIns="0" bIns="0">
              <a:spAutoFit/>
            </a:bodyPr>
            <a:lstStyle/>
            <a:p>
              <a:pPr defTabSz="914400"/>
              <a:r>
                <a:rPr lang="en-US" sz="1800" i="0">
                  <a:solidFill>
                    <a:srgbClr val="000000"/>
                  </a:solidFill>
                  <a:latin typeface="Myriad Roman"/>
                </a:rPr>
                <a:t>-0.2</a:t>
              </a:r>
              <a:endParaRPr lang="en-US" sz="1800" i="0"/>
            </a:p>
          </p:txBody>
        </p:sp>
        <p:sp>
          <p:nvSpPr>
            <p:cNvPr id="191" name="Line 179"/>
            <p:cNvSpPr>
              <a:spLocks noChangeShapeType="1"/>
            </p:cNvSpPr>
            <p:nvPr/>
          </p:nvSpPr>
          <p:spPr bwMode="auto">
            <a:xfrm>
              <a:off x="3077" y="1597"/>
              <a:ext cx="51" cy="1"/>
            </a:xfrm>
            <a:prstGeom prst="line">
              <a:avLst/>
            </a:prstGeom>
            <a:noFill/>
            <a:ln w="1588">
              <a:solidFill>
                <a:srgbClr val="000000"/>
              </a:solidFill>
              <a:round/>
              <a:headEnd/>
              <a:tailEnd/>
            </a:ln>
          </p:spPr>
          <p:txBody>
            <a:bodyPr/>
            <a:lstStyle/>
            <a:p>
              <a:endParaRPr lang="en-US" sz="1400" i="0"/>
            </a:p>
          </p:txBody>
        </p:sp>
        <p:sp>
          <p:nvSpPr>
            <p:cNvPr id="192" name="Rectangle 180"/>
            <p:cNvSpPr>
              <a:spLocks noChangeArrowheads="1"/>
            </p:cNvSpPr>
            <p:nvPr/>
          </p:nvSpPr>
          <p:spPr bwMode="auto">
            <a:xfrm>
              <a:off x="2816" y="1518"/>
              <a:ext cx="278" cy="194"/>
            </a:xfrm>
            <a:prstGeom prst="rect">
              <a:avLst/>
            </a:prstGeom>
            <a:noFill/>
            <a:ln w="9525">
              <a:noFill/>
              <a:miter lim="800000"/>
              <a:headEnd/>
              <a:tailEnd/>
            </a:ln>
          </p:spPr>
          <p:txBody>
            <a:bodyPr wrap="none" lIns="0" tIns="0" rIns="0" bIns="0">
              <a:spAutoFit/>
            </a:bodyPr>
            <a:lstStyle/>
            <a:p>
              <a:pPr defTabSz="914400"/>
              <a:r>
                <a:rPr lang="en-US" sz="1800" i="0">
                  <a:solidFill>
                    <a:srgbClr val="000000"/>
                  </a:solidFill>
                  <a:latin typeface="Myriad Roman"/>
                </a:rPr>
                <a:t>-0.1</a:t>
              </a:r>
              <a:endParaRPr lang="en-US" sz="1800" i="0"/>
            </a:p>
          </p:txBody>
        </p:sp>
        <p:sp>
          <p:nvSpPr>
            <p:cNvPr id="193" name="Line 181"/>
            <p:cNvSpPr>
              <a:spLocks noChangeShapeType="1"/>
            </p:cNvSpPr>
            <p:nvPr/>
          </p:nvSpPr>
          <p:spPr bwMode="auto">
            <a:xfrm>
              <a:off x="3077" y="1292"/>
              <a:ext cx="51" cy="1"/>
            </a:xfrm>
            <a:prstGeom prst="line">
              <a:avLst/>
            </a:prstGeom>
            <a:noFill/>
            <a:ln w="1588">
              <a:solidFill>
                <a:srgbClr val="000000"/>
              </a:solidFill>
              <a:round/>
              <a:headEnd/>
              <a:tailEnd/>
            </a:ln>
          </p:spPr>
          <p:txBody>
            <a:bodyPr/>
            <a:lstStyle/>
            <a:p>
              <a:endParaRPr lang="en-US" sz="1400" i="0"/>
            </a:p>
          </p:txBody>
        </p:sp>
        <p:sp>
          <p:nvSpPr>
            <p:cNvPr id="194" name="Rectangle 182"/>
            <p:cNvSpPr>
              <a:spLocks noChangeArrowheads="1"/>
            </p:cNvSpPr>
            <p:nvPr/>
          </p:nvSpPr>
          <p:spPr bwMode="auto">
            <a:xfrm>
              <a:off x="2862" y="1213"/>
              <a:ext cx="224" cy="194"/>
            </a:xfrm>
            <a:prstGeom prst="rect">
              <a:avLst/>
            </a:prstGeom>
            <a:noFill/>
            <a:ln w="9525">
              <a:noFill/>
              <a:miter lim="800000"/>
              <a:headEnd/>
              <a:tailEnd/>
            </a:ln>
          </p:spPr>
          <p:txBody>
            <a:bodyPr wrap="none" lIns="0" tIns="0" rIns="0" bIns="0">
              <a:spAutoFit/>
            </a:bodyPr>
            <a:lstStyle/>
            <a:p>
              <a:pPr defTabSz="914400"/>
              <a:r>
                <a:rPr lang="en-US" sz="1800" i="0">
                  <a:solidFill>
                    <a:srgbClr val="000000"/>
                  </a:solidFill>
                  <a:latin typeface="Myriad Roman"/>
                </a:rPr>
                <a:t>0.0</a:t>
              </a:r>
              <a:endParaRPr lang="en-US" sz="1800" i="0"/>
            </a:p>
          </p:txBody>
        </p:sp>
        <p:sp>
          <p:nvSpPr>
            <p:cNvPr id="195" name="Line 183"/>
            <p:cNvSpPr>
              <a:spLocks noChangeShapeType="1"/>
            </p:cNvSpPr>
            <p:nvPr/>
          </p:nvSpPr>
          <p:spPr bwMode="auto">
            <a:xfrm>
              <a:off x="3077" y="987"/>
              <a:ext cx="51" cy="1"/>
            </a:xfrm>
            <a:prstGeom prst="line">
              <a:avLst/>
            </a:prstGeom>
            <a:noFill/>
            <a:ln w="1588">
              <a:solidFill>
                <a:srgbClr val="000000"/>
              </a:solidFill>
              <a:round/>
              <a:headEnd/>
              <a:tailEnd/>
            </a:ln>
          </p:spPr>
          <p:txBody>
            <a:bodyPr/>
            <a:lstStyle/>
            <a:p>
              <a:endParaRPr lang="en-US" sz="1400" i="0"/>
            </a:p>
          </p:txBody>
        </p:sp>
        <p:sp>
          <p:nvSpPr>
            <p:cNvPr id="196" name="Rectangle 184"/>
            <p:cNvSpPr>
              <a:spLocks noChangeArrowheads="1"/>
            </p:cNvSpPr>
            <p:nvPr/>
          </p:nvSpPr>
          <p:spPr bwMode="auto">
            <a:xfrm>
              <a:off x="2862" y="943"/>
              <a:ext cx="224" cy="194"/>
            </a:xfrm>
            <a:prstGeom prst="rect">
              <a:avLst/>
            </a:prstGeom>
            <a:noFill/>
            <a:ln w="9525">
              <a:noFill/>
              <a:miter lim="800000"/>
              <a:headEnd/>
              <a:tailEnd/>
            </a:ln>
          </p:spPr>
          <p:txBody>
            <a:bodyPr wrap="none" lIns="0" tIns="0" rIns="0" bIns="0">
              <a:spAutoFit/>
            </a:bodyPr>
            <a:lstStyle/>
            <a:p>
              <a:pPr defTabSz="914400"/>
              <a:r>
                <a:rPr lang="en-US" sz="1800" i="0">
                  <a:solidFill>
                    <a:srgbClr val="000000"/>
                  </a:solidFill>
                  <a:latin typeface="Myriad Roman"/>
                </a:rPr>
                <a:t>0.1</a:t>
              </a:r>
              <a:endParaRPr lang="en-US" sz="1800" i="0"/>
            </a:p>
          </p:txBody>
        </p:sp>
        <p:sp>
          <p:nvSpPr>
            <p:cNvPr id="197" name="Line 185"/>
            <p:cNvSpPr>
              <a:spLocks noChangeShapeType="1"/>
            </p:cNvSpPr>
            <p:nvPr/>
          </p:nvSpPr>
          <p:spPr bwMode="auto">
            <a:xfrm>
              <a:off x="3077" y="2452"/>
              <a:ext cx="25" cy="1"/>
            </a:xfrm>
            <a:prstGeom prst="line">
              <a:avLst/>
            </a:prstGeom>
            <a:noFill/>
            <a:ln w="1588">
              <a:solidFill>
                <a:srgbClr val="000000"/>
              </a:solidFill>
              <a:round/>
              <a:headEnd/>
              <a:tailEnd/>
            </a:ln>
          </p:spPr>
          <p:txBody>
            <a:bodyPr/>
            <a:lstStyle/>
            <a:p>
              <a:endParaRPr lang="en-US" sz="1400" i="0"/>
            </a:p>
          </p:txBody>
        </p:sp>
        <p:sp>
          <p:nvSpPr>
            <p:cNvPr id="198" name="Line 186"/>
            <p:cNvSpPr>
              <a:spLocks noChangeShapeType="1"/>
            </p:cNvSpPr>
            <p:nvPr/>
          </p:nvSpPr>
          <p:spPr bwMode="auto">
            <a:xfrm>
              <a:off x="3077" y="2391"/>
              <a:ext cx="25" cy="1"/>
            </a:xfrm>
            <a:prstGeom prst="line">
              <a:avLst/>
            </a:prstGeom>
            <a:noFill/>
            <a:ln w="1588">
              <a:solidFill>
                <a:srgbClr val="000000"/>
              </a:solidFill>
              <a:round/>
              <a:headEnd/>
              <a:tailEnd/>
            </a:ln>
          </p:spPr>
          <p:txBody>
            <a:bodyPr/>
            <a:lstStyle/>
            <a:p>
              <a:endParaRPr lang="en-US" sz="1400" i="0"/>
            </a:p>
          </p:txBody>
        </p:sp>
        <p:sp>
          <p:nvSpPr>
            <p:cNvPr id="199" name="Line 187"/>
            <p:cNvSpPr>
              <a:spLocks noChangeShapeType="1"/>
            </p:cNvSpPr>
            <p:nvPr/>
          </p:nvSpPr>
          <p:spPr bwMode="auto">
            <a:xfrm>
              <a:off x="3077" y="2329"/>
              <a:ext cx="25" cy="1"/>
            </a:xfrm>
            <a:prstGeom prst="line">
              <a:avLst/>
            </a:prstGeom>
            <a:noFill/>
            <a:ln w="1588">
              <a:solidFill>
                <a:srgbClr val="000000"/>
              </a:solidFill>
              <a:round/>
              <a:headEnd/>
              <a:tailEnd/>
            </a:ln>
          </p:spPr>
          <p:txBody>
            <a:bodyPr/>
            <a:lstStyle/>
            <a:p>
              <a:endParaRPr lang="en-US" sz="1400" i="0"/>
            </a:p>
          </p:txBody>
        </p:sp>
        <p:sp>
          <p:nvSpPr>
            <p:cNvPr id="200" name="Line 188"/>
            <p:cNvSpPr>
              <a:spLocks noChangeShapeType="1"/>
            </p:cNvSpPr>
            <p:nvPr/>
          </p:nvSpPr>
          <p:spPr bwMode="auto">
            <a:xfrm>
              <a:off x="3077" y="2268"/>
              <a:ext cx="25" cy="1"/>
            </a:xfrm>
            <a:prstGeom prst="line">
              <a:avLst/>
            </a:prstGeom>
            <a:noFill/>
            <a:ln w="1588">
              <a:solidFill>
                <a:srgbClr val="000000"/>
              </a:solidFill>
              <a:round/>
              <a:headEnd/>
              <a:tailEnd/>
            </a:ln>
          </p:spPr>
          <p:txBody>
            <a:bodyPr/>
            <a:lstStyle/>
            <a:p>
              <a:endParaRPr lang="en-US" sz="1400" i="0"/>
            </a:p>
          </p:txBody>
        </p:sp>
        <p:sp>
          <p:nvSpPr>
            <p:cNvPr id="201" name="Line 189"/>
            <p:cNvSpPr>
              <a:spLocks noChangeShapeType="1"/>
            </p:cNvSpPr>
            <p:nvPr/>
          </p:nvSpPr>
          <p:spPr bwMode="auto">
            <a:xfrm>
              <a:off x="3077" y="2147"/>
              <a:ext cx="25" cy="1"/>
            </a:xfrm>
            <a:prstGeom prst="line">
              <a:avLst/>
            </a:prstGeom>
            <a:noFill/>
            <a:ln w="1588">
              <a:solidFill>
                <a:srgbClr val="000000"/>
              </a:solidFill>
              <a:round/>
              <a:headEnd/>
              <a:tailEnd/>
            </a:ln>
          </p:spPr>
          <p:txBody>
            <a:bodyPr/>
            <a:lstStyle/>
            <a:p>
              <a:endParaRPr lang="en-US" sz="1400" i="0"/>
            </a:p>
          </p:txBody>
        </p:sp>
        <p:sp>
          <p:nvSpPr>
            <p:cNvPr id="202" name="Line 190"/>
            <p:cNvSpPr>
              <a:spLocks noChangeShapeType="1"/>
            </p:cNvSpPr>
            <p:nvPr/>
          </p:nvSpPr>
          <p:spPr bwMode="auto">
            <a:xfrm>
              <a:off x="3077" y="2086"/>
              <a:ext cx="25" cy="1"/>
            </a:xfrm>
            <a:prstGeom prst="line">
              <a:avLst/>
            </a:prstGeom>
            <a:noFill/>
            <a:ln w="1588">
              <a:solidFill>
                <a:srgbClr val="000000"/>
              </a:solidFill>
              <a:round/>
              <a:headEnd/>
              <a:tailEnd/>
            </a:ln>
          </p:spPr>
          <p:txBody>
            <a:bodyPr/>
            <a:lstStyle/>
            <a:p>
              <a:endParaRPr lang="en-US" sz="1400" i="0"/>
            </a:p>
          </p:txBody>
        </p:sp>
        <p:sp>
          <p:nvSpPr>
            <p:cNvPr id="203" name="Line 191"/>
            <p:cNvSpPr>
              <a:spLocks noChangeShapeType="1"/>
            </p:cNvSpPr>
            <p:nvPr/>
          </p:nvSpPr>
          <p:spPr bwMode="auto">
            <a:xfrm>
              <a:off x="3077" y="2024"/>
              <a:ext cx="25" cy="1"/>
            </a:xfrm>
            <a:prstGeom prst="line">
              <a:avLst/>
            </a:prstGeom>
            <a:noFill/>
            <a:ln w="1588">
              <a:solidFill>
                <a:srgbClr val="000000"/>
              </a:solidFill>
              <a:round/>
              <a:headEnd/>
              <a:tailEnd/>
            </a:ln>
          </p:spPr>
          <p:txBody>
            <a:bodyPr/>
            <a:lstStyle/>
            <a:p>
              <a:endParaRPr lang="en-US" sz="1400" i="0"/>
            </a:p>
          </p:txBody>
        </p:sp>
        <p:sp>
          <p:nvSpPr>
            <p:cNvPr id="204" name="Line 192"/>
            <p:cNvSpPr>
              <a:spLocks noChangeShapeType="1"/>
            </p:cNvSpPr>
            <p:nvPr/>
          </p:nvSpPr>
          <p:spPr bwMode="auto">
            <a:xfrm>
              <a:off x="3077" y="1963"/>
              <a:ext cx="25" cy="1"/>
            </a:xfrm>
            <a:prstGeom prst="line">
              <a:avLst/>
            </a:prstGeom>
            <a:noFill/>
            <a:ln w="1588">
              <a:solidFill>
                <a:srgbClr val="000000"/>
              </a:solidFill>
              <a:round/>
              <a:headEnd/>
              <a:tailEnd/>
            </a:ln>
          </p:spPr>
          <p:txBody>
            <a:bodyPr/>
            <a:lstStyle/>
            <a:p>
              <a:endParaRPr lang="en-US" sz="1400" i="0"/>
            </a:p>
          </p:txBody>
        </p:sp>
        <p:sp>
          <p:nvSpPr>
            <p:cNvPr id="205" name="Line 193"/>
            <p:cNvSpPr>
              <a:spLocks noChangeShapeType="1"/>
            </p:cNvSpPr>
            <p:nvPr/>
          </p:nvSpPr>
          <p:spPr bwMode="auto">
            <a:xfrm>
              <a:off x="3077" y="1842"/>
              <a:ext cx="25" cy="1"/>
            </a:xfrm>
            <a:prstGeom prst="line">
              <a:avLst/>
            </a:prstGeom>
            <a:noFill/>
            <a:ln w="1588">
              <a:solidFill>
                <a:srgbClr val="000000"/>
              </a:solidFill>
              <a:round/>
              <a:headEnd/>
              <a:tailEnd/>
            </a:ln>
          </p:spPr>
          <p:txBody>
            <a:bodyPr/>
            <a:lstStyle/>
            <a:p>
              <a:endParaRPr lang="en-US" sz="1400" i="0"/>
            </a:p>
          </p:txBody>
        </p:sp>
        <p:sp>
          <p:nvSpPr>
            <p:cNvPr id="206" name="Line 194"/>
            <p:cNvSpPr>
              <a:spLocks noChangeShapeType="1"/>
            </p:cNvSpPr>
            <p:nvPr/>
          </p:nvSpPr>
          <p:spPr bwMode="auto">
            <a:xfrm>
              <a:off x="3077" y="1781"/>
              <a:ext cx="25" cy="1"/>
            </a:xfrm>
            <a:prstGeom prst="line">
              <a:avLst/>
            </a:prstGeom>
            <a:noFill/>
            <a:ln w="1588">
              <a:solidFill>
                <a:srgbClr val="000000"/>
              </a:solidFill>
              <a:round/>
              <a:headEnd/>
              <a:tailEnd/>
            </a:ln>
          </p:spPr>
          <p:txBody>
            <a:bodyPr/>
            <a:lstStyle/>
            <a:p>
              <a:endParaRPr lang="en-US" sz="1400" i="0"/>
            </a:p>
          </p:txBody>
        </p:sp>
        <p:sp>
          <p:nvSpPr>
            <p:cNvPr id="207" name="Line 195"/>
            <p:cNvSpPr>
              <a:spLocks noChangeShapeType="1"/>
            </p:cNvSpPr>
            <p:nvPr/>
          </p:nvSpPr>
          <p:spPr bwMode="auto">
            <a:xfrm>
              <a:off x="3077" y="1719"/>
              <a:ext cx="25" cy="1"/>
            </a:xfrm>
            <a:prstGeom prst="line">
              <a:avLst/>
            </a:prstGeom>
            <a:noFill/>
            <a:ln w="1588">
              <a:solidFill>
                <a:srgbClr val="000000"/>
              </a:solidFill>
              <a:round/>
              <a:headEnd/>
              <a:tailEnd/>
            </a:ln>
          </p:spPr>
          <p:txBody>
            <a:bodyPr/>
            <a:lstStyle/>
            <a:p>
              <a:endParaRPr lang="en-US" sz="1400" i="0"/>
            </a:p>
          </p:txBody>
        </p:sp>
        <p:sp>
          <p:nvSpPr>
            <p:cNvPr id="208" name="Line 196"/>
            <p:cNvSpPr>
              <a:spLocks noChangeShapeType="1"/>
            </p:cNvSpPr>
            <p:nvPr/>
          </p:nvSpPr>
          <p:spPr bwMode="auto">
            <a:xfrm>
              <a:off x="3077" y="1658"/>
              <a:ext cx="25" cy="1"/>
            </a:xfrm>
            <a:prstGeom prst="line">
              <a:avLst/>
            </a:prstGeom>
            <a:noFill/>
            <a:ln w="1588">
              <a:solidFill>
                <a:srgbClr val="000000"/>
              </a:solidFill>
              <a:round/>
              <a:headEnd/>
              <a:tailEnd/>
            </a:ln>
          </p:spPr>
          <p:txBody>
            <a:bodyPr/>
            <a:lstStyle/>
            <a:p>
              <a:endParaRPr lang="en-US" sz="1400" i="0"/>
            </a:p>
          </p:txBody>
        </p:sp>
        <p:sp>
          <p:nvSpPr>
            <p:cNvPr id="209" name="Line 197"/>
            <p:cNvSpPr>
              <a:spLocks noChangeShapeType="1"/>
            </p:cNvSpPr>
            <p:nvPr/>
          </p:nvSpPr>
          <p:spPr bwMode="auto">
            <a:xfrm>
              <a:off x="3077" y="1536"/>
              <a:ext cx="25" cy="1"/>
            </a:xfrm>
            <a:prstGeom prst="line">
              <a:avLst/>
            </a:prstGeom>
            <a:noFill/>
            <a:ln w="1588">
              <a:solidFill>
                <a:srgbClr val="000000"/>
              </a:solidFill>
              <a:round/>
              <a:headEnd/>
              <a:tailEnd/>
            </a:ln>
          </p:spPr>
          <p:txBody>
            <a:bodyPr/>
            <a:lstStyle/>
            <a:p>
              <a:endParaRPr lang="en-US" sz="1400" i="0"/>
            </a:p>
          </p:txBody>
        </p:sp>
        <p:sp>
          <p:nvSpPr>
            <p:cNvPr id="210" name="Line 198"/>
            <p:cNvSpPr>
              <a:spLocks noChangeShapeType="1"/>
            </p:cNvSpPr>
            <p:nvPr/>
          </p:nvSpPr>
          <p:spPr bwMode="auto">
            <a:xfrm>
              <a:off x="3077" y="1476"/>
              <a:ext cx="25" cy="1"/>
            </a:xfrm>
            <a:prstGeom prst="line">
              <a:avLst/>
            </a:prstGeom>
            <a:noFill/>
            <a:ln w="1588">
              <a:solidFill>
                <a:srgbClr val="000000"/>
              </a:solidFill>
              <a:round/>
              <a:headEnd/>
              <a:tailEnd/>
            </a:ln>
          </p:spPr>
          <p:txBody>
            <a:bodyPr/>
            <a:lstStyle/>
            <a:p>
              <a:endParaRPr lang="en-US" sz="1400" i="0"/>
            </a:p>
          </p:txBody>
        </p:sp>
        <p:sp>
          <p:nvSpPr>
            <p:cNvPr id="211" name="Line 199"/>
            <p:cNvSpPr>
              <a:spLocks noChangeShapeType="1"/>
            </p:cNvSpPr>
            <p:nvPr/>
          </p:nvSpPr>
          <p:spPr bwMode="auto">
            <a:xfrm>
              <a:off x="3077" y="1413"/>
              <a:ext cx="25" cy="1"/>
            </a:xfrm>
            <a:prstGeom prst="line">
              <a:avLst/>
            </a:prstGeom>
            <a:noFill/>
            <a:ln w="1588">
              <a:solidFill>
                <a:srgbClr val="000000"/>
              </a:solidFill>
              <a:round/>
              <a:headEnd/>
              <a:tailEnd/>
            </a:ln>
          </p:spPr>
          <p:txBody>
            <a:bodyPr/>
            <a:lstStyle/>
            <a:p>
              <a:endParaRPr lang="en-US" sz="1400" i="0"/>
            </a:p>
          </p:txBody>
        </p:sp>
        <p:sp>
          <p:nvSpPr>
            <p:cNvPr id="212" name="Line 200"/>
            <p:cNvSpPr>
              <a:spLocks noChangeShapeType="1"/>
            </p:cNvSpPr>
            <p:nvPr/>
          </p:nvSpPr>
          <p:spPr bwMode="auto">
            <a:xfrm>
              <a:off x="3077" y="1353"/>
              <a:ext cx="25" cy="1"/>
            </a:xfrm>
            <a:prstGeom prst="line">
              <a:avLst/>
            </a:prstGeom>
            <a:noFill/>
            <a:ln w="1588">
              <a:solidFill>
                <a:srgbClr val="000000"/>
              </a:solidFill>
              <a:round/>
              <a:headEnd/>
              <a:tailEnd/>
            </a:ln>
          </p:spPr>
          <p:txBody>
            <a:bodyPr/>
            <a:lstStyle/>
            <a:p>
              <a:endParaRPr lang="en-US" sz="1400" i="0"/>
            </a:p>
          </p:txBody>
        </p:sp>
        <p:sp>
          <p:nvSpPr>
            <p:cNvPr id="213" name="Line 201"/>
            <p:cNvSpPr>
              <a:spLocks noChangeShapeType="1"/>
            </p:cNvSpPr>
            <p:nvPr/>
          </p:nvSpPr>
          <p:spPr bwMode="auto">
            <a:xfrm>
              <a:off x="3077" y="1231"/>
              <a:ext cx="25" cy="1"/>
            </a:xfrm>
            <a:prstGeom prst="line">
              <a:avLst/>
            </a:prstGeom>
            <a:noFill/>
            <a:ln w="1588">
              <a:solidFill>
                <a:srgbClr val="000000"/>
              </a:solidFill>
              <a:round/>
              <a:headEnd/>
              <a:tailEnd/>
            </a:ln>
          </p:spPr>
          <p:txBody>
            <a:bodyPr/>
            <a:lstStyle/>
            <a:p>
              <a:endParaRPr lang="en-US" sz="1400" i="0"/>
            </a:p>
          </p:txBody>
        </p:sp>
        <p:sp>
          <p:nvSpPr>
            <p:cNvPr id="214" name="Line 202"/>
            <p:cNvSpPr>
              <a:spLocks noChangeShapeType="1"/>
            </p:cNvSpPr>
            <p:nvPr/>
          </p:nvSpPr>
          <p:spPr bwMode="auto">
            <a:xfrm>
              <a:off x="3077" y="1170"/>
              <a:ext cx="25" cy="1"/>
            </a:xfrm>
            <a:prstGeom prst="line">
              <a:avLst/>
            </a:prstGeom>
            <a:noFill/>
            <a:ln w="1588">
              <a:solidFill>
                <a:srgbClr val="000000"/>
              </a:solidFill>
              <a:round/>
              <a:headEnd/>
              <a:tailEnd/>
            </a:ln>
          </p:spPr>
          <p:txBody>
            <a:bodyPr/>
            <a:lstStyle/>
            <a:p>
              <a:endParaRPr lang="en-US" sz="1400" i="0"/>
            </a:p>
          </p:txBody>
        </p:sp>
        <p:sp>
          <p:nvSpPr>
            <p:cNvPr id="215" name="Line 203"/>
            <p:cNvSpPr>
              <a:spLocks noChangeShapeType="1"/>
            </p:cNvSpPr>
            <p:nvPr/>
          </p:nvSpPr>
          <p:spPr bwMode="auto">
            <a:xfrm>
              <a:off x="3077" y="1108"/>
              <a:ext cx="25" cy="1"/>
            </a:xfrm>
            <a:prstGeom prst="line">
              <a:avLst/>
            </a:prstGeom>
            <a:noFill/>
            <a:ln w="1588">
              <a:solidFill>
                <a:srgbClr val="000000"/>
              </a:solidFill>
              <a:round/>
              <a:headEnd/>
              <a:tailEnd/>
            </a:ln>
          </p:spPr>
          <p:txBody>
            <a:bodyPr/>
            <a:lstStyle/>
            <a:p>
              <a:endParaRPr lang="en-US" sz="1400" i="0"/>
            </a:p>
          </p:txBody>
        </p:sp>
        <p:sp>
          <p:nvSpPr>
            <p:cNvPr id="216" name="Line 204"/>
            <p:cNvSpPr>
              <a:spLocks noChangeShapeType="1"/>
            </p:cNvSpPr>
            <p:nvPr/>
          </p:nvSpPr>
          <p:spPr bwMode="auto">
            <a:xfrm>
              <a:off x="3077" y="1047"/>
              <a:ext cx="25" cy="1"/>
            </a:xfrm>
            <a:prstGeom prst="line">
              <a:avLst/>
            </a:prstGeom>
            <a:noFill/>
            <a:ln w="1588">
              <a:solidFill>
                <a:srgbClr val="000000"/>
              </a:solidFill>
              <a:round/>
              <a:headEnd/>
              <a:tailEnd/>
            </a:ln>
          </p:spPr>
          <p:txBody>
            <a:bodyPr/>
            <a:lstStyle/>
            <a:p>
              <a:endParaRPr lang="en-US" sz="1400" i="0"/>
            </a:p>
          </p:txBody>
        </p:sp>
      </p:grpSp>
      <p:sp>
        <p:nvSpPr>
          <p:cNvPr id="217" name="Rectangle 206"/>
          <p:cNvSpPr>
            <a:spLocks noChangeArrowheads="1"/>
          </p:cNvSpPr>
          <p:nvPr/>
        </p:nvSpPr>
        <p:spPr bwMode="auto">
          <a:xfrm rot="16200000">
            <a:off x="1840965" y="3096747"/>
            <a:ext cx="431920" cy="608650"/>
          </a:xfrm>
          <a:prstGeom prst="rect">
            <a:avLst/>
          </a:prstGeom>
          <a:noFill/>
          <a:ln w="9525">
            <a:noFill/>
            <a:miter lim="800000"/>
            <a:headEnd/>
            <a:tailEnd/>
          </a:ln>
        </p:spPr>
        <p:txBody>
          <a:bodyPr wrap="none" lIns="0" tIns="0" rIns="0" bIns="0">
            <a:spAutoFit/>
          </a:bodyPr>
          <a:lstStyle/>
          <a:p>
            <a:pPr defTabSz="914400"/>
            <a:r>
              <a:rPr lang="en-US" sz="3200" i="0">
                <a:solidFill>
                  <a:srgbClr val="000000"/>
                </a:solidFill>
                <a:latin typeface="Symbol" pitchFamily="18" charset="2"/>
              </a:rPr>
              <a:t>gt</a:t>
            </a:r>
            <a:endParaRPr lang="en-US" sz="3200" i="0"/>
          </a:p>
        </p:txBody>
      </p:sp>
      <p:sp>
        <p:nvSpPr>
          <p:cNvPr id="218" name="Rectangle 207"/>
          <p:cNvSpPr>
            <a:spLocks noChangeArrowheads="1"/>
          </p:cNvSpPr>
          <p:nvPr/>
        </p:nvSpPr>
        <p:spPr bwMode="auto">
          <a:xfrm rot="16200000">
            <a:off x="1976859" y="2969766"/>
            <a:ext cx="326912" cy="209223"/>
          </a:xfrm>
          <a:prstGeom prst="rect">
            <a:avLst/>
          </a:prstGeom>
          <a:noFill/>
          <a:ln w="9525">
            <a:noFill/>
            <a:miter lim="800000"/>
            <a:headEnd/>
            <a:tailEnd/>
          </a:ln>
        </p:spPr>
        <p:txBody>
          <a:bodyPr wrap="none" lIns="0" tIns="0" rIns="0" bIns="0">
            <a:spAutoFit/>
          </a:bodyPr>
          <a:lstStyle/>
          <a:p>
            <a:pPr defTabSz="914400">
              <a:defRPr/>
            </a:pPr>
            <a:r>
              <a:rPr lang="en-US" sz="1100" i="0" dirty="0">
                <a:solidFill>
                  <a:srgbClr val="000000"/>
                </a:solidFill>
                <a:latin typeface="Myriad Roman"/>
                <a:ea typeface="ＭＳ Ｐゴシック" pitchFamily="34" charset="-128"/>
              </a:rPr>
              <a:t>wall</a:t>
            </a:r>
            <a:endParaRPr lang="en-US" sz="3200" i="0" dirty="0">
              <a:ea typeface="ＭＳ Ｐゴシック" pitchFamily="34" charset="-128"/>
            </a:endParaRPr>
          </a:p>
        </p:txBody>
      </p:sp>
      <p:sp>
        <p:nvSpPr>
          <p:cNvPr id="219" name="Line 208"/>
          <p:cNvSpPr>
            <a:spLocks noChangeShapeType="1"/>
          </p:cNvSpPr>
          <p:nvPr/>
        </p:nvSpPr>
        <p:spPr bwMode="auto">
          <a:xfrm>
            <a:off x="2787815" y="2092337"/>
            <a:ext cx="4483445" cy="1963"/>
          </a:xfrm>
          <a:prstGeom prst="line">
            <a:avLst/>
          </a:prstGeom>
          <a:noFill/>
          <a:ln w="1588">
            <a:solidFill>
              <a:srgbClr val="000000"/>
            </a:solidFill>
            <a:round/>
            <a:headEnd/>
            <a:tailEnd/>
          </a:ln>
        </p:spPr>
        <p:txBody>
          <a:bodyPr/>
          <a:lstStyle/>
          <a:p>
            <a:endParaRPr lang="en-US" sz="1400" i="0"/>
          </a:p>
        </p:txBody>
      </p:sp>
      <p:sp>
        <p:nvSpPr>
          <p:cNvPr id="220" name="Line 209"/>
          <p:cNvSpPr>
            <a:spLocks noChangeShapeType="1"/>
          </p:cNvSpPr>
          <p:nvPr/>
        </p:nvSpPr>
        <p:spPr bwMode="auto">
          <a:xfrm>
            <a:off x="2787815" y="2092337"/>
            <a:ext cx="1962" cy="54939"/>
          </a:xfrm>
          <a:prstGeom prst="line">
            <a:avLst/>
          </a:prstGeom>
          <a:noFill/>
          <a:ln w="1588">
            <a:solidFill>
              <a:srgbClr val="000000"/>
            </a:solidFill>
            <a:round/>
            <a:headEnd/>
            <a:tailEnd/>
          </a:ln>
        </p:spPr>
        <p:txBody>
          <a:bodyPr/>
          <a:lstStyle/>
          <a:p>
            <a:endParaRPr lang="en-US" sz="1400" i="0"/>
          </a:p>
        </p:txBody>
      </p:sp>
      <p:sp>
        <p:nvSpPr>
          <p:cNvPr id="221" name="Line 210"/>
          <p:cNvSpPr>
            <a:spLocks noChangeShapeType="1"/>
          </p:cNvSpPr>
          <p:nvPr/>
        </p:nvSpPr>
        <p:spPr bwMode="auto">
          <a:xfrm>
            <a:off x="3912109" y="2092337"/>
            <a:ext cx="0" cy="54939"/>
          </a:xfrm>
          <a:prstGeom prst="line">
            <a:avLst/>
          </a:prstGeom>
          <a:noFill/>
          <a:ln w="1588">
            <a:solidFill>
              <a:srgbClr val="000000"/>
            </a:solidFill>
            <a:round/>
            <a:headEnd/>
            <a:tailEnd/>
          </a:ln>
        </p:spPr>
        <p:txBody>
          <a:bodyPr/>
          <a:lstStyle/>
          <a:p>
            <a:endParaRPr lang="en-US" sz="1400" i="0"/>
          </a:p>
        </p:txBody>
      </p:sp>
      <p:sp>
        <p:nvSpPr>
          <p:cNvPr id="222" name="Line 211"/>
          <p:cNvSpPr>
            <a:spLocks noChangeShapeType="1"/>
          </p:cNvSpPr>
          <p:nvPr/>
        </p:nvSpPr>
        <p:spPr bwMode="auto">
          <a:xfrm>
            <a:off x="5030518" y="2092337"/>
            <a:ext cx="1963" cy="54939"/>
          </a:xfrm>
          <a:prstGeom prst="line">
            <a:avLst/>
          </a:prstGeom>
          <a:noFill/>
          <a:ln w="1588">
            <a:solidFill>
              <a:srgbClr val="000000"/>
            </a:solidFill>
            <a:round/>
            <a:headEnd/>
            <a:tailEnd/>
          </a:ln>
        </p:spPr>
        <p:txBody>
          <a:bodyPr/>
          <a:lstStyle/>
          <a:p>
            <a:endParaRPr lang="en-US" sz="1400" i="0"/>
          </a:p>
        </p:txBody>
      </p:sp>
      <p:sp>
        <p:nvSpPr>
          <p:cNvPr id="223" name="Line 212"/>
          <p:cNvSpPr>
            <a:spLocks noChangeShapeType="1"/>
          </p:cNvSpPr>
          <p:nvPr/>
        </p:nvSpPr>
        <p:spPr bwMode="auto">
          <a:xfrm>
            <a:off x="6150889" y="2092337"/>
            <a:ext cx="1962" cy="54939"/>
          </a:xfrm>
          <a:prstGeom prst="line">
            <a:avLst/>
          </a:prstGeom>
          <a:noFill/>
          <a:ln w="1588">
            <a:solidFill>
              <a:srgbClr val="000000"/>
            </a:solidFill>
            <a:round/>
            <a:headEnd/>
            <a:tailEnd/>
          </a:ln>
        </p:spPr>
        <p:txBody>
          <a:bodyPr/>
          <a:lstStyle/>
          <a:p>
            <a:endParaRPr lang="en-US" sz="1400" i="0"/>
          </a:p>
        </p:txBody>
      </p:sp>
      <p:sp>
        <p:nvSpPr>
          <p:cNvPr id="224" name="Line 213"/>
          <p:cNvSpPr>
            <a:spLocks noChangeShapeType="1"/>
          </p:cNvSpPr>
          <p:nvPr/>
        </p:nvSpPr>
        <p:spPr bwMode="auto">
          <a:xfrm>
            <a:off x="7271260" y="2092337"/>
            <a:ext cx="1963" cy="54939"/>
          </a:xfrm>
          <a:prstGeom prst="line">
            <a:avLst/>
          </a:prstGeom>
          <a:noFill/>
          <a:ln w="1588">
            <a:solidFill>
              <a:srgbClr val="000000"/>
            </a:solidFill>
            <a:round/>
            <a:headEnd/>
            <a:tailEnd/>
          </a:ln>
        </p:spPr>
        <p:txBody>
          <a:bodyPr/>
          <a:lstStyle/>
          <a:p>
            <a:endParaRPr lang="en-US" sz="1400" i="0"/>
          </a:p>
        </p:txBody>
      </p:sp>
      <p:sp>
        <p:nvSpPr>
          <p:cNvPr id="225" name="Line 214"/>
          <p:cNvSpPr>
            <a:spLocks noChangeShapeType="1"/>
          </p:cNvSpPr>
          <p:nvPr/>
        </p:nvSpPr>
        <p:spPr bwMode="auto">
          <a:xfrm>
            <a:off x="3070360" y="2092337"/>
            <a:ext cx="1962" cy="27470"/>
          </a:xfrm>
          <a:prstGeom prst="line">
            <a:avLst/>
          </a:prstGeom>
          <a:noFill/>
          <a:ln w="1588">
            <a:solidFill>
              <a:srgbClr val="000000"/>
            </a:solidFill>
            <a:round/>
            <a:headEnd/>
            <a:tailEnd/>
          </a:ln>
        </p:spPr>
        <p:txBody>
          <a:bodyPr/>
          <a:lstStyle/>
          <a:p>
            <a:endParaRPr lang="en-US" sz="1400" i="0"/>
          </a:p>
        </p:txBody>
      </p:sp>
      <p:sp>
        <p:nvSpPr>
          <p:cNvPr id="226" name="Line 215"/>
          <p:cNvSpPr>
            <a:spLocks noChangeShapeType="1"/>
          </p:cNvSpPr>
          <p:nvPr/>
        </p:nvSpPr>
        <p:spPr bwMode="auto">
          <a:xfrm>
            <a:off x="3348981" y="2092337"/>
            <a:ext cx="1962" cy="27470"/>
          </a:xfrm>
          <a:prstGeom prst="line">
            <a:avLst/>
          </a:prstGeom>
          <a:noFill/>
          <a:ln w="1588">
            <a:solidFill>
              <a:srgbClr val="000000"/>
            </a:solidFill>
            <a:round/>
            <a:headEnd/>
            <a:tailEnd/>
          </a:ln>
        </p:spPr>
        <p:txBody>
          <a:bodyPr/>
          <a:lstStyle/>
          <a:p>
            <a:endParaRPr lang="en-US" sz="1400" i="0"/>
          </a:p>
        </p:txBody>
      </p:sp>
      <p:sp>
        <p:nvSpPr>
          <p:cNvPr id="227" name="Line 216"/>
          <p:cNvSpPr>
            <a:spLocks noChangeShapeType="1"/>
          </p:cNvSpPr>
          <p:nvPr/>
        </p:nvSpPr>
        <p:spPr bwMode="auto">
          <a:xfrm>
            <a:off x="3629564" y="2092337"/>
            <a:ext cx="0" cy="27470"/>
          </a:xfrm>
          <a:prstGeom prst="line">
            <a:avLst/>
          </a:prstGeom>
          <a:noFill/>
          <a:ln w="1588">
            <a:solidFill>
              <a:srgbClr val="000000"/>
            </a:solidFill>
            <a:round/>
            <a:headEnd/>
            <a:tailEnd/>
          </a:ln>
        </p:spPr>
        <p:txBody>
          <a:bodyPr/>
          <a:lstStyle/>
          <a:p>
            <a:endParaRPr lang="en-US" sz="1400" i="0"/>
          </a:p>
        </p:txBody>
      </p:sp>
      <p:sp>
        <p:nvSpPr>
          <p:cNvPr id="228" name="Line 217"/>
          <p:cNvSpPr>
            <a:spLocks noChangeShapeType="1"/>
          </p:cNvSpPr>
          <p:nvPr/>
        </p:nvSpPr>
        <p:spPr bwMode="auto">
          <a:xfrm>
            <a:off x="4190730" y="2092337"/>
            <a:ext cx="1963" cy="27470"/>
          </a:xfrm>
          <a:prstGeom prst="line">
            <a:avLst/>
          </a:prstGeom>
          <a:noFill/>
          <a:ln w="1588">
            <a:solidFill>
              <a:srgbClr val="000000"/>
            </a:solidFill>
            <a:round/>
            <a:headEnd/>
            <a:tailEnd/>
          </a:ln>
        </p:spPr>
        <p:txBody>
          <a:bodyPr/>
          <a:lstStyle/>
          <a:p>
            <a:endParaRPr lang="en-US" sz="1400" i="0"/>
          </a:p>
        </p:txBody>
      </p:sp>
      <p:sp>
        <p:nvSpPr>
          <p:cNvPr id="229" name="Line 218"/>
          <p:cNvSpPr>
            <a:spLocks noChangeShapeType="1"/>
          </p:cNvSpPr>
          <p:nvPr/>
        </p:nvSpPr>
        <p:spPr bwMode="auto">
          <a:xfrm>
            <a:off x="4469351" y="2092337"/>
            <a:ext cx="1963" cy="27470"/>
          </a:xfrm>
          <a:prstGeom prst="line">
            <a:avLst/>
          </a:prstGeom>
          <a:noFill/>
          <a:ln w="1588">
            <a:solidFill>
              <a:srgbClr val="000000"/>
            </a:solidFill>
            <a:round/>
            <a:headEnd/>
            <a:tailEnd/>
          </a:ln>
        </p:spPr>
        <p:txBody>
          <a:bodyPr/>
          <a:lstStyle/>
          <a:p>
            <a:endParaRPr lang="en-US" sz="1400" i="0"/>
          </a:p>
        </p:txBody>
      </p:sp>
      <p:sp>
        <p:nvSpPr>
          <p:cNvPr id="230" name="Line 219"/>
          <p:cNvSpPr>
            <a:spLocks noChangeShapeType="1"/>
          </p:cNvSpPr>
          <p:nvPr/>
        </p:nvSpPr>
        <p:spPr bwMode="auto">
          <a:xfrm>
            <a:off x="4751897" y="2092337"/>
            <a:ext cx="1963" cy="27470"/>
          </a:xfrm>
          <a:prstGeom prst="line">
            <a:avLst/>
          </a:prstGeom>
          <a:noFill/>
          <a:ln w="1588">
            <a:solidFill>
              <a:srgbClr val="000000"/>
            </a:solidFill>
            <a:round/>
            <a:headEnd/>
            <a:tailEnd/>
          </a:ln>
        </p:spPr>
        <p:txBody>
          <a:bodyPr/>
          <a:lstStyle/>
          <a:p>
            <a:endParaRPr lang="en-US" sz="1400" i="0"/>
          </a:p>
        </p:txBody>
      </p:sp>
      <p:sp>
        <p:nvSpPr>
          <p:cNvPr id="231" name="Line 220"/>
          <p:cNvSpPr>
            <a:spLocks noChangeShapeType="1"/>
          </p:cNvSpPr>
          <p:nvPr/>
        </p:nvSpPr>
        <p:spPr bwMode="auto">
          <a:xfrm>
            <a:off x="5309139" y="2092337"/>
            <a:ext cx="1963" cy="27470"/>
          </a:xfrm>
          <a:prstGeom prst="line">
            <a:avLst/>
          </a:prstGeom>
          <a:noFill/>
          <a:ln w="1588">
            <a:solidFill>
              <a:srgbClr val="000000"/>
            </a:solidFill>
            <a:round/>
            <a:headEnd/>
            <a:tailEnd/>
          </a:ln>
        </p:spPr>
        <p:txBody>
          <a:bodyPr/>
          <a:lstStyle/>
          <a:p>
            <a:endParaRPr lang="en-US" sz="1400" i="0"/>
          </a:p>
        </p:txBody>
      </p:sp>
      <p:sp>
        <p:nvSpPr>
          <p:cNvPr id="232" name="Line 221"/>
          <p:cNvSpPr>
            <a:spLocks noChangeShapeType="1"/>
          </p:cNvSpPr>
          <p:nvPr/>
        </p:nvSpPr>
        <p:spPr bwMode="auto">
          <a:xfrm>
            <a:off x="5589723" y="2092337"/>
            <a:ext cx="1962" cy="27470"/>
          </a:xfrm>
          <a:prstGeom prst="line">
            <a:avLst/>
          </a:prstGeom>
          <a:noFill/>
          <a:ln w="1588">
            <a:solidFill>
              <a:srgbClr val="000000"/>
            </a:solidFill>
            <a:round/>
            <a:headEnd/>
            <a:tailEnd/>
          </a:ln>
        </p:spPr>
        <p:txBody>
          <a:bodyPr/>
          <a:lstStyle/>
          <a:p>
            <a:endParaRPr lang="en-US" sz="1400" i="0"/>
          </a:p>
        </p:txBody>
      </p:sp>
      <p:sp>
        <p:nvSpPr>
          <p:cNvPr id="233" name="Line 222"/>
          <p:cNvSpPr>
            <a:spLocks noChangeShapeType="1"/>
          </p:cNvSpPr>
          <p:nvPr/>
        </p:nvSpPr>
        <p:spPr bwMode="auto">
          <a:xfrm>
            <a:off x="5872268" y="2092337"/>
            <a:ext cx="0" cy="27470"/>
          </a:xfrm>
          <a:prstGeom prst="line">
            <a:avLst/>
          </a:prstGeom>
          <a:noFill/>
          <a:ln w="1588">
            <a:solidFill>
              <a:srgbClr val="000000"/>
            </a:solidFill>
            <a:round/>
            <a:headEnd/>
            <a:tailEnd/>
          </a:ln>
        </p:spPr>
        <p:txBody>
          <a:bodyPr/>
          <a:lstStyle/>
          <a:p>
            <a:endParaRPr lang="en-US" sz="1400" i="0"/>
          </a:p>
        </p:txBody>
      </p:sp>
      <p:sp>
        <p:nvSpPr>
          <p:cNvPr id="234" name="Line 223"/>
          <p:cNvSpPr>
            <a:spLocks noChangeShapeType="1"/>
          </p:cNvSpPr>
          <p:nvPr/>
        </p:nvSpPr>
        <p:spPr bwMode="auto">
          <a:xfrm>
            <a:off x="6431472" y="2092337"/>
            <a:ext cx="1963" cy="27470"/>
          </a:xfrm>
          <a:prstGeom prst="line">
            <a:avLst/>
          </a:prstGeom>
          <a:noFill/>
          <a:ln w="1588">
            <a:solidFill>
              <a:srgbClr val="000000"/>
            </a:solidFill>
            <a:round/>
            <a:headEnd/>
            <a:tailEnd/>
          </a:ln>
        </p:spPr>
        <p:txBody>
          <a:bodyPr/>
          <a:lstStyle/>
          <a:p>
            <a:endParaRPr lang="en-US" sz="1400" i="0"/>
          </a:p>
        </p:txBody>
      </p:sp>
      <p:sp>
        <p:nvSpPr>
          <p:cNvPr id="235" name="Line 224"/>
          <p:cNvSpPr>
            <a:spLocks noChangeShapeType="1"/>
          </p:cNvSpPr>
          <p:nvPr/>
        </p:nvSpPr>
        <p:spPr bwMode="auto">
          <a:xfrm>
            <a:off x="6712056" y="2092337"/>
            <a:ext cx="1962" cy="27470"/>
          </a:xfrm>
          <a:prstGeom prst="line">
            <a:avLst/>
          </a:prstGeom>
          <a:noFill/>
          <a:ln w="1588">
            <a:solidFill>
              <a:srgbClr val="000000"/>
            </a:solidFill>
            <a:round/>
            <a:headEnd/>
            <a:tailEnd/>
          </a:ln>
        </p:spPr>
        <p:txBody>
          <a:bodyPr/>
          <a:lstStyle/>
          <a:p>
            <a:endParaRPr lang="en-US" sz="1400" i="0"/>
          </a:p>
        </p:txBody>
      </p:sp>
      <p:sp>
        <p:nvSpPr>
          <p:cNvPr id="236" name="Line 225"/>
          <p:cNvSpPr>
            <a:spLocks noChangeShapeType="1"/>
          </p:cNvSpPr>
          <p:nvPr/>
        </p:nvSpPr>
        <p:spPr bwMode="auto">
          <a:xfrm>
            <a:off x="6992638" y="2092337"/>
            <a:ext cx="1963" cy="27470"/>
          </a:xfrm>
          <a:prstGeom prst="line">
            <a:avLst/>
          </a:prstGeom>
          <a:noFill/>
          <a:ln w="1588">
            <a:solidFill>
              <a:srgbClr val="000000"/>
            </a:solidFill>
            <a:round/>
            <a:headEnd/>
            <a:tailEnd/>
          </a:ln>
        </p:spPr>
        <p:txBody>
          <a:bodyPr/>
          <a:lstStyle/>
          <a:p>
            <a:endParaRPr lang="en-US" sz="1400" i="0"/>
          </a:p>
        </p:txBody>
      </p:sp>
      <p:sp>
        <p:nvSpPr>
          <p:cNvPr id="237" name="Line 226"/>
          <p:cNvSpPr>
            <a:spLocks noChangeShapeType="1"/>
          </p:cNvSpPr>
          <p:nvPr/>
        </p:nvSpPr>
        <p:spPr bwMode="auto">
          <a:xfrm flipV="1">
            <a:off x="7271260" y="2092337"/>
            <a:ext cx="1963" cy="2693992"/>
          </a:xfrm>
          <a:prstGeom prst="line">
            <a:avLst/>
          </a:prstGeom>
          <a:noFill/>
          <a:ln w="1588">
            <a:solidFill>
              <a:srgbClr val="000000"/>
            </a:solidFill>
            <a:round/>
            <a:headEnd/>
            <a:tailEnd/>
          </a:ln>
        </p:spPr>
        <p:txBody>
          <a:bodyPr/>
          <a:lstStyle/>
          <a:p>
            <a:endParaRPr lang="en-US" sz="1400" i="0"/>
          </a:p>
        </p:txBody>
      </p:sp>
      <p:sp>
        <p:nvSpPr>
          <p:cNvPr id="238" name="Line 227"/>
          <p:cNvSpPr>
            <a:spLocks noChangeShapeType="1"/>
          </p:cNvSpPr>
          <p:nvPr/>
        </p:nvSpPr>
        <p:spPr bwMode="auto">
          <a:xfrm flipH="1">
            <a:off x="7181002" y="4786329"/>
            <a:ext cx="90258" cy="1962"/>
          </a:xfrm>
          <a:prstGeom prst="line">
            <a:avLst/>
          </a:prstGeom>
          <a:noFill/>
          <a:ln w="1588">
            <a:solidFill>
              <a:srgbClr val="000000"/>
            </a:solidFill>
            <a:round/>
            <a:headEnd/>
            <a:tailEnd/>
          </a:ln>
        </p:spPr>
        <p:txBody>
          <a:bodyPr/>
          <a:lstStyle/>
          <a:p>
            <a:endParaRPr lang="en-US" sz="1400" i="0"/>
          </a:p>
        </p:txBody>
      </p:sp>
      <p:sp>
        <p:nvSpPr>
          <p:cNvPr id="239" name="Line 228"/>
          <p:cNvSpPr>
            <a:spLocks noChangeShapeType="1"/>
          </p:cNvSpPr>
          <p:nvPr/>
        </p:nvSpPr>
        <p:spPr bwMode="auto">
          <a:xfrm flipH="1">
            <a:off x="7181002" y="4248708"/>
            <a:ext cx="90258" cy="1962"/>
          </a:xfrm>
          <a:prstGeom prst="line">
            <a:avLst/>
          </a:prstGeom>
          <a:noFill/>
          <a:ln w="1588">
            <a:solidFill>
              <a:srgbClr val="000000"/>
            </a:solidFill>
            <a:round/>
            <a:headEnd/>
            <a:tailEnd/>
          </a:ln>
        </p:spPr>
        <p:txBody>
          <a:bodyPr/>
          <a:lstStyle/>
          <a:p>
            <a:endParaRPr lang="en-US" sz="1400" i="0"/>
          </a:p>
        </p:txBody>
      </p:sp>
      <p:sp>
        <p:nvSpPr>
          <p:cNvPr id="240" name="Line 229"/>
          <p:cNvSpPr>
            <a:spLocks noChangeShapeType="1"/>
          </p:cNvSpPr>
          <p:nvPr/>
        </p:nvSpPr>
        <p:spPr bwMode="auto">
          <a:xfrm flipH="1">
            <a:off x="7181002" y="3709124"/>
            <a:ext cx="90258" cy="1963"/>
          </a:xfrm>
          <a:prstGeom prst="line">
            <a:avLst/>
          </a:prstGeom>
          <a:noFill/>
          <a:ln w="1588">
            <a:solidFill>
              <a:srgbClr val="000000"/>
            </a:solidFill>
            <a:round/>
            <a:headEnd/>
            <a:tailEnd/>
          </a:ln>
        </p:spPr>
        <p:txBody>
          <a:bodyPr/>
          <a:lstStyle/>
          <a:p>
            <a:endParaRPr lang="en-US" sz="1400" i="0"/>
          </a:p>
        </p:txBody>
      </p:sp>
      <p:sp>
        <p:nvSpPr>
          <p:cNvPr id="241" name="Line 230"/>
          <p:cNvSpPr>
            <a:spLocks noChangeShapeType="1"/>
          </p:cNvSpPr>
          <p:nvPr/>
        </p:nvSpPr>
        <p:spPr bwMode="auto">
          <a:xfrm flipH="1">
            <a:off x="7181002" y="3169542"/>
            <a:ext cx="90258" cy="1962"/>
          </a:xfrm>
          <a:prstGeom prst="line">
            <a:avLst/>
          </a:prstGeom>
          <a:noFill/>
          <a:ln w="1588">
            <a:solidFill>
              <a:srgbClr val="000000"/>
            </a:solidFill>
            <a:round/>
            <a:headEnd/>
            <a:tailEnd/>
          </a:ln>
        </p:spPr>
        <p:txBody>
          <a:bodyPr/>
          <a:lstStyle/>
          <a:p>
            <a:endParaRPr lang="en-US" sz="1400" i="0"/>
          </a:p>
        </p:txBody>
      </p:sp>
      <p:sp>
        <p:nvSpPr>
          <p:cNvPr id="242" name="Line 231"/>
          <p:cNvSpPr>
            <a:spLocks noChangeShapeType="1"/>
          </p:cNvSpPr>
          <p:nvPr/>
        </p:nvSpPr>
        <p:spPr bwMode="auto">
          <a:xfrm flipH="1">
            <a:off x="7181002" y="2631921"/>
            <a:ext cx="90258" cy="1962"/>
          </a:xfrm>
          <a:prstGeom prst="line">
            <a:avLst/>
          </a:prstGeom>
          <a:noFill/>
          <a:ln w="1588">
            <a:solidFill>
              <a:srgbClr val="000000"/>
            </a:solidFill>
            <a:round/>
            <a:headEnd/>
            <a:tailEnd/>
          </a:ln>
        </p:spPr>
        <p:txBody>
          <a:bodyPr/>
          <a:lstStyle/>
          <a:p>
            <a:endParaRPr lang="en-US" sz="1400" i="0"/>
          </a:p>
        </p:txBody>
      </p:sp>
      <p:sp>
        <p:nvSpPr>
          <p:cNvPr id="243" name="Line 232"/>
          <p:cNvSpPr>
            <a:spLocks noChangeShapeType="1"/>
          </p:cNvSpPr>
          <p:nvPr/>
        </p:nvSpPr>
        <p:spPr bwMode="auto">
          <a:xfrm flipH="1">
            <a:off x="7181002" y="2092337"/>
            <a:ext cx="90258" cy="1963"/>
          </a:xfrm>
          <a:prstGeom prst="line">
            <a:avLst/>
          </a:prstGeom>
          <a:noFill/>
          <a:ln w="1588">
            <a:solidFill>
              <a:srgbClr val="000000"/>
            </a:solidFill>
            <a:round/>
            <a:headEnd/>
            <a:tailEnd/>
          </a:ln>
        </p:spPr>
        <p:txBody>
          <a:bodyPr/>
          <a:lstStyle/>
          <a:p>
            <a:endParaRPr lang="en-US" sz="1400" i="0"/>
          </a:p>
        </p:txBody>
      </p:sp>
      <p:sp>
        <p:nvSpPr>
          <p:cNvPr id="244" name="Line 233"/>
          <p:cNvSpPr>
            <a:spLocks noChangeShapeType="1"/>
          </p:cNvSpPr>
          <p:nvPr/>
        </p:nvSpPr>
        <p:spPr bwMode="auto">
          <a:xfrm flipH="1">
            <a:off x="7226131" y="4650942"/>
            <a:ext cx="45128" cy="1963"/>
          </a:xfrm>
          <a:prstGeom prst="line">
            <a:avLst/>
          </a:prstGeom>
          <a:noFill/>
          <a:ln w="1588">
            <a:solidFill>
              <a:srgbClr val="000000"/>
            </a:solidFill>
            <a:round/>
            <a:headEnd/>
            <a:tailEnd/>
          </a:ln>
        </p:spPr>
        <p:txBody>
          <a:bodyPr/>
          <a:lstStyle/>
          <a:p>
            <a:endParaRPr lang="en-US" sz="1400" i="0"/>
          </a:p>
        </p:txBody>
      </p:sp>
      <p:sp>
        <p:nvSpPr>
          <p:cNvPr id="245" name="Line 234"/>
          <p:cNvSpPr>
            <a:spLocks noChangeShapeType="1"/>
          </p:cNvSpPr>
          <p:nvPr/>
        </p:nvSpPr>
        <p:spPr bwMode="auto">
          <a:xfrm flipH="1">
            <a:off x="7226131" y="4517518"/>
            <a:ext cx="45128" cy="1963"/>
          </a:xfrm>
          <a:prstGeom prst="line">
            <a:avLst/>
          </a:prstGeom>
          <a:noFill/>
          <a:ln w="1588">
            <a:solidFill>
              <a:srgbClr val="000000"/>
            </a:solidFill>
            <a:round/>
            <a:headEnd/>
            <a:tailEnd/>
          </a:ln>
        </p:spPr>
        <p:txBody>
          <a:bodyPr/>
          <a:lstStyle/>
          <a:p>
            <a:endParaRPr lang="en-US" sz="1400" i="0"/>
          </a:p>
        </p:txBody>
      </p:sp>
      <p:sp>
        <p:nvSpPr>
          <p:cNvPr id="246" name="Line 235"/>
          <p:cNvSpPr>
            <a:spLocks noChangeShapeType="1"/>
          </p:cNvSpPr>
          <p:nvPr/>
        </p:nvSpPr>
        <p:spPr bwMode="auto">
          <a:xfrm flipH="1">
            <a:off x="7226131" y="4382132"/>
            <a:ext cx="45128" cy="1962"/>
          </a:xfrm>
          <a:prstGeom prst="line">
            <a:avLst/>
          </a:prstGeom>
          <a:noFill/>
          <a:ln w="1588">
            <a:solidFill>
              <a:srgbClr val="000000"/>
            </a:solidFill>
            <a:round/>
            <a:headEnd/>
            <a:tailEnd/>
          </a:ln>
        </p:spPr>
        <p:txBody>
          <a:bodyPr/>
          <a:lstStyle/>
          <a:p>
            <a:endParaRPr lang="en-US" sz="1400" i="0"/>
          </a:p>
        </p:txBody>
      </p:sp>
      <p:sp>
        <p:nvSpPr>
          <p:cNvPr id="247" name="Line 236"/>
          <p:cNvSpPr>
            <a:spLocks noChangeShapeType="1"/>
          </p:cNvSpPr>
          <p:nvPr/>
        </p:nvSpPr>
        <p:spPr bwMode="auto">
          <a:xfrm flipH="1">
            <a:off x="7226131" y="4113321"/>
            <a:ext cx="45128" cy="1963"/>
          </a:xfrm>
          <a:prstGeom prst="line">
            <a:avLst/>
          </a:prstGeom>
          <a:noFill/>
          <a:ln w="1588">
            <a:solidFill>
              <a:srgbClr val="000000"/>
            </a:solidFill>
            <a:round/>
            <a:headEnd/>
            <a:tailEnd/>
          </a:ln>
        </p:spPr>
        <p:txBody>
          <a:bodyPr/>
          <a:lstStyle/>
          <a:p>
            <a:endParaRPr lang="en-US" sz="1400" i="0"/>
          </a:p>
        </p:txBody>
      </p:sp>
      <p:sp>
        <p:nvSpPr>
          <p:cNvPr id="248" name="Line 237"/>
          <p:cNvSpPr>
            <a:spLocks noChangeShapeType="1"/>
          </p:cNvSpPr>
          <p:nvPr/>
        </p:nvSpPr>
        <p:spPr bwMode="auto">
          <a:xfrm flipH="1">
            <a:off x="7226131" y="3977935"/>
            <a:ext cx="45128" cy="1962"/>
          </a:xfrm>
          <a:prstGeom prst="line">
            <a:avLst/>
          </a:prstGeom>
          <a:noFill/>
          <a:ln w="1588">
            <a:solidFill>
              <a:srgbClr val="000000"/>
            </a:solidFill>
            <a:round/>
            <a:headEnd/>
            <a:tailEnd/>
          </a:ln>
        </p:spPr>
        <p:txBody>
          <a:bodyPr/>
          <a:lstStyle/>
          <a:p>
            <a:endParaRPr lang="en-US" sz="1400" i="0"/>
          </a:p>
        </p:txBody>
      </p:sp>
      <p:sp>
        <p:nvSpPr>
          <p:cNvPr id="249" name="Line 238"/>
          <p:cNvSpPr>
            <a:spLocks noChangeShapeType="1"/>
          </p:cNvSpPr>
          <p:nvPr/>
        </p:nvSpPr>
        <p:spPr bwMode="auto">
          <a:xfrm flipH="1">
            <a:off x="7226131" y="3844511"/>
            <a:ext cx="45128" cy="1962"/>
          </a:xfrm>
          <a:prstGeom prst="line">
            <a:avLst/>
          </a:prstGeom>
          <a:noFill/>
          <a:ln w="1588">
            <a:solidFill>
              <a:srgbClr val="000000"/>
            </a:solidFill>
            <a:round/>
            <a:headEnd/>
            <a:tailEnd/>
          </a:ln>
        </p:spPr>
        <p:txBody>
          <a:bodyPr/>
          <a:lstStyle/>
          <a:p>
            <a:endParaRPr lang="en-US" sz="1400" i="0"/>
          </a:p>
        </p:txBody>
      </p:sp>
      <p:sp>
        <p:nvSpPr>
          <p:cNvPr id="250" name="Line 239"/>
          <p:cNvSpPr>
            <a:spLocks noChangeShapeType="1"/>
          </p:cNvSpPr>
          <p:nvPr/>
        </p:nvSpPr>
        <p:spPr bwMode="auto">
          <a:xfrm flipH="1">
            <a:off x="7226131" y="3573739"/>
            <a:ext cx="45128" cy="1962"/>
          </a:xfrm>
          <a:prstGeom prst="line">
            <a:avLst/>
          </a:prstGeom>
          <a:noFill/>
          <a:ln w="1588">
            <a:solidFill>
              <a:srgbClr val="000000"/>
            </a:solidFill>
            <a:round/>
            <a:headEnd/>
            <a:tailEnd/>
          </a:ln>
        </p:spPr>
        <p:txBody>
          <a:bodyPr/>
          <a:lstStyle/>
          <a:p>
            <a:endParaRPr lang="en-US" sz="1400" i="0"/>
          </a:p>
        </p:txBody>
      </p:sp>
      <p:sp>
        <p:nvSpPr>
          <p:cNvPr id="251" name="Line 240"/>
          <p:cNvSpPr>
            <a:spLocks noChangeShapeType="1"/>
          </p:cNvSpPr>
          <p:nvPr/>
        </p:nvSpPr>
        <p:spPr bwMode="auto">
          <a:xfrm flipH="1">
            <a:off x="7226131" y="3440314"/>
            <a:ext cx="45128" cy="1962"/>
          </a:xfrm>
          <a:prstGeom prst="line">
            <a:avLst/>
          </a:prstGeom>
          <a:noFill/>
          <a:ln w="1588">
            <a:solidFill>
              <a:srgbClr val="000000"/>
            </a:solidFill>
            <a:round/>
            <a:headEnd/>
            <a:tailEnd/>
          </a:ln>
        </p:spPr>
        <p:txBody>
          <a:bodyPr/>
          <a:lstStyle/>
          <a:p>
            <a:endParaRPr lang="en-US" sz="1400" i="0"/>
          </a:p>
        </p:txBody>
      </p:sp>
      <p:sp>
        <p:nvSpPr>
          <p:cNvPr id="252" name="Line 241"/>
          <p:cNvSpPr>
            <a:spLocks noChangeShapeType="1"/>
          </p:cNvSpPr>
          <p:nvPr/>
        </p:nvSpPr>
        <p:spPr bwMode="auto">
          <a:xfrm flipH="1">
            <a:off x="7226131" y="3304928"/>
            <a:ext cx="45128" cy="1963"/>
          </a:xfrm>
          <a:prstGeom prst="line">
            <a:avLst/>
          </a:prstGeom>
          <a:noFill/>
          <a:ln w="1588">
            <a:solidFill>
              <a:srgbClr val="000000"/>
            </a:solidFill>
            <a:round/>
            <a:headEnd/>
            <a:tailEnd/>
          </a:ln>
        </p:spPr>
        <p:txBody>
          <a:bodyPr/>
          <a:lstStyle/>
          <a:p>
            <a:endParaRPr lang="en-US" sz="1400" i="0"/>
          </a:p>
        </p:txBody>
      </p:sp>
      <p:sp>
        <p:nvSpPr>
          <p:cNvPr id="253" name="Line 242"/>
          <p:cNvSpPr>
            <a:spLocks noChangeShapeType="1"/>
          </p:cNvSpPr>
          <p:nvPr/>
        </p:nvSpPr>
        <p:spPr bwMode="auto">
          <a:xfrm flipH="1">
            <a:off x="7226131" y="3036118"/>
            <a:ext cx="45128" cy="1962"/>
          </a:xfrm>
          <a:prstGeom prst="line">
            <a:avLst/>
          </a:prstGeom>
          <a:noFill/>
          <a:ln w="1588">
            <a:solidFill>
              <a:srgbClr val="000000"/>
            </a:solidFill>
            <a:round/>
            <a:headEnd/>
            <a:tailEnd/>
          </a:ln>
        </p:spPr>
        <p:txBody>
          <a:bodyPr/>
          <a:lstStyle/>
          <a:p>
            <a:endParaRPr lang="en-US" sz="1400" i="0"/>
          </a:p>
        </p:txBody>
      </p:sp>
      <p:sp>
        <p:nvSpPr>
          <p:cNvPr id="254" name="Line 243"/>
          <p:cNvSpPr>
            <a:spLocks noChangeShapeType="1"/>
          </p:cNvSpPr>
          <p:nvPr/>
        </p:nvSpPr>
        <p:spPr bwMode="auto">
          <a:xfrm flipH="1">
            <a:off x="7226131" y="2900731"/>
            <a:ext cx="45128" cy="1963"/>
          </a:xfrm>
          <a:prstGeom prst="line">
            <a:avLst/>
          </a:prstGeom>
          <a:noFill/>
          <a:ln w="1588">
            <a:solidFill>
              <a:srgbClr val="000000"/>
            </a:solidFill>
            <a:round/>
            <a:headEnd/>
            <a:tailEnd/>
          </a:ln>
        </p:spPr>
        <p:txBody>
          <a:bodyPr/>
          <a:lstStyle/>
          <a:p>
            <a:endParaRPr lang="en-US" sz="1400" i="0"/>
          </a:p>
        </p:txBody>
      </p:sp>
      <p:sp>
        <p:nvSpPr>
          <p:cNvPr id="255" name="Line 244"/>
          <p:cNvSpPr>
            <a:spLocks noChangeShapeType="1"/>
          </p:cNvSpPr>
          <p:nvPr/>
        </p:nvSpPr>
        <p:spPr bwMode="auto">
          <a:xfrm flipH="1">
            <a:off x="7226131" y="2765345"/>
            <a:ext cx="45128" cy="1962"/>
          </a:xfrm>
          <a:prstGeom prst="line">
            <a:avLst/>
          </a:prstGeom>
          <a:noFill/>
          <a:ln w="1588">
            <a:solidFill>
              <a:srgbClr val="000000"/>
            </a:solidFill>
            <a:round/>
            <a:headEnd/>
            <a:tailEnd/>
          </a:ln>
        </p:spPr>
        <p:txBody>
          <a:bodyPr/>
          <a:lstStyle/>
          <a:p>
            <a:endParaRPr lang="en-US" sz="1400" i="0"/>
          </a:p>
        </p:txBody>
      </p:sp>
      <p:sp>
        <p:nvSpPr>
          <p:cNvPr id="256" name="Line 245"/>
          <p:cNvSpPr>
            <a:spLocks noChangeShapeType="1"/>
          </p:cNvSpPr>
          <p:nvPr/>
        </p:nvSpPr>
        <p:spPr bwMode="auto">
          <a:xfrm flipH="1">
            <a:off x="7226131" y="2498497"/>
            <a:ext cx="45128" cy="0"/>
          </a:xfrm>
          <a:prstGeom prst="line">
            <a:avLst/>
          </a:prstGeom>
          <a:noFill/>
          <a:ln w="1588">
            <a:solidFill>
              <a:srgbClr val="000000"/>
            </a:solidFill>
            <a:round/>
            <a:headEnd/>
            <a:tailEnd/>
          </a:ln>
        </p:spPr>
        <p:txBody>
          <a:bodyPr/>
          <a:lstStyle/>
          <a:p>
            <a:endParaRPr lang="en-US" sz="1400" i="0"/>
          </a:p>
        </p:txBody>
      </p:sp>
      <p:sp>
        <p:nvSpPr>
          <p:cNvPr id="257" name="Line 246"/>
          <p:cNvSpPr>
            <a:spLocks noChangeShapeType="1"/>
          </p:cNvSpPr>
          <p:nvPr/>
        </p:nvSpPr>
        <p:spPr bwMode="auto">
          <a:xfrm flipH="1">
            <a:off x="7226131" y="2361148"/>
            <a:ext cx="45128" cy="1962"/>
          </a:xfrm>
          <a:prstGeom prst="line">
            <a:avLst/>
          </a:prstGeom>
          <a:noFill/>
          <a:ln w="1588">
            <a:solidFill>
              <a:srgbClr val="000000"/>
            </a:solidFill>
            <a:round/>
            <a:headEnd/>
            <a:tailEnd/>
          </a:ln>
        </p:spPr>
        <p:txBody>
          <a:bodyPr/>
          <a:lstStyle/>
          <a:p>
            <a:endParaRPr lang="en-US" sz="1400" i="0"/>
          </a:p>
        </p:txBody>
      </p:sp>
      <p:sp>
        <p:nvSpPr>
          <p:cNvPr id="258" name="Line 247"/>
          <p:cNvSpPr>
            <a:spLocks noChangeShapeType="1"/>
          </p:cNvSpPr>
          <p:nvPr/>
        </p:nvSpPr>
        <p:spPr bwMode="auto">
          <a:xfrm flipH="1">
            <a:off x="7226131" y="2227724"/>
            <a:ext cx="45128" cy="1962"/>
          </a:xfrm>
          <a:prstGeom prst="line">
            <a:avLst/>
          </a:prstGeom>
          <a:noFill/>
          <a:ln w="1588">
            <a:solidFill>
              <a:srgbClr val="000000"/>
            </a:solidFill>
            <a:round/>
            <a:headEnd/>
            <a:tailEnd/>
          </a:ln>
        </p:spPr>
        <p:txBody>
          <a:bodyPr/>
          <a:lstStyle/>
          <a:p>
            <a:endParaRPr lang="en-US" sz="1400" i="0"/>
          </a:p>
        </p:txBody>
      </p:sp>
      <p:sp>
        <p:nvSpPr>
          <p:cNvPr id="260" name="Content Placeholder 2"/>
          <p:cNvSpPr txBox="1">
            <a:spLocks/>
          </p:cNvSpPr>
          <p:nvPr/>
        </p:nvSpPr>
        <p:spPr bwMode="auto">
          <a:xfrm>
            <a:off x="228600" y="990600"/>
            <a:ext cx="8686800" cy="533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0" cap="none" spc="0" normalizeH="0" baseline="0" noProof="0" dirty="0" smtClean="0">
                <a:ln>
                  <a:noFill/>
                </a:ln>
                <a:solidFill>
                  <a:schemeClr val="tx1"/>
                </a:solidFill>
                <a:effectLst/>
                <a:uLnTx/>
                <a:uFillTx/>
                <a:latin typeface="+mn-lt"/>
                <a:ea typeface="+mn-ea"/>
                <a:cs typeface="+mn-cs"/>
              </a:rPr>
              <a:t>Expect NSTX-U to have higher T</a:t>
            </a:r>
            <a:r>
              <a:rPr kumimoji="0" lang="en-US" sz="2400" b="0" i="0" u="none" strike="noStrike" kern="0" cap="none" spc="0" normalizeH="0" baseline="-25000" noProof="0" dirty="0" smtClean="0">
                <a:ln>
                  <a:noFill/>
                </a:ln>
                <a:solidFill>
                  <a:schemeClr val="tx1"/>
                </a:solidFill>
                <a:effectLst/>
                <a:uLnTx/>
                <a:uFillTx/>
                <a:latin typeface="+mn-lt"/>
                <a:ea typeface="+mn-ea"/>
                <a:cs typeface="+mn-cs"/>
              </a:rPr>
              <a:t>i</a:t>
            </a:r>
            <a:r>
              <a:rPr kumimoji="0" lang="en-US" sz="2400" b="0" i="0" u="none" strike="noStrike" kern="0" cap="none" spc="0" normalizeH="0" baseline="0" noProof="0" dirty="0" smtClean="0">
                <a:ln>
                  <a:noFill/>
                </a:ln>
                <a:solidFill>
                  <a:schemeClr val="tx1"/>
                </a:solidFill>
                <a:effectLst/>
                <a:uLnTx/>
                <a:uFillTx/>
                <a:latin typeface="+mn-lt"/>
                <a:ea typeface="+mn-ea"/>
                <a:cs typeface="+mn-cs"/>
              </a:rPr>
              <a:t>, reduced</a:t>
            </a:r>
            <a:r>
              <a:rPr kumimoji="0" lang="en-US" sz="2400" b="0" i="0" u="none" strike="noStrike" kern="0" cap="none" spc="0" normalizeH="0" noProof="0" dirty="0" smtClean="0">
                <a:ln>
                  <a:noFill/>
                </a:ln>
                <a:solidFill>
                  <a:schemeClr val="tx1"/>
                </a:solidFill>
                <a:effectLst/>
                <a:uLnTx/>
                <a:uFillTx/>
                <a:latin typeface="+mn-lt"/>
                <a:ea typeface="+mn-ea"/>
                <a:cs typeface="+mn-cs"/>
              </a:rPr>
              <a:t> ion </a:t>
            </a:r>
            <a:r>
              <a:rPr kumimoji="0" lang="en-US" sz="2400" b="0" i="0" u="none" strike="noStrike" kern="0" cap="none" spc="0" normalizeH="0" noProof="0" dirty="0" err="1" smtClean="0">
                <a:ln>
                  <a:noFill/>
                </a:ln>
                <a:solidFill>
                  <a:schemeClr val="tx1"/>
                </a:solidFill>
                <a:effectLst/>
                <a:uLnTx/>
                <a:uFillTx/>
                <a:latin typeface="+mn-lt"/>
                <a:ea typeface="+mn-ea"/>
                <a:cs typeface="+mn-cs"/>
              </a:rPr>
              <a:t>collisionality</a:t>
            </a:r>
            <a:endParaRPr kumimoji="0" lang="en-US" sz="2400" b="0" i="0" u="none" strike="noStrike" kern="0" cap="none" spc="0" normalizeH="0" baseline="0" noProof="0" dirty="0">
              <a:ln>
                <a:noFill/>
              </a:ln>
              <a:solidFill>
                <a:schemeClr val="tx1"/>
              </a:solidFill>
              <a:effectLst/>
              <a:uLnTx/>
              <a:uFillTx/>
              <a:latin typeface="+mn-lt"/>
              <a:ea typeface="+mn-ea"/>
              <a:cs typeface="+mn-cs"/>
            </a:endParaRPr>
          </a:p>
        </p:txBody>
      </p:sp>
      <p:sp>
        <p:nvSpPr>
          <p:cNvPr id="261" name="Slide Number Placeholder 3"/>
          <p:cNvSpPr>
            <a:spLocks noGrp="1"/>
          </p:cNvSpPr>
          <p:nvPr>
            <p:ph type="sldNum" sz="quarter" idx="10"/>
          </p:nvPr>
        </p:nvSpPr>
        <p:spPr>
          <a:xfrm>
            <a:off x="8382000" y="6629400"/>
            <a:ext cx="762000" cy="152400"/>
          </a:xfrm>
        </p:spPr>
        <p:txBody>
          <a:bodyPr/>
          <a:lstStyle/>
          <a:p>
            <a:pPr>
              <a:defRPr/>
            </a:pPr>
            <a:fld id="{A506B19E-D41C-4447-AC82-EE4B73BE5054}" type="slidenum">
              <a:rPr lang="en-US" smtClean="0"/>
              <a:pPr>
                <a:defRPr/>
              </a:pPr>
              <a:t>28</a:t>
            </a:fld>
            <a:endParaRPr lang="en-US" dirty="0" smtClean="0"/>
          </a:p>
        </p:txBody>
      </p:sp>
      <p:sp>
        <p:nvSpPr>
          <p:cNvPr id="259" name="TextBox 258"/>
          <p:cNvSpPr txBox="1"/>
          <p:nvPr/>
        </p:nvSpPr>
        <p:spPr>
          <a:xfrm>
            <a:off x="6248400" y="5257800"/>
            <a:ext cx="2773515" cy="276999"/>
          </a:xfrm>
          <a:prstGeom prst="rect">
            <a:avLst/>
          </a:prstGeom>
          <a:solidFill>
            <a:srgbClr val="FFFF66"/>
          </a:solidFill>
        </p:spPr>
        <p:txBody>
          <a:bodyPr wrap="none" rtlCol="0">
            <a:spAutoFit/>
          </a:bodyPr>
          <a:lstStyle/>
          <a:p>
            <a:pPr algn="ctr"/>
            <a:r>
              <a:rPr lang="en-US" i="0" dirty="0" smtClean="0">
                <a:solidFill>
                  <a:schemeClr val="tx1"/>
                </a:solidFill>
              </a:rPr>
              <a:t>J. </a:t>
            </a:r>
            <a:r>
              <a:rPr lang="en-US" i="0" dirty="0" err="1" smtClean="0">
                <a:solidFill>
                  <a:schemeClr val="tx1"/>
                </a:solidFill>
              </a:rPr>
              <a:t>Berkery</a:t>
            </a:r>
            <a:r>
              <a:rPr lang="en-US" i="0" dirty="0" smtClean="0">
                <a:solidFill>
                  <a:schemeClr val="tx1"/>
                </a:solidFill>
              </a:rPr>
              <a:t> – </a:t>
            </a:r>
            <a:r>
              <a:rPr lang="it-IT" i="0" dirty="0" smtClean="0">
                <a:solidFill>
                  <a:schemeClr val="tx1"/>
                </a:solidFill>
              </a:rPr>
              <a:t>PRL 106, 075004 (2011)</a:t>
            </a:r>
            <a:endParaRPr lang="en-US" i="0" dirty="0">
              <a:solidFill>
                <a:schemeClr val="tx1"/>
              </a:solidFill>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0"/>
            <a:ext cx="7924800" cy="838200"/>
          </a:xfrm>
        </p:spPr>
        <p:txBody>
          <a:bodyPr/>
          <a:lstStyle/>
          <a:p>
            <a:r>
              <a:rPr lang="en-US" sz="2800" dirty="0" smtClean="0"/>
              <a:t>NSTX tested very high flux expansion + </a:t>
            </a:r>
            <a:br>
              <a:rPr lang="en-US" sz="2800" dirty="0" smtClean="0"/>
            </a:br>
            <a:r>
              <a:rPr lang="en-US" sz="2800" dirty="0" smtClean="0"/>
              <a:t>detachment for large heat-flux reduction</a:t>
            </a:r>
            <a:endParaRPr lang="en-US" sz="2800" dirty="0"/>
          </a:p>
        </p:txBody>
      </p:sp>
      <p:sp>
        <p:nvSpPr>
          <p:cNvPr id="3" name="Content Placeholder 2"/>
          <p:cNvSpPr>
            <a:spLocks noGrp="1"/>
          </p:cNvSpPr>
          <p:nvPr>
            <p:ph idx="1"/>
          </p:nvPr>
        </p:nvSpPr>
        <p:spPr>
          <a:xfrm>
            <a:off x="76200" y="990600"/>
            <a:ext cx="8991600" cy="381000"/>
          </a:xfrm>
        </p:spPr>
        <p:txBody>
          <a:bodyPr/>
          <a:lstStyle/>
          <a:p>
            <a:pPr indent="-228600"/>
            <a:r>
              <a:rPr lang="en-US" sz="2000" dirty="0" smtClean="0"/>
              <a:t>UEDGE modeling performed comparing conventional </a:t>
            </a:r>
            <a:r>
              <a:rPr lang="en-US" sz="2000" dirty="0" err="1" smtClean="0"/>
              <a:t>divertor</a:t>
            </a:r>
            <a:r>
              <a:rPr lang="en-US" sz="2000" dirty="0" smtClean="0"/>
              <a:t> to snowflake</a:t>
            </a:r>
          </a:p>
          <a:p>
            <a:endParaRPr lang="en-US" sz="2000" dirty="0"/>
          </a:p>
        </p:txBody>
      </p:sp>
      <p:pic>
        <p:nvPicPr>
          <p:cNvPr id="4" name="Picture 1"/>
          <p:cNvPicPr>
            <a:picLocks noChangeAspect="1" noChangeArrowheads="1"/>
          </p:cNvPicPr>
          <p:nvPr/>
        </p:nvPicPr>
        <p:blipFill>
          <a:blip r:embed="rId2" cstate="print"/>
          <a:srcRect/>
          <a:stretch>
            <a:fillRect/>
          </a:stretch>
        </p:blipFill>
        <p:spPr bwMode="auto">
          <a:xfrm>
            <a:off x="381000" y="1371600"/>
            <a:ext cx="3059332" cy="1588731"/>
          </a:xfrm>
          <a:prstGeom prst="rect">
            <a:avLst/>
          </a:prstGeom>
          <a:noFill/>
          <a:ln w="9525">
            <a:noFill/>
            <a:miter lim="800000"/>
            <a:headEnd/>
            <a:tailEnd/>
          </a:ln>
        </p:spPr>
      </p:pic>
      <p:pic>
        <p:nvPicPr>
          <p:cNvPr id="5" name="Picture 2"/>
          <p:cNvPicPr>
            <a:picLocks noChangeAspect="1" noChangeArrowheads="1"/>
          </p:cNvPicPr>
          <p:nvPr/>
        </p:nvPicPr>
        <p:blipFill>
          <a:blip r:embed="rId3" cstate="print"/>
          <a:srcRect/>
          <a:stretch>
            <a:fillRect/>
          </a:stretch>
        </p:blipFill>
        <p:spPr bwMode="auto">
          <a:xfrm>
            <a:off x="4024313" y="1371600"/>
            <a:ext cx="4586287" cy="1685352"/>
          </a:xfrm>
          <a:prstGeom prst="rect">
            <a:avLst/>
          </a:prstGeom>
          <a:noFill/>
          <a:ln w="9525">
            <a:noFill/>
            <a:miter lim="800000"/>
            <a:headEnd/>
            <a:tailEnd/>
          </a:ln>
        </p:spPr>
      </p:pic>
      <p:pic>
        <p:nvPicPr>
          <p:cNvPr id="6" name="Picture 2"/>
          <p:cNvPicPr>
            <a:picLocks noChangeAspect="1" noChangeArrowheads="1"/>
          </p:cNvPicPr>
          <p:nvPr/>
        </p:nvPicPr>
        <p:blipFill>
          <a:blip r:embed="rId4" cstate="print"/>
          <a:srcRect/>
          <a:stretch>
            <a:fillRect/>
          </a:stretch>
        </p:blipFill>
        <p:spPr bwMode="auto">
          <a:xfrm>
            <a:off x="3886200" y="3429000"/>
            <a:ext cx="4953000" cy="3124200"/>
          </a:xfrm>
          <a:prstGeom prst="rect">
            <a:avLst/>
          </a:prstGeom>
          <a:noFill/>
          <a:ln w="9525">
            <a:noFill/>
            <a:miter lim="800000"/>
            <a:headEnd/>
            <a:tailEnd/>
          </a:ln>
        </p:spPr>
      </p:pic>
      <p:sp>
        <p:nvSpPr>
          <p:cNvPr id="7" name="Content Placeholder 2"/>
          <p:cNvSpPr txBox="1">
            <a:spLocks/>
          </p:cNvSpPr>
          <p:nvPr/>
        </p:nvSpPr>
        <p:spPr bwMode="auto">
          <a:xfrm>
            <a:off x="228600" y="3657600"/>
            <a:ext cx="3505200" cy="1981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lvl="0" indent="-228600" eaLnBrk="0" hangingPunct="0">
              <a:spcBef>
                <a:spcPct val="20000"/>
              </a:spcBef>
              <a:buFontTx/>
              <a:buChar char="•"/>
            </a:pPr>
            <a:r>
              <a:rPr lang="en-US" sz="2400" b="0" i="0" kern="0" dirty="0" smtClean="0">
                <a:solidFill>
                  <a:schemeClr val="tx1"/>
                </a:solidFill>
                <a:latin typeface="+mn-lt"/>
                <a:cs typeface="+mn-cs"/>
              </a:rPr>
              <a:t>Snowflake </a:t>
            </a:r>
            <a:r>
              <a:rPr lang="en-US" sz="2400" b="0" i="0" kern="0" dirty="0" err="1" smtClean="0">
                <a:solidFill>
                  <a:schemeClr val="tx1"/>
                </a:solidFill>
                <a:latin typeface="+mn-lt"/>
                <a:cs typeface="+mn-cs"/>
              </a:rPr>
              <a:t>divertor</a:t>
            </a:r>
            <a:r>
              <a:rPr lang="en-US" sz="2400" b="0" i="0" kern="0" dirty="0" smtClean="0">
                <a:solidFill>
                  <a:schemeClr val="tx1"/>
                </a:solidFill>
                <a:latin typeface="+mn-lt"/>
                <a:cs typeface="+mn-cs"/>
              </a:rPr>
              <a:t> synergistic with detachment/</a:t>
            </a:r>
            <a:r>
              <a:rPr lang="en-US" sz="2400" b="0" i="0" kern="0" dirty="0" err="1" smtClean="0">
                <a:solidFill>
                  <a:schemeClr val="tx1"/>
                </a:solidFill>
                <a:latin typeface="+mn-lt"/>
                <a:cs typeface="+mn-cs"/>
              </a:rPr>
              <a:t>radiative</a:t>
            </a:r>
            <a:r>
              <a:rPr lang="en-US" sz="2400" b="0" i="0" kern="0" dirty="0" smtClean="0">
                <a:solidFill>
                  <a:schemeClr val="tx1"/>
                </a:solidFill>
                <a:latin typeface="+mn-lt"/>
                <a:cs typeface="+mn-cs"/>
              </a:rPr>
              <a:t> </a:t>
            </a:r>
            <a:r>
              <a:rPr lang="en-US" sz="2400" b="0" i="0" kern="0" dirty="0" err="1" smtClean="0">
                <a:solidFill>
                  <a:schemeClr val="tx1"/>
                </a:solidFill>
                <a:latin typeface="+mn-lt"/>
                <a:cs typeface="+mn-cs"/>
              </a:rPr>
              <a:t>divertor</a:t>
            </a:r>
            <a:r>
              <a:rPr lang="en-US" sz="2400" b="0" i="0" kern="0" dirty="0" smtClean="0">
                <a:solidFill>
                  <a:schemeClr val="tx1"/>
                </a:solidFill>
                <a:latin typeface="+mn-lt"/>
                <a:cs typeface="+mn-cs"/>
              </a:rPr>
              <a:t> </a:t>
            </a:r>
            <a:r>
              <a:rPr lang="en-US" sz="2400" b="0" i="0" kern="0" dirty="0" smtClean="0">
                <a:solidFill>
                  <a:schemeClr val="tx1"/>
                </a:solidFill>
                <a:latin typeface="+mn-lt"/>
                <a:cs typeface="+mn-cs"/>
                <a:sym typeface="Wingdings" pitchFamily="2" charset="2"/>
              </a:rPr>
              <a:t></a:t>
            </a:r>
            <a:r>
              <a:rPr lang="en-US" sz="2400" b="0" i="0" kern="0" dirty="0" smtClean="0">
                <a:solidFill>
                  <a:schemeClr val="tx1"/>
                </a:solidFill>
                <a:latin typeface="+mn-lt"/>
                <a:cs typeface="+mn-cs"/>
              </a:rPr>
              <a:t> large heat flux </a:t>
            </a:r>
            <a:r>
              <a:rPr lang="en-US" sz="2400" b="0" i="0" kern="0" dirty="0" err="1" smtClean="0">
                <a:solidFill>
                  <a:schemeClr val="tx1"/>
                </a:solidFill>
                <a:latin typeface="+mn-lt"/>
                <a:cs typeface="+mn-cs"/>
              </a:rPr>
              <a:t>redution</a:t>
            </a:r>
            <a:endParaRPr lang="en-US" sz="2400" b="0" i="0" kern="0" dirty="0" smtClean="0">
              <a:solidFill>
                <a:schemeClr val="tx1"/>
              </a:solidFill>
              <a:latin typeface="+mn-lt"/>
              <a:cs typeface="+mn-cs"/>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endParaRPr kumimoji="0" lang="en-US" sz="2400" b="0" i="0" u="none" strike="noStrike" kern="0" cap="none" spc="0" normalizeH="0" baseline="0" noProof="0" dirty="0">
              <a:ln>
                <a:noFill/>
              </a:ln>
              <a:solidFill>
                <a:schemeClr val="tx1"/>
              </a:solidFill>
              <a:effectLst/>
              <a:uLnTx/>
              <a:uFillTx/>
              <a:latin typeface="+mn-lt"/>
              <a:ea typeface="+mn-ea"/>
              <a:cs typeface="+mn-cs"/>
            </a:endParaRPr>
          </a:p>
        </p:txBody>
      </p:sp>
      <p:sp>
        <p:nvSpPr>
          <p:cNvPr id="8" name="TextBox 7"/>
          <p:cNvSpPr txBox="1"/>
          <p:nvPr/>
        </p:nvSpPr>
        <p:spPr>
          <a:xfrm>
            <a:off x="577414" y="3048000"/>
            <a:ext cx="2881045" cy="276999"/>
          </a:xfrm>
          <a:prstGeom prst="rect">
            <a:avLst/>
          </a:prstGeom>
          <a:solidFill>
            <a:srgbClr val="FFFF66"/>
          </a:solidFill>
        </p:spPr>
        <p:txBody>
          <a:bodyPr wrap="none" rtlCol="0">
            <a:spAutoFit/>
          </a:bodyPr>
          <a:lstStyle/>
          <a:p>
            <a:r>
              <a:rPr lang="en-US" i="0" dirty="0" smtClean="0">
                <a:solidFill>
                  <a:schemeClr val="tx1"/>
                </a:solidFill>
              </a:rPr>
              <a:t>V. </a:t>
            </a:r>
            <a:r>
              <a:rPr lang="en-US" i="0" dirty="0" err="1" smtClean="0">
                <a:solidFill>
                  <a:schemeClr val="tx1"/>
                </a:solidFill>
              </a:rPr>
              <a:t>Soukhanovskii</a:t>
            </a:r>
            <a:r>
              <a:rPr lang="en-US" i="0" dirty="0" smtClean="0">
                <a:solidFill>
                  <a:schemeClr val="tx1"/>
                </a:solidFill>
              </a:rPr>
              <a:t> (LLNL) – EPS 2011</a:t>
            </a:r>
            <a:endParaRPr lang="en-US" i="0" dirty="0">
              <a:solidFill>
                <a:schemeClr val="tx1"/>
              </a:solidFill>
            </a:endParaRPr>
          </a:p>
        </p:txBody>
      </p:sp>
      <p:sp>
        <p:nvSpPr>
          <p:cNvPr id="9" name="TextBox 8"/>
          <p:cNvSpPr txBox="1"/>
          <p:nvPr/>
        </p:nvSpPr>
        <p:spPr>
          <a:xfrm>
            <a:off x="0" y="152400"/>
            <a:ext cx="1266116" cy="523220"/>
          </a:xfrm>
          <a:prstGeom prst="rect">
            <a:avLst/>
          </a:prstGeom>
          <a:noFill/>
        </p:spPr>
        <p:txBody>
          <a:bodyPr wrap="none" rtlCol="0">
            <a:spAutoFit/>
          </a:bodyPr>
          <a:lstStyle/>
          <a:p>
            <a:r>
              <a:rPr lang="en-US" sz="2800" i="0" dirty="0" smtClean="0">
                <a:solidFill>
                  <a:srgbClr val="FF0000"/>
                </a:solidFill>
                <a:effectLst>
                  <a:outerShdw blurRad="38100" dist="38100" dir="2700000" algn="tl">
                    <a:srgbClr val="000000">
                      <a:alpha val="43137"/>
                    </a:srgbClr>
                  </a:outerShdw>
                </a:effectLst>
                <a:latin typeface="+mn-lt"/>
              </a:rPr>
              <a:t>R11-3:</a:t>
            </a:r>
            <a:endParaRPr lang="en-US" sz="2800" i="0" dirty="0">
              <a:solidFill>
                <a:srgbClr val="FF0000"/>
              </a:solidFill>
              <a:effectLst>
                <a:outerShdw blurRad="38100" dist="38100" dir="2700000" algn="tl">
                  <a:srgbClr val="000000">
                    <a:alpha val="43137"/>
                  </a:srgbClr>
                </a:outerShdw>
              </a:effectLst>
              <a:latin typeface="+mn-lt"/>
            </a:endParaRPr>
          </a:p>
        </p:txBody>
      </p:sp>
      <p:sp>
        <p:nvSpPr>
          <p:cNvPr id="10" name="Slide Number Placeholder 3"/>
          <p:cNvSpPr>
            <a:spLocks noGrp="1"/>
          </p:cNvSpPr>
          <p:nvPr>
            <p:ph type="sldNum" sz="quarter" idx="10"/>
          </p:nvPr>
        </p:nvSpPr>
        <p:spPr>
          <a:xfrm>
            <a:off x="8382000" y="6629400"/>
            <a:ext cx="762000" cy="152400"/>
          </a:xfrm>
        </p:spPr>
        <p:txBody>
          <a:bodyPr/>
          <a:lstStyle/>
          <a:p>
            <a:pPr>
              <a:defRPr/>
            </a:pPr>
            <a:fld id="{A506B19E-D41C-4447-AC82-EE4B73BE5054}" type="slidenum">
              <a:rPr lang="en-US" smtClean="0"/>
              <a:pPr>
                <a:defRPr/>
              </a:pPr>
              <a:t>29</a:t>
            </a:fld>
            <a:endParaRPr lang="en-US" smtClean="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3"/>
          <p:cNvSpPr>
            <a:spLocks noGrp="1" noChangeArrowheads="1"/>
          </p:cNvSpPr>
          <p:nvPr>
            <p:ph type="body" idx="4294967295"/>
          </p:nvPr>
        </p:nvSpPr>
        <p:spPr>
          <a:xfrm>
            <a:off x="0" y="914400"/>
            <a:ext cx="9144000" cy="5410200"/>
          </a:xfrm>
        </p:spPr>
        <p:txBody>
          <a:bodyPr/>
          <a:lstStyle/>
          <a:p>
            <a:pPr marL="169863" indent="-169863">
              <a:spcBef>
                <a:spcPct val="0"/>
              </a:spcBef>
            </a:pPr>
            <a:r>
              <a:rPr lang="en-US" b="1" smtClean="0">
                <a:solidFill>
                  <a:srgbClr val="0000FF"/>
                </a:solidFill>
                <a:ea typeface="ＭＳ Ｐゴシック" pitchFamily="34" charset="-128"/>
              </a:rPr>
              <a:t>DOE Joint Research Target</a:t>
            </a:r>
            <a:r>
              <a:rPr lang="en-US" b="1" smtClean="0">
                <a:ea typeface="ＭＳ Ｐゴシック" pitchFamily="34" charset="-128"/>
              </a:rPr>
              <a:t>: </a:t>
            </a:r>
            <a:r>
              <a:rPr lang="en-US" sz="2000" i="1" smtClean="0">
                <a:ea typeface="ＭＳ Ｐゴシック" pitchFamily="34" charset="-128"/>
              </a:rPr>
              <a:t>“Improve the understanding of the physics mechanisms responsible for the structure of the pedestal and compare with the predictive models described in the companion theory milestone.</a:t>
            </a:r>
            <a:r>
              <a:rPr lang="en-US" sz="2000" smtClean="0">
                <a:ea typeface="ＭＳ Ｐゴシック" pitchFamily="34" charset="-128"/>
              </a:rPr>
              <a:t>“ </a:t>
            </a:r>
            <a:r>
              <a:rPr lang="en-US" sz="1600" smtClean="0">
                <a:solidFill>
                  <a:srgbClr val="FF0000"/>
                </a:solidFill>
                <a:ea typeface="ＭＳ Ｐゴシック" pitchFamily="34" charset="-128"/>
              </a:rPr>
              <a:t>(Completed)</a:t>
            </a:r>
            <a:endParaRPr lang="en-US" sz="800" smtClean="0">
              <a:solidFill>
                <a:srgbClr val="FF0000"/>
              </a:solidFill>
              <a:ea typeface="ＭＳ Ｐゴシック" pitchFamily="34" charset="-128"/>
            </a:endParaRPr>
          </a:p>
          <a:p>
            <a:pPr marL="169863" indent="-169863">
              <a:spcBef>
                <a:spcPct val="0"/>
              </a:spcBef>
            </a:pPr>
            <a:r>
              <a:rPr lang="en-US" sz="2000" b="1" smtClean="0">
                <a:solidFill>
                  <a:srgbClr val="0000FF"/>
                </a:solidFill>
                <a:ea typeface="ＭＳ Ｐゴシック" pitchFamily="34" charset="-128"/>
              </a:rPr>
              <a:t>R(11-1)</a:t>
            </a:r>
            <a:r>
              <a:rPr lang="en-US" sz="2000" b="1" smtClean="0">
                <a:ea typeface="ＭＳ Ｐゴシック" pitchFamily="34" charset="-128"/>
              </a:rPr>
              <a:t>: </a:t>
            </a:r>
            <a:r>
              <a:rPr lang="en-US" sz="2000" smtClean="0">
                <a:ea typeface="ＭＳ Ｐゴシック" pitchFamily="34" charset="-128"/>
              </a:rPr>
              <a:t>Measure fluctuations responsible for turbulent electron, ion and impurity transport</a:t>
            </a:r>
            <a:r>
              <a:rPr lang="en-US" sz="1600" smtClean="0">
                <a:ea typeface="ＭＳ Ｐゴシック" pitchFamily="34" charset="-128"/>
              </a:rPr>
              <a:t>. </a:t>
            </a:r>
            <a:r>
              <a:rPr lang="en-US" sz="1600" smtClean="0">
                <a:solidFill>
                  <a:srgbClr val="FF0000"/>
                </a:solidFill>
                <a:ea typeface="ＭＳ Ｐゴシック" pitchFamily="34" charset="-128"/>
              </a:rPr>
              <a:t>(Completed)</a:t>
            </a:r>
            <a:endParaRPr lang="en-US" sz="2000" smtClean="0">
              <a:ea typeface="ＭＳ Ｐゴシック" pitchFamily="34" charset="-128"/>
            </a:endParaRPr>
          </a:p>
          <a:p>
            <a:pPr marL="169863" indent="-169863">
              <a:spcBef>
                <a:spcPct val="0"/>
              </a:spcBef>
            </a:pPr>
            <a:r>
              <a:rPr lang="en-US" sz="2000" b="1" smtClean="0">
                <a:solidFill>
                  <a:srgbClr val="0000FF"/>
                </a:solidFill>
                <a:ea typeface="ＭＳ Ｐゴシック" pitchFamily="34" charset="-128"/>
              </a:rPr>
              <a:t>(R11-2)</a:t>
            </a:r>
            <a:r>
              <a:rPr lang="en-US" sz="2000" smtClean="0">
                <a:ea typeface="ＭＳ Ｐゴシック" pitchFamily="34" charset="-128"/>
              </a:rPr>
              <a:t>:  Assess ST stability dependence on plasma aspect ratio and boundary shaping</a:t>
            </a:r>
            <a:r>
              <a:rPr lang="en-US" sz="1600" smtClean="0">
                <a:ea typeface="ＭＳ Ｐゴシック" pitchFamily="34" charset="-128"/>
              </a:rPr>
              <a:t>. </a:t>
            </a:r>
            <a:r>
              <a:rPr lang="en-US" sz="1600" smtClean="0">
                <a:solidFill>
                  <a:srgbClr val="FF0000"/>
                </a:solidFill>
                <a:ea typeface="ＭＳ Ｐゴシック" pitchFamily="34" charset="-128"/>
              </a:rPr>
              <a:t>(Completed)</a:t>
            </a:r>
            <a:r>
              <a:rPr lang="en-US" sz="1600" smtClean="0">
                <a:ea typeface="ＭＳ Ｐゴシック" pitchFamily="34" charset="-128"/>
              </a:rPr>
              <a:t> </a:t>
            </a:r>
            <a:endParaRPr lang="en-US" sz="1000" smtClean="0">
              <a:ea typeface="ＭＳ Ｐゴシック" pitchFamily="34" charset="-128"/>
            </a:endParaRPr>
          </a:p>
          <a:p>
            <a:pPr marL="169863" indent="-169863">
              <a:spcBef>
                <a:spcPct val="0"/>
              </a:spcBef>
            </a:pPr>
            <a:r>
              <a:rPr lang="en-US" sz="2000" b="1" smtClean="0">
                <a:solidFill>
                  <a:srgbClr val="0000FF"/>
                </a:solidFill>
                <a:ea typeface="ＭＳ Ｐゴシック" pitchFamily="34" charset="-128"/>
              </a:rPr>
              <a:t>R(11-3)</a:t>
            </a:r>
            <a:r>
              <a:rPr lang="en-US" sz="2000" smtClean="0">
                <a:ea typeface="ＭＳ Ｐゴシック" pitchFamily="34" charset="-128"/>
              </a:rPr>
              <a:t>:  Assess very high flux expansion divertor operation</a:t>
            </a:r>
            <a:r>
              <a:rPr lang="en-US" sz="1600" smtClean="0">
                <a:ea typeface="ＭＳ Ｐゴシック" pitchFamily="34" charset="-128"/>
              </a:rPr>
              <a:t>. </a:t>
            </a:r>
            <a:r>
              <a:rPr lang="en-US" sz="1600" smtClean="0">
                <a:solidFill>
                  <a:srgbClr val="FF0000"/>
                </a:solidFill>
                <a:ea typeface="ＭＳ Ｐゴシック" pitchFamily="34" charset="-128"/>
              </a:rPr>
              <a:t>(Completed)</a:t>
            </a:r>
            <a:r>
              <a:rPr lang="en-US" sz="1600" smtClean="0">
                <a:ea typeface="ＭＳ Ｐゴシック" pitchFamily="34" charset="-128"/>
              </a:rPr>
              <a:t> </a:t>
            </a:r>
            <a:endParaRPr lang="en-US" sz="2000" smtClean="0">
              <a:ea typeface="ＭＳ Ｐゴシック" pitchFamily="34" charset="-128"/>
            </a:endParaRPr>
          </a:p>
          <a:p>
            <a:pPr marL="169863" indent="-169863">
              <a:spcBef>
                <a:spcPct val="0"/>
              </a:spcBef>
            </a:pPr>
            <a:r>
              <a:rPr lang="en-US" sz="2000" b="1" smtClean="0">
                <a:solidFill>
                  <a:srgbClr val="0000FF"/>
                </a:solidFill>
                <a:ea typeface="ＭＳ Ｐゴシック" pitchFamily="34" charset="-128"/>
              </a:rPr>
              <a:t>R(11-4)</a:t>
            </a:r>
            <a:r>
              <a:rPr lang="en-US" sz="2000" smtClean="0">
                <a:ea typeface="ＭＳ Ｐゴシック" pitchFamily="34" charset="-128"/>
              </a:rPr>
              <a:t>: H-mode pedestal transport, turbulence, and stability response to 3D fields</a:t>
            </a:r>
            <a:r>
              <a:rPr lang="en-US" sz="1600" smtClean="0">
                <a:ea typeface="ＭＳ Ｐゴシック" pitchFamily="34" charset="-128"/>
              </a:rPr>
              <a:t>. </a:t>
            </a:r>
            <a:r>
              <a:rPr lang="en-US" sz="1600" smtClean="0">
                <a:solidFill>
                  <a:srgbClr val="FF0000"/>
                </a:solidFill>
                <a:ea typeface="ＭＳ Ｐゴシック" pitchFamily="34" charset="-128"/>
              </a:rPr>
              <a:t>(Partially completed)</a:t>
            </a:r>
            <a:r>
              <a:rPr lang="en-US" sz="1600" smtClean="0">
                <a:ea typeface="ＭＳ Ｐゴシック" pitchFamily="34" charset="-128"/>
              </a:rPr>
              <a:t> </a:t>
            </a:r>
            <a:endParaRPr lang="en-US" sz="2000" smtClean="0">
              <a:ea typeface="ＭＳ Ｐゴシック" pitchFamily="34" charset="-128"/>
            </a:endParaRPr>
          </a:p>
          <a:p>
            <a:pPr marL="169863" indent="-169863">
              <a:spcBef>
                <a:spcPct val="0"/>
              </a:spcBef>
            </a:pPr>
            <a:r>
              <a:rPr lang="en-US" sz="2000" b="1" smtClean="0">
                <a:solidFill>
                  <a:srgbClr val="0000FF"/>
                </a:solidFill>
                <a:ea typeface="ＭＳ Ｐゴシック" pitchFamily="34" charset="-128"/>
              </a:rPr>
              <a:t>F(11-1)</a:t>
            </a:r>
            <a:r>
              <a:rPr lang="en-US" sz="2000" b="1" smtClean="0">
                <a:ea typeface="ＭＳ Ｐゴシック" pitchFamily="34" charset="-128"/>
              </a:rPr>
              <a:t>:</a:t>
            </a:r>
            <a:r>
              <a:rPr lang="en-US" sz="2000" smtClean="0">
                <a:ea typeface="ＭＳ Ｐゴシック" pitchFamily="34" charset="-128"/>
              </a:rPr>
              <a:t> Operate NSTX Facility for 14 Experimental Run Weeks. </a:t>
            </a:r>
            <a:r>
              <a:rPr lang="en-US" sz="1600" smtClean="0">
                <a:solidFill>
                  <a:srgbClr val="FF0000"/>
                </a:solidFill>
                <a:ea typeface="ＭＳ Ｐゴシック" pitchFamily="34" charset="-128"/>
              </a:rPr>
              <a:t>(Not completed)</a:t>
            </a:r>
            <a:endParaRPr lang="en-US" sz="2000" smtClean="0">
              <a:ea typeface="ＭＳ Ｐゴシック" pitchFamily="34" charset="-128"/>
            </a:endParaRPr>
          </a:p>
          <a:p>
            <a:pPr marL="169863" indent="-169863">
              <a:spcBef>
                <a:spcPct val="0"/>
              </a:spcBef>
            </a:pPr>
            <a:r>
              <a:rPr lang="en-US" sz="2000" b="1" smtClean="0">
                <a:solidFill>
                  <a:srgbClr val="0000FF"/>
                </a:solidFill>
                <a:ea typeface="ＭＳ Ｐゴシック" pitchFamily="34" charset="-128"/>
              </a:rPr>
              <a:t>D(11-1)</a:t>
            </a:r>
            <a:r>
              <a:rPr lang="en-US" sz="2000" b="1" smtClean="0">
                <a:ea typeface="ＭＳ Ｐゴシック" pitchFamily="34" charset="-128"/>
              </a:rPr>
              <a:t>:  </a:t>
            </a:r>
            <a:r>
              <a:rPr lang="en-US" sz="2000" smtClean="0">
                <a:ea typeface="ＭＳ Ｐゴシック" pitchFamily="34" charset="-128"/>
              </a:rPr>
              <a:t>Complete the commissioning of a real-time plasma velocity (RTV) diagnostic system</a:t>
            </a:r>
            <a:r>
              <a:rPr lang="en-US" sz="1600" smtClean="0">
                <a:ea typeface="ＭＳ Ｐゴシック" pitchFamily="34" charset="-128"/>
              </a:rPr>
              <a:t>. </a:t>
            </a:r>
            <a:r>
              <a:rPr lang="en-US" sz="1600" smtClean="0">
                <a:solidFill>
                  <a:srgbClr val="FF0000"/>
                </a:solidFill>
                <a:ea typeface="ＭＳ Ｐゴシック" pitchFamily="34" charset="-128"/>
              </a:rPr>
              <a:t>(Completed)</a:t>
            </a:r>
            <a:endParaRPr lang="en-US" sz="2000" smtClean="0">
              <a:ea typeface="ＭＳ Ｐゴシック" pitchFamily="34" charset="-128"/>
            </a:endParaRPr>
          </a:p>
          <a:p>
            <a:pPr marL="169863" indent="-169863">
              <a:spcBef>
                <a:spcPct val="0"/>
              </a:spcBef>
            </a:pPr>
            <a:r>
              <a:rPr lang="en-US" sz="2000" b="1" smtClean="0">
                <a:solidFill>
                  <a:srgbClr val="0000FF"/>
                </a:solidFill>
                <a:ea typeface="ＭＳ Ｐゴシック" pitchFamily="34" charset="-128"/>
              </a:rPr>
              <a:t>AF(11-1)</a:t>
            </a:r>
            <a:r>
              <a:rPr lang="en-US" sz="2000" b="1" smtClean="0">
                <a:ea typeface="ＭＳ Ｐゴシック" pitchFamily="34" charset="-128"/>
              </a:rPr>
              <a:t>:  </a:t>
            </a:r>
            <a:r>
              <a:rPr lang="en-US" sz="2000" smtClean="0">
                <a:ea typeface="ＭＳ Ｐゴシック" pitchFamily="34" charset="-128"/>
              </a:rPr>
              <a:t>Complete commissioning of facility upgrades. </a:t>
            </a:r>
            <a:r>
              <a:rPr lang="en-US" sz="1600" smtClean="0">
                <a:solidFill>
                  <a:srgbClr val="FF0000"/>
                </a:solidFill>
                <a:ea typeface="ＭＳ Ｐゴシック" pitchFamily="34" charset="-128"/>
              </a:rPr>
              <a:t>(Completed)</a:t>
            </a:r>
            <a:endParaRPr lang="en-US" sz="2000" smtClean="0">
              <a:ea typeface="ＭＳ Ｐゴシック" pitchFamily="34" charset="-128"/>
            </a:endParaRPr>
          </a:p>
          <a:p>
            <a:pPr marL="169863" indent="-169863">
              <a:spcBef>
                <a:spcPct val="0"/>
              </a:spcBef>
            </a:pPr>
            <a:r>
              <a:rPr lang="en-US" sz="2000" b="1" smtClean="0">
                <a:solidFill>
                  <a:srgbClr val="0000FF"/>
                </a:solidFill>
                <a:ea typeface="ＭＳ Ｐゴシック" pitchFamily="34" charset="-128"/>
              </a:rPr>
              <a:t>AD(11-1)</a:t>
            </a:r>
            <a:r>
              <a:rPr lang="en-US" sz="2000" b="1" smtClean="0">
                <a:ea typeface="ＭＳ Ｐゴシック" pitchFamily="34" charset="-128"/>
              </a:rPr>
              <a:t>: </a:t>
            </a:r>
            <a:r>
              <a:rPr lang="en-US" sz="2000" smtClean="0">
                <a:ea typeface="ＭＳ Ｐゴシック" pitchFamily="34" charset="-128"/>
              </a:rPr>
              <a:t>Complete commissioning of diagnostic upgrades. </a:t>
            </a:r>
            <a:r>
              <a:rPr lang="en-US" sz="1600" smtClean="0">
                <a:solidFill>
                  <a:srgbClr val="FF0000"/>
                </a:solidFill>
                <a:ea typeface="ＭＳ Ｐゴシック" pitchFamily="34" charset="-128"/>
              </a:rPr>
              <a:t>(Completed)</a:t>
            </a:r>
            <a:endParaRPr lang="en-US" sz="2000" smtClean="0">
              <a:ea typeface="ＭＳ Ｐゴシック" pitchFamily="34" charset="-128"/>
            </a:endParaRPr>
          </a:p>
          <a:p>
            <a:pPr marL="169863" indent="-169863">
              <a:spcBef>
                <a:spcPct val="0"/>
              </a:spcBef>
            </a:pPr>
            <a:endParaRPr lang="en-US" sz="2000" smtClean="0">
              <a:ea typeface="ＭＳ Ｐゴシック" pitchFamily="34" charset="-128"/>
            </a:endParaRPr>
          </a:p>
        </p:txBody>
      </p:sp>
      <p:sp>
        <p:nvSpPr>
          <p:cNvPr id="22534" name="TextBox 5"/>
          <p:cNvSpPr txBox="1">
            <a:spLocks noChangeArrowheads="1"/>
          </p:cNvSpPr>
          <p:nvPr/>
        </p:nvSpPr>
        <p:spPr bwMode="auto">
          <a:xfrm>
            <a:off x="12700" y="6038850"/>
            <a:ext cx="9144000" cy="406400"/>
          </a:xfrm>
          <a:prstGeom prst="rect">
            <a:avLst/>
          </a:prstGeom>
          <a:solidFill>
            <a:schemeClr val="accent1">
              <a:lumMod val="20000"/>
              <a:lumOff val="80000"/>
            </a:schemeClr>
          </a:solidFill>
          <a:ln w="9525">
            <a:solidFill>
              <a:srgbClr val="000000"/>
            </a:solidFill>
            <a:miter lim="800000"/>
            <a:headEnd/>
            <a:tailEnd/>
          </a:ln>
        </p:spPr>
        <p:txBody>
          <a:bodyPr>
            <a:spAutoFit/>
          </a:bodyPr>
          <a:lstStyle/>
          <a:p>
            <a:pPr>
              <a:defRPr/>
            </a:pPr>
            <a:r>
              <a:rPr lang="en-US" sz="2000" i="0" dirty="0">
                <a:solidFill>
                  <a:srgbClr val="FF0000"/>
                </a:solidFill>
                <a:latin typeface="Helvetica" charset="0"/>
                <a:ea typeface="ＭＳ Ｐゴシック" charset="-128"/>
                <a:cs typeface="ＭＳ Ｐゴシック" charset="-128"/>
              </a:rPr>
              <a:t>The final year-end reports submitted to DOE.  Also reported at ISTW-2011</a:t>
            </a:r>
          </a:p>
        </p:txBody>
      </p:sp>
      <p:sp>
        <p:nvSpPr>
          <p:cNvPr id="17413" name="Rectangle 3"/>
          <p:cNvSpPr>
            <a:spLocks noChangeArrowheads="1"/>
          </p:cNvSpPr>
          <p:nvPr/>
        </p:nvSpPr>
        <p:spPr bwMode="auto">
          <a:xfrm>
            <a:off x="0" y="38100"/>
            <a:ext cx="9144000" cy="838200"/>
          </a:xfrm>
          <a:prstGeom prst="rect">
            <a:avLst/>
          </a:prstGeom>
          <a:gradFill rotWithShape="1">
            <a:gsLst>
              <a:gs pos="0">
                <a:srgbClr val="F8F8F8">
                  <a:alpha val="50998"/>
                </a:srgbClr>
              </a:gs>
              <a:gs pos="100000">
                <a:srgbClr val="B2B2B2">
                  <a:alpha val="50998"/>
                </a:srgbClr>
              </a:gs>
            </a:gsLst>
            <a:lin ang="5400000" scaled="1"/>
          </a:gradFill>
          <a:ln w="9525">
            <a:noFill/>
            <a:miter lim="800000"/>
            <a:headEnd/>
            <a:tailEnd/>
          </a:ln>
        </p:spPr>
        <p:txBody>
          <a:bodyPr anchor="ctr"/>
          <a:lstStyle/>
          <a:p>
            <a:pPr marL="90488" indent="-547688" algn="ctr"/>
            <a:r>
              <a:rPr lang="en-US" sz="3600" i="0" dirty="0">
                <a:solidFill>
                  <a:srgbClr val="0000CC"/>
                </a:solidFill>
              </a:rPr>
              <a:t>NSTX FY2011 Milestones</a:t>
            </a:r>
            <a:endParaRPr lang="en-US" sz="2400" i="0" dirty="0">
              <a:solidFill>
                <a:srgbClr val="0000CC"/>
              </a:solidFill>
            </a:endParaRPr>
          </a:p>
        </p:txBody>
      </p:sp>
      <p:sp>
        <p:nvSpPr>
          <p:cNvPr id="6" name="Slide Number Placeholder 3"/>
          <p:cNvSpPr>
            <a:spLocks noGrp="1"/>
          </p:cNvSpPr>
          <p:nvPr>
            <p:ph type="sldNum" sz="quarter" idx="10"/>
          </p:nvPr>
        </p:nvSpPr>
        <p:spPr>
          <a:xfrm>
            <a:off x="8382000" y="6629400"/>
            <a:ext cx="762000" cy="152400"/>
          </a:xfrm>
        </p:spPr>
        <p:txBody>
          <a:bodyPr/>
          <a:lstStyle/>
          <a:p>
            <a:pPr algn="r">
              <a:defRPr/>
            </a:pPr>
            <a:fld id="{A506B19E-D41C-4447-AC82-EE4B73BE5054}" type="slidenum">
              <a:rPr lang="en-US" sz="900" i="0" smtClean="0"/>
              <a:pPr algn="r">
                <a:defRPr/>
              </a:pPr>
              <a:t>3</a:t>
            </a:fld>
            <a:endParaRPr lang="en-US" sz="900" i="0" dirty="0" smtClean="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0"/>
            <a:ext cx="7924800" cy="838200"/>
          </a:xfrm>
        </p:spPr>
        <p:txBody>
          <a:bodyPr/>
          <a:lstStyle/>
          <a:p>
            <a:r>
              <a:rPr lang="en-US" sz="2800" dirty="0" smtClean="0"/>
              <a:t>Multi-energy SXR array used to measure </a:t>
            </a:r>
            <a:br>
              <a:rPr lang="en-US" sz="2800" dirty="0" smtClean="0"/>
            </a:br>
            <a:r>
              <a:rPr lang="en-US" sz="2800" dirty="0" smtClean="0"/>
              <a:t>neon impurity transport in edge region</a:t>
            </a:r>
            <a:endParaRPr lang="en-US" sz="2800" dirty="0"/>
          </a:p>
        </p:txBody>
      </p:sp>
      <p:pic>
        <p:nvPicPr>
          <p:cNvPr id="44034" name="Picture 2" descr="edge_transport_fig_pdf"/>
          <p:cNvPicPr>
            <a:picLocks noChangeAspect="1" noChangeArrowheads="1"/>
          </p:cNvPicPr>
          <p:nvPr/>
        </p:nvPicPr>
        <p:blipFill>
          <a:blip r:embed="rId2" cstate="print"/>
          <a:srcRect/>
          <a:stretch>
            <a:fillRect/>
          </a:stretch>
        </p:blipFill>
        <p:spPr bwMode="auto">
          <a:xfrm>
            <a:off x="152400" y="1371600"/>
            <a:ext cx="6914626" cy="4800600"/>
          </a:xfrm>
          <a:prstGeom prst="rect">
            <a:avLst/>
          </a:prstGeom>
          <a:noFill/>
        </p:spPr>
      </p:pic>
      <p:sp>
        <p:nvSpPr>
          <p:cNvPr id="7" name="TextBox 6"/>
          <p:cNvSpPr txBox="1"/>
          <p:nvPr/>
        </p:nvSpPr>
        <p:spPr>
          <a:xfrm>
            <a:off x="0" y="152400"/>
            <a:ext cx="1266116" cy="523220"/>
          </a:xfrm>
          <a:prstGeom prst="rect">
            <a:avLst/>
          </a:prstGeom>
          <a:noFill/>
        </p:spPr>
        <p:txBody>
          <a:bodyPr wrap="none" rtlCol="0">
            <a:spAutoFit/>
          </a:bodyPr>
          <a:lstStyle/>
          <a:p>
            <a:r>
              <a:rPr lang="en-US" sz="2800" i="0" dirty="0" smtClean="0">
                <a:solidFill>
                  <a:srgbClr val="FF0000"/>
                </a:solidFill>
                <a:effectLst>
                  <a:outerShdw blurRad="38100" dist="38100" dir="2700000" algn="tl">
                    <a:srgbClr val="000000">
                      <a:alpha val="43137"/>
                    </a:srgbClr>
                  </a:outerShdw>
                </a:effectLst>
                <a:latin typeface="+mn-lt"/>
              </a:rPr>
              <a:t>R11-4:</a:t>
            </a:r>
            <a:endParaRPr lang="en-US" sz="2800" i="0" dirty="0">
              <a:solidFill>
                <a:srgbClr val="FF0000"/>
              </a:solidFill>
              <a:effectLst>
                <a:outerShdw blurRad="38100" dist="38100" dir="2700000" algn="tl">
                  <a:srgbClr val="000000">
                    <a:alpha val="43137"/>
                  </a:srgbClr>
                </a:outerShdw>
              </a:effectLst>
              <a:latin typeface="+mn-lt"/>
            </a:endParaRPr>
          </a:p>
        </p:txBody>
      </p:sp>
      <p:sp>
        <p:nvSpPr>
          <p:cNvPr id="8" name="TextBox 7"/>
          <p:cNvSpPr txBox="1"/>
          <p:nvPr/>
        </p:nvSpPr>
        <p:spPr>
          <a:xfrm>
            <a:off x="458200" y="1066800"/>
            <a:ext cx="2818400" cy="338554"/>
          </a:xfrm>
          <a:prstGeom prst="rect">
            <a:avLst/>
          </a:prstGeom>
          <a:noFill/>
        </p:spPr>
        <p:txBody>
          <a:bodyPr wrap="none" rtlCol="0">
            <a:spAutoFit/>
          </a:bodyPr>
          <a:lstStyle/>
          <a:p>
            <a:r>
              <a:rPr lang="en-US" sz="1600" dirty="0" smtClean="0"/>
              <a:t>Measured X-ray brightness</a:t>
            </a:r>
            <a:endParaRPr lang="en-US" sz="1600" dirty="0"/>
          </a:p>
        </p:txBody>
      </p:sp>
      <p:sp>
        <p:nvSpPr>
          <p:cNvPr id="9" name="TextBox 8"/>
          <p:cNvSpPr txBox="1"/>
          <p:nvPr/>
        </p:nvSpPr>
        <p:spPr>
          <a:xfrm>
            <a:off x="460343" y="6172200"/>
            <a:ext cx="2751074" cy="338554"/>
          </a:xfrm>
          <a:prstGeom prst="rect">
            <a:avLst/>
          </a:prstGeom>
          <a:noFill/>
        </p:spPr>
        <p:txBody>
          <a:bodyPr wrap="none" rtlCol="0">
            <a:spAutoFit/>
          </a:bodyPr>
          <a:lstStyle/>
          <a:p>
            <a:pPr algn="ctr"/>
            <a:r>
              <a:rPr lang="en-US" sz="1600" dirty="0" smtClean="0"/>
              <a:t>Modeled X-ray brightness</a:t>
            </a:r>
            <a:endParaRPr lang="en-US" sz="1600" dirty="0"/>
          </a:p>
        </p:txBody>
      </p:sp>
      <p:sp>
        <p:nvSpPr>
          <p:cNvPr id="10" name="TextBox 9"/>
          <p:cNvSpPr txBox="1"/>
          <p:nvPr/>
        </p:nvSpPr>
        <p:spPr>
          <a:xfrm>
            <a:off x="4193143" y="6172200"/>
            <a:ext cx="2588657" cy="338554"/>
          </a:xfrm>
          <a:prstGeom prst="rect">
            <a:avLst/>
          </a:prstGeom>
          <a:noFill/>
        </p:spPr>
        <p:txBody>
          <a:bodyPr wrap="none" rtlCol="0">
            <a:spAutoFit/>
          </a:bodyPr>
          <a:lstStyle/>
          <a:p>
            <a:pPr algn="ctr"/>
            <a:r>
              <a:rPr lang="en-US" sz="1600" dirty="0" smtClean="0"/>
              <a:t>Modeled neon diffusivity</a:t>
            </a:r>
            <a:endParaRPr lang="en-US" sz="1600" dirty="0"/>
          </a:p>
        </p:txBody>
      </p:sp>
      <p:sp>
        <p:nvSpPr>
          <p:cNvPr id="11" name="TextBox 10"/>
          <p:cNvSpPr txBox="1"/>
          <p:nvPr/>
        </p:nvSpPr>
        <p:spPr>
          <a:xfrm>
            <a:off x="4114800" y="1066800"/>
            <a:ext cx="2819400" cy="338554"/>
          </a:xfrm>
          <a:prstGeom prst="rect">
            <a:avLst/>
          </a:prstGeom>
          <a:noFill/>
        </p:spPr>
        <p:txBody>
          <a:bodyPr wrap="square" rtlCol="0">
            <a:spAutoFit/>
          </a:bodyPr>
          <a:lstStyle/>
          <a:p>
            <a:pPr algn="ctr"/>
            <a:r>
              <a:rPr lang="en-US" sz="1600" dirty="0" smtClean="0"/>
              <a:t>Radiated power density</a:t>
            </a:r>
          </a:p>
        </p:txBody>
      </p:sp>
      <p:sp>
        <p:nvSpPr>
          <p:cNvPr id="12" name="Content Placeholder 2"/>
          <p:cNvSpPr>
            <a:spLocks noGrp="1"/>
          </p:cNvSpPr>
          <p:nvPr>
            <p:ph idx="1"/>
          </p:nvPr>
        </p:nvSpPr>
        <p:spPr>
          <a:xfrm>
            <a:off x="7010400" y="1524000"/>
            <a:ext cx="1981200" cy="1524000"/>
          </a:xfrm>
        </p:spPr>
        <p:txBody>
          <a:bodyPr/>
          <a:lstStyle/>
          <a:p>
            <a:pPr marL="0" indent="0">
              <a:buNone/>
            </a:pPr>
            <a:r>
              <a:rPr lang="en-US" sz="2000" b="1" dirty="0" err="1" smtClean="0"/>
              <a:t>Bolometry</a:t>
            </a:r>
            <a:r>
              <a:rPr lang="en-US" sz="2000" b="1" dirty="0" smtClean="0"/>
              <a:t> (solid)</a:t>
            </a:r>
          </a:p>
          <a:p>
            <a:pPr marL="0" indent="0">
              <a:buNone/>
            </a:pPr>
            <a:endParaRPr lang="en-US" sz="500" b="1" dirty="0" smtClean="0"/>
          </a:p>
          <a:p>
            <a:pPr marL="0" indent="0">
              <a:buNone/>
            </a:pPr>
            <a:r>
              <a:rPr lang="en-US" sz="2000" b="1" dirty="0" smtClean="0"/>
              <a:t>STRAHL code (dashed)</a:t>
            </a:r>
            <a:endParaRPr lang="en-US" sz="2000" b="1" dirty="0"/>
          </a:p>
        </p:txBody>
      </p:sp>
      <p:sp>
        <p:nvSpPr>
          <p:cNvPr id="13" name="Slide Number Placeholder 3"/>
          <p:cNvSpPr>
            <a:spLocks noGrp="1"/>
          </p:cNvSpPr>
          <p:nvPr>
            <p:ph type="sldNum" sz="quarter" idx="10"/>
          </p:nvPr>
        </p:nvSpPr>
        <p:spPr>
          <a:xfrm>
            <a:off x="8382000" y="6629400"/>
            <a:ext cx="762000" cy="152400"/>
          </a:xfrm>
        </p:spPr>
        <p:txBody>
          <a:bodyPr/>
          <a:lstStyle/>
          <a:p>
            <a:pPr>
              <a:defRPr/>
            </a:pPr>
            <a:fld id="{A506B19E-D41C-4447-AC82-EE4B73BE5054}" type="slidenum">
              <a:rPr lang="en-US" smtClean="0"/>
              <a:pPr>
                <a:defRPr/>
              </a:pPr>
              <a:t>30</a:t>
            </a:fld>
            <a:endParaRPr lang="en-US" smtClean="0"/>
          </a:p>
        </p:txBody>
      </p:sp>
      <p:sp>
        <p:nvSpPr>
          <p:cNvPr id="14" name="TextBox 13"/>
          <p:cNvSpPr txBox="1"/>
          <p:nvPr/>
        </p:nvSpPr>
        <p:spPr>
          <a:xfrm>
            <a:off x="7315200" y="6172200"/>
            <a:ext cx="1390124" cy="276999"/>
          </a:xfrm>
          <a:prstGeom prst="rect">
            <a:avLst/>
          </a:prstGeom>
          <a:solidFill>
            <a:srgbClr val="FFFF66"/>
          </a:solidFill>
        </p:spPr>
        <p:txBody>
          <a:bodyPr wrap="none" rtlCol="0">
            <a:spAutoFit/>
          </a:bodyPr>
          <a:lstStyle/>
          <a:p>
            <a:pPr algn="ctr"/>
            <a:r>
              <a:rPr lang="en-US" i="0" dirty="0" smtClean="0">
                <a:solidFill>
                  <a:schemeClr val="tx1"/>
                </a:solidFill>
              </a:rPr>
              <a:t>D. Clayton - JHU</a:t>
            </a:r>
            <a:endParaRPr lang="en-US" i="0" dirty="0">
              <a:solidFill>
                <a:schemeClr val="tx1"/>
              </a:solidFill>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0"/>
            <a:ext cx="7848600" cy="914400"/>
          </a:xfrm>
        </p:spPr>
        <p:txBody>
          <a:bodyPr/>
          <a:lstStyle/>
          <a:p>
            <a:r>
              <a:rPr lang="en-US" dirty="0" smtClean="0"/>
              <a:t>FY2011-12 plan was to test 3D field structure </a:t>
            </a:r>
            <a:br>
              <a:rPr lang="en-US" dirty="0" smtClean="0"/>
            </a:br>
            <a:r>
              <a:rPr lang="en-US" dirty="0" smtClean="0"/>
              <a:t>using measured and predicted impurity transport</a:t>
            </a:r>
            <a:endParaRPr lang="en-US" dirty="0"/>
          </a:p>
        </p:txBody>
      </p:sp>
      <p:sp>
        <p:nvSpPr>
          <p:cNvPr id="3" name="Content Placeholder 2"/>
          <p:cNvSpPr>
            <a:spLocks noGrp="1"/>
          </p:cNvSpPr>
          <p:nvPr>
            <p:ph idx="1"/>
          </p:nvPr>
        </p:nvSpPr>
        <p:spPr>
          <a:xfrm>
            <a:off x="76200" y="5029200"/>
            <a:ext cx="8991600" cy="1295400"/>
          </a:xfrm>
        </p:spPr>
        <p:txBody>
          <a:bodyPr/>
          <a:lstStyle/>
          <a:p>
            <a:r>
              <a:rPr lang="en-US" sz="2000" dirty="0" smtClean="0"/>
              <a:t>Comparison of predicted particle diffusivity profiles by 3D (NA) and 2D (PS) neoclassical theory for: Ne and </a:t>
            </a:r>
            <a:r>
              <a:rPr lang="en-US" sz="2000" dirty="0" err="1" smtClean="0"/>
              <a:t>Ar</a:t>
            </a:r>
            <a:r>
              <a:rPr lang="en-US" sz="2000" dirty="0" smtClean="0"/>
              <a:t> ions, n=3 I</a:t>
            </a:r>
            <a:r>
              <a:rPr lang="en-US" sz="2000" baseline="-25000" dirty="0" smtClean="0"/>
              <a:t>EFC</a:t>
            </a:r>
            <a:r>
              <a:rPr lang="en-US" sz="2000" dirty="0" smtClean="0"/>
              <a:t>=2kA, T</a:t>
            </a:r>
            <a:r>
              <a:rPr lang="en-US" sz="2000" baseline="-25000" dirty="0" smtClean="0"/>
              <a:t>e</a:t>
            </a:r>
            <a:r>
              <a:rPr lang="en-US" sz="2000" dirty="0" smtClean="0"/>
              <a:t>(0) ~ 0.8keV</a:t>
            </a:r>
          </a:p>
          <a:p>
            <a:r>
              <a:rPr lang="en-US" sz="2000" dirty="0" smtClean="0"/>
              <a:t>1.5 higher </a:t>
            </a:r>
            <a:r>
              <a:rPr lang="en-US" sz="2000" dirty="0" err="1" smtClean="0"/>
              <a:t>Ar</a:t>
            </a:r>
            <a:r>
              <a:rPr lang="en-US" sz="2000" dirty="0" smtClean="0"/>
              <a:t> ion temperature predicted increase 3D particle transport to 2D levels </a:t>
            </a:r>
            <a:r>
              <a:rPr lang="en-US" sz="2000" dirty="0" smtClean="0">
                <a:sym typeface="Wingdings" pitchFamily="2" charset="2"/>
              </a:rPr>
              <a:t> plan:  use higher current, enhanced-pedestal H-mode to test</a:t>
            </a:r>
            <a:endParaRPr lang="en-US" sz="2000" dirty="0"/>
          </a:p>
        </p:txBody>
      </p:sp>
      <p:pic>
        <p:nvPicPr>
          <p:cNvPr id="45058" name="Picture 2"/>
          <p:cNvPicPr>
            <a:picLocks noChangeAspect="1" noChangeArrowheads="1"/>
          </p:cNvPicPr>
          <p:nvPr/>
        </p:nvPicPr>
        <p:blipFill>
          <a:blip r:embed="rId3" cstate="print"/>
          <a:srcRect/>
          <a:stretch>
            <a:fillRect/>
          </a:stretch>
        </p:blipFill>
        <p:spPr bwMode="auto">
          <a:xfrm>
            <a:off x="304800" y="990600"/>
            <a:ext cx="8619687" cy="3962400"/>
          </a:xfrm>
          <a:prstGeom prst="rect">
            <a:avLst/>
          </a:prstGeom>
          <a:noFill/>
        </p:spPr>
      </p:pic>
      <p:sp>
        <p:nvSpPr>
          <p:cNvPr id="8" name="TextBox 7"/>
          <p:cNvSpPr txBox="1"/>
          <p:nvPr/>
        </p:nvSpPr>
        <p:spPr>
          <a:xfrm>
            <a:off x="0" y="152400"/>
            <a:ext cx="1266116" cy="523220"/>
          </a:xfrm>
          <a:prstGeom prst="rect">
            <a:avLst/>
          </a:prstGeom>
          <a:noFill/>
        </p:spPr>
        <p:txBody>
          <a:bodyPr wrap="none" rtlCol="0">
            <a:spAutoFit/>
          </a:bodyPr>
          <a:lstStyle/>
          <a:p>
            <a:r>
              <a:rPr lang="en-US" sz="2800" i="0" dirty="0" smtClean="0">
                <a:solidFill>
                  <a:srgbClr val="FF0000"/>
                </a:solidFill>
                <a:effectLst>
                  <a:outerShdw blurRad="38100" dist="38100" dir="2700000" algn="tl">
                    <a:srgbClr val="000000">
                      <a:alpha val="43137"/>
                    </a:srgbClr>
                  </a:outerShdw>
                </a:effectLst>
                <a:latin typeface="+mn-lt"/>
              </a:rPr>
              <a:t>R11-4:</a:t>
            </a:r>
            <a:endParaRPr lang="en-US" sz="2800" i="0" dirty="0">
              <a:solidFill>
                <a:srgbClr val="FF0000"/>
              </a:solidFill>
              <a:effectLst>
                <a:outerShdw blurRad="38100" dist="38100" dir="2700000" algn="tl">
                  <a:srgbClr val="000000">
                    <a:alpha val="43137"/>
                  </a:srgbClr>
                </a:outerShdw>
              </a:effectLst>
              <a:latin typeface="+mn-lt"/>
            </a:endParaRPr>
          </a:p>
        </p:txBody>
      </p:sp>
      <p:sp>
        <p:nvSpPr>
          <p:cNvPr id="45062"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45064"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pSp>
        <p:nvGrpSpPr>
          <p:cNvPr id="16" name="Group 15"/>
          <p:cNvGrpSpPr/>
          <p:nvPr/>
        </p:nvGrpSpPr>
        <p:grpSpPr>
          <a:xfrm>
            <a:off x="3657600" y="3124200"/>
            <a:ext cx="3200400" cy="838200"/>
            <a:chOff x="3352800" y="3124200"/>
            <a:chExt cx="3505200" cy="800100"/>
          </a:xfrm>
        </p:grpSpPr>
        <p:sp>
          <p:nvSpPr>
            <p:cNvPr id="13" name="Rectangle 12"/>
            <p:cNvSpPr/>
            <p:nvPr/>
          </p:nvSpPr>
          <p:spPr bwMode="auto">
            <a:xfrm>
              <a:off x="3352800" y="3162300"/>
              <a:ext cx="3505200" cy="762000"/>
            </a:xfrm>
            <a:prstGeom prst="rect">
              <a:avLst/>
            </a:prstGeom>
            <a:ln>
              <a:headEnd type="none" w="med" len="med"/>
              <a:tailEnd type="triangle" w="med" len="med"/>
            </a:ln>
          </p:spPr>
          <p:style>
            <a:lnRef idx="1">
              <a:schemeClr val="accent1"/>
            </a:lnRef>
            <a:fillRef idx="2">
              <a:schemeClr val="accent1"/>
            </a:fillRef>
            <a:effectRef idx="1">
              <a:schemeClr val="accent1"/>
            </a:effectRef>
            <a:fontRef idx="minor">
              <a:schemeClr val="dk1"/>
            </a:fontRef>
          </p:style>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smtClean="0">
                <a:ln>
                  <a:noFill/>
                </a:ln>
                <a:solidFill>
                  <a:srgbClr val="1822CD"/>
                </a:solidFill>
                <a:effectLst/>
                <a:latin typeface="Helvetica" pitchFamily="-128" charset="0"/>
              </a:endParaRPr>
            </a:p>
          </p:txBody>
        </p:sp>
        <p:graphicFrame>
          <p:nvGraphicFramePr>
            <p:cNvPr id="45065" name="Object 9"/>
            <p:cNvGraphicFramePr>
              <a:graphicFrameLocks noChangeAspect="1"/>
            </p:cNvGraphicFramePr>
            <p:nvPr/>
          </p:nvGraphicFramePr>
          <p:xfrm>
            <a:off x="3430588" y="3124200"/>
            <a:ext cx="3405187" cy="495300"/>
          </p:xfrm>
          <a:graphic>
            <a:graphicData uri="http://schemas.openxmlformats.org/presentationml/2006/ole">
              <p:oleObj spid="_x0000_s45065" name="Equation" r:id="rId4" imgW="1828800" imgH="266400" progId="Equation.3">
                <p:embed/>
              </p:oleObj>
            </a:graphicData>
          </a:graphic>
        </p:graphicFrame>
        <p:graphicFrame>
          <p:nvGraphicFramePr>
            <p:cNvPr id="45066" name="Object 10"/>
            <p:cNvGraphicFramePr>
              <a:graphicFrameLocks noChangeAspect="1"/>
            </p:cNvGraphicFramePr>
            <p:nvPr/>
          </p:nvGraphicFramePr>
          <p:xfrm>
            <a:off x="3429000" y="3505200"/>
            <a:ext cx="3367088" cy="419100"/>
          </p:xfrm>
          <a:graphic>
            <a:graphicData uri="http://schemas.openxmlformats.org/presentationml/2006/ole">
              <p:oleObj spid="_x0000_s45066" name="Equation" r:id="rId5" imgW="2145369" imgH="266584" progId="Equation.3">
                <p:embed/>
              </p:oleObj>
            </a:graphicData>
          </a:graphic>
        </p:graphicFrame>
      </p:grpSp>
      <p:sp>
        <p:nvSpPr>
          <p:cNvPr id="17" name="Down Arrow 16"/>
          <p:cNvSpPr/>
          <p:nvPr/>
        </p:nvSpPr>
        <p:spPr bwMode="auto">
          <a:xfrm rot="10800000">
            <a:off x="1676399" y="4648200"/>
            <a:ext cx="381000" cy="381000"/>
          </a:xfrm>
          <a:prstGeom prst="downArrow">
            <a:avLst/>
          </a:prstGeom>
          <a:ln>
            <a:headEnd type="none" w="med" len="med"/>
            <a:tailEnd type="triangle" w="med" len="med"/>
          </a:ln>
        </p:spPr>
        <p:style>
          <a:lnRef idx="1">
            <a:schemeClr val="dk1"/>
          </a:lnRef>
          <a:fillRef idx="2">
            <a:schemeClr val="dk1"/>
          </a:fillRef>
          <a:effectRef idx="1">
            <a:schemeClr val="dk1"/>
          </a:effectRef>
          <a:fontRef idx="minor">
            <a:schemeClr val="dk1"/>
          </a:fontRef>
        </p:style>
        <p:txBody>
          <a:bodyPr lIns="0" tIns="0" rIns="0" bIns="0"/>
          <a:lstStyle/>
          <a:p>
            <a:pPr>
              <a:spcBef>
                <a:spcPct val="20000"/>
              </a:spcBef>
              <a:buFontTx/>
              <a:buChar char="•"/>
              <a:defRPr/>
            </a:pPr>
            <a:endParaRPr lang="en-US" dirty="0">
              <a:solidFill>
                <a:srgbClr val="1822CD"/>
              </a:solidFill>
              <a:latin typeface="Helvetica" charset="0"/>
            </a:endParaRPr>
          </a:p>
        </p:txBody>
      </p:sp>
      <p:sp>
        <p:nvSpPr>
          <p:cNvPr id="18" name="Down Arrow 17"/>
          <p:cNvSpPr/>
          <p:nvPr/>
        </p:nvSpPr>
        <p:spPr bwMode="auto">
          <a:xfrm rot="10800000">
            <a:off x="7467601" y="4648200"/>
            <a:ext cx="381000" cy="381000"/>
          </a:xfrm>
          <a:prstGeom prst="downArrow">
            <a:avLst/>
          </a:prstGeom>
          <a:ln>
            <a:headEnd type="none" w="med" len="med"/>
            <a:tailEnd type="triangle" w="med" len="med"/>
          </a:ln>
        </p:spPr>
        <p:style>
          <a:lnRef idx="1">
            <a:schemeClr val="dk1"/>
          </a:lnRef>
          <a:fillRef idx="2">
            <a:schemeClr val="dk1"/>
          </a:fillRef>
          <a:effectRef idx="1">
            <a:schemeClr val="dk1"/>
          </a:effectRef>
          <a:fontRef idx="minor">
            <a:schemeClr val="dk1"/>
          </a:fontRef>
        </p:style>
        <p:txBody>
          <a:bodyPr lIns="0" tIns="0" rIns="0" bIns="0"/>
          <a:lstStyle/>
          <a:p>
            <a:pPr>
              <a:spcBef>
                <a:spcPct val="20000"/>
              </a:spcBef>
              <a:buFontTx/>
              <a:buChar char="•"/>
              <a:defRPr/>
            </a:pPr>
            <a:endParaRPr lang="en-US" dirty="0">
              <a:solidFill>
                <a:srgbClr val="1822CD"/>
              </a:solidFill>
              <a:latin typeface="Helvetica" charset="0"/>
            </a:endParaRPr>
          </a:p>
        </p:txBody>
      </p:sp>
      <p:sp>
        <p:nvSpPr>
          <p:cNvPr id="19" name="Slide Number Placeholder 3"/>
          <p:cNvSpPr>
            <a:spLocks noGrp="1"/>
          </p:cNvSpPr>
          <p:nvPr>
            <p:ph type="sldNum" sz="quarter" idx="10"/>
          </p:nvPr>
        </p:nvSpPr>
        <p:spPr>
          <a:xfrm>
            <a:off x="8382000" y="6629400"/>
            <a:ext cx="762000" cy="152400"/>
          </a:xfrm>
        </p:spPr>
        <p:txBody>
          <a:bodyPr/>
          <a:lstStyle/>
          <a:p>
            <a:pPr>
              <a:defRPr/>
            </a:pPr>
            <a:fld id="{A506B19E-D41C-4447-AC82-EE4B73BE5054}" type="slidenum">
              <a:rPr lang="en-US" smtClean="0"/>
              <a:pPr>
                <a:defRPr/>
              </a:pPr>
              <a:t>31</a:t>
            </a:fld>
            <a:endParaRPr lang="en-US" smtClean="0"/>
          </a:p>
        </p:txBody>
      </p:sp>
      <p:sp>
        <p:nvSpPr>
          <p:cNvPr id="15" name="TextBox 14"/>
          <p:cNvSpPr txBox="1"/>
          <p:nvPr/>
        </p:nvSpPr>
        <p:spPr>
          <a:xfrm>
            <a:off x="4267200" y="4724400"/>
            <a:ext cx="893193" cy="276999"/>
          </a:xfrm>
          <a:prstGeom prst="rect">
            <a:avLst/>
          </a:prstGeom>
          <a:solidFill>
            <a:srgbClr val="FFFF66"/>
          </a:solidFill>
        </p:spPr>
        <p:txBody>
          <a:bodyPr wrap="none" rtlCol="0">
            <a:spAutoFit/>
          </a:bodyPr>
          <a:lstStyle/>
          <a:p>
            <a:pPr algn="ctr"/>
            <a:r>
              <a:rPr lang="en-US" i="0" dirty="0" smtClean="0">
                <a:solidFill>
                  <a:schemeClr val="tx1"/>
                </a:solidFill>
              </a:rPr>
              <a:t>J.-K. Park</a:t>
            </a:r>
            <a:endParaRPr lang="en-US" i="0" dirty="0">
              <a:solidFill>
                <a:schemeClr val="tx1"/>
              </a:solidFill>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0"/>
            <a:ext cx="7848600" cy="914400"/>
          </a:xfrm>
        </p:spPr>
        <p:txBody>
          <a:bodyPr/>
          <a:lstStyle/>
          <a:p>
            <a:r>
              <a:rPr lang="en-US" dirty="0" smtClean="0"/>
              <a:t>NSTX investigated effects of Li PFCs on plasma confinement and </a:t>
            </a:r>
            <a:r>
              <a:rPr lang="en-US" dirty="0" err="1" smtClean="0"/>
              <a:t>divertor</a:t>
            </a:r>
            <a:r>
              <a:rPr lang="en-US" dirty="0" smtClean="0"/>
              <a:t> thermal evolution</a:t>
            </a:r>
            <a:endParaRPr lang="en-US" dirty="0"/>
          </a:p>
        </p:txBody>
      </p:sp>
      <p:sp>
        <p:nvSpPr>
          <p:cNvPr id="3" name="Content Placeholder 2"/>
          <p:cNvSpPr>
            <a:spLocks noGrp="1"/>
          </p:cNvSpPr>
          <p:nvPr>
            <p:ph idx="1"/>
          </p:nvPr>
        </p:nvSpPr>
        <p:spPr>
          <a:xfrm>
            <a:off x="4648200" y="4572000"/>
            <a:ext cx="4343400" cy="990600"/>
          </a:xfrm>
        </p:spPr>
        <p:txBody>
          <a:bodyPr/>
          <a:lstStyle/>
          <a:p>
            <a:r>
              <a:rPr lang="en-US" sz="2000" dirty="0" smtClean="0"/>
              <a:t>Peak surface temperature of LLD coated with Li apparently limited to &lt; 450-500C during repeated ELM events.</a:t>
            </a:r>
          </a:p>
          <a:p>
            <a:r>
              <a:rPr lang="en-US" sz="2000" dirty="0" smtClean="0"/>
              <a:t>Possible Li evaporative cooling as means to protect substrate?</a:t>
            </a:r>
          </a:p>
        </p:txBody>
      </p:sp>
      <p:sp>
        <p:nvSpPr>
          <p:cNvPr id="4" name="Content Placeholder 2"/>
          <p:cNvSpPr txBox="1">
            <a:spLocks/>
          </p:cNvSpPr>
          <p:nvPr/>
        </p:nvSpPr>
        <p:spPr bwMode="auto">
          <a:xfrm>
            <a:off x="152400" y="4572000"/>
            <a:ext cx="4495800" cy="1981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lvl="0" indent="-342900" eaLnBrk="0" hangingPunct="0">
              <a:spcBef>
                <a:spcPct val="20000"/>
              </a:spcBef>
              <a:buFontTx/>
              <a:buChar char="•"/>
            </a:pPr>
            <a:r>
              <a:rPr lang="en-US" sz="2000" b="0" i="0" kern="0" dirty="0" smtClean="0">
                <a:solidFill>
                  <a:schemeClr val="tx1"/>
                </a:solidFill>
                <a:latin typeface="+mn-lt"/>
                <a:cs typeface="+mn-cs"/>
              </a:rPr>
              <a:t>Energy confinement increases continuously with increased Li evaporation in NSTX. </a:t>
            </a:r>
          </a:p>
          <a:p>
            <a:pPr marL="342900" lvl="0" indent="-342900" eaLnBrk="0" hangingPunct="0">
              <a:spcBef>
                <a:spcPct val="20000"/>
              </a:spcBef>
              <a:buFontTx/>
              <a:buChar char="•"/>
            </a:pPr>
            <a:r>
              <a:rPr lang="en-US" sz="2000" b="0" i="0" kern="0" dirty="0" smtClean="0">
                <a:solidFill>
                  <a:schemeClr val="tx1"/>
                </a:solidFill>
                <a:latin typeface="+mn-lt"/>
                <a:cs typeface="+mn-cs"/>
              </a:rPr>
              <a:t>High confinement very important for FNSF and other next-steps - what is upper bound?</a:t>
            </a:r>
          </a:p>
          <a:p>
            <a:pPr marL="342900" marR="0" lvl="0" indent="-342900" algn="l" defTabSz="914400" rtl="0" eaLnBrk="0" fontAlgn="base" latinLnBrk="0" hangingPunct="0">
              <a:lnSpc>
                <a:spcPct val="100000"/>
              </a:lnSpc>
              <a:spcBef>
                <a:spcPct val="20000"/>
              </a:spcBef>
              <a:spcAft>
                <a:spcPct val="0"/>
              </a:spcAft>
              <a:buClrTx/>
              <a:buSzTx/>
              <a:tabLst/>
              <a:defRPr/>
            </a:pPr>
            <a:endParaRPr kumimoji="0" lang="en-US" sz="2000" b="0" i="0" u="none" strike="noStrike" kern="0" cap="none" spc="0" normalizeH="0" baseline="0" noProof="0" dirty="0">
              <a:ln>
                <a:noFill/>
              </a:ln>
              <a:solidFill>
                <a:schemeClr val="tx1"/>
              </a:solidFill>
              <a:effectLst/>
              <a:uLnTx/>
              <a:uFillTx/>
              <a:latin typeface="+mn-lt"/>
              <a:ea typeface="+mn-ea"/>
              <a:cs typeface="+mn-cs"/>
            </a:endParaRPr>
          </a:p>
        </p:txBody>
      </p:sp>
      <p:pic>
        <p:nvPicPr>
          <p:cNvPr id="5" name="Picture 4"/>
          <p:cNvPicPr>
            <a:picLocks noChangeAspect="1" noChangeArrowheads="1"/>
          </p:cNvPicPr>
          <p:nvPr/>
        </p:nvPicPr>
        <p:blipFill>
          <a:blip r:embed="rId2" cstate="print"/>
          <a:srcRect/>
          <a:stretch>
            <a:fillRect/>
          </a:stretch>
        </p:blipFill>
        <p:spPr bwMode="auto">
          <a:xfrm>
            <a:off x="171450" y="1257300"/>
            <a:ext cx="4248150" cy="2860675"/>
          </a:xfrm>
          <a:prstGeom prst="rect">
            <a:avLst/>
          </a:prstGeom>
          <a:noFill/>
          <a:ln w="9525">
            <a:noFill/>
            <a:miter lim="800000"/>
            <a:headEnd/>
            <a:tailEnd/>
          </a:ln>
        </p:spPr>
      </p:pic>
      <p:pic>
        <p:nvPicPr>
          <p:cNvPr id="6" name="Picture 5"/>
          <p:cNvPicPr>
            <a:picLocks noChangeAspect="1" noChangeArrowheads="1"/>
          </p:cNvPicPr>
          <p:nvPr/>
        </p:nvPicPr>
        <p:blipFill>
          <a:blip r:embed="rId3" cstate="print"/>
          <a:srcRect/>
          <a:stretch>
            <a:fillRect/>
          </a:stretch>
        </p:blipFill>
        <p:spPr bwMode="auto">
          <a:xfrm>
            <a:off x="4584700" y="1143000"/>
            <a:ext cx="4483100" cy="2705100"/>
          </a:xfrm>
          <a:prstGeom prst="rect">
            <a:avLst/>
          </a:prstGeom>
          <a:noFill/>
          <a:ln w="9525">
            <a:noFill/>
            <a:miter lim="800000"/>
            <a:headEnd/>
            <a:tailEnd/>
          </a:ln>
        </p:spPr>
      </p:pic>
      <p:sp>
        <p:nvSpPr>
          <p:cNvPr id="7" name="TextBox 6"/>
          <p:cNvSpPr txBox="1"/>
          <p:nvPr/>
        </p:nvSpPr>
        <p:spPr>
          <a:xfrm>
            <a:off x="0" y="152400"/>
            <a:ext cx="1481496" cy="523220"/>
          </a:xfrm>
          <a:prstGeom prst="rect">
            <a:avLst/>
          </a:prstGeom>
          <a:noFill/>
        </p:spPr>
        <p:txBody>
          <a:bodyPr wrap="none" rtlCol="0">
            <a:spAutoFit/>
          </a:bodyPr>
          <a:lstStyle/>
          <a:p>
            <a:r>
              <a:rPr lang="en-US" sz="2800" i="0" dirty="0" smtClean="0">
                <a:solidFill>
                  <a:srgbClr val="FF0000"/>
                </a:solidFill>
                <a:effectLst>
                  <a:outerShdw blurRad="38100" dist="38100" dir="2700000" algn="tl">
                    <a:srgbClr val="000000">
                      <a:alpha val="43137"/>
                    </a:srgbClr>
                  </a:outerShdw>
                </a:effectLst>
                <a:latin typeface="+mn-lt"/>
              </a:rPr>
              <a:t>Lithium</a:t>
            </a:r>
            <a:endParaRPr lang="en-US" sz="2800" i="0" dirty="0">
              <a:solidFill>
                <a:srgbClr val="FF0000"/>
              </a:solidFill>
              <a:effectLst>
                <a:outerShdw blurRad="38100" dist="38100" dir="2700000" algn="tl">
                  <a:srgbClr val="000000">
                    <a:alpha val="43137"/>
                  </a:srgbClr>
                </a:outerShdw>
              </a:effectLst>
              <a:latin typeface="+mn-lt"/>
            </a:endParaRPr>
          </a:p>
        </p:txBody>
      </p:sp>
      <p:sp>
        <p:nvSpPr>
          <p:cNvPr id="8" name="TextBox 7"/>
          <p:cNvSpPr txBox="1"/>
          <p:nvPr/>
        </p:nvSpPr>
        <p:spPr>
          <a:xfrm>
            <a:off x="1170251" y="4142601"/>
            <a:ext cx="2719014" cy="276999"/>
          </a:xfrm>
          <a:prstGeom prst="rect">
            <a:avLst/>
          </a:prstGeom>
          <a:solidFill>
            <a:srgbClr val="FFFF66"/>
          </a:solidFill>
        </p:spPr>
        <p:txBody>
          <a:bodyPr wrap="none" rtlCol="0">
            <a:spAutoFit/>
          </a:bodyPr>
          <a:lstStyle/>
          <a:p>
            <a:pPr algn="ctr"/>
            <a:r>
              <a:rPr lang="en-US" i="0" dirty="0" smtClean="0">
                <a:solidFill>
                  <a:schemeClr val="tx1"/>
                </a:solidFill>
              </a:rPr>
              <a:t>R. </a:t>
            </a:r>
            <a:r>
              <a:rPr lang="en-US" i="0" dirty="0" err="1" smtClean="0">
                <a:solidFill>
                  <a:schemeClr val="tx1"/>
                </a:solidFill>
              </a:rPr>
              <a:t>Maingi</a:t>
            </a:r>
            <a:r>
              <a:rPr lang="en-US" i="0" dirty="0" smtClean="0">
                <a:solidFill>
                  <a:schemeClr val="tx1"/>
                </a:solidFill>
              </a:rPr>
              <a:t> – </a:t>
            </a:r>
            <a:r>
              <a:rPr lang="it-IT" i="0" dirty="0" smtClean="0">
                <a:solidFill>
                  <a:schemeClr val="tx1"/>
                </a:solidFill>
              </a:rPr>
              <a:t>PRL 107, 145004 (2011)</a:t>
            </a:r>
            <a:endParaRPr lang="en-US" i="0" dirty="0">
              <a:solidFill>
                <a:schemeClr val="tx1"/>
              </a:solidFill>
            </a:endParaRPr>
          </a:p>
        </p:txBody>
      </p:sp>
      <p:sp>
        <p:nvSpPr>
          <p:cNvPr id="9" name="TextBox 8"/>
          <p:cNvSpPr txBox="1"/>
          <p:nvPr/>
        </p:nvSpPr>
        <p:spPr>
          <a:xfrm>
            <a:off x="5566692" y="4142601"/>
            <a:ext cx="2662908" cy="276999"/>
          </a:xfrm>
          <a:prstGeom prst="rect">
            <a:avLst/>
          </a:prstGeom>
          <a:solidFill>
            <a:srgbClr val="FFFF66"/>
          </a:solidFill>
        </p:spPr>
        <p:txBody>
          <a:bodyPr wrap="none" rtlCol="0">
            <a:spAutoFit/>
          </a:bodyPr>
          <a:lstStyle/>
          <a:p>
            <a:pPr algn="ctr"/>
            <a:r>
              <a:rPr lang="en-US" i="0" dirty="0" smtClean="0">
                <a:solidFill>
                  <a:schemeClr val="tx1"/>
                </a:solidFill>
              </a:rPr>
              <a:t>A. </a:t>
            </a:r>
            <a:r>
              <a:rPr lang="en-US" i="0" dirty="0" err="1" smtClean="0">
                <a:solidFill>
                  <a:schemeClr val="tx1"/>
                </a:solidFill>
              </a:rPr>
              <a:t>McClean</a:t>
            </a:r>
            <a:r>
              <a:rPr lang="en-US" i="0" dirty="0" smtClean="0">
                <a:solidFill>
                  <a:schemeClr val="tx1"/>
                </a:solidFill>
              </a:rPr>
              <a:t> – preliminary analysis</a:t>
            </a:r>
            <a:endParaRPr lang="en-US" i="0" dirty="0">
              <a:solidFill>
                <a:schemeClr val="tx1"/>
              </a:solidFill>
            </a:endParaRPr>
          </a:p>
        </p:txBody>
      </p:sp>
      <p:sp>
        <p:nvSpPr>
          <p:cNvPr id="10" name="Slide Number Placeholder 3"/>
          <p:cNvSpPr>
            <a:spLocks noGrp="1"/>
          </p:cNvSpPr>
          <p:nvPr>
            <p:ph type="sldNum" sz="quarter" idx="10"/>
          </p:nvPr>
        </p:nvSpPr>
        <p:spPr>
          <a:xfrm>
            <a:off x="8382000" y="6629400"/>
            <a:ext cx="762000" cy="152400"/>
          </a:xfrm>
        </p:spPr>
        <p:txBody>
          <a:bodyPr/>
          <a:lstStyle/>
          <a:p>
            <a:pPr algn="r">
              <a:defRPr/>
            </a:pPr>
            <a:fld id="{A506B19E-D41C-4447-AC82-EE4B73BE5054}" type="slidenum">
              <a:rPr lang="en-US" sz="900" i="0" smtClean="0"/>
              <a:pPr algn="r">
                <a:defRPr/>
              </a:pPr>
              <a:t>32</a:t>
            </a:fld>
            <a:endParaRPr lang="en-US" sz="900" i="0" dirty="0" smtClean="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1600200" y="0"/>
            <a:ext cx="7543800" cy="838200"/>
          </a:xfrm>
        </p:spPr>
        <p:txBody>
          <a:bodyPr/>
          <a:lstStyle/>
          <a:p>
            <a:r>
              <a:rPr lang="en-US" dirty="0" smtClean="0">
                <a:ea typeface="ＭＳ Ｐゴシック" charset="-128"/>
              </a:rPr>
              <a:t>Free-boundary TRANSP modeling of range of </a:t>
            </a:r>
            <a:br>
              <a:rPr lang="en-US" dirty="0" smtClean="0">
                <a:ea typeface="ＭＳ Ｐゴシック" charset="-128"/>
              </a:rPr>
            </a:br>
            <a:r>
              <a:rPr lang="en-US" dirty="0" smtClean="0">
                <a:ea typeface="ＭＳ Ｐゴシック" charset="-128"/>
              </a:rPr>
              <a:t>NSTX Upgrade scenarios extended in FY2011</a:t>
            </a:r>
            <a:endParaRPr lang="en-US" dirty="0" smtClean="0"/>
          </a:p>
        </p:txBody>
      </p:sp>
      <p:sp>
        <p:nvSpPr>
          <p:cNvPr id="17415" name="Slide Number Placeholder 7"/>
          <p:cNvSpPr>
            <a:spLocks noGrp="1"/>
          </p:cNvSpPr>
          <p:nvPr>
            <p:ph type="sldNum" sz="quarter" idx="12"/>
          </p:nvPr>
        </p:nvSpPr>
        <p:spPr bwMode="auto">
          <a:noFill/>
          <a:ln>
            <a:miter lim="800000"/>
            <a:headEnd/>
            <a:tailEnd/>
          </a:ln>
        </p:spPr>
        <p:txBody>
          <a:bodyPr/>
          <a:lstStyle/>
          <a:p>
            <a:fld id="{69614AC3-190A-402F-B23D-396A74DA09EC}" type="slidenum">
              <a:rPr lang="en-US" smtClean="0">
                <a:latin typeface="Calibri" pitchFamily="34" charset="0"/>
                <a:ea typeface="MS PGothic" pitchFamily="34" charset="-128"/>
              </a:rPr>
              <a:pPr/>
              <a:t>33</a:t>
            </a:fld>
            <a:endParaRPr lang="en-US" smtClean="0">
              <a:latin typeface="Calibri" pitchFamily="34" charset="0"/>
              <a:ea typeface="MS PGothic" pitchFamily="34" charset="-128"/>
            </a:endParaRPr>
          </a:p>
        </p:txBody>
      </p:sp>
      <p:sp>
        <p:nvSpPr>
          <p:cNvPr id="12" name="TextBox 11"/>
          <p:cNvSpPr txBox="1"/>
          <p:nvPr/>
        </p:nvSpPr>
        <p:spPr>
          <a:xfrm>
            <a:off x="0" y="0"/>
            <a:ext cx="1600200" cy="923330"/>
          </a:xfrm>
          <a:prstGeom prst="rect">
            <a:avLst/>
          </a:prstGeom>
          <a:noFill/>
        </p:spPr>
        <p:txBody>
          <a:bodyPr wrap="square" rtlCol="0">
            <a:spAutoFit/>
          </a:bodyPr>
          <a:lstStyle/>
          <a:p>
            <a:pPr algn="ctr"/>
            <a:r>
              <a:rPr lang="en-US" sz="1800" i="0" dirty="0" smtClean="0">
                <a:solidFill>
                  <a:srgbClr val="FF0000"/>
                </a:solidFill>
                <a:effectLst>
                  <a:outerShdw blurRad="38100" dist="38100" dir="2700000" algn="tl">
                    <a:srgbClr val="000000">
                      <a:alpha val="43137"/>
                    </a:srgbClr>
                  </a:outerShdw>
                </a:effectLst>
                <a:latin typeface="+mn-lt"/>
              </a:rPr>
              <a:t>Advanced Scenarios and Control</a:t>
            </a:r>
            <a:endParaRPr lang="en-US" sz="1800" i="0" dirty="0">
              <a:solidFill>
                <a:srgbClr val="FF0000"/>
              </a:solidFill>
              <a:effectLst>
                <a:outerShdw blurRad="38100" dist="38100" dir="2700000" algn="tl">
                  <a:srgbClr val="000000">
                    <a:alpha val="43137"/>
                  </a:srgbClr>
                </a:outerShdw>
              </a:effectLst>
              <a:latin typeface="+mn-lt"/>
            </a:endParaRPr>
          </a:p>
        </p:txBody>
      </p:sp>
      <p:pic>
        <p:nvPicPr>
          <p:cNvPr id="6" name="Picture 3"/>
          <p:cNvPicPr>
            <a:picLocks noChangeAspect="1" noChangeArrowheads="1"/>
          </p:cNvPicPr>
          <p:nvPr/>
        </p:nvPicPr>
        <p:blipFill>
          <a:blip r:embed="rId2" cstate="print"/>
          <a:srcRect/>
          <a:stretch>
            <a:fillRect/>
          </a:stretch>
        </p:blipFill>
        <p:spPr bwMode="auto">
          <a:xfrm>
            <a:off x="76200" y="1066800"/>
            <a:ext cx="3962400" cy="5410200"/>
          </a:xfrm>
          <a:prstGeom prst="rect">
            <a:avLst/>
          </a:prstGeom>
          <a:noFill/>
          <a:ln w="9525">
            <a:noFill/>
            <a:miter lim="800000"/>
            <a:headEnd/>
            <a:tailEnd/>
          </a:ln>
        </p:spPr>
      </p:pic>
      <p:pic>
        <p:nvPicPr>
          <p:cNvPr id="8" name="Picture 7" descr="Screen shot 2011-09-12 at 1"/>
          <p:cNvPicPr/>
          <p:nvPr/>
        </p:nvPicPr>
        <p:blipFill>
          <a:blip r:embed="rId3" cstate="print"/>
          <a:srcRect/>
          <a:stretch>
            <a:fillRect/>
          </a:stretch>
        </p:blipFill>
        <p:spPr bwMode="auto">
          <a:xfrm>
            <a:off x="4419600" y="990600"/>
            <a:ext cx="4343400" cy="5181600"/>
          </a:xfrm>
          <a:prstGeom prst="rect">
            <a:avLst/>
          </a:prstGeom>
          <a:noFill/>
          <a:ln w="9525">
            <a:noFill/>
            <a:miter lim="800000"/>
            <a:headEnd/>
            <a:tailEnd/>
          </a:ln>
        </p:spPr>
      </p:pic>
      <p:sp>
        <p:nvSpPr>
          <p:cNvPr id="10" name="TextBox 9"/>
          <p:cNvSpPr txBox="1"/>
          <p:nvPr/>
        </p:nvSpPr>
        <p:spPr>
          <a:xfrm>
            <a:off x="5715000" y="6078379"/>
            <a:ext cx="1654620" cy="246221"/>
          </a:xfrm>
          <a:prstGeom prst="rect">
            <a:avLst/>
          </a:prstGeom>
          <a:solidFill>
            <a:srgbClr val="FFFF66"/>
          </a:solidFill>
        </p:spPr>
        <p:txBody>
          <a:bodyPr wrap="none" rtlCol="0">
            <a:spAutoFit/>
          </a:bodyPr>
          <a:lstStyle/>
          <a:p>
            <a:pPr algn="ctr"/>
            <a:r>
              <a:rPr lang="en-US" sz="1000" i="0" dirty="0" smtClean="0">
                <a:solidFill>
                  <a:schemeClr val="tx1"/>
                </a:solidFill>
              </a:rPr>
              <a:t>S. Gerhardt – NF in prep</a:t>
            </a:r>
            <a:endParaRPr lang="en-US" sz="1000" i="0" dirty="0">
              <a:solidFill>
                <a:schemeClr val="tx1"/>
              </a:solidFill>
            </a:endParaRPr>
          </a:p>
        </p:txBody>
      </p:sp>
      <p:sp>
        <p:nvSpPr>
          <p:cNvPr id="11" name="TextBox 10"/>
          <p:cNvSpPr txBox="1"/>
          <p:nvPr/>
        </p:nvSpPr>
        <p:spPr>
          <a:xfrm>
            <a:off x="5334000" y="6306979"/>
            <a:ext cx="2505814" cy="215444"/>
          </a:xfrm>
          <a:prstGeom prst="rect">
            <a:avLst/>
          </a:prstGeom>
          <a:solidFill>
            <a:srgbClr val="FFFF66"/>
          </a:solidFill>
        </p:spPr>
        <p:txBody>
          <a:bodyPr wrap="none" rtlCol="0">
            <a:spAutoFit/>
          </a:bodyPr>
          <a:lstStyle/>
          <a:p>
            <a:pPr algn="ctr"/>
            <a:r>
              <a:rPr lang="en-US" sz="800" i="0" dirty="0" smtClean="0">
                <a:solidFill>
                  <a:schemeClr val="tx1"/>
                </a:solidFill>
              </a:rPr>
              <a:t>J. Menard - NSTX-U overview – submitted to NF</a:t>
            </a:r>
            <a:endParaRPr lang="en-US" sz="800" i="0" dirty="0">
              <a:solidFill>
                <a:schemeClr val="tx1"/>
              </a:solidFill>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p:spPr>
        <p:txBody>
          <a:bodyPr/>
          <a:lstStyle/>
          <a:p>
            <a:r>
              <a:rPr lang="en-US" dirty="0" smtClean="0"/>
              <a:t>Simulations of CHI project to increased </a:t>
            </a:r>
            <a:br>
              <a:rPr lang="en-US" dirty="0" smtClean="0"/>
            </a:br>
            <a:r>
              <a:rPr lang="en-US" dirty="0" smtClean="0"/>
              <a:t>start-up current in NSTX Upgrade </a:t>
            </a:r>
            <a:endParaRPr lang="en-US" dirty="0"/>
          </a:p>
        </p:txBody>
      </p:sp>
      <p:sp>
        <p:nvSpPr>
          <p:cNvPr id="3" name="Content Placeholder 2"/>
          <p:cNvSpPr>
            <a:spLocks noGrp="1"/>
          </p:cNvSpPr>
          <p:nvPr>
            <p:ph idx="1"/>
          </p:nvPr>
        </p:nvSpPr>
        <p:spPr>
          <a:xfrm>
            <a:off x="76200" y="1143000"/>
            <a:ext cx="4267200" cy="2971800"/>
          </a:xfrm>
        </p:spPr>
        <p:txBody>
          <a:bodyPr/>
          <a:lstStyle/>
          <a:p>
            <a:pPr marL="171450" indent="-171450"/>
            <a:r>
              <a:rPr lang="en-US" sz="2000" dirty="0" smtClean="0"/>
              <a:t>TSC simulations of transient CHI start-up in NSTX-U have been performed</a:t>
            </a:r>
            <a:endParaRPr lang="en-US" sz="2000" i="1" dirty="0" smtClean="0"/>
          </a:p>
          <a:p>
            <a:pPr marL="171450" indent="-171450"/>
            <a:r>
              <a:rPr lang="en-US" sz="2000" dirty="0" smtClean="0"/>
              <a:t>TF increased to 1 T and injector flux increased to about 80% of max allowed </a:t>
            </a:r>
            <a:r>
              <a:rPr lang="en-US" sz="2000" dirty="0" smtClean="0">
                <a:sym typeface="Wingdings" pitchFamily="2" charset="2"/>
              </a:rPr>
              <a:t> </a:t>
            </a:r>
            <a:r>
              <a:rPr lang="en-US" sz="2000" b="1" dirty="0" smtClean="0">
                <a:solidFill>
                  <a:srgbClr val="FF0000"/>
                </a:solidFill>
                <a:sym typeface="Wingdings" pitchFamily="2" charset="2"/>
              </a:rPr>
              <a:t>can generate up to ~600kA of </a:t>
            </a:r>
            <a:r>
              <a:rPr lang="en-US" sz="2000" b="1" dirty="0" err="1" smtClean="0">
                <a:solidFill>
                  <a:srgbClr val="FF0000"/>
                </a:solidFill>
              </a:rPr>
              <a:t>toroidal</a:t>
            </a:r>
            <a:r>
              <a:rPr lang="en-US" sz="2000" b="1" dirty="0" smtClean="0">
                <a:solidFill>
                  <a:srgbClr val="FF0000"/>
                </a:solidFill>
              </a:rPr>
              <a:t> current</a:t>
            </a:r>
          </a:p>
          <a:p>
            <a:pPr marL="463550" lvl="1" indent="-182563"/>
            <a:r>
              <a:rPr lang="en-US" sz="1800" b="1" dirty="0" smtClean="0"/>
              <a:t>Figs (a-c):  T</a:t>
            </a:r>
            <a:r>
              <a:rPr lang="en-US" sz="1800" b="1" baseline="-25000" dirty="0" smtClean="0"/>
              <a:t>e </a:t>
            </a:r>
            <a:r>
              <a:rPr lang="en-US" sz="1800" b="1" dirty="0" smtClean="0"/>
              <a:t>= 40 </a:t>
            </a:r>
            <a:r>
              <a:rPr lang="en-US" sz="1800" b="1" dirty="0" err="1" smtClean="0"/>
              <a:t>eV</a:t>
            </a:r>
            <a:r>
              <a:rPr lang="en-US" sz="1800" b="1" dirty="0" smtClean="0"/>
              <a:t>, </a:t>
            </a:r>
            <a:r>
              <a:rPr lang="en-US" sz="1800" b="1" dirty="0" err="1" smtClean="0"/>
              <a:t>Z</a:t>
            </a:r>
            <a:r>
              <a:rPr lang="en-US" sz="1800" b="1" baseline="-25000" dirty="0" err="1" smtClean="0"/>
              <a:t>eff</a:t>
            </a:r>
            <a:r>
              <a:rPr lang="en-US" sz="1800" b="1" dirty="0" smtClean="0"/>
              <a:t> = 2.5</a:t>
            </a:r>
          </a:p>
          <a:p>
            <a:pPr marL="463550" lvl="1" indent="-182563"/>
            <a:r>
              <a:rPr lang="en-US" sz="1800" b="1" dirty="0" smtClean="0"/>
              <a:t>Fig (d): T</a:t>
            </a:r>
            <a:r>
              <a:rPr lang="en-US" sz="1800" b="1" baseline="-25000" dirty="0" smtClean="0"/>
              <a:t>e</a:t>
            </a:r>
            <a:r>
              <a:rPr lang="en-US" sz="1800" b="1" dirty="0" smtClean="0"/>
              <a:t> = 150 </a:t>
            </a:r>
            <a:r>
              <a:rPr lang="en-US" sz="1800" b="1" dirty="0" err="1" smtClean="0"/>
              <a:t>eV</a:t>
            </a:r>
            <a:r>
              <a:rPr lang="en-US" sz="1800" b="1" dirty="0" smtClean="0"/>
              <a:t> for t &gt; 12 ms </a:t>
            </a:r>
            <a:endParaRPr lang="en-US" sz="1800" b="1" dirty="0"/>
          </a:p>
        </p:txBody>
      </p:sp>
      <p:pic>
        <p:nvPicPr>
          <p:cNvPr id="4" name="Picture 3"/>
          <p:cNvPicPr>
            <a:picLocks noChangeAspect="1"/>
          </p:cNvPicPr>
          <p:nvPr/>
        </p:nvPicPr>
        <p:blipFill>
          <a:blip r:embed="rId2" cstate="print"/>
          <a:srcRect/>
          <a:stretch>
            <a:fillRect/>
          </a:stretch>
        </p:blipFill>
        <p:spPr bwMode="auto">
          <a:xfrm>
            <a:off x="4495800" y="990600"/>
            <a:ext cx="4572000" cy="3457173"/>
          </a:xfrm>
          <a:prstGeom prst="rect">
            <a:avLst/>
          </a:prstGeom>
          <a:noFill/>
          <a:ln w="9525">
            <a:noFill/>
            <a:miter lim="800000"/>
            <a:headEnd/>
            <a:tailEnd/>
          </a:ln>
        </p:spPr>
      </p:pic>
      <p:pic>
        <p:nvPicPr>
          <p:cNvPr id="5" name="Picture 4"/>
          <p:cNvPicPr>
            <a:picLocks noChangeAspect="1"/>
          </p:cNvPicPr>
          <p:nvPr/>
        </p:nvPicPr>
        <p:blipFill>
          <a:blip r:embed="rId3" cstate="print"/>
          <a:srcRect/>
          <a:stretch>
            <a:fillRect/>
          </a:stretch>
        </p:blipFill>
        <p:spPr bwMode="auto">
          <a:xfrm>
            <a:off x="4268185" y="4572000"/>
            <a:ext cx="4799615" cy="1981200"/>
          </a:xfrm>
          <a:prstGeom prst="rect">
            <a:avLst/>
          </a:prstGeom>
          <a:noFill/>
          <a:ln w="9525">
            <a:noFill/>
            <a:miter lim="800000"/>
            <a:headEnd/>
            <a:tailEnd/>
          </a:ln>
        </p:spPr>
      </p:pic>
      <p:sp>
        <p:nvSpPr>
          <p:cNvPr id="6" name="Content Placeholder 2"/>
          <p:cNvSpPr txBox="1">
            <a:spLocks/>
          </p:cNvSpPr>
          <p:nvPr/>
        </p:nvSpPr>
        <p:spPr bwMode="auto">
          <a:xfrm>
            <a:off x="76200" y="4495800"/>
            <a:ext cx="4114800" cy="1981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166688" lvl="0" indent="-166688" eaLnBrk="0" hangingPunct="0">
              <a:spcBef>
                <a:spcPct val="20000"/>
              </a:spcBef>
              <a:buFontTx/>
              <a:buChar char="•"/>
            </a:pPr>
            <a:r>
              <a:rPr lang="en-US" sz="2000" b="0" i="0" kern="0" dirty="0" smtClean="0">
                <a:solidFill>
                  <a:schemeClr val="tx1"/>
                </a:solidFill>
                <a:latin typeface="+mn-lt"/>
                <a:cs typeface="+mn-cs"/>
              </a:rPr>
              <a:t>NIMROD simulations of CHI have been initiated</a:t>
            </a:r>
            <a:endParaRPr lang="en-US" sz="2000" b="0" kern="0" dirty="0" smtClean="0">
              <a:solidFill>
                <a:schemeClr val="tx1"/>
              </a:solidFill>
              <a:latin typeface="+mn-lt"/>
              <a:cs typeface="+mn-cs"/>
            </a:endParaRPr>
          </a:p>
          <a:p>
            <a:pPr marL="166688" lvl="0" indent="-166688" eaLnBrk="0" hangingPunct="0">
              <a:spcBef>
                <a:spcPct val="20000"/>
              </a:spcBef>
              <a:buFontTx/>
              <a:buChar char="•"/>
            </a:pPr>
            <a:r>
              <a:rPr lang="en-US" sz="2000" b="0" i="0" kern="0" dirty="0" smtClean="0">
                <a:solidFill>
                  <a:schemeClr val="tx1"/>
                </a:solidFill>
                <a:latin typeface="+mn-lt"/>
                <a:cs typeface="+mn-cs"/>
              </a:rPr>
              <a:t>Initial comparisons of simulated (left) with experimental (right) injector current and plasma current are favorable</a:t>
            </a:r>
            <a:endParaRPr kumimoji="0" lang="en-US" sz="2000" b="0" i="0" u="none" strike="noStrike" kern="0" cap="none" spc="0" normalizeH="0" baseline="0" noProof="0" dirty="0">
              <a:ln>
                <a:noFill/>
              </a:ln>
              <a:solidFill>
                <a:schemeClr val="tx1"/>
              </a:solidFill>
              <a:effectLst/>
              <a:uLnTx/>
              <a:uFillTx/>
              <a:latin typeface="+mn-lt"/>
              <a:ea typeface="+mn-ea"/>
              <a:cs typeface="+mn-cs"/>
            </a:endParaRPr>
          </a:p>
        </p:txBody>
      </p:sp>
      <p:sp>
        <p:nvSpPr>
          <p:cNvPr id="7" name="TextBox 6"/>
          <p:cNvSpPr txBox="1"/>
          <p:nvPr/>
        </p:nvSpPr>
        <p:spPr>
          <a:xfrm>
            <a:off x="0" y="152400"/>
            <a:ext cx="803425" cy="523220"/>
          </a:xfrm>
          <a:prstGeom prst="rect">
            <a:avLst/>
          </a:prstGeom>
          <a:noFill/>
        </p:spPr>
        <p:txBody>
          <a:bodyPr wrap="none" rtlCol="0">
            <a:spAutoFit/>
          </a:bodyPr>
          <a:lstStyle/>
          <a:p>
            <a:r>
              <a:rPr lang="en-US" sz="2800" i="0" dirty="0" smtClean="0">
                <a:solidFill>
                  <a:srgbClr val="FF0000"/>
                </a:solidFill>
                <a:effectLst>
                  <a:outerShdw blurRad="38100" dist="38100" dir="2700000" algn="tl">
                    <a:srgbClr val="000000">
                      <a:alpha val="43137"/>
                    </a:srgbClr>
                  </a:outerShdw>
                </a:effectLst>
                <a:latin typeface="+mn-lt"/>
              </a:rPr>
              <a:t>CHI</a:t>
            </a:r>
            <a:endParaRPr lang="en-US" sz="2800" i="0" dirty="0">
              <a:solidFill>
                <a:srgbClr val="FF0000"/>
              </a:solidFill>
              <a:effectLst>
                <a:outerShdw blurRad="38100" dist="38100" dir="2700000" algn="tl">
                  <a:srgbClr val="000000">
                    <a:alpha val="43137"/>
                  </a:srgbClr>
                </a:outerShdw>
              </a:effectLst>
              <a:latin typeface="+mn-lt"/>
            </a:endParaRPr>
          </a:p>
        </p:txBody>
      </p:sp>
      <p:sp>
        <p:nvSpPr>
          <p:cNvPr id="8" name="TextBox 7"/>
          <p:cNvSpPr txBox="1"/>
          <p:nvPr/>
        </p:nvSpPr>
        <p:spPr>
          <a:xfrm>
            <a:off x="2057400" y="1828800"/>
            <a:ext cx="1666546" cy="276999"/>
          </a:xfrm>
          <a:prstGeom prst="rect">
            <a:avLst/>
          </a:prstGeom>
          <a:solidFill>
            <a:srgbClr val="FFFF66"/>
          </a:solidFill>
        </p:spPr>
        <p:txBody>
          <a:bodyPr wrap="none" rtlCol="0">
            <a:spAutoFit/>
          </a:bodyPr>
          <a:lstStyle/>
          <a:p>
            <a:pPr algn="ctr"/>
            <a:r>
              <a:rPr lang="en-US" i="0" dirty="0" smtClean="0">
                <a:solidFill>
                  <a:schemeClr val="tx1"/>
                </a:solidFill>
              </a:rPr>
              <a:t>R. Raman – U. Wash</a:t>
            </a:r>
            <a:endParaRPr lang="en-US" i="0" dirty="0">
              <a:solidFill>
                <a:schemeClr val="tx1"/>
              </a:solidFill>
            </a:endParaRPr>
          </a:p>
        </p:txBody>
      </p:sp>
      <p:sp>
        <p:nvSpPr>
          <p:cNvPr id="9" name="TextBox 8"/>
          <p:cNvSpPr txBox="1"/>
          <p:nvPr/>
        </p:nvSpPr>
        <p:spPr>
          <a:xfrm>
            <a:off x="2819400" y="4876800"/>
            <a:ext cx="920445" cy="276999"/>
          </a:xfrm>
          <a:prstGeom prst="rect">
            <a:avLst/>
          </a:prstGeom>
          <a:solidFill>
            <a:srgbClr val="FFFF66"/>
          </a:solidFill>
        </p:spPr>
        <p:txBody>
          <a:bodyPr wrap="none" rtlCol="0">
            <a:spAutoFit/>
          </a:bodyPr>
          <a:lstStyle/>
          <a:p>
            <a:pPr algn="ctr"/>
            <a:r>
              <a:rPr lang="en-US" i="0" dirty="0" smtClean="0">
                <a:solidFill>
                  <a:schemeClr val="tx1"/>
                </a:solidFill>
              </a:rPr>
              <a:t>B. Hooper</a:t>
            </a:r>
            <a:endParaRPr lang="en-US" i="0" dirty="0">
              <a:solidFill>
                <a:schemeClr val="tx1"/>
              </a:solidFill>
            </a:endParaRPr>
          </a:p>
        </p:txBody>
      </p:sp>
      <p:sp>
        <p:nvSpPr>
          <p:cNvPr id="11" name="Slide Number Placeholder 3"/>
          <p:cNvSpPr>
            <a:spLocks noGrp="1"/>
          </p:cNvSpPr>
          <p:nvPr>
            <p:ph type="sldNum" sz="quarter" idx="10"/>
          </p:nvPr>
        </p:nvSpPr>
        <p:spPr>
          <a:xfrm>
            <a:off x="8382000" y="6629400"/>
            <a:ext cx="762000" cy="152400"/>
          </a:xfrm>
        </p:spPr>
        <p:txBody>
          <a:bodyPr/>
          <a:lstStyle/>
          <a:p>
            <a:pPr>
              <a:defRPr/>
            </a:pPr>
            <a:fld id="{A506B19E-D41C-4447-AC82-EE4B73BE5054}" type="slidenum">
              <a:rPr lang="en-US" smtClean="0"/>
              <a:pPr>
                <a:defRPr/>
              </a:pPr>
              <a:t>34</a:t>
            </a:fld>
            <a:endParaRPr lang="en-US" smtClean="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0" y="0"/>
            <a:ext cx="9144000" cy="885825"/>
          </a:xfrm>
        </p:spPr>
        <p:txBody>
          <a:bodyPr/>
          <a:lstStyle/>
          <a:p>
            <a:r>
              <a:rPr lang="en-US" sz="2800" dirty="0" smtClean="0"/>
              <a:t>Research Results Summary</a:t>
            </a:r>
            <a:endParaRPr lang="en-US" dirty="0" smtClean="0"/>
          </a:p>
        </p:txBody>
      </p:sp>
      <p:sp>
        <p:nvSpPr>
          <p:cNvPr id="29699" name="Content Placeholder 2"/>
          <p:cNvSpPr>
            <a:spLocks noGrp="1"/>
          </p:cNvSpPr>
          <p:nvPr>
            <p:ph idx="1"/>
          </p:nvPr>
        </p:nvSpPr>
        <p:spPr>
          <a:xfrm>
            <a:off x="0" y="990600"/>
            <a:ext cx="9067800" cy="5410200"/>
          </a:xfrm>
        </p:spPr>
        <p:txBody>
          <a:bodyPr/>
          <a:lstStyle/>
          <a:p>
            <a:pPr marL="231775" indent="-231775"/>
            <a:r>
              <a:rPr lang="en-US" dirty="0" smtClean="0"/>
              <a:t>Joint Research Target:</a:t>
            </a:r>
          </a:p>
          <a:p>
            <a:pPr marL="344488" lvl="1" indent="-225425"/>
            <a:r>
              <a:rPr lang="en-US" dirty="0" smtClean="0"/>
              <a:t>NSTX pedestal structure systematically assessed for first time</a:t>
            </a:r>
          </a:p>
          <a:p>
            <a:pPr marL="344488" lvl="1" indent="-225425"/>
            <a:r>
              <a:rPr lang="en-US" dirty="0" smtClean="0"/>
              <a:t>Effects of lithium on edge transport and pedestal stability quantified</a:t>
            </a:r>
          </a:p>
          <a:p>
            <a:pPr marL="344488" lvl="1" indent="-225425"/>
            <a:endParaRPr lang="en-US" dirty="0" smtClean="0"/>
          </a:p>
          <a:p>
            <a:pPr marL="231775" indent="-231775"/>
            <a:r>
              <a:rPr lang="en-US" dirty="0" smtClean="0"/>
              <a:t>Milestone research highlights</a:t>
            </a:r>
          </a:p>
          <a:p>
            <a:pPr marL="344488" lvl="1" indent="-225425"/>
            <a:r>
              <a:rPr lang="en-US" dirty="0" smtClean="0"/>
              <a:t>Investigated modes (ETG, </a:t>
            </a:r>
            <a:r>
              <a:rPr lang="en-US" dirty="0" smtClean="0">
                <a:latin typeface="Symbol" pitchFamily="18" charset="2"/>
              </a:rPr>
              <a:t>m</a:t>
            </a:r>
            <a:r>
              <a:rPr lang="en-US" dirty="0" smtClean="0"/>
              <a:t>-TM) responsible for anomalous transport</a:t>
            </a:r>
          </a:p>
          <a:p>
            <a:pPr marL="344488" lvl="1" indent="-225425"/>
            <a:r>
              <a:rPr lang="en-US" dirty="0" smtClean="0"/>
              <a:t>Quantified vertical and kink stability </a:t>
            </a:r>
            <a:r>
              <a:rPr lang="en-US" dirty="0" err="1" smtClean="0"/>
              <a:t>vs</a:t>
            </a:r>
            <a:r>
              <a:rPr lang="en-US" dirty="0" smtClean="0"/>
              <a:t> A, RWM versus </a:t>
            </a:r>
            <a:r>
              <a:rPr lang="en-US" dirty="0" err="1" smtClean="0"/>
              <a:t>collisionality</a:t>
            </a:r>
            <a:endParaRPr lang="en-US" dirty="0" smtClean="0"/>
          </a:p>
          <a:p>
            <a:pPr marL="344488" lvl="1" indent="-225425"/>
            <a:r>
              <a:rPr lang="en-US" dirty="0" smtClean="0"/>
              <a:t>Snowflake-</a:t>
            </a:r>
            <a:r>
              <a:rPr lang="en-US" dirty="0" err="1" smtClean="0"/>
              <a:t>divertor</a:t>
            </a:r>
            <a:r>
              <a:rPr lang="en-US" dirty="0" smtClean="0"/>
              <a:t>:  heat flux mitigation with detachment, control</a:t>
            </a:r>
          </a:p>
          <a:p>
            <a:pPr marL="344488" lvl="1" indent="-225425"/>
            <a:r>
              <a:rPr lang="en-US" dirty="0" smtClean="0"/>
              <a:t>Calculate impurity ion transport from 3D fields measurable at higher T</a:t>
            </a:r>
            <a:r>
              <a:rPr lang="en-US" baseline="-25000" dirty="0" smtClean="0"/>
              <a:t>i</a:t>
            </a:r>
          </a:p>
          <a:p>
            <a:pPr marL="623888" lvl="2" indent="-161925"/>
            <a:r>
              <a:rPr lang="en-US" dirty="0" smtClean="0"/>
              <a:t>Consider testing impurity 3D transport physics in another device during outage</a:t>
            </a:r>
          </a:p>
          <a:p>
            <a:pPr marL="623888" lvl="2" indent="-161925"/>
            <a:endParaRPr lang="en-US" dirty="0" smtClean="0"/>
          </a:p>
          <a:p>
            <a:pPr marL="231775" indent="-231775"/>
            <a:r>
              <a:rPr lang="en-US" dirty="0" smtClean="0"/>
              <a:t>Additional research highlights</a:t>
            </a:r>
          </a:p>
          <a:p>
            <a:pPr marL="344488" lvl="1" indent="-225425"/>
            <a:r>
              <a:rPr lang="en-US" dirty="0" smtClean="0"/>
              <a:t>Continuous increase in </a:t>
            </a:r>
            <a:r>
              <a:rPr lang="en-US" dirty="0" err="1" smtClean="0">
                <a:latin typeface="Symbol" pitchFamily="18" charset="2"/>
              </a:rPr>
              <a:t>t</a:t>
            </a:r>
            <a:r>
              <a:rPr lang="en-US" baseline="-25000" dirty="0" err="1" smtClean="0"/>
              <a:t>E</a:t>
            </a:r>
            <a:r>
              <a:rPr lang="en-US" dirty="0" smtClean="0"/>
              <a:t> with Li, assessing Li PFC temperature clamping</a:t>
            </a:r>
          </a:p>
          <a:p>
            <a:pPr marL="344488" lvl="1" indent="-225425"/>
            <a:r>
              <a:rPr lang="en-US" dirty="0" smtClean="0"/>
              <a:t>Extended scenario modeling for NSTX-U, CHI projects favorably to NSTX-U</a:t>
            </a:r>
          </a:p>
        </p:txBody>
      </p:sp>
      <p:sp>
        <p:nvSpPr>
          <p:cNvPr id="5" name="Slide Number Placeholder 3"/>
          <p:cNvSpPr>
            <a:spLocks noGrp="1"/>
          </p:cNvSpPr>
          <p:nvPr>
            <p:ph type="sldNum" sz="quarter" idx="10"/>
          </p:nvPr>
        </p:nvSpPr>
        <p:spPr>
          <a:xfrm>
            <a:off x="8382000" y="6629400"/>
            <a:ext cx="762000" cy="152400"/>
          </a:xfrm>
        </p:spPr>
        <p:txBody>
          <a:bodyPr/>
          <a:lstStyle/>
          <a:p>
            <a:pPr>
              <a:defRPr/>
            </a:pPr>
            <a:fld id="{A506B19E-D41C-4447-AC82-EE4B73BE5054}" type="slidenum">
              <a:rPr lang="en-US" smtClean="0"/>
              <a:pPr>
                <a:defRPr/>
              </a:pPr>
              <a:t>35</a:t>
            </a:fld>
            <a:endParaRPr lang="en-US" smtClean="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0" y="0"/>
            <a:ext cx="9144000" cy="990600"/>
          </a:xfrm>
        </p:spPr>
        <p:txBody>
          <a:bodyPr/>
          <a:lstStyle/>
          <a:p>
            <a:r>
              <a:rPr lang="en-US" sz="2800" dirty="0" smtClean="0">
                <a:solidFill>
                  <a:srgbClr val="0033CC"/>
                </a:solidFill>
              </a:rPr>
              <a:t>Staff plans for FY2012-13 analysis and research</a:t>
            </a:r>
          </a:p>
        </p:txBody>
      </p:sp>
      <p:sp>
        <p:nvSpPr>
          <p:cNvPr id="10243" name="Content Placeholder 2"/>
          <p:cNvSpPr>
            <a:spLocks noGrp="1"/>
          </p:cNvSpPr>
          <p:nvPr>
            <p:ph idx="1"/>
          </p:nvPr>
        </p:nvSpPr>
        <p:spPr>
          <a:xfrm>
            <a:off x="76200" y="1025525"/>
            <a:ext cx="8991600" cy="5695950"/>
          </a:xfrm>
        </p:spPr>
        <p:txBody>
          <a:bodyPr/>
          <a:lstStyle/>
          <a:p>
            <a:pPr>
              <a:lnSpc>
                <a:spcPct val="90000"/>
              </a:lnSpc>
            </a:pPr>
            <a:r>
              <a:rPr lang="en-US" dirty="0" smtClean="0"/>
              <a:t>Complete analysis and publication of FY2011-12 data </a:t>
            </a:r>
          </a:p>
          <a:p>
            <a:pPr>
              <a:lnSpc>
                <a:spcPct val="90000"/>
              </a:lnSpc>
            </a:pPr>
            <a:r>
              <a:rPr lang="en-US" dirty="0" smtClean="0"/>
              <a:t>Develop, write NSTX Upgrade 5 year plan for 2014-18</a:t>
            </a:r>
          </a:p>
          <a:p>
            <a:pPr lvl="1">
              <a:lnSpc>
                <a:spcPct val="90000"/>
              </a:lnSpc>
            </a:pPr>
            <a:r>
              <a:rPr lang="en-US" sz="1800" dirty="0" smtClean="0"/>
              <a:t>Draft outline of research plan is provided in subsequent slides</a:t>
            </a:r>
          </a:p>
          <a:p>
            <a:pPr>
              <a:lnSpc>
                <a:spcPct val="90000"/>
              </a:lnSpc>
            </a:pPr>
            <a:r>
              <a:rPr lang="en-US" dirty="0" smtClean="0"/>
              <a:t>Planning and design studies supporting post-Upgrade ops:</a:t>
            </a:r>
          </a:p>
          <a:p>
            <a:pPr lvl="1">
              <a:lnSpc>
                <a:spcPct val="90000"/>
              </a:lnSpc>
              <a:tabLst>
                <a:tab pos="2517775" algn="l"/>
              </a:tabLst>
            </a:pPr>
            <a:r>
              <a:rPr lang="en-US" sz="1800" dirty="0" smtClean="0">
                <a:cs typeface="Arial" pitchFamily="34" charset="0"/>
              </a:rPr>
              <a:t>Start-up:   	CHI upgrades, point </a:t>
            </a:r>
            <a:r>
              <a:rPr lang="en-US" sz="1800" dirty="0" err="1" smtClean="0">
                <a:cs typeface="Arial" pitchFamily="34" charset="0"/>
              </a:rPr>
              <a:t>helicity</a:t>
            </a:r>
            <a:r>
              <a:rPr lang="en-US" sz="1800" dirty="0" smtClean="0">
                <a:cs typeface="Arial" pitchFamily="34" charset="0"/>
              </a:rPr>
              <a:t> injection (plasma guns)</a:t>
            </a:r>
          </a:p>
          <a:p>
            <a:pPr lvl="1">
              <a:lnSpc>
                <a:spcPct val="90000"/>
              </a:lnSpc>
              <a:tabLst>
                <a:tab pos="2517775" algn="l"/>
              </a:tabLst>
            </a:pPr>
            <a:r>
              <a:rPr lang="en-US" sz="1800" dirty="0" smtClean="0">
                <a:cs typeface="Arial" pitchFamily="34" charset="0"/>
              </a:rPr>
              <a:t>Boundary: 	</a:t>
            </a:r>
            <a:r>
              <a:rPr lang="en-US" sz="1800" dirty="0" err="1" smtClean="0">
                <a:cs typeface="Arial" pitchFamily="34" charset="0"/>
              </a:rPr>
              <a:t>Divertor</a:t>
            </a:r>
            <a:r>
              <a:rPr lang="en-US" sz="1800" dirty="0" smtClean="0">
                <a:cs typeface="Arial" pitchFamily="34" charset="0"/>
              </a:rPr>
              <a:t> </a:t>
            </a:r>
            <a:r>
              <a:rPr lang="en-US" sz="1800" dirty="0" err="1" smtClean="0">
                <a:cs typeface="Arial" pitchFamily="34" charset="0"/>
              </a:rPr>
              <a:t>cryo</a:t>
            </a:r>
            <a:r>
              <a:rPr lang="en-US" sz="1800" dirty="0" smtClean="0">
                <a:cs typeface="Arial" pitchFamily="34" charset="0"/>
              </a:rPr>
              <a:t>-pumps, </a:t>
            </a:r>
            <a:r>
              <a:rPr lang="en-US" sz="1800" dirty="0" err="1" smtClean="0">
                <a:cs typeface="Arial" pitchFamily="34" charset="0"/>
              </a:rPr>
              <a:t>divertor</a:t>
            </a:r>
            <a:r>
              <a:rPr lang="en-US" sz="1800" dirty="0" smtClean="0">
                <a:cs typeface="Arial" pitchFamily="34" charset="0"/>
              </a:rPr>
              <a:t> diagnostics</a:t>
            </a:r>
          </a:p>
          <a:p>
            <a:pPr lvl="1">
              <a:lnSpc>
                <a:spcPct val="90000"/>
              </a:lnSpc>
              <a:tabLst>
                <a:tab pos="2517775" algn="l"/>
              </a:tabLst>
            </a:pPr>
            <a:r>
              <a:rPr lang="en-US" sz="1800" dirty="0" smtClean="0">
                <a:cs typeface="Arial" pitchFamily="34" charset="0"/>
              </a:rPr>
              <a:t>Lithium:    	Additional Mo tiles, upward Li evaporators, next-gen LLD</a:t>
            </a:r>
          </a:p>
          <a:p>
            <a:pPr lvl="1">
              <a:lnSpc>
                <a:spcPct val="90000"/>
              </a:lnSpc>
              <a:tabLst>
                <a:tab pos="2517775" algn="l"/>
              </a:tabLst>
            </a:pPr>
            <a:r>
              <a:rPr lang="en-US" sz="1800" dirty="0" smtClean="0">
                <a:cs typeface="Arial" pitchFamily="34" charset="0"/>
              </a:rPr>
              <a:t>Transport, EP:	New high-k scattering, </a:t>
            </a:r>
            <a:r>
              <a:rPr lang="en-US" sz="1800" dirty="0" err="1" smtClean="0">
                <a:cs typeface="Arial" pitchFamily="34" charset="0"/>
              </a:rPr>
              <a:t>polarimetry</a:t>
            </a:r>
            <a:r>
              <a:rPr lang="en-US" sz="1800" dirty="0" smtClean="0">
                <a:cs typeface="Arial" pitchFamily="34" charset="0"/>
              </a:rPr>
              <a:t>, assess solid-state NPA</a:t>
            </a:r>
          </a:p>
          <a:p>
            <a:pPr lvl="1">
              <a:lnSpc>
                <a:spcPct val="90000"/>
              </a:lnSpc>
              <a:tabLst>
                <a:tab pos="2517775" algn="l"/>
              </a:tabLst>
            </a:pPr>
            <a:r>
              <a:rPr lang="en-US" sz="1800" dirty="0" smtClean="0"/>
              <a:t>MHD:  	3D-coil physics design for RWM/RMP/TM/EFC/NTV/TAE + 	disruption force diagnostics, disruption precursor ID</a:t>
            </a:r>
          </a:p>
          <a:p>
            <a:pPr lvl="1" defTabSz="682625">
              <a:lnSpc>
                <a:spcPct val="90000"/>
              </a:lnSpc>
              <a:tabLst>
                <a:tab pos="2517775" algn="l"/>
              </a:tabLst>
            </a:pPr>
            <a:r>
              <a:rPr lang="en-US" sz="1800" dirty="0" smtClean="0">
                <a:cs typeface="Arial" pitchFamily="34" charset="0"/>
              </a:rPr>
              <a:t>Control:  	Real-time-MSE for NBI J-profile control, </a:t>
            </a:r>
            <a:r>
              <a:rPr lang="en-US" sz="1800" dirty="0" err="1" smtClean="0">
                <a:cs typeface="Arial" pitchFamily="34" charset="0"/>
              </a:rPr>
              <a:t>rt</a:t>
            </a:r>
            <a:r>
              <a:rPr lang="en-US" sz="1800" dirty="0" smtClean="0">
                <a:cs typeface="Arial" pitchFamily="34" charset="0"/>
              </a:rPr>
              <a:t>-control of heat flux</a:t>
            </a:r>
          </a:p>
          <a:p>
            <a:pPr>
              <a:lnSpc>
                <a:spcPct val="90000"/>
              </a:lnSpc>
            </a:pPr>
            <a:endParaRPr lang="en-US" sz="500" dirty="0" smtClean="0"/>
          </a:p>
          <a:p>
            <a:pPr>
              <a:lnSpc>
                <a:spcPct val="90000"/>
              </a:lnSpc>
            </a:pPr>
            <a:r>
              <a:rPr lang="en-US" dirty="0" smtClean="0"/>
              <a:t>Collaborate on domestic and international facilities</a:t>
            </a:r>
          </a:p>
          <a:p>
            <a:pPr lvl="1">
              <a:lnSpc>
                <a:spcPct val="90000"/>
              </a:lnSpc>
            </a:pPr>
            <a:r>
              <a:rPr lang="en-US" sz="1800" dirty="0" smtClean="0"/>
              <a:t>Initial collaboration planning process described in subsequent viewgraph</a:t>
            </a:r>
          </a:p>
          <a:p>
            <a:pPr lvl="1">
              <a:lnSpc>
                <a:spcPct val="90000"/>
              </a:lnSpc>
            </a:pPr>
            <a:endParaRPr lang="en-US" sz="400" dirty="0" smtClean="0"/>
          </a:p>
          <a:p>
            <a:pPr>
              <a:lnSpc>
                <a:spcPct val="90000"/>
              </a:lnSpc>
            </a:pPr>
            <a:r>
              <a:rPr lang="en-US" dirty="0" smtClean="0"/>
              <a:t>Update/extend physics design of ST-FNSF</a:t>
            </a:r>
          </a:p>
          <a:p>
            <a:pPr lvl="1">
              <a:lnSpc>
                <a:spcPct val="90000"/>
              </a:lnSpc>
            </a:pPr>
            <a:r>
              <a:rPr lang="en-US" sz="1800" dirty="0" smtClean="0"/>
              <a:t>LDRD to further develop design concepts, utilize NSTX team expertise</a:t>
            </a:r>
          </a:p>
          <a:p>
            <a:pPr lvl="1">
              <a:lnSpc>
                <a:spcPct val="90000"/>
              </a:lnSpc>
            </a:pPr>
            <a:r>
              <a:rPr lang="en-US" sz="1800" dirty="0" smtClean="0"/>
              <a:t>Predictive modeling of start-up, sustainment, transport, stability, </a:t>
            </a:r>
            <a:r>
              <a:rPr lang="en-US" sz="1800" dirty="0" err="1" smtClean="0"/>
              <a:t>divertor</a:t>
            </a:r>
            <a:endParaRPr lang="en-US" sz="1800" dirty="0" smtClean="0"/>
          </a:p>
        </p:txBody>
      </p:sp>
      <p:sp>
        <p:nvSpPr>
          <p:cNvPr id="5" name="Slide Number Placeholder 3"/>
          <p:cNvSpPr>
            <a:spLocks noGrp="1"/>
          </p:cNvSpPr>
          <p:nvPr>
            <p:ph type="sldNum" sz="quarter" idx="10"/>
          </p:nvPr>
        </p:nvSpPr>
        <p:spPr>
          <a:xfrm>
            <a:off x="8382000" y="6629400"/>
            <a:ext cx="762000" cy="152400"/>
          </a:xfrm>
        </p:spPr>
        <p:txBody>
          <a:bodyPr/>
          <a:lstStyle/>
          <a:p>
            <a:pPr>
              <a:defRPr/>
            </a:pPr>
            <a:fld id="{A506B19E-D41C-4447-AC82-EE4B73BE5054}" type="slidenum">
              <a:rPr lang="en-US" smtClean="0"/>
              <a:pPr>
                <a:defRPr/>
              </a:pPr>
              <a:t>36</a:t>
            </a:fld>
            <a:endParaRPr lang="en-US" smtClean="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0" y="0"/>
            <a:ext cx="9144000" cy="838200"/>
          </a:xfrm>
        </p:spPr>
        <p:txBody>
          <a:bodyPr/>
          <a:lstStyle/>
          <a:p>
            <a:r>
              <a:rPr lang="en-US" b="1" dirty="0" smtClean="0"/>
              <a:t>FY2012 LDRD proposal: </a:t>
            </a:r>
            <a:r>
              <a:rPr lang="en-US" dirty="0" smtClean="0"/>
              <a:t>NSTX/ST researchers will contribute to study of Mission </a:t>
            </a:r>
            <a:r>
              <a:rPr lang="en-US" smtClean="0"/>
              <a:t>and Configuration of </a:t>
            </a:r>
            <a:r>
              <a:rPr lang="en-US" dirty="0" smtClean="0"/>
              <a:t>an ST-FNSF</a:t>
            </a:r>
            <a:endParaRPr lang="en-US" sz="2000" dirty="0" smtClean="0"/>
          </a:p>
        </p:txBody>
      </p:sp>
      <p:sp>
        <p:nvSpPr>
          <p:cNvPr id="3" name="Content Placeholder 2"/>
          <p:cNvSpPr>
            <a:spLocks noGrp="1"/>
          </p:cNvSpPr>
          <p:nvPr>
            <p:ph idx="1"/>
          </p:nvPr>
        </p:nvSpPr>
        <p:spPr>
          <a:xfrm>
            <a:off x="12700" y="935037"/>
            <a:ext cx="9144000" cy="5541963"/>
          </a:xfrm>
        </p:spPr>
        <p:txBody>
          <a:bodyPr/>
          <a:lstStyle/>
          <a:p>
            <a:pPr>
              <a:buFont typeface="Arial" charset="0"/>
              <a:buChar char="•"/>
              <a:defRPr/>
            </a:pPr>
            <a:r>
              <a:rPr lang="en-US" dirty="0" smtClean="0">
                <a:ea typeface="ＭＳ Ｐゴシック" charset="-128"/>
              </a:rPr>
              <a:t>Overarching goal of studies:</a:t>
            </a:r>
          </a:p>
          <a:p>
            <a:pPr marL="457200" lvl="1" indent="-228600">
              <a:buFont typeface="Arial" charset="0"/>
              <a:buChar char="–"/>
              <a:defRPr/>
            </a:pPr>
            <a:r>
              <a:rPr lang="en-US" dirty="0" smtClean="0">
                <a:ea typeface="ＭＳ Ｐゴシック" charset="-128"/>
              </a:rPr>
              <a:t>Determine optimal mission, performance, size</a:t>
            </a:r>
          </a:p>
          <a:p>
            <a:pPr>
              <a:buFont typeface="Arial" charset="0"/>
              <a:buChar char="•"/>
              <a:defRPr/>
            </a:pPr>
            <a:r>
              <a:rPr lang="en-US" dirty="0" smtClean="0">
                <a:ea typeface="ＭＳ Ｐゴシック" charset="-128"/>
              </a:rPr>
              <a:t>Review proposed ST devices: </a:t>
            </a:r>
            <a:r>
              <a:rPr lang="en-US" sz="2000" dirty="0" smtClean="0">
                <a:ea typeface="ＭＳ Ｐゴシック" charset="-128"/>
              </a:rPr>
              <a:t>UK-CTF, FNSF, Pilot Plant, others</a:t>
            </a:r>
          </a:p>
          <a:p>
            <a:pPr>
              <a:buFont typeface="Arial" charset="0"/>
              <a:buChar char="•"/>
              <a:defRPr/>
            </a:pPr>
            <a:r>
              <a:rPr lang="en-US" dirty="0" smtClean="0">
                <a:ea typeface="ＭＳ Ｐゴシック" charset="-128"/>
              </a:rPr>
              <a:t>The goals of this study are: </a:t>
            </a:r>
          </a:p>
          <a:p>
            <a:pPr marL="457200" lvl="1" indent="-228600">
              <a:buFont typeface="Arial" charset="0"/>
              <a:buChar char="–"/>
              <a:defRPr/>
            </a:pPr>
            <a:r>
              <a:rPr lang="en-US" dirty="0" smtClean="0">
                <a:ea typeface="ＭＳ Ｐゴシック" charset="-128"/>
              </a:rPr>
              <a:t>Put physics and engineering design basis on more uniform footing </a:t>
            </a:r>
          </a:p>
          <a:p>
            <a:pPr marL="457200" lvl="1" indent="-228600">
              <a:buFont typeface="Arial" charset="0"/>
              <a:buChar char="–"/>
              <a:defRPr/>
            </a:pPr>
            <a:r>
              <a:rPr lang="en-US" dirty="0" smtClean="0">
                <a:ea typeface="ＭＳ Ｐゴシック" charset="-128"/>
              </a:rPr>
              <a:t>Review existing designs, identify advantageous features, utilize these features in an updated and potentially improved configuration</a:t>
            </a:r>
          </a:p>
          <a:p>
            <a:pPr marL="457200" lvl="1" indent="-228600">
              <a:buFont typeface="Arial" charset="0"/>
              <a:buChar char="–"/>
              <a:defRPr/>
            </a:pPr>
            <a:r>
              <a:rPr lang="en-US" dirty="0" smtClean="0">
                <a:ea typeface="ＭＳ Ｐゴシック" charset="-128"/>
              </a:rPr>
              <a:t>Assess potential of designs to achieve T self-sufficiency</a:t>
            </a:r>
          </a:p>
          <a:p>
            <a:pPr marL="457200" lvl="1" indent="-228600">
              <a:buFont typeface="Arial" charset="0"/>
              <a:buChar char="–"/>
              <a:defRPr/>
            </a:pPr>
            <a:r>
              <a:rPr lang="en-US" dirty="0" smtClean="0">
                <a:ea typeface="ＭＳ Ｐゴシック" charset="-128"/>
              </a:rPr>
              <a:t>Assess maintainability and upgradeability of internal components (</a:t>
            </a:r>
            <a:r>
              <a:rPr lang="en-US" dirty="0" err="1" smtClean="0">
                <a:ea typeface="ＭＳ Ｐゴシック" charset="-128"/>
              </a:rPr>
              <a:t>divertors</a:t>
            </a:r>
            <a:r>
              <a:rPr lang="en-US" dirty="0" smtClean="0">
                <a:ea typeface="ＭＳ Ｐゴシック" charset="-128"/>
              </a:rPr>
              <a:t>, shields, blankets), identify maintenance strategies</a:t>
            </a:r>
          </a:p>
          <a:p>
            <a:pPr marL="457200" lvl="1" indent="-228600">
              <a:buFont typeface="Arial" charset="0"/>
              <a:buChar char="–"/>
              <a:defRPr/>
            </a:pPr>
            <a:r>
              <a:rPr lang="en-US" dirty="0" smtClean="0">
                <a:ea typeface="ＭＳ Ｐゴシック" charset="-128"/>
              </a:rPr>
              <a:t>Perform at least one self-consistent and detailed physics and engineering assessment for use by community</a:t>
            </a:r>
          </a:p>
          <a:p>
            <a:pPr marL="457200" lvl="1" indent="-228600">
              <a:buFont typeface="Arial" charset="0"/>
              <a:buChar char="–"/>
              <a:defRPr/>
            </a:pPr>
            <a:r>
              <a:rPr lang="en-US" dirty="0" smtClean="0">
                <a:solidFill>
                  <a:srgbClr val="FF0000"/>
                </a:solidFill>
                <a:ea typeface="ＭＳ Ｐゴシック" charset="-128"/>
              </a:rPr>
              <a:t>Strong ST community input for definition, mission, design (STCC)</a:t>
            </a:r>
          </a:p>
          <a:p>
            <a:pPr marL="292100" indent="-292100">
              <a:buFont typeface="Arial" charset="0"/>
              <a:buChar char="•"/>
              <a:defRPr/>
            </a:pPr>
            <a:r>
              <a:rPr lang="en-US" dirty="0" smtClean="0">
                <a:ea typeface="ＭＳ Ｐゴシック" charset="-128"/>
              </a:rPr>
              <a:t>Partially fund 6 PPPL/non PPPL engineers, input from 13+ NSTX physicists, also encourage non-US collaboration</a:t>
            </a:r>
          </a:p>
        </p:txBody>
      </p:sp>
      <p:grpSp>
        <p:nvGrpSpPr>
          <p:cNvPr id="2" name="Group 6"/>
          <p:cNvGrpSpPr>
            <a:grpSpLocks/>
          </p:cNvGrpSpPr>
          <p:nvPr/>
        </p:nvGrpSpPr>
        <p:grpSpPr bwMode="auto">
          <a:xfrm>
            <a:off x="6880225" y="1031875"/>
            <a:ext cx="1993900" cy="720725"/>
            <a:chOff x="5721023" y="993321"/>
            <a:chExt cx="1994542" cy="721179"/>
          </a:xfrm>
        </p:grpSpPr>
        <p:pic>
          <p:nvPicPr>
            <p:cNvPr id="28678" name="Picture 16"/>
            <p:cNvPicPr>
              <a:picLocks noChangeAspect="1" noChangeArrowheads="1"/>
            </p:cNvPicPr>
            <p:nvPr/>
          </p:nvPicPr>
          <p:blipFill>
            <a:blip r:embed="rId2" cstate="print"/>
            <a:srcRect/>
            <a:stretch>
              <a:fillRect/>
            </a:stretch>
          </p:blipFill>
          <p:spPr bwMode="auto">
            <a:xfrm>
              <a:off x="6402742" y="1006021"/>
              <a:ext cx="633059" cy="685426"/>
            </a:xfrm>
            <a:prstGeom prst="rect">
              <a:avLst/>
            </a:prstGeom>
            <a:noFill/>
            <a:ln w="15875" algn="ctr">
              <a:noFill/>
              <a:miter lim="800000"/>
              <a:headEnd/>
              <a:tailEnd/>
            </a:ln>
          </p:spPr>
        </p:pic>
        <p:pic>
          <p:nvPicPr>
            <p:cNvPr id="28679" name="Picture 3"/>
            <p:cNvPicPr>
              <a:picLocks noChangeAspect="1" noChangeArrowheads="1"/>
            </p:cNvPicPr>
            <p:nvPr/>
          </p:nvPicPr>
          <p:blipFill>
            <a:blip r:embed="rId3" cstate="print"/>
            <a:srcRect l="23192" t="13333" r="28180" b="15897"/>
            <a:stretch>
              <a:fillRect/>
            </a:stretch>
          </p:blipFill>
          <p:spPr bwMode="auto">
            <a:xfrm>
              <a:off x="7048501" y="993321"/>
              <a:ext cx="667064" cy="708479"/>
            </a:xfrm>
            <a:prstGeom prst="rect">
              <a:avLst/>
            </a:prstGeom>
            <a:noFill/>
            <a:ln w="9525">
              <a:noFill/>
              <a:miter lim="800000"/>
              <a:headEnd/>
              <a:tailEnd/>
            </a:ln>
          </p:spPr>
        </p:pic>
        <p:pic>
          <p:nvPicPr>
            <p:cNvPr id="28680" name="Picture 2"/>
            <p:cNvPicPr>
              <a:picLocks noChangeAspect="1" noChangeArrowheads="1"/>
            </p:cNvPicPr>
            <p:nvPr/>
          </p:nvPicPr>
          <p:blipFill>
            <a:blip r:embed="rId4" cstate="print"/>
            <a:srcRect/>
            <a:stretch>
              <a:fillRect/>
            </a:stretch>
          </p:blipFill>
          <p:spPr bwMode="auto">
            <a:xfrm>
              <a:off x="5721023" y="995816"/>
              <a:ext cx="621647" cy="718684"/>
            </a:xfrm>
            <a:prstGeom prst="rect">
              <a:avLst/>
            </a:prstGeom>
            <a:noFill/>
            <a:ln w="9525">
              <a:noFill/>
              <a:miter lim="800000"/>
              <a:headEnd/>
              <a:tailEnd/>
            </a:ln>
          </p:spPr>
        </p:pic>
      </p:grpSp>
      <p:sp>
        <p:nvSpPr>
          <p:cNvPr id="9" name="Slide Number Placeholder 3"/>
          <p:cNvSpPr>
            <a:spLocks noGrp="1"/>
          </p:cNvSpPr>
          <p:nvPr>
            <p:ph type="sldNum" sz="quarter" idx="10"/>
          </p:nvPr>
        </p:nvSpPr>
        <p:spPr>
          <a:xfrm>
            <a:off x="8382000" y="6629400"/>
            <a:ext cx="762000" cy="152400"/>
          </a:xfrm>
        </p:spPr>
        <p:txBody>
          <a:bodyPr/>
          <a:lstStyle/>
          <a:p>
            <a:pPr>
              <a:defRPr/>
            </a:pPr>
            <a:fld id="{A506B19E-D41C-4447-AC82-EE4B73BE5054}" type="slidenum">
              <a:rPr lang="en-US" smtClean="0"/>
              <a:pPr>
                <a:defRPr/>
              </a:pPr>
              <a:t>37</a:t>
            </a:fld>
            <a:endParaRPr lang="en-US" smtClean="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0" y="0"/>
            <a:ext cx="9144000" cy="882650"/>
          </a:xfrm>
        </p:spPr>
        <p:txBody>
          <a:bodyPr/>
          <a:lstStyle/>
          <a:p>
            <a:pPr>
              <a:lnSpc>
                <a:spcPct val="90000"/>
              </a:lnSpc>
            </a:pPr>
            <a:r>
              <a:rPr lang="en-US" sz="2800" dirty="0" smtClean="0"/>
              <a:t>Held team-wide discussions on FY12-13 collaboration opportunities and expectations</a:t>
            </a:r>
          </a:p>
        </p:txBody>
      </p:sp>
      <p:sp>
        <p:nvSpPr>
          <p:cNvPr id="11267" name="Content Placeholder 2"/>
          <p:cNvSpPr>
            <a:spLocks noGrp="1"/>
          </p:cNvSpPr>
          <p:nvPr>
            <p:ph idx="1"/>
          </p:nvPr>
        </p:nvSpPr>
        <p:spPr>
          <a:xfrm>
            <a:off x="14288" y="990600"/>
            <a:ext cx="9117012" cy="5486400"/>
          </a:xfrm>
        </p:spPr>
        <p:txBody>
          <a:bodyPr/>
          <a:lstStyle/>
          <a:p>
            <a:pPr marL="231775" indent="-231775">
              <a:lnSpc>
                <a:spcPct val="90000"/>
              </a:lnSpc>
              <a:defRPr/>
            </a:pPr>
            <a:r>
              <a:rPr lang="en-US" dirty="0" smtClean="0">
                <a:ea typeface="ＭＳ Ｐゴシック" pitchFamily="34" charset="-128"/>
              </a:rPr>
              <a:t>Collaboration should aim to support NSTX-Upgrade mission</a:t>
            </a:r>
          </a:p>
          <a:p>
            <a:pPr marL="231775" indent="-231775">
              <a:lnSpc>
                <a:spcPct val="90000"/>
              </a:lnSpc>
              <a:defRPr/>
            </a:pPr>
            <a:r>
              <a:rPr lang="en-US" dirty="0" smtClean="0">
                <a:ea typeface="ＭＳ Ｐゴシック" pitchFamily="34" charset="-128"/>
              </a:rPr>
              <a:t>For all researchers, use Upgrade outage as opportunity to:</a:t>
            </a:r>
          </a:p>
          <a:p>
            <a:pPr lvl="1">
              <a:lnSpc>
                <a:spcPct val="90000"/>
              </a:lnSpc>
              <a:defRPr/>
            </a:pPr>
            <a:r>
              <a:rPr lang="en-US" dirty="0" smtClean="0">
                <a:ea typeface="ＭＳ Ｐゴシック" pitchFamily="34" charset="-128"/>
              </a:rPr>
              <a:t>Extend and improve your ongoing and future research on NSTX</a:t>
            </a:r>
          </a:p>
          <a:p>
            <a:pPr lvl="1">
              <a:lnSpc>
                <a:spcPct val="90000"/>
              </a:lnSpc>
              <a:defRPr/>
            </a:pPr>
            <a:r>
              <a:rPr lang="en-US" dirty="0" smtClean="0">
                <a:ea typeface="ＭＳ Ｐゴシック" pitchFamily="34" charset="-128"/>
              </a:rPr>
              <a:t>Learn about other facilities – bring back knowledge, best practices</a:t>
            </a:r>
          </a:p>
          <a:p>
            <a:pPr lvl="1">
              <a:lnSpc>
                <a:spcPct val="90000"/>
              </a:lnSpc>
              <a:defRPr/>
            </a:pPr>
            <a:r>
              <a:rPr lang="en-US" dirty="0" smtClean="0">
                <a:ea typeface="ＭＳ Ｐゴシック" pitchFamily="34" charset="-128"/>
              </a:rPr>
              <a:t>Try or learn something new – new physics, diagnostics, analysis, …</a:t>
            </a:r>
          </a:p>
          <a:p>
            <a:pPr marL="231775" indent="-231775">
              <a:lnSpc>
                <a:spcPct val="90000"/>
              </a:lnSpc>
              <a:defRPr/>
            </a:pPr>
            <a:r>
              <a:rPr lang="en-US" dirty="0" smtClean="0">
                <a:ea typeface="ＭＳ Ｐゴシック" pitchFamily="34" charset="-128"/>
              </a:rPr>
              <a:t>Aim to form small teams from NSTX (PPPL + non-PPPL)</a:t>
            </a:r>
          </a:p>
          <a:p>
            <a:pPr lvl="1">
              <a:lnSpc>
                <a:spcPct val="90000"/>
              </a:lnSpc>
              <a:defRPr/>
            </a:pPr>
            <a:r>
              <a:rPr lang="en-US" dirty="0" smtClean="0">
                <a:ea typeface="ＭＳ Ｐゴシック" pitchFamily="34" charset="-128"/>
              </a:rPr>
              <a:t>Coordinating research plans, analysis, travel, and participation</a:t>
            </a:r>
          </a:p>
          <a:p>
            <a:pPr marL="231775" indent="-231775">
              <a:lnSpc>
                <a:spcPct val="90000"/>
              </a:lnSpc>
              <a:defRPr/>
            </a:pPr>
            <a:r>
              <a:rPr lang="en-US" dirty="0" smtClean="0">
                <a:ea typeface="ＭＳ Ｐゴシック" pitchFamily="34" charset="-128"/>
              </a:rPr>
              <a:t>Expectations for researchers:</a:t>
            </a:r>
          </a:p>
          <a:p>
            <a:pPr lvl="1">
              <a:lnSpc>
                <a:spcPct val="90000"/>
              </a:lnSpc>
              <a:defRPr/>
            </a:pPr>
            <a:r>
              <a:rPr lang="en-US" dirty="0" smtClean="0">
                <a:ea typeface="ＭＳ Ｐゴシック" pitchFamily="34" charset="-128"/>
              </a:rPr>
              <a:t>Select 1 primary and 1 secondary/backup collaboration project</a:t>
            </a:r>
          </a:p>
          <a:p>
            <a:pPr lvl="1">
              <a:lnSpc>
                <a:spcPct val="90000"/>
              </a:lnSpc>
              <a:defRPr/>
            </a:pPr>
            <a:r>
              <a:rPr lang="en-US" dirty="0" smtClean="0">
                <a:ea typeface="ＭＳ Ｐゴシック" pitchFamily="34" charset="-128"/>
              </a:rPr>
              <a:t>Aim for first author paper (Nature, PRL, NF…), invited presentation</a:t>
            </a:r>
          </a:p>
          <a:p>
            <a:pPr lvl="1">
              <a:lnSpc>
                <a:spcPct val="90000"/>
              </a:lnSpc>
              <a:defRPr/>
            </a:pPr>
            <a:r>
              <a:rPr lang="en-US" dirty="0" smtClean="0">
                <a:ea typeface="ＭＳ Ｐゴシック" pitchFamily="34" charset="-128"/>
              </a:rPr>
              <a:t>At very least, be a co-author, extend/improve your NSTX research</a:t>
            </a:r>
          </a:p>
          <a:p>
            <a:pPr lvl="1">
              <a:lnSpc>
                <a:spcPct val="90000"/>
              </a:lnSpc>
              <a:defRPr/>
            </a:pPr>
            <a:r>
              <a:rPr lang="en-US" dirty="0" smtClean="0">
                <a:ea typeface="ＭＳ Ｐゴシック" pitchFamily="34" charset="-128"/>
              </a:rPr>
              <a:t>Present results periodically to NSTX, PPPL research seminars</a:t>
            </a:r>
          </a:p>
          <a:p>
            <a:pPr marL="231775" indent="-231775">
              <a:lnSpc>
                <a:spcPct val="90000"/>
              </a:lnSpc>
              <a:defRPr/>
            </a:pPr>
            <a:r>
              <a:rPr lang="en-US" dirty="0" smtClean="0">
                <a:ea typeface="ＭＳ Ｐゴシック" pitchFamily="34" charset="-128"/>
              </a:rPr>
              <a:t>Facilities: </a:t>
            </a:r>
            <a:r>
              <a:rPr lang="en-US" sz="1600" dirty="0" smtClean="0">
                <a:ea typeface="ＭＳ Ｐゴシック" pitchFamily="34" charset="-128"/>
              </a:rPr>
              <a:t>MAST, DIII-D, C-Mod, LHD, EAST, KSTAR, JET, small </a:t>
            </a:r>
            <a:r>
              <a:rPr lang="en-US" sz="1600" dirty="0" err="1" smtClean="0">
                <a:ea typeface="ＭＳ Ｐゴシック" pitchFamily="34" charset="-128"/>
              </a:rPr>
              <a:t>expts</a:t>
            </a:r>
            <a:r>
              <a:rPr lang="en-US" sz="1600" dirty="0" smtClean="0">
                <a:ea typeface="ＭＳ Ｐゴシック" pitchFamily="34" charset="-128"/>
              </a:rPr>
              <a:t>, PPPL, ITER </a:t>
            </a:r>
            <a:r>
              <a:rPr lang="en-US" sz="1600" dirty="0" err="1" smtClean="0">
                <a:ea typeface="ＭＳ Ｐゴシック" pitchFamily="34" charset="-128"/>
              </a:rPr>
              <a:t>diagn</a:t>
            </a:r>
            <a:r>
              <a:rPr lang="en-US" sz="1600" dirty="0" smtClean="0">
                <a:ea typeface="ＭＳ Ｐゴシック" pitchFamily="34" charset="-128"/>
              </a:rPr>
              <a:t>.</a:t>
            </a:r>
            <a:endParaRPr lang="en-US" sz="2000" dirty="0" smtClean="0">
              <a:ea typeface="ＭＳ Ｐゴシック" pitchFamily="34" charset="-128"/>
            </a:endParaRPr>
          </a:p>
          <a:p>
            <a:pPr marL="231775" indent="-231775">
              <a:lnSpc>
                <a:spcPct val="90000"/>
              </a:lnSpc>
              <a:defRPr/>
            </a:pPr>
            <a:r>
              <a:rPr lang="en-US" dirty="0" smtClean="0">
                <a:ea typeface="ＭＳ Ｐゴシック" pitchFamily="34" charset="-128"/>
              </a:rPr>
              <a:t>Funding:  </a:t>
            </a:r>
            <a:r>
              <a:rPr lang="en-US" sz="2000" dirty="0" smtClean="0">
                <a:ea typeface="ＭＳ Ｐゴシック" pitchFamily="34" charset="-128"/>
              </a:rPr>
              <a:t>PPPL covers salaries of PPPL NSTX researchers by default</a:t>
            </a:r>
          </a:p>
          <a:p>
            <a:pPr marL="231775" indent="-231775">
              <a:lnSpc>
                <a:spcPct val="90000"/>
              </a:lnSpc>
              <a:defRPr/>
            </a:pPr>
            <a:r>
              <a:rPr lang="en-US" dirty="0" smtClean="0">
                <a:ea typeface="ＭＳ Ｐゴシック" pitchFamily="34" charset="-128"/>
              </a:rPr>
              <a:t>Challenge:  </a:t>
            </a:r>
            <a:r>
              <a:rPr lang="en-US" sz="2000" dirty="0" smtClean="0">
                <a:ea typeface="ＭＳ Ｐゴシック" pitchFamily="34" charset="-128"/>
              </a:rPr>
              <a:t>no additional NSTX funding dedicated to collaboration</a:t>
            </a:r>
            <a:endParaRPr lang="en-US" dirty="0" smtClean="0">
              <a:ea typeface="ＭＳ Ｐゴシック" pitchFamily="34" charset="-128"/>
            </a:endParaRPr>
          </a:p>
          <a:p>
            <a:pPr lvl="1">
              <a:lnSpc>
                <a:spcPct val="90000"/>
              </a:lnSpc>
              <a:defRPr/>
            </a:pPr>
            <a:endParaRPr lang="en-US" dirty="0" smtClean="0">
              <a:ea typeface="ＭＳ Ｐゴシック" pitchFamily="34" charset="-128"/>
            </a:endParaRPr>
          </a:p>
          <a:p>
            <a:pPr lvl="1">
              <a:lnSpc>
                <a:spcPct val="90000"/>
              </a:lnSpc>
              <a:defRPr/>
            </a:pPr>
            <a:endParaRPr lang="en-US" sz="1800" dirty="0" smtClean="0">
              <a:ea typeface="ＭＳ Ｐゴシック" pitchFamily="34" charset="-128"/>
            </a:endParaRPr>
          </a:p>
          <a:p>
            <a:pPr>
              <a:lnSpc>
                <a:spcPct val="90000"/>
              </a:lnSpc>
              <a:defRPr/>
            </a:pPr>
            <a:endParaRPr lang="en-US" sz="2000" dirty="0" smtClean="0">
              <a:ea typeface="ＭＳ Ｐゴシック" pitchFamily="34" charset="-128"/>
            </a:endParaRPr>
          </a:p>
        </p:txBody>
      </p:sp>
      <p:sp>
        <p:nvSpPr>
          <p:cNvPr id="5" name="Slide Number Placeholder 3"/>
          <p:cNvSpPr>
            <a:spLocks noGrp="1"/>
          </p:cNvSpPr>
          <p:nvPr>
            <p:ph type="sldNum" sz="quarter" idx="10"/>
          </p:nvPr>
        </p:nvSpPr>
        <p:spPr>
          <a:xfrm>
            <a:off x="8382000" y="6629400"/>
            <a:ext cx="762000" cy="152400"/>
          </a:xfrm>
        </p:spPr>
        <p:txBody>
          <a:bodyPr/>
          <a:lstStyle/>
          <a:p>
            <a:pPr>
              <a:defRPr/>
            </a:pPr>
            <a:fld id="{A506B19E-D41C-4447-AC82-EE4B73BE5054}" type="slidenum">
              <a:rPr lang="en-US" smtClean="0"/>
              <a:pPr>
                <a:defRPr/>
              </a:pPr>
              <a:t>38</a:t>
            </a:fld>
            <a:endParaRPr lang="en-US" smtClean="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ext Box 2"/>
          <p:cNvSpPr txBox="1">
            <a:spLocks noChangeArrowheads="1"/>
          </p:cNvSpPr>
          <p:nvPr/>
        </p:nvSpPr>
        <p:spPr bwMode="auto">
          <a:xfrm>
            <a:off x="381000" y="1051643"/>
            <a:ext cx="8458200" cy="5349157"/>
          </a:xfrm>
          <a:prstGeom prst="rect">
            <a:avLst/>
          </a:prstGeom>
          <a:solidFill>
            <a:schemeClr val="accent5">
              <a:lumMod val="40000"/>
              <a:lumOff val="60000"/>
            </a:schemeClr>
          </a:solidFill>
          <a:ln w="9525">
            <a:solidFill>
              <a:schemeClr val="tx1"/>
            </a:solidFill>
            <a:miter lim="800000"/>
            <a:headEnd/>
            <a:tailEnd/>
          </a:ln>
        </p:spPr>
        <p:txBody>
          <a:bodyPr wrap="square">
            <a:spAutoFit/>
          </a:bodyPr>
          <a:lstStyle/>
          <a:p>
            <a:pPr marL="119063" indent="-119063" eaLnBrk="0" hangingPunct="0">
              <a:lnSpc>
                <a:spcPct val="90000"/>
              </a:lnSpc>
              <a:spcAft>
                <a:spcPts val="1200"/>
              </a:spcAft>
            </a:pPr>
            <a:r>
              <a:rPr lang="en-US" sz="2000" i="0" dirty="0">
                <a:solidFill>
                  <a:schemeClr val="tx1"/>
                </a:solidFill>
                <a:latin typeface="+mn-lt"/>
              </a:rPr>
              <a:t>• All of the facility and diagnostic milestones including those for the ARRA funded upgrades were completed on schedule except for the run week milestone due to the TF </a:t>
            </a:r>
            <a:r>
              <a:rPr lang="en-US" sz="2000" i="0" dirty="0" smtClean="0">
                <a:solidFill>
                  <a:schemeClr val="tx1"/>
                </a:solidFill>
                <a:latin typeface="+mn-lt"/>
              </a:rPr>
              <a:t>fault</a:t>
            </a:r>
            <a:endParaRPr lang="en-US" sz="2000" i="0" dirty="0">
              <a:solidFill>
                <a:schemeClr val="tx1"/>
              </a:solidFill>
              <a:latin typeface="+mn-lt"/>
            </a:endParaRPr>
          </a:p>
          <a:p>
            <a:pPr marL="119063" indent="-119063" eaLnBrk="0" hangingPunct="0">
              <a:lnSpc>
                <a:spcPct val="90000"/>
              </a:lnSpc>
              <a:spcAft>
                <a:spcPts val="1200"/>
              </a:spcAft>
            </a:pPr>
            <a:r>
              <a:rPr lang="en-US" sz="2000" i="0" dirty="0">
                <a:solidFill>
                  <a:schemeClr val="tx1"/>
                </a:solidFill>
                <a:latin typeface="+mn-lt"/>
              </a:rPr>
              <a:t>• All the research milestones were completed except for the 3D field milestone (R-4) which was partially </a:t>
            </a:r>
            <a:r>
              <a:rPr lang="en-US" sz="2000" i="0" dirty="0" smtClean="0">
                <a:solidFill>
                  <a:schemeClr val="tx1"/>
                </a:solidFill>
                <a:latin typeface="+mn-lt"/>
              </a:rPr>
              <a:t>completed</a:t>
            </a:r>
            <a:endParaRPr lang="en-US" sz="2000" i="0" dirty="0">
              <a:solidFill>
                <a:schemeClr val="tx1"/>
              </a:solidFill>
              <a:latin typeface="+mn-lt"/>
            </a:endParaRPr>
          </a:p>
          <a:p>
            <a:pPr marL="182563" indent="-182563" eaLnBrk="0" hangingPunct="0">
              <a:lnSpc>
                <a:spcPct val="90000"/>
              </a:lnSpc>
              <a:spcAft>
                <a:spcPts val="1200"/>
              </a:spcAft>
            </a:pPr>
            <a:r>
              <a:rPr lang="en-US" sz="2000" i="0" dirty="0">
                <a:solidFill>
                  <a:schemeClr val="tx1"/>
                </a:solidFill>
                <a:latin typeface="+mn-lt"/>
              </a:rPr>
              <a:t>• NSTX research team was highly productive in terms of honors, publications and invited talks at major </a:t>
            </a:r>
            <a:r>
              <a:rPr lang="en-US" sz="2000" i="0" dirty="0" smtClean="0">
                <a:solidFill>
                  <a:schemeClr val="tx1"/>
                </a:solidFill>
                <a:latin typeface="+mn-lt"/>
              </a:rPr>
              <a:t>conferences</a:t>
            </a:r>
            <a:endParaRPr lang="en-US" sz="2000" i="0" dirty="0">
              <a:solidFill>
                <a:schemeClr val="tx1"/>
              </a:solidFill>
              <a:latin typeface="+mn-lt"/>
            </a:endParaRPr>
          </a:p>
          <a:p>
            <a:pPr marL="182563" indent="-182563" eaLnBrk="0" hangingPunct="0">
              <a:spcAft>
                <a:spcPts val="1200"/>
              </a:spcAft>
            </a:pPr>
            <a:r>
              <a:rPr lang="en-US" sz="2000" i="0" dirty="0">
                <a:solidFill>
                  <a:schemeClr val="tx1"/>
                </a:solidFill>
                <a:latin typeface="+mn-lt"/>
              </a:rPr>
              <a:t>• NSTX team responded rapidly to the TF fault event: </a:t>
            </a:r>
          </a:p>
          <a:p>
            <a:pPr marL="639763" lvl="1" indent="-182563" eaLnBrk="0" hangingPunct="0">
              <a:lnSpc>
                <a:spcPct val="80000"/>
              </a:lnSpc>
              <a:spcAft>
                <a:spcPts val="1200"/>
              </a:spcAft>
              <a:buFontTx/>
              <a:buChar char="-"/>
            </a:pPr>
            <a:r>
              <a:rPr lang="en-US" sz="1800" i="0" dirty="0">
                <a:solidFill>
                  <a:srgbClr val="0000CC"/>
                </a:solidFill>
                <a:latin typeface="+mn-lt"/>
              </a:rPr>
              <a:t>Identified the cause of the TF fault and incorporated necessary changes to the Upgrade TF bundle manufacturing </a:t>
            </a:r>
            <a:r>
              <a:rPr lang="en-US" sz="1800" i="0" dirty="0" smtClean="0">
                <a:solidFill>
                  <a:srgbClr val="0000CC"/>
                </a:solidFill>
                <a:latin typeface="+mn-lt"/>
              </a:rPr>
              <a:t>process</a:t>
            </a:r>
            <a:endParaRPr lang="en-US" sz="1800" i="0" dirty="0">
              <a:solidFill>
                <a:srgbClr val="0000CC"/>
              </a:solidFill>
              <a:latin typeface="+mn-lt"/>
            </a:endParaRPr>
          </a:p>
          <a:p>
            <a:pPr marL="639763" lvl="1" indent="-182563" eaLnBrk="0" hangingPunct="0">
              <a:lnSpc>
                <a:spcPct val="80000"/>
              </a:lnSpc>
              <a:spcAft>
                <a:spcPts val="1200"/>
              </a:spcAft>
              <a:buFontTx/>
              <a:buChar char="-"/>
            </a:pPr>
            <a:r>
              <a:rPr lang="en-US" sz="1800" i="0" dirty="0">
                <a:solidFill>
                  <a:srgbClr val="0000CC"/>
                </a:solidFill>
                <a:latin typeface="+mn-lt"/>
              </a:rPr>
              <a:t>Decision was made to go into the upgrade outage immediately to accelerate the upgrade completion by ~ 6 </a:t>
            </a:r>
            <a:r>
              <a:rPr lang="en-US" sz="1800" i="0" dirty="0" smtClean="0">
                <a:solidFill>
                  <a:srgbClr val="0000CC"/>
                </a:solidFill>
                <a:latin typeface="+mn-lt"/>
              </a:rPr>
              <a:t>months</a:t>
            </a:r>
            <a:endParaRPr lang="en-US" sz="1800" i="0" dirty="0">
              <a:solidFill>
                <a:srgbClr val="0000CC"/>
              </a:solidFill>
              <a:latin typeface="+mn-lt"/>
            </a:endParaRPr>
          </a:p>
          <a:p>
            <a:pPr marL="119063" indent="-119063" eaLnBrk="0" hangingPunct="0">
              <a:lnSpc>
                <a:spcPct val="90000"/>
              </a:lnSpc>
              <a:spcAft>
                <a:spcPts val="1200"/>
              </a:spcAft>
            </a:pPr>
            <a:r>
              <a:rPr lang="en-US" sz="2000" i="0" dirty="0">
                <a:solidFill>
                  <a:schemeClr val="tx1"/>
                </a:solidFill>
                <a:latin typeface="+mn-lt"/>
              </a:rPr>
              <a:t>• A detailed planning process has </a:t>
            </a:r>
            <a:r>
              <a:rPr lang="en-US" sz="2000" i="0" dirty="0" smtClean="0">
                <a:solidFill>
                  <a:schemeClr val="tx1"/>
                </a:solidFill>
                <a:latin typeface="+mn-lt"/>
              </a:rPr>
              <a:t>been initiated </a:t>
            </a:r>
            <a:r>
              <a:rPr lang="en-US" sz="2000" i="0" dirty="0">
                <a:solidFill>
                  <a:schemeClr val="tx1"/>
                </a:solidFill>
                <a:latin typeface="+mn-lt"/>
              </a:rPr>
              <a:t>to utilize the researchers most productively through data analyses, publication / conference presentations, national and international collaborations, and planning for the post upgrade </a:t>
            </a:r>
            <a:r>
              <a:rPr lang="en-US" sz="2000" i="0" dirty="0" smtClean="0">
                <a:solidFill>
                  <a:schemeClr val="tx1"/>
                </a:solidFill>
                <a:latin typeface="+mn-lt"/>
              </a:rPr>
              <a:t>operation</a:t>
            </a:r>
            <a:endParaRPr lang="en-US" sz="2000" i="0" dirty="0">
              <a:solidFill>
                <a:srgbClr val="000000"/>
              </a:solidFill>
              <a:latin typeface="+mn-lt"/>
            </a:endParaRPr>
          </a:p>
        </p:txBody>
      </p:sp>
      <p:sp>
        <p:nvSpPr>
          <p:cNvPr id="15363" name="Rectangle 3"/>
          <p:cNvSpPr>
            <a:spLocks noChangeArrowheads="1"/>
          </p:cNvSpPr>
          <p:nvPr/>
        </p:nvSpPr>
        <p:spPr bwMode="auto">
          <a:xfrm>
            <a:off x="0" y="0"/>
            <a:ext cx="9144000" cy="889000"/>
          </a:xfrm>
          <a:prstGeom prst="rect">
            <a:avLst/>
          </a:prstGeom>
          <a:noFill/>
          <a:ln w="9525">
            <a:noFill/>
            <a:miter lim="800000"/>
            <a:headEnd/>
            <a:tailEnd/>
          </a:ln>
        </p:spPr>
        <p:txBody>
          <a:bodyPr/>
          <a:lstStyle/>
          <a:p>
            <a:pPr algn="ctr" eaLnBrk="0" hangingPunct="0"/>
            <a:r>
              <a:rPr lang="en-US" sz="2400" i="0" dirty="0">
                <a:solidFill>
                  <a:srgbClr val="FF0000"/>
                </a:solidFill>
                <a:latin typeface="Helvetica Neue" charset="0"/>
              </a:rPr>
              <a:t>NSTX Made Excellent Progress in FY 2011</a:t>
            </a:r>
            <a:br>
              <a:rPr lang="en-US" sz="2400" i="0" dirty="0">
                <a:solidFill>
                  <a:srgbClr val="FF0000"/>
                </a:solidFill>
                <a:latin typeface="Helvetica Neue" charset="0"/>
              </a:rPr>
            </a:br>
            <a:r>
              <a:rPr lang="en-US" sz="2000" i="0" dirty="0" smtClean="0">
                <a:solidFill>
                  <a:srgbClr val="0000CC"/>
                </a:solidFill>
                <a:latin typeface="Helvetica Neue" charset="0"/>
              </a:rPr>
              <a:t>The NSTX </a:t>
            </a:r>
            <a:r>
              <a:rPr lang="en-US" sz="2000" i="0" dirty="0">
                <a:solidFill>
                  <a:srgbClr val="0000CC"/>
                </a:solidFill>
                <a:latin typeface="Helvetica Neue" charset="0"/>
              </a:rPr>
              <a:t>team </a:t>
            </a:r>
            <a:r>
              <a:rPr lang="en-US" sz="2000" i="0" dirty="0" smtClean="0">
                <a:solidFill>
                  <a:srgbClr val="0000CC"/>
                </a:solidFill>
                <a:latin typeface="Helvetica Neue" charset="0"/>
              </a:rPr>
              <a:t>will remain productive throughout Upgrade outage</a:t>
            </a:r>
            <a:endParaRPr lang="en-US" sz="1800" i="0" dirty="0">
              <a:solidFill>
                <a:srgbClr val="0000CC"/>
              </a:solidFill>
              <a:latin typeface="Helvetica Neue" charset="0"/>
            </a:endParaRPr>
          </a:p>
        </p:txBody>
      </p:sp>
      <p:sp>
        <p:nvSpPr>
          <p:cNvPr id="15364" name="Rectangle 76"/>
          <p:cNvSpPr>
            <a:spLocks noGrp="1" noChangeArrowheads="1"/>
          </p:cNvSpPr>
          <p:nvPr>
            <p:ph type="sldNum" sz="quarter" idx="10"/>
          </p:nvPr>
        </p:nvSpPr>
        <p:spPr>
          <a:noFill/>
        </p:spPr>
        <p:txBody>
          <a:bodyPr/>
          <a:lstStyle/>
          <a:p>
            <a:fld id="{C0D1055F-A60A-4B18-BBEA-AA9409333471}" type="slidenum">
              <a:rPr lang="en-US"/>
              <a:pPr/>
              <a:t>39</a:t>
            </a:fld>
            <a:endParaRPr lang="en-US"/>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Rectangle 9"/>
          <p:cNvSpPr>
            <a:spLocks noChangeArrowheads="1"/>
          </p:cNvSpPr>
          <p:nvPr/>
        </p:nvSpPr>
        <p:spPr bwMode="auto">
          <a:xfrm>
            <a:off x="4381500" y="1498600"/>
            <a:ext cx="850900" cy="317500"/>
          </a:xfrm>
          <a:prstGeom prst="rect">
            <a:avLst/>
          </a:prstGeom>
          <a:solidFill>
            <a:schemeClr val="accent2">
              <a:lumMod val="40000"/>
              <a:lumOff val="60000"/>
            </a:schemeClr>
          </a:solidFill>
          <a:ln w="9525">
            <a:noFill/>
            <a:miter lim="800000"/>
            <a:headEnd/>
            <a:tailEnd/>
          </a:ln>
        </p:spPr>
        <p:txBody>
          <a:bodyPr wrap="none" anchor="ctr"/>
          <a:lstStyle/>
          <a:p>
            <a:pPr>
              <a:spcBef>
                <a:spcPct val="20000"/>
              </a:spcBef>
              <a:defRPr/>
            </a:pPr>
            <a:endParaRPr lang="en-US" i="0">
              <a:latin typeface="Helvetica" charset="0"/>
              <a:ea typeface="+mn-ea"/>
            </a:endParaRPr>
          </a:p>
        </p:txBody>
      </p:sp>
      <p:sp>
        <p:nvSpPr>
          <p:cNvPr id="19459" name="Text Box 8"/>
          <p:cNvSpPr txBox="1">
            <a:spLocks noChangeArrowheads="1"/>
          </p:cNvSpPr>
          <p:nvPr/>
        </p:nvSpPr>
        <p:spPr bwMode="auto">
          <a:xfrm>
            <a:off x="279400" y="1524000"/>
            <a:ext cx="1816100" cy="336550"/>
          </a:xfrm>
          <a:prstGeom prst="rect">
            <a:avLst/>
          </a:prstGeom>
          <a:noFill/>
          <a:ln w="9525">
            <a:noFill/>
            <a:miter lim="800000"/>
            <a:headEnd/>
            <a:tailEnd/>
          </a:ln>
        </p:spPr>
        <p:txBody>
          <a:bodyPr>
            <a:spAutoFit/>
          </a:bodyPr>
          <a:lstStyle/>
          <a:p>
            <a:pPr algn="ctr">
              <a:spcBef>
                <a:spcPct val="20000"/>
              </a:spcBef>
            </a:pPr>
            <a:r>
              <a:rPr lang="en-US" sz="1600" i="0"/>
              <a:t>Run Weeks</a:t>
            </a:r>
          </a:p>
        </p:txBody>
      </p:sp>
      <p:sp>
        <p:nvSpPr>
          <p:cNvPr id="19460" name="Rectangle 43"/>
          <p:cNvSpPr>
            <a:spLocks noChangeArrowheads="1"/>
          </p:cNvSpPr>
          <p:nvPr/>
        </p:nvSpPr>
        <p:spPr bwMode="auto">
          <a:xfrm>
            <a:off x="0" y="9525"/>
            <a:ext cx="9144000" cy="889000"/>
          </a:xfrm>
          <a:prstGeom prst="rect">
            <a:avLst/>
          </a:prstGeom>
          <a:noFill/>
          <a:ln w="9525">
            <a:noFill/>
            <a:miter lim="800000"/>
            <a:headEnd/>
            <a:tailEnd/>
          </a:ln>
        </p:spPr>
        <p:txBody>
          <a:bodyPr/>
          <a:lstStyle/>
          <a:p>
            <a:pPr algn="ctr" eaLnBrk="0" hangingPunct="0">
              <a:lnSpc>
                <a:spcPct val="80000"/>
              </a:lnSpc>
              <a:spcBef>
                <a:spcPct val="20000"/>
              </a:spcBef>
            </a:pPr>
            <a:r>
              <a:rPr lang="en-US" sz="3600" i="0">
                <a:solidFill>
                  <a:srgbClr val="FF0000"/>
                </a:solidFill>
              </a:rPr>
              <a:t>NSTX Facility Overview</a:t>
            </a:r>
            <a:br>
              <a:rPr lang="en-US" sz="3600" i="0">
                <a:solidFill>
                  <a:srgbClr val="FF0000"/>
                </a:solidFill>
              </a:rPr>
            </a:br>
            <a:r>
              <a:rPr lang="en-US" sz="2400" i="0">
                <a:solidFill>
                  <a:srgbClr val="0000CC"/>
                </a:solidFill>
                <a:latin typeface="Helvetica Neue" charset="0"/>
              </a:rPr>
              <a:t>To Support NSTX Mission Elements and Upgrades</a:t>
            </a:r>
          </a:p>
        </p:txBody>
      </p:sp>
      <p:sp>
        <p:nvSpPr>
          <p:cNvPr id="19461" name="Text Box 10"/>
          <p:cNvSpPr txBox="1">
            <a:spLocks noChangeArrowheads="1"/>
          </p:cNvSpPr>
          <p:nvPr/>
        </p:nvSpPr>
        <p:spPr bwMode="auto">
          <a:xfrm>
            <a:off x="4419601" y="1487488"/>
            <a:ext cx="812800" cy="336550"/>
          </a:xfrm>
          <a:prstGeom prst="rect">
            <a:avLst/>
          </a:prstGeom>
          <a:noFill/>
          <a:ln w="9525">
            <a:noFill/>
            <a:miter lim="800000"/>
            <a:headEnd/>
            <a:tailEnd/>
          </a:ln>
        </p:spPr>
        <p:txBody>
          <a:bodyPr wrap="square">
            <a:spAutoFit/>
          </a:bodyPr>
          <a:lstStyle/>
          <a:p>
            <a:pPr>
              <a:spcBef>
                <a:spcPct val="20000"/>
              </a:spcBef>
            </a:pPr>
            <a:r>
              <a:rPr lang="en-US" altLang="ja-JP" sz="1600" i="0" dirty="0" smtClean="0"/>
              <a:t>15.4</a:t>
            </a:r>
            <a:r>
              <a:rPr lang="en-US" altLang="ja-JP" sz="1600" i="0" dirty="0" smtClean="0">
                <a:solidFill>
                  <a:srgbClr val="3333FF"/>
                </a:solidFill>
              </a:rPr>
              <a:t> </a:t>
            </a:r>
            <a:endParaRPr lang="en-US" sz="2000" i="0" dirty="0"/>
          </a:p>
        </p:txBody>
      </p:sp>
      <p:sp>
        <p:nvSpPr>
          <p:cNvPr id="53274" name="Rectangle 11"/>
          <p:cNvSpPr>
            <a:spLocks noChangeArrowheads="1"/>
          </p:cNvSpPr>
          <p:nvPr/>
        </p:nvSpPr>
        <p:spPr bwMode="auto">
          <a:xfrm>
            <a:off x="5324475" y="1498600"/>
            <a:ext cx="339725" cy="317500"/>
          </a:xfrm>
          <a:prstGeom prst="rect">
            <a:avLst/>
          </a:prstGeom>
          <a:solidFill>
            <a:schemeClr val="accent2">
              <a:lumMod val="40000"/>
              <a:lumOff val="60000"/>
            </a:schemeClr>
          </a:solidFill>
          <a:ln w="9525">
            <a:noFill/>
            <a:miter lim="800000"/>
            <a:headEnd/>
            <a:tailEnd/>
          </a:ln>
        </p:spPr>
        <p:txBody>
          <a:bodyPr wrap="none" anchor="ctr"/>
          <a:lstStyle/>
          <a:p>
            <a:pPr>
              <a:spcBef>
                <a:spcPct val="20000"/>
              </a:spcBef>
              <a:defRPr/>
            </a:pPr>
            <a:endParaRPr lang="en-US" i="0">
              <a:latin typeface="Helvetica" charset="0"/>
              <a:ea typeface="+mn-ea"/>
            </a:endParaRPr>
          </a:p>
        </p:txBody>
      </p:sp>
      <p:sp>
        <p:nvSpPr>
          <p:cNvPr id="84" name="Rectangle 2"/>
          <p:cNvSpPr>
            <a:spLocks noChangeArrowheads="1"/>
          </p:cNvSpPr>
          <p:nvPr/>
        </p:nvSpPr>
        <p:spPr bwMode="auto">
          <a:xfrm>
            <a:off x="5307013" y="1066800"/>
            <a:ext cx="1816100" cy="419100"/>
          </a:xfrm>
          <a:prstGeom prst="rect">
            <a:avLst/>
          </a:prstGeom>
          <a:solidFill>
            <a:schemeClr val="bg1">
              <a:lumMod val="95000"/>
            </a:schemeClr>
          </a:solidFill>
          <a:ln w="9525">
            <a:solidFill>
              <a:schemeClr val="tx1"/>
            </a:solidFill>
            <a:miter lim="800000"/>
            <a:headEnd/>
            <a:tailEnd/>
          </a:ln>
        </p:spPr>
        <p:txBody>
          <a:bodyPr wrap="none" anchor="ctr"/>
          <a:lstStyle/>
          <a:p>
            <a:pPr>
              <a:spcBef>
                <a:spcPct val="20000"/>
              </a:spcBef>
              <a:defRPr/>
            </a:pPr>
            <a:endParaRPr lang="en-US" i="0">
              <a:latin typeface="Helvetica" charset="0"/>
              <a:ea typeface="+mn-ea"/>
            </a:endParaRPr>
          </a:p>
        </p:txBody>
      </p:sp>
      <p:sp>
        <p:nvSpPr>
          <p:cNvPr id="85" name="Rectangle 3"/>
          <p:cNvSpPr>
            <a:spLocks noChangeArrowheads="1"/>
          </p:cNvSpPr>
          <p:nvPr/>
        </p:nvSpPr>
        <p:spPr bwMode="auto">
          <a:xfrm>
            <a:off x="1674813" y="1066800"/>
            <a:ext cx="1816100" cy="419100"/>
          </a:xfrm>
          <a:prstGeom prst="rect">
            <a:avLst/>
          </a:prstGeom>
          <a:solidFill>
            <a:schemeClr val="bg1">
              <a:lumMod val="95000"/>
            </a:schemeClr>
          </a:solidFill>
          <a:ln w="9525">
            <a:solidFill>
              <a:schemeClr val="tx1"/>
            </a:solidFill>
            <a:miter lim="800000"/>
            <a:headEnd/>
            <a:tailEnd/>
          </a:ln>
        </p:spPr>
        <p:txBody>
          <a:bodyPr wrap="none" anchor="ctr"/>
          <a:lstStyle/>
          <a:p>
            <a:pPr>
              <a:spcBef>
                <a:spcPct val="20000"/>
              </a:spcBef>
              <a:defRPr/>
            </a:pPr>
            <a:endParaRPr lang="en-US" i="0">
              <a:latin typeface="Helvetica" charset="0"/>
              <a:ea typeface="+mn-ea"/>
            </a:endParaRPr>
          </a:p>
        </p:txBody>
      </p:sp>
      <p:sp>
        <p:nvSpPr>
          <p:cNvPr id="86" name="Rectangle 4"/>
          <p:cNvSpPr>
            <a:spLocks noChangeArrowheads="1"/>
          </p:cNvSpPr>
          <p:nvPr/>
        </p:nvSpPr>
        <p:spPr bwMode="auto">
          <a:xfrm>
            <a:off x="3490913" y="1066800"/>
            <a:ext cx="1816100" cy="419100"/>
          </a:xfrm>
          <a:prstGeom prst="rect">
            <a:avLst/>
          </a:prstGeom>
          <a:solidFill>
            <a:schemeClr val="bg1">
              <a:lumMod val="95000"/>
            </a:schemeClr>
          </a:solidFill>
          <a:ln w="9525">
            <a:solidFill>
              <a:schemeClr val="tx1"/>
            </a:solidFill>
            <a:miter lim="800000"/>
            <a:headEnd/>
            <a:tailEnd/>
          </a:ln>
        </p:spPr>
        <p:txBody>
          <a:bodyPr wrap="none" anchor="ctr"/>
          <a:lstStyle/>
          <a:p>
            <a:pPr>
              <a:spcBef>
                <a:spcPct val="20000"/>
              </a:spcBef>
              <a:defRPr/>
            </a:pPr>
            <a:endParaRPr lang="en-US" i="0">
              <a:latin typeface="Helvetica" charset="0"/>
              <a:ea typeface="+mn-ea"/>
            </a:endParaRPr>
          </a:p>
        </p:txBody>
      </p:sp>
      <p:sp>
        <p:nvSpPr>
          <p:cNvPr id="87" name="Text Box 5"/>
          <p:cNvSpPr txBox="1">
            <a:spLocks noChangeArrowheads="1"/>
          </p:cNvSpPr>
          <p:nvPr/>
        </p:nvSpPr>
        <p:spPr bwMode="auto">
          <a:xfrm>
            <a:off x="2103438" y="1079500"/>
            <a:ext cx="1083951" cy="400110"/>
          </a:xfrm>
          <a:prstGeom prst="rect">
            <a:avLst/>
          </a:prstGeom>
          <a:solidFill>
            <a:schemeClr val="bg1">
              <a:lumMod val="95000"/>
            </a:schemeClr>
          </a:solidFill>
          <a:ln w="9525">
            <a:noFill/>
            <a:miter lim="800000"/>
            <a:headEnd/>
            <a:tailEnd/>
          </a:ln>
        </p:spPr>
        <p:txBody>
          <a:bodyPr wrap="none">
            <a:spAutoFit/>
          </a:bodyPr>
          <a:lstStyle/>
          <a:p>
            <a:pPr>
              <a:spcBef>
                <a:spcPct val="20000"/>
              </a:spcBef>
              <a:defRPr/>
            </a:pPr>
            <a:r>
              <a:rPr lang="en-US" sz="2000" i="0" dirty="0">
                <a:latin typeface="Helvetica" charset="0"/>
                <a:ea typeface="ＭＳ Ｐゴシック" charset="-128"/>
                <a:cs typeface="ＭＳ Ｐゴシック" charset="-128"/>
              </a:rPr>
              <a:t>FY2009</a:t>
            </a:r>
          </a:p>
        </p:txBody>
      </p:sp>
      <p:sp>
        <p:nvSpPr>
          <p:cNvPr id="19467" name="Text Box 6"/>
          <p:cNvSpPr txBox="1">
            <a:spLocks noChangeArrowheads="1"/>
          </p:cNvSpPr>
          <p:nvPr/>
        </p:nvSpPr>
        <p:spPr bwMode="auto">
          <a:xfrm>
            <a:off x="3932238" y="1066800"/>
            <a:ext cx="1083951" cy="400110"/>
          </a:xfrm>
          <a:prstGeom prst="rect">
            <a:avLst/>
          </a:prstGeom>
          <a:noFill/>
          <a:ln w="9525">
            <a:noFill/>
            <a:miter lim="800000"/>
            <a:headEnd/>
            <a:tailEnd/>
          </a:ln>
        </p:spPr>
        <p:txBody>
          <a:bodyPr wrap="none">
            <a:spAutoFit/>
          </a:bodyPr>
          <a:lstStyle/>
          <a:p>
            <a:pPr>
              <a:spcBef>
                <a:spcPct val="20000"/>
              </a:spcBef>
            </a:pPr>
            <a:r>
              <a:rPr lang="en-US" sz="2000" i="0"/>
              <a:t>FY2010</a:t>
            </a:r>
          </a:p>
        </p:txBody>
      </p:sp>
      <p:sp>
        <p:nvSpPr>
          <p:cNvPr id="19468" name="Text Box 7"/>
          <p:cNvSpPr txBox="1">
            <a:spLocks noChangeArrowheads="1"/>
          </p:cNvSpPr>
          <p:nvPr/>
        </p:nvSpPr>
        <p:spPr bwMode="auto">
          <a:xfrm>
            <a:off x="5684838" y="1066800"/>
            <a:ext cx="1073150" cy="396875"/>
          </a:xfrm>
          <a:prstGeom prst="rect">
            <a:avLst/>
          </a:prstGeom>
          <a:noFill/>
          <a:ln w="9525">
            <a:noFill/>
            <a:miter lim="800000"/>
            <a:headEnd/>
            <a:tailEnd/>
          </a:ln>
        </p:spPr>
        <p:txBody>
          <a:bodyPr wrap="none">
            <a:spAutoFit/>
          </a:bodyPr>
          <a:lstStyle/>
          <a:p>
            <a:pPr>
              <a:spcBef>
                <a:spcPct val="20000"/>
              </a:spcBef>
            </a:pPr>
            <a:r>
              <a:rPr lang="en-US" sz="2000" i="0"/>
              <a:t>FY2011</a:t>
            </a:r>
          </a:p>
        </p:txBody>
      </p:sp>
      <p:sp>
        <p:nvSpPr>
          <p:cNvPr id="19469" name="Text Box 12"/>
          <p:cNvSpPr txBox="1">
            <a:spLocks noChangeArrowheads="1"/>
          </p:cNvSpPr>
          <p:nvPr/>
        </p:nvSpPr>
        <p:spPr bwMode="auto">
          <a:xfrm>
            <a:off x="5235575" y="1489075"/>
            <a:ext cx="527709" cy="338554"/>
          </a:xfrm>
          <a:prstGeom prst="rect">
            <a:avLst/>
          </a:prstGeom>
          <a:noFill/>
          <a:ln w="9525">
            <a:noFill/>
            <a:miter lim="800000"/>
            <a:headEnd/>
            <a:tailEnd/>
          </a:ln>
        </p:spPr>
        <p:txBody>
          <a:bodyPr wrap="none">
            <a:spAutoFit/>
          </a:bodyPr>
          <a:lstStyle/>
          <a:p>
            <a:pPr>
              <a:spcBef>
                <a:spcPct val="20000"/>
              </a:spcBef>
            </a:pPr>
            <a:r>
              <a:rPr lang="en-US" sz="1600" i="0"/>
              <a:t>4.2</a:t>
            </a:r>
            <a:r>
              <a:rPr lang="en-US" sz="1600" i="0">
                <a:solidFill>
                  <a:srgbClr val="3333FF"/>
                </a:solidFill>
              </a:rPr>
              <a:t> </a:t>
            </a:r>
            <a:endParaRPr lang="en-US" sz="2000" i="0"/>
          </a:p>
        </p:txBody>
      </p:sp>
      <p:sp>
        <p:nvSpPr>
          <p:cNvPr id="78" name="Rectangle 2"/>
          <p:cNvSpPr>
            <a:spLocks noChangeArrowheads="1"/>
          </p:cNvSpPr>
          <p:nvPr/>
        </p:nvSpPr>
        <p:spPr bwMode="auto">
          <a:xfrm>
            <a:off x="7123113" y="1066800"/>
            <a:ext cx="1816100" cy="419100"/>
          </a:xfrm>
          <a:prstGeom prst="rect">
            <a:avLst/>
          </a:prstGeom>
          <a:solidFill>
            <a:schemeClr val="bg1">
              <a:lumMod val="95000"/>
            </a:schemeClr>
          </a:solidFill>
          <a:ln w="9525">
            <a:solidFill>
              <a:schemeClr val="tx1"/>
            </a:solidFill>
            <a:miter lim="800000"/>
            <a:headEnd/>
            <a:tailEnd/>
          </a:ln>
        </p:spPr>
        <p:txBody>
          <a:bodyPr wrap="none" anchor="ctr"/>
          <a:lstStyle/>
          <a:p>
            <a:pPr>
              <a:spcBef>
                <a:spcPct val="20000"/>
              </a:spcBef>
              <a:defRPr/>
            </a:pPr>
            <a:endParaRPr lang="en-US" i="0">
              <a:latin typeface="Helvetica" charset="0"/>
              <a:ea typeface="+mn-ea"/>
            </a:endParaRPr>
          </a:p>
        </p:txBody>
      </p:sp>
      <p:sp>
        <p:nvSpPr>
          <p:cNvPr id="19471" name="Text Box 7"/>
          <p:cNvSpPr txBox="1">
            <a:spLocks noChangeArrowheads="1"/>
          </p:cNvSpPr>
          <p:nvPr/>
        </p:nvSpPr>
        <p:spPr bwMode="auto">
          <a:xfrm>
            <a:off x="7602538" y="1054100"/>
            <a:ext cx="1083951" cy="400110"/>
          </a:xfrm>
          <a:prstGeom prst="rect">
            <a:avLst/>
          </a:prstGeom>
          <a:noFill/>
          <a:ln w="9525">
            <a:noFill/>
            <a:miter lim="800000"/>
            <a:headEnd/>
            <a:tailEnd/>
          </a:ln>
        </p:spPr>
        <p:txBody>
          <a:bodyPr wrap="none">
            <a:spAutoFit/>
          </a:bodyPr>
          <a:lstStyle/>
          <a:p>
            <a:pPr>
              <a:spcBef>
                <a:spcPct val="20000"/>
              </a:spcBef>
            </a:pPr>
            <a:r>
              <a:rPr lang="en-US" sz="2000" i="0"/>
              <a:t>FY2012</a:t>
            </a:r>
          </a:p>
        </p:txBody>
      </p:sp>
      <p:sp>
        <p:nvSpPr>
          <p:cNvPr id="19472" name="Rectangle 19"/>
          <p:cNvSpPr>
            <a:spLocks noChangeArrowheads="1"/>
          </p:cNvSpPr>
          <p:nvPr/>
        </p:nvSpPr>
        <p:spPr bwMode="auto">
          <a:xfrm>
            <a:off x="2184400" y="1497013"/>
            <a:ext cx="990600" cy="314325"/>
          </a:xfrm>
          <a:prstGeom prst="rect">
            <a:avLst/>
          </a:prstGeom>
          <a:solidFill>
            <a:srgbClr val="ADADEB"/>
          </a:solidFill>
          <a:ln w="9525">
            <a:noFill/>
            <a:miter lim="800000"/>
            <a:headEnd/>
            <a:tailEnd/>
          </a:ln>
        </p:spPr>
        <p:txBody>
          <a:bodyPr wrap="none" anchor="ctr"/>
          <a:lstStyle/>
          <a:p>
            <a:pPr>
              <a:spcBef>
                <a:spcPct val="20000"/>
              </a:spcBef>
              <a:buFontTx/>
              <a:buChar char="•"/>
            </a:pPr>
            <a:endParaRPr lang="en-US" i="0"/>
          </a:p>
        </p:txBody>
      </p:sp>
      <p:sp>
        <p:nvSpPr>
          <p:cNvPr id="119" name="Text Box 20"/>
          <p:cNvSpPr txBox="1">
            <a:spLocks noChangeArrowheads="1"/>
          </p:cNvSpPr>
          <p:nvPr/>
        </p:nvSpPr>
        <p:spPr bwMode="auto">
          <a:xfrm>
            <a:off x="2374900" y="1487488"/>
            <a:ext cx="641522" cy="338554"/>
          </a:xfrm>
          <a:prstGeom prst="rect">
            <a:avLst/>
          </a:prstGeom>
          <a:noFill/>
          <a:ln w="9525">
            <a:noFill/>
            <a:miter lim="800000"/>
            <a:headEnd/>
            <a:tailEnd/>
          </a:ln>
        </p:spPr>
        <p:txBody>
          <a:bodyPr wrap="none">
            <a:spAutoFit/>
          </a:bodyPr>
          <a:lstStyle/>
          <a:p>
            <a:r>
              <a:rPr lang="en-US" altLang="ja-JP" sz="1600" i="0" dirty="0" smtClean="0">
                <a:solidFill>
                  <a:srgbClr val="262699"/>
                </a:solidFill>
              </a:rPr>
              <a:t>16.8 </a:t>
            </a:r>
            <a:endParaRPr lang="en-US" sz="2000" b="0" i="0" dirty="0">
              <a:solidFill>
                <a:srgbClr val="262699"/>
              </a:solidFill>
            </a:endParaRPr>
          </a:p>
        </p:txBody>
      </p:sp>
      <p:sp>
        <p:nvSpPr>
          <p:cNvPr id="19474" name="Text Box 85"/>
          <p:cNvSpPr txBox="1">
            <a:spLocks noChangeArrowheads="1"/>
          </p:cNvSpPr>
          <p:nvPr/>
        </p:nvSpPr>
        <p:spPr bwMode="auto">
          <a:xfrm>
            <a:off x="7315200" y="1656445"/>
            <a:ext cx="1646237" cy="172355"/>
          </a:xfrm>
          <a:prstGeom prst="rect">
            <a:avLst/>
          </a:prstGeom>
          <a:noFill/>
          <a:ln w="15875">
            <a:noFill/>
            <a:miter lim="800000"/>
            <a:headEnd/>
            <a:tailEnd/>
          </a:ln>
        </p:spPr>
        <p:txBody>
          <a:bodyPr wrap="square" lIns="0" tIns="0" rIns="0" bIns="0">
            <a:spAutoFit/>
          </a:bodyPr>
          <a:lstStyle/>
          <a:p>
            <a:pPr marL="177800" indent="-177800" algn="ctr">
              <a:lnSpc>
                <a:spcPct val="70000"/>
              </a:lnSpc>
            </a:pPr>
            <a:r>
              <a:rPr lang="en-US" sz="1600" i="0" dirty="0">
                <a:solidFill>
                  <a:srgbClr val="FF0000"/>
                </a:solidFill>
              </a:rPr>
              <a:t>Upgrade Outage</a:t>
            </a:r>
          </a:p>
        </p:txBody>
      </p:sp>
      <p:sp>
        <p:nvSpPr>
          <p:cNvPr id="19475" name="Right Arrow 138"/>
          <p:cNvSpPr>
            <a:spLocks noChangeArrowheads="1"/>
          </p:cNvSpPr>
          <p:nvPr/>
        </p:nvSpPr>
        <p:spPr bwMode="auto">
          <a:xfrm>
            <a:off x="7073900" y="1460500"/>
            <a:ext cx="2044700" cy="139700"/>
          </a:xfrm>
          <a:prstGeom prst="rightArrow">
            <a:avLst>
              <a:gd name="adj1" fmla="val 50000"/>
              <a:gd name="adj2" fmla="val 50008"/>
            </a:avLst>
          </a:prstGeom>
          <a:solidFill>
            <a:srgbClr val="FF0000"/>
          </a:solidFill>
          <a:ln w="15875">
            <a:solidFill>
              <a:srgbClr val="FF0000"/>
            </a:solidFill>
            <a:round/>
            <a:headEnd/>
            <a:tailEnd type="triangle" w="med" len="med"/>
          </a:ln>
        </p:spPr>
        <p:txBody>
          <a:bodyPr lIns="0" tIns="0" rIns="0" bIns="0"/>
          <a:lstStyle/>
          <a:p>
            <a:endParaRPr lang="en-US" i="0"/>
          </a:p>
        </p:txBody>
      </p:sp>
      <p:sp>
        <p:nvSpPr>
          <p:cNvPr id="101" name="Right Arrow 100"/>
          <p:cNvSpPr/>
          <p:nvPr/>
        </p:nvSpPr>
        <p:spPr bwMode="auto">
          <a:xfrm>
            <a:off x="584200" y="3302000"/>
            <a:ext cx="7277100" cy="571500"/>
          </a:xfrm>
          <a:prstGeom prst="rightArrow">
            <a:avLst/>
          </a:prstGeom>
          <a:solidFill>
            <a:schemeClr val="accent3">
              <a:lumMod val="85000"/>
            </a:schemeClr>
          </a:solidFill>
          <a:ln w="15875" cap="flat" cmpd="sng" algn="ctr">
            <a:noFill/>
            <a:prstDash val="solid"/>
            <a:round/>
            <a:headEnd type="none" w="med" len="med"/>
            <a:tailEnd type="triangle" w="med" len="med"/>
          </a:ln>
          <a:effectLst/>
        </p:spPr>
        <p:txBody>
          <a:bodyPr lIns="0" tIns="0" rIns="0" bIns="0"/>
          <a:lstStyle/>
          <a:p>
            <a:pPr>
              <a:spcBef>
                <a:spcPct val="20000"/>
              </a:spcBef>
              <a:defRPr/>
            </a:pPr>
            <a:endParaRPr lang="en-US" i="0" dirty="0">
              <a:latin typeface="Helvetica" charset="0"/>
              <a:ea typeface="ＭＳ Ｐゴシック" charset="-128"/>
              <a:cs typeface="ＭＳ Ｐゴシック" charset="-128"/>
            </a:endParaRPr>
          </a:p>
        </p:txBody>
      </p:sp>
      <p:grpSp>
        <p:nvGrpSpPr>
          <p:cNvPr id="2" name="Group 104"/>
          <p:cNvGrpSpPr>
            <a:grpSpLocks/>
          </p:cNvGrpSpPr>
          <p:nvPr/>
        </p:nvGrpSpPr>
        <p:grpSpPr bwMode="auto">
          <a:xfrm>
            <a:off x="7821613" y="3187700"/>
            <a:ext cx="1284287" cy="876300"/>
            <a:chOff x="7707234" y="2146300"/>
            <a:chExt cx="1284366" cy="876300"/>
          </a:xfrm>
        </p:grpSpPr>
        <p:sp>
          <p:nvSpPr>
            <p:cNvPr id="19584" name="Oval 102"/>
            <p:cNvSpPr>
              <a:spLocks noChangeArrowheads="1"/>
            </p:cNvSpPr>
            <p:nvPr/>
          </p:nvSpPr>
          <p:spPr bwMode="auto">
            <a:xfrm>
              <a:off x="7772400" y="2146300"/>
              <a:ext cx="1181100" cy="876300"/>
            </a:xfrm>
            <a:prstGeom prst="ellipse">
              <a:avLst/>
            </a:prstGeom>
            <a:solidFill>
              <a:srgbClr val="D9D9D9"/>
            </a:solidFill>
            <a:ln w="15875">
              <a:solidFill>
                <a:srgbClr val="FFFFFF"/>
              </a:solidFill>
              <a:round/>
              <a:headEnd/>
              <a:tailEnd type="triangle" w="med" len="med"/>
            </a:ln>
          </p:spPr>
          <p:txBody>
            <a:bodyPr lIns="0" tIns="0" rIns="0" bIns="0"/>
            <a:lstStyle/>
            <a:p>
              <a:pPr>
                <a:spcBef>
                  <a:spcPct val="20000"/>
                </a:spcBef>
                <a:buFontTx/>
                <a:buChar char="•"/>
              </a:pPr>
              <a:endParaRPr lang="en-US" i="0">
                <a:solidFill>
                  <a:srgbClr val="000000"/>
                </a:solidFill>
              </a:endParaRPr>
            </a:p>
          </p:txBody>
        </p:sp>
        <p:sp>
          <p:nvSpPr>
            <p:cNvPr id="19585" name="TextBox 103"/>
            <p:cNvSpPr txBox="1">
              <a:spLocks noChangeArrowheads="1"/>
            </p:cNvSpPr>
            <p:nvPr/>
          </p:nvSpPr>
          <p:spPr bwMode="auto">
            <a:xfrm>
              <a:off x="7707234" y="2247900"/>
              <a:ext cx="1284366" cy="646331"/>
            </a:xfrm>
            <a:prstGeom prst="rect">
              <a:avLst/>
            </a:prstGeom>
            <a:noFill/>
            <a:ln w="9525">
              <a:noFill/>
              <a:miter lim="800000"/>
              <a:headEnd/>
              <a:tailEnd/>
            </a:ln>
          </p:spPr>
          <p:txBody>
            <a:bodyPr>
              <a:spAutoFit/>
            </a:bodyPr>
            <a:lstStyle/>
            <a:p>
              <a:pPr algn="ctr"/>
              <a:r>
                <a:rPr lang="en-US" i="0">
                  <a:solidFill>
                    <a:srgbClr val="000000"/>
                  </a:solidFill>
                </a:rPr>
                <a:t>High Power Long Pulse Divertor</a:t>
              </a:r>
            </a:p>
          </p:txBody>
        </p:sp>
      </p:grpSp>
      <p:sp>
        <p:nvSpPr>
          <p:cNvPr id="19478" name="Text Box 14"/>
          <p:cNvSpPr txBox="1">
            <a:spLocks noChangeArrowheads="1"/>
          </p:cNvSpPr>
          <p:nvPr/>
        </p:nvSpPr>
        <p:spPr bwMode="auto">
          <a:xfrm>
            <a:off x="-22225" y="3238500"/>
            <a:ext cx="1952625" cy="581025"/>
          </a:xfrm>
          <a:prstGeom prst="rect">
            <a:avLst/>
          </a:prstGeom>
          <a:noFill/>
          <a:ln w="9525">
            <a:noFill/>
            <a:miter lim="800000"/>
            <a:headEnd/>
            <a:tailEnd/>
          </a:ln>
        </p:spPr>
        <p:txBody>
          <a:bodyPr>
            <a:spAutoFit/>
          </a:bodyPr>
          <a:lstStyle/>
          <a:p>
            <a:pPr algn="ctr">
              <a:spcBef>
                <a:spcPct val="25000"/>
              </a:spcBef>
            </a:pPr>
            <a:r>
              <a:rPr lang="en-US" sz="1600" i="0">
                <a:solidFill>
                  <a:schemeClr val="tx1"/>
                </a:solidFill>
              </a:rPr>
              <a:t>Boundary / Lithium</a:t>
            </a:r>
            <a:endParaRPr lang="en-US" sz="1600" i="0">
              <a:solidFill>
                <a:schemeClr val="tx1"/>
              </a:solidFill>
              <a:sym typeface="Symbol" pitchFamily="18" charset="2"/>
            </a:endParaRPr>
          </a:p>
        </p:txBody>
      </p:sp>
      <p:sp>
        <p:nvSpPr>
          <p:cNvPr id="106" name="Right Arrow 105"/>
          <p:cNvSpPr/>
          <p:nvPr/>
        </p:nvSpPr>
        <p:spPr bwMode="auto">
          <a:xfrm>
            <a:off x="520700" y="2311400"/>
            <a:ext cx="7277100" cy="571500"/>
          </a:xfrm>
          <a:prstGeom prst="rightArrow">
            <a:avLst/>
          </a:prstGeom>
          <a:solidFill>
            <a:schemeClr val="accent3">
              <a:lumMod val="85000"/>
            </a:schemeClr>
          </a:solidFill>
          <a:ln w="15875" cap="flat" cmpd="sng" algn="ctr">
            <a:noFill/>
            <a:prstDash val="solid"/>
            <a:round/>
            <a:headEnd type="none" w="med" len="med"/>
            <a:tailEnd type="triangle" w="med" len="med"/>
          </a:ln>
          <a:effectLst/>
        </p:spPr>
        <p:txBody>
          <a:bodyPr lIns="0" tIns="0" rIns="0" bIns="0"/>
          <a:lstStyle/>
          <a:p>
            <a:pPr>
              <a:spcBef>
                <a:spcPct val="20000"/>
              </a:spcBef>
              <a:defRPr/>
            </a:pPr>
            <a:endParaRPr lang="en-US" i="0" dirty="0">
              <a:latin typeface="Helvetica" charset="0"/>
              <a:ea typeface="ＭＳ Ｐゴシック" charset="-128"/>
              <a:cs typeface="ＭＳ Ｐゴシック" charset="-128"/>
            </a:endParaRPr>
          </a:p>
        </p:txBody>
      </p:sp>
      <p:grpSp>
        <p:nvGrpSpPr>
          <p:cNvPr id="3" name="Group 106"/>
          <p:cNvGrpSpPr>
            <a:grpSpLocks/>
          </p:cNvGrpSpPr>
          <p:nvPr/>
        </p:nvGrpSpPr>
        <p:grpSpPr bwMode="auto">
          <a:xfrm>
            <a:off x="7758113" y="2197100"/>
            <a:ext cx="1284287" cy="876300"/>
            <a:chOff x="7707234" y="2146300"/>
            <a:chExt cx="1284366" cy="876300"/>
          </a:xfrm>
        </p:grpSpPr>
        <p:sp>
          <p:nvSpPr>
            <p:cNvPr id="19582" name="Oval 107"/>
            <p:cNvSpPr>
              <a:spLocks noChangeArrowheads="1"/>
            </p:cNvSpPr>
            <p:nvPr/>
          </p:nvSpPr>
          <p:spPr bwMode="auto">
            <a:xfrm>
              <a:off x="7772400" y="2146300"/>
              <a:ext cx="1181100" cy="876300"/>
            </a:xfrm>
            <a:prstGeom prst="ellipse">
              <a:avLst/>
            </a:prstGeom>
            <a:solidFill>
              <a:srgbClr val="D9D9D9"/>
            </a:solidFill>
            <a:ln w="15875">
              <a:solidFill>
                <a:srgbClr val="FFFFFF"/>
              </a:solidFill>
              <a:round/>
              <a:headEnd/>
              <a:tailEnd type="triangle" w="med" len="med"/>
            </a:ln>
          </p:spPr>
          <p:txBody>
            <a:bodyPr lIns="0" tIns="0" rIns="0" bIns="0"/>
            <a:lstStyle/>
            <a:p>
              <a:pPr>
                <a:spcBef>
                  <a:spcPct val="20000"/>
                </a:spcBef>
                <a:buFontTx/>
                <a:buChar char="•"/>
              </a:pPr>
              <a:endParaRPr lang="en-US" i="0">
                <a:solidFill>
                  <a:srgbClr val="000000"/>
                </a:solidFill>
              </a:endParaRPr>
            </a:p>
          </p:txBody>
        </p:sp>
        <p:sp>
          <p:nvSpPr>
            <p:cNvPr id="19583" name="TextBox 110"/>
            <p:cNvSpPr txBox="1">
              <a:spLocks noChangeArrowheads="1"/>
            </p:cNvSpPr>
            <p:nvPr/>
          </p:nvSpPr>
          <p:spPr bwMode="auto">
            <a:xfrm>
              <a:off x="7707234" y="2247900"/>
              <a:ext cx="1284366" cy="646331"/>
            </a:xfrm>
            <a:prstGeom prst="rect">
              <a:avLst/>
            </a:prstGeom>
            <a:noFill/>
            <a:ln w="9525">
              <a:noFill/>
              <a:miter lim="800000"/>
              <a:headEnd/>
              <a:tailEnd/>
            </a:ln>
          </p:spPr>
          <p:txBody>
            <a:bodyPr>
              <a:spAutoFit/>
            </a:bodyPr>
            <a:lstStyle/>
            <a:p>
              <a:pPr algn="ctr"/>
              <a:r>
                <a:rPr lang="en-US" i="0">
                  <a:solidFill>
                    <a:srgbClr val="000000"/>
                  </a:solidFill>
                </a:rPr>
                <a:t>Start-up</a:t>
              </a:r>
            </a:p>
            <a:p>
              <a:pPr algn="ctr"/>
              <a:r>
                <a:rPr lang="en-US" i="0">
                  <a:solidFill>
                    <a:srgbClr val="000000"/>
                  </a:solidFill>
                </a:rPr>
                <a:t>Ramp-up</a:t>
              </a:r>
            </a:p>
            <a:p>
              <a:pPr algn="ctr"/>
              <a:r>
                <a:rPr lang="en-US" i="0">
                  <a:solidFill>
                    <a:srgbClr val="000000"/>
                  </a:solidFill>
                </a:rPr>
                <a:t>Sustainment</a:t>
              </a:r>
            </a:p>
          </p:txBody>
        </p:sp>
      </p:grpSp>
      <p:sp>
        <p:nvSpPr>
          <p:cNvPr id="19481" name="Text Box 14"/>
          <p:cNvSpPr txBox="1">
            <a:spLocks noChangeArrowheads="1"/>
          </p:cNvSpPr>
          <p:nvPr/>
        </p:nvSpPr>
        <p:spPr bwMode="auto">
          <a:xfrm>
            <a:off x="-76200" y="2235200"/>
            <a:ext cx="2079625" cy="581025"/>
          </a:xfrm>
          <a:prstGeom prst="rect">
            <a:avLst/>
          </a:prstGeom>
          <a:noFill/>
          <a:ln w="9525">
            <a:noFill/>
            <a:miter lim="800000"/>
            <a:headEnd/>
            <a:tailEnd/>
          </a:ln>
        </p:spPr>
        <p:txBody>
          <a:bodyPr>
            <a:spAutoFit/>
          </a:bodyPr>
          <a:lstStyle/>
          <a:p>
            <a:pPr algn="ctr">
              <a:spcBef>
                <a:spcPct val="25000"/>
              </a:spcBef>
            </a:pPr>
            <a:r>
              <a:rPr lang="en-US" sz="1600" i="0">
                <a:solidFill>
                  <a:schemeClr val="tx1"/>
                </a:solidFill>
                <a:sym typeface="Symbol" pitchFamily="18" charset="2"/>
              </a:rPr>
              <a:t>CHI / HHFW / Energetic Particles</a:t>
            </a:r>
          </a:p>
        </p:txBody>
      </p:sp>
      <p:sp>
        <p:nvSpPr>
          <p:cNvPr id="112" name="Right Arrow 111"/>
          <p:cNvSpPr/>
          <p:nvPr/>
        </p:nvSpPr>
        <p:spPr bwMode="auto">
          <a:xfrm>
            <a:off x="584200" y="4292600"/>
            <a:ext cx="7277100" cy="571500"/>
          </a:xfrm>
          <a:prstGeom prst="rightArrow">
            <a:avLst/>
          </a:prstGeom>
          <a:solidFill>
            <a:schemeClr val="accent3">
              <a:lumMod val="85000"/>
            </a:schemeClr>
          </a:solidFill>
          <a:ln w="15875" cap="flat" cmpd="sng" algn="ctr">
            <a:noFill/>
            <a:prstDash val="solid"/>
            <a:round/>
            <a:headEnd type="none" w="med" len="med"/>
            <a:tailEnd type="triangle" w="med" len="med"/>
          </a:ln>
          <a:effectLst/>
        </p:spPr>
        <p:txBody>
          <a:bodyPr lIns="0" tIns="0" rIns="0" bIns="0"/>
          <a:lstStyle/>
          <a:p>
            <a:pPr>
              <a:spcBef>
                <a:spcPct val="20000"/>
              </a:spcBef>
              <a:defRPr/>
            </a:pPr>
            <a:endParaRPr lang="en-US" i="0" dirty="0">
              <a:latin typeface="Helvetica" charset="0"/>
              <a:ea typeface="ＭＳ Ｐゴシック" charset="-128"/>
              <a:cs typeface="ＭＳ Ｐゴシック" charset="-128"/>
            </a:endParaRPr>
          </a:p>
        </p:txBody>
      </p:sp>
      <p:grpSp>
        <p:nvGrpSpPr>
          <p:cNvPr id="4" name="Group 112"/>
          <p:cNvGrpSpPr>
            <a:grpSpLocks/>
          </p:cNvGrpSpPr>
          <p:nvPr/>
        </p:nvGrpSpPr>
        <p:grpSpPr bwMode="auto">
          <a:xfrm>
            <a:off x="7821613" y="4178300"/>
            <a:ext cx="1284287" cy="876300"/>
            <a:chOff x="7707234" y="2146300"/>
            <a:chExt cx="1284366" cy="876300"/>
          </a:xfrm>
        </p:grpSpPr>
        <p:sp>
          <p:nvSpPr>
            <p:cNvPr id="19580" name="Oval 113"/>
            <p:cNvSpPr>
              <a:spLocks noChangeArrowheads="1"/>
            </p:cNvSpPr>
            <p:nvPr/>
          </p:nvSpPr>
          <p:spPr bwMode="auto">
            <a:xfrm>
              <a:off x="7772400" y="2146300"/>
              <a:ext cx="1181100" cy="876300"/>
            </a:xfrm>
            <a:prstGeom prst="ellipse">
              <a:avLst/>
            </a:prstGeom>
            <a:solidFill>
              <a:srgbClr val="D9D9D9"/>
            </a:solidFill>
            <a:ln w="15875">
              <a:solidFill>
                <a:srgbClr val="FFFFFF"/>
              </a:solidFill>
              <a:round/>
              <a:headEnd/>
              <a:tailEnd type="triangle" w="med" len="med"/>
            </a:ln>
          </p:spPr>
          <p:txBody>
            <a:bodyPr lIns="0" tIns="0" rIns="0" bIns="0"/>
            <a:lstStyle/>
            <a:p>
              <a:pPr>
                <a:spcBef>
                  <a:spcPct val="20000"/>
                </a:spcBef>
                <a:buFontTx/>
                <a:buChar char="•"/>
              </a:pPr>
              <a:endParaRPr lang="en-US" i="0">
                <a:solidFill>
                  <a:srgbClr val="000000"/>
                </a:solidFill>
              </a:endParaRPr>
            </a:p>
          </p:txBody>
        </p:sp>
        <p:sp>
          <p:nvSpPr>
            <p:cNvPr id="19581" name="TextBox 114"/>
            <p:cNvSpPr txBox="1">
              <a:spLocks noChangeArrowheads="1"/>
            </p:cNvSpPr>
            <p:nvPr/>
          </p:nvSpPr>
          <p:spPr bwMode="auto">
            <a:xfrm>
              <a:off x="7707234" y="2247900"/>
              <a:ext cx="1284366" cy="646331"/>
            </a:xfrm>
            <a:prstGeom prst="rect">
              <a:avLst/>
            </a:prstGeom>
            <a:noFill/>
            <a:ln w="9525">
              <a:noFill/>
              <a:miter lim="800000"/>
              <a:headEnd/>
              <a:tailEnd/>
            </a:ln>
          </p:spPr>
          <p:txBody>
            <a:bodyPr>
              <a:spAutoFit/>
            </a:bodyPr>
            <a:lstStyle/>
            <a:p>
              <a:pPr algn="ctr"/>
              <a:r>
                <a:rPr lang="en-US" i="0">
                  <a:solidFill>
                    <a:srgbClr val="000000"/>
                  </a:solidFill>
                </a:rPr>
                <a:t>Core /</a:t>
              </a:r>
            </a:p>
            <a:p>
              <a:pPr algn="ctr"/>
              <a:r>
                <a:rPr lang="en-US" i="0">
                  <a:solidFill>
                    <a:srgbClr val="000000"/>
                  </a:solidFill>
                </a:rPr>
                <a:t>Pedestal</a:t>
              </a:r>
            </a:p>
            <a:p>
              <a:pPr algn="ctr"/>
              <a:r>
                <a:rPr lang="en-US" i="0">
                  <a:solidFill>
                    <a:srgbClr val="000000"/>
                  </a:solidFill>
                </a:rPr>
                <a:t>Transport</a:t>
              </a:r>
            </a:p>
          </p:txBody>
        </p:sp>
      </p:grpSp>
      <p:sp>
        <p:nvSpPr>
          <p:cNvPr id="19484" name="Text Box 14"/>
          <p:cNvSpPr txBox="1">
            <a:spLocks noChangeArrowheads="1"/>
          </p:cNvSpPr>
          <p:nvPr/>
        </p:nvSpPr>
        <p:spPr bwMode="auto">
          <a:xfrm>
            <a:off x="-22225" y="4267200"/>
            <a:ext cx="2079625" cy="581025"/>
          </a:xfrm>
          <a:prstGeom prst="rect">
            <a:avLst/>
          </a:prstGeom>
          <a:noFill/>
          <a:ln w="9525">
            <a:noFill/>
            <a:miter lim="800000"/>
            <a:headEnd/>
            <a:tailEnd/>
          </a:ln>
        </p:spPr>
        <p:txBody>
          <a:bodyPr>
            <a:spAutoFit/>
          </a:bodyPr>
          <a:lstStyle/>
          <a:p>
            <a:pPr algn="ctr">
              <a:spcBef>
                <a:spcPct val="25000"/>
              </a:spcBef>
            </a:pPr>
            <a:r>
              <a:rPr lang="en-US" sz="1600" i="0">
                <a:solidFill>
                  <a:schemeClr val="tx1"/>
                </a:solidFill>
                <a:sym typeface="Symbol" pitchFamily="18" charset="2"/>
              </a:rPr>
              <a:t>Turbulence &amp; Transport</a:t>
            </a:r>
          </a:p>
        </p:txBody>
      </p:sp>
      <p:sp>
        <p:nvSpPr>
          <p:cNvPr id="116" name="Right Arrow 115"/>
          <p:cNvSpPr/>
          <p:nvPr/>
        </p:nvSpPr>
        <p:spPr bwMode="auto">
          <a:xfrm>
            <a:off x="622300" y="5372100"/>
            <a:ext cx="7277100" cy="571500"/>
          </a:xfrm>
          <a:prstGeom prst="rightArrow">
            <a:avLst/>
          </a:prstGeom>
          <a:solidFill>
            <a:schemeClr val="accent3">
              <a:lumMod val="85000"/>
            </a:schemeClr>
          </a:solidFill>
          <a:ln w="15875" cap="flat" cmpd="sng" algn="ctr">
            <a:noFill/>
            <a:prstDash val="solid"/>
            <a:round/>
            <a:headEnd type="none" w="med" len="med"/>
            <a:tailEnd type="triangle" w="med" len="med"/>
          </a:ln>
          <a:effectLst/>
        </p:spPr>
        <p:txBody>
          <a:bodyPr lIns="0" tIns="0" rIns="0" bIns="0"/>
          <a:lstStyle/>
          <a:p>
            <a:pPr>
              <a:spcBef>
                <a:spcPct val="20000"/>
              </a:spcBef>
              <a:defRPr/>
            </a:pPr>
            <a:endParaRPr lang="en-US" i="0" dirty="0">
              <a:latin typeface="Helvetica" charset="0"/>
              <a:ea typeface="ＭＳ Ｐゴシック" charset="-128"/>
              <a:cs typeface="ＭＳ Ｐゴシック" charset="-128"/>
            </a:endParaRPr>
          </a:p>
        </p:txBody>
      </p:sp>
      <p:grpSp>
        <p:nvGrpSpPr>
          <p:cNvPr id="5" name="Group 116"/>
          <p:cNvGrpSpPr>
            <a:grpSpLocks/>
          </p:cNvGrpSpPr>
          <p:nvPr/>
        </p:nvGrpSpPr>
        <p:grpSpPr bwMode="auto">
          <a:xfrm>
            <a:off x="7859713" y="5257800"/>
            <a:ext cx="1284287" cy="876300"/>
            <a:chOff x="7707234" y="2146300"/>
            <a:chExt cx="1284366" cy="876300"/>
          </a:xfrm>
        </p:grpSpPr>
        <p:sp>
          <p:nvSpPr>
            <p:cNvPr id="19578" name="Oval 120"/>
            <p:cNvSpPr>
              <a:spLocks noChangeArrowheads="1"/>
            </p:cNvSpPr>
            <p:nvPr/>
          </p:nvSpPr>
          <p:spPr bwMode="auto">
            <a:xfrm>
              <a:off x="7772400" y="2146300"/>
              <a:ext cx="1181100" cy="876300"/>
            </a:xfrm>
            <a:prstGeom prst="ellipse">
              <a:avLst/>
            </a:prstGeom>
            <a:solidFill>
              <a:srgbClr val="D9D9D9"/>
            </a:solidFill>
            <a:ln w="15875">
              <a:solidFill>
                <a:srgbClr val="FFFFFF"/>
              </a:solidFill>
              <a:round/>
              <a:headEnd/>
              <a:tailEnd type="triangle" w="med" len="med"/>
            </a:ln>
          </p:spPr>
          <p:txBody>
            <a:bodyPr lIns="0" tIns="0" rIns="0" bIns="0"/>
            <a:lstStyle/>
            <a:p>
              <a:pPr>
                <a:spcBef>
                  <a:spcPct val="20000"/>
                </a:spcBef>
                <a:buFontTx/>
                <a:buChar char="•"/>
              </a:pPr>
              <a:endParaRPr lang="en-US" i="0">
                <a:solidFill>
                  <a:srgbClr val="000000"/>
                </a:solidFill>
              </a:endParaRPr>
            </a:p>
          </p:txBody>
        </p:sp>
        <p:sp>
          <p:nvSpPr>
            <p:cNvPr id="19579" name="TextBox 121"/>
            <p:cNvSpPr txBox="1">
              <a:spLocks noChangeArrowheads="1"/>
            </p:cNvSpPr>
            <p:nvPr/>
          </p:nvSpPr>
          <p:spPr bwMode="auto">
            <a:xfrm>
              <a:off x="7707234" y="2260600"/>
              <a:ext cx="1284366" cy="646331"/>
            </a:xfrm>
            <a:prstGeom prst="rect">
              <a:avLst/>
            </a:prstGeom>
            <a:noFill/>
            <a:ln w="9525">
              <a:noFill/>
              <a:miter lim="800000"/>
              <a:headEnd/>
              <a:tailEnd/>
            </a:ln>
          </p:spPr>
          <p:txBody>
            <a:bodyPr>
              <a:spAutoFit/>
            </a:bodyPr>
            <a:lstStyle/>
            <a:p>
              <a:pPr algn="ctr"/>
              <a:r>
                <a:rPr lang="en-US" i="0">
                  <a:solidFill>
                    <a:srgbClr val="000000"/>
                  </a:solidFill>
                </a:rPr>
                <a:t>High Beta, Advanced</a:t>
              </a:r>
            </a:p>
            <a:p>
              <a:pPr algn="ctr"/>
              <a:r>
                <a:rPr lang="en-US" i="0">
                  <a:solidFill>
                    <a:srgbClr val="000000"/>
                  </a:solidFill>
                </a:rPr>
                <a:t>Scenarios</a:t>
              </a:r>
            </a:p>
          </p:txBody>
        </p:sp>
      </p:grpSp>
      <p:sp>
        <p:nvSpPr>
          <p:cNvPr id="19487" name="Text Box 14"/>
          <p:cNvSpPr txBox="1">
            <a:spLocks noChangeArrowheads="1"/>
          </p:cNvSpPr>
          <p:nvPr/>
        </p:nvSpPr>
        <p:spPr bwMode="auto">
          <a:xfrm>
            <a:off x="-22225" y="5473700"/>
            <a:ext cx="2079625" cy="642938"/>
          </a:xfrm>
          <a:prstGeom prst="rect">
            <a:avLst/>
          </a:prstGeom>
          <a:noFill/>
          <a:ln w="9525">
            <a:noFill/>
            <a:miter lim="800000"/>
            <a:headEnd/>
            <a:tailEnd/>
          </a:ln>
        </p:spPr>
        <p:txBody>
          <a:bodyPr>
            <a:spAutoFit/>
          </a:bodyPr>
          <a:lstStyle/>
          <a:p>
            <a:pPr algn="ctr">
              <a:spcBef>
                <a:spcPct val="25000"/>
              </a:spcBef>
            </a:pPr>
            <a:r>
              <a:rPr lang="en-US" sz="1600" i="0">
                <a:solidFill>
                  <a:schemeClr val="tx1"/>
                </a:solidFill>
                <a:sym typeface="Symbol" pitchFamily="18" charset="2"/>
              </a:rPr>
              <a:t>Macrostability</a:t>
            </a:r>
          </a:p>
          <a:p>
            <a:pPr algn="ctr">
              <a:spcBef>
                <a:spcPct val="25000"/>
              </a:spcBef>
            </a:pPr>
            <a:r>
              <a:rPr lang="en-US" sz="1600" i="0">
                <a:solidFill>
                  <a:schemeClr val="tx1"/>
                </a:solidFill>
                <a:sym typeface="Symbol" pitchFamily="18" charset="2"/>
              </a:rPr>
              <a:t> &amp; ASC</a:t>
            </a:r>
          </a:p>
        </p:txBody>
      </p:sp>
      <p:grpSp>
        <p:nvGrpSpPr>
          <p:cNvPr id="6" name="Group 141"/>
          <p:cNvGrpSpPr>
            <a:grpSpLocks/>
          </p:cNvGrpSpPr>
          <p:nvPr/>
        </p:nvGrpSpPr>
        <p:grpSpPr bwMode="auto">
          <a:xfrm>
            <a:off x="5740400" y="3162300"/>
            <a:ext cx="928688" cy="292100"/>
            <a:chOff x="4660900" y="2882900"/>
            <a:chExt cx="928994" cy="292100"/>
          </a:xfrm>
        </p:grpSpPr>
        <p:sp>
          <p:nvSpPr>
            <p:cNvPr id="140" name="Rounded Rectangle 139"/>
            <p:cNvSpPr/>
            <p:nvPr/>
          </p:nvSpPr>
          <p:spPr bwMode="auto">
            <a:xfrm>
              <a:off x="4699013" y="2895600"/>
              <a:ext cx="889293" cy="279400"/>
            </a:xfrm>
            <a:prstGeom prst="roundRect">
              <a:avLst/>
            </a:prstGeom>
            <a:solidFill>
              <a:schemeClr val="accent5">
                <a:lumMod val="20000"/>
                <a:lumOff val="80000"/>
              </a:schemeClr>
            </a:solidFill>
            <a:ln w="15875" cap="flat" cmpd="sng" algn="ctr">
              <a:solidFill>
                <a:schemeClr val="tx1"/>
              </a:solidFill>
              <a:prstDash val="solid"/>
              <a:round/>
              <a:headEnd type="none" w="med" len="med"/>
              <a:tailEnd type="triangle" w="med" len="med"/>
            </a:ln>
            <a:effectLst/>
          </p:spPr>
          <p:txBody>
            <a:bodyPr lIns="0" tIns="0" rIns="0" bIns="0"/>
            <a:lstStyle/>
            <a:p>
              <a:pPr>
                <a:spcBef>
                  <a:spcPct val="20000"/>
                </a:spcBef>
                <a:buFontTx/>
                <a:buChar char="•"/>
                <a:defRPr/>
              </a:pPr>
              <a:endParaRPr lang="en-US" i="0">
                <a:latin typeface="Helvetica" charset="0"/>
                <a:ea typeface="ＭＳ Ｐゴシック" charset="-128"/>
                <a:cs typeface="ＭＳ Ｐゴシック" charset="-128"/>
              </a:endParaRPr>
            </a:p>
          </p:txBody>
        </p:sp>
        <p:sp>
          <p:nvSpPr>
            <p:cNvPr id="19577" name="TextBox 140"/>
            <p:cNvSpPr txBox="1">
              <a:spLocks noChangeArrowheads="1"/>
            </p:cNvSpPr>
            <p:nvPr/>
          </p:nvSpPr>
          <p:spPr bwMode="auto">
            <a:xfrm>
              <a:off x="4660900" y="2882900"/>
              <a:ext cx="928994" cy="274638"/>
            </a:xfrm>
            <a:prstGeom prst="rect">
              <a:avLst/>
            </a:prstGeom>
            <a:noFill/>
            <a:ln w="9525">
              <a:noFill/>
              <a:miter lim="800000"/>
              <a:headEnd/>
              <a:tailEnd/>
            </a:ln>
          </p:spPr>
          <p:txBody>
            <a:bodyPr wrap="none">
              <a:spAutoFit/>
            </a:bodyPr>
            <a:lstStyle/>
            <a:p>
              <a:r>
                <a:rPr lang="en-US" i="0"/>
                <a:t>Moly-Tiles</a:t>
              </a:r>
            </a:p>
          </p:txBody>
        </p:sp>
      </p:grpSp>
      <p:grpSp>
        <p:nvGrpSpPr>
          <p:cNvPr id="7" name="Group 143"/>
          <p:cNvGrpSpPr>
            <a:grpSpLocks/>
          </p:cNvGrpSpPr>
          <p:nvPr/>
        </p:nvGrpSpPr>
        <p:grpSpPr bwMode="auto">
          <a:xfrm>
            <a:off x="3416300" y="5080000"/>
            <a:ext cx="1778000" cy="546100"/>
            <a:chOff x="4327455" y="2798149"/>
            <a:chExt cx="1507780" cy="181401"/>
          </a:xfrm>
        </p:grpSpPr>
        <p:sp>
          <p:nvSpPr>
            <p:cNvPr id="145" name="Rounded Rectangle 144"/>
            <p:cNvSpPr/>
            <p:nvPr/>
          </p:nvSpPr>
          <p:spPr bwMode="auto">
            <a:xfrm>
              <a:off x="4538814" y="2811332"/>
              <a:ext cx="1128143" cy="168218"/>
            </a:xfrm>
            <a:prstGeom prst="roundRect">
              <a:avLst/>
            </a:prstGeom>
            <a:solidFill>
              <a:schemeClr val="accent5">
                <a:lumMod val="20000"/>
                <a:lumOff val="80000"/>
              </a:schemeClr>
            </a:solidFill>
            <a:ln w="15875" cap="flat" cmpd="sng" algn="ctr">
              <a:solidFill>
                <a:schemeClr val="tx1"/>
              </a:solidFill>
              <a:prstDash val="solid"/>
              <a:round/>
              <a:headEnd type="none" w="med" len="med"/>
              <a:tailEnd type="triangle" w="med" len="med"/>
            </a:ln>
            <a:effectLst/>
          </p:spPr>
          <p:txBody>
            <a:bodyPr lIns="0" tIns="0" rIns="0" bIns="0"/>
            <a:lstStyle/>
            <a:p>
              <a:pPr algn="ctr">
                <a:spcBef>
                  <a:spcPct val="20000"/>
                </a:spcBef>
                <a:buFontTx/>
                <a:buChar char="•"/>
                <a:defRPr/>
              </a:pPr>
              <a:endParaRPr lang="en-US" i="0">
                <a:latin typeface="Helvetica" charset="0"/>
                <a:ea typeface="ＭＳ Ｐゴシック" charset="-128"/>
                <a:cs typeface="ＭＳ Ｐゴシック" charset="-128"/>
              </a:endParaRPr>
            </a:p>
          </p:txBody>
        </p:sp>
        <p:sp>
          <p:nvSpPr>
            <p:cNvPr id="19575" name="TextBox 145"/>
            <p:cNvSpPr txBox="1">
              <a:spLocks noChangeArrowheads="1"/>
            </p:cNvSpPr>
            <p:nvPr/>
          </p:nvSpPr>
          <p:spPr bwMode="auto">
            <a:xfrm>
              <a:off x="4327455" y="2798149"/>
              <a:ext cx="1507780" cy="151871"/>
            </a:xfrm>
            <a:prstGeom prst="rect">
              <a:avLst/>
            </a:prstGeom>
            <a:noFill/>
            <a:ln w="9525">
              <a:noFill/>
              <a:miter lim="800000"/>
              <a:headEnd/>
              <a:tailEnd/>
            </a:ln>
          </p:spPr>
          <p:txBody>
            <a:bodyPr>
              <a:spAutoFit/>
            </a:bodyPr>
            <a:lstStyle/>
            <a:p>
              <a:pPr algn="ctr"/>
              <a:r>
                <a:rPr lang="en-US" i="0"/>
                <a:t>RWM State Space Controller</a:t>
              </a:r>
            </a:p>
          </p:txBody>
        </p:sp>
      </p:grpSp>
      <p:sp>
        <p:nvSpPr>
          <p:cNvPr id="147" name="Right Arrow 146"/>
          <p:cNvSpPr/>
          <p:nvPr/>
        </p:nvSpPr>
        <p:spPr bwMode="auto">
          <a:xfrm>
            <a:off x="4660900" y="3225800"/>
            <a:ext cx="495300" cy="241300"/>
          </a:xfrm>
          <a:prstGeom prst="rightArrow">
            <a:avLst/>
          </a:prstGeom>
          <a:solidFill>
            <a:schemeClr val="bg2">
              <a:lumMod val="40000"/>
              <a:lumOff val="60000"/>
            </a:schemeClr>
          </a:solidFill>
          <a:ln w="15875" cap="flat" cmpd="sng" algn="ctr">
            <a:solidFill>
              <a:srgbClr val="FFFFFF"/>
            </a:solidFill>
            <a:prstDash val="solid"/>
            <a:round/>
            <a:headEnd type="none" w="med" len="med"/>
            <a:tailEnd type="triangle" w="med" len="med"/>
          </a:ln>
          <a:effectLst/>
        </p:spPr>
        <p:txBody>
          <a:bodyPr lIns="0" tIns="0" rIns="0" bIns="0"/>
          <a:lstStyle/>
          <a:p>
            <a:pPr>
              <a:spcBef>
                <a:spcPct val="20000"/>
              </a:spcBef>
              <a:buFontTx/>
              <a:buChar char="•"/>
              <a:defRPr/>
            </a:pPr>
            <a:endParaRPr lang="en-US" i="0">
              <a:latin typeface="Helvetica" charset="0"/>
              <a:ea typeface="ＭＳ Ｐゴシック" charset="-128"/>
              <a:cs typeface="ＭＳ Ｐゴシック" charset="-128"/>
            </a:endParaRPr>
          </a:p>
        </p:txBody>
      </p:sp>
      <p:sp>
        <p:nvSpPr>
          <p:cNvPr id="148" name="Right Arrow 147"/>
          <p:cNvSpPr/>
          <p:nvPr/>
        </p:nvSpPr>
        <p:spPr bwMode="auto">
          <a:xfrm>
            <a:off x="6680200" y="3162300"/>
            <a:ext cx="495300" cy="241300"/>
          </a:xfrm>
          <a:prstGeom prst="rightArrow">
            <a:avLst/>
          </a:prstGeom>
          <a:solidFill>
            <a:schemeClr val="bg2">
              <a:lumMod val="40000"/>
              <a:lumOff val="60000"/>
            </a:schemeClr>
          </a:solidFill>
          <a:ln w="15875" cap="flat" cmpd="sng" algn="ctr">
            <a:solidFill>
              <a:srgbClr val="FFFFFF"/>
            </a:solidFill>
            <a:prstDash val="solid"/>
            <a:round/>
            <a:headEnd type="none" w="med" len="med"/>
            <a:tailEnd type="triangle" w="med" len="med"/>
          </a:ln>
          <a:effectLst/>
        </p:spPr>
        <p:txBody>
          <a:bodyPr lIns="0" tIns="0" rIns="0" bIns="0"/>
          <a:lstStyle/>
          <a:p>
            <a:pPr>
              <a:spcBef>
                <a:spcPct val="20000"/>
              </a:spcBef>
              <a:buFontTx/>
              <a:buChar char="•"/>
              <a:defRPr/>
            </a:pPr>
            <a:endParaRPr lang="en-US" i="0">
              <a:latin typeface="Helvetica" charset="0"/>
              <a:ea typeface="ＭＳ Ｐゴシック" charset="-128"/>
              <a:cs typeface="ＭＳ Ｐゴシック" charset="-128"/>
            </a:endParaRPr>
          </a:p>
        </p:txBody>
      </p:sp>
      <p:grpSp>
        <p:nvGrpSpPr>
          <p:cNvPr id="8" name="Group 149"/>
          <p:cNvGrpSpPr>
            <a:grpSpLocks/>
          </p:cNvGrpSpPr>
          <p:nvPr/>
        </p:nvGrpSpPr>
        <p:grpSpPr bwMode="auto">
          <a:xfrm>
            <a:off x="4051300" y="4152900"/>
            <a:ext cx="900113" cy="304800"/>
            <a:chOff x="4699000" y="2870200"/>
            <a:chExt cx="900287" cy="304800"/>
          </a:xfrm>
        </p:grpSpPr>
        <p:sp>
          <p:nvSpPr>
            <p:cNvPr id="151" name="Rounded Rectangle 150"/>
            <p:cNvSpPr/>
            <p:nvPr/>
          </p:nvSpPr>
          <p:spPr bwMode="auto">
            <a:xfrm>
              <a:off x="4699000" y="2895600"/>
              <a:ext cx="889172" cy="279400"/>
            </a:xfrm>
            <a:prstGeom prst="roundRect">
              <a:avLst/>
            </a:prstGeom>
            <a:solidFill>
              <a:schemeClr val="accent5">
                <a:lumMod val="20000"/>
                <a:lumOff val="80000"/>
              </a:schemeClr>
            </a:solidFill>
            <a:ln w="15875" cap="flat" cmpd="sng" algn="ctr">
              <a:solidFill>
                <a:schemeClr val="tx1"/>
              </a:solidFill>
              <a:prstDash val="solid"/>
              <a:round/>
              <a:headEnd type="none" w="med" len="med"/>
              <a:tailEnd type="triangle" w="med" len="med"/>
            </a:ln>
            <a:effectLst/>
          </p:spPr>
          <p:txBody>
            <a:bodyPr lIns="0" tIns="0" rIns="0" bIns="0"/>
            <a:lstStyle/>
            <a:p>
              <a:pPr>
                <a:spcBef>
                  <a:spcPct val="20000"/>
                </a:spcBef>
                <a:buFontTx/>
                <a:buChar char="•"/>
                <a:defRPr/>
              </a:pPr>
              <a:endParaRPr lang="en-US" i="0">
                <a:latin typeface="Helvetica" charset="0"/>
                <a:ea typeface="ＭＳ Ｐゴシック" charset="-128"/>
                <a:cs typeface="ＭＳ Ｐゴシック" charset="-128"/>
              </a:endParaRPr>
            </a:p>
          </p:txBody>
        </p:sp>
        <p:sp>
          <p:nvSpPr>
            <p:cNvPr id="19573" name="TextBox 151"/>
            <p:cNvSpPr txBox="1">
              <a:spLocks noChangeArrowheads="1"/>
            </p:cNvSpPr>
            <p:nvPr/>
          </p:nvSpPr>
          <p:spPr bwMode="auto">
            <a:xfrm>
              <a:off x="4711702" y="2870200"/>
              <a:ext cx="887585" cy="274638"/>
            </a:xfrm>
            <a:prstGeom prst="rect">
              <a:avLst/>
            </a:prstGeom>
            <a:noFill/>
            <a:ln w="9525">
              <a:noFill/>
              <a:miter lim="800000"/>
              <a:headEnd/>
              <a:tailEnd/>
            </a:ln>
          </p:spPr>
          <p:txBody>
            <a:bodyPr wrap="none">
              <a:spAutoFit/>
            </a:bodyPr>
            <a:lstStyle/>
            <a:p>
              <a:r>
                <a:rPr lang="en-US" i="0"/>
                <a:t>BES 16ch</a:t>
              </a:r>
            </a:p>
          </p:txBody>
        </p:sp>
      </p:grpSp>
      <p:sp>
        <p:nvSpPr>
          <p:cNvPr id="154" name="Right Arrow 153"/>
          <p:cNvSpPr/>
          <p:nvPr/>
        </p:nvSpPr>
        <p:spPr bwMode="auto">
          <a:xfrm>
            <a:off x="4953000" y="4191000"/>
            <a:ext cx="495300" cy="241300"/>
          </a:xfrm>
          <a:prstGeom prst="rightArrow">
            <a:avLst/>
          </a:prstGeom>
          <a:solidFill>
            <a:schemeClr val="bg2">
              <a:lumMod val="40000"/>
              <a:lumOff val="60000"/>
            </a:schemeClr>
          </a:solidFill>
          <a:ln w="15875" cap="flat" cmpd="sng" algn="ctr">
            <a:solidFill>
              <a:srgbClr val="FFFFFF"/>
            </a:solidFill>
            <a:prstDash val="solid"/>
            <a:round/>
            <a:headEnd type="none" w="med" len="med"/>
            <a:tailEnd type="triangle" w="med" len="med"/>
          </a:ln>
          <a:effectLst/>
        </p:spPr>
        <p:txBody>
          <a:bodyPr lIns="0" tIns="0" rIns="0" bIns="0"/>
          <a:lstStyle/>
          <a:p>
            <a:pPr>
              <a:spcBef>
                <a:spcPct val="20000"/>
              </a:spcBef>
              <a:buFontTx/>
              <a:buChar char="•"/>
              <a:defRPr/>
            </a:pPr>
            <a:endParaRPr lang="en-US" i="0">
              <a:latin typeface="Helvetica" charset="0"/>
              <a:ea typeface="ＭＳ Ｐゴシック" charset="-128"/>
              <a:cs typeface="ＭＳ Ｐゴシック" charset="-128"/>
            </a:endParaRPr>
          </a:p>
        </p:txBody>
      </p:sp>
      <p:grpSp>
        <p:nvGrpSpPr>
          <p:cNvPr id="9" name="Group 154"/>
          <p:cNvGrpSpPr>
            <a:grpSpLocks/>
          </p:cNvGrpSpPr>
          <p:nvPr/>
        </p:nvGrpSpPr>
        <p:grpSpPr bwMode="auto">
          <a:xfrm>
            <a:off x="5981700" y="4165600"/>
            <a:ext cx="955675" cy="304800"/>
            <a:chOff x="4699000" y="2870200"/>
            <a:chExt cx="955747" cy="304800"/>
          </a:xfrm>
        </p:grpSpPr>
        <p:sp>
          <p:nvSpPr>
            <p:cNvPr id="156" name="Rounded Rectangle 155"/>
            <p:cNvSpPr/>
            <p:nvPr/>
          </p:nvSpPr>
          <p:spPr bwMode="auto">
            <a:xfrm>
              <a:off x="4699000" y="2895600"/>
              <a:ext cx="889067" cy="279400"/>
            </a:xfrm>
            <a:prstGeom prst="roundRect">
              <a:avLst/>
            </a:prstGeom>
            <a:solidFill>
              <a:schemeClr val="accent5">
                <a:lumMod val="20000"/>
                <a:lumOff val="80000"/>
              </a:schemeClr>
            </a:solidFill>
            <a:ln w="15875" cap="flat" cmpd="sng" algn="ctr">
              <a:solidFill>
                <a:schemeClr val="tx1"/>
              </a:solidFill>
              <a:prstDash val="solid"/>
              <a:round/>
              <a:headEnd type="none" w="med" len="med"/>
              <a:tailEnd type="triangle" w="med" len="med"/>
            </a:ln>
            <a:effectLst/>
          </p:spPr>
          <p:txBody>
            <a:bodyPr lIns="0" tIns="0" rIns="0" bIns="0"/>
            <a:lstStyle/>
            <a:p>
              <a:pPr>
                <a:spcBef>
                  <a:spcPct val="20000"/>
                </a:spcBef>
                <a:buFontTx/>
                <a:buChar char="•"/>
                <a:defRPr/>
              </a:pPr>
              <a:endParaRPr lang="en-US" i="0">
                <a:latin typeface="Helvetica" charset="0"/>
                <a:ea typeface="ＭＳ Ｐゴシック" charset="-128"/>
                <a:cs typeface="ＭＳ Ｐゴシック" charset="-128"/>
              </a:endParaRPr>
            </a:p>
          </p:txBody>
        </p:sp>
        <p:sp>
          <p:nvSpPr>
            <p:cNvPr id="19571" name="TextBox 157"/>
            <p:cNvSpPr txBox="1">
              <a:spLocks noChangeArrowheads="1"/>
            </p:cNvSpPr>
            <p:nvPr/>
          </p:nvSpPr>
          <p:spPr bwMode="auto">
            <a:xfrm>
              <a:off x="4724402" y="2870200"/>
              <a:ext cx="930345" cy="274638"/>
            </a:xfrm>
            <a:prstGeom prst="rect">
              <a:avLst/>
            </a:prstGeom>
            <a:noFill/>
            <a:ln w="9525">
              <a:noFill/>
              <a:miter lim="800000"/>
              <a:headEnd/>
              <a:tailEnd/>
            </a:ln>
          </p:spPr>
          <p:txBody>
            <a:bodyPr wrap="none">
              <a:spAutoFit/>
            </a:bodyPr>
            <a:lstStyle/>
            <a:p>
              <a:r>
                <a:rPr lang="en-US" i="0"/>
                <a:t>BES 32 ch</a:t>
              </a:r>
            </a:p>
          </p:txBody>
        </p:sp>
      </p:grpSp>
      <p:sp>
        <p:nvSpPr>
          <p:cNvPr id="159" name="Right Arrow 158"/>
          <p:cNvSpPr/>
          <p:nvPr/>
        </p:nvSpPr>
        <p:spPr bwMode="auto">
          <a:xfrm>
            <a:off x="6883400" y="4203700"/>
            <a:ext cx="495300" cy="241300"/>
          </a:xfrm>
          <a:prstGeom prst="rightArrow">
            <a:avLst/>
          </a:prstGeom>
          <a:solidFill>
            <a:schemeClr val="bg2">
              <a:lumMod val="40000"/>
              <a:lumOff val="60000"/>
            </a:schemeClr>
          </a:solidFill>
          <a:ln w="15875" cap="flat" cmpd="sng" algn="ctr">
            <a:solidFill>
              <a:srgbClr val="FFFFFF"/>
            </a:solidFill>
            <a:prstDash val="solid"/>
            <a:round/>
            <a:headEnd type="none" w="med" len="med"/>
            <a:tailEnd type="triangle" w="med" len="med"/>
          </a:ln>
          <a:effectLst/>
        </p:spPr>
        <p:txBody>
          <a:bodyPr lIns="0" tIns="0" rIns="0" bIns="0"/>
          <a:lstStyle/>
          <a:p>
            <a:pPr>
              <a:spcBef>
                <a:spcPct val="20000"/>
              </a:spcBef>
              <a:buFontTx/>
              <a:buChar char="•"/>
              <a:defRPr/>
            </a:pPr>
            <a:endParaRPr lang="en-US" i="0">
              <a:latin typeface="Helvetica" charset="0"/>
              <a:ea typeface="ＭＳ Ｐゴシック" charset="-128"/>
              <a:cs typeface="ＭＳ Ｐゴシック" charset="-128"/>
            </a:endParaRPr>
          </a:p>
        </p:txBody>
      </p:sp>
      <p:grpSp>
        <p:nvGrpSpPr>
          <p:cNvPr id="10" name="Group 159"/>
          <p:cNvGrpSpPr>
            <a:grpSpLocks/>
          </p:cNvGrpSpPr>
          <p:nvPr/>
        </p:nvGrpSpPr>
        <p:grpSpPr bwMode="auto">
          <a:xfrm>
            <a:off x="1757363" y="2449513"/>
            <a:ext cx="1530350" cy="469900"/>
            <a:chOff x="4361118" y="2806325"/>
            <a:chExt cx="1317870" cy="122297"/>
          </a:xfrm>
        </p:grpSpPr>
        <p:sp>
          <p:nvSpPr>
            <p:cNvPr id="161" name="Rounded Rectangle 160"/>
            <p:cNvSpPr/>
            <p:nvPr/>
          </p:nvSpPr>
          <p:spPr bwMode="auto">
            <a:xfrm>
              <a:off x="4484156" y="2811283"/>
              <a:ext cx="1174326" cy="117339"/>
            </a:xfrm>
            <a:prstGeom prst="roundRect">
              <a:avLst/>
            </a:prstGeom>
            <a:solidFill>
              <a:schemeClr val="accent5">
                <a:lumMod val="20000"/>
                <a:lumOff val="80000"/>
              </a:schemeClr>
            </a:solidFill>
            <a:ln w="15875" cap="flat" cmpd="sng" algn="ctr">
              <a:solidFill>
                <a:schemeClr val="tx1"/>
              </a:solidFill>
              <a:prstDash val="solid"/>
              <a:round/>
              <a:headEnd type="none" w="med" len="med"/>
              <a:tailEnd type="triangle" w="med" len="med"/>
            </a:ln>
            <a:effectLst/>
          </p:spPr>
          <p:txBody>
            <a:bodyPr lIns="0" tIns="0" rIns="0" bIns="0"/>
            <a:lstStyle/>
            <a:p>
              <a:pPr algn="ctr">
                <a:spcBef>
                  <a:spcPct val="20000"/>
                </a:spcBef>
                <a:buFontTx/>
                <a:buChar char="•"/>
                <a:defRPr/>
              </a:pPr>
              <a:endParaRPr lang="en-US" i="0">
                <a:latin typeface="Helvetica" charset="0"/>
                <a:ea typeface="ＭＳ Ｐゴシック" charset="-128"/>
                <a:cs typeface="ＭＳ Ｐゴシック" charset="-128"/>
              </a:endParaRPr>
            </a:p>
          </p:txBody>
        </p:sp>
        <p:sp>
          <p:nvSpPr>
            <p:cNvPr id="19569" name="TextBox 161"/>
            <p:cNvSpPr txBox="1">
              <a:spLocks noChangeArrowheads="1"/>
            </p:cNvSpPr>
            <p:nvPr/>
          </p:nvSpPr>
          <p:spPr bwMode="auto">
            <a:xfrm>
              <a:off x="4361118" y="2806325"/>
              <a:ext cx="1317870" cy="118992"/>
            </a:xfrm>
            <a:prstGeom prst="rect">
              <a:avLst/>
            </a:prstGeom>
            <a:noFill/>
            <a:ln w="9525">
              <a:noFill/>
              <a:miter lim="800000"/>
              <a:headEnd/>
              <a:tailEnd/>
            </a:ln>
          </p:spPr>
          <p:txBody>
            <a:bodyPr>
              <a:spAutoFit/>
            </a:bodyPr>
            <a:lstStyle/>
            <a:p>
              <a:pPr algn="ctr"/>
              <a:r>
                <a:rPr lang="en-US" i="0"/>
                <a:t>HHFW Antenna Upgrade</a:t>
              </a:r>
            </a:p>
          </p:txBody>
        </p:sp>
      </p:grpSp>
      <p:sp>
        <p:nvSpPr>
          <p:cNvPr id="163" name="Right Arrow 162"/>
          <p:cNvSpPr/>
          <p:nvPr/>
        </p:nvSpPr>
        <p:spPr bwMode="auto">
          <a:xfrm>
            <a:off x="3276600" y="2565400"/>
            <a:ext cx="495300" cy="254000"/>
          </a:xfrm>
          <a:prstGeom prst="rightArrow">
            <a:avLst/>
          </a:prstGeom>
          <a:solidFill>
            <a:schemeClr val="bg2">
              <a:lumMod val="40000"/>
              <a:lumOff val="60000"/>
            </a:schemeClr>
          </a:solidFill>
          <a:ln w="15875" cap="flat" cmpd="sng" algn="ctr">
            <a:solidFill>
              <a:srgbClr val="FFFFFF"/>
            </a:solidFill>
            <a:prstDash val="solid"/>
            <a:round/>
            <a:headEnd type="none" w="med" len="med"/>
            <a:tailEnd type="triangle" w="med" len="med"/>
          </a:ln>
          <a:effectLst/>
        </p:spPr>
        <p:txBody>
          <a:bodyPr lIns="0" tIns="0" rIns="0" bIns="0"/>
          <a:lstStyle/>
          <a:p>
            <a:pPr>
              <a:spcBef>
                <a:spcPct val="20000"/>
              </a:spcBef>
              <a:buFontTx/>
              <a:buChar char="•"/>
              <a:defRPr/>
            </a:pPr>
            <a:endParaRPr lang="en-US" i="0">
              <a:latin typeface="Helvetica" charset="0"/>
              <a:ea typeface="ＭＳ Ｐゴシック" charset="-128"/>
              <a:cs typeface="ＭＳ Ｐゴシック" charset="-128"/>
            </a:endParaRPr>
          </a:p>
        </p:txBody>
      </p:sp>
      <p:grpSp>
        <p:nvGrpSpPr>
          <p:cNvPr id="11" name="Group 163"/>
          <p:cNvGrpSpPr>
            <a:grpSpLocks/>
          </p:cNvGrpSpPr>
          <p:nvPr/>
        </p:nvGrpSpPr>
        <p:grpSpPr bwMode="auto">
          <a:xfrm>
            <a:off x="1943100" y="4038600"/>
            <a:ext cx="1155700" cy="463550"/>
            <a:chOff x="4559302" y="2851097"/>
            <a:chExt cx="1109931" cy="324053"/>
          </a:xfrm>
        </p:grpSpPr>
        <p:sp>
          <p:nvSpPr>
            <p:cNvPr id="165" name="Rounded Rectangle 164"/>
            <p:cNvSpPr/>
            <p:nvPr/>
          </p:nvSpPr>
          <p:spPr bwMode="auto">
            <a:xfrm>
              <a:off x="4699568" y="2895488"/>
              <a:ext cx="888860" cy="279662"/>
            </a:xfrm>
            <a:prstGeom prst="roundRect">
              <a:avLst/>
            </a:prstGeom>
            <a:solidFill>
              <a:schemeClr val="accent5">
                <a:lumMod val="20000"/>
                <a:lumOff val="80000"/>
              </a:schemeClr>
            </a:solidFill>
            <a:ln w="15875" cap="flat" cmpd="sng" algn="ctr">
              <a:solidFill>
                <a:schemeClr val="tx1"/>
              </a:solidFill>
              <a:prstDash val="solid"/>
              <a:round/>
              <a:headEnd type="none" w="med" len="med"/>
              <a:tailEnd type="triangle" w="med" len="med"/>
            </a:ln>
            <a:effectLst/>
          </p:spPr>
          <p:txBody>
            <a:bodyPr lIns="0" tIns="0" rIns="0" bIns="0"/>
            <a:lstStyle/>
            <a:p>
              <a:pPr>
                <a:spcBef>
                  <a:spcPct val="20000"/>
                </a:spcBef>
                <a:buFontTx/>
                <a:buChar char="•"/>
                <a:defRPr/>
              </a:pPr>
              <a:endParaRPr lang="en-US" i="0">
                <a:latin typeface="Helvetica" charset="0"/>
                <a:ea typeface="ＭＳ Ｐゴシック" charset="-128"/>
                <a:cs typeface="ＭＳ Ｐゴシック" charset="-128"/>
              </a:endParaRPr>
            </a:p>
          </p:txBody>
        </p:sp>
        <p:sp>
          <p:nvSpPr>
            <p:cNvPr id="19567" name="TextBox 165"/>
            <p:cNvSpPr txBox="1">
              <a:spLocks noChangeArrowheads="1"/>
            </p:cNvSpPr>
            <p:nvPr/>
          </p:nvSpPr>
          <p:spPr bwMode="auto">
            <a:xfrm>
              <a:off x="4559302" y="2851097"/>
              <a:ext cx="1109931" cy="319614"/>
            </a:xfrm>
            <a:prstGeom prst="rect">
              <a:avLst/>
            </a:prstGeom>
            <a:noFill/>
            <a:ln w="9525">
              <a:noFill/>
              <a:miter lim="800000"/>
              <a:headEnd/>
              <a:tailEnd/>
            </a:ln>
          </p:spPr>
          <p:txBody>
            <a:bodyPr>
              <a:spAutoFit/>
            </a:bodyPr>
            <a:lstStyle/>
            <a:p>
              <a:pPr algn="ctr"/>
              <a:r>
                <a:rPr lang="en-US" i="0"/>
                <a:t>Improved high-k</a:t>
              </a:r>
            </a:p>
          </p:txBody>
        </p:sp>
      </p:grpSp>
      <p:sp>
        <p:nvSpPr>
          <p:cNvPr id="167" name="Right Arrow 166"/>
          <p:cNvSpPr/>
          <p:nvPr/>
        </p:nvSpPr>
        <p:spPr bwMode="auto">
          <a:xfrm>
            <a:off x="3022600" y="4152900"/>
            <a:ext cx="495300" cy="241300"/>
          </a:xfrm>
          <a:prstGeom prst="rightArrow">
            <a:avLst/>
          </a:prstGeom>
          <a:solidFill>
            <a:schemeClr val="bg2">
              <a:lumMod val="40000"/>
              <a:lumOff val="60000"/>
            </a:schemeClr>
          </a:solidFill>
          <a:ln w="15875" cap="flat" cmpd="sng" algn="ctr">
            <a:solidFill>
              <a:srgbClr val="FFFFFF"/>
            </a:solidFill>
            <a:prstDash val="solid"/>
            <a:round/>
            <a:headEnd type="none" w="med" len="med"/>
            <a:tailEnd type="triangle" w="med" len="med"/>
          </a:ln>
          <a:effectLst/>
        </p:spPr>
        <p:txBody>
          <a:bodyPr lIns="0" tIns="0" rIns="0" bIns="0"/>
          <a:lstStyle/>
          <a:p>
            <a:pPr>
              <a:spcBef>
                <a:spcPct val="20000"/>
              </a:spcBef>
              <a:buFontTx/>
              <a:buChar char="•"/>
              <a:defRPr/>
            </a:pPr>
            <a:endParaRPr lang="en-US" i="0">
              <a:latin typeface="Helvetica" charset="0"/>
              <a:ea typeface="ＭＳ Ｐゴシック" charset="-128"/>
              <a:cs typeface="ＭＳ Ｐゴシック" charset="-128"/>
            </a:endParaRPr>
          </a:p>
        </p:txBody>
      </p:sp>
      <p:grpSp>
        <p:nvGrpSpPr>
          <p:cNvPr id="12" name="Group 167"/>
          <p:cNvGrpSpPr>
            <a:grpSpLocks/>
          </p:cNvGrpSpPr>
          <p:nvPr/>
        </p:nvGrpSpPr>
        <p:grpSpPr bwMode="auto">
          <a:xfrm>
            <a:off x="1693863" y="3340100"/>
            <a:ext cx="1138237" cy="495300"/>
            <a:chOff x="4273604" y="2808018"/>
            <a:chExt cx="1561629" cy="180908"/>
          </a:xfrm>
        </p:grpSpPr>
        <p:sp>
          <p:nvSpPr>
            <p:cNvPr id="169" name="Rounded Rectangle 168"/>
            <p:cNvSpPr/>
            <p:nvPr/>
          </p:nvSpPr>
          <p:spPr bwMode="auto">
            <a:xfrm>
              <a:off x="4354190" y="2811497"/>
              <a:ext cx="1393923" cy="177429"/>
            </a:xfrm>
            <a:prstGeom prst="roundRect">
              <a:avLst/>
            </a:prstGeom>
            <a:solidFill>
              <a:schemeClr val="accent5">
                <a:lumMod val="20000"/>
                <a:lumOff val="80000"/>
              </a:schemeClr>
            </a:solidFill>
            <a:ln w="15875" cap="flat" cmpd="sng" algn="ctr">
              <a:solidFill>
                <a:schemeClr val="tx1"/>
              </a:solidFill>
              <a:prstDash val="solid"/>
              <a:round/>
              <a:headEnd type="none" w="med" len="med"/>
              <a:tailEnd type="triangle" w="med" len="med"/>
            </a:ln>
            <a:effectLst/>
          </p:spPr>
          <p:txBody>
            <a:bodyPr lIns="0" tIns="0" rIns="0" bIns="0"/>
            <a:lstStyle/>
            <a:p>
              <a:pPr algn="ctr">
                <a:spcBef>
                  <a:spcPct val="20000"/>
                </a:spcBef>
                <a:buFontTx/>
                <a:buChar char="•"/>
                <a:defRPr/>
              </a:pPr>
              <a:endParaRPr lang="en-US" i="0">
                <a:latin typeface="Helvetica" charset="0"/>
                <a:ea typeface="ＭＳ Ｐゴシック" charset="-128"/>
                <a:cs typeface="ＭＳ Ｐゴシック" charset="-128"/>
              </a:endParaRPr>
            </a:p>
          </p:txBody>
        </p:sp>
        <p:sp>
          <p:nvSpPr>
            <p:cNvPr id="19565" name="TextBox 169"/>
            <p:cNvSpPr txBox="1">
              <a:spLocks noChangeArrowheads="1"/>
            </p:cNvSpPr>
            <p:nvPr/>
          </p:nvSpPr>
          <p:spPr bwMode="auto">
            <a:xfrm>
              <a:off x="4273604" y="2808018"/>
              <a:ext cx="1561629" cy="166992"/>
            </a:xfrm>
            <a:prstGeom prst="rect">
              <a:avLst/>
            </a:prstGeom>
            <a:noFill/>
            <a:ln w="9525">
              <a:noFill/>
              <a:miter lim="800000"/>
              <a:headEnd/>
              <a:tailEnd/>
            </a:ln>
          </p:spPr>
          <p:txBody>
            <a:bodyPr>
              <a:spAutoFit/>
            </a:bodyPr>
            <a:lstStyle/>
            <a:p>
              <a:pPr algn="ctr"/>
              <a:r>
                <a:rPr lang="en-US" i="0"/>
                <a:t>Dual LITER and dropper</a:t>
              </a:r>
            </a:p>
          </p:txBody>
        </p:sp>
      </p:grpSp>
      <p:sp>
        <p:nvSpPr>
          <p:cNvPr id="171" name="Right Arrow 170"/>
          <p:cNvSpPr/>
          <p:nvPr/>
        </p:nvSpPr>
        <p:spPr bwMode="auto">
          <a:xfrm>
            <a:off x="2781300" y="3429000"/>
            <a:ext cx="495300" cy="241300"/>
          </a:xfrm>
          <a:prstGeom prst="rightArrow">
            <a:avLst/>
          </a:prstGeom>
          <a:solidFill>
            <a:schemeClr val="bg2">
              <a:lumMod val="40000"/>
              <a:lumOff val="60000"/>
            </a:schemeClr>
          </a:solidFill>
          <a:ln w="15875" cap="flat" cmpd="sng" algn="ctr">
            <a:solidFill>
              <a:srgbClr val="FFFFFF"/>
            </a:solidFill>
            <a:prstDash val="solid"/>
            <a:round/>
            <a:headEnd type="none" w="med" len="med"/>
            <a:tailEnd type="triangle" w="med" len="med"/>
          </a:ln>
          <a:effectLst/>
        </p:spPr>
        <p:txBody>
          <a:bodyPr lIns="0" tIns="0" rIns="0" bIns="0"/>
          <a:lstStyle/>
          <a:p>
            <a:pPr>
              <a:spcBef>
                <a:spcPct val="20000"/>
              </a:spcBef>
              <a:buFontTx/>
              <a:buChar char="•"/>
              <a:defRPr/>
            </a:pPr>
            <a:endParaRPr lang="en-US" i="0">
              <a:latin typeface="Helvetica" charset="0"/>
              <a:ea typeface="ＭＳ Ｐゴシック" charset="-128"/>
              <a:cs typeface="ＭＳ Ｐゴシック" charset="-128"/>
            </a:endParaRPr>
          </a:p>
        </p:txBody>
      </p:sp>
      <p:grpSp>
        <p:nvGrpSpPr>
          <p:cNvPr id="13" name="Group 171"/>
          <p:cNvGrpSpPr>
            <a:grpSpLocks/>
          </p:cNvGrpSpPr>
          <p:nvPr/>
        </p:nvGrpSpPr>
        <p:grpSpPr bwMode="auto">
          <a:xfrm>
            <a:off x="4495800" y="3505200"/>
            <a:ext cx="1155700" cy="463550"/>
            <a:chOff x="4559302" y="2851094"/>
            <a:chExt cx="1109931" cy="323906"/>
          </a:xfrm>
        </p:grpSpPr>
        <p:sp>
          <p:nvSpPr>
            <p:cNvPr id="173" name="Rounded Rectangle 172"/>
            <p:cNvSpPr/>
            <p:nvPr/>
          </p:nvSpPr>
          <p:spPr bwMode="auto">
            <a:xfrm>
              <a:off x="4699568" y="2895465"/>
              <a:ext cx="888860" cy="279535"/>
            </a:xfrm>
            <a:prstGeom prst="roundRect">
              <a:avLst/>
            </a:prstGeom>
            <a:solidFill>
              <a:schemeClr val="accent5">
                <a:lumMod val="20000"/>
                <a:lumOff val="80000"/>
              </a:schemeClr>
            </a:solidFill>
            <a:ln w="15875" cap="flat" cmpd="sng" algn="ctr">
              <a:solidFill>
                <a:schemeClr val="tx1"/>
              </a:solidFill>
              <a:prstDash val="solid"/>
              <a:round/>
              <a:headEnd type="none" w="med" len="med"/>
              <a:tailEnd type="triangle" w="med" len="med"/>
            </a:ln>
            <a:effectLst/>
          </p:spPr>
          <p:txBody>
            <a:bodyPr lIns="0" tIns="0" rIns="0" bIns="0"/>
            <a:lstStyle/>
            <a:p>
              <a:pPr>
                <a:spcBef>
                  <a:spcPct val="20000"/>
                </a:spcBef>
                <a:buFontTx/>
                <a:buChar char="•"/>
                <a:defRPr/>
              </a:pPr>
              <a:endParaRPr lang="en-US" i="0">
                <a:latin typeface="Helvetica" charset="0"/>
                <a:ea typeface="ＭＳ Ｐゴシック" charset="-128"/>
                <a:cs typeface="ＭＳ Ｐゴシック" charset="-128"/>
              </a:endParaRPr>
            </a:p>
          </p:txBody>
        </p:sp>
        <p:sp>
          <p:nvSpPr>
            <p:cNvPr id="19563" name="TextBox 173"/>
            <p:cNvSpPr txBox="1">
              <a:spLocks noChangeArrowheads="1"/>
            </p:cNvSpPr>
            <p:nvPr/>
          </p:nvSpPr>
          <p:spPr bwMode="auto">
            <a:xfrm>
              <a:off x="4559302" y="2851094"/>
              <a:ext cx="1109931" cy="319469"/>
            </a:xfrm>
            <a:prstGeom prst="rect">
              <a:avLst/>
            </a:prstGeom>
            <a:noFill/>
            <a:ln w="9525">
              <a:noFill/>
              <a:miter lim="800000"/>
              <a:headEnd/>
              <a:tailEnd/>
            </a:ln>
          </p:spPr>
          <p:txBody>
            <a:bodyPr>
              <a:spAutoFit/>
            </a:bodyPr>
            <a:lstStyle/>
            <a:p>
              <a:pPr algn="ctr"/>
              <a:r>
                <a:rPr lang="en-US" i="0"/>
                <a:t>Dual-band</a:t>
              </a:r>
            </a:p>
            <a:p>
              <a:pPr algn="ctr"/>
              <a:r>
                <a:rPr lang="en-US" i="0"/>
                <a:t>IR Camer</a:t>
              </a:r>
            </a:p>
          </p:txBody>
        </p:sp>
      </p:grpSp>
      <p:sp>
        <p:nvSpPr>
          <p:cNvPr id="175" name="Right Arrow 174"/>
          <p:cNvSpPr/>
          <p:nvPr/>
        </p:nvSpPr>
        <p:spPr bwMode="auto">
          <a:xfrm>
            <a:off x="5575300" y="3619500"/>
            <a:ext cx="495300" cy="241300"/>
          </a:xfrm>
          <a:prstGeom prst="rightArrow">
            <a:avLst/>
          </a:prstGeom>
          <a:solidFill>
            <a:schemeClr val="bg2">
              <a:lumMod val="40000"/>
              <a:lumOff val="60000"/>
            </a:schemeClr>
          </a:solidFill>
          <a:ln w="15875" cap="flat" cmpd="sng" algn="ctr">
            <a:solidFill>
              <a:srgbClr val="FFFFFF"/>
            </a:solidFill>
            <a:prstDash val="solid"/>
            <a:round/>
            <a:headEnd type="none" w="med" len="med"/>
            <a:tailEnd type="triangle" w="med" len="med"/>
          </a:ln>
          <a:effectLst/>
        </p:spPr>
        <p:txBody>
          <a:bodyPr lIns="0" tIns="0" rIns="0" bIns="0"/>
          <a:lstStyle/>
          <a:p>
            <a:pPr>
              <a:spcBef>
                <a:spcPct val="20000"/>
              </a:spcBef>
              <a:buFontTx/>
              <a:buChar char="•"/>
              <a:defRPr/>
            </a:pPr>
            <a:endParaRPr lang="en-US" i="0">
              <a:latin typeface="Helvetica" charset="0"/>
              <a:ea typeface="ＭＳ Ｐゴシック" charset="-128"/>
              <a:cs typeface="ＭＳ Ｐゴシック" charset="-128"/>
            </a:endParaRPr>
          </a:p>
        </p:txBody>
      </p:sp>
      <p:grpSp>
        <p:nvGrpSpPr>
          <p:cNvPr id="14" name="Group 176"/>
          <p:cNvGrpSpPr>
            <a:grpSpLocks/>
          </p:cNvGrpSpPr>
          <p:nvPr/>
        </p:nvGrpSpPr>
        <p:grpSpPr bwMode="auto">
          <a:xfrm>
            <a:off x="1719263" y="1968500"/>
            <a:ext cx="1409700" cy="457200"/>
            <a:chOff x="4335097" y="2751480"/>
            <a:chExt cx="1365033" cy="135593"/>
          </a:xfrm>
        </p:grpSpPr>
        <p:sp>
          <p:nvSpPr>
            <p:cNvPr id="178" name="Rounded Rectangle 177"/>
            <p:cNvSpPr/>
            <p:nvPr/>
          </p:nvSpPr>
          <p:spPr bwMode="auto">
            <a:xfrm>
              <a:off x="4484205" y="2769842"/>
              <a:ext cx="1174420" cy="117231"/>
            </a:xfrm>
            <a:prstGeom prst="roundRect">
              <a:avLst/>
            </a:prstGeom>
            <a:solidFill>
              <a:schemeClr val="accent5">
                <a:lumMod val="20000"/>
                <a:lumOff val="80000"/>
              </a:schemeClr>
            </a:solidFill>
            <a:ln w="15875" cap="flat" cmpd="sng" algn="ctr">
              <a:solidFill>
                <a:schemeClr val="tx1"/>
              </a:solidFill>
              <a:prstDash val="solid"/>
              <a:round/>
              <a:headEnd type="none" w="med" len="med"/>
              <a:tailEnd type="triangle" w="med" len="med"/>
            </a:ln>
            <a:effectLst/>
          </p:spPr>
          <p:txBody>
            <a:bodyPr lIns="0" tIns="0" rIns="0" bIns="0"/>
            <a:lstStyle/>
            <a:p>
              <a:pPr algn="ctr">
                <a:spcBef>
                  <a:spcPct val="20000"/>
                </a:spcBef>
                <a:buFontTx/>
                <a:buChar char="•"/>
                <a:defRPr/>
              </a:pPr>
              <a:endParaRPr lang="en-US" i="0">
                <a:latin typeface="Helvetica" charset="0"/>
                <a:ea typeface="ＭＳ Ｐゴシック" charset="-128"/>
                <a:cs typeface="ＭＳ Ｐゴシック" charset="-128"/>
              </a:endParaRPr>
            </a:p>
          </p:txBody>
        </p:sp>
        <p:sp>
          <p:nvSpPr>
            <p:cNvPr id="19561" name="TextBox 178"/>
            <p:cNvSpPr txBox="1">
              <a:spLocks noChangeArrowheads="1"/>
            </p:cNvSpPr>
            <p:nvPr/>
          </p:nvSpPr>
          <p:spPr bwMode="auto">
            <a:xfrm>
              <a:off x="4335097" y="2751480"/>
              <a:ext cx="1365033" cy="135593"/>
            </a:xfrm>
            <a:prstGeom prst="rect">
              <a:avLst/>
            </a:prstGeom>
            <a:noFill/>
            <a:ln w="9525">
              <a:noFill/>
              <a:miter lim="800000"/>
              <a:headEnd/>
              <a:tailEnd/>
            </a:ln>
          </p:spPr>
          <p:txBody>
            <a:bodyPr>
              <a:spAutoFit/>
            </a:bodyPr>
            <a:lstStyle/>
            <a:p>
              <a:pPr algn="ctr"/>
              <a:r>
                <a:rPr lang="en-US" i="0"/>
                <a:t>CHI Absorber Control Coil</a:t>
              </a:r>
            </a:p>
          </p:txBody>
        </p:sp>
      </p:grpSp>
      <p:sp>
        <p:nvSpPr>
          <p:cNvPr id="180" name="Right Arrow 179"/>
          <p:cNvSpPr/>
          <p:nvPr/>
        </p:nvSpPr>
        <p:spPr bwMode="auto">
          <a:xfrm>
            <a:off x="3098800" y="2095500"/>
            <a:ext cx="495300" cy="254000"/>
          </a:xfrm>
          <a:prstGeom prst="rightArrow">
            <a:avLst/>
          </a:prstGeom>
          <a:solidFill>
            <a:schemeClr val="bg2">
              <a:lumMod val="40000"/>
              <a:lumOff val="60000"/>
            </a:schemeClr>
          </a:solidFill>
          <a:ln w="15875" cap="flat" cmpd="sng" algn="ctr">
            <a:solidFill>
              <a:srgbClr val="FFFFFF"/>
            </a:solidFill>
            <a:prstDash val="solid"/>
            <a:round/>
            <a:headEnd type="none" w="med" len="med"/>
            <a:tailEnd type="triangle" w="med" len="med"/>
          </a:ln>
          <a:effectLst/>
        </p:spPr>
        <p:txBody>
          <a:bodyPr lIns="0" tIns="0" rIns="0" bIns="0"/>
          <a:lstStyle/>
          <a:p>
            <a:pPr>
              <a:spcBef>
                <a:spcPct val="20000"/>
              </a:spcBef>
              <a:buFontTx/>
              <a:buChar char="•"/>
              <a:defRPr/>
            </a:pPr>
            <a:endParaRPr lang="en-US" i="0">
              <a:latin typeface="Helvetica" charset="0"/>
              <a:ea typeface="ＭＳ Ｐゴシック" charset="-128"/>
              <a:cs typeface="ＭＳ Ｐゴシック" charset="-128"/>
            </a:endParaRPr>
          </a:p>
        </p:txBody>
      </p:sp>
      <p:grpSp>
        <p:nvGrpSpPr>
          <p:cNvPr id="15" name="Group 180"/>
          <p:cNvGrpSpPr>
            <a:grpSpLocks/>
          </p:cNvGrpSpPr>
          <p:nvPr/>
        </p:nvGrpSpPr>
        <p:grpSpPr bwMode="auto">
          <a:xfrm>
            <a:off x="1782763" y="2844800"/>
            <a:ext cx="1409700" cy="457200"/>
            <a:chOff x="4335097" y="2751477"/>
            <a:chExt cx="1365033" cy="135592"/>
          </a:xfrm>
        </p:grpSpPr>
        <p:sp>
          <p:nvSpPr>
            <p:cNvPr id="182" name="Rounded Rectangle 181"/>
            <p:cNvSpPr/>
            <p:nvPr/>
          </p:nvSpPr>
          <p:spPr bwMode="auto">
            <a:xfrm>
              <a:off x="4484205" y="2769839"/>
              <a:ext cx="1174420" cy="117230"/>
            </a:xfrm>
            <a:prstGeom prst="roundRect">
              <a:avLst/>
            </a:prstGeom>
            <a:solidFill>
              <a:schemeClr val="accent5">
                <a:lumMod val="20000"/>
                <a:lumOff val="80000"/>
              </a:schemeClr>
            </a:solidFill>
            <a:ln w="15875" cap="flat" cmpd="sng" algn="ctr">
              <a:solidFill>
                <a:schemeClr val="tx1"/>
              </a:solidFill>
              <a:prstDash val="solid"/>
              <a:round/>
              <a:headEnd type="none" w="med" len="med"/>
              <a:tailEnd type="triangle" w="med" len="med"/>
            </a:ln>
            <a:effectLst/>
          </p:spPr>
          <p:txBody>
            <a:bodyPr lIns="0" tIns="0" rIns="0" bIns="0"/>
            <a:lstStyle/>
            <a:p>
              <a:pPr algn="ctr">
                <a:spcBef>
                  <a:spcPct val="20000"/>
                </a:spcBef>
                <a:buFontTx/>
                <a:buChar char="•"/>
                <a:defRPr/>
              </a:pPr>
              <a:endParaRPr lang="en-US" i="0">
                <a:latin typeface="Helvetica" charset="0"/>
                <a:ea typeface="ＭＳ Ｐゴシック" charset="-128"/>
                <a:cs typeface="ＭＳ Ｐゴシック" charset="-128"/>
              </a:endParaRPr>
            </a:p>
          </p:txBody>
        </p:sp>
        <p:sp>
          <p:nvSpPr>
            <p:cNvPr id="19559" name="TextBox 182"/>
            <p:cNvSpPr txBox="1">
              <a:spLocks noChangeArrowheads="1"/>
            </p:cNvSpPr>
            <p:nvPr/>
          </p:nvSpPr>
          <p:spPr bwMode="auto">
            <a:xfrm>
              <a:off x="4335097" y="2751477"/>
              <a:ext cx="1365033" cy="135592"/>
            </a:xfrm>
            <a:prstGeom prst="rect">
              <a:avLst/>
            </a:prstGeom>
            <a:noFill/>
            <a:ln w="9525">
              <a:noFill/>
              <a:miter lim="800000"/>
              <a:headEnd/>
              <a:tailEnd/>
            </a:ln>
          </p:spPr>
          <p:txBody>
            <a:bodyPr>
              <a:spAutoFit/>
            </a:bodyPr>
            <a:lstStyle/>
            <a:p>
              <a:pPr algn="ctr"/>
              <a:r>
                <a:rPr lang="en-US" i="0"/>
                <a:t>Perpendicular</a:t>
              </a:r>
            </a:p>
            <a:p>
              <a:pPr algn="ctr"/>
              <a:r>
                <a:rPr lang="en-US" i="0"/>
                <a:t>FIDA</a:t>
              </a:r>
            </a:p>
          </p:txBody>
        </p:sp>
      </p:grpSp>
      <p:sp>
        <p:nvSpPr>
          <p:cNvPr id="184" name="Right Arrow 183"/>
          <p:cNvSpPr/>
          <p:nvPr/>
        </p:nvSpPr>
        <p:spPr bwMode="auto">
          <a:xfrm>
            <a:off x="3162300" y="2870200"/>
            <a:ext cx="495300" cy="254000"/>
          </a:xfrm>
          <a:prstGeom prst="rightArrow">
            <a:avLst/>
          </a:prstGeom>
          <a:solidFill>
            <a:schemeClr val="bg2">
              <a:lumMod val="40000"/>
              <a:lumOff val="60000"/>
            </a:schemeClr>
          </a:solidFill>
          <a:ln w="15875" cap="flat" cmpd="sng" algn="ctr">
            <a:solidFill>
              <a:srgbClr val="FFFFFF"/>
            </a:solidFill>
            <a:prstDash val="solid"/>
            <a:round/>
            <a:headEnd type="none" w="med" len="med"/>
            <a:tailEnd type="triangle" w="med" len="med"/>
          </a:ln>
          <a:effectLst/>
        </p:spPr>
        <p:txBody>
          <a:bodyPr lIns="0" tIns="0" rIns="0" bIns="0"/>
          <a:lstStyle/>
          <a:p>
            <a:pPr>
              <a:spcBef>
                <a:spcPct val="20000"/>
              </a:spcBef>
              <a:buFontTx/>
              <a:buChar char="•"/>
              <a:defRPr/>
            </a:pPr>
            <a:endParaRPr lang="en-US" i="0">
              <a:latin typeface="Helvetica" charset="0"/>
              <a:ea typeface="ＭＳ Ｐゴシック" charset="-128"/>
              <a:cs typeface="ＭＳ Ｐゴシック" charset="-128"/>
            </a:endParaRPr>
          </a:p>
        </p:txBody>
      </p:sp>
      <p:grpSp>
        <p:nvGrpSpPr>
          <p:cNvPr id="16" name="Group 184"/>
          <p:cNvGrpSpPr>
            <a:grpSpLocks/>
          </p:cNvGrpSpPr>
          <p:nvPr/>
        </p:nvGrpSpPr>
        <p:grpSpPr bwMode="auto">
          <a:xfrm>
            <a:off x="5313363" y="2489200"/>
            <a:ext cx="1409700" cy="457200"/>
            <a:chOff x="4335097" y="2751477"/>
            <a:chExt cx="1365033" cy="135592"/>
          </a:xfrm>
        </p:grpSpPr>
        <p:sp>
          <p:nvSpPr>
            <p:cNvPr id="186" name="Rounded Rectangle 185"/>
            <p:cNvSpPr/>
            <p:nvPr/>
          </p:nvSpPr>
          <p:spPr bwMode="auto">
            <a:xfrm>
              <a:off x="4484205" y="2769839"/>
              <a:ext cx="1174420" cy="117230"/>
            </a:xfrm>
            <a:prstGeom prst="roundRect">
              <a:avLst/>
            </a:prstGeom>
            <a:solidFill>
              <a:schemeClr val="accent5">
                <a:lumMod val="20000"/>
                <a:lumOff val="80000"/>
              </a:schemeClr>
            </a:solidFill>
            <a:ln w="15875" cap="flat" cmpd="sng" algn="ctr">
              <a:solidFill>
                <a:schemeClr val="tx1"/>
              </a:solidFill>
              <a:prstDash val="solid"/>
              <a:round/>
              <a:headEnd type="none" w="med" len="med"/>
              <a:tailEnd type="triangle" w="med" len="med"/>
            </a:ln>
            <a:effectLst/>
          </p:spPr>
          <p:txBody>
            <a:bodyPr lIns="0" tIns="0" rIns="0" bIns="0"/>
            <a:lstStyle/>
            <a:p>
              <a:pPr algn="ctr">
                <a:spcBef>
                  <a:spcPct val="20000"/>
                </a:spcBef>
                <a:buFontTx/>
                <a:buChar char="•"/>
                <a:defRPr/>
              </a:pPr>
              <a:endParaRPr lang="en-US" i="0">
                <a:latin typeface="Helvetica" charset="0"/>
                <a:ea typeface="ＭＳ Ｐゴシック" charset="-128"/>
                <a:cs typeface="ＭＳ Ｐゴシック" charset="-128"/>
              </a:endParaRPr>
            </a:p>
          </p:txBody>
        </p:sp>
        <p:sp>
          <p:nvSpPr>
            <p:cNvPr id="19557" name="TextBox 186"/>
            <p:cNvSpPr txBox="1">
              <a:spLocks noChangeArrowheads="1"/>
            </p:cNvSpPr>
            <p:nvPr/>
          </p:nvSpPr>
          <p:spPr bwMode="auto">
            <a:xfrm>
              <a:off x="4335097" y="2751477"/>
              <a:ext cx="1365033" cy="135592"/>
            </a:xfrm>
            <a:prstGeom prst="rect">
              <a:avLst/>
            </a:prstGeom>
            <a:noFill/>
            <a:ln w="9525">
              <a:noFill/>
              <a:miter lim="800000"/>
              <a:headEnd/>
              <a:tailEnd/>
            </a:ln>
          </p:spPr>
          <p:txBody>
            <a:bodyPr>
              <a:spAutoFit/>
            </a:bodyPr>
            <a:lstStyle/>
            <a:p>
              <a:pPr algn="ctr"/>
              <a:r>
                <a:rPr lang="en-US" i="0"/>
                <a:t>Tangential</a:t>
              </a:r>
            </a:p>
            <a:p>
              <a:pPr algn="ctr"/>
              <a:r>
                <a:rPr lang="en-US" i="0"/>
                <a:t>FIDA</a:t>
              </a:r>
            </a:p>
          </p:txBody>
        </p:sp>
      </p:grpSp>
      <p:sp>
        <p:nvSpPr>
          <p:cNvPr id="188" name="Right Arrow 187"/>
          <p:cNvSpPr/>
          <p:nvPr/>
        </p:nvSpPr>
        <p:spPr bwMode="auto">
          <a:xfrm>
            <a:off x="6692900" y="2616200"/>
            <a:ext cx="495300" cy="254000"/>
          </a:xfrm>
          <a:prstGeom prst="rightArrow">
            <a:avLst/>
          </a:prstGeom>
          <a:solidFill>
            <a:schemeClr val="bg2">
              <a:lumMod val="40000"/>
              <a:lumOff val="60000"/>
            </a:schemeClr>
          </a:solidFill>
          <a:ln w="15875" cap="flat" cmpd="sng" algn="ctr">
            <a:solidFill>
              <a:srgbClr val="FFFFFF"/>
            </a:solidFill>
            <a:prstDash val="solid"/>
            <a:round/>
            <a:headEnd type="none" w="med" len="med"/>
            <a:tailEnd type="triangle" w="med" len="med"/>
          </a:ln>
          <a:effectLst/>
        </p:spPr>
        <p:txBody>
          <a:bodyPr lIns="0" tIns="0" rIns="0" bIns="0"/>
          <a:lstStyle/>
          <a:p>
            <a:pPr>
              <a:spcBef>
                <a:spcPct val="20000"/>
              </a:spcBef>
              <a:buFontTx/>
              <a:buChar char="•"/>
              <a:defRPr/>
            </a:pPr>
            <a:endParaRPr lang="en-US" i="0">
              <a:latin typeface="Helvetica" charset="0"/>
              <a:ea typeface="ＭＳ Ｐゴシック" charset="-128"/>
              <a:cs typeface="ＭＳ Ｐゴシック" charset="-128"/>
            </a:endParaRPr>
          </a:p>
        </p:txBody>
      </p:sp>
      <p:grpSp>
        <p:nvGrpSpPr>
          <p:cNvPr id="17" name="Group 188"/>
          <p:cNvGrpSpPr>
            <a:grpSpLocks/>
          </p:cNvGrpSpPr>
          <p:nvPr/>
        </p:nvGrpSpPr>
        <p:grpSpPr bwMode="auto">
          <a:xfrm>
            <a:off x="6081713" y="3556000"/>
            <a:ext cx="776287" cy="292100"/>
            <a:chOff x="4712057" y="2920595"/>
            <a:chExt cx="797596" cy="216716"/>
          </a:xfrm>
        </p:grpSpPr>
        <p:sp>
          <p:nvSpPr>
            <p:cNvPr id="190" name="Rounded Rectangle 189"/>
            <p:cNvSpPr/>
            <p:nvPr/>
          </p:nvSpPr>
          <p:spPr bwMode="auto">
            <a:xfrm>
              <a:off x="4712057" y="2924129"/>
              <a:ext cx="797596" cy="213182"/>
            </a:xfrm>
            <a:prstGeom prst="roundRect">
              <a:avLst/>
            </a:prstGeom>
            <a:solidFill>
              <a:schemeClr val="accent5">
                <a:lumMod val="20000"/>
                <a:lumOff val="80000"/>
              </a:schemeClr>
            </a:solidFill>
            <a:ln w="15875" cap="flat" cmpd="sng" algn="ctr">
              <a:solidFill>
                <a:schemeClr val="tx1"/>
              </a:solidFill>
              <a:prstDash val="solid"/>
              <a:round/>
              <a:headEnd type="none" w="med" len="med"/>
              <a:tailEnd type="triangle" w="med" len="med"/>
            </a:ln>
            <a:effectLst/>
          </p:spPr>
          <p:txBody>
            <a:bodyPr lIns="0" tIns="0" rIns="0" bIns="0"/>
            <a:lstStyle/>
            <a:p>
              <a:pPr>
                <a:spcBef>
                  <a:spcPct val="20000"/>
                </a:spcBef>
                <a:buFontTx/>
                <a:buChar char="•"/>
                <a:defRPr/>
              </a:pPr>
              <a:endParaRPr lang="en-US" i="0">
                <a:latin typeface="Helvetica" charset="0"/>
                <a:ea typeface="ＭＳ Ｐゴシック" charset="-128"/>
                <a:cs typeface="ＭＳ Ｐゴシック" charset="-128"/>
              </a:endParaRPr>
            </a:p>
          </p:txBody>
        </p:sp>
        <p:sp>
          <p:nvSpPr>
            <p:cNvPr id="19555" name="TextBox 190"/>
            <p:cNvSpPr txBox="1">
              <a:spLocks noChangeArrowheads="1"/>
            </p:cNvSpPr>
            <p:nvPr/>
          </p:nvSpPr>
          <p:spPr bwMode="auto">
            <a:xfrm>
              <a:off x="4752834" y="2920595"/>
              <a:ext cx="662217" cy="203760"/>
            </a:xfrm>
            <a:prstGeom prst="rect">
              <a:avLst/>
            </a:prstGeom>
            <a:noFill/>
            <a:ln w="9525">
              <a:noFill/>
              <a:miter lim="800000"/>
              <a:headEnd/>
              <a:tailEnd/>
            </a:ln>
          </p:spPr>
          <p:txBody>
            <a:bodyPr>
              <a:spAutoFit/>
            </a:bodyPr>
            <a:lstStyle/>
            <a:p>
              <a:r>
                <a:rPr lang="en-US" i="0"/>
                <a:t>MAPP</a:t>
              </a:r>
            </a:p>
          </p:txBody>
        </p:sp>
      </p:grpSp>
      <p:sp>
        <p:nvSpPr>
          <p:cNvPr id="192" name="Right Arrow 191"/>
          <p:cNvSpPr/>
          <p:nvPr/>
        </p:nvSpPr>
        <p:spPr bwMode="auto">
          <a:xfrm>
            <a:off x="6870700" y="3543300"/>
            <a:ext cx="495300" cy="241300"/>
          </a:xfrm>
          <a:prstGeom prst="rightArrow">
            <a:avLst/>
          </a:prstGeom>
          <a:solidFill>
            <a:schemeClr val="bg2">
              <a:lumMod val="40000"/>
              <a:lumOff val="60000"/>
            </a:schemeClr>
          </a:solidFill>
          <a:ln w="15875" cap="flat" cmpd="sng" algn="ctr">
            <a:solidFill>
              <a:srgbClr val="FFFFFF"/>
            </a:solidFill>
            <a:prstDash val="solid"/>
            <a:round/>
            <a:headEnd type="none" w="med" len="med"/>
            <a:tailEnd type="triangle" w="med" len="med"/>
          </a:ln>
          <a:effectLst/>
        </p:spPr>
        <p:txBody>
          <a:bodyPr lIns="0" tIns="0" rIns="0" bIns="0"/>
          <a:lstStyle/>
          <a:p>
            <a:pPr>
              <a:spcBef>
                <a:spcPct val="20000"/>
              </a:spcBef>
              <a:buFontTx/>
              <a:buChar char="•"/>
              <a:defRPr/>
            </a:pPr>
            <a:endParaRPr lang="en-US" i="0">
              <a:latin typeface="Helvetica" charset="0"/>
              <a:ea typeface="ＭＳ Ｐゴシック" charset="-128"/>
              <a:cs typeface="ＭＳ Ｐゴシック" charset="-128"/>
            </a:endParaRPr>
          </a:p>
        </p:txBody>
      </p:sp>
      <p:grpSp>
        <p:nvGrpSpPr>
          <p:cNvPr id="18" name="Group 192"/>
          <p:cNvGrpSpPr>
            <a:grpSpLocks/>
          </p:cNvGrpSpPr>
          <p:nvPr/>
        </p:nvGrpSpPr>
        <p:grpSpPr bwMode="auto">
          <a:xfrm>
            <a:off x="5905500" y="4406900"/>
            <a:ext cx="1039813" cy="304800"/>
            <a:chOff x="4610100" y="2870200"/>
            <a:chExt cx="1039820" cy="304800"/>
          </a:xfrm>
        </p:grpSpPr>
        <p:sp>
          <p:nvSpPr>
            <p:cNvPr id="194" name="Rounded Rectangle 193"/>
            <p:cNvSpPr/>
            <p:nvPr/>
          </p:nvSpPr>
          <p:spPr bwMode="auto">
            <a:xfrm>
              <a:off x="4699001" y="2895600"/>
              <a:ext cx="889006" cy="279400"/>
            </a:xfrm>
            <a:prstGeom prst="roundRect">
              <a:avLst/>
            </a:prstGeom>
            <a:solidFill>
              <a:schemeClr val="accent5">
                <a:lumMod val="20000"/>
                <a:lumOff val="80000"/>
              </a:schemeClr>
            </a:solidFill>
            <a:ln w="15875" cap="flat" cmpd="sng" algn="ctr">
              <a:solidFill>
                <a:schemeClr val="tx1"/>
              </a:solidFill>
              <a:prstDash val="solid"/>
              <a:round/>
              <a:headEnd type="none" w="med" len="med"/>
              <a:tailEnd type="triangle" w="med" len="med"/>
            </a:ln>
            <a:effectLst/>
          </p:spPr>
          <p:txBody>
            <a:bodyPr lIns="0" tIns="0" rIns="0" bIns="0"/>
            <a:lstStyle/>
            <a:p>
              <a:pPr>
                <a:spcBef>
                  <a:spcPct val="20000"/>
                </a:spcBef>
                <a:buFontTx/>
                <a:buChar char="•"/>
                <a:defRPr/>
              </a:pPr>
              <a:endParaRPr lang="en-US" i="0">
                <a:latin typeface="Helvetica" charset="0"/>
                <a:ea typeface="ＭＳ Ｐゴシック" charset="-128"/>
                <a:cs typeface="ＭＳ Ｐゴシック" charset="-128"/>
              </a:endParaRPr>
            </a:p>
          </p:txBody>
        </p:sp>
        <p:sp>
          <p:nvSpPr>
            <p:cNvPr id="19553" name="TextBox 194"/>
            <p:cNvSpPr txBox="1">
              <a:spLocks noChangeArrowheads="1"/>
            </p:cNvSpPr>
            <p:nvPr/>
          </p:nvSpPr>
          <p:spPr bwMode="auto">
            <a:xfrm>
              <a:off x="4610100" y="2870200"/>
              <a:ext cx="1039820" cy="274638"/>
            </a:xfrm>
            <a:prstGeom prst="rect">
              <a:avLst/>
            </a:prstGeom>
            <a:noFill/>
            <a:ln w="9525">
              <a:noFill/>
              <a:miter lim="800000"/>
              <a:headEnd/>
              <a:tailEnd/>
            </a:ln>
          </p:spPr>
          <p:txBody>
            <a:bodyPr wrap="none">
              <a:spAutoFit/>
            </a:bodyPr>
            <a:lstStyle/>
            <a:p>
              <a:r>
                <a:rPr lang="en-US" i="0"/>
                <a:t>MPTS 42 ch</a:t>
              </a:r>
            </a:p>
          </p:txBody>
        </p:sp>
      </p:grpSp>
      <p:sp>
        <p:nvSpPr>
          <p:cNvPr id="196" name="Right Arrow 195"/>
          <p:cNvSpPr/>
          <p:nvPr/>
        </p:nvSpPr>
        <p:spPr bwMode="auto">
          <a:xfrm>
            <a:off x="6896100" y="4445000"/>
            <a:ext cx="495300" cy="241300"/>
          </a:xfrm>
          <a:prstGeom prst="rightArrow">
            <a:avLst/>
          </a:prstGeom>
          <a:solidFill>
            <a:schemeClr val="bg2">
              <a:lumMod val="40000"/>
              <a:lumOff val="60000"/>
            </a:schemeClr>
          </a:solidFill>
          <a:ln w="15875" cap="flat" cmpd="sng" algn="ctr">
            <a:solidFill>
              <a:srgbClr val="FFFFFF"/>
            </a:solidFill>
            <a:prstDash val="solid"/>
            <a:round/>
            <a:headEnd type="none" w="med" len="med"/>
            <a:tailEnd type="triangle" w="med" len="med"/>
          </a:ln>
          <a:effectLst/>
        </p:spPr>
        <p:txBody>
          <a:bodyPr lIns="0" tIns="0" rIns="0" bIns="0"/>
          <a:lstStyle/>
          <a:p>
            <a:pPr>
              <a:spcBef>
                <a:spcPct val="20000"/>
              </a:spcBef>
              <a:buFontTx/>
              <a:buChar char="•"/>
              <a:defRPr/>
            </a:pPr>
            <a:endParaRPr lang="en-US" i="0">
              <a:latin typeface="Helvetica" charset="0"/>
              <a:ea typeface="ＭＳ Ｐゴシック" charset="-128"/>
              <a:cs typeface="ＭＳ Ｐゴシック" charset="-128"/>
            </a:endParaRPr>
          </a:p>
        </p:txBody>
      </p:sp>
      <p:grpSp>
        <p:nvGrpSpPr>
          <p:cNvPr id="19" name="Group 196"/>
          <p:cNvGrpSpPr>
            <a:grpSpLocks/>
          </p:cNvGrpSpPr>
          <p:nvPr/>
        </p:nvGrpSpPr>
        <p:grpSpPr bwMode="auto">
          <a:xfrm>
            <a:off x="6007100" y="4673600"/>
            <a:ext cx="889000" cy="304800"/>
            <a:chOff x="4699000" y="2870200"/>
            <a:chExt cx="889000" cy="304800"/>
          </a:xfrm>
        </p:grpSpPr>
        <p:sp>
          <p:nvSpPr>
            <p:cNvPr id="198" name="Rounded Rectangle 197"/>
            <p:cNvSpPr/>
            <p:nvPr/>
          </p:nvSpPr>
          <p:spPr bwMode="auto">
            <a:xfrm>
              <a:off x="4699000" y="2895600"/>
              <a:ext cx="889000" cy="279400"/>
            </a:xfrm>
            <a:prstGeom prst="roundRect">
              <a:avLst/>
            </a:prstGeom>
            <a:solidFill>
              <a:schemeClr val="accent5">
                <a:lumMod val="20000"/>
                <a:lumOff val="80000"/>
              </a:schemeClr>
            </a:solidFill>
            <a:ln w="15875" cap="flat" cmpd="sng" algn="ctr">
              <a:solidFill>
                <a:schemeClr val="tx1"/>
              </a:solidFill>
              <a:prstDash val="solid"/>
              <a:round/>
              <a:headEnd type="none" w="med" len="med"/>
              <a:tailEnd type="triangle" w="med" len="med"/>
            </a:ln>
            <a:effectLst/>
          </p:spPr>
          <p:txBody>
            <a:bodyPr lIns="0" tIns="0" rIns="0" bIns="0"/>
            <a:lstStyle/>
            <a:p>
              <a:pPr>
                <a:spcBef>
                  <a:spcPct val="20000"/>
                </a:spcBef>
                <a:buFontTx/>
                <a:buChar char="•"/>
                <a:defRPr/>
              </a:pPr>
              <a:endParaRPr lang="en-US" i="0">
                <a:latin typeface="Helvetica" charset="0"/>
                <a:ea typeface="ＭＳ Ｐゴシック" charset="-128"/>
                <a:cs typeface="ＭＳ Ｐゴシック" charset="-128"/>
              </a:endParaRPr>
            </a:p>
          </p:txBody>
        </p:sp>
        <p:sp>
          <p:nvSpPr>
            <p:cNvPr id="19551" name="TextBox 198"/>
            <p:cNvSpPr txBox="1">
              <a:spLocks noChangeArrowheads="1"/>
            </p:cNvSpPr>
            <p:nvPr/>
          </p:nvSpPr>
          <p:spPr bwMode="auto">
            <a:xfrm>
              <a:off x="4724400" y="2870200"/>
              <a:ext cx="801823" cy="276999"/>
            </a:xfrm>
            <a:prstGeom prst="rect">
              <a:avLst/>
            </a:prstGeom>
            <a:noFill/>
            <a:ln w="9525">
              <a:noFill/>
              <a:miter lim="800000"/>
              <a:headEnd/>
              <a:tailEnd/>
            </a:ln>
          </p:spPr>
          <p:txBody>
            <a:bodyPr wrap="none">
              <a:spAutoFit/>
            </a:bodyPr>
            <a:lstStyle/>
            <a:p>
              <a:r>
                <a:rPr lang="en-US" i="0"/>
                <a:t>MSE-LIF</a:t>
              </a:r>
            </a:p>
          </p:txBody>
        </p:sp>
      </p:grpSp>
      <p:sp>
        <p:nvSpPr>
          <p:cNvPr id="200" name="Right Arrow 199"/>
          <p:cNvSpPr/>
          <p:nvPr/>
        </p:nvSpPr>
        <p:spPr bwMode="auto">
          <a:xfrm>
            <a:off x="6908800" y="4711700"/>
            <a:ext cx="495300" cy="241300"/>
          </a:xfrm>
          <a:prstGeom prst="rightArrow">
            <a:avLst/>
          </a:prstGeom>
          <a:solidFill>
            <a:schemeClr val="bg2">
              <a:lumMod val="40000"/>
              <a:lumOff val="60000"/>
            </a:schemeClr>
          </a:solidFill>
          <a:ln w="15875" cap="flat" cmpd="sng" algn="ctr">
            <a:solidFill>
              <a:srgbClr val="FFFFFF"/>
            </a:solidFill>
            <a:prstDash val="solid"/>
            <a:round/>
            <a:headEnd type="none" w="med" len="med"/>
            <a:tailEnd type="triangle" w="med" len="med"/>
          </a:ln>
          <a:effectLst/>
        </p:spPr>
        <p:txBody>
          <a:bodyPr lIns="0" tIns="0" rIns="0" bIns="0"/>
          <a:lstStyle/>
          <a:p>
            <a:pPr>
              <a:spcBef>
                <a:spcPct val="20000"/>
              </a:spcBef>
              <a:buFontTx/>
              <a:buChar char="•"/>
              <a:defRPr/>
            </a:pPr>
            <a:endParaRPr lang="en-US" i="0">
              <a:latin typeface="Helvetica" charset="0"/>
              <a:ea typeface="ＭＳ Ｐゴシック" charset="-128"/>
              <a:cs typeface="ＭＳ Ｐゴシック" charset="-128"/>
            </a:endParaRPr>
          </a:p>
        </p:txBody>
      </p:sp>
      <p:grpSp>
        <p:nvGrpSpPr>
          <p:cNvPr id="20" name="Group 200"/>
          <p:cNvGrpSpPr>
            <a:grpSpLocks/>
          </p:cNvGrpSpPr>
          <p:nvPr/>
        </p:nvGrpSpPr>
        <p:grpSpPr bwMode="auto">
          <a:xfrm>
            <a:off x="6007100" y="5245100"/>
            <a:ext cx="889000" cy="292100"/>
            <a:chOff x="4699000" y="2882900"/>
            <a:chExt cx="889000" cy="292100"/>
          </a:xfrm>
        </p:grpSpPr>
        <p:sp>
          <p:nvSpPr>
            <p:cNvPr id="202" name="Rounded Rectangle 201"/>
            <p:cNvSpPr/>
            <p:nvPr/>
          </p:nvSpPr>
          <p:spPr bwMode="auto">
            <a:xfrm>
              <a:off x="4699000" y="2895600"/>
              <a:ext cx="889000" cy="279400"/>
            </a:xfrm>
            <a:prstGeom prst="roundRect">
              <a:avLst/>
            </a:prstGeom>
            <a:solidFill>
              <a:schemeClr val="accent5">
                <a:lumMod val="20000"/>
                <a:lumOff val="80000"/>
              </a:schemeClr>
            </a:solidFill>
            <a:ln w="15875" cap="flat" cmpd="sng" algn="ctr">
              <a:solidFill>
                <a:schemeClr val="tx1"/>
              </a:solidFill>
              <a:prstDash val="solid"/>
              <a:round/>
              <a:headEnd type="none" w="med" len="med"/>
              <a:tailEnd type="triangle" w="med" len="med"/>
            </a:ln>
            <a:effectLst/>
          </p:spPr>
          <p:txBody>
            <a:bodyPr lIns="0" tIns="0" rIns="0" bIns="0"/>
            <a:lstStyle/>
            <a:p>
              <a:pPr>
                <a:spcBef>
                  <a:spcPct val="20000"/>
                </a:spcBef>
                <a:buFontTx/>
                <a:buChar char="•"/>
                <a:defRPr/>
              </a:pPr>
              <a:endParaRPr lang="en-US" i="0">
                <a:latin typeface="Helvetica" charset="0"/>
                <a:ea typeface="ＭＳ Ｐゴシック" charset="-128"/>
                <a:cs typeface="ＭＳ Ｐゴシック" charset="-128"/>
              </a:endParaRPr>
            </a:p>
          </p:txBody>
        </p:sp>
        <p:sp>
          <p:nvSpPr>
            <p:cNvPr id="19549" name="TextBox 202"/>
            <p:cNvSpPr txBox="1">
              <a:spLocks noChangeArrowheads="1"/>
            </p:cNvSpPr>
            <p:nvPr/>
          </p:nvSpPr>
          <p:spPr bwMode="auto">
            <a:xfrm>
              <a:off x="4775200" y="2882900"/>
              <a:ext cx="749300" cy="274638"/>
            </a:xfrm>
            <a:prstGeom prst="rect">
              <a:avLst/>
            </a:prstGeom>
            <a:noFill/>
            <a:ln w="9525">
              <a:noFill/>
              <a:miter lim="800000"/>
              <a:headEnd/>
              <a:tailEnd/>
            </a:ln>
          </p:spPr>
          <p:txBody>
            <a:bodyPr wrap="none">
              <a:spAutoFit/>
            </a:bodyPr>
            <a:lstStyle/>
            <a:p>
              <a:r>
                <a:rPr lang="en-US" i="0"/>
                <a:t>2</a:t>
              </a:r>
              <a:r>
                <a:rPr lang="en-US" i="0" baseline="30000"/>
                <a:t>nd</a:t>
              </a:r>
              <a:r>
                <a:rPr lang="en-US" i="0"/>
                <a:t> SPA</a:t>
              </a:r>
            </a:p>
          </p:txBody>
        </p:sp>
      </p:grpSp>
      <p:sp>
        <p:nvSpPr>
          <p:cNvPr id="204" name="Right Arrow 203"/>
          <p:cNvSpPr/>
          <p:nvPr/>
        </p:nvSpPr>
        <p:spPr bwMode="auto">
          <a:xfrm>
            <a:off x="6908800" y="5270500"/>
            <a:ext cx="495300" cy="241300"/>
          </a:xfrm>
          <a:prstGeom prst="rightArrow">
            <a:avLst/>
          </a:prstGeom>
          <a:solidFill>
            <a:schemeClr val="bg2">
              <a:lumMod val="40000"/>
              <a:lumOff val="60000"/>
            </a:schemeClr>
          </a:solidFill>
          <a:ln w="15875" cap="flat" cmpd="sng" algn="ctr">
            <a:solidFill>
              <a:srgbClr val="FFFFFF"/>
            </a:solidFill>
            <a:prstDash val="solid"/>
            <a:round/>
            <a:headEnd type="none" w="med" len="med"/>
            <a:tailEnd type="triangle" w="med" len="med"/>
          </a:ln>
          <a:effectLst/>
        </p:spPr>
        <p:txBody>
          <a:bodyPr lIns="0" tIns="0" rIns="0" bIns="0"/>
          <a:lstStyle/>
          <a:p>
            <a:pPr>
              <a:spcBef>
                <a:spcPct val="20000"/>
              </a:spcBef>
              <a:buFontTx/>
              <a:buChar char="•"/>
              <a:defRPr/>
            </a:pPr>
            <a:endParaRPr lang="en-US" i="0">
              <a:latin typeface="Helvetica" charset="0"/>
              <a:ea typeface="ＭＳ Ｐゴシック" charset="-128"/>
              <a:cs typeface="ＭＳ Ｐゴシック" charset="-128"/>
            </a:endParaRPr>
          </a:p>
        </p:txBody>
      </p:sp>
      <p:grpSp>
        <p:nvGrpSpPr>
          <p:cNvPr id="21" name="Group 204"/>
          <p:cNvGrpSpPr>
            <a:grpSpLocks/>
          </p:cNvGrpSpPr>
          <p:nvPr/>
        </p:nvGrpSpPr>
        <p:grpSpPr bwMode="auto">
          <a:xfrm>
            <a:off x="3162300" y="2971805"/>
            <a:ext cx="1714500" cy="666757"/>
            <a:chOff x="4392074" y="2801538"/>
            <a:chExt cx="1453931" cy="178012"/>
          </a:xfrm>
        </p:grpSpPr>
        <p:sp>
          <p:nvSpPr>
            <p:cNvPr id="206" name="Rounded Rectangle 205"/>
            <p:cNvSpPr/>
            <p:nvPr/>
          </p:nvSpPr>
          <p:spPr bwMode="auto">
            <a:xfrm>
              <a:off x="4538814" y="2811288"/>
              <a:ext cx="1128143" cy="168262"/>
            </a:xfrm>
            <a:prstGeom prst="roundRect">
              <a:avLst/>
            </a:prstGeom>
            <a:solidFill>
              <a:schemeClr val="accent5">
                <a:lumMod val="20000"/>
                <a:lumOff val="80000"/>
              </a:schemeClr>
            </a:solidFill>
            <a:ln w="15875" cap="flat" cmpd="sng" algn="ctr">
              <a:solidFill>
                <a:schemeClr val="tx1"/>
              </a:solidFill>
              <a:prstDash val="solid"/>
              <a:round/>
              <a:headEnd type="none" w="med" len="med"/>
              <a:tailEnd type="triangle" w="med" len="med"/>
            </a:ln>
            <a:effectLst/>
          </p:spPr>
          <p:txBody>
            <a:bodyPr lIns="0" tIns="0" rIns="0" bIns="0"/>
            <a:lstStyle/>
            <a:p>
              <a:pPr algn="ctr">
                <a:spcBef>
                  <a:spcPct val="20000"/>
                </a:spcBef>
                <a:buFontTx/>
                <a:buChar char="•"/>
                <a:defRPr/>
              </a:pPr>
              <a:endParaRPr lang="en-US" i="0">
                <a:latin typeface="Helvetica" charset="0"/>
                <a:ea typeface="ＭＳ Ｐゴシック" charset="-128"/>
                <a:cs typeface="ＭＳ Ｐゴシック" charset="-128"/>
              </a:endParaRPr>
            </a:p>
          </p:txBody>
        </p:sp>
        <p:sp>
          <p:nvSpPr>
            <p:cNvPr id="19547" name="TextBox 206"/>
            <p:cNvSpPr txBox="1">
              <a:spLocks noChangeArrowheads="1"/>
            </p:cNvSpPr>
            <p:nvPr/>
          </p:nvSpPr>
          <p:spPr bwMode="auto">
            <a:xfrm>
              <a:off x="4392074" y="2801538"/>
              <a:ext cx="1453931" cy="172559"/>
            </a:xfrm>
            <a:prstGeom prst="rect">
              <a:avLst/>
            </a:prstGeom>
            <a:noFill/>
            <a:ln w="9525">
              <a:noFill/>
              <a:miter lim="800000"/>
              <a:headEnd/>
              <a:tailEnd/>
            </a:ln>
          </p:spPr>
          <p:txBody>
            <a:bodyPr>
              <a:spAutoFit/>
            </a:bodyPr>
            <a:lstStyle/>
            <a:p>
              <a:pPr algn="ctr"/>
              <a:r>
                <a:rPr lang="en-US" i="0" dirty="0"/>
                <a:t>Liquid Lithium </a:t>
              </a:r>
              <a:r>
                <a:rPr lang="en-US" i="0" dirty="0" err="1"/>
                <a:t>Divertor</a:t>
              </a:r>
              <a:r>
                <a:rPr lang="en-US" i="0" dirty="0"/>
                <a:t> &amp; Diagnostics</a:t>
              </a:r>
            </a:p>
          </p:txBody>
        </p:sp>
      </p:grpSp>
      <p:sp>
        <p:nvSpPr>
          <p:cNvPr id="208" name="Right Arrow 207"/>
          <p:cNvSpPr/>
          <p:nvPr/>
        </p:nvSpPr>
        <p:spPr bwMode="auto">
          <a:xfrm>
            <a:off x="5003800" y="5232400"/>
            <a:ext cx="495300" cy="241300"/>
          </a:xfrm>
          <a:prstGeom prst="rightArrow">
            <a:avLst/>
          </a:prstGeom>
          <a:solidFill>
            <a:schemeClr val="bg2">
              <a:lumMod val="40000"/>
              <a:lumOff val="60000"/>
            </a:schemeClr>
          </a:solidFill>
          <a:ln w="15875" cap="flat" cmpd="sng" algn="ctr">
            <a:solidFill>
              <a:srgbClr val="FFFFFF"/>
            </a:solidFill>
            <a:prstDash val="solid"/>
            <a:round/>
            <a:headEnd type="none" w="med" len="med"/>
            <a:tailEnd type="triangle" w="med" len="med"/>
          </a:ln>
          <a:effectLst/>
        </p:spPr>
        <p:txBody>
          <a:bodyPr lIns="0" tIns="0" rIns="0" bIns="0"/>
          <a:lstStyle/>
          <a:p>
            <a:pPr>
              <a:spcBef>
                <a:spcPct val="20000"/>
              </a:spcBef>
              <a:buFontTx/>
              <a:buChar char="•"/>
              <a:defRPr/>
            </a:pPr>
            <a:endParaRPr lang="en-US" i="0">
              <a:latin typeface="Helvetica" charset="0"/>
              <a:ea typeface="ＭＳ Ｐゴシック" charset="-128"/>
              <a:cs typeface="ＭＳ Ｐゴシック" charset="-128"/>
            </a:endParaRPr>
          </a:p>
        </p:txBody>
      </p:sp>
      <p:grpSp>
        <p:nvGrpSpPr>
          <p:cNvPr id="22" name="Group 208"/>
          <p:cNvGrpSpPr>
            <a:grpSpLocks/>
          </p:cNvGrpSpPr>
          <p:nvPr/>
        </p:nvGrpSpPr>
        <p:grpSpPr bwMode="auto">
          <a:xfrm>
            <a:off x="5867400" y="5562596"/>
            <a:ext cx="1371600" cy="482598"/>
            <a:chOff x="4551738" y="2865016"/>
            <a:chExt cx="1099374" cy="256071"/>
          </a:xfrm>
        </p:grpSpPr>
        <p:sp>
          <p:nvSpPr>
            <p:cNvPr id="210" name="Rounded Rectangle 209"/>
            <p:cNvSpPr/>
            <p:nvPr/>
          </p:nvSpPr>
          <p:spPr bwMode="auto">
            <a:xfrm>
              <a:off x="4648442" y="2881862"/>
              <a:ext cx="888152" cy="239225"/>
            </a:xfrm>
            <a:prstGeom prst="roundRect">
              <a:avLst/>
            </a:prstGeom>
            <a:solidFill>
              <a:schemeClr val="accent5">
                <a:lumMod val="20000"/>
                <a:lumOff val="80000"/>
              </a:schemeClr>
            </a:solidFill>
            <a:ln w="15875" cap="flat" cmpd="sng" algn="ctr">
              <a:solidFill>
                <a:schemeClr val="tx1"/>
              </a:solidFill>
              <a:prstDash val="solid"/>
              <a:round/>
              <a:headEnd type="none" w="med" len="med"/>
              <a:tailEnd type="triangle" w="med" len="med"/>
            </a:ln>
            <a:effectLst/>
          </p:spPr>
          <p:txBody>
            <a:bodyPr lIns="0" tIns="0" rIns="0" bIns="0"/>
            <a:lstStyle/>
            <a:p>
              <a:pPr>
                <a:spcBef>
                  <a:spcPct val="20000"/>
                </a:spcBef>
                <a:buFontTx/>
                <a:buChar char="•"/>
                <a:defRPr/>
              </a:pPr>
              <a:endParaRPr lang="en-US" i="0">
                <a:latin typeface="Helvetica" charset="0"/>
                <a:ea typeface="ＭＳ Ｐゴシック" charset="-128"/>
                <a:cs typeface="ＭＳ Ｐゴシック" charset="-128"/>
              </a:endParaRPr>
            </a:p>
          </p:txBody>
        </p:sp>
        <p:sp>
          <p:nvSpPr>
            <p:cNvPr id="19545" name="TextBox 210"/>
            <p:cNvSpPr txBox="1">
              <a:spLocks noChangeArrowheads="1"/>
            </p:cNvSpPr>
            <p:nvPr/>
          </p:nvSpPr>
          <p:spPr bwMode="auto">
            <a:xfrm>
              <a:off x="4551738" y="2865016"/>
              <a:ext cx="1099374" cy="244964"/>
            </a:xfrm>
            <a:prstGeom prst="rect">
              <a:avLst/>
            </a:prstGeom>
            <a:noFill/>
            <a:ln w="9525">
              <a:noFill/>
              <a:miter lim="800000"/>
              <a:headEnd/>
              <a:tailEnd/>
            </a:ln>
          </p:spPr>
          <p:txBody>
            <a:bodyPr>
              <a:spAutoFit/>
            </a:bodyPr>
            <a:lstStyle/>
            <a:p>
              <a:pPr algn="ctr"/>
              <a:r>
                <a:rPr lang="en-US" i="0" dirty="0"/>
                <a:t>Real time Rotation </a:t>
              </a:r>
              <a:r>
                <a:rPr lang="en-US" i="0" dirty="0" err="1"/>
                <a:t>Diag</a:t>
              </a:r>
              <a:endParaRPr lang="en-US" i="0" dirty="0"/>
            </a:p>
          </p:txBody>
        </p:sp>
      </p:grpSp>
      <p:sp>
        <p:nvSpPr>
          <p:cNvPr id="212" name="Right Arrow 211"/>
          <p:cNvSpPr/>
          <p:nvPr/>
        </p:nvSpPr>
        <p:spPr bwMode="auto">
          <a:xfrm>
            <a:off x="7112000" y="5588000"/>
            <a:ext cx="495300" cy="241300"/>
          </a:xfrm>
          <a:prstGeom prst="rightArrow">
            <a:avLst/>
          </a:prstGeom>
          <a:solidFill>
            <a:schemeClr val="bg2">
              <a:lumMod val="40000"/>
              <a:lumOff val="60000"/>
            </a:schemeClr>
          </a:solidFill>
          <a:ln w="15875" cap="flat" cmpd="sng" algn="ctr">
            <a:solidFill>
              <a:srgbClr val="FFFFFF"/>
            </a:solidFill>
            <a:prstDash val="solid"/>
            <a:round/>
            <a:headEnd type="none" w="med" len="med"/>
            <a:tailEnd type="triangle" w="med" len="med"/>
          </a:ln>
          <a:effectLst/>
        </p:spPr>
        <p:txBody>
          <a:bodyPr lIns="0" tIns="0" rIns="0" bIns="0"/>
          <a:lstStyle/>
          <a:p>
            <a:pPr>
              <a:spcBef>
                <a:spcPct val="20000"/>
              </a:spcBef>
              <a:buFontTx/>
              <a:buChar char="•"/>
              <a:defRPr/>
            </a:pPr>
            <a:endParaRPr lang="en-US" i="0">
              <a:latin typeface="Helvetica" charset="0"/>
              <a:ea typeface="ＭＳ Ｐゴシック" charset="-128"/>
              <a:cs typeface="ＭＳ Ｐゴシック" charset="-128"/>
            </a:endParaRPr>
          </a:p>
        </p:txBody>
      </p:sp>
      <p:grpSp>
        <p:nvGrpSpPr>
          <p:cNvPr id="23" name="Group 212"/>
          <p:cNvGrpSpPr>
            <a:grpSpLocks/>
          </p:cNvGrpSpPr>
          <p:nvPr/>
        </p:nvGrpSpPr>
        <p:grpSpPr bwMode="auto">
          <a:xfrm>
            <a:off x="6324600" y="6019798"/>
            <a:ext cx="1485900" cy="457202"/>
            <a:chOff x="4558659" y="2867819"/>
            <a:chExt cx="1095709" cy="207216"/>
          </a:xfrm>
        </p:grpSpPr>
        <p:sp>
          <p:nvSpPr>
            <p:cNvPr id="214" name="Rounded Rectangle 213"/>
            <p:cNvSpPr/>
            <p:nvPr/>
          </p:nvSpPr>
          <p:spPr bwMode="auto">
            <a:xfrm>
              <a:off x="4619532" y="2882210"/>
              <a:ext cx="969281" cy="192825"/>
            </a:xfrm>
            <a:prstGeom prst="roundRect">
              <a:avLst/>
            </a:prstGeom>
            <a:solidFill>
              <a:schemeClr val="accent5">
                <a:lumMod val="20000"/>
                <a:lumOff val="80000"/>
              </a:schemeClr>
            </a:solidFill>
            <a:ln w="15875" cap="flat" cmpd="sng" algn="ctr">
              <a:solidFill>
                <a:schemeClr val="tx1"/>
              </a:solidFill>
              <a:prstDash val="solid"/>
              <a:round/>
              <a:headEnd type="none" w="med" len="med"/>
              <a:tailEnd type="triangle" w="med" len="med"/>
            </a:ln>
            <a:effectLst/>
          </p:spPr>
          <p:txBody>
            <a:bodyPr lIns="0" tIns="0" rIns="0" bIns="0"/>
            <a:lstStyle/>
            <a:p>
              <a:pPr>
                <a:spcBef>
                  <a:spcPct val="20000"/>
                </a:spcBef>
                <a:buFontTx/>
                <a:buChar char="•"/>
                <a:defRPr/>
              </a:pPr>
              <a:endParaRPr lang="en-US" i="0">
                <a:latin typeface="Helvetica" charset="0"/>
                <a:ea typeface="ＭＳ Ｐゴシック" charset="-128"/>
                <a:cs typeface="ＭＳ Ｐゴシック" charset="-128"/>
              </a:endParaRPr>
            </a:p>
          </p:txBody>
        </p:sp>
        <p:sp>
          <p:nvSpPr>
            <p:cNvPr id="19543" name="TextBox 214"/>
            <p:cNvSpPr txBox="1">
              <a:spLocks noChangeArrowheads="1"/>
            </p:cNvSpPr>
            <p:nvPr/>
          </p:nvSpPr>
          <p:spPr bwMode="auto">
            <a:xfrm>
              <a:off x="4558659" y="2867819"/>
              <a:ext cx="1095709" cy="207215"/>
            </a:xfrm>
            <a:prstGeom prst="rect">
              <a:avLst/>
            </a:prstGeom>
            <a:noFill/>
            <a:ln w="9525">
              <a:noFill/>
              <a:miter lim="800000"/>
              <a:headEnd/>
              <a:tailEnd/>
            </a:ln>
          </p:spPr>
          <p:txBody>
            <a:bodyPr>
              <a:spAutoFit/>
            </a:bodyPr>
            <a:lstStyle/>
            <a:p>
              <a:pPr algn="ctr"/>
              <a:r>
                <a:rPr lang="en-US" i="0" dirty="0"/>
                <a:t>Real time Rotation Control</a:t>
              </a:r>
            </a:p>
          </p:txBody>
        </p:sp>
      </p:grpSp>
      <p:sp>
        <p:nvSpPr>
          <p:cNvPr id="216" name="Right Arrow 215"/>
          <p:cNvSpPr/>
          <p:nvPr/>
        </p:nvSpPr>
        <p:spPr bwMode="auto">
          <a:xfrm>
            <a:off x="7747000" y="6108700"/>
            <a:ext cx="495300" cy="241300"/>
          </a:xfrm>
          <a:prstGeom prst="rightArrow">
            <a:avLst/>
          </a:prstGeom>
          <a:solidFill>
            <a:schemeClr val="bg2">
              <a:lumMod val="40000"/>
              <a:lumOff val="60000"/>
            </a:schemeClr>
          </a:solidFill>
          <a:ln w="15875" cap="flat" cmpd="sng" algn="ctr">
            <a:solidFill>
              <a:srgbClr val="FFFFFF"/>
            </a:solidFill>
            <a:prstDash val="solid"/>
            <a:round/>
            <a:headEnd type="none" w="med" len="med"/>
            <a:tailEnd type="triangle" w="med" len="med"/>
          </a:ln>
          <a:effectLst/>
        </p:spPr>
        <p:txBody>
          <a:bodyPr lIns="0" tIns="0" rIns="0" bIns="0"/>
          <a:lstStyle/>
          <a:p>
            <a:pPr>
              <a:spcBef>
                <a:spcPct val="20000"/>
              </a:spcBef>
              <a:buFontTx/>
              <a:buChar char="•"/>
              <a:defRPr/>
            </a:pPr>
            <a:endParaRPr lang="en-US" i="0">
              <a:latin typeface="Helvetica" charset="0"/>
              <a:ea typeface="ＭＳ Ｐゴシック" charset="-128"/>
              <a:cs typeface="ＭＳ Ｐゴシック" charset="-128"/>
            </a:endParaRPr>
          </a:p>
        </p:txBody>
      </p:sp>
      <p:grpSp>
        <p:nvGrpSpPr>
          <p:cNvPr id="24" name="Group 216"/>
          <p:cNvGrpSpPr>
            <a:grpSpLocks/>
          </p:cNvGrpSpPr>
          <p:nvPr/>
        </p:nvGrpSpPr>
        <p:grpSpPr bwMode="auto">
          <a:xfrm>
            <a:off x="1930400" y="5514975"/>
            <a:ext cx="1155700" cy="339725"/>
            <a:chOff x="4559302" y="2895600"/>
            <a:chExt cx="1109931" cy="279400"/>
          </a:xfrm>
        </p:grpSpPr>
        <p:sp>
          <p:nvSpPr>
            <p:cNvPr id="218" name="Rounded Rectangle 217"/>
            <p:cNvSpPr/>
            <p:nvPr/>
          </p:nvSpPr>
          <p:spPr bwMode="auto">
            <a:xfrm>
              <a:off x="4699568" y="2895600"/>
              <a:ext cx="888860" cy="279400"/>
            </a:xfrm>
            <a:prstGeom prst="roundRect">
              <a:avLst/>
            </a:prstGeom>
            <a:solidFill>
              <a:schemeClr val="accent5">
                <a:lumMod val="20000"/>
                <a:lumOff val="80000"/>
              </a:schemeClr>
            </a:solidFill>
            <a:ln w="15875" cap="flat" cmpd="sng" algn="ctr">
              <a:solidFill>
                <a:schemeClr val="tx1"/>
              </a:solidFill>
              <a:prstDash val="solid"/>
              <a:round/>
              <a:headEnd type="none" w="med" len="med"/>
              <a:tailEnd type="triangle" w="med" len="med"/>
            </a:ln>
            <a:effectLst/>
          </p:spPr>
          <p:txBody>
            <a:bodyPr lIns="0" tIns="0" rIns="0" bIns="0"/>
            <a:lstStyle/>
            <a:p>
              <a:pPr>
                <a:spcBef>
                  <a:spcPct val="20000"/>
                </a:spcBef>
                <a:buFontTx/>
                <a:buChar char="•"/>
                <a:defRPr/>
              </a:pPr>
              <a:endParaRPr lang="en-US" i="0">
                <a:latin typeface="Helvetica" charset="0"/>
                <a:ea typeface="ＭＳ Ｐゴシック" charset="-128"/>
                <a:cs typeface="ＭＳ Ｐゴシック" charset="-128"/>
              </a:endParaRPr>
            </a:p>
          </p:txBody>
        </p:sp>
        <p:sp>
          <p:nvSpPr>
            <p:cNvPr id="19541" name="TextBox 218"/>
            <p:cNvSpPr txBox="1">
              <a:spLocks noChangeArrowheads="1"/>
            </p:cNvSpPr>
            <p:nvPr/>
          </p:nvSpPr>
          <p:spPr bwMode="auto">
            <a:xfrm>
              <a:off x="4559302" y="2903434"/>
              <a:ext cx="1109931" cy="225870"/>
            </a:xfrm>
            <a:prstGeom prst="rect">
              <a:avLst/>
            </a:prstGeom>
            <a:noFill/>
            <a:ln w="9525">
              <a:noFill/>
              <a:miter lim="800000"/>
              <a:headEnd/>
              <a:tailEnd/>
            </a:ln>
          </p:spPr>
          <p:txBody>
            <a:bodyPr>
              <a:spAutoFit/>
            </a:bodyPr>
            <a:lstStyle/>
            <a:p>
              <a:pPr algn="ctr"/>
              <a:r>
                <a:rPr lang="en-US" i="0">
                  <a:latin typeface="Symbol" pitchFamily="18" charset="2"/>
                </a:rPr>
                <a:t>b </a:t>
              </a:r>
              <a:r>
                <a:rPr lang="en-US" i="0"/>
                <a:t>Control</a:t>
              </a:r>
            </a:p>
          </p:txBody>
        </p:sp>
      </p:grpSp>
      <p:sp>
        <p:nvSpPr>
          <p:cNvPr id="220" name="Right Arrow 219"/>
          <p:cNvSpPr/>
          <p:nvPr/>
        </p:nvSpPr>
        <p:spPr bwMode="auto">
          <a:xfrm>
            <a:off x="3009900" y="5562600"/>
            <a:ext cx="495300" cy="241300"/>
          </a:xfrm>
          <a:prstGeom prst="rightArrow">
            <a:avLst/>
          </a:prstGeom>
          <a:solidFill>
            <a:schemeClr val="bg2">
              <a:lumMod val="40000"/>
              <a:lumOff val="60000"/>
            </a:schemeClr>
          </a:solidFill>
          <a:ln w="15875" cap="flat" cmpd="sng" algn="ctr">
            <a:solidFill>
              <a:srgbClr val="FFFFFF"/>
            </a:solidFill>
            <a:prstDash val="solid"/>
            <a:round/>
            <a:headEnd type="none" w="med" len="med"/>
            <a:tailEnd type="triangle" w="med" len="med"/>
          </a:ln>
          <a:effectLst/>
        </p:spPr>
        <p:txBody>
          <a:bodyPr lIns="0" tIns="0" rIns="0" bIns="0"/>
          <a:lstStyle/>
          <a:p>
            <a:pPr>
              <a:spcBef>
                <a:spcPct val="20000"/>
              </a:spcBef>
              <a:buFontTx/>
              <a:buChar char="•"/>
              <a:defRPr/>
            </a:pPr>
            <a:endParaRPr lang="en-US" i="0">
              <a:latin typeface="Helvetica" charset="0"/>
              <a:ea typeface="ＭＳ Ｐゴシック" charset="-128"/>
              <a:cs typeface="ＭＳ Ｐゴシック" charset="-128"/>
            </a:endParaRPr>
          </a:p>
        </p:txBody>
      </p:sp>
      <p:grpSp>
        <p:nvGrpSpPr>
          <p:cNvPr id="25" name="Group 220"/>
          <p:cNvGrpSpPr>
            <a:grpSpLocks/>
          </p:cNvGrpSpPr>
          <p:nvPr/>
        </p:nvGrpSpPr>
        <p:grpSpPr bwMode="auto">
          <a:xfrm>
            <a:off x="3759200" y="5616575"/>
            <a:ext cx="1155700" cy="339725"/>
            <a:chOff x="4559302" y="2895600"/>
            <a:chExt cx="1109931" cy="279400"/>
          </a:xfrm>
        </p:grpSpPr>
        <p:sp>
          <p:nvSpPr>
            <p:cNvPr id="222" name="Rounded Rectangle 221"/>
            <p:cNvSpPr/>
            <p:nvPr/>
          </p:nvSpPr>
          <p:spPr bwMode="auto">
            <a:xfrm>
              <a:off x="4699568" y="2895600"/>
              <a:ext cx="888860" cy="279400"/>
            </a:xfrm>
            <a:prstGeom prst="roundRect">
              <a:avLst/>
            </a:prstGeom>
            <a:solidFill>
              <a:schemeClr val="accent5">
                <a:lumMod val="20000"/>
                <a:lumOff val="80000"/>
              </a:schemeClr>
            </a:solidFill>
            <a:ln w="15875" cap="flat" cmpd="sng" algn="ctr">
              <a:solidFill>
                <a:schemeClr val="tx1"/>
              </a:solidFill>
              <a:prstDash val="solid"/>
              <a:round/>
              <a:headEnd type="none" w="med" len="med"/>
              <a:tailEnd type="triangle" w="med" len="med"/>
            </a:ln>
            <a:effectLst/>
          </p:spPr>
          <p:txBody>
            <a:bodyPr lIns="0" tIns="0" rIns="0" bIns="0"/>
            <a:lstStyle/>
            <a:p>
              <a:pPr>
                <a:spcBef>
                  <a:spcPct val="20000"/>
                </a:spcBef>
                <a:buFontTx/>
                <a:buChar char="•"/>
                <a:defRPr/>
              </a:pPr>
              <a:endParaRPr lang="en-US" i="0">
                <a:latin typeface="Helvetica" charset="0"/>
                <a:ea typeface="ＭＳ Ｐゴシック" charset="-128"/>
                <a:cs typeface="ＭＳ Ｐゴシック" charset="-128"/>
              </a:endParaRPr>
            </a:p>
          </p:txBody>
        </p:sp>
        <p:sp>
          <p:nvSpPr>
            <p:cNvPr id="19539" name="TextBox 222"/>
            <p:cNvSpPr txBox="1">
              <a:spLocks noChangeArrowheads="1"/>
            </p:cNvSpPr>
            <p:nvPr/>
          </p:nvSpPr>
          <p:spPr bwMode="auto">
            <a:xfrm>
              <a:off x="4559302" y="2903434"/>
              <a:ext cx="1109931" cy="225870"/>
            </a:xfrm>
            <a:prstGeom prst="rect">
              <a:avLst/>
            </a:prstGeom>
            <a:noFill/>
            <a:ln w="9525">
              <a:noFill/>
              <a:miter lim="800000"/>
              <a:headEnd/>
              <a:tailEnd/>
            </a:ln>
          </p:spPr>
          <p:txBody>
            <a:bodyPr>
              <a:spAutoFit/>
            </a:bodyPr>
            <a:lstStyle/>
            <a:p>
              <a:pPr algn="ctr"/>
              <a:r>
                <a:rPr lang="en-US" i="0">
                  <a:latin typeface="Symbol" pitchFamily="18" charset="2"/>
                </a:rPr>
                <a:t>d </a:t>
              </a:r>
              <a:r>
                <a:rPr lang="en-US" i="0"/>
                <a:t>Control</a:t>
              </a:r>
            </a:p>
          </p:txBody>
        </p:sp>
      </p:grpSp>
      <p:sp>
        <p:nvSpPr>
          <p:cNvPr id="224" name="Right Arrow 223"/>
          <p:cNvSpPr/>
          <p:nvPr/>
        </p:nvSpPr>
        <p:spPr bwMode="auto">
          <a:xfrm>
            <a:off x="4838700" y="5664200"/>
            <a:ext cx="495300" cy="241300"/>
          </a:xfrm>
          <a:prstGeom prst="rightArrow">
            <a:avLst/>
          </a:prstGeom>
          <a:solidFill>
            <a:schemeClr val="bg2">
              <a:lumMod val="40000"/>
              <a:lumOff val="60000"/>
            </a:schemeClr>
          </a:solidFill>
          <a:ln w="15875" cap="flat" cmpd="sng" algn="ctr">
            <a:solidFill>
              <a:srgbClr val="FFFFFF"/>
            </a:solidFill>
            <a:prstDash val="solid"/>
            <a:round/>
            <a:headEnd type="none" w="med" len="med"/>
            <a:tailEnd type="triangle" w="med" len="med"/>
          </a:ln>
          <a:effectLst/>
        </p:spPr>
        <p:txBody>
          <a:bodyPr lIns="0" tIns="0" rIns="0" bIns="0"/>
          <a:lstStyle/>
          <a:p>
            <a:pPr>
              <a:spcBef>
                <a:spcPct val="20000"/>
              </a:spcBef>
              <a:buFontTx/>
              <a:buChar char="•"/>
              <a:defRPr/>
            </a:pPr>
            <a:endParaRPr lang="en-US" i="0">
              <a:latin typeface="Helvetica" charset="0"/>
              <a:ea typeface="ＭＳ Ｐゴシック" charset="-128"/>
              <a:cs typeface="ＭＳ Ｐゴシック" charset="-128"/>
            </a:endParaRPr>
          </a:p>
        </p:txBody>
      </p:sp>
      <p:grpSp>
        <p:nvGrpSpPr>
          <p:cNvPr id="26" name="Group 224"/>
          <p:cNvGrpSpPr>
            <a:grpSpLocks/>
          </p:cNvGrpSpPr>
          <p:nvPr/>
        </p:nvGrpSpPr>
        <p:grpSpPr bwMode="auto">
          <a:xfrm>
            <a:off x="3403600" y="3632200"/>
            <a:ext cx="1016000" cy="495300"/>
            <a:chOff x="4354451" y="2808018"/>
            <a:chExt cx="1393677" cy="180908"/>
          </a:xfrm>
        </p:grpSpPr>
        <p:sp>
          <p:nvSpPr>
            <p:cNvPr id="226" name="Rounded Rectangle 225"/>
            <p:cNvSpPr/>
            <p:nvPr/>
          </p:nvSpPr>
          <p:spPr bwMode="auto">
            <a:xfrm>
              <a:off x="4354451" y="2811497"/>
              <a:ext cx="1393677" cy="177429"/>
            </a:xfrm>
            <a:prstGeom prst="roundRect">
              <a:avLst/>
            </a:prstGeom>
            <a:solidFill>
              <a:schemeClr val="accent5">
                <a:lumMod val="20000"/>
                <a:lumOff val="80000"/>
              </a:schemeClr>
            </a:solidFill>
            <a:ln w="15875" cap="flat" cmpd="sng" algn="ctr">
              <a:solidFill>
                <a:schemeClr val="tx1"/>
              </a:solidFill>
              <a:prstDash val="solid"/>
              <a:round/>
              <a:headEnd type="none" w="med" len="med"/>
              <a:tailEnd type="triangle" w="med" len="med"/>
            </a:ln>
            <a:effectLst/>
          </p:spPr>
          <p:txBody>
            <a:bodyPr lIns="0" tIns="0" rIns="0" bIns="0"/>
            <a:lstStyle/>
            <a:p>
              <a:pPr algn="ctr">
                <a:spcBef>
                  <a:spcPct val="20000"/>
                </a:spcBef>
                <a:buFontTx/>
                <a:buChar char="•"/>
                <a:defRPr/>
              </a:pPr>
              <a:endParaRPr lang="en-US" i="0">
                <a:latin typeface="Helvetica" charset="0"/>
                <a:ea typeface="ＭＳ Ｐゴシック" charset="-128"/>
                <a:cs typeface="ＭＳ Ｐゴシック" charset="-128"/>
              </a:endParaRPr>
            </a:p>
          </p:txBody>
        </p:sp>
        <p:sp>
          <p:nvSpPr>
            <p:cNvPr id="19537" name="TextBox 226"/>
            <p:cNvSpPr txBox="1">
              <a:spLocks noChangeArrowheads="1"/>
            </p:cNvSpPr>
            <p:nvPr/>
          </p:nvSpPr>
          <p:spPr bwMode="auto">
            <a:xfrm>
              <a:off x="4476398" y="2808018"/>
              <a:ext cx="1254309" cy="166992"/>
            </a:xfrm>
            <a:prstGeom prst="rect">
              <a:avLst/>
            </a:prstGeom>
            <a:noFill/>
            <a:ln w="9525">
              <a:noFill/>
              <a:miter lim="800000"/>
              <a:headEnd/>
              <a:tailEnd/>
            </a:ln>
          </p:spPr>
          <p:txBody>
            <a:bodyPr>
              <a:spAutoFit/>
            </a:bodyPr>
            <a:lstStyle/>
            <a:p>
              <a:pPr algn="ctr"/>
              <a:r>
                <a:rPr lang="en-US" i="0"/>
                <a:t>2</a:t>
              </a:r>
              <a:r>
                <a:rPr lang="en-US" i="0" baseline="30000"/>
                <a:t>ND</a:t>
              </a:r>
              <a:r>
                <a:rPr lang="en-US" i="0"/>
                <a:t> Dual LITER</a:t>
              </a:r>
            </a:p>
          </p:txBody>
        </p:sp>
      </p:grpSp>
      <p:sp>
        <p:nvSpPr>
          <p:cNvPr id="228" name="Right Arrow 227"/>
          <p:cNvSpPr/>
          <p:nvPr/>
        </p:nvSpPr>
        <p:spPr bwMode="auto">
          <a:xfrm>
            <a:off x="4432300" y="3911600"/>
            <a:ext cx="495300" cy="241300"/>
          </a:xfrm>
          <a:prstGeom prst="rightArrow">
            <a:avLst/>
          </a:prstGeom>
          <a:solidFill>
            <a:schemeClr val="bg2">
              <a:lumMod val="40000"/>
              <a:lumOff val="60000"/>
            </a:schemeClr>
          </a:solidFill>
          <a:ln w="15875" cap="flat" cmpd="sng" algn="ctr">
            <a:solidFill>
              <a:srgbClr val="FFFFFF"/>
            </a:solidFill>
            <a:prstDash val="solid"/>
            <a:round/>
            <a:headEnd type="none" w="med" len="med"/>
            <a:tailEnd type="triangle" w="med" len="med"/>
          </a:ln>
          <a:effectLst/>
        </p:spPr>
        <p:txBody>
          <a:bodyPr lIns="0" tIns="0" rIns="0" bIns="0"/>
          <a:lstStyle/>
          <a:p>
            <a:pPr>
              <a:spcBef>
                <a:spcPct val="20000"/>
              </a:spcBef>
              <a:buFontTx/>
              <a:buChar char="•"/>
              <a:defRPr/>
            </a:pPr>
            <a:endParaRPr lang="en-US" i="0">
              <a:latin typeface="Helvetica" charset="0"/>
              <a:ea typeface="ＭＳ Ｐゴシック" charset="-128"/>
              <a:cs typeface="ＭＳ Ｐゴシック" charset="-128"/>
            </a:endParaRPr>
          </a:p>
        </p:txBody>
      </p:sp>
      <p:grpSp>
        <p:nvGrpSpPr>
          <p:cNvPr id="27" name="Group 228"/>
          <p:cNvGrpSpPr>
            <a:grpSpLocks/>
          </p:cNvGrpSpPr>
          <p:nvPr/>
        </p:nvGrpSpPr>
        <p:grpSpPr bwMode="auto">
          <a:xfrm>
            <a:off x="3505200" y="2501900"/>
            <a:ext cx="1828800" cy="457200"/>
            <a:chOff x="4475726" y="2840653"/>
            <a:chExt cx="1289070" cy="375912"/>
          </a:xfrm>
        </p:grpSpPr>
        <p:sp>
          <p:nvSpPr>
            <p:cNvPr id="230" name="Rounded Rectangle 229"/>
            <p:cNvSpPr/>
            <p:nvPr/>
          </p:nvSpPr>
          <p:spPr bwMode="auto">
            <a:xfrm>
              <a:off x="4699675" y="2895474"/>
              <a:ext cx="888967" cy="279324"/>
            </a:xfrm>
            <a:prstGeom prst="roundRect">
              <a:avLst/>
            </a:prstGeom>
            <a:solidFill>
              <a:schemeClr val="accent5">
                <a:lumMod val="20000"/>
                <a:lumOff val="80000"/>
              </a:schemeClr>
            </a:solidFill>
            <a:ln w="15875" cap="flat" cmpd="sng" algn="ctr">
              <a:solidFill>
                <a:schemeClr val="tx1"/>
              </a:solidFill>
              <a:prstDash val="solid"/>
              <a:round/>
              <a:headEnd type="none" w="med" len="med"/>
              <a:tailEnd type="triangle" w="med" len="med"/>
            </a:ln>
            <a:effectLst/>
          </p:spPr>
          <p:txBody>
            <a:bodyPr lIns="0" tIns="0" rIns="0" bIns="0"/>
            <a:lstStyle/>
            <a:p>
              <a:pPr>
                <a:spcBef>
                  <a:spcPct val="20000"/>
                </a:spcBef>
                <a:buFontTx/>
                <a:buChar char="•"/>
                <a:defRPr/>
              </a:pPr>
              <a:endParaRPr lang="en-US" i="0">
                <a:latin typeface="Helvetica" charset="0"/>
                <a:ea typeface="ＭＳ Ｐゴシック" charset="-128"/>
                <a:cs typeface="ＭＳ Ｐゴシック" charset="-128"/>
              </a:endParaRPr>
            </a:p>
          </p:txBody>
        </p:sp>
        <p:sp>
          <p:nvSpPr>
            <p:cNvPr id="19535" name="TextBox 230"/>
            <p:cNvSpPr txBox="1">
              <a:spLocks noChangeArrowheads="1"/>
            </p:cNvSpPr>
            <p:nvPr/>
          </p:nvSpPr>
          <p:spPr bwMode="auto">
            <a:xfrm>
              <a:off x="4475726" y="2840653"/>
              <a:ext cx="1289070" cy="375912"/>
            </a:xfrm>
            <a:prstGeom prst="rect">
              <a:avLst/>
            </a:prstGeom>
            <a:noFill/>
            <a:ln w="9525">
              <a:noFill/>
              <a:miter lim="800000"/>
              <a:headEnd/>
              <a:tailEnd/>
            </a:ln>
          </p:spPr>
          <p:txBody>
            <a:bodyPr wrap="square">
              <a:spAutoFit/>
            </a:bodyPr>
            <a:lstStyle/>
            <a:p>
              <a:pPr algn="ctr"/>
              <a:r>
                <a:rPr lang="en-US" i="0" dirty="0" err="1"/>
                <a:t>Reflectometry</a:t>
              </a:r>
              <a:endParaRPr lang="en-US" i="0" dirty="0"/>
            </a:p>
            <a:p>
              <a:pPr algn="ctr"/>
              <a:r>
                <a:rPr lang="en-US" i="0" dirty="0"/>
                <a:t>16 </a:t>
              </a:r>
              <a:r>
                <a:rPr lang="en-US" i="0" dirty="0" err="1"/>
                <a:t>ch</a:t>
              </a:r>
              <a:r>
                <a:rPr lang="en-US" i="0" dirty="0"/>
                <a:t> </a:t>
              </a:r>
            </a:p>
          </p:txBody>
        </p:sp>
      </p:grpSp>
      <p:sp>
        <p:nvSpPr>
          <p:cNvPr id="232" name="Right Arrow 231"/>
          <p:cNvSpPr/>
          <p:nvPr/>
        </p:nvSpPr>
        <p:spPr bwMode="auto">
          <a:xfrm>
            <a:off x="5105400" y="2590800"/>
            <a:ext cx="355600" cy="266700"/>
          </a:xfrm>
          <a:prstGeom prst="rightArrow">
            <a:avLst/>
          </a:prstGeom>
          <a:solidFill>
            <a:schemeClr val="bg2">
              <a:lumMod val="40000"/>
              <a:lumOff val="60000"/>
            </a:schemeClr>
          </a:solidFill>
          <a:ln w="15875" cap="flat" cmpd="sng" algn="ctr">
            <a:solidFill>
              <a:srgbClr val="FFFFFF"/>
            </a:solidFill>
            <a:prstDash val="solid"/>
            <a:round/>
            <a:headEnd type="none" w="med" len="med"/>
            <a:tailEnd type="triangle" w="med" len="med"/>
          </a:ln>
          <a:effectLst/>
        </p:spPr>
        <p:txBody>
          <a:bodyPr lIns="0" tIns="0" rIns="0" bIns="0"/>
          <a:lstStyle/>
          <a:p>
            <a:pPr>
              <a:spcBef>
                <a:spcPct val="20000"/>
              </a:spcBef>
              <a:buFontTx/>
              <a:buChar char="•"/>
              <a:defRPr/>
            </a:pPr>
            <a:endParaRPr lang="en-US" i="0">
              <a:latin typeface="Helvetica" charset="0"/>
              <a:ea typeface="ＭＳ Ｐゴシック" charset="-128"/>
              <a:cs typeface="ＭＳ Ｐゴシック" charset="-128"/>
            </a:endParaRPr>
          </a:p>
        </p:txBody>
      </p:sp>
      <p:sp>
        <p:nvSpPr>
          <p:cNvPr id="131" name="Slide Number Placeholder 3"/>
          <p:cNvSpPr>
            <a:spLocks noGrp="1"/>
          </p:cNvSpPr>
          <p:nvPr>
            <p:ph type="sldNum" sz="quarter" idx="10"/>
          </p:nvPr>
        </p:nvSpPr>
        <p:spPr>
          <a:xfrm>
            <a:off x="8382000" y="6629400"/>
            <a:ext cx="762000" cy="152400"/>
          </a:xfrm>
        </p:spPr>
        <p:txBody>
          <a:bodyPr/>
          <a:lstStyle/>
          <a:p>
            <a:pPr algn="r">
              <a:defRPr/>
            </a:pPr>
            <a:fld id="{A506B19E-D41C-4447-AC82-EE4B73BE5054}" type="slidenum">
              <a:rPr lang="en-US" sz="900" i="0" smtClean="0"/>
              <a:pPr algn="r">
                <a:defRPr/>
              </a:pPr>
              <a:t>4</a:t>
            </a:fld>
            <a:endParaRPr lang="en-US" sz="900" i="0" dirty="0" smtClean="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Backup</a:t>
            </a:r>
            <a:endParaRPr lang="en-US" sz="3600" dirty="0"/>
          </a:p>
        </p:txBody>
      </p:sp>
      <p:sp>
        <p:nvSpPr>
          <p:cNvPr id="3" name="Slide Number Placeholder 2"/>
          <p:cNvSpPr>
            <a:spLocks noGrp="1"/>
          </p:cNvSpPr>
          <p:nvPr>
            <p:ph type="sldNum" sz="quarter" idx="12"/>
          </p:nvPr>
        </p:nvSpPr>
        <p:spPr/>
        <p:txBody>
          <a:bodyPr/>
          <a:lstStyle/>
          <a:p>
            <a:pPr>
              <a:defRPr/>
            </a:pPr>
            <a:fld id="{1DC8B568-6762-4453-AB0A-20A1577268AB}" type="slidenum">
              <a:rPr lang="en-US" smtClean="0"/>
              <a:pPr>
                <a:defRPr/>
              </a:pPr>
              <a:t>40</a:t>
            </a:fld>
            <a:endParaRPr lang="en-US"/>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43"/>
          <p:cNvSpPr>
            <a:spLocks noChangeArrowheads="1"/>
          </p:cNvSpPr>
          <p:nvPr/>
        </p:nvSpPr>
        <p:spPr bwMode="auto">
          <a:xfrm>
            <a:off x="0" y="38100"/>
            <a:ext cx="9144000" cy="889000"/>
          </a:xfrm>
          <a:prstGeom prst="rect">
            <a:avLst/>
          </a:prstGeom>
          <a:noFill/>
          <a:ln w="9525">
            <a:noFill/>
            <a:miter lim="800000"/>
            <a:headEnd/>
            <a:tailEnd/>
          </a:ln>
        </p:spPr>
        <p:txBody>
          <a:bodyPr anchor="ctr"/>
          <a:lstStyle/>
          <a:p>
            <a:pPr algn="ctr">
              <a:lnSpc>
                <a:spcPct val="80000"/>
              </a:lnSpc>
              <a:defRPr/>
            </a:pPr>
            <a:r>
              <a:rPr lang="en-US" sz="2800" i="0" dirty="0">
                <a:solidFill>
                  <a:srgbClr val="0000CC"/>
                </a:solidFill>
                <a:latin typeface="+mn-lt"/>
                <a:ea typeface="ＭＳ Ｐゴシック" pitchFamily="-108" charset="-128"/>
              </a:rPr>
              <a:t>NSTX Upgrade + follow-on upgrades will enable access to broad range of new ST regimes</a:t>
            </a:r>
            <a:endParaRPr lang="en-US" sz="2400" i="0" dirty="0">
              <a:solidFill>
                <a:srgbClr val="0000CC"/>
              </a:solidFill>
              <a:latin typeface="+mn-lt"/>
              <a:ea typeface="ＭＳ Ｐゴシック" pitchFamily="-108" charset="-128"/>
            </a:endParaRPr>
          </a:p>
        </p:txBody>
      </p:sp>
      <p:graphicFrame>
        <p:nvGraphicFramePr>
          <p:cNvPr id="105" name="Table 104"/>
          <p:cNvGraphicFramePr>
            <a:graphicFrameLocks noGrp="1"/>
          </p:cNvGraphicFramePr>
          <p:nvPr/>
        </p:nvGraphicFramePr>
        <p:xfrm>
          <a:off x="76200" y="1066800"/>
          <a:ext cx="7273859" cy="241447"/>
        </p:xfrm>
        <a:graphic>
          <a:graphicData uri="http://schemas.openxmlformats.org/drawingml/2006/table">
            <a:tbl>
              <a:tblPr/>
              <a:tblGrid>
                <a:gridCol w="567428"/>
                <a:gridCol w="745159"/>
                <a:gridCol w="745159"/>
                <a:gridCol w="745159"/>
                <a:gridCol w="745159"/>
                <a:gridCol w="745159"/>
                <a:gridCol w="745159"/>
                <a:gridCol w="745159"/>
                <a:gridCol w="745159"/>
                <a:gridCol w="745159"/>
              </a:tblGrid>
              <a:tr h="236395">
                <a:tc>
                  <a:txBody>
                    <a:bodyPr/>
                    <a:lstStyle/>
                    <a:p>
                      <a:pPr algn="ctr" fontAlgn="b"/>
                      <a:r>
                        <a:rPr lang="en-US" sz="1500" b="1" i="0" u="none" strike="noStrike" dirty="0">
                          <a:latin typeface="Verdana"/>
                        </a:rPr>
                        <a:t>2009</a:t>
                      </a:r>
                    </a:p>
                  </a:txBody>
                  <a:tcPr marL="12847" marR="12847" marT="12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1" i="0" u="none" strike="noStrike" dirty="0">
                          <a:latin typeface="Verdana"/>
                        </a:rPr>
                        <a:t>2010</a:t>
                      </a:r>
                    </a:p>
                  </a:txBody>
                  <a:tcPr marL="12847" marR="12847" marT="12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1" i="0" u="none" strike="noStrike">
                          <a:latin typeface="Verdana"/>
                        </a:rPr>
                        <a:t>2011</a:t>
                      </a:r>
                    </a:p>
                  </a:txBody>
                  <a:tcPr marL="12847" marR="12847" marT="12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1" i="0" u="none" strike="noStrike" dirty="0">
                          <a:latin typeface="Verdana"/>
                        </a:rPr>
                        <a:t>2012</a:t>
                      </a:r>
                    </a:p>
                  </a:txBody>
                  <a:tcPr marL="12847" marR="12847" marT="12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1" i="0" u="none" strike="noStrike" dirty="0">
                          <a:latin typeface="Verdana"/>
                        </a:rPr>
                        <a:t>2013</a:t>
                      </a:r>
                    </a:p>
                  </a:txBody>
                  <a:tcPr marL="12847" marR="12847" marT="12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1" i="0" u="none" strike="noStrike">
                          <a:latin typeface="Verdana"/>
                        </a:rPr>
                        <a:t>2014</a:t>
                      </a:r>
                    </a:p>
                  </a:txBody>
                  <a:tcPr marL="12847" marR="12847" marT="12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1" i="0" u="none" strike="noStrike">
                          <a:latin typeface="Verdana"/>
                        </a:rPr>
                        <a:t>2015</a:t>
                      </a:r>
                    </a:p>
                  </a:txBody>
                  <a:tcPr marL="12847" marR="12847" marT="12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1" i="0" u="none" strike="noStrike">
                          <a:latin typeface="Verdana"/>
                        </a:rPr>
                        <a:t>2016</a:t>
                      </a:r>
                    </a:p>
                  </a:txBody>
                  <a:tcPr marL="12847" marR="12847" marT="12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1" i="0" u="none" strike="noStrike" dirty="0">
                          <a:latin typeface="Verdana"/>
                        </a:rPr>
                        <a:t>2017</a:t>
                      </a:r>
                    </a:p>
                  </a:txBody>
                  <a:tcPr marL="12847" marR="12847" marT="12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1" i="0" u="none" strike="noStrike" dirty="0">
                          <a:latin typeface="Verdana"/>
                        </a:rPr>
                        <a:t>2018</a:t>
                      </a:r>
                    </a:p>
                  </a:txBody>
                  <a:tcPr marL="12847" marR="12847" marT="12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57375" name="TextBox 26"/>
          <p:cNvSpPr txBox="1">
            <a:spLocks noChangeArrowheads="1"/>
          </p:cNvSpPr>
          <p:nvPr/>
        </p:nvSpPr>
        <p:spPr bwMode="auto">
          <a:xfrm>
            <a:off x="50800" y="1447800"/>
            <a:ext cx="1905000" cy="307777"/>
          </a:xfrm>
          <a:prstGeom prst="rect">
            <a:avLst/>
          </a:prstGeom>
          <a:solidFill>
            <a:schemeClr val="accent1">
              <a:lumMod val="20000"/>
              <a:lumOff val="80000"/>
            </a:schemeClr>
          </a:solidFill>
          <a:ln w="12700">
            <a:solidFill>
              <a:schemeClr val="tx1"/>
            </a:solidFill>
            <a:miter lim="800000"/>
            <a:headEnd/>
            <a:tailEnd/>
          </a:ln>
        </p:spPr>
        <p:txBody>
          <a:bodyPr tIns="0" bIns="0">
            <a:spAutoFit/>
          </a:bodyPr>
          <a:lstStyle/>
          <a:p>
            <a:pPr algn="ctr">
              <a:defRPr/>
            </a:pPr>
            <a:r>
              <a:rPr lang="en-US" sz="2000" i="0" dirty="0">
                <a:latin typeface="Arial" charset="0"/>
                <a:ea typeface="ＭＳ Ｐゴシック" pitchFamily="-108" charset="-128"/>
              </a:rPr>
              <a:t>1 MA Plasma</a:t>
            </a:r>
          </a:p>
        </p:txBody>
      </p:sp>
      <p:sp>
        <p:nvSpPr>
          <p:cNvPr id="57376" name="TextBox 26"/>
          <p:cNvSpPr txBox="1">
            <a:spLocks noChangeArrowheads="1"/>
          </p:cNvSpPr>
          <p:nvPr/>
        </p:nvSpPr>
        <p:spPr bwMode="auto">
          <a:xfrm>
            <a:off x="3860800" y="1447800"/>
            <a:ext cx="3505200" cy="307777"/>
          </a:xfrm>
          <a:prstGeom prst="rect">
            <a:avLst/>
          </a:prstGeom>
          <a:solidFill>
            <a:schemeClr val="accent1">
              <a:lumMod val="20000"/>
              <a:lumOff val="80000"/>
            </a:schemeClr>
          </a:solidFill>
          <a:ln w="12700">
            <a:solidFill>
              <a:schemeClr val="tx1"/>
            </a:solidFill>
            <a:miter lim="800000"/>
            <a:headEnd/>
            <a:tailEnd/>
          </a:ln>
        </p:spPr>
        <p:txBody>
          <a:bodyPr tIns="0" bIns="0">
            <a:spAutoFit/>
          </a:bodyPr>
          <a:lstStyle/>
          <a:p>
            <a:pPr algn="ctr">
              <a:defRPr/>
            </a:pPr>
            <a:r>
              <a:rPr lang="en-US" sz="2000" i="0" dirty="0">
                <a:latin typeface="Arial" charset="0"/>
                <a:ea typeface="ＭＳ Ｐゴシック" pitchFamily="-108" charset="-128"/>
              </a:rPr>
              <a:t>1.5 </a:t>
            </a:r>
            <a:r>
              <a:rPr lang="en-US" sz="2000" i="0" dirty="0">
                <a:latin typeface="Arial" charset="0"/>
                <a:ea typeface="ＭＳ Ｐゴシック" pitchFamily="-108" charset="-128"/>
                <a:sym typeface="Wingdings" pitchFamily="2" charset="2"/>
              </a:rPr>
              <a:t> </a:t>
            </a:r>
            <a:r>
              <a:rPr lang="en-US" sz="2000" i="0" dirty="0">
                <a:latin typeface="Arial" charset="0"/>
                <a:ea typeface="ＭＳ Ｐゴシック" pitchFamily="-108" charset="-128"/>
              </a:rPr>
              <a:t>2 MA Plasma</a:t>
            </a:r>
          </a:p>
        </p:txBody>
      </p:sp>
      <p:grpSp>
        <p:nvGrpSpPr>
          <p:cNvPr id="2" name="Group 15"/>
          <p:cNvGrpSpPr>
            <a:grpSpLocks/>
          </p:cNvGrpSpPr>
          <p:nvPr/>
        </p:nvGrpSpPr>
        <p:grpSpPr bwMode="auto">
          <a:xfrm>
            <a:off x="227013" y="3098799"/>
            <a:ext cx="1318929" cy="1265429"/>
            <a:chOff x="7669213" y="2667000"/>
            <a:chExt cx="1318569" cy="1264776"/>
          </a:xfrm>
        </p:grpSpPr>
        <p:sp>
          <p:nvSpPr>
            <p:cNvPr id="27760" name="Text Box 12"/>
            <p:cNvSpPr txBox="1">
              <a:spLocks noChangeArrowheads="1"/>
            </p:cNvSpPr>
            <p:nvPr/>
          </p:nvSpPr>
          <p:spPr bwMode="auto">
            <a:xfrm>
              <a:off x="7739063" y="3670301"/>
              <a:ext cx="1248719" cy="261475"/>
            </a:xfrm>
            <a:prstGeom prst="rect">
              <a:avLst/>
            </a:prstGeom>
            <a:noFill/>
            <a:ln w="15875">
              <a:noFill/>
              <a:miter lim="800000"/>
              <a:headEnd/>
              <a:tailEnd/>
            </a:ln>
          </p:spPr>
          <p:txBody>
            <a:bodyPr wrap="none" bIns="0">
              <a:spAutoFit/>
            </a:bodyPr>
            <a:lstStyle/>
            <a:p>
              <a:r>
                <a:rPr lang="en-US" sz="1400" i="0" dirty="0"/>
                <a:t>“Snowflake”</a:t>
              </a:r>
            </a:p>
          </p:txBody>
        </p:sp>
        <p:pic>
          <p:nvPicPr>
            <p:cNvPr id="27761" name="Picture 6"/>
            <p:cNvPicPr>
              <a:picLocks noChangeAspect="1" noChangeArrowheads="1"/>
            </p:cNvPicPr>
            <p:nvPr/>
          </p:nvPicPr>
          <p:blipFill>
            <a:blip r:embed="rId3" cstate="print"/>
            <a:srcRect/>
            <a:stretch>
              <a:fillRect/>
            </a:stretch>
          </p:blipFill>
          <p:spPr bwMode="auto">
            <a:xfrm>
              <a:off x="7669213" y="2667000"/>
              <a:ext cx="1274762" cy="1047750"/>
            </a:xfrm>
            <a:prstGeom prst="rect">
              <a:avLst/>
            </a:prstGeom>
            <a:noFill/>
            <a:ln w="9525">
              <a:noFill/>
              <a:miter lim="800000"/>
              <a:headEnd/>
              <a:tailEnd/>
            </a:ln>
          </p:spPr>
        </p:pic>
      </p:grpSp>
      <p:sp>
        <p:nvSpPr>
          <p:cNvPr id="27678" name="Oval 19"/>
          <p:cNvSpPr>
            <a:spLocks noChangeArrowheads="1"/>
          </p:cNvSpPr>
          <p:nvPr/>
        </p:nvSpPr>
        <p:spPr bwMode="auto">
          <a:xfrm>
            <a:off x="5005388" y="1989138"/>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pPr>
            <a:endParaRPr lang="en-US" sz="2800" i="0"/>
          </a:p>
        </p:txBody>
      </p:sp>
      <p:sp>
        <p:nvSpPr>
          <p:cNvPr id="27679" name="Rectangle 20"/>
          <p:cNvSpPr>
            <a:spLocks noChangeArrowheads="1"/>
          </p:cNvSpPr>
          <p:nvPr/>
        </p:nvSpPr>
        <p:spPr bwMode="auto">
          <a:xfrm>
            <a:off x="5099050" y="1858963"/>
            <a:ext cx="2749550" cy="264672"/>
          </a:xfrm>
          <a:prstGeom prst="rect">
            <a:avLst/>
          </a:prstGeom>
          <a:noFill/>
          <a:ln w="9525">
            <a:noFill/>
            <a:miter lim="800000"/>
            <a:headEnd/>
            <a:tailEnd/>
          </a:ln>
        </p:spPr>
        <p:txBody>
          <a:bodyPr lIns="91423" tIns="45712" rIns="91423" bIns="45712">
            <a:spAutoFit/>
          </a:bodyPr>
          <a:lstStyle/>
          <a:p>
            <a:pPr defTabSz="912813" eaLnBrk="0" hangingPunct="0">
              <a:lnSpc>
                <a:spcPct val="70000"/>
              </a:lnSpc>
            </a:pPr>
            <a:r>
              <a:rPr lang="en-US" sz="1600" i="0">
                <a:latin typeface="Arial Narrow" pitchFamily="34" charset="0"/>
              </a:rPr>
              <a:t>1 MW ECH/EBW</a:t>
            </a:r>
            <a:endParaRPr lang="en-US" sz="1100" i="0">
              <a:latin typeface="Arial Narrow" pitchFamily="34" charset="0"/>
            </a:endParaRPr>
          </a:p>
        </p:txBody>
      </p:sp>
      <p:sp>
        <p:nvSpPr>
          <p:cNvPr id="27680" name="Oval 19"/>
          <p:cNvSpPr>
            <a:spLocks noChangeArrowheads="1"/>
          </p:cNvSpPr>
          <p:nvPr/>
        </p:nvSpPr>
        <p:spPr bwMode="auto">
          <a:xfrm>
            <a:off x="5424488" y="2382838"/>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pPr>
            <a:endParaRPr lang="en-US" sz="2800" i="0"/>
          </a:p>
        </p:txBody>
      </p:sp>
      <p:sp>
        <p:nvSpPr>
          <p:cNvPr id="27681" name="Rectangle 20"/>
          <p:cNvSpPr>
            <a:spLocks noChangeArrowheads="1"/>
          </p:cNvSpPr>
          <p:nvPr/>
        </p:nvSpPr>
        <p:spPr bwMode="auto">
          <a:xfrm>
            <a:off x="5556250" y="2239963"/>
            <a:ext cx="1377950" cy="437027"/>
          </a:xfrm>
          <a:prstGeom prst="rect">
            <a:avLst/>
          </a:prstGeom>
          <a:noFill/>
          <a:ln w="9525">
            <a:noFill/>
            <a:miter lim="800000"/>
            <a:headEnd/>
            <a:tailEnd/>
          </a:ln>
        </p:spPr>
        <p:txBody>
          <a:bodyPr lIns="91423" tIns="45712" rIns="91423" bIns="45712">
            <a:spAutoFit/>
          </a:bodyPr>
          <a:lstStyle/>
          <a:p>
            <a:pPr defTabSz="912813" eaLnBrk="0" hangingPunct="0">
              <a:lnSpc>
                <a:spcPct val="70000"/>
              </a:lnSpc>
            </a:pPr>
            <a:r>
              <a:rPr lang="en-US" sz="1600" i="0">
                <a:latin typeface="Arial Narrow" pitchFamily="34" charset="0"/>
              </a:rPr>
              <a:t>Long–pulse</a:t>
            </a:r>
          </a:p>
          <a:p>
            <a:pPr defTabSz="912813" eaLnBrk="0" hangingPunct="0">
              <a:lnSpc>
                <a:spcPct val="70000"/>
              </a:lnSpc>
            </a:pPr>
            <a:r>
              <a:rPr lang="en-US" sz="1600" i="0">
                <a:latin typeface="Arial Narrow" pitchFamily="34" charset="0"/>
              </a:rPr>
              <a:t>Divertor</a:t>
            </a:r>
            <a:endParaRPr lang="en-US" sz="1100" i="0">
              <a:latin typeface="Arial Narrow" pitchFamily="34" charset="0"/>
            </a:endParaRPr>
          </a:p>
        </p:txBody>
      </p:sp>
      <p:sp>
        <p:nvSpPr>
          <p:cNvPr id="27682" name="Oval 19"/>
          <p:cNvSpPr>
            <a:spLocks noChangeArrowheads="1"/>
          </p:cNvSpPr>
          <p:nvPr/>
        </p:nvSpPr>
        <p:spPr bwMode="auto">
          <a:xfrm>
            <a:off x="5773738" y="3878263"/>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pPr>
            <a:endParaRPr lang="en-US" sz="3600" i="0"/>
          </a:p>
        </p:txBody>
      </p:sp>
      <p:sp>
        <p:nvSpPr>
          <p:cNvPr id="27683" name="Rectangle 20"/>
          <p:cNvSpPr>
            <a:spLocks noChangeArrowheads="1"/>
          </p:cNvSpPr>
          <p:nvPr/>
        </p:nvSpPr>
        <p:spPr bwMode="auto">
          <a:xfrm>
            <a:off x="5895975" y="3841750"/>
            <a:ext cx="1508125" cy="437027"/>
          </a:xfrm>
          <a:prstGeom prst="rect">
            <a:avLst/>
          </a:prstGeom>
          <a:noFill/>
          <a:ln w="9525">
            <a:noFill/>
            <a:miter lim="800000"/>
            <a:headEnd/>
            <a:tailEnd/>
          </a:ln>
        </p:spPr>
        <p:txBody>
          <a:bodyPr lIns="91423" tIns="45712" rIns="91423" bIns="45712">
            <a:spAutoFit/>
          </a:bodyPr>
          <a:lstStyle/>
          <a:p>
            <a:pPr defTabSz="912813" eaLnBrk="0" hangingPunct="0">
              <a:lnSpc>
                <a:spcPct val="70000"/>
              </a:lnSpc>
            </a:pPr>
            <a:r>
              <a:rPr lang="en-US" sz="1600" i="0">
                <a:latin typeface="Arial Narrow" pitchFamily="34" charset="0"/>
              </a:rPr>
              <a:t>NCC </a:t>
            </a:r>
          </a:p>
          <a:p>
            <a:pPr defTabSz="912813" eaLnBrk="0" hangingPunct="0">
              <a:lnSpc>
                <a:spcPct val="70000"/>
              </a:lnSpc>
            </a:pPr>
            <a:r>
              <a:rPr lang="en-US" sz="1600" i="0">
                <a:latin typeface="Arial Narrow" pitchFamily="34" charset="0"/>
              </a:rPr>
              <a:t>Upgrade </a:t>
            </a:r>
            <a:endParaRPr lang="en-US" sz="1100" i="0">
              <a:latin typeface="Arial Narrow" pitchFamily="34" charset="0"/>
            </a:endParaRPr>
          </a:p>
        </p:txBody>
      </p:sp>
      <p:sp>
        <p:nvSpPr>
          <p:cNvPr id="27684" name="Oval 19"/>
          <p:cNvSpPr>
            <a:spLocks noChangeArrowheads="1"/>
          </p:cNvSpPr>
          <p:nvPr/>
        </p:nvSpPr>
        <p:spPr bwMode="auto">
          <a:xfrm>
            <a:off x="261938" y="1900238"/>
            <a:ext cx="136525" cy="136525"/>
          </a:xfrm>
          <a:prstGeom prst="ellipse">
            <a:avLst/>
          </a:prstGeom>
          <a:solidFill>
            <a:schemeClr val="tx1"/>
          </a:solidFill>
          <a:ln w="38100">
            <a:solidFill>
              <a:schemeClr val="tx1"/>
            </a:solidFill>
            <a:round/>
            <a:headEnd/>
            <a:tailEnd/>
          </a:ln>
        </p:spPr>
        <p:txBody>
          <a:bodyPr wrap="none" anchor="ctr"/>
          <a:lstStyle/>
          <a:p>
            <a:pPr algn="ctr"/>
            <a:endParaRPr lang="en-US" sz="2800" i="0">
              <a:latin typeface="Arial Narrow" pitchFamily="34" charset="0"/>
            </a:endParaRPr>
          </a:p>
        </p:txBody>
      </p:sp>
      <p:sp>
        <p:nvSpPr>
          <p:cNvPr id="27685" name="Rectangle 20"/>
          <p:cNvSpPr>
            <a:spLocks noChangeArrowheads="1"/>
          </p:cNvSpPr>
          <p:nvPr/>
        </p:nvSpPr>
        <p:spPr bwMode="auto">
          <a:xfrm>
            <a:off x="387350" y="1795463"/>
            <a:ext cx="2749550" cy="338538"/>
          </a:xfrm>
          <a:prstGeom prst="rect">
            <a:avLst/>
          </a:prstGeom>
          <a:noFill/>
          <a:ln w="9525">
            <a:noFill/>
            <a:miter lim="800000"/>
            <a:headEnd/>
            <a:tailEnd/>
          </a:ln>
        </p:spPr>
        <p:txBody>
          <a:bodyPr lIns="91423" tIns="45712" rIns="91423" bIns="45712">
            <a:spAutoFit/>
          </a:bodyPr>
          <a:lstStyle/>
          <a:p>
            <a:pPr defTabSz="912813" eaLnBrk="0" hangingPunct="0"/>
            <a:r>
              <a:rPr lang="en-US" sz="1600" i="0">
                <a:latin typeface="Arial Narrow" pitchFamily="34" charset="0"/>
              </a:rPr>
              <a:t>HHFW Upgrade</a:t>
            </a:r>
            <a:endParaRPr lang="en-US" sz="1100" i="0">
              <a:latin typeface="Arial Narrow" pitchFamily="34" charset="0"/>
            </a:endParaRPr>
          </a:p>
        </p:txBody>
      </p:sp>
      <p:sp>
        <p:nvSpPr>
          <p:cNvPr id="27686" name="Oval 19"/>
          <p:cNvSpPr>
            <a:spLocks noChangeArrowheads="1"/>
          </p:cNvSpPr>
          <p:nvPr/>
        </p:nvSpPr>
        <p:spPr bwMode="auto">
          <a:xfrm>
            <a:off x="795338" y="2332038"/>
            <a:ext cx="136525" cy="136525"/>
          </a:xfrm>
          <a:prstGeom prst="ellipse">
            <a:avLst/>
          </a:prstGeom>
          <a:solidFill>
            <a:schemeClr val="tx1"/>
          </a:solidFill>
          <a:ln w="38100">
            <a:solidFill>
              <a:schemeClr val="tx1"/>
            </a:solidFill>
            <a:round/>
            <a:headEnd/>
            <a:tailEnd/>
          </a:ln>
        </p:spPr>
        <p:txBody>
          <a:bodyPr wrap="none" anchor="ctr"/>
          <a:lstStyle/>
          <a:p>
            <a:pPr algn="ctr"/>
            <a:endParaRPr lang="en-US" sz="2800" i="0">
              <a:latin typeface="Arial Narrow" pitchFamily="34" charset="0"/>
            </a:endParaRPr>
          </a:p>
        </p:txBody>
      </p:sp>
      <p:sp>
        <p:nvSpPr>
          <p:cNvPr id="27687" name="Rectangle 20"/>
          <p:cNvSpPr>
            <a:spLocks noChangeArrowheads="1"/>
          </p:cNvSpPr>
          <p:nvPr/>
        </p:nvSpPr>
        <p:spPr bwMode="auto">
          <a:xfrm>
            <a:off x="920750" y="2201863"/>
            <a:ext cx="2749550" cy="338538"/>
          </a:xfrm>
          <a:prstGeom prst="rect">
            <a:avLst/>
          </a:prstGeom>
          <a:noFill/>
          <a:ln w="9525">
            <a:noFill/>
            <a:miter lim="800000"/>
            <a:headEnd/>
            <a:tailEnd/>
          </a:ln>
        </p:spPr>
        <p:txBody>
          <a:bodyPr lIns="91423" tIns="45712" rIns="91423" bIns="45712">
            <a:spAutoFit/>
          </a:bodyPr>
          <a:lstStyle/>
          <a:p>
            <a:pPr defTabSz="912813" eaLnBrk="0" hangingPunct="0"/>
            <a:r>
              <a:rPr lang="en-US" sz="1600" i="0">
                <a:latin typeface="Arial Narrow" pitchFamily="34" charset="0"/>
              </a:rPr>
              <a:t>LLD</a:t>
            </a:r>
            <a:endParaRPr lang="en-US" sz="1100" i="0">
              <a:latin typeface="Arial Narrow" pitchFamily="34" charset="0"/>
            </a:endParaRPr>
          </a:p>
        </p:txBody>
      </p:sp>
      <p:sp>
        <p:nvSpPr>
          <p:cNvPr id="27688" name="Oval 19"/>
          <p:cNvSpPr>
            <a:spLocks noChangeArrowheads="1"/>
          </p:cNvSpPr>
          <p:nvPr/>
        </p:nvSpPr>
        <p:spPr bwMode="auto">
          <a:xfrm>
            <a:off x="1620838" y="2332038"/>
            <a:ext cx="136525" cy="136525"/>
          </a:xfrm>
          <a:prstGeom prst="ellipse">
            <a:avLst/>
          </a:prstGeom>
          <a:solidFill>
            <a:schemeClr val="tx1"/>
          </a:solidFill>
          <a:ln w="38100">
            <a:solidFill>
              <a:schemeClr val="tx1"/>
            </a:solidFill>
            <a:round/>
            <a:headEnd/>
            <a:tailEnd/>
          </a:ln>
        </p:spPr>
        <p:txBody>
          <a:bodyPr wrap="none" anchor="ctr"/>
          <a:lstStyle/>
          <a:p>
            <a:pPr algn="ctr"/>
            <a:endParaRPr lang="en-US" sz="2800" i="0">
              <a:latin typeface="Arial Narrow" pitchFamily="34" charset="0"/>
            </a:endParaRPr>
          </a:p>
        </p:txBody>
      </p:sp>
      <p:sp>
        <p:nvSpPr>
          <p:cNvPr id="27689" name="Oval 19"/>
          <p:cNvSpPr>
            <a:spLocks noChangeArrowheads="1"/>
          </p:cNvSpPr>
          <p:nvPr/>
        </p:nvSpPr>
        <p:spPr bwMode="auto">
          <a:xfrm>
            <a:off x="350838" y="2674938"/>
            <a:ext cx="136525" cy="136525"/>
          </a:xfrm>
          <a:prstGeom prst="ellipse">
            <a:avLst/>
          </a:prstGeom>
          <a:solidFill>
            <a:schemeClr val="tx1"/>
          </a:solidFill>
          <a:ln w="38100">
            <a:solidFill>
              <a:schemeClr val="tx1"/>
            </a:solidFill>
            <a:round/>
            <a:headEnd/>
            <a:tailEnd/>
          </a:ln>
        </p:spPr>
        <p:txBody>
          <a:bodyPr wrap="none" anchor="ctr"/>
          <a:lstStyle/>
          <a:p>
            <a:pPr algn="ctr"/>
            <a:endParaRPr lang="en-US" sz="2800" i="0">
              <a:latin typeface="Arial Narrow" pitchFamily="34" charset="0"/>
            </a:endParaRPr>
          </a:p>
        </p:txBody>
      </p:sp>
      <p:sp>
        <p:nvSpPr>
          <p:cNvPr id="27690" name="Rectangle 20"/>
          <p:cNvSpPr>
            <a:spLocks noChangeArrowheads="1"/>
          </p:cNvSpPr>
          <p:nvPr/>
        </p:nvSpPr>
        <p:spPr bwMode="auto">
          <a:xfrm>
            <a:off x="438150" y="2557463"/>
            <a:ext cx="2216150" cy="338538"/>
          </a:xfrm>
          <a:prstGeom prst="rect">
            <a:avLst/>
          </a:prstGeom>
          <a:noFill/>
          <a:ln w="9525">
            <a:noFill/>
            <a:miter lim="800000"/>
            <a:headEnd/>
            <a:tailEnd/>
          </a:ln>
        </p:spPr>
        <p:txBody>
          <a:bodyPr lIns="91423" tIns="45712" rIns="91423" bIns="45712">
            <a:spAutoFit/>
          </a:bodyPr>
          <a:lstStyle/>
          <a:p>
            <a:pPr defTabSz="912813" eaLnBrk="0" hangingPunct="0"/>
            <a:r>
              <a:rPr lang="en-US" sz="1600" i="0">
                <a:latin typeface="Arial Narrow" pitchFamily="34" charset="0"/>
              </a:rPr>
              <a:t>CHI Control Coils</a:t>
            </a:r>
            <a:endParaRPr lang="en-US" sz="1100" i="0">
              <a:latin typeface="Arial Narrow" pitchFamily="34" charset="0"/>
            </a:endParaRPr>
          </a:p>
        </p:txBody>
      </p:sp>
      <p:sp>
        <p:nvSpPr>
          <p:cNvPr id="27691" name="Oval 19"/>
          <p:cNvSpPr>
            <a:spLocks noChangeArrowheads="1"/>
          </p:cNvSpPr>
          <p:nvPr/>
        </p:nvSpPr>
        <p:spPr bwMode="auto">
          <a:xfrm>
            <a:off x="4618038" y="2840038"/>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pPr>
            <a:endParaRPr lang="en-US" sz="2800" i="0"/>
          </a:p>
        </p:txBody>
      </p:sp>
      <p:sp>
        <p:nvSpPr>
          <p:cNvPr id="27692" name="Rectangle 20"/>
          <p:cNvSpPr>
            <a:spLocks noChangeArrowheads="1"/>
          </p:cNvSpPr>
          <p:nvPr/>
        </p:nvSpPr>
        <p:spPr bwMode="auto">
          <a:xfrm>
            <a:off x="4057650" y="2589213"/>
            <a:ext cx="1390650" cy="264672"/>
          </a:xfrm>
          <a:prstGeom prst="rect">
            <a:avLst/>
          </a:prstGeom>
          <a:noFill/>
          <a:ln w="9525">
            <a:noFill/>
            <a:miter lim="800000"/>
            <a:headEnd/>
            <a:tailEnd/>
          </a:ln>
        </p:spPr>
        <p:txBody>
          <a:bodyPr lIns="91423" tIns="45712" rIns="91423" bIns="45712">
            <a:spAutoFit/>
          </a:bodyPr>
          <a:lstStyle/>
          <a:p>
            <a:pPr defTabSz="912813" eaLnBrk="0" hangingPunct="0">
              <a:lnSpc>
                <a:spcPct val="70000"/>
              </a:lnSpc>
            </a:pPr>
            <a:r>
              <a:rPr lang="en-US" sz="1600" i="0">
                <a:latin typeface="Arial Narrow" pitchFamily="34" charset="0"/>
              </a:rPr>
              <a:t>0.5 MA CHI</a:t>
            </a:r>
            <a:endParaRPr lang="en-US" sz="1100" i="0">
              <a:latin typeface="Arial Narrow" pitchFamily="34" charset="0"/>
            </a:endParaRPr>
          </a:p>
        </p:txBody>
      </p:sp>
      <p:sp>
        <p:nvSpPr>
          <p:cNvPr id="27693" name="Oval 19"/>
          <p:cNvSpPr>
            <a:spLocks noChangeArrowheads="1"/>
          </p:cNvSpPr>
          <p:nvPr/>
        </p:nvSpPr>
        <p:spPr bwMode="auto">
          <a:xfrm>
            <a:off x="4884738" y="3182938"/>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pPr>
            <a:endParaRPr lang="en-US" sz="2800" i="0"/>
          </a:p>
        </p:txBody>
      </p:sp>
      <p:sp>
        <p:nvSpPr>
          <p:cNvPr id="27694" name="Rectangle 20"/>
          <p:cNvSpPr>
            <a:spLocks noChangeArrowheads="1"/>
          </p:cNvSpPr>
          <p:nvPr/>
        </p:nvSpPr>
        <p:spPr bwMode="auto">
          <a:xfrm>
            <a:off x="4133850" y="3159125"/>
            <a:ext cx="819150" cy="609381"/>
          </a:xfrm>
          <a:prstGeom prst="rect">
            <a:avLst/>
          </a:prstGeom>
          <a:noFill/>
          <a:ln w="9525">
            <a:noFill/>
            <a:miter lim="800000"/>
            <a:headEnd/>
            <a:tailEnd/>
          </a:ln>
        </p:spPr>
        <p:txBody>
          <a:bodyPr wrap="square" lIns="91423" tIns="45712" rIns="91423" bIns="45712">
            <a:spAutoFit/>
          </a:bodyPr>
          <a:lstStyle/>
          <a:p>
            <a:pPr defTabSz="912813" eaLnBrk="0" hangingPunct="0">
              <a:lnSpc>
                <a:spcPct val="70000"/>
              </a:lnSpc>
            </a:pPr>
            <a:r>
              <a:rPr lang="en-US" sz="1600" i="0" dirty="0">
                <a:latin typeface="Arial Narrow" pitchFamily="34" charset="0"/>
              </a:rPr>
              <a:t>0.5 MA Plasma Gun</a:t>
            </a:r>
            <a:endParaRPr lang="en-US" sz="1100" i="0" dirty="0">
              <a:latin typeface="Arial Narrow" pitchFamily="34" charset="0"/>
            </a:endParaRPr>
          </a:p>
        </p:txBody>
      </p:sp>
      <p:sp>
        <p:nvSpPr>
          <p:cNvPr id="27695" name="Oval 19"/>
          <p:cNvSpPr>
            <a:spLocks noChangeArrowheads="1"/>
          </p:cNvSpPr>
          <p:nvPr/>
        </p:nvSpPr>
        <p:spPr bwMode="auto">
          <a:xfrm>
            <a:off x="5526088" y="3017838"/>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pPr>
            <a:endParaRPr lang="en-US" sz="2800" i="0"/>
          </a:p>
        </p:txBody>
      </p:sp>
      <p:sp>
        <p:nvSpPr>
          <p:cNvPr id="27696" name="Rectangle 20"/>
          <p:cNvSpPr>
            <a:spLocks noChangeArrowheads="1"/>
          </p:cNvSpPr>
          <p:nvPr/>
        </p:nvSpPr>
        <p:spPr bwMode="auto">
          <a:xfrm>
            <a:off x="5632450" y="2951163"/>
            <a:ext cx="1009650" cy="609381"/>
          </a:xfrm>
          <a:prstGeom prst="rect">
            <a:avLst/>
          </a:prstGeom>
          <a:noFill/>
          <a:ln w="9525">
            <a:noFill/>
            <a:miter lim="800000"/>
            <a:headEnd/>
            <a:tailEnd/>
          </a:ln>
        </p:spPr>
        <p:txBody>
          <a:bodyPr lIns="91423" tIns="45712" rIns="91423" bIns="45712">
            <a:spAutoFit/>
          </a:bodyPr>
          <a:lstStyle/>
          <a:p>
            <a:pPr defTabSz="912813" eaLnBrk="0" hangingPunct="0">
              <a:lnSpc>
                <a:spcPct val="70000"/>
              </a:lnSpc>
            </a:pPr>
            <a:r>
              <a:rPr lang="en-US" sz="1600" i="0">
                <a:latin typeface="Arial Narrow" pitchFamily="34" charset="0"/>
              </a:rPr>
              <a:t>1 MA CHI / Plasma Gun</a:t>
            </a:r>
            <a:endParaRPr lang="en-US" sz="1100" i="0">
              <a:latin typeface="Arial Narrow" pitchFamily="34" charset="0"/>
            </a:endParaRPr>
          </a:p>
        </p:txBody>
      </p:sp>
      <p:sp>
        <p:nvSpPr>
          <p:cNvPr id="27697" name="Rectangle 104"/>
          <p:cNvSpPr>
            <a:spLocks noChangeArrowheads="1"/>
          </p:cNvSpPr>
          <p:nvPr/>
        </p:nvSpPr>
        <p:spPr bwMode="auto">
          <a:xfrm>
            <a:off x="1981200" y="1752600"/>
            <a:ext cx="1879600" cy="4787900"/>
          </a:xfrm>
          <a:prstGeom prst="rect">
            <a:avLst/>
          </a:prstGeom>
          <a:solidFill>
            <a:srgbClr val="FFFFCD"/>
          </a:solidFill>
          <a:ln w="15875">
            <a:solidFill>
              <a:schemeClr val="tx1"/>
            </a:solidFill>
            <a:round/>
            <a:headEnd/>
            <a:tailEnd type="triangle" w="med" len="med"/>
          </a:ln>
        </p:spPr>
        <p:txBody>
          <a:bodyPr lIns="0" tIns="0" rIns="0" bIns="0"/>
          <a:lstStyle/>
          <a:p>
            <a:endParaRPr lang="en-US"/>
          </a:p>
        </p:txBody>
      </p:sp>
      <p:sp>
        <p:nvSpPr>
          <p:cNvPr id="27698" name="Oval 19"/>
          <p:cNvSpPr>
            <a:spLocks noChangeArrowheads="1"/>
          </p:cNvSpPr>
          <p:nvPr/>
        </p:nvSpPr>
        <p:spPr bwMode="auto">
          <a:xfrm>
            <a:off x="3640138" y="1849438"/>
            <a:ext cx="136525" cy="136525"/>
          </a:xfrm>
          <a:prstGeom prst="ellipse">
            <a:avLst/>
          </a:prstGeom>
          <a:solidFill>
            <a:schemeClr val="tx1"/>
          </a:solidFill>
          <a:ln w="38100">
            <a:solidFill>
              <a:schemeClr val="tx1"/>
            </a:solidFill>
            <a:round/>
            <a:headEnd/>
            <a:tailEnd/>
          </a:ln>
        </p:spPr>
        <p:txBody>
          <a:bodyPr wrap="none" anchor="ctr"/>
          <a:lstStyle/>
          <a:p>
            <a:pPr algn="ctr"/>
            <a:endParaRPr lang="en-US" sz="2800" i="0">
              <a:latin typeface="Arial Narrow" pitchFamily="34" charset="0"/>
            </a:endParaRPr>
          </a:p>
        </p:txBody>
      </p:sp>
      <p:sp>
        <p:nvSpPr>
          <p:cNvPr id="27699" name="Oval 19"/>
          <p:cNvSpPr>
            <a:spLocks noChangeArrowheads="1"/>
          </p:cNvSpPr>
          <p:nvPr/>
        </p:nvSpPr>
        <p:spPr bwMode="auto">
          <a:xfrm>
            <a:off x="3640138" y="2192338"/>
            <a:ext cx="136525" cy="136525"/>
          </a:xfrm>
          <a:prstGeom prst="ellipse">
            <a:avLst/>
          </a:prstGeom>
          <a:solidFill>
            <a:schemeClr val="tx1"/>
          </a:solidFill>
          <a:ln w="38100">
            <a:solidFill>
              <a:schemeClr val="tx1"/>
            </a:solidFill>
            <a:round/>
            <a:headEnd/>
            <a:tailEnd/>
          </a:ln>
        </p:spPr>
        <p:txBody>
          <a:bodyPr wrap="none" anchor="ctr"/>
          <a:lstStyle/>
          <a:p>
            <a:pPr algn="ctr"/>
            <a:endParaRPr lang="en-US" sz="2800" i="0">
              <a:latin typeface="Arial Narrow" pitchFamily="34" charset="0"/>
            </a:endParaRPr>
          </a:p>
        </p:txBody>
      </p:sp>
      <p:sp>
        <p:nvSpPr>
          <p:cNvPr id="27700" name="Rectangle 20"/>
          <p:cNvSpPr>
            <a:spLocks noChangeArrowheads="1"/>
          </p:cNvSpPr>
          <p:nvPr/>
        </p:nvSpPr>
        <p:spPr bwMode="auto">
          <a:xfrm>
            <a:off x="1974850" y="1719263"/>
            <a:ext cx="2749550" cy="338538"/>
          </a:xfrm>
          <a:prstGeom prst="rect">
            <a:avLst/>
          </a:prstGeom>
          <a:noFill/>
          <a:ln w="9525">
            <a:noFill/>
            <a:miter lim="800000"/>
            <a:headEnd/>
            <a:tailEnd/>
          </a:ln>
        </p:spPr>
        <p:txBody>
          <a:bodyPr lIns="91423" tIns="45712" rIns="91423" bIns="45712">
            <a:spAutoFit/>
          </a:bodyPr>
          <a:lstStyle/>
          <a:p>
            <a:pPr defTabSz="912813" eaLnBrk="0" hangingPunct="0"/>
            <a:r>
              <a:rPr lang="en-US" sz="1600">
                <a:latin typeface="Arial Narrow" pitchFamily="34" charset="0"/>
              </a:rPr>
              <a:t>New Center-Stack</a:t>
            </a:r>
            <a:endParaRPr lang="en-US" sz="1100">
              <a:latin typeface="Arial Narrow" pitchFamily="34" charset="0"/>
            </a:endParaRPr>
          </a:p>
        </p:txBody>
      </p:sp>
      <p:sp>
        <p:nvSpPr>
          <p:cNvPr id="27701" name="Rectangle 20"/>
          <p:cNvSpPr>
            <a:spLocks noChangeArrowheads="1"/>
          </p:cNvSpPr>
          <p:nvPr/>
        </p:nvSpPr>
        <p:spPr bwMode="auto">
          <a:xfrm>
            <a:off x="2863850" y="2074863"/>
            <a:ext cx="1060450" cy="338538"/>
          </a:xfrm>
          <a:prstGeom prst="rect">
            <a:avLst/>
          </a:prstGeom>
          <a:noFill/>
          <a:ln w="9525">
            <a:noFill/>
            <a:miter lim="800000"/>
            <a:headEnd/>
            <a:tailEnd/>
          </a:ln>
        </p:spPr>
        <p:txBody>
          <a:bodyPr lIns="91423" tIns="45712" rIns="91423" bIns="45712">
            <a:spAutoFit/>
          </a:bodyPr>
          <a:lstStyle/>
          <a:p>
            <a:pPr defTabSz="912813" eaLnBrk="0" hangingPunct="0"/>
            <a:r>
              <a:rPr lang="en-US" sz="1600" i="0" dirty="0">
                <a:latin typeface="Arial Narrow" pitchFamily="34" charset="0"/>
              </a:rPr>
              <a:t>2</a:t>
            </a:r>
            <a:r>
              <a:rPr lang="en-US" sz="1600" i="0" baseline="30000" dirty="0">
                <a:latin typeface="Arial Narrow" pitchFamily="34" charset="0"/>
              </a:rPr>
              <a:t>nd</a:t>
            </a:r>
            <a:r>
              <a:rPr lang="en-US" sz="1600" i="0" dirty="0">
                <a:latin typeface="Arial Narrow" pitchFamily="34" charset="0"/>
              </a:rPr>
              <a:t> NBI</a:t>
            </a:r>
            <a:endParaRPr lang="en-US" sz="1100" i="0" dirty="0">
              <a:latin typeface="Arial Narrow" pitchFamily="34" charset="0"/>
            </a:endParaRPr>
          </a:p>
        </p:txBody>
      </p:sp>
      <p:pic>
        <p:nvPicPr>
          <p:cNvPr id="27702" name="Picture 25"/>
          <p:cNvPicPr>
            <a:picLocks noChangeAspect="1"/>
          </p:cNvPicPr>
          <p:nvPr/>
        </p:nvPicPr>
        <p:blipFill>
          <a:blip r:embed="rId4" cstate="print"/>
          <a:srcRect l="19164" r="19849"/>
          <a:stretch>
            <a:fillRect/>
          </a:stretch>
        </p:blipFill>
        <p:spPr bwMode="auto">
          <a:xfrm>
            <a:off x="139700" y="4608513"/>
            <a:ext cx="1600200" cy="992187"/>
          </a:xfrm>
          <a:prstGeom prst="rect">
            <a:avLst/>
          </a:prstGeom>
          <a:noFill/>
          <a:ln w="9525">
            <a:noFill/>
            <a:miter lim="800000"/>
            <a:headEnd/>
            <a:tailEnd/>
          </a:ln>
        </p:spPr>
      </p:pic>
      <p:sp>
        <p:nvSpPr>
          <p:cNvPr id="27703" name="TextBox 72"/>
          <p:cNvSpPr txBox="1">
            <a:spLocks noChangeArrowheads="1"/>
          </p:cNvSpPr>
          <p:nvPr/>
        </p:nvSpPr>
        <p:spPr bwMode="auto">
          <a:xfrm>
            <a:off x="508000" y="5575300"/>
            <a:ext cx="742511" cy="276999"/>
          </a:xfrm>
          <a:prstGeom prst="rect">
            <a:avLst/>
          </a:prstGeom>
          <a:noFill/>
          <a:ln w="9525">
            <a:noFill/>
            <a:miter lim="800000"/>
            <a:headEnd/>
            <a:tailEnd/>
          </a:ln>
        </p:spPr>
        <p:txBody>
          <a:bodyPr wrap="none">
            <a:spAutoFit/>
          </a:bodyPr>
          <a:lstStyle/>
          <a:p>
            <a:r>
              <a:rPr lang="en-US" i="0"/>
              <a:t>Lithium</a:t>
            </a:r>
          </a:p>
        </p:txBody>
      </p:sp>
      <p:grpSp>
        <p:nvGrpSpPr>
          <p:cNvPr id="3" name="Group 92"/>
          <p:cNvGrpSpPr>
            <a:grpSpLocks/>
          </p:cNvGrpSpPr>
          <p:nvPr/>
        </p:nvGrpSpPr>
        <p:grpSpPr bwMode="auto">
          <a:xfrm>
            <a:off x="4035425" y="4316415"/>
            <a:ext cx="2743200" cy="2243632"/>
            <a:chOff x="4273238" y="4248857"/>
            <a:chExt cx="2742806" cy="2244056"/>
          </a:xfrm>
        </p:grpSpPr>
        <p:sp>
          <p:nvSpPr>
            <p:cNvPr id="27716" name="Text Box 4"/>
            <p:cNvSpPr txBox="1">
              <a:spLocks noChangeArrowheads="1"/>
            </p:cNvSpPr>
            <p:nvPr/>
          </p:nvSpPr>
          <p:spPr bwMode="auto">
            <a:xfrm>
              <a:off x="4287468" y="4742800"/>
              <a:ext cx="1295706" cy="437043"/>
            </a:xfrm>
            <a:prstGeom prst="rect">
              <a:avLst/>
            </a:prstGeom>
            <a:noFill/>
            <a:ln w="12700">
              <a:noFill/>
              <a:miter lim="800000"/>
              <a:headEnd/>
              <a:tailEnd/>
            </a:ln>
          </p:spPr>
          <p:txBody>
            <a:bodyPr>
              <a:spAutoFit/>
            </a:bodyPr>
            <a:lstStyle/>
            <a:p>
              <a:pPr eaLnBrk="0" hangingPunct="0">
                <a:lnSpc>
                  <a:spcPct val="80000"/>
                </a:lnSpc>
              </a:pPr>
              <a:r>
                <a:rPr lang="en-US" sz="1400" i="0">
                  <a:solidFill>
                    <a:srgbClr val="FF0000"/>
                  </a:solidFill>
                </a:rPr>
                <a:t>Primary</a:t>
              </a:r>
            </a:p>
            <a:p>
              <a:pPr eaLnBrk="0" hangingPunct="0">
                <a:lnSpc>
                  <a:spcPct val="80000"/>
                </a:lnSpc>
              </a:pPr>
              <a:r>
                <a:rPr lang="en-US" sz="1400" i="0">
                  <a:solidFill>
                    <a:srgbClr val="FF0000"/>
                  </a:solidFill>
                </a:rPr>
                <a:t>PP option</a:t>
              </a:r>
            </a:p>
          </p:txBody>
        </p:sp>
        <p:sp>
          <p:nvSpPr>
            <p:cNvPr id="3144" name="Text Box 5"/>
            <p:cNvSpPr txBox="1">
              <a:spLocks noChangeArrowheads="1"/>
            </p:cNvSpPr>
            <p:nvPr/>
          </p:nvSpPr>
          <p:spPr bwMode="auto">
            <a:xfrm>
              <a:off x="4646247" y="4248857"/>
              <a:ext cx="1246008" cy="436645"/>
            </a:xfrm>
            <a:prstGeom prst="rect">
              <a:avLst/>
            </a:prstGeom>
            <a:noFill/>
            <a:ln w="12700">
              <a:noFill/>
              <a:miter lim="800000"/>
              <a:headEnd/>
              <a:tailEnd/>
            </a:ln>
          </p:spPr>
          <p:txBody>
            <a:bodyPr>
              <a:spAutoFit/>
            </a:bodyPr>
            <a:lstStyle/>
            <a:p>
              <a:pPr eaLnBrk="0" hangingPunct="0">
                <a:lnSpc>
                  <a:spcPct val="80000"/>
                </a:lnSpc>
                <a:defRPr/>
              </a:pPr>
              <a:r>
                <a:rPr lang="en-US" sz="1400" i="0" dirty="0">
                  <a:solidFill>
                    <a:schemeClr val="accent5">
                      <a:lumMod val="75000"/>
                    </a:schemeClr>
                  </a:solidFill>
                  <a:ea typeface="ＭＳ Ｐゴシック" pitchFamily="-108" charset="-128"/>
                </a:rPr>
                <a:t>Secondary </a:t>
              </a:r>
            </a:p>
            <a:p>
              <a:pPr eaLnBrk="0" hangingPunct="0">
                <a:lnSpc>
                  <a:spcPct val="80000"/>
                </a:lnSpc>
                <a:defRPr/>
              </a:pPr>
              <a:r>
                <a:rPr lang="en-US" sz="1400" i="0" dirty="0">
                  <a:solidFill>
                    <a:schemeClr val="accent5">
                      <a:lumMod val="75000"/>
                    </a:schemeClr>
                  </a:solidFill>
                  <a:ea typeface="ＭＳ Ｐゴシック" pitchFamily="-108" charset="-128"/>
                </a:rPr>
                <a:t>PP option</a:t>
              </a:r>
            </a:p>
          </p:txBody>
        </p:sp>
        <p:sp>
          <p:nvSpPr>
            <p:cNvPr id="27718" name="Text Box 6"/>
            <p:cNvSpPr txBox="1">
              <a:spLocks noChangeArrowheads="1"/>
            </p:cNvSpPr>
            <p:nvPr/>
          </p:nvSpPr>
          <p:spPr bwMode="auto">
            <a:xfrm>
              <a:off x="4273238" y="5210540"/>
              <a:ext cx="1199562" cy="437043"/>
            </a:xfrm>
            <a:prstGeom prst="rect">
              <a:avLst/>
            </a:prstGeom>
            <a:noFill/>
            <a:ln w="12700">
              <a:noFill/>
              <a:miter lim="800000"/>
              <a:headEnd/>
              <a:tailEnd/>
            </a:ln>
          </p:spPr>
          <p:txBody>
            <a:bodyPr>
              <a:spAutoFit/>
            </a:bodyPr>
            <a:lstStyle/>
            <a:p>
              <a:pPr eaLnBrk="0" hangingPunct="0">
                <a:lnSpc>
                  <a:spcPct val="80000"/>
                </a:lnSpc>
              </a:pPr>
              <a:r>
                <a:rPr lang="en-US" sz="1400" i="0">
                  <a:solidFill>
                    <a:srgbClr val="0000FF"/>
                  </a:solidFill>
                </a:rPr>
                <a:t>Existing</a:t>
              </a:r>
            </a:p>
            <a:p>
              <a:pPr eaLnBrk="0" hangingPunct="0">
                <a:lnSpc>
                  <a:spcPct val="80000"/>
                </a:lnSpc>
              </a:pPr>
              <a:r>
                <a:rPr lang="en-US" sz="1400" i="0">
                  <a:solidFill>
                    <a:srgbClr val="0000FF"/>
                  </a:solidFill>
                </a:rPr>
                <a:t>coils</a:t>
              </a:r>
            </a:p>
          </p:txBody>
        </p:sp>
        <p:grpSp>
          <p:nvGrpSpPr>
            <p:cNvPr id="4" name="Group 7"/>
            <p:cNvGrpSpPr>
              <a:grpSpLocks/>
            </p:cNvGrpSpPr>
            <p:nvPr/>
          </p:nvGrpSpPr>
          <p:grpSpPr bwMode="auto">
            <a:xfrm>
              <a:off x="5472800" y="4364745"/>
              <a:ext cx="1543244" cy="1754187"/>
              <a:chOff x="4072" y="917"/>
              <a:chExt cx="1535" cy="1744"/>
            </a:xfrm>
          </p:grpSpPr>
          <p:pic>
            <p:nvPicPr>
              <p:cNvPr id="27724" name="Picture 8" descr="plot2NSTXv2"/>
              <p:cNvPicPr>
                <a:picLocks noChangeAspect="1" noChangeArrowheads="1"/>
              </p:cNvPicPr>
              <p:nvPr/>
            </p:nvPicPr>
            <p:blipFill>
              <a:blip r:embed="rId5" cstate="print"/>
              <a:srcRect/>
              <a:stretch>
                <a:fillRect/>
              </a:stretch>
            </p:blipFill>
            <p:spPr bwMode="auto">
              <a:xfrm>
                <a:off x="4072" y="917"/>
                <a:ext cx="1535" cy="1744"/>
              </a:xfrm>
              <a:prstGeom prst="rect">
                <a:avLst/>
              </a:prstGeom>
              <a:noFill/>
              <a:ln w="19050">
                <a:noFill/>
                <a:miter lim="800000"/>
                <a:headEnd/>
                <a:tailEnd/>
              </a:ln>
            </p:spPr>
          </p:pic>
          <p:grpSp>
            <p:nvGrpSpPr>
              <p:cNvPr id="5" name="Group 9"/>
              <p:cNvGrpSpPr>
                <a:grpSpLocks/>
              </p:cNvGrpSpPr>
              <p:nvPr/>
            </p:nvGrpSpPr>
            <p:grpSpPr bwMode="auto">
              <a:xfrm>
                <a:off x="4173" y="1333"/>
                <a:ext cx="1026" cy="573"/>
                <a:chOff x="492" y="1582"/>
                <a:chExt cx="1940" cy="1020"/>
              </a:xfrm>
            </p:grpSpPr>
            <p:sp>
              <p:nvSpPr>
                <p:cNvPr id="27755" name="Freeform 10"/>
                <p:cNvSpPr>
                  <a:spLocks/>
                </p:cNvSpPr>
                <p:nvPr/>
              </p:nvSpPr>
              <p:spPr bwMode="auto">
                <a:xfrm>
                  <a:off x="2082" y="2174"/>
                  <a:ext cx="350" cy="396"/>
                </a:xfrm>
                <a:custGeom>
                  <a:avLst/>
                  <a:gdLst>
                    <a:gd name="T0" fmla="*/ 328 w 350"/>
                    <a:gd name="T1" fmla="*/ 0 h 396"/>
                    <a:gd name="T2" fmla="*/ 224 w 350"/>
                    <a:gd name="T3" fmla="*/ 32 h 396"/>
                    <a:gd name="T4" fmla="*/ 118 w 350"/>
                    <a:gd name="T5" fmla="*/ 60 h 396"/>
                    <a:gd name="T6" fmla="*/ 0 w 350"/>
                    <a:gd name="T7" fmla="*/ 82 h 396"/>
                    <a:gd name="T8" fmla="*/ 30 w 350"/>
                    <a:gd name="T9" fmla="*/ 396 h 396"/>
                    <a:gd name="T10" fmla="*/ 130 w 350"/>
                    <a:gd name="T11" fmla="*/ 378 h 396"/>
                    <a:gd name="T12" fmla="*/ 272 w 350"/>
                    <a:gd name="T13" fmla="*/ 346 h 396"/>
                    <a:gd name="T14" fmla="*/ 350 w 350"/>
                    <a:gd name="T15" fmla="*/ 320 h 396"/>
                    <a:gd name="T16" fmla="*/ 0 60000 65536"/>
                    <a:gd name="T17" fmla="*/ 0 60000 65536"/>
                    <a:gd name="T18" fmla="*/ 0 60000 65536"/>
                    <a:gd name="T19" fmla="*/ 0 60000 65536"/>
                    <a:gd name="T20" fmla="*/ 0 60000 65536"/>
                    <a:gd name="T21" fmla="*/ 0 60000 65536"/>
                    <a:gd name="T22" fmla="*/ 0 60000 65536"/>
                    <a:gd name="T23" fmla="*/ 0 60000 65536"/>
                    <a:gd name="T24" fmla="*/ 0 w 350"/>
                    <a:gd name="T25" fmla="*/ 0 h 396"/>
                    <a:gd name="T26" fmla="*/ 350 w 350"/>
                    <a:gd name="T27" fmla="*/ 396 h 39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50" h="396">
                      <a:moveTo>
                        <a:pt x="328" y="0"/>
                      </a:moveTo>
                      <a:lnTo>
                        <a:pt x="224" y="32"/>
                      </a:lnTo>
                      <a:lnTo>
                        <a:pt x="118" y="60"/>
                      </a:lnTo>
                      <a:lnTo>
                        <a:pt x="0" y="82"/>
                      </a:lnTo>
                      <a:lnTo>
                        <a:pt x="30" y="396"/>
                      </a:lnTo>
                      <a:lnTo>
                        <a:pt x="130" y="378"/>
                      </a:lnTo>
                      <a:lnTo>
                        <a:pt x="272" y="346"/>
                      </a:lnTo>
                      <a:lnTo>
                        <a:pt x="350" y="320"/>
                      </a:lnTo>
                    </a:path>
                  </a:pathLst>
                </a:custGeom>
                <a:noFill/>
                <a:ln w="28575">
                  <a:solidFill>
                    <a:srgbClr val="FF0000"/>
                  </a:solidFill>
                  <a:round/>
                  <a:headEnd/>
                  <a:tailEnd/>
                </a:ln>
              </p:spPr>
              <p:txBody>
                <a:bodyPr/>
                <a:lstStyle/>
                <a:p>
                  <a:endParaRPr lang="en-US" i="0"/>
                </a:p>
              </p:txBody>
            </p:sp>
            <p:sp>
              <p:nvSpPr>
                <p:cNvPr id="27756" name="Freeform 11"/>
                <p:cNvSpPr>
                  <a:spLocks/>
                </p:cNvSpPr>
                <p:nvPr/>
              </p:nvSpPr>
              <p:spPr bwMode="auto">
                <a:xfrm>
                  <a:off x="1462" y="2266"/>
                  <a:ext cx="556" cy="336"/>
                </a:xfrm>
                <a:custGeom>
                  <a:avLst/>
                  <a:gdLst>
                    <a:gd name="T0" fmla="*/ 24 w 556"/>
                    <a:gd name="T1" fmla="*/ 0 h 336"/>
                    <a:gd name="T2" fmla="*/ 166 w 556"/>
                    <a:gd name="T3" fmla="*/ 14 h 336"/>
                    <a:gd name="T4" fmla="*/ 278 w 556"/>
                    <a:gd name="T5" fmla="*/ 16 h 336"/>
                    <a:gd name="T6" fmla="*/ 392 w 556"/>
                    <a:gd name="T7" fmla="*/ 14 h 336"/>
                    <a:gd name="T8" fmla="*/ 472 w 556"/>
                    <a:gd name="T9" fmla="*/ 8 h 336"/>
                    <a:gd name="T10" fmla="*/ 528 w 556"/>
                    <a:gd name="T11" fmla="*/ 0 h 336"/>
                    <a:gd name="T12" fmla="*/ 556 w 556"/>
                    <a:gd name="T13" fmla="*/ 312 h 336"/>
                    <a:gd name="T14" fmla="*/ 550 w 556"/>
                    <a:gd name="T15" fmla="*/ 322 h 336"/>
                    <a:gd name="T16" fmla="*/ 428 w 556"/>
                    <a:gd name="T17" fmla="*/ 332 h 336"/>
                    <a:gd name="T18" fmla="*/ 274 w 556"/>
                    <a:gd name="T19" fmla="*/ 336 h 336"/>
                    <a:gd name="T20" fmla="*/ 92 w 556"/>
                    <a:gd name="T21" fmla="*/ 326 h 336"/>
                    <a:gd name="T22" fmla="*/ 0 w 556"/>
                    <a:gd name="T23" fmla="*/ 318 h 336"/>
                    <a:gd name="T24" fmla="*/ 24 w 556"/>
                    <a:gd name="T25" fmla="*/ 0 h 3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56"/>
                    <a:gd name="T40" fmla="*/ 0 h 336"/>
                    <a:gd name="T41" fmla="*/ 556 w 556"/>
                    <a:gd name="T42" fmla="*/ 336 h 3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56" h="336">
                      <a:moveTo>
                        <a:pt x="24" y="0"/>
                      </a:moveTo>
                      <a:lnTo>
                        <a:pt x="166" y="14"/>
                      </a:lnTo>
                      <a:lnTo>
                        <a:pt x="278" y="16"/>
                      </a:lnTo>
                      <a:lnTo>
                        <a:pt x="392" y="14"/>
                      </a:lnTo>
                      <a:lnTo>
                        <a:pt x="472" y="8"/>
                      </a:lnTo>
                      <a:lnTo>
                        <a:pt x="528" y="0"/>
                      </a:lnTo>
                      <a:lnTo>
                        <a:pt x="556" y="312"/>
                      </a:lnTo>
                      <a:lnTo>
                        <a:pt x="550" y="322"/>
                      </a:lnTo>
                      <a:lnTo>
                        <a:pt x="428" y="332"/>
                      </a:lnTo>
                      <a:lnTo>
                        <a:pt x="274" y="336"/>
                      </a:lnTo>
                      <a:lnTo>
                        <a:pt x="92" y="326"/>
                      </a:lnTo>
                      <a:lnTo>
                        <a:pt x="0" y="318"/>
                      </a:lnTo>
                      <a:lnTo>
                        <a:pt x="24" y="0"/>
                      </a:lnTo>
                      <a:close/>
                    </a:path>
                  </a:pathLst>
                </a:custGeom>
                <a:noFill/>
                <a:ln w="28575">
                  <a:solidFill>
                    <a:srgbClr val="FF0000"/>
                  </a:solidFill>
                  <a:round/>
                  <a:headEnd/>
                  <a:tailEnd/>
                </a:ln>
              </p:spPr>
              <p:txBody>
                <a:bodyPr/>
                <a:lstStyle/>
                <a:p>
                  <a:endParaRPr lang="en-US" i="0"/>
                </a:p>
              </p:txBody>
            </p:sp>
            <p:sp>
              <p:nvSpPr>
                <p:cNvPr id="27757" name="Freeform 12"/>
                <p:cNvSpPr>
                  <a:spLocks/>
                </p:cNvSpPr>
                <p:nvPr/>
              </p:nvSpPr>
              <p:spPr bwMode="auto">
                <a:xfrm>
                  <a:off x="878" y="2126"/>
                  <a:ext cx="522" cy="448"/>
                </a:xfrm>
                <a:custGeom>
                  <a:avLst/>
                  <a:gdLst>
                    <a:gd name="T0" fmla="*/ 78 w 522"/>
                    <a:gd name="T1" fmla="*/ 0 h 448"/>
                    <a:gd name="T2" fmla="*/ 180 w 522"/>
                    <a:gd name="T3" fmla="*/ 44 h 448"/>
                    <a:gd name="T4" fmla="*/ 304 w 522"/>
                    <a:gd name="T5" fmla="*/ 84 h 448"/>
                    <a:gd name="T6" fmla="*/ 404 w 522"/>
                    <a:gd name="T7" fmla="*/ 108 h 448"/>
                    <a:gd name="T8" fmla="*/ 476 w 522"/>
                    <a:gd name="T9" fmla="*/ 122 h 448"/>
                    <a:gd name="T10" fmla="*/ 522 w 522"/>
                    <a:gd name="T11" fmla="*/ 130 h 448"/>
                    <a:gd name="T12" fmla="*/ 492 w 522"/>
                    <a:gd name="T13" fmla="*/ 448 h 448"/>
                    <a:gd name="T14" fmla="*/ 376 w 522"/>
                    <a:gd name="T15" fmla="*/ 424 h 448"/>
                    <a:gd name="T16" fmla="*/ 232 w 522"/>
                    <a:gd name="T17" fmla="*/ 390 h 448"/>
                    <a:gd name="T18" fmla="*/ 108 w 522"/>
                    <a:gd name="T19" fmla="*/ 350 h 448"/>
                    <a:gd name="T20" fmla="*/ 0 w 522"/>
                    <a:gd name="T21" fmla="*/ 306 h 448"/>
                    <a:gd name="T22" fmla="*/ 78 w 522"/>
                    <a:gd name="T23" fmla="*/ 0 h 44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22"/>
                    <a:gd name="T37" fmla="*/ 0 h 448"/>
                    <a:gd name="T38" fmla="*/ 522 w 522"/>
                    <a:gd name="T39" fmla="*/ 448 h 44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22" h="448">
                      <a:moveTo>
                        <a:pt x="78" y="0"/>
                      </a:moveTo>
                      <a:lnTo>
                        <a:pt x="180" y="44"/>
                      </a:lnTo>
                      <a:lnTo>
                        <a:pt x="304" y="84"/>
                      </a:lnTo>
                      <a:lnTo>
                        <a:pt x="404" y="108"/>
                      </a:lnTo>
                      <a:lnTo>
                        <a:pt x="476" y="122"/>
                      </a:lnTo>
                      <a:lnTo>
                        <a:pt x="522" y="130"/>
                      </a:lnTo>
                      <a:lnTo>
                        <a:pt x="492" y="448"/>
                      </a:lnTo>
                      <a:lnTo>
                        <a:pt x="376" y="424"/>
                      </a:lnTo>
                      <a:lnTo>
                        <a:pt x="232" y="390"/>
                      </a:lnTo>
                      <a:lnTo>
                        <a:pt x="108" y="350"/>
                      </a:lnTo>
                      <a:lnTo>
                        <a:pt x="0" y="306"/>
                      </a:lnTo>
                      <a:lnTo>
                        <a:pt x="78" y="0"/>
                      </a:lnTo>
                      <a:close/>
                    </a:path>
                  </a:pathLst>
                </a:custGeom>
                <a:noFill/>
                <a:ln w="28575">
                  <a:solidFill>
                    <a:srgbClr val="FF0000"/>
                  </a:solidFill>
                  <a:round/>
                  <a:headEnd/>
                  <a:tailEnd/>
                </a:ln>
              </p:spPr>
              <p:txBody>
                <a:bodyPr/>
                <a:lstStyle/>
                <a:p>
                  <a:endParaRPr lang="en-US" i="0"/>
                </a:p>
              </p:txBody>
            </p:sp>
            <p:sp>
              <p:nvSpPr>
                <p:cNvPr id="27758" name="Freeform 13"/>
                <p:cNvSpPr>
                  <a:spLocks/>
                </p:cNvSpPr>
                <p:nvPr/>
              </p:nvSpPr>
              <p:spPr bwMode="auto">
                <a:xfrm>
                  <a:off x="552" y="1884"/>
                  <a:ext cx="320" cy="496"/>
                </a:xfrm>
                <a:custGeom>
                  <a:avLst/>
                  <a:gdLst>
                    <a:gd name="T0" fmla="*/ 320 w 320"/>
                    <a:gd name="T1" fmla="*/ 196 h 496"/>
                    <a:gd name="T2" fmla="*/ 238 w 320"/>
                    <a:gd name="T3" fmla="*/ 144 h 496"/>
                    <a:gd name="T4" fmla="*/ 156 w 320"/>
                    <a:gd name="T5" fmla="*/ 76 h 496"/>
                    <a:gd name="T6" fmla="*/ 96 w 320"/>
                    <a:gd name="T7" fmla="*/ 0 h 496"/>
                    <a:gd name="T8" fmla="*/ 0 w 320"/>
                    <a:gd name="T9" fmla="*/ 286 h 496"/>
                    <a:gd name="T10" fmla="*/ 48 w 320"/>
                    <a:gd name="T11" fmla="*/ 346 h 496"/>
                    <a:gd name="T12" fmla="*/ 122 w 320"/>
                    <a:gd name="T13" fmla="*/ 416 h 496"/>
                    <a:gd name="T14" fmla="*/ 210 w 320"/>
                    <a:gd name="T15" fmla="*/ 482 h 496"/>
                    <a:gd name="T16" fmla="*/ 240 w 320"/>
                    <a:gd name="T17" fmla="*/ 496 h 49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20"/>
                    <a:gd name="T28" fmla="*/ 0 h 496"/>
                    <a:gd name="T29" fmla="*/ 320 w 320"/>
                    <a:gd name="T30" fmla="*/ 496 h 49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20" h="496">
                      <a:moveTo>
                        <a:pt x="320" y="196"/>
                      </a:moveTo>
                      <a:lnTo>
                        <a:pt x="238" y="144"/>
                      </a:lnTo>
                      <a:lnTo>
                        <a:pt x="156" y="76"/>
                      </a:lnTo>
                      <a:lnTo>
                        <a:pt x="96" y="0"/>
                      </a:lnTo>
                      <a:lnTo>
                        <a:pt x="0" y="286"/>
                      </a:lnTo>
                      <a:lnTo>
                        <a:pt x="48" y="346"/>
                      </a:lnTo>
                      <a:lnTo>
                        <a:pt x="122" y="416"/>
                      </a:lnTo>
                      <a:lnTo>
                        <a:pt x="210" y="482"/>
                      </a:lnTo>
                      <a:lnTo>
                        <a:pt x="240" y="496"/>
                      </a:lnTo>
                    </a:path>
                  </a:pathLst>
                </a:custGeom>
                <a:noFill/>
                <a:ln w="28575">
                  <a:solidFill>
                    <a:srgbClr val="FF0000"/>
                  </a:solidFill>
                  <a:round/>
                  <a:headEnd/>
                  <a:tailEnd/>
                </a:ln>
              </p:spPr>
              <p:txBody>
                <a:bodyPr/>
                <a:lstStyle/>
                <a:p>
                  <a:endParaRPr lang="en-US" i="0"/>
                </a:p>
              </p:txBody>
            </p:sp>
            <p:sp>
              <p:nvSpPr>
                <p:cNvPr id="27759" name="Freeform 14"/>
                <p:cNvSpPr>
                  <a:spLocks/>
                </p:cNvSpPr>
                <p:nvPr/>
              </p:nvSpPr>
              <p:spPr bwMode="auto">
                <a:xfrm>
                  <a:off x="492" y="1582"/>
                  <a:ext cx="132" cy="390"/>
                </a:xfrm>
                <a:custGeom>
                  <a:avLst/>
                  <a:gdLst>
                    <a:gd name="T0" fmla="*/ 0 w 132"/>
                    <a:gd name="T1" fmla="*/ 390 h 390"/>
                    <a:gd name="T2" fmla="*/ 4 w 132"/>
                    <a:gd name="T3" fmla="*/ 328 h 390"/>
                    <a:gd name="T4" fmla="*/ 132 w 132"/>
                    <a:gd name="T5" fmla="*/ 0 h 390"/>
                    <a:gd name="T6" fmla="*/ 108 w 132"/>
                    <a:gd name="T7" fmla="*/ 82 h 390"/>
                    <a:gd name="T8" fmla="*/ 104 w 132"/>
                    <a:gd name="T9" fmla="*/ 126 h 390"/>
                    <a:gd name="T10" fmla="*/ 106 w 132"/>
                    <a:gd name="T11" fmla="*/ 168 h 390"/>
                    <a:gd name="T12" fmla="*/ 118 w 132"/>
                    <a:gd name="T13" fmla="*/ 216 h 390"/>
                    <a:gd name="T14" fmla="*/ 132 w 132"/>
                    <a:gd name="T15" fmla="*/ 238 h 390"/>
                    <a:gd name="T16" fmla="*/ 0 60000 65536"/>
                    <a:gd name="T17" fmla="*/ 0 60000 65536"/>
                    <a:gd name="T18" fmla="*/ 0 60000 65536"/>
                    <a:gd name="T19" fmla="*/ 0 60000 65536"/>
                    <a:gd name="T20" fmla="*/ 0 60000 65536"/>
                    <a:gd name="T21" fmla="*/ 0 60000 65536"/>
                    <a:gd name="T22" fmla="*/ 0 60000 65536"/>
                    <a:gd name="T23" fmla="*/ 0 60000 65536"/>
                    <a:gd name="T24" fmla="*/ 0 w 132"/>
                    <a:gd name="T25" fmla="*/ 0 h 390"/>
                    <a:gd name="T26" fmla="*/ 132 w 132"/>
                    <a:gd name="T27" fmla="*/ 390 h 39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2" h="390">
                      <a:moveTo>
                        <a:pt x="0" y="390"/>
                      </a:moveTo>
                      <a:lnTo>
                        <a:pt x="4" y="328"/>
                      </a:lnTo>
                      <a:lnTo>
                        <a:pt x="132" y="0"/>
                      </a:lnTo>
                      <a:lnTo>
                        <a:pt x="108" y="82"/>
                      </a:lnTo>
                      <a:lnTo>
                        <a:pt x="104" y="126"/>
                      </a:lnTo>
                      <a:lnTo>
                        <a:pt x="106" y="168"/>
                      </a:lnTo>
                      <a:lnTo>
                        <a:pt x="118" y="216"/>
                      </a:lnTo>
                      <a:lnTo>
                        <a:pt x="132" y="238"/>
                      </a:lnTo>
                    </a:path>
                  </a:pathLst>
                </a:custGeom>
                <a:noFill/>
                <a:ln w="28575">
                  <a:solidFill>
                    <a:srgbClr val="FF0000"/>
                  </a:solidFill>
                  <a:round/>
                  <a:headEnd/>
                  <a:tailEnd/>
                </a:ln>
              </p:spPr>
              <p:txBody>
                <a:bodyPr/>
                <a:lstStyle/>
                <a:p>
                  <a:endParaRPr lang="en-US" i="0"/>
                </a:p>
              </p:txBody>
            </p:sp>
          </p:grpSp>
          <p:grpSp>
            <p:nvGrpSpPr>
              <p:cNvPr id="6" name="Group 15"/>
              <p:cNvGrpSpPr>
                <a:grpSpLocks/>
              </p:cNvGrpSpPr>
              <p:nvPr/>
            </p:nvGrpSpPr>
            <p:grpSpPr bwMode="auto">
              <a:xfrm>
                <a:off x="4253" y="1202"/>
                <a:ext cx="932" cy="468"/>
                <a:chOff x="630" y="1340"/>
                <a:chExt cx="1754" cy="834"/>
              </a:xfrm>
            </p:grpSpPr>
            <p:sp>
              <p:nvSpPr>
                <p:cNvPr id="27750" name="Freeform 16"/>
                <p:cNvSpPr>
                  <a:spLocks/>
                </p:cNvSpPr>
                <p:nvPr/>
              </p:nvSpPr>
              <p:spPr bwMode="auto">
                <a:xfrm>
                  <a:off x="630" y="1340"/>
                  <a:ext cx="190" cy="342"/>
                </a:xfrm>
                <a:custGeom>
                  <a:avLst/>
                  <a:gdLst>
                    <a:gd name="T0" fmla="*/ 0 w 190"/>
                    <a:gd name="T1" fmla="*/ 342 h 342"/>
                    <a:gd name="T2" fmla="*/ 14 w 190"/>
                    <a:gd name="T3" fmla="*/ 250 h 342"/>
                    <a:gd name="T4" fmla="*/ 32 w 190"/>
                    <a:gd name="T5" fmla="*/ 170 h 342"/>
                    <a:gd name="T6" fmla="*/ 188 w 190"/>
                    <a:gd name="T7" fmla="*/ 0 h 342"/>
                    <a:gd name="T8" fmla="*/ 190 w 190"/>
                    <a:gd name="T9" fmla="*/ 12 h 342"/>
                    <a:gd name="T10" fmla="*/ 174 w 190"/>
                    <a:gd name="T11" fmla="*/ 58 h 342"/>
                    <a:gd name="T12" fmla="*/ 168 w 190"/>
                    <a:gd name="T13" fmla="*/ 108 h 342"/>
                    <a:gd name="T14" fmla="*/ 174 w 190"/>
                    <a:gd name="T15" fmla="*/ 138 h 342"/>
                    <a:gd name="T16" fmla="*/ 184 w 190"/>
                    <a:gd name="T17" fmla="*/ 174 h 3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0"/>
                    <a:gd name="T28" fmla="*/ 0 h 342"/>
                    <a:gd name="T29" fmla="*/ 190 w 190"/>
                    <a:gd name="T30" fmla="*/ 342 h 34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0" h="342">
                      <a:moveTo>
                        <a:pt x="0" y="342"/>
                      </a:moveTo>
                      <a:lnTo>
                        <a:pt x="14" y="250"/>
                      </a:lnTo>
                      <a:lnTo>
                        <a:pt x="32" y="170"/>
                      </a:lnTo>
                      <a:lnTo>
                        <a:pt x="188" y="0"/>
                      </a:lnTo>
                      <a:lnTo>
                        <a:pt x="190" y="12"/>
                      </a:lnTo>
                      <a:lnTo>
                        <a:pt x="174" y="58"/>
                      </a:lnTo>
                      <a:lnTo>
                        <a:pt x="168" y="108"/>
                      </a:lnTo>
                      <a:lnTo>
                        <a:pt x="174" y="138"/>
                      </a:lnTo>
                      <a:lnTo>
                        <a:pt x="184" y="174"/>
                      </a:lnTo>
                    </a:path>
                  </a:pathLst>
                </a:custGeom>
                <a:noFill/>
                <a:ln w="28575">
                  <a:solidFill>
                    <a:schemeClr val="accent1"/>
                  </a:solidFill>
                  <a:round/>
                  <a:headEnd/>
                  <a:tailEnd/>
                </a:ln>
              </p:spPr>
              <p:txBody>
                <a:bodyPr/>
                <a:lstStyle/>
                <a:p>
                  <a:endParaRPr lang="en-US" i="0"/>
                </a:p>
              </p:txBody>
            </p:sp>
            <p:sp>
              <p:nvSpPr>
                <p:cNvPr id="27751" name="Freeform 17"/>
                <p:cNvSpPr>
                  <a:spLocks/>
                </p:cNvSpPr>
                <p:nvPr/>
              </p:nvSpPr>
              <p:spPr bwMode="auto">
                <a:xfrm>
                  <a:off x="690" y="1578"/>
                  <a:ext cx="322" cy="400"/>
                </a:xfrm>
                <a:custGeom>
                  <a:avLst/>
                  <a:gdLst>
                    <a:gd name="T0" fmla="*/ 210 w 322"/>
                    <a:gd name="T1" fmla="*/ 400 h 400"/>
                    <a:gd name="T2" fmla="*/ 106 w 322"/>
                    <a:gd name="T3" fmla="*/ 334 h 400"/>
                    <a:gd name="T4" fmla="*/ 32 w 322"/>
                    <a:gd name="T5" fmla="*/ 258 h 400"/>
                    <a:gd name="T6" fmla="*/ 0 w 322"/>
                    <a:gd name="T7" fmla="*/ 216 h 400"/>
                    <a:gd name="T8" fmla="*/ 154 w 322"/>
                    <a:gd name="T9" fmla="*/ 0 h 400"/>
                    <a:gd name="T10" fmla="*/ 192 w 322"/>
                    <a:gd name="T11" fmla="*/ 58 h 400"/>
                    <a:gd name="T12" fmla="*/ 252 w 322"/>
                    <a:gd name="T13" fmla="*/ 110 h 400"/>
                    <a:gd name="T14" fmla="*/ 306 w 322"/>
                    <a:gd name="T15" fmla="*/ 150 h 400"/>
                    <a:gd name="T16" fmla="*/ 322 w 322"/>
                    <a:gd name="T17" fmla="*/ 156 h 4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22"/>
                    <a:gd name="T28" fmla="*/ 0 h 400"/>
                    <a:gd name="T29" fmla="*/ 322 w 322"/>
                    <a:gd name="T30" fmla="*/ 400 h 4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22" h="400">
                      <a:moveTo>
                        <a:pt x="210" y="400"/>
                      </a:moveTo>
                      <a:lnTo>
                        <a:pt x="106" y="334"/>
                      </a:lnTo>
                      <a:lnTo>
                        <a:pt x="32" y="258"/>
                      </a:lnTo>
                      <a:lnTo>
                        <a:pt x="0" y="216"/>
                      </a:lnTo>
                      <a:lnTo>
                        <a:pt x="154" y="0"/>
                      </a:lnTo>
                      <a:lnTo>
                        <a:pt x="192" y="58"/>
                      </a:lnTo>
                      <a:lnTo>
                        <a:pt x="252" y="110"/>
                      </a:lnTo>
                      <a:lnTo>
                        <a:pt x="306" y="150"/>
                      </a:lnTo>
                      <a:lnTo>
                        <a:pt x="322" y="156"/>
                      </a:lnTo>
                    </a:path>
                  </a:pathLst>
                </a:custGeom>
                <a:noFill/>
                <a:ln w="28575">
                  <a:solidFill>
                    <a:schemeClr val="accent1"/>
                  </a:solidFill>
                  <a:round/>
                  <a:headEnd/>
                  <a:tailEnd/>
                </a:ln>
              </p:spPr>
              <p:txBody>
                <a:bodyPr/>
                <a:lstStyle/>
                <a:p>
                  <a:endParaRPr lang="en-US" i="0"/>
                </a:p>
              </p:txBody>
            </p:sp>
            <p:sp>
              <p:nvSpPr>
                <p:cNvPr id="27752" name="Freeform 18"/>
                <p:cNvSpPr>
                  <a:spLocks/>
                </p:cNvSpPr>
                <p:nvPr/>
              </p:nvSpPr>
              <p:spPr bwMode="auto">
                <a:xfrm>
                  <a:off x="1000" y="1784"/>
                  <a:ext cx="454" cy="364"/>
                </a:xfrm>
                <a:custGeom>
                  <a:avLst/>
                  <a:gdLst>
                    <a:gd name="T0" fmla="*/ 0 w 454"/>
                    <a:gd name="T1" fmla="*/ 248 h 364"/>
                    <a:gd name="T2" fmla="*/ 98 w 454"/>
                    <a:gd name="T3" fmla="*/ 0 h 364"/>
                    <a:gd name="T4" fmla="*/ 214 w 454"/>
                    <a:gd name="T5" fmla="*/ 42 h 364"/>
                    <a:gd name="T6" fmla="*/ 290 w 454"/>
                    <a:gd name="T7" fmla="*/ 66 h 364"/>
                    <a:gd name="T8" fmla="*/ 380 w 454"/>
                    <a:gd name="T9" fmla="*/ 90 h 364"/>
                    <a:gd name="T10" fmla="*/ 454 w 454"/>
                    <a:gd name="T11" fmla="*/ 104 h 364"/>
                    <a:gd name="T12" fmla="*/ 404 w 454"/>
                    <a:gd name="T13" fmla="*/ 364 h 364"/>
                    <a:gd name="T14" fmla="*/ 204 w 454"/>
                    <a:gd name="T15" fmla="*/ 322 h 364"/>
                    <a:gd name="T16" fmla="*/ 80 w 454"/>
                    <a:gd name="T17" fmla="*/ 284 h 364"/>
                    <a:gd name="T18" fmla="*/ 38 w 454"/>
                    <a:gd name="T19" fmla="*/ 268 h 364"/>
                    <a:gd name="T20" fmla="*/ 0 w 454"/>
                    <a:gd name="T21" fmla="*/ 248 h 36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54"/>
                    <a:gd name="T34" fmla="*/ 0 h 364"/>
                    <a:gd name="T35" fmla="*/ 454 w 454"/>
                    <a:gd name="T36" fmla="*/ 364 h 36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54" h="364">
                      <a:moveTo>
                        <a:pt x="0" y="248"/>
                      </a:moveTo>
                      <a:lnTo>
                        <a:pt x="98" y="0"/>
                      </a:lnTo>
                      <a:lnTo>
                        <a:pt x="214" y="42"/>
                      </a:lnTo>
                      <a:lnTo>
                        <a:pt x="290" y="66"/>
                      </a:lnTo>
                      <a:lnTo>
                        <a:pt x="380" y="90"/>
                      </a:lnTo>
                      <a:lnTo>
                        <a:pt x="454" y="104"/>
                      </a:lnTo>
                      <a:lnTo>
                        <a:pt x="404" y="364"/>
                      </a:lnTo>
                      <a:lnTo>
                        <a:pt x="204" y="322"/>
                      </a:lnTo>
                      <a:lnTo>
                        <a:pt x="80" y="284"/>
                      </a:lnTo>
                      <a:lnTo>
                        <a:pt x="38" y="268"/>
                      </a:lnTo>
                      <a:lnTo>
                        <a:pt x="0" y="248"/>
                      </a:lnTo>
                      <a:close/>
                    </a:path>
                  </a:pathLst>
                </a:custGeom>
                <a:noFill/>
                <a:ln w="28575">
                  <a:solidFill>
                    <a:schemeClr val="accent1"/>
                  </a:solidFill>
                  <a:round/>
                  <a:headEnd/>
                  <a:tailEnd/>
                </a:ln>
              </p:spPr>
              <p:txBody>
                <a:bodyPr/>
                <a:lstStyle/>
                <a:p>
                  <a:endParaRPr lang="en-US" i="0"/>
                </a:p>
              </p:txBody>
            </p:sp>
            <p:sp>
              <p:nvSpPr>
                <p:cNvPr id="27753" name="Freeform 19"/>
                <p:cNvSpPr>
                  <a:spLocks/>
                </p:cNvSpPr>
                <p:nvPr/>
              </p:nvSpPr>
              <p:spPr bwMode="auto">
                <a:xfrm>
                  <a:off x="1508" y="1896"/>
                  <a:ext cx="460" cy="278"/>
                </a:xfrm>
                <a:custGeom>
                  <a:avLst/>
                  <a:gdLst>
                    <a:gd name="T0" fmla="*/ 32 w 460"/>
                    <a:gd name="T1" fmla="*/ 0 h 278"/>
                    <a:gd name="T2" fmla="*/ 148 w 460"/>
                    <a:gd name="T3" fmla="*/ 10 h 278"/>
                    <a:gd name="T4" fmla="*/ 244 w 460"/>
                    <a:gd name="T5" fmla="*/ 12 h 278"/>
                    <a:gd name="T6" fmla="*/ 360 w 460"/>
                    <a:gd name="T7" fmla="*/ 8 h 278"/>
                    <a:gd name="T8" fmla="*/ 428 w 460"/>
                    <a:gd name="T9" fmla="*/ 0 h 278"/>
                    <a:gd name="T10" fmla="*/ 460 w 460"/>
                    <a:gd name="T11" fmla="*/ 266 h 278"/>
                    <a:gd name="T12" fmla="*/ 310 w 460"/>
                    <a:gd name="T13" fmla="*/ 278 h 278"/>
                    <a:gd name="T14" fmla="*/ 170 w 460"/>
                    <a:gd name="T15" fmla="*/ 278 h 278"/>
                    <a:gd name="T16" fmla="*/ 48 w 460"/>
                    <a:gd name="T17" fmla="*/ 272 h 278"/>
                    <a:gd name="T18" fmla="*/ 0 w 460"/>
                    <a:gd name="T19" fmla="*/ 268 h 278"/>
                    <a:gd name="T20" fmla="*/ 32 w 460"/>
                    <a:gd name="T21" fmla="*/ 0 h 27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60"/>
                    <a:gd name="T34" fmla="*/ 0 h 278"/>
                    <a:gd name="T35" fmla="*/ 460 w 460"/>
                    <a:gd name="T36" fmla="*/ 278 h 27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60" h="278">
                      <a:moveTo>
                        <a:pt x="32" y="0"/>
                      </a:moveTo>
                      <a:lnTo>
                        <a:pt x="148" y="10"/>
                      </a:lnTo>
                      <a:lnTo>
                        <a:pt x="244" y="12"/>
                      </a:lnTo>
                      <a:lnTo>
                        <a:pt x="360" y="8"/>
                      </a:lnTo>
                      <a:lnTo>
                        <a:pt x="428" y="0"/>
                      </a:lnTo>
                      <a:lnTo>
                        <a:pt x="460" y="266"/>
                      </a:lnTo>
                      <a:lnTo>
                        <a:pt x="310" y="278"/>
                      </a:lnTo>
                      <a:lnTo>
                        <a:pt x="170" y="278"/>
                      </a:lnTo>
                      <a:lnTo>
                        <a:pt x="48" y="272"/>
                      </a:lnTo>
                      <a:lnTo>
                        <a:pt x="0" y="268"/>
                      </a:lnTo>
                      <a:lnTo>
                        <a:pt x="32" y="0"/>
                      </a:lnTo>
                      <a:close/>
                    </a:path>
                  </a:pathLst>
                </a:custGeom>
                <a:noFill/>
                <a:ln w="28575">
                  <a:solidFill>
                    <a:schemeClr val="accent1"/>
                  </a:solidFill>
                  <a:round/>
                  <a:headEnd/>
                  <a:tailEnd/>
                </a:ln>
              </p:spPr>
              <p:txBody>
                <a:bodyPr/>
                <a:lstStyle/>
                <a:p>
                  <a:endParaRPr lang="en-US" i="0"/>
                </a:p>
              </p:txBody>
            </p:sp>
            <p:sp>
              <p:nvSpPr>
                <p:cNvPr id="27754" name="Freeform 20"/>
                <p:cNvSpPr>
                  <a:spLocks/>
                </p:cNvSpPr>
                <p:nvPr/>
              </p:nvSpPr>
              <p:spPr bwMode="auto">
                <a:xfrm>
                  <a:off x="2026" y="1826"/>
                  <a:ext cx="358" cy="322"/>
                </a:xfrm>
                <a:custGeom>
                  <a:avLst/>
                  <a:gdLst>
                    <a:gd name="T0" fmla="*/ 242 w 358"/>
                    <a:gd name="T1" fmla="*/ 0 h 322"/>
                    <a:gd name="T2" fmla="*/ 162 w 358"/>
                    <a:gd name="T3" fmla="*/ 26 h 322"/>
                    <a:gd name="T4" fmla="*/ 76 w 358"/>
                    <a:gd name="T5" fmla="*/ 46 h 322"/>
                    <a:gd name="T6" fmla="*/ 0 w 358"/>
                    <a:gd name="T7" fmla="*/ 58 h 322"/>
                    <a:gd name="T8" fmla="*/ 48 w 358"/>
                    <a:gd name="T9" fmla="*/ 322 h 322"/>
                    <a:gd name="T10" fmla="*/ 162 w 358"/>
                    <a:gd name="T11" fmla="*/ 300 h 322"/>
                    <a:gd name="T12" fmla="*/ 270 w 358"/>
                    <a:gd name="T13" fmla="*/ 272 h 322"/>
                    <a:gd name="T14" fmla="*/ 358 w 358"/>
                    <a:gd name="T15" fmla="*/ 244 h 322"/>
                    <a:gd name="T16" fmla="*/ 0 60000 65536"/>
                    <a:gd name="T17" fmla="*/ 0 60000 65536"/>
                    <a:gd name="T18" fmla="*/ 0 60000 65536"/>
                    <a:gd name="T19" fmla="*/ 0 60000 65536"/>
                    <a:gd name="T20" fmla="*/ 0 60000 65536"/>
                    <a:gd name="T21" fmla="*/ 0 60000 65536"/>
                    <a:gd name="T22" fmla="*/ 0 60000 65536"/>
                    <a:gd name="T23" fmla="*/ 0 60000 65536"/>
                    <a:gd name="T24" fmla="*/ 0 w 358"/>
                    <a:gd name="T25" fmla="*/ 0 h 322"/>
                    <a:gd name="T26" fmla="*/ 358 w 358"/>
                    <a:gd name="T27" fmla="*/ 322 h 32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58" h="322">
                      <a:moveTo>
                        <a:pt x="242" y="0"/>
                      </a:moveTo>
                      <a:lnTo>
                        <a:pt x="162" y="26"/>
                      </a:lnTo>
                      <a:lnTo>
                        <a:pt x="76" y="46"/>
                      </a:lnTo>
                      <a:lnTo>
                        <a:pt x="0" y="58"/>
                      </a:lnTo>
                      <a:lnTo>
                        <a:pt x="48" y="322"/>
                      </a:lnTo>
                      <a:lnTo>
                        <a:pt x="162" y="300"/>
                      </a:lnTo>
                      <a:lnTo>
                        <a:pt x="270" y="272"/>
                      </a:lnTo>
                      <a:lnTo>
                        <a:pt x="358" y="244"/>
                      </a:lnTo>
                    </a:path>
                  </a:pathLst>
                </a:custGeom>
                <a:noFill/>
                <a:ln w="28575">
                  <a:solidFill>
                    <a:schemeClr val="accent1"/>
                  </a:solidFill>
                  <a:round/>
                  <a:headEnd/>
                  <a:tailEnd/>
                </a:ln>
              </p:spPr>
              <p:txBody>
                <a:bodyPr/>
                <a:lstStyle/>
                <a:p>
                  <a:endParaRPr lang="en-US" i="0"/>
                </a:p>
              </p:txBody>
            </p:sp>
          </p:grpSp>
          <p:grpSp>
            <p:nvGrpSpPr>
              <p:cNvPr id="7" name="Group 21"/>
              <p:cNvGrpSpPr>
                <a:grpSpLocks/>
              </p:cNvGrpSpPr>
              <p:nvPr/>
            </p:nvGrpSpPr>
            <p:grpSpPr bwMode="auto">
              <a:xfrm>
                <a:off x="4211" y="2162"/>
                <a:ext cx="992" cy="374"/>
                <a:chOff x="548" y="3006"/>
                <a:chExt cx="1884" cy="658"/>
              </a:xfrm>
            </p:grpSpPr>
            <p:sp>
              <p:nvSpPr>
                <p:cNvPr id="27745" name="Freeform 22"/>
                <p:cNvSpPr>
                  <a:spLocks/>
                </p:cNvSpPr>
                <p:nvPr/>
              </p:nvSpPr>
              <p:spPr bwMode="auto">
                <a:xfrm>
                  <a:off x="2104" y="3342"/>
                  <a:ext cx="326" cy="92"/>
                </a:xfrm>
                <a:custGeom>
                  <a:avLst/>
                  <a:gdLst>
                    <a:gd name="T0" fmla="*/ 326 w 326"/>
                    <a:gd name="T1" fmla="*/ 0 h 92"/>
                    <a:gd name="T2" fmla="*/ 204 w 326"/>
                    <a:gd name="T3" fmla="*/ 36 h 92"/>
                    <a:gd name="T4" fmla="*/ 98 w 326"/>
                    <a:gd name="T5" fmla="*/ 62 h 92"/>
                    <a:gd name="T6" fmla="*/ 4 w 326"/>
                    <a:gd name="T7" fmla="*/ 76 h 92"/>
                    <a:gd name="T8" fmla="*/ 0 w 326"/>
                    <a:gd name="T9" fmla="*/ 92 h 92"/>
                    <a:gd name="T10" fmla="*/ 0 60000 65536"/>
                    <a:gd name="T11" fmla="*/ 0 60000 65536"/>
                    <a:gd name="T12" fmla="*/ 0 60000 65536"/>
                    <a:gd name="T13" fmla="*/ 0 60000 65536"/>
                    <a:gd name="T14" fmla="*/ 0 60000 65536"/>
                    <a:gd name="T15" fmla="*/ 0 w 326"/>
                    <a:gd name="T16" fmla="*/ 0 h 92"/>
                    <a:gd name="T17" fmla="*/ 326 w 326"/>
                    <a:gd name="T18" fmla="*/ 92 h 92"/>
                  </a:gdLst>
                  <a:ahLst/>
                  <a:cxnLst>
                    <a:cxn ang="T10">
                      <a:pos x="T0" y="T1"/>
                    </a:cxn>
                    <a:cxn ang="T11">
                      <a:pos x="T2" y="T3"/>
                    </a:cxn>
                    <a:cxn ang="T12">
                      <a:pos x="T4" y="T5"/>
                    </a:cxn>
                    <a:cxn ang="T13">
                      <a:pos x="T6" y="T7"/>
                    </a:cxn>
                    <a:cxn ang="T14">
                      <a:pos x="T8" y="T9"/>
                    </a:cxn>
                  </a:cxnLst>
                  <a:rect l="T15" t="T16" r="T17" b="T18"/>
                  <a:pathLst>
                    <a:path w="326" h="92">
                      <a:moveTo>
                        <a:pt x="326" y="0"/>
                      </a:moveTo>
                      <a:lnTo>
                        <a:pt x="204" y="36"/>
                      </a:lnTo>
                      <a:lnTo>
                        <a:pt x="98" y="62"/>
                      </a:lnTo>
                      <a:lnTo>
                        <a:pt x="4" y="76"/>
                      </a:lnTo>
                      <a:lnTo>
                        <a:pt x="0" y="92"/>
                      </a:lnTo>
                    </a:path>
                  </a:pathLst>
                </a:custGeom>
                <a:noFill/>
                <a:ln w="28575">
                  <a:solidFill>
                    <a:srgbClr val="FF0000"/>
                  </a:solidFill>
                  <a:round/>
                  <a:headEnd/>
                  <a:tailEnd/>
                </a:ln>
              </p:spPr>
              <p:txBody>
                <a:bodyPr/>
                <a:lstStyle/>
                <a:p>
                  <a:endParaRPr lang="en-US" i="0"/>
                </a:p>
              </p:txBody>
            </p:sp>
            <p:sp>
              <p:nvSpPr>
                <p:cNvPr id="27746" name="Freeform 23"/>
                <p:cNvSpPr>
                  <a:spLocks/>
                </p:cNvSpPr>
                <p:nvPr/>
              </p:nvSpPr>
              <p:spPr bwMode="auto">
                <a:xfrm>
                  <a:off x="2090" y="3540"/>
                  <a:ext cx="342" cy="86"/>
                </a:xfrm>
                <a:custGeom>
                  <a:avLst/>
                  <a:gdLst>
                    <a:gd name="T0" fmla="*/ 0 w 342"/>
                    <a:gd name="T1" fmla="*/ 86 h 86"/>
                    <a:gd name="T2" fmla="*/ 144 w 342"/>
                    <a:gd name="T3" fmla="*/ 60 h 86"/>
                    <a:gd name="T4" fmla="*/ 224 w 342"/>
                    <a:gd name="T5" fmla="*/ 40 h 86"/>
                    <a:gd name="T6" fmla="*/ 310 w 342"/>
                    <a:gd name="T7" fmla="*/ 12 h 86"/>
                    <a:gd name="T8" fmla="*/ 342 w 342"/>
                    <a:gd name="T9" fmla="*/ 0 h 86"/>
                    <a:gd name="T10" fmla="*/ 0 60000 65536"/>
                    <a:gd name="T11" fmla="*/ 0 60000 65536"/>
                    <a:gd name="T12" fmla="*/ 0 60000 65536"/>
                    <a:gd name="T13" fmla="*/ 0 60000 65536"/>
                    <a:gd name="T14" fmla="*/ 0 60000 65536"/>
                    <a:gd name="T15" fmla="*/ 0 w 342"/>
                    <a:gd name="T16" fmla="*/ 0 h 86"/>
                    <a:gd name="T17" fmla="*/ 342 w 342"/>
                    <a:gd name="T18" fmla="*/ 86 h 86"/>
                  </a:gdLst>
                  <a:ahLst/>
                  <a:cxnLst>
                    <a:cxn ang="T10">
                      <a:pos x="T0" y="T1"/>
                    </a:cxn>
                    <a:cxn ang="T11">
                      <a:pos x="T2" y="T3"/>
                    </a:cxn>
                    <a:cxn ang="T12">
                      <a:pos x="T4" y="T5"/>
                    </a:cxn>
                    <a:cxn ang="T13">
                      <a:pos x="T6" y="T7"/>
                    </a:cxn>
                    <a:cxn ang="T14">
                      <a:pos x="T8" y="T9"/>
                    </a:cxn>
                  </a:cxnLst>
                  <a:rect l="T15" t="T16" r="T17" b="T18"/>
                  <a:pathLst>
                    <a:path w="342" h="86">
                      <a:moveTo>
                        <a:pt x="0" y="86"/>
                      </a:moveTo>
                      <a:lnTo>
                        <a:pt x="144" y="60"/>
                      </a:lnTo>
                      <a:lnTo>
                        <a:pt x="224" y="40"/>
                      </a:lnTo>
                      <a:lnTo>
                        <a:pt x="310" y="12"/>
                      </a:lnTo>
                      <a:lnTo>
                        <a:pt x="342" y="0"/>
                      </a:lnTo>
                    </a:path>
                  </a:pathLst>
                </a:custGeom>
                <a:noFill/>
                <a:ln w="28575">
                  <a:solidFill>
                    <a:srgbClr val="FF0000"/>
                  </a:solidFill>
                  <a:round/>
                  <a:headEnd/>
                  <a:tailEnd/>
                </a:ln>
              </p:spPr>
              <p:txBody>
                <a:bodyPr/>
                <a:lstStyle/>
                <a:p>
                  <a:endParaRPr lang="en-US" i="0"/>
                </a:p>
              </p:txBody>
            </p:sp>
            <p:sp>
              <p:nvSpPr>
                <p:cNvPr id="27747" name="Freeform 24"/>
                <p:cNvSpPr>
                  <a:spLocks/>
                </p:cNvSpPr>
                <p:nvPr/>
              </p:nvSpPr>
              <p:spPr bwMode="auto">
                <a:xfrm>
                  <a:off x="1462" y="3432"/>
                  <a:ext cx="560" cy="232"/>
                </a:xfrm>
                <a:custGeom>
                  <a:avLst/>
                  <a:gdLst>
                    <a:gd name="T0" fmla="*/ 0 w 560"/>
                    <a:gd name="T1" fmla="*/ 0 h 232"/>
                    <a:gd name="T2" fmla="*/ 22 w 560"/>
                    <a:gd name="T3" fmla="*/ 216 h 232"/>
                    <a:gd name="T4" fmla="*/ 206 w 560"/>
                    <a:gd name="T5" fmla="*/ 228 h 232"/>
                    <a:gd name="T6" fmla="*/ 286 w 560"/>
                    <a:gd name="T7" fmla="*/ 232 h 232"/>
                    <a:gd name="T8" fmla="*/ 406 w 560"/>
                    <a:gd name="T9" fmla="*/ 224 h 232"/>
                    <a:gd name="T10" fmla="*/ 528 w 560"/>
                    <a:gd name="T11" fmla="*/ 218 h 232"/>
                    <a:gd name="T12" fmla="*/ 560 w 560"/>
                    <a:gd name="T13" fmla="*/ 0 h 232"/>
                    <a:gd name="T14" fmla="*/ 420 w 560"/>
                    <a:gd name="T15" fmla="*/ 12 h 232"/>
                    <a:gd name="T16" fmla="*/ 274 w 560"/>
                    <a:gd name="T17" fmla="*/ 18 h 232"/>
                    <a:gd name="T18" fmla="*/ 116 w 560"/>
                    <a:gd name="T19" fmla="*/ 12 h 232"/>
                    <a:gd name="T20" fmla="*/ 0 w 560"/>
                    <a:gd name="T21" fmla="*/ 0 h 23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60"/>
                    <a:gd name="T34" fmla="*/ 0 h 232"/>
                    <a:gd name="T35" fmla="*/ 560 w 560"/>
                    <a:gd name="T36" fmla="*/ 232 h 23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60" h="232">
                      <a:moveTo>
                        <a:pt x="0" y="0"/>
                      </a:moveTo>
                      <a:lnTo>
                        <a:pt x="22" y="216"/>
                      </a:lnTo>
                      <a:lnTo>
                        <a:pt x="206" y="228"/>
                      </a:lnTo>
                      <a:lnTo>
                        <a:pt x="286" y="232"/>
                      </a:lnTo>
                      <a:lnTo>
                        <a:pt x="406" y="224"/>
                      </a:lnTo>
                      <a:lnTo>
                        <a:pt x="528" y="218"/>
                      </a:lnTo>
                      <a:lnTo>
                        <a:pt x="560" y="0"/>
                      </a:lnTo>
                      <a:lnTo>
                        <a:pt x="420" y="12"/>
                      </a:lnTo>
                      <a:lnTo>
                        <a:pt x="274" y="18"/>
                      </a:lnTo>
                      <a:lnTo>
                        <a:pt x="116" y="12"/>
                      </a:lnTo>
                      <a:lnTo>
                        <a:pt x="0" y="0"/>
                      </a:lnTo>
                      <a:close/>
                    </a:path>
                  </a:pathLst>
                </a:custGeom>
                <a:noFill/>
                <a:ln w="28575">
                  <a:solidFill>
                    <a:srgbClr val="FF0000"/>
                  </a:solidFill>
                  <a:round/>
                  <a:headEnd/>
                  <a:tailEnd/>
                </a:ln>
              </p:spPr>
              <p:txBody>
                <a:bodyPr/>
                <a:lstStyle/>
                <a:p>
                  <a:endParaRPr lang="en-US" i="0"/>
                </a:p>
              </p:txBody>
            </p:sp>
            <p:sp>
              <p:nvSpPr>
                <p:cNvPr id="27748" name="Freeform 25"/>
                <p:cNvSpPr>
                  <a:spLocks/>
                </p:cNvSpPr>
                <p:nvPr/>
              </p:nvSpPr>
              <p:spPr bwMode="auto">
                <a:xfrm>
                  <a:off x="892" y="3282"/>
                  <a:ext cx="498" cy="362"/>
                </a:xfrm>
                <a:custGeom>
                  <a:avLst/>
                  <a:gdLst>
                    <a:gd name="T0" fmla="*/ 498 w 498"/>
                    <a:gd name="T1" fmla="*/ 362 h 362"/>
                    <a:gd name="T2" fmla="*/ 352 w 498"/>
                    <a:gd name="T3" fmla="*/ 334 h 362"/>
                    <a:gd name="T4" fmla="*/ 228 w 498"/>
                    <a:gd name="T5" fmla="*/ 298 h 362"/>
                    <a:gd name="T6" fmla="*/ 118 w 498"/>
                    <a:gd name="T7" fmla="*/ 260 h 362"/>
                    <a:gd name="T8" fmla="*/ 68 w 498"/>
                    <a:gd name="T9" fmla="*/ 236 h 362"/>
                    <a:gd name="T10" fmla="*/ 0 w 498"/>
                    <a:gd name="T11" fmla="*/ 0 h 362"/>
                    <a:gd name="T12" fmla="*/ 90 w 498"/>
                    <a:gd name="T13" fmla="*/ 34 h 362"/>
                    <a:gd name="T14" fmla="*/ 150 w 498"/>
                    <a:gd name="T15" fmla="*/ 56 h 362"/>
                    <a:gd name="T16" fmla="*/ 228 w 498"/>
                    <a:gd name="T17" fmla="*/ 84 h 362"/>
                    <a:gd name="T18" fmla="*/ 306 w 498"/>
                    <a:gd name="T19" fmla="*/ 104 h 362"/>
                    <a:gd name="T20" fmla="*/ 374 w 498"/>
                    <a:gd name="T21" fmla="*/ 120 h 362"/>
                    <a:gd name="T22" fmla="*/ 478 w 498"/>
                    <a:gd name="T23" fmla="*/ 138 h 362"/>
                    <a:gd name="T24" fmla="*/ 482 w 498"/>
                    <a:gd name="T25" fmla="*/ 154 h 36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98"/>
                    <a:gd name="T40" fmla="*/ 0 h 362"/>
                    <a:gd name="T41" fmla="*/ 498 w 498"/>
                    <a:gd name="T42" fmla="*/ 362 h 36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98" h="362">
                      <a:moveTo>
                        <a:pt x="498" y="362"/>
                      </a:moveTo>
                      <a:lnTo>
                        <a:pt x="352" y="334"/>
                      </a:lnTo>
                      <a:lnTo>
                        <a:pt x="228" y="298"/>
                      </a:lnTo>
                      <a:lnTo>
                        <a:pt x="118" y="260"/>
                      </a:lnTo>
                      <a:lnTo>
                        <a:pt x="68" y="236"/>
                      </a:lnTo>
                      <a:lnTo>
                        <a:pt x="0" y="0"/>
                      </a:lnTo>
                      <a:lnTo>
                        <a:pt x="90" y="34"/>
                      </a:lnTo>
                      <a:lnTo>
                        <a:pt x="150" y="56"/>
                      </a:lnTo>
                      <a:lnTo>
                        <a:pt x="228" y="84"/>
                      </a:lnTo>
                      <a:lnTo>
                        <a:pt x="306" y="104"/>
                      </a:lnTo>
                      <a:lnTo>
                        <a:pt x="374" y="120"/>
                      </a:lnTo>
                      <a:lnTo>
                        <a:pt x="478" y="138"/>
                      </a:lnTo>
                      <a:lnTo>
                        <a:pt x="482" y="154"/>
                      </a:lnTo>
                    </a:path>
                  </a:pathLst>
                </a:custGeom>
                <a:noFill/>
                <a:ln w="28575">
                  <a:solidFill>
                    <a:srgbClr val="FF0000"/>
                  </a:solidFill>
                  <a:round/>
                  <a:headEnd/>
                  <a:tailEnd/>
                </a:ln>
              </p:spPr>
              <p:txBody>
                <a:bodyPr/>
                <a:lstStyle/>
                <a:p>
                  <a:endParaRPr lang="en-US" i="0"/>
                </a:p>
              </p:txBody>
            </p:sp>
            <p:sp>
              <p:nvSpPr>
                <p:cNvPr id="27749" name="Freeform 26"/>
                <p:cNvSpPr>
                  <a:spLocks/>
                </p:cNvSpPr>
                <p:nvPr/>
              </p:nvSpPr>
              <p:spPr bwMode="auto">
                <a:xfrm>
                  <a:off x="548" y="3006"/>
                  <a:ext cx="276" cy="440"/>
                </a:xfrm>
                <a:custGeom>
                  <a:avLst/>
                  <a:gdLst>
                    <a:gd name="T0" fmla="*/ 276 w 276"/>
                    <a:gd name="T1" fmla="*/ 440 h 440"/>
                    <a:gd name="T2" fmla="*/ 212 w 276"/>
                    <a:gd name="T3" fmla="*/ 388 h 440"/>
                    <a:gd name="T4" fmla="*/ 144 w 276"/>
                    <a:gd name="T5" fmla="*/ 318 h 440"/>
                    <a:gd name="T6" fmla="*/ 112 w 276"/>
                    <a:gd name="T7" fmla="*/ 274 h 440"/>
                    <a:gd name="T8" fmla="*/ 96 w 276"/>
                    <a:gd name="T9" fmla="*/ 254 h 440"/>
                    <a:gd name="T10" fmla="*/ 0 w 276"/>
                    <a:gd name="T11" fmla="*/ 0 h 440"/>
                    <a:gd name="T12" fmla="*/ 72 w 276"/>
                    <a:gd name="T13" fmla="*/ 96 h 440"/>
                    <a:gd name="T14" fmla="*/ 114 w 276"/>
                    <a:gd name="T15" fmla="*/ 134 h 440"/>
                    <a:gd name="T16" fmla="*/ 156 w 276"/>
                    <a:gd name="T17" fmla="*/ 166 h 440"/>
                    <a:gd name="T18" fmla="*/ 194 w 276"/>
                    <a:gd name="T19" fmla="*/ 194 h 440"/>
                    <a:gd name="T20" fmla="*/ 252 w 276"/>
                    <a:gd name="T21" fmla="*/ 230 h 440"/>
                    <a:gd name="T22" fmla="*/ 274 w 276"/>
                    <a:gd name="T23" fmla="*/ 240 h 44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76"/>
                    <a:gd name="T37" fmla="*/ 0 h 440"/>
                    <a:gd name="T38" fmla="*/ 276 w 276"/>
                    <a:gd name="T39" fmla="*/ 440 h 44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76" h="440">
                      <a:moveTo>
                        <a:pt x="276" y="440"/>
                      </a:moveTo>
                      <a:lnTo>
                        <a:pt x="212" y="388"/>
                      </a:lnTo>
                      <a:lnTo>
                        <a:pt x="144" y="318"/>
                      </a:lnTo>
                      <a:lnTo>
                        <a:pt x="112" y="274"/>
                      </a:lnTo>
                      <a:lnTo>
                        <a:pt x="96" y="254"/>
                      </a:lnTo>
                      <a:lnTo>
                        <a:pt x="0" y="0"/>
                      </a:lnTo>
                      <a:lnTo>
                        <a:pt x="72" y="96"/>
                      </a:lnTo>
                      <a:lnTo>
                        <a:pt x="114" y="134"/>
                      </a:lnTo>
                      <a:lnTo>
                        <a:pt x="156" y="166"/>
                      </a:lnTo>
                      <a:lnTo>
                        <a:pt x="194" y="194"/>
                      </a:lnTo>
                      <a:lnTo>
                        <a:pt x="252" y="230"/>
                      </a:lnTo>
                      <a:lnTo>
                        <a:pt x="274" y="240"/>
                      </a:lnTo>
                    </a:path>
                  </a:pathLst>
                </a:custGeom>
                <a:noFill/>
                <a:ln w="28575">
                  <a:solidFill>
                    <a:srgbClr val="FF0000"/>
                  </a:solidFill>
                  <a:round/>
                  <a:headEnd/>
                  <a:tailEnd/>
                </a:ln>
              </p:spPr>
              <p:txBody>
                <a:bodyPr/>
                <a:lstStyle/>
                <a:p>
                  <a:endParaRPr lang="en-US" i="0"/>
                </a:p>
              </p:txBody>
            </p:sp>
          </p:grpSp>
          <p:grpSp>
            <p:nvGrpSpPr>
              <p:cNvPr id="8" name="Group 27"/>
              <p:cNvGrpSpPr>
                <a:grpSpLocks/>
              </p:cNvGrpSpPr>
              <p:nvPr/>
            </p:nvGrpSpPr>
            <p:grpSpPr bwMode="auto">
              <a:xfrm>
                <a:off x="4075" y="1416"/>
                <a:ext cx="1529" cy="989"/>
                <a:chOff x="296" y="1708"/>
                <a:chExt cx="2888" cy="1756"/>
              </a:xfrm>
            </p:grpSpPr>
            <p:sp>
              <p:nvSpPr>
                <p:cNvPr id="27736" name="Freeform 28"/>
                <p:cNvSpPr>
                  <a:spLocks/>
                </p:cNvSpPr>
                <p:nvPr/>
              </p:nvSpPr>
              <p:spPr bwMode="auto">
                <a:xfrm>
                  <a:off x="1010" y="2704"/>
                  <a:ext cx="1422" cy="760"/>
                </a:xfrm>
                <a:custGeom>
                  <a:avLst/>
                  <a:gdLst>
                    <a:gd name="T0" fmla="*/ 0 w 1422"/>
                    <a:gd name="T1" fmla="*/ 96 h 760"/>
                    <a:gd name="T2" fmla="*/ 92 w 1422"/>
                    <a:gd name="T3" fmla="*/ 118 h 760"/>
                    <a:gd name="T4" fmla="*/ 92 w 1422"/>
                    <a:gd name="T5" fmla="*/ 0 h 760"/>
                    <a:gd name="T6" fmla="*/ 194 w 1422"/>
                    <a:gd name="T7" fmla="*/ 22 h 760"/>
                    <a:gd name="T8" fmla="*/ 300 w 1422"/>
                    <a:gd name="T9" fmla="*/ 44 h 760"/>
                    <a:gd name="T10" fmla="*/ 422 w 1422"/>
                    <a:gd name="T11" fmla="*/ 58 h 760"/>
                    <a:gd name="T12" fmla="*/ 586 w 1422"/>
                    <a:gd name="T13" fmla="*/ 74 h 760"/>
                    <a:gd name="T14" fmla="*/ 726 w 1422"/>
                    <a:gd name="T15" fmla="*/ 78 h 760"/>
                    <a:gd name="T16" fmla="*/ 840 w 1422"/>
                    <a:gd name="T17" fmla="*/ 76 h 760"/>
                    <a:gd name="T18" fmla="*/ 982 w 1422"/>
                    <a:gd name="T19" fmla="*/ 64 h 760"/>
                    <a:gd name="T20" fmla="*/ 1088 w 1422"/>
                    <a:gd name="T21" fmla="*/ 56 h 760"/>
                    <a:gd name="T22" fmla="*/ 1190 w 1422"/>
                    <a:gd name="T23" fmla="*/ 40 h 760"/>
                    <a:gd name="T24" fmla="*/ 1254 w 1422"/>
                    <a:gd name="T25" fmla="*/ 26 h 760"/>
                    <a:gd name="T26" fmla="*/ 1278 w 1422"/>
                    <a:gd name="T27" fmla="*/ 24 h 760"/>
                    <a:gd name="T28" fmla="*/ 1278 w 1422"/>
                    <a:gd name="T29" fmla="*/ 210 h 760"/>
                    <a:gd name="T30" fmla="*/ 1422 w 1422"/>
                    <a:gd name="T31" fmla="*/ 178 h 760"/>
                    <a:gd name="T32" fmla="*/ 1422 w 1422"/>
                    <a:gd name="T33" fmla="*/ 486 h 760"/>
                    <a:gd name="T34" fmla="*/ 1278 w 1422"/>
                    <a:gd name="T35" fmla="*/ 520 h 760"/>
                    <a:gd name="T36" fmla="*/ 1278 w 1422"/>
                    <a:gd name="T37" fmla="*/ 706 h 760"/>
                    <a:gd name="T38" fmla="*/ 1082 w 1422"/>
                    <a:gd name="T39" fmla="*/ 740 h 760"/>
                    <a:gd name="T40" fmla="*/ 938 w 1422"/>
                    <a:gd name="T41" fmla="*/ 756 h 760"/>
                    <a:gd name="T42" fmla="*/ 742 w 1422"/>
                    <a:gd name="T43" fmla="*/ 760 h 760"/>
                    <a:gd name="T44" fmla="*/ 654 w 1422"/>
                    <a:gd name="T45" fmla="*/ 760 h 760"/>
                    <a:gd name="T46" fmla="*/ 506 w 1422"/>
                    <a:gd name="T47" fmla="*/ 752 h 760"/>
                    <a:gd name="T48" fmla="*/ 366 w 1422"/>
                    <a:gd name="T49" fmla="*/ 736 h 760"/>
                    <a:gd name="T50" fmla="*/ 254 w 1422"/>
                    <a:gd name="T51" fmla="*/ 724 h 760"/>
                    <a:gd name="T52" fmla="*/ 146 w 1422"/>
                    <a:gd name="T53" fmla="*/ 700 h 760"/>
                    <a:gd name="T54" fmla="*/ 92 w 1422"/>
                    <a:gd name="T55" fmla="*/ 692 h 760"/>
                    <a:gd name="T56" fmla="*/ 92 w 1422"/>
                    <a:gd name="T57" fmla="*/ 570 h 760"/>
                    <a:gd name="T58" fmla="*/ 0 w 1422"/>
                    <a:gd name="T59" fmla="*/ 546 h 760"/>
                    <a:gd name="T60" fmla="*/ 0 w 1422"/>
                    <a:gd name="T61" fmla="*/ 96 h 76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422"/>
                    <a:gd name="T94" fmla="*/ 0 h 760"/>
                    <a:gd name="T95" fmla="*/ 1422 w 1422"/>
                    <a:gd name="T96" fmla="*/ 760 h 76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422" h="760">
                      <a:moveTo>
                        <a:pt x="0" y="96"/>
                      </a:moveTo>
                      <a:lnTo>
                        <a:pt x="92" y="118"/>
                      </a:lnTo>
                      <a:lnTo>
                        <a:pt x="92" y="0"/>
                      </a:lnTo>
                      <a:lnTo>
                        <a:pt x="194" y="22"/>
                      </a:lnTo>
                      <a:lnTo>
                        <a:pt x="300" y="44"/>
                      </a:lnTo>
                      <a:lnTo>
                        <a:pt x="422" y="58"/>
                      </a:lnTo>
                      <a:lnTo>
                        <a:pt x="586" y="74"/>
                      </a:lnTo>
                      <a:lnTo>
                        <a:pt x="726" y="78"/>
                      </a:lnTo>
                      <a:lnTo>
                        <a:pt x="840" y="76"/>
                      </a:lnTo>
                      <a:lnTo>
                        <a:pt x="982" y="64"/>
                      </a:lnTo>
                      <a:lnTo>
                        <a:pt x="1088" y="56"/>
                      </a:lnTo>
                      <a:lnTo>
                        <a:pt x="1190" y="40"/>
                      </a:lnTo>
                      <a:lnTo>
                        <a:pt x="1254" y="26"/>
                      </a:lnTo>
                      <a:lnTo>
                        <a:pt x="1278" y="24"/>
                      </a:lnTo>
                      <a:lnTo>
                        <a:pt x="1278" y="210"/>
                      </a:lnTo>
                      <a:lnTo>
                        <a:pt x="1422" y="178"/>
                      </a:lnTo>
                      <a:lnTo>
                        <a:pt x="1422" y="486"/>
                      </a:lnTo>
                      <a:lnTo>
                        <a:pt x="1278" y="520"/>
                      </a:lnTo>
                      <a:lnTo>
                        <a:pt x="1278" y="706"/>
                      </a:lnTo>
                      <a:lnTo>
                        <a:pt x="1082" y="740"/>
                      </a:lnTo>
                      <a:lnTo>
                        <a:pt x="938" y="756"/>
                      </a:lnTo>
                      <a:lnTo>
                        <a:pt x="742" y="760"/>
                      </a:lnTo>
                      <a:lnTo>
                        <a:pt x="654" y="760"/>
                      </a:lnTo>
                      <a:lnTo>
                        <a:pt x="506" y="752"/>
                      </a:lnTo>
                      <a:lnTo>
                        <a:pt x="366" y="736"/>
                      </a:lnTo>
                      <a:lnTo>
                        <a:pt x="254" y="724"/>
                      </a:lnTo>
                      <a:lnTo>
                        <a:pt x="146" y="700"/>
                      </a:lnTo>
                      <a:lnTo>
                        <a:pt x="92" y="692"/>
                      </a:lnTo>
                      <a:lnTo>
                        <a:pt x="92" y="570"/>
                      </a:lnTo>
                      <a:lnTo>
                        <a:pt x="0" y="546"/>
                      </a:lnTo>
                      <a:lnTo>
                        <a:pt x="0" y="96"/>
                      </a:lnTo>
                      <a:close/>
                    </a:path>
                  </a:pathLst>
                </a:custGeom>
                <a:noFill/>
                <a:ln w="28575">
                  <a:solidFill>
                    <a:srgbClr val="0000FF"/>
                  </a:solidFill>
                  <a:round/>
                  <a:headEnd/>
                  <a:tailEnd/>
                </a:ln>
              </p:spPr>
              <p:txBody>
                <a:bodyPr/>
                <a:lstStyle/>
                <a:p>
                  <a:endParaRPr lang="en-US" i="0"/>
                </a:p>
              </p:txBody>
            </p:sp>
            <p:sp>
              <p:nvSpPr>
                <p:cNvPr id="27737" name="Freeform 29"/>
                <p:cNvSpPr>
                  <a:spLocks/>
                </p:cNvSpPr>
                <p:nvPr/>
              </p:nvSpPr>
              <p:spPr bwMode="auto">
                <a:xfrm>
                  <a:off x="296" y="2116"/>
                  <a:ext cx="696" cy="1228"/>
                </a:xfrm>
                <a:custGeom>
                  <a:avLst/>
                  <a:gdLst>
                    <a:gd name="T0" fmla="*/ 2 w 696"/>
                    <a:gd name="T1" fmla="*/ 0 h 1228"/>
                    <a:gd name="T2" fmla="*/ 30 w 696"/>
                    <a:gd name="T3" fmla="*/ 94 h 1228"/>
                    <a:gd name="T4" fmla="*/ 96 w 696"/>
                    <a:gd name="T5" fmla="*/ 202 h 1228"/>
                    <a:gd name="T6" fmla="*/ 182 w 696"/>
                    <a:gd name="T7" fmla="*/ 296 h 1228"/>
                    <a:gd name="T8" fmla="*/ 272 w 696"/>
                    <a:gd name="T9" fmla="*/ 364 h 1228"/>
                    <a:gd name="T10" fmla="*/ 334 w 696"/>
                    <a:gd name="T11" fmla="*/ 406 h 1228"/>
                    <a:gd name="T12" fmla="*/ 434 w 696"/>
                    <a:gd name="T13" fmla="*/ 456 h 1228"/>
                    <a:gd name="T14" fmla="*/ 472 w 696"/>
                    <a:gd name="T15" fmla="*/ 478 h 1228"/>
                    <a:gd name="T16" fmla="*/ 548 w 696"/>
                    <a:gd name="T17" fmla="*/ 508 h 1228"/>
                    <a:gd name="T18" fmla="*/ 640 w 696"/>
                    <a:gd name="T19" fmla="*/ 546 h 1228"/>
                    <a:gd name="T20" fmla="*/ 640 w 696"/>
                    <a:gd name="T21" fmla="*/ 662 h 1228"/>
                    <a:gd name="T22" fmla="*/ 696 w 696"/>
                    <a:gd name="T23" fmla="*/ 677 h 1228"/>
                    <a:gd name="T24" fmla="*/ 696 w 696"/>
                    <a:gd name="T25" fmla="*/ 1130 h 1228"/>
                    <a:gd name="T26" fmla="*/ 638 w 696"/>
                    <a:gd name="T27" fmla="*/ 1110 h 1228"/>
                    <a:gd name="T28" fmla="*/ 638 w 696"/>
                    <a:gd name="T29" fmla="*/ 1228 h 1228"/>
                    <a:gd name="T30" fmla="*/ 472 w 696"/>
                    <a:gd name="T31" fmla="*/ 1166 h 1228"/>
                    <a:gd name="T32" fmla="*/ 406 w 696"/>
                    <a:gd name="T33" fmla="*/ 1130 h 1228"/>
                    <a:gd name="T34" fmla="*/ 288 w 696"/>
                    <a:gd name="T35" fmla="*/ 1062 h 1228"/>
                    <a:gd name="T36" fmla="*/ 196 w 696"/>
                    <a:gd name="T37" fmla="*/ 990 h 1228"/>
                    <a:gd name="T38" fmla="*/ 96 w 696"/>
                    <a:gd name="T39" fmla="*/ 888 h 1228"/>
                    <a:gd name="T40" fmla="*/ 32 w 696"/>
                    <a:gd name="T41" fmla="*/ 786 h 1228"/>
                    <a:gd name="T42" fmla="*/ 0 w 696"/>
                    <a:gd name="T43" fmla="*/ 676 h 1228"/>
                    <a:gd name="T44" fmla="*/ 2 w 696"/>
                    <a:gd name="T45" fmla="*/ 0 h 122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696"/>
                    <a:gd name="T70" fmla="*/ 0 h 1228"/>
                    <a:gd name="T71" fmla="*/ 696 w 696"/>
                    <a:gd name="T72" fmla="*/ 1228 h 122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696" h="1228">
                      <a:moveTo>
                        <a:pt x="2" y="0"/>
                      </a:moveTo>
                      <a:lnTo>
                        <a:pt x="30" y="94"/>
                      </a:lnTo>
                      <a:lnTo>
                        <a:pt x="96" y="202"/>
                      </a:lnTo>
                      <a:lnTo>
                        <a:pt x="182" y="296"/>
                      </a:lnTo>
                      <a:lnTo>
                        <a:pt x="272" y="364"/>
                      </a:lnTo>
                      <a:lnTo>
                        <a:pt x="334" y="406"/>
                      </a:lnTo>
                      <a:lnTo>
                        <a:pt x="434" y="456"/>
                      </a:lnTo>
                      <a:lnTo>
                        <a:pt x="472" y="478"/>
                      </a:lnTo>
                      <a:lnTo>
                        <a:pt x="548" y="508"/>
                      </a:lnTo>
                      <a:lnTo>
                        <a:pt x="640" y="546"/>
                      </a:lnTo>
                      <a:lnTo>
                        <a:pt x="640" y="662"/>
                      </a:lnTo>
                      <a:lnTo>
                        <a:pt x="696" y="677"/>
                      </a:lnTo>
                      <a:lnTo>
                        <a:pt x="696" y="1130"/>
                      </a:lnTo>
                      <a:lnTo>
                        <a:pt x="638" y="1110"/>
                      </a:lnTo>
                      <a:lnTo>
                        <a:pt x="638" y="1228"/>
                      </a:lnTo>
                      <a:lnTo>
                        <a:pt x="472" y="1166"/>
                      </a:lnTo>
                      <a:lnTo>
                        <a:pt x="406" y="1130"/>
                      </a:lnTo>
                      <a:lnTo>
                        <a:pt x="288" y="1062"/>
                      </a:lnTo>
                      <a:lnTo>
                        <a:pt x="196" y="990"/>
                      </a:lnTo>
                      <a:lnTo>
                        <a:pt x="96" y="888"/>
                      </a:lnTo>
                      <a:lnTo>
                        <a:pt x="32" y="786"/>
                      </a:lnTo>
                      <a:lnTo>
                        <a:pt x="0" y="676"/>
                      </a:lnTo>
                      <a:lnTo>
                        <a:pt x="2" y="0"/>
                      </a:lnTo>
                      <a:close/>
                    </a:path>
                  </a:pathLst>
                </a:custGeom>
                <a:noFill/>
                <a:ln w="28575">
                  <a:solidFill>
                    <a:srgbClr val="0000FF"/>
                  </a:solidFill>
                  <a:round/>
                  <a:headEnd/>
                  <a:tailEnd/>
                </a:ln>
              </p:spPr>
              <p:txBody>
                <a:bodyPr/>
                <a:lstStyle/>
                <a:p>
                  <a:endParaRPr lang="en-US" i="0"/>
                </a:p>
              </p:txBody>
            </p:sp>
            <p:grpSp>
              <p:nvGrpSpPr>
                <p:cNvPr id="9" name="Group 30"/>
                <p:cNvGrpSpPr>
                  <a:grpSpLocks/>
                </p:cNvGrpSpPr>
                <p:nvPr/>
              </p:nvGrpSpPr>
              <p:grpSpPr bwMode="auto">
                <a:xfrm>
                  <a:off x="302" y="1708"/>
                  <a:ext cx="324" cy="958"/>
                  <a:chOff x="302" y="1708"/>
                  <a:chExt cx="324" cy="958"/>
                </a:xfrm>
              </p:grpSpPr>
              <p:sp>
                <p:nvSpPr>
                  <p:cNvPr id="27743" name="Freeform 31"/>
                  <p:cNvSpPr>
                    <a:spLocks/>
                  </p:cNvSpPr>
                  <p:nvPr/>
                </p:nvSpPr>
                <p:spPr bwMode="auto">
                  <a:xfrm>
                    <a:off x="302" y="1708"/>
                    <a:ext cx="176" cy="406"/>
                  </a:xfrm>
                  <a:custGeom>
                    <a:avLst/>
                    <a:gdLst>
                      <a:gd name="T0" fmla="*/ 0 w 176"/>
                      <a:gd name="T1" fmla="*/ 406 h 406"/>
                      <a:gd name="T2" fmla="*/ 0 w 176"/>
                      <a:gd name="T3" fmla="*/ 280 h 406"/>
                      <a:gd name="T4" fmla="*/ 38 w 176"/>
                      <a:gd name="T5" fmla="*/ 166 h 406"/>
                      <a:gd name="T6" fmla="*/ 96 w 176"/>
                      <a:gd name="T7" fmla="*/ 80 h 406"/>
                      <a:gd name="T8" fmla="*/ 176 w 176"/>
                      <a:gd name="T9" fmla="*/ 0 h 406"/>
                      <a:gd name="T10" fmla="*/ 0 60000 65536"/>
                      <a:gd name="T11" fmla="*/ 0 60000 65536"/>
                      <a:gd name="T12" fmla="*/ 0 60000 65536"/>
                      <a:gd name="T13" fmla="*/ 0 60000 65536"/>
                      <a:gd name="T14" fmla="*/ 0 60000 65536"/>
                      <a:gd name="T15" fmla="*/ 0 w 176"/>
                      <a:gd name="T16" fmla="*/ 0 h 406"/>
                      <a:gd name="T17" fmla="*/ 176 w 176"/>
                      <a:gd name="T18" fmla="*/ 406 h 406"/>
                    </a:gdLst>
                    <a:ahLst/>
                    <a:cxnLst>
                      <a:cxn ang="T10">
                        <a:pos x="T0" y="T1"/>
                      </a:cxn>
                      <a:cxn ang="T11">
                        <a:pos x="T2" y="T3"/>
                      </a:cxn>
                      <a:cxn ang="T12">
                        <a:pos x="T4" y="T5"/>
                      </a:cxn>
                      <a:cxn ang="T13">
                        <a:pos x="T6" y="T7"/>
                      </a:cxn>
                      <a:cxn ang="T14">
                        <a:pos x="T8" y="T9"/>
                      </a:cxn>
                    </a:cxnLst>
                    <a:rect l="T15" t="T16" r="T17" b="T18"/>
                    <a:pathLst>
                      <a:path w="176" h="406">
                        <a:moveTo>
                          <a:pt x="0" y="406"/>
                        </a:moveTo>
                        <a:lnTo>
                          <a:pt x="0" y="280"/>
                        </a:lnTo>
                        <a:lnTo>
                          <a:pt x="38" y="166"/>
                        </a:lnTo>
                        <a:lnTo>
                          <a:pt x="96" y="80"/>
                        </a:lnTo>
                        <a:lnTo>
                          <a:pt x="176" y="0"/>
                        </a:lnTo>
                      </a:path>
                    </a:pathLst>
                  </a:custGeom>
                  <a:noFill/>
                  <a:ln w="28575">
                    <a:solidFill>
                      <a:srgbClr val="0000FF"/>
                    </a:solidFill>
                    <a:round/>
                    <a:headEnd/>
                    <a:tailEnd/>
                  </a:ln>
                </p:spPr>
                <p:txBody>
                  <a:bodyPr/>
                  <a:lstStyle/>
                  <a:p>
                    <a:endParaRPr lang="en-US" i="0"/>
                  </a:p>
                </p:txBody>
              </p:sp>
              <p:sp>
                <p:nvSpPr>
                  <p:cNvPr id="27744" name="Freeform 32"/>
                  <p:cNvSpPr>
                    <a:spLocks/>
                  </p:cNvSpPr>
                  <p:nvPr/>
                </p:nvSpPr>
                <p:spPr bwMode="auto">
                  <a:xfrm>
                    <a:off x="304" y="2282"/>
                    <a:ext cx="322" cy="384"/>
                  </a:xfrm>
                  <a:custGeom>
                    <a:avLst/>
                    <a:gdLst>
                      <a:gd name="T0" fmla="*/ 0 w 322"/>
                      <a:gd name="T1" fmla="*/ 242 h 384"/>
                      <a:gd name="T2" fmla="*/ 0 w 322"/>
                      <a:gd name="T3" fmla="*/ 384 h 384"/>
                      <a:gd name="T4" fmla="*/ 32 w 322"/>
                      <a:gd name="T5" fmla="*/ 290 h 384"/>
                      <a:gd name="T6" fmla="*/ 96 w 322"/>
                      <a:gd name="T7" fmla="*/ 192 h 384"/>
                      <a:gd name="T8" fmla="*/ 186 w 322"/>
                      <a:gd name="T9" fmla="*/ 98 h 384"/>
                      <a:gd name="T10" fmla="*/ 322 w 322"/>
                      <a:gd name="T11" fmla="*/ 0 h 384"/>
                      <a:gd name="T12" fmla="*/ 0 60000 65536"/>
                      <a:gd name="T13" fmla="*/ 0 60000 65536"/>
                      <a:gd name="T14" fmla="*/ 0 60000 65536"/>
                      <a:gd name="T15" fmla="*/ 0 60000 65536"/>
                      <a:gd name="T16" fmla="*/ 0 60000 65536"/>
                      <a:gd name="T17" fmla="*/ 0 60000 65536"/>
                      <a:gd name="T18" fmla="*/ 0 w 322"/>
                      <a:gd name="T19" fmla="*/ 0 h 384"/>
                      <a:gd name="T20" fmla="*/ 322 w 322"/>
                      <a:gd name="T21" fmla="*/ 384 h 384"/>
                    </a:gdLst>
                    <a:ahLst/>
                    <a:cxnLst>
                      <a:cxn ang="T12">
                        <a:pos x="T0" y="T1"/>
                      </a:cxn>
                      <a:cxn ang="T13">
                        <a:pos x="T2" y="T3"/>
                      </a:cxn>
                      <a:cxn ang="T14">
                        <a:pos x="T4" y="T5"/>
                      </a:cxn>
                      <a:cxn ang="T15">
                        <a:pos x="T6" y="T7"/>
                      </a:cxn>
                      <a:cxn ang="T16">
                        <a:pos x="T8" y="T9"/>
                      </a:cxn>
                      <a:cxn ang="T17">
                        <a:pos x="T10" y="T11"/>
                      </a:cxn>
                    </a:cxnLst>
                    <a:rect l="T18" t="T19" r="T20" b="T21"/>
                    <a:pathLst>
                      <a:path w="322" h="384">
                        <a:moveTo>
                          <a:pt x="0" y="242"/>
                        </a:moveTo>
                        <a:lnTo>
                          <a:pt x="0" y="384"/>
                        </a:lnTo>
                        <a:lnTo>
                          <a:pt x="32" y="290"/>
                        </a:lnTo>
                        <a:lnTo>
                          <a:pt x="96" y="192"/>
                        </a:lnTo>
                        <a:lnTo>
                          <a:pt x="186" y="98"/>
                        </a:lnTo>
                        <a:lnTo>
                          <a:pt x="322" y="0"/>
                        </a:lnTo>
                      </a:path>
                    </a:pathLst>
                  </a:custGeom>
                  <a:noFill/>
                  <a:ln w="28575">
                    <a:solidFill>
                      <a:srgbClr val="0000FF"/>
                    </a:solidFill>
                    <a:round/>
                    <a:headEnd/>
                    <a:tailEnd/>
                  </a:ln>
                </p:spPr>
                <p:txBody>
                  <a:bodyPr/>
                  <a:lstStyle/>
                  <a:p>
                    <a:endParaRPr lang="en-US" i="0"/>
                  </a:p>
                </p:txBody>
              </p:sp>
            </p:grpSp>
            <p:sp>
              <p:nvSpPr>
                <p:cNvPr id="27739" name="Freeform 33"/>
                <p:cNvSpPr>
                  <a:spLocks/>
                </p:cNvSpPr>
                <p:nvPr/>
              </p:nvSpPr>
              <p:spPr bwMode="auto">
                <a:xfrm>
                  <a:off x="2454" y="2162"/>
                  <a:ext cx="730" cy="1162"/>
                </a:xfrm>
                <a:custGeom>
                  <a:avLst/>
                  <a:gdLst>
                    <a:gd name="T0" fmla="*/ 0 w 730"/>
                    <a:gd name="T1" fmla="*/ 710 h 1162"/>
                    <a:gd name="T2" fmla="*/ 0 w 730"/>
                    <a:gd name="T3" fmla="*/ 1022 h 1162"/>
                    <a:gd name="T4" fmla="*/ 154 w 730"/>
                    <a:gd name="T5" fmla="*/ 972 h 1162"/>
                    <a:gd name="T6" fmla="*/ 154 w 730"/>
                    <a:gd name="T7" fmla="*/ 1162 h 1162"/>
                    <a:gd name="T8" fmla="*/ 232 w 730"/>
                    <a:gd name="T9" fmla="*/ 1130 h 1162"/>
                    <a:gd name="T10" fmla="*/ 310 w 730"/>
                    <a:gd name="T11" fmla="*/ 1090 h 1162"/>
                    <a:gd name="T12" fmla="*/ 418 w 730"/>
                    <a:gd name="T13" fmla="*/ 1028 h 1162"/>
                    <a:gd name="T14" fmla="*/ 508 w 730"/>
                    <a:gd name="T15" fmla="*/ 964 h 1162"/>
                    <a:gd name="T16" fmla="*/ 594 w 730"/>
                    <a:gd name="T17" fmla="*/ 884 h 1162"/>
                    <a:gd name="T18" fmla="*/ 652 w 730"/>
                    <a:gd name="T19" fmla="*/ 812 h 1162"/>
                    <a:gd name="T20" fmla="*/ 682 w 730"/>
                    <a:gd name="T21" fmla="*/ 762 h 1162"/>
                    <a:gd name="T22" fmla="*/ 714 w 730"/>
                    <a:gd name="T23" fmla="*/ 676 h 1162"/>
                    <a:gd name="T24" fmla="*/ 714 w 730"/>
                    <a:gd name="T25" fmla="*/ 556 h 1162"/>
                    <a:gd name="T26" fmla="*/ 730 w 730"/>
                    <a:gd name="T27" fmla="*/ 490 h 1162"/>
                    <a:gd name="T28" fmla="*/ 730 w 730"/>
                    <a:gd name="T29" fmla="*/ 34 h 1162"/>
                    <a:gd name="T30" fmla="*/ 714 w 730"/>
                    <a:gd name="T31" fmla="*/ 112 h 1162"/>
                    <a:gd name="T32" fmla="*/ 714 w 730"/>
                    <a:gd name="T33" fmla="*/ 0 h 1162"/>
                    <a:gd name="T34" fmla="*/ 662 w 730"/>
                    <a:gd name="T35" fmla="*/ 120 h 1162"/>
                    <a:gd name="T36" fmla="*/ 628 w 730"/>
                    <a:gd name="T37" fmla="*/ 168 h 1162"/>
                    <a:gd name="T38" fmla="*/ 572 w 730"/>
                    <a:gd name="T39" fmla="*/ 228 h 1162"/>
                    <a:gd name="T40" fmla="*/ 464 w 730"/>
                    <a:gd name="T41" fmla="*/ 314 h 1162"/>
                    <a:gd name="T42" fmla="*/ 400 w 730"/>
                    <a:gd name="T43" fmla="*/ 358 h 1162"/>
                    <a:gd name="T44" fmla="*/ 310 w 730"/>
                    <a:gd name="T45" fmla="*/ 406 h 1162"/>
                    <a:gd name="T46" fmla="*/ 192 w 730"/>
                    <a:gd name="T47" fmla="*/ 460 h 1162"/>
                    <a:gd name="T48" fmla="*/ 152 w 730"/>
                    <a:gd name="T49" fmla="*/ 476 h 1162"/>
                    <a:gd name="T50" fmla="*/ 152 w 730"/>
                    <a:gd name="T51" fmla="*/ 664 h 1162"/>
                    <a:gd name="T52" fmla="*/ 0 w 730"/>
                    <a:gd name="T53" fmla="*/ 710 h 116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730"/>
                    <a:gd name="T82" fmla="*/ 0 h 1162"/>
                    <a:gd name="T83" fmla="*/ 730 w 730"/>
                    <a:gd name="T84" fmla="*/ 1162 h 116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730" h="1162">
                      <a:moveTo>
                        <a:pt x="0" y="710"/>
                      </a:moveTo>
                      <a:lnTo>
                        <a:pt x="0" y="1022"/>
                      </a:lnTo>
                      <a:lnTo>
                        <a:pt x="154" y="972"/>
                      </a:lnTo>
                      <a:lnTo>
                        <a:pt x="154" y="1162"/>
                      </a:lnTo>
                      <a:lnTo>
                        <a:pt x="232" y="1130"/>
                      </a:lnTo>
                      <a:lnTo>
                        <a:pt x="310" y="1090"/>
                      </a:lnTo>
                      <a:lnTo>
                        <a:pt x="418" y="1028"/>
                      </a:lnTo>
                      <a:lnTo>
                        <a:pt x="508" y="964"/>
                      </a:lnTo>
                      <a:lnTo>
                        <a:pt x="594" y="884"/>
                      </a:lnTo>
                      <a:lnTo>
                        <a:pt x="652" y="812"/>
                      </a:lnTo>
                      <a:lnTo>
                        <a:pt x="682" y="762"/>
                      </a:lnTo>
                      <a:lnTo>
                        <a:pt x="714" y="676"/>
                      </a:lnTo>
                      <a:lnTo>
                        <a:pt x="714" y="556"/>
                      </a:lnTo>
                      <a:lnTo>
                        <a:pt x="730" y="490"/>
                      </a:lnTo>
                      <a:lnTo>
                        <a:pt x="730" y="34"/>
                      </a:lnTo>
                      <a:lnTo>
                        <a:pt x="714" y="112"/>
                      </a:lnTo>
                      <a:lnTo>
                        <a:pt x="714" y="0"/>
                      </a:lnTo>
                      <a:lnTo>
                        <a:pt x="662" y="120"/>
                      </a:lnTo>
                      <a:lnTo>
                        <a:pt x="628" y="168"/>
                      </a:lnTo>
                      <a:lnTo>
                        <a:pt x="572" y="228"/>
                      </a:lnTo>
                      <a:lnTo>
                        <a:pt x="464" y="314"/>
                      </a:lnTo>
                      <a:lnTo>
                        <a:pt x="400" y="358"/>
                      </a:lnTo>
                      <a:lnTo>
                        <a:pt x="310" y="406"/>
                      </a:lnTo>
                      <a:lnTo>
                        <a:pt x="192" y="460"/>
                      </a:lnTo>
                      <a:lnTo>
                        <a:pt x="152" y="476"/>
                      </a:lnTo>
                      <a:lnTo>
                        <a:pt x="152" y="664"/>
                      </a:lnTo>
                      <a:lnTo>
                        <a:pt x="0" y="710"/>
                      </a:lnTo>
                      <a:close/>
                    </a:path>
                  </a:pathLst>
                </a:custGeom>
                <a:noFill/>
                <a:ln w="28575">
                  <a:solidFill>
                    <a:srgbClr val="0000FF"/>
                  </a:solidFill>
                  <a:round/>
                  <a:headEnd/>
                  <a:tailEnd/>
                </a:ln>
              </p:spPr>
              <p:txBody>
                <a:bodyPr/>
                <a:lstStyle/>
                <a:p>
                  <a:endParaRPr lang="en-US" i="0"/>
                </a:p>
              </p:txBody>
            </p:sp>
            <p:grpSp>
              <p:nvGrpSpPr>
                <p:cNvPr id="10" name="Group 34"/>
                <p:cNvGrpSpPr>
                  <a:grpSpLocks/>
                </p:cNvGrpSpPr>
                <p:nvPr/>
              </p:nvGrpSpPr>
              <p:grpSpPr bwMode="auto">
                <a:xfrm>
                  <a:off x="3126" y="1862"/>
                  <a:ext cx="58" cy="880"/>
                  <a:chOff x="3126" y="1862"/>
                  <a:chExt cx="58" cy="880"/>
                </a:xfrm>
              </p:grpSpPr>
              <p:sp>
                <p:nvSpPr>
                  <p:cNvPr id="27741" name="Freeform 35"/>
                  <p:cNvSpPr>
                    <a:spLocks/>
                  </p:cNvSpPr>
                  <p:nvPr/>
                </p:nvSpPr>
                <p:spPr bwMode="auto">
                  <a:xfrm>
                    <a:off x="3126" y="2534"/>
                    <a:ext cx="58" cy="208"/>
                  </a:xfrm>
                  <a:custGeom>
                    <a:avLst/>
                    <a:gdLst>
                      <a:gd name="T0" fmla="*/ 58 w 58"/>
                      <a:gd name="T1" fmla="*/ 150 h 208"/>
                      <a:gd name="T2" fmla="*/ 58 w 58"/>
                      <a:gd name="T3" fmla="*/ 208 h 208"/>
                      <a:gd name="T4" fmla="*/ 48 w 58"/>
                      <a:gd name="T5" fmla="*/ 132 h 208"/>
                      <a:gd name="T6" fmla="*/ 26 w 58"/>
                      <a:gd name="T7" fmla="*/ 68 h 208"/>
                      <a:gd name="T8" fmla="*/ 10 w 58"/>
                      <a:gd name="T9" fmla="*/ 26 h 208"/>
                      <a:gd name="T10" fmla="*/ 0 w 58"/>
                      <a:gd name="T11" fmla="*/ 0 h 208"/>
                      <a:gd name="T12" fmla="*/ 0 60000 65536"/>
                      <a:gd name="T13" fmla="*/ 0 60000 65536"/>
                      <a:gd name="T14" fmla="*/ 0 60000 65536"/>
                      <a:gd name="T15" fmla="*/ 0 60000 65536"/>
                      <a:gd name="T16" fmla="*/ 0 60000 65536"/>
                      <a:gd name="T17" fmla="*/ 0 60000 65536"/>
                      <a:gd name="T18" fmla="*/ 0 w 58"/>
                      <a:gd name="T19" fmla="*/ 0 h 208"/>
                      <a:gd name="T20" fmla="*/ 58 w 58"/>
                      <a:gd name="T21" fmla="*/ 208 h 208"/>
                    </a:gdLst>
                    <a:ahLst/>
                    <a:cxnLst>
                      <a:cxn ang="T12">
                        <a:pos x="T0" y="T1"/>
                      </a:cxn>
                      <a:cxn ang="T13">
                        <a:pos x="T2" y="T3"/>
                      </a:cxn>
                      <a:cxn ang="T14">
                        <a:pos x="T4" y="T5"/>
                      </a:cxn>
                      <a:cxn ang="T15">
                        <a:pos x="T6" y="T7"/>
                      </a:cxn>
                      <a:cxn ang="T16">
                        <a:pos x="T8" y="T9"/>
                      </a:cxn>
                      <a:cxn ang="T17">
                        <a:pos x="T10" y="T11"/>
                      </a:cxn>
                    </a:cxnLst>
                    <a:rect l="T18" t="T19" r="T20" b="T21"/>
                    <a:pathLst>
                      <a:path w="58" h="208">
                        <a:moveTo>
                          <a:pt x="58" y="150"/>
                        </a:moveTo>
                        <a:lnTo>
                          <a:pt x="58" y="208"/>
                        </a:lnTo>
                        <a:lnTo>
                          <a:pt x="48" y="132"/>
                        </a:lnTo>
                        <a:lnTo>
                          <a:pt x="26" y="68"/>
                        </a:lnTo>
                        <a:lnTo>
                          <a:pt x="10" y="26"/>
                        </a:lnTo>
                        <a:lnTo>
                          <a:pt x="0" y="0"/>
                        </a:lnTo>
                      </a:path>
                    </a:pathLst>
                  </a:custGeom>
                  <a:noFill/>
                  <a:ln w="28575">
                    <a:solidFill>
                      <a:srgbClr val="0000FF"/>
                    </a:solidFill>
                    <a:round/>
                    <a:headEnd/>
                    <a:tailEnd/>
                  </a:ln>
                </p:spPr>
                <p:txBody>
                  <a:bodyPr/>
                  <a:lstStyle/>
                  <a:p>
                    <a:endParaRPr lang="en-US" i="0"/>
                  </a:p>
                </p:txBody>
              </p:sp>
              <p:sp>
                <p:nvSpPr>
                  <p:cNvPr id="27742" name="Freeform 36"/>
                  <p:cNvSpPr>
                    <a:spLocks/>
                  </p:cNvSpPr>
                  <p:nvPr/>
                </p:nvSpPr>
                <p:spPr bwMode="auto">
                  <a:xfrm>
                    <a:off x="3128" y="1862"/>
                    <a:ext cx="56" cy="350"/>
                  </a:xfrm>
                  <a:custGeom>
                    <a:avLst/>
                    <a:gdLst>
                      <a:gd name="T0" fmla="*/ 56 w 56"/>
                      <a:gd name="T1" fmla="*/ 350 h 350"/>
                      <a:gd name="T2" fmla="*/ 54 w 56"/>
                      <a:gd name="T3" fmla="*/ 218 h 350"/>
                      <a:gd name="T4" fmla="*/ 54 w 56"/>
                      <a:gd name="T5" fmla="*/ 188 h 350"/>
                      <a:gd name="T6" fmla="*/ 44 w 56"/>
                      <a:gd name="T7" fmla="*/ 112 h 350"/>
                      <a:gd name="T8" fmla="*/ 14 w 56"/>
                      <a:gd name="T9" fmla="*/ 30 h 350"/>
                      <a:gd name="T10" fmla="*/ 0 w 56"/>
                      <a:gd name="T11" fmla="*/ 0 h 350"/>
                      <a:gd name="T12" fmla="*/ 0 60000 65536"/>
                      <a:gd name="T13" fmla="*/ 0 60000 65536"/>
                      <a:gd name="T14" fmla="*/ 0 60000 65536"/>
                      <a:gd name="T15" fmla="*/ 0 60000 65536"/>
                      <a:gd name="T16" fmla="*/ 0 60000 65536"/>
                      <a:gd name="T17" fmla="*/ 0 60000 65536"/>
                      <a:gd name="T18" fmla="*/ 0 w 56"/>
                      <a:gd name="T19" fmla="*/ 0 h 350"/>
                      <a:gd name="T20" fmla="*/ 56 w 56"/>
                      <a:gd name="T21" fmla="*/ 350 h 350"/>
                    </a:gdLst>
                    <a:ahLst/>
                    <a:cxnLst>
                      <a:cxn ang="T12">
                        <a:pos x="T0" y="T1"/>
                      </a:cxn>
                      <a:cxn ang="T13">
                        <a:pos x="T2" y="T3"/>
                      </a:cxn>
                      <a:cxn ang="T14">
                        <a:pos x="T4" y="T5"/>
                      </a:cxn>
                      <a:cxn ang="T15">
                        <a:pos x="T6" y="T7"/>
                      </a:cxn>
                      <a:cxn ang="T16">
                        <a:pos x="T8" y="T9"/>
                      </a:cxn>
                      <a:cxn ang="T17">
                        <a:pos x="T10" y="T11"/>
                      </a:cxn>
                    </a:cxnLst>
                    <a:rect l="T18" t="T19" r="T20" b="T21"/>
                    <a:pathLst>
                      <a:path w="56" h="350">
                        <a:moveTo>
                          <a:pt x="56" y="350"/>
                        </a:moveTo>
                        <a:lnTo>
                          <a:pt x="54" y="218"/>
                        </a:lnTo>
                        <a:lnTo>
                          <a:pt x="54" y="188"/>
                        </a:lnTo>
                        <a:lnTo>
                          <a:pt x="44" y="112"/>
                        </a:lnTo>
                        <a:lnTo>
                          <a:pt x="14" y="30"/>
                        </a:lnTo>
                        <a:lnTo>
                          <a:pt x="0" y="0"/>
                        </a:lnTo>
                      </a:path>
                    </a:pathLst>
                  </a:custGeom>
                  <a:noFill/>
                  <a:ln w="28575">
                    <a:solidFill>
                      <a:srgbClr val="0000FF"/>
                    </a:solidFill>
                    <a:round/>
                    <a:headEnd/>
                    <a:tailEnd/>
                  </a:ln>
                </p:spPr>
                <p:txBody>
                  <a:bodyPr/>
                  <a:lstStyle/>
                  <a:p>
                    <a:endParaRPr lang="en-US" i="0"/>
                  </a:p>
                </p:txBody>
              </p:sp>
            </p:grpSp>
          </p:grpSp>
          <p:grpSp>
            <p:nvGrpSpPr>
              <p:cNvPr id="11" name="Group 37"/>
              <p:cNvGrpSpPr>
                <a:grpSpLocks/>
              </p:cNvGrpSpPr>
              <p:nvPr/>
            </p:nvGrpSpPr>
            <p:grpSpPr bwMode="auto">
              <a:xfrm>
                <a:off x="4285" y="2340"/>
                <a:ext cx="920" cy="273"/>
                <a:chOff x="694" y="3352"/>
                <a:chExt cx="1740" cy="482"/>
              </a:xfrm>
            </p:grpSpPr>
            <p:grpSp>
              <p:nvGrpSpPr>
                <p:cNvPr id="12" name="Group 38"/>
                <p:cNvGrpSpPr>
                  <a:grpSpLocks/>
                </p:cNvGrpSpPr>
                <p:nvPr/>
              </p:nvGrpSpPr>
              <p:grpSpPr bwMode="auto">
                <a:xfrm>
                  <a:off x="2058" y="3604"/>
                  <a:ext cx="376" cy="200"/>
                  <a:chOff x="2058" y="3604"/>
                  <a:chExt cx="376" cy="200"/>
                </a:xfrm>
              </p:grpSpPr>
              <p:sp>
                <p:nvSpPr>
                  <p:cNvPr id="27734" name="Freeform 39"/>
                  <p:cNvSpPr>
                    <a:spLocks/>
                  </p:cNvSpPr>
                  <p:nvPr/>
                </p:nvSpPr>
                <p:spPr bwMode="auto">
                  <a:xfrm>
                    <a:off x="2066" y="3604"/>
                    <a:ext cx="364" cy="150"/>
                  </a:xfrm>
                  <a:custGeom>
                    <a:avLst/>
                    <a:gdLst>
                      <a:gd name="T0" fmla="*/ 364 w 364"/>
                      <a:gd name="T1" fmla="*/ 0 h 150"/>
                      <a:gd name="T2" fmla="*/ 280 w 364"/>
                      <a:gd name="T3" fmla="*/ 30 h 150"/>
                      <a:gd name="T4" fmla="*/ 186 w 364"/>
                      <a:gd name="T5" fmla="*/ 58 h 150"/>
                      <a:gd name="T6" fmla="*/ 100 w 364"/>
                      <a:gd name="T7" fmla="*/ 78 h 150"/>
                      <a:gd name="T8" fmla="*/ 46 w 364"/>
                      <a:gd name="T9" fmla="*/ 88 h 150"/>
                      <a:gd name="T10" fmla="*/ 12 w 364"/>
                      <a:gd name="T11" fmla="*/ 96 h 150"/>
                      <a:gd name="T12" fmla="*/ 0 w 364"/>
                      <a:gd name="T13" fmla="*/ 150 h 150"/>
                      <a:gd name="T14" fmla="*/ 0 60000 65536"/>
                      <a:gd name="T15" fmla="*/ 0 60000 65536"/>
                      <a:gd name="T16" fmla="*/ 0 60000 65536"/>
                      <a:gd name="T17" fmla="*/ 0 60000 65536"/>
                      <a:gd name="T18" fmla="*/ 0 60000 65536"/>
                      <a:gd name="T19" fmla="*/ 0 60000 65536"/>
                      <a:gd name="T20" fmla="*/ 0 60000 65536"/>
                      <a:gd name="T21" fmla="*/ 0 w 364"/>
                      <a:gd name="T22" fmla="*/ 0 h 150"/>
                      <a:gd name="T23" fmla="*/ 364 w 364"/>
                      <a:gd name="T24" fmla="*/ 150 h 15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64" h="150">
                        <a:moveTo>
                          <a:pt x="364" y="0"/>
                        </a:moveTo>
                        <a:lnTo>
                          <a:pt x="280" y="30"/>
                        </a:lnTo>
                        <a:lnTo>
                          <a:pt x="186" y="58"/>
                        </a:lnTo>
                        <a:lnTo>
                          <a:pt x="100" y="78"/>
                        </a:lnTo>
                        <a:lnTo>
                          <a:pt x="46" y="88"/>
                        </a:lnTo>
                        <a:lnTo>
                          <a:pt x="12" y="96"/>
                        </a:lnTo>
                        <a:lnTo>
                          <a:pt x="0" y="150"/>
                        </a:lnTo>
                      </a:path>
                    </a:pathLst>
                  </a:custGeom>
                  <a:noFill/>
                  <a:ln w="28575">
                    <a:solidFill>
                      <a:schemeClr val="accent1"/>
                    </a:solidFill>
                    <a:round/>
                    <a:headEnd/>
                    <a:tailEnd/>
                  </a:ln>
                </p:spPr>
                <p:txBody>
                  <a:bodyPr/>
                  <a:lstStyle/>
                  <a:p>
                    <a:endParaRPr lang="en-US" i="0"/>
                  </a:p>
                </p:txBody>
              </p:sp>
              <p:sp>
                <p:nvSpPr>
                  <p:cNvPr id="27735" name="Freeform 40"/>
                  <p:cNvSpPr>
                    <a:spLocks/>
                  </p:cNvSpPr>
                  <p:nvPr/>
                </p:nvSpPr>
                <p:spPr bwMode="auto">
                  <a:xfrm>
                    <a:off x="2058" y="3624"/>
                    <a:ext cx="376" cy="180"/>
                  </a:xfrm>
                  <a:custGeom>
                    <a:avLst/>
                    <a:gdLst>
                      <a:gd name="T0" fmla="*/ 0 w 376"/>
                      <a:gd name="T1" fmla="*/ 180 h 180"/>
                      <a:gd name="T2" fmla="*/ 104 w 376"/>
                      <a:gd name="T3" fmla="*/ 158 h 180"/>
                      <a:gd name="T4" fmla="*/ 184 w 376"/>
                      <a:gd name="T5" fmla="*/ 134 h 180"/>
                      <a:gd name="T6" fmla="*/ 260 w 376"/>
                      <a:gd name="T7" fmla="*/ 108 h 180"/>
                      <a:gd name="T8" fmla="*/ 314 w 376"/>
                      <a:gd name="T9" fmla="*/ 84 h 180"/>
                      <a:gd name="T10" fmla="*/ 376 w 376"/>
                      <a:gd name="T11" fmla="*/ 0 h 180"/>
                      <a:gd name="T12" fmla="*/ 0 60000 65536"/>
                      <a:gd name="T13" fmla="*/ 0 60000 65536"/>
                      <a:gd name="T14" fmla="*/ 0 60000 65536"/>
                      <a:gd name="T15" fmla="*/ 0 60000 65536"/>
                      <a:gd name="T16" fmla="*/ 0 60000 65536"/>
                      <a:gd name="T17" fmla="*/ 0 60000 65536"/>
                      <a:gd name="T18" fmla="*/ 0 w 376"/>
                      <a:gd name="T19" fmla="*/ 0 h 180"/>
                      <a:gd name="T20" fmla="*/ 376 w 376"/>
                      <a:gd name="T21" fmla="*/ 180 h 180"/>
                    </a:gdLst>
                    <a:ahLst/>
                    <a:cxnLst>
                      <a:cxn ang="T12">
                        <a:pos x="T0" y="T1"/>
                      </a:cxn>
                      <a:cxn ang="T13">
                        <a:pos x="T2" y="T3"/>
                      </a:cxn>
                      <a:cxn ang="T14">
                        <a:pos x="T4" y="T5"/>
                      </a:cxn>
                      <a:cxn ang="T15">
                        <a:pos x="T6" y="T7"/>
                      </a:cxn>
                      <a:cxn ang="T16">
                        <a:pos x="T8" y="T9"/>
                      </a:cxn>
                      <a:cxn ang="T17">
                        <a:pos x="T10" y="T11"/>
                      </a:cxn>
                    </a:cxnLst>
                    <a:rect l="T18" t="T19" r="T20" b="T21"/>
                    <a:pathLst>
                      <a:path w="376" h="180">
                        <a:moveTo>
                          <a:pt x="0" y="180"/>
                        </a:moveTo>
                        <a:lnTo>
                          <a:pt x="104" y="158"/>
                        </a:lnTo>
                        <a:lnTo>
                          <a:pt x="184" y="134"/>
                        </a:lnTo>
                        <a:lnTo>
                          <a:pt x="260" y="108"/>
                        </a:lnTo>
                        <a:lnTo>
                          <a:pt x="314" y="84"/>
                        </a:lnTo>
                        <a:lnTo>
                          <a:pt x="376" y="0"/>
                        </a:lnTo>
                      </a:path>
                    </a:pathLst>
                  </a:custGeom>
                  <a:noFill/>
                  <a:ln w="28575">
                    <a:solidFill>
                      <a:schemeClr val="accent1"/>
                    </a:solidFill>
                    <a:round/>
                    <a:headEnd/>
                    <a:tailEnd/>
                  </a:ln>
                </p:spPr>
                <p:txBody>
                  <a:bodyPr/>
                  <a:lstStyle/>
                  <a:p>
                    <a:endParaRPr lang="en-US" i="0"/>
                  </a:p>
                </p:txBody>
              </p:sp>
            </p:grpSp>
            <p:sp>
              <p:nvSpPr>
                <p:cNvPr id="27731" name="Freeform 41"/>
                <p:cNvSpPr>
                  <a:spLocks/>
                </p:cNvSpPr>
                <p:nvPr/>
              </p:nvSpPr>
              <p:spPr bwMode="auto">
                <a:xfrm>
                  <a:off x="1504" y="3712"/>
                  <a:ext cx="468" cy="122"/>
                </a:xfrm>
                <a:custGeom>
                  <a:avLst/>
                  <a:gdLst>
                    <a:gd name="T0" fmla="*/ 0 w 468"/>
                    <a:gd name="T1" fmla="*/ 0 h 122"/>
                    <a:gd name="T2" fmla="*/ 128 w 468"/>
                    <a:gd name="T3" fmla="*/ 12 h 122"/>
                    <a:gd name="T4" fmla="*/ 214 w 468"/>
                    <a:gd name="T5" fmla="*/ 16 h 122"/>
                    <a:gd name="T6" fmla="*/ 274 w 468"/>
                    <a:gd name="T7" fmla="*/ 14 h 122"/>
                    <a:gd name="T8" fmla="*/ 398 w 468"/>
                    <a:gd name="T9" fmla="*/ 10 h 122"/>
                    <a:gd name="T10" fmla="*/ 468 w 468"/>
                    <a:gd name="T11" fmla="*/ 2 h 122"/>
                    <a:gd name="T12" fmla="*/ 434 w 468"/>
                    <a:gd name="T13" fmla="*/ 110 h 122"/>
                    <a:gd name="T14" fmla="*/ 346 w 468"/>
                    <a:gd name="T15" fmla="*/ 118 h 122"/>
                    <a:gd name="T16" fmla="*/ 244 w 468"/>
                    <a:gd name="T17" fmla="*/ 122 h 122"/>
                    <a:gd name="T18" fmla="*/ 134 w 468"/>
                    <a:gd name="T19" fmla="*/ 120 h 122"/>
                    <a:gd name="T20" fmla="*/ 36 w 468"/>
                    <a:gd name="T21" fmla="*/ 110 h 122"/>
                    <a:gd name="T22" fmla="*/ 0 w 468"/>
                    <a:gd name="T23" fmla="*/ 0 h 12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68"/>
                    <a:gd name="T37" fmla="*/ 0 h 122"/>
                    <a:gd name="T38" fmla="*/ 468 w 468"/>
                    <a:gd name="T39" fmla="*/ 122 h 12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68" h="122">
                      <a:moveTo>
                        <a:pt x="0" y="0"/>
                      </a:moveTo>
                      <a:lnTo>
                        <a:pt x="128" y="12"/>
                      </a:lnTo>
                      <a:lnTo>
                        <a:pt x="214" y="16"/>
                      </a:lnTo>
                      <a:lnTo>
                        <a:pt x="274" y="14"/>
                      </a:lnTo>
                      <a:lnTo>
                        <a:pt x="398" y="10"/>
                      </a:lnTo>
                      <a:lnTo>
                        <a:pt x="468" y="2"/>
                      </a:lnTo>
                      <a:lnTo>
                        <a:pt x="434" y="110"/>
                      </a:lnTo>
                      <a:lnTo>
                        <a:pt x="346" y="118"/>
                      </a:lnTo>
                      <a:lnTo>
                        <a:pt x="244" y="122"/>
                      </a:lnTo>
                      <a:lnTo>
                        <a:pt x="134" y="120"/>
                      </a:lnTo>
                      <a:lnTo>
                        <a:pt x="36" y="110"/>
                      </a:lnTo>
                      <a:lnTo>
                        <a:pt x="0" y="0"/>
                      </a:lnTo>
                      <a:close/>
                    </a:path>
                  </a:pathLst>
                </a:custGeom>
                <a:noFill/>
                <a:ln w="28575">
                  <a:solidFill>
                    <a:schemeClr val="accent1"/>
                  </a:solidFill>
                  <a:round/>
                  <a:headEnd/>
                  <a:tailEnd/>
                </a:ln>
              </p:spPr>
              <p:txBody>
                <a:bodyPr/>
                <a:lstStyle/>
                <a:p>
                  <a:endParaRPr lang="en-US" i="0"/>
                </a:p>
              </p:txBody>
            </p:sp>
            <p:sp>
              <p:nvSpPr>
                <p:cNvPr id="27732" name="Freeform 42"/>
                <p:cNvSpPr>
                  <a:spLocks/>
                </p:cNvSpPr>
                <p:nvPr/>
              </p:nvSpPr>
              <p:spPr bwMode="auto">
                <a:xfrm>
                  <a:off x="1012" y="3590"/>
                  <a:ext cx="406" cy="210"/>
                </a:xfrm>
                <a:custGeom>
                  <a:avLst/>
                  <a:gdLst>
                    <a:gd name="T0" fmla="*/ 384 w 406"/>
                    <a:gd name="T1" fmla="*/ 108 h 210"/>
                    <a:gd name="T2" fmla="*/ 282 w 406"/>
                    <a:gd name="T3" fmla="*/ 92 h 210"/>
                    <a:gd name="T4" fmla="*/ 168 w 406"/>
                    <a:gd name="T5" fmla="*/ 60 h 210"/>
                    <a:gd name="T6" fmla="*/ 58 w 406"/>
                    <a:gd name="T7" fmla="*/ 24 h 210"/>
                    <a:gd name="T8" fmla="*/ 0 w 406"/>
                    <a:gd name="T9" fmla="*/ 0 h 210"/>
                    <a:gd name="T10" fmla="*/ 102 w 406"/>
                    <a:gd name="T11" fmla="*/ 128 h 210"/>
                    <a:gd name="T12" fmla="*/ 156 w 406"/>
                    <a:gd name="T13" fmla="*/ 146 h 210"/>
                    <a:gd name="T14" fmla="*/ 246 w 406"/>
                    <a:gd name="T15" fmla="*/ 174 h 210"/>
                    <a:gd name="T16" fmla="*/ 346 w 406"/>
                    <a:gd name="T17" fmla="*/ 200 h 210"/>
                    <a:gd name="T18" fmla="*/ 406 w 406"/>
                    <a:gd name="T19" fmla="*/ 210 h 2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06"/>
                    <a:gd name="T31" fmla="*/ 0 h 210"/>
                    <a:gd name="T32" fmla="*/ 406 w 406"/>
                    <a:gd name="T33" fmla="*/ 210 h 21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06" h="210">
                      <a:moveTo>
                        <a:pt x="384" y="108"/>
                      </a:moveTo>
                      <a:lnTo>
                        <a:pt x="282" y="92"/>
                      </a:lnTo>
                      <a:lnTo>
                        <a:pt x="168" y="60"/>
                      </a:lnTo>
                      <a:lnTo>
                        <a:pt x="58" y="24"/>
                      </a:lnTo>
                      <a:lnTo>
                        <a:pt x="0" y="0"/>
                      </a:lnTo>
                      <a:lnTo>
                        <a:pt x="102" y="128"/>
                      </a:lnTo>
                      <a:lnTo>
                        <a:pt x="156" y="146"/>
                      </a:lnTo>
                      <a:lnTo>
                        <a:pt x="246" y="174"/>
                      </a:lnTo>
                      <a:lnTo>
                        <a:pt x="346" y="200"/>
                      </a:lnTo>
                      <a:lnTo>
                        <a:pt x="406" y="210"/>
                      </a:lnTo>
                    </a:path>
                  </a:pathLst>
                </a:custGeom>
                <a:noFill/>
                <a:ln w="28575">
                  <a:solidFill>
                    <a:schemeClr val="accent1"/>
                  </a:solidFill>
                  <a:round/>
                  <a:headEnd/>
                  <a:tailEnd/>
                </a:ln>
              </p:spPr>
              <p:txBody>
                <a:bodyPr/>
                <a:lstStyle/>
                <a:p>
                  <a:endParaRPr lang="en-US" i="0"/>
                </a:p>
              </p:txBody>
            </p:sp>
            <p:sp>
              <p:nvSpPr>
                <p:cNvPr id="27733" name="Freeform 43"/>
                <p:cNvSpPr>
                  <a:spLocks/>
                </p:cNvSpPr>
                <p:nvPr/>
              </p:nvSpPr>
              <p:spPr bwMode="auto">
                <a:xfrm>
                  <a:off x="694" y="3352"/>
                  <a:ext cx="148" cy="154"/>
                </a:xfrm>
                <a:custGeom>
                  <a:avLst/>
                  <a:gdLst>
                    <a:gd name="T0" fmla="*/ 0 w 148"/>
                    <a:gd name="T1" fmla="*/ 0 h 154"/>
                    <a:gd name="T2" fmla="*/ 60 w 148"/>
                    <a:gd name="T3" fmla="*/ 80 h 154"/>
                    <a:gd name="T4" fmla="*/ 148 w 148"/>
                    <a:gd name="T5" fmla="*/ 154 h 154"/>
                    <a:gd name="T6" fmla="*/ 144 w 148"/>
                    <a:gd name="T7" fmla="*/ 138 h 154"/>
                    <a:gd name="T8" fmla="*/ 0 w 148"/>
                    <a:gd name="T9" fmla="*/ 0 h 154"/>
                    <a:gd name="T10" fmla="*/ 0 60000 65536"/>
                    <a:gd name="T11" fmla="*/ 0 60000 65536"/>
                    <a:gd name="T12" fmla="*/ 0 60000 65536"/>
                    <a:gd name="T13" fmla="*/ 0 60000 65536"/>
                    <a:gd name="T14" fmla="*/ 0 60000 65536"/>
                    <a:gd name="T15" fmla="*/ 0 w 148"/>
                    <a:gd name="T16" fmla="*/ 0 h 154"/>
                    <a:gd name="T17" fmla="*/ 148 w 148"/>
                    <a:gd name="T18" fmla="*/ 154 h 154"/>
                  </a:gdLst>
                  <a:ahLst/>
                  <a:cxnLst>
                    <a:cxn ang="T10">
                      <a:pos x="T0" y="T1"/>
                    </a:cxn>
                    <a:cxn ang="T11">
                      <a:pos x="T2" y="T3"/>
                    </a:cxn>
                    <a:cxn ang="T12">
                      <a:pos x="T4" y="T5"/>
                    </a:cxn>
                    <a:cxn ang="T13">
                      <a:pos x="T6" y="T7"/>
                    </a:cxn>
                    <a:cxn ang="T14">
                      <a:pos x="T8" y="T9"/>
                    </a:cxn>
                  </a:cxnLst>
                  <a:rect l="T15" t="T16" r="T17" b="T18"/>
                  <a:pathLst>
                    <a:path w="148" h="154">
                      <a:moveTo>
                        <a:pt x="0" y="0"/>
                      </a:moveTo>
                      <a:lnTo>
                        <a:pt x="60" y="80"/>
                      </a:lnTo>
                      <a:lnTo>
                        <a:pt x="148" y="154"/>
                      </a:lnTo>
                      <a:lnTo>
                        <a:pt x="144" y="138"/>
                      </a:lnTo>
                      <a:lnTo>
                        <a:pt x="0" y="0"/>
                      </a:lnTo>
                      <a:close/>
                    </a:path>
                  </a:pathLst>
                </a:custGeom>
                <a:noFill/>
                <a:ln w="28575">
                  <a:solidFill>
                    <a:schemeClr val="accent1"/>
                  </a:solidFill>
                  <a:round/>
                  <a:headEnd/>
                  <a:tailEnd/>
                </a:ln>
              </p:spPr>
              <p:txBody>
                <a:bodyPr/>
                <a:lstStyle/>
                <a:p>
                  <a:endParaRPr lang="en-US" i="0"/>
                </a:p>
              </p:txBody>
            </p:sp>
          </p:grpSp>
        </p:grpSp>
        <p:sp>
          <p:nvSpPr>
            <p:cNvPr id="27720" name="Line 45"/>
            <p:cNvSpPr>
              <a:spLocks noChangeShapeType="1"/>
            </p:cNvSpPr>
            <p:nvPr/>
          </p:nvSpPr>
          <p:spPr bwMode="auto">
            <a:xfrm>
              <a:off x="5536613" y="4573960"/>
              <a:ext cx="122182" cy="81473"/>
            </a:xfrm>
            <a:prstGeom prst="line">
              <a:avLst/>
            </a:prstGeom>
            <a:noFill/>
            <a:ln w="19050">
              <a:solidFill>
                <a:srgbClr val="33CCCC"/>
              </a:solidFill>
              <a:round/>
              <a:headEnd/>
              <a:tailEnd type="triangle" w="med" len="med"/>
            </a:ln>
          </p:spPr>
          <p:txBody>
            <a:bodyPr wrap="none" lIns="0" tIns="0" rIns="0" bIns="0" anchor="ctr"/>
            <a:lstStyle/>
            <a:p>
              <a:endParaRPr lang="en-US" i="0"/>
            </a:p>
          </p:txBody>
        </p:sp>
        <p:sp>
          <p:nvSpPr>
            <p:cNvPr id="27721" name="Line 46"/>
            <p:cNvSpPr>
              <a:spLocks noChangeShapeType="1"/>
            </p:cNvSpPr>
            <p:nvPr/>
          </p:nvSpPr>
          <p:spPr bwMode="auto">
            <a:xfrm flipV="1">
              <a:off x="5215842" y="4982330"/>
              <a:ext cx="345430" cy="42245"/>
            </a:xfrm>
            <a:prstGeom prst="line">
              <a:avLst/>
            </a:prstGeom>
            <a:noFill/>
            <a:ln w="19050">
              <a:solidFill>
                <a:srgbClr val="FF0000"/>
              </a:solidFill>
              <a:round/>
              <a:headEnd/>
              <a:tailEnd type="triangle" w="med" len="med"/>
            </a:ln>
          </p:spPr>
          <p:txBody>
            <a:bodyPr wrap="none" lIns="0" tIns="0" rIns="0" bIns="0" anchor="ctr"/>
            <a:lstStyle/>
            <a:p>
              <a:endParaRPr lang="en-US" i="0"/>
            </a:p>
          </p:txBody>
        </p:sp>
        <p:sp>
          <p:nvSpPr>
            <p:cNvPr id="27722" name="Line 47"/>
            <p:cNvSpPr>
              <a:spLocks noChangeShapeType="1"/>
            </p:cNvSpPr>
            <p:nvPr/>
          </p:nvSpPr>
          <p:spPr bwMode="auto">
            <a:xfrm>
              <a:off x="5145483" y="5281067"/>
              <a:ext cx="282075" cy="1006"/>
            </a:xfrm>
            <a:prstGeom prst="line">
              <a:avLst/>
            </a:prstGeom>
            <a:noFill/>
            <a:ln w="19050">
              <a:solidFill>
                <a:srgbClr val="0000FF"/>
              </a:solidFill>
              <a:round/>
              <a:headEnd/>
              <a:tailEnd type="triangle" w="med" len="med"/>
            </a:ln>
          </p:spPr>
          <p:txBody>
            <a:bodyPr wrap="none" lIns="0" tIns="0" rIns="0" bIns="0" anchor="ctr"/>
            <a:lstStyle/>
            <a:p>
              <a:endParaRPr lang="en-US" i="0"/>
            </a:p>
          </p:txBody>
        </p:sp>
        <p:sp>
          <p:nvSpPr>
            <p:cNvPr id="187" name="Rectangle 20"/>
            <p:cNvSpPr>
              <a:spLocks noChangeArrowheads="1"/>
            </p:cNvSpPr>
            <p:nvPr/>
          </p:nvSpPr>
          <p:spPr bwMode="auto">
            <a:xfrm>
              <a:off x="4301809" y="6006550"/>
              <a:ext cx="2139643" cy="486363"/>
            </a:xfrm>
            <a:prstGeom prst="rect">
              <a:avLst/>
            </a:prstGeom>
            <a:noFill/>
            <a:ln w="9525">
              <a:noFill/>
              <a:miter lim="800000"/>
              <a:headEnd/>
              <a:tailEnd/>
            </a:ln>
            <a:effectLst/>
          </p:spPr>
          <p:txBody>
            <a:bodyPr lIns="91423" tIns="45712" rIns="91423" bIns="45712">
              <a:spAutoFit/>
            </a:bodyPr>
            <a:lstStyle/>
            <a:p>
              <a:pPr defTabSz="912813" eaLnBrk="0" hangingPunct="0">
                <a:lnSpc>
                  <a:spcPct val="80000"/>
                </a:lnSpc>
                <a:defRPr/>
              </a:pPr>
              <a:r>
                <a:rPr lang="en-US" sz="1600" i="0" dirty="0">
                  <a:solidFill>
                    <a:srgbClr val="090CFF"/>
                  </a:solidFill>
                  <a:latin typeface="Arial Narrow" pitchFamily="34" charset="0"/>
                  <a:ea typeface="ＭＳ Ｐゴシック" pitchFamily="-108" charset="-128"/>
                </a:rPr>
                <a:t>Non-</a:t>
              </a:r>
              <a:r>
                <a:rPr lang="en-US" sz="1600" i="0" dirty="0" err="1">
                  <a:solidFill>
                    <a:srgbClr val="090CFF"/>
                  </a:solidFill>
                  <a:latin typeface="Arial Narrow" pitchFamily="34" charset="0"/>
                  <a:ea typeface="ＭＳ Ｐゴシック" pitchFamily="-108" charset="-128"/>
                </a:rPr>
                <a:t>axisymmetric</a:t>
              </a:r>
              <a:r>
                <a:rPr lang="en-US" sz="1600" i="0" dirty="0">
                  <a:solidFill>
                    <a:srgbClr val="090CFF"/>
                  </a:solidFill>
                  <a:latin typeface="Arial Narrow" pitchFamily="34" charset="0"/>
                  <a:ea typeface="ＭＳ Ｐゴシック" pitchFamily="-108" charset="-128"/>
                </a:rPr>
                <a:t> Control Coils (NCC)</a:t>
              </a:r>
              <a:endParaRPr lang="en-US" sz="1100" i="0" dirty="0">
                <a:solidFill>
                  <a:srgbClr val="090CFF"/>
                </a:solidFill>
                <a:effectLst>
                  <a:outerShdw blurRad="38100" dist="38100" dir="2700000" algn="tl">
                    <a:srgbClr val="C0C0C0"/>
                  </a:outerShdw>
                </a:effectLst>
                <a:latin typeface="Arial Narrow" pitchFamily="34" charset="0"/>
                <a:ea typeface="ＭＳ Ｐゴシック" pitchFamily="-108" charset="-128"/>
              </a:endParaRPr>
            </a:p>
          </p:txBody>
        </p:sp>
      </p:grpSp>
      <p:sp>
        <p:nvSpPr>
          <p:cNvPr id="27705" name="Rectangle 20"/>
          <p:cNvSpPr>
            <a:spLocks noChangeArrowheads="1"/>
          </p:cNvSpPr>
          <p:nvPr/>
        </p:nvSpPr>
        <p:spPr bwMode="auto">
          <a:xfrm>
            <a:off x="1746250" y="2176463"/>
            <a:ext cx="2749550" cy="338538"/>
          </a:xfrm>
          <a:prstGeom prst="rect">
            <a:avLst/>
          </a:prstGeom>
          <a:noFill/>
          <a:ln w="9525">
            <a:noFill/>
            <a:miter lim="800000"/>
            <a:headEnd/>
            <a:tailEnd/>
          </a:ln>
        </p:spPr>
        <p:txBody>
          <a:bodyPr lIns="91423" tIns="45712" rIns="91423" bIns="45712">
            <a:spAutoFit/>
          </a:bodyPr>
          <a:lstStyle/>
          <a:p>
            <a:pPr defTabSz="912813" eaLnBrk="0" hangingPunct="0"/>
            <a:r>
              <a:rPr lang="en-US" sz="1600" i="0" dirty="0" err="1">
                <a:latin typeface="Arial Narrow" pitchFamily="34" charset="0"/>
              </a:rPr>
              <a:t>Moly</a:t>
            </a:r>
            <a:r>
              <a:rPr lang="en-US" sz="1600" i="0" dirty="0">
                <a:latin typeface="Arial Narrow" pitchFamily="34" charset="0"/>
              </a:rPr>
              <a:t>-tile</a:t>
            </a:r>
            <a:endParaRPr lang="en-US" sz="1100" i="0" dirty="0">
              <a:latin typeface="Arial Narrow" pitchFamily="34" charset="0"/>
            </a:endParaRPr>
          </a:p>
        </p:txBody>
      </p:sp>
      <p:grpSp>
        <p:nvGrpSpPr>
          <p:cNvPr id="13" name="Group 98"/>
          <p:cNvGrpSpPr>
            <a:grpSpLocks/>
          </p:cNvGrpSpPr>
          <p:nvPr/>
        </p:nvGrpSpPr>
        <p:grpSpPr bwMode="auto">
          <a:xfrm>
            <a:off x="2074863" y="2692400"/>
            <a:ext cx="1725612" cy="3708400"/>
            <a:chOff x="6870736" y="2343150"/>
            <a:chExt cx="1937312" cy="4165600"/>
          </a:xfrm>
        </p:grpSpPr>
        <p:pic>
          <p:nvPicPr>
            <p:cNvPr id="27711" name="Picture 75"/>
            <p:cNvPicPr>
              <a:picLocks noChangeAspect="1" noChangeArrowheads="1"/>
            </p:cNvPicPr>
            <p:nvPr/>
          </p:nvPicPr>
          <p:blipFill>
            <a:blip r:embed="rId6" cstate="print"/>
            <a:srcRect l="12645" r="7295"/>
            <a:stretch>
              <a:fillRect/>
            </a:stretch>
          </p:blipFill>
          <p:spPr bwMode="auto">
            <a:xfrm>
              <a:off x="6983413" y="2687638"/>
              <a:ext cx="1760537" cy="2346325"/>
            </a:xfrm>
            <a:prstGeom prst="rect">
              <a:avLst/>
            </a:prstGeom>
            <a:noFill/>
            <a:ln w="15875">
              <a:noFill/>
              <a:miter lim="800000"/>
              <a:headEnd/>
              <a:tailEnd/>
            </a:ln>
          </p:spPr>
        </p:pic>
        <p:pic>
          <p:nvPicPr>
            <p:cNvPr id="27712" name="Picture 79" descr="NB2 iso"/>
            <p:cNvPicPr>
              <a:picLocks noChangeAspect="1" noChangeArrowheads="1"/>
            </p:cNvPicPr>
            <p:nvPr/>
          </p:nvPicPr>
          <p:blipFill>
            <a:blip r:embed="rId7" cstate="print"/>
            <a:srcRect/>
            <a:stretch>
              <a:fillRect/>
            </a:stretch>
          </p:blipFill>
          <p:spPr bwMode="auto">
            <a:xfrm>
              <a:off x="6913539" y="4967556"/>
              <a:ext cx="1894509" cy="1461965"/>
            </a:xfrm>
            <a:prstGeom prst="rect">
              <a:avLst/>
            </a:prstGeom>
            <a:noFill/>
            <a:ln w="9525">
              <a:noFill/>
              <a:miter lim="800000"/>
              <a:headEnd/>
              <a:tailEnd/>
            </a:ln>
          </p:spPr>
        </p:pic>
        <p:sp>
          <p:nvSpPr>
            <p:cNvPr id="27713" name="Text Box 81"/>
            <p:cNvSpPr txBox="1">
              <a:spLocks noChangeArrowheads="1"/>
            </p:cNvSpPr>
            <p:nvPr/>
          </p:nvSpPr>
          <p:spPr bwMode="auto">
            <a:xfrm>
              <a:off x="6970596" y="2424200"/>
              <a:ext cx="1689169" cy="242006"/>
            </a:xfrm>
            <a:prstGeom prst="rect">
              <a:avLst/>
            </a:prstGeom>
            <a:solidFill>
              <a:schemeClr val="bg1"/>
            </a:solidFill>
            <a:ln w="12700">
              <a:noFill/>
              <a:miter lim="800000"/>
              <a:headEnd type="none" w="sm" len="sm"/>
              <a:tailEnd type="none" w="sm" len="sm"/>
            </a:ln>
          </p:spPr>
          <p:txBody>
            <a:bodyPr lIns="0" tIns="0" rIns="0" bIns="0">
              <a:spAutoFit/>
            </a:bodyPr>
            <a:lstStyle/>
            <a:p>
              <a:pPr defTabSz="860425" eaLnBrk="0" hangingPunct="0"/>
              <a:r>
                <a:rPr lang="en-US" sz="1400" b="1">
                  <a:solidFill>
                    <a:srgbClr val="090CFF"/>
                  </a:solidFill>
                </a:rPr>
                <a:t>New Center-stack</a:t>
              </a:r>
            </a:p>
          </p:txBody>
        </p:sp>
        <p:sp>
          <p:nvSpPr>
            <p:cNvPr id="27714" name="Text Box 82"/>
            <p:cNvSpPr txBox="1">
              <a:spLocks noChangeArrowheads="1"/>
            </p:cNvSpPr>
            <p:nvPr/>
          </p:nvSpPr>
          <p:spPr bwMode="auto">
            <a:xfrm>
              <a:off x="7637348" y="5010353"/>
              <a:ext cx="873775" cy="242006"/>
            </a:xfrm>
            <a:prstGeom prst="rect">
              <a:avLst/>
            </a:prstGeom>
            <a:solidFill>
              <a:schemeClr val="bg1"/>
            </a:solidFill>
            <a:ln w="12700">
              <a:noFill/>
              <a:miter lim="800000"/>
              <a:headEnd type="none" w="sm" len="sm"/>
              <a:tailEnd type="none" w="sm" len="sm"/>
            </a:ln>
          </p:spPr>
          <p:txBody>
            <a:bodyPr lIns="0" tIns="0" rIns="0" bIns="0">
              <a:spAutoFit/>
            </a:bodyPr>
            <a:lstStyle/>
            <a:p>
              <a:pPr algn="ctr" defTabSz="860425" eaLnBrk="0" hangingPunct="0"/>
              <a:r>
                <a:rPr lang="en-US" sz="1400" b="1">
                  <a:solidFill>
                    <a:srgbClr val="090CFF"/>
                  </a:solidFill>
                </a:rPr>
                <a:t>2nd NBI</a:t>
              </a:r>
            </a:p>
          </p:txBody>
        </p:sp>
        <p:sp>
          <p:nvSpPr>
            <p:cNvPr id="27715" name="Rectangle 83"/>
            <p:cNvSpPr>
              <a:spLocks noChangeArrowheads="1"/>
            </p:cNvSpPr>
            <p:nvPr/>
          </p:nvSpPr>
          <p:spPr bwMode="auto">
            <a:xfrm>
              <a:off x="6870736" y="2343150"/>
              <a:ext cx="1879600" cy="4165600"/>
            </a:xfrm>
            <a:prstGeom prst="rect">
              <a:avLst/>
            </a:prstGeom>
            <a:noFill/>
            <a:ln w="57150" cmpd="thinThick">
              <a:solidFill>
                <a:srgbClr val="090CFF"/>
              </a:solidFill>
              <a:miter lim="800000"/>
              <a:headEnd/>
              <a:tailEnd/>
            </a:ln>
          </p:spPr>
          <p:txBody>
            <a:bodyPr wrap="none" lIns="0" tIns="0" rIns="0" bIns="0" anchor="ctr"/>
            <a:lstStyle/>
            <a:p>
              <a:endParaRPr lang="en-US"/>
            </a:p>
          </p:txBody>
        </p:sp>
      </p:grpSp>
      <p:sp>
        <p:nvSpPr>
          <p:cNvPr id="96" name="TextBox 26"/>
          <p:cNvSpPr txBox="1">
            <a:spLocks noChangeArrowheads="1"/>
          </p:cNvSpPr>
          <p:nvPr/>
        </p:nvSpPr>
        <p:spPr bwMode="auto">
          <a:xfrm>
            <a:off x="1955800" y="1447800"/>
            <a:ext cx="1905000" cy="615553"/>
          </a:xfrm>
          <a:prstGeom prst="rect">
            <a:avLst/>
          </a:prstGeom>
          <a:solidFill>
            <a:schemeClr val="accent3">
              <a:lumMod val="95000"/>
            </a:schemeClr>
          </a:solidFill>
          <a:ln w="12700">
            <a:solidFill>
              <a:schemeClr val="tx1"/>
            </a:solidFill>
            <a:miter lim="800000"/>
            <a:headEnd/>
            <a:tailEnd/>
          </a:ln>
        </p:spPr>
        <p:txBody>
          <a:bodyPr tIns="0" bIns="0">
            <a:spAutoFit/>
          </a:bodyPr>
          <a:lstStyle/>
          <a:p>
            <a:pPr algn="ctr">
              <a:defRPr/>
            </a:pPr>
            <a:r>
              <a:rPr lang="en-US" sz="2000" i="0" dirty="0">
                <a:latin typeface="Helvetica" charset="0"/>
                <a:ea typeface="ＭＳ Ｐゴシック" charset="-128"/>
                <a:cs typeface="ＭＳ Ｐゴシック" charset="-128"/>
              </a:rPr>
              <a:t>Upgrade Outage</a:t>
            </a:r>
          </a:p>
        </p:txBody>
      </p:sp>
      <p:sp>
        <p:nvSpPr>
          <p:cNvPr id="98" name="TextBox 97"/>
          <p:cNvSpPr txBox="1"/>
          <p:nvPr/>
        </p:nvSpPr>
        <p:spPr>
          <a:xfrm>
            <a:off x="7086600" y="1900238"/>
            <a:ext cx="1981200" cy="3231654"/>
          </a:xfrm>
          <a:prstGeom prst="rect">
            <a:avLst/>
          </a:prstGeom>
          <a:ln/>
        </p:spPr>
        <p:style>
          <a:lnRef idx="0">
            <a:schemeClr val="accent3"/>
          </a:lnRef>
          <a:fillRef idx="3">
            <a:schemeClr val="accent3"/>
          </a:fillRef>
          <a:effectRef idx="3">
            <a:schemeClr val="accent3"/>
          </a:effectRef>
          <a:fontRef idx="minor">
            <a:schemeClr val="lt1"/>
          </a:fontRef>
        </p:style>
        <p:txBody>
          <a:bodyPr rIns="0">
            <a:spAutoFit/>
          </a:bodyPr>
          <a:lstStyle/>
          <a:p>
            <a:pPr algn="ctr">
              <a:spcAft>
                <a:spcPts val="600"/>
              </a:spcAft>
              <a:defRPr/>
            </a:pPr>
            <a:r>
              <a:rPr lang="en-US" sz="2000" b="1" i="0" dirty="0">
                <a:solidFill>
                  <a:schemeClr val="tx1"/>
                </a:solidFill>
                <a:latin typeface="Arial Narrow" pitchFamily="34" charset="0"/>
              </a:rPr>
              <a:t>NSTX Upgrade </a:t>
            </a:r>
            <a:r>
              <a:rPr lang="en-US" sz="2000" b="1" i="0" u="sng" dirty="0">
                <a:solidFill>
                  <a:schemeClr val="tx1"/>
                </a:solidFill>
                <a:latin typeface="Arial Narrow" pitchFamily="34" charset="0"/>
              </a:rPr>
              <a:t>Research Goals</a:t>
            </a:r>
          </a:p>
          <a:p>
            <a:pPr marL="90488" indent="-182563">
              <a:spcAft>
                <a:spcPts val="600"/>
              </a:spcAft>
              <a:defRPr/>
            </a:pPr>
            <a:r>
              <a:rPr lang="en-US" sz="1800" b="1" i="0" dirty="0">
                <a:solidFill>
                  <a:srgbClr val="FF0000"/>
                </a:solidFill>
                <a:latin typeface="Arial Narrow" pitchFamily="34" charset="0"/>
              </a:rPr>
              <a:t>• Low </a:t>
            </a:r>
            <a:r>
              <a:rPr lang="en-US" sz="1800" b="1" i="0" dirty="0" err="1">
                <a:solidFill>
                  <a:srgbClr val="FF0000"/>
                </a:solidFill>
                <a:latin typeface="Arial Narrow" pitchFamily="34" charset="0"/>
              </a:rPr>
              <a:t>collisionality</a:t>
            </a:r>
            <a:r>
              <a:rPr lang="en-US" sz="1800" b="1" i="0" dirty="0">
                <a:solidFill>
                  <a:srgbClr val="FF0000"/>
                </a:solidFill>
                <a:latin typeface="Arial Narrow" pitchFamily="34" charset="0"/>
              </a:rPr>
              <a:t> plasma regimes</a:t>
            </a:r>
          </a:p>
          <a:p>
            <a:pPr marL="90488" indent="-182563">
              <a:spcAft>
                <a:spcPts val="600"/>
              </a:spcAft>
              <a:defRPr/>
            </a:pPr>
            <a:r>
              <a:rPr lang="en-US" sz="1800" b="1" i="0" dirty="0">
                <a:solidFill>
                  <a:srgbClr val="FF0000"/>
                </a:solidFill>
                <a:latin typeface="Arial Narrow" pitchFamily="34" charset="0"/>
              </a:rPr>
              <a:t>• 100% non-inductive operation</a:t>
            </a:r>
          </a:p>
          <a:p>
            <a:pPr marL="90488" indent="-182563">
              <a:spcAft>
                <a:spcPts val="600"/>
              </a:spcAft>
              <a:defRPr/>
            </a:pPr>
            <a:r>
              <a:rPr lang="en-US" sz="1800" b="1" i="0" dirty="0">
                <a:solidFill>
                  <a:srgbClr val="FF0000"/>
                </a:solidFill>
                <a:latin typeface="Arial Narrow" pitchFamily="34" charset="0"/>
              </a:rPr>
              <a:t>• Long-pulse, high power </a:t>
            </a:r>
            <a:r>
              <a:rPr lang="en-US" sz="1800" b="1" i="0" dirty="0" err="1">
                <a:solidFill>
                  <a:srgbClr val="FF0000"/>
                </a:solidFill>
                <a:latin typeface="Arial Narrow" pitchFamily="34" charset="0"/>
              </a:rPr>
              <a:t>divertor</a:t>
            </a:r>
            <a:endParaRPr lang="en-US" sz="1800" b="1" i="0" dirty="0">
              <a:solidFill>
                <a:srgbClr val="FF0000"/>
              </a:solidFill>
              <a:latin typeface="Arial Narrow" pitchFamily="34" charset="0"/>
            </a:endParaRPr>
          </a:p>
          <a:p>
            <a:pPr marL="90488" indent="-182563">
              <a:spcAft>
                <a:spcPts val="600"/>
              </a:spcAft>
              <a:defRPr/>
            </a:pPr>
            <a:r>
              <a:rPr lang="en-US" sz="1800" b="1" i="0" dirty="0">
                <a:solidFill>
                  <a:srgbClr val="FF0000"/>
                </a:solidFill>
                <a:latin typeface="Arial Narrow" pitchFamily="34" charset="0"/>
              </a:rPr>
              <a:t>• Advanced high-</a:t>
            </a:r>
            <a:r>
              <a:rPr lang="en-US" sz="1800" b="1" i="0" dirty="0">
                <a:solidFill>
                  <a:srgbClr val="FF0000"/>
                </a:solidFill>
                <a:latin typeface="Symbol" pitchFamily="18" charset="2"/>
              </a:rPr>
              <a:t>b</a:t>
            </a:r>
            <a:r>
              <a:rPr lang="en-US" sz="1800" b="1" i="0" dirty="0">
                <a:solidFill>
                  <a:srgbClr val="FF0000"/>
                </a:solidFill>
                <a:latin typeface="Arial Narrow" pitchFamily="34" charset="0"/>
              </a:rPr>
              <a:t> scenarios</a:t>
            </a:r>
          </a:p>
        </p:txBody>
      </p:sp>
      <p:sp>
        <p:nvSpPr>
          <p:cNvPr id="91" name="Slide Number Placeholder 3"/>
          <p:cNvSpPr>
            <a:spLocks noGrp="1"/>
          </p:cNvSpPr>
          <p:nvPr>
            <p:ph type="sldNum" sz="quarter" idx="10"/>
          </p:nvPr>
        </p:nvSpPr>
        <p:spPr>
          <a:xfrm>
            <a:off x="8382000" y="6629400"/>
            <a:ext cx="762000" cy="152400"/>
          </a:xfrm>
        </p:spPr>
        <p:txBody>
          <a:bodyPr/>
          <a:lstStyle/>
          <a:p>
            <a:pPr>
              <a:defRPr/>
            </a:pPr>
            <a:fld id="{A506B19E-D41C-4447-AC82-EE4B73BE5054}" type="slidenum">
              <a:rPr lang="en-US" smtClean="0"/>
              <a:pPr>
                <a:defRPr/>
              </a:pPr>
              <a:t>41</a:t>
            </a:fld>
            <a:endParaRPr lang="en-US" smtClean="0"/>
          </a:p>
        </p:txBody>
      </p:sp>
      <p:sp>
        <p:nvSpPr>
          <p:cNvPr id="92" name="Right Arrow 91"/>
          <p:cNvSpPr/>
          <p:nvPr/>
        </p:nvSpPr>
        <p:spPr>
          <a:xfrm>
            <a:off x="6642100" y="3048000"/>
            <a:ext cx="444500" cy="990600"/>
          </a:xfrm>
          <a:prstGeom prst="rightArrow">
            <a:avLst>
              <a:gd name="adj1" fmla="val 78314"/>
              <a:gd name="adj2" fmla="val 50000"/>
            </a:avLst>
          </a:prstGeom>
          <a:ln/>
        </p:spPr>
        <p:style>
          <a:lnRef idx="0">
            <a:schemeClr val="accent6"/>
          </a:lnRef>
          <a:fillRef idx="3">
            <a:schemeClr val="accent6"/>
          </a:fillRef>
          <a:effectRef idx="3">
            <a:schemeClr val="accent6"/>
          </a:effectRef>
          <a:fontRef idx="minor">
            <a:schemeClr val="lt1"/>
          </a:fontRef>
        </p:style>
        <p:txBody>
          <a:bodyPr anchor="ctr"/>
          <a:lstStyle/>
          <a:p>
            <a:pPr algn="ctr">
              <a:defRPr/>
            </a:pPr>
            <a:endParaRPr lang="en-US" sz="1600" i="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body" idx="4294967295"/>
          </p:nvPr>
        </p:nvSpPr>
        <p:spPr>
          <a:xfrm>
            <a:off x="152400" y="939800"/>
            <a:ext cx="8877300" cy="5613400"/>
          </a:xfrm>
        </p:spPr>
        <p:txBody>
          <a:bodyPr/>
          <a:lstStyle/>
          <a:p>
            <a:pPr marL="169863" indent="-169863">
              <a:lnSpc>
                <a:spcPct val="90000"/>
              </a:lnSpc>
              <a:spcBef>
                <a:spcPts val="1200"/>
              </a:spcBef>
            </a:pPr>
            <a:r>
              <a:rPr lang="en-US" sz="2000" b="1" dirty="0" smtClean="0">
                <a:ea typeface="ＭＳ Ｐゴシック" pitchFamily="34" charset="-128"/>
              </a:rPr>
              <a:t>Achieved 4.2 run weeks with 839 plasma shots on October 25, 2010 which represents a record ~ 200 plasma shots per run week.  </a:t>
            </a:r>
          </a:p>
          <a:p>
            <a:pPr marL="169863" indent="-169863">
              <a:lnSpc>
                <a:spcPct val="90000"/>
              </a:lnSpc>
              <a:spcBef>
                <a:spcPts val="1200"/>
              </a:spcBef>
            </a:pPr>
            <a:r>
              <a:rPr lang="en-US" sz="2000" b="1" dirty="0" smtClean="0">
                <a:ea typeface="ＭＳ Ｐゴシック" pitchFamily="34" charset="-128"/>
              </a:rPr>
              <a:t>Completed the 2011 outage including diagnostic installations and calibrations in June 2011 and prepared to resume operation.</a:t>
            </a:r>
          </a:p>
          <a:p>
            <a:pPr marL="169863" indent="-169863">
              <a:lnSpc>
                <a:spcPct val="90000"/>
              </a:lnSpc>
              <a:spcBef>
                <a:spcPts val="1200"/>
              </a:spcBef>
            </a:pPr>
            <a:r>
              <a:rPr lang="en-US" sz="2000" b="1" dirty="0" smtClean="0">
                <a:ea typeface="ＭＳ Ｐゴシック" pitchFamily="34" charset="-128"/>
              </a:rPr>
              <a:t>During the </a:t>
            </a:r>
            <a:r>
              <a:rPr lang="en-US" sz="2000" b="1" dirty="0" err="1" smtClean="0">
                <a:ea typeface="ＭＳ Ｐゴシック" pitchFamily="34" charset="-128"/>
              </a:rPr>
              <a:t>recommissioning</a:t>
            </a:r>
            <a:r>
              <a:rPr lang="en-US" sz="2000" b="1" dirty="0" smtClean="0">
                <a:ea typeface="ＭＳ Ｐゴシック" pitchFamily="34" charset="-128"/>
              </a:rPr>
              <a:t> ISTP, an electrical failure in the </a:t>
            </a:r>
            <a:r>
              <a:rPr lang="en-US" sz="2000" b="1" dirty="0" err="1" smtClean="0">
                <a:ea typeface="ＭＳ Ｐゴシック" pitchFamily="34" charset="-128"/>
              </a:rPr>
              <a:t>toroidal</a:t>
            </a:r>
            <a:r>
              <a:rPr lang="en-US" sz="2000" b="1" dirty="0" smtClean="0">
                <a:ea typeface="ＭＳ Ｐゴシック" pitchFamily="34" charset="-128"/>
              </a:rPr>
              <a:t> field (TF) coil inner bundle occurred on July 20, 2011  </a:t>
            </a:r>
          </a:p>
          <a:p>
            <a:pPr marL="169863" indent="-169863">
              <a:lnSpc>
                <a:spcPct val="90000"/>
              </a:lnSpc>
              <a:spcBef>
                <a:spcPts val="1200"/>
              </a:spcBef>
            </a:pPr>
            <a:r>
              <a:rPr lang="en-US" sz="2000" b="1" dirty="0" smtClean="0">
                <a:ea typeface="ＭＳ Ｐゴシック" pitchFamily="34" charset="-128"/>
              </a:rPr>
              <a:t>Dissection of the bundle revealed that the fault was caused by a gradual deterioration of the insulation by residues of a flux containing zinc-chloride used during fabrication of the TF bundle in 2003. </a:t>
            </a:r>
          </a:p>
          <a:p>
            <a:pPr marL="169863" indent="-169863">
              <a:lnSpc>
                <a:spcPct val="90000"/>
              </a:lnSpc>
              <a:spcBef>
                <a:spcPts val="1200"/>
              </a:spcBef>
            </a:pPr>
            <a:r>
              <a:rPr lang="en-US" sz="2000" b="1" dirty="0" smtClean="0">
                <a:ea typeface="ＭＳ Ｐゴシック" pitchFamily="34" charset="-128"/>
              </a:rPr>
              <a:t>A panel of external experts in magnet construction conducted an independent review of the TF failure on September 7, 2011 endorsing the findings. </a:t>
            </a:r>
          </a:p>
          <a:p>
            <a:pPr marL="169863" indent="-169863">
              <a:lnSpc>
                <a:spcPct val="90000"/>
              </a:lnSpc>
              <a:spcBef>
                <a:spcPts val="1200"/>
              </a:spcBef>
            </a:pPr>
            <a:r>
              <a:rPr lang="en-US" sz="2000" b="1" dirty="0" smtClean="0">
                <a:ea typeface="ＭＳ Ｐゴシック" pitchFamily="34" charset="-128"/>
              </a:rPr>
              <a:t>After carefully assessing options, it was decided to proceed directly to the planned NSTX Upgrade Project outage as this would result in an acceleration of its upgrade schedule by about six months. </a:t>
            </a:r>
          </a:p>
          <a:p>
            <a:pPr marL="169863" indent="-169863">
              <a:lnSpc>
                <a:spcPct val="90000"/>
              </a:lnSpc>
              <a:spcBef>
                <a:spcPts val="1200"/>
              </a:spcBef>
            </a:pPr>
            <a:r>
              <a:rPr lang="en-US" sz="2000" b="1" dirty="0" smtClean="0">
                <a:ea typeface="ＭＳ Ｐゴシック" pitchFamily="34" charset="-128"/>
              </a:rPr>
              <a:t>A number of improvements will be implemented in manufacturing the new TF bundle for the upgrade. </a:t>
            </a:r>
          </a:p>
        </p:txBody>
      </p:sp>
      <p:sp>
        <p:nvSpPr>
          <p:cNvPr id="21508" name="Rectangle 3"/>
          <p:cNvSpPr>
            <a:spLocks noChangeArrowheads="1"/>
          </p:cNvSpPr>
          <p:nvPr/>
        </p:nvSpPr>
        <p:spPr bwMode="auto">
          <a:xfrm>
            <a:off x="0" y="0"/>
            <a:ext cx="9144000" cy="838200"/>
          </a:xfrm>
          <a:prstGeom prst="rect">
            <a:avLst/>
          </a:prstGeom>
          <a:noFill/>
          <a:ln w="9525">
            <a:noFill/>
            <a:miter lim="800000"/>
            <a:headEnd/>
            <a:tailEnd/>
          </a:ln>
        </p:spPr>
        <p:txBody>
          <a:bodyPr anchor="ctr"/>
          <a:lstStyle/>
          <a:p>
            <a:pPr algn="ctr"/>
            <a:r>
              <a:rPr lang="en-US" sz="2000" i="0" dirty="0">
                <a:solidFill>
                  <a:srgbClr val="0000CC"/>
                </a:solidFill>
              </a:rPr>
              <a:t>Facility Milestone F(11-1): Operate NSTX Facility for 14 Experimental Run Weeks (Target – Sept. 2011, 4.21 run weeks completed – Oct. 2010) </a:t>
            </a:r>
          </a:p>
        </p:txBody>
      </p:sp>
      <p:sp>
        <p:nvSpPr>
          <p:cNvPr id="5" name="Slide Number Placeholder 3"/>
          <p:cNvSpPr>
            <a:spLocks noGrp="1"/>
          </p:cNvSpPr>
          <p:nvPr>
            <p:ph type="sldNum" sz="quarter" idx="10"/>
          </p:nvPr>
        </p:nvSpPr>
        <p:spPr>
          <a:xfrm>
            <a:off x="8382000" y="6629400"/>
            <a:ext cx="762000" cy="152400"/>
          </a:xfrm>
        </p:spPr>
        <p:txBody>
          <a:bodyPr/>
          <a:lstStyle/>
          <a:p>
            <a:pPr algn="r">
              <a:defRPr/>
            </a:pPr>
            <a:fld id="{A506B19E-D41C-4447-AC82-EE4B73BE5054}" type="slidenum">
              <a:rPr lang="en-US" sz="900" i="0" smtClean="0"/>
              <a:pPr algn="r">
                <a:defRPr/>
              </a:pPr>
              <a:t>5</a:t>
            </a:fld>
            <a:endParaRPr lang="en-US" sz="900" i="0" dirty="0" smtClean="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Content Placeholder 2"/>
          <p:cNvSpPr>
            <a:spLocks noGrp="1"/>
          </p:cNvSpPr>
          <p:nvPr>
            <p:ph idx="1"/>
          </p:nvPr>
        </p:nvSpPr>
        <p:spPr>
          <a:xfrm>
            <a:off x="12700" y="952500"/>
            <a:ext cx="4749800" cy="2298700"/>
          </a:xfrm>
        </p:spPr>
        <p:txBody>
          <a:bodyPr/>
          <a:lstStyle/>
          <a:p>
            <a:pPr marL="273050" lvl="1" indent="-273050">
              <a:spcBef>
                <a:spcPts val="600"/>
              </a:spcBef>
            </a:pPr>
            <a:r>
              <a:rPr lang="en-US" sz="1800" b="1" smtClean="0">
                <a:ea typeface="ＭＳ Ｐゴシック" pitchFamily="34" charset="-128"/>
              </a:rPr>
              <a:t>TF bundle short occurred ~ 2 feet from the bottom in a relatively low mechanical stress area.</a:t>
            </a:r>
          </a:p>
          <a:p>
            <a:pPr marL="273050" lvl="1" indent="-273050">
              <a:spcBef>
                <a:spcPts val="600"/>
              </a:spcBef>
            </a:pPr>
            <a:r>
              <a:rPr lang="en-US" sz="1800" b="1" smtClean="0">
                <a:ea typeface="ＭＳ Ｐゴシック" pitchFamily="34" charset="-128"/>
              </a:rPr>
              <a:t>TF bundle dissection and analyses showed no sign of fatigue.</a:t>
            </a:r>
          </a:p>
          <a:p>
            <a:pPr marL="273050" lvl="1" indent="-273050">
              <a:spcBef>
                <a:spcPts val="600"/>
              </a:spcBef>
            </a:pPr>
            <a:r>
              <a:rPr lang="en-US" sz="1800" b="1" smtClean="0">
                <a:solidFill>
                  <a:srgbClr val="FF3300"/>
                </a:solidFill>
                <a:ea typeface="ＭＳ Ｐゴシック" pitchFamily="34" charset="-128"/>
              </a:rPr>
              <a:t>Zinc chloride based flux </a:t>
            </a:r>
            <a:r>
              <a:rPr lang="en-US" sz="1800" b="1" smtClean="0">
                <a:ea typeface="ＭＳ Ｐゴシック" pitchFamily="34" charset="-128"/>
              </a:rPr>
              <a:t>used for cooling water tube soldering </a:t>
            </a:r>
            <a:r>
              <a:rPr lang="en-US" sz="1800" b="1" smtClean="0">
                <a:solidFill>
                  <a:srgbClr val="FF3300"/>
                </a:solidFill>
                <a:ea typeface="ＭＳ Ｐゴシック" pitchFamily="34" charset="-128"/>
              </a:rPr>
              <a:t>was the cause</a:t>
            </a:r>
            <a:r>
              <a:rPr lang="en-US" sz="1800" b="1" smtClean="0">
                <a:ea typeface="ＭＳ Ｐゴシック" pitchFamily="34" charset="-128"/>
              </a:rPr>
              <a:t> of insulation failure.</a:t>
            </a:r>
          </a:p>
          <a:p>
            <a:pPr marL="273050" lvl="1" indent="-273050">
              <a:spcBef>
                <a:spcPts val="600"/>
              </a:spcBef>
              <a:buFontTx/>
              <a:buNone/>
            </a:pPr>
            <a:endParaRPr lang="en-US" sz="1800" b="1" smtClean="0">
              <a:ea typeface="ＭＳ Ｐゴシック" pitchFamily="34" charset="-128"/>
            </a:endParaRPr>
          </a:p>
          <a:p>
            <a:pPr marL="273050" lvl="1" indent="-273050">
              <a:spcBef>
                <a:spcPts val="600"/>
              </a:spcBef>
            </a:pPr>
            <a:endParaRPr lang="en-US" sz="1800" b="1" smtClean="0">
              <a:ea typeface="ＭＳ Ｐゴシック" pitchFamily="34" charset="-128"/>
            </a:endParaRPr>
          </a:p>
          <a:p>
            <a:pPr marL="273050" lvl="1" indent="-273050">
              <a:spcBef>
                <a:spcPts val="600"/>
              </a:spcBef>
            </a:pPr>
            <a:endParaRPr lang="en-US" sz="1800" b="1" smtClean="0">
              <a:ea typeface="ＭＳ Ｐゴシック" pitchFamily="34" charset="-128"/>
            </a:endParaRPr>
          </a:p>
        </p:txBody>
      </p:sp>
      <p:sp>
        <p:nvSpPr>
          <p:cNvPr id="23555" name="Rectangle 3"/>
          <p:cNvSpPr>
            <a:spLocks noChangeArrowheads="1"/>
          </p:cNvSpPr>
          <p:nvPr/>
        </p:nvSpPr>
        <p:spPr bwMode="auto">
          <a:xfrm>
            <a:off x="0" y="0"/>
            <a:ext cx="9144000" cy="838200"/>
          </a:xfrm>
          <a:prstGeom prst="rect">
            <a:avLst/>
          </a:prstGeom>
          <a:noFill/>
          <a:ln w="9525">
            <a:noFill/>
            <a:miter lim="800000"/>
            <a:headEnd/>
            <a:tailEnd/>
          </a:ln>
        </p:spPr>
        <p:txBody>
          <a:bodyPr anchor="ctr"/>
          <a:lstStyle/>
          <a:p>
            <a:pPr marL="90488" indent="-547688" algn="ctr"/>
            <a:r>
              <a:rPr lang="en-US" sz="3200" i="0" dirty="0">
                <a:solidFill>
                  <a:srgbClr val="FF0000"/>
                </a:solidFill>
              </a:rPr>
              <a:t>NSTX TF Fault Occurred on July 20, 2011</a:t>
            </a:r>
          </a:p>
          <a:p>
            <a:pPr marL="90488" indent="-547688" algn="ctr"/>
            <a:r>
              <a:rPr lang="en-US" sz="2400" i="0" dirty="0">
                <a:solidFill>
                  <a:srgbClr val="0000CC"/>
                </a:solidFill>
              </a:rPr>
              <a:t>TF Bundle Operated for 7+ years for 20,000 shots</a:t>
            </a:r>
            <a:endParaRPr lang="en-US" sz="2000" i="0" dirty="0">
              <a:solidFill>
                <a:srgbClr val="0000CC"/>
              </a:solidFill>
            </a:endParaRPr>
          </a:p>
        </p:txBody>
      </p:sp>
      <p:pic>
        <p:nvPicPr>
          <p:cNvPr id="23556" name="Picture 15"/>
          <p:cNvPicPr>
            <a:picLocks noChangeAspect="1" noChangeArrowheads="1"/>
          </p:cNvPicPr>
          <p:nvPr/>
        </p:nvPicPr>
        <p:blipFill>
          <a:blip r:embed="rId2" cstate="print"/>
          <a:srcRect/>
          <a:stretch>
            <a:fillRect/>
          </a:stretch>
        </p:blipFill>
        <p:spPr bwMode="auto">
          <a:xfrm>
            <a:off x="4851400" y="1292225"/>
            <a:ext cx="4025900" cy="2271713"/>
          </a:xfrm>
          <a:prstGeom prst="rect">
            <a:avLst/>
          </a:prstGeom>
          <a:noFill/>
          <a:ln w="9525">
            <a:noFill/>
            <a:miter lim="800000"/>
            <a:headEnd/>
            <a:tailEnd/>
          </a:ln>
        </p:spPr>
      </p:pic>
      <p:sp>
        <p:nvSpPr>
          <p:cNvPr id="23557" name="Oval 18"/>
          <p:cNvSpPr>
            <a:spLocks noChangeArrowheads="1"/>
          </p:cNvSpPr>
          <p:nvPr/>
        </p:nvSpPr>
        <p:spPr bwMode="auto">
          <a:xfrm>
            <a:off x="6729413" y="1593850"/>
            <a:ext cx="285750" cy="203200"/>
          </a:xfrm>
          <a:prstGeom prst="ellipse">
            <a:avLst/>
          </a:prstGeom>
          <a:noFill/>
          <a:ln w="38100">
            <a:solidFill>
              <a:srgbClr val="FF0000"/>
            </a:solidFill>
            <a:round/>
            <a:headEnd/>
            <a:tailEnd/>
          </a:ln>
        </p:spPr>
        <p:txBody>
          <a:bodyPr wrap="none" anchor="ctr"/>
          <a:lstStyle/>
          <a:p>
            <a:endParaRPr lang="en-US"/>
          </a:p>
        </p:txBody>
      </p:sp>
      <p:sp>
        <p:nvSpPr>
          <p:cNvPr id="23558" name="Line 19"/>
          <p:cNvSpPr>
            <a:spLocks noChangeShapeType="1"/>
          </p:cNvSpPr>
          <p:nvPr/>
        </p:nvSpPr>
        <p:spPr bwMode="auto">
          <a:xfrm flipV="1">
            <a:off x="4645025" y="1727200"/>
            <a:ext cx="1971675" cy="177800"/>
          </a:xfrm>
          <a:prstGeom prst="line">
            <a:avLst/>
          </a:prstGeom>
          <a:noFill/>
          <a:ln w="38100">
            <a:solidFill>
              <a:srgbClr val="FF0000"/>
            </a:solidFill>
            <a:round/>
            <a:headEnd/>
            <a:tailEnd type="triangle" w="med" len="med"/>
          </a:ln>
        </p:spPr>
        <p:txBody>
          <a:bodyPr wrap="none" anchor="ctr"/>
          <a:lstStyle/>
          <a:p>
            <a:endParaRPr lang="en-US"/>
          </a:p>
        </p:txBody>
      </p:sp>
      <p:pic>
        <p:nvPicPr>
          <p:cNvPr id="23559" name="Picture 21"/>
          <p:cNvPicPr>
            <a:picLocks noChangeAspect="1"/>
          </p:cNvPicPr>
          <p:nvPr/>
        </p:nvPicPr>
        <p:blipFill>
          <a:blip r:embed="rId3" cstate="print"/>
          <a:srcRect l="6516" t="8696" r="1303"/>
          <a:stretch>
            <a:fillRect/>
          </a:stretch>
        </p:blipFill>
        <p:spPr bwMode="auto">
          <a:xfrm>
            <a:off x="533400" y="3671888"/>
            <a:ext cx="3694113" cy="2741612"/>
          </a:xfrm>
          <a:prstGeom prst="rect">
            <a:avLst/>
          </a:prstGeom>
          <a:noFill/>
          <a:ln w="9525">
            <a:noFill/>
            <a:miter lim="800000"/>
            <a:headEnd/>
            <a:tailEnd/>
          </a:ln>
        </p:spPr>
      </p:pic>
      <p:sp>
        <p:nvSpPr>
          <p:cNvPr id="23560" name="Rectangle 16"/>
          <p:cNvSpPr>
            <a:spLocks noChangeArrowheads="1"/>
          </p:cNvSpPr>
          <p:nvPr/>
        </p:nvSpPr>
        <p:spPr bwMode="auto">
          <a:xfrm>
            <a:off x="1979613" y="4432300"/>
            <a:ext cx="915987" cy="596900"/>
          </a:xfrm>
          <a:prstGeom prst="rect">
            <a:avLst/>
          </a:prstGeom>
          <a:noFill/>
          <a:ln w="15875">
            <a:solidFill>
              <a:srgbClr val="FFFFFF"/>
            </a:solidFill>
            <a:round/>
            <a:headEnd/>
            <a:tailEnd type="triangle" w="med" len="med"/>
          </a:ln>
        </p:spPr>
        <p:txBody>
          <a:bodyPr lIns="0" tIns="0" rIns="0" bIns="0"/>
          <a:lstStyle/>
          <a:p>
            <a:pPr>
              <a:spcBef>
                <a:spcPct val="20000"/>
              </a:spcBef>
              <a:buFontTx/>
              <a:buChar char="•"/>
            </a:pPr>
            <a:endParaRPr lang="en-US"/>
          </a:p>
        </p:txBody>
      </p:sp>
      <p:cxnSp>
        <p:nvCxnSpPr>
          <p:cNvPr id="23561" name="Straight Arrow Connector 17"/>
          <p:cNvCxnSpPr>
            <a:cxnSpLocks noChangeShapeType="1"/>
          </p:cNvCxnSpPr>
          <p:nvPr/>
        </p:nvCxnSpPr>
        <p:spPr bwMode="auto">
          <a:xfrm flipV="1">
            <a:off x="2895600" y="3759200"/>
            <a:ext cx="1308100" cy="673100"/>
          </a:xfrm>
          <a:prstGeom prst="straightConnector1">
            <a:avLst/>
          </a:prstGeom>
          <a:noFill/>
          <a:ln w="28575">
            <a:solidFill>
              <a:schemeClr val="bg1"/>
            </a:solidFill>
            <a:round/>
            <a:headEnd/>
            <a:tailEnd type="arrow" w="med" len="med"/>
          </a:ln>
        </p:spPr>
      </p:cxnSp>
      <p:cxnSp>
        <p:nvCxnSpPr>
          <p:cNvPr id="23562" name="Straight Arrow Connector 20"/>
          <p:cNvCxnSpPr>
            <a:cxnSpLocks noChangeShapeType="1"/>
          </p:cNvCxnSpPr>
          <p:nvPr/>
        </p:nvCxnSpPr>
        <p:spPr bwMode="auto">
          <a:xfrm>
            <a:off x="2882900" y="4991100"/>
            <a:ext cx="1346200" cy="1041400"/>
          </a:xfrm>
          <a:prstGeom prst="straightConnector1">
            <a:avLst/>
          </a:prstGeom>
          <a:noFill/>
          <a:ln w="28575">
            <a:solidFill>
              <a:schemeClr val="bg1"/>
            </a:solidFill>
            <a:round/>
            <a:headEnd/>
            <a:tailEnd type="arrow" w="med" len="med"/>
          </a:ln>
        </p:spPr>
      </p:cxnSp>
      <p:pic>
        <p:nvPicPr>
          <p:cNvPr id="23563" name="Picture 21"/>
          <p:cNvPicPr>
            <a:picLocks noChangeAspect="1"/>
          </p:cNvPicPr>
          <p:nvPr/>
        </p:nvPicPr>
        <p:blipFill>
          <a:blip r:embed="rId4" cstate="print"/>
          <a:srcRect l="40398" t="33043" r="33231" b="46088"/>
          <a:stretch>
            <a:fillRect/>
          </a:stretch>
        </p:blipFill>
        <p:spPr bwMode="auto">
          <a:xfrm>
            <a:off x="4191000" y="3654425"/>
            <a:ext cx="4681538" cy="2776538"/>
          </a:xfrm>
          <a:prstGeom prst="rect">
            <a:avLst/>
          </a:prstGeom>
          <a:noFill/>
          <a:ln w="9525">
            <a:noFill/>
            <a:miter lim="800000"/>
            <a:headEnd/>
            <a:tailEnd/>
          </a:ln>
        </p:spPr>
      </p:pic>
      <p:sp>
        <p:nvSpPr>
          <p:cNvPr id="23564" name="TextBox 11"/>
          <p:cNvSpPr txBox="1">
            <a:spLocks noChangeArrowheads="1"/>
          </p:cNvSpPr>
          <p:nvPr/>
        </p:nvSpPr>
        <p:spPr bwMode="auto">
          <a:xfrm>
            <a:off x="6985000" y="3873500"/>
            <a:ext cx="1157288" cy="274638"/>
          </a:xfrm>
          <a:prstGeom prst="rect">
            <a:avLst/>
          </a:prstGeom>
          <a:noFill/>
          <a:ln w="9525">
            <a:noFill/>
            <a:miter lim="800000"/>
            <a:headEnd/>
            <a:tailEnd/>
          </a:ln>
        </p:spPr>
        <p:txBody>
          <a:bodyPr wrap="none">
            <a:spAutoFit/>
          </a:bodyPr>
          <a:lstStyle/>
          <a:p>
            <a:r>
              <a:rPr lang="en-US" i="0">
                <a:solidFill>
                  <a:srgbClr val="000000"/>
                </a:solidFill>
              </a:rPr>
              <a:t>Cooling tube </a:t>
            </a:r>
          </a:p>
        </p:txBody>
      </p:sp>
      <p:cxnSp>
        <p:nvCxnSpPr>
          <p:cNvPr id="23565" name="Straight Arrow Connector 13"/>
          <p:cNvCxnSpPr>
            <a:cxnSpLocks noChangeShapeType="1"/>
          </p:cNvCxnSpPr>
          <p:nvPr/>
        </p:nvCxnSpPr>
        <p:spPr bwMode="auto">
          <a:xfrm rot="16200000" flipH="1">
            <a:off x="7556500" y="4279900"/>
            <a:ext cx="825500" cy="546100"/>
          </a:xfrm>
          <a:prstGeom prst="straightConnector1">
            <a:avLst/>
          </a:prstGeom>
          <a:noFill/>
          <a:ln w="15875">
            <a:solidFill>
              <a:schemeClr val="tx1"/>
            </a:solidFill>
            <a:round/>
            <a:headEnd/>
            <a:tailEnd type="arrow" w="med" len="med"/>
          </a:ln>
        </p:spPr>
      </p:cxnSp>
      <p:sp>
        <p:nvSpPr>
          <p:cNvPr id="23566" name="TextBox 14"/>
          <p:cNvSpPr txBox="1">
            <a:spLocks noChangeArrowheads="1"/>
          </p:cNvSpPr>
          <p:nvPr/>
        </p:nvSpPr>
        <p:spPr bwMode="auto">
          <a:xfrm>
            <a:off x="7975600" y="4178300"/>
            <a:ext cx="979488" cy="274638"/>
          </a:xfrm>
          <a:prstGeom prst="rect">
            <a:avLst/>
          </a:prstGeom>
          <a:noFill/>
          <a:ln w="9525">
            <a:noFill/>
            <a:miter lim="800000"/>
            <a:headEnd/>
            <a:tailEnd/>
          </a:ln>
        </p:spPr>
        <p:txBody>
          <a:bodyPr wrap="none">
            <a:spAutoFit/>
          </a:bodyPr>
          <a:lstStyle/>
          <a:p>
            <a:r>
              <a:rPr lang="en-US" i="0">
                <a:solidFill>
                  <a:srgbClr val="000000"/>
                </a:solidFill>
              </a:rPr>
              <a:t>Soft solder</a:t>
            </a:r>
          </a:p>
        </p:txBody>
      </p:sp>
      <p:cxnSp>
        <p:nvCxnSpPr>
          <p:cNvPr id="23567" name="Straight Arrow Connector 15"/>
          <p:cNvCxnSpPr>
            <a:cxnSpLocks noChangeShapeType="1"/>
            <a:stCxn id="23566" idx="2"/>
          </p:cNvCxnSpPr>
          <p:nvPr/>
        </p:nvCxnSpPr>
        <p:spPr bwMode="auto">
          <a:xfrm rot="16200000" flipH="1">
            <a:off x="7716044" y="5203032"/>
            <a:ext cx="1514475" cy="14287"/>
          </a:xfrm>
          <a:prstGeom prst="straightConnector1">
            <a:avLst/>
          </a:prstGeom>
          <a:noFill/>
          <a:ln w="15875">
            <a:solidFill>
              <a:schemeClr val="tx1"/>
            </a:solidFill>
            <a:round/>
            <a:headEnd/>
            <a:tailEnd type="arrow" w="med" len="med"/>
          </a:ln>
        </p:spPr>
      </p:cxnSp>
      <p:sp>
        <p:nvSpPr>
          <p:cNvPr id="23568" name="TextBox 18"/>
          <p:cNvSpPr txBox="1">
            <a:spLocks noChangeArrowheads="1"/>
          </p:cNvSpPr>
          <p:nvPr/>
        </p:nvSpPr>
        <p:spPr bwMode="auto">
          <a:xfrm>
            <a:off x="876300" y="3397250"/>
            <a:ext cx="2938463" cy="336550"/>
          </a:xfrm>
          <a:prstGeom prst="rect">
            <a:avLst/>
          </a:prstGeom>
          <a:noFill/>
          <a:ln w="9525">
            <a:noFill/>
            <a:miter lim="800000"/>
            <a:headEnd/>
            <a:tailEnd/>
          </a:ln>
        </p:spPr>
        <p:txBody>
          <a:bodyPr wrap="none">
            <a:spAutoFit/>
          </a:bodyPr>
          <a:lstStyle/>
          <a:p>
            <a:r>
              <a:rPr lang="en-US" sz="1600" i="0">
                <a:solidFill>
                  <a:srgbClr val="000000"/>
                </a:solidFill>
              </a:rPr>
              <a:t>Dissection of shorted region</a:t>
            </a:r>
          </a:p>
        </p:txBody>
      </p:sp>
      <p:sp>
        <p:nvSpPr>
          <p:cNvPr id="23569" name="TextBox 19"/>
          <p:cNvSpPr txBox="1">
            <a:spLocks noChangeArrowheads="1"/>
          </p:cNvSpPr>
          <p:nvPr/>
        </p:nvSpPr>
        <p:spPr bwMode="auto">
          <a:xfrm>
            <a:off x="4851400" y="4229100"/>
            <a:ext cx="355600" cy="274638"/>
          </a:xfrm>
          <a:prstGeom prst="rect">
            <a:avLst/>
          </a:prstGeom>
          <a:solidFill>
            <a:srgbClr val="FFFFFF"/>
          </a:solidFill>
          <a:ln w="9525">
            <a:noFill/>
            <a:miter lim="800000"/>
            <a:headEnd/>
            <a:tailEnd/>
          </a:ln>
        </p:spPr>
        <p:txBody>
          <a:bodyPr>
            <a:spAutoFit/>
          </a:bodyPr>
          <a:lstStyle/>
          <a:p>
            <a:r>
              <a:rPr lang="en-US" i="0">
                <a:solidFill>
                  <a:srgbClr val="000000"/>
                </a:solidFill>
              </a:rPr>
              <a:t>13</a:t>
            </a:r>
            <a:endParaRPr lang="en-US" i="0">
              <a:solidFill>
                <a:schemeClr val="bg1"/>
              </a:solidFill>
            </a:endParaRPr>
          </a:p>
        </p:txBody>
      </p:sp>
      <p:sp>
        <p:nvSpPr>
          <p:cNvPr id="23570" name="TextBox 20"/>
          <p:cNvSpPr txBox="1">
            <a:spLocks noChangeArrowheads="1"/>
          </p:cNvSpPr>
          <p:nvPr/>
        </p:nvSpPr>
        <p:spPr bwMode="auto">
          <a:xfrm>
            <a:off x="6464300" y="4140200"/>
            <a:ext cx="355600" cy="274638"/>
          </a:xfrm>
          <a:prstGeom prst="rect">
            <a:avLst/>
          </a:prstGeom>
          <a:solidFill>
            <a:srgbClr val="FFFFFF"/>
          </a:solidFill>
          <a:ln w="9525">
            <a:noFill/>
            <a:miter lim="800000"/>
            <a:headEnd/>
            <a:tailEnd/>
          </a:ln>
        </p:spPr>
        <p:txBody>
          <a:bodyPr>
            <a:spAutoFit/>
          </a:bodyPr>
          <a:lstStyle/>
          <a:p>
            <a:r>
              <a:rPr lang="en-US" i="0">
                <a:solidFill>
                  <a:srgbClr val="000000"/>
                </a:solidFill>
              </a:rPr>
              <a:t>14</a:t>
            </a:r>
            <a:endParaRPr lang="en-US" i="0">
              <a:solidFill>
                <a:schemeClr val="bg1"/>
              </a:solidFill>
            </a:endParaRPr>
          </a:p>
        </p:txBody>
      </p:sp>
      <p:sp>
        <p:nvSpPr>
          <p:cNvPr id="23571" name="TextBox 21"/>
          <p:cNvSpPr txBox="1">
            <a:spLocks noChangeArrowheads="1"/>
          </p:cNvSpPr>
          <p:nvPr/>
        </p:nvSpPr>
        <p:spPr bwMode="auto">
          <a:xfrm>
            <a:off x="5791200" y="5727700"/>
            <a:ext cx="355600" cy="274638"/>
          </a:xfrm>
          <a:prstGeom prst="rect">
            <a:avLst/>
          </a:prstGeom>
          <a:solidFill>
            <a:srgbClr val="FFFFFF"/>
          </a:solidFill>
          <a:ln w="9525">
            <a:noFill/>
            <a:miter lim="800000"/>
            <a:headEnd/>
            <a:tailEnd/>
          </a:ln>
        </p:spPr>
        <p:txBody>
          <a:bodyPr>
            <a:spAutoFit/>
          </a:bodyPr>
          <a:lstStyle/>
          <a:p>
            <a:r>
              <a:rPr lang="en-US" i="0">
                <a:solidFill>
                  <a:srgbClr val="000000"/>
                </a:solidFill>
              </a:rPr>
              <a:t>30</a:t>
            </a:r>
            <a:endParaRPr lang="en-US" i="0">
              <a:solidFill>
                <a:schemeClr val="bg1"/>
              </a:solidFill>
            </a:endParaRPr>
          </a:p>
        </p:txBody>
      </p:sp>
      <p:sp>
        <p:nvSpPr>
          <p:cNvPr id="23572" name="TextBox 19"/>
          <p:cNvSpPr txBox="1">
            <a:spLocks noChangeArrowheads="1"/>
          </p:cNvSpPr>
          <p:nvPr/>
        </p:nvSpPr>
        <p:spPr bwMode="auto">
          <a:xfrm>
            <a:off x="101600" y="6159500"/>
            <a:ext cx="8966200" cy="336550"/>
          </a:xfrm>
          <a:prstGeom prst="rect">
            <a:avLst/>
          </a:prstGeom>
          <a:solidFill>
            <a:srgbClr val="FFFF00"/>
          </a:solidFill>
          <a:ln w="9525">
            <a:noFill/>
            <a:miter lim="800000"/>
            <a:headEnd/>
            <a:tailEnd/>
          </a:ln>
        </p:spPr>
        <p:txBody>
          <a:bodyPr>
            <a:spAutoFit/>
          </a:bodyPr>
          <a:lstStyle/>
          <a:p>
            <a:r>
              <a:rPr lang="en-US" sz="1600"/>
              <a:t>TF Upgrade will use rosin flux and change the procedures for removing the flux residues</a:t>
            </a:r>
          </a:p>
        </p:txBody>
      </p:sp>
      <p:sp>
        <p:nvSpPr>
          <p:cNvPr id="22" name="Slide Number Placeholder 3"/>
          <p:cNvSpPr>
            <a:spLocks noGrp="1"/>
          </p:cNvSpPr>
          <p:nvPr>
            <p:ph type="sldNum" sz="quarter" idx="10"/>
          </p:nvPr>
        </p:nvSpPr>
        <p:spPr>
          <a:xfrm>
            <a:off x="8382000" y="6629400"/>
            <a:ext cx="762000" cy="152400"/>
          </a:xfrm>
        </p:spPr>
        <p:txBody>
          <a:bodyPr/>
          <a:lstStyle/>
          <a:p>
            <a:pPr algn="r">
              <a:defRPr/>
            </a:pPr>
            <a:fld id="{A506B19E-D41C-4447-AC82-EE4B73BE5054}" type="slidenum">
              <a:rPr lang="en-US" sz="900" i="0" smtClean="0"/>
              <a:pPr algn="r">
                <a:defRPr/>
              </a:pPr>
              <a:t>6</a:t>
            </a:fld>
            <a:endParaRPr lang="en-US" sz="900" i="0" dirty="0" smtClean="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1377950" y="1158875"/>
          <a:ext cx="7143751" cy="1219200"/>
        </p:xfrm>
        <a:graphic>
          <a:graphicData uri="http://schemas.openxmlformats.org/drawingml/2006/table">
            <a:tbl>
              <a:tblPr/>
              <a:tblGrid>
                <a:gridCol w="1785938"/>
                <a:gridCol w="1798638"/>
                <a:gridCol w="1915886"/>
                <a:gridCol w="1643289"/>
              </a:tblGrid>
              <a:tr h="246906">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Arial" pitchFamily="34" charset="0"/>
                          <a:ea typeface="ＭＳ Ｐゴシック" pitchFamily="34" charset="-128"/>
                        </a:rPr>
                        <a:t>Option: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Arial" pitchFamily="34" charset="0"/>
                          <a:ea typeface="ＭＳ Ｐゴシック" pitchFamily="34" charset="-128"/>
                        </a:rPr>
                        <a:t>Pre-Upgrade Ops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Arial" pitchFamily="34" charset="0"/>
                          <a:ea typeface="ＭＳ Ｐゴシック" pitchFamily="34" charset="-128"/>
                        </a:rPr>
                        <a:t>Post-U </a:t>
                      </a:r>
                      <a:r>
                        <a:rPr kumimoji="0" lang="en-US" sz="1400" b="1" i="0" u="none" strike="noStrike" cap="none" normalizeH="0" baseline="0" dirty="0" err="1" smtClean="0">
                          <a:ln>
                            <a:noFill/>
                          </a:ln>
                          <a:solidFill>
                            <a:srgbClr val="000000"/>
                          </a:solidFill>
                          <a:effectLst/>
                          <a:latin typeface="Arial" pitchFamily="34" charset="0"/>
                          <a:ea typeface="ＭＳ Ｐゴシック" pitchFamily="34" charset="-128"/>
                        </a:rPr>
                        <a:t>pgrade</a:t>
                      </a:r>
                      <a:r>
                        <a:rPr kumimoji="0" lang="en-US" sz="1400" b="1" i="0" u="none" strike="noStrike" cap="none" normalizeH="0" baseline="0" dirty="0" smtClean="0">
                          <a:ln>
                            <a:noFill/>
                          </a:ln>
                          <a:solidFill>
                            <a:srgbClr val="000000"/>
                          </a:solidFill>
                          <a:effectLst/>
                          <a:latin typeface="Arial" pitchFamily="34" charset="0"/>
                          <a:ea typeface="ＭＳ Ｐゴシック" pitchFamily="34" charset="-128"/>
                        </a:rPr>
                        <a:t> Ops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Arial" pitchFamily="34" charset="0"/>
                          <a:ea typeface="ＭＳ Ｐゴシック" pitchFamily="34" charset="-128"/>
                        </a:rPr>
                        <a:t>Total Ops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r>
              <a:tr h="246906">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Arial" pitchFamily="34" charset="0"/>
                          <a:ea typeface="ＭＳ Ｐゴシック" pitchFamily="34" charset="-128"/>
                        </a:rPr>
                        <a:t>Base plan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CBCB"/>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rgbClr val="000000"/>
                          </a:solidFill>
                          <a:effectLst/>
                          <a:latin typeface="Arial" pitchFamily="34" charset="0"/>
                          <a:ea typeface="ＭＳ Ｐゴシック" pitchFamily="34" charset="-128"/>
                        </a:rPr>
                        <a:t>8 months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CBCB"/>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Arial" pitchFamily="34" charset="0"/>
                          <a:ea typeface="ＭＳ Ｐゴシック" pitchFamily="34" charset="-128"/>
                        </a:rPr>
                        <a:t>12 months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CBCB"/>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Arial" pitchFamily="34" charset="0"/>
                          <a:ea typeface="ＭＳ Ｐゴシック" pitchFamily="34" charset="-128"/>
                        </a:rPr>
                        <a:t>20 months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CBCB"/>
                    </a:solidFill>
                  </a:tcPr>
                </a:tc>
              </a:tr>
              <a:tr h="246906">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Arial" pitchFamily="34" charset="0"/>
                          <a:ea typeface="ＭＳ Ｐゴシック" pitchFamily="34" charset="-128"/>
                        </a:rPr>
                        <a:t>Rebuild TF</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Arial" pitchFamily="34" charset="0"/>
                          <a:ea typeface="ＭＳ Ｐゴシック" pitchFamily="34" charset="-128"/>
                        </a:rPr>
                        <a:t>7 months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Arial" pitchFamily="34" charset="0"/>
                          <a:ea typeface="ＭＳ Ｐゴシック" pitchFamily="34" charset="-128"/>
                        </a:rPr>
                        <a:t>2 months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Arial" pitchFamily="34" charset="0"/>
                          <a:ea typeface="ＭＳ Ｐゴシック" pitchFamily="34" charset="-128"/>
                        </a:rPr>
                        <a:t>9 months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25076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Arial" pitchFamily="34" charset="0"/>
                          <a:ea typeface="ＭＳ Ｐゴシック" pitchFamily="34" charset="-128"/>
                        </a:rPr>
                        <a:t>Upgrade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Arial" pitchFamily="34" charset="0"/>
                          <a:ea typeface="ＭＳ Ｐゴシック" pitchFamily="34" charset="-128"/>
                        </a:rPr>
                        <a:t>0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rgbClr val="000000"/>
                          </a:solidFill>
                          <a:effectLst/>
                          <a:latin typeface="Arial" pitchFamily="34" charset="0"/>
                          <a:ea typeface="ＭＳ Ｐゴシック" pitchFamily="34" charset="-128"/>
                        </a:rPr>
                        <a:t>19 </a:t>
                      </a:r>
                      <a:r>
                        <a:rPr kumimoji="0" lang="en-US" sz="1400" b="1" i="0" u="none" strike="noStrike" cap="none" normalizeH="0" baseline="0" dirty="0" smtClean="0">
                          <a:ln>
                            <a:noFill/>
                          </a:ln>
                          <a:solidFill>
                            <a:srgbClr val="000000"/>
                          </a:solidFill>
                          <a:effectLst/>
                          <a:latin typeface="Arial" pitchFamily="34" charset="0"/>
                          <a:ea typeface="ＭＳ Ｐゴシック" pitchFamily="34" charset="-128"/>
                        </a:rPr>
                        <a:t>months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Arial" pitchFamily="34" charset="0"/>
                          <a:ea typeface="ＭＳ Ｐゴシック" pitchFamily="34" charset="-128"/>
                        </a:rPr>
                        <a:t>19 months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r>
            </a:tbl>
          </a:graphicData>
        </a:graphic>
      </p:graphicFrame>
      <p:pic>
        <p:nvPicPr>
          <p:cNvPr id="24605" name="Picture 41"/>
          <p:cNvPicPr>
            <a:picLocks noChangeAspect="1"/>
          </p:cNvPicPr>
          <p:nvPr/>
        </p:nvPicPr>
        <p:blipFill>
          <a:blip r:embed="rId2" cstate="print"/>
          <a:srcRect b="66464"/>
          <a:stretch>
            <a:fillRect/>
          </a:stretch>
        </p:blipFill>
        <p:spPr bwMode="auto">
          <a:xfrm>
            <a:off x="1152525" y="2609850"/>
            <a:ext cx="7912100" cy="398463"/>
          </a:xfrm>
          <a:prstGeom prst="rect">
            <a:avLst/>
          </a:prstGeom>
          <a:noFill/>
          <a:ln w="9525">
            <a:noFill/>
            <a:miter lim="800000"/>
            <a:headEnd/>
            <a:tailEnd/>
          </a:ln>
        </p:spPr>
      </p:pic>
      <p:sp>
        <p:nvSpPr>
          <p:cNvPr id="24606" name="Rectangle 31"/>
          <p:cNvSpPr>
            <a:spLocks noChangeArrowheads="1"/>
          </p:cNvSpPr>
          <p:nvPr/>
        </p:nvSpPr>
        <p:spPr bwMode="auto">
          <a:xfrm>
            <a:off x="3494088" y="3059113"/>
            <a:ext cx="3979862" cy="474662"/>
          </a:xfrm>
          <a:prstGeom prst="rect">
            <a:avLst/>
          </a:prstGeom>
          <a:solidFill>
            <a:srgbClr val="DDDDDD"/>
          </a:solidFill>
          <a:ln w="15875">
            <a:solidFill>
              <a:schemeClr val="tx1"/>
            </a:solidFill>
            <a:round/>
            <a:headEnd/>
            <a:tailEnd type="triangle" w="med" len="med"/>
          </a:ln>
        </p:spPr>
        <p:txBody>
          <a:bodyPr lIns="0" tIns="0" rIns="0" bIns="0" anchor="ctr"/>
          <a:lstStyle/>
          <a:p>
            <a:pPr algn="ctr">
              <a:spcBef>
                <a:spcPct val="20000"/>
              </a:spcBef>
            </a:pPr>
            <a:r>
              <a:rPr lang="en-US" sz="2400" i="0">
                <a:solidFill>
                  <a:srgbClr val="000000"/>
                </a:solidFill>
              </a:rPr>
              <a:t>Outage (30 mos.)</a:t>
            </a:r>
          </a:p>
        </p:txBody>
      </p:sp>
      <p:sp>
        <p:nvSpPr>
          <p:cNvPr id="24607" name="Rectangle 32"/>
          <p:cNvSpPr>
            <a:spLocks noChangeArrowheads="1"/>
          </p:cNvSpPr>
          <p:nvPr/>
        </p:nvSpPr>
        <p:spPr bwMode="auto">
          <a:xfrm>
            <a:off x="2100263" y="3062288"/>
            <a:ext cx="1387475" cy="473075"/>
          </a:xfrm>
          <a:prstGeom prst="rect">
            <a:avLst/>
          </a:prstGeom>
          <a:solidFill>
            <a:srgbClr val="FFFF66"/>
          </a:solidFill>
          <a:ln w="15875">
            <a:solidFill>
              <a:schemeClr val="tx1"/>
            </a:solidFill>
            <a:round/>
            <a:headEnd/>
            <a:tailEnd type="triangle" w="med" len="med"/>
          </a:ln>
        </p:spPr>
        <p:txBody>
          <a:bodyPr lIns="0" tIns="0" rIns="0" bIns="0" anchor="ctr"/>
          <a:lstStyle/>
          <a:p>
            <a:pPr algn="ctr">
              <a:spcBef>
                <a:spcPct val="20000"/>
              </a:spcBef>
            </a:pPr>
            <a:r>
              <a:rPr lang="en-US" sz="2400" i="0">
                <a:solidFill>
                  <a:srgbClr val="000000"/>
                </a:solidFill>
              </a:rPr>
              <a:t>OPS</a:t>
            </a:r>
          </a:p>
        </p:txBody>
      </p:sp>
      <p:sp>
        <p:nvSpPr>
          <p:cNvPr id="24608" name="Rectangle 33"/>
          <p:cNvSpPr>
            <a:spLocks noChangeArrowheads="1"/>
          </p:cNvSpPr>
          <p:nvPr/>
        </p:nvSpPr>
        <p:spPr bwMode="auto">
          <a:xfrm>
            <a:off x="7489825" y="3051175"/>
            <a:ext cx="1541463" cy="473075"/>
          </a:xfrm>
          <a:prstGeom prst="rect">
            <a:avLst/>
          </a:prstGeom>
          <a:solidFill>
            <a:srgbClr val="FFFF66"/>
          </a:solidFill>
          <a:ln w="15875">
            <a:solidFill>
              <a:schemeClr val="tx1"/>
            </a:solidFill>
            <a:round/>
            <a:headEnd/>
            <a:tailEnd type="triangle" w="med" len="med"/>
          </a:ln>
        </p:spPr>
        <p:txBody>
          <a:bodyPr lIns="0" tIns="0" rIns="0" bIns="0" anchor="ctr"/>
          <a:lstStyle/>
          <a:p>
            <a:pPr algn="ctr">
              <a:spcBef>
                <a:spcPct val="20000"/>
              </a:spcBef>
            </a:pPr>
            <a:r>
              <a:rPr lang="en-US" sz="2400" i="0">
                <a:solidFill>
                  <a:srgbClr val="000000"/>
                </a:solidFill>
              </a:rPr>
              <a:t>OPS</a:t>
            </a:r>
          </a:p>
        </p:txBody>
      </p:sp>
      <p:sp>
        <p:nvSpPr>
          <p:cNvPr id="24609" name="Rectangle 7"/>
          <p:cNvSpPr>
            <a:spLocks noChangeArrowheads="1"/>
          </p:cNvSpPr>
          <p:nvPr/>
        </p:nvSpPr>
        <p:spPr bwMode="auto">
          <a:xfrm>
            <a:off x="1190625" y="3062288"/>
            <a:ext cx="903288" cy="473075"/>
          </a:xfrm>
          <a:prstGeom prst="rect">
            <a:avLst/>
          </a:prstGeom>
          <a:noFill/>
          <a:ln w="15875">
            <a:solidFill>
              <a:schemeClr val="tx1"/>
            </a:solidFill>
            <a:round/>
            <a:headEnd/>
            <a:tailEnd type="triangle" w="med" len="med"/>
          </a:ln>
        </p:spPr>
        <p:txBody>
          <a:bodyPr lIns="0" tIns="0" rIns="0" bIns="0" anchor="ctr"/>
          <a:lstStyle/>
          <a:p>
            <a:pPr algn="ctr">
              <a:spcBef>
                <a:spcPct val="20000"/>
              </a:spcBef>
            </a:pPr>
            <a:endParaRPr lang="en-US" sz="2400" i="0">
              <a:solidFill>
                <a:srgbClr val="000000"/>
              </a:solidFill>
            </a:endParaRPr>
          </a:p>
        </p:txBody>
      </p:sp>
      <p:sp>
        <p:nvSpPr>
          <p:cNvPr id="24610" name="TextBox 37"/>
          <p:cNvSpPr txBox="1">
            <a:spLocks noChangeArrowheads="1"/>
          </p:cNvSpPr>
          <p:nvPr/>
        </p:nvSpPr>
        <p:spPr bwMode="auto">
          <a:xfrm>
            <a:off x="22225" y="3059113"/>
            <a:ext cx="798617" cy="400110"/>
          </a:xfrm>
          <a:prstGeom prst="rect">
            <a:avLst/>
          </a:prstGeom>
          <a:noFill/>
          <a:ln w="9525">
            <a:noFill/>
            <a:miter lim="800000"/>
            <a:headEnd/>
            <a:tailEnd/>
          </a:ln>
        </p:spPr>
        <p:txBody>
          <a:bodyPr wrap="none">
            <a:spAutoFit/>
          </a:bodyPr>
          <a:lstStyle/>
          <a:p>
            <a:r>
              <a:rPr lang="en-US" sz="2000" i="0">
                <a:solidFill>
                  <a:srgbClr val="000000"/>
                </a:solidFill>
              </a:rPr>
              <a:t>Base</a:t>
            </a:r>
          </a:p>
        </p:txBody>
      </p:sp>
      <p:sp>
        <p:nvSpPr>
          <p:cNvPr id="24611" name="Rectangle 38"/>
          <p:cNvSpPr>
            <a:spLocks noChangeArrowheads="1"/>
          </p:cNvSpPr>
          <p:nvPr/>
        </p:nvSpPr>
        <p:spPr bwMode="auto">
          <a:xfrm>
            <a:off x="4949825" y="3578225"/>
            <a:ext cx="3979863" cy="474663"/>
          </a:xfrm>
          <a:prstGeom prst="rect">
            <a:avLst/>
          </a:prstGeom>
          <a:solidFill>
            <a:srgbClr val="DDDDDD"/>
          </a:solidFill>
          <a:ln w="15875">
            <a:solidFill>
              <a:schemeClr val="tx1"/>
            </a:solidFill>
            <a:round/>
            <a:headEnd/>
            <a:tailEnd type="triangle" w="med" len="med"/>
          </a:ln>
        </p:spPr>
        <p:txBody>
          <a:bodyPr lIns="0" tIns="0" rIns="0" bIns="0" anchor="ctr"/>
          <a:lstStyle/>
          <a:p>
            <a:pPr algn="ctr">
              <a:spcBef>
                <a:spcPct val="20000"/>
              </a:spcBef>
            </a:pPr>
            <a:r>
              <a:rPr lang="en-US" sz="2400" i="0">
                <a:solidFill>
                  <a:srgbClr val="000000"/>
                </a:solidFill>
              </a:rPr>
              <a:t>Outage (30 mos.)</a:t>
            </a:r>
          </a:p>
        </p:txBody>
      </p:sp>
      <p:sp>
        <p:nvSpPr>
          <p:cNvPr id="24612" name="Rectangle 39"/>
          <p:cNvSpPr>
            <a:spLocks noChangeArrowheads="1"/>
          </p:cNvSpPr>
          <p:nvPr/>
        </p:nvSpPr>
        <p:spPr bwMode="auto">
          <a:xfrm>
            <a:off x="3968750" y="3581400"/>
            <a:ext cx="981075" cy="473075"/>
          </a:xfrm>
          <a:prstGeom prst="rect">
            <a:avLst/>
          </a:prstGeom>
          <a:solidFill>
            <a:srgbClr val="FFFF66"/>
          </a:solidFill>
          <a:ln w="15875">
            <a:solidFill>
              <a:schemeClr val="tx1"/>
            </a:solidFill>
            <a:round/>
            <a:headEnd/>
            <a:tailEnd type="triangle" w="med" len="med"/>
          </a:ln>
        </p:spPr>
        <p:txBody>
          <a:bodyPr lIns="0" tIns="0" rIns="0" bIns="0" anchor="ctr"/>
          <a:lstStyle/>
          <a:p>
            <a:pPr algn="ctr">
              <a:spcBef>
                <a:spcPct val="20000"/>
              </a:spcBef>
            </a:pPr>
            <a:r>
              <a:rPr lang="en-US" sz="2400" i="0">
                <a:solidFill>
                  <a:srgbClr val="000000"/>
                </a:solidFill>
              </a:rPr>
              <a:t>OPS</a:t>
            </a:r>
          </a:p>
        </p:txBody>
      </p:sp>
      <p:sp>
        <p:nvSpPr>
          <p:cNvPr id="24613" name="Rectangle 11"/>
          <p:cNvSpPr>
            <a:spLocks noChangeArrowheads="1"/>
          </p:cNvSpPr>
          <p:nvPr/>
        </p:nvSpPr>
        <p:spPr bwMode="auto">
          <a:xfrm>
            <a:off x="1201738" y="3581400"/>
            <a:ext cx="1439862" cy="473075"/>
          </a:xfrm>
          <a:prstGeom prst="rect">
            <a:avLst/>
          </a:prstGeom>
          <a:noFill/>
          <a:ln w="15875">
            <a:solidFill>
              <a:schemeClr val="tx1"/>
            </a:solidFill>
            <a:round/>
            <a:headEnd/>
            <a:tailEnd type="triangle" w="med" len="med"/>
          </a:ln>
        </p:spPr>
        <p:txBody>
          <a:bodyPr lIns="0" tIns="0" rIns="0" bIns="0" anchor="ctr"/>
          <a:lstStyle/>
          <a:p>
            <a:pPr algn="ctr">
              <a:spcBef>
                <a:spcPct val="20000"/>
              </a:spcBef>
            </a:pPr>
            <a:endParaRPr lang="en-US" sz="2400" i="0">
              <a:solidFill>
                <a:srgbClr val="000000"/>
              </a:solidFill>
            </a:endParaRPr>
          </a:p>
        </p:txBody>
      </p:sp>
      <p:sp>
        <p:nvSpPr>
          <p:cNvPr id="24614" name="TextBox 42"/>
          <p:cNvSpPr txBox="1">
            <a:spLocks noChangeArrowheads="1"/>
          </p:cNvSpPr>
          <p:nvPr/>
        </p:nvSpPr>
        <p:spPr bwMode="auto">
          <a:xfrm>
            <a:off x="11113" y="3589338"/>
            <a:ext cx="1190625" cy="400050"/>
          </a:xfrm>
          <a:prstGeom prst="rect">
            <a:avLst/>
          </a:prstGeom>
          <a:noFill/>
          <a:ln w="9525">
            <a:noFill/>
            <a:miter lim="800000"/>
            <a:headEnd/>
            <a:tailEnd/>
          </a:ln>
        </p:spPr>
        <p:txBody>
          <a:bodyPr rIns="0">
            <a:spAutoFit/>
          </a:bodyPr>
          <a:lstStyle/>
          <a:p>
            <a:r>
              <a:rPr lang="en-US" sz="2000" i="0">
                <a:solidFill>
                  <a:srgbClr val="000000"/>
                </a:solidFill>
              </a:rPr>
              <a:t>Rebuild</a:t>
            </a:r>
          </a:p>
        </p:txBody>
      </p:sp>
      <p:sp>
        <p:nvSpPr>
          <p:cNvPr id="24615" name="Rectangle 13"/>
          <p:cNvSpPr>
            <a:spLocks noChangeArrowheads="1"/>
          </p:cNvSpPr>
          <p:nvPr/>
        </p:nvSpPr>
        <p:spPr bwMode="auto">
          <a:xfrm>
            <a:off x="2613025" y="3581400"/>
            <a:ext cx="1355725" cy="473075"/>
          </a:xfrm>
          <a:prstGeom prst="rect">
            <a:avLst/>
          </a:prstGeom>
          <a:solidFill>
            <a:srgbClr val="FFCCCC"/>
          </a:solidFill>
          <a:ln w="15875">
            <a:solidFill>
              <a:schemeClr val="tx1"/>
            </a:solidFill>
            <a:round/>
            <a:headEnd/>
            <a:tailEnd type="triangle" w="med" len="med"/>
          </a:ln>
        </p:spPr>
        <p:txBody>
          <a:bodyPr lIns="0" tIns="0" rIns="0" bIns="0" anchor="ctr"/>
          <a:lstStyle/>
          <a:p>
            <a:pPr algn="ctr">
              <a:spcBef>
                <a:spcPct val="20000"/>
              </a:spcBef>
            </a:pPr>
            <a:r>
              <a:rPr lang="en-US" sz="2000" i="0">
                <a:solidFill>
                  <a:srgbClr val="000000"/>
                </a:solidFill>
              </a:rPr>
              <a:t>TF Rebuild</a:t>
            </a:r>
          </a:p>
        </p:txBody>
      </p:sp>
      <p:sp>
        <p:nvSpPr>
          <p:cNvPr id="24616" name="Rectangle 44"/>
          <p:cNvSpPr>
            <a:spLocks noChangeArrowheads="1"/>
          </p:cNvSpPr>
          <p:nvPr/>
        </p:nvSpPr>
        <p:spPr bwMode="auto">
          <a:xfrm>
            <a:off x="2647950" y="4105275"/>
            <a:ext cx="3978275" cy="482600"/>
          </a:xfrm>
          <a:prstGeom prst="rect">
            <a:avLst/>
          </a:prstGeom>
          <a:solidFill>
            <a:srgbClr val="DDDDDD"/>
          </a:solidFill>
          <a:ln w="15875">
            <a:solidFill>
              <a:schemeClr val="tx1"/>
            </a:solidFill>
            <a:round/>
            <a:headEnd/>
            <a:tailEnd type="triangle" w="med" len="med"/>
          </a:ln>
        </p:spPr>
        <p:txBody>
          <a:bodyPr lIns="0" tIns="0" rIns="0" bIns="0" anchor="ctr"/>
          <a:lstStyle/>
          <a:p>
            <a:pPr algn="ctr">
              <a:spcBef>
                <a:spcPct val="20000"/>
              </a:spcBef>
            </a:pPr>
            <a:r>
              <a:rPr lang="en-US" sz="2400" i="0">
                <a:solidFill>
                  <a:srgbClr val="000000"/>
                </a:solidFill>
              </a:rPr>
              <a:t>Outage (30 mos.)</a:t>
            </a:r>
          </a:p>
        </p:txBody>
      </p:sp>
      <p:sp>
        <p:nvSpPr>
          <p:cNvPr id="24617" name="Rectangle 15"/>
          <p:cNvSpPr>
            <a:spLocks noChangeArrowheads="1"/>
          </p:cNvSpPr>
          <p:nvPr/>
        </p:nvSpPr>
        <p:spPr bwMode="auto">
          <a:xfrm>
            <a:off x="1212850" y="4111625"/>
            <a:ext cx="1439863" cy="474663"/>
          </a:xfrm>
          <a:prstGeom prst="rect">
            <a:avLst/>
          </a:prstGeom>
          <a:noFill/>
          <a:ln w="15875">
            <a:solidFill>
              <a:schemeClr val="tx1"/>
            </a:solidFill>
            <a:round/>
            <a:headEnd/>
            <a:tailEnd type="triangle" w="med" len="med"/>
          </a:ln>
        </p:spPr>
        <p:txBody>
          <a:bodyPr lIns="0" tIns="0" rIns="0" bIns="0" anchor="ctr"/>
          <a:lstStyle/>
          <a:p>
            <a:pPr algn="ctr">
              <a:spcBef>
                <a:spcPct val="20000"/>
              </a:spcBef>
            </a:pPr>
            <a:endParaRPr lang="en-US" sz="2400" i="0">
              <a:solidFill>
                <a:srgbClr val="000000"/>
              </a:solidFill>
            </a:endParaRPr>
          </a:p>
        </p:txBody>
      </p:sp>
      <p:sp>
        <p:nvSpPr>
          <p:cNvPr id="24618" name="Rectangle 49"/>
          <p:cNvSpPr>
            <a:spLocks noChangeArrowheads="1"/>
          </p:cNvSpPr>
          <p:nvPr/>
        </p:nvSpPr>
        <p:spPr bwMode="auto">
          <a:xfrm>
            <a:off x="6591300" y="4111625"/>
            <a:ext cx="2420938" cy="485775"/>
          </a:xfrm>
          <a:prstGeom prst="rect">
            <a:avLst/>
          </a:prstGeom>
          <a:solidFill>
            <a:srgbClr val="FFFF66"/>
          </a:solidFill>
          <a:ln w="15875">
            <a:solidFill>
              <a:schemeClr val="tx1"/>
            </a:solidFill>
            <a:round/>
            <a:headEnd/>
            <a:tailEnd type="triangle" w="med" len="med"/>
          </a:ln>
        </p:spPr>
        <p:txBody>
          <a:bodyPr lIns="0" tIns="0" rIns="0" bIns="0" anchor="ctr"/>
          <a:lstStyle/>
          <a:p>
            <a:pPr algn="ctr">
              <a:spcBef>
                <a:spcPct val="20000"/>
              </a:spcBef>
            </a:pPr>
            <a:r>
              <a:rPr lang="en-US" sz="2400" i="0">
                <a:solidFill>
                  <a:srgbClr val="000000"/>
                </a:solidFill>
              </a:rPr>
              <a:t>OPS</a:t>
            </a:r>
          </a:p>
        </p:txBody>
      </p:sp>
      <p:sp>
        <p:nvSpPr>
          <p:cNvPr id="24619" name="Rectangle 52"/>
          <p:cNvSpPr>
            <a:spLocks noChangeArrowheads="1"/>
          </p:cNvSpPr>
          <p:nvPr/>
        </p:nvSpPr>
        <p:spPr bwMode="auto">
          <a:xfrm>
            <a:off x="8878888" y="3581400"/>
            <a:ext cx="169862" cy="473075"/>
          </a:xfrm>
          <a:prstGeom prst="rect">
            <a:avLst/>
          </a:prstGeom>
          <a:solidFill>
            <a:srgbClr val="FFFF66"/>
          </a:solidFill>
          <a:ln w="15875">
            <a:solidFill>
              <a:schemeClr val="tx1"/>
            </a:solidFill>
            <a:round/>
            <a:headEnd/>
            <a:tailEnd type="triangle" w="med" len="med"/>
          </a:ln>
        </p:spPr>
        <p:txBody>
          <a:bodyPr lIns="0" tIns="0" rIns="0" bIns="0" anchor="ctr"/>
          <a:lstStyle/>
          <a:p>
            <a:pPr algn="ctr">
              <a:spcBef>
                <a:spcPct val="20000"/>
              </a:spcBef>
            </a:pPr>
            <a:endParaRPr lang="en-US" sz="2400" i="0">
              <a:solidFill>
                <a:srgbClr val="000000"/>
              </a:solidFill>
            </a:endParaRPr>
          </a:p>
        </p:txBody>
      </p:sp>
      <p:sp>
        <p:nvSpPr>
          <p:cNvPr id="24620" name="TextBox 42"/>
          <p:cNvSpPr txBox="1">
            <a:spLocks noChangeArrowheads="1"/>
          </p:cNvSpPr>
          <p:nvPr/>
        </p:nvSpPr>
        <p:spPr bwMode="auto">
          <a:xfrm>
            <a:off x="6350" y="4102100"/>
            <a:ext cx="1189038" cy="400050"/>
          </a:xfrm>
          <a:prstGeom prst="rect">
            <a:avLst/>
          </a:prstGeom>
          <a:noFill/>
          <a:ln w="9525">
            <a:noFill/>
            <a:miter lim="800000"/>
            <a:headEnd/>
            <a:tailEnd/>
          </a:ln>
        </p:spPr>
        <p:txBody>
          <a:bodyPr rIns="0">
            <a:spAutoFit/>
          </a:bodyPr>
          <a:lstStyle/>
          <a:p>
            <a:r>
              <a:rPr lang="en-US" sz="2000" i="0">
                <a:solidFill>
                  <a:srgbClr val="000000"/>
                </a:solidFill>
              </a:rPr>
              <a:t>Upgrade</a:t>
            </a:r>
          </a:p>
        </p:txBody>
      </p:sp>
      <p:cxnSp>
        <p:nvCxnSpPr>
          <p:cNvPr id="24621" name="Straight Arrow Connector 24"/>
          <p:cNvCxnSpPr>
            <a:cxnSpLocks noChangeShapeType="1"/>
          </p:cNvCxnSpPr>
          <p:nvPr/>
        </p:nvCxnSpPr>
        <p:spPr bwMode="auto">
          <a:xfrm rot="5400000" flipH="1" flipV="1">
            <a:off x="2727326" y="4762500"/>
            <a:ext cx="381000" cy="3175"/>
          </a:xfrm>
          <a:prstGeom prst="straightConnector1">
            <a:avLst/>
          </a:prstGeom>
          <a:noFill/>
          <a:ln w="28575">
            <a:solidFill>
              <a:schemeClr val="tx1"/>
            </a:solidFill>
            <a:round/>
            <a:headEnd/>
            <a:tailEnd type="arrow" w="med" len="med"/>
          </a:ln>
        </p:spPr>
      </p:cxnSp>
      <p:cxnSp>
        <p:nvCxnSpPr>
          <p:cNvPr id="24622" name="Straight Arrow Connector 31"/>
          <p:cNvCxnSpPr>
            <a:cxnSpLocks noChangeShapeType="1"/>
          </p:cNvCxnSpPr>
          <p:nvPr/>
        </p:nvCxnSpPr>
        <p:spPr bwMode="auto">
          <a:xfrm rot="5400000" flipH="1" flipV="1">
            <a:off x="4302126" y="4800600"/>
            <a:ext cx="381000" cy="3175"/>
          </a:xfrm>
          <a:prstGeom prst="straightConnector1">
            <a:avLst/>
          </a:prstGeom>
          <a:noFill/>
          <a:ln w="28575">
            <a:solidFill>
              <a:schemeClr val="tx1"/>
            </a:solidFill>
            <a:round/>
            <a:headEnd/>
            <a:tailEnd type="arrow" w="med" len="med"/>
          </a:ln>
        </p:spPr>
      </p:cxnSp>
      <p:cxnSp>
        <p:nvCxnSpPr>
          <p:cNvPr id="24623" name="Straight Arrow Connector 44"/>
          <p:cNvCxnSpPr>
            <a:cxnSpLocks noChangeShapeType="1"/>
          </p:cNvCxnSpPr>
          <p:nvPr/>
        </p:nvCxnSpPr>
        <p:spPr bwMode="auto">
          <a:xfrm rot="5400000" flipH="1" flipV="1">
            <a:off x="4836319" y="4953794"/>
            <a:ext cx="711200" cy="1588"/>
          </a:xfrm>
          <a:prstGeom prst="straightConnector1">
            <a:avLst/>
          </a:prstGeom>
          <a:noFill/>
          <a:ln w="28575">
            <a:solidFill>
              <a:schemeClr val="tx1"/>
            </a:solidFill>
            <a:round/>
            <a:headEnd/>
            <a:tailEnd type="arrow" w="med" len="med"/>
          </a:ln>
        </p:spPr>
      </p:cxnSp>
      <p:sp>
        <p:nvSpPr>
          <p:cNvPr id="27" name="TextBox 26"/>
          <p:cNvSpPr txBox="1"/>
          <p:nvPr/>
        </p:nvSpPr>
        <p:spPr>
          <a:xfrm>
            <a:off x="2360613" y="5791200"/>
            <a:ext cx="3368675" cy="584200"/>
          </a:xfrm>
          <a:prstGeom prst="rect">
            <a:avLst/>
          </a:prstGeom>
          <a:solidFill>
            <a:schemeClr val="accent1">
              <a:lumMod val="20000"/>
              <a:lumOff val="80000"/>
            </a:schemeClr>
          </a:solidFill>
          <a:ln>
            <a:solidFill>
              <a:schemeClr val="tx1"/>
            </a:solidFill>
          </a:ln>
        </p:spPr>
        <p:txBody>
          <a:bodyPr>
            <a:spAutoFit/>
          </a:bodyPr>
          <a:lstStyle/>
          <a:p>
            <a:pPr algn="ctr">
              <a:defRPr/>
            </a:pPr>
            <a:r>
              <a:rPr lang="en-US" sz="1600" i="0" dirty="0">
                <a:latin typeface="Helvetica" charset="0"/>
                <a:ea typeface="ＭＳ Ｐゴシック" charset="-128"/>
                <a:cs typeface="ＭＳ Ｐゴシック" charset="-128"/>
              </a:rPr>
              <a:t>Collaborations, data analysis / publications, next-step ST study</a:t>
            </a:r>
          </a:p>
        </p:txBody>
      </p:sp>
      <p:sp>
        <p:nvSpPr>
          <p:cNvPr id="28" name="TextBox 27"/>
          <p:cNvSpPr txBox="1"/>
          <p:nvPr/>
        </p:nvSpPr>
        <p:spPr>
          <a:xfrm>
            <a:off x="5897563" y="5780088"/>
            <a:ext cx="3086100" cy="584200"/>
          </a:xfrm>
          <a:prstGeom prst="rect">
            <a:avLst/>
          </a:prstGeom>
          <a:solidFill>
            <a:schemeClr val="accent1">
              <a:lumMod val="20000"/>
              <a:lumOff val="80000"/>
            </a:schemeClr>
          </a:solidFill>
          <a:ln>
            <a:solidFill>
              <a:schemeClr val="tx1"/>
            </a:solidFill>
          </a:ln>
        </p:spPr>
        <p:txBody>
          <a:bodyPr>
            <a:spAutoFit/>
          </a:bodyPr>
          <a:lstStyle/>
          <a:p>
            <a:pPr algn="ctr">
              <a:defRPr/>
            </a:pPr>
            <a:r>
              <a:rPr lang="en-US" sz="1600" i="0" dirty="0">
                <a:latin typeface="Helvetica" charset="0"/>
                <a:ea typeface="ＭＳ Ｐゴシック" charset="-128"/>
                <a:cs typeface="ＭＳ Ｐゴシック" charset="-128"/>
              </a:rPr>
              <a:t>Next Five Year Period</a:t>
            </a:r>
          </a:p>
          <a:p>
            <a:pPr algn="ctr">
              <a:defRPr/>
            </a:pPr>
            <a:r>
              <a:rPr lang="en-US" sz="1600" i="0" dirty="0">
                <a:latin typeface="Helvetica" charset="0"/>
                <a:ea typeface="ＭＳ Ｐゴシック" charset="-128"/>
                <a:cs typeface="ＭＳ Ｐゴシック" charset="-128"/>
              </a:rPr>
              <a:t>FY 2014-2018</a:t>
            </a:r>
          </a:p>
        </p:txBody>
      </p:sp>
      <p:cxnSp>
        <p:nvCxnSpPr>
          <p:cNvPr id="24626" name="Straight Arrow Connector 57"/>
          <p:cNvCxnSpPr>
            <a:cxnSpLocks noChangeShapeType="1"/>
          </p:cNvCxnSpPr>
          <p:nvPr/>
        </p:nvCxnSpPr>
        <p:spPr bwMode="auto">
          <a:xfrm rot="5400000" flipH="1" flipV="1">
            <a:off x="5940426" y="4800600"/>
            <a:ext cx="381000" cy="3175"/>
          </a:xfrm>
          <a:prstGeom prst="straightConnector1">
            <a:avLst/>
          </a:prstGeom>
          <a:noFill/>
          <a:ln w="28575">
            <a:solidFill>
              <a:schemeClr val="tx1"/>
            </a:solidFill>
            <a:round/>
            <a:headEnd/>
            <a:tailEnd type="arrow" w="med" len="med"/>
          </a:ln>
        </p:spPr>
      </p:cxnSp>
      <p:cxnSp>
        <p:nvCxnSpPr>
          <p:cNvPr id="24627" name="Straight Arrow Connector 59"/>
          <p:cNvCxnSpPr>
            <a:cxnSpLocks noChangeShapeType="1"/>
          </p:cNvCxnSpPr>
          <p:nvPr/>
        </p:nvCxnSpPr>
        <p:spPr bwMode="auto">
          <a:xfrm rot="5400000" flipH="1" flipV="1">
            <a:off x="7439026" y="4813300"/>
            <a:ext cx="381000" cy="3175"/>
          </a:xfrm>
          <a:prstGeom prst="straightConnector1">
            <a:avLst/>
          </a:prstGeom>
          <a:noFill/>
          <a:ln w="28575">
            <a:solidFill>
              <a:schemeClr val="tx1"/>
            </a:solidFill>
            <a:round/>
            <a:headEnd/>
            <a:tailEnd type="arrow" w="med" len="med"/>
          </a:ln>
        </p:spPr>
      </p:cxnSp>
      <p:cxnSp>
        <p:nvCxnSpPr>
          <p:cNvPr id="24628" name="Straight Arrow Connector 60"/>
          <p:cNvCxnSpPr>
            <a:cxnSpLocks noChangeShapeType="1"/>
          </p:cNvCxnSpPr>
          <p:nvPr/>
        </p:nvCxnSpPr>
        <p:spPr bwMode="auto">
          <a:xfrm rot="5400000" flipH="1" flipV="1">
            <a:off x="6043613" y="5029200"/>
            <a:ext cx="862012" cy="1588"/>
          </a:xfrm>
          <a:prstGeom prst="straightConnector1">
            <a:avLst/>
          </a:prstGeom>
          <a:noFill/>
          <a:ln w="28575">
            <a:solidFill>
              <a:schemeClr val="tx1"/>
            </a:solidFill>
            <a:round/>
            <a:headEnd/>
            <a:tailEnd type="arrow" w="med" len="med"/>
          </a:ln>
        </p:spPr>
      </p:cxnSp>
      <p:sp>
        <p:nvSpPr>
          <p:cNvPr id="24629" name="TextBox 22"/>
          <p:cNvSpPr txBox="1">
            <a:spLocks noChangeArrowheads="1"/>
          </p:cNvSpPr>
          <p:nvPr/>
        </p:nvSpPr>
        <p:spPr bwMode="auto">
          <a:xfrm>
            <a:off x="2600325" y="4819650"/>
            <a:ext cx="500458" cy="276999"/>
          </a:xfrm>
          <a:prstGeom prst="rect">
            <a:avLst/>
          </a:prstGeom>
          <a:solidFill>
            <a:schemeClr val="bg1"/>
          </a:solidFill>
          <a:ln w="9525">
            <a:solidFill>
              <a:schemeClr val="bg1"/>
            </a:solidFill>
            <a:miter lim="800000"/>
            <a:headEnd/>
            <a:tailEnd/>
          </a:ln>
        </p:spPr>
        <p:txBody>
          <a:bodyPr wrap="none">
            <a:spAutoFit/>
          </a:bodyPr>
          <a:lstStyle/>
          <a:p>
            <a:r>
              <a:rPr lang="en-US" i="0"/>
              <a:t>APS</a:t>
            </a:r>
          </a:p>
        </p:txBody>
      </p:sp>
      <p:sp>
        <p:nvSpPr>
          <p:cNvPr id="24630" name="TextBox 30"/>
          <p:cNvSpPr txBox="1">
            <a:spLocks noChangeArrowheads="1"/>
          </p:cNvSpPr>
          <p:nvPr/>
        </p:nvSpPr>
        <p:spPr bwMode="auto">
          <a:xfrm>
            <a:off x="3794125" y="4832350"/>
            <a:ext cx="905056" cy="276999"/>
          </a:xfrm>
          <a:prstGeom prst="rect">
            <a:avLst/>
          </a:prstGeom>
          <a:solidFill>
            <a:schemeClr val="bg1"/>
          </a:solidFill>
          <a:ln w="9525">
            <a:solidFill>
              <a:schemeClr val="bg1"/>
            </a:solidFill>
            <a:miter lim="800000"/>
            <a:headEnd/>
            <a:tailEnd/>
          </a:ln>
        </p:spPr>
        <p:txBody>
          <a:bodyPr wrap="none" rIns="0">
            <a:spAutoFit/>
          </a:bodyPr>
          <a:lstStyle/>
          <a:p>
            <a:r>
              <a:rPr lang="en-US" i="0"/>
              <a:t>APS / IAEA</a:t>
            </a:r>
          </a:p>
        </p:txBody>
      </p:sp>
      <p:sp>
        <p:nvSpPr>
          <p:cNvPr id="24631" name="TextBox 56"/>
          <p:cNvSpPr txBox="1">
            <a:spLocks noChangeArrowheads="1"/>
          </p:cNvSpPr>
          <p:nvPr/>
        </p:nvSpPr>
        <p:spPr bwMode="auto">
          <a:xfrm>
            <a:off x="5813425" y="4857750"/>
            <a:ext cx="408125" cy="276999"/>
          </a:xfrm>
          <a:prstGeom prst="rect">
            <a:avLst/>
          </a:prstGeom>
          <a:solidFill>
            <a:schemeClr val="bg1"/>
          </a:solidFill>
          <a:ln w="9525">
            <a:solidFill>
              <a:schemeClr val="bg1"/>
            </a:solidFill>
            <a:miter lim="800000"/>
            <a:headEnd/>
            <a:tailEnd/>
          </a:ln>
        </p:spPr>
        <p:txBody>
          <a:bodyPr wrap="none" rIns="0">
            <a:spAutoFit/>
          </a:bodyPr>
          <a:lstStyle/>
          <a:p>
            <a:r>
              <a:rPr lang="en-US" i="0"/>
              <a:t>APS</a:t>
            </a:r>
          </a:p>
        </p:txBody>
      </p:sp>
      <p:sp>
        <p:nvSpPr>
          <p:cNvPr id="24632" name="TextBox 58"/>
          <p:cNvSpPr txBox="1">
            <a:spLocks noChangeArrowheads="1"/>
          </p:cNvSpPr>
          <p:nvPr/>
        </p:nvSpPr>
        <p:spPr bwMode="auto">
          <a:xfrm>
            <a:off x="6931025" y="4832350"/>
            <a:ext cx="997389" cy="276999"/>
          </a:xfrm>
          <a:prstGeom prst="rect">
            <a:avLst/>
          </a:prstGeom>
          <a:solidFill>
            <a:schemeClr val="bg1"/>
          </a:solidFill>
          <a:ln w="9525">
            <a:solidFill>
              <a:schemeClr val="bg1"/>
            </a:solidFill>
            <a:miter lim="800000"/>
            <a:headEnd/>
            <a:tailEnd/>
          </a:ln>
        </p:spPr>
        <p:txBody>
          <a:bodyPr wrap="none">
            <a:spAutoFit/>
          </a:bodyPr>
          <a:lstStyle/>
          <a:p>
            <a:r>
              <a:rPr lang="en-US" i="0"/>
              <a:t>APS / IAEA</a:t>
            </a:r>
          </a:p>
        </p:txBody>
      </p:sp>
      <p:sp>
        <p:nvSpPr>
          <p:cNvPr id="24633" name="TextBox 25"/>
          <p:cNvSpPr txBox="1">
            <a:spLocks noChangeArrowheads="1"/>
          </p:cNvSpPr>
          <p:nvPr/>
        </p:nvSpPr>
        <p:spPr bwMode="auto">
          <a:xfrm>
            <a:off x="3767138" y="5187950"/>
            <a:ext cx="1435100" cy="523875"/>
          </a:xfrm>
          <a:prstGeom prst="rect">
            <a:avLst/>
          </a:prstGeom>
          <a:solidFill>
            <a:srgbClr val="C2FFF0"/>
          </a:solidFill>
          <a:ln w="9525">
            <a:solidFill>
              <a:srgbClr val="000000"/>
            </a:solidFill>
            <a:miter lim="800000"/>
            <a:headEnd/>
            <a:tailEnd/>
          </a:ln>
        </p:spPr>
        <p:txBody>
          <a:bodyPr>
            <a:spAutoFit/>
          </a:bodyPr>
          <a:lstStyle/>
          <a:p>
            <a:r>
              <a:rPr lang="en-US" sz="1400" i="0"/>
              <a:t>Next Five Year Plan Review</a:t>
            </a:r>
          </a:p>
        </p:txBody>
      </p:sp>
      <p:sp>
        <p:nvSpPr>
          <p:cNvPr id="24634" name="TextBox 27"/>
          <p:cNvSpPr txBox="1">
            <a:spLocks noChangeArrowheads="1"/>
          </p:cNvSpPr>
          <p:nvPr/>
        </p:nvSpPr>
        <p:spPr bwMode="auto">
          <a:xfrm>
            <a:off x="5470525" y="5187950"/>
            <a:ext cx="1014413" cy="523875"/>
          </a:xfrm>
          <a:prstGeom prst="rect">
            <a:avLst/>
          </a:prstGeom>
          <a:solidFill>
            <a:srgbClr val="C2FFF0"/>
          </a:solidFill>
          <a:ln w="9525">
            <a:solidFill>
              <a:srgbClr val="000000"/>
            </a:solidFill>
            <a:miter lim="800000"/>
            <a:headEnd/>
            <a:tailEnd/>
          </a:ln>
        </p:spPr>
        <p:txBody>
          <a:bodyPr>
            <a:spAutoFit/>
          </a:bodyPr>
          <a:lstStyle/>
          <a:p>
            <a:r>
              <a:rPr lang="en-US" sz="1400" i="0"/>
              <a:t>NSTX-U Ops Prep</a:t>
            </a:r>
          </a:p>
        </p:txBody>
      </p:sp>
      <p:sp>
        <p:nvSpPr>
          <p:cNvPr id="40" name="Isosceles Triangle 39"/>
          <p:cNvSpPr/>
          <p:nvPr/>
        </p:nvSpPr>
        <p:spPr>
          <a:xfrm rot="5400000">
            <a:off x="8767763" y="6021387"/>
            <a:ext cx="573088" cy="112713"/>
          </a:xfrm>
          <a:prstGeom prst="triangle">
            <a:avLst/>
          </a:prstGeom>
          <a:solidFill>
            <a:srgbClr val="DDDDDD"/>
          </a:solidFill>
          <a:ln w="6350"/>
        </p:spPr>
        <p:style>
          <a:lnRef idx="2">
            <a:schemeClr val="dk1"/>
          </a:lnRef>
          <a:fillRef idx="1">
            <a:schemeClr val="lt1"/>
          </a:fillRef>
          <a:effectRef idx="0">
            <a:schemeClr val="dk1"/>
          </a:effectRef>
          <a:fontRef idx="minor">
            <a:schemeClr val="dk1"/>
          </a:fontRef>
        </p:style>
        <p:txBody>
          <a:bodyPr anchor="ctr"/>
          <a:lstStyle/>
          <a:p>
            <a:pPr algn="ctr">
              <a:defRPr/>
            </a:pPr>
            <a:endParaRPr lang="en-US" i="0"/>
          </a:p>
        </p:txBody>
      </p:sp>
      <p:sp>
        <p:nvSpPr>
          <p:cNvPr id="24637" name="Rectangle 3"/>
          <p:cNvSpPr>
            <a:spLocks noChangeArrowheads="1"/>
          </p:cNvSpPr>
          <p:nvPr/>
        </p:nvSpPr>
        <p:spPr bwMode="auto">
          <a:xfrm>
            <a:off x="0" y="0"/>
            <a:ext cx="9144000" cy="838200"/>
          </a:xfrm>
          <a:prstGeom prst="rect">
            <a:avLst/>
          </a:prstGeom>
          <a:noFill/>
          <a:ln w="9525">
            <a:noFill/>
            <a:miter lim="800000"/>
            <a:headEnd/>
            <a:tailEnd/>
          </a:ln>
        </p:spPr>
        <p:txBody>
          <a:bodyPr anchor="ctr"/>
          <a:lstStyle/>
          <a:p>
            <a:pPr algn="ctr">
              <a:lnSpc>
                <a:spcPts val="3425"/>
              </a:lnSpc>
            </a:pPr>
            <a:r>
              <a:rPr lang="en-US" sz="2400" i="0" dirty="0">
                <a:solidFill>
                  <a:srgbClr val="0000CC"/>
                </a:solidFill>
              </a:rPr>
              <a:t>Upgrade acceleration maximizes NSTX run time </a:t>
            </a:r>
            <a:endParaRPr lang="en-US" sz="2400" i="0" dirty="0" smtClean="0">
              <a:solidFill>
                <a:srgbClr val="0000CC"/>
              </a:solidFill>
            </a:endParaRPr>
          </a:p>
          <a:p>
            <a:pPr algn="ctr">
              <a:lnSpc>
                <a:spcPts val="3425"/>
              </a:lnSpc>
            </a:pPr>
            <a:r>
              <a:rPr lang="en-US" sz="2400" i="0" dirty="0" smtClean="0">
                <a:solidFill>
                  <a:srgbClr val="0000CC"/>
                </a:solidFill>
              </a:rPr>
              <a:t>and </a:t>
            </a:r>
            <a:r>
              <a:rPr lang="en-US" sz="2400" i="0" dirty="0">
                <a:solidFill>
                  <a:srgbClr val="0000CC"/>
                </a:solidFill>
              </a:rPr>
              <a:t>scientific productivity over next 5 yr period (2011-15)</a:t>
            </a:r>
          </a:p>
        </p:txBody>
      </p:sp>
      <p:sp>
        <p:nvSpPr>
          <p:cNvPr id="36" name="Slide Number Placeholder 3"/>
          <p:cNvSpPr>
            <a:spLocks noGrp="1"/>
          </p:cNvSpPr>
          <p:nvPr>
            <p:ph type="sldNum" sz="quarter" idx="10"/>
          </p:nvPr>
        </p:nvSpPr>
        <p:spPr>
          <a:xfrm>
            <a:off x="8382000" y="6629400"/>
            <a:ext cx="762000" cy="152400"/>
          </a:xfrm>
        </p:spPr>
        <p:txBody>
          <a:bodyPr/>
          <a:lstStyle/>
          <a:p>
            <a:pPr algn="r">
              <a:defRPr/>
            </a:pPr>
            <a:fld id="{A506B19E-D41C-4447-AC82-EE4B73BE5054}" type="slidenum">
              <a:rPr lang="en-US" sz="900" i="0" smtClean="0"/>
              <a:pPr algn="r">
                <a:defRPr/>
              </a:pPr>
              <a:t>7</a:t>
            </a:fld>
            <a:endParaRPr lang="en-US" sz="900" i="0" dirty="0" smtClean="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7315" name="Rectangle 3"/>
          <p:cNvSpPr>
            <a:spLocks noChangeArrowheads="1"/>
          </p:cNvSpPr>
          <p:nvPr/>
        </p:nvSpPr>
        <p:spPr bwMode="auto">
          <a:xfrm>
            <a:off x="495300" y="1382713"/>
            <a:ext cx="8305800" cy="646112"/>
          </a:xfrm>
          <a:prstGeom prst="rect">
            <a:avLst/>
          </a:prstGeom>
          <a:noFill/>
          <a:ln w="9525">
            <a:noFill/>
            <a:miter lim="800000"/>
            <a:headEnd/>
            <a:tailEnd/>
          </a:ln>
          <a:effectLst/>
        </p:spPr>
        <p:txBody>
          <a:bodyPr lIns="91423" tIns="45712" rIns="91423" bIns="45712">
            <a:spAutoFit/>
          </a:bodyPr>
          <a:lstStyle/>
          <a:p>
            <a:pPr marL="228600" indent="-228600" defTabSz="912813" eaLnBrk="0" hangingPunct="0">
              <a:spcBef>
                <a:spcPct val="25000"/>
              </a:spcBef>
              <a:defRPr/>
            </a:pPr>
            <a:r>
              <a:rPr lang="en-US" sz="1800" i="0" dirty="0">
                <a:solidFill>
                  <a:srgbClr val="FF0000"/>
                </a:solidFill>
                <a:effectLst>
                  <a:outerShdw blurRad="38100" dist="38100" dir="2700000" algn="tl">
                    <a:srgbClr val="DDDDDD"/>
                  </a:outerShdw>
                </a:effectLst>
                <a:latin typeface="Helvetica" charset="0"/>
                <a:ea typeface="ＭＳ Ｐゴシック" charset="-128"/>
                <a:cs typeface="ＭＳ Ｐゴシック" charset="-128"/>
              </a:rPr>
              <a:t>- 5 extra run weeks in FY 09  and one extra in FY 10 </a:t>
            </a:r>
            <a:r>
              <a:rPr lang="en-US" sz="1800" i="0" dirty="0">
                <a:solidFill>
                  <a:srgbClr val="000000"/>
                </a:solidFill>
                <a:latin typeface="Helvetica Neue" charset="0"/>
                <a:ea typeface="ＭＳ Ｐゴシック" charset="-128"/>
                <a:cs typeface="ＭＳ Ｐゴシック" charset="-128"/>
              </a:rPr>
              <a:t> </a:t>
            </a:r>
            <a:r>
              <a:rPr lang="en-US" sz="1800" i="0" dirty="0">
                <a:solidFill>
                  <a:srgbClr val="0000FF"/>
                </a:solidFill>
                <a:latin typeface="Helvetica Neue" charset="0"/>
                <a:ea typeface="ＭＳ Ｐゴシック" charset="-128"/>
                <a:cs typeface="ＭＳ Ｐゴシック" charset="-128"/>
              </a:rPr>
              <a:t>enabled the NSTX researchers to conduct high priority fusion plasma experiments.</a:t>
            </a:r>
          </a:p>
        </p:txBody>
      </p:sp>
      <p:sp>
        <p:nvSpPr>
          <p:cNvPr id="1677316" name="Rectangle 4"/>
          <p:cNvSpPr>
            <a:spLocks noChangeArrowheads="1"/>
          </p:cNvSpPr>
          <p:nvPr/>
        </p:nvSpPr>
        <p:spPr bwMode="auto">
          <a:xfrm>
            <a:off x="0" y="2501900"/>
            <a:ext cx="8616950" cy="3717925"/>
          </a:xfrm>
          <a:prstGeom prst="rect">
            <a:avLst/>
          </a:prstGeom>
          <a:noFill/>
          <a:ln w="9525">
            <a:noFill/>
            <a:miter lim="800000"/>
            <a:headEnd/>
            <a:tailEnd/>
          </a:ln>
          <a:effectLst/>
        </p:spPr>
        <p:txBody>
          <a:bodyPr lIns="91423" tIns="45712" rIns="91423" bIns="45712">
            <a:spAutoFit/>
          </a:bodyPr>
          <a:lstStyle/>
          <a:p>
            <a:pPr marL="635000" lvl="1" indent="-177800" defTabSz="912813" eaLnBrk="0" hangingPunct="0">
              <a:spcBef>
                <a:spcPct val="30000"/>
              </a:spcBef>
              <a:defRPr/>
            </a:pPr>
            <a:r>
              <a:rPr lang="en-US" sz="1600" i="0" dirty="0">
                <a:solidFill>
                  <a:srgbClr val="FF0000"/>
                </a:solidFill>
                <a:effectLst>
                  <a:outerShdw blurRad="38100" dist="38100" dir="2700000" algn="tl">
                    <a:srgbClr val="DDDDDD"/>
                  </a:outerShdw>
                </a:effectLst>
                <a:latin typeface="Helvetica" charset="0"/>
                <a:ea typeface="ＭＳ Ｐゴシック" charset="-128"/>
                <a:cs typeface="ＭＳ Ｐゴシック" charset="-128"/>
              </a:rPr>
              <a:t>- </a:t>
            </a:r>
            <a:r>
              <a:rPr lang="en-US" sz="1800" i="0" dirty="0">
                <a:solidFill>
                  <a:srgbClr val="FF0000"/>
                </a:solidFill>
                <a:latin typeface="Arial" charset="0"/>
                <a:ea typeface="ＭＳ Ｐゴシック" charset="-128"/>
                <a:cs typeface="ＭＳ Ｐゴシック" charset="-128"/>
              </a:rPr>
              <a:t>Extra 12 channels for the multi-pulse Thomson scattering system</a:t>
            </a:r>
            <a:r>
              <a:rPr lang="en-US" sz="1800" i="0" dirty="0">
                <a:solidFill>
                  <a:srgbClr val="081DFF"/>
                </a:solidFill>
                <a:latin typeface="Arial" charset="0"/>
                <a:ea typeface="ＭＳ Ｐゴシック" charset="-128"/>
                <a:cs typeface="ＭＳ Ｐゴシック" charset="-128"/>
              </a:rPr>
              <a:t> </a:t>
            </a:r>
            <a:r>
              <a:rPr lang="en-US" sz="1800" i="0" dirty="0">
                <a:solidFill>
                  <a:srgbClr val="0000FF"/>
                </a:solidFill>
                <a:latin typeface="Arial" charset="0"/>
                <a:ea typeface="ＭＳ Ｐゴシック" charset="-128"/>
                <a:cs typeface="ＭＳ Ｐゴシック" charset="-128"/>
              </a:rPr>
              <a:t>for improved H-mode pedestal and plasma edge spatial resolution to support the FY 11 joint research milestone.</a:t>
            </a:r>
          </a:p>
          <a:p>
            <a:pPr marL="635000" lvl="1" indent="-177800" defTabSz="912813" eaLnBrk="0" hangingPunct="0">
              <a:spcBef>
                <a:spcPct val="30000"/>
              </a:spcBef>
              <a:defRPr/>
            </a:pPr>
            <a:r>
              <a:rPr lang="en-US" sz="1600" i="0" dirty="0">
                <a:solidFill>
                  <a:srgbClr val="FF0000"/>
                </a:solidFill>
                <a:effectLst>
                  <a:outerShdw blurRad="38100" dist="38100" dir="2700000" algn="tl">
                    <a:srgbClr val="DDDDDD"/>
                  </a:outerShdw>
                </a:effectLst>
                <a:latin typeface="Helvetica" charset="0"/>
                <a:ea typeface="ＭＳ Ｐゴシック" charset="-128"/>
                <a:cs typeface="ＭＳ Ｐゴシック" charset="-128"/>
              </a:rPr>
              <a:t>-</a:t>
            </a:r>
            <a:r>
              <a:rPr lang="en-US" sz="1800" i="0" dirty="0">
                <a:solidFill>
                  <a:srgbClr val="FF0000"/>
                </a:solidFill>
                <a:latin typeface="Arial" charset="0"/>
                <a:ea typeface="ＭＳ Ｐゴシック" charset="-128"/>
                <a:cs typeface="ＭＳ Ｐゴシック" charset="-128"/>
              </a:rPr>
              <a:t> Motional Stark Effect Laser Fluorescence advanced diagnostic system</a:t>
            </a:r>
            <a:r>
              <a:rPr lang="en-US" sz="1800" i="0" dirty="0">
                <a:solidFill>
                  <a:srgbClr val="081DFF"/>
                </a:solidFill>
                <a:latin typeface="Arial" charset="0"/>
                <a:ea typeface="ＭＳ Ｐゴシック" charset="-128"/>
                <a:cs typeface="ＭＳ Ｐゴシック" charset="-128"/>
              </a:rPr>
              <a:t> </a:t>
            </a:r>
            <a:r>
              <a:rPr lang="en-US" sz="1800" i="0" dirty="0">
                <a:solidFill>
                  <a:srgbClr val="0000FF"/>
                </a:solidFill>
                <a:latin typeface="Arial" charset="0"/>
                <a:ea typeface="ＭＳ Ｐゴシック" charset="-128"/>
                <a:cs typeface="ＭＳ Ｐゴシック" charset="-128"/>
              </a:rPr>
              <a:t>for internal magnetic and electric field measurements was installed.</a:t>
            </a:r>
          </a:p>
          <a:p>
            <a:pPr marL="635000" lvl="1" indent="-177800" defTabSz="912813" eaLnBrk="0" hangingPunct="0">
              <a:spcBef>
                <a:spcPct val="30000"/>
              </a:spcBef>
              <a:buFontTx/>
              <a:buChar char="-"/>
              <a:defRPr/>
            </a:pPr>
            <a:r>
              <a:rPr lang="en-US" sz="1600" i="0" dirty="0">
                <a:solidFill>
                  <a:srgbClr val="FF0000"/>
                </a:solidFill>
                <a:effectLst>
                  <a:outerShdw blurRad="38100" dist="38100" dir="2700000" algn="tl">
                    <a:srgbClr val="DDDDDD"/>
                  </a:outerShdw>
                </a:effectLst>
                <a:latin typeface="Helvetica" charset="0"/>
                <a:ea typeface="ＭＳ Ｐゴシック" charset="-128"/>
                <a:cs typeface="ＭＳ Ｐゴシック" charset="-128"/>
              </a:rPr>
              <a:t>E</a:t>
            </a:r>
            <a:r>
              <a:rPr lang="en-US" sz="1800" i="0" dirty="0">
                <a:solidFill>
                  <a:srgbClr val="FF0000"/>
                </a:solidFill>
                <a:latin typeface="Arial" charset="0"/>
                <a:ea typeface="ＭＳ Ｐゴシック" charset="-128"/>
                <a:cs typeface="ＭＳ Ｐゴシック" charset="-128"/>
              </a:rPr>
              <a:t>nhancement to the liquid lithium </a:t>
            </a:r>
            <a:r>
              <a:rPr lang="en-US" sz="1800" i="0" dirty="0" err="1">
                <a:solidFill>
                  <a:srgbClr val="FF0000"/>
                </a:solidFill>
                <a:latin typeface="Arial" charset="0"/>
                <a:ea typeface="ＭＳ Ｐゴシック" charset="-128"/>
                <a:cs typeface="ＭＳ Ｐゴシック" charset="-128"/>
              </a:rPr>
              <a:t>divertor</a:t>
            </a:r>
            <a:r>
              <a:rPr lang="en-US" sz="1800" i="0" dirty="0">
                <a:solidFill>
                  <a:srgbClr val="FF0000"/>
                </a:solidFill>
                <a:latin typeface="Arial" charset="0"/>
                <a:ea typeface="ＭＳ Ｐゴシック" charset="-128"/>
                <a:cs typeface="ＭＳ Ｐゴシック" charset="-128"/>
              </a:rPr>
              <a:t> target </a:t>
            </a:r>
            <a:r>
              <a:rPr lang="en-US" sz="1800" i="0" dirty="0">
                <a:solidFill>
                  <a:srgbClr val="0000FF"/>
                </a:solidFill>
                <a:latin typeface="Arial" charset="0"/>
                <a:ea typeface="ＭＳ Ｐゴシック" charset="-128"/>
                <a:cs typeface="ＭＳ Ｐゴシック" charset="-128"/>
              </a:rPr>
              <a:t>capability for modifying edge </a:t>
            </a:r>
            <a:r>
              <a:rPr lang="en-US" sz="1800" i="0" dirty="0" err="1">
                <a:solidFill>
                  <a:srgbClr val="0000FF"/>
                </a:solidFill>
                <a:latin typeface="Arial" charset="0"/>
                <a:ea typeface="ＭＳ Ｐゴシック" charset="-128"/>
                <a:cs typeface="ＭＳ Ｐゴシック" charset="-128"/>
              </a:rPr>
              <a:t>collisionality</a:t>
            </a:r>
            <a:r>
              <a:rPr lang="en-US" sz="1800" i="0" dirty="0">
                <a:solidFill>
                  <a:srgbClr val="0000FF"/>
                </a:solidFill>
                <a:latin typeface="Arial" charset="0"/>
                <a:ea typeface="ＭＳ Ｐゴシック" charset="-128"/>
                <a:cs typeface="ＭＳ Ｐゴシック" charset="-128"/>
              </a:rPr>
              <a:t>, including two lithium evaporators, LLD diagnostics and molybdenum tiles on the inboard </a:t>
            </a:r>
            <a:r>
              <a:rPr lang="en-US" sz="1800" i="0" dirty="0" err="1">
                <a:solidFill>
                  <a:srgbClr val="0000FF"/>
                </a:solidFill>
                <a:latin typeface="Arial" charset="0"/>
                <a:ea typeface="ＭＳ Ｐゴシック" charset="-128"/>
                <a:cs typeface="ＭＳ Ｐゴシック" charset="-128"/>
              </a:rPr>
              <a:t>divertor</a:t>
            </a:r>
            <a:r>
              <a:rPr lang="en-US" sz="1800" i="0" dirty="0">
                <a:solidFill>
                  <a:srgbClr val="0000FF"/>
                </a:solidFill>
                <a:latin typeface="Arial" charset="0"/>
                <a:ea typeface="ＭＳ Ｐゴシック" charset="-128"/>
                <a:cs typeface="ＭＳ Ｐゴシック" charset="-128"/>
              </a:rPr>
              <a:t>.</a:t>
            </a:r>
          </a:p>
          <a:p>
            <a:pPr marL="635000" lvl="1" indent="-177800" defTabSz="912813" eaLnBrk="0" hangingPunct="0">
              <a:spcBef>
                <a:spcPct val="30000"/>
              </a:spcBef>
              <a:buFontTx/>
              <a:buChar char="-"/>
              <a:defRPr/>
            </a:pPr>
            <a:r>
              <a:rPr lang="en-US" sz="1800" i="0" dirty="0">
                <a:solidFill>
                  <a:srgbClr val="FF0000"/>
                </a:solidFill>
                <a:latin typeface="Arial" charset="0"/>
                <a:ea typeface="ＭＳ Ｐゴシック" charset="-128"/>
                <a:cs typeface="ＭＳ Ｐゴシック" charset="-128"/>
              </a:rPr>
              <a:t>Post Doctoral Fellows </a:t>
            </a:r>
            <a:r>
              <a:rPr lang="en-US" sz="1800" i="0" dirty="0">
                <a:solidFill>
                  <a:srgbClr val="0000FF"/>
                </a:solidFill>
                <a:latin typeface="Arial" charset="0"/>
                <a:ea typeface="ＭＳ Ｐゴシック" charset="-128"/>
                <a:cs typeface="ＭＳ Ｐゴシック" charset="-128"/>
              </a:rPr>
              <a:t>to support the enhanced research capabilities.</a:t>
            </a:r>
          </a:p>
          <a:p>
            <a:pPr marL="635000" lvl="1" indent="-177800" defTabSz="912813" eaLnBrk="0" hangingPunct="0">
              <a:spcBef>
                <a:spcPct val="30000"/>
              </a:spcBef>
              <a:buFontTx/>
              <a:buChar char="-"/>
              <a:defRPr/>
            </a:pPr>
            <a:r>
              <a:rPr lang="en-US" sz="1800" i="0" dirty="0">
                <a:solidFill>
                  <a:srgbClr val="FF0000"/>
                </a:solidFill>
                <a:latin typeface="Arial" charset="0"/>
                <a:ea typeface="ＭＳ Ｐゴシック" charset="-128"/>
                <a:cs typeface="ＭＳ Ｐゴシック" charset="-128"/>
              </a:rPr>
              <a:t>2nd switching power amplifier system </a:t>
            </a:r>
            <a:r>
              <a:rPr lang="en-US" sz="1800" i="0" dirty="0">
                <a:solidFill>
                  <a:srgbClr val="0000FF"/>
                </a:solidFill>
                <a:latin typeface="Arial" charset="0"/>
                <a:ea typeface="ＭＳ Ｐゴシック" charset="-128"/>
                <a:cs typeface="ＭＳ Ｐゴシック" charset="-128"/>
              </a:rPr>
              <a:t>for improved error field/resistive wall mode/resonant magnetic perturbation spectra to control the edge error field.</a:t>
            </a:r>
          </a:p>
        </p:txBody>
      </p:sp>
      <p:sp>
        <p:nvSpPr>
          <p:cNvPr id="25604" name="Rectangle 12"/>
          <p:cNvSpPr>
            <a:spLocks noChangeArrowheads="1"/>
          </p:cNvSpPr>
          <p:nvPr/>
        </p:nvSpPr>
        <p:spPr bwMode="auto">
          <a:xfrm>
            <a:off x="11909425" y="5468938"/>
            <a:ext cx="184150" cy="396875"/>
          </a:xfrm>
          <a:prstGeom prst="rect">
            <a:avLst/>
          </a:prstGeom>
          <a:noFill/>
          <a:ln w="9525">
            <a:noFill/>
            <a:miter lim="800000"/>
            <a:headEnd/>
            <a:tailEnd/>
          </a:ln>
        </p:spPr>
        <p:txBody>
          <a:bodyPr wrap="none">
            <a:spAutoFit/>
          </a:bodyPr>
          <a:lstStyle/>
          <a:p>
            <a:pPr algn="ctr"/>
            <a:endParaRPr lang="en-US" sz="2000" b="0">
              <a:solidFill>
                <a:schemeClr val="tx1"/>
              </a:solidFill>
              <a:latin typeface="Symbol" pitchFamily="18" charset="2"/>
              <a:sym typeface="Symbol" pitchFamily="18" charset="2"/>
            </a:endParaRPr>
          </a:p>
        </p:txBody>
      </p:sp>
      <p:sp>
        <p:nvSpPr>
          <p:cNvPr id="25605" name="Text Box 13"/>
          <p:cNvSpPr txBox="1">
            <a:spLocks noChangeArrowheads="1"/>
          </p:cNvSpPr>
          <p:nvPr/>
        </p:nvSpPr>
        <p:spPr bwMode="auto">
          <a:xfrm>
            <a:off x="133350" y="942975"/>
            <a:ext cx="7888288" cy="396875"/>
          </a:xfrm>
          <a:prstGeom prst="rect">
            <a:avLst/>
          </a:prstGeom>
          <a:noFill/>
          <a:ln w="9525">
            <a:noFill/>
            <a:miter lim="800000"/>
            <a:headEnd/>
            <a:tailEnd/>
          </a:ln>
        </p:spPr>
        <p:txBody>
          <a:bodyPr wrap="none">
            <a:spAutoFit/>
          </a:bodyPr>
          <a:lstStyle/>
          <a:p>
            <a:r>
              <a:rPr lang="en-US" sz="2000" i="0">
                <a:solidFill>
                  <a:schemeClr val="tx1"/>
                </a:solidFill>
                <a:latin typeface="Helvetica Neue" charset="0"/>
              </a:rPr>
              <a:t>Enhanced operation of Major Fusion Facilities in FY09 and FY10</a:t>
            </a:r>
          </a:p>
        </p:txBody>
      </p:sp>
      <p:sp>
        <p:nvSpPr>
          <p:cNvPr id="25606" name="Rectangle 17"/>
          <p:cNvSpPr>
            <a:spLocks noChangeArrowheads="1"/>
          </p:cNvSpPr>
          <p:nvPr/>
        </p:nvSpPr>
        <p:spPr bwMode="auto">
          <a:xfrm>
            <a:off x="203200" y="2178050"/>
            <a:ext cx="5765800" cy="304800"/>
          </a:xfrm>
          <a:prstGeom prst="rect">
            <a:avLst/>
          </a:prstGeom>
          <a:noFill/>
          <a:ln w="15875">
            <a:noFill/>
            <a:miter lim="800000"/>
            <a:headEnd/>
            <a:tailEnd/>
          </a:ln>
        </p:spPr>
        <p:txBody>
          <a:bodyPr wrap="none" lIns="0" tIns="0" rIns="0" bIns="0">
            <a:spAutoFit/>
          </a:bodyPr>
          <a:lstStyle/>
          <a:p>
            <a:pPr marL="177800" indent="-177800"/>
            <a:r>
              <a:rPr lang="en-US" sz="2000" i="0">
                <a:solidFill>
                  <a:schemeClr val="tx1"/>
                </a:solidFill>
                <a:latin typeface="Helvetica Neue" charset="0"/>
              </a:rPr>
              <a:t>Diagnostics and Facility Upgrades in FY 09 - 11:</a:t>
            </a:r>
          </a:p>
        </p:txBody>
      </p:sp>
      <p:sp>
        <p:nvSpPr>
          <p:cNvPr id="25607" name="Text Box 18"/>
          <p:cNvSpPr txBox="1">
            <a:spLocks noChangeArrowheads="1"/>
          </p:cNvSpPr>
          <p:nvPr/>
        </p:nvSpPr>
        <p:spPr bwMode="auto">
          <a:xfrm>
            <a:off x="317500" y="4316413"/>
            <a:ext cx="0" cy="182562"/>
          </a:xfrm>
          <a:prstGeom prst="rect">
            <a:avLst/>
          </a:prstGeom>
          <a:noFill/>
          <a:ln w="15875">
            <a:noFill/>
            <a:miter lim="800000"/>
            <a:headEnd/>
            <a:tailEnd/>
          </a:ln>
        </p:spPr>
        <p:txBody>
          <a:bodyPr wrap="none" lIns="0" tIns="0" rIns="0" bIns="0">
            <a:spAutoFit/>
          </a:bodyPr>
          <a:lstStyle/>
          <a:p>
            <a:pPr marL="177800" indent="-177800"/>
            <a:endParaRPr lang="en-US"/>
          </a:p>
        </p:txBody>
      </p:sp>
      <p:sp>
        <p:nvSpPr>
          <p:cNvPr id="25608" name="Rectangle 2"/>
          <p:cNvSpPr txBox="1">
            <a:spLocks noChangeArrowheads="1"/>
          </p:cNvSpPr>
          <p:nvPr/>
        </p:nvSpPr>
        <p:spPr bwMode="auto">
          <a:xfrm>
            <a:off x="0" y="34903"/>
            <a:ext cx="9144000" cy="803297"/>
          </a:xfrm>
          <a:prstGeom prst="rect">
            <a:avLst/>
          </a:prstGeom>
          <a:noFill/>
          <a:ln w="9525">
            <a:noFill/>
            <a:miter lim="800000"/>
            <a:headEnd/>
            <a:tailEnd/>
          </a:ln>
        </p:spPr>
        <p:txBody>
          <a:bodyPr wrap="square">
            <a:spAutoFit/>
          </a:bodyPr>
          <a:lstStyle/>
          <a:p>
            <a:pPr algn="ctr" defTabSz="912813" eaLnBrk="0" hangingPunct="0">
              <a:lnSpc>
                <a:spcPct val="105000"/>
              </a:lnSpc>
            </a:pPr>
            <a:r>
              <a:rPr lang="en-US" sz="2400" i="0" dirty="0">
                <a:solidFill>
                  <a:srgbClr val="FF0000"/>
                </a:solidFill>
              </a:rPr>
              <a:t>ARRA Funding Greatly Enhanced Research Capability</a:t>
            </a:r>
          </a:p>
          <a:p>
            <a:pPr algn="ctr" defTabSz="912813" eaLnBrk="0" hangingPunct="0">
              <a:lnSpc>
                <a:spcPct val="105000"/>
              </a:lnSpc>
            </a:pPr>
            <a:r>
              <a:rPr lang="en-US" sz="2000" i="0" dirty="0">
                <a:solidFill>
                  <a:srgbClr val="0000CC"/>
                </a:solidFill>
              </a:rPr>
              <a:t>Planned ARRA Upgrades Completed on Schedule</a:t>
            </a:r>
            <a:endParaRPr lang="en-US" sz="2400" i="0" dirty="0">
              <a:solidFill>
                <a:srgbClr val="0000CC"/>
              </a:solidFill>
            </a:endParaRPr>
          </a:p>
        </p:txBody>
      </p:sp>
      <p:sp>
        <p:nvSpPr>
          <p:cNvPr id="10" name="Slide Number Placeholder 3"/>
          <p:cNvSpPr>
            <a:spLocks noGrp="1"/>
          </p:cNvSpPr>
          <p:nvPr>
            <p:ph type="sldNum" sz="quarter" idx="10"/>
          </p:nvPr>
        </p:nvSpPr>
        <p:spPr>
          <a:xfrm>
            <a:off x="8382000" y="6629400"/>
            <a:ext cx="762000" cy="152400"/>
          </a:xfrm>
        </p:spPr>
        <p:txBody>
          <a:bodyPr/>
          <a:lstStyle/>
          <a:p>
            <a:pPr algn="r">
              <a:defRPr/>
            </a:pPr>
            <a:fld id="{A506B19E-D41C-4447-AC82-EE4B73BE5054}" type="slidenum">
              <a:rPr lang="en-US" sz="900" i="0" smtClean="0"/>
              <a:pPr algn="r">
                <a:defRPr/>
              </a:pPr>
              <a:t>8</a:t>
            </a:fld>
            <a:endParaRPr lang="en-US" sz="900" i="0" dirty="0" smtClean="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43"/>
          <p:cNvSpPr>
            <a:spLocks noChangeArrowheads="1"/>
          </p:cNvSpPr>
          <p:nvPr/>
        </p:nvSpPr>
        <p:spPr bwMode="auto">
          <a:xfrm>
            <a:off x="0" y="9525"/>
            <a:ext cx="9144000" cy="889000"/>
          </a:xfrm>
          <a:prstGeom prst="rect">
            <a:avLst/>
          </a:prstGeom>
          <a:noFill/>
          <a:ln w="9525">
            <a:noFill/>
            <a:miter lim="800000"/>
            <a:headEnd/>
            <a:tailEnd/>
          </a:ln>
        </p:spPr>
        <p:txBody>
          <a:bodyPr/>
          <a:lstStyle/>
          <a:p>
            <a:pPr algn="ctr" eaLnBrk="0" hangingPunct="0">
              <a:lnSpc>
                <a:spcPct val="95000"/>
              </a:lnSpc>
            </a:pPr>
            <a:r>
              <a:rPr lang="en-US" sz="2800" i="0" dirty="0">
                <a:solidFill>
                  <a:srgbClr val="FF0000"/>
                </a:solidFill>
              </a:rPr>
              <a:t>2</a:t>
            </a:r>
            <a:r>
              <a:rPr lang="en-US" sz="2800" i="0" baseline="30000" dirty="0">
                <a:solidFill>
                  <a:srgbClr val="FF0000"/>
                </a:solidFill>
              </a:rPr>
              <a:t>nd</a:t>
            </a:r>
            <a:r>
              <a:rPr lang="en-US" sz="2800" i="0" dirty="0">
                <a:solidFill>
                  <a:srgbClr val="FF0000"/>
                </a:solidFill>
              </a:rPr>
              <a:t> SPA Successfully Installed and Commissioned</a:t>
            </a:r>
            <a:br>
              <a:rPr lang="en-US" sz="2800" i="0" dirty="0">
                <a:solidFill>
                  <a:srgbClr val="FF0000"/>
                </a:solidFill>
              </a:rPr>
            </a:br>
            <a:r>
              <a:rPr lang="en-US" sz="2400" i="0" dirty="0">
                <a:solidFill>
                  <a:srgbClr val="0000CC"/>
                </a:solidFill>
                <a:latin typeface="Helvetica Neue" charset="0"/>
              </a:rPr>
              <a:t>Sustain </a:t>
            </a:r>
            <a:r>
              <a:rPr lang="en-US" sz="2400" i="0" dirty="0">
                <a:solidFill>
                  <a:srgbClr val="0000CC"/>
                </a:solidFill>
                <a:latin typeface="Symbol" pitchFamily="18" charset="2"/>
                <a:sym typeface="Symbol" pitchFamily="18" charset="2"/>
              </a:rPr>
              <a:t></a:t>
            </a:r>
            <a:r>
              <a:rPr lang="en-US" sz="2400" i="0" baseline="-25000" dirty="0">
                <a:solidFill>
                  <a:srgbClr val="0000CC"/>
                </a:solidFill>
                <a:latin typeface="Helvetica Neue" charset="0"/>
              </a:rPr>
              <a:t>N</a:t>
            </a:r>
            <a:r>
              <a:rPr lang="en-US" sz="2400" i="0" dirty="0">
                <a:solidFill>
                  <a:srgbClr val="0000CC"/>
                </a:solidFill>
                <a:latin typeface="Helvetica Neue" charset="0"/>
              </a:rPr>
              <a:t> and Understand MHD Behavior Near Ideal Limit</a:t>
            </a:r>
            <a:br>
              <a:rPr lang="en-US" sz="2400" i="0" dirty="0">
                <a:solidFill>
                  <a:srgbClr val="0000CC"/>
                </a:solidFill>
                <a:latin typeface="Helvetica Neue" charset="0"/>
              </a:rPr>
            </a:br>
            <a:endParaRPr lang="en-US" sz="2800" i="0" dirty="0">
              <a:solidFill>
                <a:srgbClr val="090CFF"/>
              </a:solidFill>
              <a:latin typeface="Arial" pitchFamily="34" charset="0"/>
            </a:endParaRPr>
          </a:p>
        </p:txBody>
      </p:sp>
      <p:grpSp>
        <p:nvGrpSpPr>
          <p:cNvPr id="2" name="Group 64"/>
          <p:cNvGrpSpPr>
            <a:grpSpLocks/>
          </p:cNvGrpSpPr>
          <p:nvPr/>
        </p:nvGrpSpPr>
        <p:grpSpPr bwMode="auto">
          <a:xfrm>
            <a:off x="190500" y="1039813"/>
            <a:ext cx="3721100" cy="3570287"/>
            <a:chOff x="88900" y="2932113"/>
            <a:chExt cx="3721100" cy="3570287"/>
          </a:xfrm>
        </p:grpSpPr>
        <p:sp>
          <p:nvSpPr>
            <p:cNvPr id="27655" name="Rectangle 36"/>
            <p:cNvSpPr>
              <a:spLocks noChangeArrowheads="1"/>
            </p:cNvSpPr>
            <p:nvPr/>
          </p:nvSpPr>
          <p:spPr bwMode="auto">
            <a:xfrm>
              <a:off x="2476500" y="3048000"/>
              <a:ext cx="1333500" cy="3454400"/>
            </a:xfrm>
            <a:prstGeom prst="rect">
              <a:avLst/>
            </a:prstGeom>
            <a:solidFill>
              <a:schemeClr val="bg1"/>
            </a:solidFill>
            <a:ln w="15875">
              <a:noFill/>
              <a:miter lim="800000"/>
              <a:headEnd/>
              <a:tailEnd/>
            </a:ln>
          </p:spPr>
          <p:txBody>
            <a:bodyPr wrap="none" lIns="0" tIns="0" rIns="0" bIns="0" anchor="ctr"/>
            <a:lstStyle/>
            <a:p>
              <a:pPr>
                <a:spcBef>
                  <a:spcPct val="20000"/>
                </a:spcBef>
                <a:buFontTx/>
                <a:buChar char="•"/>
              </a:pPr>
              <a:endParaRPr lang="en-US" i="0"/>
            </a:p>
          </p:txBody>
        </p:sp>
        <p:pic>
          <p:nvPicPr>
            <p:cNvPr id="27656" name="Picture 38"/>
            <p:cNvPicPr>
              <a:picLocks noChangeAspect="1" noChangeArrowheads="1"/>
            </p:cNvPicPr>
            <p:nvPr/>
          </p:nvPicPr>
          <p:blipFill>
            <a:blip r:embed="rId3" cstate="print"/>
            <a:srcRect/>
            <a:stretch>
              <a:fillRect/>
            </a:stretch>
          </p:blipFill>
          <p:spPr bwMode="auto">
            <a:xfrm>
              <a:off x="701675" y="3290888"/>
              <a:ext cx="2906713" cy="2855912"/>
            </a:xfrm>
            <a:prstGeom prst="rect">
              <a:avLst/>
            </a:prstGeom>
            <a:noFill/>
            <a:ln w="9525">
              <a:noFill/>
              <a:miter lim="800000"/>
              <a:headEnd/>
              <a:tailEnd/>
            </a:ln>
          </p:spPr>
        </p:pic>
        <p:sp>
          <p:nvSpPr>
            <p:cNvPr id="27657" name="Line 39"/>
            <p:cNvSpPr>
              <a:spLocks noChangeShapeType="1"/>
            </p:cNvSpPr>
            <p:nvPr/>
          </p:nvSpPr>
          <p:spPr bwMode="auto">
            <a:xfrm flipH="1" flipV="1">
              <a:off x="3541713" y="4729163"/>
              <a:ext cx="198437" cy="134937"/>
            </a:xfrm>
            <a:prstGeom prst="line">
              <a:avLst/>
            </a:prstGeom>
            <a:noFill/>
            <a:ln w="25400">
              <a:solidFill>
                <a:srgbClr val="FF0000"/>
              </a:solidFill>
              <a:round/>
              <a:headEnd/>
              <a:tailEnd type="triangle" w="med" len="med"/>
            </a:ln>
          </p:spPr>
          <p:txBody>
            <a:bodyPr/>
            <a:lstStyle/>
            <a:p>
              <a:endParaRPr lang="en-US" i="0"/>
            </a:p>
          </p:txBody>
        </p:sp>
        <p:sp>
          <p:nvSpPr>
            <p:cNvPr id="27658" name="Line 40"/>
            <p:cNvSpPr>
              <a:spLocks noChangeShapeType="1"/>
            </p:cNvSpPr>
            <p:nvPr/>
          </p:nvSpPr>
          <p:spPr bwMode="auto">
            <a:xfrm flipH="1" flipV="1">
              <a:off x="3740150" y="4826000"/>
              <a:ext cx="0" cy="1296988"/>
            </a:xfrm>
            <a:prstGeom prst="line">
              <a:avLst/>
            </a:prstGeom>
            <a:noFill/>
            <a:ln w="25400">
              <a:solidFill>
                <a:srgbClr val="FF0000"/>
              </a:solidFill>
              <a:round/>
              <a:headEnd/>
              <a:tailEnd/>
            </a:ln>
          </p:spPr>
          <p:txBody>
            <a:bodyPr/>
            <a:lstStyle/>
            <a:p>
              <a:endParaRPr lang="en-US" i="0"/>
            </a:p>
          </p:txBody>
        </p:sp>
        <p:sp>
          <p:nvSpPr>
            <p:cNvPr id="27659" name="Text Box 42"/>
            <p:cNvSpPr txBox="1">
              <a:spLocks noChangeArrowheads="1"/>
            </p:cNvSpPr>
            <p:nvPr/>
          </p:nvSpPr>
          <p:spPr bwMode="auto">
            <a:xfrm>
              <a:off x="88900" y="6076950"/>
              <a:ext cx="3549650" cy="336550"/>
            </a:xfrm>
            <a:prstGeom prst="rect">
              <a:avLst/>
            </a:prstGeom>
            <a:noFill/>
            <a:ln w="9525">
              <a:noFill/>
              <a:miter lim="800000"/>
              <a:headEnd/>
              <a:tailEnd/>
            </a:ln>
          </p:spPr>
          <p:txBody>
            <a:bodyPr>
              <a:spAutoFit/>
            </a:bodyPr>
            <a:lstStyle/>
            <a:p>
              <a:pPr algn="ctr"/>
              <a:r>
                <a:rPr lang="en-US" sz="1600" i="0">
                  <a:solidFill>
                    <a:srgbClr val="FF0000"/>
                  </a:solidFill>
                  <a:latin typeface="Arial" pitchFamily="34" charset="0"/>
                </a:rPr>
                <a:t>6 ex-vessel midplane control coils</a:t>
              </a:r>
            </a:p>
          </p:txBody>
        </p:sp>
        <p:sp>
          <p:nvSpPr>
            <p:cNvPr id="27660" name="Line 43"/>
            <p:cNvSpPr>
              <a:spLocks noChangeShapeType="1"/>
            </p:cNvSpPr>
            <p:nvPr/>
          </p:nvSpPr>
          <p:spPr bwMode="auto">
            <a:xfrm flipV="1">
              <a:off x="3475038" y="6122988"/>
              <a:ext cx="265112" cy="203200"/>
            </a:xfrm>
            <a:prstGeom prst="line">
              <a:avLst/>
            </a:prstGeom>
            <a:noFill/>
            <a:ln w="25400">
              <a:solidFill>
                <a:srgbClr val="FF0000"/>
              </a:solidFill>
              <a:round/>
              <a:headEnd/>
              <a:tailEnd/>
            </a:ln>
          </p:spPr>
          <p:txBody>
            <a:bodyPr/>
            <a:lstStyle/>
            <a:p>
              <a:endParaRPr lang="en-US" i="0"/>
            </a:p>
          </p:txBody>
        </p:sp>
        <p:sp>
          <p:nvSpPr>
            <p:cNvPr id="27661" name="Line 44"/>
            <p:cNvSpPr>
              <a:spLocks noChangeShapeType="1"/>
            </p:cNvSpPr>
            <p:nvPr/>
          </p:nvSpPr>
          <p:spPr bwMode="auto">
            <a:xfrm>
              <a:off x="2881313" y="3244850"/>
              <a:ext cx="127000" cy="404813"/>
            </a:xfrm>
            <a:prstGeom prst="line">
              <a:avLst/>
            </a:prstGeom>
            <a:noFill/>
            <a:ln w="15875">
              <a:solidFill>
                <a:schemeClr val="tx1"/>
              </a:solidFill>
              <a:round/>
              <a:headEnd/>
              <a:tailEnd type="triangle" w="med" len="med"/>
            </a:ln>
          </p:spPr>
          <p:txBody>
            <a:bodyPr lIns="0" tIns="0" rIns="0" bIns="0"/>
            <a:lstStyle/>
            <a:p>
              <a:endParaRPr lang="en-US" i="0"/>
            </a:p>
          </p:txBody>
        </p:sp>
        <p:sp>
          <p:nvSpPr>
            <p:cNvPr id="27662" name="Text Box 45"/>
            <p:cNvSpPr txBox="1">
              <a:spLocks noChangeArrowheads="1"/>
            </p:cNvSpPr>
            <p:nvPr/>
          </p:nvSpPr>
          <p:spPr bwMode="auto">
            <a:xfrm>
              <a:off x="2371887" y="2932113"/>
              <a:ext cx="977575" cy="387798"/>
            </a:xfrm>
            <a:prstGeom prst="rect">
              <a:avLst/>
            </a:prstGeom>
            <a:noFill/>
            <a:ln w="15875">
              <a:noFill/>
              <a:miter lim="800000"/>
              <a:headEnd/>
              <a:tailEnd/>
            </a:ln>
          </p:spPr>
          <p:txBody>
            <a:bodyPr wrap="none" lIns="0" tIns="0" rIns="0" bIns="0">
              <a:spAutoFit/>
            </a:bodyPr>
            <a:lstStyle/>
            <a:p>
              <a:pPr algn="ctr">
                <a:lnSpc>
                  <a:spcPct val="80000"/>
                </a:lnSpc>
                <a:spcBef>
                  <a:spcPct val="20000"/>
                </a:spcBef>
              </a:pPr>
              <a:r>
                <a:rPr lang="en-US" sz="1400" i="0">
                  <a:solidFill>
                    <a:schemeClr val="tx1"/>
                  </a:solidFill>
                </a:rPr>
                <a:t>SS Vacuum</a:t>
              </a:r>
            </a:p>
            <a:p>
              <a:pPr algn="ctr">
                <a:lnSpc>
                  <a:spcPct val="80000"/>
                </a:lnSpc>
                <a:spcBef>
                  <a:spcPct val="20000"/>
                </a:spcBef>
              </a:pPr>
              <a:r>
                <a:rPr lang="en-US" sz="1400" i="0">
                  <a:solidFill>
                    <a:schemeClr val="tx1"/>
                  </a:solidFill>
                </a:rPr>
                <a:t>Vessel</a:t>
              </a:r>
            </a:p>
          </p:txBody>
        </p:sp>
        <p:sp>
          <p:nvSpPr>
            <p:cNvPr id="27663" name="Text Box 46"/>
            <p:cNvSpPr txBox="1">
              <a:spLocks noChangeArrowheads="1"/>
            </p:cNvSpPr>
            <p:nvPr/>
          </p:nvSpPr>
          <p:spPr bwMode="auto">
            <a:xfrm>
              <a:off x="253389" y="2959100"/>
              <a:ext cx="1439497" cy="387798"/>
            </a:xfrm>
            <a:prstGeom prst="rect">
              <a:avLst/>
            </a:prstGeom>
            <a:noFill/>
            <a:ln w="15875">
              <a:noFill/>
              <a:miter lim="800000"/>
              <a:headEnd/>
              <a:tailEnd/>
            </a:ln>
          </p:spPr>
          <p:txBody>
            <a:bodyPr wrap="none" lIns="0" tIns="0" rIns="0" bIns="0">
              <a:spAutoFit/>
            </a:bodyPr>
            <a:lstStyle/>
            <a:p>
              <a:pPr algn="ctr">
                <a:lnSpc>
                  <a:spcPct val="80000"/>
                </a:lnSpc>
                <a:spcBef>
                  <a:spcPct val="20000"/>
                </a:spcBef>
              </a:pPr>
              <a:r>
                <a:rPr lang="en-US" sz="1400" i="0">
                  <a:solidFill>
                    <a:schemeClr val="tx1"/>
                  </a:solidFill>
                </a:rPr>
                <a:t>Copper passive</a:t>
              </a:r>
            </a:p>
            <a:p>
              <a:pPr algn="ctr">
                <a:lnSpc>
                  <a:spcPct val="80000"/>
                </a:lnSpc>
                <a:spcBef>
                  <a:spcPct val="20000"/>
                </a:spcBef>
              </a:pPr>
              <a:r>
                <a:rPr lang="en-US" sz="1400" i="0">
                  <a:solidFill>
                    <a:schemeClr val="tx1"/>
                  </a:solidFill>
                </a:rPr>
                <a:t>conductor plates</a:t>
              </a:r>
            </a:p>
          </p:txBody>
        </p:sp>
        <p:sp>
          <p:nvSpPr>
            <p:cNvPr id="27664" name="Line 47"/>
            <p:cNvSpPr>
              <a:spLocks noChangeShapeType="1"/>
            </p:cNvSpPr>
            <p:nvPr/>
          </p:nvSpPr>
          <p:spPr bwMode="auto">
            <a:xfrm>
              <a:off x="984250" y="3279775"/>
              <a:ext cx="222250" cy="895350"/>
            </a:xfrm>
            <a:prstGeom prst="line">
              <a:avLst/>
            </a:prstGeom>
            <a:noFill/>
            <a:ln w="15875">
              <a:solidFill>
                <a:schemeClr val="tx1"/>
              </a:solidFill>
              <a:round/>
              <a:headEnd/>
              <a:tailEnd type="triangle" w="med" len="med"/>
            </a:ln>
          </p:spPr>
          <p:txBody>
            <a:bodyPr lIns="0" tIns="0" rIns="0" bIns="0"/>
            <a:lstStyle/>
            <a:p>
              <a:endParaRPr lang="en-US" i="0"/>
            </a:p>
          </p:txBody>
        </p:sp>
        <p:sp>
          <p:nvSpPr>
            <p:cNvPr id="27665" name="Line 48"/>
            <p:cNvSpPr>
              <a:spLocks noChangeShapeType="1"/>
            </p:cNvSpPr>
            <p:nvPr/>
          </p:nvSpPr>
          <p:spPr bwMode="auto">
            <a:xfrm>
              <a:off x="512763" y="4679950"/>
              <a:ext cx="568325" cy="315913"/>
            </a:xfrm>
            <a:prstGeom prst="line">
              <a:avLst/>
            </a:prstGeom>
            <a:noFill/>
            <a:ln w="15875">
              <a:solidFill>
                <a:schemeClr val="accent2"/>
              </a:solidFill>
              <a:round/>
              <a:headEnd/>
              <a:tailEnd type="triangle" w="med" len="med"/>
            </a:ln>
          </p:spPr>
          <p:txBody>
            <a:bodyPr lIns="0" tIns="0" rIns="0" bIns="0"/>
            <a:lstStyle/>
            <a:p>
              <a:endParaRPr lang="en-US" i="0"/>
            </a:p>
          </p:txBody>
        </p:sp>
        <p:sp>
          <p:nvSpPr>
            <p:cNvPr id="27666" name="Line 49"/>
            <p:cNvSpPr>
              <a:spLocks noChangeShapeType="1"/>
            </p:cNvSpPr>
            <p:nvPr/>
          </p:nvSpPr>
          <p:spPr bwMode="auto">
            <a:xfrm flipV="1">
              <a:off x="701675" y="5426075"/>
              <a:ext cx="398463" cy="452438"/>
            </a:xfrm>
            <a:prstGeom prst="line">
              <a:avLst/>
            </a:prstGeom>
            <a:noFill/>
            <a:ln w="15875">
              <a:solidFill>
                <a:schemeClr val="accent2"/>
              </a:solidFill>
              <a:round/>
              <a:headEnd/>
              <a:tailEnd type="triangle" w="med" len="med"/>
            </a:ln>
          </p:spPr>
          <p:txBody>
            <a:bodyPr lIns="0" tIns="0" rIns="0" bIns="0"/>
            <a:lstStyle/>
            <a:p>
              <a:endParaRPr lang="en-US" i="0"/>
            </a:p>
          </p:txBody>
        </p:sp>
        <p:sp>
          <p:nvSpPr>
            <p:cNvPr id="27667" name="Text Box 50"/>
            <p:cNvSpPr txBox="1">
              <a:spLocks noChangeArrowheads="1"/>
            </p:cNvSpPr>
            <p:nvPr/>
          </p:nvSpPr>
          <p:spPr bwMode="auto">
            <a:xfrm>
              <a:off x="254000" y="4572456"/>
              <a:ext cx="228600" cy="215444"/>
            </a:xfrm>
            <a:prstGeom prst="rect">
              <a:avLst/>
            </a:prstGeom>
            <a:noFill/>
            <a:ln w="15875">
              <a:noFill/>
              <a:miter lim="800000"/>
              <a:headEnd/>
              <a:tailEnd/>
            </a:ln>
          </p:spPr>
          <p:txBody>
            <a:bodyPr lIns="0" tIns="0" rIns="0" bIns="0">
              <a:spAutoFit/>
            </a:bodyPr>
            <a:lstStyle/>
            <a:p>
              <a:pPr>
                <a:spcBef>
                  <a:spcPct val="20000"/>
                </a:spcBef>
              </a:pPr>
              <a:r>
                <a:rPr lang="en-US" sz="1400" i="0" dirty="0"/>
                <a:t>B</a:t>
              </a:r>
              <a:r>
                <a:rPr lang="en-US" sz="1400" i="0" baseline="-25000" dirty="0"/>
                <a:t>R</a:t>
              </a:r>
              <a:endParaRPr lang="en-US" sz="1400" i="0" dirty="0"/>
            </a:p>
          </p:txBody>
        </p:sp>
        <p:sp>
          <p:nvSpPr>
            <p:cNvPr id="27668" name="Text Box 51"/>
            <p:cNvSpPr txBox="1">
              <a:spLocks noChangeArrowheads="1"/>
            </p:cNvSpPr>
            <p:nvPr/>
          </p:nvSpPr>
          <p:spPr bwMode="auto">
            <a:xfrm>
              <a:off x="311150" y="5884863"/>
              <a:ext cx="844205" cy="215444"/>
            </a:xfrm>
            <a:prstGeom prst="rect">
              <a:avLst/>
            </a:prstGeom>
            <a:noFill/>
            <a:ln w="15875">
              <a:noFill/>
              <a:miter lim="800000"/>
              <a:headEnd/>
              <a:tailEnd/>
            </a:ln>
          </p:spPr>
          <p:txBody>
            <a:bodyPr wrap="none" lIns="0" tIns="0" rIns="0" bIns="0">
              <a:spAutoFit/>
            </a:bodyPr>
            <a:lstStyle/>
            <a:p>
              <a:pPr>
                <a:spcBef>
                  <a:spcPct val="20000"/>
                </a:spcBef>
              </a:pPr>
              <a:r>
                <a:rPr lang="en-US" sz="1400" i="0"/>
                <a:t>B</a:t>
              </a:r>
              <a:r>
                <a:rPr lang="en-US" sz="1400" i="0" baseline="-25000"/>
                <a:t>P</a:t>
              </a:r>
              <a:r>
                <a:rPr lang="en-US" sz="1400" i="0"/>
                <a:t> sensor</a:t>
              </a:r>
            </a:p>
          </p:txBody>
        </p:sp>
      </p:grpSp>
      <p:sp>
        <p:nvSpPr>
          <p:cNvPr id="27653" name="Rectangle 57"/>
          <p:cNvSpPr>
            <a:spLocks noChangeArrowheads="1"/>
          </p:cNvSpPr>
          <p:nvPr/>
        </p:nvSpPr>
        <p:spPr bwMode="auto">
          <a:xfrm>
            <a:off x="349250" y="4581525"/>
            <a:ext cx="8540750" cy="1924050"/>
          </a:xfrm>
          <a:prstGeom prst="rect">
            <a:avLst/>
          </a:prstGeom>
          <a:solidFill>
            <a:srgbClr val="CCFFFF"/>
          </a:solidFill>
          <a:ln w="9525">
            <a:solidFill>
              <a:schemeClr val="tx1"/>
            </a:solidFill>
            <a:miter lim="800000"/>
            <a:headEnd/>
            <a:tailEnd/>
          </a:ln>
        </p:spPr>
        <p:txBody>
          <a:bodyPr>
            <a:spAutoFit/>
          </a:bodyPr>
          <a:lstStyle/>
          <a:p>
            <a:pPr>
              <a:lnSpc>
                <a:spcPct val="90000"/>
              </a:lnSpc>
              <a:spcBef>
                <a:spcPct val="20000"/>
              </a:spcBef>
            </a:pPr>
            <a:r>
              <a:rPr lang="en-US" sz="1800" i="0">
                <a:solidFill>
                  <a:schemeClr val="tx1"/>
                </a:solidFill>
                <a:latin typeface="Arial" pitchFamily="34" charset="0"/>
              </a:rPr>
              <a:t>2nd 3-channel Switching Power Amplifier (SPA) comissioned in July 2011 powers independent currents in six EFC/RWM coils for simultaneous control of n = 1, 2, 3 field harmonics</a:t>
            </a:r>
          </a:p>
          <a:p>
            <a:pPr marL="520700" lvl="2" indent="-114300">
              <a:lnSpc>
                <a:spcPct val="90000"/>
              </a:lnSpc>
              <a:spcBef>
                <a:spcPct val="20000"/>
              </a:spcBef>
              <a:buFontTx/>
              <a:buChar char="•"/>
            </a:pPr>
            <a:r>
              <a:rPr lang="en-US" sz="1600" i="0">
                <a:solidFill>
                  <a:srgbClr val="0000FF"/>
                </a:solidFill>
                <a:latin typeface="Arial" pitchFamily="34" charset="0"/>
              </a:rPr>
              <a:t>RWM spectrum dependence</a:t>
            </a:r>
          </a:p>
          <a:p>
            <a:pPr marL="520700" lvl="2" indent="-114300">
              <a:lnSpc>
                <a:spcPct val="90000"/>
              </a:lnSpc>
              <a:spcBef>
                <a:spcPct val="20000"/>
              </a:spcBef>
              <a:buFontTx/>
              <a:buChar char="•"/>
            </a:pPr>
            <a:r>
              <a:rPr lang="en-US" sz="1600" i="0">
                <a:solidFill>
                  <a:srgbClr val="0000FF"/>
                </a:solidFill>
                <a:latin typeface="Arial" pitchFamily="34" charset="0"/>
              </a:rPr>
              <a:t>Rotation and beta effects on NTMs </a:t>
            </a:r>
          </a:p>
          <a:p>
            <a:pPr marL="520700" lvl="2" indent="-114300">
              <a:lnSpc>
                <a:spcPct val="90000"/>
              </a:lnSpc>
              <a:spcBef>
                <a:spcPct val="20000"/>
              </a:spcBef>
              <a:buFontTx/>
              <a:buChar char="•"/>
            </a:pPr>
            <a:r>
              <a:rPr lang="en-US" sz="1600" i="0">
                <a:solidFill>
                  <a:srgbClr val="0000FF"/>
                </a:solidFill>
                <a:latin typeface="Arial" pitchFamily="34" charset="0"/>
              </a:rPr>
              <a:t>Response to 3D fields for EFC, ELM and Neoclassical Toroidal Viscosity physics</a:t>
            </a:r>
          </a:p>
          <a:p>
            <a:pPr marL="520700" lvl="2" indent="-114300">
              <a:lnSpc>
                <a:spcPct val="90000"/>
              </a:lnSpc>
              <a:spcBef>
                <a:spcPct val="20000"/>
              </a:spcBef>
              <a:buFontTx/>
              <a:buChar char="•"/>
            </a:pPr>
            <a:r>
              <a:rPr lang="en-US" sz="1600" i="0">
                <a:solidFill>
                  <a:srgbClr val="0000FF"/>
                </a:solidFill>
                <a:latin typeface="Arial" pitchFamily="34" charset="0"/>
              </a:rPr>
              <a:t>Disruption physics</a:t>
            </a:r>
          </a:p>
        </p:txBody>
      </p:sp>
      <p:pic>
        <p:nvPicPr>
          <p:cNvPr id="27654" name="Picture 26"/>
          <p:cNvPicPr>
            <a:picLocks noChangeAspect="1"/>
          </p:cNvPicPr>
          <p:nvPr/>
        </p:nvPicPr>
        <p:blipFill>
          <a:blip r:embed="rId4" cstate="print"/>
          <a:srcRect/>
          <a:stretch>
            <a:fillRect/>
          </a:stretch>
        </p:blipFill>
        <p:spPr bwMode="auto">
          <a:xfrm>
            <a:off x="4330700" y="1020763"/>
            <a:ext cx="4152900" cy="3252787"/>
          </a:xfrm>
          <a:prstGeom prst="rect">
            <a:avLst/>
          </a:prstGeom>
          <a:noFill/>
          <a:ln w="9525">
            <a:noFill/>
            <a:miter lim="800000"/>
            <a:headEnd/>
            <a:tailEnd/>
          </a:ln>
        </p:spPr>
      </p:pic>
      <p:sp>
        <p:nvSpPr>
          <p:cNvPr id="21" name="Slide Number Placeholder 3"/>
          <p:cNvSpPr>
            <a:spLocks noGrp="1"/>
          </p:cNvSpPr>
          <p:nvPr>
            <p:ph type="sldNum" sz="quarter" idx="10"/>
          </p:nvPr>
        </p:nvSpPr>
        <p:spPr>
          <a:xfrm>
            <a:off x="8382000" y="6629400"/>
            <a:ext cx="762000" cy="152400"/>
          </a:xfrm>
        </p:spPr>
        <p:txBody>
          <a:bodyPr/>
          <a:lstStyle/>
          <a:p>
            <a:pPr algn="r">
              <a:defRPr/>
            </a:pPr>
            <a:fld id="{A506B19E-D41C-4447-AC82-EE4B73BE5054}" type="slidenum">
              <a:rPr lang="en-US" sz="900" i="0" smtClean="0"/>
              <a:pPr algn="r">
                <a:defRPr/>
              </a:pPr>
              <a:t>9</a:t>
            </a:fld>
            <a:endParaRPr lang="en-US" sz="900" i="0" dirty="0" smtClean="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5875" cap="flat" cmpd="sng" algn="ctr">
          <a:solidFill>
            <a:schemeClr val="tx1"/>
          </a:solidFill>
          <a:prstDash val="solid"/>
          <a:round/>
          <a:headEnd type="none" w="med" len="med"/>
          <a:tailEnd type="triangle" w="med" len="med"/>
        </a:ln>
        <a:effec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US" sz="1200" b="1" i="1" u="none" strike="noStrike" cap="none" normalizeH="0" baseline="0" smtClean="0">
            <a:ln>
              <a:noFill/>
            </a:ln>
            <a:solidFill>
              <a:srgbClr val="1822CD"/>
            </a:solidFill>
            <a:effectLst/>
            <a:latin typeface="Helvetica" pitchFamily="-128" charset="0"/>
          </a:defRPr>
        </a:defPPr>
      </a:lstStyle>
    </a:spDef>
    <a:lnDef>
      <a:spPr bwMode="auto">
        <a:xfrm>
          <a:off x="0" y="0"/>
          <a:ext cx="1" cy="1"/>
        </a:xfrm>
        <a:custGeom>
          <a:avLst/>
          <a:gdLst/>
          <a:ahLst/>
          <a:cxnLst/>
          <a:rect l="0" t="0" r="0" b="0"/>
          <a:pathLst/>
        </a:custGeom>
        <a:noFill/>
        <a:ln w="15875" cap="flat" cmpd="sng" algn="ctr">
          <a:solidFill>
            <a:schemeClr val="tx1"/>
          </a:solidFill>
          <a:prstDash val="solid"/>
          <a:round/>
          <a:headEnd type="none" w="med" len="med"/>
          <a:tailEnd type="triangle" w="med" len="med"/>
        </a:ln>
        <a:effec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US" sz="1200" b="1" i="1" u="none" strike="noStrike" cap="none" normalizeH="0" baseline="0" smtClean="0">
            <a:ln>
              <a:noFill/>
            </a:ln>
            <a:solidFill>
              <a:srgbClr val="1822CD"/>
            </a:solidFill>
            <a:effectLst/>
            <a:latin typeface="Helvetica" pitchFamily="-12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72322</TotalTime>
  <Words>3859</Words>
  <Application>Microsoft Office PowerPoint</Application>
  <PresentationFormat>On-screen Show (4:3)</PresentationFormat>
  <Paragraphs>652</Paragraphs>
  <Slides>41</Slides>
  <Notes>23</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41</vt:i4>
      </vt:variant>
    </vt:vector>
  </HeadingPairs>
  <TitlesOfParts>
    <vt:vector size="44" baseType="lpstr">
      <vt:lpstr>Blank Presentation</vt:lpstr>
      <vt:lpstr>Document</vt:lpstr>
      <vt:lpstr>Equation</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Additional Facility and Diagnostic Capabilities Led by Collaborators Became Available in FY 2011</vt:lpstr>
      <vt:lpstr>Slide 16</vt:lpstr>
      <vt:lpstr>Slide 17</vt:lpstr>
      <vt:lpstr>Slide 18</vt:lpstr>
      <vt:lpstr>Inter-ELM pedestal structure and  dynamics in NSTX depend strongly on IP</vt:lpstr>
      <vt:lpstr>As lithium evaporation increases (direction of green arrow), edge barrier widens, pedestal-top χe reduced</vt:lpstr>
      <vt:lpstr>ELMy discharges close to the kink/peeling stability boundary, ELM-free discharges are farther away</vt:lpstr>
      <vt:lpstr>Large density gradient induced by ELM events used  to probe high-k turbulence and electron transport</vt:lpstr>
      <vt:lpstr>High-k  turbulence in H-mode  pedestal decreases post ELM crash</vt:lpstr>
      <vt:lpstr>Extended non-linear GYRO calculations  of micro-tearing turbulent electron transport</vt:lpstr>
      <vt:lpstr>Correlation analysis of BES data beginning to provide insight into ST ion-gyro-scale turbulence</vt:lpstr>
      <vt:lpstr>New Doppler Backscattering diagnostic used to study turbulence dynamics of L H transition</vt:lpstr>
      <vt:lpstr>NSTX explored effects of aspect ratio,  shaping, current profile on MHD stability</vt:lpstr>
      <vt:lpstr>NSTX calculations explored effects of collisionality on RWM stability</vt:lpstr>
      <vt:lpstr>NSTX tested very high flux expansion +  detachment for large heat-flux reduction</vt:lpstr>
      <vt:lpstr>Multi-energy SXR array used to measure  neon impurity transport in edge region</vt:lpstr>
      <vt:lpstr>FY2011-12 plan was to test 3D field structure  using measured and predicted impurity transport</vt:lpstr>
      <vt:lpstr>NSTX investigated effects of Li PFCs on plasma confinement and divertor thermal evolution</vt:lpstr>
      <vt:lpstr>Free-boundary TRANSP modeling of range of  NSTX Upgrade scenarios extended in FY2011</vt:lpstr>
      <vt:lpstr>Simulations of CHI project to increased  start-up current in NSTX Upgrade </vt:lpstr>
      <vt:lpstr>Research Results Summary</vt:lpstr>
      <vt:lpstr>Staff plans for FY2012-13 analysis and research</vt:lpstr>
      <vt:lpstr>FY2012 LDRD proposal: NSTX/ST researchers will contribute to study of Mission and Configuration of an ST-FNSF</vt:lpstr>
      <vt:lpstr>Held team-wide discussions on FY12-13 collaboration opportunities and expectations</vt:lpstr>
      <vt:lpstr>Slide 39</vt:lpstr>
      <vt:lpstr>Backup</vt:lpstr>
      <vt:lpstr>Slide 41</vt:lpstr>
    </vt:vector>
  </TitlesOfParts>
  <Company>Princeton Plasma Physics Laboratory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NSTX presentation</dc:title>
  <dc:creator>NSTX team member</dc:creator>
  <cp:lastModifiedBy>jmenard</cp:lastModifiedBy>
  <cp:revision>12511</cp:revision>
  <dcterms:created xsi:type="dcterms:W3CDTF">2003-10-01T16:23:57Z</dcterms:created>
  <dcterms:modified xsi:type="dcterms:W3CDTF">2011-10-27T18:59:58Z</dcterms:modified>
</cp:coreProperties>
</file>